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9260800" cy="39017575"/>
  <p:notesSz cx="30633988" cy="39777988"/>
  <p:defaultTextStyle>
    <a:defPPr>
      <a:defRPr lang="en-US"/>
    </a:defPPr>
    <a:lvl1pPr algn="l" rtl="0" fontAlgn="base">
      <a:spcBef>
        <a:spcPct val="0"/>
      </a:spcBef>
      <a:spcAft>
        <a:spcPct val="0"/>
      </a:spcAft>
      <a:defRPr sz="4300" kern="1200">
        <a:solidFill>
          <a:schemeClr val="tx1"/>
        </a:solidFill>
        <a:latin typeface="Verdana" pitchFamily="34" charset="0"/>
        <a:ea typeface="+mn-ea"/>
        <a:cs typeface="+mn-cs"/>
      </a:defRPr>
    </a:lvl1pPr>
    <a:lvl2pPr marL="406303" algn="l" rtl="0" fontAlgn="base">
      <a:spcBef>
        <a:spcPct val="0"/>
      </a:spcBef>
      <a:spcAft>
        <a:spcPct val="0"/>
      </a:spcAft>
      <a:defRPr sz="4300" kern="1200">
        <a:solidFill>
          <a:schemeClr val="tx1"/>
        </a:solidFill>
        <a:latin typeface="Verdana" pitchFamily="34" charset="0"/>
        <a:ea typeface="+mn-ea"/>
        <a:cs typeface="+mn-cs"/>
      </a:defRPr>
    </a:lvl2pPr>
    <a:lvl3pPr marL="812607" algn="l" rtl="0" fontAlgn="base">
      <a:spcBef>
        <a:spcPct val="0"/>
      </a:spcBef>
      <a:spcAft>
        <a:spcPct val="0"/>
      </a:spcAft>
      <a:defRPr sz="4300" kern="1200">
        <a:solidFill>
          <a:schemeClr val="tx1"/>
        </a:solidFill>
        <a:latin typeface="Verdana" pitchFamily="34" charset="0"/>
        <a:ea typeface="+mn-ea"/>
        <a:cs typeface="+mn-cs"/>
      </a:defRPr>
    </a:lvl3pPr>
    <a:lvl4pPr marL="1218909" algn="l" rtl="0" fontAlgn="base">
      <a:spcBef>
        <a:spcPct val="0"/>
      </a:spcBef>
      <a:spcAft>
        <a:spcPct val="0"/>
      </a:spcAft>
      <a:defRPr sz="4300" kern="1200">
        <a:solidFill>
          <a:schemeClr val="tx1"/>
        </a:solidFill>
        <a:latin typeface="Verdana" pitchFamily="34" charset="0"/>
        <a:ea typeface="+mn-ea"/>
        <a:cs typeface="+mn-cs"/>
      </a:defRPr>
    </a:lvl4pPr>
    <a:lvl5pPr marL="1625211" algn="l" rtl="0" fontAlgn="base">
      <a:spcBef>
        <a:spcPct val="0"/>
      </a:spcBef>
      <a:spcAft>
        <a:spcPct val="0"/>
      </a:spcAft>
      <a:defRPr sz="4300" kern="1200">
        <a:solidFill>
          <a:schemeClr val="tx1"/>
        </a:solidFill>
        <a:latin typeface="Verdana" pitchFamily="34" charset="0"/>
        <a:ea typeface="+mn-ea"/>
        <a:cs typeface="+mn-cs"/>
      </a:defRPr>
    </a:lvl5pPr>
    <a:lvl6pPr marL="2031516" algn="l" defTabSz="812607" rtl="0" eaLnBrk="1" latinLnBrk="0" hangingPunct="1">
      <a:defRPr sz="4300" kern="1200">
        <a:solidFill>
          <a:schemeClr val="tx1"/>
        </a:solidFill>
        <a:latin typeface="Verdana" pitchFamily="34" charset="0"/>
        <a:ea typeface="+mn-ea"/>
        <a:cs typeface="+mn-cs"/>
      </a:defRPr>
    </a:lvl6pPr>
    <a:lvl7pPr marL="2437819" algn="l" defTabSz="812607" rtl="0" eaLnBrk="1" latinLnBrk="0" hangingPunct="1">
      <a:defRPr sz="4300" kern="1200">
        <a:solidFill>
          <a:schemeClr val="tx1"/>
        </a:solidFill>
        <a:latin typeface="Verdana" pitchFamily="34" charset="0"/>
        <a:ea typeface="+mn-ea"/>
        <a:cs typeface="+mn-cs"/>
      </a:defRPr>
    </a:lvl7pPr>
    <a:lvl8pPr marL="2844121" algn="l" defTabSz="812607" rtl="0" eaLnBrk="1" latinLnBrk="0" hangingPunct="1">
      <a:defRPr sz="4300" kern="1200">
        <a:solidFill>
          <a:schemeClr val="tx1"/>
        </a:solidFill>
        <a:latin typeface="Verdana" pitchFamily="34" charset="0"/>
        <a:ea typeface="+mn-ea"/>
        <a:cs typeface="+mn-cs"/>
      </a:defRPr>
    </a:lvl8pPr>
    <a:lvl9pPr marL="3250424" algn="l" defTabSz="812607" rtl="0" eaLnBrk="1" latinLnBrk="0" hangingPunct="1">
      <a:defRPr sz="43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857" autoAdjust="0"/>
  </p:normalViewPr>
  <p:slideViewPr>
    <p:cSldViewPr>
      <p:cViewPr>
        <p:scale>
          <a:sx n="30" d="100"/>
          <a:sy n="30" d="100"/>
        </p:scale>
        <p:origin x="-582" y="-1428"/>
      </p:cViewPr>
      <p:guideLst>
        <p:guide orient="horz" pos="12289"/>
        <p:guide pos="92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4281" y="12121022"/>
            <a:ext cx="24872244" cy="83629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388556" y="22109679"/>
            <a:ext cx="20483689" cy="9971723"/>
          </a:xfrm>
        </p:spPr>
        <p:txBody>
          <a:bodyPr/>
          <a:lstStyle>
            <a:lvl1pPr marL="0" indent="0" algn="ctr">
              <a:buNone/>
              <a:defRPr/>
            </a:lvl1pPr>
            <a:lvl2pPr marL="406303" indent="0" algn="ctr">
              <a:buNone/>
              <a:defRPr/>
            </a:lvl2pPr>
            <a:lvl3pPr marL="812607" indent="0" algn="ctr">
              <a:buNone/>
              <a:defRPr/>
            </a:lvl3pPr>
            <a:lvl4pPr marL="1218909" indent="0" algn="ctr">
              <a:buNone/>
              <a:defRPr/>
            </a:lvl4pPr>
            <a:lvl5pPr marL="1625211" indent="0" algn="ctr">
              <a:buNone/>
              <a:defRPr/>
            </a:lvl5pPr>
            <a:lvl6pPr marL="2031516" indent="0" algn="ctr">
              <a:buNone/>
              <a:defRPr/>
            </a:lvl6pPr>
            <a:lvl7pPr marL="2437819" indent="0" algn="ctr">
              <a:buNone/>
              <a:defRPr/>
            </a:lvl7pPr>
            <a:lvl8pPr marL="2844121" indent="0" algn="ctr">
              <a:buNone/>
              <a:defRPr/>
            </a:lvl8pPr>
            <a:lvl9pPr marL="3250424"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DECDB2-FB12-4FDB-B8D1-9902D04981C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34DF79-0E53-4343-8963-F595BD16866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216058" y="1562230"/>
            <a:ext cx="6582833" cy="332908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63325" y="1562230"/>
            <a:ext cx="19617267" cy="332908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86338B-C931-4194-83A5-80230A2A5BA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A76D0C-69A4-4C3E-BB46-2E962169DA6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2" y="25071840"/>
            <a:ext cx="24872244" cy="775045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2311402" y="16536745"/>
            <a:ext cx="24872244" cy="8535095"/>
          </a:xfrm>
        </p:spPr>
        <p:txBody>
          <a:bodyPr anchor="b"/>
          <a:lstStyle>
            <a:lvl1pPr marL="0" indent="0">
              <a:buNone/>
              <a:defRPr sz="1800"/>
            </a:lvl1pPr>
            <a:lvl2pPr marL="406303" indent="0">
              <a:buNone/>
              <a:defRPr sz="1600"/>
            </a:lvl2pPr>
            <a:lvl3pPr marL="812607" indent="0">
              <a:buNone/>
              <a:defRPr sz="1300"/>
            </a:lvl3pPr>
            <a:lvl4pPr marL="1218909" indent="0">
              <a:buNone/>
              <a:defRPr sz="1200"/>
            </a:lvl4pPr>
            <a:lvl5pPr marL="1625211" indent="0">
              <a:buNone/>
              <a:defRPr sz="1200"/>
            </a:lvl5pPr>
            <a:lvl6pPr marL="2031516" indent="0">
              <a:buNone/>
              <a:defRPr sz="1200"/>
            </a:lvl6pPr>
            <a:lvl7pPr marL="2437819" indent="0">
              <a:buNone/>
              <a:defRPr sz="1200"/>
            </a:lvl7pPr>
            <a:lvl8pPr marL="2844121" indent="0">
              <a:buNone/>
              <a:defRPr sz="1200"/>
            </a:lvl8pPr>
            <a:lvl9pPr marL="3250424" indent="0">
              <a:buNone/>
              <a:defRPr sz="12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FFB645-1E0C-4F03-974C-77ABBC9CF37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63323" y="9103821"/>
            <a:ext cx="13099344" cy="2574922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98133" y="9103821"/>
            <a:ext cx="13100756" cy="2574922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5ADA83-1064-4366-AA9C-BB869A03D6C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3323" y="1562228"/>
            <a:ext cx="26334156" cy="650292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63323" y="8734078"/>
            <a:ext cx="12928600" cy="3639551"/>
          </a:xfrm>
        </p:spPr>
        <p:txBody>
          <a:bodyPr anchor="b"/>
          <a:lstStyle>
            <a:lvl1pPr marL="0" indent="0">
              <a:buNone/>
              <a:defRPr sz="2100" b="1"/>
            </a:lvl1pPr>
            <a:lvl2pPr marL="406303" indent="0">
              <a:buNone/>
              <a:defRPr sz="1800" b="1"/>
            </a:lvl2pPr>
            <a:lvl3pPr marL="812607" indent="0">
              <a:buNone/>
              <a:defRPr sz="1600" b="1"/>
            </a:lvl3pPr>
            <a:lvl4pPr marL="1218909" indent="0">
              <a:buNone/>
              <a:defRPr sz="1300" b="1"/>
            </a:lvl4pPr>
            <a:lvl5pPr marL="1625211" indent="0">
              <a:buNone/>
              <a:defRPr sz="1300" b="1"/>
            </a:lvl5pPr>
            <a:lvl6pPr marL="2031516" indent="0">
              <a:buNone/>
              <a:defRPr sz="1300" b="1"/>
            </a:lvl6pPr>
            <a:lvl7pPr marL="2437819" indent="0">
              <a:buNone/>
              <a:defRPr sz="1300" b="1"/>
            </a:lvl7pPr>
            <a:lvl8pPr marL="2844121" indent="0">
              <a:buNone/>
              <a:defRPr sz="1300" b="1"/>
            </a:lvl8pPr>
            <a:lvl9pPr marL="3250424"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1463323" y="12373632"/>
            <a:ext cx="12928600" cy="22480829"/>
          </a:xfrm>
        </p:spPr>
        <p:txBody>
          <a:bodyPr/>
          <a:lstStyle>
            <a:lvl1pPr>
              <a:defRPr sz="2100"/>
            </a:lvl1pPr>
            <a:lvl2pPr>
              <a:defRPr sz="18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4864644" y="8734078"/>
            <a:ext cx="12932834" cy="3639551"/>
          </a:xfrm>
        </p:spPr>
        <p:txBody>
          <a:bodyPr anchor="b"/>
          <a:lstStyle>
            <a:lvl1pPr marL="0" indent="0">
              <a:buNone/>
              <a:defRPr sz="2100" b="1"/>
            </a:lvl1pPr>
            <a:lvl2pPr marL="406303" indent="0">
              <a:buNone/>
              <a:defRPr sz="1800" b="1"/>
            </a:lvl2pPr>
            <a:lvl3pPr marL="812607" indent="0">
              <a:buNone/>
              <a:defRPr sz="1600" b="1"/>
            </a:lvl3pPr>
            <a:lvl4pPr marL="1218909" indent="0">
              <a:buNone/>
              <a:defRPr sz="1300" b="1"/>
            </a:lvl4pPr>
            <a:lvl5pPr marL="1625211" indent="0">
              <a:buNone/>
              <a:defRPr sz="1300" b="1"/>
            </a:lvl5pPr>
            <a:lvl6pPr marL="2031516" indent="0">
              <a:buNone/>
              <a:defRPr sz="1300" b="1"/>
            </a:lvl6pPr>
            <a:lvl7pPr marL="2437819" indent="0">
              <a:buNone/>
              <a:defRPr sz="1300" b="1"/>
            </a:lvl7pPr>
            <a:lvl8pPr marL="2844121" indent="0">
              <a:buNone/>
              <a:defRPr sz="1300" b="1"/>
            </a:lvl8pPr>
            <a:lvl9pPr marL="3250424"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14864644" y="12373632"/>
            <a:ext cx="12932834" cy="22480829"/>
          </a:xfrm>
        </p:spPr>
        <p:txBody>
          <a:bodyPr/>
          <a:lstStyle>
            <a:lvl1pPr>
              <a:defRPr sz="2100"/>
            </a:lvl1pPr>
            <a:lvl2pPr>
              <a:defRPr sz="18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957C2A1-D238-41CB-A85D-D915229BE98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F00BBC6-87CC-4C03-817C-C1404F98AB8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B55F9F2-CF15-4F7B-B1AA-7C4D0216A6E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323" y="1553762"/>
            <a:ext cx="9626600" cy="661159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11439878" y="1553763"/>
            <a:ext cx="16357600" cy="3330069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63323" y="8165353"/>
            <a:ext cx="9626600" cy="26689105"/>
          </a:xfrm>
        </p:spPr>
        <p:txBody>
          <a:bodyPr/>
          <a:lstStyle>
            <a:lvl1pPr marL="0" indent="0">
              <a:buNone/>
              <a:defRPr sz="1200"/>
            </a:lvl1pPr>
            <a:lvl2pPr marL="406303" indent="0">
              <a:buNone/>
              <a:defRPr sz="1100"/>
            </a:lvl2pPr>
            <a:lvl3pPr marL="812607" indent="0">
              <a:buNone/>
              <a:defRPr sz="900"/>
            </a:lvl3pPr>
            <a:lvl4pPr marL="1218909" indent="0">
              <a:buNone/>
              <a:defRPr sz="800"/>
            </a:lvl4pPr>
            <a:lvl5pPr marL="1625211" indent="0">
              <a:buNone/>
              <a:defRPr sz="800"/>
            </a:lvl5pPr>
            <a:lvl6pPr marL="2031516" indent="0">
              <a:buNone/>
              <a:defRPr sz="800"/>
            </a:lvl6pPr>
            <a:lvl7pPr marL="2437819" indent="0">
              <a:buNone/>
              <a:defRPr sz="800"/>
            </a:lvl7pPr>
            <a:lvl8pPr marL="2844121" indent="0">
              <a:buNone/>
              <a:defRPr sz="800"/>
            </a:lvl8pPr>
            <a:lvl9pPr marL="3250424"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88DE43-93B0-489C-B26F-78D6D7AF8DF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4756" y="27312867"/>
            <a:ext cx="17557044" cy="322324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5734756" y="3485727"/>
            <a:ext cx="17557044" cy="23410829"/>
          </a:xfrm>
        </p:spPr>
        <p:txBody>
          <a:bodyPr/>
          <a:lstStyle>
            <a:lvl1pPr marL="0" indent="0">
              <a:buNone/>
              <a:defRPr sz="2800"/>
            </a:lvl1pPr>
            <a:lvl2pPr marL="406303" indent="0">
              <a:buNone/>
              <a:defRPr sz="2500"/>
            </a:lvl2pPr>
            <a:lvl3pPr marL="812607" indent="0">
              <a:buNone/>
              <a:defRPr sz="2100"/>
            </a:lvl3pPr>
            <a:lvl4pPr marL="1218909" indent="0">
              <a:buNone/>
              <a:defRPr sz="1800"/>
            </a:lvl4pPr>
            <a:lvl5pPr marL="1625211" indent="0">
              <a:buNone/>
              <a:defRPr sz="1800"/>
            </a:lvl5pPr>
            <a:lvl6pPr marL="2031516" indent="0">
              <a:buNone/>
              <a:defRPr sz="1800"/>
            </a:lvl6pPr>
            <a:lvl7pPr marL="2437819" indent="0">
              <a:buNone/>
              <a:defRPr sz="1800"/>
            </a:lvl7pPr>
            <a:lvl8pPr marL="2844121" indent="0">
              <a:buNone/>
              <a:defRPr sz="1800"/>
            </a:lvl8pPr>
            <a:lvl9pPr marL="3250424" indent="0">
              <a:buNone/>
              <a:defRPr sz="1800"/>
            </a:lvl9pPr>
          </a:lstStyle>
          <a:p>
            <a:endParaRPr lang="en-US"/>
          </a:p>
        </p:txBody>
      </p:sp>
      <p:sp>
        <p:nvSpPr>
          <p:cNvPr id="4" name="Text Placeholder 3"/>
          <p:cNvSpPr>
            <a:spLocks noGrp="1"/>
          </p:cNvSpPr>
          <p:nvPr>
            <p:ph type="body" sz="half" idx="2"/>
          </p:nvPr>
        </p:nvSpPr>
        <p:spPr>
          <a:xfrm>
            <a:off x="5734756" y="30536108"/>
            <a:ext cx="17557044" cy="4579430"/>
          </a:xfrm>
        </p:spPr>
        <p:txBody>
          <a:bodyPr/>
          <a:lstStyle>
            <a:lvl1pPr marL="0" indent="0">
              <a:buNone/>
              <a:defRPr sz="1200"/>
            </a:lvl1pPr>
            <a:lvl2pPr marL="406303" indent="0">
              <a:buNone/>
              <a:defRPr sz="1100"/>
            </a:lvl2pPr>
            <a:lvl3pPr marL="812607" indent="0">
              <a:buNone/>
              <a:defRPr sz="900"/>
            </a:lvl3pPr>
            <a:lvl4pPr marL="1218909" indent="0">
              <a:buNone/>
              <a:defRPr sz="800"/>
            </a:lvl4pPr>
            <a:lvl5pPr marL="1625211" indent="0">
              <a:buNone/>
              <a:defRPr sz="800"/>
            </a:lvl5pPr>
            <a:lvl6pPr marL="2031516" indent="0">
              <a:buNone/>
              <a:defRPr sz="800"/>
            </a:lvl6pPr>
            <a:lvl7pPr marL="2437819" indent="0">
              <a:buNone/>
              <a:defRPr sz="800"/>
            </a:lvl7pPr>
            <a:lvl8pPr marL="2844121" indent="0">
              <a:buNone/>
              <a:defRPr sz="800"/>
            </a:lvl8pPr>
            <a:lvl9pPr marL="3250424"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CDB98A5-9AD5-472B-8AB4-FAF02FED0B2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63323" y="1562228"/>
            <a:ext cx="26335566" cy="6502929"/>
          </a:xfrm>
          <a:prstGeom prst="rect">
            <a:avLst/>
          </a:prstGeom>
          <a:noFill/>
          <a:ln w="9525">
            <a:noFill/>
            <a:miter lim="800000"/>
            <a:headEnd/>
            <a:tailEnd/>
          </a:ln>
          <a:effectLst/>
        </p:spPr>
        <p:txBody>
          <a:bodyPr vert="horz" wrap="square" lIns="390051" tIns="195026" rIns="390051" bIns="19502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63323" y="9103821"/>
            <a:ext cx="26335566" cy="25749229"/>
          </a:xfrm>
          <a:prstGeom prst="rect">
            <a:avLst/>
          </a:prstGeom>
          <a:noFill/>
          <a:ln w="9525">
            <a:noFill/>
            <a:miter lim="800000"/>
            <a:headEnd/>
            <a:tailEnd/>
          </a:ln>
          <a:effectLst/>
        </p:spPr>
        <p:txBody>
          <a:bodyPr vert="horz" wrap="square" lIns="390051" tIns="195026" rIns="390051" bIns="19502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463323" y="35530436"/>
            <a:ext cx="6828366" cy="2709554"/>
          </a:xfrm>
          <a:prstGeom prst="rect">
            <a:avLst/>
          </a:prstGeom>
          <a:noFill/>
          <a:ln w="9525">
            <a:noFill/>
            <a:miter lim="800000"/>
            <a:headEnd/>
            <a:tailEnd/>
          </a:ln>
          <a:effectLst/>
        </p:spPr>
        <p:txBody>
          <a:bodyPr vert="horz" wrap="square" lIns="390051" tIns="195026" rIns="390051" bIns="195026" numCol="1" anchor="t" anchorCtr="0" compatLnSpc="1">
            <a:prstTxWarp prst="textNoShape">
              <a:avLst/>
            </a:prstTxWarp>
          </a:bodyPr>
          <a:lstStyle>
            <a:lvl1pPr defTabSz="3900792">
              <a:defRPr sz="6000">
                <a:latin typeface="+mn-lt"/>
              </a:defRPr>
            </a:lvl1pPr>
          </a:lstStyle>
          <a:p>
            <a:endParaRPr lang="en-US"/>
          </a:p>
        </p:txBody>
      </p:sp>
      <p:sp>
        <p:nvSpPr>
          <p:cNvPr id="1029" name="Rectangle 5"/>
          <p:cNvSpPr>
            <a:spLocks noGrp="1" noChangeArrowheads="1"/>
          </p:cNvSpPr>
          <p:nvPr>
            <p:ph type="ftr" sz="quarter" idx="3"/>
          </p:nvPr>
        </p:nvSpPr>
        <p:spPr bwMode="auto">
          <a:xfrm>
            <a:off x="9997723" y="35530436"/>
            <a:ext cx="9266766" cy="2709554"/>
          </a:xfrm>
          <a:prstGeom prst="rect">
            <a:avLst/>
          </a:prstGeom>
          <a:noFill/>
          <a:ln w="9525">
            <a:noFill/>
            <a:miter lim="800000"/>
            <a:headEnd/>
            <a:tailEnd/>
          </a:ln>
          <a:effectLst/>
        </p:spPr>
        <p:txBody>
          <a:bodyPr vert="horz" wrap="square" lIns="390051" tIns="195026" rIns="390051" bIns="195026" numCol="1" anchor="t" anchorCtr="0" compatLnSpc="1">
            <a:prstTxWarp prst="textNoShape">
              <a:avLst/>
            </a:prstTxWarp>
          </a:bodyPr>
          <a:lstStyle>
            <a:lvl1pPr algn="ctr" defTabSz="3900792">
              <a:defRPr sz="6000">
                <a:latin typeface="+mn-lt"/>
              </a:defRPr>
            </a:lvl1pPr>
          </a:lstStyle>
          <a:p>
            <a:endParaRPr lang="en-US"/>
          </a:p>
        </p:txBody>
      </p:sp>
      <p:sp>
        <p:nvSpPr>
          <p:cNvPr id="1030" name="Rectangle 6"/>
          <p:cNvSpPr>
            <a:spLocks noGrp="1" noChangeArrowheads="1"/>
          </p:cNvSpPr>
          <p:nvPr>
            <p:ph type="sldNum" sz="quarter" idx="4"/>
          </p:nvPr>
        </p:nvSpPr>
        <p:spPr bwMode="auto">
          <a:xfrm>
            <a:off x="20970523" y="35530436"/>
            <a:ext cx="6828366" cy="2709554"/>
          </a:xfrm>
          <a:prstGeom prst="rect">
            <a:avLst/>
          </a:prstGeom>
          <a:noFill/>
          <a:ln w="9525">
            <a:noFill/>
            <a:miter lim="800000"/>
            <a:headEnd/>
            <a:tailEnd/>
          </a:ln>
          <a:effectLst/>
        </p:spPr>
        <p:txBody>
          <a:bodyPr vert="horz" wrap="square" lIns="390051" tIns="195026" rIns="390051" bIns="195026" numCol="1" anchor="t" anchorCtr="0" compatLnSpc="1">
            <a:prstTxWarp prst="textNoShape">
              <a:avLst/>
            </a:prstTxWarp>
          </a:bodyPr>
          <a:lstStyle>
            <a:lvl1pPr algn="r" defTabSz="3900792">
              <a:defRPr sz="6000">
                <a:latin typeface="+mn-lt"/>
              </a:defRPr>
            </a:lvl1pPr>
          </a:lstStyle>
          <a:p>
            <a:fld id="{CFCFC327-EA8C-4CC2-AA39-E5765586AF1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00792" rtl="0" fontAlgn="base">
        <a:spcBef>
          <a:spcPct val="0"/>
        </a:spcBef>
        <a:spcAft>
          <a:spcPct val="0"/>
        </a:spcAft>
        <a:defRPr sz="18800">
          <a:solidFill>
            <a:schemeClr val="tx2"/>
          </a:solidFill>
          <a:latin typeface="+mj-lt"/>
          <a:ea typeface="+mj-ea"/>
          <a:cs typeface="+mj-cs"/>
        </a:defRPr>
      </a:lvl1pPr>
      <a:lvl2pPr algn="ctr" defTabSz="3900792" rtl="0" fontAlgn="base">
        <a:spcBef>
          <a:spcPct val="0"/>
        </a:spcBef>
        <a:spcAft>
          <a:spcPct val="0"/>
        </a:spcAft>
        <a:defRPr sz="18800">
          <a:solidFill>
            <a:schemeClr val="tx2"/>
          </a:solidFill>
          <a:latin typeface="Arial" charset="0"/>
        </a:defRPr>
      </a:lvl2pPr>
      <a:lvl3pPr algn="ctr" defTabSz="3900792" rtl="0" fontAlgn="base">
        <a:spcBef>
          <a:spcPct val="0"/>
        </a:spcBef>
        <a:spcAft>
          <a:spcPct val="0"/>
        </a:spcAft>
        <a:defRPr sz="18800">
          <a:solidFill>
            <a:schemeClr val="tx2"/>
          </a:solidFill>
          <a:latin typeface="Arial" charset="0"/>
        </a:defRPr>
      </a:lvl3pPr>
      <a:lvl4pPr algn="ctr" defTabSz="3900792" rtl="0" fontAlgn="base">
        <a:spcBef>
          <a:spcPct val="0"/>
        </a:spcBef>
        <a:spcAft>
          <a:spcPct val="0"/>
        </a:spcAft>
        <a:defRPr sz="18800">
          <a:solidFill>
            <a:schemeClr val="tx2"/>
          </a:solidFill>
          <a:latin typeface="Arial" charset="0"/>
        </a:defRPr>
      </a:lvl4pPr>
      <a:lvl5pPr algn="ctr" defTabSz="3900792" rtl="0" fontAlgn="base">
        <a:spcBef>
          <a:spcPct val="0"/>
        </a:spcBef>
        <a:spcAft>
          <a:spcPct val="0"/>
        </a:spcAft>
        <a:defRPr sz="18800">
          <a:solidFill>
            <a:schemeClr val="tx2"/>
          </a:solidFill>
          <a:latin typeface="Arial" charset="0"/>
        </a:defRPr>
      </a:lvl5pPr>
      <a:lvl6pPr marL="406303" algn="ctr" defTabSz="3900792" rtl="0" fontAlgn="base">
        <a:spcBef>
          <a:spcPct val="0"/>
        </a:spcBef>
        <a:spcAft>
          <a:spcPct val="0"/>
        </a:spcAft>
        <a:defRPr sz="18800">
          <a:solidFill>
            <a:schemeClr val="tx2"/>
          </a:solidFill>
          <a:latin typeface="Arial" charset="0"/>
        </a:defRPr>
      </a:lvl6pPr>
      <a:lvl7pPr marL="812607" algn="ctr" defTabSz="3900792" rtl="0" fontAlgn="base">
        <a:spcBef>
          <a:spcPct val="0"/>
        </a:spcBef>
        <a:spcAft>
          <a:spcPct val="0"/>
        </a:spcAft>
        <a:defRPr sz="18800">
          <a:solidFill>
            <a:schemeClr val="tx2"/>
          </a:solidFill>
          <a:latin typeface="Arial" charset="0"/>
        </a:defRPr>
      </a:lvl7pPr>
      <a:lvl8pPr marL="1218909" algn="ctr" defTabSz="3900792" rtl="0" fontAlgn="base">
        <a:spcBef>
          <a:spcPct val="0"/>
        </a:spcBef>
        <a:spcAft>
          <a:spcPct val="0"/>
        </a:spcAft>
        <a:defRPr sz="18800">
          <a:solidFill>
            <a:schemeClr val="tx2"/>
          </a:solidFill>
          <a:latin typeface="Arial" charset="0"/>
        </a:defRPr>
      </a:lvl8pPr>
      <a:lvl9pPr marL="1625211" algn="ctr" defTabSz="3900792" rtl="0" fontAlgn="base">
        <a:spcBef>
          <a:spcPct val="0"/>
        </a:spcBef>
        <a:spcAft>
          <a:spcPct val="0"/>
        </a:spcAft>
        <a:defRPr sz="18800">
          <a:solidFill>
            <a:schemeClr val="tx2"/>
          </a:solidFill>
          <a:latin typeface="Arial" charset="0"/>
        </a:defRPr>
      </a:lvl9pPr>
    </p:titleStyle>
    <p:bodyStyle>
      <a:lvl1pPr marL="1462974" indent="-1462974" algn="l" defTabSz="3900792" rtl="0" fontAlgn="base">
        <a:spcBef>
          <a:spcPct val="20000"/>
        </a:spcBef>
        <a:spcAft>
          <a:spcPct val="0"/>
        </a:spcAft>
        <a:buChar char="•"/>
        <a:defRPr sz="13700">
          <a:solidFill>
            <a:schemeClr val="tx1"/>
          </a:solidFill>
          <a:latin typeface="+mn-lt"/>
          <a:ea typeface="+mn-ea"/>
          <a:cs typeface="+mn-cs"/>
        </a:defRPr>
      </a:lvl1pPr>
      <a:lvl2pPr marL="3168599" indent="-1218909" algn="l" defTabSz="3900792" rtl="0" fontAlgn="base">
        <a:spcBef>
          <a:spcPct val="20000"/>
        </a:spcBef>
        <a:spcAft>
          <a:spcPct val="0"/>
        </a:spcAft>
        <a:buChar char="–"/>
        <a:defRPr sz="11900">
          <a:solidFill>
            <a:schemeClr val="tx1"/>
          </a:solidFill>
          <a:latin typeface="+mn-lt"/>
        </a:defRPr>
      </a:lvl2pPr>
      <a:lvl3pPr marL="4875636" indent="-974846" algn="l" defTabSz="3900792" rtl="0" fontAlgn="base">
        <a:spcBef>
          <a:spcPct val="20000"/>
        </a:spcBef>
        <a:spcAft>
          <a:spcPct val="0"/>
        </a:spcAft>
        <a:buChar char="•"/>
        <a:defRPr sz="10200">
          <a:solidFill>
            <a:schemeClr val="tx1"/>
          </a:solidFill>
          <a:latin typeface="+mn-lt"/>
        </a:defRPr>
      </a:lvl3pPr>
      <a:lvl4pPr marL="6825327" indent="-974846" algn="l" defTabSz="3900792" rtl="0" fontAlgn="base">
        <a:spcBef>
          <a:spcPct val="20000"/>
        </a:spcBef>
        <a:spcAft>
          <a:spcPct val="0"/>
        </a:spcAft>
        <a:buChar char="–"/>
        <a:defRPr sz="8500">
          <a:solidFill>
            <a:schemeClr val="tx1"/>
          </a:solidFill>
          <a:latin typeface="+mn-lt"/>
        </a:defRPr>
      </a:lvl4pPr>
      <a:lvl5pPr marL="8776428" indent="-974846" algn="l" defTabSz="3900792" rtl="0" fontAlgn="base">
        <a:spcBef>
          <a:spcPct val="20000"/>
        </a:spcBef>
        <a:spcAft>
          <a:spcPct val="0"/>
        </a:spcAft>
        <a:buChar char="»"/>
        <a:defRPr sz="8500">
          <a:solidFill>
            <a:schemeClr val="tx1"/>
          </a:solidFill>
          <a:latin typeface="+mn-lt"/>
        </a:defRPr>
      </a:lvl5pPr>
      <a:lvl6pPr marL="9182731" indent="-974846" algn="l" defTabSz="3900792" rtl="0" fontAlgn="base">
        <a:spcBef>
          <a:spcPct val="20000"/>
        </a:spcBef>
        <a:spcAft>
          <a:spcPct val="0"/>
        </a:spcAft>
        <a:buChar char="»"/>
        <a:defRPr sz="8500">
          <a:solidFill>
            <a:schemeClr val="tx1"/>
          </a:solidFill>
          <a:latin typeface="+mn-lt"/>
        </a:defRPr>
      </a:lvl6pPr>
      <a:lvl7pPr marL="9589034" indent="-974846" algn="l" defTabSz="3900792" rtl="0" fontAlgn="base">
        <a:spcBef>
          <a:spcPct val="20000"/>
        </a:spcBef>
        <a:spcAft>
          <a:spcPct val="0"/>
        </a:spcAft>
        <a:buChar char="»"/>
        <a:defRPr sz="8500">
          <a:solidFill>
            <a:schemeClr val="tx1"/>
          </a:solidFill>
          <a:latin typeface="+mn-lt"/>
        </a:defRPr>
      </a:lvl7pPr>
      <a:lvl8pPr marL="9995337" indent="-974846" algn="l" defTabSz="3900792" rtl="0" fontAlgn="base">
        <a:spcBef>
          <a:spcPct val="20000"/>
        </a:spcBef>
        <a:spcAft>
          <a:spcPct val="0"/>
        </a:spcAft>
        <a:buChar char="»"/>
        <a:defRPr sz="8500">
          <a:solidFill>
            <a:schemeClr val="tx1"/>
          </a:solidFill>
          <a:latin typeface="+mn-lt"/>
        </a:defRPr>
      </a:lvl8pPr>
      <a:lvl9pPr marL="10401639" indent="-974846" algn="l" defTabSz="3900792" rtl="0" fontAlgn="base">
        <a:spcBef>
          <a:spcPct val="20000"/>
        </a:spcBef>
        <a:spcAft>
          <a:spcPct val="0"/>
        </a:spcAft>
        <a:buChar char="»"/>
        <a:defRPr sz="8500">
          <a:solidFill>
            <a:schemeClr val="tx1"/>
          </a:solidFill>
          <a:latin typeface="+mn-lt"/>
        </a:defRPr>
      </a:lvl9pPr>
    </p:bodyStyle>
    <p:otherStyle>
      <a:defPPr>
        <a:defRPr lang="en-US"/>
      </a:defPPr>
      <a:lvl1pPr marL="0" algn="l" defTabSz="812607" rtl="0" eaLnBrk="1" latinLnBrk="0" hangingPunct="1">
        <a:defRPr sz="1600" kern="1200">
          <a:solidFill>
            <a:schemeClr val="tx1"/>
          </a:solidFill>
          <a:latin typeface="+mn-lt"/>
          <a:ea typeface="+mn-ea"/>
          <a:cs typeface="+mn-cs"/>
        </a:defRPr>
      </a:lvl1pPr>
      <a:lvl2pPr marL="406303" algn="l" defTabSz="812607" rtl="0" eaLnBrk="1" latinLnBrk="0" hangingPunct="1">
        <a:defRPr sz="1600" kern="1200">
          <a:solidFill>
            <a:schemeClr val="tx1"/>
          </a:solidFill>
          <a:latin typeface="+mn-lt"/>
          <a:ea typeface="+mn-ea"/>
          <a:cs typeface="+mn-cs"/>
        </a:defRPr>
      </a:lvl2pPr>
      <a:lvl3pPr marL="812607" algn="l" defTabSz="812607" rtl="0" eaLnBrk="1" latinLnBrk="0" hangingPunct="1">
        <a:defRPr sz="1600" kern="1200">
          <a:solidFill>
            <a:schemeClr val="tx1"/>
          </a:solidFill>
          <a:latin typeface="+mn-lt"/>
          <a:ea typeface="+mn-ea"/>
          <a:cs typeface="+mn-cs"/>
        </a:defRPr>
      </a:lvl3pPr>
      <a:lvl4pPr marL="1218909" algn="l" defTabSz="812607" rtl="0" eaLnBrk="1" latinLnBrk="0" hangingPunct="1">
        <a:defRPr sz="1600" kern="1200">
          <a:solidFill>
            <a:schemeClr val="tx1"/>
          </a:solidFill>
          <a:latin typeface="+mn-lt"/>
          <a:ea typeface="+mn-ea"/>
          <a:cs typeface="+mn-cs"/>
        </a:defRPr>
      </a:lvl4pPr>
      <a:lvl5pPr marL="1625211" algn="l" defTabSz="812607" rtl="0" eaLnBrk="1" latinLnBrk="0" hangingPunct="1">
        <a:defRPr sz="1600" kern="1200">
          <a:solidFill>
            <a:schemeClr val="tx1"/>
          </a:solidFill>
          <a:latin typeface="+mn-lt"/>
          <a:ea typeface="+mn-ea"/>
          <a:cs typeface="+mn-cs"/>
        </a:defRPr>
      </a:lvl5pPr>
      <a:lvl6pPr marL="2031516" algn="l" defTabSz="812607" rtl="0" eaLnBrk="1" latinLnBrk="0" hangingPunct="1">
        <a:defRPr sz="1600" kern="1200">
          <a:solidFill>
            <a:schemeClr val="tx1"/>
          </a:solidFill>
          <a:latin typeface="+mn-lt"/>
          <a:ea typeface="+mn-ea"/>
          <a:cs typeface="+mn-cs"/>
        </a:defRPr>
      </a:lvl6pPr>
      <a:lvl7pPr marL="2437819" algn="l" defTabSz="812607" rtl="0" eaLnBrk="1" latinLnBrk="0" hangingPunct="1">
        <a:defRPr sz="1600" kern="1200">
          <a:solidFill>
            <a:schemeClr val="tx1"/>
          </a:solidFill>
          <a:latin typeface="+mn-lt"/>
          <a:ea typeface="+mn-ea"/>
          <a:cs typeface="+mn-cs"/>
        </a:defRPr>
      </a:lvl7pPr>
      <a:lvl8pPr marL="2844121" algn="l" defTabSz="812607" rtl="0" eaLnBrk="1" latinLnBrk="0" hangingPunct="1">
        <a:defRPr sz="1600" kern="1200">
          <a:solidFill>
            <a:schemeClr val="tx1"/>
          </a:solidFill>
          <a:latin typeface="+mn-lt"/>
          <a:ea typeface="+mn-ea"/>
          <a:cs typeface="+mn-cs"/>
        </a:defRPr>
      </a:lvl8pPr>
      <a:lvl9pPr marL="3250424" algn="l" defTabSz="81260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facet.slac.stanford.edu/" TargetMode="External"/><Relationship Id="rId13" Type="http://schemas.openxmlformats.org/officeDocument/2006/relationships/image" Target="../media/image10.jpe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18.png"/><Relationship Id="rId7" Type="http://schemas.openxmlformats.org/officeDocument/2006/relationships/image" Target="../media/image6.gif"/><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gif"/><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gif"/><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hyperlink" Target="http://lcls.slac.stanford.edu/" TargetMode="External"/><Relationship Id="rId19" Type="http://schemas.openxmlformats.org/officeDocument/2006/relationships/image" Target="../media/image16.png"/><Relationship Id="rId4" Type="http://schemas.openxmlformats.org/officeDocument/2006/relationships/image" Target="../media/image3.jpeg"/><Relationship Id="rId9" Type="http://schemas.openxmlformats.org/officeDocument/2006/relationships/image" Target="../media/image7.gif"/><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uss\Desktop\Georg_IWAA_2014\AEG_Print_IWAA_201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51464">
            <a:off x="10945639" y="8537109"/>
            <a:ext cx="6724426" cy="29461757"/>
          </a:xfrm>
          <a:prstGeom prst="rect">
            <a:avLst/>
          </a:prstGeom>
          <a:noFill/>
          <a:extLst>
            <a:ext uri="{909E8E84-426E-40DD-AFC4-6F175D3DCCD1}">
              <a14:hiddenFill xmlns:a14="http://schemas.microsoft.com/office/drawing/2010/main">
                <a:solidFill>
                  <a:srgbClr val="FFFFFF"/>
                </a:solidFill>
              </a14:hiddenFill>
            </a:ext>
          </a:extLst>
        </p:spPr>
      </p:pic>
      <p:grpSp>
        <p:nvGrpSpPr>
          <p:cNvPr id="140" name="Group 139"/>
          <p:cNvGrpSpPr/>
          <p:nvPr/>
        </p:nvGrpSpPr>
        <p:grpSpPr>
          <a:xfrm>
            <a:off x="609601" y="14289751"/>
            <a:ext cx="11049000" cy="5314440"/>
            <a:chOff x="609600" y="14174787"/>
            <a:chExt cx="11049000" cy="4648200"/>
          </a:xfrm>
        </p:grpSpPr>
        <p:sp>
          <p:nvSpPr>
            <p:cNvPr id="71" name="Rounded Rectangular Callout 70"/>
            <p:cNvSpPr/>
            <p:nvPr/>
          </p:nvSpPr>
          <p:spPr bwMode="auto">
            <a:xfrm>
              <a:off x="609600" y="14174787"/>
              <a:ext cx="11049000" cy="4648200"/>
            </a:xfrm>
            <a:prstGeom prst="wedgeRoundRectCallout">
              <a:avLst>
                <a:gd name="adj1" fmla="val 55600"/>
                <a:gd name="adj2" fmla="val -101699"/>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1271" tIns="40635" rIns="81271" bIns="40635" numCol="1" rtlCol="0" anchor="t" anchorCtr="0" compatLnSpc="1">
              <a:prstTxWarp prst="textNoShape">
                <a:avLst/>
              </a:prstTxWarp>
            </a:bodyPr>
            <a:lstStyle/>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a:p>
              <a:pPr algn="just" defTabSz="3901282"/>
              <a:endParaRPr lang="en-GB" sz="1800" dirty="0" smtClean="0"/>
            </a:p>
            <a:p>
              <a:pPr algn="just" defTabSz="3901282">
                <a:buFontTx/>
                <a:buChar char="-"/>
              </a:pPr>
              <a:endParaRPr lang="en-US" sz="1800" dirty="0" smtClean="0">
                <a:latin typeface="Arial" charset="0"/>
              </a:endParaRPr>
            </a:p>
            <a:p>
              <a:pPr algn="just" defTabSz="3901282">
                <a:buFontTx/>
                <a:buChar char="-"/>
              </a:pPr>
              <a:endParaRPr lang="en-GB" sz="1800" dirty="0" smtClean="0">
                <a:latin typeface="Arial" charset="0"/>
              </a:endParaRPr>
            </a:p>
            <a:p>
              <a:pPr algn="just" defTabSz="3901282">
                <a:buFontTx/>
                <a:buChar char="-"/>
              </a:pPr>
              <a:endParaRPr lang="en-GB" sz="1800" dirty="0" smtClean="0">
                <a:latin typeface="Arial" charset="0"/>
              </a:endParaRPr>
            </a:p>
            <a:p>
              <a:pPr algn="just" defTabSz="3901282">
                <a:buFontTx/>
                <a:buChar char="-"/>
              </a:pPr>
              <a:endParaRPr lang="en-GB"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p:txBody>
        </p:sp>
        <p:sp>
          <p:nvSpPr>
            <p:cNvPr id="128" name="TextBox 127"/>
            <p:cNvSpPr txBox="1"/>
            <p:nvPr/>
          </p:nvSpPr>
          <p:spPr>
            <a:xfrm>
              <a:off x="1051559" y="14880470"/>
              <a:ext cx="9955219" cy="1534396"/>
            </a:xfrm>
            <a:prstGeom prst="rect">
              <a:avLst/>
            </a:prstGeom>
            <a:noFill/>
          </p:spPr>
          <p:txBody>
            <a:bodyPr wrap="square" rtlCol="0">
              <a:spAutoFit/>
            </a:bodyPr>
            <a:lstStyle/>
            <a:p>
              <a:pPr algn="just" defTabSz="3901282"/>
              <a:endParaRPr lang="en-US" sz="1800" dirty="0" smtClean="0">
                <a:latin typeface="Arial" charset="0"/>
              </a:endParaRPr>
            </a:p>
            <a:p>
              <a:pPr algn="just" defTabSz="3901282"/>
              <a:r>
                <a:rPr lang="en-US" sz="1800" dirty="0" smtClean="0">
                  <a:latin typeface="Arial" charset="0"/>
                </a:rPr>
                <a:t>The LCLS-II project consists of a new gun, a new superconducting </a:t>
              </a:r>
              <a:r>
                <a:rPr lang="en-US" sz="1800" dirty="0" err="1" smtClean="0">
                  <a:latin typeface="Arial" charset="0"/>
                </a:rPr>
                <a:t>linac</a:t>
              </a:r>
              <a:r>
                <a:rPr lang="en-US" sz="1800" dirty="0" smtClean="0">
                  <a:latin typeface="Arial" charset="0"/>
                </a:rPr>
                <a:t>, and new variable gap </a:t>
              </a:r>
              <a:r>
                <a:rPr lang="en-US" sz="1800" dirty="0" err="1" smtClean="0">
                  <a:latin typeface="Arial" charset="0"/>
                </a:rPr>
                <a:t>undulators</a:t>
              </a:r>
              <a:r>
                <a:rPr lang="en-US" sz="1800" dirty="0" smtClean="0">
                  <a:latin typeface="Arial" charset="0"/>
                </a:rPr>
                <a:t>. Civil construction will be at a minimum, and existing tunnels will be reused.</a:t>
              </a:r>
            </a:p>
            <a:p>
              <a:pPr algn="just" defTabSz="3901282"/>
              <a:r>
                <a:rPr lang="en-US" sz="1800" dirty="0" smtClean="0">
                  <a:latin typeface="Arial" charset="0"/>
                </a:rPr>
                <a:t>We support the projects by designing the different alignment networks, as-built measurements and vibration measurements. For the </a:t>
              </a:r>
              <a:r>
                <a:rPr lang="en-US" sz="1800" dirty="0" err="1" smtClean="0">
                  <a:latin typeface="Arial" charset="0"/>
                </a:rPr>
                <a:t>undulators</a:t>
              </a:r>
              <a:r>
                <a:rPr lang="en-US" sz="1800" dirty="0" smtClean="0">
                  <a:latin typeface="Arial" charset="0"/>
                </a:rPr>
                <a:t> we are investigating an absolute multiline system to monitor and reproduce the gap between the </a:t>
              </a:r>
              <a:r>
                <a:rPr lang="en-US" sz="1800" dirty="0" err="1" smtClean="0">
                  <a:latin typeface="Arial" charset="0"/>
                </a:rPr>
                <a:t>undulator</a:t>
              </a:r>
              <a:r>
                <a:rPr lang="en-US" sz="1800" dirty="0" smtClean="0">
                  <a:latin typeface="Arial" charset="0"/>
                </a:rPr>
                <a:t> jaws.</a:t>
              </a:r>
              <a:endParaRPr lang="en-US" sz="1800" dirty="0">
                <a:latin typeface="+mn-lt"/>
              </a:endParaRPr>
            </a:p>
          </p:txBody>
        </p:sp>
      </p:grpSp>
      <p:sp>
        <p:nvSpPr>
          <p:cNvPr id="45" name="Rounded Rectangular Callout 44"/>
          <p:cNvSpPr/>
          <p:nvPr/>
        </p:nvSpPr>
        <p:spPr bwMode="auto">
          <a:xfrm>
            <a:off x="609600" y="7401366"/>
            <a:ext cx="8492067" cy="6629400"/>
          </a:xfrm>
          <a:prstGeom prst="wedgeRoundRectCallout">
            <a:avLst>
              <a:gd name="adj1" fmla="val 84389"/>
              <a:gd name="adj2" fmla="val -21739"/>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1271" tIns="40635" rIns="81271" bIns="40635" numCol="1" rtlCol="0" anchor="t" anchorCtr="0" compatLnSpc="1">
            <a:prstTxWarp prst="textNoShape">
              <a:avLst/>
            </a:prstTxWarp>
          </a:bodyPr>
          <a:lstStyle/>
          <a:p>
            <a:pPr defTabSz="3901282"/>
            <a:r>
              <a:rPr lang="en-GB" sz="3200" b="1" dirty="0" smtClean="0">
                <a:latin typeface="Verdana" pitchFamily="34" charset="0"/>
                <a:ea typeface="Verdana" pitchFamily="34" charset="0"/>
                <a:cs typeface="Verdana" pitchFamily="34" charset="0"/>
              </a:rPr>
              <a:t>Sector 0</a:t>
            </a:r>
          </a:p>
          <a:p>
            <a:pPr algn="just" defTabSz="3901282"/>
            <a:endParaRPr lang="en-US" sz="1800" dirty="0" smtClean="0"/>
          </a:p>
          <a:p>
            <a:pPr defTabSz="3901282">
              <a:buFontTx/>
              <a:buChar char="-"/>
            </a:pPr>
            <a:endParaRPr lang="en-US"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endParaRPr lang="en-GB" sz="1800" dirty="0" smtClean="0"/>
          </a:p>
        </p:txBody>
      </p:sp>
      <p:pic>
        <p:nvPicPr>
          <p:cNvPr id="62" name="Picture 2" descr="sketch"/>
          <p:cNvPicPr>
            <a:picLocks noChangeAspect="1" noChangeArrowheads="1"/>
          </p:cNvPicPr>
          <p:nvPr/>
        </p:nvPicPr>
        <p:blipFill>
          <a:blip r:embed="rId3" cstate="print"/>
          <a:srcRect/>
          <a:stretch>
            <a:fillRect/>
          </a:stretch>
        </p:blipFill>
        <p:spPr bwMode="auto">
          <a:xfrm>
            <a:off x="3069872" y="9077766"/>
            <a:ext cx="5785556" cy="2450841"/>
          </a:xfrm>
          <a:prstGeom prst="rect">
            <a:avLst/>
          </a:prstGeom>
          <a:noFill/>
          <a:ln w="9525">
            <a:noFill/>
            <a:miter lim="800000"/>
            <a:headEnd/>
            <a:tailEnd/>
          </a:ln>
        </p:spPr>
      </p:pic>
      <p:sp>
        <p:nvSpPr>
          <p:cNvPr id="73" name="TextBox 72"/>
          <p:cNvSpPr txBox="1"/>
          <p:nvPr/>
        </p:nvSpPr>
        <p:spPr>
          <a:xfrm>
            <a:off x="971550" y="8249091"/>
            <a:ext cx="6019800" cy="2031325"/>
          </a:xfrm>
          <a:prstGeom prst="rect">
            <a:avLst/>
          </a:prstGeom>
          <a:noFill/>
        </p:spPr>
        <p:txBody>
          <a:bodyPr wrap="square" rtlCol="0">
            <a:spAutoFit/>
          </a:bodyPr>
          <a:lstStyle/>
          <a:p>
            <a:pPr algn="just"/>
            <a:r>
              <a:rPr lang="en-US" sz="1800" dirty="0" smtClean="0">
                <a:latin typeface="+mn-lt"/>
              </a:rPr>
              <a:t>After the 2014 South Napa earthquake, the Alignment Group was tasked to check the alignment of the </a:t>
            </a:r>
            <a:r>
              <a:rPr lang="en-US" sz="1800" dirty="0" err="1" smtClean="0">
                <a:latin typeface="+mn-lt"/>
              </a:rPr>
              <a:t>linac</a:t>
            </a:r>
            <a:r>
              <a:rPr lang="en-US" sz="1800" dirty="0" smtClean="0">
                <a:latin typeface="+mn-lt"/>
              </a:rPr>
              <a:t>. The </a:t>
            </a:r>
            <a:r>
              <a:rPr lang="en-US" sz="1800" dirty="0" err="1" smtClean="0">
                <a:latin typeface="+mn-lt"/>
              </a:rPr>
              <a:t>linac</a:t>
            </a:r>
            <a:r>
              <a:rPr lang="en-US" sz="1800" dirty="0" smtClean="0">
                <a:latin typeface="+mn-lt"/>
              </a:rPr>
              <a:t> laser alignment system is perfectly suited for this purpose, as measurements could be taken for the entire 3km </a:t>
            </a:r>
            <a:r>
              <a:rPr lang="en-US" sz="1800" dirty="0" err="1" smtClean="0">
                <a:latin typeface="+mn-lt"/>
              </a:rPr>
              <a:t>linac</a:t>
            </a:r>
            <a:r>
              <a:rPr lang="en-US" sz="1800" dirty="0" smtClean="0">
                <a:latin typeface="+mn-lt"/>
              </a:rPr>
              <a:t> within 8hours. It was confirmed that the movements were within the expected range for movements over a one year period</a:t>
            </a:r>
            <a:r>
              <a:rPr lang="en-GB" sz="1800" dirty="0" smtClean="0">
                <a:latin typeface="+mn-lt"/>
              </a:rPr>
              <a:t>.</a:t>
            </a:r>
            <a:endParaRPr lang="en-US" sz="1800" dirty="0">
              <a:latin typeface="+mn-lt"/>
            </a:endParaRPr>
          </a:p>
        </p:txBody>
      </p:sp>
      <p:pic>
        <p:nvPicPr>
          <p:cNvPr id="53" name="Picture 52" descr="iwaa_header.jpg"/>
          <p:cNvPicPr>
            <a:picLocks noChangeAspect="1"/>
          </p:cNvPicPr>
          <p:nvPr/>
        </p:nvPicPr>
        <p:blipFill>
          <a:blip r:embed="rId4" cstate="print">
            <a:duotone>
              <a:prstClr val="black"/>
              <a:srgbClr val="FF0000">
                <a:tint val="45000"/>
                <a:satMod val="400000"/>
              </a:srgbClr>
            </a:duotone>
          </a:blip>
          <a:srcRect b="10714"/>
          <a:stretch>
            <a:fillRect/>
          </a:stretch>
        </p:blipFill>
        <p:spPr>
          <a:xfrm>
            <a:off x="0" y="0"/>
            <a:ext cx="29260800" cy="7112579"/>
          </a:xfrm>
          <a:prstGeom prst="rect">
            <a:avLst/>
          </a:prstGeom>
        </p:spPr>
      </p:pic>
      <p:pic>
        <p:nvPicPr>
          <p:cNvPr id="2081" name="Picture 33" descr="slac_2008_logo"/>
          <p:cNvPicPr>
            <a:picLocks noChangeAspect="1" noChangeArrowheads="1"/>
          </p:cNvPicPr>
          <p:nvPr/>
        </p:nvPicPr>
        <p:blipFill>
          <a:blip r:embed="rId5" cstate="print"/>
          <a:srcRect/>
          <a:stretch>
            <a:fillRect/>
          </a:stretch>
        </p:blipFill>
        <p:spPr bwMode="auto">
          <a:xfrm>
            <a:off x="609601" y="541911"/>
            <a:ext cx="4199467" cy="1501544"/>
          </a:xfrm>
          <a:prstGeom prst="rect">
            <a:avLst/>
          </a:prstGeom>
          <a:noFill/>
          <a:effectLst>
            <a:innerShdw blurRad="63500" dist="50800" dir="13500000">
              <a:prstClr val="black">
                <a:alpha val="50000"/>
              </a:prstClr>
            </a:innerShdw>
          </a:effectLst>
        </p:spPr>
      </p:pic>
      <p:sp>
        <p:nvSpPr>
          <p:cNvPr id="2087" name="Text Box 39"/>
          <p:cNvSpPr txBox="1">
            <a:spLocks noChangeArrowheads="1"/>
          </p:cNvSpPr>
          <p:nvPr/>
        </p:nvSpPr>
        <p:spPr bwMode="auto">
          <a:xfrm>
            <a:off x="0" y="5092938"/>
            <a:ext cx="29260800" cy="928449"/>
          </a:xfrm>
          <a:prstGeom prst="rect">
            <a:avLst/>
          </a:prstGeom>
          <a:noFill/>
          <a:ln w="9525">
            <a:noFill/>
            <a:miter lim="800000"/>
            <a:headEnd/>
            <a:tailEnd/>
          </a:ln>
          <a:effectLst>
            <a:innerShdw blurRad="63500" dist="50800" dir="13500000">
              <a:prstClr val="black">
                <a:alpha val="50000"/>
              </a:prstClr>
            </a:innerShdw>
          </a:effectLst>
        </p:spPr>
        <p:txBody>
          <a:bodyPr wrap="square" lIns="81271" tIns="40635" rIns="81271" bIns="40635">
            <a:spAutoFit/>
          </a:bodyPr>
          <a:lstStyle/>
          <a:p>
            <a:pPr algn="ctr" defTabSz="3901282">
              <a:spcBef>
                <a:spcPct val="50000"/>
              </a:spcBef>
            </a:pPr>
            <a:r>
              <a:rPr lang="en-US" sz="5500" dirty="0" smtClean="0">
                <a:solidFill>
                  <a:schemeClr val="bg1"/>
                </a:solidFill>
                <a:effectLst>
                  <a:innerShdw blurRad="63500" dist="50800" dir="13500000">
                    <a:prstClr val="black">
                      <a:alpha val="50000"/>
                    </a:prstClr>
                  </a:innerShdw>
                </a:effectLst>
              </a:rPr>
              <a:t>Georg Gassner, Robert Ruland</a:t>
            </a:r>
          </a:p>
        </p:txBody>
      </p:sp>
      <p:sp>
        <p:nvSpPr>
          <p:cNvPr id="2096" name="Text Box 48"/>
          <p:cNvSpPr txBox="1">
            <a:spLocks noChangeArrowheads="1"/>
          </p:cNvSpPr>
          <p:nvPr/>
        </p:nvSpPr>
        <p:spPr bwMode="auto">
          <a:xfrm>
            <a:off x="0" y="2973387"/>
            <a:ext cx="29260800" cy="885360"/>
          </a:xfrm>
          <a:prstGeom prst="rect">
            <a:avLst/>
          </a:prstGeom>
          <a:noFill/>
          <a:ln w="9525">
            <a:noFill/>
            <a:miter lim="800000"/>
            <a:headEnd/>
            <a:tailEnd/>
          </a:ln>
          <a:effectLst>
            <a:innerShdw blurRad="63500" dist="50800" dir="13500000">
              <a:prstClr val="black">
                <a:alpha val="50000"/>
              </a:prstClr>
            </a:innerShdw>
          </a:effectLst>
        </p:spPr>
        <p:txBody>
          <a:bodyPr wrap="square" lIns="81271" tIns="40635" rIns="81271" bIns="40635">
            <a:spAutoFit/>
          </a:bodyPr>
          <a:lstStyle/>
          <a:p>
            <a:pPr algn="ctr" defTabSz="3901282">
              <a:lnSpc>
                <a:spcPct val="45000"/>
              </a:lnSpc>
              <a:spcBef>
                <a:spcPct val="50000"/>
              </a:spcBef>
            </a:pPr>
            <a:r>
              <a:rPr lang="en-US" sz="11600" b="1" dirty="0" smtClean="0">
                <a:solidFill>
                  <a:schemeClr val="bg1"/>
                </a:solidFill>
                <a:effectLst>
                  <a:innerShdw blurRad="63500" dist="50800" dir="13500000">
                    <a:prstClr val="black">
                      <a:alpha val="50000"/>
                    </a:prstClr>
                  </a:innerShdw>
                </a:effectLst>
              </a:rPr>
              <a:t>SLAC Status Report 2014</a:t>
            </a:r>
            <a:endParaRPr lang="en-US" sz="11600" b="1" dirty="0">
              <a:solidFill>
                <a:schemeClr val="bg1"/>
              </a:solidFill>
              <a:effectLst>
                <a:innerShdw blurRad="63500" dist="50800" dir="13500000">
                  <a:prstClr val="black">
                    <a:alpha val="50000"/>
                  </a:prstClr>
                </a:innerShdw>
              </a:effectLst>
            </a:endParaRPr>
          </a:p>
        </p:txBody>
      </p:sp>
      <p:grpSp>
        <p:nvGrpSpPr>
          <p:cNvPr id="134" name="Group 133"/>
          <p:cNvGrpSpPr/>
          <p:nvPr/>
        </p:nvGrpSpPr>
        <p:grpSpPr>
          <a:xfrm>
            <a:off x="13895917" y="7401366"/>
            <a:ext cx="14782800" cy="6156220"/>
            <a:chOff x="13868400" y="7789967"/>
            <a:chExt cx="14782800" cy="6156220"/>
          </a:xfrm>
        </p:grpSpPr>
        <p:sp>
          <p:nvSpPr>
            <p:cNvPr id="58" name="Rounded Rectangular Callout 57"/>
            <p:cNvSpPr/>
            <p:nvPr/>
          </p:nvSpPr>
          <p:spPr bwMode="auto">
            <a:xfrm>
              <a:off x="13868400" y="7789967"/>
              <a:ext cx="14782800" cy="6156220"/>
            </a:xfrm>
            <a:prstGeom prst="wedgeRoundRectCallout">
              <a:avLst>
                <a:gd name="adj1" fmla="val -53856"/>
                <a:gd name="adj2" fmla="val 96718"/>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1271" tIns="40635" rIns="81271" bIns="40635" numCol="1" rtlCol="0" anchor="t" anchorCtr="0" compatLnSpc="1">
              <a:prstTxWarp prst="textNoShape">
                <a:avLst/>
              </a:prstTxWarp>
            </a:bodyPr>
            <a:lstStyle/>
            <a:p>
              <a:r>
                <a:rPr lang="en-US" sz="3200" b="1" dirty="0" smtClean="0">
                  <a:solidFill>
                    <a:schemeClr val="tx1"/>
                  </a:solidFill>
                  <a:latin typeface="Verdana" pitchFamily="34" charset="0"/>
                  <a:cs typeface="Arial" pitchFamily="34" charset="0"/>
                </a:rPr>
                <a:t>Geodetic Laboratory</a:t>
              </a:r>
            </a:p>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p:txBody>
        </p:sp>
        <p:sp>
          <p:nvSpPr>
            <p:cNvPr id="61" name="TextBox 60"/>
            <p:cNvSpPr txBox="1"/>
            <p:nvPr/>
          </p:nvSpPr>
          <p:spPr>
            <a:xfrm>
              <a:off x="14249400" y="8688387"/>
              <a:ext cx="10411883" cy="3129052"/>
            </a:xfrm>
            <a:prstGeom prst="rect">
              <a:avLst/>
            </a:prstGeom>
            <a:noFill/>
          </p:spPr>
          <p:txBody>
            <a:bodyPr wrap="square" lIns="81271" tIns="40635" rIns="81271" bIns="40635" rtlCol="0">
              <a:spAutoFit/>
            </a:bodyPr>
            <a:lstStyle/>
            <a:p>
              <a:pPr algn="just"/>
              <a:r>
                <a:rPr lang="en-US" sz="1800" dirty="0" smtClean="0">
                  <a:latin typeface="+mn-lt"/>
                </a:rPr>
                <a:t>The Geodetic Laboratory at Sector 10 along the linac is situated in an old access tunnel with highly stable temperatures and stable walls. It is used for a variety of tasks from routine calibration runs of leveling equipment and distance meters to HLS sensor calibration. Laser tracker distance and angle measurement calibration tests are carried out as well as general acceptance tests performed after instruments are shipped across the country for maintenance. </a:t>
              </a:r>
            </a:p>
            <a:p>
              <a:pPr algn="just"/>
              <a:endParaRPr lang="en-US" sz="1800" dirty="0" smtClean="0">
                <a:latin typeface="+mn-lt"/>
              </a:endParaRPr>
            </a:p>
            <a:p>
              <a:pPr algn="just"/>
              <a:r>
                <a:rPr lang="en-US" sz="1800" dirty="0" smtClean="0">
                  <a:latin typeface="+mn-lt"/>
                </a:rPr>
                <a:t>A setup to determine the thermal coefficient of expansion of leveling rods has been developed. Two first-article rods have been measured successfully.</a:t>
              </a:r>
            </a:p>
            <a:p>
              <a:pPr algn="just"/>
              <a:endParaRPr lang="en-US" sz="1800" dirty="0" smtClean="0">
                <a:latin typeface="+mn-lt"/>
              </a:endParaRPr>
            </a:p>
            <a:p>
              <a:pPr algn="just"/>
              <a:r>
                <a:rPr lang="en-US" sz="1800" dirty="0" smtClean="0">
                  <a:latin typeface="+mn-lt"/>
                </a:rPr>
                <a:t>For the measurement of a variable gap on the LCLS-II </a:t>
              </a:r>
              <a:r>
                <a:rPr lang="en-US" sz="1800" dirty="0" err="1" smtClean="0">
                  <a:latin typeface="+mn-lt"/>
                </a:rPr>
                <a:t>undulators</a:t>
              </a:r>
              <a:r>
                <a:rPr lang="en-US" sz="1800" dirty="0" smtClean="0">
                  <a:latin typeface="+mn-lt"/>
                </a:rPr>
                <a:t> we are currently investigating an absolute distance multiline system from Etalon.</a:t>
              </a:r>
            </a:p>
          </p:txBody>
        </p:sp>
        <p:pic>
          <p:nvPicPr>
            <p:cNvPr id="57" name="Picture 6" descr="title"/>
            <p:cNvPicPr>
              <a:picLocks noChangeArrowheads="1"/>
            </p:cNvPicPr>
            <p:nvPr/>
          </p:nvPicPr>
          <p:blipFill>
            <a:blip r:embed="rId6" cstate="print"/>
            <a:srcRect/>
            <a:stretch>
              <a:fillRect/>
            </a:stretch>
          </p:blipFill>
          <p:spPr bwMode="auto">
            <a:xfrm>
              <a:off x="25184100" y="8802687"/>
              <a:ext cx="3099457" cy="4287133"/>
            </a:xfrm>
            <a:prstGeom prst="rect">
              <a:avLst/>
            </a:prstGeom>
            <a:noFill/>
            <a:effectLst>
              <a:outerShdw blurRad="50800" dist="38100" dir="2700000" algn="tl" rotWithShape="0">
                <a:prstClr val="black">
                  <a:alpha val="40000"/>
                </a:prstClr>
              </a:outerShdw>
            </a:effectLst>
          </p:spPr>
        </p:pic>
      </p:grpSp>
      <p:sp>
        <p:nvSpPr>
          <p:cNvPr id="75" name="Rounded Rectangle 74"/>
          <p:cNvSpPr/>
          <p:nvPr/>
        </p:nvSpPr>
        <p:spPr bwMode="auto">
          <a:xfrm>
            <a:off x="18364200" y="36534725"/>
            <a:ext cx="10314517" cy="2057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1271" tIns="40635" rIns="81271" bIns="40635" numCol="1" rtlCol="0" anchor="t" anchorCtr="0" compatLnSpc="1">
            <a:prstTxWarp prst="textNoShape">
              <a:avLst/>
            </a:prstTxWarp>
          </a:bodyPr>
          <a:lstStyle/>
          <a:p>
            <a:r>
              <a:rPr lang="en-US" sz="3200" b="1" dirty="0" smtClean="0">
                <a:solidFill>
                  <a:schemeClr val="tx1"/>
                </a:solidFill>
                <a:latin typeface="Verdana" pitchFamily="34" charset="0"/>
                <a:cs typeface="Arial" pitchFamily="34" charset="0"/>
              </a:rPr>
              <a:t>Acknowledgments</a:t>
            </a:r>
          </a:p>
          <a:p>
            <a:pPr defTabSz="3901282"/>
            <a:r>
              <a:rPr lang="en-GB" sz="1800" dirty="0" smtClean="0"/>
              <a:t>We would like to thank our colleagues Brian Fuss, Francis Gaudreault, Michael Gaydosh, Levirt Griffin, Hans Imfeld, Franz Peters, Michael Rogers and Bryan Rutledge.</a:t>
            </a:r>
          </a:p>
          <a:p>
            <a:pPr defTabSz="3901282"/>
            <a:endParaRPr lang="en-GB" sz="1800" dirty="0" smtClean="0"/>
          </a:p>
          <a:p>
            <a:pPr defTabSz="3901282"/>
            <a:r>
              <a:rPr lang="en-GB" sz="1800" dirty="0" smtClean="0"/>
              <a:t>Work supported by Department of Energy contract  DE-AC02-76SF00515</a:t>
            </a:r>
            <a:endParaRPr lang="en-US" sz="1800" dirty="0" smtClean="0">
              <a:solidFill>
                <a:schemeClr val="tx1"/>
              </a:solidFill>
              <a:latin typeface="Verdana" pitchFamily="34" charset="0"/>
              <a:cs typeface="Arial" pitchFamily="34" charset="0"/>
            </a:endParaRPr>
          </a:p>
          <a:p>
            <a:endParaRPr lang="en-US" sz="1800" dirty="0" smtClean="0">
              <a:solidFill>
                <a:schemeClr val="tx1"/>
              </a:solidFill>
              <a:latin typeface="Verdana" pitchFamily="34" charset="0"/>
              <a:cs typeface="Arial" pitchFamily="34" charset="0"/>
            </a:endParaRPr>
          </a:p>
        </p:txBody>
      </p:sp>
      <p:grpSp>
        <p:nvGrpSpPr>
          <p:cNvPr id="136" name="Group 135"/>
          <p:cNvGrpSpPr/>
          <p:nvPr/>
        </p:nvGrpSpPr>
        <p:grpSpPr>
          <a:xfrm>
            <a:off x="18364200" y="31014987"/>
            <a:ext cx="10295467" cy="5181600"/>
            <a:chOff x="18364200" y="32234187"/>
            <a:chExt cx="10295467" cy="4724400"/>
          </a:xfrm>
        </p:grpSpPr>
        <p:sp>
          <p:nvSpPr>
            <p:cNvPr id="43" name="Rounded Rectangular Callout 42"/>
            <p:cNvSpPr/>
            <p:nvPr/>
          </p:nvSpPr>
          <p:spPr bwMode="auto">
            <a:xfrm>
              <a:off x="18364200" y="32234187"/>
              <a:ext cx="10295467" cy="4724400"/>
            </a:xfrm>
            <a:prstGeom prst="wedgeRoundRectCallout">
              <a:avLst>
                <a:gd name="adj1" fmla="val -67242"/>
                <a:gd name="adj2" fmla="val -19858"/>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1271" tIns="40635" rIns="81271" bIns="40635" numCol="1" rtlCol="0" anchor="t" anchorCtr="0" compatLnSpc="1">
              <a:prstTxWarp prst="textNoShape">
                <a:avLst/>
              </a:prstTxWarp>
            </a:bodyPr>
            <a:lstStyle/>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a:p>
              <a:pPr algn="just"/>
              <a:endParaRPr lang="en-US" sz="1800" dirty="0" smtClean="0">
                <a:solidFill>
                  <a:schemeClr val="tx1"/>
                </a:solidFill>
                <a:latin typeface="Verdana" pitchFamily="34" charset="0"/>
                <a:cs typeface="Arial" pitchFamily="34" charset="0"/>
              </a:endParaRPr>
            </a:p>
            <a:p>
              <a:pPr algn="just"/>
              <a:endParaRPr lang="en-US" sz="1800" dirty="0" smtClean="0">
                <a:latin typeface="Verdana" pitchFamily="34" charset="0"/>
              </a:endParaRPr>
            </a:p>
            <a:p>
              <a:pPr algn="just"/>
              <a:endParaRPr lang="en-US" sz="1800" dirty="0" smtClean="0"/>
            </a:p>
            <a:p>
              <a:pPr algn="just"/>
              <a:endParaRPr lang="en-US" sz="1800" dirty="0" smtClean="0"/>
            </a:p>
            <a:p>
              <a:pPr algn="just"/>
              <a:endParaRPr lang="en-US" sz="1800" dirty="0"/>
            </a:p>
            <a:p>
              <a:pPr algn="just"/>
              <a:endParaRPr lang="en-US" sz="1800" dirty="0" smtClean="0"/>
            </a:p>
            <a:p>
              <a:pPr algn="just"/>
              <a:r>
                <a:rPr lang="en-US" sz="1800" dirty="0" smtClean="0"/>
                <a:t>SPEAR3 </a:t>
              </a:r>
              <a:r>
                <a:rPr lang="en-US" sz="1800" dirty="0"/>
                <a:t>ring was completely re-aligned to </a:t>
              </a:r>
              <a:r>
                <a:rPr lang="en-US" sz="1800" dirty="0" smtClean="0"/>
                <a:t>new nominal positions correcting for long term floor movements. This resulted in an 2.3 mm larger circumference for the ring than originally designed.</a:t>
              </a:r>
            </a:p>
            <a:p>
              <a:pPr algn="just"/>
              <a:endParaRPr lang="en-US" sz="1800" dirty="0">
                <a:latin typeface="Verdana" pitchFamily="34" charset="0"/>
              </a:endParaRPr>
            </a:p>
          </p:txBody>
        </p:sp>
        <p:pic>
          <p:nvPicPr>
            <p:cNvPr id="2105" name="Picture 57" descr="SSRL"/>
            <p:cNvPicPr>
              <a:picLocks noChangeAspect="1" noChangeArrowheads="1"/>
            </p:cNvPicPr>
            <p:nvPr/>
          </p:nvPicPr>
          <p:blipFill>
            <a:blip r:embed="rId7" cstate="print"/>
            <a:srcRect/>
            <a:stretch>
              <a:fillRect/>
            </a:stretch>
          </p:blipFill>
          <p:spPr bwMode="auto">
            <a:xfrm>
              <a:off x="18897600" y="32454276"/>
              <a:ext cx="1780419" cy="541911"/>
            </a:xfrm>
            <a:prstGeom prst="rect">
              <a:avLst/>
            </a:prstGeom>
            <a:noFill/>
          </p:spPr>
        </p:pic>
        <p:sp>
          <p:nvSpPr>
            <p:cNvPr id="40" name="TextBox 39"/>
            <p:cNvSpPr txBox="1"/>
            <p:nvPr/>
          </p:nvSpPr>
          <p:spPr>
            <a:xfrm>
              <a:off x="18606048" y="33218807"/>
              <a:ext cx="5352651" cy="2609764"/>
            </a:xfrm>
            <a:prstGeom prst="rect">
              <a:avLst/>
            </a:prstGeom>
            <a:noFill/>
          </p:spPr>
          <p:txBody>
            <a:bodyPr wrap="square" rtlCol="0">
              <a:spAutoFit/>
            </a:bodyPr>
            <a:lstStyle/>
            <a:p>
              <a:pPr algn="just"/>
              <a:r>
                <a:rPr lang="en-US" sz="1800" b="1" dirty="0" smtClean="0">
                  <a:latin typeface="+mn-lt"/>
                </a:rPr>
                <a:t>Stanford Synchrotron Radiation Light Source </a:t>
              </a:r>
            </a:p>
            <a:p>
              <a:pPr algn="just"/>
              <a:r>
                <a:rPr lang="en-US" sz="1800" dirty="0">
                  <a:solidFill>
                    <a:schemeClr val="dk1"/>
                  </a:solidFill>
                  <a:latin typeface="+mn-lt"/>
                </a:rPr>
                <a:t>Since the SPEAR ring is built on unstable soil, an HLS system has been installed in the ring and on several beam lines. Based on the results of the HLS measurements it was decided to insulate walls and ceilings of selected areas around the ring to reduce floor movements.</a:t>
              </a:r>
            </a:p>
            <a:p>
              <a:pPr algn="just"/>
              <a:endParaRPr lang="en-US" sz="1800" dirty="0">
                <a:solidFill>
                  <a:schemeClr val="dk1"/>
                </a:solidFill>
                <a:latin typeface="+mn-lt"/>
              </a:endParaRPr>
            </a:p>
            <a:p>
              <a:pPr algn="just"/>
              <a:r>
                <a:rPr lang="en-US" sz="1800" dirty="0">
                  <a:solidFill>
                    <a:schemeClr val="dk1"/>
                  </a:solidFill>
                  <a:latin typeface="+mn-lt"/>
                </a:rPr>
                <a:t>During the 2014 machine shut </a:t>
              </a:r>
              <a:r>
                <a:rPr lang="en-US" sz="1800" dirty="0" smtClean="0">
                  <a:solidFill>
                    <a:schemeClr val="dk1"/>
                  </a:solidFill>
                  <a:latin typeface="+mn-lt"/>
                </a:rPr>
                <a:t>down, the</a:t>
              </a:r>
              <a:br>
                <a:rPr lang="en-US" sz="1800" dirty="0" smtClean="0">
                  <a:solidFill>
                    <a:schemeClr val="dk1"/>
                  </a:solidFill>
                  <a:latin typeface="+mn-lt"/>
                </a:rPr>
              </a:br>
              <a:endParaRPr lang="en-US" sz="1800" dirty="0">
                <a:solidFill>
                  <a:schemeClr val="dk1"/>
                </a:solidFill>
                <a:latin typeface="+mn-lt"/>
              </a:endParaRPr>
            </a:p>
          </p:txBody>
        </p:sp>
      </p:grpSp>
      <p:sp>
        <p:nvSpPr>
          <p:cNvPr id="76" name="TextBox 75"/>
          <p:cNvSpPr txBox="1"/>
          <p:nvPr/>
        </p:nvSpPr>
        <p:spPr>
          <a:xfrm>
            <a:off x="1143000" y="28805187"/>
            <a:ext cx="6477000" cy="369332"/>
          </a:xfrm>
          <a:prstGeom prst="rect">
            <a:avLst/>
          </a:prstGeom>
          <a:noFill/>
        </p:spPr>
        <p:txBody>
          <a:bodyPr wrap="square" rtlCol="0">
            <a:spAutoFit/>
          </a:bodyPr>
          <a:lstStyle/>
          <a:p>
            <a:pPr algn="just" defTabSz="3901282"/>
            <a:endParaRPr lang="en-US" sz="1800" dirty="0" smtClean="0">
              <a:latin typeface="Arial" charset="0"/>
            </a:endParaRPr>
          </a:p>
        </p:txBody>
      </p:sp>
      <p:cxnSp>
        <p:nvCxnSpPr>
          <p:cNvPr id="80" name="Straight Connector 79"/>
          <p:cNvCxnSpPr/>
          <p:nvPr/>
        </p:nvCxnSpPr>
        <p:spPr bwMode="auto">
          <a:xfrm rot="5400000" flipH="1" flipV="1">
            <a:off x="29183806" y="38940581"/>
            <a:ext cx="1539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rot="5400000" flipH="1" flipV="1">
            <a:off x="-76994" y="38940581"/>
            <a:ext cx="1539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 name="Rectangle 2"/>
          <p:cNvSpPr>
            <a:spLocks noChangeArrowheads="1"/>
          </p:cNvSpPr>
          <p:nvPr/>
        </p:nvSpPr>
        <p:spPr bwMode="auto">
          <a:xfrm>
            <a:off x="0" y="0"/>
            <a:ext cx="292608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78" name="Group 77"/>
          <p:cNvGrpSpPr/>
          <p:nvPr/>
        </p:nvGrpSpPr>
        <p:grpSpPr>
          <a:xfrm>
            <a:off x="609601" y="19813587"/>
            <a:ext cx="10744200" cy="5321099"/>
            <a:chOff x="306917" y="6360531"/>
            <a:chExt cx="9712325" cy="5887302"/>
          </a:xfrm>
        </p:grpSpPr>
        <p:sp>
          <p:nvSpPr>
            <p:cNvPr id="64" name="Rounded Rectangular Callout 63"/>
            <p:cNvSpPr/>
            <p:nvPr/>
          </p:nvSpPr>
          <p:spPr bwMode="auto">
            <a:xfrm>
              <a:off x="306917" y="6360531"/>
              <a:ext cx="9712325" cy="5887302"/>
            </a:xfrm>
            <a:prstGeom prst="wedgeRoundRectCallout">
              <a:avLst>
                <a:gd name="adj1" fmla="val 73197"/>
                <a:gd name="adj2" fmla="val 7157"/>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1271" tIns="40635" rIns="81271" bIns="40635" numCol="1" rtlCol="0" anchor="t" anchorCtr="0" compatLnSpc="1">
              <a:prstTxWarp prst="textNoShape">
                <a:avLst/>
              </a:prstTxWarp>
            </a:bodyPr>
            <a:lstStyle/>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a:p>
              <a:pPr algn="just"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buFontTx/>
                <a:buChar char="-"/>
              </a:pPr>
              <a:endParaRPr lang="en-GB" sz="1800" dirty="0" smtClean="0"/>
            </a:p>
            <a:p>
              <a:pPr defTabSz="3901282"/>
              <a:endParaRPr lang="en-GB" sz="1800" dirty="0" smtClean="0"/>
            </a:p>
          </p:txBody>
        </p:sp>
        <p:pic>
          <p:nvPicPr>
            <p:cNvPr id="66" name="Picture 51" descr="FACET Facility for Advanced Accelerator Experimental Tests">
              <a:hlinkClick r:id="rId8"/>
            </p:cNvPr>
            <p:cNvPicPr>
              <a:picLocks noChangeAspect="1" noChangeArrowheads="1"/>
            </p:cNvPicPr>
            <p:nvPr/>
          </p:nvPicPr>
          <p:blipFill>
            <a:blip r:embed="rId9" cstate="print"/>
            <a:srcRect/>
            <a:stretch>
              <a:fillRect/>
            </a:stretch>
          </p:blipFill>
          <p:spPr bwMode="auto">
            <a:xfrm>
              <a:off x="789089" y="6747061"/>
              <a:ext cx="1803400" cy="677388"/>
            </a:xfrm>
            <a:prstGeom prst="rect">
              <a:avLst/>
            </a:prstGeom>
            <a:noFill/>
          </p:spPr>
        </p:pic>
        <p:sp>
          <p:nvSpPr>
            <p:cNvPr id="52" name="TextBox 51"/>
            <p:cNvSpPr txBox="1"/>
            <p:nvPr/>
          </p:nvSpPr>
          <p:spPr>
            <a:xfrm>
              <a:off x="848390" y="7590289"/>
              <a:ext cx="4435232" cy="4320442"/>
            </a:xfrm>
            <a:prstGeom prst="rect">
              <a:avLst/>
            </a:prstGeom>
            <a:noFill/>
          </p:spPr>
          <p:txBody>
            <a:bodyPr wrap="square" rtlCol="0">
              <a:spAutoFit/>
            </a:bodyPr>
            <a:lstStyle/>
            <a:p>
              <a:pPr defTabSz="3901282"/>
              <a:r>
                <a:rPr lang="en-GB" sz="1800" b="1" dirty="0" smtClean="0">
                  <a:latin typeface="+mn-lt"/>
                </a:rPr>
                <a:t>Facility for Advanced </a:t>
              </a:r>
              <a:r>
                <a:rPr lang="en-GB" sz="1800" b="1" dirty="0" err="1" smtClean="0">
                  <a:latin typeface="+mn-lt"/>
                </a:rPr>
                <a:t>aCcelerator</a:t>
              </a:r>
              <a:r>
                <a:rPr lang="en-GB" sz="1800" b="1" dirty="0" smtClean="0">
                  <a:latin typeface="+mn-lt"/>
                </a:rPr>
                <a:t> Experimental Tests</a:t>
              </a:r>
            </a:p>
            <a:p>
              <a:pPr algn="just" defTabSz="3901282"/>
              <a:r>
                <a:rPr lang="en-US" sz="1800" dirty="0" smtClean="0">
                  <a:latin typeface="+mn-lt"/>
                </a:rPr>
                <a:t>FACET uses part of SLAC's two-mile-long linear accelerator to generate high-density beams of electrons and their antimatter counterparts, positrons. This produces large electric and magnetic fields in a very short time - ideal for creating exotic states of matter and researching advanced accelerator technologies.</a:t>
              </a:r>
              <a:endParaRPr lang="en-GB" sz="1800" dirty="0" smtClean="0">
                <a:latin typeface="+mn-lt"/>
              </a:endParaRPr>
            </a:p>
            <a:p>
              <a:pPr algn="just"/>
              <a:r>
                <a:rPr lang="en-GB" sz="1800" dirty="0" smtClean="0">
                  <a:latin typeface="+mn-lt"/>
                </a:rPr>
                <a:t>The facility is in its 3</a:t>
              </a:r>
              <a:r>
                <a:rPr lang="en-GB" sz="1800" baseline="30000" dirty="0" smtClean="0">
                  <a:latin typeface="+mn-lt"/>
                </a:rPr>
                <a:t>rd</a:t>
              </a:r>
              <a:r>
                <a:rPr lang="en-GB" sz="1800" dirty="0" smtClean="0">
                  <a:latin typeface="+mn-lt"/>
                </a:rPr>
                <a:t> year of operation, the latest addition was the restart of positron production, for this the south damping ring was completely mapped and re-aligned.</a:t>
              </a:r>
              <a:endParaRPr lang="en-US" sz="1800" dirty="0"/>
            </a:p>
          </p:txBody>
        </p:sp>
      </p:grpSp>
      <p:sp>
        <p:nvSpPr>
          <p:cNvPr id="36" name="Rounded Rectangular Callout 35"/>
          <p:cNvSpPr/>
          <p:nvPr/>
        </p:nvSpPr>
        <p:spPr bwMode="auto">
          <a:xfrm>
            <a:off x="609601" y="25411112"/>
            <a:ext cx="11887200" cy="13182600"/>
          </a:xfrm>
          <a:prstGeom prst="wedgeRoundRectCallout">
            <a:avLst>
              <a:gd name="adj1" fmla="val 73754"/>
              <a:gd name="adj2" fmla="val 14231"/>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1271" tIns="40635" rIns="81271" bIns="40635" numCol="1" rtlCol="0" anchor="t" anchorCtr="0" compatLnSpc="1">
            <a:prstTxWarp prst="textNoShape">
              <a:avLst/>
            </a:prstTxWarp>
          </a:bodyPr>
          <a:lstStyle/>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a:p>
            <a:pPr algn="just" defTabSz="3901282"/>
            <a:endParaRPr lang="en-GB" sz="1800" dirty="0" smtClean="0"/>
          </a:p>
          <a:p>
            <a:pPr algn="just" defTabSz="3901282"/>
            <a:r>
              <a:rPr lang="en-GB" sz="1800" b="1" dirty="0" err="1" smtClean="0"/>
              <a:t>Linac</a:t>
            </a:r>
            <a:r>
              <a:rPr lang="en-GB" sz="1800" b="1" dirty="0" smtClean="0"/>
              <a:t> Coherent Light Source Machine</a:t>
            </a:r>
          </a:p>
          <a:p>
            <a:pPr algn="just" defTabSz="3901282"/>
            <a:r>
              <a:rPr lang="en-GB" sz="1800" dirty="0" smtClean="0"/>
              <a:t>The alignment network </a:t>
            </a:r>
            <a:r>
              <a:rPr lang="en-GB" sz="1800" dirty="0" smtClean="0"/>
              <a:t>has </a:t>
            </a:r>
            <a:r>
              <a:rPr lang="en-GB" sz="1800" dirty="0" smtClean="0"/>
              <a:t>been re-measured several times to correct for </a:t>
            </a:r>
            <a:r>
              <a:rPr lang="en-GB" sz="1800" dirty="0" smtClean="0"/>
              <a:t>a shrinking tunnel</a:t>
            </a:r>
            <a:r>
              <a:rPr lang="en-GB" sz="1800" dirty="0" smtClean="0"/>
              <a:t>. The data were analysed including a set of stretched wire measurements from the BTH through the </a:t>
            </a:r>
            <a:r>
              <a:rPr lang="en-GB" sz="1800" dirty="0" err="1" smtClean="0"/>
              <a:t>undulator</a:t>
            </a:r>
            <a:r>
              <a:rPr lang="en-GB" sz="1800" dirty="0" smtClean="0"/>
              <a:t> hall.</a:t>
            </a:r>
          </a:p>
          <a:p>
            <a:pPr algn="just" defTabSz="3901282"/>
            <a:r>
              <a:rPr lang="en-GB" sz="1800" dirty="0" smtClean="0">
                <a:latin typeface="Arial" charset="0"/>
              </a:rPr>
              <a:t>One of the more involved alignment tasks was to align the SXRSS (</a:t>
            </a:r>
            <a:r>
              <a:rPr lang="en-GB" sz="1800" b="1" dirty="0" smtClean="0">
                <a:latin typeface="Arial" charset="0"/>
              </a:rPr>
              <a:t>Soft X-Ray Self Seeding Project</a:t>
            </a:r>
            <a:r>
              <a:rPr lang="en-GB" sz="1800" dirty="0" smtClean="0">
                <a:latin typeface="Arial" charset="0"/>
              </a:rPr>
              <a:t>).</a:t>
            </a:r>
            <a:r>
              <a:rPr lang="en-GB" sz="1800" b="1" dirty="0" smtClean="0">
                <a:latin typeface="Arial" charset="0"/>
              </a:rPr>
              <a:t> </a:t>
            </a:r>
            <a:r>
              <a:rPr lang="en-GB" sz="1800" dirty="0" smtClean="0">
                <a:latin typeface="Arial" charset="0"/>
              </a:rPr>
              <a:t>The goal was to align a series of mirrors and gratings to within a few </a:t>
            </a:r>
            <a:r>
              <a:rPr lang="en-GB" sz="1800" dirty="0" err="1" smtClean="0">
                <a:latin typeface="Arial" charset="0"/>
              </a:rPr>
              <a:t>microradians</a:t>
            </a:r>
            <a:r>
              <a:rPr lang="en-GB" sz="1800" dirty="0" smtClean="0">
                <a:latin typeface="Arial" charset="0"/>
              </a:rPr>
              <a:t> without touching them. To do this, optical tooling was used to determine their translation and a laser beam was used to determine their orientation within a few arc seconds.</a:t>
            </a:r>
          </a:p>
          <a:p>
            <a:pPr algn="just" defTabSz="3901282"/>
            <a:r>
              <a:rPr lang="en-US" sz="1800" dirty="0"/>
              <a:t>More details in: G. Gassner, </a:t>
            </a:r>
            <a:r>
              <a:rPr lang="en-US" sz="1800" dirty="0">
                <a:latin typeface="Arial" charset="0"/>
              </a:rPr>
              <a:t>Laser beam trajectory measurement with a CCD camera</a:t>
            </a:r>
          </a:p>
          <a:p>
            <a:pPr algn="just" defTabSz="3901282"/>
            <a:endParaRPr lang="en-GB" sz="1800" dirty="0" smtClean="0">
              <a:latin typeface="Arial" charset="0"/>
            </a:endParaRPr>
          </a:p>
          <a:p>
            <a:pPr algn="just" defTabSz="3901282"/>
            <a:endParaRPr lang="en-GB" sz="1800" dirty="0">
              <a:latin typeface="Arial" charset="0"/>
            </a:endParaRPr>
          </a:p>
          <a:p>
            <a:pPr algn="just" defTabSz="3901282"/>
            <a:endParaRPr lang="en-GB" sz="1800" dirty="0" smtClean="0">
              <a:latin typeface="Arial" charset="0"/>
            </a:endParaRPr>
          </a:p>
          <a:p>
            <a:pPr algn="just" defTabSz="3901282"/>
            <a:endParaRPr lang="en-GB" sz="1800" dirty="0" smtClean="0">
              <a:latin typeface="Arial" charset="0"/>
            </a:endParaRPr>
          </a:p>
          <a:p>
            <a:pPr algn="just" defTabSz="3901282"/>
            <a:endParaRPr lang="en-GB" sz="1800" b="1" dirty="0"/>
          </a:p>
          <a:p>
            <a:pPr algn="just" defTabSz="3901282"/>
            <a:endParaRPr lang="en-GB" sz="1800" b="1" dirty="0" smtClean="0"/>
          </a:p>
          <a:p>
            <a:pPr algn="just" defTabSz="3901282"/>
            <a:endParaRPr lang="en-GB" sz="1800" dirty="0" smtClean="0">
              <a:latin typeface="Arial" charset="0"/>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US" sz="1800" dirty="0" smtClean="0">
              <a:solidFill>
                <a:schemeClr val="tx1"/>
              </a:solidFill>
            </a:endParaRPr>
          </a:p>
          <a:p>
            <a:pPr algn="just" defTabSz="3901282"/>
            <a:endParaRPr lang="en-GB" sz="1800" dirty="0" smtClean="0"/>
          </a:p>
          <a:p>
            <a:pPr algn="just" defTabSz="3901282"/>
            <a:endParaRPr lang="en-GB" sz="1800" b="1" dirty="0" smtClean="0"/>
          </a:p>
          <a:p>
            <a:pPr algn="just" defTabSz="3901282"/>
            <a:r>
              <a:rPr lang="en-GB" sz="1800" b="1" dirty="0" err="1" smtClean="0"/>
              <a:t>Linac</a:t>
            </a:r>
            <a:r>
              <a:rPr lang="en-GB" sz="1800" b="1" dirty="0" smtClean="0"/>
              <a:t> Coherent Light Source Experiments</a:t>
            </a:r>
          </a:p>
          <a:p>
            <a:pPr algn="just" defTabSz="3901282"/>
            <a:r>
              <a:rPr lang="en-GB" sz="1800" dirty="0" smtClean="0"/>
              <a:t>The LCLS I is now at the beginning of its 10</a:t>
            </a:r>
            <a:r>
              <a:rPr lang="en-GB" sz="1800" baseline="30000" dirty="0" smtClean="0"/>
              <a:t>th</a:t>
            </a:r>
            <a:r>
              <a:rPr lang="en-GB" sz="1800" dirty="0" smtClean="0"/>
              <a:t> user run. All experimental hutches have been updated and are user operated. Experiments change constantly and require the alignment group to adapt from electron beam alignment  to laser beam alignment. One of the more challenging tasks was relative alignment of mirrors parallel to each other to better than a few </a:t>
            </a:r>
            <a:r>
              <a:rPr lang="en-GB" sz="1800" dirty="0" err="1" smtClean="0"/>
              <a:t>microradians</a:t>
            </a:r>
            <a:r>
              <a:rPr lang="en-GB" sz="1800" dirty="0"/>
              <a:t>.</a:t>
            </a:r>
            <a:endParaRPr lang="en-GB" sz="1800" dirty="0" smtClean="0"/>
          </a:p>
          <a:p>
            <a:pPr algn="just" defTabSz="3901282"/>
            <a:endParaRPr lang="en-GB" sz="1800" dirty="0" smtClean="0"/>
          </a:p>
          <a:p>
            <a:pPr algn="just" defTabSz="3901282"/>
            <a:endParaRPr lang="en-GB" sz="1800" dirty="0" smtClean="0"/>
          </a:p>
          <a:p>
            <a:pPr algn="just" defTabSz="3901282"/>
            <a:endParaRPr lang="en-GB" sz="1800" dirty="0" smtClean="0"/>
          </a:p>
          <a:p>
            <a:pPr algn="just" defTabSz="3901282"/>
            <a:endParaRPr lang="en-GB" sz="1800" dirty="0" smtClean="0"/>
          </a:p>
          <a:p>
            <a:pPr algn="just" defTabSz="3901282"/>
            <a:endParaRPr lang="en-GB" sz="1800" dirty="0" smtClean="0"/>
          </a:p>
          <a:p>
            <a:pPr algn="just" defTabSz="3901282"/>
            <a:endParaRPr lang="en-GB" sz="1800" dirty="0" smtClean="0"/>
          </a:p>
          <a:p>
            <a:pPr algn="just" defTabSz="3901282"/>
            <a:endParaRPr lang="en-GB" sz="1800" dirty="0" smtClean="0"/>
          </a:p>
          <a:p>
            <a:pPr algn="just" defTabSz="3901282"/>
            <a:endParaRPr lang="en-GB" sz="1800" dirty="0" smtClean="0"/>
          </a:p>
          <a:p>
            <a:pPr algn="just" defTabSz="3901282">
              <a:buFontTx/>
              <a:buChar char="-"/>
            </a:pPr>
            <a:endParaRPr lang="en-GB" sz="1800" dirty="0" smtClean="0">
              <a:latin typeface="Arial" charset="0"/>
            </a:endParaRPr>
          </a:p>
          <a:p>
            <a:pPr algn="just" defTabSz="3901282">
              <a:buFontTx/>
              <a:buChar char="-"/>
            </a:pPr>
            <a:endParaRPr lang="en-GB" sz="1800" dirty="0" smtClean="0">
              <a:latin typeface="Arial" charset="0"/>
            </a:endParaRPr>
          </a:p>
          <a:p>
            <a:pPr algn="just" defTabSz="3901282">
              <a:buFontTx/>
              <a:buChar char="-"/>
            </a:pPr>
            <a:endParaRPr lang="en-GB" sz="1800" dirty="0" smtClean="0">
              <a:latin typeface="Arial" charset="0"/>
            </a:endParaRPr>
          </a:p>
          <a:p>
            <a:pPr algn="just" defTabSz="3901282">
              <a:buFontTx/>
              <a:buChar char="-"/>
            </a:pPr>
            <a:endParaRPr lang="en-GB" sz="1800" dirty="0" smtClean="0">
              <a:latin typeface="Arial" charset="0"/>
            </a:endParaRPr>
          </a:p>
          <a:p>
            <a:pPr algn="just" defTabSz="3901282">
              <a:buFontTx/>
              <a:buChar char="-"/>
            </a:pPr>
            <a:endParaRPr lang="en-GB" sz="1800" dirty="0" smtClean="0">
              <a:latin typeface="Arial" charset="0"/>
            </a:endParaRPr>
          </a:p>
          <a:p>
            <a:pPr algn="just" defTabSz="3901282">
              <a:buFontTx/>
              <a:buChar char="-"/>
            </a:pPr>
            <a:endParaRPr lang="en-GB"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a:p>
            <a:pPr algn="just" defTabSz="3901282"/>
            <a:endParaRPr lang="en-US" sz="1800" dirty="0" smtClean="0">
              <a:latin typeface="Arial" charset="0"/>
            </a:endParaRPr>
          </a:p>
        </p:txBody>
      </p:sp>
      <p:pic>
        <p:nvPicPr>
          <p:cNvPr id="2101" name="Picture 53" descr="LCLS">
            <a:hlinkClick r:id="rId10"/>
          </p:cNvPr>
          <p:cNvPicPr>
            <a:picLocks noChangeAspect="1" noChangeArrowheads="1"/>
          </p:cNvPicPr>
          <p:nvPr/>
        </p:nvPicPr>
        <p:blipFill>
          <a:blip r:embed="rId11" cstate="print"/>
          <a:srcRect/>
          <a:stretch>
            <a:fillRect/>
          </a:stretch>
        </p:blipFill>
        <p:spPr bwMode="auto">
          <a:xfrm>
            <a:off x="1524000" y="26125286"/>
            <a:ext cx="1625600" cy="541911"/>
          </a:xfrm>
          <a:prstGeom prst="rect">
            <a:avLst/>
          </a:prstGeom>
          <a:noFill/>
        </p:spPr>
      </p:pic>
      <p:sp>
        <p:nvSpPr>
          <p:cNvPr id="126" name="TextBox 125"/>
          <p:cNvSpPr txBox="1"/>
          <p:nvPr/>
        </p:nvSpPr>
        <p:spPr>
          <a:xfrm>
            <a:off x="1181100" y="31401464"/>
            <a:ext cx="4991100" cy="2585323"/>
          </a:xfrm>
          <a:prstGeom prst="rect">
            <a:avLst/>
          </a:prstGeom>
          <a:noFill/>
        </p:spPr>
        <p:txBody>
          <a:bodyPr wrap="square" rtlCol="0">
            <a:spAutoFit/>
          </a:bodyPr>
          <a:lstStyle/>
          <a:p>
            <a:pPr algn="just"/>
            <a:r>
              <a:rPr lang="en-GB" sz="1800" b="1" dirty="0">
                <a:latin typeface="+mn-lt"/>
              </a:rPr>
              <a:t>Alignment Diagnostic System (ADS)</a:t>
            </a:r>
          </a:p>
          <a:p>
            <a:pPr algn="just"/>
            <a:r>
              <a:rPr lang="en-US" sz="1800" dirty="0" smtClean="0">
                <a:latin typeface="+mn-lt"/>
              </a:rPr>
              <a:t>The undulator spans a distance of 132 meters and is structured into 33 girders. Each girder is equipped with four hydrostatic leveling sensors and four wire position monitors, part of the ADS. </a:t>
            </a:r>
            <a:r>
              <a:rPr lang="en-GB" sz="1800" dirty="0" smtClean="0">
                <a:latin typeface="+mn-lt"/>
              </a:rPr>
              <a:t>The ADS uses these sensor readings to provide relative position information for all girders with respect to each other. The system has been in continuous operation since 2009. </a:t>
            </a:r>
            <a:endParaRPr lang="en-US" sz="1800" dirty="0">
              <a:latin typeface="+mn-lt"/>
            </a:endParaRPr>
          </a:p>
        </p:txBody>
      </p:sp>
      <p:sp>
        <p:nvSpPr>
          <p:cNvPr id="59" name="Rounded Rectangular Callout 58"/>
          <p:cNvSpPr/>
          <p:nvPr/>
        </p:nvSpPr>
        <p:spPr bwMode="auto">
          <a:xfrm>
            <a:off x="16097793" y="14403387"/>
            <a:ext cx="12649200" cy="7848600"/>
          </a:xfrm>
          <a:prstGeom prst="wedgeRoundRectCallout">
            <a:avLst>
              <a:gd name="adj1" fmla="val -57151"/>
              <a:gd name="adj2" fmla="val 105615"/>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1271" tIns="40635" rIns="81271" bIns="40635" numCol="1" rtlCol="0" anchor="t" anchorCtr="0" compatLnSpc="1">
            <a:prstTxWarp prst="textNoShape">
              <a:avLst/>
            </a:prstTxWarp>
          </a:bodyPr>
          <a:lstStyle/>
          <a:p>
            <a:r>
              <a:rPr lang="en-US" sz="3200" b="1" dirty="0" smtClean="0">
                <a:solidFill>
                  <a:schemeClr val="tx1"/>
                </a:solidFill>
                <a:latin typeface="Verdana" pitchFamily="34" charset="0"/>
                <a:cs typeface="Arial" pitchFamily="34" charset="0"/>
              </a:rPr>
              <a:t>Tube Laser Alignment System</a:t>
            </a:r>
          </a:p>
          <a:p>
            <a:endParaRPr lang="en-US" sz="1800" dirty="0" smtClean="0">
              <a:solidFill>
                <a:schemeClr val="tx1"/>
              </a:solidFill>
              <a:latin typeface="Verdana" pitchFamily="34" charset="0"/>
              <a:cs typeface="Arial" pitchFamily="34" charset="0"/>
            </a:endParaRPr>
          </a:p>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a:p>
            <a:endParaRPr lang="en-US" sz="1800" dirty="0" smtClean="0">
              <a:solidFill>
                <a:schemeClr val="tx1"/>
              </a:solidFill>
              <a:latin typeface="Verdana" pitchFamily="34" charset="0"/>
              <a:cs typeface="Arial" pitchFamily="34" charset="0"/>
            </a:endParaRPr>
          </a:p>
          <a:p>
            <a:endParaRPr lang="en-US" sz="1800" dirty="0">
              <a:solidFill>
                <a:schemeClr val="tx1"/>
              </a:solidFill>
              <a:latin typeface="Verdana" pitchFamily="34" charset="0"/>
              <a:cs typeface="Arial" pitchFamily="34" charset="0"/>
            </a:endParaRPr>
          </a:p>
          <a:p>
            <a:pPr algn="just"/>
            <a:endParaRPr lang="en-US" sz="1800" dirty="0" smtClean="0">
              <a:solidFill>
                <a:schemeClr val="tx1"/>
              </a:solidFill>
              <a:latin typeface="Verdana" pitchFamily="34" charset="0"/>
              <a:cs typeface="Arial" pitchFamily="34" charset="0"/>
            </a:endParaRPr>
          </a:p>
          <a:p>
            <a:pPr algn="just"/>
            <a:endParaRPr lang="en-US" sz="1800" dirty="0" smtClean="0">
              <a:solidFill>
                <a:schemeClr val="tx1"/>
              </a:solidFill>
              <a:latin typeface="Verdana" pitchFamily="34" charset="0"/>
              <a:cs typeface="Arial" pitchFamily="34" charset="0"/>
            </a:endParaRPr>
          </a:p>
        </p:txBody>
      </p:sp>
      <p:sp>
        <p:nvSpPr>
          <p:cNvPr id="50" name="TextBox 49"/>
          <p:cNvSpPr txBox="1"/>
          <p:nvPr/>
        </p:nvSpPr>
        <p:spPr>
          <a:xfrm>
            <a:off x="16391467" y="15549938"/>
            <a:ext cx="8297333" cy="2862322"/>
          </a:xfrm>
          <a:prstGeom prst="rect">
            <a:avLst/>
          </a:prstGeom>
          <a:noFill/>
        </p:spPr>
        <p:txBody>
          <a:bodyPr wrap="square" rtlCol="0">
            <a:spAutoFit/>
          </a:bodyPr>
          <a:lstStyle/>
          <a:p>
            <a:pPr algn="just"/>
            <a:r>
              <a:rPr lang="en-US" sz="1800" dirty="0" smtClean="0">
                <a:latin typeface="+mn-lt"/>
              </a:rPr>
              <a:t>For magnetic measurements of a delta </a:t>
            </a:r>
            <a:r>
              <a:rPr lang="en-US" sz="1800" dirty="0" err="1" smtClean="0">
                <a:latin typeface="+mn-lt"/>
              </a:rPr>
              <a:t>undulator</a:t>
            </a:r>
            <a:r>
              <a:rPr lang="en-US" sz="1800" dirty="0" smtClean="0">
                <a:latin typeface="+mn-lt"/>
              </a:rPr>
              <a:t>, the position of a Hall probe has to be known to a few tens of micrometers. The hall probe is inserted through a 3.2m long 4.8mm diameter vacuum chamber. To localize the probe while being pushed through the vacuum chamber, a dedicated laser alignment system is under development. The system is based on an interferometer laser which is narrowed down to a 3mm beam and a retroreflector at the end of the hall probe package. The laser beam travels through the vacuum chamber, reflects off of the retroreflector back out through the vacuum chamber where it is projected 90 degrees onto a CCD camera. The image on the CCD camera is used to determine the position of the retroreflector normal to the tube axis.</a:t>
            </a:r>
          </a:p>
        </p:txBody>
      </p:sp>
      <p:grpSp>
        <p:nvGrpSpPr>
          <p:cNvPr id="135" name="Group 134"/>
          <p:cNvGrpSpPr/>
          <p:nvPr/>
        </p:nvGrpSpPr>
        <p:grpSpPr>
          <a:xfrm>
            <a:off x="17449800" y="22992136"/>
            <a:ext cx="11209866" cy="7543800"/>
            <a:chOff x="17441333" y="23852187"/>
            <a:chExt cx="11209866" cy="7543800"/>
          </a:xfrm>
        </p:grpSpPr>
        <p:sp>
          <p:nvSpPr>
            <p:cNvPr id="54" name="Rounded Rectangular Callout 53"/>
            <p:cNvSpPr/>
            <p:nvPr/>
          </p:nvSpPr>
          <p:spPr bwMode="auto">
            <a:xfrm>
              <a:off x="18570684" y="23852187"/>
              <a:ext cx="10080515" cy="7543800"/>
            </a:xfrm>
            <a:prstGeom prst="wedgeRoundRectCallout">
              <a:avLst>
                <a:gd name="adj1" fmla="val -80489"/>
                <a:gd name="adj2" fmla="val 24066"/>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81271" tIns="40635" rIns="81271" bIns="40635" numCol="1" rtlCol="0" anchor="t" anchorCtr="0" compatLnSpc="1">
              <a:prstTxWarp prst="textNoShape">
                <a:avLst/>
              </a:prstTxWarp>
            </a:bodyPr>
            <a:lstStyle/>
            <a:p>
              <a:r>
                <a:rPr lang="en-US" sz="3200" b="1" dirty="0" smtClean="0">
                  <a:solidFill>
                    <a:schemeClr val="tx1"/>
                  </a:solidFill>
                  <a:latin typeface="Verdana" pitchFamily="34" charset="0"/>
                  <a:cs typeface="Arial" pitchFamily="34" charset="0"/>
                </a:rPr>
                <a:t>GIS</a:t>
              </a:r>
            </a:p>
            <a:p>
              <a:endParaRPr lang="en-US" sz="1800" dirty="0" smtClean="0">
                <a:solidFill>
                  <a:schemeClr val="tx1"/>
                </a:solidFill>
                <a:latin typeface="Verdana" pitchFamily="34" charset="0"/>
                <a:cs typeface="Arial" pitchFamily="34" charset="0"/>
              </a:endParaRPr>
            </a:p>
          </p:txBody>
        </p:sp>
        <p:sp>
          <p:nvSpPr>
            <p:cNvPr id="48" name="TextBox 47"/>
            <p:cNvSpPr txBox="1"/>
            <p:nvPr/>
          </p:nvSpPr>
          <p:spPr>
            <a:xfrm>
              <a:off x="17441333" y="25071386"/>
              <a:ext cx="4876799" cy="369332"/>
            </a:xfrm>
            <a:prstGeom prst="rect">
              <a:avLst/>
            </a:prstGeom>
            <a:noFill/>
          </p:spPr>
          <p:txBody>
            <a:bodyPr wrap="square" rtlCol="0">
              <a:spAutoFit/>
            </a:bodyPr>
            <a:lstStyle/>
            <a:p>
              <a:pPr algn="just"/>
              <a:endParaRPr lang="en-US" sz="1800" dirty="0">
                <a:latin typeface="+mn-lt"/>
              </a:endParaRPr>
            </a:p>
          </p:txBody>
        </p:sp>
      </p:grpSp>
      <p:grpSp>
        <p:nvGrpSpPr>
          <p:cNvPr id="13" name="Group 12"/>
          <p:cNvGrpSpPr/>
          <p:nvPr/>
        </p:nvGrpSpPr>
        <p:grpSpPr>
          <a:xfrm>
            <a:off x="16738030" y="18966258"/>
            <a:ext cx="7112570" cy="3054902"/>
            <a:chOff x="18290128" y="18372721"/>
            <a:chExt cx="8340059" cy="3233262"/>
          </a:xfrm>
        </p:grpSpPr>
        <p:cxnSp>
          <p:nvCxnSpPr>
            <p:cNvPr id="60" name="Straight Connector 59"/>
            <p:cNvCxnSpPr/>
            <p:nvPr/>
          </p:nvCxnSpPr>
          <p:spPr bwMode="auto">
            <a:xfrm flipV="1">
              <a:off x="20058016" y="20018641"/>
              <a:ext cx="0" cy="1036320"/>
            </a:xfrm>
            <a:prstGeom prst="line">
              <a:avLst/>
            </a:prstGeom>
            <a:solidFill>
              <a:schemeClr val="bg1"/>
            </a:solidFill>
            <a:ln w="19050" cap="flat" cmpd="sng" algn="ctr">
              <a:solidFill>
                <a:srgbClr val="FF3300"/>
              </a:solidFill>
              <a:prstDash val="solid"/>
              <a:round/>
              <a:headEnd type="none" w="med" len="med"/>
              <a:tailEnd type="none" w="med" len="med"/>
            </a:ln>
            <a:effectLst/>
          </p:spPr>
        </p:cxnSp>
        <p:sp>
          <p:nvSpPr>
            <p:cNvPr id="67" name="Isosceles Triangle 66"/>
            <p:cNvSpPr/>
            <p:nvPr/>
          </p:nvSpPr>
          <p:spPr bwMode="auto">
            <a:xfrm>
              <a:off x="20499528" y="19409041"/>
              <a:ext cx="472888" cy="3048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7" name="Rectangle 76"/>
            <p:cNvSpPr/>
            <p:nvPr/>
          </p:nvSpPr>
          <p:spPr bwMode="auto">
            <a:xfrm>
              <a:off x="20499528" y="19713841"/>
              <a:ext cx="472888" cy="4267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9" name="Rectangle 78"/>
            <p:cNvSpPr/>
            <p:nvPr/>
          </p:nvSpPr>
          <p:spPr bwMode="auto">
            <a:xfrm>
              <a:off x="22191615" y="19652881"/>
              <a:ext cx="3953452" cy="48768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84" name="Rectangle 83"/>
            <p:cNvSpPr/>
            <p:nvPr/>
          </p:nvSpPr>
          <p:spPr bwMode="auto">
            <a:xfrm>
              <a:off x="20072808" y="18677521"/>
              <a:ext cx="792480" cy="3048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85" name="Rectangle 84"/>
            <p:cNvSpPr/>
            <p:nvPr/>
          </p:nvSpPr>
          <p:spPr bwMode="auto">
            <a:xfrm>
              <a:off x="21582016" y="21054961"/>
              <a:ext cx="243840" cy="243840"/>
            </a:xfrm>
            <a:prstGeom prst="rect">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86" name="TextBox 85"/>
            <p:cNvSpPr txBox="1"/>
            <p:nvPr/>
          </p:nvSpPr>
          <p:spPr>
            <a:xfrm>
              <a:off x="21048168" y="21359761"/>
              <a:ext cx="1064702" cy="246222"/>
            </a:xfrm>
            <a:prstGeom prst="rect">
              <a:avLst/>
            </a:prstGeom>
            <a:noFill/>
          </p:spPr>
          <p:txBody>
            <a:bodyPr wrap="none" rtlCol="0">
              <a:spAutoFit/>
            </a:bodyPr>
            <a:lstStyle/>
            <a:p>
              <a:r>
                <a:rPr lang="en-US" sz="1400" dirty="0" smtClean="0"/>
                <a:t>CCD Camera</a:t>
              </a:r>
              <a:endParaRPr lang="en-US" sz="1400" dirty="0"/>
            </a:p>
          </p:txBody>
        </p:sp>
        <p:sp>
          <p:nvSpPr>
            <p:cNvPr id="87" name="TextBox 86"/>
            <p:cNvSpPr txBox="1"/>
            <p:nvPr/>
          </p:nvSpPr>
          <p:spPr>
            <a:xfrm>
              <a:off x="22609388" y="20201521"/>
              <a:ext cx="3712235" cy="307777"/>
            </a:xfrm>
            <a:prstGeom prst="rect">
              <a:avLst/>
            </a:prstGeom>
            <a:noFill/>
          </p:spPr>
          <p:txBody>
            <a:bodyPr wrap="none" rtlCol="0">
              <a:spAutoFit/>
            </a:bodyPr>
            <a:lstStyle/>
            <a:p>
              <a:r>
                <a:rPr lang="en-US" sz="1400" dirty="0" smtClean="0"/>
                <a:t>Vacuum Tube (Ø4.8mm, length=3.2m)</a:t>
              </a:r>
              <a:endParaRPr lang="en-US" sz="1400" dirty="0"/>
            </a:p>
          </p:txBody>
        </p:sp>
        <p:sp>
          <p:nvSpPr>
            <p:cNvPr id="88" name="TextBox 87"/>
            <p:cNvSpPr txBox="1"/>
            <p:nvPr/>
          </p:nvSpPr>
          <p:spPr>
            <a:xfrm>
              <a:off x="23645708" y="19348081"/>
              <a:ext cx="1138107" cy="246222"/>
            </a:xfrm>
            <a:prstGeom prst="rect">
              <a:avLst/>
            </a:prstGeom>
            <a:noFill/>
          </p:spPr>
          <p:txBody>
            <a:bodyPr wrap="none" rtlCol="0">
              <a:spAutoFit/>
            </a:bodyPr>
            <a:lstStyle/>
            <a:p>
              <a:r>
                <a:rPr lang="en-US" sz="1400" dirty="0" smtClean="0"/>
                <a:t>Retroreflector</a:t>
              </a:r>
              <a:endParaRPr lang="en-US" sz="1400" dirty="0"/>
            </a:p>
          </p:txBody>
        </p:sp>
        <p:sp>
          <p:nvSpPr>
            <p:cNvPr id="89" name="TextBox 88"/>
            <p:cNvSpPr txBox="1"/>
            <p:nvPr/>
          </p:nvSpPr>
          <p:spPr>
            <a:xfrm>
              <a:off x="19950888" y="18372721"/>
              <a:ext cx="954364" cy="246222"/>
            </a:xfrm>
            <a:prstGeom prst="rect">
              <a:avLst/>
            </a:prstGeom>
            <a:noFill/>
          </p:spPr>
          <p:txBody>
            <a:bodyPr wrap="none" rtlCol="0">
              <a:spAutoFit/>
            </a:bodyPr>
            <a:lstStyle/>
            <a:p>
              <a:r>
                <a:rPr lang="en-US" sz="1400" dirty="0" smtClean="0"/>
                <a:t>Laser Head</a:t>
              </a:r>
              <a:endParaRPr lang="en-US" sz="1400" dirty="0"/>
            </a:p>
          </p:txBody>
        </p:sp>
        <p:cxnSp>
          <p:nvCxnSpPr>
            <p:cNvPr id="93" name="Straight Connector 92"/>
            <p:cNvCxnSpPr/>
            <p:nvPr/>
          </p:nvCxnSpPr>
          <p:spPr bwMode="auto">
            <a:xfrm flipV="1">
              <a:off x="21703936" y="20018641"/>
              <a:ext cx="0" cy="1036320"/>
            </a:xfrm>
            <a:prstGeom prst="line">
              <a:avLst/>
            </a:prstGeom>
            <a:solidFill>
              <a:schemeClr val="bg1"/>
            </a:solidFill>
            <a:ln w="19050" cap="flat" cmpd="sng" algn="ctr">
              <a:solidFill>
                <a:srgbClr val="FF3300"/>
              </a:solidFill>
              <a:prstDash val="solid"/>
              <a:round/>
              <a:headEnd type="none" w="med" len="med"/>
              <a:tailEnd type="none" w="med" len="med"/>
            </a:ln>
            <a:effectLst/>
          </p:spPr>
        </p:cxnSp>
        <p:sp>
          <p:nvSpPr>
            <p:cNvPr id="94" name="Rectangle 93"/>
            <p:cNvSpPr/>
            <p:nvPr/>
          </p:nvSpPr>
          <p:spPr bwMode="auto">
            <a:xfrm rot="2700000">
              <a:off x="18703374" y="19807448"/>
              <a:ext cx="487680" cy="1219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5" name="Rectangle 94"/>
            <p:cNvSpPr/>
            <p:nvPr/>
          </p:nvSpPr>
          <p:spPr bwMode="auto">
            <a:xfrm rot="18900000" flipV="1">
              <a:off x="18703374" y="18710167"/>
              <a:ext cx="487680" cy="1219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96" name="Straight Connector 95"/>
            <p:cNvCxnSpPr/>
            <p:nvPr/>
          </p:nvCxnSpPr>
          <p:spPr bwMode="auto">
            <a:xfrm rot="2700000">
              <a:off x="21797542" y="19624567"/>
              <a:ext cx="0" cy="609600"/>
            </a:xfrm>
            <a:prstGeom prst="line">
              <a:avLst/>
            </a:prstGeom>
            <a:solidFill>
              <a:schemeClr val="bg1"/>
            </a:solidFill>
            <a:ln w="38100" cap="flat" cmpd="sng" algn="ctr">
              <a:solidFill>
                <a:schemeClr val="tx1"/>
              </a:solidFill>
              <a:prstDash val="solid"/>
              <a:round/>
              <a:headEnd type="none" w="med" len="med"/>
              <a:tailEnd type="none" w="med" len="med"/>
            </a:ln>
            <a:effectLst/>
          </p:spPr>
        </p:cxnSp>
        <p:cxnSp>
          <p:nvCxnSpPr>
            <p:cNvPr id="97" name="Straight Connector 96"/>
            <p:cNvCxnSpPr/>
            <p:nvPr/>
          </p:nvCxnSpPr>
          <p:spPr bwMode="auto">
            <a:xfrm rot="2700000">
              <a:off x="20147289" y="19624568"/>
              <a:ext cx="0" cy="609600"/>
            </a:xfrm>
            <a:prstGeom prst="line">
              <a:avLst/>
            </a:prstGeom>
            <a:solidFill>
              <a:schemeClr val="bg1"/>
            </a:solidFill>
            <a:ln w="38100" cap="flat" cmpd="sng" algn="ctr">
              <a:solidFill>
                <a:schemeClr val="tx1"/>
              </a:solidFill>
              <a:prstDash val="solid"/>
              <a:round/>
              <a:headEnd type="none" w="med" len="med"/>
              <a:tailEnd type="none" w="med" len="med"/>
            </a:ln>
            <a:effectLst/>
          </p:spPr>
        </p:cxnSp>
        <p:sp>
          <p:nvSpPr>
            <p:cNvPr id="98" name="Rectangle 97"/>
            <p:cNvSpPr/>
            <p:nvPr/>
          </p:nvSpPr>
          <p:spPr bwMode="auto">
            <a:xfrm>
              <a:off x="19936096" y="21054961"/>
              <a:ext cx="243840" cy="243840"/>
            </a:xfrm>
            <a:prstGeom prst="rect">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9" name="TextBox 98"/>
            <p:cNvSpPr txBox="1"/>
            <p:nvPr/>
          </p:nvSpPr>
          <p:spPr>
            <a:xfrm rot="18900000">
              <a:off x="18467970" y="18534755"/>
              <a:ext cx="579902" cy="246222"/>
            </a:xfrm>
            <a:prstGeom prst="rect">
              <a:avLst/>
            </a:prstGeom>
            <a:noFill/>
          </p:spPr>
          <p:txBody>
            <a:bodyPr wrap="none" rtlCol="0">
              <a:spAutoFit/>
            </a:bodyPr>
            <a:lstStyle/>
            <a:p>
              <a:r>
                <a:rPr lang="en-US" sz="1400" dirty="0" smtClean="0"/>
                <a:t>Mirror</a:t>
              </a:r>
              <a:endParaRPr lang="en-US" sz="1400" dirty="0"/>
            </a:p>
          </p:txBody>
        </p:sp>
        <p:sp>
          <p:nvSpPr>
            <p:cNvPr id="100" name="Freeform 99"/>
            <p:cNvSpPr/>
            <p:nvPr/>
          </p:nvSpPr>
          <p:spPr bwMode="auto">
            <a:xfrm>
              <a:off x="19389170" y="19591921"/>
              <a:ext cx="134998" cy="487680"/>
            </a:xfrm>
            <a:custGeom>
              <a:avLst/>
              <a:gdLst>
                <a:gd name="connsiteX0" fmla="*/ 0 w 152400"/>
                <a:gd name="connsiteY0" fmla="*/ 0 h 609600"/>
                <a:gd name="connsiteX1" fmla="*/ 152400 w 152400"/>
                <a:gd name="connsiteY1" fmla="*/ 0 h 609600"/>
                <a:gd name="connsiteX2" fmla="*/ 152400 w 152400"/>
                <a:gd name="connsiteY2" fmla="*/ 609600 h 609600"/>
                <a:gd name="connsiteX3" fmla="*/ 0 w 152400"/>
                <a:gd name="connsiteY3" fmla="*/ 609600 h 609600"/>
                <a:gd name="connsiteX4" fmla="*/ 0 w 152400"/>
                <a:gd name="connsiteY4" fmla="*/ 0 h 609600"/>
                <a:gd name="connsiteX0" fmla="*/ 0 w 152400"/>
                <a:gd name="connsiteY0" fmla="*/ 0 h 609600"/>
                <a:gd name="connsiteX1" fmla="*/ 152400 w 152400"/>
                <a:gd name="connsiteY1" fmla="*/ 0 h 609600"/>
                <a:gd name="connsiteX2" fmla="*/ 152400 w 152400"/>
                <a:gd name="connsiteY2" fmla="*/ 609600 h 609600"/>
                <a:gd name="connsiteX3" fmla="*/ 0 w 152400"/>
                <a:gd name="connsiteY3" fmla="*/ 609600 h 609600"/>
                <a:gd name="connsiteX4" fmla="*/ 76200 w 152400"/>
                <a:gd name="connsiteY4" fmla="*/ 304800 h 609600"/>
                <a:gd name="connsiteX5" fmla="*/ 0 w 152400"/>
                <a:gd name="connsiteY5"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762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762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762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762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1524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0 w 152400"/>
                <a:gd name="connsiteY5" fmla="*/ 304800 h 609600"/>
                <a:gd name="connsiteX6" fmla="*/ 0 w 152400"/>
                <a:gd name="connsiteY6" fmla="*/ 0 h 609600"/>
                <a:gd name="connsiteX0" fmla="*/ 0 w 228600"/>
                <a:gd name="connsiteY0" fmla="*/ 0 h 609600"/>
                <a:gd name="connsiteX1" fmla="*/ 228600 w 228600"/>
                <a:gd name="connsiteY1" fmla="*/ 0 h 609600"/>
                <a:gd name="connsiteX2" fmla="*/ 76200 w 228600"/>
                <a:gd name="connsiteY2" fmla="*/ 304800 h 609600"/>
                <a:gd name="connsiteX3" fmla="*/ 152400 w 228600"/>
                <a:gd name="connsiteY3" fmla="*/ 609600 h 609600"/>
                <a:gd name="connsiteX4" fmla="*/ 0 w 228600"/>
                <a:gd name="connsiteY4" fmla="*/ 609600 h 609600"/>
                <a:gd name="connsiteX5" fmla="*/ 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76200 w 228600"/>
                <a:gd name="connsiteY2" fmla="*/ 304800 h 609600"/>
                <a:gd name="connsiteX3" fmla="*/ 228600 w 228600"/>
                <a:gd name="connsiteY3" fmla="*/ 609600 h 609600"/>
                <a:gd name="connsiteX4" fmla="*/ 0 w 228600"/>
                <a:gd name="connsiteY4" fmla="*/ 609600 h 609600"/>
                <a:gd name="connsiteX5" fmla="*/ 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9858"/>
                <a:gd name="connsiteY0" fmla="*/ 0 h 609600"/>
                <a:gd name="connsiteX1" fmla="*/ 228600 w 229858"/>
                <a:gd name="connsiteY1" fmla="*/ 0 h 609600"/>
                <a:gd name="connsiteX2" fmla="*/ 228600 w 229858"/>
                <a:gd name="connsiteY2" fmla="*/ 304800 h 609600"/>
                <a:gd name="connsiteX3" fmla="*/ 228600 w 229858"/>
                <a:gd name="connsiteY3" fmla="*/ 609600 h 609600"/>
                <a:gd name="connsiteX4" fmla="*/ 0 w 229858"/>
                <a:gd name="connsiteY4" fmla="*/ 609600 h 609600"/>
                <a:gd name="connsiteX5" fmla="*/ 76200 w 229858"/>
                <a:gd name="connsiteY5" fmla="*/ 304800 h 609600"/>
                <a:gd name="connsiteX6" fmla="*/ 0 w 229858"/>
                <a:gd name="connsiteY6" fmla="*/ 0 h 609600"/>
                <a:gd name="connsiteX0" fmla="*/ 16347 w 246205"/>
                <a:gd name="connsiteY0" fmla="*/ 0 h 609600"/>
                <a:gd name="connsiteX1" fmla="*/ 244947 w 246205"/>
                <a:gd name="connsiteY1" fmla="*/ 0 h 609600"/>
                <a:gd name="connsiteX2" fmla="*/ 244947 w 246205"/>
                <a:gd name="connsiteY2" fmla="*/ 304800 h 609600"/>
                <a:gd name="connsiteX3" fmla="*/ 244947 w 246205"/>
                <a:gd name="connsiteY3" fmla="*/ 609600 h 609600"/>
                <a:gd name="connsiteX4" fmla="*/ 16347 w 246205"/>
                <a:gd name="connsiteY4" fmla="*/ 609600 h 609600"/>
                <a:gd name="connsiteX5" fmla="*/ 16347 w 246205"/>
                <a:gd name="connsiteY5" fmla="*/ 304800 h 609600"/>
                <a:gd name="connsiteX6" fmla="*/ 16347 w 246205"/>
                <a:gd name="connsiteY6" fmla="*/ 0 h 609600"/>
                <a:gd name="connsiteX0" fmla="*/ 92548 w 246205"/>
                <a:gd name="connsiteY0" fmla="*/ 0 h 609600"/>
                <a:gd name="connsiteX1" fmla="*/ 244947 w 246205"/>
                <a:gd name="connsiteY1" fmla="*/ 0 h 609600"/>
                <a:gd name="connsiteX2" fmla="*/ 244947 w 246205"/>
                <a:gd name="connsiteY2" fmla="*/ 304800 h 609600"/>
                <a:gd name="connsiteX3" fmla="*/ 244947 w 246205"/>
                <a:gd name="connsiteY3" fmla="*/ 609600 h 609600"/>
                <a:gd name="connsiteX4" fmla="*/ 16347 w 246205"/>
                <a:gd name="connsiteY4" fmla="*/ 609600 h 609600"/>
                <a:gd name="connsiteX5" fmla="*/ 16347 w 246205"/>
                <a:gd name="connsiteY5" fmla="*/ 304800 h 609600"/>
                <a:gd name="connsiteX6" fmla="*/ 92548 w 246205"/>
                <a:gd name="connsiteY6" fmla="*/ 0 h 609600"/>
                <a:gd name="connsiteX0" fmla="*/ 92548 w 246205"/>
                <a:gd name="connsiteY0" fmla="*/ 0 h 609600"/>
                <a:gd name="connsiteX1" fmla="*/ 168748 w 246205"/>
                <a:gd name="connsiteY1" fmla="*/ 0 h 609600"/>
                <a:gd name="connsiteX2" fmla="*/ 244947 w 246205"/>
                <a:gd name="connsiteY2" fmla="*/ 304800 h 609600"/>
                <a:gd name="connsiteX3" fmla="*/ 244947 w 246205"/>
                <a:gd name="connsiteY3" fmla="*/ 609600 h 609600"/>
                <a:gd name="connsiteX4" fmla="*/ 16347 w 246205"/>
                <a:gd name="connsiteY4" fmla="*/ 609600 h 609600"/>
                <a:gd name="connsiteX5" fmla="*/ 16347 w 246205"/>
                <a:gd name="connsiteY5" fmla="*/ 304800 h 609600"/>
                <a:gd name="connsiteX6" fmla="*/ 92548 w 246205"/>
                <a:gd name="connsiteY6" fmla="*/ 0 h 609600"/>
                <a:gd name="connsiteX0" fmla="*/ 92548 w 246205"/>
                <a:gd name="connsiteY0" fmla="*/ 0 h 609600"/>
                <a:gd name="connsiteX1" fmla="*/ 168748 w 246205"/>
                <a:gd name="connsiteY1" fmla="*/ 0 h 609600"/>
                <a:gd name="connsiteX2" fmla="*/ 244947 w 246205"/>
                <a:gd name="connsiteY2" fmla="*/ 304800 h 609600"/>
                <a:gd name="connsiteX3" fmla="*/ 168748 w 246205"/>
                <a:gd name="connsiteY3" fmla="*/ 609600 h 609600"/>
                <a:gd name="connsiteX4" fmla="*/ 16347 w 246205"/>
                <a:gd name="connsiteY4" fmla="*/ 609600 h 609600"/>
                <a:gd name="connsiteX5" fmla="*/ 16347 w 246205"/>
                <a:gd name="connsiteY5" fmla="*/ 304800 h 609600"/>
                <a:gd name="connsiteX6" fmla="*/ 92548 w 246205"/>
                <a:gd name="connsiteY6" fmla="*/ 0 h 609600"/>
                <a:gd name="connsiteX0" fmla="*/ 92548 w 246205"/>
                <a:gd name="connsiteY0" fmla="*/ 0 h 609600"/>
                <a:gd name="connsiteX1" fmla="*/ 168748 w 246205"/>
                <a:gd name="connsiteY1" fmla="*/ 0 h 609600"/>
                <a:gd name="connsiteX2" fmla="*/ 244947 w 246205"/>
                <a:gd name="connsiteY2" fmla="*/ 304800 h 609600"/>
                <a:gd name="connsiteX3" fmla="*/ 168748 w 246205"/>
                <a:gd name="connsiteY3" fmla="*/ 609600 h 609600"/>
                <a:gd name="connsiteX4" fmla="*/ 92548 w 246205"/>
                <a:gd name="connsiteY4" fmla="*/ 609600 h 609600"/>
                <a:gd name="connsiteX5" fmla="*/ 16347 w 246205"/>
                <a:gd name="connsiteY5" fmla="*/ 304800 h 609600"/>
                <a:gd name="connsiteX6" fmla="*/ 92548 w 246205"/>
                <a:gd name="connsiteY6" fmla="*/ 0 h 609600"/>
                <a:gd name="connsiteX0" fmla="*/ 92548 w 246205"/>
                <a:gd name="connsiteY0" fmla="*/ 0 h 609600"/>
                <a:gd name="connsiteX1" fmla="*/ 168748 w 246205"/>
                <a:gd name="connsiteY1" fmla="*/ 0 h 609600"/>
                <a:gd name="connsiteX2" fmla="*/ 244947 w 246205"/>
                <a:gd name="connsiteY2" fmla="*/ 304800 h 609600"/>
                <a:gd name="connsiteX3" fmla="*/ 168748 w 246205"/>
                <a:gd name="connsiteY3" fmla="*/ 609600 h 609600"/>
                <a:gd name="connsiteX4" fmla="*/ 92548 w 246205"/>
                <a:gd name="connsiteY4" fmla="*/ 609600 h 609600"/>
                <a:gd name="connsiteX5" fmla="*/ 16347 w 246205"/>
                <a:gd name="connsiteY5" fmla="*/ 304800 h 609600"/>
                <a:gd name="connsiteX6" fmla="*/ 92548 w 246205"/>
                <a:gd name="connsiteY6" fmla="*/ 0 h 609600"/>
                <a:gd name="connsiteX0" fmla="*/ 92548 w 246205"/>
                <a:gd name="connsiteY0" fmla="*/ 0 h 609600"/>
                <a:gd name="connsiteX1" fmla="*/ 168748 w 246205"/>
                <a:gd name="connsiteY1" fmla="*/ 0 h 609600"/>
                <a:gd name="connsiteX2" fmla="*/ 244947 w 246205"/>
                <a:gd name="connsiteY2" fmla="*/ 304800 h 609600"/>
                <a:gd name="connsiteX3" fmla="*/ 168748 w 246205"/>
                <a:gd name="connsiteY3" fmla="*/ 609600 h 609600"/>
                <a:gd name="connsiteX4" fmla="*/ 92548 w 246205"/>
                <a:gd name="connsiteY4" fmla="*/ 609600 h 609600"/>
                <a:gd name="connsiteX5" fmla="*/ 16347 w 246205"/>
                <a:gd name="connsiteY5" fmla="*/ 304800 h 609600"/>
                <a:gd name="connsiteX6" fmla="*/ 92548 w 246205"/>
                <a:gd name="connsiteY6" fmla="*/ 0 h 609600"/>
                <a:gd name="connsiteX0" fmla="*/ 92548 w 246205"/>
                <a:gd name="connsiteY0" fmla="*/ 0 h 609600"/>
                <a:gd name="connsiteX1" fmla="*/ 168748 w 246205"/>
                <a:gd name="connsiteY1" fmla="*/ 0 h 609600"/>
                <a:gd name="connsiteX2" fmla="*/ 244947 w 246205"/>
                <a:gd name="connsiteY2" fmla="*/ 304800 h 609600"/>
                <a:gd name="connsiteX3" fmla="*/ 168748 w 246205"/>
                <a:gd name="connsiteY3" fmla="*/ 609600 h 609600"/>
                <a:gd name="connsiteX4" fmla="*/ 92548 w 246205"/>
                <a:gd name="connsiteY4" fmla="*/ 609600 h 609600"/>
                <a:gd name="connsiteX5" fmla="*/ 16347 w 246205"/>
                <a:gd name="connsiteY5" fmla="*/ 304800 h 609600"/>
                <a:gd name="connsiteX6" fmla="*/ 92548 w 246205"/>
                <a:gd name="connsiteY6" fmla="*/ 0 h 609600"/>
                <a:gd name="connsiteX0" fmla="*/ 92548 w 246205"/>
                <a:gd name="connsiteY0" fmla="*/ 0 h 609600"/>
                <a:gd name="connsiteX1" fmla="*/ 168748 w 246205"/>
                <a:gd name="connsiteY1" fmla="*/ 0 h 609600"/>
                <a:gd name="connsiteX2" fmla="*/ 244947 w 246205"/>
                <a:gd name="connsiteY2" fmla="*/ 304800 h 609600"/>
                <a:gd name="connsiteX3" fmla="*/ 168748 w 246205"/>
                <a:gd name="connsiteY3" fmla="*/ 609600 h 609600"/>
                <a:gd name="connsiteX4" fmla="*/ 92548 w 246205"/>
                <a:gd name="connsiteY4" fmla="*/ 609600 h 609600"/>
                <a:gd name="connsiteX5" fmla="*/ 16347 w 246205"/>
                <a:gd name="connsiteY5" fmla="*/ 304800 h 609600"/>
                <a:gd name="connsiteX6" fmla="*/ 92548 w 246205"/>
                <a:gd name="connsiteY6"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05" h="609600">
                  <a:moveTo>
                    <a:pt x="92548" y="0"/>
                  </a:moveTo>
                  <a:lnTo>
                    <a:pt x="168748" y="0"/>
                  </a:lnTo>
                  <a:cubicBezTo>
                    <a:pt x="206364" y="92955"/>
                    <a:pt x="244407" y="173680"/>
                    <a:pt x="244947" y="304800"/>
                  </a:cubicBezTo>
                  <a:cubicBezTo>
                    <a:pt x="246205" y="410926"/>
                    <a:pt x="193734" y="510730"/>
                    <a:pt x="168748" y="609600"/>
                  </a:cubicBezTo>
                  <a:lnTo>
                    <a:pt x="92548" y="609600"/>
                  </a:lnTo>
                  <a:cubicBezTo>
                    <a:pt x="50932" y="492859"/>
                    <a:pt x="18107" y="437333"/>
                    <a:pt x="16347" y="304800"/>
                  </a:cubicBezTo>
                  <a:cubicBezTo>
                    <a:pt x="0" y="148124"/>
                    <a:pt x="59867" y="81992"/>
                    <a:pt x="92548" y="0"/>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01" name="Freeform 100"/>
            <p:cNvSpPr/>
            <p:nvPr/>
          </p:nvSpPr>
          <p:spPr bwMode="auto">
            <a:xfrm>
              <a:off x="19646088" y="19591921"/>
              <a:ext cx="121920" cy="487680"/>
            </a:xfrm>
            <a:custGeom>
              <a:avLst/>
              <a:gdLst>
                <a:gd name="connsiteX0" fmla="*/ 0 w 152400"/>
                <a:gd name="connsiteY0" fmla="*/ 0 h 609600"/>
                <a:gd name="connsiteX1" fmla="*/ 152400 w 152400"/>
                <a:gd name="connsiteY1" fmla="*/ 0 h 609600"/>
                <a:gd name="connsiteX2" fmla="*/ 152400 w 152400"/>
                <a:gd name="connsiteY2" fmla="*/ 609600 h 609600"/>
                <a:gd name="connsiteX3" fmla="*/ 0 w 152400"/>
                <a:gd name="connsiteY3" fmla="*/ 609600 h 609600"/>
                <a:gd name="connsiteX4" fmla="*/ 0 w 152400"/>
                <a:gd name="connsiteY4" fmla="*/ 0 h 609600"/>
                <a:gd name="connsiteX0" fmla="*/ 0 w 152400"/>
                <a:gd name="connsiteY0" fmla="*/ 0 h 609600"/>
                <a:gd name="connsiteX1" fmla="*/ 152400 w 152400"/>
                <a:gd name="connsiteY1" fmla="*/ 0 h 609600"/>
                <a:gd name="connsiteX2" fmla="*/ 152400 w 152400"/>
                <a:gd name="connsiteY2" fmla="*/ 609600 h 609600"/>
                <a:gd name="connsiteX3" fmla="*/ 0 w 152400"/>
                <a:gd name="connsiteY3" fmla="*/ 609600 h 609600"/>
                <a:gd name="connsiteX4" fmla="*/ 76200 w 152400"/>
                <a:gd name="connsiteY4" fmla="*/ 304800 h 609600"/>
                <a:gd name="connsiteX5" fmla="*/ 0 w 152400"/>
                <a:gd name="connsiteY5"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762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762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762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762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152400 w 152400"/>
                <a:gd name="connsiteY5" fmla="*/ 304800 h 609600"/>
                <a:gd name="connsiteX6" fmla="*/ 0 w 152400"/>
                <a:gd name="connsiteY6" fmla="*/ 0 h 609600"/>
                <a:gd name="connsiteX0" fmla="*/ 0 w 152400"/>
                <a:gd name="connsiteY0" fmla="*/ 0 h 609600"/>
                <a:gd name="connsiteX1" fmla="*/ 152400 w 152400"/>
                <a:gd name="connsiteY1" fmla="*/ 0 h 609600"/>
                <a:gd name="connsiteX2" fmla="*/ 76200 w 152400"/>
                <a:gd name="connsiteY2" fmla="*/ 304800 h 609600"/>
                <a:gd name="connsiteX3" fmla="*/ 152400 w 152400"/>
                <a:gd name="connsiteY3" fmla="*/ 609600 h 609600"/>
                <a:gd name="connsiteX4" fmla="*/ 0 w 152400"/>
                <a:gd name="connsiteY4" fmla="*/ 609600 h 609600"/>
                <a:gd name="connsiteX5" fmla="*/ 0 w 152400"/>
                <a:gd name="connsiteY5" fmla="*/ 304800 h 609600"/>
                <a:gd name="connsiteX6" fmla="*/ 0 w 152400"/>
                <a:gd name="connsiteY6" fmla="*/ 0 h 609600"/>
                <a:gd name="connsiteX0" fmla="*/ 0 w 228600"/>
                <a:gd name="connsiteY0" fmla="*/ 0 h 609600"/>
                <a:gd name="connsiteX1" fmla="*/ 228600 w 228600"/>
                <a:gd name="connsiteY1" fmla="*/ 0 h 609600"/>
                <a:gd name="connsiteX2" fmla="*/ 76200 w 228600"/>
                <a:gd name="connsiteY2" fmla="*/ 304800 h 609600"/>
                <a:gd name="connsiteX3" fmla="*/ 152400 w 228600"/>
                <a:gd name="connsiteY3" fmla="*/ 609600 h 609600"/>
                <a:gd name="connsiteX4" fmla="*/ 0 w 228600"/>
                <a:gd name="connsiteY4" fmla="*/ 609600 h 609600"/>
                <a:gd name="connsiteX5" fmla="*/ 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76200 w 228600"/>
                <a:gd name="connsiteY2" fmla="*/ 304800 h 609600"/>
                <a:gd name="connsiteX3" fmla="*/ 228600 w 228600"/>
                <a:gd name="connsiteY3" fmla="*/ 609600 h 609600"/>
                <a:gd name="connsiteX4" fmla="*/ 0 w 228600"/>
                <a:gd name="connsiteY4" fmla="*/ 609600 h 609600"/>
                <a:gd name="connsiteX5" fmla="*/ 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 name="connsiteX0" fmla="*/ 0 w 228600"/>
                <a:gd name="connsiteY0" fmla="*/ 0 h 609600"/>
                <a:gd name="connsiteX1" fmla="*/ 228600 w 228600"/>
                <a:gd name="connsiteY1" fmla="*/ 0 h 609600"/>
                <a:gd name="connsiteX2" fmla="*/ 152400 w 228600"/>
                <a:gd name="connsiteY2" fmla="*/ 304800 h 609600"/>
                <a:gd name="connsiteX3" fmla="*/ 228600 w 228600"/>
                <a:gd name="connsiteY3" fmla="*/ 609600 h 609600"/>
                <a:gd name="connsiteX4" fmla="*/ 0 w 228600"/>
                <a:gd name="connsiteY4" fmla="*/ 609600 h 609600"/>
                <a:gd name="connsiteX5" fmla="*/ 76200 w 228600"/>
                <a:gd name="connsiteY5" fmla="*/ 304800 h 609600"/>
                <a:gd name="connsiteX6" fmla="*/ 0 w 228600"/>
                <a:gd name="connsiteY6"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609600">
                  <a:moveTo>
                    <a:pt x="0" y="0"/>
                  </a:moveTo>
                  <a:lnTo>
                    <a:pt x="228600" y="0"/>
                  </a:lnTo>
                  <a:cubicBezTo>
                    <a:pt x="200937" y="85757"/>
                    <a:pt x="151860" y="173680"/>
                    <a:pt x="152400" y="304800"/>
                  </a:cubicBezTo>
                  <a:cubicBezTo>
                    <a:pt x="153658" y="410926"/>
                    <a:pt x="203200" y="508000"/>
                    <a:pt x="228600" y="609600"/>
                  </a:cubicBezTo>
                  <a:lnTo>
                    <a:pt x="0" y="609600"/>
                  </a:lnTo>
                  <a:cubicBezTo>
                    <a:pt x="25400" y="508000"/>
                    <a:pt x="77960" y="437333"/>
                    <a:pt x="76200" y="304800"/>
                  </a:cubicBezTo>
                  <a:cubicBezTo>
                    <a:pt x="59853" y="148124"/>
                    <a:pt x="25400" y="101600"/>
                    <a:pt x="0" y="0"/>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102" name="Straight Connector 101"/>
            <p:cNvCxnSpPr>
              <a:stCxn id="84" idx="1"/>
            </p:cNvCxnSpPr>
            <p:nvPr/>
          </p:nvCxnSpPr>
          <p:spPr bwMode="auto">
            <a:xfrm flipH="1" flipV="1">
              <a:off x="18990320" y="18819462"/>
              <a:ext cx="1082488" cy="10459"/>
            </a:xfrm>
            <a:prstGeom prst="line">
              <a:avLst/>
            </a:prstGeom>
            <a:solidFill>
              <a:schemeClr val="bg1"/>
            </a:solidFill>
            <a:ln w="38100" cap="flat" cmpd="sng" algn="ctr">
              <a:solidFill>
                <a:srgbClr val="FF3300"/>
              </a:solidFill>
              <a:prstDash val="solid"/>
              <a:round/>
              <a:headEnd type="none" w="med" len="med"/>
              <a:tailEnd type="none" w="med" len="med"/>
            </a:ln>
            <a:effectLst/>
          </p:spPr>
        </p:cxnSp>
        <p:cxnSp>
          <p:nvCxnSpPr>
            <p:cNvPr id="103" name="Straight Connector 102"/>
            <p:cNvCxnSpPr>
              <a:stCxn id="94" idx="0"/>
              <a:endCxn id="95" idx="0"/>
            </p:cNvCxnSpPr>
            <p:nvPr/>
          </p:nvCxnSpPr>
          <p:spPr bwMode="auto">
            <a:xfrm flipV="1">
              <a:off x="18990320" y="18814233"/>
              <a:ext cx="0" cy="1011069"/>
            </a:xfrm>
            <a:prstGeom prst="line">
              <a:avLst/>
            </a:prstGeom>
            <a:solidFill>
              <a:schemeClr val="bg1"/>
            </a:solidFill>
            <a:ln w="38100" cap="flat" cmpd="sng" algn="ctr">
              <a:solidFill>
                <a:srgbClr val="FF3300"/>
              </a:solidFill>
              <a:prstDash val="solid"/>
              <a:round/>
              <a:headEnd type="none" w="med" len="med"/>
              <a:tailEnd type="none" w="med" len="med"/>
            </a:ln>
            <a:effectLst/>
          </p:spPr>
        </p:cxnSp>
        <p:cxnSp>
          <p:nvCxnSpPr>
            <p:cNvPr id="104" name="Straight Connector 103"/>
            <p:cNvCxnSpPr>
              <a:stCxn id="101" idx="2"/>
              <a:endCxn id="94" idx="0"/>
            </p:cNvCxnSpPr>
            <p:nvPr/>
          </p:nvCxnSpPr>
          <p:spPr bwMode="auto">
            <a:xfrm flipH="1" flipV="1">
              <a:off x="18990320" y="19825302"/>
              <a:ext cx="737048" cy="0"/>
            </a:xfrm>
            <a:prstGeom prst="line">
              <a:avLst/>
            </a:prstGeom>
            <a:solidFill>
              <a:schemeClr val="bg1"/>
            </a:solidFill>
            <a:ln w="38100" cap="flat" cmpd="sng" algn="ctr">
              <a:solidFill>
                <a:srgbClr val="FF3300"/>
              </a:solidFill>
              <a:prstDash val="solid"/>
              <a:round/>
              <a:headEnd type="none" w="med" len="med"/>
              <a:tailEnd type="none" w="med" len="med"/>
            </a:ln>
            <a:effectLst/>
          </p:spPr>
        </p:cxnSp>
        <p:cxnSp>
          <p:nvCxnSpPr>
            <p:cNvPr id="105" name="Straight Connector 104"/>
            <p:cNvCxnSpPr>
              <a:endCxn id="67" idx="5"/>
            </p:cNvCxnSpPr>
            <p:nvPr/>
          </p:nvCxnSpPr>
          <p:spPr bwMode="auto">
            <a:xfrm flipH="1" flipV="1">
              <a:off x="20854194" y="19561441"/>
              <a:ext cx="0" cy="274320"/>
            </a:xfrm>
            <a:prstGeom prst="line">
              <a:avLst/>
            </a:prstGeom>
            <a:solidFill>
              <a:schemeClr val="bg1"/>
            </a:solidFill>
            <a:ln w="19050" cap="flat" cmpd="sng" algn="ctr">
              <a:solidFill>
                <a:srgbClr val="FF3300"/>
              </a:solidFill>
              <a:prstDash val="solid"/>
              <a:round/>
              <a:headEnd type="none" w="med" len="med"/>
              <a:tailEnd type="none" w="med" len="med"/>
            </a:ln>
            <a:effectLst/>
          </p:spPr>
        </p:cxnSp>
        <p:cxnSp>
          <p:nvCxnSpPr>
            <p:cNvPr id="106" name="Straight Connector 105"/>
            <p:cNvCxnSpPr>
              <a:endCxn id="67" idx="1"/>
            </p:cNvCxnSpPr>
            <p:nvPr/>
          </p:nvCxnSpPr>
          <p:spPr bwMode="auto">
            <a:xfrm flipH="1" flipV="1">
              <a:off x="20617750" y="19561441"/>
              <a:ext cx="3698" cy="457200"/>
            </a:xfrm>
            <a:prstGeom prst="line">
              <a:avLst/>
            </a:prstGeom>
            <a:solidFill>
              <a:schemeClr val="bg1"/>
            </a:solidFill>
            <a:ln w="19050" cap="flat" cmpd="sng" algn="ctr">
              <a:solidFill>
                <a:srgbClr val="FF3300"/>
              </a:solidFill>
              <a:prstDash val="solid"/>
              <a:round/>
              <a:headEnd type="none" w="med" len="med"/>
              <a:tailEnd type="none" w="med" len="med"/>
            </a:ln>
            <a:effectLst/>
          </p:spPr>
        </p:cxnSp>
        <p:cxnSp>
          <p:nvCxnSpPr>
            <p:cNvPr id="107" name="Straight Connector 106"/>
            <p:cNvCxnSpPr>
              <a:stCxn id="67" idx="5"/>
              <a:endCxn id="67" idx="1"/>
            </p:cNvCxnSpPr>
            <p:nvPr/>
          </p:nvCxnSpPr>
          <p:spPr bwMode="auto">
            <a:xfrm flipH="1">
              <a:off x="20617750" y="19561441"/>
              <a:ext cx="236444" cy="0"/>
            </a:xfrm>
            <a:prstGeom prst="line">
              <a:avLst/>
            </a:prstGeom>
            <a:solidFill>
              <a:schemeClr val="bg1"/>
            </a:solidFill>
            <a:ln w="19050" cap="flat" cmpd="sng" algn="ctr">
              <a:solidFill>
                <a:srgbClr val="FF3300"/>
              </a:solidFill>
              <a:prstDash val="solid"/>
              <a:round/>
              <a:headEnd type="none" w="med" len="med"/>
              <a:tailEnd type="none" w="med" len="med"/>
            </a:ln>
            <a:effectLst/>
          </p:spPr>
        </p:cxnSp>
        <p:cxnSp>
          <p:nvCxnSpPr>
            <p:cNvPr id="108" name="Straight Arrow Connector 107"/>
            <p:cNvCxnSpPr/>
            <p:nvPr/>
          </p:nvCxnSpPr>
          <p:spPr bwMode="auto">
            <a:xfrm>
              <a:off x="21596808" y="19818692"/>
              <a:ext cx="73152" cy="0"/>
            </a:xfrm>
            <a:prstGeom prst="straightConnector1">
              <a:avLst/>
            </a:prstGeom>
            <a:solidFill>
              <a:schemeClr val="bg1"/>
            </a:solidFill>
            <a:ln w="19050" cap="flat" cmpd="sng" algn="ctr">
              <a:solidFill>
                <a:srgbClr val="FF0000"/>
              </a:solidFill>
              <a:prstDash val="solid"/>
              <a:round/>
              <a:headEnd type="none" w="med" len="med"/>
              <a:tailEnd type="arrow"/>
            </a:ln>
            <a:effectLst/>
          </p:spPr>
        </p:cxnSp>
        <p:cxnSp>
          <p:nvCxnSpPr>
            <p:cNvPr id="109" name="Straight Arrow Connector 108"/>
            <p:cNvCxnSpPr/>
            <p:nvPr/>
          </p:nvCxnSpPr>
          <p:spPr bwMode="auto">
            <a:xfrm>
              <a:off x="19950888" y="19818692"/>
              <a:ext cx="73152" cy="0"/>
            </a:xfrm>
            <a:prstGeom prst="straightConnector1">
              <a:avLst/>
            </a:prstGeom>
            <a:solidFill>
              <a:schemeClr val="bg1"/>
            </a:solidFill>
            <a:ln w="19050" cap="flat" cmpd="sng" algn="ctr">
              <a:solidFill>
                <a:srgbClr val="FF0000"/>
              </a:solidFill>
              <a:prstDash val="solid"/>
              <a:round/>
              <a:headEnd type="none" w="med" len="med"/>
              <a:tailEnd type="arrow"/>
            </a:ln>
            <a:effectLst/>
          </p:spPr>
        </p:cxnSp>
        <p:cxnSp>
          <p:nvCxnSpPr>
            <p:cNvPr id="110" name="Straight Arrow Connector 109"/>
            <p:cNvCxnSpPr/>
            <p:nvPr/>
          </p:nvCxnSpPr>
          <p:spPr bwMode="auto">
            <a:xfrm flipH="1">
              <a:off x="21901608" y="20018641"/>
              <a:ext cx="73152" cy="0"/>
            </a:xfrm>
            <a:prstGeom prst="straightConnector1">
              <a:avLst/>
            </a:prstGeom>
            <a:solidFill>
              <a:schemeClr val="bg1"/>
            </a:solidFill>
            <a:ln w="19050" cap="flat" cmpd="sng" algn="ctr">
              <a:solidFill>
                <a:srgbClr val="FF0000"/>
              </a:solidFill>
              <a:prstDash val="solid"/>
              <a:round/>
              <a:headEnd type="none" w="med" len="med"/>
              <a:tailEnd type="arrow"/>
            </a:ln>
            <a:effectLst/>
          </p:spPr>
        </p:cxnSp>
        <p:cxnSp>
          <p:nvCxnSpPr>
            <p:cNvPr id="111" name="Straight Arrow Connector 110"/>
            <p:cNvCxnSpPr/>
            <p:nvPr/>
          </p:nvCxnSpPr>
          <p:spPr bwMode="auto">
            <a:xfrm flipH="1">
              <a:off x="20698785" y="19565081"/>
              <a:ext cx="73152" cy="0"/>
            </a:xfrm>
            <a:prstGeom prst="straightConnector1">
              <a:avLst/>
            </a:prstGeom>
            <a:solidFill>
              <a:schemeClr val="bg1"/>
            </a:solidFill>
            <a:ln w="19050" cap="flat" cmpd="sng" algn="ctr">
              <a:solidFill>
                <a:srgbClr val="FF0000"/>
              </a:solidFill>
              <a:prstDash val="solid"/>
              <a:round/>
              <a:headEnd type="none" w="med" len="med"/>
              <a:tailEnd type="arrow"/>
            </a:ln>
            <a:effectLst/>
          </p:spPr>
        </p:cxnSp>
        <p:cxnSp>
          <p:nvCxnSpPr>
            <p:cNvPr id="112" name="Straight Arrow Connector 111"/>
            <p:cNvCxnSpPr/>
            <p:nvPr/>
          </p:nvCxnSpPr>
          <p:spPr bwMode="auto">
            <a:xfrm rot="16200000" flipH="1" flipV="1">
              <a:off x="20019854" y="20725777"/>
              <a:ext cx="73152" cy="0"/>
            </a:xfrm>
            <a:prstGeom prst="straightConnector1">
              <a:avLst/>
            </a:prstGeom>
            <a:solidFill>
              <a:schemeClr val="bg1"/>
            </a:solidFill>
            <a:ln w="19050" cap="flat" cmpd="sng" algn="ctr">
              <a:solidFill>
                <a:srgbClr val="FF0000"/>
              </a:solidFill>
              <a:prstDash val="solid"/>
              <a:round/>
              <a:headEnd type="none" w="med" len="med"/>
              <a:tailEnd type="arrow"/>
            </a:ln>
            <a:effectLst/>
          </p:spPr>
        </p:cxnSp>
        <p:cxnSp>
          <p:nvCxnSpPr>
            <p:cNvPr id="113" name="Straight Arrow Connector 112"/>
            <p:cNvCxnSpPr/>
            <p:nvPr/>
          </p:nvCxnSpPr>
          <p:spPr bwMode="auto">
            <a:xfrm rot="16200000" flipH="1" flipV="1">
              <a:off x="21670269" y="20603857"/>
              <a:ext cx="73152" cy="0"/>
            </a:xfrm>
            <a:prstGeom prst="straightConnector1">
              <a:avLst/>
            </a:prstGeom>
            <a:solidFill>
              <a:schemeClr val="bg1"/>
            </a:solidFill>
            <a:ln w="19050" cap="flat" cmpd="sng" algn="ctr">
              <a:solidFill>
                <a:srgbClr val="FF0000"/>
              </a:solidFill>
              <a:prstDash val="solid"/>
              <a:round/>
              <a:headEnd type="none" w="med" len="med"/>
              <a:tailEnd type="arrow"/>
            </a:ln>
            <a:effectLst/>
          </p:spPr>
        </p:cxnSp>
        <p:cxnSp>
          <p:nvCxnSpPr>
            <p:cNvPr id="114" name="Straight Arrow Connector 113"/>
            <p:cNvCxnSpPr/>
            <p:nvPr/>
          </p:nvCxnSpPr>
          <p:spPr bwMode="auto">
            <a:xfrm flipH="1">
              <a:off x="20194728" y="20018641"/>
              <a:ext cx="73152" cy="0"/>
            </a:xfrm>
            <a:prstGeom prst="straightConnector1">
              <a:avLst/>
            </a:prstGeom>
            <a:solidFill>
              <a:schemeClr val="bg1"/>
            </a:solidFill>
            <a:ln w="19050" cap="flat" cmpd="sng" algn="ctr">
              <a:solidFill>
                <a:srgbClr val="FF0000"/>
              </a:solidFill>
              <a:prstDash val="solid"/>
              <a:round/>
              <a:headEnd type="none" w="med" len="med"/>
              <a:tailEnd type="arrow"/>
            </a:ln>
            <a:effectLst/>
          </p:spPr>
        </p:cxnSp>
        <p:sp>
          <p:nvSpPr>
            <p:cNvPr id="115" name="TextBox 114"/>
            <p:cNvSpPr txBox="1"/>
            <p:nvPr/>
          </p:nvSpPr>
          <p:spPr>
            <a:xfrm>
              <a:off x="20656539" y="19200294"/>
              <a:ext cx="1217256" cy="246222"/>
            </a:xfrm>
            <a:prstGeom prst="rect">
              <a:avLst/>
            </a:prstGeom>
            <a:noFill/>
          </p:spPr>
          <p:txBody>
            <a:bodyPr wrap="none" rtlCol="0">
              <a:spAutoFit/>
            </a:bodyPr>
            <a:lstStyle/>
            <a:p>
              <a:r>
                <a:rPr lang="en-US" sz="1400" dirty="0" smtClean="0"/>
                <a:t>Interferometer</a:t>
              </a:r>
              <a:endParaRPr lang="en-US" sz="1400" dirty="0"/>
            </a:p>
          </p:txBody>
        </p:sp>
        <p:sp>
          <p:nvSpPr>
            <p:cNvPr id="116" name="TextBox 115"/>
            <p:cNvSpPr txBox="1"/>
            <p:nvPr/>
          </p:nvSpPr>
          <p:spPr>
            <a:xfrm>
              <a:off x="20316648" y="20567281"/>
              <a:ext cx="1136466" cy="246222"/>
            </a:xfrm>
            <a:prstGeom prst="rect">
              <a:avLst/>
            </a:prstGeom>
            <a:noFill/>
          </p:spPr>
          <p:txBody>
            <a:bodyPr wrap="none" rtlCol="0">
              <a:spAutoFit/>
            </a:bodyPr>
            <a:lstStyle/>
            <a:p>
              <a:r>
                <a:rPr lang="en-US" sz="1400" dirty="0" smtClean="0"/>
                <a:t>Beam Splitter</a:t>
              </a:r>
              <a:endParaRPr lang="en-US" sz="1400" dirty="0"/>
            </a:p>
          </p:txBody>
        </p:sp>
        <p:sp>
          <p:nvSpPr>
            <p:cNvPr id="117" name="TextBox 116"/>
            <p:cNvSpPr txBox="1"/>
            <p:nvPr/>
          </p:nvSpPr>
          <p:spPr>
            <a:xfrm>
              <a:off x="19402248" y="21359761"/>
              <a:ext cx="761081" cy="246222"/>
            </a:xfrm>
            <a:prstGeom prst="rect">
              <a:avLst/>
            </a:prstGeom>
            <a:noFill/>
          </p:spPr>
          <p:txBody>
            <a:bodyPr wrap="none" rtlCol="0">
              <a:spAutoFit/>
            </a:bodyPr>
            <a:lstStyle/>
            <a:p>
              <a:r>
                <a:rPr lang="en-US" sz="1400" dirty="0" smtClean="0"/>
                <a:t>Receiver</a:t>
              </a:r>
              <a:endParaRPr lang="en-US" sz="1400" dirty="0"/>
            </a:p>
          </p:txBody>
        </p:sp>
        <p:sp>
          <p:nvSpPr>
            <p:cNvPr id="118" name="TextBox 117"/>
            <p:cNvSpPr txBox="1"/>
            <p:nvPr/>
          </p:nvSpPr>
          <p:spPr>
            <a:xfrm>
              <a:off x="18670728" y="20506321"/>
              <a:ext cx="823918" cy="418576"/>
            </a:xfrm>
            <a:prstGeom prst="rect">
              <a:avLst/>
            </a:prstGeom>
            <a:noFill/>
          </p:spPr>
          <p:txBody>
            <a:bodyPr wrap="none" rtlCol="0">
              <a:spAutoFit/>
            </a:bodyPr>
            <a:lstStyle/>
            <a:p>
              <a:r>
                <a:rPr lang="en-US" sz="1400" dirty="0" smtClean="0"/>
                <a:t>Focusing </a:t>
              </a:r>
            </a:p>
            <a:p>
              <a:r>
                <a:rPr lang="en-US" sz="1400" dirty="0" smtClean="0"/>
                <a:t>Lenses</a:t>
              </a:r>
              <a:endParaRPr lang="en-US" sz="1400" dirty="0"/>
            </a:p>
          </p:txBody>
        </p:sp>
        <p:cxnSp>
          <p:nvCxnSpPr>
            <p:cNvPr id="119" name="Straight Arrow Connector 118"/>
            <p:cNvCxnSpPr/>
            <p:nvPr/>
          </p:nvCxnSpPr>
          <p:spPr bwMode="auto">
            <a:xfrm flipV="1">
              <a:off x="21352968" y="20201521"/>
              <a:ext cx="243840" cy="304800"/>
            </a:xfrm>
            <a:prstGeom prst="straightConnector1">
              <a:avLst/>
            </a:prstGeom>
            <a:solidFill>
              <a:schemeClr val="bg1"/>
            </a:solidFill>
            <a:ln w="9525" cap="flat" cmpd="sng" algn="ctr">
              <a:solidFill>
                <a:schemeClr val="tx1"/>
              </a:solidFill>
              <a:prstDash val="solid"/>
              <a:round/>
              <a:headEnd type="none" w="med" len="med"/>
              <a:tailEnd type="arrow"/>
            </a:ln>
            <a:effectLst/>
          </p:spPr>
        </p:cxnSp>
        <p:cxnSp>
          <p:nvCxnSpPr>
            <p:cNvPr id="120" name="Straight Arrow Connector 119"/>
            <p:cNvCxnSpPr/>
            <p:nvPr/>
          </p:nvCxnSpPr>
          <p:spPr bwMode="auto">
            <a:xfrm flipV="1">
              <a:off x="19280328" y="20140561"/>
              <a:ext cx="243840" cy="304800"/>
            </a:xfrm>
            <a:prstGeom prst="straightConnector1">
              <a:avLst/>
            </a:prstGeom>
            <a:solidFill>
              <a:schemeClr val="bg1"/>
            </a:solidFill>
            <a:ln w="9525" cap="flat" cmpd="sng" algn="ctr">
              <a:solidFill>
                <a:schemeClr val="tx1"/>
              </a:solidFill>
              <a:prstDash val="solid"/>
              <a:round/>
              <a:headEnd type="none" w="med" len="med"/>
              <a:tailEnd type="arrow"/>
            </a:ln>
            <a:effectLst/>
          </p:spPr>
        </p:cxnSp>
        <p:cxnSp>
          <p:nvCxnSpPr>
            <p:cNvPr id="121" name="Straight Arrow Connector 120"/>
            <p:cNvCxnSpPr/>
            <p:nvPr/>
          </p:nvCxnSpPr>
          <p:spPr bwMode="auto">
            <a:xfrm flipH="1" flipV="1">
              <a:off x="20133768" y="20201521"/>
              <a:ext cx="243840" cy="304800"/>
            </a:xfrm>
            <a:prstGeom prst="straightConnector1">
              <a:avLst/>
            </a:prstGeom>
            <a:solidFill>
              <a:schemeClr val="bg1"/>
            </a:solidFill>
            <a:ln w="9525" cap="flat" cmpd="sng" algn="ctr">
              <a:solidFill>
                <a:schemeClr val="tx1"/>
              </a:solidFill>
              <a:prstDash val="solid"/>
              <a:round/>
              <a:headEnd type="none" w="med" len="med"/>
              <a:tailEnd type="arrow"/>
            </a:ln>
            <a:effectLst/>
          </p:spPr>
        </p:cxnSp>
        <p:cxnSp>
          <p:nvCxnSpPr>
            <p:cNvPr id="125" name="Straight Connector 124"/>
            <p:cNvCxnSpPr/>
            <p:nvPr/>
          </p:nvCxnSpPr>
          <p:spPr bwMode="auto">
            <a:xfrm flipH="1">
              <a:off x="20499528" y="19713840"/>
              <a:ext cx="477220" cy="426721"/>
            </a:xfrm>
            <a:prstGeom prst="line">
              <a:avLst/>
            </a:prstGeom>
            <a:solidFill>
              <a:schemeClr val="bg1"/>
            </a:solidFill>
            <a:ln w="38100" cap="flat" cmpd="sng" algn="ctr">
              <a:solidFill>
                <a:schemeClr val="tx1"/>
              </a:solidFill>
              <a:prstDash val="solid"/>
              <a:round/>
              <a:headEnd type="none" w="med" len="med"/>
              <a:tailEnd type="none" w="med" len="med"/>
            </a:ln>
            <a:effectLst/>
          </p:spPr>
        </p:cxnSp>
        <p:sp>
          <p:nvSpPr>
            <p:cNvPr id="145" name="Rectangle 144"/>
            <p:cNvSpPr/>
            <p:nvPr/>
          </p:nvSpPr>
          <p:spPr bwMode="auto">
            <a:xfrm>
              <a:off x="24117300" y="19718337"/>
              <a:ext cx="1676400" cy="3810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sp>
          <p:nvSpPr>
            <p:cNvPr id="83" name="Isosceles Triangle 82"/>
            <p:cNvSpPr/>
            <p:nvPr/>
          </p:nvSpPr>
          <p:spPr bwMode="auto">
            <a:xfrm rot="5400000">
              <a:off x="24058245" y="19729767"/>
              <a:ext cx="426720" cy="36576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90" name="Straight Connector 89"/>
            <p:cNvCxnSpPr>
              <a:stCxn id="83" idx="1"/>
            </p:cNvCxnSpPr>
            <p:nvPr/>
          </p:nvCxnSpPr>
          <p:spPr bwMode="auto">
            <a:xfrm flipH="1">
              <a:off x="19719925" y="19805967"/>
              <a:ext cx="4551680" cy="18859"/>
            </a:xfrm>
            <a:prstGeom prst="line">
              <a:avLst/>
            </a:prstGeom>
            <a:solidFill>
              <a:schemeClr val="bg1"/>
            </a:solidFill>
            <a:ln w="19050" cap="flat" cmpd="sng" algn="ctr">
              <a:solidFill>
                <a:srgbClr val="FF3300"/>
              </a:solidFill>
              <a:prstDash val="solid"/>
              <a:round/>
              <a:headEnd type="none" w="med" len="med"/>
              <a:tailEnd type="none" w="med" len="med"/>
            </a:ln>
            <a:effectLst/>
          </p:spPr>
        </p:cxnSp>
        <p:cxnSp>
          <p:nvCxnSpPr>
            <p:cNvPr id="91" name="Straight Connector 90"/>
            <p:cNvCxnSpPr>
              <a:stCxn id="83" idx="5"/>
            </p:cNvCxnSpPr>
            <p:nvPr/>
          </p:nvCxnSpPr>
          <p:spPr bwMode="auto">
            <a:xfrm flipH="1">
              <a:off x="20050573" y="20019327"/>
              <a:ext cx="4221032" cy="2177"/>
            </a:xfrm>
            <a:prstGeom prst="line">
              <a:avLst/>
            </a:prstGeom>
            <a:solidFill>
              <a:schemeClr val="bg1"/>
            </a:solidFill>
            <a:ln w="19050" cap="flat" cmpd="sng" algn="ctr">
              <a:solidFill>
                <a:srgbClr val="FF3300"/>
              </a:solidFill>
              <a:prstDash val="solid"/>
              <a:round/>
              <a:headEnd type="none" w="med" len="med"/>
              <a:tailEnd type="none" w="med" len="med"/>
            </a:ln>
            <a:effectLst/>
          </p:spPr>
        </p:cxnSp>
        <p:cxnSp>
          <p:nvCxnSpPr>
            <p:cNvPr id="92" name="Straight Connector 91"/>
            <p:cNvCxnSpPr>
              <a:endCxn id="83" idx="1"/>
            </p:cNvCxnSpPr>
            <p:nvPr/>
          </p:nvCxnSpPr>
          <p:spPr bwMode="auto">
            <a:xfrm flipV="1">
              <a:off x="24265799" y="19805967"/>
              <a:ext cx="5806" cy="215537"/>
            </a:xfrm>
            <a:prstGeom prst="line">
              <a:avLst/>
            </a:prstGeom>
            <a:solidFill>
              <a:schemeClr val="bg1"/>
            </a:solidFill>
            <a:ln w="19050" cap="flat" cmpd="sng" algn="ctr">
              <a:solidFill>
                <a:srgbClr val="FF3300"/>
              </a:solidFill>
              <a:prstDash val="solid"/>
              <a:round/>
              <a:headEnd type="none" w="med" len="med"/>
              <a:tailEnd type="none" w="med" len="med"/>
            </a:ln>
            <a:effectLst/>
          </p:spPr>
        </p:cxnSp>
        <p:sp>
          <p:nvSpPr>
            <p:cNvPr id="146" name="TextBox 145"/>
            <p:cNvSpPr txBox="1"/>
            <p:nvPr/>
          </p:nvSpPr>
          <p:spPr>
            <a:xfrm>
              <a:off x="25527000" y="19127787"/>
              <a:ext cx="1103187" cy="307777"/>
            </a:xfrm>
            <a:prstGeom prst="rect">
              <a:avLst/>
            </a:prstGeom>
            <a:noFill/>
          </p:spPr>
          <p:txBody>
            <a:bodyPr wrap="none" rtlCol="0">
              <a:spAutoFit/>
            </a:bodyPr>
            <a:lstStyle/>
            <a:p>
              <a:r>
                <a:rPr lang="en-US" sz="1400" dirty="0" smtClean="0"/>
                <a:t>Hall Probe</a:t>
              </a:r>
              <a:endParaRPr lang="en-US" sz="1400" dirty="0"/>
            </a:p>
          </p:txBody>
        </p:sp>
        <p:cxnSp>
          <p:nvCxnSpPr>
            <p:cNvPr id="147" name="Straight Arrow Connector 146"/>
            <p:cNvCxnSpPr/>
            <p:nvPr/>
          </p:nvCxnSpPr>
          <p:spPr bwMode="auto">
            <a:xfrm flipH="1">
              <a:off x="25374600" y="19470687"/>
              <a:ext cx="243840" cy="228600"/>
            </a:xfrm>
            <a:prstGeom prst="straightConnector1">
              <a:avLst/>
            </a:prstGeom>
            <a:solidFill>
              <a:schemeClr val="bg1"/>
            </a:solidFill>
            <a:ln w="9525" cap="flat" cmpd="sng" algn="ctr">
              <a:solidFill>
                <a:schemeClr val="tx1"/>
              </a:solidFill>
              <a:prstDash val="solid"/>
              <a:round/>
              <a:headEnd type="none" w="med" len="med"/>
              <a:tailEnd type="arrow"/>
            </a:ln>
            <a:effectLst/>
          </p:spPr>
        </p:cxnSp>
        <p:sp>
          <p:nvSpPr>
            <p:cNvPr id="149" name="TextBox 148"/>
            <p:cNvSpPr txBox="1"/>
            <p:nvPr/>
          </p:nvSpPr>
          <p:spPr>
            <a:xfrm rot="18900000">
              <a:off x="18290128" y="20007997"/>
              <a:ext cx="579902" cy="246222"/>
            </a:xfrm>
            <a:prstGeom prst="rect">
              <a:avLst/>
            </a:prstGeom>
            <a:noFill/>
          </p:spPr>
          <p:txBody>
            <a:bodyPr wrap="none" rtlCol="0">
              <a:spAutoFit/>
            </a:bodyPr>
            <a:lstStyle/>
            <a:p>
              <a:r>
                <a:rPr lang="en-US" sz="1400" dirty="0" smtClean="0"/>
                <a:t>Mirror</a:t>
              </a:r>
              <a:endParaRPr lang="en-US" sz="1400" dirty="0"/>
            </a:p>
          </p:txBody>
        </p:sp>
      </p:grpSp>
      <p:sp>
        <p:nvSpPr>
          <p:cNvPr id="5" name="Rectangle 4"/>
          <p:cNvSpPr/>
          <p:nvPr/>
        </p:nvSpPr>
        <p:spPr>
          <a:xfrm>
            <a:off x="18968261" y="23643229"/>
            <a:ext cx="9212633" cy="6740307"/>
          </a:xfrm>
          <a:prstGeom prst="rect">
            <a:avLst/>
          </a:prstGeom>
          <a:noFill/>
        </p:spPr>
        <p:txBody>
          <a:bodyPr wrap="square" rtlCol="0">
            <a:spAutoFit/>
          </a:bodyPr>
          <a:lstStyle/>
          <a:p>
            <a:pPr algn="just"/>
            <a:endParaRPr lang="en-US" sz="1800" dirty="0" smtClean="0">
              <a:latin typeface="+mn-lt"/>
            </a:endParaRPr>
          </a:p>
          <a:p>
            <a:pPr algn="just"/>
            <a:r>
              <a:rPr lang="en-US" sz="1800" dirty="0" smtClean="0">
                <a:latin typeface="+mn-lt"/>
              </a:rPr>
              <a:t>GIS </a:t>
            </a:r>
            <a:r>
              <a:rPr lang="en-US" sz="1800" dirty="0">
                <a:latin typeface="+mn-lt"/>
              </a:rPr>
              <a:t>at SLAC continues to be used for supporting various site activities ranging from visualizing alignment data, facilities space planning, utility management, asset inventories as well as emergency support in terms of evacuation maps, pre-incident planning for buildings, fire mitigation with grass maps, power supply, and hydrant and extinguisher maps. The system is tied in with SLAC’s enterprise Oracle database allowing for interactive websites based on SLAC’s buildings and personnel data. The GIS was recently used as an integral part of SLAC’s long-range planning, providing many layers of data showing current and future layouts of the </a:t>
            </a:r>
            <a:r>
              <a:rPr lang="en-US" sz="1800" dirty="0" smtClean="0">
                <a:latin typeface="+mn-lt"/>
              </a:rPr>
              <a:t>site. </a:t>
            </a:r>
          </a:p>
          <a:p>
            <a:pPr algn="just"/>
            <a:endParaRPr lang="en-US" sz="1800" dirty="0">
              <a:latin typeface="+mn-lt"/>
            </a:endParaRPr>
          </a:p>
          <a:p>
            <a:pPr algn="just"/>
            <a:endParaRPr lang="en-US" sz="1800" dirty="0" smtClean="0">
              <a:latin typeface="+mn-lt"/>
            </a:endParaRPr>
          </a:p>
          <a:p>
            <a:pPr algn="just"/>
            <a:endParaRPr lang="en-US" sz="1800" dirty="0" smtClean="0">
              <a:latin typeface="+mn-lt"/>
            </a:endParaRPr>
          </a:p>
          <a:p>
            <a:pPr algn="just"/>
            <a:endParaRPr lang="en-US" sz="1800" dirty="0">
              <a:latin typeface="+mn-lt"/>
            </a:endParaRPr>
          </a:p>
          <a:p>
            <a:pPr algn="just"/>
            <a:endParaRPr lang="en-US" sz="1800" dirty="0" smtClean="0">
              <a:latin typeface="+mn-lt"/>
            </a:endParaRPr>
          </a:p>
          <a:p>
            <a:pPr algn="just"/>
            <a:endParaRPr lang="en-US" sz="1800" dirty="0">
              <a:latin typeface="+mn-lt"/>
            </a:endParaRPr>
          </a:p>
          <a:p>
            <a:pPr algn="just"/>
            <a:endParaRPr lang="en-US" sz="1800" dirty="0" smtClean="0">
              <a:latin typeface="+mn-lt"/>
            </a:endParaRPr>
          </a:p>
          <a:p>
            <a:pPr algn="just"/>
            <a:endParaRPr lang="en-US" sz="1800" dirty="0">
              <a:latin typeface="+mn-lt"/>
            </a:endParaRPr>
          </a:p>
          <a:p>
            <a:pPr algn="just"/>
            <a:endParaRPr lang="en-US" sz="1800" dirty="0" smtClean="0">
              <a:latin typeface="+mn-lt"/>
            </a:endParaRPr>
          </a:p>
          <a:p>
            <a:pPr algn="just"/>
            <a:endParaRPr lang="en-US" sz="1800" dirty="0">
              <a:latin typeface="+mn-lt"/>
            </a:endParaRPr>
          </a:p>
          <a:p>
            <a:pPr algn="just"/>
            <a:endParaRPr lang="en-US" sz="1800" dirty="0" smtClean="0">
              <a:latin typeface="+mn-lt"/>
            </a:endParaRPr>
          </a:p>
          <a:p>
            <a:pPr algn="just"/>
            <a:r>
              <a:rPr lang="en-US" sz="1800" dirty="0" smtClean="0">
                <a:latin typeface="+mn-lt"/>
              </a:rPr>
              <a:t>A substantial </a:t>
            </a:r>
            <a:r>
              <a:rPr lang="en-US" sz="1800" dirty="0">
                <a:latin typeface="+mn-lt"/>
              </a:rPr>
              <a:t>task of </a:t>
            </a:r>
            <a:r>
              <a:rPr lang="en-US" sz="1800" dirty="0" smtClean="0">
                <a:latin typeface="+mn-lt"/>
              </a:rPr>
              <a:t>reconfiguring the </a:t>
            </a:r>
            <a:r>
              <a:rPr lang="en-US" sz="1800" dirty="0">
                <a:latin typeface="+mn-lt"/>
              </a:rPr>
              <a:t>webpages onto </a:t>
            </a:r>
            <a:r>
              <a:rPr lang="en-US" sz="1800" dirty="0" smtClean="0">
                <a:latin typeface="+mn-lt"/>
              </a:rPr>
              <a:t>a new enterprise server </a:t>
            </a:r>
            <a:r>
              <a:rPr lang="en-US" sz="1800" dirty="0">
                <a:latin typeface="+mn-lt"/>
              </a:rPr>
              <a:t>are ongoing, as the main web interface of Adobe Flex is being deprecated. The existing GIS webpages based on Adobe Flex will need to be rebuilt using JavaScript as the new development </a:t>
            </a:r>
            <a:r>
              <a:rPr lang="en-US" sz="1800" dirty="0" smtClean="0">
                <a:latin typeface="+mn-lt"/>
              </a:rPr>
              <a:t>environment.</a:t>
            </a:r>
            <a:endParaRPr lang="en-US" sz="1800" dirty="0">
              <a:latin typeface="+mn-lt"/>
            </a:endParaRPr>
          </a:p>
        </p:txBody>
      </p:sp>
      <p:pic>
        <p:nvPicPr>
          <p:cNvPr id="6"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3615" b="2654"/>
          <a:stretch/>
        </p:blipFill>
        <p:spPr bwMode="auto">
          <a:xfrm>
            <a:off x="20650200" y="26251306"/>
            <a:ext cx="6084170" cy="283272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 name="Picture 121" descr="C:\Users\boyce\Documents\lclsII_banner_v01_wd565.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33843" y="14543753"/>
            <a:ext cx="2605915" cy="5396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729" r="12972" b="3802"/>
          <a:stretch/>
        </p:blipFill>
        <p:spPr>
          <a:xfrm>
            <a:off x="6646706" y="20715086"/>
            <a:ext cx="4478494" cy="3537315"/>
          </a:xfrm>
          <a:prstGeom prst="rect">
            <a:avLst/>
          </a:prstGeom>
          <a:effectLst>
            <a:outerShdw blurRad="50800" dist="38100" dir="2700000" algn="tl" rotWithShape="0">
              <a:prstClr val="black">
                <a:alpha val="40000"/>
              </a:prstClr>
            </a:outerShdw>
          </a:effectLst>
        </p:spPr>
      </p:pic>
      <p:pic>
        <p:nvPicPr>
          <p:cNvPr id="10"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6164" y="29455527"/>
            <a:ext cx="5934075" cy="14859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82479" y="31365518"/>
            <a:ext cx="4285749" cy="335048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948195" y="15565158"/>
            <a:ext cx="3362879" cy="448383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 name="Picture 14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321207" y="31506031"/>
            <a:ext cx="3992426" cy="2994319"/>
          </a:xfrm>
          <a:prstGeom prst="rect">
            <a:avLst/>
          </a:prstGeom>
          <a:effectLst>
            <a:outerShdw blurRad="50800" dist="38100" dir="2700000" algn="tl" rotWithShape="0">
              <a:prstClr val="black">
                <a:alpha val="40000"/>
              </a:prstClr>
            </a:outerShdw>
          </a:effectLst>
        </p:spPr>
      </p:pic>
      <p:sp>
        <p:nvSpPr>
          <p:cNvPr id="15" name="Rectangle 14"/>
          <p:cNvSpPr/>
          <p:nvPr/>
        </p:nvSpPr>
        <p:spPr bwMode="auto">
          <a:xfrm>
            <a:off x="1708380" y="18911728"/>
            <a:ext cx="8661634" cy="4221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smtClean="0">
              <a:ln>
                <a:noFill/>
              </a:ln>
              <a:solidFill>
                <a:schemeClr val="tx1"/>
              </a:solidFill>
              <a:effectLst/>
              <a:latin typeface="Verdana" pitchFamily="34" charset="0"/>
            </a:endParaRPr>
          </a:p>
        </p:txBody>
      </p:sp>
      <p:grpSp>
        <p:nvGrpSpPr>
          <p:cNvPr id="148" name="Group 147"/>
          <p:cNvGrpSpPr/>
          <p:nvPr/>
        </p:nvGrpSpPr>
        <p:grpSpPr>
          <a:xfrm>
            <a:off x="1704515" y="16694885"/>
            <a:ext cx="8859172" cy="2559546"/>
            <a:chOff x="152400" y="3501547"/>
            <a:chExt cx="8859172" cy="2559546"/>
          </a:xfrm>
        </p:grpSpPr>
        <p:pic>
          <p:nvPicPr>
            <p:cNvPr id="150" name="Picture 149" descr="LCLS_Current_tunnel_two_VG_undulators_Green.png"/>
            <p:cNvPicPr>
              <a:picLocks noChangeAspect="1"/>
            </p:cNvPicPr>
            <p:nvPr/>
          </p:nvPicPr>
          <p:blipFill rotWithShape="1">
            <a:blip r:embed="rId19">
              <a:extLst>
                <a:ext uri="{28A0092B-C50C-407E-A947-70E740481C1C}">
                  <a14:useLocalDpi xmlns:a14="http://schemas.microsoft.com/office/drawing/2010/main" val="0"/>
                </a:ext>
              </a:extLst>
            </a:blip>
            <a:srcRect t="30003" b="-10418"/>
            <a:stretch/>
          </p:blipFill>
          <p:spPr>
            <a:xfrm>
              <a:off x="194426" y="3977726"/>
              <a:ext cx="8661634" cy="2083367"/>
            </a:xfrm>
            <a:prstGeom prst="rect">
              <a:avLst/>
            </a:prstGeom>
          </p:spPr>
        </p:pic>
        <p:grpSp>
          <p:nvGrpSpPr>
            <p:cNvPr id="151" name="Group 150"/>
            <p:cNvGrpSpPr/>
            <p:nvPr/>
          </p:nvGrpSpPr>
          <p:grpSpPr>
            <a:xfrm>
              <a:off x="152400" y="3501547"/>
              <a:ext cx="8859172" cy="2415740"/>
              <a:chOff x="152400" y="3501547"/>
              <a:chExt cx="8859172" cy="2415740"/>
            </a:xfrm>
          </p:grpSpPr>
          <p:sp>
            <p:nvSpPr>
              <p:cNvPr id="152" name="TextBox 151"/>
              <p:cNvSpPr txBox="1"/>
              <p:nvPr/>
            </p:nvSpPr>
            <p:spPr>
              <a:xfrm>
                <a:off x="4572000" y="5178623"/>
                <a:ext cx="4439572"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pitchFamily="34" charset="0"/>
                    <a:ea typeface="ＭＳ Ｐゴシック" pitchFamily="-110" charset="-128"/>
                  </a:rPr>
                  <a:t>South side source: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pitchFamily="34" charset="0"/>
                    <a:ea typeface="ＭＳ Ｐゴシック" pitchFamily="-110" charset="-128"/>
                  </a:rPr>
                  <a:t>1.0 - 25 keV (120 Hz, copper” linac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pitchFamily="34" charset="0"/>
                    <a:ea typeface="ＭＳ Ｐゴシック" pitchFamily="-110" charset="-128"/>
                  </a:rPr>
                  <a:t>1.0 - 5 keV (</a:t>
                </a:r>
                <a:r>
                  <a:rPr kumimoji="0" lang="en-US" sz="1400" b="0" i="0" u="none" strike="noStrike" kern="0" cap="none" spc="0" normalizeH="0" baseline="0" noProof="0" dirty="0" smtClean="0">
                    <a:ln>
                      <a:noFill/>
                    </a:ln>
                    <a:solidFill>
                      <a:srgbClr val="000000"/>
                    </a:solidFill>
                    <a:effectLst/>
                    <a:uLnTx/>
                    <a:uFillTx/>
                    <a:latin typeface="Calibri"/>
                    <a:ea typeface="ＭＳ Ｐゴシック" pitchFamily="-110" charset="-128"/>
                  </a:rPr>
                  <a:t>≥</a:t>
                </a:r>
                <a:r>
                  <a:rPr kumimoji="0" lang="en-US" sz="1400" b="0" i="0" u="none" strike="noStrike" kern="0" cap="none" spc="0" normalizeH="0" baseline="0" noProof="0" dirty="0" smtClean="0">
                    <a:ln>
                      <a:noFill/>
                    </a:ln>
                    <a:solidFill>
                      <a:srgbClr val="000000"/>
                    </a:solidFill>
                    <a:effectLst/>
                    <a:uLnTx/>
                    <a:uFillTx/>
                    <a:latin typeface="Arial" pitchFamily="34" charset="0"/>
                    <a:ea typeface="ＭＳ Ｐゴシック" pitchFamily="-110" charset="-128"/>
                  </a:rPr>
                  <a:t>100 kHz, SC Linac)</a:t>
                </a:r>
              </a:p>
            </p:txBody>
          </p:sp>
          <p:sp>
            <p:nvSpPr>
              <p:cNvPr id="153" name="TextBox 152"/>
              <p:cNvSpPr txBox="1"/>
              <p:nvPr/>
            </p:nvSpPr>
            <p:spPr>
              <a:xfrm>
                <a:off x="152400" y="4222522"/>
                <a:ext cx="16002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pitchFamily="34" charset="0"/>
                    <a:ea typeface="ＭＳ Ｐゴシック" pitchFamily="-110" charset="-128"/>
                  </a:rPr>
                  <a:t>4 GeV SC Linac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pitchFamily="34" charset="0"/>
                    <a:ea typeface="ＭＳ Ｐゴシック" pitchFamily="-110" charset="-128"/>
                  </a:rPr>
                  <a:t>In sectors 0-10                 </a:t>
                </a:r>
              </a:p>
            </p:txBody>
          </p:sp>
          <p:sp>
            <p:nvSpPr>
              <p:cNvPr id="154" name="TextBox 153"/>
              <p:cNvSpPr txBox="1"/>
              <p:nvPr/>
            </p:nvSpPr>
            <p:spPr>
              <a:xfrm>
                <a:off x="6585834" y="4114800"/>
                <a:ext cx="67202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110" charset="-128"/>
                  </a:rPr>
                  <a:t>NEH</a:t>
                </a:r>
              </a:p>
            </p:txBody>
          </p:sp>
          <p:sp>
            <p:nvSpPr>
              <p:cNvPr id="155" name="TextBox 154"/>
              <p:cNvSpPr txBox="1"/>
              <p:nvPr/>
            </p:nvSpPr>
            <p:spPr>
              <a:xfrm>
                <a:off x="7848600" y="4114800"/>
                <a:ext cx="6463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110" charset="-128"/>
                  </a:rPr>
                  <a:t>FEH</a:t>
                </a:r>
              </a:p>
            </p:txBody>
          </p:sp>
          <p:sp>
            <p:nvSpPr>
              <p:cNvPr id="156" name="Content Placeholder 29"/>
              <p:cNvSpPr txBox="1">
                <a:spLocks/>
              </p:cNvSpPr>
              <p:nvPr/>
            </p:nvSpPr>
            <p:spPr>
              <a:xfrm>
                <a:off x="256690" y="3501547"/>
                <a:ext cx="8108950" cy="1908653"/>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300"/>
                  </a:spcAft>
                  <a:buClr>
                    <a:srgbClr val="981E32"/>
                  </a:buClr>
                  <a:buSzTx/>
                  <a:buFont typeface="Arial"/>
                  <a:buChar char="•"/>
                  <a:tabLst/>
                  <a:defRPr/>
                </a:pPr>
                <a:endParaRPr kumimoji="0" lang="en-US"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p:txBody>
          </p:sp>
          <p:sp>
            <p:nvSpPr>
              <p:cNvPr id="157" name="Rectangle 156"/>
              <p:cNvSpPr/>
              <p:nvPr/>
            </p:nvSpPr>
            <p:spPr>
              <a:xfrm>
                <a:off x="2051649" y="4155013"/>
                <a:ext cx="2674189"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pitchFamily="34" charset="0"/>
                    <a:ea typeface="ＭＳ Ｐゴシック" pitchFamily="-110" charset="-128"/>
                  </a:rPr>
                  <a:t>14 GeV LCLS linac still used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pitchFamily="34" charset="0"/>
                    <a:ea typeface="ＭＳ Ｐゴシック" pitchFamily="-110" charset="-128"/>
                  </a:rPr>
                  <a:t>for x-rays up to 25 keV</a:t>
                </a:r>
              </a:p>
            </p:txBody>
          </p:sp>
          <p:sp>
            <p:nvSpPr>
              <p:cNvPr id="158" name="TextBox 157"/>
              <p:cNvSpPr txBox="1"/>
              <p:nvPr/>
            </p:nvSpPr>
            <p:spPr>
              <a:xfrm>
                <a:off x="4476303" y="4137659"/>
                <a:ext cx="25146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pitchFamily="34" charset="0"/>
                    <a:ea typeface="ＭＳ Ｐゴシック" pitchFamily="-110" charset="-128"/>
                  </a:rPr>
                  <a:t>North side source: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pitchFamily="34" charset="0"/>
                    <a:ea typeface="ＭＳ Ｐゴシック" pitchFamily="-110" charset="-128"/>
                  </a:rPr>
                  <a:t>0.2-1.3 keV (</a:t>
                </a:r>
                <a:r>
                  <a:rPr kumimoji="0" lang="en-US" sz="1400" b="0" i="0" u="none" strike="noStrike" kern="0" cap="none" spc="0" normalizeH="0" baseline="0" noProof="0" dirty="0" smtClean="0">
                    <a:ln>
                      <a:noFill/>
                    </a:ln>
                    <a:solidFill>
                      <a:srgbClr val="000000"/>
                    </a:solidFill>
                    <a:effectLst/>
                    <a:uLnTx/>
                    <a:uFillTx/>
                    <a:latin typeface="Calibri"/>
                    <a:ea typeface="ＭＳ Ｐゴシック" pitchFamily="-110" charset="-128"/>
                  </a:rPr>
                  <a:t>≥ </a:t>
                </a:r>
                <a:r>
                  <a:rPr kumimoji="0" lang="en-US" sz="1400" b="0" i="0" u="none" strike="noStrike" kern="0" cap="none" spc="0" normalizeH="0" baseline="0" noProof="0" dirty="0" smtClean="0">
                    <a:ln>
                      <a:noFill/>
                    </a:ln>
                    <a:solidFill>
                      <a:srgbClr val="000000"/>
                    </a:solidFill>
                    <a:effectLst/>
                    <a:uLnTx/>
                    <a:uFillTx/>
                    <a:latin typeface="Arial" pitchFamily="34" charset="0"/>
                    <a:ea typeface="ＭＳ Ｐゴシック" pitchFamily="-110" charset="-128"/>
                  </a:rPr>
                  <a:t>100kHz)</a:t>
                </a:r>
              </a:p>
            </p:txBody>
          </p:sp>
          <p:sp>
            <p:nvSpPr>
              <p:cNvPr id="159" name="Rectangle 158"/>
              <p:cNvSpPr/>
              <p:nvPr/>
            </p:nvSpPr>
            <p:spPr>
              <a:xfrm>
                <a:off x="4876800" y="4745742"/>
                <a:ext cx="1524000" cy="207258"/>
              </a:xfrm>
              <a:prstGeom prst="rect">
                <a:avLst/>
              </a:prstGeom>
              <a:noFill/>
              <a:ln w="76200" cap="flat" cmpd="sng" algn="ctr">
                <a:solidFill>
                  <a:srgbClr val="FFFF00">
                    <a:alpha val="69804"/>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60" name="Rectangle 159"/>
              <p:cNvSpPr/>
              <p:nvPr/>
            </p:nvSpPr>
            <p:spPr>
              <a:xfrm>
                <a:off x="4876800" y="4953000"/>
                <a:ext cx="1524000" cy="225623"/>
              </a:xfrm>
              <a:prstGeom prst="rect">
                <a:avLst/>
              </a:prstGeom>
              <a:noFill/>
              <a:ln w="50800" cap="flat" cmpd="sng" algn="ctr">
                <a:solidFill>
                  <a:srgbClr val="CC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grpSp>
      </p:grpSp>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89023" y="36567495"/>
            <a:ext cx="4128357" cy="2026217"/>
          </a:xfrm>
          <a:prstGeom prst="rect">
            <a:avLst/>
          </a:prstGeom>
        </p:spPr>
      </p:pic>
      <p:pic>
        <p:nvPicPr>
          <p:cNvPr id="4"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83870" y="11727303"/>
            <a:ext cx="534352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23881</TotalTime>
  <Words>1110</Words>
  <Application>Microsoft Office PowerPoint</Application>
  <PresentationFormat>Custom</PresentationFormat>
  <Paragraphs>184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Stanford Linear Accelerator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 Stewart</dc:creator>
  <cp:lastModifiedBy>Gassner, Georg L.</cp:lastModifiedBy>
  <cp:revision>1184</cp:revision>
  <cp:lastPrinted>2014-10-08T23:11:28Z</cp:lastPrinted>
  <dcterms:created xsi:type="dcterms:W3CDTF">2008-10-22T22:19:04Z</dcterms:created>
  <dcterms:modified xsi:type="dcterms:W3CDTF">2014-10-09T00:25:21Z</dcterms:modified>
</cp:coreProperties>
</file>