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77" r:id="rId4"/>
    <p:sldId id="278" r:id="rId5"/>
    <p:sldId id="293" r:id="rId6"/>
    <p:sldId id="281" r:id="rId7"/>
    <p:sldId id="283" r:id="rId8"/>
    <p:sldId id="284" r:id="rId9"/>
    <p:sldId id="300" r:id="rId10"/>
    <p:sldId id="298" r:id="rId11"/>
    <p:sldId id="280" r:id="rId12"/>
    <p:sldId id="297" r:id="rId13"/>
    <p:sldId id="287" r:id="rId14"/>
    <p:sldId id="282" r:id="rId15"/>
    <p:sldId id="294" r:id="rId16"/>
    <p:sldId id="288" r:id="rId17"/>
    <p:sldId id="299" r:id="rId18"/>
    <p:sldId id="285" r:id="rId19"/>
    <p:sldId id="289" r:id="rId20"/>
    <p:sldId id="292" r:id="rId21"/>
    <p:sldId id="290" r:id="rId22"/>
    <p:sldId id="274" r:id="rId23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F00FF"/>
    <a:srgbClr val="00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1" autoAdjust="0"/>
  </p:normalViewPr>
  <p:slideViewPr>
    <p:cSldViewPr>
      <p:cViewPr>
        <p:scale>
          <a:sx n="90" d="100"/>
          <a:sy n="90" d="100"/>
        </p:scale>
        <p:origin x="-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FA6A-6A74-4FB7-A8EB-5DC4043869B5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43E3-A3CD-4EC7-8AB7-AB09651F856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3A42-8B5E-49C1-9CE7-1EC7D7459CBB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8BCA-7323-4260-84B0-A548E02653B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A5BE-C43C-4F90-B7D9-C7F65463DF38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B417-816A-4890-879A-74E7412C730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7CA8-1D9A-4F77-9D9F-B2B41C3713DF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143C-D179-471E-9A56-7F16FCBD06A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FE6F-A5FC-41AC-9E29-7DACED818B85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6438-6CDC-45B5-9E69-04871D23515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1C44-89DB-488D-9F20-A16A047AB0F8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B177-1DDD-4361-9985-D625E83EDF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EABFA-D653-4E68-9834-9AB8BCA36C5A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EC65-C806-4D6F-8052-655795A41D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71F47-CB94-4175-B4ED-CCB248AB73F6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FE7A-3129-4E42-BA2D-9D958B87611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628A-8EF9-48EC-93E2-A248D61BC5D0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4CC1-BDF5-4A65-8591-ADBD530479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B552-186B-48CC-8DEE-7136537CA2BF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F03D-59F5-444B-9796-4D301032C4B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E34B-58CB-4519-BA04-C55B7703ECBD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3A81B-24AB-4E7E-BFFD-2096A2035A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9E7D55-8212-4517-91C9-463B80F35FD6}" type="datetimeFigureOut">
              <a:rPr lang="th-TH"/>
              <a:pPr>
                <a:defRPr/>
              </a:pPr>
              <a:t>15/10/57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88080-0DC0-4AB2-BB1E-CFE9622FA9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supawan@slri.or.th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slri.or.th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5548" y="669874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2977" y="1124744"/>
            <a:ext cx="7056784" cy="1524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Alignment of Insertion Device at Siam Photon Source</a:t>
            </a:r>
            <a:endParaRPr lang="th-TH" sz="3600" dirty="0" smtClean="0"/>
          </a:p>
        </p:txBody>
      </p:sp>
      <p:sp>
        <p:nvSpPr>
          <p:cNvPr id="9" name="Subtitle 10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8001056" cy="17526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S.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Srichan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, A.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Kwankasem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, V.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Sooksrimuang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, M.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Sophon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, S.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Klinkhieo</a:t>
            </a: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P.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Klysubun</a:t>
            </a:r>
            <a:endParaRPr lang="en-US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Synchrotron Light Research Institute(SLRI)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THAILAND</a:t>
            </a:r>
            <a:endParaRPr lang="th-TH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006" y="145584"/>
            <a:ext cx="343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13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IWAA2014  October 13-17,2014</a:t>
            </a:r>
          </a:p>
          <a:p>
            <a:r>
              <a:rPr lang="en-US" sz="1400" dirty="0" smtClean="0"/>
              <a:t>IHEP, Beijing, China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Installation and alignment of SWLS</a:t>
            </a:r>
          </a:p>
        </p:txBody>
      </p:sp>
      <p:pic>
        <p:nvPicPr>
          <p:cNvPr id="21506" name="Picture 2" descr="C:\Users\USER\Desktop\Pic for ID_42_IWAA2014\DSC_0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63" y="1014168"/>
            <a:ext cx="2729637" cy="4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6764" y="1027943"/>
            <a:ext cx="232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FIDUCIAL MARKS</a:t>
            </a:r>
            <a:endParaRPr lang="th-TH" sz="2000" dirty="0"/>
          </a:p>
        </p:txBody>
      </p:sp>
      <p:pic>
        <p:nvPicPr>
          <p:cNvPr id="21507" name="Picture 3" descr="C:\Users\USER\Desktop\Pic for ID_42_IWAA2014\DSC_01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8" y="2087424"/>
            <a:ext cx="1656184" cy="29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0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0" name="Picture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1106" y="2702069"/>
            <a:ext cx="4621788" cy="31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/>
          <p:nvPr/>
        </p:nvPicPr>
        <p:blipFill>
          <a:blip r:embed="rId5"/>
          <a:srcRect l="34676" t="47302" r="31986" b="39047"/>
          <a:stretch>
            <a:fillRect/>
          </a:stretch>
        </p:blipFill>
        <p:spPr bwMode="auto">
          <a:xfrm>
            <a:off x="2117093" y="1052736"/>
            <a:ext cx="4765801" cy="16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20272" y="4132192"/>
            <a:ext cx="13681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Z=202.69 mm</a:t>
            </a:r>
            <a:endParaRPr lang="th-TH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1058044" y="4118674"/>
            <a:ext cx="1353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Z=202.57 mm</a:t>
            </a:r>
            <a:endParaRPr lang="th-TH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5031018" y="2924944"/>
            <a:ext cx="1269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Z=202.69 mm</a:t>
            </a:r>
            <a:endParaRPr lang="th-TH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3755294" y="5937292"/>
            <a:ext cx="14890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Z=202.69 mm</a:t>
            </a:r>
            <a:endParaRPr lang="th-TH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924944"/>
            <a:ext cx="479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</a:t>
            </a:r>
            <a:endParaRPr lang="th-TH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5080" y="5629515"/>
            <a:ext cx="479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</a:t>
            </a:r>
            <a:endParaRPr lang="th-TH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12294" y="6858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Position and leveling data</a:t>
            </a:r>
            <a:endParaRPr lang="th-TH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78031" y="5375599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Y&lt; 0.1 mm</a:t>
            </a:r>
            <a:endParaRPr lang="th-TH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2045217" y="5527999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Y&lt; 1.1 mm</a:t>
            </a:r>
            <a:endParaRPr lang="th-TH" sz="1050" dirty="0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>
            <a:off x="5878031" y="1484784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Pre-alignment of SWLS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5885" y="1700808"/>
            <a:ext cx="1678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Level of </a:t>
            </a:r>
            <a:r>
              <a:rPr lang="en-US" sz="1200" dirty="0" err="1" smtClean="0"/>
              <a:t>Lhe</a:t>
            </a:r>
            <a:r>
              <a:rPr lang="en-US" sz="1200" dirty="0" smtClean="0"/>
              <a:t> vessel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353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Pre-alignment of SWLS</a:t>
            </a:r>
          </a:p>
        </p:txBody>
      </p:sp>
      <p:pic>
        <p:nvPicPr>
          <p:cNvPr id="14" name="Picture 13" descr="DSC04063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105" y="893596"/>
            <a:ext cx="2336675" cy="1752506"/>
          </a:xfrm>
          <a:prstGeom prst="rect">
            <a:avLst/>
          </a:prstGeom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4572000" y="1052736"/>
            <a:ext cx="29369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>
            <a:endCxn id="10" idx="1"/>
          </p:cNvCxnSpPr>
          <p:nvPr/>
        </p:nvCxnSpPr>
        <p:spPr>
          <a:xfrm>
            <a:off x="2752880" y="1844824"/>
            <a:ext cx="261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755576" y="4221088"/>
            <a:ext cx="7416824" cy="1691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Pic for ID_42_IWAA2014\1016669_524175057629843_134886701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00" y="2924943"/>
            <a:ext cx="1985538" cy="29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esktop\Pic for ID_42_IWAA2014\DSC_02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19" y="4005064"/>
            <a:ext cx="1079293" cy="191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65880" y="1660158"/>
            <a:ext cx="163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Optical level 1</a:t>
            </a:r>
            <a:endParaRPr lang="th-TH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820564" y="1660158"/>
            <a:ext cx="216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Optical leveling 2</a:t>
            </a:r>
            <a:endParaRPr lang="th-TH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6664" y="683404"/>
            <a:ext cx="203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Optical leveling 3</a:t>
            </a:r>
            <a:endParaRPr lang="th-TH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3958666" y="2276872"/>
            <a:ext cx="222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Optical leveling 4</a:t>
            </a:r>
            <a:endParaRPr lang="th-TH" sz="1800" dirty="0"/>
          </a:p>
        </p:txBody>
      </p:sp>
      <p:sp>
        <p:nvSpPr>
          <p:cNvPr id="29" name="TextBox 28"/>
          <p:cNvSpPr txBox="1"/>
          <p:nvPr/>
        </p:nvSpPr>
        <p:spPr>
          <a:xfrm rot="20868626">
            <a:off x="5652121" y="4640505"/>
            <a:ext cx="216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Temporary axis</a:t>
            </a:r>
            <a:endParaRPr lang="th-TH" sz="18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2781" y="5207973"/>
            <a:ext cx="216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Theodolite 1</a:t>
            </a:r>
            <a:endParaRPr lang="th-TH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6976740" y="3820398"/>
            <a:ext cx="216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Theodolite 2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720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Installation and alignment of SWLS</a:t>
            </a:r>
          </a:p>
        </p:txBody>
      </p:sp>
      <p:pic>
        <p:nvPicPr>
          <p:cNvPr id="2050" name="Picture 2" descr="C:\Users\USER\Desktop\Pic for ID_42_IWAA2014\DSC_0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40954"/>
            <a:ext cx="2793209" cy="49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Pic for ID_42_IWAA2014\DSC_01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934245"/>
            <a:ext cx="2786018" cy="49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SWLS Alignment</a:t>
            </a:r>
          </a:p>
        </p:txBody>
      </p:sp>
      <p:pic>
        <p:nvPicPr>
          <p:cNvPr id="5122" name="Picture 2" descr="C:\Users\USER\Desktop\Pic for ID_42_IWAA2014\DSC_0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1" y="2060848"/>
            <a:ext cx="622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Pic for ID_42_IWAA2014\DSC_0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25" y="762117"/>
            <a:ext cx="2969388" cy="52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Installation and alignment of SWLS</a:t>
            </a:r>
          </a:p>
        </p:txBody>
      </p:sp>
      <p:pic>
        <p:nvPicPr>
          <p:cNvPr id="13313" name="Picture 1" descr="C:\Users\USER\Desktop\Pic for ID_42_IWAA2014\DSC_0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9358"/>
            <a:ext cx="2563792" cy="455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Pic for ID_42_IWAA2014\968929_524175320963150_1041071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5" y="2087193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Installation and alignment of MPW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68" y="1313715"/>
            <a:ext cx="4176464" cy="387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USER\Desktop\Pic for ID_42_IWAA2014\DSC_02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0613"/>
            <a:ext cx="1428123" cy="25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Pic for ID_42_IWAA2014\DSC_00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49" y="1313715"/>
            <a:ext cx="1954099" cy="34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54794" y="703650"/>
            <a:ext cx="232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FIDUCIAL MARKS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5247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Installation and alignment of MPW</a:t>
            </a:r>
          </a:p>
        </p:txBody>
      </p:sp>
      <p:pic>
        <p:nvPicPr>
          <p:cNvPr id="22530" name="Picture 2" descr="C:\Users\USER\Desktop\Pic for ID_42_IWAA2014\DSC_0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23" y="951663"/>
            <a:ext cx="2731471" cy="48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\Desktop\Pic for ID_42_IWAA2014\DSC_0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5236"/>
            <a:ext cx="2688769" cy="47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Installation and alignment of MPW</a:t>
            </a:r>
          </a:p>
        </p:txBody>
      </p:sp>
      <p:pic>
        <p:nvPicPr>
          <p:cNvPr id="15361" name="Picture 1" descr="C:\Users\USER\Desktop\Pic for ID_42_IWAA2014\DSC_03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96" y="985342"/>
            <a:ext cx="2726031" cy="48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USER\Desktop\Pic for ID_42_IWAA2014\DSC_0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31670"/>
            <a:ext cx="2751269" cy="489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042095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The result of installation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43572"/>
              </p:ext>
            </p:extLst>
          </p:nvPr>
        </p:nvGraphicFramePr>
        <p:xfrm>
          <a:off x="1691680" y="1608520"/>
          <a:ext cx="6408712" cy="3084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065"/>
                <a:gridCol w="1008112"/>
                <a:gridCol w="720080"/>
                <a:gridCol w="720079"/>
                <a:gridCol w="792088"/>
                <a:gridCol w="792088"/>
                <a:gridCol w="864096"/>
                <a:gridCol w="936104"/>
              </a:tblGrid>
              <a:tr h="370840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Component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Design(mm)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Setting(mm)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Difference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41528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/>
                        <a:t>∆</a:t>
                      </a:r>
                      <a:r>
                        <a:rPr lang="en-US" sz="1200" dirty="0" smtClean="0"/>
                        <a:t>X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 smtClean="0"/>
                        <a:t>∆</a:t>
                      </a:r>
                      <a:r>
                        <a:rPr lang="en-US" sz="1200" dirty="0" smtClean="0"/>
                        <a:t>Y</a:t>
                      </a:r>
                      <a:endParaRPr lang="th-TH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r>
                        <a:rPr lang="en-US" sz="1200" dirty="0" smtClean="0"/>
                        <a:t>Ref. BM8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MPW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6121.50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6121.20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+0.02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4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en-US" sz="1200" dirty="0" smtClean="0"/>
                        <a:t>Ref. BM1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S7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r>
                        <a:rPr lang="en-US" sz="1200" dirty="0" smtClean="0"/>
                        <a:t>Ref. BM6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SWLS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4948.00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4948.20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+0.20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+0.02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en-US" sz="1200" dirty="0" smtClean="0"/>
                        <a:t>Ref. BM7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7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16605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Outline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Installation and alignment of a 6.5 T superconducting wavelength shifter (SWLS)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Installation and alignment of a 2.4 T </a:t>
            </a:r>
            <a:r>
              <a:rPr lang="en-US" dirty="0" err="1" smtClean="0">
                <a:latin typeface="+mj-lt"/>
              </a:rPr>
              <a:t>multipole</a:t>
            </a:r>
            <a:r>
              <a:rPr lang="en-US" dirty="0" smtClean="0">
                <a:latin typeface="+mj-lt"/>
              </a:rPr>
              <a:t> wiggler (MPW)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Conclusion</a:t>
            </a:r>
            <a:endParaRPr lang="th-T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0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3928" y="48280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691757" y="2866579"/>
            <a:ext cx="3098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commissioning of SWLS and MPW in the SPS storage ring were successfully carried out in September,2013.</a:t>
            </a:r>
            <a:endParaRPr lang="th-TH" sz="1600" dirty="0"/>
          </a:p>
        </p:txBody>
      </p:sp>
      <p:pic>
        <p:nvPicPr>
          <p:cNvPr id="10243" name="Picture 3" descr="C:\Users\USER\Desktop\Pic for ID_42_IWAA2014\DSC_05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2" y="972704"/>
            <a:ext cx="2565095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Pic for ID_42_IWAA2014\DSC_05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46" y="994960"/>
            <a:ext cx="2552576" cy="453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548" y="5623762"/>
            <a:ext cx="171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MPW 2.4 T</a:t>
            </a:r>
            <a:endParaRPr lang="th-TH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9950" y="5602585"/>
            <a:ext cx="183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SWLS 6.5 T</a:t>
            </a:r>
            <a:endParaRPr lang="th-TH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91756" y="1094091"/>
            <a:ext cx="3272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two insertion devices, a 6.5 T superconducting wavelength shifter and a 2.4 T </a:t>
            </a:r>
            <a:r>
              <a:rPr lang="en-US" sz="1600" dirty="0" err="1" smtClean="0"/>
              <a:t>multipole</a:t>
            </a:r>
            <a:r>
              <a:rPr lang="en-US" sz="1600" dirty="0" smtClean="0"/>
              <a:t> wiggler, have been successfully installed at Siam Photon Source.  </a:t>
            </a:r>
            <a:endParaRPr lang="th-TH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691757" y="4520668"/>
            <a:ext cx="291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the near future, the installation and alignment of hard x-ray </a:t>
            </a:r>
            <a:r>
              <a:rPr lang="en-US" sz="1600" dirty="0" err="1" smtClean="0"/>
              <a:t>beamlines</a:t>
            </a:r>
            <a:r>
              <a:rPr lang="en-US" sz="1600" dirty="0" smtClean="0"/>
              <a:t> will be  started with the same alignment team.  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6732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3828" y="1332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Acknowledgement</a:t>
            </a:r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053275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authors would like to thank for Prof. C.S. Hwang of NSRRC for his assistance on the SWLS and Prof. Jim Clarke of </a:t>
            </a:r>
            <a:r>
              <a:rPr lang="en-US" sz="1600" dirty="0" err="1" smtClean="0"/>
              <a:t>ASTeC</a:t>
            </a:r>
            <a:r>
              <a:rPr lang="en-US" sz="1600" dirty="0" smtClean="0"/>
              <a:t> for his support on MPW.   </a:t>
            </a:r>
            <a:endParaRPr lang="th-TH" sz="1600" dirty="0"/>
          </a:p>
        </p:txBody>
      </p:sp>
      <p:pic>
        <p:nvPicPr>
          <p:cNvPr id="9218" name="Picture 2" descr="C:\Users\USER\Desktop\Pic for ID_42_IWAA2014\DSC_6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08" y="2132856"/>
            <a:ext cx="5256584" cy="305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167491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87872" y="27384"/>
            <a:ext cx="466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Thank you for your attention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45640" y="1508884"/>
            <a:ext cx="383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Welcome to </a:t>
            </a:r>
          </a:p>
          <a:p>
            <a:pPr algn="ctr"/>
            <a:r>
              <a:rPr lang="en-US" sz="2400" b="1" dirty="0" err="1" smtClean="0"/>
              <a:t>Nakhon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Ratchasima</a:t>
            </a:r>
            <a:r>
              <a:rPr lang="en-US" sz="2400" b="1" dirty="0" smtClean="0"/>
              <a:t> Thailand </a:t>
            </a:r>
            <a:endParaRPr lang="th-TH" sz="2400" b="1" dirty="0"/>
          </a:p>
        </p:txBody>
      </p:sp>
      <p:pic>
        <p:nvPicPr>
          <p:cNvPr id="6146" name="Picture 2" descr="C:\Users\USER\Desktop\Pic for ID_42_IWAA2014\nkr_att210004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0" y="2673373"/>
            <a:ext cx="3982343" cy="26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ic for ID_42_IWAA2014\86f607103f92e9cb7ebd165a9617dc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3315320" cy="33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Pic for ID_42_IWAA2014\IMGP0124_jpgrsz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29" y="4163919"/>
            <a:ext cx="3755751" cy="250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0887" y="5517232"/>
            <a:ext cx="3291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7"/>
              </a:rPr>
              <a:t>www.slri.or.th</a:t>
            </a:r>
            <a:endParaRPr lang="en-US" sz="1600" dirty="0" smtClean="0"/>
          </a:p>
          <a:p>
            <a:pPr algn="ctr"/>
            <a:r>
              <a:rPr lang="en-US" sz="1600" dirty="0" smtClean="0">
                <a:hlinkClick r:id="rId8"/>
              </a:rPr>
              <a:t>supawan@slri.or.th</a:t>
            </a:r>
            <a:endParaRPr lang="en-US" sz="1600" dirty="0" smtClean="0"/>
          </a:p>
          <a:p>
            <a:pPr algn="ctr"/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5433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57325" y="707143"/>
            <a:ext cx="6724854" cy="54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dirty="0" smtClean="0"/>
              <a:t>Siam Photon Source (SPS)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179388" y="1556792"/>
            <a:ext cx="8721725" cy="431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2ED13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        Siam Photon Source (SPS) is a dedicated 1.2-GeV synchrotron light source operated by the Synchrotron Light Research Institute (SLRI), and is located in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Suranaree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University of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Tecchnology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campus,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Nakhon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Ratchasima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(~ 250 km northeast of Bangkok), Thailand.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5" y="2704200"/>
            <a:ext cx="1644650" cy="323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2934" y="2494325"/>
            <a:ext cx="4659506" cy="349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ตัวเชื่อมต่อตรง 6"/>
          <p:cNvCxnSpPr/>
          <p:nvPr/>
        </p:nvCxnSpPr>
        <p:spPr>
          <a:xfrm flipV="1">
            <a:off x="1610364" y="3236020"/>
            <a:ext cx="1476000" cy="643136"/>
          </a:xfrm>
          <a:prstGeom prst="line">
            <a:avLst/>
          </a:prstGeom>
          <a:ln w="28575" cmpd="sng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2" descr="logo SLRI.t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38766" y="2862428"/>
            <a:ext cx="1535484" cy="108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Components of the Siam Photon Source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27063"/>
            <a:ext cx="57610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Rot="1" noChangeArrowheads="1"/>
          </p:cNvSpPr>
          <p:nvPr/>
        </p:nvSpPr>
        <p:spPr bwMode="auto">
          <a:xfrm>
            <a:off x="2859474" y="1759744"/>
            <a:ext cx="2303462" cy="6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2000" dirty="0">
                <a:solidFill>
                  <a:srgbClr val="0033CC"/>
                </a:solidFill>
                <a:latin typeface="Arial Narrow" pitchFamily="34" charset="0"/>
              </a:rPr>
              <a:t>Layout of the SPS</a:t>
            </a:r>
          </a:p>
        </p:txBody>
      </p:sp>
      <p:sp>
        <p:nvSpPr>
          <p:cNvPr id="11" name="Rectangle 12"/>
          <p:cNvSpPr>
            <a:spLocks noRot="1" noChangeArrowheads="1"/>
          </p:cNvSpPr>
          <p:nvPr/>
        </p:nvSpPr>
        <p:spPr bwMode="auto">
          <a:xfrm>
            <a:off x="2835275" y="3418590"/>
            <a:ext cx="31686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r>
              <a:rPr lang="en-US" sz="1600" dirty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Machine components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1600" dirty="0">
                <a:latin typeface="Arial Narrow" pitchFamily="34" charset="0"/>
              </a:rPr>
              <a:t>2 20-MeV injector </a:t>
            </a:r>
            <a:r>
              <a:rPr lang="en-US" sz="1600" dirty="0" err="1">
                <a:latin typeface="Arial Narrow" pitchFamily="34" charset="0"/>
              </a:rPr>
              <a:t>linacs</a:t>
            </a:r>
            <a:endParaRPr lang="en-US" sz="1600" dirty="0">
              <a:latin typeface="Arial Narrow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1600" dirty="0">
                <a:latin typeface="Arial Narrow" pitchFamily="34" charset="0"/>
              </a:rPr>
              <a:t>Low-energy electron transport line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1600" dirty="0">
                <a:latin typeface="Arial Narrow" pitchFamily="34" charset="0"/>
              </a:rPr>
              <a:t>1.0-GeV booster synchrotron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1600" dirty="0">
                <a:latin typeface="Arial Narrow" pitchFamily="34" charset="0"/>
              </a:rPr>
              <a:t>High-energy electron transport line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Char char="►"/>
            </a:pPr>
            <a:r>
              <a:rPr lang="en-US" sz="1600" dirty="0">
                <a:latin typeface="Arial Narrow" pitchFamily="34" charset="0"/>
              </a:rPr>
              <a:t>1.2-GeV electron storage ring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</a:pPr>
            <a:endParaRPr lang="en-US" sz="1600" dirty="0">
              <a:latin typeface="Arial Narrow" pitchFamily="34" charset="0"/>
            </a:endParaRPr>
          </a:p>
        </p:txBody>
      </p:sp>
      <p:sp>
        <p:nvSpPr>
          <p:cNvPr id="13" name="Rectangle 3"/>
          <p:cNvSpPr>
            <a:spLocks noRot="1" noChangeArrowheads="1"/>
          </p:cNvSpPr>
          <p:nvPr/>
        </p:nvSpPr>
        <p:spPr bwMode="auto">
          <a:xfrm>
            <a:off x="251193" y="5208496"/>
            <a:ext cx="8793609" cy="5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The beam is injected to the storage ring from a 1.0-GeV booster synchrotron, and then ramped up to 1.2 </a:t>
            </a:r>
            <a:r>
              <a:rPr lang="en-US" sz="1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GeV</a:t>
            </a: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 in the storage ring.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060522" y="1590361"/>
            <a:ext cx="993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chemeClr val="hlink"/>
                </a:solidFill>
                <a:latin typeface="Arial Narrow" pitchFamily="34" charset="0"/>
              </a:rPr>
              <a:t>1.0 </a:t>
            </a:r>
            <a:r>
              <a:rPr lang="en-US" sz="1600" dirty="0" err="1">
                <a:solidFill>
                  <a:schemeClr val="hlink"/>
                </a:solidFill>
                <a:latin typeface="Arial Narrow" pitchFamily="34" charset="0"/>
              </a:rPr>
              <a:t>GeV</a:t>
            </a:r>
            <a:r>
              <a:rPr lang="en-US" sz="1600" dirty="0">
                <a:solidFill>
                  <a:schemeClr val="hlink"/>
                </a:solidFill>
                <a:latin typeface="Arial Narrow" pitchFamily="34" charset="0"/>
              </a:rPr>
              <a:t> </a:t>
            </a:r>
            <a:endParaRPr lang="en-US" sz="1600" b="1" dirty="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580112" y="2252613"/>
            <a:ext cx="993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chemeClr val="hlink"/>
                </a:solidFill>
                <a:latin typeface="Arial Narrow" pitchFamily="34" charset="0"/>
              </a:rPr>
              <a:t>1.2 </a:t>
            </a:r>
            <a:r>
              <a:rPr lang="en-US" sz="1600" dirty="0" err="1">
                <a:solidFill>
                  <a:schemeClr val="hlink"/>
                </a:solidFill>
                <a:latin typeface="Arial Narrow" pitchFamily="34" charset="0"/>
              </a:rPr>
              <a:t>GeV</a:t>
            </a:r>
            <a:r>
              <a:rPr lang="en-US" sz="1600" dirty="0">
                <a:solidFill>
                  <a:schemeClr val="hlink"/>
                </a:solidFill>
                <a:latin typeface="Arial Narrow" pitchFamily="34" charset="0"/>
              </a:rPr>
              <a:t> </a:t>
            </a:r>
            <a:endParaRPr lang="en-US" sz="1600" b="1" dirty="0">
              <a:solidFill>
                <a:schemeClr val="hlin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Insertion Devices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9" y="1047180"/>
            <a:ext cx="7586882" cy="441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DSC006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1445"/>
            <a:ext cx="1500155" cy="158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95796"/>
            <a:ext cx="1694654" cy="254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494494" y="852599"/>
            <a:ext cx="2749812" cy="13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2ED13"/>
                    </a:gs>
                    <a:gs pos="100000">
                      <a:schemeClr val="bg1"/>
                    </a:gs>
                  </a:gsLst>
                  <a:path path="rect">
                    <a:fillToRect r="100000" b="100000"/>
                  </a:path>
                </a:gra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U60 permanent magnet planar </a:t>
            </a:r>
            <a:r>
              <a:rPr lang="en-US" sz="1200" dirty="0" err="1" smtClean="0">
                <a:solidFill>
                  <a:schemeClr val="bg1"/>
                </a:solidFill>
              </a:rPr>
              <a:t>undulator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</a:rPr>
              <a:t>Hallback</a:t>
            </a:r>
            <a:r>
              <a:rPr lang="en-US" sz="1200" dirty="0" smtClean="0">
                <a:solidFill>
                  <a:schemeClr val="bg1"/>
                </a:solidFill>
              </a:rPr>
              <a:t>-type) 0.5467 T (g = 26.5 mm) 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60 mm-period length, 41 periods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403236" y="4500980"/>
            <a:ext cx="55433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6.5T superconducting </a:t>
            </a:r>
            <a:r>
              <a:rPr lang="en-US" sz="1800" b="1" dirty="0" smtClean="0">
                <a:solidFill>
                  <a:srgbClr val="000000"/>
                </a:solidFill>
              </a:rPr>
              <a:t>WLS from NSRRC, Taiwan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3 poles</a:t>
            </a:r>
          </a:p>
          <a:p>
            <a:r>
              <a:rPr lang="en-US" sz="1400" dirty="0" err="1" smtClean="0">
                <a:solidFill>
                  <a:srgbClr val="000000"/>
                </a:solidFill>
              </a:rPr>
              <a:t>Lhe</a:t>
            </a:r>
            <a:r>
              <a:rPr lang="en-US" sz="1400" dirty="0" smtClean="0">
                <a:solidFill>
                  <a:srgbClr val="000000"/>
                </a:solidFill>
              </a:rPr>
              <a:t> consumption rate &lt;2 L/</a:t>
            </a:r>
            <a:r>
              <a:rPr lang="en-US" sz="1400" dirty="0" err="1" smtClean="0">
                <a:solidFill>
                  <a:srgbClr val="000000"/>
                </a:solidFill>
              </a:rPr>
              <a:t>hr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5668" y="5301208"/>
            <a:ext cx="4916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2.4T normal-conducting </a:t>
            </a:r>
            <a:r>
              <a:rPr lang="en-US" sz="1600" b="1" dirty="0" err="1">
                <a:solidFill>
                  <a:srgbClr val="002060"/>
                </a:solidFill>
              </a:rPr>
              <a:t>multipole</a:t>
            </a:r>
            <a:r>
              <a:rPr lang="en-US" sz="1600" b="1" dirty="0">
                <a:solidFill>
                  <a:srgbClr val="002060"/>
                </a:solidFill>
              </a:rPr>
              <a:t> wiggler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from </a:t>
            </a:r>
            <a:r>
              <a:rPr lang="en-US" sz="1600" b="1" dirty="0" err="1">
                <a:solidFill>
                  <a:srgbClr val="002060"/>
                </a:solidFill>
              </a:rPr>
              <a:t>ASTeC</a:t>
            </a:r>
            <a:r>
              <a:rPr lang="en-US" sz="1600" b="1" dirty="0">
                <a:solidFill>
                  <a:srgbClr val="002060"/>
                </a:solidFill>
              </a:rPr>
              <a:t>, United </a:t>
            </a:r>
            <a:r>
              <a:rPr lang="en-US" sz="1600" b="1" dirty="0" smtClean="0">
                <a:solidFill>
                  <a:srgbClr val="002060"/>
                </a:solidFill>
              </a:rPr>
              <a:t>Kingdom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9 full strength poles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2744956"/>
            <a:ext cx="2794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1200" b="1" dirty="0"/>
              <a:t>SPS electron storage ring</a:t>
            </a:r>
          </a:p>
          <a:p>
            <a:pPr eaLnBrk="1" hangingPunct="1"/>
            <a:r>
              <a:rPr lang="en-US" sz="1200" dirty="0"/>
              <a:t>1.2 </a:t>
            </a:r>
            <a:r>
              <a:rPr lang="en-US" sz="1200" dirty="0" err="1"/>
              <a:t>GeV</a:t>
            </a:r>
            <a:r>
              <a:rPr lang="en-US" sz="1200" dirty="0"/>
              <a:t> storage ring</a:t>
            </a:r>
          </a:p>
          <a:p>
            <a:pPr eaLnBrk="1" hangingPunct="1"/>
            <a:r>
              <a:rPr lang="en-US" sz="1200" dirty="0"/>
              <a:t>Double bend achromatic (DBA) lattice </a:t>
            </a:r>
          </a:p>
          <a:p>
            <a:pPr eaLnBrk="1" hangingPunct="1"/>
            <a:r>
              <a:rPr lang="en-US" sz="1200" dirty="0"/>
              <a:t>81.3 m circumference</a:t>
            </a:r>
          </a:p>
          <a:p>
            <a:pPr eaLnBrk="1" hangingPunct="1"/>
            <a:r>
              <a:rPr lang="en-US" sz="1200" dirty="0"/>
              <a:t>4 7-m straight sections</a:t>
            </a:r>
          </a:p>
        </p:txBody>
      </p:sp>
      <p:pic>
        <p:nvPicPr>
          <p:cNvPr id="4098" name="Picture 2" descr="C:\Users\USER\Desktop\Pic for ID_42_IWAA2014\DSC_03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857" y="3405188"/>
            <a:ext cx="1306443" cy="23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1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3075" name="Picture 3" descr="C:\Users\USER\Desktop\Pic for ID_42_IWAA2014\DSC05648-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7" y="1124744"/>
            <a:ext cx="8369316" cy="26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838" y="4325652"/>
            <a:ext cx="85608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SPS machine shutdown on August-September, 2013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6.5 T superconducting wavelength shifter installation</a:t>
            </a:r>
          </a:p>
          <a:p>
            <a:pPr algn="ctr"/>
            <a:r>
              <a:rPr lang="en-US" sz="1800" dirty="0" smtClean="0"/>
              <a:t>2.4 T </a:t>
            </a:r>
            <a:r>
              <a:rPr lang="en-US" sz="1800" dirty="0" err="1"/>
              <a:t>m</a:t>
            </a:r>
            <a:r>
              <a:rPr lang="en-US" sz="1800" dirty="0" err="1" smtClean="0"/>
              <a:t>ultipole</a:t>
            </a:r>
            <a:r>
              <a:rPr lang="en-US" sz="1800" dirty="0" smtClean="0"/>
              <a:t> wiggler installation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35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Insertion device </a:t>
            </a:r>
            <a:r>
              <a:rPr lang="en-US" sz="2800" dirty="0"/>
              <a:t>a</a:t>
            </a:r>
            <a:r>
              <a:rPr lang="en-US" sz="2800" dirty="0" smtClean="0"/>
              <a:t>lignment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instruments were used including laser tracker, theodolites, precision optical level NAK2 and precision optical plummet.  </a:t>
            </a:r>
            <a:endParaRPr lang="th-TH" sz="1800" dirty="0"/>
          </a:p>
        </p:txBody>
      </p:sp>
      <p:pic>
        <p:nvPicPr>
          <p:cNvPr id="11" name="Picture 13" descr="DSC04063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106" y="1583099"/>
            <a:ext cx="3107918" cy="2330938"/>
          </a:xfrm>
          <a:prstGeom prst="rect">
            <a:avLst/>
          </a:prstGeom>
        </p:spPr>
      </p:pic>
      <p:pic>
        <p:nvPicPr>
          <p:cNvPr id="8194" name="Picture 2" descr="C:\Users\USER\Desktop\Pic for ID_42_IWAA2014\DSC_02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3910"/>
            <a:ext cx="1903310" cy="337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DSC04065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117" y="1340768"/>
            <a:ext cx="2500331" cy="3333774"/>
          </a:xfrm>
          <a:prstGeom prst="rect">
            <a:avLst/>
          </a:prstGeom>
        </p:spPr>
      </p:pic>
      <p:pic>
        <p:nvPicPr>
          <p:cNvPr id="10" name="Picture 11" descr="P1020141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732" y="1697034"/>
            <a:ext cx="2757136" cy="36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Insertion device alignment</a:t>
            </a:r>
          </a:p>
        </p:txBody>
      </p:sp>
      <p:graphicFrame>
        <p:nvGraphicFramePr>
          <p:cNvPr id="9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31897"/>
              </p:ext>
            </p:extLst>
          </p:nvPr>
        </p:nvGraphicFramePr>
        <p:xfrm>
          <a:off x="1004964" y="1298483"/>
          <a:ext cx="7632849" cy="2622194"/>
        </p:xfrm>
        <a:graphic>
          <a:graphicData uri="http://schemas.openxmlformats.org/drawingml/2006/table">
            <a:tbl>
              <a:tblPr/>
              <a:tblGrid>
                <a:gridCol w="1512168"/>
                <a:gridCol w="2347919"/>
                <a:gridCol w="1213678"/>
                <a:gridCol w="1213678"/>
                <a:gridCol w="1345406"/>
              </a:tblGrid>
              <a:tr h="4370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 Narrow" pitchFamily="34" charset="0"/>
                          <a:ea typeface="Calibri"/>
                          <a:cs typeface="Cordia New"/>
                        </a:rPr>
                        <a:t>Components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 Narrow" pitchFamily="34" charset="0"/>
                          <a:ea typeface="Calibri"/>
                          <a:cs typeface="Cordia New"/>
                        </a:rPr>
                        <a:t>Reference components or marks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 Narrow" pitchFamily="34" charset="0"/>
                          <a:ea typeface="Calibri"/>
                          <a:cs typeface="Cordia New"/>
                        </a:rPr>
                        <a:t>Required precision (mm)</a:t>
                      </a:r>
                      <a:endParaRPr lang="en-US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 Narrow" pitchFamily="34" charset="0"/>
                          <a:ea typeface="Calibri"/>
                          <a:cs typeface="Cordia New"/>
                        </a:rPr>
                        <a:t>Tilt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 Narrow" pitchFamily="34" charset="0"/>
                          <a:ea typeface="Calibri"/>
                          <a:cs typeface="Cordia New"/>
                        </a:rPr>
                        <a:t>(mm/m)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03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Arial Narrow" pitchFamily="34" charset="0"/>
                          <a:ea typeface="Calibri"/>
                          <a:cs typeface="Cordia New"/>
                        </a:rPr>
                        <a:t>X and Y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>
                          <a:latin typeface="Arial Narrow" pitchFamily="34" charset="0"/>
                          <a:ea typeface="Calibri"/>
                          <a:cs typeface="Cordia New"/>
                        </a:rPr>
                        <a:t>Beam stream</a:t>
                      </a:r>
                      <a:endParaRPr lang="en-US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7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 Narrow" pitchFamily="34" charset="0"/>
                          <a:ea typeface="Times New Roman"/>
                          <a:cs typeface="Cordia New"/>
                        </a:rPr>
                        <a:t>SWLS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 Narrow" pitchFamily="34" charset="0"/>
                          <a:ea typeface="Calibri"/>
                          <a:cs typeface="Cordia New"/>
                        </a:rPr>
                        <a:t>Dipole</a:t>
                      </a:r>
                      <a:r>
                        <a:rPr lang="en-GB" sz="1600" baseline="0" dirty="0" smtClean="0">
                          <a:latin typeface="Arial Narrow" pitchFamily="34" charset="0"/>
                          <a:ea typeface="Calibri"/>
                          <a:cs typeface="Cordia New"/>
                        </a:rPr>
                        <a:t> </a:t>
                      </a:r>
                      <a:r>
                        <a:rPr lang="en-GB" sz="1600" dirty="0" smtClean="0">
                          <a:latin typeface="Arial Narrow" pitchFamily="34" charset="0"/>
                          <a:ea typeface="Calibri"/>
                          <a:cs typeface="Cordia New"/>
                        </a:rPr>
                        <a:t>Reference </a:t>
                      </a:r>
                      <a:r>
                        <a:rPr lang="en-GB" sz="1600" dirty="0">
                          <a:latin typeface="Arial Narrow" pitchFamily="34" charset="0"/>
                          <a:ea typeface="Calibri"/>
                          <a:cs typeface="Cordia New"/>
                        </a:rPr>
                        <a:t>marks / Level marks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itchFamily="34" charset="0"/>
                          <a:ea typeface="Calibri"/>
                          <a:cs typeface="Cordia New"/>
                        </a:rPr>
                        <a:t>0.2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itchFamily="34" charset="0"/>
                          <a:ea typeface="Calibri"/>
                          <a:cs typeface="Cordia New"/>
                        </a:rPr>
                        <a:t>0.2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itchFamily="34" charset="0"/>
                          <a:ea typeface="Calibri"/>
                          <a:cs typeface="Cordia New"/>
                        </a:rPr>
                        <a:t>0.2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0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 Narrow" pitchFamily="34" charset="0"/>
                          <a:ea typeface="Times New Roman"/>
                          <a:cs typeface="Cordia New"/>
                        </a:rPr>
                        <a:t>MPW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 Narrow" pitchFamily="34" charset="0"/>
                          <a:ea typeface="Calibri"/>
                          <a:cs typeface="Cordia New"/>
                        </a:rPr>
                        <a:t>Dipole</a:t>
                      </a:r>
                      <a:r>
                        <a:rPr lang="en-GB" sz="1600" baseline="0" dirty="0" smtClean="0">
                          <a:latin typeface="Arial Narrow" pitchFamily="34" charset="0"/>
                          <a:ea typeface="Calibri"/>
                          <a:cs typeface="Cordia New"/>
                        </a:rPr>
                        <a:t> r</a:t>
                      </a:r>
                      <a:r>
                        <a:rPr lang="en-GB" sz="1600" dirty="0" smtClean="0">
                          <a:latin typeface="Arial Narrow" pitchFamily="34" charset="0"/>
                          <a:ea typeface="Calibri"/>
                          <a:cs typeface="Cordia New"/>
                        </a:rPr>
                        <a:t>eference </a:t>
                      </a:r>
                      <a:r>
                        <a:rPr lang="en-GB" sz="1600" dirty="0">
                          <a:latin typeface="Arial Narrow" pitchFamily="34" charset="0"/>
                          <a:ea typeface="Calibri"/>
                          <a:cs typeface="Cordia New"/>
                        </a:rPr>
                        <a:t>marks / Level marks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 Narrow" pitchFamily="34" charset="0"/>
                          <a:ea typeface="Calibri"/>
                          <a:cs typeface="Cordia New"/>
                        </a:rPr>
                        <a:t>0.2</a:t>
                      </a:r>
                      <a:endParaRPr lang="en-US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Arial Narrow" pitchFamily="34" charset="0"/>
                          <a:ea typeface="Calibri"/>
                          <a:cs typeface="Cordia New"/>
                        </a:rPr>
                        <a:t>0.2</a:t>
                      </a:r>
                      <a:endParaRPr lang="en-US" sz="16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itchFamily="34" charset="0"/>
                          <a:ea typeface="Calibri"/>
                          <a:cs typeface="Cordia New"/>
                        </a:rPr>
                        <a:t>0.2</a:t>
                      </a:r>
                      <a:endParaRPr lang="en-US" sz="16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2"/>
          <p:cNvSpPr txBox="1">
            <a:spLocks/>
          </p:cNvSpPr>
          <p:nvPr/>
        </p:nvSpPr>
        <p:spPr bwMode="auto">
          <a:xfrm>
            <a:off x="1516845" y="693067"/>
            <a:ext cx="601618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>
                <a:latin typeface="Arial Narrow" pitchFamily="34" charset="0"/>
              </a:rPr>
              <a:t>The tolerance of insertion device alignment</a:t>
            </a:r>
            <a:endParaRPr lang="th-TH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11525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7" descr="building"/>
          <p:cNvSpPr>
            <a:spLocks noChangeAspect="1" noChangeArrowheads="1"/>
          </p:cNvSpPr>
          <p:nvPr/>
        </p:nvSpPr>
        <p:spPr bwMode="auto">
          <a:xfrm>
            <a:off x="4419600" y="3252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auto">
          <a:xfrm>
            <a:off x="301625" y="6215640"/>
            <a:ext cx="8599488" cy="93085"/>
          </a:xfrm>
          <a:prstGeom prst="rect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01625" y="6064250"/>
            <a:ext cx="50831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3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1300" b="1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Synchrotron Light Research Institute (Public Organization)</a:t>
            </a:r>
          </a:p>
        </p:txBody>
      </p:sp>
      <p:pic>
        <p:nvPicPr>
          <p:cNvPr id="308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533400"/>
            <a:ext cx="731361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28"/>
          <p:cNvSpPr>
            <a:spLocks noChangeArrowheads="1"/>
          </p:cNvSpPr>
          <p:nvPr/>
        </p:nvSpPr>
        <p:spPr bwMode="auto">
          <a:xfrm rot="5400000">
            <a:off x="1447800" y="495300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1485900" y="0"/>
            <a:ext cx="71185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r>
              <a:rPr lang="en-US" sz="2800" dirty="0" smtClean="0"/>
              <a:t>Insertion device alignment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9715" y="1556792"/>
            <a:ext cx="4500550" cy="349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09378" y="1628800"/>
            <a:ext cx="1335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X-Y Plane</a:t>
            </a:r>
            <a:endParaRPr lang="th-TH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39889" y="2743468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Leveling Z</a:t>
            </a:r>
            <a:endParaRPr lang="th-TH" sz="2000" dirty="0"/>
          </a:p>
        </p:txBody>
      </p:sp>
      <p:pic>
        <p:nvPicPr>
          <p:cNvPr id="14" name="Picture 7" descr="DSC026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6898"/>
          <a:stretch>
            <a:fillRect/>
          </a:stretch>
        </p:blipFill>
        <p:spPr bwMode="auto">
          <a:xfrm>
            <a:off x="363666" y="3911947"/>
            <a:ext cx="3810000" cy="2286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2559</TotalTime>
  <Words>781</Words>
  <Application>Microsoft Office PowerPoint</Application>
  <PresentationFormat>นำเสนอทางหน้าจอ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Office Theme</vt:lpstr>
      <vt:lpstr>Alignment of Insertion Device at Siam Photon Source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slri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raweewan</dc:creator>
  <cp:lastModifiedBy>USER</cp:lastModifiedBy>
  <cp:revision>157</cp:revision>
  <dcterms:created xsi:type="dcterms:W3CDTF">2011-05-11T04:17:42Z</dcterms:created>
  <dcterms:modified xsi:type="dcterms:W3CDTF">2014-10-14T23:43:10Z</dcterms:modified>
</cp:coreProperties>
</file>