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65" r:id="rId3"/>
    <p:sldId id="383" r:id="rId4"/>
    <p:sldId id="441" r:id="rId5"/>
    <p:sldId id="366" r:id="rId6"/>
    <p:sldId id="443" r:id="rId7"/>
    <p:sldId id="444" r:id="rId8"/>
    <p:sldId id="429" r:id="rId9"/>
    <p:sldId id="423" r:id="rId10"/>
    <p:sldId id="426" r:id="rId11"/>
    <p:sldId id="371" r:id="rId12"/>
    <p:sldId id="407" r:id="rId13"/>
    <p:sldId id="427" r:id="rId14"/>
    <p:sldId id="428" r:id="rId15"/>
    <p:sldId id="450" r:id="rId16"/>
    <p:sldId id="451" r:id="rId17"/>
    <p:sldId id="452" r:id="rId18"/>
    <p:sldId id="453" r:id="rId19"/>
    <p:sldId id="439" r:id="rId20"/>
    <p:sldId id="440" r:id="rId21"/>
    <p:sldId id="380" r:id="rId22"/>
    <p:sldId id="442" r:id="rId23"/>
    <p:sldId id="460" r:id="rId24"/>
    <p:sldId id="467" r:id="rId25"/>
    <p:sldId id="457" r:id="rId26"/>
    <p:sldId id="463" r:id="rId27"/>
    <p:sldId id="458" r:id="rId28"/>
    <p:sldId id="459" r:id="rId29"/>
    <p:sldId id="461" r:id="rId30"/>
    <p:sldId id="462" r:id="rId31"/>
    <p:sldId id="471" r:id="rId32"/>
    <p:sldId id="473" r:id="rId33"/>
    <p:sldId id="454" r:id="rId34"/>
    <p:sldId id="472" r:id="rId35"/>
    <p:sldId id="464" r:id="rId36"/>
    <p:sldId id="465" r:id="rId37"/>
    <p:sldId id="466" r:id="rId38"/>
    <p:sldId id="474" r:id="rId39"/>
    <p:sldId id="468" r:id="rId40"/>
    <p:sldId id="469" r:id="rId41"/>
    <p:sldId id="435" r:id="rId42"/>
    <p:sldId id="421" r:id="rId43"/>
    <p:sldId id="419" r:id="rId44"/>
    <p:sldId id="470" r:id="rId45"/>
    <p:sldId id="394" r:id="rId46"/>
    <p:sldId id="395" r:id="rId47"/>
    <p:sldId id="399" r:id="rId48"/>
    <p:sldId id="400" r:id="rId49"/>
    <p:sldId id="401" r:id="rId50"/>
    <p:sldId id="402" r:id="rId51"/>
    <p:sldId id="412" r:id="rId52"/>
    <p:sldId id="413" r:id="rId53"/>
    <p:sldId id="414" r:id="rId54"/>
    <p:sldId id="403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0"/>
        <a:cs typeface="Osaka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0"/>
        <a:cs typeface="Osaka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0"/>
        <a:cs typeface="Osaka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0"/>
        <a:cs typeface="Osaka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0"/>
        <a:cs typeface="Osak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Osaka" charset="0"/>
        <a:cs typeface="Osak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Osaka" charset="0"/>
        <a:cs typeface="Osak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Osaka" charset="0"/>
        <a:cs typeface="Osak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A807C"/>
    <a:srgbClr val="6B5653"/>
    <a:srgbClr val="99765F"/>
    <a:srgbClr val="FFFFFF"/>
    <a:srgbClr val="00FF00"/>
    <a:srgbClr val="00CF30"/>
    <a:srgbClr val="00911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712" y="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18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68F00734-F675-8147-961D-857E990DC9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9207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EA46087A-3E28-9D4B-8B1E-D27ABB6EDA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2360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平成明朝" charset="0"/>
        <a:cs typeface="平成明朝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平成明朝" charset="0"/>
        <a:cs typeface="平成明朝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平成明朝" charset="0"/>
        <a:cs typeface="平成明朝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平成明朝" charset="0"/>
        <a:cs typeface="平成明朝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平成明朝" charset="0"/>
        <a:cs typeface="平成明朝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36F42-A84D-8246-8585-D057DD69C57C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fld id="{6C45F058-871B-1445-8C24-E080E174D6D5}" type="slidenum">
              <a:rPr lang="en-US" altLang="ja-JP" sz="1200"/>
              <a:pPr/>
              <a:t>3</a:t>
            </a:fld>
            <a:endParaRPr lang="en-US" altLang="ja-JP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Times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white">
            <a:xfrm>
              <a:off x="0" y="0"/>
              <a:ext cx="5760" cy="30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0" y="3024"/>
              <a:ext cx="5760" cy="1296"/>
              <a:chOff x="0" y="3024"/>
              <a:chExt cx="5760" cy="129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white">
              <a:xfrm>
                <a:off x="0" y="3024"/>
                <a:ext cx="5760" cy="336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white">
              <a:xfrm>
                <a:off x="0" y="3360"/>
                <a:ext cx="5760" cy="960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2928" y="3216"/>
                <a:ext cx="2832" cy="1104"/>
                <a:chOff x="4080" y="3622"/>
                <a:chExt cx="1680" cy="698"/>
              </a:xfrm>
            </p:grpSpPr>
            <p:sp>
              <p:nvSpPr>
                <p:cNvPr id="10" name="Freeform 8"/>
                <p:cNvSpPr>
                  <a:spLocks/>
                </p:cNvSpPr>
                <p:nvPr/>
              </p:nvSpPr>
              <p:spPr bwMode="auto">
                <a:xfrm>
                  <a:off x="4094" y="3622"/>
                  <a:ext cx="1666" cy="698"/>
                </a:xfrm>
                <a:custGeom>
                  <a:avLst/>
                  <a:gdLst>
                    <a:gd name="T0" fmla="*/ 0 w 1666"/>
                    <a:gd name="T1" fmla="*/ 698 h 698"/>
                    <a:gd name="T2" fmla="*/ 458 w 1666"/>
                    <a:gd name="T3" fmla="*/ 436 h 698"/>
                    <a:gd name="T4" fmla="*/ 744 w 1666"/>
                    <a:gd name="T5" fmla="*/ 214 h 698"/>
                    <a:gd name="T6" fmla="*/ 910 w 1666"/>
                    <a:gd name="T7" fmla="*/ 46 h 698"/>
                    <a:gd name="T8" fmla="*/ 944 w 1666"/>
                    <a:gd name="T9" fmla="*/ 10 h 698"/>
                    <a:gd name="T10" fmla="*/ 974 w 1666"/>
                    <a:gd name="T11" fmla="*/ 0 h 698"/>
                    <a:gd name="T12" fmla="*/ 1008 w 1666"/>
                    <a:gd name="T13" fmla="*/ 2 h 698"/>
                    <a:gd name="T14" fmla="*/ 1038 w 1666"/>
                    <a:gd name="T15" fmla="*/ 15 h 698"/>
                    <a:gd name="T16" fmla="*/ 1110 w 1666"/>
                    <a:gd name="T17" fmla="*/ 164 h 698"/>
                    <a:gd name="T18" fmla="*/ 1214 w 1666"/>
                    <a:gd name="T19" fmla="*/ 292 h 698"/>
                    <a:gd name="T20" fmla="*/ 1480 w 1666"/>
                    <a:gd name="T21" fmla="*/ 482 h 698"/>
                    <a:gd name="T22" fmla="*/ 1666 w 1666"/>
                    <a:gd name="T23" fmla="*/ 600 h 698"/>
                    <a:gd name="T24" fmla="*/ 1666 w 1666"/>
                    <a:gd name="T25" fmla="*/ 698 h 698"/>
                    <a:gd name="T26" fmla="*/ 0 w 1666"/>
                    <a:gd name="T27" fmla="*/ 698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66" h="698">
                      <a:moveTo>
                        <a:pt x="0" y="698"/>
                      </a:moveTo>
                      <a:lnTo>
                        <a:pt x="458" y="436"/>
                      </a:lnTo>
                      <a:lnTo>
                        <a:pt x="744" y="214"/>
                      </a:lnTo>
                      <a:lnTo>
                        <a:pt x="910" y="46"/>
                      </a:lnTo>
                      <a:lnTo>
                        <a:pt x="944" y="10"/>
                      </a:lnTo>
                      <a:lnTo>
                        <a:pt x="974" y="0"/>
                      </a:lnTo>
                      <a:lnTo>
                        <a:pt x="1008" y="2"/>
                      </a:lnTo>
                      <a:lnTo>
                        <a:pt x="1038" y="15"/>
                      </a:lnTo>
                      <a:lnTo>
                        <a:pt x="1110" y="164"/>
                      </a:lnTo>
                      <a:lnTo>
                        <a:pt x="1214" y="292"/>
                      </a:lnTo>
                      <a:lnTo>
                        <a:pt x="1480" y="482"/>
                      </a:lnTo>
                      <a:lnTo>
                        <a:pt x="1666" y="600"/>
                      </a:lnTo>
                      <a:lnTo>
                        <a:pt x="1666" y="698"/>
                      </a:lnTo>
                      <a:lnTo>
                        <a:pt x="0" y="69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CA392">
                        <a:gamma/>
                        <a:tint val="0"/>
                        <a:invGamma/>
                      </a:srgbClr>
                    </a:gs>
                    <a:gs pos="50000">
                      <a:srgbClr val="BCA392"/>
                    </a:gs>
                    <a:gs pos="100000">
                      <a:srgbClr val="BCA392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grpSp>
              <p:nvGrpSpPr>
                <p:cNvPr id="11" name="Group 9"/>
                <p:cNvGrpSpPr>
                  <a:grpSpLocks/>
                </p:cNvGrpSpPr>
                <p:nvPr/>
              </p:nvGrpSpPr>
              <p:grpSpPr bwMode="auto">
                <a:xfrm>
                  <a:off x="4080" y="3643"/>
                  <a:ext cx="1680" cy="623"/>
                  <a:chOff x="4080" y="3643"/>
                  <a:chExt cx="1680" cy="623"/>
                </a:xfrm>
              </p:grpSpPr>
              <p:sp>
                <p:nvSpPr>
                  <p:cNvPr id="12" name="Freeform 10"/>
                  <p:cNvSpPr>
                    <a:spLocks/>
                  </p:cNvSpPr>
                  <p:nvPr/>
                </p:nvSpPr>
                <p:spPr bwMode="auto">
                  <a:xfrm>
                    <a:off x="5138" y="3643"/>
                    <a:ext cx="622" cy="611"/>
                  </a:xfrm>
                  <a:custGeom>
                    <a:avLst/>
                    <a:gdLst>
                      <a:gd name="T0" fmla="*/ 134 w 622"/>
                      <a:gd name="T1" fmla="*/ 255 h 611"/>
                      <a:gd name="T2" fmla="*/ 224 w 622"/>
                      <a:gd name="T3" fmla="*/ 341 h 611"/>
                      <a:gd name="T4" fmla="*/ 322 w 622"/>
                      <a:gd name="T5" fmla="*/ 418 h 611"/>
                      <a:gd name="T6" fmla="*/ 328 w 622"/>
                      <a:gd name="T7" fmla="*/ 425 h 611"/>
                      <a:gd name="T8" fmla="*/ 335 w 622"/>
                      <a:gd name="T9" fmla="*/ 431 h 611"/>
                      <a:gd name="T10" fmla="*/ 349 w 622"/>
                      <a:gd name="T11" fmla="*/ 443 h 611"/>
                      <a:gd name="T12" fmla="*/ 399 w 622"/>
                      <a:gd name="T13" fmla="*/ 478 h 611"/>
                      <a:gd name="T14" fmla="*/ 562 w 622"/>
                      <a:gd name="T15" fmla="*/ 577 h 611"/>
                      <a:gd name="T16" fmla="*/ 598 w 622"/>
                      <a:gd name="T17" fmla="*/ 595 h 611"/>
                      <a:gd name="T18" fmla="*/ 622 w 622"/>
                      <a:gd name="T19" fmla="*/ 611 h 611"/>
                      <a:gd name="T20" fmla="*/ 622 w 622"/>
                      <a:gd name="T21" fmla="*/ 547 h 611"/>
                      <a:gd name="T22" fmla="*/ 590 w 622"/>
                      <a:gd name="T23" fmla="*/ 531 h 611"/>
                      <a:gd name="T24" fmla="*/ 501 w 622"/>
                      <a:gd name="T25" fmla="*/ 467 h 611"/>
                      <a:gd name="T26" fmla="*/ 477 w 622"/>
                      <a:gd name="T27" fmla="*/ 452 h 611"/>
                      <a:gd name="T28" fmla="*/ 464 w 622"/>
                      <a:gd name="T29" fmla="*/ 445 h 611"/>
                      <a:gd name="T30" fmla="*/ 458 w 622"/>
                      <a:gd name="T31" fmla="*/ 443 h 611"/>
                      <a:gd name="T32" fmla="*/ 452 w 622"/>
                      <a:gd name="T33" fmla="*/ 441 h 611"/>
                      <a:gd name="T34" fmla="*/ 214 w 622"/>
                      <a:gd name="T35" fmla="*/ 276 h 611"/>
                      <a:gd name="T36" fmla="*/ 115 w 622"/>
                      <a:gd name="T37" fmla="*/ 181 h 611"/>
                      <a:gd name="T38" fmla="*/ 69 w 622"/>
                      <a:gd name="T39" fmla="*/ 125 h 611"/>
                      <a:gd name="T40" fmla="*/ 30 w 622"/>
                      <a:gd name="T41" fmla="*/ 64 h 611"/>
                      <a:gd name="T42" fmla="*/ 9 w 622"/>
                      <a:gd name="T43" fmla="*/ 21 h 611"/>
                      <a:gd name="T44" fmla="*/ 3 w 622"/>
                      <a:gd name="T45" fmla="*/ 7 h 611"/>
                      <a:gd name="T46" fmla="*/ 2 w 622"/>
                      <a:gd name="T47" fmla="*/ 4 h 611"/>
                      <a:gd name="T48" fmla="*/ 1 w 622"/>
                      <a:gd name="T49" fmla="*/ 1 h 611"/>
                      <a:gd name="T50" fmla="*/ 1 w 622"/>
                      <a:gd name="T51" fmla="*/ 0 h 611"/>
                      <a:gd name="T52" fmla="*/ 0 w 622"/>
                      <a:gd name="T53" fmla="*/ 0 h 611"/>
                      <a:gd name="T54" fmla="*/ 0 w 622"/>
                      <a:gd name="T55" fmla="*/ 0 h 611"/>
                      <a:gd name="T56" fmla="*/ 0 w 622"/>
                      <a:gd name="T57" fmla="*/ 0 h 611"/>
                      <a:gd name="T58" fmla="*/ 0 w 622"/>
                      <a:gd name="T59" fmla="*/ 0 h 611"/>
                      <a:gd name="T60" fmla="*/ 0 w 622"/>
                      <a:gd name="T61" fmla="*/ 0 h 611"/>
                      <a:gd name="T62" fmla="*/ 0 w 622"/>
                      <a:gd name="T63" fmla="*/ 0 h 611"/>
                      <a:gd name="T64" fmla="*/ 0 w 622"/>
                      <a:gd name="T65" fmla="*/ 0 h 611"/>
                      <a:gd name="T66" fmla="*/ 0 w 622"/>
                      <a:gd name="T67" fmla="*/ 0 h 611"/>
                      <a:gd name="T68" fmla="*/ 0 w 622"/>
                      <a:gd name="T69" fmla="*/ 0 h 611"/>
                      <a:gd name="T70" fmla="*/ 0 w 622"/>
                      <a:gd name="T71" fmla="*/ 0 h 611"/>
                      <a:gd name="T72" fmla="*/ 0 w 622"/>
                      <a:gd name="T73" fmla="*/ 0 h 611"/>
                      <a:gd name="T74" fmla="*/ 0 w 622"/>
                      <a:gd name="T75" fmla="*/ 0 h 611"/>
                      <a:gd name="T76" fmla="*/ 0 w 622"/>
                      <a:gd name="T77" fmla="*/ 0 h 611"/>
                      <a:gd name="T78" fmla="*/ 0 w 622"/>
                      <a:gd name="T79" fmla="*/ 0 h 611"/>
                      <a:gd name="T80" fmla="*/ 0 w 622"/>
                      <a:gd name="T81" fmla="*/ 0 h 611"/>
                      <a:gd name="T82" fmla="*/ 0 w 622"/>
                      <a:gd name="T83" fmla="*/ 0 h 611"/>
                      <a:gd name="T84" fmla="*/ 0 w 622"/>
                      <a:gd name="T85" fmla="*/ 0 h 611"/>
                      <a:gd name="T86" fmla="*/ 0 w 622"/>
                      <a:gd name="T87" fmla="*/ 1 h 611"/>
                      <a:gd name="T88" fmla="*/ 0 w 622"/>
                      <a:gd name="T89" fmla="*/ 1 h 611"/>
                      <a:gd name="T90" fmla="*/ 1 w 622"/>
                      <a:gd name="T91" fmla="*/ 2 h 611"/>
                      <a:gd name="T92" fmla="*/ 1 w 622"/>
                      <a:gd name="T93" fmla="*/ 3 h 611"/>
                      <a:gd name="T94" fmla="*/ 5 w 622"/>
                      <a:gd name="T95" fmla="*/ 15 h 611"/>
                      <a:gd name="T96" fmla="*/ 23 w 622"/>
                      <a:gd name="T97" fmla="*/ 65 h 611"/>
                      <a:gd name="T98" fmla="*/ 52 w 622"/>
                      <a:gd name="T99" fmla="*/ 129 h 611"/>
                      <a:gd name="T100" fmla="*/ 87 w 622"/>
                      <a:gd name="T101" fmla="*/ 190 h 611"/>
                      <a:gd name="T102" fmla="*/ 109 w 622"/>
                      <a:gd name="T103" fmla="*/ 224 h 611"/>
                      <a:gd name="T104" fmla="*/ 134 w 622"/>
                      <a:gd name="T105" fmla="*/ 255 h 611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622" h="611">
                        <a:moveTo>
                          <a:pt x="134" y="255"/>
                        </a:moveTo>
                        <a:lnTo>
                          <a:pt x="224" y="341"/>
                        </a:lnTo>
                        <a:lnTo>
                          <a:pt x="322" y="418"/>
                        </a:lnTo>
                        <a:lnTo>
                          <a:pt x="328" y="425"/>
                        </a:lnTo>
                        <a:lnTo>
                          <a:pt x="335" y="431"/>
                        </a:lnTo>
                        <a:lnTo>
                          <a:pt x="349" y="443"/>
                        </a:lnTo>
                        <a:lnTo>
                          <a:pt x="399" y="478"/>
                        </a:lnTo>
                        <a:lnTo>
                          <a:pt x="562" y="577"/>
                        </a:lnTo>
                        <a:lnTo>
                          <a:pt x="598" y="595"/>
                        </a:lnTo>
                        <a:lnTo>
                          <a:pt x="622" y="611"/>
                        </a:lnTo>
                        <a:lnTo>
                          <a:pt x="622" y="547"/>
                        </a:lnTo>
                        <a:lnTo>
                          <a:pt x="590" y="531"/>
                        </a:lnTo>
                        <a:lnTo>
                          <a:pt x="501" y="467"/>
                        </a:lnTo>
                        <a:lnTo>
                          <a:pt x="477" y="452"/>
                        </a:lnTo>
                        <a:lnTo>
                          <a:pt x="464" y="445"/>
                        </a:lnTo>
                        <a:lnTo>
                          <a:pt x="458" y="443"/>
                        </a:lnTo>
                        <a:lnTo>
                          <a:pt x="452" y="441"/>
                        </a:lnTo>
                        <a:lnTo>
                          <a:pt x="214" y="276"/>
                        </a:lnTo>
                        <a:lnTo>
                          <a:pt x="115" y="181"/>
                        </a:lnTo>
                        <a:lnTo>
                          <a:pt x="69" y="125"/>
                        </a:lnTo>
                        <a:lnTo>
                          <a:pt x="30" y="64"/>
                        </a:lnTo>
                        <a:lnTo>
                          <a:pt x="9" y="21"/>
                        </a:lnTo>
                        <a:lnTo>
                          <a:pt x="3" y="7"/>
                        </a:lnTo>
                        <a:lnTo>
                          <a:pt x="2" y="4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5" y="15"/>
                        </a:lnTo>
                        <a:lnTo>
                          <a:pt x="23" y="65"/>
                        </a:lnTo>
                        <a:lnTo>
                          <a:pt x="52" y="129"/>
                        </a:lnTo>
                        <a:lnTo>
                          <a:pt x="87" y="190"/>
                        </a:lnTo>
                        <a:lnTo>
                          <a:pt x="109" y="224"/>
                        </a:lnTo>
                        <a:lnTo>
                          <a:pt x="134" y="25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6B5653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" name="Freeform 11"/>
                  <p:cNvSpPr>
                    <a:spLocks/>
                  </p:cNvSpPr>
                  <p:nvPr/>
                </p:nvSpPr>
                <p:spPr bwMode="auto">
                  <a:xfrm>
                    <a:off x="4080" y="3675"/>
                    <a:ext cx="917" cy="591"/>
                  </a:xfrm>
                  <a:custGeom>
                    <a:avLst/>
                    <a:gdLst>
                      <a:gd name="T0" fmla="*/ 0 w 3410"/>
                      <a:gd name="T1" fmla="*/ 0 h 2056"/>
                      <a:gd name="T2" fmla="*/ 0 w 3410"/>
                      <a:gd name="T3" fmla="*/ 0 h 2056"/>
                      <a:gd name="T4" fmla="*/ 0 w 3410"/>
                      <a:gd name="T5" fmla="*/ 0 h 2056"/>
                      <a:gd name="T6" fmla="*/ 0 w 3410"/>
                      <a:gd name="T7" fmla="*/ 0 h 2056"/>
                      <a:gd name="T8" fmla="*/ 0 w 3410"/>
                      <a:gd name="T9" fmla="*/ 0 h 2056"/>
                      <a:gd name="T10" fmla="*/ 0 w 3410"/>
                      <a:gd name="T11" fmla="*/ 0 h 2056"/>
                      <a:gd name="T12" fmla="*/ 0 w 3410"/>
                      <a:gd name="T13" fmla="*/ 0 h 2056"/>
                      <a:gd name="T14" fmla="*/ 0 w 3410"/>
                      <a:gd name="T15" fmla="*/ 0 h 2056"/>
                      <a:gd name="T16" fmla="*/ 0 w 3410"/>
                      <a:gd name="T17" fmla="*/ 0 h 2056"/>
                      <a:gd name="T18" fmla="*/ 0 w 3410"/>
                      <a:gd name="T19" fmla="*/ 0 h 2056"/>
                      <a:gd name="T20" fmla="*/ 0 w 3410"/>
                      <a:gd name="T21" fmla="*/ 0 h 2056"/>
                      <a:gd name="T22" fmla="*/ 0 w 3410"/>
                      <a:gd name="T23" fmla="*/ 0 h 2056"/>
                      <a:gd name="T24" fmla="*/ 0 w 3410"/>
                      <a:gd name="T25" fmla="*/ 0 h 2056"/>
                      <a:gd name="T26" fmla="*/ 0 w 3410"/>
                      <a:gd name="T27" fmla="*/ 0 h 2056"/>
                      <a:gd name="T28" fmla="*/ 0 w 3410"/>
                      <a:gd name="T29" fmla="*/ 0 h 2056"/>
                      <a:gd name="T30" fmla="*/ 0 w 3410"/>
                      <a:gd name="T31" fmla="*/ 0 h 2056"/>
                      <a:gd name="T32" fmla="*/ 0 w 3410"/>
                      <a:gd name="T33" fmla="*/ 0 h 2056"/>
                      <a:gd name="T34" fmla="*/ 0 w 3410"/>
                      <a:gd name="T35" fmla="*/ 0 h 2056"/>
                      <a:gd name="T36" fmla="*/ 0 w 3410"/>
                      <a:gd name="T37" fmla="*/ 0 h 2056"/>
                      <a:gd name="T38" fmla="*/ 0 w 3410"/>
                      <a:gd name="T39" fmla="*/ 0 h 2056"/>
                      <a:gd name="T40" fmla="*/ 0 w 3410"/>
                      <a:gd name="T41" fmla="*/ 0 h 2056"/>
                      <a:gd name="T42" fmla="*/ 0 w 3410"/>
                      <a:gd name="T43" fmla="*/ 0 h 2056"/>
                      <a:gd name="T44" fmla="*/ 0 w 3410"/>
                      <a:gd name="T45" fmla="*/ 0 h 2056"/>
                      <a:gd name="T46" fmla="*/ 0 w 3410"/>
                      <a:gd name="T47" fmla="*/ 0 h 2056"/>
                      <a:gd name="T48" fmla="*/ 0 w 3410"/>
                      <a:gd name="T49" fmla="*/ 0 h 2056"/>
                      <a:gd name="T50" fmla="*/ 0 w 3410"/>
                      <a:gd name="T51" fmla="*/ 0 h 2056"/>
                      <a:gd name="T52" fmla="*/ 0 w 3410"/>
                      <a:gd name="T53" fmla="*/ 0 h 2056"/>
                      <a:gd name="T54" fmla="*/ 0 w 3410"/>
                      <a:gd name="T55" fmla="*/ 0 h 2056"/>
                      <a:gd name="T56" fmla="*/ 0 w 3410"/>
                      <a:gd name="T57" fmla="*/ 0 h 2056"/>
                      <a:gd name="T58" fmla="*/ 0 w 3410"/>
                      <a:gd name="T59" fmla="*/ 0 h 2056"/>
                      <a:gd name="T60" fmla="*/ 0 w 3410"/>
                      <a:gd name="T61" fmla="*/ 0 h 2056"/>
                      <a:gd name="T62" fmla="*/ 0 w 3410"/>
                      <a:gd name="T63" fmla="*/ 0 h 2056"/>
                      <a:gd name="T64" fmla="*/ 0 w 3410"/>
                      <a:gd name="T65" fmla="*/ 0 h 2056"/>
                      <a:gd name="T66" fmla="*/ 0 w 3410"/>
                      <a:gd name="T67" fmla="*/ 0 h 2056"/>
                      <a:gd name="T68" fmla="*/ 0 w 3410"/>
                      <a:gd name="T69" fmla="*/ 0 h 2056"/>
                      <a:gd name="T70" fmla="*/ 0 w 3410"/>
                      <a:gd name="T71" fmla="*/ 0 h 205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410" h="2056">
                        <a:moveTo>
                          <a:pt x="2643" y="605"/>
                        </a:moveTo>
                        <a:lnTo>
                          <a:pt x="1932" y="1087"/>
                        </a:lnTo>
                        <a:lnTo>
                          <a:pt x="1896" y="1099"/>
                        </a:lnTo>
                        <a:lnTo>
                          <a:pt x="1860" y="1115"/>
                        </a:lnTo>
                        <a:lnTo>
                          <a:pt x="1793" y="1151"/>
                        </a:lnTo>
                        <a:lnTo>
                          <a:pt x="1572" y="1272"/>
                        </a:lnTo>
                        <a:lnTo>
                          <a:pt x="912" y="1615"/>
                        </a:lnTo>
                        <a:lnTo>
                          <a:pt x="572" y="1700"/>
                        </a:lnTo>
                        <a:lnTo>
                          <a:pt x="240" y="1814"/>
                        </a:lnTo>
                        <a:lnTo>
                          <a:pt x="152" y="1853"/>
                        </a:lnTo>
                        <a:lnTo>
                          <a:pt x="113" y="1868"/>
                        </a:lnTo>
                        <a:lnTo>
                          <a:pt x="75" y="1884"/>
                        </a:lnTo>
                        <a:lnTo>
                          <a:pt x="58" y="1895"/>
                        </a:lnTo>
                        <a:lnTo>
                          <a:pt x="43" y="1907"/>
                        </a:lnTo>
                        <a:lnTo>
                          <a:pt x="36" y="1914"/>
                        </a:lnTo>
                        <a:lnTo>
                          <a:pt x="29" y="1922"/>
                        </a:lnTo>
                        <a:lnTo>
                          <a:pt x="23" y="1931"/>
                        </a:lnTo>
                        <a:lnTo>
                          <a:pt x="17" y="1942"/>
                        </a:lnTo>
                        <a:lnTo>
                          <a:pt x="8" y="1964"/>
                        </a:lnTo>
                        <a:lnTo>
                          <a:pt x="0" y="1988"/>
                        </a:lnTo>
                        <a:lnTo>
                          <a:pt x="18" y="2003"/>
                        </a:lnTo>
                        <a:lnTo>
                          <a:pt x="38" y="2016"/>
                        </a:lnTo>
                        <a:lnTo>
                          <a:pt x="59" y="2026"/>
                        </a:lnTo>
                        <a:lnTo>
                          <a:pt x="80" y="2034"/>
                        </a:lnTo>
                        <a:lnTo>
                          <a:pt x="125" y="2046"/>
                        </a:lnTo>
                        <a:lnTo>
                          <a:pt x="171" y="2051"/>
                        </a:lnTo>
                        <a:lnTo>
                          <a:pt x="213" y="2051"/>
                        </a:lnTo>
                        <a:lnTo>
                          <a:pt x="234" y="2053"/>
                        </a:lnTo>
                        <a:lnTo>
                          <a:pt x="255" y="2056"/>
                        </a:lnTo>
                        <a:lnTo>
                          <a:pt x="462" y="2031"/>
                        </a:lnTo>
                        <a:lnTo>
                          <a:pt x="665" y="1983"/>
                        </a:lnTo>
                        <a:lnTo>
                          <a:pt x="894" y="1901"/>
                        </a:lnTo>
                        <a:lnTo>
                          <a:pt x="1289" y="1725"/>
                        </a:lnTo>
                        <a:lnTo>
                          <a:pt x="1544" y="1584"/>
                        </a:lnTo>
                        <a:lnTo>
                          <a:pt x="1607" y="1545"/>
                        </a:lnTo>
                        <a:lnTo>
                          <a:pt x="1636" y="1522"/>
                        </a:lnTo>
                        <a:lnTo>
                          <a:pt x="1650" y="1509"/>
                        </a:lnTo>
                        <a:lnTo>
                          <a:pt x="1663" y="1497"/>
                        </a:lnTo>
                        <a:lnTo>
                          <a:pt x="2545" y="866"/>
                        </a:lnTo>
                        <a:lnTo>
                          <a:pt x="3052" y="423"/>
                        </a:lnTo>
                        <a:lnTo>
                          <a:pt x="3339" y="108"/>
                        </a:lnTo>
                        <a:lnTo>
                          <a:pt x="3398" y="27"/>
                        </a:lnTo>
                        <a:lnTo>
                          <a:pt x="3406" y="14"/>
                        </a:lnTo>
                        <a:lnTo>
                          <a:pt x="3408" y="9"/>
                        </a:lnTo>
                        <a:lnTo>
                          <a:pt x="3410" y="6"/>
                        </a:lnTo>
                        <a:lnTo>
                          <a:pt x="3410" y="5"/>
                        </a:lnTo>
                        <a:lnTo>
                          <a:pt x="3410" y="3"/>
                        </a:lnTo>
                        <a:lnTo>
                          <a:pt x="3410" y="2"/>
                        </a:lnTo>
                        <a:lnTo>
                          <a:pt x="3410" y="1"/>
                        </a:lnTo>
                        <a:lnTo>
                          <a:pt x="3410" y="0"/>
                        </a:lnTo>
                        <a:lnTo>
                          <a:pt x="3409" y="0"/>
                        </a:lnTo>
                        <a:lnTo>
                          <a:pt x="3408" y="0"/>
                        </a:lnTo>
                        <a:lnTo>
                          <a:pt x="3407" y="0"/>
                        </a:lnTo>
                        <a:lnTo>
                          <a:pt x="3406" y="1"/>
                        </a:lnTo>
                        <a:lnTo>
                          <a:pt x="3404" y="1"/>
                        </a:lnTo>
                        <a:lnTo>
                          <a:pt x="3401" y="3"/>
                        </a:lnTo>
                        <a:lnTo>
                          <a:pt x="3394" y="10"/>
                        </a:lnTo>
                        <a:lnTo>
                          <a:pt x="3349" y="48"/>
                        </a:lnTo>
                        <a:lnTo>
                          <a:pt x="3154" y="217"/>
                        </a:lnTo>
                        <a:lnTo>
                          <a:pt x="2643" y="60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6B5653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</p:grp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</a:t>
            </a:r>
            <a:r>
              <a:rPr lang="en-US" altLang="ja-JP" noProof="0" smtClean="0"/>
              <a:t> </a:t>
            </a:r>
            <a:r>
              <a:rPr lang="ja-JP" altLang="en-US" noProof="0" smtClean="0"/>
              <a:t>タイトルの書式設定</a:t>
            </a:r>
            <a:endParaRPr lang="ja-JP" noProof="0" smtClean="0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0"/>
              <a:buNone/>
              <a:defRPr/>
            </a:lvl1pPr>
          </a:lstStyle>
          <a:p>
            <a:pPr lvl="0"/>
            <a:r>
              <a:rPr lang="ja-JP" altLang="en-US" noProof="0" smtClean="0"/>
              <a:t>マスタ</a:t>
            </a:r>
            <a:r>
              <a:rPr lang="en-US" altLang="ja-JP" noProof="0" smtClean="0"/>
              <a:t> </a:t>
            </a:r>
            <a:r>
              <a:rPr lang="ja-JP" altLang="en-US" noProof="0" smtClean="0"/>
              <a:t>サブタイトルの書式設定</a:t>
            </a:r>
            <a:endParaRPr lang="ja-JP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73D28C5B-44B4-1C4F-8FC6-EECEC11AF5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14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2B3B7-5C4F-D149-BD9F-FE60979E11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820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2804-4450-0247-AAFE-3B5E71007E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7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DB32A-2FEE-CD4A-B30E-81B9F8E85B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561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31D20-6E0E-7C49-868A-8CFAAF9D80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292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2CEE-EC7D-4A48-8E47-9900C8C1AB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217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9916-3AF7-C943-946B-365D887D2C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995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6B24-0273-334C-B01F-D551CA4E99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1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60B48-E908-1C41-857B-7F8D130667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387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A0CD2-467D-CA46-9A6A-F666AF0BFB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533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B9DF-F8F2-C44A-AF2E-3E04E019AD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695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918B8-004A-A94D-A17E-7F69B40ED8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55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5760" cy="350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grpSp>
          <p:nvGrpSpPr>
            <p:cNvPr id="1033" name="Group 22"/>
            <p:cNvGrpSpPr>
              <a:grpSpLocks/>
            </p:cNvGrpSpPr>
            <p:nvPr/>
          </p:nvGrpSpPr>
          <p:grpSpPr bwMode="auto">
            <a:xfrm>
              <a:off x="0" y="3504"/>
              <a:ext cx="5760" cy="816"/>
              <a:chOff x="0" y="3504"/>
              <a:chExt cx="5760" cy="816"/>
            </a:xfrm>
          </p:grpSpPr>
          <p:sp>
            <p:nvSpPr>
              <p:cNvPr id="1037" name="Rectangle 13"/>
              <p:cNvSpPr>
                <a:spLocks noChangeArrowheads="1"/>
              </p:cNvSpPr>
              <p:nvPr/>
            </p:nvSpPr>
            <p:spPr bwMode="white">
              <a:xfrm>
                <a:off x="0" y="3504"/>
                <a:ext cx="5760" cy="336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white">
              <a:xfrm>
                <a:off x="0" y="3840"/>
                <a:ext cx="5760" cy="480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grpSp>
            <p:nvGrpSpPr>
              <p:cNvPr id="1036" name="Group 18"/>
              <p:cNvGrpSpPr>
                <a:grpSpLocks/>
              </p:cNvGrpSpPr>
              <p:nvPr/>
            </p:nvGrpSpPr>
            <p:grpSpPr bwMode="auto">
              <a:xfrm>
                <a:off x="4080" y="3622"/>
                <a:ext cx="1680" cy="698"/>
                <a:chOff x="4080" y="3622"/>
                <a:chExt cx="1680" cy="698"/>
              </a:xfrm>
            </p:grpSpPr>
            <p:sp>
              <p:nvSpPr>
                <p:cNvPr id="2" name="Freeform 9"/>
                <p:cNvSpPr>
                  <a:spLocks/>
                </p:cNvSpPr>
                <p:nvPr/>
              </p:nvSpPr>
              <p:spPr bwMode="auto">
                <a:xfrm>
                  <a:off x="4094" y="3622"/>
                  <a:ext cx="1666" cy="698"/>
                </a:xfrm>
                <a:custGeom>
                  <a:avLst/>
                  <a:gdLst>
                    <a:gd name="T0" fmla="*/ 0 w 1666"/>
                    <a:gd name="T1" fmla="*/ 698 h 698"/>
                    <a:gd name="T2" fmla="*/ 458 w 1666"/>
                    <a:gd name="T3" fmla="*/ 436 h 698"/>
                    <a:gd name="T4" fmla="*/ 744 w 1666"/>
                    <a:gd name="T5" fmla="*/ 214 h 698"/>
                    <a:gd name="T6" fmla="*/ 910 w 1666"/>
                    <a:gd name="T7" fmla="*/ 46 h 698"/>
                    <a:gd name="T8" fmla="*/ 944 w 1666"/>
                    <a:gd name="T9" fmla="*/ 10 h 698"/>
                    <a:gd name="T10" fmla="*/ 974 w 1666"/>
                    <a:gd name="T11" fmla="*/ 0 h 698"/>
                    <a:gd name="T12" fmla="*/ 1008 w 1666"/>
                    <a:gd name="T13" fmla="*/ 2 h 698"/>
                    <a:gd name="T14" fmla="*/ 1038 w 1666"/>
                    <a:gd name="T15" fmla="*/ 15 h 698"/>
                    <a:gd name="T16" fmla="*/ 1110 w 1666"/>
                    <a:gd name="T17" fmla="*/ 164 h 698"/>
                    <a:gd name="T18" fmla="*/ 1214 w 1666"/>
                    <a:gd name="T19" fmla="*/ 292 h 698"/>
                    <a:gd name="T20" fmla="*/ 1480 w 1666"/>
                    <a:gd name="T21" fmla="*/ 482 h 698"/>
                    <a:gd name="T22" fmla="*/ 1666 w 1666"/>
                    <a:gd name="T23" fmla="*/ 600 h 698"/>
                    <a:gd name="T24" fmla="*/ 1666 w 1666"/>
                    <a:gd name="T25" fmla="*/ 698 h 698"/>
                    <a:gd name="T26" fmla="*/ 0 w 1666"/>
                    <a:gd name="T27" fmla="*/ 698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66" h="698">
                      <a:moveTo>
                        <a:pt x="0" y="698"/>
                      </a:moveTo>
                      <a:lnTo>
                        <a:pt x="458" y="436"/>
                      </a:lnTo>
                      <a:lnTo>
                        <a:pt x="744" y="214"/>
                      </a:lnTo>
                      <a:lnTo>
                        <a:pt x="910" y="46"/>
                      </a:lnTo>
                      <a:lnTo>
                        <a:pt x="944" y="10"/>
                      </a:lnTo>
                      <a:lnTo>
                        <a:pt x="974" y="0"/>
                      </a:lnTo>
                      <a:lnTo>
                        <a:pt x="1008" y="2"/>
                      </a:lnTo>
                      <a:lnTo>
                        <a:pt x="1038" y="15"/>
                      </a:lnTo>
                      <a:lnTo>
                        <a:pt x="1110" y="164"/>
                      </a:lnTo>
                      <a:lnTo>
                        <a:pt x="1214" y="292"/>
                      </a:lnTo>
                      <a:lnTo>
                        <a:pt x="1480" y="482"/>
                      </a:lnTo>
                      <a:lnTo>
                        <a:pt x="1666" y="600"/>
                      </a:lnTo>
                      <a:lnTo>
                        <a:pt x="1666" y="698"/>
                      </a:lnTo>
                      <a:lnTo>
                        <a:pt x="0" y="69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BCA392">
                        <a:gamma/>
                        <a:tint val="0"/>
                        <a:invGamma/>
                      </a:srgbClr>
                    </a:gs>
                    <a:gs pos="50000">
                      <a:srgbClr val="BCA392"/>
                    </a:gs>
                    <a:gs pos="100000">
                      <a:srgbClr val="BCA392">
                        <a:gamma/>
                        <a:tint val="0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/>
                </a:p>
              </p:txBody>
            </p:sp>
            <p:grpSp>
              <p:nvGrpSpPr>
                <p:cNvPr id="1038" name="Group 17"/>
                <p:cNvGrpSpPr>
                  <a:grpSpLocks/>
                </p:cNvGrpSpPr>
                <p:nvPr/>
              </p:nvGrpSpPr>
              <p:grpSpPr bwMode="auto">
                <a:xfrm>
                  <a:off x="4080" y="3643"/>
                  <a:ext cx="1680" cy="623"/>
                  <a:chOff x="4080" y="3643"/>
                  <a:chExt cx="1680" cy="623"/>
                </a:xfrm>
              </p:grpSpPr>
              <p:sp>
                <p:nvSpPr>
                  <p:cNvPr id="1039" name="Freeform 11"/>
                  <p:cNvSpPr>
                    <a:spLocks/>
                  </p:cNvSpPr>
                  <p:nvPr/>
                </p:nvSpPr>
                <p:spPr bwMode="auto">
                  <a:xfrm>
                    <a:off x="5138" y="3643"/>
                    <a:ext cx="622" cy="611"/>
                  </a:xfrm>
                  <a:custGeom>
                    <a:avLst/>
                    <a:gdLst>
                      <a:gd name="T0" fmla="*/ 134 w 622"/>
                      <a:gd name="T1" fmla="*/ 255 h 611"/>
                      <a:gd name="T2" fmla="*/ 224 w 622"/>
                      <a:gd name="T3" fmla="*/ 341 h 611"/>
                      <a:gd name="T4" fmla="*/ 322 w 622"/>
                      <a:gd name="T5" fmla="*/ 418 h 611"/>
                      <a:gd name="T6" fmla="*/ 328 w 622"/>
                      <a:gd name="T7" fmla="*/ 425 h 611"/>
                      <a:gd name="T8" fmla="*/ 335 w 622"/>
                      <a:gd name="T9" fmla="*/ 431 h 611"/>
                      <a:gd name="T10" fmla="*/ 349 w 622"/>
                      <a:gd name="T11" fmla="*/ 443 h 611"/>
                      <a:gd name="T12" fmla="*/ 399 w 622"/>
                      <a:gd name="T13" fmla="*/ 478 h 611"/>
                      <a:gd name="T14" fmla="*/ 562 w 622"/>
                      <a:gd name="T15" fmla="*/ 577 h 611"/>
                      <a:gd name="T16" fmla="*/ 598 w 622"/>
                      <a:gd name="T17" fmla="*/ 595 h 611"/>
                      <a:gd name="T18" fmla="*/ 622 w 622"/>
                      <a:gd name="T19" fmla="*/ 611 h 611"/>
                      <a:gd name="T20" fmla="*/ 622 w 622"/>
                      <a:gd name="T21" fmla="*/ 547 h 611"/>
                      <a:gd name="T22" fmla="*/ 590 w 622"/>
                      <a:gd name="T23" fmla="*/ 531 h 611"/>
                      <a:gd name="T24" fmla="*/ 501 w 622"/>
                      <a:gd name="T25" fmla="*/ 467 h 611"/>
                      <a:gd name="T26" fmla="*/ 477 w 622"/>
                      <a:gd name="T27" fmla="*/ 452 h 611"/>
                      <a:gd name="T28" fmla="*/ 464 w 622"/>
                      <a:gd name="T29" fmla="*/ 445 h 611"/>
                      <a:gd name="T30" fmla="*/ 458 w 622"/>
                      <a:gd name="T31" fmla="*/ 443 h 611"/>
                      <a:gd name="T32" fmla="*/ 452 w 622"/>
                      <a:gd name="T33" fmla="*/ 441 h 611"/>
                      <a:gd name="T34" fmla="*/ 214 w 622"/>
                      <a:gd name="T35" fmla="*/ 276 h 611"/>
                      <a:gd name="T36" fmla="*/ 115 w 622"/>
                      <a:gd name="T37" fmla="*/ 181 h 611"/>
                      <a:gd name="T38" fmla="*/ 69 w 622"/>
                      <a:gd name="T39" fmla="*/ 125 h 611"/>
                      <a:gd name="T40" fmla="*/ 30 w 622"/>
                      <a:gd name="T41" fmla="*/ 64 h 611"/>
                      <a:gd name="T42" fmla="*/ 9 w 622"/>
                      <a:gd name="T43" fmla="*/ 21 h 611"/>
                      <a:gd name="T44" fmla="*/ 3 w 622"/>
                      <a:gd name="T45" fmla="*/ 7 h 611"/>
                      <a:gd name="T46" fmla="*/ 2 w 622"/>
                      <a:gd name="T47" fmla="*/ 4 h 611"/>
                      <a:gd name="T48" fmla="*/ 1 w 622"/>
                      <a:gd name="T49" fmla="*/ 1 h 611"/>
                      <a:gd name="T50" fmla="*/ 1 w 622"/>
                      <a:gd name="T51" fmla="*/ 0 h 611"/>
                      <a:gd name="T52" fmla="*/ 0 w 622"/>
                      <a:gd name="T53" fmla="*/ 0 h 611"/>
                      <a:gd name="T54" fmla="*/ 0 w 622"/>
                      <a:gd name="T55" fmla="*/ 0 h 611"/>
                      <a:gd name="T56" fmla="*/ 0 w 622"/>
                      <a:gd name="T57" fmla="*/ 0 h 611"/>
                      <a:gd name="T58" fmla="*/ 0 w 622"/>
                      <a:gd name="T59" fmla="*/ 0 h 611"/>
                      <a:gd name="T60" fmla="*/ 0 w 622"/>
                      <a:gd name="T61" fmla="*/ 0 h 611"/>
                      <a:gd name="T62" fmla="*/ 0 w 622"/>
                      <a:gd name="T63" fmla="*/ 0 h 611"/>
                      <a:gd name="T64" fmla="*/ 0 w 622"/>
                      <a:gd name="T65" fmla="*/ 0 h 611"/>
                      <a:gd name="T66" fmla="*/ 0 w 622"/>
                      <a:gd name="T67" fmla="*/ 0 h 611"/>
                      <a:gd name="T68" fmla="*/ 0 w 622"/>
                      <a:gd name="T69" fmla="*/ 0 h 611"/>
                      <a:gd name="T70" fmla="*/ 0 w 622"/>
                      <a:gd name="T71" fmla="*/ 0 h 611"/>
                      <a:gd name="T72" fmla="*/ 0 w 622"/>
                      <a:gd name="T73" fmla="*/ 0 h 611"/>
                      <a:gd name="T74" fmla="*/ 0 w 622"/>
                      <a:gd name="T75" fmla="*/ 0 h 611"/>
                      <a:gd name="T76" fmla="*/ 0 w 622"/>
                      <a:gd name="T77" fmla="*/ 0 h 611"/>
                      <a:gd name="T78" fmla="*/ 0 w 622"/>
                      <a:gd name="T79" fmla="*/ 0 h 611"/>
                      <a:gd name="T80" fmla="*/ 0 w 622"/>
                      <a:gd name="T81" fmla="*/ 0 h 611"/>
                      <a:gd name="T82" fmla="*/ 0 w 622"/>
                      <a:gd name="T83" fmla="*/ 0 h 611"/>
                      <a:gd name="T84" fmla="*/ 0 w 622"/>
                      <a:gd name="T85" fmla="*/ 0 h 611"/>
                      <a:gd name="T86" fmla="*/ 0 w 622"/>
                      <a:gd name="T87" fmla="*/ 1 h 611"/>
                      <a:gd name="T88" fmla="*/ 0 w 622"/>
                      <a:gd name="T89" fmla="*/ 1 h 611"/>
                      <a:gd name="T90" fmla="*/ 1 w 622"/>
                      <a:gd name="T91" fmla="*/ 2 h 611"/>
                      <a:gd name="T92" fmla="*/ 1 w 622"/>
                      <a:gd name="T93" fmla="*/ 3 h 611"/>
                      <a:gd name="T94" fmla="*/ 5 w 622"/>
                      <a:gd name="T95" fmla="*/ 15 h 611"/>
                      <a:gd name="T96" fmla="*/ 23 w 622"/>
                      <a:gd name="T97" fmla="*/ 65 h 611"/>
                      <a:gd name="T98" fmla="*/ 52 w 622"/>
                      <a:gd name="T99" fmla="*/ 129 h 611"/>
                      <a:gd name="T100" fmla="*/ 87 w 622"/>
                      <a:gd name="T101" fmla="*/ 190 h 611"/>
                      <a:gd name="T102" fmla="*/ 109 w 622"/>
                      <a:gd name="T103" fmla="*/ 224 h 611"/>
                      <a:gd name="T104" fmla="*/ 134 w 622"/>
                      <a:gd name="T105" fmla="*/ 255 h 611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622" h="611">
                        <a:moveTo>
                          <a:pt x="134" y="255"/>
                        </a:moveTo>
                        <a:lnTo>
                          <a:pt x="224" y="341"/>
                        </a:lnTo>
                        <a:lnTo>
                          <a:pt x="322" y="418"/>
                        </a:lnTo>
                        <a:lnTo>
                          <a:pt x="328" y="425"/>
                        </a:lnTo>
                        <a:lnTo>
                          <a:pt x="335" y="431"/>
                        </a:lnTo>
                        <a:lnTo>
                          <a:pt x="349" y="443"/>
                        </a:lnTo>
                        <a:lnTo>
                          <a:pt x="399" y="478"/>
                        </a:lnTo>
                        <a:lnTo>
                          <a:pt x="562" y="577"/>
                        </a:lnTo>
                        <a:lnTo>
                          <a:pt x="598" y="595"/>
                        </a:lnTo>
                        <a:lnTo>
                          <a:pt x="622" y="611"/>
                        </a:lnTo>
                        <a:lnTo>
                          <a:pt x="622" y="547"/>
                        </a:lnTo>
                        <a:lnTo>
                          <a:pt x="590" y="531"/>
                        </a:lnTo>
                        <a:lnTo>
                          <a:pt x="501" y="467"/>
                        </a:lnTo>
                        <a:lnTo>
                          <a:pt x="477" y="452"/>
                        </a:lnTo>
                        <a:lnTo>
                          <a:pt x="464" y="445"/>
                        </a:lnTo>
                        <a:lnTo>
                          <a:pt x="458" y="443"/>
                        </a:lnTo>
                        <a:lnTo>
                          <a:pt x="452" y="441"/>
                        </a:lnTo>
                        <a:lnTo>
                          <a:pt x="214" y="276"/>
                        </a:lnTo>
                        <a:lnTo>
                          <a:pt x="115" y="181"/>
                        </a:lnTo>
                        <a:lnTo>
                          <a:pt x="69" y="125"/>
                        </a:lnTo>
                        <a:lnTo>
                          <a:pt x="30" y="64"/>
                        </a:lnTo>
                        <a:lnTo>
                          <a:pt x="9" y="21"/>
                        </a:lnTo>
                        <a:lnTo>
                          <a:pt x="3" y="7"/>
                        </a:lnTo>
                        <a:lnTo>
                          <a:pt x="2" y="4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5" y="15"/>
                        </a:lnTo>
                        <a:lnTo>
                          <a:pt x="23" y="65"/>
                        </a:lnTo>
                        <a:lnTo>
                          <a:pt x="52" y="129"/>
                        </a:lnTo>
                        <a:lnTo>
                          <a:pt x="87" y="190"/>
                        </a:lnTo>
                        <a:lnTo>
                          <a:pt x="109" y="224"/>
                        </a:lnTo>
                        <a:lnTo>
                          <a:pt x="134" y="25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6B5653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40" name="Freeform 12"/>
                  <p:cNvSpPr>
                    <a:spLocks/>
                  </p:cNvSpPr>
                  <p:nvPr/>
                </p:nvSpPr>
                <p:spPr bwMode="auto">
                  <a:xfrm>
                    <a:off x="4080" y="3675"/>
                    <a:ext cx="917" cy="591"/>
                  </a:xfrm>
                  <a:custGeom>
                    <a:avLst/>
                    <a:gdLst>
                      <a:gd name="T0" fmla="*/ 0 w 3410"/>
                      <a:gd name="T1" fmla="*/ 0 h 2056"/>
                      <a:gd name="T2" fmla="*/ 0 w 3410"/>
                      <a:gd name="T3" fmla="*/ 0 h 2056"/>
                      <a:gd name="T4" fmla="*/ 0 w 3410"/>
                      <a:gd name="T5" fmla="*/ 0 h 2056"/>
                      <a:gd name="T6" fmla="*/ 0 w 3410"/>
                      <a:gd name="T7" fmla="*/ 0 h 2056"/>
                      <a:gd name="T8" fmla="*/ 0 w 3410"/>
                      <a:gd name="T9" fmla="*/ 0 h 2056"/>
                      <a:gd name="T10" fmla="*/ 0 w 3410"/>
                      <a:gd name="T11" fmla="*/ 0 h 2056"/>
                      <a:gd name="T12" fmla="*/ 0 w 3410"/>
                      <a:gd name="T13" fmla="*/ 0 h 2056"/>
                      <a:gd name="T14" fmla="*/ 0 w 3410"/>
                      <a:gd name="T15" fmla="*/ 0 h 2056"/>
                      <a:gd name="T16" fmla="*/ 0 w 3410"/>
                      <a:gd name="T17" fmla="*/ 0 h 2056"/>
                      <a:gd name="T18" fmla="*/ 0 w 3410"/>
                      <a:gd name="T19" fmla="*/ 0 h 2056"/>
                      <a:gd name="T20" fmla="*/ 0 w 3410"/>
                      <a:gd name="T21" fmla="*/ 0 h 2056"/>
                      <a:gd name="T22" fmla="*/ 0 w 3410"/>
                      <a:gd name="T23" fmla="*/ 0 h 2056"/>
                      <a:gd name="T24" fmla="*/ 0 w 3410"/>
                      <a:gd name="T25" fmla="*/ 0 h 2056"/>
                      <a:gd name="T26" fmla="*/ 0 w 3410"/>
                      <a:gd name="T27" fmla="*/ 0 h 2056"/>
                      <a:gd name="T28" fmla="*/ 0 w 3410"/>
                      <a:gd name="T29" fmla="*/ 0 h 2056"/>
                      <a:gd name="T30" fmla="*/ 0 w 3410"/>
                      <a:gd name="T31" fmla="*/ 0 h 2056"/>
                      <a:gd name="T32" fmla="*/ 0 w 3410"/>
                      <a:gd name="T33" fmla="*/ 0 h 2056"/>
                      <a:gd name="T34" fmla="*/ 0 w 3410"/>
                      <a:gd name="T35" fmla="*/ 0 h 2056"/>
                      <a:gd name="T36" fmla="*/ 0 w 3410"/>
                      <a:gd name="T37" fmla="*/ 0 h 2056"/>
                      <a:gd name="T38" fmla="*/ 0 w 3410"/>
                      <a:gd name="T39" fmla="*/ 0 h 2056"/>
                      <a:gd name="T40" fmla="*/ 0 w 3410"/>
                      <a:gd name="T41" fmla="*/ 0 h 2056"/>
                      <a:gd name="T42" fmla="*/ 0 w 3410"/>
                      <a:gd name="T43" fmla="*/ 0 h 2056"/>
                      <a:gd name="T44" fmla="*/ 0 w 3410"/>
                      <a:gd name="T45" fmla="*/ 0 h 2056"/>
                      <a:gd name="T46" fmla="*/ 0 w 3410"/>
                      <a:gd name="T47" fmla="*/ 0 h 2056"/>
                      <a:gd name="T48" fmla="*/ 0 w 3410"/>
                      <a:gd name="T49" fmla="*/ 0 h 2056"/>
                      <a:gd name="T50" fmla="*/ 0 w 3410"/>
                      <a:gd name="T51" fmla="*/ 0 h 2056"/>
                      <a:gd name="T52" fmla="*/ 0 w 3410"/>
                      <a:gd name="T53" fmla="*/ 0 h 2056"/>
                      <a:gd name="T54" fmla="*/ 0 w 3410"/>
                      <a:gd name="T55" fmla="*/ 0 h 2056"/>
                      <a:gd name="T56" fmla="*/ 0 w 3410"/>
                      <a:gd name="T57" fmla="*/ 0 h 2056"/>
                      <a:gd name="T58" fmla="*/ 0 w 3410"/>
                      <a:gd name="T59" fmla="*/ 0 h 2056"/>
                      <a:gd name="T60" fmla="*/ 0 w 3410"/>
                      <a:gd name="T61" fmla="*/ 0 h 2056"/>
                      <a:gd name="T62" fmla="*/ 0 w 3410"/>
                      <a:gd name="T63" fmla="*/ 0 h 2056"/>
                      <a:gd name="T64" fmla="*/ 0 w 3410"/>
                      <a:gd name="T65" fmla="*/ 0 h 2056"/>
                      <a:gd name="T66" fmla="*/ 0 w 3410"/>
                      <a:gd name="T67" fmla="*/ 0 h 2056"/>
                      <a:gd name="T68" fmla="*/ 0 w 3410"/>
                      <a:gd name="T69" fmla="*/ 0 h 2056"/>
                      <a:gd name="T70" fmla="*/ 0 w 3410"/>
                      <a:gd name="T71" fmla="*/ 0 h 205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410" h="2056">
                        <a:moveTo>
                          <a:pt x="2643" y="605"/>
                        </a:moveTo>
                        <a:lnTo>
                          <a:pt x="1932" y="1087"/>
                        </a:lnTo>
                        <a:lnTo>
                          <a:pt x="1896" y="1099"/>
                        </a:lnTo>
                        <a:lnTo>
                          <a:pt x="1860" y="1115"/>
                        </a:lnTo>
                        <a:lnTo>
                          <a:pt x="1793" y="1151"/>
                        </a:lnTo>
                        <a:lnTo>
                          <a:pt x="1572" y="1272"/>
                        </a:lnTo>
                        <a:lnTo>
                          <a:pt x="912" y="1615"/>
                        </a:lnTo>
                        <a:lnTo>
                          <a:pt x="572" y="1700"/>
                        </a:lnTo>
                        <a:lnTo>
                          <a:pt x="240" y="1814"/>
                        </a:lnTo>
                        <a:lnTo>
                          <a:pt x="152" y="1853"/>
                        </a:lnTo>
                        <a:lnTo>
                          <a:pt x="113" y="1868"/>
                        </a:lnTo>
                        <a:lnTo>
                          <a:pt x="75" y="1884"/>
                        </a:lnTo>
                        <a:lnTo>
                          <a:pt x="58" y="1895"/>
                        </a:lnTo>
                        <a:lnTo>
                          <a:pt x="43" y="1907"/>
                        </a:lnTo>
                        <a:lnTo>
                          <a:pt x="36" y="1914"/>
                        </a:lnTo>
                        <a:lnTo>
                          <a:pt x="29" y="1922"/>
                        </a:lnTo>
                        <a:lnTo>
                          <a:pt x="23" y="1931"/>
                        </a:lnTo>
                        <a:lnTo>
                          <a:pt x="17" y="1942"/>
                        </a:lnTo>
                        <a:lnTo>
                          <a:pt x="8" y="1964"/>
                        </a:lnTo>
                        <a:lnTo>
                          <a:pt x="0" y="1988"/>
                        </a:lnTo>
                        <a:lnTo>
                          <a:pt x="18" y="2003"/>
                        </a:lnTo>
                        <a:lnTo>
                          <a:pt x="38" y="2016"/>
                        </a:lnTo>
                        <a:lnTo>
                          <a:pt x="59" y="2026"/>
                        </a:lnTo>
                        <a:lnTo>
                          <a:pt x="80" y="2034"/>
                        </a:lnTo>
                        <a:lnTo>
                          <a:pt x="125" y="2046"/>
                        </a:lnTo>
                        <a:lnTo>
                          <a:pt x="171" y="2051"/>
                        </a:lnTo>
                        <a:lnTo>
                          <a:pt x="213" y="2051"/>
                        </a:lnTo>
                        <a:lnTo>
                          <a:pt x="234" y="2053"/>
                        </a:lnTo>
                        <a:lnTo>
                          <a:pt x="255" y="2056"/>
                        </a:lnTo>
                        <a:lnTo>
                          <a:pt x="462" y="2031"/>
                        </a:lnTo>
                        <a:lnTo>
                          <a:pt x="665" y="1983"/>
                        </a:lnTo>
                        <a:lnTo>
                          <a:pt x="894" y="1901"/>
                        </a:lnTo>
                        <a:lnTo>
                          <a:pt x="1289" y="1725"/>
                        </a:lnTo>
                        <a:lnTo>
                          <a:pt x="1544" y="1584"/>
                        </a:lnTo>
                        <a:lnTo>
                          <a:pt x="1607" y="1545"/>
                        </a:lnTo>
                        <a:lnTo>
                          <a:pt x="1636" y="1522"/>
                        </a:lnTo>
                        <a:lnTo>
                          <a:pt x="1650" y="1509"/>
                        </a:lnTo>
                        <a:lnTo>
                          <a:pt x="1663" y="1497"/>
                        </a:lnTo>
                        <a:lnTo>
                          <a:pt x="2545" y="866"/>
                        </a:lnTo>
                        <a:lnTo>
                          <a:pt x="3052" y="423"/>
                        </a:lnTo>
                        <a:lnTo>
                          <a:pt x="3339" y="108"/>
                        </a:lnTo>
                        <a:lnTo>
                          <a:pt x="3398" y="27"/>
                        </a:lnTo>
                        <a:lnTo>
                          <a:pt x="3406" y="14"/>
                        </a:lnTo>
                        <a:lnTo>
                          <a:pt x="3408" y="9"/>
                        </a:lnTo>
                        <a:lnTo>
                          <a:pt x="3410" y="6"/>
                        </a:lnTo>
                        <a:lnTo>
                          <a:pt x="3410" y="5"/>
                        </a:lnTo>
                        <a:lnTo>
                          <a:pt x="3410" y="3"/>
                        </a:lnTo>
                        <a:lnTo>
                          <a:pt x="3410" y="2"/>
                        </a:lnTo>
                        <a:lnTo>
                          <a:pt x="3410" y="1"/>
                        </a:lnTo>
                        <a:lnTo>
                          <a:pt x="3410" y="0"/>
                        </a:lnTo>
                        <a:lnTo>
                          <a:pt x="3409" y="0"/>
                        </a:lnTo>
                        <a:lnTo>
                          <a:pt x="3408" y="0"/>
                        </a:lnTo>
                        <a:lnTo>
                          <a:pt x="3407" y="0"/>
                        </a:lnTo>
                        <a:lnTo>
                          <a:pt x="3406" y="1"/>
                        </a:lnTo>
                        <a:lnTo>
                          <a:pt x="3404" y="1"/>
                        </a:lnTo>
                        <a:lnTo>
                          <a:pt x="3401" y="3"/>
                        </a:lnTo>
                        <a:lnTo>
                          <a:pt x="3394" y="10"/>
                        </a:lnTo>
                        <a:lnTo>
                          <a:pt x="3349" y="48"/>
                        </a:lnTo>
                        <a:lnTo>
                          <a:pt x="3154" y="217"/>
                        </a:lnTo>
                        <a:lnTo>
                          <a:pt x="2643" y="605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6B5653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</p:grpSp>
      </p:grp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  <a:endParaRPr 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  <a:endParaRPr lang="ja-JP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chemeClr val="folHlink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chemeClr val="folHlink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chemeClr val="folHlink"/>
                </a:solidFill>
                <a:latin typeface="Times" charset="0"/>
              </a:defRPr>
            </a:lvl1pPr>
          </a:lstStyle>
          <a:p>
            <a:pPr>
              <a:defRPr/>
            </a:pPr>
            <a:fld id="{EFC80908-261B-E943-9349-19961BF24E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0"/>
        <a:buChar char="s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"/><Relationship Id="rId3" Type="http://schemas.openxmlformats.org/officeDocument/2006/relationships/image" Target="../media/image25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"/><Relationship Id="rId3" Type="http://schemas.openxmlformats.org/officeDocument/2006/relationships/image" Target="../media/image34.t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tiff"/><Relationship Id="rId3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"/><Relationship Id="rId3" Type="http://schemas.openxmlformats.org/officeDocument/2006/relationships/image" Target="../media/image51.t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tiff"/><Relationship Id="rId3" Type="http://schemas.openxmlformats.org/officeDocument/2006/relationships/image" Target="../media/image57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eg"/><Relationship Id="rId3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jpeg"/><Relationship Id="rId3" Type="http://schemas.openxmlformats.org/officeDocument/2006/relationships/image" Target="../media/image6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jpeg"/><Relationship Id="rId3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896072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EF806-A3BF-8743-B9AC-4D41F92869E5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762000"/>
            <a:ext cx="8713663" cy="914400"/>
          </a:xfrm>
          <a:ln w="38100"/>
        </p:spPr>
        <p:txBody>
          <a:bodyPr/>
          <a:lstStyle/>
          <a:p>
            <a:r>
              <a:rPr lang="en-US" altLang="ja-JP" sz="2800" b="1" i="1" dirty="0" smtClean="0">
                <a:solidFill>
                  <a:srgbClr val="0000FF"/>
                </a:solidFill>
                <a:latin typeface="Times"/>
                <a:cs typeface="Times"/>
              </a:rPr>
              <a:t>P</a:t>
            </a:r>
            <a:r>
              <a:rPr lang="en-US" altLang="ja-JP" sz="2800" b="1" i="1" dirty="0">
                <a:solidFill>
                  <a:srgbClr val="0000FF"/>
                </a:solidFill>
                <a:latin typeface="Times"/>
                <a:cs typeface="Times"/>
              </a:rPr>
              <a:t>r</a:t>
            </a:r>
            <a:r>
              <a:rPr lang="en-US" altLang="ja-JP" sz="2800" b="1" i="1" dirty="0" smtClean="0">
                <a:solidFill>
                  <a:srgbClr val="0000FF"/>
                </a:solidFill>
                <a:latin typeface="Times"/>
                <a:cs typeface="Times"/>
              </a:rPr>
              <a:t>esent status and future prospect on the initial realignment at the KEKB injector </a:t>
            </a:r>
            <a:r>
              <a:rPr lang="en-US" altLang="ja-JP" sz="2800" b="1" i="1" dirty="0" err="1" smtClean="0">
                <a:solidFill>
                  <a:srgbClr val="0000FF"/>
                </a:solidFill>
                <a:latin typeface="Times"/>
                <a:cs typeface="Times"/>
              </a:rPr>
              <a:t>linac</a:t>
            </a:r>
            <a:r>
              <a:rPr lang="en-US" altLang="ja-JP" sz="2800" b="1" i="1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endParaRPr lang="ja-JP" altLang="en-US" sz="2800" b="1" i="1" dirty="0" smtClean="0">
              <a:solidFill>
                <a:srgbClr val="0000FF"/>
              </a:solidFill>
              <a:latin typeface="Times"/>
              <a:ea typeface="ñæí©" charset="0"/>
              <a:cs typeface="Time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752600"/>
            <a:ext cx="8964488" cy="3886200"/>
          </a:xfrm>
        </p:spPr>
        <p:txBody>
          <a:bodyPr/>
          <a:lstStyle/>
          <a:p>
            <a:pPr>
              <a:defRPr/>
            </a:pPr>
            <a:endParaRPr lang="en-GB" altLang="ja-JP" sz="1600" dirty="0" smtClean="0">
              <a:latin typeface="Times" charset="0"/>
            </a:endParaRPr>
          </a:p>
          <a:p>
            <a:pPr>
              <a:defRPr/>
            </a:pPr>
            <a:endParaRPr lang="en-GB" altLang="ja-JP" sz="2400" dirty="0" smtClean="0">
              <a:latin typeface="Times" charset="0"/>
            </a:endParaRPr>
          </a:p>
          <a:p>
            <a:pPr>
              <a:defRPr/>
            </a:pPr>
            <a:endParaRPr lang="en-GB" altLang="ja-JP" sz="2400" dirty="0" smtClean="0">
              <a:latin typeface="Times" charset="0"/>
            </a:endParaRPr>
          </a:p>
          <a:p>
            <a:pPr>
              <a:defRPr/>
            </a:pPr>
            <a:r>
              <a:rPr lang="en-US" altLang="ja-JP" sz="2400" dirty="0" smtClean="0">
                <a:latin typeface="Times"/>
                <a:cs typeface="Times"/>
              </a:rPr>
              <a:t>T. Suwada</a:t>
            </a:r>
            <a:r>
              <a:rPr lang="en-GB" altLang="ja-JP" sz="2400" dirty="0" smtClean="0">
                <a:latin typeface="Times"/>
                <a:cs typeface="Times"/>
              </a:rPr>
              <a:t>, T. Higo, K. </a:t>
            </a:r>
            <a:r>
              <a:rPr lang="en-GB" altLang="ja-JP" sz="2400" dirty="0" err="1" smtClean="0">
                <a:latin typeface="Times"/>
                <a:cs typeface="Times"/>
              </a:rPr>
              <a:t>Kakihara</a:t>
            </a:r>
            <a:r>
              <a:rPr lang="en-GB" altLang="ja-JP" sz="2400" dirty="0" smtClean="0">
                <a:latin typeface="Times"/>
                <a:cs typeface="Times"/>
              </a:rPr>
              <a:t>, T. </a:t>
            </a:r>
            <a:r>
              <a:rPr lang="en-GB" altLang="ja-JP" sz="2400" dirty="0" err="1" smtClean="0">
                <a:latin typeface="Times"/>
                <a:cs typeface="Times"/>
              </a:rPr>
              <a:t>Kamitani</a:t>
            </a:r>
            <a:r>
              <a:rPr lang="en-GB" altLang="ja-JP" sz="2400" dirty="0" smtClean="0">
                <a:latin typeface="Times"/>
                <a:cs typeface="Times"/>
              </a:rPr>
              <a:t>, </a:t>
            </a:r>
            <a:r>
              <a:rPr lang="en-US" altLang="ja-JP" sz="2400" dirty="0" smtClean="0">
                <a:latin typeface="Times"/>
                <a:cs typeface="Times"/>
              </a:rPr>
              <a:t>M. Satoh</a:t>
            </a:r>
            <a:r>
              <a:rPr lang="en-GB" altLang="ja-JP" sz="2400" dirty="0" smtClean="0">
                <a:latin typeface="Times"/>
                <a:cs typeface="Times"/>
              </a:rPr>
              <a:t>, </a:t>
            </a:r>
          </a:p>
          <a:p>
            <a:pPr>
              <a:defRPr/>
            </a:pPr>
            <a:r>
              <a:rPr lang="en-GB" altLang="ja-JP" sz="2400" dirty="0" smtClean="0">
                <a:latin typeface="Times"/>
                <a:cs typeface="Times"/>
              </a:rPr>
              <a:t>R. </a:t>
            </a:r>
            <a:r>
              <a:rPr lang="en-GB" altLang="ja-JP" sz="2400" dirty="0" err="1" smtClean="0">
                <a:latin typeface="Times"/>
                <a:cs typeface="Times"/>
              </a:rPr>
              <a:t>Sugahara</a:t>
            </a:r>
            <a:r>
              <a:rPr lang="en-GB" altLang="ja-JP" sz="2400" dirty="0" smtClean="0">
                <a:latin typeface="Times"/>
                <a:cs typeface="Times"/>
              </a:rPr>
              <a:t>,  M. Tanaka, </a:t>
            </a:r>
          </a:p>
          <a:p>
            <a:pPr>
              <a:defRPr/>
            </a:pPr>
            <a:r>
              <a:rPr lang="en-GB" altLang="ja-JP" sz="2400" i="1" dirty="0" smtClean="0">
                <a:latin typeface="Times"/>
                <a:cs typeface="Times"/>
              </a:rPr>
              <a:t>Accelerator Laboratory, </a:t>
            </a:r>
            <a:r>
              <a:rPr lang="x-none" altLang="ja-JP" sz="2400" i="1" dirty="0" smtClean="0">
                <a:latin typeface="Times"/>
                <a:cs typeface="Times"/>
              </a:rPr>
              <a:t>KEK</a:t>
            </a:r>
            <a:endParaRPr lang="en-US" altLang="ja-JP" sz="2400" i="1" dirty="0" smtClean="0">
              <a:latin typeface="Times"/>
              <a:cs typeface="Times"/>
            </a:endParaRPr>
          </a:p>
          <a:p>
            <a:pPr>
              <a:defRPr/>
            </a:pPr>
            <a:endParaRPr lang="ja-JP" altLang="ja-JP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752056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771FB-55AF-3142-A09A-F6E039FBB614}" type="slidenum">
              <a:rPr lang="en-US" altLang="ja-JP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9215"/>
            <a:ext cx="9144000" cy="671513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Alignment results for the accelerating structures at sectors C5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26631" name="テキスト ボックス 12"/>
          <p:cNvSpPr txBox="1">
            <a:spLocks noChangeArrowheads="1"/>
          </p:cNvSpPr>
          <p:nvPr/>
        </p:nvSpPr>
        <p:spPr bwMode="auto">
          <a:xfrm>
            <a:off x="1907704" y="5301208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dirty="0" smtClean="0">
                <a:latin typeface="Times"/>
                <a:cs typeface="Times"/>
              </a:rPr>
              <a:t>Horizonta</a:t>
            </a:r>
            <a:r>
              <a:rPr lang="en-US" altLang="ja-JP" dirty="0">
                <a:latin typeface="Times"/>
                <a:cs typeface="Times"/>
              </a:rPr>
              <a:t>l</a:t>
            </a:r>
            <a:endParaRPr lang="ja-JP" altLang="en-US" dirty="0"/>
          </a:p>
        </p:txBody>
      </p:sp>
      <p:pic>
        <p:nvPicPr>
          <p:cNvPr id="2" name="図 1" descr="Ver5.C5.dist.plot.ps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484784"/>
            <a:ext cx="3867087" cy="3713088"/>
          </a:xfrm>
          <a:prstGeom prst="rect">
            <a:avLst/>
          </a:prstGeom>
        </p:spPr>
      </p:pic>
      <p:pic>
        <p:nvPicPr>
          <p:cNvPr id="7" name="図 6" descr="Hor5.C5.dist.plot.ps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95617"/>
            <a:ext cx="3888432" cy="3733583"/>
          </a:xfrm>
          <a:prstGeom prst="rect">
            <a:avLst/>
          </a:prstGeom>
        </p:spPr>
      </p:pic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6444208" y="5301208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dirty="0" smtClean="0">
                <a:latin typeface="Times"/>
                <a:cs typeface="Times"/>
              </a:rPr>
              <a:t>Vertical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853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図 6" descr="Fig.3.rev のコピー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467544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176"/>
            <a:ext cx="3752056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95231-9453-4B4A-AE72-6AC32871DB67}" type="slidenum">
              <a:rPr lang="en-US" altLang="ja-JP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720081"/>
          </a:xfrm>
          <a:ln w="28575"/>
        </p:spPr>
        <p:txBody>
          <a:bodyPr/>
          <a:lstStyle/>
          <a:p>
            <a:r>
              <a:rPr lang="en-US" altLang="ja-JP" sz="3000" b="1" i="1" dirty="0" smtClean="0">
                <a:solidFill>
                  <a:srgbClr val="0000FF"/>
                </a:solidFill>
                <a:latin typeface="Times"/>
                <a:cs typeface="Times"/>
              </a:rPr>
              <a:t>Laser optical system – </a:t>
            </a:r>
            <a:r>
              <a:rPr lang="en-US" altLang="ja-JP" sz="3000" i="1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altLang="ja-JP" sz="3000" i="1" dirty="0" smtClean="0">
                <a:solidFill>
                  <a:srgbClr val="0000FF"/>
                </a:solidFill>
                <a:latin typeface="Times"/>
                <a:cs typeface="Times"/>
              </a:rPr>
              <a:t>simple dioptric </a:t>
            </a:r>
            <a:r>
              <a:rPr lang="en-US" altLang="ja-JP" sz="3000" i="1" dirty="0">
                <a:solidFill>
                  <a:srgbClr val="0000FF"/>
                </a:solidFill>
                <a:latin typeface="Times"/>
                <a:cs typeface="Times"/>
              </a:rPr>
              <a:t>system</a:t>
            </a:r>
            <a:br>
              <a:rPr lang="en-US" altLang="ja-JP" sz="3000" i="1" dirty="0">
                <a:solidFill>
                  <a:srgbClr val="0000FF"/>
                </a:solidFill>
                <a:latin typeface="Times"/>
                <a:cs typeface="Times"/>
              </a:rPr>
            </a:br>
            <a:r>
              <a:rPr lang="en-US" altLang="ja-JP" sz="3000" i="1" dirty="0">
                <a:solidFill>
                  <a:srgbClr val="0000FF"/>
                </a:solidFill>
                <a:latin typeface="Times"/>
                <a:cs typeface="Times"/>
              </a:rPr>
              <a:t>using dioptric </a:t>
            </a:r>
            <a:r>
              <a:rPr lang="en-US" altLang="ja-JP" sz="3000" i="1" dirty="0" smtClean="0">
                <a:solidFill>
                  <a:srgbClr val="0000FF"/>
                </a:solidFill>
                <a:latin typeface="Times"/>
                <a:cs typeface="Times"/>
              </a:rPr>
              <a:t>lenses and reflecting mirrors</a:t>
            </a:r>
            <a:r>
              <a:rPr lang="en-US" altLang="ja-JP" sz="3000" b="1" i="1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altLang="ja-JP" sz="3000" b="1" i="1" dirty="0">
                <a:solidFill>
                  <a:srgbClr val="0000FF"/>
                </a:solidFill>
                <a:latin typeface="Times"/>
                <a:cs typeface="Times"/>
              </a:rPr>
              <a:t>–</a:t>
            </a:r>
            <a:endParaRPr lang="ja-JP" altLang="en-US" sz="3000" b="1" i="1" dirty="0" smtClean="0">
              <a:solidFill>
                <a:srgbClr val="0000FF"/>
              </a:solidFill>
              <a:latin typeface="Times"/>
              <a:cs typeface="Times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 flipV="1">
            <a:off x="5364163" y="3285132"/>
            <a:ext cx="1584325" cy="215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円弧 14"/>
          <p:cNvSpPr/>
          <p:nvPr/>
        </p:nvSpPr>
        <p:spPr bwMode="auto">
          <a:xfrm rot="2201647">
            <a:off x="4564063" y="2672357"/>
            <a:ext cx="1655762" cy="1728788"/>
          </a:xfrm>
          <a:prstGeom prst="arc">
            <a:avLst/>
          </a:prstGeom>
          <a:noFill/>
          <a:ln w="38100" cap="flat" cmpd="sng" algn="ctr">
            <a:solidFill>
              <a:srgbClr val="00CF30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cxnSp>
        <p:nvCxnSpPr>
          <p:cNvPr id="17" name="直線矢印コネクタ 16"/>
          <p:cNvCxnSpPr/>
          <p:nvPr/>
        </p:nvCxnSpPr>
        <p:spPr bwMode="auto">
          <a:xfrm>
            <a:off x="5364163" y="3501032"/>
            <a:ext cx="1584325" cy="215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561" name="図形グループ 143359"/>
          <p:cNvGrpSpPr>
            <a:grpSpLocks/>
          </p:cNvGrpSpPr>
          <p:nvPr/>
        </p:nvGrpSpPr>
        <p:grpSpPr bwMode="auto">
          <a:xfrm>
            <a:off x="4500563" y="2781895"/>
            <a:ext cx="758825" cy="1181100"/>
            <a:chOff x="5364088" y="3717032"/>
            <a:chExt cx="759646" cy="1181745"/>
          </a:xfrm>
        </p:grpSpPr>
        <p:grpSp>
          <p:nvGrpSpPr>
            <p:cNvPr id="23582" name="図形グループ 26"/>
            <p:cNvGrpSpPr>
              <a:grpSpLocks/>
            </p:cNvGrpSpPr>
            <p:nvPr/>
          </p:nvGrpSpPr>
          <p:grpSpPr bwMode="auto">
            <a:xfrm>
              <a:off x="5508104" y="4149080"/>
              <a:ext cx="288032" cy="576064"/>
              <a:chOff x="5508104" y="4149080"/>
              <a:chExt cx="288032" cy="576064"/>
            </a:xfrm>
          </p:grpSpPr>
          <p:cxnSp>
            <p:nvCxnSpPr>
              <p:cNvPr id="21" name="直線矢印コネクタ 20"/>
              <p:cNvCxnSpPr/>
              <p:nvPr/>
            </p:nvCxnSpPr>
            <p:spPr bwMode="auto">
              <a:xfrm flipV="1">
                <a:off x="5508707" y="4149068"/>
                <a:ext cx="0" cy="4320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直線矢印コネクタ 23"/>
              <p:cNvCxnSpPr/>
              <p:nvPr/>
            </p:nvCxnSpPr>
            <p:spPr bwMode="auto">
              <a:xfrm>
                <a:off x="5508707" y="4581103"/>
                <a:ext cx="287649" cy="14454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583" name="テキスト ボックス 27"/>
            <p:cNvSpPr txBox="1">
              <a:spLocks noChangeArrowheads="1"/>
            </p:cNvSpPr>
            <p:nvPr/>
          </p:nvSpPr>
          <p:spPr bwMode="auto">
            <a:xfrm>
              <a:off x="5724128" y="4437112"/>
              <a:ext cx="3996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r>
                <a:rPr lang="en-US" altLang="ja-JP" i="1">
                  <a:latin typeface="Times" charset="0"/>
                  <a:cs typeface="Times" charset="0"/>
                </a:rPr>
                <a:t>x</a:t>
              </a:r>
              <a:endParaRPr lang="ja-JP" altLang="en-US" i="1">
                <a:latin typeface="Times" charset="0"/>
                <a:cs typeface="Times" charset="0"/>
              </a:endParaRPr>
            </a:p>
          </p:txBody>
        </p:sp>
        <p:sp>
          <p:nvSpPr>
            <p:cNvPr id="23584" name="テキスト ボックス 32"/>
            <p:cNvSpPr txBox="1">
              <a:spLocks noChangeArrowheads="1"/>
            </p:cNvSpPr>
            <p:nvPr/>
          </p:nvSpPr>
          <p:spPr bwMode="auto">
            <a:xfrm>
              <a:off x="5364088" y="3717032"/>
              <a:ext cx="3996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Osaka" charset="0"/>
                  <a:cs typeface="Osaka" charset="0"/>
                </a:defRPr>
              </a:lvl9pPr>
            </a:lstStyle>
            <a:p>
              <a:r>
                <a:rPr lang="en-US" altLang="ja-JP" i="1">
                  <a:latin typeface="Times" charset="0"/>
                  <a:cs typeface="Times" charset="0"/>
                </a:rPr>
                <a:t>y</a:t>
              </a:r>
              <a:endParaRPr lang="ja-JP" altLang="en-US" i="1">
                <a:latin typeface="Times" charset="0"/>
                <a:cs typeface="Times" charset="0"/>
              </a:endParaRPr>
            </a:p>
          </p:txBody>
        </p:sp>
      </p:grpSp>
      <p:cxnSp>
        <p:nvCxnSpPr>
          <p:cNvPr id="41" name="直線矢印コネクタ 40"/>
          <p:cNvCxnSpPr/>
          <p:nvPr/>
        </p:nvCxnSpPr>
        <p:spPr bwMode="auto">
          <a:xfrm flipV="1">
            <a:off x="7019925" y="3213695"/>
            <a:ext cx="1584325" cy="215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直線矢印コネクタ 41"/>
          <p:cNvCxnSpPr/>
          <p:nvPr/>
        </p:nvCxnSpPr>
        <p:spPr bwMode="auto">
          <a:xfrm>
            <a:off x="7019925" y="3574057"/>
            <a:ext cx="1584325" cy="215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564" name="テキスト ボックス 143360"/>
          <p:cNvSpPr txBox="1">
            <a:spLocks noChangeArrowheads="1"/>
          </p:cNvSpPr>
          <p:nvPr/>
        </p:nvSpPr>
        <p:spPr bwMode="auto">
          <a:xfrm>
            <a:off x="4283968" y="4005064"/>
            <a:ext cx="2664296" cy="369332"/>
          </a:xfrm>
          <a:prstGeom prst="rect">
            <a:avLst/>
          </a:prstGeom>
          <a:noFill/>
          <a:ln w="9525">
            <a:solidFill>
              <a:srgbClr val="009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 i="1" dirty="0" smtClean="0">
                <a:solidFill>
                  <a:srgbClr val="0000FF"/>
                </a:solidFill>
                <a:latin typeface="Times"/>
                <a:cs typeface="Times"/>
              </a:rPr>
              <a:t>For injection angle tuning</a:t>
            </a:r>
            <a:endParaRPr lang="ja-JP" altLang="en-US" sz="1800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23565" name="テキスト ボックス 43"/>
          <p:cNvSpPr txBox="1">
            <a:spLocks noChangeArrowheads="1"/>
          </p:cNvSpPr>
          <p:nvPr/>
        </p:nvSpPr>
        <p:spPr bwMode="auto">
          <a:xfrm>
            <a:off x="1475656" y="2853332"/>
            <a:ext cx="3038963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 i="1" dirty="0" smtClean="0">
                <a:solidFill>
                  <a:srgbClr val="0000FF"/>
                </a:solidFill>
                <a:latin typeface="Times" charset="0"/>
                <a:cs typeface="Times" charset="0"/>
              </a:rPr>
              <a:t>Translation along x and y axes</a:t>
            </a:r>
            <a:endParaRPr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23566" name="テキスト ボックス 44"/>
          <p:cNvSpPr txBox="1">
            <a:spLocks noChangeArrowheads="1"/>
          </p:cNvSpPr>
          <p:nvPr/>
        </p:nvSpPr>
        <p:spPr bwMode="auto">
          <a:xfrm>
            <a:off x="6062694" y="2708920"/>
            <a:ext cx="2901794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 i="1" dirty="0" smtClean="0">
                <a:solidFill>
                  <a:srgbClr val="0000FF"/>
                </a:solidFill>
                <a:latin typeface="Times" charset="0"/>
                <a:cs typeface="Times" charset="0"/>
              </a:rPr>
              <a:t>Rotation around x and y axes</a:t>
            </a:r>
            <a:endParaRPr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23567" name="テキスト ボックス 45"/>
          <p:cNvSpPr txBox="1">
            <a:spLocks noChangeArrowheads="1"/>
          </p:cNvSpPr>
          <p:nvPr/>
        </p:nvSpPr>
        <p:spPr bwMode="auto">
          <a:xfrm>
            <a:off x="6516216" y="4582120"/>
            <a:ext cx="2311413" cy="369332"/>
          </a:xfrm>
          <a:prstGeom prst="rect">
            <a:avLst/>
          </a:prstGeom>
          <a:noFill/>
          <a:ln w="9525">
            <a:solidFill>
              <a:srgbClr val="009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 i="1" dirty="0" smtClean="0">
                <a:solidFill>
                  <a:srgbClr val="0000FF"/>
                </a:solidFill>
                <a:latin typeface="Times"/>
                <a:cs typeface="Times"/>
              </a:rPr>
              <a:t>For translation tuning  </a:t>
            </a:r>
            <a:endParaRPr lang="ja-JP" altLang="en-US" sz="1800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grpSp>
        <p:nvGrpSpPr>
          <p:cNvPr id="23568" name="図形グループ 143367"/>
          <p:cNvGrpSpPr>
            <a:grpSpLocks/>
          </p:cNvGrpSpPr>
          <p:nvPr/>
        </p:nvGrpSpPr>
        <p:grpSpPr bwMode="auto">
          <a:xfrm>
            <a:off x="7236296" y="3616052"/>
            <a:ext cx="760413" cy="1181100"/>
            <a:chOff x="7380312" y="4293096"/>
            <a:chExt cx="759646" cy="1181745"/>
          </a:xfrm>
        </p:grpSpPr>
        <p:sp>
          <p:nvSpPr>
            <p:cNvPr id="143367" name="右カーブ矢印 143366"/>
            <p:cNvSpPr/>
            <p:nvPr/>
          </p:nvSpPr>
          <p:spPr bwMode="auto">
            <a:xfrm>
              <a:off x="7380312" y="4580590"/>
              <a:ext cx="288634" cy="360560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grpSp>
          <p:nvGrpSpPr>
            <p:cNvPr id="23575" name="図形グループ 53"/>
            <p:cNvGrpSpPr>
              <a:grpSpLocks/>
            </p:cNvGrpSpPr>
            <p:nvPr/>
          </p:nvGrpSpPr>
          <p:grpSpPr bwMode="auto">
            <a:xfrm>
              <a:off x="7380312" y="4293096"/>
              <a:ext cx="759646" cy="1181745"/>
              <a:chOff x="5364088" y="3717032"/>
              <a:chExt cx="759646" cy="1181745"/>
            </a:xfrm>
          </p:grpSpPr>
          <p:grpSp>
            <p:nvGrpSpPr>
              <p:cNvPr id="23577" name="図形グループ 54"/>
              <p:cNvGrpSpPr>
                <a:grpSpLocks/>
              </p:cNvGrpSpPr>
              <p:nvPr/>
            </p:nvGrpSpPr>
            <p:grpSpPr bwMode="auto">
              <a:xfrm>
                <a:off x="5508104" y="4149080"/>
                <a:ext cx="288032" cy="576064"/>
                <a:chOff x="5508104" y="4149080"/>
                <a:chExt cx="288032" cy="576064"/>
              </a:xfrm>
            </p:grpSpPr>
            <p:cxnSp>
              <p:nvCxnSpPr>
                <p:cNvPr id="58" name="直線矢印コネクタ 57"/>
                <p:cNvCxnSpPr/>
                <p:nvPr/>
              </p:nvCxnSpPr>
              <p:spPr bwMode="auto">
                <a:xfrm flipV="1">
                  <a:off x="5508406" y="4149068"/>
                  <a:ext cx="0" cy="432035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直線矢印コネクタ 58"/>
                <p:cNvCxnSpPr/>
                <p:nvPr/>
              </p:nvCxnSpPr>
              <p:spPr bwMode="auto">
                <a:xfrm>
                  <a:off x="5508406" y="4581103"/>
                  <a:ext cx="287047" cy="14454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3578" name="テキスト ボックス 55"/>
              <p:cNvSpPr txBox="1">
                <a:spLocks noChangeArrowheads="1"/>
              </p:cNvSpPr>
              <p:nvPr/>
            </p:nvSpPr>
            <p:spPr bwMode="auto">
              <a:xfrm>
                <a:off x="5724128" y="4437112"/>
                <a:ext cx="399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9pPr>
              </a:lstStyle>
              <a:p>
                <a:r>
                  <a:rPr lang="en-US" altLang="ja-JP" i="1">
                    <a:latin typeface="Times" charset="0"/>
                    <a:cs typeface="Times" charset="0"/>
                  </a:rPr>
                  <a:t>x</a:t>
                </a:r>
                <a:endParaRPr lang="ja-JP" altLang="en-US" i="1">
                  <a:latin typeface="Times" charset="0"/>
                  <a:cs typeface="Times" charset="0"/>
                </a:endParaRPr>
              </a:p>
            </p:txBody>
          </p:sp>
          <p:sp>
            <p:nvSpPr>
              <p:cNvPr id="23579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5364088" y="3717032"/>
                <a:ext cx="399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Osaka" charset="0"/>
                    <a:cs typeface="Osaka" charset="0"/>
                  </a:defRPr>
                </a:lvl9pPr>
              </a:lstStyle>
              <a:p>
                <a:r>
                  <a:rPr lang="en-US" altLang="ja-JP" i="1">
                    <a:latin typeface="Times" charset="0"/>
                    <a:cs typeface="Times" charset="0"/>
                  </a:rPr>
                  <a:t>y</a:t>
                </a:r>
                <a:endParaRPr lang="ja-JP" altLang="en-US" i="1">
                  <a:latin typeface="Times" charset="0"/>
                  <a:cs typeface="Times" charset="0"/>
                </a:endParaRPr>
              </a:p>
            </p:txBody>
          </p:sp>
        </p:grpSp>
        <p:sp>
          <p:nvSpPr>
            <p:cNvPr id="60" name="右カーブ矢印 59"/>
            <p:cNvSpPr/>
            <p:nvPr/>
          </p:nvSpPr>
          <p:spPr bwMode="auto">
            <a:xfrm rot="5400000">
              <a:off x="7704404" y="4977167"/>
              <a:ext cx="289083" cy="360000"/>
            </a:xfrm>
            <a:prstGeom prst="curv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</p:grpSp>
      <p:sp>
        <p:nvSpPr>
          <p:cNvPr id="23569" name="テキスト ボックス 143368"/>
          <p:cNvSpPr txBox="1">
            <a:spLocks noChangeArrowheads="1"/>
          </p:cNvSpPr>
          <p:nvPr/>
        </p:nvSpPr>
        <p:spPr bwMode="auto">
          <a:xfrm>
            <a:off x="6659563" y="1773832"/>
            <a:ext cx="196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>
                <a:latin typeface="Times" charset="0"/>
                <a:cs typeface="Times" charset="0"/>
              </a:rPr>
              <a:t>10mW (or 1mW)</a:t>
            </a:r>
            <a:endParaRPr lang="ja-JP" altLang="en-US" sz="2000">
              <a:latin typeface="Times" charset="0"/>
              <a:cs typeface="Times" charset="0"/>
            </a:endParaRPr>
          </a:p>
        </p:txBody>
      </p:sp>
      <p:sp>
        <p:nvSpPr>
          <p:cNvPr id="23570" name="テキスト ボックス 62"/>
          <p:cNvSpPr txBox="1">
            <a:spLocks noChangeArrowheads="1"/>
          </p:cNvSpPr>
          <p:nvPr/>
        </p:nvSpPr>
        <p:spPr bwMode="auto">
          <a:xfrm>
            <a:off x="35496" y="899428"/>
            <a:ext cx="3528392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 i="1" dirty="0" smtClean="0">
                <a:solidFill>
                  <a:srgbClr val="0000FF"/>
                </a:solidFill>
                <a:latin typeface="Times"/>
                <a:cs typeface="Times"/>
              </a:rPr>
              <a:t>Wide beam for Fresnel lens method</a:t>
            </a:r>
            <a:endParaRPr lang="ja-JP" altLang="en-US" sz="1800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23571" name="テキスト ボックス 63"/>
          <p:cNvSpPr txBox="1">
            <a:spLocks noChangeArrowheads="1"/>
          </p:cNvSpPr>
          <p:nvPr/>
        </p:nvSpPr>
        <p:spPr bwMode="auto">
          <a:xfrm>
            <a:off x="827088" y="4582120"/>
            <a:ext cx="331286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 i="1" dirty="0" smtClean="0">
                <a:solidFill>
                  <a:srgbClr val="FF0000"/>
                </a:solidFill>
                <a:latin typeface="Times"/>
                <a:cs typeface="Times"/>
              </a:rPr>
              <a:t>Narrow beam for QPD method</a:t>
            </a:r>
            <a:endParaRPr lang="ja-JP" altLang="en-US" sz="1800" i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cxnSp>
        <p:nvCxnSpPr>
          <p:cNvPr id="34" name="直線矢印コネクタ 33"/>
          <p:cNvCxnSpPr/>
          <p:nvPr/>
        </p:nvCxnSpPr>
        <p:spPr bwMode="auto">
          <a:xfrm flipV="1">
            <a:off x="6948488" y="3069232"/>
            <a:ext cx="1584325" cy="215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直線矢印コネクタ 34"/>
          <p:cNvCxnSpPr/>
          <p:nvPr/>
        </p:nvCxnSpPr>
        <p:spPr bwMode="auto">
          <a:xfrm>
            <a:off x="6948488" y="3716932"/>
            <a:ext cx="1584325" cy="215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円/楕円 1"/>
          <p:cNvSpPr/>
          <p:nvPr/>
        </p:nvSpPr>
        <p:spPr bwMode="auto">
          <a:xfrm>
            <a:off x="4716016" y="2996952"/>
            <a:ext cx="1080120" cy="108012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7" name="円/楕円 36"/>
          <p:cNvSpPr/>
          <p:nvPr/>
        </p:nvSpPr>
        <p:spPr bwMode="auto">
          <a:xfrm>
            <a:off x="6444208" y="3068960"/>
            <a:ext cx="1080120" cy="108012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054945" y="836712"/>
            <a:ext cx="4089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"/>
                <a:cs typeface="Times"/>
              </a:rPr>
              <a:t>T. Suwada, et </a:t>
            </a:r>
            <a:r>
              <a:rPr lang="en-US" altLang="ja-JP" sz="1400" dirty="0" err="1" smtClean="0">
                <a:latin typeface="Times"/>
                <a:cs typeface="Times"/>
              </a:rPr>
              <a:t>al.,Rev</a:t>
            </a:r>
            <a:r>
              <a:rPr lang="en-US" altLang="ja-JP" sz="1400" dirty="0" smtClean="0">
                <a:latin typeface="Times"/>
                <a:cs typeface="Times"/>
              </a:rPr>
              <a:t>. Sci. </a:t>
            </a:r>
            <a:r>
              <a:rPr lang="en-US" altLang="ja-JP" sz="1400" dirty="0" err="1" smtClean="0">
                <a:latin typeface="Times"/>
                <a:cs typeface="Times"/>
              </a:rPr>
              <a:t>Instrum</a:t>
            </a:r>
            <a:r>
              <a:rPr lang="en-US" altLang="ja-JP" sz="1400" dirty="0" smtClean="0">
                <a:latin typeface="Times"/>
                <a:cs typeface="Times"/>
              </a:rPr>
              <a:t> 84, 093302 </a:t>
            </a:r>
            <a:r>
              <a:rPr lang="en-US" altLang="ja-JP" sz="1400" dirty="0">
                <a:latin typeface="Times"/>
                <a:cs typeface="Times"/>
              </a:rPr>
              <a:t>(</a:t>
            </a:r>
            <a:r>
              <a:rPr lang="en-US" altLang="ja-JP" sz="1400" dirty="0" smtClean="0">
                <a:latin typeface="Times"/>
                <a:cs typeface="Times"/>
              </a:rPr>
              <a:t>2013).</a:t>
            </a:r>
            <a:endParaRPr kumimoji="1" lang="ja-JP" altLang="en-US" sz="1400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395536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752056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771FB-55AF-3142-A09A-F6E039FBB614}" type="slidenum">
              <a:rPr lang="en-US" altLang="ja-JP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81000"/>
            <a:ext cx="8569325" cy="671513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Laser profiles at the initial and last QPDs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pic>
        <p:nvPicPr>
          <p:cNvPr id="26629" name="図 8" descr="Fig.5a.s のコピー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8482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図 10" descr="Fig.5b.s のコピー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950" y="1484313"/>
            <a:ext cx="48450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テキスト ボックス 12"/>
          <p:cNvSpPr txBox="1">
            <a:spLocks noChangeArrowheads="1"/>
          </p:cNvSpPr>
          <p:nvPr/>
        </p:nvSpPr>
        <p:spPr bwMode="auto">
          <a:xfrm>
            <a:off x="107504" y="4869160"/>
            <a:ext cx="42484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200" dirty="0" smtClean="0">
                <a:latin typeface="Times"/>
                <a:cs typeface="Times"/>
              </a:rPr>
              <a:t>@</a:t>
            </a:r>
            <a:r>
              <a:rPr lang="en-US" altLang="ja-JP" sz="2200" dirty="0">
                <a:latin typeface="Times"/>
                <a:cs typeface="Times"/>
              </a:rPr>
              <a:t> E</a:t>
            </a:r>
            <a:r>
              <a:rPr lang="en-US" altLang="ja-JP" sz="2200" dirty="0" smtClean="0">
                <a:latin typeface="Times"/>
                <a:cs typeface="Times"/>
              </a:rPr>
              <a:t>xit of the optical system </a:t>
            </a:r>
            <a:r>
              <a:rPr lang="en-US" altLang="ja-JP" sz="2200" dirty="0" smtClean="0"/>
              <a:t>(</a:t>
            </a:r>
            <a:r>
              <a:rPr lang="en-US" altLang="ja-JP" sz="2200" i="1" dirty="0" smtClean="0">
                <a:latin typeface="Times" charset="0"/>
                <a:cs typeface="Times" charset="0"/>
              </a:rPr>
              <a:t>z </a:t>
            </a:r>
            <a:r>
              <a:rPr lang="en-US" altLang="ja-JP" sz="2200" dirty="0" smtClean="0">
                <a:latin typeface="Times" charset="0"/>
                <a:cs typeface="Times" charset="0"/>
              </a:rPr>
              <a:t>= 0</a:t>
            </a:r>
            <a:r>
              <a:rPr lang="en-US" altLang="ja-JP" sz="2200" dirty="0" smtClean="0"/>
              <a:t>) </a:t>
            </a:r>
            <a:r>
              <a:rPr lang="en-US" altLang="ja-JP" sz="2200" i="1" dirty="0" err="1" smtClean="0">
                <a:latin typeface="Times" charset="0"/>
                <a:cs typeface="Times" charset="0"/>
              </a:rPr>
              <a:t>Wx</a:t>
            </a:r>
            <a:r>
              <a:rPr lang="en-US" altLang="ja-JP" sz="2200" i="1" dirty="0" smtClean="0">
                <a:latin typeface="Times" charset="0"/>
                <a:cs typeface="Times" charset="0"/>
              </a:rPr>
              <a:t> </a:t>
            </a:r>
            <a:r>
              <a:rPr lang="en-US" altLang="ja-JP" sz="2200" dirty="0" smtClean="0">
                <a:latin typeface="Times" charset="0"/>
                <a:cs typeface="Times" charset="0"/>
              </a:rPr>
              <a:t>≈ </a:t>
            </a:r>
            <a:r>
              <a:rPr lang="en-US" altLang="ja-JP" sz="2200" i="1" dirty="0" err="1" smtClean="0">
                <a:latin typeface="Times" charset="0"/>
                <a:cs typeface="Times" charset="0"/>
              </a:rPr>
              <a:t>Wy</a:t>
            </a:r>
            <a:r>
              <a:rPr lang="en-US" altLang="ja-JP" sz="2200" i="1" dirty="0" smtClean="0">
                <a:latin typeface="Times" charset="0"/>
                <a:cs typeface="Times" charset="0"/>
              </a:rPr>
              <a:t> ≈ </a:t>
            </a:r>
            <a:r>
              <a:rPr lang="en-US" altLang="ja-JP" sz="2200" dirty="0" smtClean="0">
                <a:latin typeface="Times" charset="0"/>
                <a:cs typeface="Times" charset="0"/>
              </a:rPr>
              <a:t>29 mm (4σ</a:t>
            </a:r>
            <a:r>
              <a:rPr lang="en-US" altLang="ja-JP" sz="2200" dirty="0">
                <a:latin typeface="Times" charset="0"/>
                <a:cs typeface="Times" charset="0"/>
              </a:rPr>
              <a:t> </a:t>
            </a:r>
            <a:r>
              <a:rPr lang="en-US" altLang="ja-JP" sz="2200" dirty="0" smtClean="0">
                <a:latin typeface="Times" charset="0"/>
                <a:cs typeface="Times" charset="0"/>
              </a:rPr>
              <a:t>width)</a:t>
            </a:r>
            <a:endParaRPr lang="ja-JP" altLang="en-US" sz="2200" dirty="0"/>
          </a:p>
        </p:txBody>
      </p:sp>
      <p:sp>
        <p:nvSpPr>
          <p:cNvPr id="26632" name="テキスト ボックス 14"/>
          <p:cNvSpPr txBox="1">
            <a:spLocks noChangeArrowheads="1"/>
          </p:cNvSpPr>
          <p:nvPr/>
        </p:nvSpPr>
        <p:spPr bwMode="auto">
          <a:xfrm>
            <a:off x="4427984" y="4869160"/>
            <a:ext cx="47160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200" dirty="0" smtClean="0">
                <a:latin typeface="Times"/>
                <a:cs typeface="Times"/>
              </a:rPr>
              <a:t>@ Last QPD (</a:t>
            </a:r>
            <a:r>
              <a:rPr lang="en-US" altLang="ja-JP" sz="2200" i="1" dirty="0" smtClean="0">
                <a:latin typeface="Times"/>
                <a:cs typeface="Times"/>
              </a:rPr>
              <a:t>z </a:t>
            </a:r>
            <a:r>
              <a:rPr lang="en-US" altLang="ja-JP" sz="2200" dirty="0" smtClean="0">
                <a:latin typeface="Times"/>
                <a:cs typeface="Times"/>
              </a:rPr>
              <a:t>= 500 m</a:t>
            </a:r>
            <a:r>
              <a:rPr lang="en-US" altLang="ja-JP" sz="2200" dirty="0">
                <a:latin typeface="Times"/>
                <a:cs typeface="Times"/>
              </a:rPr>
              <a:t>)</a:t>
            </a:r>
          </a:p>
          <a:p>
            <a:r>
              <a:rPr lang="en-US" altLang="ja-JP" sz="2200" i="1" dirty="0" err="1" smtClean="0">
                <a:latin typeface="Times" charset="0"/>
                <a:cs typeface="Times" charset="0"/>
              </a:rPr>
              <a:t>Wx</a:t>
            </a:r>
            <a:r>
              <a:rPr lang="en-US" altLang="ja-JP" sz="2200" i="1" dirty="0" smtClean="0">
                <a:latin typeface="Times" charset="0"/>
                <a:cs typeface="Times" charset="0"/>
              </a:rPr>
              <a:t> </a:t>
            </a:r>
            <a:r>
              <a:rPr lang="en-US" altLang="ja-JP" sz="2200" dirty="0" smtClean="0">
                <a:latin typeface="Times" charset="0"/>
                <a:cs typeface="Times" charset="0"/>
              </a:rPr>
              <a:t>≈ 21.2 mm, </a:t>
            </a:r>
            <a:r>
              <a:rPr lang="en-US" altLang="ja-JP" sz="2200" i="1" dirty="0" err="1" smtClean="0">
                <a:latin typeface="Times" charset="0"/>
                <a:cs typeface="Times" charset="0"/>
              </a:rPr>
              <a:t>Wy</a:t>
            </a:r>
            <a:r>
              <a:rPr lang="en-US" altLang="ja-JP" sz="2200" i="1" dirty="0" smtClean="0">
                <a:latin typeface="Times" charset="0"/>
                <a:cs typeface="Times" charset="0"/>
              </a:rPr>
              <a:t> ≈ </a:t>
            </a:r>
            <a:r>
              <a:rPr lang="en-US" altLang="ja-JP" sz="2200" dirty="0" smtClean="0">
                <a:latin typeface="Times" charset="0"/>
                <a:cs typeface="Times" charset="0"/>
              </a:rPr>
              <a:t>17.8 mm</a:t>
            </a:r>
            <a:endParaRPr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2696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IMG_21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91218" y="2311082"/>
            <a:ext cx="3909827" cy="2195736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395536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C42-F6C1-3348-9837-B7932CCE7A92}" type="slidenum">
              <a:rPr lang="en-US" altLang="ja-JP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altLang="ja-JP" sz="3200" b="1" i="1" dirty="0" smtClean="0">
                <a:solidFill>
                  <a:srgbClr val="0000FF"/>
                </a:solidFill>
                <a:latin typeface="Times" charset="0"/>
              </a:rPr>
              <a:t>New support table installed for restricting the displacements of the girder unit  </a:t>
            </a:r>
            <a:endParaRPr lang="ja-JP" altLang="en-US" sz="32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pic>
        <p:nvPicPr>
          <p:cNvPr id="7" name="図 6" descr="IMG_21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5432"/>
            <a:ext cx="6940571" cy="3897784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 bwMode="auto">
          <a:xfrm flipV="1">
            <a:off x="2341132" y="3648506"/>
            <a:ext cx="2448272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直線矢印コネクタ 18"/>
          <p:cNvCxnSpPr/>
          <p:nvPr/>
        </p:nvCxnSpPr>
        <p:spPr bwMode="auto">
          <a:xfrm>
            <a:off x="2557156" y="3648506"/>
            <a:ext cx="2160240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直線矢印コネクタ 23"/>
          <p:cNvCxnSpPr/>
          <p:nvPr/>
        </p:nvCxnSpPr>
        <p:spPr bwMode="auto">
          <a:xfrm>
            <a:off x="3493260" y="3144450"/>
            <a:ext cx="0" cy="1296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11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テキスト ボックス 24"/>
          <p:cNvSpPr txBox="1"/>
          <p:nvPr/>
        </p:nvSpPr>
        <p:spPr>
          <a:xfrm>
            <a:off x="3563888" y="4080554"/>
            <a:ext cx="3064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FFFF"/>
                </a:solidFill>
                <a:latin typeface="Times"/>
                <a:cs typeface="Times"/>
              </a:rPr>
              <a:t>Horizontally restricted</a:t>
            </a:r>
            <a:endParaRPr kumimoji="1" lang="ja-JP" altLang="en-US" i="1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067944" y="3174067"/>
            <a:ext cx="237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FFFF"/>
                </a:solidFill>
                <a:latin typeface="Times"/>
                <a:cs typeface="Times"/>
              </a:rPr>
              <a:t>Axially </a:t>
            </a:r>
            <a:r>
              <a:rPr kumimoji="1" lang="en-US" altLang="ja-JP" i="1" dirty="0">
                <a:solidFill>
                  <a:srgbClr val="FFFFFF"/>
                </a:solidFill>
                <a:latin typeface="Times"/>
                <a:cs typeface="Times"/>
              </a:rPr>
              <a:t>r</a:t>
            </a:r>
            <a:r>
              <a:rPr kumimoji="1" lang="en-US" altLang="ja-JP" i="1" dirty="0" smtClean="0">
                <a:solidFill>
                  <a:srgbClr val="FFFFFF"/>
                </a:solidFill>
                <a:latin typeface="Times"/>
                <a:cs typeface="Times"/>
              </a:rPr>
              <a:t>estricted</a:t>
            </a:r>
            <a:endParaRPr kumimoji="1" lang="ja-JP" altLang="en-US" i="1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73810" y="2712402"/>
            <a:ext cx="1970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FFFF"/>
                </a:solidFill>
                <a:latin typeface="Times"/>
                <a:cs typeface="Times"/>
              </a:rPr>
              <a:t>No restriction</a:t>
            </a:r>
            <a:endParaRPr kumimoji="1" lang="ja-JP" altLang="en-US" i="1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1560" y="4509120"/>
            <a:ext cx="252007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bg1"/>
                </a:solidFill>
                <a:latin typeface="Times"/>
                <a:cs typeface="Times"/>
              </a:rPr>
              <a:t>New support table</a:t>
            </a:r>
            <a:endParaRPr kumimoji="1" lang="ja-JP" altLang="en-US" i="1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24196" y="1157843"/>
            <a:ext cx="223224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911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 L-shape support plate</a:t>
            </a:r>
            <a:endParaRPr kumimoji="1" lang="ja-JP" altLang="en-US" sz="1800" dirty="0">
              <a:latin typeface="Times"/>
              <a:cs typeface="Times"/>
            </a:endParaRPr>
          </a:p>
        </p:txBody>
      </p:sp>
      <p:cxnSp>
        <p:nvCxnSpPr>
          <p:cNvPr id="3" name="直線矢印コネクタ 2"/>
          <p:cNvCxnSpPr/>
          <p:nvPr/>
        </p:nvCxnSpPr>
        <p:spPr bwMode="auto">
          <a:xfrm flipV="1">
            <a:off x="7740352" y="3966155"/>
            <a:ext cx="576064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テキスト ボックス 17"/>
          <p:cNvSpPr txBox="1"/>
          <p:nvPr/>
        </p:nvSpPr>
        <p:spPr>
          <a:xfrm>
            <a:off x="6319666" y="4470211"/>
            <a:ext cx="2836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FFFF"/>
                </a:solidFill>
                <a:latin typeface="Times"/>
                <a:cs typeface="Times"/>
              </a:rPr>
              <a:t>Increase of thickness</a:t>
            </a:r>
          </a:p>
          <a:p>
            <a:r>
              <a:rPr kumimoji="1" lang="en-US" altLang="ja-JP" i="1" dirty="0" smtClean="0">
                <a:solidFill>
                  <a:srgbClr val="FFFFFF"/>
                </a:solidFill>
                <a:latin typeface="Times"/>
                <a:cs typeface="Times"/>
              </a:rPr>
              <a:t>12 mm from 10 mm </a:t>
            </a:r>
            <a:endParaRPr kumimoji="1" lang="ja-JP" altLang="en-US" i="1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1157843"/>
            <a:ext cx="694826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911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   Design </a:t>
            </a:r>
            <a:r>
              <a:rPr kumimoji="1" lang="en-US" altLang="ja-JP" sz="1800" dirty="0">
                <a:latin typeface="Times"/>
                <a:cs typeface="Times"/>
              </a:rPr>
              <a:t>concept </a:t>
            </a:r>
            <a:r>
              <a:rPr kumimoji="1" lang="en-US" altLang="ja-JP" sz="1800" dirty="0" smtClean="0">
                <a:latin typeface="Times"/>
                <a:cs typeface="Times"/>
              </a:rPr>
              <a:t>changed from "</a:t>
            </a:r>
            <a:r>
              <a:rPr kumimoji="1" lang="en-US" altLang="ja-JP" sz="1800" dirty="0">
                <a:latin typeface="Times"/>
                <a:cs typeface="Times"/>
              </a:rPr>
              <a:t>flexible structure" to "rigid structure" </a:t>
            </a:r>
            <a:endParaRPr kumimoji="1" lang="ja-JP" altLang="en-US" sz="1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4039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395536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C42-F6C1-3348-9837-B7932CCE7A92}" type="slidenum">
              <a:rPr lang="en-US" altLang="ja-JP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altLang="ja-JP" sz="3600" b="1" i="1" dirty="0" err="1" smtClean="0">
                <a:solidFill>
                  <a:srgbClr val="0000FF"/>
                </a:solidFill>
                <a:latin typeface="Times" charset="0"/>
              </a:rPr>
              <a:t>Variational</a:t>
            </a: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 plots of the power spectrum density</a:t>
            </a:r>
            <a:b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</a:b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of the girder unit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pic>
        <p:nvPicPr>
          <p:cNvPr id="2" name="図 1" descr="PSD_37-Y_fix.eng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96752"/>
            <a:ext cx="3816424" cy="4373416"/>
          </a:xfrm>
          <a:prstGeom prst="rect">
            <a:avLst/>
          </a:prstGeom>
        </p:spPr>
      </p:pic>
      <p:pic>
        <p:nvPicPr>
          <p:cNvPr id="3" name="図 2" descr="PSD_37-Y_free.eng.p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96752"/>
            <a:ext cx="3775441" cy="430604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59632" y="5445224"/>
            <a:ext cx="2420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Before the restoration </a:t>
            </a:r>
          </a:p>
          <a:p>
            <a:r>
              <a:rPr kumimoji="1" lang="en-US" altLang="ja-JP" sz="2000" dirty="0" smtClean="0">
                <a:latin typeface="Times"/>
                <a:cs typeface="Times"/>
              </a:rPr>
              <a:t>(“</a:t>
            </a:r>
            <a:r>
              <a:rPr kumimoji="1" lang="en-US" altLang="ja-JP" sz="2000" i="1" dirty="0" smtClean="0">
                <a:latin typeface="Times"/>
                <a:cs typeface="Times"/>
              </a:rPr>
              <a:t>flexible structure</a:t>
            </a:r>
            <a:r>
              <a:rPr kumimoji="1" lang="en-US" altLang="ja-JP" sz="2000" dirty="0" smtClean="0">
                <a:latin typeface="Times"/>
                <a:cs typeface="Times"/>
              </a:rPr>
              <a:t>”) 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128" y="5445224"/>
            <a:ext cx="2326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After the restoration</a:t>
            </a:r>
          </a:p>
          <a:p>
            <a:r>
              <a:rPr kumimoji="1" lang="en-US" altLang="ja-JP" sz="2000" dirty="0">
                <a:latin typeface="Times"/>
                <a:cs typeface="Times"/>
              </a:rPr>
              <a:t>(</a:t>
            </a:r>
            <a:r>
              <a:rPr kumimoji="1" lang="en-US" altLang="ja-JP" sz="2000" dirty="0" smtClean="0">
                <a:latin typeface="Times"/>
                <a:cs typeface="Times"/>
              </a:rPr>
              <a:t>“</a:t>
            </a:r>
            <a:r>
              <a:rPr kumimoji="1" lang="en-US" altLang="ja-JP" sz="2000" i="1" dirty="0" smtClean="0">
                <a:latin typeface="Times"/>
                <a:cs typeface="Times"/>
              </a:rPr>
              <a:t>rigid </a:t>
            </a:r>
            <a:r>
              <a:rPr kumimoji="1" lang="en-US" altLang="ja-JP" sz="2000" i="1" dirty="0">
                <a:latin typeface="Times"/>
                <a:cs typeface="Times"/>
              </a:rPr>
              <a:t>structure</a:t>
            </a:r>
            <a:r>
              <a:rPr kumimoji="1" lang="en-US" altLang="ja-JP" sz="2000" dirty="0">
                <a:latin typeface="Times"/>
                <a:cs typeface="Times"/>
              </a:rPr>
              <a:t>”) </a:t>
            </a:r>
            <a:r>
              <a:rPr kumimoji="1" lang="en-US" altLang="ja-JP" sz="2000" dirty="0" smtClean="0">
                <a:latin typeface="Times"/>
                <a:cs typeface="Times"/>
              </a:rPr>
              <a:t> 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47775" y="1268760"/>
            <a:ext cx="2024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Resonant frequency</a:t>
            </a:r>
          </a:p>
          <a:p>
            <a:r>
              <a:rPr kumimoji="1" lang="en-US" altLang="ja-JP" sz="1800" dirty="0" smtClean="0">
                <a:latin typeface="Times"/>
                <a:cs typeface="Times"/>
              </a:rPr>
              <a:t> ~3Hz</a:t>
            </a:r>
            <a:endParaRPr kumimoji="1" lang="ja-JP" altLang="en-US" sz="1800" dirty="0">
              <a:latin typeface="Times"/>
              <a:cs typeface="Time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00192" y="1268760"/>
            <a:ext cx="2024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Resonant frequency</a:t>
            </a:r>
          </a:p>
          <a:p>
            <a:r>
              <a:rPr kumimoji="1" lang="en-US" altLang="ja-JP" sz="1800" dirty="0" smtClean="0">
                <a:latin typeface="Times"/>
                <a:cs typeface="Times"/>
              </a:rPr>
              <a:t> &gt; ~13Hz</a:t>
            </a:r>
            <a:endParaRPr kumimoji="1" lang="ja-JP" altLang="en-US" sz="1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71130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467544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176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C42-F6C1-3348-9837-B7932CCE7A92}" type="slidenum">
              <a:rPr lang="en-US" altLang="ja-JP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Initial realignment in the 180-degree arc section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246" y="3068960"/>
            <a:ext cx="42862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38862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矢印コネクタ 10"/>
          <p:cNvCxnSpPr/>
          <p:nvPr/>
        </p:nvCxnSpPr>
        <p:spPr>
          <a:xfrm>
            <a:off x="3748465" y="2482720"/>
            <a:ext cx="0" cy="207713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587019" y="3093368"/>
            <a:ext cx="1431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15000 mm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ja-JP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ja-JP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en-US" altLang="ja-JP" sz="16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 mm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13431" y="2636912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ARC exit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03489" y="4293096"/>
            <a:ext cx="134883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Old B–A Line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81582" y="4314582"/>
            <a:ext cx="13370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Old C5 Line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941622" y="2852936"/>
            <a:ext cx="11668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New AB &amp; C5 Line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15392" y="4026550"/>
            <a:ext cx="88201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Old arc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67744" y="2132856"/>
            <a:ext cx="25922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Old AB Line of the KEKB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6722" y="2730406"/>
            <a:ext cx="323527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New AB Line of the </a:t>
            </a:r>
            <a:r>
              <a:rPr kumimoji="1" lang="en-US" altLang="ja-JP" sz="1600" dirty="0" err="1" smtClean="0">
                <a:latin typeface="Times New Roman" pitchFamily="18" charset="0"/>
                <a:cs typeface="Times New Roman" pitchFamily="18" charset="0"/>
              </a:rPr>
              <a:t>SuperKEKB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33310" y="2802414"/>
            <a:ext cx="9823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New arc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7584" y="1340768"/>
            <a:ext cx="26642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Transverse plane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75808" y="3356992"/>
            <a:ext cx="47778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latin typeface="Symbol" charset="2"/>
                <a:cs typeface="Symbol" charset="2"/>
              </a:rPr>
              <a:t>γ</a:t>
            </a:r>
            <a:endParaRPr kumimoji="1" lang="ja-JP" altLang="en-US" sz="2200" b="1" dirty="0">
              <a:latin typeface="Symbol" charset="2"/>
              <a:cs typeface="Symbol" charset="2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5576" y="3068960"/>
            <a:ext cx="108012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 smtClean="0">
                <a:latin typeface="Symbol" charset="2"/>
                <a:cs typeface="Symbol" charset="2"/>
              </a:rPr>
              <a:t>α</a:t>
            </a:r>
            <a:r>
              <a:rPr kumimoji="1" lang="en-US" altLang="ja-JP" sz="2200" dirty="0" smtClean="0">
                <a:latin typeface="Times"/>
                <a:cs typeface="Times"/>
              </a:rPr>
              <a:t>/2</a:t>
            </a:r>
            <a:endParaRPr kumimoji="1" lang="ja-JP" altLang="en-US" sz="2200" dirty="0">
              <a:latin typeface="Times"/>
              <a:cs typeface="Time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11760" y="4149080"/>
            <a:ext cx="108012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 smtClean="0">
                <a:latin typeface="Symbol" charset="2"/>
                <a:cs typeface="Symbol" charset="2"/>
              </a:rPr>
              <a:t>α</a:t>
            </a:r>
            <a:endParaRPr kumimoji="1" lang="ja-JP" altLang="en-US" sz="2200" dirty="0">
              <a:latin typeface="Times"/>
              <a:cs typeface="Time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81382" y="1340768"/>
            <a:ext cx="24482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Vertical plane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91680" y="4869160"/>
            <a:ext cx="23042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Symbol" charset="0"/>
              <a:buChar char="α"/>
            </a:pPr>
            <a:r>
              <a:rPr kumimoji="1" lang="en-US" altLang="ja-JP" sz="2200" dirty="0" smtClean="0">
                <a:latin typeface="Times"/>
                <a:cs typeface="Times"/>
              </a:rPr>
              <a:t>= 0.114 </a:t>
            </a:r>
            <a:r>
              <a:rPr kumimoji="1" lang="en-US" altLang="ja-JP" sz="2200" dirty="0" err="1" smtClean="0">
                <a:latin typeface="Times"/>
                <a:cs typeface="Times"/>
              </a:rPr>
              <a:t>mrad</a:t>
            </a:r>
            <a:endParaRPr kumimoji="1" lang="en-US" altLang="ja-JP" sz="2200" dirty="0" smtClean="0">
              <a:latin typeface="Times"/>
              <a:cs typeface="Times"/>
            </a:endParaRPr>
          </a:p>
          <a:p>
            <a:pPr algn="ctr"/>
            <a:r>
              <a:rPr kumimoji="1" lang="en-US" altLang="ja-JP" sz="2200" i="1" dirty="0" smtClean="0">
                <a:latin typeface="Times"/>
                <a:cs typeface="Times"/>
              </a:rPr>
              <a:t>d</a:t>
            </a:r>
            <a:r>
              <a:rPr kumimoji="1" lang="en-US" altLang="ja-JP" sz="2200" dirty="0" smtClean="0">
                <a:latin typeface="Times"/>
                <a:cs typeface="Times"/>
              </a:rPr>
              <a:t> = 13 mm</a:t>
            </a:r>
            <a:endParaRPr kumimoji="1" lang="ja-JP" altLang="en-US" sz="2200" dirty="0">
              <a:latin typeface="Times"/>
              <a:cs typeface="Times"/>
            </a:endParaRPr>
          </a:p>
        </p:txBody>
      </p:sp>
      <p:cxnSp>
        <p:nvCxnSpPr>
          <p:cNvPr id="3" name="直線矢印コネクタ 2"/>
          <p:cNvCxnSpPr/>
          <p:nvPr/>
        </p:nvCxnSpPr>
        <p:spPr bwMode="auto">
          <a:xfrm flipH="1">
            <a:off x="1619672" y="2348880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直線矢印コネクタ 29"/>
          <p:cNvCxnSpPr/>
          <p:nvPr/>
        </p:nvCxnSpPr>
        <p:spPr bwMode="auto">
          <a:xfrm flipH="1">
            <a:off x="1619672" y="4797152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テキスト ボックス 30"/>
          <p:cNvSpPr txBox="1"/>
          <p:nvPr/>
        </p:nvSpPr>
        <p:spPr>
          <a:xfrm>
            <a:off x="539552" y="4653136"/>
            <a:ext cx="9823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Exit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39552" y="2204864"/>
            <a:ext cx="9823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Inlet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直線矢印コネクタ 32"/>
          <p:cNvCxnSpPr/>
          <p:nvPr/>
        </p:nvCxnSpPr>
        <p:spPr bwMode="auto">
          <a:xfrm flipH="1">
            <a:off x="1547664" y="4221088"/>
            <a:ext cx="21602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テキスト ボックス 34"/>
          <p:cNvSpPr txBox="1"/>
          <p:nvPr/>
        </p:nvSpPr>
        <p:spPr>
          <a:xfrm>
            <a:off x="1547664" y="386104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Rotation center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925398" y="4797152"/>
            <a:ext cx="230425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err="1" smtClean="0">
                <a:latin typeface="Symbol" charset="2"/>
                <a:cs typeface="Symbol" charset="2"/>
              </a:rPr>
              <a:t>γ</a:t>
            </a:r>
            <a:r>
              <a:rPr kumimoji="1" lang="en-US" altLang="ja-JP" sz="2200" b="1" dirty="0" smtClean="0">
                <a:latin typeface="Symbol" charset="2"/>
                <a:cs typeface="Symbol" charset="2"/>
              </a:rPr>
              <a:t> </a:t>
            </a:r>
            <a:r>
              <a:rPr kumimoji="1" lang="en-US" altLang="ja-JP" sz="2200" dirty="0" smtClean="0">
                <a:latin typeface="Times"/>
                <a:cs typeface="Times"/>
              </a:rPr>
              <a:t>= 0.0498 </a:t>
            </a:r>
            <a:r>
              <a:rPr kumimoji="1" lang="en-US" altLang="ja-JP" sz="2200" dirty="0" err="1" smtClean="0">
                <a:latin typeface="Times"/>
                <a:cs typeface="Times"/>
              </a:rPr>
              <a:t>mrad</a:t>
            </a:r>
            <a:endParaRPr kumimoji="1" lang="en-US" altLang="ja-JP" sz="2200" dirty="0" smtClean="0">
              <a:latin typeface="Times"/>
              <a:cs typeface="Times"/>
            </a:endParaRPr>
          </a:p>
        </p:txBody>
      </p:sp>
      <p:cxnSp>
        <p:nvCxnSpPr>
          <p:cNvPr id="37" name="直線矢印コネクタ 36"/>
          <p:cNvCxnSpPr/>
          <p:nvPr/>
        </p:nvCxnSpPr>
        <p:spPr bwMode="auto">
          <a:xfrm flipV="1">
            <a:off x="6501462" y="3789040"/>
            <a:ext cx="72008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直線矢印コネクタ 39"/>
          <p:cNvCxnSpPr/>
          <p:nvPr/>
        </p:nvCxnSpPr>
        <p:spPr bwMode="auto">
          <a:xfrm flipH="1" flipV="1">
            <a:off x="7149534" y="3789040"/>
            <a:ext cx="72008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3365" name="円/楕円 143364"/>
          <p:cNvSpPr/>
          <p:nvPr/>
        </p:nvSpPr>
        <p:spPr bwMode="auto">
          <a:xfrm>
            <a:off x="6213430" y="3356992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cxnSp>
        <p:nvCxnSpPr>
          <p:cNvPr id="44" name="直線矢印コネクタ 43"/>
          <p:cNvCxnSpPr>
            <a:endCxn id="143365" idx="0"/>
          </p:cNvCxnSpPr>
          <p:nvPr/>
        </p:nvCxnSpPr>
        <p:spPr bwMode="auto">
          <a:xfrm flipH="1">
            <a:off x="6357446" y="2924944"/>
            <a:ext cx="21602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直線矢印コネクタ 46"/>
          <p:cNvCxnSpPr/>
          <p:nvPr/>
        </p:nvCxnSpPr>
        <p:spPr bwMode="auto">
          <a:xfrm flipH="1">
            <a:off x="8157646" y="3429000"/>
            <a:ext cx="21602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3210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539552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176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C42-F6C1-3348-9837-B7932CCE7A92}" type="slidenum">
              <a:rPr lang="en-US" altLang="ja-JP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543800" cy="457200"/>
          </a:xfrm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Initial realignment at the 180-degree arc section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pic>
        <p:nvPicPr>
          <p:cNvPr id="2" name="図 1" descr="IL.error_befor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96752"/>
            <a:ext cx="3962400" cy="3721100"/>
          </a:xfrm>
          <a:prstGeom prst="rect">
            <a:avLst/>
          </a:prstGeom>
        </p:spPr>
      </p:pic>
      <p:pic>
        <p:nvPicPr>
          <p:cNvPr id="3" name="図 2" descr="IL.error_aft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848" y="1196752"/>
            <a:ext cx="3657600" cy="37338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15616" y="5157192"/>
            <a:ext cx="29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Before the initial realignment</a:t>
            </a:r>
            <a:endParaRPr kumimoji="1" lang="ja-JP" altLang="en-US" sz="1800" dirty="0">
              <a:latin typeface="Times"/>
              <a:cs typeface="Time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2120" y="5157192"/>
            <a:ext cx="278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After the initial realignment</a:t>
            </a:r>
            <a:endParaRPr kumimoji="1" lang="ja-JP" altLang="en-US" sz="1800" dirty="0">
              <a:latin typeface="Times"/>
              <a:cs typeface="Time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79712" y="3429000"/>
            <a:ext cx="2232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"/>
                <a:cs typeface="Times"/>
              </a:rPr>
              <a:t>Required alignment vector from the design </a:t>
            </a:r>
            <a:endParaRPr kumimoji="1" lang="ja-JP" altLang="en-US" sz="1600" dirty="0">
              <a:latin typeface="Times"/>
              <a:cs typeface="Time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44208" y="3356992"/>
            <a:ext cx="2160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"/>
                <a:cs typeface="Times"/>
              </a:rPr>
              <a:t>Residual alignment vector from the design </a:t>
            </a:r>
            <a:endParaRPr kumimoji="1" lang="ja-JP" altLang="en-US" sz="1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43904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539552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176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C42-F6C1-3348-9837-B7932CCE7A92}" type="slidenum">
              <a:rPr lang="en-US" altLang="ja-JP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543800" cy="457200"/>
          </a:xfrm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Initial realignment in the 180-degree arc section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pic>
        <p:nvPicPr>
          <p:cNvPr id="2" name="図 1" descr="IL.130812-0920_xz_p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" y="1124744"/>
            <a:ext cx="9144000" cy="418972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807960" y="5373216"/>
            <a:ext cx="3780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Before and after the initial realignment</a:t>
            </a:r>
            <a:endParaRPr kumimoji="1" lang="ja-JP" altLang="en-US" sz="1800" dirty="0">
              <a:latin typeface="Times"/>
              <a:cs typeface="Time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4048" y="371703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"/>
                <a:cs typeface="Times"/>
              </a:rPr>
              <a:t>Before the realignment</a:t>
            </a:r>
            <a:endParaRPr kumimoji="1" lang="ja-JP" altLang="en-US" sz="1600" dirty="0">
              <a:latin typeface="Times"/>
              <a:cs typeface="Time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71800" y="270892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"/>
                <a:cs typeface="Times"/>
              </a:rPr>
              <a:t>After the realignment</a:t>
            </a:r>
            <a:endParaRPr kumimoji="1" lang="ja-JP" altLang="en-US" sz="1600" dirty="0">
              <a:latin typeface="Times"/>
              <a:cs typeface="Time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3608" y="177281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"/>
                <a:cs typeface="Times"/>
              </a:rPr>
              <a:t>The deign orbit</a:t>
            </a:r>
            <a:endParaRPr kumimoji="1" lang="ja-JP" altLang="en-US" sz="1600" dirty="0">
              <a:latin typeface="Times"/>
              <a:cs typeface="Times"/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 flipH="1">
            <a:off x="1043608" y="2204864"/>
            <a:ext cx="288032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直線矢印コネクタ 12"/>
          <p:cNvCxnSpPr/>
          <p:nvPr/>
        </p:nvCxnSpPr>
        <p:spPr bwMode="auto">
          <a:xfrm flipH="1" flipV="1">
            <a:off x="2123728" y="2564904"/>
            <a:ext cx="64807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390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539552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176"/>
            <a:ext cx="3896072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2F801-4DB9-6C4A-9C73-EB0ABAB31300}" type="slidenum">
              <a:rPr lang="en-US" altLang="ja-JP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3612"/>
            <a:ext cx="9144000" cy="673100"/>
          </a:xfrm>
          <a:ln w="38100"/>
        </p:spPr>
        <p:txBody>
          <a:bodyPr/>
          <a:lstStyle/>
          <a:p>
            <a:pPr>
              <a:defRPr/>
            </a:pPr>
            <a:r>
              <a:rPr lang="en-US" altLang="ja-JP" sz="3000" b="1" i="1" dirty="0" smtClean="0">
                <a:solidFill>
                  <a:srgbClr val="0000FF"/>
                </a:solidFill>
                <a:latin typeface="Times" charset="0"/>
              </a:rPr>
              <a:t>Dynamical motion of the tunnel floor &amp; future prospects</a:t>
            </a:r>
            <a:endParaRPr lang="ja-JP" altLang="en-US" sz="30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64096"/>
            <a:ext cx="8496944" cy="4813176"/>
          </a:xfrm>
        </p:spPr>
        <p:txBody>
          <a:bodyPr/>
          <a:lstStyle/>
          <a:p>
            <a:pPr algn="just">
              <a:buFont typeface="Wingdings" charset="2"/>
              <a:buChar char="l"/>
            </a:pP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We have observed dynamical motion of the floor level 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(or ground motion) in 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the </a:t>
            </a:r>
            <a:r>
              <a:rPr lang="en-US" altLang="ja-JP" sz="2200" dirty="0" err="1">
                <a:solidFill>
                  <a:srgbClr val="0000FF"/>
                </a:solidFill>
                <a:latin typeface="Times"/>
                <a:cs typeface="Times"/>
              </a:rPr>
              <a:t>linac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 tunnel during the laser-based alignment measurements although the present system is based only on static 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measurements. </a:t>
            </a:r>
          </a:p>
          <a:p>
            <a:pPr algn="just">
              <a:buFont typeface="Wingdings" charset="2"/>
              <a:buChar char="l"/>
            </a:pPr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By using other several methods, </a:t>
            </a:r>
            <a:r>
              <a:rPr lang="en-US" altLang="ja-JP" sz="2200" i="1" dirty="0" smtClean="0">
                <a:solidFill>
                  <a:srgbClr val="6B5653"/>
                </a:solidFill>
                <a:latin typeface="Times"/>
                <a:cs typeface="Times"/>
              </a:rPr>
              <a:t>tilt meters</a:t>
            </a:r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, </a:t>
            </a:r>
            <a:r>
              <a:rPr lang="en-US" altLang="ja-JP" sz="2200" i="1" dirty="0" smtClean="0">
                <a:solidFill>
                  <a:srgbClr val="6B5653"/>
                </a:solidFill>
                <a:latin typeface="Times"/>
                <a:cs typeface="Times"/>
              </a:rPr>
              <a:t>micro-gauges</a:t>
            </a:r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, we also observed the dynamical motion.</a:t>
            </a:r>
          </a:p>
          <a:p>
            <a:pPr algn="just">
              <a:buFont typeface="Wingdings" charset="2"/>
              <a:buChar char="l"/>
            </a:pP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The amount of the displacements is not negligible, and particularly, their directions seem to be 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in 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certain systematic directions across expansion joints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.</a:t>
            </a:r>
          </a:p>
          <a:p>
            <a:pPr algn="just">
              <a:buFont typeface="Wingdings" charset="2"/>
              <a:buChar char="l"/>
            </a:pPr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Now we do not well understand the mechanism of the dynamical motion and the amounts of the displacements along the entire </a:t>
            </a:r>
            <a:r>
              <a:rPr lang="en-US" altLang="ja-JP" sz="2200" dirty="0" err="1" smtClean="0">
                <a:solidFill>
                  <a:srgbClr val="6B5653"/>
                </a:solidFill>
                <a:latin typeface="Times"/>
                <a:cs typeface="Times"/>
              </a:rPr>
              <a:t>linac</a:t>
            </a:r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.</a:t>
            </a:r>
          </a:p>
          <a:p>
            <a:pPr algn="just">
              <a:buFont typeface="Wingdings" charset="2"/>
              <a:buChar char="l"/>
            </a:pP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In 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order to investigate 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such 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mysterious phenomena, we are now fabricating remote-controlled QPDs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.</a:t>
            </a:r>
            <a:endParaRPr lang="en-US" altLang="ja-JP" sz="2200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4891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467544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176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C42-F6C1-3348-9837-B7932CCE7A92}" type="slidenum">
              <a:rPr lang="en-US" altLang="ja-JP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altLang="ja-JP" sz="3600" b="1" i="1" dirty="0" err="1" smtClean="0">
                <a:solidFill>
                  <a:srgbClr val="0000FF"/>
                </a:solidFill>
                <a:latin typeface="Times" charset="0"/>
              </a:rPr>
              <a:t>Variational</a:t>
            </a: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 plots of the x and y displacements of the girder units along the half of the </a:t>
            </a:r>
            <a:r>
              <a:rPr lang="en-US" altLang="ja-JP" sz="3600" b="1" i="1" dirty="0" err="1" smtClean="0">
                <a:solidFill>
                  <a:srgbClr val="0000FF"/>
                </a:solidFill>
                <a:latin typeface="Times" charset="0"/>
              </a:rPr>
              <a:t>linac</a:t>
            </a: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 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566124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QPD locations from units C1 to 28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pic>
        <p:nvPicPr>
          <p:cNvPr id="14" name="図 13" descr="Ver.PD.C2.plot2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268760"/>
            <a:ext cx="4392488" cy="4181134"/>
          </a:xfrm>
          <a:prstGeom prst="rect">
            <a:avLst/>
          </a:prstGeom>
        </p:spPr>
      </p:pic>
      <p:pic>
        <p:nvPicPr>
          <p:cNvPr id="15" name="図 14" descr="Hor.PD.C2.plot2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4457228" cy="4214785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148064" y="566124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"/>
                <a:cs typeface="Times"/>
              </a:rPr>
              <a:t>QPD locations from units C1 to 28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43608" y="2276872"/>
            <a:ext cx="1301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"/>
                <a:cs typeface="Times"/>
              </a:rPr>
              <a:t>After 45 days</a:t>
            </a:r>
            <a:endParaRPr kumimoji="1" lang="ja-JP" altLang="en-US" sz="1600" dirty="0">
              <a:latin typeface="Times"/>
              <a:cs typeface="Times"/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>
            <a:off x="1763688" y="2636912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テキスト ボックス 12"/>
          <p:cNvSpPr txBox="1"/>
          <p:nvPr/>
        </p:nvSpPr>
        <p:spPr>
          <a:xfrm>
            <a:off x="2411760" y="2276872"/>
            <a:ext cx="1301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"/>
                <a:cs typeface="Times"/>
              </a:rPr>
              <a:t>After 20 days</a:t>
            </a:r>
            <a:endParaRPr kumimoji="1" lang="ja-JP" altLang="en-US" sz="1600" dirty="0">
              <a:latin typeface="Times"/>
              <a:cs typeface="Times"/>
            </a:endParaRPr>
          </a:p>
        </p:txBody>
      </p:sp>
      <p:cxnSp>
        <p:nvCxnSpPr>
          <p:cNvPr id="16" name="直線矢印コネクタ 15"/>
          <p:cNvCxnSpPr/>
          <p:nvPr/>
        </p:nvCxnSpPr>
        <p:spPr bwMode="auto">
          <a:xfrm flipH="1">
            <a:off x="2699792" y="2636912"/>
            <a:ext cx="21602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テキスト ボックス 2"/>
          <p:cNvSpPr txBox="1"/>
          <p:nvPr/>
        </p:nvSpPr>
        <p:spPr>
          <a:xfrm>
            <a:off x="755576" y="5373216"/>
            <a:ext cx="794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"/>
                <a:cs typeface="Times"/>
              </a:rPr>
              <a:t>unit C1</a:t>
            </a:r>
            <a:endParaRPr kumimoji="1" lang="ja-JP" altLang="en-US" sz="1600" dirty="0">
              <a:latin typeface="Times"/>
              <a:cs typeface="Time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07904" y="5301208"/>
            <a:ext cx="760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"/>
                <a:cs typeface="Times"/>
              </a:rPr>
              <a:t>u</a:t>
            </a:r>
            <a:r>
              <a:rPr kumimoji="1" lang="en-US" altLang="ja-JP" sz="1600" dirty="0" smtClean="0">
                <a:latin typeface="Times"/>
                <a:cs typeface="Times"/>
              </a:rPr>
              <a:t>nit 28</a:t>
            </a:r>
            <a:endParaRPr kumimoji="1" lang="ja-JP" altLang="en-US" sz="1600" dirty="0">
              <a:latin typeface="Times"/>
              <a:cs typeface="Time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0072" y="5301208"/>
            <a:ext cx="794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"/>
                <a:cs typeface="Times"/>
              </a:rPr>
              <a:t>unit C1</a:t>
            </a:r>
            <a:endParaRPr kumimoji="1" lang="ja-JP" altLang="en-US" sz="1600" dirty="0">
              <a:latin typeface="Times"/>
              <a:cs typeface="Time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172400" y="5229200"/>
            <a:ext cx="760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"/>
                <a:cs typeface="Times"/>
              </a:rPr>
              <a:t>u</a:t>
            </a:r>
            <a:r>
              <a:rPr kumimoji="1" lang="en-US" altLang="ja-JP" sz="1600" dirty="0" smtClean="0">
                <a:latin typeface="Times"/>
                <a:cs typeface="Times"/>
              </a:rPr>
              <a:t>nit 28</a:t>
            </a:r>
            <a:endParaRPr kumimoji="1" lang="ja-JP" altLang="en-US" sz="1600" dirty="0">
              <a:latin typeface="Times"/>
              <a:cs typeface="Time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58774" y="2204864"/>
            <a:ext cx="1301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"/>
                <a:cs typeface="Times"/>
              </a:rPr>
              <a:t>After 45 days</a:t>
            </a:r>
            <a:endParaRPr kumimoji="1" lang="ja-JP" altLang="en-US" sz="1600" dirty="0">
              <a:latin typeface="Times"/>
              <a:cs typeface="Time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16216" y="3284984"/>
            <a:ext cx="1301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Times"/>
                <a:cs typeface="Times"/>
              </a:rPr>
              <a:t>After 20 days</a:t>
            </a:r>
            <a:endParaRPr kumimoji="1" lang="ja-JP" altLang="en-US" sz="1600" dirty="0">
              <a:latin typeface="Times"/>
              <a:cs typeface="Times"/>
            </a:endParaRPr>
          </a:p>
        </p:txBody>
      </p:sp>
      <p:cxnSp>
        <p:nvCxnSpPr>
          <p:cNvPr id="23" name="直線矢印コネクタ 22"/>
          <p:cNvCxnSpPr/>
          <p:nvPr/>
        </p:nvCxnSpPr>
        <p:spPr bwMode="auto">
          <a:xfrm>
            <a:off x="6012160" y="2564904"/>
            <a:ext cx="72008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直線矢印コネクタ 23"/>
          <p:cNvCxnSpPr/>
          <p:nvPr/>
        </p:nvCxnSpPr>
        <p:spPr bwMode="auto">
          <a:xfrm flipH="1" flipV="1">
            <a:off x="6948264" y="2996952"/>
            <a:ext cx="14401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877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96072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2F801-4DB9-6C4A-9C73-EB0ABAB31300}" type="slidenum">
              <a:rPr lang="en-US" altLang="ja-JP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6632"/>
            <a:ext cx="7543800" cy="673100"/>
          </a:xfrm>
          <a:ln w="38100"/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Introduction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20080"/>
            <a:ext cx="7772400" cy="4597152"/>
          </a:xfrm>
        </p:spPr>
        <p:txBody>
          <a:bodyPr/>
          <a:lstStyle/>
          <a:p>
            <a:pPr algn="just">
              <a:buFont typeface="Wingdings" charset="2"/>
              <a:buChar char="l"/>
            </a:pPr>
            <a:r>
              <a:rPr lang="en-US" altLang="ja-JP" sz="2400" dirty="0" smtClean="0">
                <a:solidFill>
                  <a:srgbClr val="0000FF"/>
                </a:solidFill>
                <a:latin typeface="Times"/>
                <a:cs typeface="Times"/>
              </a:rPr>
              <a:t>The </a:t>
            </a:r>
            <a:r>
              <a:rPr lang="en-US" altLang="ja-JP" sz="2400" dirty="0">
                <a:solidFill>
                  <a:srgbClr val="0000FF"/>
                </a:solidFill>
                <a:latin typeface="Times"/>
                <a:cs typeface="Times"/>
              </a:rPr>
              <a:t>Super KEK B-Factory project (</a:t>
            </a:r>
            <a:r>
              <a:rPr lang="en-US" altLang="ja-JP" sz="2400" i="1" dirty="0" err="1">
                <a:solidFill>
                  <a:srgbClr val="0000FF"/>
                </a:solidFill>
                <a:latin typeface="Times"/>
                <a:cs typeface="Times"/>
              </a:rPr>
              <a:t>SuperKEKB</a:t>
            </a:r>
            <a:r>
              <a:rPr lang="en-US" altLang="ja-JP" sz="2400" dirty="0">
                <a:solidFill>
                  <a:srgbClr val="0000FF"/>
                </a:solidFill>
                <a:latin typeface="Times"/>
                <a:cs typeface="Times"/>
              </a:rPr>
              <a:t>) is </a:t>
            </a:r>
            <a:r>
              <a:rPr lang="en-US" altLang="ja-JP" sz="2400" dirty="0" smtClean="0">
                <a:solidFill>
                  <a:srgbClr val="0000FF"/>
                </a:solidFill>
                <a:latin typeface="Times"/>
                <a:cs typeface="Times"/>
              </a:rPr>
              <a:t>a next</a:t>
            </a:r>
            <a:r>
              <a:rPr lang="en-US" altLang="ja-JP" sz="2400" dirty="0">
                <a:solidFill>
                  <a:srgbClr val="0000FF"/>
                </a:solidFill>
                <a:latin typeface="Times"/>
                <a:cs typeface="Times"/>
              </a:rPr>
              <a:t>-generation B-factory under construction at KEK </a:t>
            </a:r>
            <a:r>
              <a:rPr lang="en-US" altLang="ja-JP" sz="2400" dirty="0" smtClean="0">
                <a:solidFill>
                  <a:srgbClr val="0000FF"/>
                </a:solidFill>
                <a:latin typeface="Times"/>
                <a:cs typeface="Times"/>
              </a:rPr>
              <a:t>after the KEKB </a:t>
            </a:r>
            <a:r>
              <a:rPr lang="en-US" altLang="ja-JP" sz="2400" dirty="0">
                <a:solidFill>
                  <a:srgbClr val="0000FF"/>
                </a:solidFill>
                <a:latin typeface="Times"/>
                <a:cs typeface="Times"/>
              </a:rPr>
              <a:t>project</a:t>
            </a:r>
            <a:r>
              <a:rPr lang="en-US" altLang="ja-JP" sz="2400" dirty="0" smtClean="0">
                <a:solidFill>
                  <a:srgbClr val="0000FF"/>
                </a:solidFill>
                <a:latin typeface="Times"/>
                <a:cs typeface="Times"/>
              </a:rPr>
              <a:t>, which </a:t>
            </a:r>
            <a:r>
              <a:rPr lang="en-US" altLang="ja-JP" sz="2400" dirty="0">
                <a:solidFill>
                  <a:srgbClr val="0000FF"/>
                </a:solidFill>
                <a:latin typeface="Times"/>
                <a:cs typeface="Times"/>
              </a:rPr>
              <a:t>was </a:t>
            </a:r>
            <a:r>
              <a:rPr lang="en-US" altLang="ja-JP" sz="2400" dirty="0" smtClean="0">
                <a:solidFill>
                  <a:srgbClr val="0000FF"/>
                </a:solidFill>
                <a:latin typeface="Times"/>
                <a:cs typeface="Times"/>
              </a:rPr>
              <a:t>discontinued in 2010.</a:t>
            </a:r>
          </a:p>
          <a:p>
            <a:pPr algn="just">
              <a:buFont typeface="Wingdings" charset="2"/>
              <a:buChar char="l"/>
            </a:pPr>
            <a:r>
              <a:rPr lang="en-US" altLang="ja-JP" sz="2400" dirty="0" smtClean="0">
                <a:solidFill>
                  <a:srgbClr val="6B5653"/>
                </a:solidFill>
                <a:latin typeface="Times" charset="0"/>
              </a:rPr>
              <a:t>The KEKB injector </a:t>
            </a:r>
            <a:r>
              <a:rPr lang="en-US" altLang="ja-JP" sz="2400" dirty="0" err="1" smtClean="0">
                <a:solidFill>
                  <a:srgbClr val="6B5653"/>
                </a:solidFill>
                <a:latin typeface="Times" charset="0"/>
              </a:rPr>
              <a:t>linac</a:t>
            </a:r>
            <a:r>
              <a:rPr lang="en-US" altLang="ja-JP" sz="2400" dirty="0" smtClean="0">
                <a:solidFill>
                  <a:srgbClr val="6B5653"/>
                </a:solidFill>
                <a:latin typeface="Times" charset="0"/>
              </a:rPr>
              <a:t> is concurrently being upgraded for the </a:t>
            </a:r>
            <a:r>
              <a:rPr lang="en-US" altLang="ja-JP" sz="2400" dirty="0" err="1" smtClean="0">
                <a:solidFill>
                  <a:srgbClr val="6B5653"/>
                </a:solidFill>
                <a:latin typeface="Times" charset="0"/>
              </a:rPr>
              <a:t>SuperKEKB</a:t>
            </a:r>
            <a:r>
              <a:rPr lang="en-US" altLang="ja-JP" sz="2400" dirty="0" smtClean="0">
                <a:solidFill>
                  <a:srgbClr val="6B5653"/>
                </a:solidFill>
                <a:latin typeface="Times" charset="0"/>
              </a:rPr>
              <a:t> and is also in progress of the recovery works from the heavy damage due to the previous earthquake in Mar. 2011.</a:t>
            </a:r>
          </a:p>
          <a:p>
            <a:pPr algn="just">
              <a:buFont typeface="Wingdings" charset="2"/>
              <a:buChar char="l"/>
            </a:pPr>
            <a:r>
              <a:rPr lang="en-US" altLang="ja-JP" sz="2400" dirty="0" smtClean="0">
                <a:solidFill>
                  <a:srgbClr val="0000FF"/>
                </a:solidFill>
                <a:latin typeface="Times" charset="0"/>
              </a:rPr>
              <a:t>The initial realignment is very important in the </a:t>
            </a:r>
            <a:r>
              <a:rPr lang="en-US" altLang="ja-JP" sz="2400" dirty="0" err="1" smtClean="0">
                <a:solidFill>
                  <a:srgbClr val="0000FF"/>
                </a:solidFill>
                <a:latin typeface="Times" charset="0"/>
              </a:rPr>
              <a:t>linac</a:t>
            </a:r>
            <a:r>
              <a:rPr lang="en-US" altLang="ja-JP" sz="2400" dirty="0" smtClean="0">
                <a:solidFill>
                  <a:srgbClr val="0000FF"/>
                </a:solidFill>
                <a:latin typeface="Times" charset="0"/>
              </a:rPr>
              <a:t> upgrade.</a:t>
            </a:r>
          </a:p>
          <a:p>
            <a:pPr algn="just">
              <a:buFont typeface="Wingdings" charset="2"/>
              <a:buChar char="l"/>
            </a:pPr>
            <a:r>
              <a:rPr lang="en-US" altLang="ja-JP" sz="2400" dirty="0" smtClean="0">
                <a:solidFill>
                  <a:srgbClr val="6B5653"/>
                </a:solidFill>
                <a:latin typeface="Times" charset="0"/>
              </a:rPr>
              <a:t>The </a:t>
            </a:r>
            <a:r>
              <a:rPr lang="en-US" altLang="ja-JP" sz="2400" dirty="0">
                <a:solidFill>
                  <a:srgbClr val="6B5653"/>
                </a:solidFill>
                <a:latin typeface="Times" charset="0"/>
              </a:rPr>
              <a:t>initial realignment </a:t>
            </a:r>
            <a:r>
              <a:rPr lang="en-US" altLang="ja-JP" sz="2400" dirty="0" smtClean="0">
                <a:solidFill>
                  <a:srgbClr val="6B5653"/>
                </a:solidFill>
                <a:latin typeface="Times" charset="0"/>
              </a:rPr>
              <a:t>with the high-precision laser-based alignment system is now ongoing.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ST.FB.Drift.plot2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24744"/>
            <a:ext cx="4392488" cy="3964821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C42-F6C1-3348-9837-B7932CCE7A92}" type="slidenum">
              <a:rPr lang="en-US" altLang="ja-JP"/>
              <a:pPr>
                <a:defRPr/>
              </a:pPr>
              <a:t>20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altLang="ja-JP" sz="3600" b="1" i="1" dirty="0" err="1" smtClean="0">
                <a:solidFill>
                  <a:srgbClr val="0000FF"/>
                </a:solidFill>
                <a:latin typeface="Times" charset="0"/>
              </a:rPr>
              <a:t>Variational</a:t>
            </a: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 plots of the x and y displacements of the FB-controlled linear stage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511828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>
                <a:latin typeface="Times"/>
                <a:cs typeface="Times"/>
              </a:rPr>
              <a:t>Variations of the FB controlled laser positions at the </a:t>
            </a:r>
            <a:r>
              <a:rPr kumimoji="1" lang="en-US" altLang="ja-JP" sz="2000" dirty="0" err="1" smtClean="0">
                <a:latin typeface="Times"/>
                <a:cs typeface="Times"/>
              </a:rPr>
              <a:t>linac</a:t>
            </a:r>
            <a:r>
              <a:rPr kumimoji="1" lang="en-US" altLang="ja-JP" sz="2000" dirty="0" smtClean="0">
                <a:latin typeface="Times"/>
                <a:cs typeface="Times"/>
              </a:rPr>
              <a:t> end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64496" y="1247269"/>
            <a:ext cx="46440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000" dirty="0" err="1" smtClean="0">
                <a:latin typeface="Times"/>
                <a:cs typeface="Times"/>
              </a:rPr>
              <a:t>Variational</a:t>
            </a:r>
            <a:r>
              <a:rPr kumimoji="1" lang="en-US" altLang="ja-JP" sz="2000" dirty="0" smtClean="0">
                <a:latin typeface="Times"/>
                <a:cs typeface="Times"/>
              </a:rPr>
              <a:t> plots of </a:t>
            </a:r>
            <a:r>
              <a:rPr kumimoji="1" lang="en-US" altLang="ja-JP" sz="2000" dirty="0">
                <a:latin typeface="Times"/>
                <a:cs typeface="Times"/>
              </a:rPr>
              <a:t>the FB controlled </a:t>
            </a:r>
            <a:r>
              <a:rPr kumimoji="1" lang="en-US" altLang="ja-JP" sz="2000" dirty="0" smtClean="0">
                <a:latin typeface="Times"/>
                <a:cs typeface="Times"/>
              </a:rPr>
              <a:t>linear stage at </a:t>
            </a:r>
            <a:r>
              <a:rPr kumimoji="1" lang="en-US" altLang="ja-JP" sz="2000" dirty="0">
                <a:latin typeface="Times"/>
                <a:cs typeface="Times"/>
              </a:rPr>
              <a:t>the </a:t>
            </a:r>
            <a:r>
              <a:rPr kumimoji="1" lang="en-US" altLang="ja-JP" sz="2000" dirty="0" smtClean="0">
                <a:latin typeface="Times"/>
                <a:cs typeface="Times"/>
              </a:rPr>
              <a:t>optical system during 17 days.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>
                <a:latin typeface="Times"/>
                <a:cs typeface="Times"/>
              </a:rPr>
              <a:t> During these days, the </a:t>
            </a:r>
            <a:r>
              <a:rPr lang="en-US" altLang="ja-JP" sz="2000" dirty="0">
                <a:latin typeface="Times"/>
                <a:cs typeface="Times"/>
              </a:rPr>
              <a:t>laser </a:t>
            </a:r>
            <a:r>
              <a:rPr lang="en-US" altLang="ja-JP" sz="2000" dirty="0" err="1">
                <a:latin typeface="Times"/>
                <a:cs typeface="Times"/>
              </a:rPr>
              <a:t>fiducial</a:t>
            </a:r>
            <a:r>
              <a:rPr lang="en-US" altLang="ja-JP" sz="2000" dirty="0">
                <a:latin typeface="Times"/>
                <a:cs typeface="Times"/>
              </a:rPr>
              <a:t> </a:t>
            </a:r>
            <a:r>
              <a:rPr lang="en-US" altLang="ja-JP" sz="2000" dirty="0" smtClean="0">
                <a:latin typeface="Times"/>
                <a:cs typeface="Times"/>
              </a:rPr>
              <a:t>was fixed at </a:t>
            </a:r>
            <a:r>
              <a:rPr lang="en-US" altLang="ja-JP" sz="2000" dirty="0">
                <a:latin typeface="Times"/>
                <a:cs typeface="Times"/>
              </a:rPr>
              <a:t>the center positions of the final QPD at the </a:t>
            </a:r>
            <a:r>
              <a:rPr lang="en-US" altLang="ja-JP" sz="2000" dirty="0" err="1">
                <a:latin typeface="Times"/>
                <a:cs typeface="Times"/>
              </a:rPr>
              <a:t>linac</a:t>
            </a:r>
            <a:r>
              <a:rPr lang="en-US" altLang="ja-JP" sz="2000" dirty="0">
                <a:latin typeface="Times"/>
                <a:cs typeface="Times"/>
              </a:rPr>
              <a:t> </a:t>
            </a:r>
            <a:r>
              <a:rPr lang="en-US" altLang="ja-JP" sz="2000" dirty="0" smtClean="0">
                <a:latin typeface="Times"/>
                <a:cs typeface="Times"/>
              </a:rPr>
              <a:t>end and</a:t>
            </a:r>
            <a:r>
              <a:rPr lang="en-US" altLang="ja-JP" sz="2000" dirty="0">
                <a:latin typeface="Times"/>
                <a:cs typeface="Times"/>
              </a:rPr>
              <a:t> </a:t>
            </a:r>
            <a:r>
              <a:rPr lang="en-US" altLang="ja-JP" sz="2000" dirty="0" smtClean="0">
                <a:latin typeface="Times"/>
                <a:cs typeface="Times"/>
              </a:rPr>
              <a:t>the </a:t>
            </a:r>
            <a:r>
              <a:rPr lang="en-US" altLang="ja-JP" sz="2000" dirty="0">
                <a:latin typeface="Times"/>
                <a:cs typeface="Times"/>
              </a:rPr>
              <a:t>laser-based alignment measurements </a:t>
            </a:r>
            <a:r>
              <a:rPr lang="en-US" altLang="ja-JP" sz="2000" dirty="0" smtClean="0">
                <a:latin typeface="Times"/>
                <a:cs typeface="Times"/>
              </a:rPr>
              <a:t>were well under the feedback </a:t>
            </a:r>
            <a:r>
              <a:rPr lang="en-US" altLang="ja-JP" sz="2000" dirty="0">
                <a:latin typeface="Times"/>
                <a:cs typeface="Times"/>
              </a:rPr>
              <a:t>control; the injection angles of the laser </a:t>
            </a:r>
            <a:r>
              <a:rPr lang="en-US" altLang="ja-JP" sz="2000" dirty="0" err="1" smtClean="0">
                <a:latin typeface="Times"/>
                <a:cs typeface="Times"/>
              </a:rPr>
              <a:t>fiducial</a:t>
            </a:r>
            <a:r>
              <a:rPr lang="en-US" altLang="ja-JP" sz="2000" dirty="0">
                <a:latin typeface="Times"/>
                <a:cs typeface="Times"/>
              </a:rPr>
              <a:t> </a:t>
            </a:r>
            <a:r>
              <a:rPr lang="en-US" altLang="ja-JP" sz="2000" dirty="0" smtClean="0">
                <a:latin typeface="Times"/>
                <a:cs typeface="Times"/>
              </a:rPr>
              <a:t>could </a:t>
            </a:r>
            <a:r>
              <a:rPr lang="en-US" altLang="ja-JP" sz="2000" dirty="0">
                <a:latin typeface="Times"/>
                <a:cs typeface="Times"/>
              </a:rPr>
              <a:t>be automatically controlled at the optical system.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35896" y="3284984"/>
            <a:ext cx="58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Hor.</a:t>
            </a:r>
            <a:endParaRPr kumimoji="1" lang="ja-JP" altLang="en-US" sz="1800" dirty="0">
              <a:latin typeface="Times"/>
              <a:cs typeface="Time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87624" y="1916832"/>
            <a:ext cx="239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0.13 mm/day in the ver.</a:t>
            </a:r>
          </a:p>
          <a:p>
            <a:r>
              <a:rPr kumimoji="1" lang="en-US" altLang="ja-JP" sz="1800" dirty="0" smtClean="0">
                <a:latin typeface="Times"/>
                <a:cs typeface="Times"/>
              </a:rPr>
              <a:t>0.05 </a:t>
            </a:r>
            <a:r>
              <a:rPr kumimoji="1" lang="en-US" altLang="ja-JP" sz="1800" dirty="0">
                <a:latin typeface="Times"/>
                <a:cs typeface="Times"/>
              </a:rPr>
              <a:t>mm/day in the hor</a:t>
            </a:r>
            <a:r>
              <a:rPr kumimoji="1" lang="en-US" altLang="ja-JP" sz="1800" dirty="0" smtClean="0">
                <a:latin typeface="Times"/>
                <a:cs typeface="Times"/>
              </a:rPr>
              <a:t>.</a:t>
            </a:r>
            <a:endParaRPr kumimoji="1" lang="ja-JP" altLang="en-US" sz="1800" dirty="0">
              <a:latin typeface="Times"/>
              <a:cs typeface="Times"/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1115616" y="4293096"/>
            <a:ext cx="32403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テキスト ボックス 16"/>
          <p:cNvSpPr txBox="1"/>
          <p:nvPr/>
        </p:nvSpPr>
        <p:spPr>
          <a:xfrm>
            <a:off x="2307524" y="389298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17 days</a:t>
            </a:r>
            <a:endParaRPr kumimoji="1" lang="ja-JP" altLang="en-US" sz="1800" dirty="0">
              <a:latin typeface="Times"/>
              <a:cs typeface="Time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35896" y="2420888"/>
            <a:ext cx="56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Ver.</a:t>
            </a:r>
            <a:endParaRPr kumimoji="1" lang="ja-JP" altLang="en-US" sz="1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2914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539552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176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C42-F6C1-3348-9837-B7932CCE7A92}" type="slidenum">
              <a:rPr lang="en-US" altLang="ja-JP"/>
              <a:pPr>
                <a:defRPr/>
              </a:pPr>
              <a:t>21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5496"/>
            <a:ext cx="7543800" cy="457200"/>
          </a:xfrm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Summary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640960" cy="5184576"/>
          </a:xfrm>
        </p:spPr>
        <p:txBody>
          <a:bodyPr/>
          <a:lstStyle/>
          <a:p>
            <a:pPr algn="just"/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The initial realignment of the injector </a:t>
            </a:r>
            <a:r>
              <a:rPr lang="en-US" altLang="ja-JP" sz="2000" dirty="0" err="1" smtClean="0">
                <a:solidFill>
                  <a:srgbClr val="6B5653"/>
                </a:solidFill>
                <a:latin typeface="Times"/>
                <a:cs typeface="Times"/>
              </a:rPr>
              <a:t>linac</a:t>
            </a:r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 is successfully in progress for the </a:t>
            </a:r>
            <a:r>
              <a:rPr lang="en-US" altLang="ja-JP" sz="2000" dirty="0" err="1" smtClean="0">
                <a:solidFill>
                  <a:srgbClr val="6B5653"/>
                </a:solidFill>
                <a:latin typeface="Times"/>
                <a:cs typeface="Times"/>
              </a:rPr>
              <a:t>SuperKEKB</a:t>
            </a:r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. We may need one more rounds to fully complete the initial realignment.</a:t>
            </a:r>
          </a:p>
          <a:p>
            <a:pPr algn="just"/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The laser-based alignment system </a:t>
            </a:r>
            <a:r>
              <a:rPr lang="en-US" altLang="ja-JP" sz="2000" dirty="0">
                <a:solidFill>
                  <a:srgbClr val="0000FF"/>
                </a:solidFill>
                <a:latin typeface="Times"/>
                <a:cs typeface="Times"/>
              </a:rPr>
              <a:t>is now fully </a:t>
            </a: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operational to the high</a:t>
            </a:r>
            <a:r>
              <a:rPr lang="en-US" altLang="ja-JP" sz="2000" dirty="0">
                <a:solidFill>
                  <a:srgbClr val="0000FF"/>
                </a:solidFill>
                <a:latin typeface="Times"/>
                <a:cs typeface="Times"/>
              </a:rPr>
              <a:t>-precision </a:t>
            </a: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initial realignment.</a:t>
            </a:r>
          </a:p>
          <a:p>
            <a:pPr algn="just"/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The first realignment of the 180</a:t>
            </a:r>
            <a:r>
              <a:rPr lang="en-US" altLang="ja-JP" sz="2000" baseline="30000" dirty="0" smtClean="0">
                <a:solidFill>
                  <a:srgbClr val="6B5653"/>
                </a:solidFill>
                <a:latin typeface="Times"/>
                <a:cs typeface="Times"/>
              </a:rPr>
              <a:t>o</a:t>
            </a:r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 arc section has been completed, and however, we need one more round.</a:t>
            </a:r>
          </a:p>
          <a:p>
            <a:pPr algn="just"/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Many </a:t>
            </a:r>
            <a:r>
              <a:rPr lang="en-US" altLang="ja-JP" sz="2000" dirty="0">
                <a:solidFill>
                  <a:srgbClr val="0000FF"/>
                </a:solidFill>
                <a:latin typeface="Times"/>
                <a:cs typeface="Times"/>
              </a:rPr>
              <a:t>girder </a:t>
            </a: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units were restored with increasing the earthquake</a:t>
            </a:r>
            <a:r>
              <a:rPr lang="en-US" altLang="ja-JP" sz="2000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resistance.</a:t>
            </a:r>
            <a:endParaRPr lang="en-US" altLang="ja-JP" sz="2000" dirty="0" smtClean="0">
              <a:solidFill>
                <a:srgbClr val="6B5653"/>
              </a:solidFill>
              <a:latin typeface="Times"/>
              <a:cs typeface="Times"/>
            </a:endParaRPr>
          </a:p>
          <a:p>
            <a:pPr algn="just"/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The initial realignment </a:t>
            </a:r>
            <a:r>
              <a:rPr lang="en-US" altLang="ja-JP" sz="2000" dirty="0">
                <a:solidFill>
                  <a:srgbClr val="6B5653"/>
                </a:solidFill>
                <a:latin typeface="Times"/>
                <a:cs typeface="Times"/>
              </a:rPr>
              <a:t>for </a:t>
            </a:r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the accelerating structures were almost completed with </a:t>
            </a:r>
            <a:r>
              <a:rPr lang="en-US" altLang="ja-JP" sz="2000" dirty="0">
                <a:solidFill>
                  <a:srgbClr val="6B5653"/>
                </a:solidFill>
                <a:latin typeface="Times"/>
                <a:cs typeface="Times"/>
              </a:rPr>
              <a:t>a</a:t>
            </a:r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 precision level of 20 </a:t>
            </a:r>
            <a:r>
              <a:rPr lang="el-GR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μ</a:t>
            </a:r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m in one sigma, and that for the quad. magnets is still ongoing.</a:t>
            </a:r>
          </a:p>
          <a:p>
            <a:pPr algn="just"/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In order to investigate the dynamical motion of the tunnel floor level along the entire </a:t>
            </a:r>
            <a:r>
              <a:rPr lang="en-US" altLang="ja-JP" sz="2000" dirty="0" err="1" smtClean="0">
                <a:solidFill>
                  <a:srgbClr val="0000FF"/>
                </a:solidFill>
                <a:latin typeface="Times"/>
                <a:cs typeface="Times"/>
              </a:rPr>
              <a:t>linac</a:t>
            </a: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, we have started to fabricate remote-controlled QPDs.</a:t>
            </a:r>
            <a:endParaRPr lang="en-US" altLang="ja-JP" sz="2000" dirty="0" smtClean="0">
              <a:latin typeface="Times"/>
              <a:cs typeface="Times"/>
            </a:endParaRPr>
          </a:p>
          <a:p>
            <a:pPr algn="just">
              <a:lnSpc>
                <a:spcPct val="90000"/>
              </a:lnSpc>
              <a:buFont typeface="Wingdings" charset="2"/>
              <a:buChar char="l"/>
              <a:defRPr/>
            </a:pPr>
            <a:endParaRPr lang="en-US" altLang="ja-JP" sz="2000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C42-F6C1-3348-9837-B7932CCE7A92}" type="slidenum">
              <a:rPr lang="en-US" altLang="ja-JP"/>
              <a:pPr>
                <a:defRPr/>
              </a:pPr>
              <a:t>22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543800" cy="457200"/>
          </a:xfrm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Back-up files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776064"/>
            <a:ext cx="7772400" cy="50292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charset="2"/>
              <a:buChar char="l"/>
              <a:defRPr/>
            </a:pPr>
            <a:endParaRPr lang="en-US" altLang="ja-JP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77787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3"/>
          <p:cNvSpPr txBox="1">
            <a:spLocks noChangeArrowheads="1"/>
          </p:cNvSpPr>
          <p:nvPr/>
        </p:nvSpPr>
        <p:spPr bwMode="auto">
          <a:xfrm>
            <a:off x="5181600" y="762000"/>
            <a:ext cx="3733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>
              <a:latin typeface="Lucida Grande" charset="0"/>
            </a:endParaRP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733800" y="533400"/>
            <a:ext cx="5105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ja-JP" altLang="en-US" sz="1800">
              <a:latin typeface="Lucida Grande" charset="0"/>
            </a:endParaRP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450"/>
            <a:ext cx="9144000" cy="936625"/>
          </a:xfrm>
          <a:ln w="38100"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altLang="ja-JP" sz="3200" b="1" i="1" dirty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G</a:t>
            </a:r>
            <a:r>
              <a:rPr lang="en-US" altLang="ja-JP" sz="32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irder unit for accelerating structures</a:t>
            </a:r>
            <a:endParaRPr lang="en-US" altLang="ja-JP" sz="3200" b="1" i="1" dirty="0">
              <a:solidFill>
                <a:srgbClr val="0000FF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783388" y="5275263"/>
            <a:ext cx="79375" cy="22066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485" name="テキスト ボックス 19"/>
          <p:cNvSpPr txBox="1">
            <a:spLocks noChangeArrowheads="1"/>
          </p:cNvSpPr>
          <p:nvPr/>
        </p:nvSpPr>
        <p:spPr bwMode="auto">
          <a:xfrm>
            <a:off x="6799263" y="5554663"/>
            <a:ext cx="414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400">
                <a:latin typeface="Times" charset="0"/>
              </a:rPr>
              <a:t>PD</a:t>
            </a:r>
            <a:endParaRPr lang="ja-JP" altLang="en-US" sz="1400">
              <a:latin typeface="Times" charset="0"/>
            </a:endParaRPr>
          </a:p>
        </p:txBody>
      </p:sp>
      <p:sp>
        <p:nvSpPr>
          <p:cNvPr id="20486" name="テキスト ボックス 14"/>
          <p:cNvSpPr txBox="1">
            <a:spLocks noChangeArrowheads="1"/>
          </p:cNvSpPr>
          <p:nvPr/>
        </p:nvSpPr>
        <p:spPr bwMode="auto">
          <a:xfrm>
            <a:off x="2695575" y="5978525"/>
            <a:ext cx="181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ja-JP" altLang="en-US">
                <a:latin typeface="Lucida Grande" charset="0"/>
              </a:rPr>
              <a:t>基本ユニット</a:t>
            </a:r>
          </a:p>
        </p:txBody>
      </p:sp>
      <p:pic>
        <p:nvPicPr>
          <p:cNvPr id="20487" name="図 18" descr="P10002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488" y="981075"/>
            <a:ext cx="68214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日付プレースホルダ 9"/>
          <p:cNvSpPr>
            <a:spLocks noGrp="1"/>
          </p:cNvSpPr>
          <p:nvPr>
            <p:ph type="dt" sz="quarter" idx="10"/>
          </p:nvPr>
        </p:nvSpPr>
        <p:spPr>
          <a:xfrm>
            <a:off x="35496" y="635635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>
          <a:xfrm>
            <a:off x="3124200" y="6500192"/>
            <a:ext cx="3824064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IWAA2014, Oct. 13-17, 2014 @ IHEP</a:t>
            </a:r>
            <a:endParaRPr lang="en-US" altLang="ja-JP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355850" y="3209925"/>
            <a:ext cx="4678363" cy="85090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1676400" y="2790825"/>
            <a:ext cx="5895975" cy="330200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6084168" y="3513956"/>
            <a:ext cx="1477962" cy="419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Laser axis</a:t>
            </a:r>
            <a:endParaRPr lang="ja-JP" altLang="en-US" sz="20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563888" y="4750940"/>
            <a:ext cx="1626866" cy="62227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Girder unit</a:t>
            </a:r>
          </a:p>
          <a:p>
            <a:pPr algn="ctr">
              <a:defRPr/>
            </a:pPr>
            <a:r>
              <a:rPr lang="en-US" altLang="ja-JP" sz="20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8.44m long</a:t>
            </a:r>
            <a:endParaRPr lang="ja-JP" altLang="en-US" sz="20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148064" y="1772816"/>
            <a:ext cx="1362075" cy="419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i="1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e</a:t>
            </a:r>
            <a:r>
              <a:rPr lang="en-US" altLang="ja-JP" sz="20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- beam</a:t>
            </a:r>
            <a:endParaRPr lang="ja-JP" altLang="en-US" sz="20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403648" y="5229200"/>
            <a:ext cx="1520403" cy="419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Laser pipe</a:t>
            </a:r>
            <a:endParaRPr lang="ja-JP" altLang="en-US" sz="20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979712" y="4581128"/>
            <a:ext cx="838200" cy="419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QPD</a:t>
            </a:r>
            <a:endParaRPr lang="ja-JP" altLang="en-US" sz="16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080125"/>
            <a:ext cx="1905000" cy="457200"/>
          </a:xfrm>
        </p:spPr>
        <p:txBody>
          <a:bodyPr/>
          <a:lstStyle/>
          <a:p>
            <a:pPr>
              <a:defRPr/>
            </a:pPr>
            <a:fld id="{0FA45A05-F114-DC42-86F8-379151CD71AB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22" name="正方形/長方形 21"/>
          <p:cNvSpPr/>
          <p:nvPr/>
        </p:nvSpPr>
        <p:spPr>
          <a:xfrm>
            <a:off x="7308850" y="2181225"/>
            <a:ext cx="838200" cy="419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QPD</a:t>
            </a:r>
            <a:endParaRPr lang="ja-JP" altLang="en-US" sz="16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403648" y="2204864"/>
            <a:ext cx="936104" cy="419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Quad</a:t>
            </a:r>
            <a:endParaRPr lang="ja-JP" altLang="en-US" sz="20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cxnSp>
        <p:nvCxnSpPr>
          <p:cNvPr id="4" name="直線矢印コネクタ 3"/>
          <p:cNvCxnSpPr/>
          <p:nvPr/>
        </p:nvCxnSpPr>
        <p:spPr bwMode="auto">
          <a:xfrm>
            <a:off x="5796136" y="3429000"/>
            <a:ext cx="0" cy="14401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正方形/長方形 25"/>
          <p:cNvSpPr/>
          <p:nvPr/>
        </p:nvSpPr>
        <p:spPr>
          <a:xfrm>
            <a:off x="5868144" y="4005064"/>
            <a:ext cx="1477962" cy="419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780mm high</a:t>
            </a:r>
            <a:endParaRPr lang="ja-JP" altLang="en-US" sz="20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cxnSp>
        <p:nvCxnSpPr>
          <p:cNvPr id="27" name="直線矢印コネクタ 26"/>
          <p:cNvCxnSpPr/>
          <p:nvPr/>
        </p:nvCxnSpPr>
        <p:spPr bwMode="auto">
          <a:xfrm>
            <a:off x="5436096" y="2924944"/>
            <a:ext cx="0" cy="21602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正方形/長方形 27"/>
          <p:cNvSpPr/>
          <p:nvPr/>
        </p:nvSpPr>
        <p:spPr>
          <a:xfrm>
            <a:off x="4716016" y="2276872"/>
            <a:ext cx="1728192" cy="419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1200mm high</a:t>
            </a:r>
            <a:endParaRPr lang="ja-JP" altLang="en-US" sz="20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195736" y="1628800"/>
            <a:ext cx="2376264" cy="419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4 x S-band structures</a:t>
            </a:r>
            <a:endParaRPr lang="ja-JP" altLang="en-US" sz="2000" dirty="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>
            <a:off x="3131840" y="2132856"/>
            <a:ext cx="72008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直線矢印コネクタ 32"/>
          <p:cNvCxnSpPr/>
          <p:nvPr/>
        </p:nvCxnSpPr>
        <p:spPr bwMode="auto">
          <a:xfrm flipH="1" flipV="1">
            <a:off x="4211960" y="4149080"/>
            <a:ext cx="165361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直線矢印コネクタ 35"/>
          <p:cNvCxnSpPr/>
          <p:nvPr/>
        </p:nvCxnSpPr>
        <p:spPr bwMode="auto">
          <a:xfrm flipH="1" flipV="1">
            <a:off x="1619674" y="4365104"/>
            <a:ext cx="288030" cy="7920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直線矢印コネクタ 37"/>
          <p:cNvCxnSpPr/>
          <p:nvPr/>
        </p:nvCxnSpPr>
        <p:spPr bwMode="auto">
          <a:xfrm flipH="1" flipV="1">
            <a:off x="2123729" y="4221088"/>
            <a:ext cx="144015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62204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733800" y="533400"/>
            <a:ext cx="5105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ja-JP" altLang="en-US" sz="1800">
              <a:latin typeface="Lucida Grande" charset="0"/>
            </a:endParaRP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53988" y="44450"/>
            <a:ext cx="8801100" cy="936625"/>
          </a:xfrm>
          <a:ln w="38100"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altLang="ja-JP" sz="32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Quadrant Silicon Photo-Diode (QPD)</a:t>
            </a:r>
            <a:endParaRPr lang="en-US" altLang="ja-JP" sz="3200" b="1" i="1" dirty="0">
              <a:solidFill>
                <a:srgbClr val="0000FF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quarter" idx="10"/>
          </p:nvPr>
        </p:nvSpPr>
        <p:spPr>
          <a:xfrm>
            <a:off x="251520" y="6237312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24064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080125"/>
            <a:ext cx="1905000" cy="457200"/>
          </a:xfrm>
        </p:spPr>
        <p:txBody>
          <a:bodyPr/>
          <a:lstStyle/>
          <a:p>
            <a:pPr>
              <a:defRPr/>
            </a:pPr>
            <a:fld id="{0FA45A05-F114-DC42-86F8-379151CD71AB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  <p:pic>
        <p:nvPicPr>
          <p:cNvPr id="3" name="図 2" descr="RIMG03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" y="980728"/>
            <a:ext cx="5568619" cy="4176464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 bwMode="auto">
          <a:xfrm>
            <a:off x="1619672" y="2780928"/>
            <a:ext cx="22322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テキスト ボックス 7"/>
          <p:cNvSpPr txBox="1"/>
          <p:nvPr/>
        </p:nvSpPr>
        <p:spPr>
          <a:xfrm>
            <a:off x="179512" y="2852936"/>
            <a:ext cx="13624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130mm</a:t>
            </a:r>
            <a:r>
              <a:rPr kumimoji="1" lang="en-US" altLang="ja-JP" dirty="0" smtClean="0">
                <a:latin typeface="Lucida Grande"/>
                <a:ea typeface="Lucida Grande"/>
                <a:cs typeface="Lucida Grande"/>
              </a:rPr>
              <a:t>ϕ</a:t>
            </a:r>
            <a:endParaRPr kumimoji="1" lang="ja-JP" altLang="en-US" dirty="0">
              <a:latin typeface="Times"/>
              <a:cs typeface="Times"/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 flipH="1">
            <a:off x="2771800" y="1628800"/>
            <a:ext cx="1224136" cy="1080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テキスト ボックス 29"/>
          <p:cNvSpPr txBox="1"/>
          <p:nvPr/>
        </p:nvSpPr>
        <p:spPr>
          <a:xfrm>
            <a:off x="3851920" y="1124744"/>
            <a:ext cx="16637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QPD sensor</a:t>
            </a:r>
            <a:endParaRPr kumimoji="1" lang="ja-JP" altLang="en-US" dirty="0">
              <a:latin typeface="Times"/>
              <a:cs typeface="Time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7504" y="1556792"/>
            <a:ext cx="21980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QPD sub-holder</a:t>
            </a:r>
            <a:endParaRPr kumimoji="1" lang="ja-JP" altLang="en-US" dirty="0">
              <a:latin typeface="Times"/>
              <a:cs typeface="Times"/>
            </a:endParaRPr>
          </a:p>
        </p:txBody>
      </p:sp>
      <p:cxnSp>
        <p:nvCxnSpPr>
          <p:cNvPr id="32" name="直線矢印コネクタ 31"/>
          <p:cNvCxnSpPr/>
          <p:nvPr/>
        </p:nvCxnSpPr>
        <p:spPr bwMode="auto">
          <a:xfrm>
            <a:off x="2195736" y="2132856"/>
            <a:ext cx="288032" cy="360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テキスト ボックス 32"/>
          <p:cNvSpPr txBox="1"/>
          <p:nvPr/>
        </p:nvSpPr>
        <p:spPr>
          <a:xfrm>
            <a:off x="2627784" y="1052736"/>
            <a:ext cx="10951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stopper</a:t>
            </a:r>
            <a:endParaRPr kumimoji="1" lang="ja-JP" altLang="en-US" dirty="0">
              <a:latin typeface="Times"/>
              <a:cs typeface="Time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563888" y="4221088"/>
            <a:ext cx="166358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QPD holder</a:t>
            </a:r>
            <a:endParaRPr kumimoji="1" lang="ja-JP" altLang="en-US" dirty="0">
              <a:latin typeface="Times"/>
              <a:cs typeface="Times"/>
            </a:endParaRPr>
          </a:p>
        </p:txBody>
      </p:sp>
      <p:cxnSp>
        <p:nvCxnSpPr>
          <p:cNvPr id="36" name="直線矢印コネクタ 35"/>
          <p:cNvCxnSpPr/>
          <p:nvPr/>
        </p:nvCxnSpPr>
        <p:spPr bwMode="auto">
          <a:xfrm flipH="1">
            <a:off x="2699792" y="1556792"/>
            <a:ext cx="288032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テキスト ボックス 39"/>
          <p:cNvSpPr txBox="1"/>
          <p:nvPr/>
        </p:nvSpPr>
        <p:spPr>
          <a:xfrm>
            <a:off x="5580112" y="980728"/>
            <a:ext cx="3456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"/>
                <a:cs typeface="Times"/>
              </a:rPr>
              <a:t>QPD: </a:t>
            </a:r>
            <a:r>
              <a:rPr lang="en-US" altLang="ja-JP" sz="2000" u="sng" dirty="0"/>
              <a:t>OSI Optoelectronics</a:t>
            </a:r>
          </a:p>
          <a:p>
            <a:r>
              <a:rPr kumimoji="1" lang="en-US" altLang="ja-JP" sz="2000" dirty="0">
                <a:latin typeface="Times"/>
                <a:cs typeface="Times"/>
              </a:rPr>
              <a:t>SPOT-9D (D=10mm</a:t>
            </a:r>
            <a:r>
              <a:rPr kumimoji="1" lang="en-US" altLang="ja-JP" sz="2000" dirty="0">
                <a:latin typeface="Lucida Grande"/>
                <a:ea typeface="Lucida Grande"/>
                <a:cs typeface="Lucida Grande"/>
              </a:rPr>
              <a:t>ϕ</a:t>
            </a:r>
            <a:r>
              <a:rPr kumimoji="1" lang="en-US" altLang="ja-JP" sz="2000" dirty="0">
                <a:latin typeface="Times"/>
                <a:cs typeface="Times"/>
              </a:rPr>
              <a:t>)</a:t>
            </a:r>
            <a:endParaRPr kumimoji="1" lang="ja-JP" altLang="en-US" sz="2000" dirty="0">
              <a:latin typeface="Times"/>
              <a:cs typeface="Times"/>
            </a:endParaRPr>
          </a:p>
          <a:p>
            <a:endParaRPr kumimoji="1" lang="en-US" altLang="ja-JP" sz="2000" dirty="0" smtClean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latin typeface="Times"/>
                <a:cs typeface="Times"/>
              </a:rPr>
              <a:t>QPD is mounted in the center of a sub-holder.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latin typeface="Times"/>
                <a:cs typeface="Times"/>
              </a:rPr>
              <a:t>The sub-holder can stand upright by rotation of a lever through hinge structure. The inner diameter of the holder is 130mm</a:t>
            </a:r>
            <a:r>
              <a:rPr kumimoji="1" lang="en-US" altLang="ja-JP" sz="2000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kumimoji="1" lang="en-US" altLang="ja-JP" sz="2000" dirty="0" smtClean="0">
                <a:latin typeface="Times"/>
                <a:cs typeface="Times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latin typeface="Times"/>
                <a:cs typeface="Times"/>
              </a:rPr>
              <a:t>The QPD holder is connected to a laser pipe (SUS) by flange-flange joining.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95536" y="4509120"/>
            <a:ext cx="19883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signal pick-up</a:t>
            </a:r>
            <a:endParaRPr kumimoji="1" lang="ja-JP" altLang="en-US" dirty="0">
              <a:latin typeface="Times"/>
              <a:cs typeface="Time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23728" y="5373216"/>
            <a:ext cx="15824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QPD target</a:t>
            </a:r>
            <a:endParaRPr kumimoji="1" lang="ja-JP" alt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00963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図 11" descr="P10400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766" y="863701"/>
            <a:ext cx="3916973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図プレースホルダ 7" descr="q4.jpeg"/>
          <p:cNvPicPr>
            <a:picLocks noChangeAspect="1"/>
          </p:cNvPicPr>
          <p:nvPr/>
        </p:nvPicPr>
        <p:blipFill>
          <a:blip r:embed="rId3" cstate="email">
            <a:lum bright="14000"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06" r="-5806"/>
          <a:stretch>
            <a:fillRect/>
          </a:stretch>
        </p:blipFill>
        <p:spPr bwMode="auto">
          <a:xfrm>
            <a:off x="4440116" y="3502126"/>
            <a:ext cx="4394689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5181600" y="762001"/>
            <a:ext cx="3733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 sz="2400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733800" y="533401"/>
            <a:ext cx="5105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ja-JP" altLang="en-US" sz="180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504" y="-99392"/>
            <a:ext cx="8847462" cy="1066800"/>
          </a:xfrm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ja-JP" sz="3200" b="1" dirty="0" smtClean="0">
                <a:latin typeface="Times"/>
                <a:ea typeface="Osaka" charset="0"/>
                <a:cs typeface="Times"/>
              </a:rPr>
              <a:t>Heavy mechanical </a:t>
            </a:r>
            <a:r>
              <a:rPr lang="en-US" altLang="ja-JP" sz="3200" b="1" dirty="0">
                <a:latin typeface="Times"/>
                <a:ea typeface="Osaka" charset="0"/>
                <a:cs typeface="Times"/>
              </a:rPr>
              <a:t>damages </a:t>
            </a:r>
            <a:r>
              <a:rPr lang="en-US" altLang="ja-JP" sz="3200" b="1" dirty="0" smtClean="0">
                <a:latin typeface="Times"/>
                <a:ea typeface="Osaka" charset="0"/>
                <a:cs typeface="Times"/>
              </a:rPr>
              <a:t>in 11 Mar. 2011)</a:t>
            </a:r>
            <a:endParaRPr lang="en-US" altLang="ja-JP" sz="3200" b="1" dirty="0">
              <a:latin typeface="Times"/>
              <a:ea typeface="Osaka" charset="0"/>
              <a:cs typeface="Times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5992912"/>
            <a:ext cx="1905000" cy="457200"/>
          </a:xfrm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fld id="{1EE84096-96C2-F646-A629-6AC4E3387889}" type="slidenum">
              <a:rPr lang="en-US" altLang="ja-JP">
                <a:latin typeface="Times" charset="0"/>
              </a:rPr>
              <a:pPr/>
              <a:t>25</a:t>
            </a:fld>
            <a:endParaRPr lang="en-US" altLang="ja-JP">
              <a:latin typeface="Times" charset="0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quarter" idx="10"/>
          </p:nvPr>
        </p:nvSpPr>
        <p:spPr>
          <a:xfrm>
            <a:off x="325760" y="6540500"/>
            <a:ext cx="3238128" cy="457200"/>
          </a:xfrm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dirty="0" smtClean="0">
                <a:latin typeface="Times" charset="0"/>
              </a:rPr>
              <a:t>Tsuyoshi Suwada /KEKB Injector </a:t>
            </a:r>
            <a:r>
              <a:rPr lang="en-US" altLang="ja-JP" dirty="0" err="1" smtClean="0">
                <a:latin typeface="Times" charset="0"/>
              </a:rPr>
              <a:t>Linac</a:t>
            </a:r>
            <a:endParaRPr lang="en-US" altLang="ja-JP" dirty="0">
              <a:latin typeface="Times" charset="0"/>
            </a:endParaRPr>
          </a:p>
        </p:txBody>
      </p:sp>
      <p:pic>
        <p:nvPicPr>
          <p:cNvPr id="23561" name="図プレースホルダ 8" descr="q2.jpeg"/>
          <p:cNvPicPr>
            <a:picLocks noChangeAspect="1"/>
          </p:cNvPicPr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98" r="-9598"/>
          <a:stretch>
            <a:fillRect/>
          </a:stretch>
        </p:blipFill>
        <p:spPr bwMode="auto">
          <a:xfrm>
            <a:off x="-222738" y="854176"/>
            <a:ext cx="458372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テキスト ボックス 12"/>
          <p:cNvSpPr txBox="1">
            <a:spLocks noChangeArrowheads="1"/>
          </p:cNvSpPr>
          <p:nvPr/>
        </p:nvSpPr>
        <p:spPr bwMode="auto">
          <a:xfrm>
            <a:off x="269631" y="951012"/>
            <a:ext cx="160516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/>
              <a:t>BPM damage</a:t>
            </a:r>
            <a:endParaRPr lang="ja-JP" altLang="en-US" sz="1800"/>
          </a:p>
        </p:txBody>
      </p:sp>
      <p:sp>
        <p:nvSpPr>
          <p:cNvPr id="23563" name="テキスト ボックス 13"/>
          <p:cNvSpPr txBox="1">
            <a:spLocks noChangeArrowheads="1"/>
          </p:cNvSpPr>
          <p:nvPr/>
        </p:nvSpPr>
        <p:spPr bwMode="auto">
          <a:xfrm>
            <a:off x="4747847" y="836712"/>
            <a:ext cx="219532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/>
              <a:t>Accelerator girder</a:t>
            </a:r>
            <a:endParaRPr lang="ja-JP" altLang="en-US" sz="1800"/>
          </a:p>
        </p:txBody>
      </p:sp>
      <p:cxnSp>
        <p:nvCxnSpPr>
          <p:cNvPr id="16" name="直線矢印コネクタ 15"/>
          <p:cNvCxnSpPr/>
          <p:nvPr/>
        </p:nvCxnSpPr>
        <p:spPr>
          <a:xfrm rot="16200000" flipH="1">
            <a:off x="1035050" y="1779931"/>
            <a:ext cx="673100" cy="234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16200000" flipH="1">
            <a:off x="5837910" y="1492411"/>
            <a:ext cx="919163" cy="496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66" name="図 20" descr="12_4_D_V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85249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テキスト ボックス 21"/>
          <p:cNvSpPr txBox="1">
            <a:spLocks noChangeArrowheads="1"/>
          </p:cNvSpPr>
          <p:nvPr/>
        </p:nvSpPr>
        <p:spPr bwMode="auto">
          <a:xfrm>
            <a:off x="187569" y="3503712"/>
            <a:ext cx="214798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/>
              <a:t>Vacuum manifold</a:t>
            </a:r>
            <a:endParaRPr lang="ja-JP" altLang="en-US" sz="1800"/>
          </a:p>
        </p:txBody>
      </p:sp>
      <p:cxnSp>
        <p:nvCxnSpPr>
          <p:cNvPr id="23" name="直線矢印コネクタ 22"/>
          <p:cNvCxnSpPr/>
          <p:nvPr/>
        </p:nvCxnSpPr>
        <p:spPr>
          <a:xfrm rot="16200000" flipH="1">
            <a:off x="1815612" y="4024901"/>
            <a:ext cx="647700" cy="3165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9" name="テキスト ボックス 26"/>
          <p:cNvSpPr txBox="1">
            <a:spLocks noChangeArrowheads="1"/>
          </p:cNvSpPr>
          <p:nvPr/>
        </p:nvSpPr>
        <p:spPr bwMode="auto">
          <a:xfrm>
            <a:off x="6518031" y="3579912"/>
            <a:ext cx="219024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/>
              <a:t>Sub-control room</a:t>
            </a:r>
            <a:endParaRPr lang="ja-JP" altLang="en-US" sz="180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5033102" y="6540500"/>
            <a:ext cx="3499338" cy="457200"/>
          </a:xfrm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37931725" indent="-37474525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dirty="0" smtClean="0">
                <a:latin typeface="Times" charset="0"/>
              </a:rPr>
              <a:t>IWAA2014, Oct. 13-17, 2014 @ IHEP</a:t>
            </a:r>
            <a:endParaRPr lang="en-US" altLang="ja-JP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4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752056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771FB-55AF-3142-A09A-F6E039FBB614}" type="slidenum">
              <a:rPr lang="en-US" altLang="ja-JP"/>
              <a:pPr>
                <a:defRPr/>
              </a:pPr>
              <a:t>26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671513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Alignment results for the accelerating structures at sectors AB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26631" name="テキスト ボックス 12"/>
          <p:cNvSpPr txBox="1">
            <a:spLocks noChangeArrowheads="1"/>
          </p:cNvSpPr>
          <p:nvPr/>
        </p:nvSpPr>
        <p:spPr bwMode="auto">
          <a:xfrm>
            <a:off x="1763688" y="5559623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dirty="0" smtClean="0">
                <a:latin typeface="Times"/>
                <a:cs typeface="Times"/>
              </a:rPr>
              <a:t>Horizonta</a:t>
            </a:r>
            <a:r>
              <a:rPr lang="en-US" altLang="ja-JP" dirty="0">
                <a:latin typeface="Times"/>
                <a:cs typeface="Times"/>
              </a:rPr>
              <a:t>l</a:t>
            </a:r>
            <a:endParaRPr lang="ja-JP" altLang="en-US" dirty="0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6444208" y="5559623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dirty="0" smtClean="0">
                <a:latin typeface="Times"/>
                <a:cs typeface="Times"/>
              </a:rPr>
              <a:t>Vertical</a:t>
            </a:r>
            <a:endParaRPr lang="ja-JP" altLang="en-US" dirty="0"/>
          </a:p>
        </p:txBody>
      </p:sp>
      <p:pic>
        <p:nvPicPr>
          <p:cNvPr id="3" name="図 2" descr="Ver4.1.AB.dist.plot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412776"/>
            <a:ext cx="4248472" cy="4030602"/>
          </a:xfrm>
          <a:prstGeom prst="rect">
            <a:avLst/>
          </a:prstGeom>
        </p:spPr>
      </p:pic>
      <p:pic>
        <p:nvPicPr>
          <p:cNvPr id="8" name="図 7" descr="Hor4.1.AB.dist.plo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80" y="1412775"/>
            <a:ext cx="4126836" cy="40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57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C42-F6C1-3348-9837-B7932CCE7A92}" type="slidenum">
              <a:rPr lang="en-US" altLang="ja-JP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543800" cy="457200"/>
          </a:xfrm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Remote-controlled QPD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pic>
        <p:nvPicPr>
          <p:cNvPr id="2" name="図 1" descr="140911検討図_ページ_3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7669" y="-193532"/>
            <a:ext cx="3923927" cy="555236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427984" y="764704"/>
            <a:ext cx="4716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latin typeface="Times"/>
                <a:cs typeface="Times"/>
              </a:rPr>
              <a:t>The purpose with the use of remote QPDs is to investigate the dynamic displacements of the girder units along the entire </a:t>
            </a:r>
            <a:r>
              <a:rPr kumimoji="1" lang="en-US" altLang="ja-JP" sz="2000" dirty="0" err="1" smtClean="0">
                <a:latin typeface="Times"/>
                <a:cs typeface="Times"/>
              </a:rPr>
              <a:t>linac</a:t>
            </a:r>
            <a:r>
              <a:rPr kumimoji="1" lang="en-US" altLang="ja-JP" sz="2000" dirty="0" smtClean="0">
                <a:latin typeface="Times"/>
                <a:cs typeface="Times"/>
              </a:rPr>
              <a:t> beam line.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latin typeface="Times"/>
                <a:cs typeface="Times"/>
              </a:rPr>
              <a:t>A new remote-controlled QPD is under development.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latin typeface="Times"/>
                <a:cs typeface="Times"/>
              </a:rPr>
              <a:t>They are </a:t>
            </a:r>
            <a:r>
              <a:rPr kumimoji="1" lang="en-US" altLang="ja-JP" sz="2000" dirty="0">
                <a:latin typeface="Times"/>
                <a:cs typeface="Times"/>
              </a:rPr>
              <a:t>controllable based on push-pull mechanism of an air cylinder drive.</a:t>
            </a:r>
          </a:p>
          <a:p>
            <a:pPr marL="342900" indent="-342900">
              <a:buFont typeface="Arial"/>
              <a:buChar char="•"/>
            </a:pPr>
            <a:endParaRPr kumimoji="1" lang="en-US" altLang="ja-JP" sz="2000" dirty="0" smtClean="0">
              <a:latin typeface="Times"/>
              <a:cs typeface="Times"/>
            </a:endParaRPr>
          </a:p>
          <a:p>
            <a:r>
              <a:rPr kumimoji="1" lang="en-US" altLang="ja-JP" sz="2000" dirty="0" smtClean="0">
                <a:latin typeface="Times"/>
                <a:cs typeface="Times"/>
              </a:rPr>
              <a:t> </a:t>
            </a:r>
            <a:endParaRPr kumimoji="1" lang="ja-JP" altLang="en-US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95618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96072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2F801-4DB9-6C4A-9C73-EB0ABAB31300}" type="slidenum">
              <a:rPr lang="en-US" altLang="ja-JP"/>
              <a:pPr>
                <a:defRPr/>
              </a:pPr>
              <a:t>28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3612"/>
            <a:ext cx="9144000" cy="673100"/>
          </a:xfrm>
          <a:ln w="38100"/>
        </p:spPr>
        <p:txBody>
          <a:bodyPr/>
          <a:lstStyle/>
          <a:p>
            <a:pPr>
              <a:defRPr/>
            </a:pPr>
            <a:r>
              <a:rPr lang="en-US" altLang="ja-JP" sz="3000" b="1" i="1" dirty="0" smtClean="0">
                <a:solidFill>
                  <a:srgbClr val="0000FF"/>
                </a:solidFill>
                <a:latin typeface="Times" charset="0"/>
              </a:rPr>
              <a:t>Developments for the laser-based alignment system</a:t>
            </a:r>
            <a:endParaRPr lang="ja-JP" altLang="en-US" sz="30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92088"/>
            <a:ext cx="8496944" cy="5029200"/>
          </a:xfrm>
        </p:spPr>
        <p:txBody>
          <a:bodyPr/>
          <a:lstStyle/>
          <a:p>
            <a:pPr algn="just"/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Our 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laser-based alignment 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system was first implemented 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at 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the construction 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stage 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in 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1982; however, the high stabilization of 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the 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laser-based </a:t>
            </a:r>
            <a:r>
              <a:rPr lang="en-US" altLang="ja-JP" sz="2200" dirty="0" err="1" smtClean="0">
                <a:solidFill>
                  <a:srgbClr val="0000FF"/>
                </a:solidFill>
                <a:latin typeface="Times"/>
                <a:cs typeface="Times"/>
              </a:rPr>
              <a:t>fiducial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line 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has not been realized 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until 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now. </a:t>
            </a:r>
            <a:endParaRPr lang="en-US" altLang="ja-JP" sz="2200" dirty="0" smtClean="0">
              <a:solidFill>
                <a:srgbClr val="0000FF"/>
              </a:solidFill>
              <a:latin typeface="Times"/>
              <a:cs typeface="Times"/>
            </a:endParaRPr>
          </a:p>
          <a:p>
            <a:pPr algn="just"/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At long last, a </a:t>
            </a:r>
            <a:r>
              <a:rPr lang="en-US" altLang="ja-JP" sz="2200" dirty="0">
                <a:solidFill>
                  <a:srgbClr val="6B5653"/>
                </a:solidFill>
                <a:latin typeface="Times"/>
                <a:cs typeface="Times"/>
              </a:rPr>
              <a:t>laser </a:t>
            </a:r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line </a:t>
            </a:r>
            <a:r>
              <a:rPr lang="en-US" altLang="ja-JP" sz="2200" dirty="0">
                <a:solidFill>
                  <a:srgbClr val="6B5653"/>
                </a:solidFill>
                <a:latin typeface="Times"/>
                <a:cs typeface="Times"/>
              </a:rPr>
              <a:t>with </a:t>
            </a:r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high </a:t>
            </a:r>
            <a:r>
              <a:rPr lang="en-US" altLang="ja-JP" sz="2200" dirty="0">
                <a:solidFill>
                  <a:srgbClr val="6B5653"/>
                </a:solidFill>
                <a:latin typeface="Times"/>
                <a:cs typeface="Times"/>
              </a:rPr>
              <a:t>stabilization has been implemented as a 500-m-</a:t>
            </a:r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long </a:t>
            </a:r>
            <a:r>
              <a:rPr lang="en-US" altLang="ja-JP" sz="2200" dirty="0" err="1" smtClean="0">
                <a:solidFill>
                  <a:srgbClr val="6B5653"/>
                </a:solidFill>
                <a:latin typeface="Times"/>
                <a:cs typeface="Times"/>
              </a:rPr>
              <a:t>fiducial</a:t>
            </a:r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 line </a:t>
            </a:r>
            <a:r>
              <a:rPr lang="en-US" altLang="ja-JP" sz="2200" dirty="0">
                <a:solidFill>
                  <a:srgbClr val="6B5653"/>
                </a:solidFill>
                <a:latin typeface="Times"/>
                <a:cs typeface="Times"/>
              </a:rPr>
              <a:t>for </a:t>
            </a:r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alignments in </a:t>
            </a:r>
            <a:r>
              <a:rPr lang="en-US" altLang="ja-JP" sz="2200" dirty="0">
                <a:solidFill>
                  <a:srgbClr val="6B5653"/>
                </a:solidFill>
                <a:latin typeface="Times"/>
                <a:cs typeface="Times"/>
              </a:rPr>
              <a:t>March 2013</a:t>
            </a:r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.</a:t>
            </a:r>
          </a:p>
          <a:p>
            <a:pPr algn="just"/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We experimentally investigated 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the propagation and stability characteristics of the laser 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line 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passing 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through metallic </a:t>
            </a:r>
            <a:r>
              <a:rPr lang="en-US" altLang="ja-JP" sz="2200" dirty="0">
                <a:solidFill>
                  <a:srgbClr val="0000FF"/>
                </a:solidFill>
                <a:latin typeface="Times"/>
                <a:cs typeface="Times"/>
              </a:rPr>
              <a:t>pipes in vacuum</a:t>
            </a:r>
            <a:r>
              <a:rPr lang="en-US" altLang="ja-JP" sz="2200" dirty="0" smtClean="0">
                <a:solidFill>
                  <a:srgbClr val="0000FF"/>
                </a:solidFill>
                <a:latin typeface="Times"/>
                <a:cs typeface="Times"/>
              </a:rPr>
              <a:t>.</a:t>
            </a:r>
            <a:endParaRPr lang="en-US" altLang="ja-JP" sz="2200" dirty="0" smtClean="0">
              <a:solidFill>
                <a:srgbClr val="6B5653"/>
              </a:solidFill>
              <a:latin typeface="Times"/>
              <a:cs typeface="Times"/>
            </a:endParaRPr>
          </a:p>
          <a:p>
            <a:pPr algn="just"/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Pointing </a:t>
            </a:r>
            <a:r>
              <a:rPr lang="en-US" altLang="ja-JP" sz="2200" dirty="0">
                <a:solidFill>
                  <a:srgbClr val="6B5653"/>
                </a:solidFill>
                <a:latin typeface="Times"/>
                <a:cs typeface="Times"/>
              </a:rPr>
              <a:t>stability at the last </a:t>
            </a:r>
            <a:r>
              <a:rPr lang="en-US" altLang="ja-JP" sz="2200" dirty="0" err="1">
                <a:solidFill>
                  <a:srgbClr val="6B5653"/>
                </a:solidFill>
                <a:latin typeface="Times"/>
                <a:cs typeface="Times"/>
              </a:rPr>
              <a:t>fiducial</a:t>
            </a:r>
            <a:r>
              <a:rPr lang="en-US" altLang="ja-JP" sz="2200" dirty="0">
                <a:solidFill>
                  <a:srgbClr val="6B5653"/>
                </a:solidFill>
                <a:latin typeface="Times"/>
                <a:cs typeface="Times"/>
              </a:rPr>
              <a:t> point with the transverse displacements of ±40 </a:t>
            </a:r>
            <a:r>
              <a:rPr lang="en-US" altLang="ja-JP" sz="2200" dirty="0" err="1">
                <a:solidFill>
                  <a:srgbClr val="6B5653"/>
                </a:solidFill>
                <a:latin typeface="Times"/>
                <a:cs typeface="Times"/>
              </a:rPr>
              <a:t>μm</a:t>
            </a:r>
            <a:r>
              <a:rPr lang="en-US" altLang="ja-JP" sz="2200" dirty="0">
                <a:solidFill>
                  <a:srgbClr val="6B5653"/>
                </a:solidFill>
                <a:latin typeface="Times"/>
                <a:cs typeface="Times"/>
              </a:rPr>
              <a:t> level in one standard </a:t>
            </a:r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deviation by </a:t>
            </a:r>
            <a:r>
              <a:rPr lang="en-US" altLang="ja-JP" sz="2200" dirty="0">
                <a:solidFill>
                  <a:srgbClr val="6B5653"/>
                </a:solidFill>
                <a:latin typeface="Times"/>
                <a:cs typeface="Times"/>
              </a:rPr>
              <a:t>applying a feedback control was successfully obtained. This pointing stability corresponds to an angle of ±</a:t>
            </a:r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0.08 </a:t>
            </a:r>
            <a:r>
              <a:rPr lang="en-US" altLang="ja-JP" sz="2200" dirty="0" err="1" smtClean="0">
                <a:solidFill>
                  <a:srgbClr val="6B5653"/>
                </a:solidFill>
                <a:latin typeface="Times"/>
                <a:cs typeface="Times"/>
              </a:rPr>
              <a:t>μrad</a:t>
            </a:r>
            <a:r>
              <a:rPr lang="en-US" altLang="ja-JP" sz="2200" dirty="0">
                <a:solidFill>
                  <a:srgbClr val="6B5653"/>
                </a:solidFill>
                <a:latin typeface="Times"/>
                <a:cs typeface="Times"/>
              </a:rPr>
              <a:t>. This system is now fully exhibiting the successful results for the high-precision alignment of the injector </a:t>
            </a:r>
            <a:r>
              <a:rPr lang="en-US" altLang="ja-JP" sz="2200" dirty="0" err="1" smtClean="0">
                <a:solidFill>
                  <a:srgbClr val="6B5653"/>
                </a:solidFill>
                <a:latin typeface="Times"/>
                <a:cs typeface="Times"/>
              </a:rPr>
              <a:t>linac</a:t>
            </a:r>
            <a:r>
              <a:rPr lang="en-US" altLang="ja-JP" sz="2200" dirty="0">
                <a:solidFill>
                  <a:srgbClr val="6B5653"/>
                </a:solidFill>
                <a:latin typeface="Times"/>
                <a:cs typeface="Times"/>
              </a:rPr>
              <a:t> </a:t>
            </a:r>
            <a:r>
              <a:rPr lang="en-US" altLang="ja-JP" sz="2200" dirty="0" smtClean="0">
                <a:solidFill>
                  <a:srgbClr val="6B5653"/>
                </a:solidFill>
                <a:latin typeface="Times"/>
                <a:cs typeface="Times"/>
              </a:rPr>
              <a:t>currently </a:t>
            </a:r>
            <a:r>
              <a:rPr lang="en-US" altLang="ja-JP" sz="2200" dirty="0">
                <a:solidFill>
                  <a:srgbClr val="6B5653"/>
                </a:solidFill>
                <a:latin typeface="Times"/>
                <a:cs typeface="Times"/>
              </a:rPr>
              <a:t>in progress.</a:t>
            </a:r>
            <a:endParaRPr lang="en-US" altLang="ja-JP" sz="2200" dirty="0" smtClean="0">
              <a:solidFill>
                <a:srgbClr val="6B5653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54494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752056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DDE4D-8BA0-9348-BA61-9F133AFEC0B6}" type="slidenum">
              <a:rPr lang="en-US" altLang="ja-JP"/>
              <a:pPr>
                <a:defRPr/>
              </a:pPr>
              <a:t>29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960438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200" b="1" i="1" dirty="0" smtClean="0">
                <a:solidFill>
                  <a:srgbClr val="0000FF"/>
                </a:solidFill>
                <a:latin typeface="Times" charset="0"/>
              </a:rPr>
              <a:t>Two alignment </a:t>
            </a:r>
            <a:r>
              <a:rPr lang="en-US" altLang="ja-JP" sz="3200" b="1" i="1" dirty="0">
                <a:solidFill>
                  <a:srgbClr val="0000FF"/>
                </a:solidFill>
                <a:latin typeface="Times" charset="0"/>
              </a:rPr>
              <a:t>systems for </a:t>
            </a:r>
            <a:r>
              <a:rPr lang="en-US" altLang="ja-JP" sz="3200" b="1" i="1" dirty="0" smtClean="0">
                <a:solidFill>
                  <a:srgbClr val="0000FF"/>
                </a:solidFill>
                <a:latin typeface="Times" charset="0"/>
              </a:rPr>
              <a:t>girders </a:t>
            </a:r>
            <a:r>
              <a:rPr lang="en-US" altLang="ja-JP" sz="3200" b="1" i="1" dirty="0">
                <a:solidFill>
                  <a:srgbClr val="0000FF"/>
                </a:solidFill>
                <a:latin typeface="Times" charset="0"/>
              </a:rPr>
              <a:t>and </a:t>
            </a:r>
            <a:r>
              <a:rPr lang="en-US" altLang="ja-JP" sz="3200" b="1" i="1" dirty="0" smtClean="0">
                <a:solidFill>
                  <a:srgbClr val="0000FF"/>
                </a:solidFill>
                <a:latin typeface="Times" charset="0"/>
              </a:rPr>
              <a:t>components </a:t>
            </a:r>
            <a:endParaRPr lang="ja-JP" altLang="en-US" sz="32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pic>
        <p:nvPicPr>
          <p:cNvPr id="22533" name="図 1" descr="Fig.2 のコピー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5" y="1124744"/>
            <a:ext cx="9067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テキスト ボックス 2"/>
          <p:cNvSpPr txBox="1">
            <a:spLocks noChangeArrowheads="1"/>
          </p:cNvSpPr>
          <p:nvPr/>
        </p:nvSpPr>
        <p:spPr bwMode="auto">
          <a:xfrm>
            <a:off x="12576" y="3572917"/>
            <a:ext cx="91314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ja-JP" i="1" dirty="0" smtClean="0">
                <a:solidFill>
                  <a:srgbClr val="009111"/>
                </a:solidFill>
                <a:latin typeface="Times"/>
                <a:cs typeface="Times"/>
              </a:rPr>
              <a:t>Long-range alignment system for girders </a:t>
            </a:r>
            <a:r>
              <a:rPr lang="en-US" altLang="ja-JP" dirty="0" smtClean="0">
                <a:solidFill>
                  <a:srgbClr val="009111"/>
                </a:solidFill>
                <a:latin typeface="Times"/>
                <a:cs typeface="Times"/>
              </a:rPr>
              <a:t>(accuracy</a:t>
            </a:r>
            <a:r>
              <a:rPr lang="ja-JP" altLang="en-US" dirty="0">
                <a:solidFill>
                  <a:srgbClr val="009111"/>
                </a:solidFill>
                <a:latin typeface="Times"/>
                <a:cs typeface="Times"/>
              </a:rPr>
              <a:t>　</a:t>
            </a:r>
            <a:r>
              <a:rPr lang="ja-JP" altLang="en-US" dirty="0" smtClean="0">
                <a:solidFill>
                  <a:srgbClr val="009111"/>
                </a:solidFill>
                <a:latin typeface="Times"/>
                <a:cs typeface="Times"/>
              </a:rPr>
              <a:t>σ</a:t>
            </a:r>
            <a:r>
              <a:rPr lang="en-US" altLang="ja-JP" dirty="0" smtClean="0">
                <a:solidFill>
                  <a:srgbClr val="009111"/>
                </a:solidFill>
                <a:latin typeface="Times"/>
                <a:cs typeface="Times"/>
              </a:rPr>
              <a:t> </a:t>
            </a:r>
            <a:r>
              <a:rPr lang="en-US" altLang="ja-JP" i="1" dirty="0">
                <a:solidFill>
                  <a:srgbClr val="009111"/>
                </a:solidFill>
                <a:latin typeface="Times"/>
                <a:cs typeface="Times"/>
              </a:rPr>
              <a:t>~</a:t>
            </a:r>
            <a:r>
              <a:rPr lang="en-US" altLang="ja-JP" i="1" dirty="0" smtClean="0">
                <a:solidFill>
                  <a:srgbClr val="009111"/>
                </a:solidFill>
                <a:latin typeface="Times"/>
                <a:cs typeface="Times"/>
              </a:rPr>
              <a:t> </a:t>
            </a:r>
            <a:r>
              <a:rPr lang="en-US" altLang="ja-JP" dirty="0" smtClean="0">
                <a:solidFill>
                  <a:srgbClr val="009111"/>
                </a:solidFill>
                <a:latin typeface="Times"/>
                <a:cs typeface="Times"/>
              </a:rPr>
              <a:t>100μm</a:t>
            </a:r>
            <a:r>
              <a:rPr lang="en-US" altLang="ja-JP" dirty="0">
                <a:solidFill>
                  <a:srgbClr val="009111"/>
                </a:solidFill>
                <a:latin typeface="Times"/>
                <a:cs typeface="Times"/>
              </a:rPr>
              <a:t>)</a:t>
            </a:r>
            <a:endParaRPr lang="ja-JP" altLang="en-US" dirty="0">
              <a:solidFill>
                <a:srgbClr val="009111"/>
              </a:solidFill>
              <a:latin typeface="Times"/>
              <a:cs typeface="Times"/>
            </a:endParaRPr>
          </a:p>
          <a:p>
            <a:pPr lvl="1"/>
            <a:r>
              <a:rPr lang="en-US" altLang="ja-JP" dirty="0">
                <a:solidFill>
                  <a:srgbClr val="6B5653"/>
                </a:solidFill>
                <a:latin typeface="Times"/>
                <a:cs typeface="Times"/>
              </a:rPr>
              <a:t>T</a:t>
            </a:r>
            <a:r>
              <a:rPr lang="en-US" altLang="ja-JP" dirty="0" smtClean="0">
                <a:solidFill>
                  <a:srgbClr val="6B5653"/>
                </a:solidFill>
                <a:latin typeface="Times"/>
                <a:cs typeface="Times"/>
              </a:rPr>
              <a:t>he girder units are aligned based on the laser-based alignment.</a:t>
            </a:r>
            <a:endParaRPr lang="ja-JP" altLang="en-US" dirty="0">
              <a:solidFill>
                <a:srgbClr val="6B5653"/>
              </a:solidFill>
              <a:latin typeface="Times"/>
              <a:cs typeface="Times"/>
            </a:endParaRPr>
          </a:p>
          <a:p>
            <a:pPr>
              <a:buFont typeface="Arial" charset="0"/>
              <a:buChar char="•"/>
            </a:pPr>
            <a:r>
              <a:rPr lang="en-US" altLang="ja-JP" i="1" dirty="0" smtClean="0">
                <a:solidFill>
                  <a:srgbClr val="009111"/>
                </a:solidFill>
                <a:latin typeface="Times"/>
                <a:cs typeface="Times"/>
              </a:rPr>
              <a:t>Short-range alignment </a:t>
            </a:r>
            <a:r>
              <a:rPr lang="en-US" altLang="ja-JP" i="1" dirty="0">
                <a:solidFill>
                  <a:srgbClr val="009111"/>
                </a:solidFill>
                <a:latin typeface="Times"/>
                <a:cs typeface="Times"/>
              </a:rPr>
              <a:t>system for </a:t>
            </a:r>
            <a:r>
              <a:rPr lang="en-US" altLang="ja-JP" i="1" dirty="0" smtClean="0">
                <a:solidFill>
                  <a:srgbClr val="009111"/>
                </a:solidFill>
                <a:latin typeface="Times"/>
                <a:cs typeface="Times"/>
              </a:rPr>
              <a:t>components </a:t>
            </a:r>
            <a:r>
              <a:rPr lang="en-US" altLang="ja-JP" dirty="0" smtClean="0">
                <a:solidFill>
                  <a:srgbClr val="009111"/>
                </a:solidFill>
                <a:latin typeface="Times"/>
                <a:cs typeface="Times"/>
              </a:rPr>
              <a:t>(accuracy</a:t>
            </a:r>
            <a:r>
              <a:rPr lang="ja-JP" altLang="en-US" dirty="0">
                <a:solidFill>
                  <a:srgbClr val="009111"/>
                </a:solidFill>
                <a:latin typeface="Times"/>
                <a:cs typeface="Times"/>
              </a:rPr>
              <a:t>　</a:t>
            </a:r>
            <a:r>
              <a:rPr lang="ja-JP" altLang="en-US" dirty="0" smtClean="0">
                <a:solidFill>
                  <a:srgbClr val="009111"/>
                </a:solidFill>
                <a:latin typeface="Times"/>
                <a:cs typeface="Times"/>
              </a:rPr>
              <a:t>σ</a:t>
            </a:r>
            <a:r>
              <a:rPr lang="en-US" altLang="ja-JP" dirty="0" smtClean="0">
                <a:solidFill>
                  <a:srgbClr val="009111"/>
                </a:solidFill>
                <a:latin typeface="Times"/>
                <a:cs typeface="Times"/>
              </a:rPr>
              <a:t> </a:t>
            </a:r>
            <a:r>
              <a:rPr lang="en-US" altLang="ja-JP" i="1" dirty="0">
                <a:solidFill>
                  <a:srgbClr val="009111"/>
                </a:solidFill>
                <a:latin typeface="Times"/>
                <a:cs typeface="Times"/>
              </a:rPr>
              <a:t>~</a:t>
            </a:r>
            <a:r>
              <a:rPr lang="en-US" altLang="ja-JP" i="1" dirty="0" smtClean="0">
                <a:solidFill>
                  <a:srgbClr val="009111"/>
                </a:solidFill>
                <a:latin typeface="Times"/>
                <a:cs typeface="Times"/>
              </a:rPr>
              <a:t> </a:t>
            </a:r>
            <a:r>
              <a:rPr lang="en-US" altLang="ja-JP" dirty="0" smtClean="0">
                <a:solidFill>
                  <a:srgbClr val="009111"/>
                </a:solidFill>
                <a:latin typeface="Times"/>
                <a:cs typeface="Times"/>
              </a:rPr>
              <a:t>50μm</a:t>
            </a:r>
            <a:r>
              <a:rPr lang="en-US" altLang="ja-JP" dirty="0">
                <a:solidFill>
                  <a:srgbClr val="009111"/>
                </a:solidFill>
                <a:latin typeface="Times"/>
                <a:cs typeface="Times"/>
              </a:rPr>
              <a:t>)</a:t>
            </a:r>
            <a:endParaRPr lang="ja-JP" altLang="en-US" dirty="0">
              <a:solidFill>
                <a:srgbClr val="009111"/>
              </a:solidFill>
              <a:latin typeface="Times"/>
              <a:cs typeface="Times"/>
            </a:endParaRPr>
          </a:p>
          <a:p>
            <a:pPr lvl="1"/>
            <a:r>
              <a:rPr lang="en-US" altLang="ja-JP" dirty="0" smtClean="0">
                <a:solidFill>
                  <a:srgbClr val="6B5653"/>
                </a:solidFill>
                <a:latin typeface="Times"/>
                <a:cs typeface="Times"/>
              </a:rPr>
              <a:t>The accelerator components on a girder unit are aligned based on a standard laser-tracker technique.</a:t>
            </a:r>
            <a:endParaRPr lang="ja-JP" altLang="en-US" dirty="0">
              <a:solidFill>
                <a:srgbClr val="6B5653"/>
              </a:solidFill>
              <a:latin typeface="Times"/>
              <a:cs typeface="Times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2051720" y="1052736"/>
            <a:ext cx="5328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marL="0" indent="0"/>
            <a:r>
              <a:rPr lang="en-US" altLang="ja-JP" i="1" dirty="0" smtClean="0">
                <a:solidFill>
                  <a:srgbClr val="009111"/>
                </a:solidFill>
                <a:latin typeface="Times"/>
                <a:cs typeface="Times"/>
              </a:rPr>
              <a:t>Long-range laser-based alignment system</a:t>
            </a:r>
            <a:endParaRPr lang="ja-JP" altLang="en-US" dirty="0">
              <a:solidFill>
                <a:srgbClr val="6B5653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2975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コンテンツ プレースホルダ 9" descr="Ohnishi.ppt.eps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388" r="-22388"/>
          <a:stretch>
            <a:fillRect/>
          </a:stretch>
        </p:blipFill>
        <p:spPr>
          <a:xfrm>
            <a:off x="-1654419" y="381000"/>
            <a:ext cx="11803674" cy="6248400"/>
          </a:xfrm>
        </p:spPr>
      </p:pic>
      <p:sp>
        <p:nvSpPr>
          <p:cNvPr id="2048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fld id="{11483687-7E96-EF46-A4AC-A34A78E0D0F4}" type="slidenum">
              <a:rPr lang="en-US" altLang="ja-JP">
                <a:latin typeface="Times" charset="0"/>
              </a:rPr>
              <a:pPr/>
              <a:t>3</a:t>
            </a:fld>
            <a:endParaRPr lang="en-US" altLang="ja-JP">
              <a:latin typeface="Times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34815" y="101600"/>
            <a:ext cx="8458200" cy="1143000"/>
          </a:xfrm>
        </p:spPr>
        <p:txBody>
          <a:bodyPr/>
          <a:lstStyle/>
          <a:p>
            <a:r>
              <a:rPr lang="en-US" altLang="ja-JP" i="1">
                <a:latin typeface="Arial" charset="0"/>
                <a:ea typeface="Osaka" charset="0"/>
                <a:cs typeface="Arial" charset="0"/>
              </a:rPr>
              <a:t>Super KEKB Accelerator Complex</a:t>
            </a:r>
            <a:endParaRPr lang="en-US" altLang="ja-JP" sz="2400" i="1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20485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987824" y="6356176"/>
            <a:ext cx="396044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sk-SK" altLang="ja-JP" dirty="0" smtClean="0">
                <a:solidFill>
                  <a:srgbClr val="6B5653"/>
                </a:solidFill>
                <a:latin typeface="Times" charset="0"/>
              </a:rPr>
              <a:t>IWAA2014, Oct. 13-17, 2014 @ IHEP</a:t>
            </a:r>
            <a:endParaRPr lang="en-US" altLang="ja-JP" dirty="0">
              <a:solidFill>
                <a:srgbClr val="6B5653"/>
              </a:solidFill>
              <a:latin typeface="Times" charset="0"/>
            </a:endParaRPr>
          </a:p>
        </p:txBody>
      </p:sp>
      <p:sp>
        <p:nvSpPr>
          <p:cNvPr id="20486" name="テキスト ボックス 1"/>
          <p:cNvSpPr txBox="1">
            <a:spLocks noChangeArrowheads="1"/>
          </p:cNvSpPr>
          <p:nvPr/>
        </p:nvSpPr>
        <p:spPr bwMode="auto">
          <a:xfrm>
            <a:off x="123093" y="3746501"/>
            <a:ext cx="4392373" cy="132343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 dirty="0">
                <a:latin typeface="Times" charset="0"/>
                <a:cs typeface="Times" charset="0"/>
              </a:rPr>
              <a:t>Target </a:t>
            </a:r>
            <a:r>
              <a:rPr lang="en-US" altLang="ja-JP" sz="2000" dirty="0" err="1">
                <a:latin typeface="Times" charset="0"/>
                <a:cs typeface="Times" charset="0"/>
              </a:rPr>
              <a:t>Luminosity@SuperKEKB</a:t>
            </a:r>
            <a:endParaRPr lang="en-US" altLang="ja-JP" sz="2000" dirty="0">
              <a:latin typeface="Times" charset="0"/>
              <a:cs typeface="Times" charset="0"/>
            </a:endParaRPr>
          </a:p>
          <a:p>
            <a:r>
              <a:rPr lang="en-US" altLang="ja-JP" sz="2000" dirty="0">
                <a:latin typeface="Times" charset="0"/>
                <a:cs typeface="Times" charset="0"/>
              </a:rPr>
              <a:t>  	</a:t>
            </a:r>
            <a:r>
              <a:rPr lang="en-US" altLang="ja-JP" sz="2000" i="1" dirty="0">
                <a:latin typeface="Comic Sans MS" charset="0"/>
                <a:cs typeface="Comic Sans MS" charset="0"/>
              </a:rPr>
              <a:t>L </a:t>
            </a:r>
            <a:r>
              <a:rPr lang="en-US" altLang="ja-JP" sz="2000" dirty="0">
                <a:latin typeface="Times" charset="0"/>
                <a:cs typeface="Times" charset="0"/>
              </a:rPr>
              <a:t>= 8 × 10</a:t>
            </a:r>
            <a:r>
              <a:rPr lang="en-US" altLang="ja-JP" sz="2000" baseline="30000" dirty="0">
                <a:latin typeface="Times" charset="0"/>
                <a:cs typeface="Times" charset="0"/>
              </a:rPr>
              <a:t>35</a:t>
            </a:r>
            <a:r>
              <a:rPr lang="en-US" altLang="ja-JP" sz="2000" dirty="0">
                <a:latin typeface="Times" charset="0"/>
                <a:cs typeface="Times" charset="0"/>
              </a:rPr>
              <a:t> cm</a:t>
            </a:r>
            <a:r>
              <a:rPr lang="en-US" altLang="ja-JP" sz="2000" baseline="30000" dirty="0">
                <a:latin typeface="Times" charset="0"/>
                <a:cs typeface="Times" charset="0"/>
              </a:rPr>
              <a:t>-2</a:t>
            </a:r>
            <a:r>
              <a:rPr lang="en-US" altLang="ja-JP" sz="2000" dirty="0">
                <a:latin typeface="Times" charset="0"/>
                <a:cs typeface="Times" charset="0"/>
              </a:rPr>
              <a:t>s</a:t>
            </a:r>
            <a:r>
              <a:rPr lang="en-US" altLang="ja-JP" sz="2000" baseline="30000" dirty="0">
                <a:latin typeface="Times" charset="0"/>
                <a:cs typeface="Times" charset="0"/>
              </a:rPr>
              <a:t>-1</a:t>
            </a:r>
          </a:p>
          <a:p>
            <a:r>
              <a:rPr lang="en-US" altLang="ja-JP" sz="2000" dirty="0">
                <a:solidFill>
                  <a:srgbClr val="008000"/>
                </a:solidFill>
                <a:latin typeface="Times" charset="0"/>
                <a:cs typeface="Times" charset="0"/>
              </a:rPr>
              <a:t>40 times higher</a:t>
            </a:r>
            <a:r>
              <a:rPr lang="en-US" altLang="ja-JP" sz="2000" dirty="0">
                <a:latin typeface="Times" charset="0"/>
                <a:cs typeface="Times" charset="0"/>
              </a:rPr>
              <a:t> than the previous KEKB</a:t>
            </a:r>
          </a:p>
          <a:p>
            <a:r>
              <a:rPr lang="en-US" altLang="ja-JP" sz="2000" i="1" dirty="0">
                <a:latin typeface="Comic Sans MS" charset="0"/>
                <a:cs typeface="Comic Sans MS" charset="0"/>
              </a:rPr>
              <a:t>	L </a:t>
            </a:r>
            <a:r>
              <a:rPr lang="en-US" altLang="ja-JP" sz="2000" dirty="0">
                <a:latin typeface="Times" charset="0"/>
                <a:cs typeface="Times" charset="0"/>
              </a:rPr>
              <a:t>= 2 × 10</a:t>
            </a:r>
            <a:r>
              <a:rPr lang="en-US" altLang="ja-JP" sz="2000" baseline="30000" dirty="0">
                <a:latin typeface="Times" charset="0"/>
                <a:cs typeface="Times" charset="0"/>
              </a:rPr>
              <a:t>34</a:t>
            </a:r>
            <a:r>
              <a:rPr lang="en-US" altLang="ja-JP" sz="2000" dirty="0">
                <a:latin typeface="Times" charset="0"/>
                <a:cs typeface="Times" charset="0"/>
              </a:rPr>
              <a:t> cm</a:t>
            </a:r>
            <a:r>
              <a:rPr lang="en-US" altLang="ja-JP" sz="2000" baseline="30000" dirty="0">
                <a:latin typeface="Times" charset="0"/>
                <a:cs typeface="Times" charset="0"/>
              </a:rPr>
              <a:t>-2</a:t>
            </a:r>
            <a:r>
              <a:rPr lang="en-US" altLang="ja-JP" sz="2000" dirty="0">
                <a:latin typeface="Times" charset="0"/>
                <a:cs typeface="Times" charset="0"/>
              </a:rPr>
              <a:t>s</a:t>
            </a:r>
            <a:r>
              <a:rPr lang="en-US" altLang="ja-JP" sz="2000" baseline="30000" dirty="0">
                <a:latin typeface="Times" charset="0"/>
                <a:cs typeface="Times" charset="0"/>
              </a:rPr>
              <a:t>-1</a:t>
            </a:r>
            <a:endParaRPr lang="en-US" altLang="ja-JP" sz="2000" dirty="0">
              <a:latin typeface="Times" charset="0"/>
              <a:cs typeface="Times" charset="0"/>
            </a:endParaRPr>
          </a:p>
        </p:txBody>
      </p:sp>
      <p:sp>
        <p:nvSpPr>
          <p:cNvPr id="20487" name="テキスト ボックス 7"/>
          <p:cNvSpPr txBox="1">
            <a:spLocks noChangeArrowheads="1"/>
          </p:cNvSpPr>
          <p:nvPr/>
        </p:nvSpPr>
        <p:spPr bwMode="auto">
          <a:xfrm>
            <a:off x="252047" y="2586038"/>
            <a:ext cx="1603814" cy="400110"/>
          </a:xfrm>
          <a:prstGeom prst="rect">
            <a:avLst/>
          </a:prstGeom>
          <a:noFill/>
          <a:ln w="19050">
            <a:solidFill>
              <a:srgbClr val="F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 i="1">
                <a:latin typeface="Times" charset="0"/>
                <a:cs typeface="Times" charset="0"/>
              </a:rPr>
              <a:t>e</a:t>
            </a:r>
            <a:r>
              <a:rPr lang="en-US" altLang="ja-JP" sz="2000" baseline="30000">
                <a:latin typeface="Times" charset="0"/>
                <a:cs typeface="Times" charset="0"/>
              </a:rPr>
              <a:t>+  </a:t>
            </a:r>
            <a:r>
              <a:rPr lang="en-US" altLang="ja-JP" sz="2000" i="1">
                <a:latin typeface="Times" charset="0"/>
                <a:cs typeface="Times" charset="0"/>
              </a:rPr>
              <a:t>E </a:t>
            </a:r>
            <a:r>
              <a:rPr lang="en-US" altLang="ja-JP" sz="2000">
                <a:latin typeface="Times" charset="0"/>
                <a:cs typeface="Times" charset="0"/>
              </a:rPr>
              <a:t>= 4 GeV</a:t>
            </a:r>
            <a:endParaRPr lang="ja-JP" altLang="en-US" sz="2000" baseline="30000">
              <a:latin typeface="Times" charset="0"/>
              <a:cs typeface="Times" charset="0"/>
            </a:endParaRPr>
          </a:p>
        </p:txBody>
      </p:sp>
      <p:sp>
        <p:nvSpPr>
          <p:cNvPr id="20488" name="テキスト ボックス 8"/>
          <p:cNvSpPr txBox="1">
            <a:spLocks noChangeArrowheads="1"/>
          </p:cNvSpPr>
          <p:nvPr/>
        </p:nvSpPr>
        <p:spPr bwMode="auto">
          <a:xfrm>
            <a:off x="6563459" y="2559050"/>
            <a:ext cx="1564323" cy="40011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 i="1" dirty="0">
                <a:latin typeface="Times" charset="0"/>
                <a:cs typeface="Times" charset="0"/>
              </a:rPr>
              <a:t>e</a:t>
            </a:r>
            <a:r>
              <a:rPr lang="en-US" altLang="ja-JP" sz="2000" baseline="30000" dirty="0">
                <a:latin typeface="Times" charset="0"/>
                <a:cs typeface="Times" charset="0"/>
              </a:rPr>
              <a:t>-  </a:t>
            </a:r>
            <a:r>
              <a:rPr lang="en-US" altLang="ja-JP" sz="2000" i="1" dirty="0">
                <a:latin typeface="Times" charset="0"/>
                <a:cs typeface="Times" charset="0"/>
              </a:rPr>
              <a:t>E </a:t>
            </a:r>
            <a:r>
              <a:rPr lang="en-US" altLang="ja-JP" sz="2000" dirty="0">
                <a:latin typeface="Times" charset="0"/>
                <a:cs typeface="Times" charset="0"/>
              </a:rPr>
              <a:t>= 7 </a:t>
            </a:r>
            <a:r>
              <a:rPr lang="en-US" altLang="ja-JP" sz="2000" dirty="0" err="1">
                <a:latin typeface="Times" charset="0"/>
                <a:cs typeface="Times" charset="0"/>
              </a:rPr>
              <a:t>GeV</a:t>
            </a:r>
            <a:endParaRPr lang="ja-JP" altLang="en-US" sz="2000" baseline="30000" dirty="0">
              <a:latin typeface="Times" charset="0"/>
              <a:cs typeface="Times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56897" y="1852613"/>
            <a:ext cx="548054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490" name="テキスト ボックス 3"/>
          <p:cNvSpPr txBox="1">
            <a:spLocks noChangeArrowheads="1"/>
          </p:cNvSpPr>
          <p:nvPr/>
        </p:nvSpPr>
        <p:spPr bwMode="auto">
          <a:xfrm>
            <a:off x="467544" y="1830388"/>
            <a:ext cx="1175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 i="1" dirty="0" err="1"/>
              <a:t>I</a:t>
            </a:r>
            <a:r>
              <a:rPr lang="en-US" altLang="ja-JP" sz="2000" i="1" baseline="-25000" dirty="0" err="1"/>
              <a:t>b</a:t>
            </a:r>
            <a:r>
              <a:rPr lang="en-US" altLang="ja-JP" sz="2000" i="1" dirty="0">
                <a:latin typeface="Times" charset="0"/>
                <a:cs typeface="Times" charset="0"/>
              </a:rPr>
              <a:t> =</a:t>
            </a:r>
            <a:r>
              <a:rPr lang="en-US" altLang="ja-JP" sz="2000" dirty="0">
                <a:latin typeface="Times" charset="0"/>
                <a:cs typeface="Times" charset="0"/>
              </a:rPr>
              <a:t>3.6A</a:t>
            </a:r>
            <a:endParaRPr lang="ja-JP" altLang="en-US" sz="2000" i="1" baseline="-25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5949462" y="3411538"/>
            <a:ext cx="59055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492" name="テキスト ボックス 15"/>
          <p:cNvSpPr txBox="1">
            <a:spLocks noChangeArrowheads="1"/>
          </p:cNvSpPr>
          <p:nvPr/>
        </p:nvSpPr>
        <p:spPr bwMode="auto">
          <a:xfrm>
            <a:off x="5580112" y="3349625"/>
            <a:ext cx="1432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 i="1" dirty="0" err="1"/>
              <a:t>I</a:t>
            </a:r>
            <a:r>
              <a:rPr lang="en-US" altLang="ja-JP" sz="2000" i="1" baseline="-25000" dirty="0" err="1"/>
              <a:t>b</a:t>
            </a:r>
            <a:r>
              <a:rPr lang="en-US" altLang="ja-JP" sz="2000" i="1" dirty="0">
                <a:latin typeface="Times" charset="0"/>
                <a:cs typeface="Times" charset="0"/>
              </a:rPr>
              <a:t> </a:t>
            </a:r>
            <a:r>
              <a:rPr lang="en-US" altLang="ja-JP" sz="2000" dirty="0">
                <a:latin typeface="Times" charset="0"/>
                <a:cs typeface="Times" charset="0"/>
              </a:rPr>
              <a:t>=2.6A</a:t>
            </a:r>
            <a:endParaRPr lang="ja-JP" altLang="en-US" sz="2000" i="1" baseline="-25000" dirty="0"/>
          </a:p>
        </p:txBody>
      </p:sp>
      <p:sp>
        <p:nvSpPr>
          <p:cNvPr id="20493" name="テキスト ボックス 1"/>
          <p:cNvSpPr txBox="1">
            <a:spLocks noChangeArrowheads="1"/>
          </p:cNvSpPr>
          <p:nvPr/>
        </p:nvSpPr>
        <p:spPr bwMode="auto">
          <a:xfrm>
            <a:off x="2483768" y="5013176"/>
            <a:ext cx="509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 dirty="0">
                <a:solidFill>
                  <a:srgbClr val="FF0000"/>
                </a:solidFill>
              </a:rPr>
              <a:t>#1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0494" name="テキスト ボックス 15"/>
          <p:cNvSpPr txBox="1">
            <a:spLocks noChangeArrowheads="1"/>
          </p:cNvSpPr>
          <p:nvPr/>
        </p:nvSpPr>
        <p:spPr bwMode="auto">
          <a:xfrm>
            <a:off x="7362092" y="4329113"/>
            <a:ext cx="509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</a:rPr>
              <a:t>#2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20495" name="テキスト ボックス 16"/>
          <p:cNvSpPr txBox="1">
            <a:spLocks noChangeArrowheads="1"/>
          </p:cNvSpPr>
          <p:nvPr/>
        </p:nvSpPr>
        <p:spPr bwMode="auto">
          <a:xfrm>
            <a:off x="6846277" y="4789488"/>
            <a:ext cx="509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</a:rPr>
              <a:t>#3</a:t>
            </a:r>
            <a:endParaRPr lang="ja-JP" altLang="en-US" sz="2000">
              <a:solidFill>
                <a:srgbClr val="FF0000"/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H="1" flipV="1">
            <a:off x="5539154" y="5757864"/>
            <a:ext cx="429358" cy="2317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7" name="テキスト ボックス 5"/>
          <p:cNvSpPr txBox="1">
            <a:spLocks noChangeArrowheads="1"/>
          </p:cNvSpPr>
          <p:nvPr/>
        </p:nvSpPr>
        <p:spPr bwMode="auto">
          <a:xfrm>
            <a:off x="5989028" y="5842000"/>
            <a:ext cx="2655181" cy="369332"/>
          </a:xfrm>
          <a:prstGeom prst="rect">
            <a:avLst/>
          </a:prstGeom>
          <a:noFill/>
          <a:ln w="9525">
            <a:solidFill>
              <a:srgbClr val="009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 b="1" dirty="0">
                <a:latin typeface="Times"/>
                <a:cs typeface="Times"/>
              </a:rPr>
              <a:t>600-m-long injector </a:t>
            </a:r>
            <a:r>
              <a:rPr lang="en-US" altLang="ja-JP" sz="1800" b="1" dirty="0" err="1">
                <a:latin typeface="Times"/>
                <a:cs typeface="Times"/>
              </a:rPr>
              <a:t>linac</a:t>
            </a:r>
            <a:endParaRPr lang="ja-JP" altLang="en-US" sz="1800" b="1" dirty="0">
              <a:latin typeface="Times"/>
              <a:cs typeface="Time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04800" y="116632"/>
            <a:ext cx="8440615" cy="1224136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b="1" i="1" dirty="0">
                <a:solidFill>
                  <a:srgbClr val="0000FF"/>
                </a:solidFill>
                <a:latin typeface="Times"/>
                <a:cs typeface="Times"/>
              </a:rPr>
              <a:t>The Super KEKB</a:t>
            </a:r>
            <a:r>
              <a:rPr lang="en-US" altLang="ja-JP" sz="3200" b="1" dirty="0">
                <a:solidFill>
                  <a:srgbClr val="0000FF"/>
                </a:solidFill>
                <a:latin typeface="Times"/>
                <a:cs typeface="Times"/>
              </a:rPr>
              <a:t> : </a:t>
            </a:r>
            <a:r>
              <a:rPr lang="en-US" altLang="ja-JP" sz="3200" b="1" i="1" dirty="0">
                <a:solidFill>
                  <a:srgbClr val="0000FF"/>
                </a:solidFill>
                <a:latin typeface="Times"/>
                <a:cs typeface="Times"/>
              </a:rPr>
              <a:t>an electron-positron collider </a:t>
            </a:r>
            <a:r>
              <a:rPr lang="en-US" altLang="ja-JP" sz="3200" b="1" i="1" dirty="0" smtClean="0">
                <a:solidFill>
                  <a:srgbClr val="0000FF"/>
                </a:solidFill>
                <a:latin typeface="Times"/>
                <a:cs typeface="Times"/>
              </a:rPr>
              <a:t>with </a:t>
            </a:r>
            <a:r>
              <a:rPr lang="en-US" altLang="ja-JP" sz="3200" b="1" i="1" dirty="0">
                <a:solidFill>
                  <a:srgbClr val="0000FF"/>
                </a:solidFill>
                <a:latin typeface="Times"/>
                <a:cs typeface="Times"/>
              </a:rPr>
              <a:t>asymmetric energies</a:t>
            </a:r>
            <a:endParaRPr lang="ja-JP" altLang="en-US" sz="3200" b="1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23" name="日付プレースホルダー 3"/>
          <p:cNvSpPr txBox="1">
            <a:spLocks/>
          </p:cNvSpPr>
          <p:nvPr/>
        </p:nvSpPr>
        <p:spPr bwMode="auto">
          <a:xfrm>
            <a:off x="179512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folHlink"/>
                </a:solidFill>
                <a:latin typeface="Times" charset="0"/>
                <a:ea typeface="Osaka" charset="0"/>
                <a:cs typeface="Osaka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rgbClr val="6B5653"/>
                </a:solidFill>
              </a:rPr>
              <a:t>Tsuyoshi Suwada /KEKB Injector </a:t>
            </a:r>
            <a:r>
              <a:rPr lang="en-US" altLang="ja-JP" dirty="0" err="1" smtClean="0">
                <a:solidFill>
                  <a:srgbClr val="6B5653"/>
                </a:solidFill>
              </a:rPr>
              <a:t>Linac</a:t>
            </a:r>
            <a:endParaRPr lang="en-US" altLang="ja-JP" dirty="0">
              <a:solidFill>
                <a:srgbClr val="6B5653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4572000" y="4221088"/>
            <a:ext cx="720080" cy="360041"/>
          </a:xfrm>
          <a:prstGeom prst="straightConnector1">
            <a:avLst/>
          </a:prstGeom>
          <a:ln>
            <a:solidFill>
              <a:srgbClr val="00911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5"/>
          <p:cNvSpPr txBox="1">
            <a:spLocks noChangeArrowheads="1"/>
          </p:cNvSpPr>
          <p:nvPr/>
        </p:nvSpPr>
        <p:spPr bwMode="auto">
          <a:xfrm>
            <a:off x="5437112" y="3790781"/>
            <a:ext cx="3599384" cy="646331"/>
          </a:xfrm>
          <a:prstGeom prst="rect">
            <a:avLst/>
          </a:prstGeom>
          <a:noFill/>
          <a:ln w="9525">
            <a:solidFill>
              <a:srgbClr val="009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 b="1" dirty="0" smtClean="0">
                <a:latin typeface="Times"/>
                <a:cs typeface="Times"/>
              </a:rPr>
              <a:t>500-m-long straight section for the laser-based alignment</a:t>
            </a:r>
            <a:endParaRPr lang="ja-JP" altLang="en-US" sz="1800" b="1" dirty="0">
              <a:latin typeface="Times"/>
              <a:cs typeface="Times"/>
            </a:endParaRPr>
          </a:p>
        </p:txBody>
      </p:sp>
      <p:sp>
        <p:nvSpPr>
          <p:cNvPr id="22" name="日付プレースホルダ 4"/>
          <p:cNvSpPr txBox="1">
            <a:spLocks/>
          </p:cNvSpPr>
          <p:nvPr/>
        </p:nvSpPr>
        <p:spPr bwMode="auto">
          <a:xfrm>
            <a:off x="3779912" y="1196752"/>
            <a:ext cx="51845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600" dirty="0" smtClean="0">
                <a:latin typeface="Times"/>
                <a:cs typeface="Times"/>
              </a:rPr>
              <a:t> Y. Ohnishi, et al., </a:t>
            </a:r>
            <a:r>
              <a:rPr lang="en-US" altLang="ja-JP" sz="1600" dirty="0" err="1" smtClean="0">
                <a:latin typeface="Times"/>
                <a:cs typeface="Times"/>
              </a:rPr>
              <a:t>Prog</a:t>
            </a:r>
            <a:r>
              <a:rPr lang="en-US" altLang="ja-JP" sz="1600" dirty="0" smtClean="0">
                <a:latin typeface="Times"/>
                <a:cs typeface="Times"/>
              </a:rPr>
              <a:t>. </a:t>
            </a:r>
            <a:r>
              <a:rPr lang="en-US" altLang="ja-JP" sz="1600" dirty="0" err="1" smtClean="0">
                <a:latin typeface="Times"/>
                <a:cs typeface="Times"/>
              </a:rPr>
              <a:t>Theor</a:t>
            </a:r>
            <a:r>
              <a:rPr lang="en-US" altLang="ja-JP" sz="1600" dirty="0" smtClean="0">
                <a:latin typeface="Times"/>
                <a:cs typeface="Times"/>
              </a:rPr>
              <a:t>. Exp. Phys. 2013 , 03A011.</a:t>
            </a:r>
            <a:endParaRPr lang="en-US" altLang="ja-JP" sz="1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8058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図 8" descr="Fig.4 のコピー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395536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00973-4579-1F4D-A7C2-E855DBD89A30}" type="slidenum">
              <a:rPr lang="en-US" altLang="ja-JP"/>
              <a:pPr>
                <a:defRPr/>
              </a:pPr>
              <a:t>30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Feedback control for laser axis</a:t>
            </a:r>
            <a:r>
              <a:rPr lang="ja-JP" altLang="en-US" sz="3600" b="1" i="1" dirty="0">
                <a:solidFill>
                  <a:srgbClr val="0000FF"/>
                </a:solidFill>
                <a:latin typeface="Times" charset="0"/>
              </a:rPr>
              <a:t/>
            </a:r>
            <a:br>
              <a:rPr lang="ja-JP" altLang="en-US" sz="3600" b="1" i="1" dirty="0">
                <a:solidFill>
                  <a:srgbClr val="0000FF"/>
                </a:solidFill>
                <a:latin typeface="Times" charset="0"/>
              </a:rPr>
            </a:br>
            <a:r>
              <a:rPr lang="en-US" altLang="ja-JP" sz="3600" b="1" i="1" dirty="0">
                <a:solidFill>
                  <a:srgbClr val="0000FF"/>
                </a:solidFill>
                <a:latin typeface="Times" charset="0"/>
              </a:rPr>
              <a:t>–</a:t>
            </a: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 for injection angle stability –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25606" name="円/楕円 10"/>
          <p:cNvSpPr>
            <a:spLocks noChangeArrowheads="1"/>
          </p:cNvSpPr>
          <p:nvPr/>
        </p:nvSpPr>
        <p:spPr bwMode="auto">
          <a:xfrm>
            <a:off x="7308850" y="1639888"/>
            <a:ext cx="1511300" cy="647700"/>
          </a:xfrm>
          <a:prstGeom prst="ellipse">
            <a:avLst/>
          </a:prstGeom>
          <a:noFill/>
          <a:ln w="19050">
            <a:solidFill>
              <a:srgbClr val="0091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5608" name="図 12" descr="RIMG0001 のコピー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795838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1907704" y="4869160"/>
            <a:ext cx="7164387" cy="1138773"/>
          </a:xfrm>
          <a:prstGeom prst="rect">
            <a:avLst/>
          </a:prstGeom>
          <a:noFill/>
          <a:ln>
            <a:solidFill>
              <a:srgbClr val="00911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2000" i="1" dirty="0" smtClean="0">
                <a:solidFill>
                  <a:srgbClr val="008000"/>
                </a:solidFill>
                <a:latin typeface="Times"/>
                <a:cs typeface="Times"/>
              </a:rPr>
              <a:t>Stage with </a:t>
            </a:r>
            <a:r>
              <a:rPr kumimoji="1" lang="en-US" altLang="ja-JP" sz="2000" i="1" dirty="0" err="1" smtClean="0">
                <a:solidFill>
                  <a:srgbClr val="008000"/>
                </a:solidFill>
                <a:latin typeface="Times"/>
                <a:cs typeface="Times"/>
              </a:rPr>
              <a:t>pico</a:t>
            </a:r>
            <a:r>
              <a:rPr kumimoji="1" lang="en-US" altLang="ja-JP" sz="2000" i="1" dirty="0" smtClean="0">
                <a:solidFill>
                  <a:srgbClr val="008000"/>
                </a:solidFill>
                <a:latin typeface="Times"/>
                <a:cs typeface="Times"/>
              </a:rPr>
              <a:t>-motors for f5000 lens (Crucial for stable laser axis)</a:t>
            </a:r>
            <a:endParaRPr kumimoji="1" lang="ja-JP" altLang="en-US" sz="2000" i="1" dirty="0">
              <a:solidFill>
                <a:srgbClr val="008000"/>
              </a:solidFill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kumimoji="1" lang="en-US" altLang="ja-JP" sz="1600" dirty="0" smtClean="0"/>
              <a:t>M</a:t>
            </a:r>
            <a:r>
              <a:rPr kumimoji="1" lang="en-US" altLang="ja-JP" sz="1600" dirty="0"/>
              <a:t>-562-XYZ/Newport,</a:t>
            </a:r>
            <a:r>
              <a:rPr kumimoji="1" lang="ja-JP" altLang="en-US" sz="1600" dirty="0"/>
              <a:t> 　</a:t>
            </a:r>
            <a:r>
              <a:rPr kumimoji="1" lang="en-US" altLang="ja-JP" sz="1600" dirty="0" smtClean="0"/>
              <a:t>translational resolution 30nm</a:t>
            </a:r>
            <a:r>
              <a:rPr kumimoji="1" lang="en-US" altLang="ja-JP" sz="1600" dirty="0"/>
              <a:t>/</a:t>
            </a:r>
            <a:r>
              <a:rPr kumimoji="1" lang="en-US" altLang="ja-JP" sz="1600" dirty="0" smtClean="0"/>
              <a:t>step</a:t>
            </a:r>
            <a:r>
              <a:rPr kumimoji="1" lang="en-US" altLang="ja-JP" sz="1600" dirty="0"/>
              <a:t> </a:t>
            </a:r>
            <a:r>
              <a:rPr kumimoji="1" lang="en-US" altLang="ja-JP" sz="1600" dirty="0" smtClean="0">
                <a:sym typeface="Wingdings"/>
              </a:rPr>
              <a:t> ~1nrad/step</a:t>
            </a:r>
            <a:endParaRPr kumimoji="1" lang="en-US" altLang="ja-JP" sz="1600" dirty="0" smtClean="0"/>
          </a:p>
          <a:p>
            <a:pPr marL="342900" indent="-342900">
              <a:buFont typeface="Arial"/>
              <a:buChar char="•"/>
              <a:defRPr/>
            </a:pPr>
            <a:r>
              <a:rPr kumimoji="1" lang="en-US" altLang="ja-JP" sz="1600" dirty="0" smtClean="0"/>
              <a:t>The drive shaft is rotated by frictional force of piezoelectric element and the stage translates in the transverse plane. </a:t>
            </a:r>
            <a:endParaRPr kumimoji="1" lang="ja-JP" altLang="en-US" sz="1600" dirty="0"/>
          </a:p>
        </p:txBody>
      </p:sp>
      <p:sp>
        <p:nvSpPr>
          <p:cNvPr id="25611" name="テキスト ボックス 1"/>
          <p:cNvSpPr txBox="1">
            <a:spLocks noChangeArrowheads="1"/>
          </p:cNvSpPr>
          <p:nvPr/>
        </p:nvSpPr>
        <p:spPr bwMode="auto">
          <a:xfrm>
            <a:off x="2555776" y="2780928"/>
            <a:ext cx="4248150" cy="1015663"/>
          </a:xfrm>
          <a:prstGeom prst="rect">
            <a:avLst/>
          </a:prstGeom>
          <a:noFill/>
          <a:ln w="9525">
            <a:solidFill>
              <a:srgbClr val="009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 i="1" dirty="0" smtClean="0">
                <a:solidFill>
                  <a:srgbClr val="009111"/>
                </a:solidFill>
                <a:latin typeface="Times"/>
                <a:cs typeface="Times"/>
              </a:rPr>
              <a:t>FB control </a:t>
            </a: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for injection angle stability of the laser axis based on translation of </a:t>
            </a:r>
            <a:r>
              <a:rPr lang="en-US" altLang="ja-JP" sz="2000" i="1" dirty="0" smtClean="0">
                <a:solidFill>
                  <a:srgbClr val="0000FF"/>
                </a:solidFill>
                <a:latin typeface="Times"/>
                <a:cs typeface="Times"/>
              </a:rPr>
              <a:t>f5000</a:t>
            </a: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 lens in the transverse plane</a:t>
            </a:r>
            <a:endParaRPr lang="ja-JP" altLang="en-US" sz="2000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42373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3"/>
          <p:cNvSpPr txBox="1">
            <a:spLocks noChangeArrowheads="1"/>
          </p:cNvSpPr>
          <p:nvPr/>
        </p:nvSpPr>
        <p:spPr bwMode="auto">
          <a:xfrm>
            <a:off x="5181600" y="762001"/>
            <a:ext cx="3733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 sz="2400"/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733800" y="533401"/>
            <a:ext cx="5105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ja-JP" altLang="en-US" sz="180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53866" y="44450"/>
            <a:ext cx="8801100" cy="1066800"/>
          </a:xfrm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ja-JP" sz="3200" i="1" dirty="0" smtClean="0">
                <a:latin typeface="Times" charset="0"/>
                <a:ea typeface="Osaka" charset="0"/>
                <a:cs typeface="Osaka" charset="0"/>
              </a:rPr>
              <a:t>Ultrafine stage to stabilize the laser pointing</a:t>
            </a:r>
            <a:endParaRPr lang="en-US" altLang="ja-JP" sz="3200" i="1" dirty="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quarter" idx="10"/>
          </p:nvPr>
        </p:nvSpPr>
        <p:spPr>
          <a:xfrm>
            <a:off x="251520" y="6165304"/>
            <a:ext cx="1905000" cy="457200"/>
          </a:xfrm>
        </p:spPr>
        <p:txBody>
          <a:bodyPr/>
          <a:lstStyle/>
          <a:p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ja-JP" alt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>
          <a:xfrm>
            <a:off x="2843808" y="6237312"/>
            <a:ext cx="3888432" cy="457200"/>
          </a:xfrm>
        </p:spPr>
        <p:txBody>
          <a:bodyPr/>
          <a:lstStyle/>
          <a:p>
            <a:r>
              <a:rPr lang="en-US" altLang="ja-JP" smtClean="0"/>
              <a:t>IWAA2014, Oct. 13-17, 2014 @ IHEP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305908" y="4487526"/>
            <a:ext cx="1289538" cy="419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Accelerator Girder</a:t>
            </a:r>
            <a:endParaRPr lang="ja-JP" altLang="en-US" sz="160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778369" y="2290426"/>
            <a:ext cx="1066800" cy="419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e- beam</a:t>
            </a:r>
            <a:endParaRPr lang="ja-JP" altLang="en-US" sz="160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395046" y="4271626"/>
            <a:ext cx="961292" cy="419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Laser pipe</a:t>
            </a:r>
            <a:endParaRPr lang="ja-JP" altLang="en-US" sz="160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074984" y="3839826"/>
            <a:ext cx="234462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934308" y="3369926"/>
            <a:ext cx="468923" cy="4191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rPr>
              <a:t>PD</a:t>
            </a:r>
            <a:endParaRPr lang="ja-JP" altLang="en-US" sz="1600">
              <a:solidFill>
                <a:schemeClr val="tx1"/>
              </a:solidFill>
              <a:latin typeface="Times" charset="0"/>
              <a:ea typeface="Osaka" charset="0"/>
              <a:cs typeface="Osaka" charset="0"/>
            </a:endParaRPr>
          </a:p>
        </p:txBody>
      </p:sp>
      <p:pic>
        <p:nvPicPr>
          <p:cNvPr id="2" name="図 1" descr="RIMG0006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66" y="1124744"/>
            <a:ext cx="6365631" cy="477422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490546" y="5097126"/>
            <a:ext cx="2933700" cy="584776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>
                <a:latin typeface="Times"/>
                <a:cs typeface="Times"/>
              </a:rPr>
              <a:t>NewPort</a:t>
            </a:r>
            <a:r>
              <a:rPr kumimoji="1" lang="en-US" altLang="ja-JP" sz="1600" dirty="0" smtClean="0">
                <a:latin typeface="Times"/>
                <a:cs typeface="Times"/>
              </a:rPr>
              <a:t>, Co. (</a:t>
            </a:r>
            <a:r>
              <a:rPr lang="en-US" altLang="ja-JP" sz="1600" dirty="0" smtClean="0">
                <a:latin typeface="Times"/>
                <a:cs typeface="Times"/>
              </a:rPr>
              <a:t>M</a:t>
            </a:r>
            <a:r>
              <a:rPr lang="en-US" altLang="ja-JP" sz="1600" dirty="0">
                <a:latin typeface="Times"/>
                <a:cs typeface="Times"/>
              </a:rPr>
              <a:t>-562-XYZ </a:t>
            </a:r>
            <a:r>
              <a:rPr kumimoji="1" lang="en-US" altLang="ja-JP" sz="1600" dirty="0" smtClean="0">
                <a:latin typeface="Times"/>
                <a:cs typeface="Times"/>
              </a:rPr>
              <a:t>) </a:t>
            </a:r>
          </a:p>
          <a:p>
            <a:r>
              <a:rPr kumimoji="1" lang="en-US" altLang="ja-JP" sz="1600" dirty="0" smtClean="0">
                <a:latin typeface="Times"/>
                <a:cs typeface="Times"/>
              </a:rPr>
              <a:t>Ultra fine </a:t>
            </a:r>
            <a:r>
              <a:rPr kumimoji="1" lang="en-US" altLang="ja-JP" sz="1600" dirty="0" err="1" smtClean="0">
                <a:latin typeface="Times"/>
                <a:cs typeface="Times"/>
              </a:rPr>
              <a:t>pico</a:t>
            </a:r>
            <a:r>
              <a:rPr kumimoji="1" lang="en-US" altLang="ja-JP" sz="1600" dirty="0" smtClean="0">
                <a:latin typeface="Times"/>
                <a:cs typeface="Times"/>
              </a:rPr>
              <a:t>-motor stage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18100" y="1268760"/>
            <a:ext cx="1254100" cy="33855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30nm/step</a:t>
            </a:r>
          </a:p>
        </p:txBody>
      </p:sp>
    </p:spTree>
    <p:extLst>
      <p:ext uri="{BB962C8B-B14F-4D97-AF65-F5344CB8AC3E}">
        <p14:creationId xmlns:p14="http://schemas.microsoft.com/office/powerpoint/2010/main" val="526315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1659.eng のコピー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53344"/>
            <a:ext cx="3318694" cy="5904656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204320" y="6248400"/>
            <a:ext cx="3896072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3DE31-0F39-FE43-ADEE-1A08FA189F21}" type="slidenum">
              <a:rPr lang="en-US" altLang="ja-JP"/>
              <a:pPr>
                <a:defRPr/>
              </a:pPr>
              <a:t>32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05788" cy="764704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Optical system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 flipV="1">
            <a:off x="1835696" y="1340768"/>
            <a:ext cx="0" cy="165576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583" name="テキスト ボックス 8"/>
          <p:cNvSpPr txBox="1">
            <a:spLocks noChangeArrowheads="1"/>
          </p:cNvSpPr>
          <p:nvPr/>
        </p:nvSpPr>
        <p:spPr bwMode="auto">
          <a:xfrm>
            <a:off x="3708400" y="892820"/>
            <a:ext cx="5184775" cy="1816100"/>
          </a:xfrm>
          <a:prstGeom prst="rect">
            <a:avLst/>
          </a:prstGeom>
          <a:noFill/>
          <a:ln w="9525">
            <a:solidFill>
              <a:srgbClr val="009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en-US" altLang="ja-JP" sz="2000" i="1" dirty="0">
                <a:solidFill>
                  <a:srgbClr val="800000"/>
                </a:solidFill>
                <a:latin typeface="Times"/>
                <a:cs typeface="Times"/>
              </a:rPr>
              <a:t>O</a:t>
            </a:r>
            <a:r>
              <a:rPr lang="en-US" altLang="ja-JP" sz="2000" i="1" dirty="0" smtClean="0">
                <a:solidFill>
                  <a:srgbClr val="800000"/>
                </a:solidFill>
                <a:latin typeface="Times"/>
                <a:cs typeface="Times"/>
              </a:rPr>
              <a:t>ptical system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altLang="ja-JP" sz="1800" dirty="0" smtClean="0">
                <a:solidFill>
                  <a:srgbClr val="009111"/>
                </a:solidFill>
                <a:latin typeface="Times"/>
                <a:cs typeface="Times"/>
              </a:rPr>
              <a:t>10-mW He-Ne laser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altLang="ja-JP" sz="1800" dirty="0" smtClean="0">
                <a:solidFill>
                  <a:srgbClr val="009111"/>
                </a:solidFill>
                <a:latin typeface="Times"/>
                <a:cs typeface="Times"/>
              </a:rPr>
              <a:t> Solid and large optical table</a:t>
            </a:r>
          </a:p>
          <a:p>
            <a:pPr>
              <a:defRPr/>
            </a:pPr>
            <a:r>
              <a:rPr lang="en-US" altLang="ja-JP" sz="2000" i="1" dirty="0" smtClean="0">
                <a:solidFill>
                  <a:srgbClr val="800000"/>
                </a:solidFill>
                <a:latin typeface="Times"/>
                <a:cs typeface="Times"/>
              </a:rPr>
              <a:t>Vacuum system</a:t>
            </a:r>
            <a:endParaRPr lang="en-US" altLang="ja-JP" sz="2000" i="1" dirty="0">
              <a:solidFill>
                <a:srgbClr val="800000"/>
              </a:solidFill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altLang="ja-JP" sz="1800" dirty="0" smtClean="0">
                <a:solidFill>
                  <a:srgbClr val="009111"/>
                </a:solidFill>
                <a:latin typeface="Times"/>
                <a:cs typeface="Times"/>
              </a:rPr>
              <a:t>Two scroll pumps (1000</a:t>
            </a:r>
            <a:r>
              <a:rPr lang="en-US" altLang="ja-JP" sz="1800" i="1" dirty="0" smtClean="0">
                <a:solidFill>
                  <a:srgbClr val="009111"/>
                </a:solidFill>
                <a:latin typeface="Times"/>
                <a:cs typeface="Times"/>
              </a:rPr>
              <a:t>l</a:t>
            </a:r>
            <a:r>
              <a:rPr lang="en-US" altLang="ja-JP" sz="1800" dirty="0" smtClean="0">
                <a:solidFill>
                  <a:srgbClr val="009111"/>
                </a:solidFill>
                <a:latin typeface="Times"/>
                <a:cs typeface="Times"/>
              </a:rPr>
              <a:t>/min)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altLang="ja-JP" sz="1800" dirty="0" smtClean="0">
                <a:solidFill>
                  <a:srgbClr val="009111"/>
                </a:solidFill>
                <a:latin typeface="Times"/>
                <a:cs typeface="Times"/>
              </a:rPr>
              <a:t>Vacuum level ~3 [Pa]</a:t>
            </a:r>
          </a:p>
        </p:txBody>
      </p:sp>
      <p:cxnSp>
        <p:nvCxnSpPr>
          <p:cNvPr id="11" name="直線矢印コネクタ 10"/>
          <p:cNvCxnSpPr>
            <a:stCxn id="24585" idx="1"/>
          </p:cNvCxnSpPr>
          <p:nvPr/>
        </p:nvCxnSpPr>
        <p:spPr bwMode="auto">
          <a:xfrm flipH="1">
            <a:off x="2699792" y="5789187"/>
            <a:ext cx="1224508" cy="9521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11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585" name="テキスト ボックス 11"/>
          <p:cNvSpPr txBox="1">
            <a:spLocks noChangeArrowheads="1"/>
          </p:cNvSpPr>
          <p:nvPr/>
        </p:nvSpPr>
        <p:spPr bwMode="auto">
          <a:xfrm>
            <a:off x="3924300" y="5373688"/>
            <a:ext cx="5219700" cy="830997"/>
          </a:xfrm>
          <a:prstGeom prst="rect">
            <a:avLst/>
          </a:prstGeom>
          <a:noFill/>
          <a:ln w="9525">
            <a:solidFill>
              <a:srgbClr val="009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dirty="0"/>
              <a:t> </a:t>
            </a:r>
            <a:r>
              <a:rPr lang="en-US" altLang="ja-JP" i="1" dirty="0" smtClean="0">
                <a:latin typeface="Times"/>
                <a:cs typeface="Times"/>
              </a:rPr>
              <a:t>Isolated </a:t>
            </a:r>
            <a:r>
              <a:rPr lang="en-US" altLang="ja-JP" i="1" dirty="0">
                <a:latin typeface="Times"/>
                <a:cs typeface="Times"/>
              </a:rPr>
              <a:t>floor </a:t>
            </a:r>
            <a:r>
              <a:rPr lang="en-US" altLang="ja-JP" i="1" dirty="0" smtClean="0">
                <a:latin typeface="Times"/>
                <a:cs typeface="Times"/>
              </a:rPr>
              <a:t>separated </a:t>
            </a:r>
            <a:r>
              <a:rPr lang="en-US" altLang="ja-JP" i="1" dirty="0">
                <a:latin typeface="Times"/>
                <a:cs typeface="Times"/>
              </a:rPr>
              <a:t>from the tunnel </a:t>
            </a:r>
            <a:r>
              <a:rPr lang="en-US" altLang="ja-JP" i="1" dirty="0" smtClean="0">
                <a:latin typeface="Times"/>
                <a:cs typeface="Times"/>
              </a:rPr>
              <a:t>floor by a 100-mm gap </a:t>
            </a:r>
            <a:r>
              <a:rPr lang="en-US" altLang="ja-JP" dirty="0" smtClean="0">
                <a:latin typeface="Times"/>
                <a:cs typeface="Times"/>
              </a:rPr>
              <a:t>(</a:t>
            </a:r>
            <a:r>
              <a:rPr lang="en-US" altLang="ja-JP" dirty="0">
                <a:latin typeface="Times"/>
                <a:cs typeface="Times"/>
              </a:rPr>
              <a:t>1510×500mm</a:t>
            </a:r>
            <a:r>
              <a:rPr lang="en-US" altLang="ja-JP" baseline="30000" dirty="0">
                <a:latin typeface="Times"/>
                <a:cs typeface="Times"/>
              </a:rPr>
              <a:t>2</a:t>
            </a:r>
            <a:r>
              <a:rPr lang="en-US" altLang="ja-JP" dirty="0">
                <a:latin typeface="Times"/>
                <a:cs typeface="Times"/>
              </a:rPr>
              <a:t>)</a:t>
            </a:r>
            <a:endParaRPr lang="ja-JP" altLang="en-US" dirty="0">
              <a:latin typeface="Times"/>
              <a:cs typeface="Times"/>
            </a:endParaRPr>
          </a:p>
        </p:txBody>
      </p:sp>
      <p:cxnSp>
        <p:nvCxnSpPr>
          <p:cNvPr id="18" name="直線矢印コネクタ 17"/>
          <p:cNvCxnSpPr>
            <a:stCxn id="24587" idx="1"/>
          </p:cNvCxnSpPr>
          <p:nvPr/>
        </p:nvCxnSpPr>
        <p:spPr bwMode="auto">
          <a:xfrm flipH="1">
            <a:off x="2483768" y="5099696"/>
            <a:ext cx="1440532" cy="14976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11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587" name="テキスト ボックス 19"/>
          <p:cNvSpPr txBox="1">
            <a:spLocks noChangeArrowheads="1"/>
          </p:cNvSpPr>
          <p:nvPr/>
        </p:nvSpPr>
        <p:spPr bwMode="auto">
          <a:xfrm>
            <a:off x="3924300" y="4868863"/>
            <a:ext cx="4068880" cy="461665"/>
          </a:xfrm>
          <a:prstGeom prst="rect">
            <a:avLst/>
          </a:prstGeom>
          <a:noFill/>
          <a:ln w="9525">
            <a:solidFill>
              <a:srgbClr val="009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i="1" dirty="0" smtClean="0">
                <a:latin typeface="Times"/>
                <a:cs typeface="Times"/>
              </a:rPr>
              <a:t>Iron plate </a:t>
            </a:r>
            <a:r>
              <a:rPr lang="en-US" altLang="ja-JP" dirty="0" smtClean="0">
                <a:latin typeface="Times"/>
                <a:cs typeface="Times"/>
              </a:rPr>
              <a:t>(</a:t>
            </a:r>
            <a:r>
              <a:rPr lang="en-US" altLang="ja-JP" dirty="0">
                <a:latin typeface="Times"/>
                <a:cs typeface="Times"/>
              </a:rPr>
              <a:t>1510×500×20</a:t>
            </a:r>
            <a:r>
              <a:rPr lang="en-US" altLang="ja-JP" i="1" baseline="30000" dirty="0">
                <a:latin typeface="Times"/>
                <a:cs typeface="Times"/>
              </a:rPr>
              <a:t>t</a:t>
            </a:r>
            <a:r>
              <a:rPr lang="en-US" altLang="ja-JP" dirty="0">
                <a:latin typeface="Times"/>
                <a:cs typeface="Times"/>
              </a:rPr>
              <a:t>mm</a:t>
            </a:r>
            <a:r>
              <a:rPr lang="en-US" altLang="ja-JP" baseline="30000" dirty="0">
                <a:latin typeface="Times"/>
                <a:cs typeface="Times"/>
              </a:rPr>
              <a:t>3</a:t>
            </a:r>
            <a:r>
              <a:rPr lang="en-US" altLang="ja-JP" dirty="0">
                <a:latin typeface="Times"/>
                <a:cs typeface="Times"/>
              </a:rPr>
              <a:t>)</a:t>
            </a:r>
            <a:endParaRPr lang="ja-JP" altLang="en-US" dirty="0">
              <a:latin typeface="Times"/>
              <a:cs typeface="Times"/>
            </a:endParaRPr>
          </a:p>
        </p:txBody>
      </p:sp>
      <p:cxnSp>
        <p:nvCxnSpPr>
          <p:cNvPr id="23" name="直線矢印コネクタ 22"/>
          <p:cNvCxnSpPr/>
          <p:nvPr/>
        </p:nvCxnSpPr>
        <p:spPr bwMode="auto">
          <a:xfrm flipH="1">
            <a:off x="2267744" y="4581525"/>
            <a:ext cx="1656557" cy="19438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11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589" name="テキスト ボックス 24"/>
          <p:cNvSpPr txBox="1">
            <a:spLocks noChangeArrowheads="1"/>
          </p:cNvSpPr>
          <p:nvPr/>
        </p:nvSpPr>
        <p:spPr bwMode="auto">
          <a:xfrm>
            <a:off x="3924300" y="4365625"/>
            <a:ext cx="1689435" cy="461665"/>
          </a:xfrm>
          <a:prstGeom prst="rect">
            <a:avLst/>
          </a:prstGeom>
          <a:noFill/>
          <a:ln w="9525">
            <a:solidFill>
              <a:srgbClr val="009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i="1" dirty="0" smtClean="0">
                <a:latin typeface="Times"/>
                <a:cs typeface="Times"/>
              </a:rPr>
              <a:t>Girder</a:t>
            </a:r>
            <a:r>
              <a:rPr lang="en-US" altLang="ja-JP" dirty="0" smtClean="0">
                <a:latin typeface="Times"/>
                <a:cs typeface="Times"/>
              </a:rPr>
              <a:t> (</a:t>
            </a:r>
            <a:r>
              <a:rPr lang="en-US" altLang="ja-JP" i="1" dirty="0" smtClean="0">
                <a:latin typeface="Times"/>
                <a:cs typeface="Times"/>
              </a:rPr>
              <a:t>Fe</a:t>
            </a:r>
            <a:r>
              <a:rPr lang="en-US" altLang="ja-JP" dirty="0" smtClean="0">
                <a:latin typeface="Times"/>
                <a:cs typeface="Times"/>
              </a:rPr>
              <a:t>)</a:t>
            </a:r>
            <a:endParaRPr lang="ja-JP" altLang="en-US" dirty="0">
              <a:latin typeface="Times"/>
              <a:cs typeface="Times"/>
            </a:endParaRPr>
          </a:p>
        </p:txBody>
      </p:sp>
      <p:cxnSp>
        <p:nvCxnSpPr>
          <p:cNvPr id="26" name="直線矢印コネクタ 25"/>
          <p:cNvCxnSpPr/>
          <p:nvPr/>
        </p:nvCxnSpPr>
        <p:spPr bwMode="auto">
          <a:xfrm flipH="1">
            <a:off x="2916238" y="4149725"/>
            <a:ext cx="1008062" cy="11509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11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591" name="テキスト ボックス 27"/>
          <p:cNvSpPr txBox="1">
            <a:spLocks noChangeArrowheads="1"/>
          </p:cNvSpPr>
          <p:nvPr/>
        </p:nvSpPr>
        <p:spPr bwMode="auto">
          <a:xfrm>
            <a:off x="3924300" y="3860800"/>
            <a:ext cx="4615905" cy="461665"/>
          </a:xfrm>
          <a:prstGeom prst="rect">
            <a:avLst/>
          </a:prstGeom>
          <a:noFill/>
          <a:ln w="9525">
            <a:solidFill>
              <a:srgbClr val="009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i="1" dirty="0" smtClean="0">
                <a:solidFill>
                  <a:srgbClr val="000000"/>
                </a:solidFill>
                <a:latin typeface="Times"/>
                <a:cs typeface="Times"/>
              </a:rPr>
              <a:t>Optical table </a:t>
            </a:r>
            <a:r>
              <a:rPr lang="en-US" altLang="ja-JP" dirty="0" smtClean="0">
                <a:latin typeface="Times"/>
                <a:cs typeface="Times"/>
              </a:rPr>
              <a:t>(</a:t>
            </a:r>
            <a:r>
              <a:rPr lang="en-US" altLang="ja-JP" dirty="0">
                <a:latin typeface="Times"/>
                <a:cs typeface="Times"/>
              </a:rPr>
              <a:t>1500×900×112</a:t>
            </a:r>
            <a:r>
              <a:rPr lang="en-US" altLang="ja-JP" i="1" baseline="30000" dirty="0">
                <a:latin typeface="Times"/>
                <a:cs typeface="Times"/>
              </a:rPr>
              <a:t>t</a:t>
            </a:r>
            <a:r>
              <a:rPr lang="en-US" altLang="ja-JP" dirty="0">
                <a:latin typeface="Times"/>
                <a:cs typeface="Times"/>
              </a:rPr>
              <a:t>mm</a:t>
            </a:r>
            <a:r>
              <a:rPr lang="en-US" altLang="ja-JP" baseline="30000" dirty="0">
                <a:latin typeface="Times"/>
                <a:cs typeface="Times"/>
              </a:rPr>
              <a:t>3</a:t>
            </a:r>
            <a:r>
              <a:rPr lang="en-US" altLang="ja-JP" dirty="0">
                <a:latin typeface="Times"/>
                <a:cs typeface="Times"/>
              </a:rPr>
              <a:t>)</a:t>
            </a:r>
            <a:endParaRPr lang="ja-JP" altLang="en-US" dirty="0">
              <a:latin typeface="Times"/>
              <a:cs typeface="Times"/>
            </a:endParaRPr>
          </a:p>
        </p:txBody>
      </p:sp>
      <p:cxnSp>
        <p:nvCxnSpPr>
          <p:cNvPr id="29" name="直線矢印コネクタ 28"/>
          <p:cNvCxnSpPr>
            <a:stCxn id="24593" idx="1"/>
          </p:cNvCxnSpPr>
          <p:nvPr/>
        </p:nvCxnSpPr>
        <p:spPr bwMode="auto">
          <a:xfrm flipH="1">
            <a:off x="2051720" y="3485208"/>
            <a:ext cx="1872580" cy="4478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11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593" name="テキスト ボックス 30"/>
          <p:cNvSpPr txBox="1">
            <a:spLocks noChangeArrowheads="1"/>
          </p:cNvSpPr>
          <p:nvPr/>
        </p:nvSpPr>
        <p:spPr bwMode="auto">
          <a:xfrm>
            <a:off x="3924300" y="3254375"/>
            <a:ext cx="4798659" cy="461665"/>
          </a:xfrm>
          <a:prstGeom prst="rect">
            <a:avLst/>
          </a:prstGeom>
          <a:noFill/>
          <a:ln w="9525">
            <a:solidFill>
              <a:srgbClr val="009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i="1" dirty="0" smtClean="0">
                <a:solidFill>
                  <a:srgbClr val="0000FF"/>
                </a:solidFill>
                <a:latin typeface="Times" charset="0"/>
                <a:cs typeface="Times" charset="0"/>
              </a:rPr>
              <a:t>f5000 lens for injection angle tuning</a:t>
            </a:r>
            <a:endParaRPr lang="ja-JP" altLang="en-US" i="1" dirty="0">
              <a:solidFill>
                <a:srgbClr val="0000FF"/>
              </a:solidFill>
              <a:latin typeface="Times" charset="0"/>
              <a:cs typeface="Times" charset="0"/>
            </a:endParaRPr>
          </a:p>
        </p:txBody>
      </p:sp>
      <p:sp>
        <p:nvSpPr>
          <p:cNvPr id="24594" name="テキスト ボックス 31"/>
          <p:cNvSpPr txBox="1">
            <a:spLocks noChangeArrowheads="1"/>
          </p:cNvSpPr>
          <p:nvPr/>
        </p:nvSpPr>
        <p:spPr bwMode="auto">
          <a:xfrm>
            <a:off x="3924300" y="2751138"/>
            <a:ext cx="4691646" cy="461665"/>
          </a:xfrm>
          <a:prstGeom prst="rect">
            <a:avLst/>
          </a:prstGeom>
          <a:noFill/>
          <a:ln w="9525">
            <a:solidFill>
              <a:srgbClr val="0091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i="1" dirty="0">
                <a:solidFill>
                  <a:srgbClr val="0000FF"/>
                </a:solidFill>
                <a:latin typeface="Times"/>
                <a:cs typeface="Times"/>
              </a:rPr>
              <a:t>P</a:t>
            </a:r>
            <a:r>
              <a:rPr lang="en-US" altLang="ja-JP" i="1" dirty="0" smtClean="0">
                <a:solidFill>
                  <a:srgbClr val="0000FF"/>
                </a:solidFill>
                <a:latin typeface="Times"/>
                <a:cs typeface="Times"/>
              </a:rPr>
              <a:t>arallel plate for translation tuning</a:t>
            </a:r>
            <a:endParaRPr lang="ja-JP" altLang="en-US" b="1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cxnSp>
        <p:nvCxnSpPr>
          <p:cNvPr id="33" name="直線矢印コネクタ 32"/>
          <p:cNvCxnSpPr>
            <a:stCxn id="24594" idx="1"/>
          </p:cNvCxnSpPr>
          <p:nvPr/>
        </p:nvCxnSpPr>
        <p:spPr bwMode="auto">
          <a:xfrm flipH="1">
            <a:off x="2123728" y="2981971"/>
            <a:ext cx="1800572" cy="5910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911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4357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3"/>
          <p:cNvSpPr txBox="1">
            <a:spLocks noChangeArrowheads="1"/>
          </p:cNvSpPr>
          <p:nvPr/>
        </p:nvSpPr>
        <p:spPr bwMode="auto">
          <a:xfrm>
            <a:off x="5181600" y="762001"/>
            <a:ext cx="3733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 sz="2400"/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733800" y="533401"/>
            <a:ext cx="5105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ja-JP" altLang="en-US" sz="1800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20162" y="44450"/>
            <a:ext cx="8801100" cy="1066800"/>
          </a:xfrm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ja-JP" sz="3200" i="1" dirty="0" smtClean="0">
                <a:latin typeface="Times" charset="0"/>
                <a:ea typeface="Osaka" charset="0"/>
                <a:cs typeface="Osaka" charset="0"/>
              </a:rPr>
              <a:t>He</a:t>
            </a:r>
            <a:r>
              <a:rPr lang="en-US" altLang="ja-JP" sz="3200" i="1" dirty="0">
                <a:latin typeface="Times" charset="0"/>
                <a:ea typeface="Osaka" charset="0"/>
                <a:cs typeface="Osaka" charset="0"/>
              </a:rPr>
              <a:t>-Ne </a:t>
            </a:r>
            <a:r>
              <a:rPr lang="en-US" altLang="ja-JP" sz="3200" i="1" dirty="0" smtClean="0">
                <a:latin typeface="Times" charset="0"/>
                <a:ea typeface="Osaka" charset="0"/>
                <a:cs typeface="Osaka" charset="0"/>
              </a:rPr>
              <a:t>Laser beam first successful delivering up to 500 m in 20 July 2012</a:t>
            </a:r>
            <a:endParaRPr lang="en-US" altLang="ja-JP" sz="3200" i="1" dirty="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Tsuyoshi Suwada /KEKB Injector Linac</a:t>
            </a:r>
            <a:endParaRPr lang="ja-JP" alt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>
          <a:xfrm>
            <a:off x="2987824" y="6377012"/>
            <a:ext cx="3968080" cy="457200"/>
          </a:xfrm>
        </p:spPr>
        <p:txBody>
          <a:bodyPr/>
          <a:lstStyle/>
          <a:p>
            <a:r>
              <a:rPr lang="en-US" altLang="ja-JP" smtClean="0"/>
              <a:t>IWAA2014, Oct. 13-17, 2014 @ IHEP</a:t>
            </a:r>
            <a:endParaRPr lang="ja-JP" altLang="en-US" dirty="0"/>
          </a:p>
        </p:txBody>
      </p:sp>
      <p:pic>
        <p:nvPicPr>
          <p:cNvPr id="24582" name="図 11" descr="Macintosh HD:Users:suwada:SuwadaFile:SUWADA:Alignment:Pictures:2012Aug31レーザー:IMG_14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9116" y="1778000"/>
            <a:ext cx="48387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図 12" descr="Macintosh HD:Users:suwada:SuwadaFile:SUWADA:Alignment:2012July19.Pictures:IMG_14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4449397" y="1600689"/>
            <a:ext cx="2635250" cy="208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図 13" descr="IMG_14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697" y="3983039"/>
            <a:ext cx="295128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矢印コネクタ 14"/>
          <p:cNvCxnSpPr/>
          <p:nvPr/>
        </p:nvCxnSpPr>
        <p:spPr>
          <a:xfrm flipV="1">
            <a:off x="2989384" y="3390900"/>
            <a:ext cx="1910862" cy="368300"/>
          </a:xfrm>
          <a:prstGeom prst="straightConnector1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6" name="テキスト ボックス 2"/>
          <p:cNvSpPr txBox="1">
            <a:spLocks noChangeArrowheads="1"/>
          </p:cNvSpPr>
          <p:nvPr/>
        </p:nvSpPr>
        <p:spPr bwMode="auto">
          <a:xfrm>
            <a:off x="6893170" y="1422401"/>
            <a:ext cx="187743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600" dirty="0">
                <a:latin typeface="Times"/>
                <a:cs typeface="Times"/>
              </a:rPr>
              <a:t>W</a:t>
            </a:r>
            <a:r>
              <a:rPr lang="en-US" altLang="ja-JP" sz="1600" dirty="0" smtClean="0">
                <a:latin typeface="Times"/>
                <a:cs typeface="Times"/>
              </a:rPr>
              <a:t>~30mm </a:t>
            </a:r>
            <a:r>
              <a:rPr lang="en-US" altLang="ja-JP" sz="1600" dirty="0">
                <a:latin typeface="Times"/>
                <a:cs typeface="Times"/>
              </a:rPr>
              <a:t>(FW)</a:t>
            </a:r>
          </a:p>
          <a:p>
            <a:r>
              <a:rPr lang="en-US" altLang="ja-JP" sz="1600" dirty="0">
                <a:latin typeface="Times"/>
                <a:cs typeface="Times"/>
              </a:rPr>
              <a:t>at the injection point</a:t>
            </a:r>
            <a:endParaRPr lang="ja-JP" altLang="en-US" sz="1600" dirty="0">
              <a:latin typeface="Times"/>
              <a:cs typeface="Times"/>
            </a:endParaRPr>
          </a:p>
        </p:txBody>
      </p:sp>
      <p:sp>
        <p:nvSpPr>
          <p:cNvPr id="24587" name="テキスト ボックス 17"/>
          <p:cNvSpPr txBox="1">
            <a:spLocks noChangeArrowheads="1"/>
          </p:cNvSpPr>
          <p:nvPr/>
        </p:nvSpPr>
        <p:spPr bwMode="auto">
          <a:xfrm>
            <a:off x="6916615" y="3068960"/>
            <a:ext cx="20365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600" dirty="0">
                <a:latin typeface="Times"/>
                <a:cs typeface="Times"/>
              </a:rPr>
              <a:t>W</a:t>
            </a:r>
            <a:r>
              <a:rPr lang="en-US" altLang="ja-JP" sz="1600" dirty="0" smtClean="0">
                <a:latin typeface="Times"/>
                <a:cs typeface="Times"/>
              </a:rPr>
              <a:t>~30mm </a:t>
            </a:r>
            <a:r>
              <a:rPr lang="en-US" altLang="ja-JP" sz="1600" dirty="0">
                <a:latin typeface="Times"/>
                <a:cs typeface="Times"/>
              </a:rPr>
              <a:t>(FW)</a:t>
            </a:r>
          </a:p>
          <a:p>
            <a:r>
              <a:rPr lang="en-US" altLang="ja-JP" sz="1600" dirty="0">
                <a:latin typeface="Times"/>
                <a:cs typeface="Times"/>
              </a:rPr>
              <a:t>at the 500m-long </a:t>
            </a:r>
            <a:r>
              <a:rPr lang="en-US" altLang="ja-JP" sz="1600" dirty="0" err="1">
                <a:latin typeface="Times"/>
                <a:cs typeface="Times"/>
              </a:rPr>
              <a:t>linac</a:t>
            </a:r>
            <a:r>
              <a:rPr lang="en-US" altLang="ja-JP" sz="1600" dirty="0">
                <a:latin typeface="Times"/>
                <a:cs typeface="Times"/>
              </a:rPr>
              <a:t> </a:t>
            </a:r>
          </a:p>
          <a:p>
            <a:r>
              <a:rPr lang="en-US" altLang="ja-JP" sz="1600" dirty="0">
                <a:latin typeface="Times"/>
                <a:cs typeface="Times"/>
              </a:rPr>
              <a:t>end point</a:t>
            </a:r>
            <a:endParaRPr lang="ja-JP" altLang="en-US" sz="1600" dirty="0">
              <a:latin typeface="Times"/>
              <a:cs typeface="Time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9376" y="5373216"/>
            <a:ext cx="341618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Vacuum level ~5Pa in laser pipes</a:t>
            </a:r>
          </a:p>
          <a:p>
            <a:r>
              <a:rPr lang="en-US" altLang="ja-JP" sz="1800" dirty="0">
                <a:latin typeface="Times"/>
                <a:cs typeface="Times"/>
              </a:rPr>
              <a:t>w</a:t>
            </a:r>
            <a:r>
              <a:rPr lang="en-US" altLang="ja-JP" sz="1800" dirty="0" smtClean="0">
                <a:latin typeface="Times"/>
                <a:cs typeface="Times"/>
              </a:rPr>
              <a:t>ith two scroll pumps (1000</a:t>
            </a:r>
            <a:r>
              <a:rPr lang="en-US" altLang="ja-JP" sz="1800" i="1" dirty="0" smtClean="0">
                <a:latin typeface="Times"/>
                <a:cs typeface="Times"/>
              </a:rPr>
              <a:t>l</a:t>
            </a:r>
            <a:r>
              <a:rPr lang="en-US" altLang="ja-JP" sz="1800" dirty="0" smtClean="0">
                <a:latin typeface="Times"/>
                <a:cs typeface="Times"/>
              </a:rPr>
              <a:t>/min)</a:t>
            </a:r>
            <a:endParaRPr kumimoji="1" lang="ja-JP" altLang="en-US" sz="1800" dirty="0">
              <a:latin typeface="Times"/>
              <a:cs typeface="Time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A0CD2-467D-CA46-9A6A-F666AF0BFBA0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8767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3"/>
          <p:cNvSpPr txBox="1">
            <a:spLocks noChangeArrowheads="1"/>
          </p:cNvSpPr>
          <p:nvPr/>
        </p:nvSpPr>
        <p:spPr bwMode="auto">
          <a:xfrm>
            <a:off x="5181600" y="762001"/>
            <a:ext cx="3733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 sz="2400"/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733800" y="533401"/>
            <a:ext cx="51054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ja-JP" altLang="en-US" sz="180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53866" y="44450"/>
            <a:ext cx="8801100" cy="1066800"/>
          </a:xfrm>
          <a:ln w="381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ja-JP" sz="3200" i="1" dirty="0" smtClean="0">
                <a:latin typeface="Times" charset="0"/>
                <a:ea typeface="Osaka" charset="0"/>
                <a:cs typeface="Osaka" charset="0"/>
              </a:rPr>
              <a:t>Laser system under operation</a:t>
            </a:r>
            <a:endParaRPr lang="en-US" altLang="ja-JP" sz="3200" i="1" dirty="0">
              <a:latin typeface="Times" charset="0"/>
              <a:ea typeface="Osaka" charset="0"/>
              <a:cs typeface="Osaka" charset="0"/>
            </a:endParaRP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Tsuyoshi Suwada /KEKB Injector Linac</a:t>
            </a:r>
            <a:endParaRPr lang="ja-JP" alt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96072" cy="457200"/>
          </a:xfrm>
        </p:spPr>
        <p:txBody>
          <a:bodyPr/>
          <a:lstStyle/>
          <a:p>
            <a:r>
              <a:rPr lang="en-US" altLang="ja-JP" smtClean="0"/>
              <a:t>IWAA2014, Oct. 13-17, 2014 @ IHEP</a:t>
            </a:r>
            <a:endParaRPr lang="ja-JP" altLang="en-US" dirty="0"/>
          </a:p>
        </p:txBody>
      </p:sp>
      <p:pic>
        <p:nvPicPr>
          <p:cNvPr id="4" name="図 3" descr="IMGP06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08" y="1268760"/>
            <a:ext cx="8824980" cy="496405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A0CD2-467D-CA46-9A6A-F666AF0BFBA0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2345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LaserOptics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8" y="4351744"/>
            <a:ext cx="3672408" cy="1220658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539552" y="6237312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752056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D5618-C382-8C4A-8AD9-3267FB7D15F4}" type="slidenum">
              <a:rPr lang="en-US" altLang="ja-JP"/>
              <a:pPr>
                <a:defRPr/>
              </a:pPr>
              <a:t>35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036496" cy="671513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0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Results of the laser size measurements along the </a:t>
            </a:r>
            <a:r>
              <a:rPr lang="en-US" altLang="ja-JP" sz="3000" b="1" i="1" dirty="0" err="1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linac</a:t>
            </a:r>
            <a:endParaRPr lang="ja-JP" altLang="en-US" sz="30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28677" name="テキスト ボックス 12"/>
          <p:cNvSpPr txBox="1">
            <a:spLocks noChangeArrowheads="1"/>
          </p:cNvSpPr>
          <p:nvPr/>
        </p:nvSpPr>
        <p:spPr bwMode="auto">
          <a:xfrm>
            <a:off x="3491880" y="3559656"/>
            <a:ext cx="565212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just">
              <a:buFont typeface="Arial"/>
              <a:buChar char="•"/>
            </a:pPr>
            <a:r>
              <a:rPr lang="en-US" altLang="ja-JP" sz="2000" dirty="0" smtClean="0">
                <a:latin typeface="Times"/>
                <a:cs typeface="Times"/>
              </a:rPr>
              <a:t>Based on a least-square fitting procedure with standard Gaussian laser optics, the widths propagating along the </a:t>
            </a:r>
            <a:r>
              <a:rPr lang="en-US" altLang="ja-JP" sz="2000" i="1" dirty="0" smtClean="0">
                <a:latin typeface="Times"/>
                <a:cs typeface="Times"/>
              </a:rPr>
              <a:t>z</a:t>
            </a:r>
            <a:r>
              <a:rPr lang="en-US" altLang="ja-JP" sz="2000" dirty="0" smtClean="0">
                <a:latin typeface="Times"/>
                <a:cs typeface="Times"/>
              </a:rPr>
              <a:t>-axis were obtained as follow:</a:t>
            </a:r>
          </a:p>
          <a:p>
            <a:pPr marL="0" indent="0" algn="just"/>
            <a:r>
              <a:rPr lang="en-US" altLang="ja-JP" sz="2000" dirty="0">
                <a:latin typeface="Times"/>
                <a:cs typeface="Times"/>
              </a:rPr>
              <a:t> </a:t>
            </a:r>
            <a:r>
              <a:rPr lang="en-US" altLang="ja-JP" sz="2000" dirty="0" smtClean="0">
                <a:latin typeface="Times"/>
                <a:cs typeface="Times"/>
              </a:rPr>
              <a:t>     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 </a:t>
            </a:r>
            <a:r>
              <a:rPr lang="en-US" altLang="ja-JP" sz="2000" i="1" dirty="0" smtClean="0">
                <a:solidFill>
                  <a:srgbClr val="009111"/>
                </a:solidFill>
                <a:latin typeface="Times"/>
                <a:cs typeface="Times"/>
              </a:rPr>
              <a:t>Rayleigh lengths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 </a:t>
            </a:r>
            <a:r>
              <a:rPr lang="en-US" altLang="ja-JP" sz="2200" i="1" dirty="0" err="1" smtClean="0">
                <a:solidFill>
                  <a:srgbClr val="009111"/>
                </a:solidFill>
                <a:latin typeface="Times"/>
                <a:cs typeface="Times"/>
              </a:rPr>
              <a:t>z</a:t>
            </a:r>
            <a:r>
              <a:rPr lang="en-US" altLang="ja-JP" sz="1200" i="1" dirty="0" err="1" smtClean="0">
                <a:solidFill>
                  <a:srgbClr val="009111"/>
                </a:solidFill>
                <a:latin typeface="Times"/>
                <a:cs typeface="Times"/>
              </a:rPr>
              <a:t>Rx</a:t>
            </a:r>
            <a:r>
              <a:rPr lang="en-US" altLang="ja-JP" sz="2200" dirty="0" smtClean="0">
                <a:solidFill>
                  <a:srgbClr val="009111"/>
                </a:solidFill>
                <a:latin typeface="Times"/>
                <a:cs typeface="Times"/>
              </a:rPr>
              <a:t> 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~ 308 m, </a:t>
            </a:r>
            <a:r>
              <a:rPr lang="en-US" altLang="ja-JP" sz="2200" i="1" dirty="0" err="1" smtClean="0">
                <a:solidFill>
                  <a:srgbClr val="009111"/>
                </a:solidFill>
                <a:latin typeface="Times"/>
                <a:cs typeface="Times"/>
              </a:rPr>
              <a:t>z</a:t>
            </a:r>
            <a:r>
              <a:rPr lang="en-US" altLang="ja-JP" sz="1200" i="1" dirty="0" err="1" smtClean="0">
                <a:solidFill>
                  <a:srgbClr val="009111"/>
                </a:solidFill>
                <a:latin typeface="Times"/>
                <a:cs typeface="Times"/>
              </a:rPr>
              <a:t>Ry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 </a:t>
            </a:r>
            <a:r>
              <a:rPr lang="en-US" altLang="ja-JP" sz="2000" dirty="0">
                <a:solidFill>
                  <a:srgbClr val="009111"/>
                </a:solidFill>
                <a:latin typeface="Times"/>
                <a:cs typeface="Times"/>
              </a:rPr>
              <a:t>~ 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321 </a:t>
            </a:r>
            <a:r>
              <a:rPr lang="en-US" altLang="ja-JP" sz="2000" dirty="0">
                <a:solidFill>
                  <a:srgbClr val="009111"/>
                </a:solidFill>
                <a:latin typeface="Times"/>
                <a:cs typeface="Times"/>
              </a:rPr>
              <a:t>m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,</a:t>
            </a:r>
          </a:p>
          <a:p>
            <a:pPr marL="0" indent="0" algn="just"/>
            <a:r>
              <a:rPr lang="en-US" altLang="ja-JP" sz="2000" dirty="0">
                <a:solidFill>
                  <a:srgbClr val="009111"/>
                </a:solidFill>
                <a:latin typeface="Times"/>
                <a:cs typeface="Times"/>
              </a:rPr>
              <a:t> 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     </a:t>
            </a:r>
            <a:r>
              <a:rPr lang="en-US" altLang="ja-JP" sz="2000" i="1" dirty="0" smtClean="0">
                <a:solidFill>
                  <a:srgbClr val="009111"/>
                </a:solidFill>
                <a:latin typeface="Times"/>
                <a:cs typeface="Times"/>
              </a:rPr>
              <a:t>Waist locations </a:t>
            </a:r>
            <a:r>
              <a:rPr lang="en-US" altLang="ja-JP" sz="2200" i="1" dirty="0" smtClean="0">
                <a:solidFill>
                  <a:srgbClr val="009111"/>
                </a:solidFill>
                <a:latin typeface="Times"/>
                <a:cs typeface="Times"/>
              </a:rPr>
              <a:t>z</a:t>
            </a:r>
            <a:r>
              <a:rPr lang="en-US" altLang="ja-JP" sz="1400" i="1" dirty="0" smtClean="0">
                <a:solidFill>
                  <a:srgbClr val="009111"/>
                </a:solidFill>
                <a:latin typeface="Times"/>
                <a:cs typeface="Times"/>
              </a:rPr>
              <a:t>x0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 </a:t>
            </a:r>
            <a:r>
              <a:rPr lang="en-US" altLang="ja-JP" sz="2000" dirty="0">
                <a:solidFill>
                  <a:srgbClr val="009111"/>
                </a:solidFill>
                <a:latin typeface="Times"/>
                <a:cs typeface="Times"/>
              </a:rPr>
              <a:t>~ 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358 </a:t>
            </a:r>
            <a:r>
              <a:rPr lang="en-US" altLang="ja-JP" sz="2000" dirty="0">
                <a:solidFill>
                  <a:srgbClr val="009111"/>
                </a:solidFill>
                <a:latin typeface="Times"/>
                <a:cs typeface="Times"/>
              </a:rPr>
              <a:t>m, </a:t>
            </a:r>
            <a:r>
              <a:rPr lang="en-US" altLang="ja-JP" sz="2200" i="1" dirty="0">
                <a:solidFill>
                  <a:srgbClr val="009111"/>
                </a:solidFill>
                <a:latin typeface="Times"/>
                <a:cs typeface="Times"/>
              </a:rPr>
              <a:t>z</a:t>
            </a:r>
            <a:r>
              <a:rPr lang="en-US" altLang="ja-JP" sz="1400" i="1" dirty="0" smtClean="0">
                <a:solidFill>
                  <a:srgbClr val="009111"/>
                </a:solidFill>
                <a:latin typeface="Times"/>
                <a:cs typeface="Times"/>
              </a:rPr>
              <a:t>y0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 </a:t>
            </a:r>
            <a:r>
              <a:rPr lang="en-US" altLang="ja-JP" sz="2000" dirty="0">
                <a:solidFill>
                  <a:srgbClr val="009111"/>
                </a:solidFill>
                <a:latin typeface="Times"/>
                <a:cs typeface="Times"/>
              </a:rPr>
              <a:t>~ 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399 </a:t>
            </a:r>
            <a:r>
              <a:rPr lang="en-US" altLang="ja-JP" sz="2000" dirty="0">
                <a:solidFill>
                  <a:srgbClr val="009111"/>
                </a:solidFill>
                <a:latin typeface="Times"/>
                <a:cs typeface="Times"/>
              </a:rPr>
              <a:t>m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,</a:t>
            </a:r>
          </a:p>
          <a:p>
            <a:pPr marL="0" indent="0" algn="just"/>
            <a:r>
              <a:rPr lang="en-US" altLang="ja-JP" sz="2000" i="1" dirty="0">
                <a:solidFill>
                  <a:srgbClr val="009111"/>
                </a:solidFill>
                <a:latin typeface="Times"/>
                <a:cs typeface="Times"/>
              </a:rPr>
              <a:t> </a:t>
            </a:r>
            <a:r>
              <a:rPr lang="en-US" altLang="ja-JP" sz="2000" i="1" dirty="0" smtClean="0">
                <a:solidFill>
                  <a:srgbClr val="009111"/>
                </a:solidFill>
                <a:latin typeface="Times"/>
                <a:cs typeface="Times"/>
              </a:rPr>
              <a:t>   Beam sizes at </a:t>
            </a:r>
            <a:r>
              <a:rPr lang="en-US" altLang="ja-JP" sz="2000" i="1" dirty="0">
                <a:solidFill>
                  <a:srgbClr val="009111"/>
                </a:solidFill>
                <a:latin typeface="Times"/>
                <a:cs typeface="Times"/>
              </a:rPr>
              <a:t>w</a:t>
            </a:r>
            <a:r>
              <a:rPr lang="en-US" altLang="ja-JP" sz="2000" i="1" dirty="0" smtClean="0">
                <a:solidFill>
                  <a:srgbClr val="009111"/>
                </a:solidFill>
                <a:latin typeface="Times"/>
                <a:cs typeface="Times"/>
              </a:rPr>
              <a:t>aist </a:t>
            </a:r>
            <a:r>
              <a:rPr lang="en-US" altLang="ja-JP" sz="2000" i="1" dirty="0">
                <a:solidFill>
                  <a:srgbClr val="009111"/>
                </a:solidFill>
                <a:latin typeface="Times"/>
                <a:cs typeface="Times"/>
              </a:rPr>
              <a:t>locations </a:t>
            </a:r>
            <a:r>
              <a:rPr lang="en-US" altLang="ja-JP" sz="2000" i="1" dirty="0" smtClean="0">
                <a:solidFill>
                  <a:srgbClr val="009111"/>
                </a:solidFill>
                <a:latin typeface="Times"/>
                <a:cs typeface="Times"/>
              </a:rPr>
              <a:t>W</a:t>
            </a:r>
            <a:r>
              <a:rPr lang="en-US" altLang="ja-JP" sz="1400" i="1" dirty="0" smtClean="0">
                <a:solidFill>
                  <a:srgbClr val="009111"/>
                </a:solidFill>
                <a:latin typeface="Times"/>
                <a:cs typeface="Times"/>
              </a:rPr>
              <a:t>x0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 </a:t>
            </a:r>
            <a:r>
              <a:rPr lang="en-US" altLang="ja-JP" sz="2000" dirty="0">
                <a:solidFill>
                  <a:srgbClr val="009111"/>
                </a:solidFill>
                <a:latin typeface="Times"/>
                <a:cs typeface="Times"/>
              </a:rPr>
              <a:t>~ 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18.8 mm</a:t>
            </a:r>
            <a:r>
              <a:rPr lang="en-US" altLang="ja-JP" sz="2000" dirty="0">
                <a:solidFill>
                  <a:srgbClr val="009111"/>
                </a:solidFill>
                <a:latin typeface="Times"/>
                <a:cs typeface="Times"/>
              </a:rPr>
              <a:t>, </a:t>
            </a:r>
            <a:r>
              <a:rPr lang="en-US" altLang="ja-JP" sz="2000" i="1" dirty="0" smtClean="0">
                <a:solidFill>
                  <a:srgbClr val="009111"/>
                </a:solidFill>
                <a:latin typeface="Times"/>
                <a:cs typeface="Times"/>
              </a:rPr>
              <a:t>W</a:t>
            </a:r>
            <a:r>
              <a:rPr lang="en-US" altLang="ja-JP" sz="1400" i="1" dirty="0" smtClean="0">
                <a:solidFill>
                  <a:srgbClr val="009111"/>
                </a:solidFill>
                <a:latin typeface="Times"/>
                <a:cs typeface="Times"/>
              </a:rPr>
              <a:t>y0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 </a:t>
            </a:r>
            <a:r>
              <a:rPr lang="en-US" altLang="ja-JP" sz="2000" dirty="0">
                <a:solidFill>
                  <a:srgbClr val="009111"/>
                </a:solidFill>
                <a:latin typeface="Times"/>
                <a:cs typeface="Times"/>
              </a:rPr>
              <a:t>~ </a:t>
            </a:r>
            <a:r>
              <a:rPr lang="en-US" altLang="ja-JP" sz="2000" dirty="0" smtClean="0">
                <a:solidFill>
                  <a:srgbClr val="009111"/>
                </a:solidFill>
                <a:latin typeface="Times"/>
                <a:cs typeface="Times"/>
              </a:rPr>
              <a:t>18.0 </a:t>
            </a:r>
            <a:r>
              <a:rPr lang="en-US" altLang="ja-JP" sz="2000" dirty="0">
                <a:solidFill>
                  <a:srgbClr val="009111"/>
                </a:solidFill>
                <a:latin typeface="Times"/>
                <a:cs typeface="Times"/>
              </a:rPr>
              <a:t>m,</a:t>
            </a:r>
            <a:endParaRPr lang="ja-JP" altLang="en-US" sz="2000" dirty="0">
              <a:solidFill>
                <a:srgbClr val="009111"/>
              </a:solidFill>
              <a:latin typeface="Times"/>
              <a:cs typeface="Times"/>
            </a:endParaRPr>
          </a:p>
        </p:txBody>
      </p:sp>
      <p:pic>
        <p:nvPicPr>
          <p:cNvPr id="28678" name="図 1" descr="Fig.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23352"/>
            <a:ext cx="5184576" cy="296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67544" y="4135720"/>
            <a:ext cx="1852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"/>
                <a:cs typeface="Times"/>
              </a:rPr>
              <a:t>Fitting function</a:t>
            </a:r>
            <a:endParaRPr kumimoji="1" lang="ja-JP" altLang="en-US" sz="2000" i="1" dirty="0">
              <a:latin typeface="Times"/>
              <a:cs typeface="Times"/>
            </a:endParaRPr>
          </a:p>
        </p:txBody>
      </p:sp>
      <p:sp>
        <p:nvSpPr>
          <p:cNvPr id="10" name="テキスト ボックス 12"/>
          <p:cNvSpPr txBox="1">
            <a:spLocks noChangeArrowheads="1"/>
          </p:cNvSpPr>
          <p:nvPr/>
        </p:nvSpPr>
        <p:spPr bwMode="auto">
          <a:xfrm>
            <a:off x="5292080" y="823352"/>
            <a:ext cx="36358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just">
              <a:buFont typeface="Arial"/>
              <a:buChar char="•"/>
            </a:pPr>
            <a:r>
              <a:rPr lang="en-US" altLang="ja-JP" sz="2000" i="1" dirty="0" smtClean="0">
                <a:solidFill>
                  <a:srgbClr val="009111"/>
                </a:solidFill>
                <a:latin typeface="Times"/>
                <a:cs typeface="Times"/>
              </a:rPr>
              <a:t>Direct beam size meas.</a:t>
            </a:r>
          </a:p>
          <a:p>
            <a:pPr marL="0" indent="0" algn="just"/>
            <a:r>
              <a:rPr lang="en-US" altLang="ja-JP" sz="2000" dirty="0">
                <a:latin typeface="Times"/>
                <a:cs typeface="Times"/>
              </a:rPr>
              <a:t> </a:t>
            </a:r>
            <a:r>
              <a:rPr lang="en-US" altLang="ja-JP" sz="2000" dirty="0" smtClean="0">
                <a:latin typeface="Times"/>
                <a:cs typeface="Times"/>
              </a:rPr>
              <a:t>  </a:t>
            </a:r>
            <a:r>
              <a:rPr lang="en-US" altLang="ja-JP" sz="2000" dirty="0" err="1" smtClean="0">
                <a:latin typeface="Times"/>
                <a:cs typeface="Times"/>
              </a:rPr>
              <a:t>Δ</a:t>
            </a:r>
            <a:r>
              <a:rPr lang="en-US" altLang="ja-JP" sz="2000" dirty="0" smtClean="0">
                <a:latin typeface="Times"/>
                <a:cs typeface="Times"/>
              </a:rPr>
              <a:t>: with CCDs at two end points</a:t>
            </a:r>
          </a:p>
          <a:p>
            <a:pPr algn="just">
              <a:buFont typeface="Arial"/>
              <a:buChar char="•"/>
            </a:pPr>
            <a:r>
              <a:rPr lang="en-US" altLang="ja-JP" sz="2000" i="1" dirty="0" smtClean="0">
                <a:solidFill>
                  <a:srgbClr val="009111"/>
                </a:solidFill>
                <a:latin typeface="Times"/>
                <a:cs typeface="Times"/>
              </a:rPr>
              <a:t>Indirect beam size meas.</a:t>
            </a:r>
          </a:p>
          <a:p>
            <a:pPr marL="0" indent="0" algn="just"/>
            <a:r>
              <a:rPr lang="en-US" altLang="ja-JP" sz="2000" dirty="0" smtClean="0">
                <a:latin typeface="Wingdings"/>
                <a:ea typeface="Wingdings"/>
                <a:cs typeface="Wingdings"/>
                <a:sym typeface="Wingdings"/>
              </a:rPr>
              <a:t> </a:t>
            </a:r>
            <a:r>
              <a:rPr lang="en-US" altLang="ja-JP" sz="2000" dirty="0" smtClean="0">
                <a:latin typeface="Times"/>
                <a:cs typeface="Times"/>
                <a:sym typeface="Wingdings"/>
              </a:rPr>
              <a:t>: by a mapping with a movable QPD in the </a:t>
            </a:r>
            <a:r>
              <a:rPr lang="en-US" altLang="ja-JP" sz="2000" i="1" dirty="0" smtClean="0">
                <a:latin typeface="Times"/>
                <a:cs typeface="Times"/>
                <a:sym typeface="Wingdings"/>
              </a:rPr>
              <a:t>x</a:t>
            </a:r>
            <a:r>
              <a:rPr lang="en-US" altLang="ja-JP" sz="2000" dirty="0" smtClean="0">
                <a:latin typeface="Times"/>
                <a:cs typeface="Times"/>
                <a:sym typeface="Wingdings"/>
              </a:rPr>
              <a:t> and </a:t>
            </a:r>
            <a:r>
              <a:rPr lang="en-US" altLang="ja-JP" sz="2000" i="1" dirty="0" smtClean="0">
                <a:latin typeface="Times"/>
                <a:cs typeface="Times"/>
                <a:sym typeface="Wingdings"/>
              </a:rPr>
              <a:t>y</a:t>
            </a:r>
            <a:r>
              <a:rPr lang="en-US" altLang="ja-JP" sz="2000" dirty="0" smtClean="0">
                <a:latin typeface="Times"/>
                <a:cs typeface="Times"/>
                <a:sym typeface="Wingdings"/>
              </a:rPr>
              <a:t> directions at the middle locations, while the laser axis is fixed</a:t>
            </a:r>
            <a:endParaRPr lang="en-US" altLang="ja-JP" sz="2000" dirty="0" smtClean="0">
              <a:latin typeface="Times"/>
              <a:cs typeface="Times"/>
            </a:endParaRPr>
          </a:p>
          <a:p>
            <a:pPr algn="just">
              <a:buFont typeface="Arial"/>
              <a:buChar char="•"/>
            </a:pPr>
            <a:endParaRPr lang="ja-JP" altLang="en-US" sz="2000" dirty="0">
              <a:solidFill>
                <a:srgbClr val="00911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41979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図 2" descr="CNT.vs.DCY.plot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359693"/>
            <a:ext cx="44799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図 1" descr="CNT.vs.DCX.plo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1359693"/>
            <a:ext cx="453548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395536" y="61653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96072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7726B-7422-2745-87ED-8C06DF17BF35}" type="slidenum">
              <a:rPr lang="en-US" altLang="ja-JP"/>
              <a:pPr>
                <a:defRPr/>
              </a:pPr>
              <a:t>36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671512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000" b="1" i="1" dirty="0" smtClean="0">
                <a:solidFill>
                  <a:srgbClr val="0000FF"/>
                </a:solidFill>
                <a:latin typeface="Times" charset="0"/>
              </a:rPr>
              <a:t>Sensitivity measurements of the laser axis  </a:t>
            </a:r>
            <a:br>
              <a:rPr lang="en-US" altLang="ja-JP" sz="3000" b="1" i="1" dirty="0" smtClean="0">
                <a:solidFill>
                  <a:srgbClr val="0000FF"/>
                </a:solidFill>
                <a:latin typeface="Times" charset="0"/>
              </a:rPr>
            </a:br>
            <a:r>
              <a:rPr lang="en-US" altLang="ja-JP" sz="3000" b="1" i="1" smtClean="0">
                <a:solidFill>
                  <a:srgbClr val="0000FF"/>
                </a:solidFill>
                <a:latin typeface="Times" charset="0"/>
              </a:rPr>
              <a:t>at z = 500m</a:t>
            </a:r>
            <a:endParaRPr lang="ja-JP" altLang="en-US" sz="30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27657" name="テキスト ボックス 1"/>
          <p:cNvSpPr txBox="1">
            <a:spLocks noChangeArrowheads="1"/>
          </p:cNvSpPr>
          <p:nvPr/>
        </p:nvSpPr>
        <p:spPr bwMode="auto">
          <a:xfrm>
            <a:off x="2627313" y="3807618"/>
            <a:ext cx="1596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i="1" dirty="0" smtClean="0">
                <a:solidFill>
                  <a:srgbClr val="009111"/>
                </a:solidFill>
                <a:latin typeface="Times"/>
                <a:cs typeface="Times"/>
              </a:rPr>
              <a:t>Horizontal</a:t>
            </a:r>
            <a:endParaRPr lang="ja-JP" altLang="en-US" i="1" dirty="0">
              <a:solidFill>
                <a:srgbClr val="009111"/>
              </a:solidFill>
              <a:latin typeface="Times"/>
              <a:cs typeface="Times"/>
            </a:endParaRPr>
          </a:p>
        </p:txBody>
      </p:sp>
      <p:sp>
        <p:nvSpPr>
          <p:cNvPr id="27658" name="テキスト ボックス 10"/>
          <p:cNvSpPr txBox="1">
            <a:spLocks noChangeArrowheads="1"/>
          </p:cNvSpPr>
          <p:nvPr/>
        </p:nvSpPr>
        <p:spPr bwMode="auto">
          <a:xfrm>
            <a:off x="7092280" y="3736181"/>
            <a:ext cx="122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i="1" dirty="0" smtClean="0">
                <a:solidFill>
                  <a:srgbClr val="009111"/>
                </a:solidFill>
                <a:latin typeface="Times"/>
                <a:cs typeface="Times"/>
              </a:rPr>
              <a:t>Vertical</a:t>
            </a:r>
            <a:endParaRPr lang="ja-JP" altLang="en-US" i="1" dirty="0">
              <a:solidFill>
                <a:srgbClr val="00911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91725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図 6" descr="Fig.7b.s のコピー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995015"/>
            <a:ext cx="428625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96072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A0463-6D88-BA49-B0DC-1D2F27F940B1}" type="slidenum">
              <a:rPr lang="en-US" altLang="ja-JP"/>
              <a:pPr>
                <a:defRPr/>
              </a:pPr>
              <a:t>37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671513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200" b="1" i="1" dirty="0" smtClean="0">
                <a:solidFill>
                  <a:srgbClr val="0000FF"/>
                </a:solidFill>
                <a:latin typeface="Times" charset="0"/>
              </a:rPr>
              <a:t>Stability measurements of the laser axes </a:t>
            </a:r>
            <a:r>
              <a:rPr lang="en-US" altLang="ja-JP" sz="3200" b="1" i="1" dirty="0">
                <a:solidFill>
                  <a:srgbClr val="0000FF"/>
                </a:solidFill>
                <a:latin typeface="Times" charset="0"/>
              </a:rPr>
              <a:t>a</a:t>
            </a:r>
            <a:r>
              <a:rPr lang="en-US" altLang="ja-JP" sz="3200" b="1" i="1" dirty="0" smtClean="0">
                <a:solidFill>
                  <a:srgbClr val="0000FF"/>
                </a:solidFill>
                <a:latin typeface="Times" charset="0"/>
              </a:rPr>
              <a:t>t z=500 m</a:t>
            </a:r>
            <a:endParaRPr lang="ja-JP" altLang="en-US" sz="32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29702" name="テキスト ボックス 12"/>
          <p:cNvSpPr txBox="1">
            <a:spLocks noChangeArrowheads="1"/>
          </p:cNvSpPr>
          <p:nvPr/>
        </p:nvSpPr>
        <p:spPr bwMode="auto">
          <a:xfrm>
            <a:off x="467544" y="4869160"/>
            <a:ext cx="43204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 dirty="0">
                <a:latin typeface="Times"/>
                <a:cs typeface="Times"/>
              </a:rPr>
              <a:t>Time traces of the horizontal and vertical position displacements of the laser beam at the last QPD (a) with the feedback control on and </a:t>
            </a:r>
            <a:r>
              <a:rPr lang="en-US" altLang="ja-JP" sz="1800" dirty="0" smtClean="0">
                <a:latin typeface="Times"/>
                <a:cs typeface="Times"/>
              </a:rPr>
              <a:t>off during</a:t>
            </a:r>
            <a:r>
              <a:rPr lang="en-US" altLang="ja-JP" sz="1800" dirty="0">
                <a:latin typeface="Times"/>
                <a:cs typeface="Times"/>
              </a:rPr>
              <a:t> </a:t>
            </a:r>
            <a:r>
              <a:rPr lang="en-US" altLang="ja-JP" sz="1800" dirty="0" smtClean="0">
                <a:latin typeface="Times"/>
                <a:cs typeface="Times"/>
              </a:rPr>
              <a:t>13.5 </a:t>
            </a:r>
            <a:r>
              <a:rPr lang="en-US" altLang="ja-JP" sz="1800" dirty="0">
                <a:latin typeface="Times"/>
                <a:cs typeface="Times"/>
              </a:rPr>
              <a:t>h</a:t>
            </a:r>
            <a:endParaRPr lang="ja-JP" altLang="en-US" sz="1800" dirty="0">
              <a:latin typeface="Times"/>
              <a:cs typeface="Times"/>
            </a:endParaRPr>
          </a:p>
        </p:txBody>
      </p:sp>
      <p:pic>
        <p:nvPicPr>
          <p:cNvPr id="29703" name="図 2" descr="Fig.7a.s のコピー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980728"/>
            <a:ext cx="4457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12"/>
          <p:cNvSpPr txBox="1">
            <a:spLocks noChangeArrowheads="1"/>
          </p:cNvSpPr>
          <p:nvPr/>
        </p:nvSpPr>
        <p:spPr bwMode="auto">
          <a:xfrm>
            <a:off x="4716016" y="4869160"/>
            <a:ext cx="43204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just"/>
            <a:r>
              <a:rPr lang="en-US" altLang="ja-JP" sz="1800" dirty="0">
                <a:latin typeface="Times"/>
                <a:cs typeface="Times"/>
              </a:rPr>
              <a:t>Time traces of the horizontal and vertical position displacements of the laser beam at the last QPD (b) with the feedback control on during 8 h.</a:t>
            </a:r>
            <a:endParaRPr lang="ja-JP" altLang="en-US" sz="1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73273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395536" y="61653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C42-F6C1-3348-9837-B7932CCE7A92}" type="slidenum">
              <a:rPr lang="en-US" altLang="ja-JP"/>
              <a:pPr>
                <a:defRPr/>
              </a:pPr>
              <a:t>38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altLang="ja-JP" sz="3600" b="1" i="1" dirty="0" err="1" smtClean="0">
                <a:solidFill>
                  <a:srgbClr val="0000FF"/>
                </a:solidFill>
                <a:latin typeface="Times" charset="0"/>
              </a:rPr>
              <a:t>Variational</a:t>
            </a: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 plots of the x and y displacements of the FB-controlled linear stage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5118283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>
                <a:latin typeface="Times"/>
                <a:cs typeface="Times"/>
              </a:rPr>
              <a:t>Variations of the FB controlled laser positions at the </a:t>
            </a:r>
            <a:r>
              <a:rPr kumimoji="1" lang="en-US" altLang="ja-JP" sz="2000" dirty="0" err="1" smtClean="0">
                <a:latin typeface="Times"/>
                <a:cs typeface="Times"/>
              </a:rPr>
              <a:t>linac</a:t>
            </a:r>
            <a:r>
              <a:rPr kumimoji="1" lang="en-US" altLang="ja-JP" sz="2000" dirty="0" smtClean="0">
                <a:latin typeface="Times"/>
                <a:cs typeface="Times"/>
              </a:rPr>
              <a:t> end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48064" y="5108992"/>
            <a:ext cx="392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"/>
                <a:cs typeface="Times"/>
              </a:rPr>
              <a:t>Variations </a:t>
            </a:r>
            <a:r>
              <a:rPr kumimoji="1" lang="en-US" altLang="ja-JP" sz="2000" dirty="0" smtClean="0">
                <a:latin typeface="Times"/>
                <a:cs typeface="Times"/>
              </a:rPr>
              <a:t>of </a:t>
            </a:r>
            <a:r>
              <a:rPr kumimoji="1" lang="en-US" altLang="ja-JP" sz="2000" dirty="0">
                <a:latin typeface="Times"/>
                <a:cs typeface="Times"/>
              </a:rPr>
              <a:t>the FB controlled </a:t>
            </a:r>
            <a:r>
              <a:rPr kumimoji="1" lang="en-US" altLang="ja-JP" sz="2000" dirty="0" smtClean="0">
                <a:latin typeface="Times"/>
                <a:cs typeface="Times"/>
              </a:rPr>
              <a:t>linear stage at </a:t>
            </a:r>
            <a:r>
              <a:rPr kumimoji="1" lang="en-US" altLang="ja-JP" sz="2000" dirty="0">
                <a:latin typeface="Times"/>
                <a:cs typeface="Times"/>
              </a:rPr>
              <a:t>the </a:t>
            </a:r>
            <a:r>
              <a:rPr kumimoji="1" lang="en-US" altLang="ja-JP" sz="2000" dirty="0" smtClean="0">
                <a:latin typeface="Times"/>
                <a:cs typeface="Times"/>
              </a:rPr>
              <a:t>optical system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pic>
        <p:nvPicPr>
          <p:cNvPr id="7" name="図 6" descr="ST.FB.Drift.plot2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96752"/>
            <a:ext cx="4392488" cy="3964821"/>
          </a:xfrm>
          <a:prstGeom prst="rect">
            <a:avLst/>
          </a:prstGeom>
        </p:spPr>
      </p:pic>
      <p:pic>
        <p:nvPicPr>
          <p:cNvPr id="9" name="図 8" descr="PD.FB.plot2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196752"/>
            <a:ext cx="4608512" cy="397720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028384" y="3356992"/>
            <a:ext cx="58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Hor.</a:t>
            </a:r>
            <a:endParaRPr kumimoji="1" lang="ja-JP" altLang="en-US" sz="1800" dirty="0">
              <a:latin typeface="Times"/>
              <a:cs typeface="Time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80112" y="1988840"/>
            <a:ext cx="239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0.13 mm/day in the ver.</a:t>
            </a:r>
          </a:p>
          <a:p>
            <a:r>
              <a:rPr kumimoji="1" lang="en-US" altLang="ja-JP" sz="1800" dirty="0" smtClean="0">
                <a:latin typeface="Times"/>
                <a:cs typeface="Times"/>
              </a:rPr>
              <a:t>0.05 </a:t>
            </a:r>
            <a:r>
              <a:rPr kumimoji="1" lang="en-US" altLang="ja-JP" sz="1800" dirty="0">
                <a:latin typeface="Times"/>
                <a:cs typeface="Times"/>
              </a:rPr>
              <a:t>mm/day in the hor</a:t>
            </a:r>
            <a:r>
              <a:rPr kumimoji="1" lang="en-US" altLang="ja-JP" sz="1800" dirty="0" smtClean="0">
                <a:latin typeface="Times"/>
                <a:cs typeface="Times"/>
              </a:rPr>
              <a:t>.</a:t>
            </a:r>
            <a:endParaRPr kumimoji="1" lang="ja-JP" altLang="en-US" sz="1800" dirty="0">
              <a:latin typeface="Times"/>
              <a:cs typeface="Times"/>
            </a:endParaRPr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5508104" y="4365104"/>
            <a:ext cx="32403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テキスト ボックス 16"/>
          <p:cNvSpPr txBox="1"/>
          <p:nvPr/>
        </p:nvSpPr>
        <p:spPr>
          <a:xfrm>
            <a:off x="6700012" y="3964994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17 days</a:t>
            </a:r>
            <a:endParaRPr kumimoji="1" lang="ja-JP" altLang="en-US" sz="1800" dirty="0">
              <a:latin typeface="Times"/>
              <a:cs typeface="Time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28384" y="2492896"/>
            <a:ext cx="563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latin typeface="Times"/>
                <a:cs typeface="Times"/>
              </a:rPr>
              <a:t>Ver.</a:t>
            </a:r>
            <a:endParaRPr kumimoji="1" lang="ja-JP" altLang="en-US" sz="1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84136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図 6" descr="2013.July.12.AB.Laser.X.p のコピー.qpc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45370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図 2" descr="2013.July.12.AB.Laser.Y.p のコピー.qpc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25" y="1196975"/>
            <a:ext cx="45561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395536" y="6140152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752056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408FE-719D-9649-A8E4-24FFA32A168D}" type="slidenum">
              <a:rPr lang="en-US" altLang="ja-JP"/>
              <a:pPr>
                <a:defRPr/>
              </a:pPr>
              <a:t>39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036496" cy="671513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0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Position displacement distribution </a:t>
            </a:r>
            <a:r>
              <a:rPr lang="en-US" altLang="ja-JP" sz="3000" b="1" i="1" dirty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of the laser axes </a:t>
            </a:r>
            <a:r>
              <a:rPr lang="en-US" altLang="ja-JP" sz="30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/>
            </a:r>
            <a:br>
              <a:rPr lang="en-US" altLang="ja-JP" sz="30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</a:br>
            <a:r>
              <a:rPr lang="en-US" altLang="ja-JP" sz="30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for 132-</a:t>
            </a:r>
            <a:r>
              <a:rPr lang="en-US" altLang="ja-JP" sz="3000" b="1" i="1" dirty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m-long straight line</a:t>
            </a:r>
            <a:endParaRPr lang="ja-JP" altLang="en-US" sz="3000" b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1148687" y="2060848"/>
            <a:ext cx="14790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200" i="1" dirty="0" smtClean="0">
                <a:latin typeface="Times"/>
                <a:cs typeface="Times"/>
              </a:rPr>
              <a:t>Horizontal</a:t>
            </a:r>
            <a:endParaRPr lang="ja-JP" altLang="en-US" sz="2200" i="1" dirty="0">
              <a:latin typeface="Times"/>
              <a:cs typeface="Times"/>
            </a:endParaRPr>
          </a:p>
        </p:txBody>
      </p:sp>
      <p:sp>
        <p:nvSpPr>
          <p:cNvPr id="13" name="テキスト ボックス 1"/>
          <p:cNvSpPr txBox="1">
            <a:spLocks noChangeArrowheads="1"/>
          </p:cNvSpPr>
          <p:nvPr/>
        </p:nvSpPr>
        <p:spPr bwMode="auto">
          <a:xfrm>
            <a:off x="5580112" y="2132856"/>
            <a:ext cx="1133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200" i="1" dirty="0" smtClean="0">
                <a:latin typeface="Times"/>
                <a:cs typeface="Times"/>
              </a:rPr>
              <a:t>Vertical</a:t>
            </a:r>
            <a:endParaRPr lang="ja-JP" altLang="en-US" sz="2200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8376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96072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2F801-4DB9-6C4A-9C73-EB0ABAB31300}" type="slidenum">
              <a:rPr lang="en-US" altLang="ja-JP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673100"/>
          </a:xfrm>
          <a:ln w="38100"/>
        </p:spPr>
        <p:txBody>
          <a:bodyPr/>
          <a:lstStyle/>
          <a:p>
            <a:pPr>
              <a:defRPr/>
            </a:pPr>
            <a:r>
              <a:rPr lang="en-US" altLang="ja-JP" sz="3000" b="1" i="1" dirty="0" smtClean="0">
                <a:solidFill>
                  <a:srgbClr val="0000FF"/>
                </a:solidFill>
                <a:latin typeface="Times" charset="0"/>
              </a:rPr>
              <a:t>Strategies of the initial realignment</a:t>
            </a:r>
            <a:endParaRPr lang="ja-JP" altLang="en-US" sz="30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76064"/>
            <a:ext cx="8496944" cy="5029200"/>
          </a:xfrm>
        </p:spPr>
        <p:txBody>
          <a:bodyPr/>
          <a:lstStyle/>
          <a:p>
            <a:pPr algn="just">
              <a:buFont typeface="Wingdings" charset="2"/>
              <a:buChar char="l"/>
            </a:pP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The required precisions in the initial realignment are 0.1 mm over a sector (~80 m) and 0.3 mm over the long straight section (~500 m). </a:t>
            </a:r>
          </a:p>
          <a:p>
            <a:pPr algn="just">
              <a:buFont typeface="Wingdings" charset="2"/>
              <a:buChar char="l"/>
            </a:pPr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For the two long straight sections, independent laser-based alignment systems are applied to the alignments for accelerator girder units.</a:t>
            </a:r>
          </a:p>
          <a:p>
            <a:pPr>
              <a:buFont typeface="Wingdings" charset="2"/>
              <a:buChar char="l"/>
            </a:pP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Regarding the 180</a:t>
            </a:r>
            <a:r>
              <a:rPr lang="en-US" altLang="ja-JP" sz="2000" baseline="30000" dirty="0" smtClean="0">
                <a:solidFill>
                  <a:srgbClr val="0000FF"/>
                </a:solidFill>
                <a:latin typeface="Times"/>
                <a:cs typeface="Times"/>
              </a:rPr>
              <a:t>o</a:t>
            </a:r>
            <a:r>
              <a:rPr lang="en-US" altLang="ja-JP" sz="2000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arc section, the refinement works have been performed in which the arc </a:t>
            </a:r>
            <a:r>
              <a:rPr lang="en-US" altLang="ja-JP" sz="2000" dirty="0">
                <a:solidFill>
                  <a:srgbClr val="0000FF"/>
                </a:solidFill>
                <a:latin typeface="Times"/>
                <a:cs typeface="Times"/>
              </a:rPr>
              <a:t>is smoothly connected </a:t>
            </a: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to the two straight sections.</a:t>
            </a:r>
            <a:endParaRPr lang="en-US" altLang="ja-JP" sz="2000" dirty="0" smtClean="0">
              <a:solidFill>
                <a:srgbClr val="6B5653"/>
              </a:solidFill>
              <a:latin typeface="Times"/>
              <a:cs typeface="Times"/>
            </a:endParaRPr>
          </a:p>
          <a:p>
            <a:pPr algn="just">
              <a:buFont typeface="Wingdings" charset="2"/>
              <a:buChar char="l"/>
            </a:pPr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Regarding the accelerator component </a:t>
            </a:r>
            <a:r>
              <a:rPr lang="en-US" altLang="ja-JP" sz="2000" dirty="0">
                <a:solidFill>
                  <a:srgbClr val="6B5653"/>
                </a:solidFill>
                <a:latin typeface="Times"/>
                <a:cs typeface="Times"/>
              </a:rPr>
              <a:t>alignment, target bases for the accelerator structures and quadruple magnets have been newly fabricated and mounted for </a:t>
            </a:r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conventional laser</a:t>
            </a:r>
            <a:r>
              <a:rPr lang="en-US" altLang="ja-JP" sz="2000" dirty="0">
                <a:solidFill>
                  <a:srgbClr val="6B5653"/>
                </a:solidFill>
                <a:latin typeface="Times"/>
                <a:cs typeface="Times"/>
              </a:rPr>
              <a:t>-</a:t>
            </a:r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tracker-based </a:t>
            </a:r>
            <a:r>
              <a:rPr lang="en-US" altLang="ja-JP" sz="2000" dirty="0">
                <a:solidFill>
                  <a:srgbClr val="6B5653"/>
                </a:solidFill>
                <a:latin typeface="Times"/>
                <a:cs typeface="Times"/>
              </a:rPr>
              <a:t>alignment </a:t>
            </a:r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measurements.</a:t>
            </a:r>
          </a:p>
          <a:p>
            <a:pPr algn="just">
              <a:buFont typeface="Wingdings" charset="2"/>
              <a:buChar char="l"/>
            </a:pPr>
            <a:r>
              <a:rPr lang="en-US" altLang="ja-JP" sz="2000" dirty="0">
                <a:solidFill>
                  <a:srgbClr val="0000FF"/>
                </a:solidFill>
                <a:latin typeface="Times"/>
                <a:cs typeface="Times"/>
              </a:rPr>
              <a:t>The girder units </a:t>
            </a: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were improved </a:t>
            </a:r>
            <a:r>
              <a:rPr lang="en-US" altLang="ja-JP" sz="2000" dirty="0">
                <a:solidFill>
                  <a:srgbClr val="0000FF"/>
                </a:solidFill>
                <a:latin typeface="Times"/>
                <a:cs typeface="Times"/>
              </a:rPr>
              <a:t>to increase </a:t>
            </a: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the earthquake resistance by </a:t>
            </a:r>
            <a:r>
              <a:rPr lang="en-US" altLang="ja-JP" sz="2000" dirty="0">
                <a:solidFill>
                  <a:srgbClr val="0000FF"/>
                </a:solidFill>
                <a:latin typeface="Times"/>
                <a:cs typeface="Times"/>
              </a:rPr>
              <a:t>mounting a new support table for </a:t>
            </a: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restricting the </a:t>
            </a:r>
            <a:r>
              <a:rPr lang="en-US" altLang="ja-JP" sz="2000" dirty="0">
                <a:solidFill>
                  <a:srgbClr val="0000FF"/>
                </a:solidFill>
                <a:latin typeface="Times"/>
                <a:cs typeface="Times"/>
              </a:rPr>
              <a:t>displacements in both the transverse and axial directions</a:t>
            </a:r>
            <a:r>
              <a:rPr lang="en-US" altLang="ja-JP" sz="2000" dirty="0" smtClean="0">
                <a:solidFill>
                  <a:srgbClr val="0000FF"/>
                </a:solidFill>
                <a:latin typeface="Times"/>
                <a:cs typeface="Times"/>
              </a:rPr>
              <a:t>.</a:t>
            </a:r>
          </a:p>
          <a:p>
            <a:pPr algn="just">
              <a:buFont typeface="Wingdings" charset="2"/>
              <a:buChar char="l"/>
            </a:pPr>
            <a:r>
              <a:rPr lang="en-US" altLang="ja-JP" sz="2000" dirty="0">
                <a:solidFill>
                  <a:srgbClr val="6B5653"/>
                </a:solidFill>
                <a:latin typeface="Times"/>
                <a:cs typeface="Times"/>
              </a:rPr>
              <a:t>We have observed </a:t>
            </a:r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non-negligible </a:t>
            </a:r>
            <a:r>
              <a:rPr lang="en-US" altLang="ja-JP" sz="2000" dirty="0">
                <a:solidFill>
                  <a:srgbClr val="6B5653"/>
                </a:solidFill>
                <a:latin typeface="Times"/>
                <a:cs typeface="Times"/>
              </a:rPr>
              <a:t>long-term drift of the </a:t>
            </a:r>
            <a:r>
              <a:rPr lang="en-US" altLang="ja-JP" sz="2000" dirty="0" smtClean="0">
                <a:solidFill>
                  <a:srgbClr val="6B5653"/>
                </a:solidFill>
                <a:latin typeface="Times"/>
                <a:cs typeface="Times"/>
              </a:rPr>
              <a:t>floor level in </a:t>
            </a:r>
            <a:r>
              <a:rPr lang="en-US" altLang="ja-JP" sz="2000" dirty="0">
                <a:solidFill>
                  <a:srgbClr val="6B5653"/>
                </a:solidFill>
                <a:latin typeface="Times"/>
                <a:cs typeface="Times"/>
              </a:rPr>
              <a:t>the </a:t>
            </a:r>
            <a:r>
              <a:rPr lang="en-US" altLang="ja-JP" sz="2000" dirty="0" err="1">
                <a:solidFill>
                  <a:srgbClr val="6B5653"/>
                </a:solidFill>
                <a:latin typeface="Times"/>
                <a:cs typeface="Times"/>
              </a:rPr>
              <a:t>linac</a:t>
            </a:r>
            <a:r>
              <a:rPr lang="en-US" altLang="ja-JP" sz="2000" dirty="0">
                <a:solidFill>
                  <a:srgbClr val="6B5653"/>
                </a:solidFill>
                <a:latin typeface="Times"/>
                <a:cs typeface="Times"/>
              </a:rPr>
              <a:t> tunnel along with daily range of the dynamical displacements due to tidal motion.</a:t>
            </a:r>
            <a:endParaRPr lang="en-US" altLang="ja-JP" sz="2000" dirty="0" smtClean="0">
              <a:solidFill>
                <a:srgbClr val="6B5653"/>
              </a:solidFill>
              <a:latin typeface="Times"/>
              <a:cs typeface="Times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294177"/>
              </p:ext>
            </p:extLst>
          </p:nvPr>
        </p:nvGraphicFramePr>
        <p:xfrm>
          <a:off x="5257800" y="3467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" name="数式" r:id="rId3" imgW="114300" imgH="165100" progId="Equation.DSMT4">
                  <p:embed/>
                </p:oleObj>
              </mc:Choice>
              <mc:Fallback>
                <p:oleObj name="数式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3467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920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.8.rev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12776"/>
            <a:ext cx="8826500" cy="3949700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467544" y="61653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96072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FABE6-D06B-5948-B835-868A09D88E56}" type="slidenum">
              <a:rPr lang="en-US" altLang="ja-JP"/>
              <a:pPr>
                <a:defRPr/>
              </a:pPr>
              <a:t>40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71513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000" b="1" i="1" dirty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Position displacement </a:t>
            </a:r>
            <a:r>
              <a:rPr lang="en-US" altLang="ja-JP" sz="30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distributions </a:t>
            </a:r>
            <a:r>
              <a:rPr lang="en-US" altLang="ja-JP" sz="3000" b="1" i="1" dirty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of the laser axes </a:t>
            </a:r>
            <a:r>
              <a:rPr lang="en-US" altLang="ja-JP" sz="30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for 500-</a:t>
            </a:r>
            <a:r>
              <a:rPr lang="en-US" altLang="ja-JP" sz="3000" b="1" i="1" dirty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m-long straight line</a:t>
            </a:r>
            <a:endParaRPr lang="ja-JP" altLang="en-US" sz="30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30729" name="テキスト ボックス 1"/>
          <p:cNvSpPr txBox="1">
            <a:spLocks noChangeArrowheads="1"/>
          </p:cNvSpPr>
          <p:nvPr/>
        </p:nvSpPr>
        <p:spPr bwMode="auto">
          <a:xfrm>
            <a:off x="2627784" y="2132856"/>
            <a:ext cx="14790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200" i="1" dirty="0" smtClean="0">
                <a:latin typeface="Times"/>
                <a:cs typeface="Times"/>
              </a:rPr>
              <a:t>Horizontal</a:t>
            </a:r>
            <a:endParaRPr lang="ja-JP" altLang="en-US" sz="2200" i="1" dirty="0">
              <a:latin typeface="Times"/>
              <a:cs typeface="Times"/>
            </a:endParaRPr>
          </a:p>
        </p:txBody>
      </p:sp>
      <p:sp>
        <p:nvSpPr>
          <p:cNvPr id="13" name="テキスト ボックス 1"/>
          <p:cNvSpPr txBox="1">
            <a:spLocks noChangeArrowheads="1"/>
          </p:cNvSpPr>
          <p:nvPr/>
        </p:nvSpPr>
        <p:spPr bwMode="auto">
          <a:xfrm>
            <a:off x="7542581" y="2134017"/>
            <a:ext cx="1133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200" i="1" dirty="0" smtClean="0">
                <a:latin typeface="Times"/>
                <a:cs typeface="Times"/>
              </a:rPr>
              <a:t>Vertical</a:t>
            </a:r>
            <a:endParaRPr lang="ja-JP" altLang="en-US" sz="2200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96027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467544" y="61653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96072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759C2-32D0-6146-A776-BDF15CE3E46F}" type="slidenum">
              <a:rPr lang="en-US" altLang="ja-JP"/>
              <a:pPr>
                <a:defRPr/>
              </a:pPr>
              <a:t>41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Expected error sources and estimations for the laser </a:t>
            </a:r>
            <a:r>
              <a:rPr lang="en-US" altLang="ja-JP" sz="3600" b="1" i="1" dirty="0" err="1" smtClean="0">
                <a:solidFill>
                  <a:srgbClr val="0000FF"/>
                </a:solidFill>
                <a:latin typeface="Times" charset="0"/>
              </a:rPr>
              <a:t>fiducial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31840" y="1052736"/>
            <a:ext cx="2167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Source of errors</a:t>
            </a:r>
            <a:endParaRPr kumimoji="1" lang="ja-JP" altLang="en-US" dirty="0">
              <a:latin typeface="Times"/>
              <a:cs typeface="Times"/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179512" y="1700808"/>
            <a:ext cx="2376264" cy="503237"/>
            <a:chOff x="611560" y="3140968"/>
            <a:chExt cx="2376264" cy="503237"/>
          </a:xfrm>
        </p:grpSpPr>
        <p:sp>
          <p:nvSpPr>
            <p:cNvPr id="31756" name="角丸四角形 12"/>
            <p:cNvSpPr>
              <a:spLocks noChangeArrowheads="1"/>
            </p:cNvSpPr>
            <p:nvPr/>
          </p:nvSpPr>
          <p:spPr bwMode="auto">
            <a:xfrm>
              <a:off x="611560" y="3140968"/>
              <a:ext cx="2376264" cy="50323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91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11560" y="3140968"/>
              <a:ext cx="2294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"/>
                  <a:cs typeface="Times"/>
                </a:rPr>
                <a:t>Systematic error</a:t>
              </a:r>
              <a:endParaRPr kumimoji="1" lang="ja-JP" altLang="en-US" i="1" dirty="0">
                <a:latin typeface="Times"/>
                <a:cs typeface="Times"/>
              </a:endParaRPr>
            </a:p>
          </p:txBody>
        </p:sp>
      </p:grpSp>
      <p:grpSp>
        <p:nvGrpSpPr>
          <p:cNvPr id="3" name="図形グループ 2"/>
          <p:cNvGrpSpPr/>
          <p:nvPr/>
        </p:nvGrpSpPr>
        <p:grpSpPr>
          <a:xfrm>
            <a:off x="251520" y="5086003"/>
            <a:ext cx="2376264" cy="503237"/>
            <a:chOff x="2483768" y="3933056"/>
            <a:chExt cx="2376264" cy="503237"/>
          </a:xfrm>
        </p:grpSpPr>
        <p:sp>
          <p:nvSpPr>
            <p:cNvPr id="18" name="角丸四角形 12"/>
            <p:cNvSpPr>
              <a:spLocks noChangeArrowheads="1"/>
            </p:cNvSpPr>
            <p:nvPr/>
          </p:nvSpPr>
          <p:spPr bwMode="auto">
            <a:xfrm>
              <a:off x="2483768" y="3933056"/>
              <a:ext cx="2376264" cy="50323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91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483768" y="3933056"/>
              <a:ext cx="2209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Times"/>
                  <a:cs typeface="Times"/>
                </a:rPr>
                <a:t>Statistical error</a:t>
              </a:r>
              <a:endParaRPr kumimoji="1" lang="ja-JP" altLang="en-US" i="1" dirty="0">
                <a:latin typeface="Times"/>
                <a:cs typeface="Times"/>
              </a:endParaRPr>
            </a:p>
          </p:txBody>
        </p:sp>
      </p:grpSp>
      <p:cxnSp>
        <p:nvCxnSpPr>
          <p:cNvPr id="10" name="直線コネクタ 9"/>
          <p:cNvCxnSpPr/>
          <p:nvPr/>
        </p:nvCxnSpPr>
        <p:spPr bwMode="auto">
          <a:xfrm>
            <a:off x="179512" y="1556792"/>
            <a:ext cx="878497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F3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テキスト ボックス 23"/>
          <p:cNvSpPr txBox="1"/>
          <p:nvPr/>
        </p:nvSpPr>
        <p:spPr>
          <a:xfrm>
            <a:off x="2915816" y="1700808"/>
            <a:ext cx="5688632" cy="4093428"/>
          </a:xfrm>
          <a:prstGeom prst="rect">
            <a:avLst/>
          </a:prstGeom>
          <a:noFill/>
          <a:ln>
            <a:solidFill>
              <a:srgbClr val="00911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i="1" dirty="0">
                <a:solidFill>
                  <a:srgbClr val="0000FF"/>
                </a:solidFill>
                <a:latin typeface="Times"/>
                <a:cs typeface="Times"/>
              </a:rPr>
              <a:t>Mechanical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latin typeface="Times"/>
                <a:cs typeface="Times"/>
              </a:rPr>
              <a:t>Mounting error of QPD                           10   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latin typeface="Times"/>
                <a:cs typeface="Times"/>
              </a:rPr>
              <a:t>Mounting error of QPD holder                30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latin typeface="Times"/>
                <a:cs typeface="Times"/>
              </a:rPr>
              <a:t>Reproducibility of QPD position             30</a:t>
            </a:r>
          </a:p>
          <a:p>
            <a:r>
              <a:rPr lang="en-US" altLang="ja-JP" sz="2000" i="1" dirty="0" smtClean="0">
                <a:solidFill>
                  <a:srgbClr val="0000FF"/>
                </a:solidFill>
                <a:latin typeface="Times"/>
                <a:cs typeface="Times"/>
              </a:rPr>
              <a:t>Electrical</a:t>
            </a:r>
            <a:endParaRPr lang="en-US" altLang="ja-JP" sz="2000" i="1" dirty="0">
              <a:solidFill>
                <a:srgbClr val="0000FF"/>
              </a:solidFill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latin typeface="Times"/>
                <a:cs typeface="Times"/>
              </a:rPr>
              <a:t>Detection (offset) error </a:t>
            </a:r>
            <a:r>
              <a:rPr kumimoji="1" lang="en-US" altLang="ja-JP" sz="2000" dirty="0">
                <a:latin typeface="Times"/>
                <a:cs typeface="Times"/>
              </a:rPr>
              <a:t>of QPD              </a:t>
            </a:r>
            <a:r>
              <a:rPr kumimoji="1" lang="en-US" altLang="ja-JP" sz="2000" dirty="0" smtClean="0">
                <a:latin typeface="Times"/>
                <a:cs typeface="Times"/>
              </a:rPr>
              <a:t> 12 </a:t>
            </a:r>
          </a:p>
          <a:p>
            <a:r>
              <a:rPr lang="en-US" altLang="ja-JP" sz="2000" i="1" dirty="0" smtClean="0">
                <a:solidFill>
                  <a:srgbClr val="0000FF"/>
                </a:solidFill>
                <a:latin typeface="Times"/>
                <a:cs typeface="Times"/>
              </a:rPr>
              <a:t>Laser Shape</a:t>
            </a:r>
            <a:endParaRPr kumimoji="1" lang="en-US" altLang="ja-JP" sz="2000" dirty="0" smtClean="0">
              <a:solidFill>
                <a:srgbClr val="0000FF"/>
              </a:solidFill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latin typeface="Times"/>
                <a:cs typeface="Times"/>
              </a:rPr>
              <a:t>Profile </a:t>
            </a:r>
            <a:r>
              <a:rPr kumimoji="1" lang="en-US" altLang="ja-JP" sz="2000" dirty="0">
                <a:latin typeface="Times"/>
                <a:cs typeface="Times"/>
              </a:rPr>
              <a:t>error  </a:t>
            </a:r>
            <a:r>
              <a:rPr kumimoji="1" lang="en-US" altLang="ja-JP" sz="2000" dirty="0" smtClean="0">
                <a:latin typeface="Times"/>
                <a:cs typeface="Times"/>
              </a:rPr>
              <a:t>                                            10   </a:t>
            </a:r>
            <a:endParaRPr kumimoji="1" lang="en-US" altLang="ja-JP" sz="2000" dirty="0">
              <a:latin typeface="Times"/>
              <a:cs typeface="Times"/>
            </a:endParaRPr>
          </a:p>
          <a:p>
            <a:endParaRPr kumimoji="1" lang="en-US" altLang="ja-JP" sz="2000" dirty="0" smtClean="0">
              <a:latin typeface="Times"/>
              <a:cs typeface="Times"/>
            </a:endParaRPr>
          </a:p>
          <a:p>
            <a:r>
              <a:rPr kumimoji="1" lang="en-US" altLang="ja-JP" sz="2000" dirty="0" smtClean="0">
                <a:latin typeface="Times"/>
                <a:cs typeface="Times"/>
              </a:rPr>
              <a:t>Summation  (</a:t>
            </a:r>
            <a:r>
              <a:rPr kumimoji="1" lang="en-US" altLang="ja-JP" sz="2000" dirty="0" err="1" smtClean="0">
                <a:latin typeface="Times"/>
                <a:cs typeface="Times"/>
              </a:rPr>
              <a:t>rms</a:t>
            </a:r>
            <a:r>
              <a:rPr kumimoji="1" lang="en-US" altLang="ja-JP" sz="2000" dirty="0" smtClean="0">
                <a:latin typeface="Times"/>
                <a:cs typeface="Times"/>
              </a:rPr>
              <a:t> sum)                                   46</a:t>
            </a:r>
          </a:p>
          <a:p>
            <a:pPr marL="342900" indent="-342900">
              <a:buFont typeface="Arial"/>
              <a:buChar char="•"/>
            </a:pPr>
            <a:endParaRPr kumimoji="1" lang="en-US" altLang="ja-JP" sz="2000" dirty="0">
              <a:latin typeface="Times"/>
              <a:cs typeface="Times"/>
            </a:endParaRPr>
          </a:p>
          <a:p>
            <a:r>
              <a:rPr lang="en-US" altLang="ja-JP" sz="2000" i="1" dirty="0" smtClean="0">
                <a:solidFill>
                  <a:srgbClr val="0000FF"/>
                </a:solidFill>
                <a:latin typeface="Times"/>
                <a:cs typeface="Times"/>
              </a:rPr>
              <a:t>Laser stability</a:t>
            </a:r>
            <a:endParaRPr lang="en-US" altLang="ja-JP" sz="2000" i="1" dirty="0">
              <a:solidFill>
                <a:srgbClr val="0000FF"/>
              </a:solidFill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>
                <a:latin typeface="Times"/>
                <a:cs typeface="Times"/>
              </a:rPr>
              <a:t>Laser axis stability                                    ± 40 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18698" y="1052736"/>
            <a:ext cx="2013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Times"/>
                <a:cs typeface="Times"/>
              </a:rPr>
              <a:t>rms</a:t>
            </a:r>
            <a:r>
              <a:rPr kumimoji="1" lang="en-US" altLang="ja-JP" dirty="0" smtClean="0">
                <a:latin typeface="Times"/>
                <a:cs typeface="Times"/>
              </a:rPr>
              <a:t> error (</a:t>
            </a:r>
            <a:r>
              <a:rPr kumimoji="1" lang="en-US" altLang="ja-JP" dirty="0" err="1" smtClean="0">
                <a:latin typeface="Times"/>
                <a:cs typeface="Times"/>
              </a:rPr>
              <a:t>μm</a:t>
            </a:r>
            <a:r>
              <a:rPr kumimoji="1" lang="en-US" altLang="ja-JP" dirty="0" smtClean="0">
                <a:latin typeface="Times"/>
                <a:cs typeface="Times"/>
              </a:rPr>
              <a:t>)</a:t>
            </a:r>
            <a:endParaRPr kumimoji="1" lang="ja-JP" altLang="en-US" dirty="0">
              <a:latin typeface="Times"/>
              <a:cs typeface="Times"/>
            </a:endParaRPr>
          </a:p>
        </p:txBody>
      </p:sp>
      <p:cxnSp>
        <p:nvCxnSpPr>
          <p:cNvPr id="21" name="直線コネクタ 20"/>
          <p:cNvCxnSpPr/>
          <p:nvPr/>
        </p:nvCxnSpPr>
        <p:spPr bwMode="auto">
          <a:xfrm>
            <a:off x="2915816" y="4365104"/>
            <a:ext cx="56886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CF3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テキスト ボックス 21"/>
          <p:cNvSpPr txBox="1"/>
          <p:nvPr/>
        </p:nvSpPr>
        <p:spPr>
          <a:xfrm>
            <a:off x="737873" y="1052736"/>
            <a:ext cx="95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Errors</a:t>
            </a:r>
            <a:endParaRPr kumimoji="1" lang="ja-JP" altLang="en-US" dirty="0">
              <a:latin typeface="Times"/>
              <a:cs typeface="Times"/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2915816" y="5013176"/>
            <a:ext cx="56886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CF3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5593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C42-F6C1-3348-9837-B7932CCE7A92}" type="slidenum">
              <a:rPr lang="en-US" altLang="ja-JP"/>
              <a:pPr>
                <a:defRPr/>
              </a:pPr>
              <a:t>42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5496"/>
            <a:ext cx="7543800" cy="457200"/>
          </a:xfrm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Near future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20080"/>
            <a:ext cx="7772400" cy="5029200"/>
          </a:xfrm>
        </p:spPr>
        <p:txBody>
          <a:bodyPr/>
          <a:lstStyle/>
          <a:p>
            <a:pPr algn="just"/>
            <a:r>
              <a:rPr lang="en-US" altLang="ja-JP" sz="2400" dirty="0" smtClean="0">
                <a:solidFill>
                  <a:srgbClr val="6B5653"/>
                </a:solidFill>
                <a:latin typeface="Times"/>
                <a:cs typeface="Times"/>
              </a:rPr>
              <a:t>  Our present laser-based alignment system was basically constructed more than 30 years before (very old).</a:t>
            </a:r>
            <a:r>
              <a:rPr lang="ja-JP" altLang="en-US" sz="2400" dirty="0" smtClean="0">
                <a:latin typeface="Times" charset="0"/>
              </a:rPr>
              <a:t>　</a:t>
            </a:r>
            <a:endParaRPr lang="en-US" altLang="ja-JP" sz="2400" dirty="0" smtClean="0">
              <a:latin typeface="Times" charset="0"/>
            </a:endParaRPr>
          </a:p>
          <a:p>
            <a:pPr algn="just"/>
            <a:r>
              <a:rPr lang="ja-JP" altLang="en-US" sz="2400" dirty="0" smtClean="0">
                <a:solidFill>
                  <a:srgbClr val="0000FF"/>
                </a:solidFill>
                <a:latin typeface="Times" charset="0"/>
              </a:rPr>
              <a:t>　</a:t>
            </a:r>
            <a:r>
              <a:rPr lang="en-US" altLang="ja-JP" sz="2400" dirty="0" smtClean="0">
                <a:solidFill>
                  <a:srgbClr val="0000FF"/>
                </a:solidFill>
                <a:latin typeface="Times" charset="0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Times"/>
                <a:cs typeface="Times"/>
              </a:rPr>
              <a:t>There are several drawbacks, for example, this system is not radiation-hard, and also not transparent for the QPD targets.</a:t>
            </a:r>
          </a:p>
          <a:p>
            <a:pPr algn="just"/>
            <a:r>
              <a:rPr lang="ja-JP" altLang="en-US" sz="2400" dirty="0">
                <a:latin typeface="Times"/>
                <a:cs typeface="Times"/>
              </a:rPr>
              <a:t>　</a:t>
            </a:r>
            <a:r>
              <a:rPr lang="en-US" altLang="ja-JP" sz="2400" dirty="0" smtClean="0">
                <a:latin typeface="Times"/>
                <a:cs typeface="Times"/>
              </a:rPr>
              <a:t> </a:t>
            </a:r>
            <a:r>
              <a:rPr lang="en-US" altLang="ja-JP" sz="2400" dirty="0" smtClean="0">
                <a:solidFill>
                  <a:srgbClr val="6B5653"/>
                </a:solidFill>
                <a:latin typeface="Times"/>
                <a:cs typeface="Times"/>
              </a:rPr>
              <a:t>Another laser-based alignment system based on the SLAC method is more excellent because the system itself is radiation-hard, transparent and very stable without any feedback controls</a:t>
            </a:r>
            <a:r>
              <a:rPr lang="el-GR" altLang="ja-JP" sz="2400" dirty="0" smtClean="0">
                <a:solidFill>
                  <a:srgbClr val="6B5653"/>
                </a:solidFill>
                <a:latin typeface="Times"/>
                <a:cs typeface="Times"/>
              </a:rPr>
              <a:t>.</a:t>
            </a:r>
            <a:endParaRPr lang="en-US" altLang="ja-JP" sz="2400" dirty="0">
              <a:solidFill>
                <a:srgbClr val="6B5653"/>
              </a:solidFill>
              <a:latin typeface="Times"/>
              <a:cs typeface="Times"/>
            </a:endParaRPr>
          </a:p>
          <a:p>
            <a:pPr algn="just"/>
            <a:r>
              <a:rPr lang="en-US" altLang="ja-JP" sz="2400" dirty="0">
                <a:latin typeface="Times"/>
                <a:cs typeface="Times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Times"/>
                <a:cs typeface="Times"/>
              </a:rPr>
              <a:t>We are also preparing a similar laser-based alignment system.</a:t>
            </a:r>
            <a:endParaRPr lang="en-US" altLang="ja-JP" sz="2400" dirty="0" smtClean="0">
              <a:latin typeface="Times"/>
              <a:cs typeface="Times"/>
            </a:endParaRPr>
          </a:p>
          <a:p>
            <a:pPr algn="just">
              <a:lnSpc>
                <a:spcPct val="90000"/>
              </a:lnSpc>
              <a:buFont typeface="Wingdings" charset="2"/>
              <a:buChar char="l"/>
              <a:defRPr/>
            </a:pPr>
            <a:endParaRPr lang="en-US" altLang="ja-JP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7696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96072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D5618-C382-8C4A-8AD9-3267FB7D15F4}" type="slidenum">
              <a:rPr lang="en-US" altLang="ja-JP"/>
              <a:pPr>
                <a:defRPr/>
              </a:pPr>
              <a:t>43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558088" cy="671513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2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Laser size measurements along the </a:t>
            </a:r>
            <a:r>
              <a:rPr lang="en-US" altLang="ja-JP" sz="3200" b="1" i="1" dirty="0" err="1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linac</a:t>
            </a:r>
            <a:endParaRPr lang="ja-JP" altLang="en-US" sz="32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28677" name="テキスト ボックス 12"/>
          <p:cNvSpPr txBox="1">
            <a:spLocks noChangeArrowheads="1"/>
          </p:cNvSpPr>
          <p:nvPr/>
        </p:nvSpPr>
        <p:spPr bwMode="auto">
          <a:xfrm>
            <a:off x="395536" y="1340768"/>
            <a:ext cx="8208962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just">
              <a:buFont typeface="Arial"/>
              <a:buChar char="•"/>
            </a:pPr>
            <a:r>
              <a:rPr lang="en-US" altLang="ja-JP" dirty="0">
                <a:latin typeface="Times"/>
                <a:cs typeface="Times"/>
              </a:rPr>
              <a:t> The beam </a:t>
            </a:r>
            <a:r>
              <a:rPr lang="en-US" altLang="ja-JP" dirty="0" smtClean="0">
                <a:latin typeface="Times"/>
                <a:cs typeface="Times"/>
              </a:rPr>
              <a:t>widths were </a:t>
            </a:r>
            <a:r>
              <a:rPr lang="en-US" altLang="ja-JP" dirty="0">
                <a:latin typeface="Times"/>
                <a:cs typeface="Times"/>
              </a:rPr>
              <a:t>directly measured at the two </a:t>
            </a:r>
            <a:r>
              <a:rPr lang="en-US" altLang="ja-JP" dirty="0" err="1">
                <a:latin typeface="Times"/>
                <a:cs typeface="Times"/>
              </a:rPr>
              <a:t>fiducial</a:t>
            </a:r>
            <a:r>
              <a:rPr lang="en-US" altLang="ja-JP" dirty="0">
                <a:latin typeface="Times"/>
                <a:cs typeface="Times"/>
              </a:rPr>
              <a:t> </a:t>
            </a:r>
            <a:r>
              <a:rPr lang="en-US" altLang="ja-JP" dirty="0" smtClean="0">
                <a:latin typeface="Times"/>
                <a:cs typeface="Times"/>
              </a:rPr>
              <a:t>points (</a:t>
            </a:r>
            <a:r>
              <a:rPr lang="en-US" altLang="ja-JP" i="1" dirty="0" smtClean="0">
                <a:latin typeface="Times"/>
                <a:cs typeface="Times"/>
              </a:rPr>
              <a:t>z</a:t>
            </a:r>
            <a:r>
              <a:rPr lang="en-US" altLang="ja-JP" dirty="0" smtClean="0">
                <a:latin typeface="Times"/>
                <a:cs typeface="Times"/>
              </a:rPr>
              <a:t>=0 and </a:t>
            </a:r>
            <a:r>
              <a:rPr lang="en-US" altLang="ja-JP" i="1" dirty="0">
                <a:latin typeface="Times"/>
                <a:cs typeface="Times"/>
              </a:rPr>
              <a:t>z</a:t>
            </a:r>
            <a:r>
              <a:rPr lang="en-US" altLang="ja-JP" dirty="0">
                <a:latin typeface="Times"/>
                <a:cs typeface="Times"/>
              </a:rPr>
              <a:t>=500m</a:t>
            </a:r>
            <a:r>
              <a:rPr lang="en-US" altLang="ja-JP" dirty="0" smtClean="0">
                <a:latin typeface="Times"/>
                <a:cs typeface="Times"/>
              </a:rPr>
              <a:t>).</a:t>
            </a:r>
          </a:p>
          <a:p>
            <a:pPr algn="just">
              <a:buFont typeface="Arial"/>
              <a:buChar char="•"/>
            </a:pPr>
            <a:r>
              <a:rPr lang="en-US" altLang="ja-JP" dirty="0" smtClean="0">
                <a:latin typeface="Times"/>
                <a:cs typeface="Times"/>
              </a:rPr>
              <a:t>At other locations, </a:t>
            </a:r>
            <a:r>
              <a:rPr lang="en-US" altLang="ja-JP" dirty="0">
                <a:latin typeface="Times"/>
                <a:cs typeface="Times"/>
              </a:rPr>
              <a:t>they were analyzed by taking mapping </a:t>
            </a:r>
            <a:r>
              <a:rPr lang="en-US" altLang="ja-JP" dirty="0" smtClean="0">
                <a:latin typeface="Times"/>
                <a:cs typeface="Times"/>
              </a:rPr>
              <a:t>data obtained with the help of </a:t>
            </a:r>
            <a:r>
              <a:rPr lang="en-US" altLang="ja-JP" dirty="0">
                <a:latin typeface="Times"/>
                <a:cs typeface="Times"/>
              </a:rPr>
              <a:t>mechanically movable </a:t>
            </a:r>
            <a:r>
              <a:rPr lang="en-US" altLang="ja-JP" dirty="0" smtClean="0">
                <a:latin typeface="Times"/>
                <a:cs typeface="Times"/>
              </a:rPr>
              <a:t>QPDs while </a:t>
            </a:r>
            <a:r>
              <a:rPr lang="en-US" altLang="ja-JP" dirty="0">
                <a:latin typeface="Times"/>
                <a:cs typeface="Times"/>
              </a:rPr>
              <a:t>the laser beam was fixed. The </a:t>
            </a:r>
            <a:r>
              <a:rPr lang="en-US" altLang="ja-JP" dirty="0" smtClean="0">
                <a:latin typeface="Times"/>
                <a:cs typeface="Times"/>
              </a:rPr>
              <a:t>mapping data </a:t>
            </a:r>
            <a:r>
              <a:rPr lang="en-US" altLang="ja-JP" dirty="0">
                <a:latin typeface="Times"/>
                <a:cs typeface="Times"/>
              </a:rPr>
              <a:t>were obtained by measuring the variations in the </a:t>
            </a:r>
            <a:r>
              <a:rPr lang="en-US" altLang="ja-JP" dirty="0" smtClean="0">
                <a:latin typeface="Times"/>
                <a:cs typeface="Times"/>
              </a:rPr>
              <a:t>signal levels </a:t>
            </a:r>
            <a:r>
              <a:rPr lang="en-US" altLang="ja-JP" dirty="0">
                <a:latin typeface="Times"/>
                <a:cs typeface="Times"/>
              </a:rPr>
              <a:t>obtained from the QPD depending on the </a:t>
            </a:r>
            <a:r>
              <a:rPr lang="en-US" altLang="ja-JP" dirty="0" smtClean="0">
                <a:latin typeface="Times"/>
                <a:cs typeface="Times"/>
              </a:rPr>
              <a:t>transverse displacements </a:t>
            </a:r>
            <a:r>
              <a:rPr lang="en-US" altLang="ja-JP" dirty="0">
                <a:latin typeface="Times"/>
                <a:cs typeface="Times"/>
              </a:rPr>
              <a:t>with respect to the </a:t>
            </a:r>
            <a:r>
              <a:rPr lang="en-US" altLang="ja-JP" dirty="0" err="1">
                <a:latin typeface="Times"/>
                <a:cs typeface="Times"/>
              </a:rPr>
              <a:t>fiducial</a:t>
            </a:r>
            <a:r>
              <a:rPr lang="en-US" altLang="ja-JP" dirty="0">
                <a:latin typeface="Times"/>
                <a:cs typeface="Times"/>
              </a:rPr>
              <a:t> line</a:t>
            </a:r>
            <a:r>
              <a:rPr lang="en-US" altLang="ja-JP" dirty="0" smtClean="0">
                <a:latin typeface="Times"/>
                <a:cs typeface="Times"/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en-US" altLang="ja-JP" dirty="0">
                <a:latin typeface="Times"/>
                <a:cs typeface="Times"/>
              </a:rPr>
              <a:t> The beam widths were analyzed by a least-square </a:t>
            </a:r>
            <a:r>
              <a:rPr lang="en-US" altLang="ja-JP" dirty="0" smtClean="0">
                <a:latin typeface="Times"/>
                <a:cs typeface="Times"/>
              </a:rPr>
              <a:t>fitting procedure </a:t>
            </a:r>
            <a:r>
              <a:rPr lang="en-US" altLang="ja-JP" dirty="0">
                <a:latin typeface="Times"/>
                <a:cs typeface="Times"/>
              </a:rPr>
              <a:t>with a two-dimensional Gaussian </a:t>
            </a:r>
            <a:r>
              <a:rPr lang="en-US" altLang="ja-JP" dirty="0" smtClean="0">
                <a:latin typeface="Times"/>
                <a:cs typeface="Times"/>
              </a:rPr>
              <a:t>function for </a:t>
            </a:r>
            <a:r>
              <a:rPr lang="en-US" altLang="ja-JP" dirty="0">
                <a:latin typeface="Times"/>
                <a:cs typeface="Times"/>
              </a:rPr>
              <a:t>the obtained mapping data.</a:t>
            </a:r>
            <a:endParaRPr lang="ja-JP" alt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08133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図 1" descr="CSSArchiver-20130723-17192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112474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4040088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9C5FE-20D1-1C41-8014-6611655540EF}" type="slidenum">
              <a:rPr lang="en-US" altLang="ja-JP"/>
              <a:pPr>
                <a:defRPr/>
              </a:pPr>
              <a:t>44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6632"/>
            <a:ext cx="8785225" cy="671513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000" b="1" i="1" dirty="0" smtClean="0">
                <a:solidFill>
                  <a:srgbClr val="0000FF"/>
                </a:solidFill>
                <a:latin typeface="Times" charset="0"/>
              </a:rPr>
              <a:t>Long-term motions of the stage of f5000 lens </a:t>
            </a:r>
            <a:br>
              <a:rPr lang="en-US" altLang="ja-JP" sz="3000" b="1" i="1" dirty="0" smtClean="0">
                <a:solidFill>
                  <a:srgbClr val="0000FF"/>
                </a:solidFill>
                <a:latin typeface="Times" charset="0"/>
              </a:rPr>
            </a:br>
            <a:r>
              <a:rPr lang="en-US" altLang="ja-JP" sz="3000" b="1" i="1" dirty="0" smtClean="0">
                <a:solidFill>
                  <a:srgbClr val="0000FF"/>
                </a:solidFill>
                <a:latin typeface="Times" charset="0"/>
              </a:rPr>
              <a:t>with FB control on</a:t>
            </a:r>
            <a:endParaRPr lang="ja-JP" altLang="en-US" sz="30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29702" name="テキスト ボックス 12"/>
          <p:cNvSpPr txBox="1">
            <a:spLocks noChangeArrowheads="1"/>
          </p:cNvSpPr>
          <p:nvPr/>
        </p:nvSpPr>
        <p:spPr bwMode="auto">
          <a:xfrm>
            <a:off x="683568" y="974919"/>
            <a:ext cx="846043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en-US" altLang="ja-JP" sz="1700" i="1" dirty="0" smtClean="0">
                <a:latin typeface="Times"/>
                <a:cs typeface="Times"/>
              </a:rPr>
              <a:t>Stage motion during FB control on</a:t>
            </a:r>
            <a:r>
              <a:rPr lang="ja-JP" altLang="en-US" sz="1700" i="1" dirty="0" smtClean="0">
                <a:latin typeface="Times"/>
                <a:cs typeface="Times"/>
              </a:rPr>
              <a:t>：</a:t>
            </a:r>
            <a:endParaRPr lang="en-US" altLang="ja-JP" sz="1700" i="1" dirty="0" smtClean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altLang="ja-JP" sz="1700" dirty="0" smtClean="0">
                <a:latin typeface="Times"/>
                <a:cs typeface="Times"/>
              </a:rPr>
              <a:t>The direction of motion of the stage in the vertical direction is one way upward.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altLang="ja-JP" sz="1700" dirty="0" smtClean="0">
                <a:latin typeface="Times"/>
                <a:cs typeface="Times"/>
              </a:rPr>
              <a:t>The </a:t>
            </a:r>
            <a:r>
              <a:rPr lang="en-US" altLang="ja-JP" sz="1700" dirty="0">
                <a:latin typeface="Times"/>
                <a:cs typeface="Times"/>
              </a:rPr>
              <a:t>direction of motion of the stage in the </a:t>
            </a:r>
            <a:r>
              <a:rPr lang="en-US" altLang="ja-JP" sz="1700" dirty="0" smtClean="0">
                <a:latin typeface="Times"/>
                <a:cs typeface="Times"/>
              </a:rPr>
              <a:t>horizontal </a:t>
            </a:r>
            <a:r>
              <a:rPr lang="en-US" altLang="ja-JP" sz="1700" dirty="0">
                <a:latin typeface="Times"/>
                <a:cs typeface="Times"/>
              </a:rPr>
              <a:t>direction </a:t>
            </a:r>
            <a:r>
              <a:rPr lang="en-US" altLang="ja-JP" sz="1700" dirty="0" smtClean="0">
                <a:latin typeface="Times"/>
                <a:cs typeface="Times"/>
              </a:rPr>
              <a:t>is also one </a:t>
            </a:r>
            <a:r>
              <a:rPr lang="en-US" altLang="ja-JP" sz="1700" dirty="0">
                <a:latin typeface="Times"/>
                <a:cs typeface="Times"/>
              </a:rPr>
              <a:t>way </a:t>
            </a:r>
            <a:r>
              <a:rPr lang="en-US" altLang="ja-JP" sz="1700" dirty="0" smtClean="0">
                <a:latin typeface="Times"/>
                <a:cs typeface="Times"/>
              </a:rPr>
              <a:t>eastward. </a:t>
            </a:r>
            <a:endParaRPr lang="en-US" altLang="ja-JP" sz="1700" dirty="0">
              <a:latin typeface="Times"/>
              <a:cs typeface="Times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altLang="ja-JP" sz="1700" dirty="0" smtClean="0">
                <a:latin typeface="Times"/>
                <a:cs typeface="Times"/>
              </a:rPr>
              <a:t>There are never opposite directional motions during the FB control on while the laser axes are stabilized at the center of the last QPD.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altLang="ja-JP" sz="1700" dirty="0" smtClean="0">
                <a:latin typeface="Times"/>
                <a:cs typeface="Times"/>
              </a:rPr>
              <a:t>Is the last QPD dynamically fluctuating for the laser axis?</a:t>
            </a:r>
          </a:p>
        </p:txBody>
      </p:sp>
      <p:sp>
        <p:nvSpPr>
          <p:cNvPr id="33799" name="テキスト ボックス 9"/>
          <p:cNvSpPr txBox="1">
            <a:spLocks noChangeArrowheads="1"/>
          </p:cNvSpPr>
          <p:nvPr/>
        </p:nvSpPr>
        <p:spPr bwMode="auto">
          <a:xfrm>
            <a:off x="755650" y="3429000"/>
            <a:ext cx="1762125" cy="70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>
                <a:solidFill>
                  <a:srgbClr val="0000FF"/>
                </a:solidFill>
              </a:rPr>
              <a:t>Vertical stage</a:t>
            </a:r>
          </a:p>
          <a:p>
            <a:r>
              <a:rPr lang="en-US" altLang="ja-JP" sz="2000">
                <a:solidFill>
                  <a:srgbClr val="0000FF"/>
                </a:solidFill>
              </a:rPr>
              <a:t>0.83mm/day</a:t>
            </a:r>
            <a:endParaRPr lang="ja-JP" altLang="en-US" sz="2000">
              <a:solidFill>
                <a:srgbClr val="0000FF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 bwMode="auto">
          <a:xfrm>
            <a:off x="684213" y="2997200"/>
            <a:ext cx="33115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801" name="テキスト ボックス 7"/>
          <p:cNvSpPr txBox="1">
            <a:spLocks noChangeArrowheads="1"/>
          </p:cNvSpPr>
          <p:nvPr/>
        </p:nvSpPr>
        <p:spPr bwMode="auto">
          <a:xfrm>
            <a:off x="395288" y="2636838"/>
            <a:ext cx="839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/>
              <a:t>Mar04</a:t>
            </a:r>
            <a:endParaRPr lang="ja-JP" altLang="en-US" sz="1800"/>
          </a:p>
        </p:txBody>
      </p:sp>
      <p:sp>
        <p:nvSpPr>
          <p:cNvPr id="33802" name="テキスト ボックス 13"/>
          <p:cNvSpPr txBox="1">
            <a:spLocks noChangeArrowheads="1"/>
          </p:cNvSpPr>
          <p:nvPr/>
        </p:nvSpPr>
        <p:spPr bwMode="auto">
          <a:xfrm>
            <a:off x="3419475" y="2636838"/>
            <a:ext cx="83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/>
              <a:t>Mar15</a:t>
            </a:r>
            <a:endParaRPr lang="ja-JP" altLang="en-US" sz="1800"/>
          </a:p>
        </p:txBody>
      </p:sp>
      <p:sp>
        <p:nvSpPr>
          <p:cNvPr id="33803" name="テキスト ボックス 9"/>
          <p:cNvSpPr txBox="1">
            <a:spLocks noChangeArrowheads="1"/>
          </p:cNvSpPr>
          <p:nvPr/>
        </p:nvSpPr>
        <p:spPr bwMode="auto">
          <a:xfrm>
            <a:off x="3059113" y="4076700"/>
            <a:ext cx="2038350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</a:rPr>
              <a:t>Horizontal stage</a:t>
            </a:r>
          </a:p>
          <a:p>
            <a:r>
              <a:rPr lang="en-US" altLang="ja-JP" sz="2000">
                <a:solidFill>
                  <a:srgbClr val="FF0000"/>
                </a:solidFill>
              </a:rPr>
              <a:t>0.38mm/day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33804" name="テキスト ボックス 8"/>
          <p:cNvSpPr txBox="1">
            <a:spLocks noChangeArrowheads="1"/>
          </p:cNvSpPr>
          <p:nvPr/>
        </p:nvSpPr>
        <p:spPr bwMode="auto">
          <a:xfrm>
            <a:off x="1763688" y="3068960"/>
            <a:ext cx="8116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600" dirty="0"/>
              <a:t>FB ON</a:t>
            </a:r>
            <a:endParaRPr lang="ja-JP" altLang="en-US" sz="1600" dirty="0"/>
          </a:p>
        </p:txBody>
      </p:sp>
      <p:cxnSp>
        <p:nvCxnSpPr>
          <p:cNvPr id="17" name="直線矢印コネクタ 16"/>
          <p:cNvCxnSpPr/>
          <p:nvPr/>
        </p:nvCxnSpPr>
        <p:spPr bwMode="auto">
          <a:xfrm>
            <a:off x="4140200" y="2997200"/>
            <a:ext cx="14398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直線矢印コネクタ 18"/>
          <p:cNvCxnSpPr/>
          <p:nvPr/>
        </p:nvCxnSpPr>
        <p:spPr bwMode="auto">
          <a:xfrm>
            <a:off x="5580063" y="2997200"/>
            <a:ext cx="3313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807" name="テキスト ボックス 19"/>
          <p:cNvSpPr txBox="1">
            <a:spLocks noChangeArrowheads="1"/>
          </p:cNvSpPr>
          <p:nvPr/>
        </p:nvSpPr>
        <p:spPr bwMode="auto">
          <a:xfrm>
            <a:off x="5219700" y="2627313"/>
            <a:ext cx="83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/>
              <a:t>Mar19</a:t>
            </a:r>
            <a:endParaRPr lang="ja-JP" altLang="en-US" sz="1800"/>
          </a:p>
        </p:txBody>
      </p:sp>
      <p:sp>
        <p:nvSpPr>
          <p:cNvPr id="33808" name="テキスト ボックス 20"/>
          <p:cNvSpPr txBox="1">
            <a:spLocks noChangeArrowheads="1"/>
          </p:cNvSpPr>
          <p:nvPr/>
        </p:nvSpPr>
        <p:spPr bwMode="auto">
          <a:xfrm>
            <a:off x="7691438" y="2636838"/>
            <a:ext cx="1417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/>
              <a:t>Mar30.2013</a:t>
            </a:r>
            <a:endParaRPr lang="ja-JP" altLang="en-US" sz="1800"/>
          </a:p>
        </p:txBody>
      </p:sp>
      <p:sp>
        <p:nvSpPr>
          <p:cNvPr id="33809" name="テキスト ボックス 21"/>
          <p:cNvSpPr txBox="1">
            <a:spLocks noChangeArrowheads="1"/>
          </p:cNvSpPr>
          <p:nvPr/>
        </p:nvSpPr>
        <p:spPr bwMode="auto">
          <a:xfrm>
            <a:off x="6228184" y="3068960"/>
            <a:ext cx="18608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600" dirty="0" smtClean="0"/>
              <a:t>Resume of FB ON</a:t>
            </a:r>
            <a:endParaRPr lang="ja-JP" altLang="en-US" sz="1600" dirty="0"/>
          </a:p>
        </p:txBody>
      </p:sp>
      <p:sp>
        <p:nvSpPr>
          <p:cNvPr id="33810" name="テキスト ボックス 22"/>
          <p:cNvSpPr txBox="1">
            <a:spLocks noChangeArrowheads="1"/>
          </p:cNvSpPr>
          <p:nvPr/>
        </p:nvSpPr>
        <p:spPr bwMode="auto">
          <a:xfrm>
            <a:off x="4284663" y="3068638"/>
            <a:ext cx="1596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 dirty="0" smtClean="0"/>
              <a:t>Laser tuning</a:t>
            </a:r>
            <a:endParaRPr lang="ja-JP" altLang="en-US" sz="2000" dirty="0"/>
          </a:p>
        </p:txBody>
      </p:sp>
      <p:cxnSp>
        <p:nvCxnSpPr>
          <p:cNvPr id="12" name="直線矢印コネクタ 11"/>
          <p:cNvCxnSpPr/>
          <p:nvPr/>
        </p:nvCxnSpPr>
        <p:spPr bwMode="auto">
          <a:xfrm flipH="1">
            <a:off x="3059113" y="3644900"/>
            <a:ext cx="360362" cy="5762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812" name="テキスト ボックス 27"/>
          <p:cNvSpPr txBox="1">
            <a:spLocks noChangeArrowheads="1"/>
          </p:cNvSpPr>
          <p:nvPr/>
        </p:nvSpPr>
        <p:spPr bwMode="auto">
          <a:xfrm>
            <a:off x="2771775" y="3141663"/>
            <a:ext cx="144018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600" dirty="0" smtClean="0"/>
              <a:t>Offset tuning of the stage</a:t>
            </a:r>
            <a:endParaRPr lang="ja-JP" altLang="en-US" sz="1600" dirty="0"/>
          </a:p>
        </p:txBody>
      </p:sp>
      <p:sp>
        <p:nvSpPr>
          <p:cNvPr id="33813" name="テキスト ボックス 15"/>
          <p:cNvSpPr txBox="1">
            <a:spLocks noChangeArrowheads="1"/>
          </p:cNvSpPr>
          <p:nvPr/>
        </p:nvSpPr>
        <p:spPr bwMode="auto">
          <a:xfrm>
            <a:off x="0" y="1125538"/>
            <a:ext cx="688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/>
              <a:t>[μm]</a:t>
            </a:r>
            <a:endParaRPr lang="ja-JP" altLang="en-US" sz="2000"/>
          </a:p>
        </p:txBody>
      </p:sp>
      <p:sp>
        <p:nvSpPr>
          <p:cNvPr id="33814" name="テキスト ボックス 29"/>
          <p:cNvSpPr txBox="1">
            <a:spLocks noChangeArrowheads="1"/>
          </p:cNvSpPr>
          <p:nvPr/>
        </p:nvSpPr>
        <p:spPr bwMode="auto">
          <a:xfrm>
            <a:off x="4067175" y="5876925"/>
            <a:ext cx="9175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600" i="1" dirty="0" smtClean="0">
                <a:latin typeface="Times"/>
                <a:cs typeface="Times"/>
              </a:rPr>
              <a:t>Date</a:t>
            </a:r>
            <a:endParaRPr lang="ja-JP" altLang="en-US" sz="2600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46953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FloorStructure3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43661" y="1950202"/>
            <a:ext cx="5256584" cy="3029602"/>
          </a:xfrm>
          <a:prstGeom prst="rect">
            <a:avLst/>
          </a:prstGeom>
        </p:spPr>
      </p:pic>
      <p:pic>
        <p:nvPicPr>
          <p:cNvPr id="9" name="図 8" descr="FloorStructure2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60852" y="529004"/>
            <a:ext cx="5841421" cy="5304709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771FB-55AF-3142-A09A-F6E039FBB614}" type="slidenum">
              <a:rPr lang="en-US" altLang="ja-JP"/>
              <a:pPr>
                <a:defRPr/>
              </a:pPr>
              <a:t>45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569325" cy="671513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Isolated floor structure at the optical </a:t>
            </a:r>
            <a:r>
              <a:rPr lang="en-US" altLang="ja-JP" sz="3600" b="1" i="1" dirty="0" err="1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ystem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5816" y="5661248"/>
            <a:ext cx="4934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"/>
                <a:cs typeface="Times"/>
              </a:rPr>
              <a:t>PHC: </a:t>
            </a:r>
            <a:r>
              <a:rPr lang="en-US" altLang="ja-JP" sz="2000" i="1" dirty="0" err="1" smtClean="0">
                <a:latin typeface="Times"/>
                <a:cs typeface="Times"/>
              </a:rPr>
              <a:t>Prestressed</a:t>
            </a:r>
            <a:r>
              <a:rPr lang="en-US" altLang="ja-JP" sz="2000" i="1" dirty="0" smtClean="0">
                <a:latin typeface="Times"/>
                <a:cs typeface="Times"/>
              </a:rPr>
              <a:t> </a:t>
            </a:r>
            <a:r>
              <a:rPr lang="en-US" altLang="ja-JP" sz="2000" i="1" dirty="0">
                <a:latin typeface="Times"/>
                <a:cs typeface="Times"/>
              </a:rPr>
              <a:t>High-strength </a:t>
            </a:r>
            <a:r>
              <a:rPr lang="en-US" altLang="ja-JP" sz="2000" i="1" dirty="0" smtClean="0">
                <a:latin typeface="Times"/>
                <a:cs typeface="Times"/>
              </a:rPr>
              <a:t>Concrete pile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2420888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"/>
                <a:cs typeface="Times"/>
              </a:rPr>
              <a:t>Tunnel floor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31840" y="1628800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"/>
                <a:cs typeface="Times"/>
              </a:rPr>
              <a:t>Isolated floor (Area:500x1500x1750</a:t>
            </a:r>
            <a:r>
              <a:rPr lang="en-US" altLang="ja-JP" sz="2000" i="1" baseline="30000" dirty="0" smtClean="0">
                <a:latin typeface="Times"/>
                <a:cs typeface="Times"/>
              </a:rPr>
              <a:t>t </a:t>
            </a:r>
            <a:r>
              <a:rPr lang="en-US" altLang="ja-JP" sz="2000" dirty="0" smtClean="0">
                <a:latin typeface="Times"/>
                <a:cs typeface="Times"/>
              </a:rPr>
              <a:t>mm</a:t>
            </a:r>
            <a:r>
              <a:rPr lang="en-US" altLang="ja-JP" sz="2000" baseline="30000" dirty="0" smtClean="0">
                <a:latin typeface="Times"/>
                <a:cs typeface="Times"/>
              </a:rPr>
              <a:t>2</a:t>
            </a:r>
            <a:r>
              <a:rPr lang="en-US" altLang="ja-JP" sz="2000" dirty="0" smtClean="0">
                <a:latin typeface="Times"/>
                <a:cs typeface="Times"/>
              </a:rPr>
              <a:t>) w</a:t>
            </a:r>
            <a:r>
              <a:rPr kumimoji="1" lang="en-US" altLang="ja-JP" sz="2000" dirty="0" smtClean="0">
                <a:latin typeface="Times"/>
                <a:cs typeface="Times"/>
              </a:rPr>
              <a:t>ith a gap of 100 mm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cxnSp>
        <p:nvCxnSpPr>
          <p:cNvPr id="11" name="直線矢印コネクタ 10"/>
          <p:cNvCxnSpPr/>
          <p:nvPr/>
        </p:nvCxnSpPr>
        <p:spPr bwMode="auto">
          <a:xfrm flipH="1">
            <a:off x="2555776" y="2420888"/>
            <a:ext cx="57606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円/楕円 11"/>
          <p:cNvSpPr/>
          <p:nvPr/>
        </p:nvSpPr>
        <p:spPr bwMode="auto">
          <a:xfrm>
            <a:off x="1907704" y="4077072"/>
            <a:ext cx="1080120" cy="10801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 bwMode="auto">
          <a:xfrm flipH="1" flipV="1">
            <a:off x="2699792" y="5013176"/>
            <a:ext cx="576064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直線矢印コネクタ 16"/>
          <p:cNvCxnSpPr/>
          <p:nvPr/>
        </p:nvCxnSpPr>
        <p:spPr bwMode="auto">
          <a:xfrm>
            <a:off x="6948264" y="3573016"/>
            <a:ext cx="0" cy="22322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テキスト ボックス 23"/>
          <p:cNvSpPr txBox="1"/>
          <p:nvPr/>
        </p:nvSpPr>
        <p:spPr>
          <a:xfrm rot="16200000">
            <a:off x="5740097" y="438107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"/>
                <a:cs typeface="Times"/>
              </a:rPr>
              <a:t>5000 mm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cxnSp>
        <p:nvCxnSpPr>
          <p:cNvPr id="25" name="直線矢印コネクタ 24"/>
          <p:cNvCxnSpPr/>
          <p:nvPr/>
        </p:nvCxnSpPr>
        <p:spPr bwMode="auto">
          <a:xfrm flipH="1">
            <a:off x="7308304" y="2852936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テキスト ボックス 26"/>
          <p:cNvSpPr txBox="1"/>
          <p:nvPr/>
        </p:nvSpPr>
        <p:spPr>
          <a:xfrm>
            <a:off x="6948264" y="242088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"/>
                <a:cs typeface="Times"/>
              </a:rPr>
              <a:t>450 </a:t>
            </a:r>
            <a:r>
              <a:rPr lang="en-US" altLang="ja-JP" sz="2000" dirty="0" err="1" smtClean="0">
                <a:latin typeface="Times"/>
                <a:cs typeface="Times"/>
              </a:rPr>
              <a:t>mmΦ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cxnSp>
        <p:nvCxnSpPr>
          <p:cNvPr id="28" name="直線矢印コネクタ 27"/>
          <p:cNvCxnSpPr/>
          <p:nvPr/>
        </p:nvCxnSpPr>
        <p:spPr bwMode="auto">
          <a:xfrm flipV="1">
            <a:off x="3275856" y="3717032"/>
            <a:ext cx="3960440" cy="2016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直線矢印コネクタ 31"/>
          <p:cNvCxnSpPr/>
          <p:nvPr/>
        </p:nvCxnSpPr>
        <p:spPr bwMode="auto">
          <a:xfrm>
            <a:off x="3635896" y="2924944"/>
            <a:ext cx="0" cy="1512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テキスト ボックス 33"/>
          <p:cNvSpPr txBox="1"/>
          <p:nvPr/>
        </p:nvSpPr>
        <p:spPr>
          <a:xfrm rot="16200000">
            <a:off x="3367899" y="348097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"/>
                <a:cs typeface="Times"/>
              </a:rPr>
              <a:t>1750 mm</a:t>
            </a:r>
            <a:endParaRPr kumimoji="1" lang="ja-JP" altLang="en-US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53815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752056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771FB-55AF-3142-A09A-F6E039FBB614}" type="slidenum">
              <a:rPr lang="en-US" altLang="ja-JP"/>
              <a:pPr>
                <a:defRPr/>
              </a:pPr>
              <a:t>46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9325" cy="671513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0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Mechanical jig for </a:t>
            </a:r>
            <a:r>
              <a:rPr lang="en-US" altLang="ja-JP" sz="3000" b="1" i="1" dirty="0" err="1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fiducialization</a:t>
            </a:r>
            <a:r>
              <a:rPr lang="en-US" altLang="ja-JP" sz="3000" b="1" i="1" dirty="0" smtClean="0">
                <a:solidFill>
                  <a:srgbClr val="0000FF"/>
                </a:solidFill>
                <a:latin typeface="Times" charset="0"/>
                <a:ea typeface="Osaka" charset="0"/>
                <a:cs typeface="Osaka" charset="0"/>
              </a:rPr>
              <a:t> of tracker target</a:t>
            </a:r>
            <a:endParaRPr lang="ja-JP" altLang="en-US" sz="30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pic>
        <p:nvPicPr>
          <p:cNvPr id="2" name="図 1" descr="2014年01月16日18時42分40秒.p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08720"/>
            <a:ext cx="7463818" cy="5256584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 bwMode="auto">
          <a:xfrm>
            <a:off x="2915816" y="2636912"/>
            <a:ext cx="24482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テキスト ボックス 7"/>
          <p:cNvSpPr txBox="1"/>
          <p:nvPr/>
        </p:nvSpPr>
        <p:spPr>
          <a:xfrm>
            <a:off x="3563888" y="2204864"/>
            <a:ext cx="1039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400mm</a:t>
            </a:r>
            <a:endParaRPr kumimoji="1" lang="ja-JP" altLang="en-US" sz="2000" dirty="0"/>
          </a:p>
        </p:txBody>
      </p:sp>
      <p:cxnSp>
        <p:nvCxnSpPr>
          <p:cNvPr id="10" name="直線矢印コネクタ 9"/>
          <p:cNvCxnSpPr/>
          <p:nvPr/>
        </p:nvCxnSpPr>
        <p:spPr bwMode="auto">
          <a:xfrm>
            <a:off x="1979712" y="2708920"/>
            <a:ext cx="864096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テキスト ボックス 13"/>
          <p:cNvSpPr txBox="1"/>
          <p:nvPr/>
        </p:nvSpPr>
        <p:spPr>
          <a:xfrm>
            <a:off x="1475656" y="2276872"/>
            <a:ext cx="840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target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2000" y="4653136"/>
            <a:ext cx="223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 smtClean="0"/>
              <a:t>Center of laser axis</a:t>
            </a:r>
            <a:endParaRPr kumimoji="1" lang="ja-JP" altLang="en-US" sz="1800" i="1" dirty="0"/>
          </a:p>
        </p:txBody>
      </p:sp>
      <p:cxnSp>
        <p:nvCxnSpPr>
          <p:cNvPr id="16" name="直線矢印コネクタ 15"/>
          <p:cNvCxnSpPr>
            <a:stCxn id="15" idx="0"/>
          </p:cNvCxnSpPr>
          <p:nvPr/>
        </p:nvCxnSpPr>
        <p:spPr bwMode="auto">
          <a:xfrm flipH="1" flipV="1">
            <a:off x="5364089" y="3789040"/>
            <a:ext cx="325614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テキスト ボックス 18"/>
          <p:cNvSpPr txBox="1"/>
          <p:nvPr/>
        </p:nvSpPr>
        <p:spPr>
          <a:xfrm>
            <a:off x="1763688" y="4797152"/>
            <a:ext cx="112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Al A2024</a:t>
            </a:r>
            <a:endParaRPr kumimoji="1" lang="ja-JP" altLang="en-US" sz="1800" dirty="0"/>
          </a:p>
        </p:txBody>
      </p:sp>
      <p:cxnSp>
        <p:nvCxnSpPr>
          <p:cNvPr id="20" name="直線矢印コネクタ 19"/>
          <p:cNvCxnSpPr/>
          <p:nvPr/>
        </p:nvCxnSpPr>
        <p:spPr bwMode="auto">
          <a:xfrm flipV="1">
            <a:off x="2267744" y="3861048"/>
            <a:ext cx="1152128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テキスト ボックス 22"/>
          <p:cNvSpPr txBox="1"/>
          <p:nvPr/>
        </p:nvSpPr>
        <p:spPr>
          <a:xfrm>
            <a:off x="5508104" y="2348880"/>
            <a:ext cx="173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SUS304</a:t>
            </a:r>
            <a:r>
              <a:rPr kumimoji="1" lang="en-US" altLang="ja-JP" sz="1800" dirty="0"/>
              <a:t> </a:t>
            </a:r>
            <a:r>
              <a:rPr kumimoji="1" lang="en-US" altLang="ja-JP" sz="1800" dirty="0" smtClean="0"/>
              <a:t>flange</a:t>
            </a:r>
            <a:endParaRPr kumimoji="1" lang="ja-JP" altLang="en-US" sz="1800" dirty="0"/>
          </a:p>
        </p:txBody>
      </p:sp>
      <p:cxnSp>
        <p:nvCxnSpPr>
          <p:cNvPr id="24" name="直線矢印コネクタ 23"/>
          <p:cNvCxnSpPr/>
          <p:nvPr/>
        </p:nvCxnSpPr>
        <p:spPr bwMode="auto">
          <a:xfrm flipH="1">
            <a:off x="5436096" y="2780928"/>
            <a:ext cx="288032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2134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08520" y="-158390"/>
            <a:ext cx="9144000" cy="923094"/>
          </a:xfrm>
        </p:spPr>
        <p:txBody>
          <a:bodyPr>
            <a:normAutofit/>
          </a:bodyPr>
          <a:lstStyle/>
          <a:p>
            <a:r>
              <a:rPr lang="en-US" altLang="ja-JP" sz="3600" b="1" i="1" dirty="0" smtClean="0">
                <a:solidFill>
                  <a:srgbClr val="0000FF"/>
                </a:solidFill>
                <a:latin typeface="Times"/>
                <a:cs typeface="Times"/>
              </a:rPr>
              <a:t>Component</a:t>
            </a:r>
            <a:r>
              <a:rPr kumimoji="1" lang="en-US" altLang="ja-JP" sz="3600" b="1" i="1" dirty="0" smtClean="0">
                <a:solidFill>
                  <a:srgbClr val="0000FF"/>
                </a:solidFill>
                <a:latin typeface="Times"/>
                <a:cs typeface="Times"/>
              </a:rPr>
              <a:t> alignment on the girder</a:t>
            </a:r>
            <a:endParaRPr kumimoji="1" lang="ja-JP" altLang="en-US" sz="3600" b="1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75" name="日付プレースホルダー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Tsuyoshi Suwada /KEKB Injector Linac</a:t>
            </a:r>
            <a:endParaRPr kumimoji="1" lang="ja-JP" altLang="en-US"/>
          </a:p>
        </p:txBody>
      </p:sp>
      <p:sp>
        <p:nvSpPr>
          <p:cNvPr id="76" name="フッター プレースホルダー 7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24064" cy="457200"/>
          </a:xfrm>
        </p:spPr>
        <p:txBody>
          <a:bodyPr/>
          <a:lstStyle/>
          <a:p>
            <a:r>
              <a:rPr kumimoji="1" lang="en-US" altLang="ja-JP" smtClean="0"/>
              <a:t>IWAA2014, Oct. 13-17, 2014 @ IHEP</a:t>
            </a:r>
            <a:endParaRPr kumimoji="1" lang="ja-JP" altLang="en-US" dirty="0"/>
          </a:p>
        </p:txBody>
      </p:sp>
      <p:sp>
        <p:nvSpPr>
          <p:cNvPr id="77" name="スライド番号プレースホルダー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060-D414-45B6-ACC4-ED66EAB5F3F2}" type="slidenum">
              <a:rPr kumimoji="1" lang="ja-JP" altLang="en-US" smtClean="0"/>
              <a:t>47</a:t>
            </a:fld>
            <a:endParaRPr kumimoji="1" lang="ja-JP" altLang="en-US"/>
          </a:p>
        </p:txBody>
      </p:sp>
      <p:pic>
        <p:nvPicPr>
          <p:cNvPr id="3" name="図 2" descr="IMG_1873 のコピー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64608" y="1905485"/>
            <a:ext cx="5547954" cy="3115699"/>
          </a:xfrm>
          <a:prstGeom prst="rect">
            <a:avLst/>
          </a:prstGeom>
        </p:spPr>
      </p:pic>
      <p:pic>
        <p:nvPicPr>
          <p:cNvPr id="4" name="図 3" descr="IMG_1864 のコピー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692696"/>
            <a:ext cx="5580112" cy="3133758"/>
          </a:xfrm>
          <a:prstGeom prst="rect">
            <a:avLst/>
          </a:prstGeom>
        </p:spPr>
      </p:pic>
      <p:sp>
        <p:nvSpPr>
          <p:cNvPr id="19" name="円/楕円 18"/>
          <p:cNvSpPr/>
          <p:nvPr/>
        </p:nvSpPr>
        <p:spPr bwMode="auto">
          <a:xfrm>
            <a:off x="8316416" y="2348880"/>
            <a:ext cx="288032" cy="288032"/>
          </a:xfrm>
          <a:prstGeom prst="ellipse">
            <a:avLst/>
          </a:prstGeom>
          <a:gradFill flip="none" rotWithShape="1">
            <a:gsLst>
              <a:gs pos="35000">
                <a:schemeClr val="bg2">
                  <a:lumMod val="5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 bwMode="auto">
          <a:xfrm flipV="1">
            <a:off x="8172400" y="2636912"/>
            <a:ext cx="216024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テキスト ボックス 24"/>
          <p:cNvSpPr txBox="1"/>
          <p:nvPr/>
        </p:nvSpPr>
        <p:spPr>
          <a:xfrm>
            <a:off x="6917387" y="3212976"/>
            <a:ext cx="19030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Tracker target</a:t>
            </a:r>
            <a:endParaRPr kumimoji="1" lang="ja-JP" altLang="en-US" dirty="0">
              <a:latin typeface="Times"/>
              <a:cs typeface="Times"/>
            </a:endParaRPr>
          </a:p>
        </p:txBody>
      </p:sp>
      <p:cxnSp>
        <p:nvCxnSpPr>
          <p:cNvPr id="59" name="直線矢印コネクタ 58"/>
          <p:cNvCxnSpPr/>
          <p:nvPr/>
        </p:nvCxnSpPr>
        <p:spPr bwMode="auto">
          <a:xfrm flipH="1">
            <a:off x="5076056" y="1916832"/>
            <a:ext cx="504056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テキスト ボックス 60"/>
          <p:cNvSpPr txBox="1"/>
          <p:nvPr/>
        </p:nvSpPr>
        <p:spPr>
          <a:xfrm>
            <a:off x="5580112" y="1412776"/>
            <a:ext cx="8003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QPD</a:t>
            </a:r>
            <a:endParaRPr kumimoji="1" lang="ja-JP" altLang="en-US" dirty="0">
              <a:latin typeface="Times"/>
              <a:cs typeface="Times"/>
            </a:endParaRPr>
          </a:p>
        </p:txBody>
      </p:sp>
      <p:cxnSp>
        <p:nvCxnSpPr>
          <p:cNvPr id="63" name="直線矢印コネクタ 62"/>
          <p:cNvCxnSpPr/>
          <p:nvPr/>
        </p:nvCxnSpPr>
        <p:spPr bwMode="auto">
          <a:xfrm flipV="1">
            <a:off x="395536" y="3717032"/>
            <a:ext cx="1080120" cy="3600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テキスト ボックス 65"/>
          <p:cNvSpPr txBox="1"/>
          <p:nvPr/>
        </p:nvSpPr>
        <p:spPr>
          <a:xfrm>
            <a:off x="323528" y="3140968"/>
            <a:ext cx="8681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Laser</a:t>
            </a:r>
            <a:endParaRPr kumimoji="1" lang="ja-JP" altLang="en-US" dirty="0">
              <a:latin typeface="Times"/>
              <a:cs typeface="Times"/>
            </a:endParaRPr>
          </a:p>
        </p:txBody>
      </p:sp>
      <p:cxnSp>
        <p:nvCxnSpPr>
          <p:cNvPr id="15" name="直線矢印コネクタ 14"/>
          <p:cNvCxnSpPr/>
          <p:nvPr/>
        </p:nvCxnSpPr>
        <p:spPr bwMode="auto">
          <a:xfrm flipV="1">
            <a:off x="6012160" y="2564904"/>
            <a:ext cx="216024" cy="13681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テキスト ボックス 16"/>
          <p:cNvSpPr txBox="1"/>
          <p:nvPr/>
        </p:nvSpPr>
        <p:spPr>
          <a:xfrm>
            <a:off x="4788024" y="3933056"/>
            <a:ext cx="41764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latin typeface="Times"/>
                <a:cs typeface="Times"/>
              </a:rPr>
              <a:t>Special jig for </a:t>
            </a:r>
            <a:r>
              <a:rPr kumimoji="1" lang="en-US" altLang="ja-JP" sz="2200" dirty="0" err="1" smtClean="0">
                <a:latin typeface="Times"/>
                <a:cs typeface="Times"/>
              </a:rPr>
              <a:t>fiducialization</a:t>
            </a:r>
            <a:r>
              <a:rPr kumimoji="1" lang="en-US" altLang="ja-JP" sz="2200" dirty="0" smtClean="0">
                <a:latin typeface="Times"/>
                <a:cs typeface="Times"/>
              </a:rPr>
              <a:t> of tracker target</a:t>
            </a:r>
            <a:endParaRPr kumimoji="1" lang="ja-JP" altLang="en-US" sz="2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1859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08520" y="-158390"/>
            <a:ext cx="9144000" cy="923094"/>
          </a:xfrm>
        </p:spPr>
        <p:txBody>
          <a:bodyPr>
            <a:normAutofit/>
          </a:bodyPr>
          <a:lstStyle/>
          <a:p>
            <a:r>
              <a:rPr lang="en-US" altLang="ja-JP" sz="3600" b="1" i="1" dirty="0" smtClean="0">
                <a:solidFill>
                  <a:srgbClr val="0000FF"/>
                </a:solidFill>
                <a:latin typeface="Times"/>
                <a:cs typeface="Times"/>
              </a:rPr>
              <a:t>Laser pipe with a viewing port</a:t>
            </a:r>
            <a:endParaRPr kumimoji="1" lang="ja-JP" altLang="en-US" sz="3600" b="1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75" name="日付プレースホルダー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Tsuyoshi Suwada /KEKB Injector Linac</a:t>
            </a:r>
            <a:endParaRPr kumimoji="1" lang="ja-JP" altLang="en-US"/>
          </a:p>
        </p:txBody>
      </p:sp>
      <p:sp>
        <p:nvSpPr>
          <p:cNvPr id="76" name="フッター プレースホルダー 7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24064" cy="457200"/>
          </a:xfrm>
        </p:spPr>
        <p:txBody>
          <a:bodyPr/>
          <a:lstStyle/>
          <a:p>
            <a:r>
              <a:rPr kumimoji="1" lang="en-US" altLang="ja-JP" smtClean="0"/>
              <a:t>IWAA2014, Oct. 13-17, 2014 @ IHEP</a:t>
            </a:r>
            <a:endParaRPr kumimoji="1" lang="ja-JP" altLang="en-US" dirty="0"/>
          </a:p>
        </p:txBody>
      </p:sp>
      <p:sp>
        <p:nvSpPr>
          <p:cNvPr id="77" name="スライド番号プレースホルダー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060-D414-45B6-ACC4-ED66EAB5F3F2}" type="slidenum">
              <a:rPr kumimoji="1" lang="ja-JP" altLang="en-US" smtClean="0"/>
              <a:t>48</a:t>
            </a:fld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 bwMode="auto">
          <a:xfrm flipV="1">
            <a:off x="8172400" y="2636912"/>
            <a:ext cx="216024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直線矢印コネクタ 62"/>
          <p:cNvCxnSpPr/>
          <p:nvPr/>
        </p:nvCxnSpPr>
        <p:spPr bwMode="auto">
          <a:xfrm flipV="1">
            <a:off x="395536" y="3717032"/>
            <a:ext cx="1080120" cy="3600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テキスト ボックス 65"/>
          <p:cNvSpPr txBox="1"/>
          <p:nvPr/>
        </p:nvSpPr>
        <p:spPr>
          <a:xfrm>
            <a:off x="323528" y="3140968"/>
            <a:ext cx="8681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Laser</a:t>
            </a:r>
            <a:endParaRPr kumimoji="1" lang="ja-JP" altLang="en-US" dirty="0">
              <a:latin typeface="Times"/>
              <a:cs typeface="Times"/>
            </a:endParaRPr>
          </a:p>
        </p:txBody>
      </p:sp>
      <p:pic>
        <p:nvPicPr>
          <p:cNvPr id="6" name="図 5" descr="IMG_19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9144000" cy="5135217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 bwMode="auto">
          <a:xfrm flipH="1" flipV="1">
            <a:off x="4788024" y="4293096"/>
            <a:ext cx="432048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テキスト ボックス 10"/>
          <p:cNvSpPr txBox="1"/>
          <p:nvPr/>
        </p:nvSpPr>
        <p:spPr>
          <a:xfrm>
            <a:off x="5004048" y="5013176"/>
            <a:ext cx="1941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Laser window</a:t>
            </a:r>
            <a:endParaRPr kumimoji="1" lang="ja-JP" alt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6228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08520" y="-158390"/>
            <a:ext cx="9144000" cy="923094"/>
          </a:xfrm>
        </p:spPr>
        <p:txBody>
          <a:bodyPr>
            <a:normAutofit/>
          </a:bodyPr>
          <a:lstStyle/>
          <a:p>
            <a:r>
              <a:rPr lang="en-US" altLang="ja-JP" sz="3600" b="1" i="1" dirty="0" smtClean="0">
                <a:solidFill>
                  <a:srgbClr val="0000FF"/>
                </a:solidFill>
                <a:latin typeface="Times"/>
                <a:cs typeface="Times"/>
              </a:rPr>
              <a:t>Support of accelerating structures</a:t>
            </a:r>
            <a:endParaRPr kumimoji="1" lang="ja-JP" altLang="en-US" sz="3600" b="1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75" name="日付プレースホルダー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Tsuyoshi Suwada /KEKB Injector Linac</a:t>
            </a:r>
            <a:endParaRPr kumimoji="1" lang="ja-JP" altLang="en-US"/>
          </a:p>
        </p:txBody>
      </p:sp>
      <p:sp>
        <p:nvSpPr>
          <p:cNvPr id="76" name="フッター プレースホルダー 7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24064" cy="457200"/>
          </a:xfrm>
        </p:spPr>
        <p:txBody>
          <a:bodyPr/>
          <a:lstStyle/>
          <a:p>
            <a:r>
              <a:rPr kumimoji="1" lang="en-US" altLang="ja-JP" smtClean="0"/>
              <a:t>IWAA2014, Oct. 13-17, 2014 @ IHEP</a:t>
            </a:r>
            <a:endParaRPr kumimoji="1" lang="ja-JP" altLang="en-US" dirty="0"/>
          </a:p>
        </p:txBody>
      </p:sp>
      <p:sp>
        <p:nvSpPr>
          <p:cNvPr id="77" name="スライド番号プレースホルダー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060-D414-45B6-ACC4-ED66EAB5F3F2}" type="slidenum">
              <a:rPr kumimoji="1" lang="ja-JP" altLang="en-US" smtClean="0"/>
              <a:t>49</a:t>
            </a:fld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 bwMode="auto">
          <a:xfrm flipV="1">
            <a:off x="8172400" y="2636912"/>
            <a:ext cx="216024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直線矢印コネクタ 62"/>
          <p:cNvCxnSpPr/>
          <p:nvPr/>
        </p:nvCxnSpPr>
        <p:spPr bwMode="auto">
          <a:xfrm flipV="1">
            <a:off x="395536" y="3717032"/>
            <a:ext cx="1080120" cy="36004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テキスト ボックス 65"/>
          <p:cNvSpPr txBox="1"/>
          <p:nvPr/>
        </p:nvSpPr>
        <p:spPr>
          <a:xfrm>
            <a:off x="323528" y="3140968"/>
            <a:ext cx="8681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Laser</a:t>
            </a:r>
            <a:endParaRPr kumimoji="1" lang="ja-JP" altLang="en-US" dirty="0">
              <a:latin typeface="Times"/>
              <a:cs typeface="Times"/>
            </a:endParaRPr>
          </a:p>
        </p:txBody>
      </p:sp>
      <p:pic>
        <p:nvPicPr>
          <p:cNvPr id="2" name="図 1" descr="IMG_19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1592"/>
            <a:ext cx="9144000" cy="513521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300192" y="5013176"/>
            <a:ext cx="183445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Support table</a:t>
            </a:r>
            <a:endParaRPr kumimoji="1" lang="ja-JP" altLang="en-US" dirty="0">
              <a:latin typeface="Times"/>
              <a:cs typeface="Time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66477" y="3645024"/>
            <a:ext cx="25775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Support of accelerating</a:t>
            </a:r>
          </a:p>
          <a:p>
            <a:r>
              <a:rPr kumimoji="1" lang="en-US" altLang="ja-JP" sz="2000" dirty="0" smtClean="0">
                <a:latin typeface="Times"/>
                <a:cs typeface="Times"/>
              </a:rPr>
              <a:t>structure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51920" y="5013176"/>
            <a:ext cx="20386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Reference rails</a:t>
            </a:r>
            <a:endParaRPr kumimoji="1" lang="ja-JP" altLang="en-US" dirty="0">
              <a:latin typeface="Times"/>
              <a:cs typeface="Times"/>
            </a:endParaRPr>
          </a:p>
        </p:txBody>
      </p:sp>
      <p:cxnSp>
        <p:nvCxnSpPr>
          <p:cNvPr id="13" name="直線矢印コネクタ 12"/>
          <p:cNvCxnSpPr/>
          <p:nvPr/>
        </p:nvCxnSpPr>
        <p:spPr bwMode="auto">
          <a:xfrm flipV="1">
            <a:off x="5004048" y="3933056"/>
            <a:ext cx="144016" cy="10081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直線矢印コネクタ 14"/>
          <p:cNvCxnSpPr/>
          <p:nvPr/>
        </p:nvCxnSpPr>
        <p:spPr bwMode="auto">
          <a:xfrm flipH="1" flipV="1">
            <a:off x="4788024" y="4797152"/>
            <a:ext cx="216024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7216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LinacBeamLine v10.4.DXF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7" y="2708920"/>
            <a:ext cx="9108504" cy="2546928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27CB7-9FB4-6F43-BE95-F3A849437667}" type="slidenum">
              <a:rPr lang="en-US" altLang="ja-JP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913"/>
            <a:ext cx="8856984" cy="649287"/>
          </a:xfrm>
          <a:ln w="38100"/>
        </p:spPr>
        <p:txBody>
          <a:bodyPr/>
          <a:lstStyle/>
          <a:p>
            <a:pPr>
              <a:defRPr/>
            </a:pPr>
            <a:r>
              <a:rPr lang="en-US" altLang="ja-JP" sz="3200" b="1" i="1" dirty="0" smtClean="0">
                <a:solidFill>
                  <a:srgbClr val="0000FF"/>
                </a:solidFill>
                <a:latin typeface="Times" charset="0"/>
              </a:rPr>
              <a:t>KEKB </a:t>
            </a:r>
            <a:r>
              <a:rPr lang="en-US" altLang="ja-JP" sz="3200" b="1" i="1" dirty="0" err="1" smtClean="0">
                <a:solidFill>
                  <a:srgbClr val="0000FF"/>
                </a:solidFill>
                <a:latin typeface="Times" charset="0"/>
              </a:rPr>
              <a:t>linac</a:t>
            </a:r>
            <a:r>
              <a:rPr lang="en-US" altLang="ja-JP" sz="3200" b="1" i="1" dirty="0" smtClean="0">
                <a:solidFill>
                  <a:srgbClr val="0000FF"/>
                </a:solidFill>
                <a:latin typeface="Times" charset="0"/>
              </a:rPr>
              <a:t> layout and two laser </a:t>
            </a:r>
            <a:r>
              <a:rPr lang="en-US" altLang="ja-JP" sz="3200" b="1" i="1" dirty="0" err="1" smtClean="0">
                <a:solidFill>
                  <a:srgbClr val="0000FF"/>
                </a:solidFill>
                <a:latin typeface="Times" charset="0"/>
              </a:rPr>
              <a:t>fiducial</a:t>
            </a:r>
            <a:r>
              <a:rPr lang="en-US" altLang="ja-JP" sz="3200" b="1" i="1" dirty="0" smtClean="0">
                <a:solidFill>
                  <a:srgbClr val="0000FF"/>
                </a:solidFill>
                <a:latin typeface="Times" charset="0"/>
              </a:rPr>
              <a:t> lines</a:t>
            </a:r>
            <a:endParaRPr lang="ja-JP" altLang="en-US" sz="32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sp>
        <p:nvSpPr>
          <p:cNvPr id="19462" name="テキスト ボックス 8"/>
          <p:cNvSpPr txBox="1">
            <a:spLocks noChangeArrowheads="1"/>
          </p:cNvSpPr>
          <p:nvPr/>
        </p:nvSpPr>
        <p:spPr bwMode="auto">
          <a:xfrm>
            <a:off x="468313" y="1052513"/>
            <a:ext cx="84963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ja-JP" dirty="0" smtClean="0">
                <a:latin typeface="Times"/>
                <a:cs typeface="Times"/>
              </a:rPr>
              <a:t>Two long straight sections, AB (125m) and C5 (475m) </a:t>
            </a:r>
            <a:endParaRPr lang="en-US" altLang="ja-JP" dirty="0">
              <a:latin typeface="Times"/>
              <a:cs typeface="Times"/>
            </a:endParaRPr>
          </a:p>
          <a:p>
            <a:pPr>
              <a:buFont typeface="Arial" charset="0"/>
              <a:buChar char="•"/>
            </a:pPr>
            <a:r>
              <a:rPr lang="en-US" altLang="ja-JP" dirty="0">
                <a:latin typeface="Times"/>
                <a:cs typeface="Times"/>
              </a:rPr>
              <a:t>T</a:t>
            </a:r>
            <a:r>
              <a:rPr lang="en-US" altLang="ja-JP" dirty="0" smtClean="0">
                <a:latin typeface="Times"/>
                <a:cs typeface="Times"/>
              </a:rPr>
              <a:t>wo new laser-based alignment systems enable the high-precision alignment for each section independently. </a:t>
            </a:r>
            <a:endParaRPr lang="en-US" altLang="ja-JP" dirty="0">
              <a:latin typeface="Times"/>
              <a:cs typeface="Times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1979712" y="2636912"/>
            <a:ext cx="1944216" cy="2880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2123728" y="5013176"/>
            <a:ext cx="1944216" cy="2880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0" name="日付プレースホルダ 4"/>
          <p:cNvSpPr txBox="1">
            <a:spLocks/>
          </p:cNvSpPr>
          <p:nvPr/>
        </p:nvSpPr>
        <p:spPr bwMode="auto">
          <a:xfrm>
            <a:off x="3491880" y="2204864"/>
            <a:ext cx="51845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600" dirty="0" smtClean="0">
                <a:latin typeface="Times"/>
                <a:cs typeface="Times"/>
              </a:rPr>
              <a:t> M. </a:t>
            </a:r>
            <a:r>
              <a:rPr lang="en-US" altLang="ja-JP" sz="1600" dirty="0" err="1" smtClean="0">
                <a:latin typeface="Times"/>
                <a:cs typeface="Times"/>
              </a:rPr>
              <a:t>Akemoto</a:t>
            </a:r>
            <a:r>
              <a:rPr lang="en-US" altLang="ja-JP" sz="1600" dirty="0" smtClean="0">
                <a:latin typeface="Times"/>
                <a:cs typeface="Times"/>
              </a:rPr>
              <a:t>, et al., </a:t>
            </a:r>
            <a:r>
              <a:rPr lang="en-US" altLang="ja-JP" sz="1600" dirty="0" err="1" smtClean="0">
                <a:latin typeface="Times"/>
                <a:cs typeface="Times"/>
              </a:rPr>
              <a:t>Prog</a:t>
            </a:r>
            <a:r>
              <a:rPr lang="en-US" altLang="ja-JP" sz="1600" dirty="0" smtClean="0">
                <a:latin typeface="Times"/>
                <a:cs typeface="Times"/>
              </a:rPr>
              <a:t>. </a:t>
            </a:r>
            <a:r>
              <a:rPr lang="en-US" altLang="ja-JP" sz="1600" dirty="0" err="1" smtClean="0">
                <a:latin typeface="Times"/>
                <a:cs typeface="Times"/>
              </a:rPr>
              <a:t>Theor</a:t>
            </a:r>
            <a:r>
              <a:rPr lang="en-US" altLang="ja-JP" sz="1600" dirty="0" smtClean="0">
                <a:latin typeface="Times"/>
                <a:cs typeface="Times"/>
              </a:rPr>
              <a:t>. Exp. Phys. 2013 , 03A002.</a:t>
            </a:r>
            <a:endParaRPr lang="en-US" altLang="ja-JP" sz="1600" dirty="0">
              <a:latin typeface="Times"/>
              <a:cs typeface="Times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107504" y="2564904"/>
            <a:ext cx="1756683" cy="40011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 i="1" dirty="0">
                <a:latin typeface="Times" charset="0"/>
                <a:cs typeface="Times" charset="0"/>
              </a:rPr>
              <a:t>e</a:t>
            </a:r>
            <a:r>
              <a:rPr lang="en-US" altLang="ja-JP" sz="2000" baseline="30000" dirty="0">
                <a:latin typeface="Times" charset="0"/>
                <a:cs typeface="Times" charset="0"/>
              </a:rPr>
              <a:t>-  </a:t>
            </a:r>
            <a:r>
              <a:rPr lang="en-US" altLang="ja-JP" sz="2000" i="1" dirty="0">
                <a:latin typeface="Times" charset="0"/>
                <a:cs typeface="Times" charset="0"/>
              </a:rPr>
              <a:t>E </a:t>
            </a:r>
            <a:r>
              <a:rPr lang="en-US" altLang="ja-JP" sz="2000" dirty="0">
                <a:latin typeface="Times" charset="0"/>
                <a:cs typeface="Times" charset="0"/>
              </a:rPr>
              <a:t>= </a:t>
            </a:r>
            <a:r>
              <a:rPr lang="en-US" altLang="ja-JP" sz="2000" dirty="0" smtClean="0">
                <a:latin typeface="Times" charset="0"/>
                <a:cs typeface="Times" charset="0"/>
              </a:rPr>
              <a:t>1.5 </a:t>
            </a:r>
            <a:r>
              <a:rPr lang="en-US" altLang="ja-JP" sz="2000" dirty="0" err="1">
                <a:latin typeface="Times" charset="0"/>
                <a:cs typeface="Times" charset="0"/>
              </a:rPr>
              <a:t>GeV</a:t>
            </a:r>
            <a:endParaRPr lang="ja-JP" altLang="en-US" sz="2000" baseline="30000" dirty="0">
              <a:latin typeface="Times" charset="0"/>
              <a:cs typeface="Times" charset="0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5724128" y="5085184"/>
            <a:ext cx="1603814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 i="1" dirty="0">
                <a:latin typeface="Times" charset="0"/>
                <a:cs typeface="Times" charset="0"/>
              </a:rPr>
              <a:t>e</a:t>
            </a:r>
            <a:r>
              <a:rPr lang="en-US" altLang="ja-JP" sz="2000" baseline="30000" dirty="0">
                <a:latin typeface="Times" charset="0"/>
                <a:cs typeface="Times" charset="0"/>
              </a:rPr>
              <a:t>-  </a:t>
            </a:r>
            <a:r>
              <a:rPr lang="en-US" altLang="ja-JP" sz="2000" i="1" dirty="0">
                <a:latin typeface="Times" charset="0"/>
                <a:cs typeface="Times" charset="0"/>
              </a:rPr>
              <a:t>E </a:t>
            </a:r>
            <a:r>
              <a:rPr lang="en-US" altLang="ja-JP" sz="2000" dirty="0">
                <a:latin typeface="Times" charset="0"/>
                <a:cs typeface="Times" charset="0"/>
              </a:rPr>
              <a:t>= </a:t>
            </a:r>
            <a:r>
              <a:rPr lang="en-US" altLang="ja-JP" sz="2000" dirty="0" smtClean="0">
                <a:latin typeface="Times" charset="0"/>
                <a:cs typeface="Times" charset="0"/>
              </a:rPr>
              <a:t>7 </a:t>
            </a:r>
            <a:r>
              <a:rPr lang="en-US" altLang="ja-JP" sz="2000" dirty="0" err="1" smtClean="0">
                <a:latin typeface="Times" charset="0"/>
                <a:cs typeface="Times" charset="0"/>
              </a:rPr>
              <a:t>GeV</a:t>
            </a:r>
            <a:endParaRPr lang="en-US" altLang="ja-JP" sz="2000" dirty="0" smtClean="0">
              <a:latin typeface="Times" charset="0"/>
              <a:cs typeface="Times" charset="0"/>
            </a:endParaRPr>
          </a:p>
          <a:p>
            <a:r>
              <a:rPr lang="en-US" altLang="ja-JP" sz="2000" i="1" dirty="0" smtClean="0">
                <a:latin typeface="Times" charset="0"/>
                <a:cs typeface="Times" charset="0"/>
              </a:rPr>
              <a:t>e</a:t>
            </a:r>
            <a:r>
              <a:rPr lang="en-US" altLang="ja-JP" sz="2000" baseline="30000" dirty="0" smtClean="0">
                <a:latin typeface="Times" charset="0"/>
                <a:cs typeface="Times" charset="0"/>
              </a:rPr>
              <a:t>+  </a:t>
            </a:r>
            <a:r>
              <a:rPr lang="en-US" altLang="ja-JP" sz="2000" i="1" dirty="0">
                <a:latin typeface="Times" charset="0"/>
                <a:cs typeface="Times" charset="0"/>
              </a:rPr>
              <a:t>E </a:t>
            </a:r>
            <a:r>
              <a:rPr lang="en-US" altLang="ja-JP" sz="2000" dirty="0">
                <a:latin typeface="Times" charset="0"/>
                <a:cs typeface="Times" charset="0"/>
              </a:rPr>
              <a:t>= 4</a:t>
            </a:r>
            <a:r>
              <a:rPr lang="en-US" altLang="ja-JP" sz="2000" dirty="0" smtClean="0">
                <a:latin typeface="Times" charset="0"/>
                <a:cs typeface="Times" charset="0"/>
              </a:rPr>
              <a:t> </a:t>
            </a:r>
            <a:r>
              <a:rPr lang="en-US" altLang="ja-JP" sz="2000" dirty="0" err="1" smtClean="0">
                <a:latin typeface="Times" charset="0"/>
                <a:cs typeface="Times" charset="0"/>
              </a:rPr>
              <a:t>GeV</a:t>
            </a:r>
            <a:endParaRPr lang="ja-JP" altLang="en-US" sz="2000" baseline="30000" dirty="0">
              <a:latin typeface="Times" charset="0"/>
              <a:cs typeface="Times" charset="0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5436096" y="2708920"/>
            <a:ext cx="2675655" cy="40011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Lucida Grande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 i="1" dirty="0" smtClean="0">
                <a:latin typeface="Times" charset="0"/>
                <a:cs typeface="Times" charset="0"/>
              </a:rPr>
              <a:t>Primary e</a:t>
            </a:r>
            <a:r>
              <a:rPr lang="en-US" altLang="ja-JP" sz="2000" baseline="30000" dirty="0">
                <a:latin typeface="Times" charset="0"/>
                <a:cs typeface="Times" charset="0"/>
              </a:rPr>
              <a:t>-  </a:t>
            </a:r>
            <a:r>
              <a:rPr lang="en-US" altLang="ja-JP" sz="2000" i="1" dirty="0">
                <a:latin typeface="Times" charset="0"/>
                <a:cs typeface="Times" charset="0"/>
              </a:rPr>
              <a:t>E </a:t>
            </a:r>
            <a:r>
              <a:rPr lang="en-US" altLang="ja-JP" sz="2000" dirty="0">
                <a:latin typeface="Times" charset="0"/>
                <a:cs typeface="Times" charset="0"/>
              </a:rPr>
              <a:t>= </a:t>
            </a:r>
            <a:r>
              <a:rPr lang="en-US" altLang="ja-JP" sz="2000" dirty="0" smtClean="0">
                <a:latin typeface="Times" charset="0"/>
                <a:cs typeface="Times" charset="0"/>
              </a:rPr>
              <a:t>3.5 </a:t>
            </a:r>
            <a:r>
              <a:rPr lang="en-US" altLang="ja-JP" sz="2000" dirty="0" err="1" smtClean="0">
                <a:latin typeface="Times" charset="0"/>
                <a:cs typeface="Times" charset="0"/>
              </a:rPr>
              <a:t>GeV</a:t>
            </a:r>
            <a:endParaRPr lang="en-US" altLang="ja-JP" sz="2000" dirty="0" smtClean="0">
              <a:latin typeface="Times" charset="0"/>
              <a:cs typeface="Times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08520" y="-158390"/>
            <a:ext cx="9144000" cy="923094"/>
          </a:xfrm>
        </p:spPr>
        <p:txBody>
          <a:bodyPr>
            <a:normAutofit fontScale="90000"/>
          </a:bodyPr>
          <a:lstStyle/>
          <a:p>
            <a:r>
              <a:rPr lang="en-US" altLang="ja-JP" sz="3600" b="1" i="1" dirty="0" smtClean="0">
                <a:solidFill>
                  <a:srgbClr val="0000FF"/>
                </a:solidFill>
                <a:latin typeface="Times"/>
                <a:cs typeface="Times"/>
              </a:rPr>
              <a:t>Connection between accelerating structure and Quad</a:t>
            </a:r>
            <a:endParaRPr kumimoji="1" lang="ja-JP" altLang="en-US" sz="3600" b="1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75" name="日付プレースホルダー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Tsuyoshi Suwada /KEKB Injector Linac</a:t>
            </a:r>
            <a:endParaRPr kumimoji="1" lang="ja-JP" altLang="en-US"/>
          </a:p>
        </p:txBody>
      </p:sp>
      <p:sp>
        <p:nvSpPr>
          <p:cNvPr id="76" name="フッター プレースホルダー 7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24064" cy="457200"/>
          </a:xfrm>
        </p:spPr>
        <p:txBody>
          <a:bodyPr/>
          <a:lstStyle/>
          <a:p>
            <a:r>
              <a:rPr kumimoji="1" lang="en-US" altLang="ja-JP" smtClean="0"/>
              <a:t>IWAA2014, Oct. 13-17, 2014 @ IHEP</a:t>
            </a:r>
            <a:endParaRPr kumimoji="1" lang="ja-JP" altLang="en-US" dirty="0"/>
          </a:p>
        </p:txBody>
      </p:sp>
      <p:sp>
        <p:nvSpPr>
          <p:cNvPr id="77" name="スライド番号プレースホルダー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060-D414-45B6-ACC4-ED66EAB5F3F2}" type="slidenum">
              <a:rPr kumimoji="1" lang="ja-JP" altLang="en-US" smtClean="0"/>
              <a:t>50</a:t>
            </a:fld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 bwMode="auto">
          <a:xfrm flipV="1">
            <a:off x="8172400" y="2636912"/>
            <a:ext cx="216024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図 2" descr="IMG_19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5692"/>
            <a:ext cx="9144000" cy="51352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283968" y="4293096"/>
            <a:ext cx="30652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Support table for quads</a:t>
            </a:r>
            <a:endParaRPr kumimoji="1" lang="ja-JP" alt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2685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08520" y="-158390"/>
            <a:ext cx="9144000" cy="923094"/>
          </a:xfrm>
        </p:spPr>
        <p:txBody>
          <a:bodyPr>
            <a:normAutofit/>
          </a:bodyPr>
          <a:lstStyle/>
          <a:p>
            <a:r>
              <a:rPr lang="en-US" altLang="ja-JP" sz="3600" b="1" i="1" dirty="0" smtClean="0">
                <a:solidFill>
                  <a:srgbClr val="0000FF"/>
                </a:solidFill>
                <a:latin typeface="Times"/>
                <a:cs typeface="Times"/>
              </a:rPr>
              <a:t>Laser window</a:t>
            </a:r>
            <a:endParaRPr kumimoji="1" lang="ja-JP" altLang="en-US" sz="3600" b="1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75" name="日付プレースホルダー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Tsuyoshi Suwada /KEKB Injector Linac</a:t>
            </a:r>
            <a:endParaRPr kumimoji="1" lang="ja-JP" altLang="en-US"/>
          </a:p>
        </p:txBody>
      </p:sp>
      <p:sp>
        <p:nvSpPr>
          <p:cNvPr id="76" name="フッター プレースホルダー 7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24064" cy="457200"/>
          </a:xfrm>
        </p:spPr>
        <p:txBody>
          <a:bodyPr/>
          <a:lstStyle/>
          <a:p>
            <a:r>
              <a:rPr kumimoji="1" lang="en-US" altLang="ja-JP" smtClean="0"/>
              <a:t>IWAA2014, Oct. 13-17, 2014 @ IHEP</a:t>
            </a:r>
            <a:endParaRPr kumimoji="1" lang="ja-JP" altLang="en-US" dirty="0"/>
          </a:p>
        </p:txBody>
      </p:sp>
      <p:sp>
        <p:nvSpPr>
          <p:cNvPr id="77" name="スライド番号プレースホルダー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060-D414-45B6-ACC4-ED66EAB5F3F2}" type="slidenum">
              <a:rPr kumimoji="1" lang="ja-JP" altLang="en-US" smtClean="0"/>
              <a:t>51</a:t>
            </a:fld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 bwMode="auto">
          <a:xfrm flipV="1">
            <a:off x="8172400" y="2636912"/>
            <a:ext cx="216024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図 1" descr="IMGP06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7750"/>
            <a:ext cx="9144000" cy="51435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148064" y="5445224"/>
            <a:ext cx="38061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Transparent window for laser</a:t>
            </a:r>
            <a:endParaRPr kumimoji="1" lang="ja-JP" alt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3239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IMG_02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7104788" cy="5328591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08520" y="-14374"/>
            <a:ext cx="9144000" cy="923094"/>
          </a:xfrm>
        </p:spPr>
        <p:txBody>
          <a:bodyPr>
            <a:normAutofit fontScale="90000"/>
          </a:bodyPr>
          <a:lstStyle/>
          <a:p>
            <a:r>
              <a:rPr lang="en-US" altLang="ja-JP" sz="3600" b="1" i="1" dirty="0" smtClean="0">
                <a:solidFill>
                  <a:srgbClr val="0000FF"/>
                </a:solidFill>
                <a:latin typeface="Times"/>
                <a:cs typeface="Times"/>
              </a:rPr>
              <a:t>3D mechanical precision measurement </a:t>
            </a:r>
            <a:br>
              <a:rPr lang="en-US" altLang="ja-JP" sz="3600" b="1" i="1" dirty="0" smtClean="0">
                <a:solidFill>
                  <a:srgbClr val="0000FF"/>
                </a:solidFill>
                <a:latin typeface="Times"/>
                <a:cs typeface="Times"/>
              </a:rPr>
            </a:br>
            <a:r>
              <a:rPr lang="en-US" altLang="ja-JP" sz="3600" b="1" i="1" dirty="0" smtClean="0">
                <a:solidFill>
                  <a:srgbClr val="0000FF"/>
                </a:solidFill>
                <a:latin typeface="Times"/>
                <a:cs typeface="Times"/>
              </a:rPr>
              <a:t>in QPD holder </a:t>
            </a:r>
            <a:endParaRPr kumimoji="1" lang="ja-JP" altLang="en-US" sz="3600" b="1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75" name="日付プレースホルダー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Tsuyoshi Suwada /KEKB Injector Linac</a:t>
            </a:r>
            <a:endParaRPr kumimoji="1" lang="ja-JP" altLang="en-US"/>
          </a:p>
        </p:txBody>
      </p:sp>
      <p:sp>
        <p:nvSpPr>
          <p:cNvPr id="76" name="フッター プレースホルダー 7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24064" cy="457200"/>
          </a:xfrm>
        </p:spPr>
        <p:txBody>
          <a:bodyPr/>
          <a:lstStyle/>
          <a:p>
            <a:r>
              <a:rPr kumimoji="1" lang="en-US" altLang="ja-JP" smtClean="0"/>
              <a:t>IWAA2014, Oct. 13-17, 2014 @ IHEP</a:t>
            </a:r>
            <a:endParaRPr kumimoji="1" lang="ja-JP" altLang="en-US" dirty="0"/>
          </a:p>
        </p:txBody>
      </p:sp>
      <p:sp>
        <p:nvSpPr>
          <p:cNvPr id="77" name="スライド番号プレースホルダー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060-D414-45B6-ACC4-ED66EAB5F3F2}" type="slidenum">
              <a:rPr kumimoji="1" lang="ja-JP" altLang="en-US" smtClean="0"/>
              <a:t>52</a:t>
            </a:fld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 bwMode="auto">
          <a:xfrm flipV="1">
            <a:off x="8172400" y="2636912"/>
            <a:ext cx="216024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" name="図 3" descr="IMG_02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560" y="980728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0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08520" y="-14374"/>
            <a:ext cx="9144000" cy="923094"/>
          </a:xfrm>
        </p:spPr>
        <p:txBody>
          <a:bodyPr>
            <a:normAutofit/>
          </a:bodyPr>
          <a:lstStyle/>
          <a:p>
            <a:r>
              <a:rPr lang="en-US" altLang="ja-JP" sz="3600" b="1" i="1" dirty="0" smtClean="0">
                <a:solidFill>
                  <a:srgbClr val="0000FF"/>
                </a:solidFill>
                <a:latin typeface="Times"/>
                <a:cs typeface="Times"/>
              </a:rPr>
              <a:t>Test bench in QPD setting calibration</a:t>
            </a:r>
            <a:endParaRPr kumimoji="1" lang="ja-JP" altLang="en-US" sz="3600" b="1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75" name="日付プレースホルダー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Tsuyoshi Suwada /KEKB Injector Linac</a:t>
            </a:r>
            <a:endParaRPr kumimoji="1" lang="ja-JP" altLang="en-US"/>
          </a:p>
        </p:txBody>
      </p:sp>
      <p:sp>
        <p:nvSpPr>
          <p:cNvPr id="76" name="フッター プレースホルダー 7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24064" cy="457200"/>
          </a:xfrm>
        </p:spPr>
        <p:txBody>
          <a:bodyPr/>
          <a:lstStyle/>
          <a:p>
            <a:r>
              <a:rPr kumimoji="1" lang="en-US" altLang="ja-JP" smtClean="0"/>
              <a:t>IWAA2014, Oct. 13-17, 2014 @ IHEP</a:t>
            </a:r>
            <a:endParaRPr kumimoji="1" lang="ja-JP" altLang="en-US" dirty="0"/>
          </a:p>
        </p:txBody>
      </p:sp>
      <p:sp>
        <p:nvSpPr>
          <p:cNvPr id="77" name="スライド番号プレースホルダー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060-D414-45B6-ACC4-ED66EAB5F3F2}" type="slidenum">
              <a:rPr kumimoji="1" lang="ja-JP" altLang="en-US" smtClean="0"/>
              <a:t>53</a:t>
            </a:fld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 bwMode="auto">
          <a:xfrm flipV="1">
            <a:off x="8172400" y="2636912"/>
            <a:ext cx="216024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図 1" descr="IMG_00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836712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9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IMG_19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692696"/>
            <a:ext cx="6154594" cy="3456384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08520" y="-158390"/>
            <a:ext cx="9144000" cy="923094"/>
          </a:xfrm>
        </p:spPr>
        <p:txBody>
          <a:bodyPr>
            <a:normAutofit/>
          </a:bodyPr>
          <a:lstStyle/>
          <a:p>
            <a:r>
              <a:rPr lang="en-US" altLang="ja-JP" sz="3600" b="1" i="1" dirty="0" smtClean="0">
                <a:solidFill>
                  <a:srgbClr val="0000FF"/>
                </a:solidFill>
                <a:latin typeface="Times"/>
                <a:cs typeface="Times"/>
              </a:rPr>
              <a:t>Reinforced girder unit</a:t>
            </a:r>
            <a:endParaRPr kumimoji="1" lang="ja-JP" altLang="en-US" sz="3600" b="1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75" name="日付プレースホルダー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Tsuyoshi Suwada /KEKB Injector Linac</a:t>
            </a:r>
            <a:endParaRPr kumimoji="1" lang="ja-JP" altLang="en-US" dirty="0"/>
          </a:p>
        </p:txBody>
      </p:sp>
      <p:sp>
        <p:nvSpPr>
          <p:cNvPr id="76" name="フッター プレースホルダー 7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24064" cy="457200"/>
          </a:xfrm>
        </p:spPr>
        <p:txBody>
          <a:bodyPr/>
          <a:lstStyle/>
          <a:p>
            <a:r>
              <a:rPr kumimoji="1" lang="en-US" altLang="ja-JP" smtClean="0"/>
              <a:t>IWAA2014, Oct. 13-17, 2014 @ IHEP</a:t>
            </a:r>
            <a:endParaRPr kumimoji="1" lang="ja-JP" altLang="en-US" dirty="0"/>
          </a:p>
        </p:txBody>
      </p:sp>
      <p:sp>
        <p:nvSpPr>
          <p:cNvPr id="77" name="スライド番号プレースホルダー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060-D414-45B6-ACC4-ED66EAB5F3F2}" type="slidenum">
              <a:rPr kumimoji="1" lang="ja-JP" altLang="en-US" smtClean="0"/>
              <a:t>54</a:t>
            </a:fld>
            <a:endParaRPr kumimoji="1" lang="ja-JP" altLang="en-US"/>
          </a:p>
        </p:txBody>
      </p:sp>
      <p:pic>
        <p:nvPicPr>
          <p:cNvPr id="2" name="図 1" descr="IMG_19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91370" y="1887018"/>
            <a:ext cx="5448476" cy="3059832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 bwMode="auto">
          <a:xfrm flipH="1" flipV="1">
            <a:off x="2051720" y="4653136"/>
            <a:ext cx="1440160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テキスト ボックス 9"/>
          <p:cNvSpPr txBox="1"/>
          <p:nvPr/>
        </p:nvSpPr>
        <p:spPr>
          <a:xfrm>
            <a:off x="3563888" y="5229200"/>
            <a:ext cx="3434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L-shape leg reinforced</a:t>
            </a:r>
            <a:endParaRPr kumimoji="1" lang="ja-JP" altLang="en-US" sz="2800" dirty="0">
              <a:latin typeface="Times"/>
              <a:cs typeface="Times"/>
            </a:endParaRPr>
          </a:p>
        </p:txBody>
      </p:sp>
      <p:cxnSp>
        <p:nvCxnSpPr>
          <p:cNvPr id="15" name="直線矢印コネクタ 14"/>
          <p:cNvCxnSpPr/>
          <p:nvPr/>
        </p:nvCxnSpPr>
        <p:spPr bwMode="auto">
          <a:xfrm flipH="1" flipV="1">
            <a:off x="6084168" y="3068960"/>
            <a:ext cx="864096" cy="13681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テキスト ボックス 15"/>
          <p:cNvSpPr txBox="1"/>
          <p:nvPr/>
        </p:nvSpPr>
        <p:spPr>
          <a:xfrm>
            <a:off x="5652120" y="4437112"/>
            <a:ext cx="3255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Center support added</a:t>
            </a:r>
            <a:endParaRPr kumimoji="1" lang="ja-JP" altLang="en-US" sz="2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3032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24064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49CF3-1AA7-B145-AB59-06E5CAF2BAC6}" type="slidenum">
              <a:rPr lang="en-US" altLang="ja-JP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558088" cy="671512"/>
          </a:xfrm>
          <a:ln w="28575"/>
        </p:spPr>
        <p:txBody>
          <a:bodyPr/>
          <a:lstStyle/>
          <a:p>
            <a:pPr>
              <a:defRPr/>
            </a:pP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Accelerator girder unit structure 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pic>
        <p:nvPicPr>
          <p:cNvPr id="21509" name="図 1" descr="Fig.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80928" y="620688"/>
            <a:ext cx="15530513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正方形/長方形 2"/>
          <p:cNvSpPr>
            <a:spLocks noChangeArrowheads="1"/>
          </p:cNvSpPr>
          <p:nvPr/>
        </p:nvSpPr>
        <p:spPr bwMode="auto">
          <a:xfrm>
            <a:off x="1645741" y="3140968"/>
            <a:ext cx="46038" cy="2159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11" name="正方形/長方形 7"/>
          <p:cNvSpPr>
            <a:spLocks noChangeArrowheads="1"/>
          </p:cNvSpPr>
          <p:nvPr/>
        </p:nvSpPr>
        <p:spPr bwMode="auto">
          <a:xfrm>
            <a:off x="8270379" y="3140968"/>
            <a:ext cx="46037" cy="2159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12" name="テキスト ボックス 6"/>
          <p:cNvSpPr txBox="1">
            <a:spLocks noChangeArrowheads="1"/>
          </p:cNvSpPr>
          <p:nvPr/>
        </p:nvSpPr>
        <p:spPr bwMode="auto">
          <a:xfrm>
            <a:off x="3851920" y="4006225"/>
            <a:ext cx="42124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200" dirty="0" smtClean="0">
                <a:latin typeface="Times"/>
                <a:cs typeface="Times"/>
              </a:rPr>
              <a:t>Quadrant silicon </a:t>
            </a:r>
            <a:r>
              <a:rPr lang="en-US" altLang="ja-JP" sz="2200" dirty="0" err="1" smtClean="0">
                <a:latin typeface="Times"/>
                <a:cs typeface="Times"/>
              </a:rPr>
              <a:t>Photo-Diode:QPD</a:t>
            </a:r>
            <a:endParaRPr lang="ja-JP" altLang="en-US" sz="2200" dirty="0"/>
          </a:p>
        </p:txBody>
      </p:sp>
      <p:cxnSp>
        <p:nvCxnSpPr>
          <p:cNvPr id="10" name="直線矢印コネクタ 9"/>
          <p:cNvCxnSpPr/>
          <p:nvPr/>
        </p:nvCxnSpPr>
        <p:spPr bwMode="auto">
          <a:xfrm flipH="1" flipV="1">
            <a:off x="1691680" y="3284984"/>
            <a:ext cx="4032448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直線矢印コネクタ 11"/>
          <p:cNvCxnSpPr>
            <a:endCxn id="21511" idx="1"/>
          </p:cNvCxnSpPr>
          <p:nvPr/>
        </p:nvCxnSpPr>
        <p:spPr bwMode="auto">
          <a:xfrm flipV="1">
            <a:off x="5724128" y="3248918"/>
            <a:ext cx="2546251" cy="828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" name="直線矢印コネクタ 2"/>
          <p:cNvCxnSpPr/>
          <p:nvPr/>
        </p:nvCxnSpPr>
        <p:spPr bwMode="auto">
          <a:xfrm>
            <a:off x="1547664" y="3284984"/>
            <a:ext cx="70564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直線コネクタ 6"/>
          <p:cNvCxnSpPr/>
          <p:nvPr/>
        </p:nvCxnSpPr>
        <p:spPr bwMode="auto">
          <a:xfrm>
            <a:off x="2555776" y="5157192"/>
            <a:ext cx="5760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91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円/楕円 7"/>
          <p:cNvSpPr/>
          <p:nvPr/>
        </p:nvSpPr>
        <p:spPr bwMode="auto">
          <a:xfrm>
            <a:off x="3059832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6" name="テキスト ボックス 6"/>
          <p:cNvSpPr txBox="1">
            <a:spLocks noChangeArrowheads="1"/>
          </p:cNvSpPr>
          <p:nvPr/>
        </p:nvSpPr>
        <p:spPr bwMode="auto">
          <a:xfrm>
            <a:off x="3259821" y="4869160"/>
            <a:ext cx="29480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200" dirty="0" smtClean="0">
                <a:latin typeface="Times"/>
                <a:cs typeface="Times"/>
              </a:rPr>
              <a:t>Target </a:t>
            </a:r>
            <a:r>
              <a:rPr lang="en-US" altLang="ja-JP" sz="2200" smtClean="0">
                <a:latin typeface="Times"/>
                <a:cs typeface="Times"/>
              </a:rPr>
              <a:t>for a laser </a:t>
            </a:r>
            <a:r>
              <a:rPr lang="en-US" altLang="ja-JP" sz="2200" dirty="0" smtClean="0">
                <a:latin typeface="Times"/>
                <a:cs typeface="Times"/>
              </a:rPr>
              <a:t>tracker</a:t>
            </a:r>
            <a:endParaRPr lang="ja-JP" altLang="en-US" sz="2200" dirty="0">
              <a:latin typeface="Times"/>
              <a:cs typeface="Times"/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1259632" y="5013176"/>
            <a:ext cx="288032" cy="648072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1691680" y="5229200"/>
            <a:ext cx="288032" cy="576064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67944" y="5733256"/>
            <a:ext cx="4089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"/>
                <a:cs typeface="Times"/>
              </a:rPr>
              <a:t>T. Suwada, et </a:t>
            </a:r>
            <a:r>
              <a:rPr lang="en-US" altLang="ja-JP" sz="1400" dirty="0" err="1" smtClean="0">
                <a:latin typeface="Times"/>
                <a:cs typeface="Times"/>
              </a:rPr>
              <a:t>al.,Rev</a:t>
            </a:r>
            <a:r>
              <a:rPr lang="en-US" altLang="ja-JP" sz="1400" dirty="0" smtClean="0">
                <a:latin typeface="Times"/>
                <a:cs typeface="Times"/>
              </a:rPr>
              <a:t>. Sci. </a:t>
            </a:r>
            <a:r>
              <a:rPr lang="en-US" altLang="ja-JP" sz="1400" dirty="0" err="1" smtClean="0">
                <a:latin typeface="Times"/>
                <a:cs typeface="Times"/>
              </a:rPr>
              <a:t>Instrum</a:t>
            </a:r>
            <a:r>
              <a:rPr lang="en-US" altLang="ja-JP" sz="1400" dirty="0" smtClean="0">
                <a:latin typeface="Times"/>
                <a:cs typeface="Times"/>
              </a:rPr>
              <a:t> </a:t>
            </a:r>
            <a:r>
              <a:rPr lang="en-US" altLang="ja-JP" sz="1400" dirty="0">
                <a:latin typeface="Times"/>
                <a:cs typeface="Times"/>
              </a:rPr>
              <a:t>81, 123301 (2010</a:t>
            </a:r>
            <a:r>
              <a:rPr lang="en-US" altLang="ja-JP" sz="1400" dirty="0" smtClean="0">
                <a:latin typeface="Times"/>
                <a:cs typeface="Times"/>
              </a:rPr>
              <a:t>).</a:t>
            </a:r>
            <a:endParaRPr kumimoji="1" lang="ja-JP" altLang="en-US" sz="1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5341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2590231" y="3258640"/>
            <a:ext cx="2223864" cy="2714592"/>
            <a:chOff x="3275856" y="2874648"/>
            <a:chExt cx="2160240" cy="2714592"/>
          </a:xfrm>
        </p:grpSpPr>
        <p:sp>
          <p:nvSpPr>
            <p:cNvPr id="6" name="正方形/長方形 5"/>
            <p:cNvSpPr/>
            <p:nvPr/>
          </p:nvSpPr>
          <p:spPr>
            <a:xfrm>
              <a:off x="3275856" y="3090672"/>
              <a:ext cx="2160240" cy="2498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707904" y="2874648"/>
              <a:ext cx="144016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0" y="-14374"/>
            <a:ext cx="9144000" cy="923094"/>
          </a:xfrm>
        </p:spPr>
        <p:txBody>
          <a:bodyPr>
            <a:normAutofit fontScale="90000"/>
          </a:bodyPr>
          <a:lstStyle/>
          <a:p>
            <a:r>
              <a:rPr lang="en-US" altLang="ja-JP" sz="3600" b="1" i="1" dirty="0" smtClean="0">
                <a:solidFill>
                  <a:srgbClr val="0000FF"/>
                </a:solidFill>
                <a:latin typeface="Times"/>
                <a:cs typeface="Times"/>
              </a:rPr>
              <a:t>Short-range component</a:t>
            </a:r>
            <a:r>
              <a:rPr kumimoji="1" lang="en-US" altLang="ja-JP" sz="3600" b="1" i="1" dirty="0" smtClean="0">
                <a:solidFill>
                  <a:srgbClr val="0000FF"/>
                </a:solidFill>
                <a:latin typeface="Times"/>
                <a:cs typeface="Times"/>
              </a:rPr>
              <a:t> alignment on the girder</a:t>
            </a:r>
            <a:endParaRPr kumimoji="1" lang="ja-JP" altLang="en-US" sz="3600" b="1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454327" y="5130848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740431" y="5048086"/>
            <a:ext cx="1394657" cy="77283"/>
          </a:xfrm>
          <a:prstGeom prst="rect">
            <a:avLst/>
          </a:prstGeom>
          <a:solidFill>
            <a:srgbClr val="92D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932040" y="4797152"/>
            <a:ext cx="251253" cy="2480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3166295" y="2516848"/>
            <a:ext cx="1080120" cy="957816"/>
            <a:chOff x="3851920" y="2132856"/>
            <a:chExt cx="1080120" cy="957816"/>
          </a:xfrm>
        </p:grpSpPr>
        <p:sp>
          <p:nvSpPr>
            <p:cNvPr id="11" name="正方形/長方形 10"/>
            <p:cNvSpPr/>
            <p:nvPr/>
          </p:nvSpPr>
          <p:spPr>
            <a:xfrm>
              <a:off x="3851920" y="2874648"/>
              <a:ext cx="1080120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995936" y="2132856"/>
              <a:ext cx="720080" cy="741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円/楕円 21"/>
          <p:cNvSpPr/>
          <p:nvPr/>
        </p:nvSpPr>
        <p:spPr>
          <a:xfrm>
            <a:off x="3670351" y="534687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3131840" y="2849244"/>
            <a:ext cx="0" cy="651764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0" idx="2"/>
          </p:cNvCxnSpPr>
          <p:nvPr/>
        </p:nvCxnSpPr>
        <p:spPr>
          <a:xfrm flipV="1">
            <a:off x="3109133" y="3461256"/>
            <a:ext cx="1448178" cy="13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2411760" y="5470300"/>
            <a:ext cx="1253651" cy="2629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 flipV="1">
            <a:off x="4058991" y="2112212"/>
            <a:ext cx="657025" cy="128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56" idx="1"/>
          </p:cNvCxnSpPr>
          <p:nvPr/>
        </p:nvCxnSpPr>
        <p:spPr>
          <a:xfrm flipH="1">
            <a:off x="3912062" y="1469975"/>
            <a:ext cx="2371426" cy="1034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7054727" y="1189876"/>
            <a:ext cx="288032" cy="48965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 flipH="1">
            <a:off x="646015" y="1319076"/>
            <a:ext cx="288032" cy="48965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934047" y="1526738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6832459" y="2240768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/>
          <p:cNvCxnSpPr>
            <a:stCxn id="56" idx="1"/>
            <a:endCxn id="46" idx="0"/>
          </p:cNvCxnSpPr>
          <p:nvPr/>
        </p:nvCxnSpPr>
        <p:spPr>
          <a:xfrm>
            <a:off x="6283488" y="1469975"/>
            <a:ext cx="656983" cy="7707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4716016" y="1949931"/>
            <a:ext cx="1886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Times"/>
                <a:cs typeface="Times"/>
              </a:rPr>
              <a:t>Accelerator structure</a:t>
            </a:r>
            <a:endParaRPr kumimoji="1" lang="ja-JP" altLang="en-US" sz="2400" b="1" dirty="0">
              <a:latin typeface="Times"/>
              <a:cs typeface="Times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283488" y="869811"/>
            <a:ext cx="2608992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Times"/>
                <a:cs typeface="Times"/>
              </a:rPr>
              <a:t>Reflectors for laser </a:t>
            </a:r>
            <a:r>
              <a:rPr kumimoji="1" lang="en-US" altLang="ja-JP" b="1" dirty="0">
                <a:latin typeface="Times"/>
                <a:cs typeface="Times"/>
              </a:rPr>
              <a:t>tracker (Leica AT-401)</a:t>
            </a:r>
            <a:endParaRPr kumimoji="1" lang="ja-JP" altLang="en-US" sz="2400" b="1" dirty="0">
              <a:latin typeface="Times"/>
              <a:cs typeface="Times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83568" y="2516848"/>
            <a:ext cx="20481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Times"/>
                <a:cs typeface="Times"/>
              </a:rPr>
              <a:t>Reference rail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11560" y="5458831"/>
            <a:ext cx="1845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  <a:latin typeface="Times"/>
                <a:cs typeface="Times"/>
              </a:rPr>
              <a:t>Laser QPD</a:t>
            </a:r>
          </a:p>
          <a:p>
            <a:r>
              <a:rPr kumimoji="1" lang="en-US" altLang="ja-JP" b="1" dirty="0" smtClean="0">
                <a:solidFill>
                  <a:srgbClr val="0000FF"/>
                </a:solidFill>
                <a:latin typeface="Times"/>
                <a:cs typeface="Times"/>
              </a:rPr>
              <a:t>reference</a:t>
            </a:r>
            <a:r>
              <a:rPr kumimoji="1" lang="en-US" altLang="ja-JP" sz="2400" b="1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endParaRPr kumimoji="1" lang="ja-JP" altLang="en-US" sz="24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75" name="日付プレースホルダー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Tsuyoshi Suwada /KEKB Injector Linac</a:t>
            </a:r>
            <a:endParaRPr kumimoji="1" lang="ja-JP" altLang="en-US"/>
          </a:p>
        </p:txBody>
      </p:sp>
      <p:sp>
        <p:nvSpPr>
          <p:cNvPr id="76" name="フッター プレースホルダー 7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824064" cy="457200"/>
          </a:xfrm>
        </p:spPr>
        <p:txBody>
          <a:bodyPr/>
          <a:lstStyle/>
          <a:p>
            <a:r>
              <a:rPr kumimoji="1" lang="en-US" altLang="ja-JP" smtClean="0"/>
              <a:t>IWAA2014, Oct. 13-17, 2014 @ IHEP</a:t>
            </a:r>
            <a:endParaRPr kumimoji="1" lang="ja-JP" altLang="en-US" dirty="0"/>
          </a:p>
        </p:txBody>
      </p:sp>
      <p:sp>
        <p:nvSpPr>
          <p:cNvPr id="77" name="スライド番号プレースホルダー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9060-D414-45B6-ACC4-ED66EAB5F3F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820832" y="3892951"/>
            <a:ext cx="173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Times"/>
                <a:cs typeface="Times"/>
              </a:rPr>
              <a:t>Girder</a:t>
            </a:r>
            <a:endParaRPr kumimoji="1" lang="ja-JP" altLang="en-US" sz="2400" b="1" dirty="0">
              <a:latin typeface="Times"/>
              <a:cs typeface="Times"/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 flipH="1">
            <a:off x="5135088" y="3573016"/>
            <a:ext cx="1381128" cy="11661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6444208" y="3142308"/>
            <a:ext cx="2333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Times"/>
                <a:cs typeface="Times"/>
              </a:rPr>
              <a:t>R</a:t>
            </a:r>
            <a:r>
              <a:rPr kumimoji="1" lang="en-US" altLang="ja-JP" sz="2400" b="1" dirty="0" smtClean="0">
                <a:latin typeface="Times"/>
                <a:cs typeface="Times"/>
              </a:rPr>
              <a:t>eference point </a:t>
            </a:r>
            <a:r>
              <a:rPr lang="en-US" altLang="ja-JP" sz="2400" b="1" dirty="0" smtClean="0">
                <a:latin typeface="Times"/>
                <a:cs typeface="Times"/>
              </a:rPr>
              <a:t>extended from laser QPD</a:t>
            </a:r>
            <a:endParaRPr kumimoji="1" lang="ja-JP" altLang="en-US" sz="2400" b="1" dirty="0">
              <a:latin typeface="Times"/>
              <a:cs typeface="Times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227375" y="4869160"/>
            <a:ext cx="68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1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568008" y="1988347"/>
            <a:ext cx="68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itchFamily="34" charset="0"/>
                <a:cs typeface="Arial" pitchFamily="34" charset="0"/>
              </a:rPr>
              <a:t>2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456313" y="1476956"/>
            <a:ext cx="504056" cy="435651"/>
            <a:chOff x="3454327" y="1308824"/>
            <a:chExt cx="504056" cy="435651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3454327" y="1308824"/>
              <a:ext cx="504056" cy="360040"/>
              <a:chOff x="4139952" y="1196752"/>
              <a:chExt cx="504056" cy="360040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4139952" y="1412776"/>
                <a:ext cx="50405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4283968" y="1196752"/>
                <a:ext cx="216024" cy="216024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" name="円/楕円 46"/>
            <p:cNvSpPr/>
            <p:nvPr/>
          </p:nvSpPr>
          <p:spPr>
            <a:xfrm>
              <a:off x="3454327" y="1646802"/>
              <a:ext cx="90728" cy="9596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3859372" y="1648515"/>
              <a:ext cx="90728" cy="9596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3310311" y="1875940"/>
            <a:ext cx="792088" cy="730936"/>
            <a:chOff x="3310311" y="1875940"/>
            <a:chExt cx="792088" cy="730936"/>
          </a:xfrm>
        </p:grpSpPr>
        <p:sp>
          <p:nvSpPr>
            <p:cNvPr id="13" name="円/楕円 12"/>
            <p:cNvSpPr/>
            <p:nvPr/>
          </p:nvSpPr>
          <p:spPr>
            <a:xfrm>
              <a:off x="3310311" y="1875940"/>
              <a:ext cx="792088" cy="7309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594151" y="2112212"/>
              <a:ext cx="216024" cy="21602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4" name="テキスト ボックス 53"/>
          <p:cNvSpPr txBox="1"/>
          <p:nvPr/>
        </p:nvSpPr>
        <p:spPr>
          <a:xfrm>
            <a:off x="6208408" y="4961998"/>
            <a:ext cx="28280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00FF"/>
                </a:solidFill>
                <a:latin typeface="Times"/>
                <a:cs typeface="Times"/>
              </a:rPr>
              <a:t>Align and check with laser tracker</a:t>
            </a:r>
            <a:endParaRPr kumimoji="1" lang="ja-JP" altLang="en-US" sz="24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915020" y="4739157"/>
            <a:ext cx="68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itchFamily="34" charset="0"/>
                <a:cs typeface="Arial" pitchFamily="34" charset="0"/>
              </a:rPr>
              <a:t>3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2580604" y="2932346"/>
            <a:ext cx="551236" cy="4343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stCxn id="56" idx="1"/>
            <a:endCxn id="9" idx="0"/>
          </p:cNvCxnSpPr>
          <p:nvPr/>
        </p:nvCxnSpPr>
        <p:spPr>
          <a:xfrm flipH="1">
            <a:off x="5057667" y="1469975"/>
            <a:ext cx="1225821" cy="3327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/>
          <p:nvPr/>
        </p:nvSpPr>
        <p:spPr>
          <a:xfrm>
            <a:off x="3366915" y="5052314"/>
            <a:ext cx="802581" cy="79453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5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Tsuyoshi Suwada /KEKB Injector Linac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C42-F6C1-3348-9837-B7932CCE7A92}" type="slidenum">
              <a:rPr lang="en-US" altLang="ja-JP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altLang="ja-JP" sz="3600" b="1" i="1" dirty="0" err="1" smtClean="0">
                <a:solidFill>
                  <a:srgbClr val="0000FF"/>
                </a:solidFill>
                <a:latin typeface="Times" charset="0"/>
              </a:rPr>
              <a:t>Fiducial</a:t>
            </a: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 points for the girder unit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pic>
        <p:nvPicPr>
          <p:cNvPr id="2" name="図 1" descr="IMG_2148 のコピー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3" y="1052736"/>
            <a:ext cx="3528393" cy="1981525"/>
          </a:xfrm>
          <a:prstGeom prst="rect">
            <a:avLst/>
          </a:prstGeom>
        </p:spPr>
      </p:pic>
      <p:pic>
        <p:nvPicPr>
          <p:cNvPr id="3" name="図 2" descr="RIMG0754 のコピー.JPG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52736"/>
            <a:ext cx="5340085" cy="4005064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 bwMode="auto">
          <a:xfrm>
            <a:off x="6084168" y="1916832"/>
            <a:ext cx="273630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テキスト ボックス 9"/>
          <p:cNvSpPr txBox="1"/>
          <p:nvPr/>
        </p:nvSpPr>
        <p:spPr>
          <a:xfrm>
            <a:off x="7524328" y="2204864"/>
            <a:ext cx="968384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Times"/>
                <a:cs typeface="Times"/>
              </a:rPr>
              <a:t>400mm</a:t>
            </a:r>
            <a:endParaRPr kumimoji="1" lang="ja-JP" altLang="en-US" sz="20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75856" y="4293096"/>
            <a:ext cx="213081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"/>
                <a:cs typeface="Times"/>
              </a:rPr>
              <a:t>Tracker </a:t>
            </a:r>
            <a:r>
              <a:rPr kumimoji="1" lang="en-US" altLang="ja-JP" dirty="0" err="1" smtClean="0">
                <a:solidFill>
                  <a:schemeClr val="bg1"/>
                </a:solidFill>
                <a:latin typeface="Times"/>
                <a:cs typeface="Times"/>
              </a:rPr>
              <a:t>fiducial</a:t>
            </a:r>
            <a:endParaRPr kumimoji="1" lang="ja-JP" alt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42068" y="1084674"/>
            <a:ext cx="272382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FF"/>
                </a:solidFill>
                <a:latin typeface="Times"/>
                <a:cs typeface="Times"/>
              </a:rPr>
              <a:t>Mechanical jig for target</a:t>
            </a:r>
            <a:endParaRPr kumimoji="1" lang="ja-JP" altLang="en-US" sz="2000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cxnSp>
        <p:nvCxnSpPr>
          <p:cNvPr id="15" name="直線矢印コネクタ 14"/>
          <p:cNvCxnSpPr/>
          <p:nvPr/>
        </p:nvCxnSpPr>
        <p:spPr bwMode="auto">
          <a:xfrm flipH="1" flipV="1">
            <a:off x="3923928" y="4005064"/>
            <a:ext cx="288032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直線矢印コネクタ 16"/>
          <p:cNvCxnSpPr/>
          <p:nvPr/>
        </p:nvCxnSpPr>
        <p:spPr bwMode="auto">
          <a:xfrm flipV="1">
            <a:off x="1979712" y="3356992"/>
            <a:ext cx="1008112" cy="720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テキスト ボックス 20"/>
          <p:cNvSpPr txBox="1"/>
          <p:nvPr/>
        </p:nvSpPr>
        <p:spPr>
          <a:xfrm>
            <a:off x="755576" y="2780928"/>
            <a:ext cx="186827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"/>
                <a:cs typeface="Times"/>
              </a:rPr>
              <a:t>Laser </a:t>
            </a:r>
            <a:r>
              <a:rPr kumimoji="1" lang="en-US" altLang="ja-JP" dirty="0" err="1" smtClean="0">
                <a:solidFill>
                  <a:schemeClr val="bg1"/>
                </a:solidFill>
                <a:latin typeface="Times"/>
                <a:cs typeface="Times"/>
              </a:rPr>
              <a:t>fiducial</a:t>
            </a:r>
            <a:endParaRPr kumimoji="1" lang="ja-JP" alt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3419872" y="1052736"/>
            <a:ext cx="216024" cy="216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3" name="円/楕円 22"/>
          <p:cNvSpPr/>
          <p:nvPr/>
        </p:nvSpPr>
        <p:spPr bwMode="auto">
          <a:xfrm>
            <a:off x="1043608" y="1052736"/>
            <a:ext cx="216024" cy="216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15816" y="1628800"/>
            <a:ext cx="259228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"/>
                <a:cs typeface="Times"/>
              </a:rPr>
              <a:t>P</a:t>
            </a:r>
            <a:r>
              <a:rPr kumimoji="1" lang="en-US" altLang="ja-JP" dirty="0">
                <a:solidFill>
                  <a:schemeClr val="bg1"/>
                </a:solidFill>
                <a:latin typeface="Times"/>
                <a:cs typeface="Times"/>
              </a:rPr>
              <a:t>oints to </a:t>
            </a:r>
            <a:r>
              <a:rPr kumimoji="1" lang="en-US" altLang="ja-JP" dirty="0" smtClean="0">
                <a:solidFill>
                  <a:schemeClr val="bg1"/>
                </a:solidFill>
                <a:latin typeface="Times"/>
                <a:cs typeface="Times"/>
              </a:rPr>
              <a:t>be aligned</a:t>
            </a:r>
            <a:endParaRPr kumimoji="1" lang="ja-JP" alt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cxnSp>
        <p:nvCxnSpPr>
          <p:cNvPr id="25" name="直線矢印コネクタ 24"/>
          <p:cNvCxnSpPr/>
          <p:nvPr/>
        </p:nvCxnSpPr>
        <p:spPr bwMode="auto">
          <a:xfrm flipH="1" flipV="1">
            <a:off x="3635896" y="1340768"/>
            <a:ext cx="288032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直線矢印コネクタ 25"/>
          <p:cNvCxnSpPr/>
          <p:nvPr/>
        </p:nvCxnSpPr>
        <p:spPr bwMode="auto">
          <a:xfrm flipH="1" flipV="1">
            <a:off x="1331640" y="1268760"/>
            <a:ext cx="2592288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テキスト ボックス 28"/>
          <p:cNvSpPr txBox="1"/>
          <p:nvPr/>
        </p:nvSpPr>
        <p:spPr>
          <a:xfrm>
            <a:off x="2987824" y="2708920"/>
            <a:ext cx="80036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"/>
                <a:cs typeface="Times"/>
              </a:rPr>
              <a:t>QPD</a:t>
            </a:r>
            <a:endParaRPr kumimoji="1" lang="ja-JP" alt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pic>
        <p:nvPicPr>
          <p:cNvPr id="31" name="図 30" descr="IMGP295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140968"/>
            <a:ext cx="3552396" cy="2664296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508104" y="5333146"/>
            <a:ext cx="350608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Times"/>
                <a:cs typeface="Times"/>
              </a:rPr>
              <a:t>Mechanical jig for tracker target</a:t>
            </a:r>
            <a:endParaRPr kumimoji="1" lang="ja-JP" altLang="en-US" sz="20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905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10"/>
          </p:nvPr>
        </p:nvSpPr>
        <p:spPr>
          <a:xfrm>
            <a:off x="323528" y="6248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Tsuyoshi Suwada /KEKB Injector </a:t>
            </a:r>
            <a:r>
              <a:rPr lang="en-US" altLang="ja-JP" dirty="0" err="1" smtClean="0"/>
              <a:t>Linac</a:t>
            </a:r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968080" cy="457200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IWAA2014, Oct. 13-17, 2014 @ IHEP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C42-F6C1-3348-9837-B7932CCE7A92}" type="slidenum">
              <a:rPr lang="en-US" altLang="ja-JP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altLang="ja-JP" sz="3600" b="1" i="1" dirty="0" err="1" smtClean="0">
                <a:solidFill>
                  <a:srgbClr val="0000FF"/>
                </a:solidFill>
                <a:latin typeface="Times" charset="0"/>
              </a:rPr>
              <a:t>Fiducial</a:t>
            </a:r>
            <a:r>
              <a:rPr lang="en-US" altLang="ja-JP" sz="3600" b="1" i="1" dirty="0" smtClean="0">
                <a:solidFill>
                  <a:srgbClr val="0000FF"/>
                </a:solidFill>
                <a:latin typeface="Times" charset="0"/>
              </a:rPr>
              <a:t> points for the accelerator components</a:t>
            </a:r>
            <a:endParaRPr lang="ja-JP" altLang="en-US" sz="3600" b="1" i="1" dirty="0" smtClean="0">
              <a:solidFill>
                <a:srgbClr val="0000FF"/>
              </a:solidFill>
              <a:latin typeface="Times" charset="0"/>
            </a:endParaRPr>
          </a:p>
        </p:txBody>
      </p:sp>
      <p:pic>
        <p:nvPicPr>
          <p:cNvPr id="11" name="図 10" descr="RIMG0737.JPG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538790"/>
            <a:ext cx="4536503" cy="340237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07504" y="764704"/>
            <a:ext cx="4648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New target base mounted on a coupler surface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pic>
        <p:nvPicPr>
          <p:cNvPr id="14" name="図 13" descr="IMGP2994 のコピー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014" y="1556792"/>
            <a:ext cx="4475989" cy="335699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499992" y="76470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"/>
                <a:cs typeface="Times"/>
              </a:rPr>
              <a:t>New target base mounted on </a:t>
            </a:r>
            <a:r>
              <a:rPr kumimoji="1" lang="en-US" altLang="ja-JP" sz="2000" dirty="0" err="1" smtClean="0">
                <a:latin typeface="Times"/>
                <a:cs typeface="Times"/>
              </a:rPr>
              <a:t>quadrupole</a:t>
            </a:r>
            <a:r>
              <a:rPr kumimoji="1" lang="en-US" altLang="ja-JP" sz="2000" dirty="0" smtClean="0">
                <a:latin typeface="Times"/>
                <a:cs typeface="Times"/>
              </a:rPr>
              <a:t> doublet</a:t>
            </a:r>
            <a:endParaRPr kumimoji="1" lang="ja-JP" altLang="en-US" sz="2000" dirty="0">
              <a:latin typeface="Times"/>
              <a:cs typeface="Time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03848" y="285293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Times"/>
                <a:cs typeface="Times"/>
              </a:rPr>
              <a:t>Waveguide</a:t>
            </a:r>
            <a:endParaRPr kumimoji="1" lang="ja-JP" altLang="en-US" sz="20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35696" y="407707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Times"/>
                <a:cs typeface="Times"/>
              </a:rPr>
              <a:t>Coupler</a:t>
            </a:r>
            <a:endParaRPr kumimoji="1" lang="ja-JP" altLang="en-US" sz="20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95736" y="450912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Times"/>
                <a:cs typeface="Times"/>
              </a:rPr>
              <a:t>Accelerating structure</a:t>
            </a:r>
            <a:endParaRPr kumimoji="1" lang="ja-JP" altLang="en-US" sz="20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44208" y="443711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bg1"/>
                </a:solidFill>
                <a:latin typeface="Times"/>
                <a:cs typeface="Times"/>
              </a:rPr>
              <a:t>Quadrupole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Times"/>
                <a:cs typeface="Times"/>
              </a:rPr>
              <a:t> doublet</a:t>
            </a:r>
            <a:endParaRPr kumimoji="1" lang="ja-JP" altLang="en-US" sz="20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7504" y="149697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Times"/>
                <a:cs typeface="Times"/>
              </a:rPr>
              <a:t>Target base for accelerating structure</a:t>
            </a:r>
            <a:endParaRPr kumimoji="1" lang="ja-JP" altLang="en-US" sz="20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04248" y="155679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latin typeface="Times"/>
                <a:cs typeface="Times"/>
              </a:rPr>
              <a:t>Target base for quads</a:t>
            </a:r>
            <a:endParaRPr kumimoji="1" lang="ja-JP" altLang="en-US" sz="20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23529407"/>
      </p:ext>
    </p:extLst>
  </p:cSld>
  <p:clrMapOvr>
    <a:masterClrMapping/>
  </p:clrMapOvr>
</p:sld>
</file>

<file path=ppt/theme/theme1.xml><?xml version="1.0" encoding="utf-8"?>
<a:theme xmlns:a="http://schemas.openxmlformats.org/drawingml/2006/main" name="MtFuji">
  <a:themeElements>
    <a:clrScheme name="MtFuji 2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82B5CA"/>
      </a:accent1>
      <a:accent2>
        <a:srgbClr val="448C8E"/>
      </a:accent2>
      <a:accent3>
        <a:srgbClr val="FFFFFF"/>
      </a:accent3>
      <a:accent4>
        <a:srgbClr val="000000"/>
      </a:accent4>
      <a:accent5>
        <a:srgbClr val="C1D7E1"/>
      </a:accent5>
      <a:accent6>
        <a:srgbClr val="3D7E80"/>
      </a:accent6>
      <a:hlink>
        <a:srgbClr val="A384C8"/>
      </a:hlink>
      <a:folHlink>
        <a:srgbClr val="6B5653"/>
      </a:folHlink>
    </a:clrScheme>
    <a:fontScheme name="MtFuji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  <a:cs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  <a:cs typeface="Osaka" charset="0"/>
          </a:defRPr>
        </a:defPPr>
      </a:lstStyle>
    </a:lnDef>
  </a:objectDefaults>
  <a:extraClrSchemeLst>
    <a:extraClrScheme>
      <a:clrScheme name="MtFuji 1">
        <a:dk1>
          <a:srgbClr val="000000"/>
        </a:dk1>
        <a:lt1>
          <a:srgbClr val="FFFFFF"/>
        </a:lt1>
        <a:dk2>
          <a:srgbClr val="25367F"/>
        </a:dk2>
        <a:lt2>
          <a:srgbClr val="B29782"/>
        </a:lt2>
        <a:accent1>
          <a:srgbClr val="82B5CA"/>
        </a:accent1>
        <a:accent2>
          <a:srgbClr val="448C8E"/>
        </a:accent2>
        <a:accent3>
          <a:srgbClr val="ACAEC0"/>
        </a:accent3>
        <a:accent4>
          <a:srgbClr val="DADADA"/>
        </a:accent4>
        <a:accent5>
          <a:srgbClr val="C1D7E1"/>
        </a:accent5>
        <a:accent6>
          <a:srgbClr val="3D7E80"/>
        </a:accent6>
        <a:hlink>
          <a:srgbClr val="5C885F"/>
        </a:hlink>
        <a:folHlink>
          <a:srgbClr val="6B565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 2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82B5CA"/>
        </a:accent1>
        <a:accent2>
          <a:srgbClr val="448C8E"/>
        </a:accent2>
        <a:accent3>
          <a:srgbClr val="FFFFFF"/>
        </a:accent3>
        <a:accent4>
          <a:srgbClr val="000000"/>
        </a:accent4>
        <a:accent5>
          <a:srgbClr val="C1D7E1"/>
        </a:accent5>
        <a:accent6>
          <a:srgbClr val="3D7E80"/>
        </a:accent6>
        <a:hlink>
          <a:srgbClr val="A384C8"/>
        </a:hlink>
        <a:folHlink>
          <a:srgbClr val="6B56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 4">
        <a:dk1>
          <a:srgbClr val="000000"/>
        </a:dk1>
        <a:lt1>
          <a:srgbClr val="ACCEDC"/>
        </a:lt1>
        <a:dk2>
          <a:srgbClr val="003366"/>
        </a:dk2>
        <a:lt2>
          <a:srgbClr val="FFFFFF"/>
        </a:lt2>
        <a:accent1>
          <a:srgbClr val="82B5CA"/>
        </a:accent1>
        <a:accent2>
          <a:srgbClr val="769537"/>
        </a:accent2>
        <a:accent3>
          <a:srgbClr val="D2E3EB"/>
        </a:accent3>
        <a:accent4>
          <a:srgbClr val="000000"/>
        </a:accent4>
        <a:accent5>
          <a:srgbClr val="C1D7E1"/>
        </a:accent5>
        <a:accent6>
          <a:srgbClr val="6A8731"/>
        </a:accent6>
        <a:hlink>
          <a:srgbClr val="3F7EBD"/>
        </a:hlink>
        <a:folHlink>
          <a:srgbClr val="B77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 5">
        <a:dk1>
          <a:srgbClr val="000000"/>
        </a:dk1>
        <a:lt1>
          <a:srgbClr val="FFFFFF"/>
        </a:lt1>
        <a:dk2>
          <a:srgbClr val="800080"/>
        </a:dk2>
        <a:lt2>
          <a:srgbClr val="FFFFCC"/>
        </a:lt2>
        <a:accent1>
          <a:srgbClr val="FF6699"/>
        </a:accent1>
        <a:accent2>
          <a:srgbClr val="FFCC66"/>
        </a:accent2>
        <a:accent3>
          <a:srgbClr val="C0AAC0"/>
        </a:accent3>
        <a:accent4>
          <a:srgbClr val="DADADA"/>
        </a:accent4>
        <a:accent5>
          <a:srgbClr val="FFB8CA"/>
        </a:accent5>
        <a:accent6>
          <a:srgbClr val="E7B95C"/>
        </a:accent6>
        <a:hlink>
          <a:srgbClr val="99CC00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 6">
        <a:dk1>
          <a:srgbClr val="006699"/>
        </a:dk1>
        <a:lt1>
          <a:srgbClr val="FFFFFF"/>
        </a:lt1>
        <a:dk2>
          <a:srgbClr val="009999"/>
        </a:dk2>
        <a:lt2>
          <a:srgbClr val="FFFFCC"/>
        </a:lt2>
        <a:accent1>
          <a:srgbClr val="47B6B9"/>
        </a:accent1>
        <a:accent2>
          <a:srgbClr val="C6A854"/>
        </a:accent2>
        <a:accent3>
          <a:srgbClr val="AACACA"/>
        </a:accent3>
        <a:accent4>
          <a:srgbClr val="DADADA"/>
        </a:accent4>
        <a:accent5>
          <a:srgbClr val="B1D7D9"/>
        </a:accent5>
        <a:accent6>
          <a:srgbClr val="B3984B"/>
        </a:accent6>
        <a:hlink>
          <a:srgbClr val="46904B"/>
        </a:hlink>
        <a:folHlink>
          <a:srgbClr val="00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HD:Word Processing:Microsoft Office 98:Templates:プレゼンテーション デザイン:MtFuji</Template>
  <TotalTime>11118</TotalTime>
  <Words>3718</Words>
  <Application>Microsoft Macintosh PowerPoint</Application>
  <PresentationFormat>画面に合わせる (4:3)</PresentationFormat>
  <Paragraphs>545</Paragraphs>
  <Slides>54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56" baseType="lpstr">
      <vt:lpstr>MtFuji</vt:lpstr>
      <vt:lpstr>数式</vt:lpstr>
      <vt:lpstr>Present status and future prospect on the initial realignment at the KEKB injector linac </vt:lpstr>
      <vt:lpstr>Introduction</vt:lpstr>
      <vt:lpstr>Super KEKB Accelerator Complex</vt:lpstr>
      <vt:lpstr>Strategies of the initial realignment</vt:lpstr>
      <vt:lpstr>KEKB linac layout and two laser fiducial lines</vt:lpstr>
      <vt:lpstr>Accelerator girder unit structure </vt:lpstr>
      <vt:lpstr>Short-range component alignment on the girder</vt:lpstr>
      <vt:lpstr>Fiducial points for the girder unit</vt:lpstr>
      <vt:lpstr>Fiducial points for the accelerator components</vt:lpstr>
      <vt:lpstr>Alignment results for the accelerating structures at sectors C5</vt:lpstr>
      <vt:lpstr>Laser optical system –  simple dioptric system using dioptric lenses and reflecting mirrors –</vt:lpstr>
      <vt:lpstr>Laser profiles at the initial and last QPDs</vt:lpstr>
      <vt:lpstr>New support table installed for restricting the displacements of the girder unit  </vt:lpstr>
      <vt:lpstr>Variational plots of the power spectrum density of the girder unit</vt:lpstr>
      <vt:lpstr>Initial realignment in the 180-degree arc section</vt:lpstr>
      <vt:lpstr>Initial realignment at the 180-degree arc section</vt:lpstr>
      <vt:lpstr>Initial realignment in the 180-degree arc section</vt:lpstr>
      <vt:lpstr>Dynamical motion of the tunnel floor &amp; future prospects</vt:lpstr>
      <vt:lpstr>Variational plots of the x and y displacements of the girder units along the half of the linac </vt:lpstr>
      <vt:lpstr>Variational plots of the x and y displacements of the FB-controlled linear stage</vt:lpstr>
      <vt:lpstr>Summary</vt:lpstr>
      <vt:lpstr>Back-up files</vt:lpstr>
      <vt:lpstr>Girder unit for accelerating structures</vt:lpstr>
      <vt:lpstr>Quadrant Silicon Photo-Diode (QPD)</vt:lpstr>
      <vt:lpstr>Heavy mechanical damages in 11 Mar. 2011)</vt:lpstr>
      <vt:lpstr>Alignment results for the accelerating structures at sectors AB</vt:lpstr>
      <vt:lpstr>Remote-controlled QPD</vt:lpstr>
      <vt:lpstr>Developments for the laser-based alignment system</vt:lpstr>
      <vt:lpstr>Two alignment systems for girders and components </vt:lpstr>
      <vt:lpstr>Feedback control for laser axis – for injection angle stability –</vt:lpstr>
      <vt:lpstr>Ultrafine stage to stabilize the laser pointing</vt:lpstr>
      <vt:lpstr>Optical system</vt:lpstr>
      <vt:lpstr>He-Ne Laser beam first successful delivering up to 500 m in 20 July 2012</vt:lpstr>
      <vt:lpstr>Laser system under operation</vt:lpstr>
      <vt:lpstr>Results of the laser size measurements along the linac</vt:lpstr>
      <vt:lpstr>Sensitivity measurements of the laser axis   at z = 500m</vt:lpstr>
      <vt:lpstr>Stability measurements of the laser axes at z=500 m</vt:lpstr>
      <vt:lpstr>Variational plots of the x and y displacements of the FB-controlled linear stage</vt:lpstr>
      <vt:lpstr>Position displacement distribution of the laser axes  for 132-m-long straight line</vt:lpstr>
      <vt:lpstr>Position displacement distributions of the laser axes for 500-m-long straight line</vt:lpstr>
      <vt:lpstr>Expected error sources and estimations for the laser fiducial</vt:lpstr>
      <vt:lpstr>Near future</vt:lpstr>
      <vt:lpstr>Laser size measurements along the linac</vt:lpstr>
      <vt:lpstr>Long-term motions of the stage of f5000 lens  with FB control on</vt:lpstr>
      <vt:lpstr>Isolated floor structure at the optical ystem</vt:lpstr>
      <vt:lpstr>Mechanical jig for fiducialization of tracker target</vt:lpstr>
      <vt:lpstr>Component alignment on the girder</vt:lpstr>
      <vt:lpstr>Laser pipe with a viewing port</vt:lpstr>
      <vt:lpstr>Support of accelerating structures</vt:lpstr>
      <vt:lpstr>Connection between accelerating structure and Quad</vt:lpstr>
      <vt:lpstr>Laser window</vt:lpstr>
      <vt:lpstr>3D mechanical precision measurement  in QPD holder </vt:lpstr>
      <vt:lpstr>Test bench in QPD setting calibration</vt:lpstr>
      <vt:lpstr>Reinforced girder unit</vt:lpstr>
    </vt:vector>
  </TitlesOfParts>
  <Company>KEK-ACC-LINAC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タイトルなし</dc:title>
  <dc:creator>tsuyoshi suwada</dc:creator>
  <cp:lastModifiedBy>Suwada Tsuyoshi</cp:lastModifiedBy>
  <cp:revision>2891</cp:revision>
  <cp:lastPrinted>2014-10-08T08:50:12Z</cp:lastPrinted>
  <dcterms:created xsi:type="dcterms:W3CDTF">2001-02-23T05:25:07Z</dcterms:created>
  <dcterms:modified xsi:type="dcterms:W3CDTF">2014-10-11T05:55:31Z</dcterms:modified>
</cp:coreProperties>
</file>