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40" r:id="rId2"/>
  </p:sldMasterIdLst>
  <p:notesMasterIdLst>
    <p:notesMasterId r:id="rId6"/>
  </p:notesMasterIdLst>
  <p:sldIdLst>
    <p:sldId id="358" r:id="rId3"/>
    <p:sldId id="356" r:id="rId4"/>
    <p:sldId id="3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B7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7F85-B32A-4CA9-9320-15D31B124260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06F3D-0C12-4BB2-9B33-E700C28ED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36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96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96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9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4324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4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5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8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3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0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89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1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5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713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4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80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94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7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2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6" y="64440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联系方式：洪智勇，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zhiyong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hong@sjtu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edu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cn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276" y="643852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21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日高能物理所汇报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13" descr="学术报告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04252" y="166688"/>
            <a:ext cx="20161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 userDrawn="1"/>
        </p:nvCxnSpPr>
        <p:spPr bwMode="auto">
          <a:xfrm>
            <a:off x="0" y="765175"/>
            <a:ext cx="9144000" cy="0"/>
          </a:xfrm>
          <a:prstGeom prst="line">
            <a:avLst/>
          </a:prstGeom>
          <a:ln>
            <a:gradFill>
              <a:gsLst>
                <a:gs pos="0">
                  <a:srgbClr val="00B0F0"/>
                </a:gs>
                <a:gs pos="41000">
                  <a:schemeClr val="accent1">
                    <a:tint val="44500"/>
                    <a:satMod val="160000"/>
                  </a:schemeClr>
                </a:gs>
                <a:gs pos="100000">
                  <a:srgbClr val="C00000"/>
                </a:gs>
              </a:gsLst>
              <a:lin ang="0" scaled="0"/>
            </a:gradFill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515888" y="68445"/>
            <a:ext cx="30480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黑体" pitchFamily="49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华文彩云" pitchFamily="2" charset="-122"/>
                <a:ea typeface="华文彩云" pitchFamily="2" charset="-122"/>
              </a:rPr>
              <a:t>上海超导</a:t>
            </a:r>
            <a:endParaRPr lang="en-US" altLang="zh-CN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华文彩云" pitchFamily="2" charset="-122"/>
              <a:ea typeface="华文彩云" pitchFamily="2" charset="-122"/>
            </a:endParaRPr>
          </a:p>
          <a:p>
            <a:pPr algn="l">
              <a:defRPr/>
            </a:pPr>
            <a:r>
              <a:rPr lang="en-US" altLang="zh-CN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华文彩云" pitchFamily="2" charset="-122"/>
                <a:ea typeface="华文彩云" pitchFamily="2" charset="-122"/>
              </a:rPr>
              <a:t>Shanghai Superconductor</a:t>
            </a:r>
            <a:endParaRPr lang="en-US" altLang="zh-CN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9" name="图片 8" descr="E:\Dropbox\File_Dropbox\logo\图片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69189" b="9505"/>
          <a:stretch>
            <a:fillRect/>
          </a:stretch>
        </p:blipFill>
        <p:spPr bwMode="auto">
          <a:xfrm>
            <a:off x="109216" y="44624"/>
            <a:ext cx="502344" cy="64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Tw Cen M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C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1352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438400" y="30480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From the International Organizing Committee 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81000" y="990600"/>
            <a:ext cx="8382000" cy="5638800"/>
          </a:xfrm>
          <a:prstGeom prst="rect">
            <a:avLst/>
          </a:prstGeom>
        </p:spPr>
        <p:txBody>
          <a:bodyPr vert="horz" lIns="91420" tIns="45711" rIns="91420" bIns="45711" rtlCol="0">
            <a:normAutofit lnSpcReduction="10000"/>
          </a:bodyPr>
          <a:lstStyle/>
          <a:p>
            <a:pPr marL="342829" indent="-342829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There was an IOC meeting yesterday and made the following decisions and comments.</a:t>
            </a:r>
          </a:p>
          <a:p>
            <a:pPr marL="342829" indent="-342829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 dirty="0" smtClean="0"/>
              <a:t>Workshop proceedings: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Formal proceedings published via </a:t>
            </a:r>
            <a:r>
              <a:rPr lang="en-US" sz="1600" dirty="0" err="1" smtClean="0"/>
              <a:t>JACoW</a:t>
            </a:r>
            <a:r>
              <a:rPr lang="en-US" sz="1600" dirty="0" smtClean="0"/>
              <a:t> is required by ICFA for all ABDW workshops.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This was stated in a letter to all conveners as well as in an e-mail on Sept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to all speakers.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We have 70 talks, </a:t>
            </a:r>
            <a:r>
              <a:rPr lang="en-US" sz="1600" dirty="0" smtClean="0"/>
              <a:t>54 abstracts submitted. </a:t>
            </a:r>
            <a:r>
              <a:rPr lang="en-US" sz="1600" dirty="0" smtClean="0"/>
              <a:t>But only 24 papers received.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We will </a:t>
            </a:r>
            <a:r>
              <a:rPr lang="en-US" sz="1600" dirty="0" smtClean="0"/>
              <a:t>have </a:t>
            </a:r>
            <a:r>
              <a:rPr lang="en-US" sz="1600" dirty="0" smtClean="0"/>
              <a:t>a 2-week grace period to continue to receive papers. After that you will no longer be able to submit your paper.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We ask for your kind cooperation.</a:t>
            </a:r>
          </a:p>
          <a:p>
            <a:pPr marL="342829" indent="-342829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 dirty="0" smtClean="0"/>
              <a:t>Next workshop: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The IOC decided to continue this workshop.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The next one will be one year from now in Europe.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Organizers: </a:t>
            </a:r>
            <a:r>
              <a:rPr lang="en-US" sz="1600" i="1" dirty="0" err="1" smtClean="0"/>
              <a:t>Marica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Biagini</a:t>
            </a:r>
            <a:r>
              <a:rPr lang="en-US" sz="1600" i="1" dirty="0" smtClean="0"/>
              <a:t> </a:t>
            </a:r>
            <a:r>
              <a:rPr lang="en-US" sz="1600" dirty="0" smtClean="0"/>
              <a:t>(INFN), </a:t>
            </a:r>
            <a:r>
              <a:rPr lang="en-US" sz="1600" i="1" dirty="0" smtClean="0"/>
              <a:t>Alain </a:t>
            </a:r>
            <a:r>
              <a:rPr lang="en-US" sz="1600" i="1" dirty="0" err="1" smtClean="0"/>
              <a:t>Blondel</a:t>
            </a:r>
            <a:r>
              <a:rPr lang="en-US" sz="1600" i="1" dirty="0" smtClean="0"/>
              <a:t> </a:t>
            </a:r>
            <a:r>
              <a:rPr lang="en-US" sz="1600" dirty="0" smtClean="0"/>
              <a:t>(U. Geneva), </a:t>
            </a:r>
            <a:r>
              <a:rPr lang="en-US" sz="1600" i="1" dirty="0" smtClean="0"/>
              <a:t>Frank Zimmermann </a:t>
            </a:r>
            <a:r>
              <a:rPr lang="en-US" sz="1600" dirty="0" smtClean="0"/>
              <a:t>(CERN)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We will propose it to the ICFA for approval.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Number of parallel sessions should be reduced and joint sessions encouraged.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P</a:t>
            </a:r>
            <a:r>
              <a:rPr lang="en-US" sz="1600" dirty="0" smtClean="0"/>
              <a:t>arallel sessions should aim at people with different interest, e.g., calculations vs. technical systems.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There should be an invited talk on Super KEKB in the plenary session.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There should be a dedicated discussion session.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Remote presentation should be allowed if necessary.</a:t>
            </a:r>
          </a:p>
        </p:txBody>
      </p:sp>
    </p:spTree>
    <p:extLst>
      <p:ext uri="{BB962C8B-B14F-4D97-AF65-F5344CB8AC3E}">
        <p14:creationId xmlns:p14="http://schemas.microsoft.com/office/powerpoint/2010/main" val="867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162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Good Bye!</a:t>
            </a:r>
          </a:p>
          <a:p>
            <a:pPr algn="ctr"/>
            <a:r>
              <a:rPr lang="zh-CN" altLang="en-US" sz="3200" b="1" dirty="0"/>
              <a:t>再</a:t>
            </a:r>
            <a:r>
              <a:rPr lang="zh-CN" altLang="en-US" sz="3200" b="1" dirty="0" smtClean="0"/>
              <a:t>见</a:t>
            </a:r>
            <a:r>
              <a:rPr lang="en-US" altLang="zh-CN" sz="3200" b="1" dirty="0" smtClean="0"/>
              <a:t>!</a:t>
            </a:r>
          </a:p>
          <a:p>
            <a:pPr algn="ctr"/>
            <a:r>
              <a:rPr lang="en-US" altLang="zh-CN" sz="3200" b="1" dirty="0" smtClean="0"/>
              <a:t>Au</a:t>
            </a:r>
            <a:r>
              <a:rPr lang="zh-CN" altLang="en-US" sz="3200" b="1" dirty="0"/>
              <a:t> </a:t>
            </a:r>
            <a:r>
              <a:rPr lang="en-US" altLang="zh-CN" sz="3200" b="1" dirty="0" smtClean="0"/>
              <a:t>revoir!</a:t>
            </a:r>
          </a:p>
          <a:p>
            <a:pPr algn="ctr"/>
            <a:r>
              <a:rPr lang="en-US" sz="3200" b="1" dirty="0" smtClean="0"/>
              <a:t>Auf </a:t>
            </a:r>
            <a:r>
              <a:rPr lang="en-US" sz="3200" b="1" dirty="0" err="1"/>
              <a:t>W</a:t>
            </a:r>
            <a:r>
              <a:rPr lang="en-US" sz="3200" b="1" dirty="0" err="1" smtClean="0"/>
              <a:t>iedesehen</a:t>
            </a:r>
            <a:r>
              <a:rPr lang="en-US" sz="3200" b="1" dirty="0" smtClean="0"/>
              <a:t>!</a:t>
            </a:r>
            <a:endParaRPr lang="en-US" sz="3200" b="1" dirty="0"/>
          </a:p>
          <a:p>
            <a:pPr algn="ctr"/>
            <a:r>
              <a:rPr lang="en-US" sz="3200" b="1" dirty="0" smtClean="0"/>
              <a:t>Ciao!</a:t>
            </a:r>
          </a:p>
          <a:p>
            <a:pPr algn="ctr"/>
            <a:r>
              <a:rPr lang="en-US" sz="3200" b="1" dirty="0" smtClean="0"/>
              <a:t>Adios!</a:t>
            </a:r>
          </a:p>
          <a:p>
            <a:pPr algn="ctr"/>
            <a:r>
              <a:rPr lang="az-Cyrl-AZ" sz="3600" b="1" dirty="0"/>
              <a:t>до </a:t>
            </a:r>
            <a:r>
              <a:rPr lang="az-Cyrl-AZ" sz="3600" b="1" dirty="0" smtClean="0"/>
              <a:t>свидания</a:t>
            </a:r>
            <a:r>
              <a:rPr lang="en-US" sz="3200" b="1" dirty="0" smtClean="0"/>
              <a:t>!</a:t>
            </a:r>
            <a:endParaRPr lang="en-US" sz="3200" b="1" dirty="0"/>
          </a:p>
          <a:p>
            <a:pPr algn="ctr"/>
            <a:r>
              <a:rPr lang="ja-JP" altLang="en-US" sz="3200" b="1" dirty="0"/>
              <a:t>さような</a:t>
            </a:r>
            <a:r>
              <a:rPr lang="ja-JP" altLang="en-US" sz="3200" b="1" dirty="0" smtClean="0"/>
              <a:t>ら</a:t>
            </a:r>
            <a:r>
              <a:rPr lang="en-US" sz="3200" b="1" dirty="0" smtClean="0"/>
              <a:t>!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4000" b="1" dirty="0" smtClean="0"/>
              <a:t>Have a safe trip home</a:t>
            </a:r>
          </a:p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nd</a:t>
            </a:r>
          </a:p>
          <a:p>
            <a:pPr algn="ctr"/>
            <a:r>
              <a:rPr lang="en-US" sz="4000" b="1" dirty="0" smtClean="0"/>
              <a:t>See you next year in Europe!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49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默认设计模板">
      <a:majorFont>
        <a:latin typeface="Tw Cen MT"/>
        <a:ea typeface="宋体"/>
        <a:cs typeface=""/>
      </a:majorFont>
      <a:minorFont>
        <a:latin typeface="Tw Cen M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256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1_默认设计模板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Weiren Chou x5489 10950N</dc:creator>
  <cp:lastModifiedBy>Weiren Chou x5489 10950N</cp:lastModifiedBy>
  <cp:revision>236</cp:revision>
  <dcterms:created xsi:type="dcterms:W3CDTF">2006-08-16T00:00:00Z</dcterms:created>
  <dcterms:modified xsi:type="dcterms:W3CDTF">2014-10-12T03:18:43Z</dcterms:modified>
</cp:coreProperties>
</file>