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8" r:id="rId9"/>
    <p:sldId id="262" r:id="rId10"/>
    <p:sldId id="277" r:id="rId11"/>
    <p:sldId id="264" r:id="rId12"/>
    <p:sldId id="265" r:id="rId13"/>
    <p:sldId id="266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2014-10-10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 Lifetime and Injection Considerations of CEPC</a:t>
            </a:r>
            <a:endParaRPr lang="zh-CN" alt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+mj-ea"/>
                <a:ea typeface="+mj-ea"/>
              </a:rPr>
              <a:t>Speaker: Cui </a:t>
            </a:r>
            <a:r>
              <a:rPr lang="en-US" altLang="zh-CN" dirty="0" err="1" smtClean="0">
                <a:solidFill>
                  <a:srgbClr val="002060"/>
                </a:solidFill>
                <a:latin typeface="+mj-ea"/>
                <a:ea typeface="+mj-ea"/>
              </a:rPr>
              <a:t>Xiaohao</a:t>
            </a:r>
            <a:endParaRPr lang="en-US" altLang="zh-CN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en-US" altLang="zh-CN" dirty="0" smtClean="0">
                <a:solidFill>
                  <a:srgbClr val="002060"/>
                </a:solidFill>
                <a:latin typeface="+mj-ea"/>
                <a:ea typeface="+mj-ea"/>
              </a:rPr>
              <a:t>2014.10.10</a:t>
            </a:r>
            <a:endParaRPr lang="zh-CN" altLang="en-US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5301208"/>
            <a:ext cx="6336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55th ICFA Advanced Beam Dynamics Workshop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35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115616" y="395656"/>
            <a:ext cx="11781104" cy="3652079"/>
            <a:chOff x="1216463" y="2764264"/>
            <a:chExt cx="11781104" cy="3652079"/>
          </a:xfrm>
        </p:grpSpPr>
        <p:sp>
          <p:nvSpPr>
            <p:cNvPr id="20" name="弧形 19"/>
            <p:cNvSpPr/>
            <p:nvPr/>
          </p:nvSpPr>
          <p:spPr>
            <a:xfrm rot="11498148">
              <a:off x="2344887" y="2764264"/>
              <a:ext cx="7268304" cy="2876455"/>
            </a:xfrm>
            <a:prstGeom prst="arc">
              <a:avLst>
                <a:gd name="adj1" fmla="val 17658074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1216463" y="2886063"/>
              <a:ext cx="11781104" cy="3530280"/>
              <a:chOff x="1216463" y="2764264"/>
              <a:chExt cx="11781104" cy="3530280"/>
            </a:xfrm>
          </p:grpSpPr>
          <p:sp>
            <p:nvSpPr>
              <p:cNvPr id="22" name="弧形 21"/>
              <p:cNvSpPr/>
              <p:nvPr/>
            </p:nvSpPr>
            <p:spPr>
              <a:xfrm rot="11498148">
                <a:off x="5729263" y="2764264"/>
                <a:ext cx="7268304" cy="2876455"/>
              </a:xfrm>
              <a:prstGeom prst="arc">
                <a:avLst>
                  <a:gd name="adj1" fmla="val 17658074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216463" y="3032085"/>
                <a:ext cx="4572508" cy="3262459"/>
                <a:chOff x="1216463" y="3032085"/>
                <a:chExt cx="4572508" cy="3262459"/>
              </a:xfrm>
            </p:grpSpPr>
            <p:cxnSp>
              <p:nvCxnSpPr>
                <p:cNvPr id="24" name="直接连接符 23"/>
                <p:cNvCxnSpPr/>
                <p:nvPr/>
              </p:nvCxnSpPr>
              <p:spPr>
                <a:xfrm flipV="1">
                  <a:off x="1684515" y="3393867"/>
                  <a:ext cx="720080" cy="20162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2404595" y="3032086"/>
                  <a:ext cx="0" cy="2810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>
                  <a:off x="1612507" y="3032086"/>
                  <a:ext cx="0" cy="2810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箭头连接符 26"/>
                <p:cNvCxnSpPr/>
                <p:nvPr/>
              </p:nvCxnSpPr>
              <p:spPr>
                <a:xfrm>
                  <a:off x="1684515" y="5626115"/>
                  <a:ext cx="72008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 flipV="1">
                  <a:off x="5068891" y="3429000"/>
                  <a:ext cx="720080" cy="20162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5788971" y="3032085"/>
                  <a:ext cx="0" cy="2810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箭头连接符 29"/>
                <p:cNvCxnSpPr/>
                <p:nvPr/>
              </p:nvCxnSpPr>
              <p:spPr>
                <a:xfrm>
                  <a:off x="1716361" y="3212976"/>
                  <a:ext cx="4072610" cy="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1216463" y="5832879"/>
                  <a:ext cx="237626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prstClr val="black"/>
                      </a:solidFill>
                    </a:rPr>
                    <a:t>Injection time</a:t>
                  </a:r>
                  <a:endParaRPr lang="zh-CN" altLang="en-US" sz="2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788568" y="3216605"/>
                  <a:ext cx="237626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rgbClr val="FF0000"/>
                      </a:solidFill>
                    </a:rPr>
                    <a:t>Injection period</a:t>
                  </a:r>
                  <a:endParaRPr lang="zh-CN" altLang="en-US" sz="24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2987824" y="1243399"/>
            <a:ext cx="3384376" cy="4896544"/>
            <a:chOff x="611560" y="548680"/>
            <a:chExt cx="3384376" cy="4896544"/>
          </a:xfrm>
        </p:grpSpPr>
        <p:sp>
          <p:nvSpPr>
            <p:cNvPr id="35" name="矩形 34"/>
            <p:cNvSpPr/>
            <p:nvPr/>
          </p:nvSpPr>
          <p:spPr>
            <a:xfrm>
              <a:off x="1763688" y="548680"/>
              <a:ext cx="2232248" cy="86409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Injection into the booster</a:t>
              </a:r>
              <a:endParaRPr lang="zh-CN" altLang="en-US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1763688" y="1844824"/>
              <a:ext cx="2232248" cy="86409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Ramp Up</a:t>
              </a:r>
              <a:endParaRPr lang="zh-CN" altLang="en-US" dirty="0"/>
            </a:p>
          </p:txBody>
        </p:sp>
        <p:sp>
          <p:nvSpPr>
            <p:cNvPr id="37" name="矩形 36"/>
            <p:cNvSpPr/>
            <p:nvPr/>
          </p:nvSpPr>
          <p:spPr>
            <a:xfrm>
              <a:off x="1763688" y="3212976"/>
              <a:ext cx="2232248" cy="86409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Injection into the main collider</a:t>
              </a:r>
              <a:endParaRPr lang="zh-CN" altLang="en-US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1702569" y="4581128"/>
              <a:ext cx="2232248" cy="86409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Ramp Down</a:t>
              </a:r>
              <a:endParaRPr lang="zh-CN" altLang="en-US" dirty="0"/>
            </a:p>
          </p:txBody>
        </p:sp>
        <p:cxnSp>
          <p:nvCxnSpPr>
            <p:cNvPr id="39" name="直接箭头连接符 38"/>
            <p:cNvCxnSpPr/>
            <p:nvPr/>
          </p:nvCxnSpPr>
          <p:spPr>
            <a:xfrm flipV="1">
              <a:off x="611560" y="980728"/>
              <a:ext cx="1091009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611560" y="3212976"/>
              <a:ext cx="1008112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 flipV="1">
              <a:off x="611560" y="2420888"/>
              <a:ext cx="1008112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/>
            <p:nvPr/>
          </p:nvCxnSpPr>
          <p:spPr>
            <a:xfrm>
              <a:off x="611560" y="3212976"/>
              <a:ext cx="1091009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57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istrator\桌面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946" y="1844824"/>
            <a:ext cx="6344171" cy="4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1013827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For injection from zero current, higher injection frequency is needed, </a:t>
            </a:r>
            <a:r>
              <a:rPr lang="en-US" altLang="zh-CN" sz="2400" dirty="0">
                <a:solidFill>
                  <a:srgbClr val="FF0000"/>
                </a:solidFill>
              </a:rPr>
              <a:t>6</a:t>
            </a:r>
            <a:r>
              <a:rPr lang="en-US" altLang="zh-CN" sz="2400" dirty="0" smtClean="0">
                <a:solidFill>
                  <a:srgbClr val="FF0000"/>
                </a:solidFill>
              </a:rPr>
              <a:t>0s</a:t>
            </a:r>
            <a:r>
              <a:rPr lang="en-US" altLang="zh-CN" sz="2400" dirty="0" smtClean="0">
                <a:solidFill>
                  <a:prstClr val="black"/>
                </a:solidFill>
              </a:rPr>
              <a:t> for instance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3635896" y="3501008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450912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It takes 30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mins</a:t>
            </a:r>
            <a:r>
              <a:rPr lang="en-US" altLang="zh-CN" sz="2800" dirty="0" smtClean="0">
                <a:solidFill>
                  <a:srgbClr val="FF0000"/>
                </a:solidFill>
              </a:rPr>
              <a:t> to reach the peak current !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7944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Time(min)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400" dirty="0" err="1" smtClean="0"/>
              <a:t>peak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6259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707" y="548680"/>
            <a:ext cx="4827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Geometrical Arrangement</a:t>
            </a:r>
            <a:endParaRPr lang="zh-CN" altLang="en-US" sz="3200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477842" y="1655590"/>
            <a:ext cx="4533901" cy="3790002"/>
            <a:chOff x="1151620" y="1916832"/>
            <a:chExt cx="6228692" cy="4455661"/>
          </a:xfrm>
        </p:grpSpPr>
        <p:sp>
          <p:nvSpPr>
            <p:cNvPr id="6" name="椭圆 5"/>
            <p:cNvSpPr/>
            <p:nvPr/>
          </p:nvSpPr>
          <p:spPr>
            <a:xfrm>
              <a:off x="2123728" y="3857741"/>
              <a:ext cx="5256584" cy="115212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936" y="1916832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Booster</a:t>
              </a:r>
              <a:endParaRPr lang="zh-CN" alt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25281" y="5849273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Main Collider</a:t>
              </a:r>
              <a:endParaRPr lang="zh-CN" altLang="en-US" sz="2800" dirty="0"/>
            </a:p>
          </p:txBody>
        </p:sp>
        <p:cxnSp>
          <p:nvCxnSpPr>
            <p:cNvPr id="9" name="直接箭头连接符 8"/>
            <p:cNvCxnSpPr/>
            <p:nvPr/>
          </p:nvCxnSpPr>
          <p:spPr>
            <a:xfrm>
              <a:off x="4572000" y="2440052"/>
              <a:ext cx="0" cy="4848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>
              <a:stCxn id="8" idx="0"/>
            </p:cNvCxnSpPr>
            <p:nvPr/>
          </p:nvCxnSpPr>
          <p:spPr>
            <a:xfrm flipV="1">
              <a:off x="4605401" y="5229200"/>
              <a:ext cx="0" cy="6200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2123728" y="3717032"/>
              <a:ext cx="0" cy="7920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51620" y="3851466"/>
              <a:ext cx="15121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2 m</a:t>
              </a:r>
              <a:endParaRPr lang="zh-CN" altLang="en-US" sz="2800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2123728" y="2924944"/>
              <a:ext cx="5256584" cy="11521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椭圆 13"/>
          <p:cNvSpPr/>
          <p:nvPr/>
        </p:nvSpPr>
        <p:spPr>
          <a:xfrm>
            <a:off x="5335779" y="2073871"/>
            <a:ext cx="3384376" cy="3184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258779" y="3860600"/>
            <a:ext cx="1148270" cy="104210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258779" y="2567182"/>
            <a:ext cx="1148270" cy="104210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452320" y="2903570"/>
            <a:ext cx="139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Booster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52320" y="4207738"/>
            <a:ext cx="139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Collider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4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492048" cy="594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箭头连接符 5"/>
          <p:cNvCxnSpPr/>
          <p:nvPr/>
        </p:nvCxnSpPr>
        <p:spPr>
          <a:xfrm>
            <a:off x="5508104" y="1124744"/>
            <a:ext cx="576064" cy="648072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2771800" y="1268760"/>
            <a:ext cx="504056" cy="50405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0"/>
          <p:cNvGrpSpPr>
            <a:grpSpLocks/>
          </p:cNvGrpSpPr>
          <p:nvPr/>
        </p:nvGrpSpPr>
        <p:grpSpPr bwMode="auto">
          <a:xfrm rot="21418300">
            <a:off x="3475967" y="3115383"/>
            <a:ext cx="1379538" cy="960437"/>
            <a:chOff x="1496" y="1549"/>
            <a:chExt cx="869" cy="605"/>
          </a:xfrm>
        </p:grpSpPr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 rot="1175517">
              <a:off x="1496" y="2058"/>
              <a:ext cx="718" cy="96"/>
            </a:xfrm>
            <a:prstGeom prst="rect">
              <a:avLst/>
            </a:prstGeom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 rot="1303572">
              <a:off x="1648" y="1549"/>
              <a:ext cx="717" cy="239"/>
            </a:xfrm>
            <a:prstGeom prst="rect">
              <a:avLst/>
            </a:prstGeom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2806700" y="38801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41450" y="38801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 flipH="1">
            <a:off x="712788" y="5193032"/>
            <a:ext cx="2018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Closed orbit </a:t>
            </a:r>
            <a:r>
              <a:rPr lang="en-US" kern="0" dirty="0" smtClean="0">
                <a:solidFill>
                  <a:sysClr val="windowText" lastClr="000000"/>
                </a:solidFill>
              </a:rPr>
              <a:t>kickers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447675" y="4616769"/>
            <a:ext cx="844232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6373813" y="39563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616" y="5805263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Three Kickers are added in the circulating ring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889" y="539969"/>
            <a:ext cx="6267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Injection Mode: </a:t>
            </a:r>
            <a:r>
              <a:rPr lang="en-US" altLang="zh-CN" sz="3200" dirty="0" err="1">
                <a:solidFill>
                  <a:srgbClr val="FF0000"/>
                </a:solidFill>
              </a:rPr>
              <a:t>Betatron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</a:rPr>
              <a:t>Injection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cxnSp>
        <p:nvCxnSpPr>
          <p:cNvPr id="16" name="直接连接符 15"/>
          <p:cNvCxnSpPr>
            <a:stCxn id="12" idx="0"/>
          </p:cNvCxnSpPr>
          <p:nvPr/>
        </p:nvCxnSpPr>
        <p:spPr>
          <a:xfrm>
            <a:off x="447675" y="4616769"/>
            <a:ext cx="11445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1592262" y="4221088"/>
            <a:ext cx="1365250" cy="3829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957512" y="4221088"/>
            <a:ext cx="3567113" cy="3956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6524625" y="4604069"/>
            <a:ext cx="2151831" cy="12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2806700" y="2708920"/>
            <a:ext cx="1375571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139952" y="3789040"/>
            <a:ext cx="2384673" cy="8277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6524625" y="4616769"/>
            <a:ext cx="2007815" cy="1083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19967" y="2132856"/>
            <a:ext cx="247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Injected Beam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7263" y="3327375"/>
            <a:ext cx="247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Circulating Beam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128792" cy="512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55776" y="61653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prstClr val="black"/>
                </a:solidFill>
              </a:rPr>
              <a:t>Twiss</a:t>
            </a:r>
            <a:r>
              <a:rPr lang="en-US" altLang="zh-CN" dirty="0" smtClean="0">
                <a:solidFill>
                  <a:prstClr val="black"/>
                </a:solidFill>
              </a:rPr>
              <a:t> Parameters of the injection region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17383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</a:rPr>
              <a:t>Septum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4680012" y="404664"/>
            <a:ext cx="900100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72200" y="17383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Kicker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6156176" y="635495"/>
            <a:ext cx="360040" cy="63326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5130062" y="635496"/>
            <a:ext cx="1386154" cy="6332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5364088" y="633061"/>
            <a:ext cx="1164256" cy="7486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8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889" y="539969"/>
            <a:ext cx="6267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Bump Height and Acceptance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5076055" y="2060848"/>
            <a:ext cx="432049" cy="3816424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4716016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4644008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8" name="Straight Connector 9"/>
          <p:cNvCxnSpPr/>
          <p:nvPr/>
        </p:nvCxnSpPr>
        <p:spPr>
          <a:xfrm>
            <a:off x="2123728" y="2204864"/>
            <a:ext cx="0" cy="352839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ot"/>
          </a:ln>
          <a:effectLst/>
        </p:spPr>
      </p:cxnSp>
      <p:cxnSp>
        <p:nvCxnSpPr>
          <p:cNvPr id="9" name="Straight Connector 13"/>
          <p:cNvCxnSpPr/>
          <p:nvPr/>
        </p:nvCxnSpPr>
        <p:spPr>
          <a:xfrm>
            <a:off x="6300192" y="2240868"/>
            <a:ext cx="0" cy="392443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ysDot"/>
          </a:ln>
          <a:effectLst/>
        </p:spPr>
      </p:cxnSp>
      <p:sp>
        <p:nvSpPr>
          <p:cNvPr id="10" name="Oval 14"/>
          <p:cNvSpPr/>
          <p:nvPr/>
        </p:nvSpPr>
        <p:spPr>
          <a:xfrm>
            <a:off x="3203847" y="3068960"/>
            <a:ext cx="1872208" cy="1872208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Oval 17"/>
          <p:cNvSpPr/>
          <p:nvPr/>
        </p:nvSpPr>
        <p:spPr>
          <a:xfrm>
            <a:off x="5508104" y="3212976"/>
            <a:ext cx="1584176" cy="158417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Rectangle 21"/>
          <p:cNvSpPr/>
          <p:nvPr/>
        </p:nvSpPr>
        <p:spPr>
          <a:xfrm>
            <a:off x="2843808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2842599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260" y="1620088"/>
            <a:ext cx="125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Bumped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Stored beam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9305" y="1844824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noProof="0" dirty="0" smtClean="0">
                <a:solidFill>
                  <a:srgbClr val="FF0000"/>
                </a:solidFill>
              </a:rPr>
              <a:t>Injected beam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6" name="Oval 25"/>
          <p:cNvSpPr/>
          <p:nvPr/>
        </p:nvSpPr>
        <p:spPr>
          <a:xfrm>
            <a:off x="1187624" y="3068960"/>
            <a:ext cx="1872208" cy="1872208"/>
          </a:xfrm>
          <a:prstGeom prst="ellips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1866310"/>
            <a:ext cx="829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Septum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8" name="Straight Arrow Connector 6"/>
          <p:cNvCxnSpPr/>
          <p:nvPr/>
        </p:nvCxnSpPr>
        <p:spPr>
          <a:xfrm>
            <a:off x="4139952" y="6021288"/>
            <a:ext cx="2160240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ectangle 10"/>
          <p:cNvSpPr/>
          <p:nvPr/>
        </p:nvSpPr>
        <p:spPr>
          <a:xfrm>
            <a:off x="4071428" y="2739304"/>
            <a:ext cx="572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charset="2"/>
                <a:cs typeface="Symbol" charset="2"/>
              </a:rPr>
              <a:t>s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xc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29"/>
          <p:cNvSpPr/>
          <p:nvPr/>
        </p:nvSpPr>
        <p:spPr>
          <a:xfrm>
            <a:off x="6765480" y="3059668"/>
            <a:ext cx="54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charset="2"/>
                <a:cs typeface="Symbol" charset="2"/>
              </a:rPr>
              <a:t>s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1" name="Group 34"/>
          <p:cNvGrpSpPr/>
          <p:nvPr/>
        </p:nvGrpSpPr>
        <p:grpSpPr>
          <a:xfrm>
            <a:off x="7812360" y="4962654"/>
            <a:ext cx="1206457" cy="1202650"/>
            <a:chOff x="6749919" y="4941168"/>
            <a:chExt cx="1206457" cy="1202650"/>
          </a:xfrm>
        </p:grpSpPr>
        <p:cxnSp>
          <p:nvCxnSpPr>
            <p:cNvPr id="22" name="Straight Arrow Connector 35"/>
            <p:cNvCxnSpPr/>
            <p:nvPr/>
          </p:nvCxnSpPr>
          <p:spPr>
            <a:xfrm flipV="1">
              <a:off x="6948264" y="5301208"/>
              <a:ext cx="0" cy="72008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" name="Straight Arrow Connector 36"/>
            <p:cNvCxnSpPr/>
            <p:nvPr/>
          </p:nvCxnSpPr>
          <p:spPr>
            <a:xfrm>
              <a:off x="6948264" y="6021288"/>
              <a:ext cx="71169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4" name="TextBox 23"/>
            <p:cNvSpPr txBox="1"/>
            <p:nvPr/>
          </p:nvSpPr>
          <p:spPr>
            <a:xfrm>
              <a:off x="6749919" y="4941168"/>
              <a:ext cx="342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X’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65211" y="5805264"/>
              <a:ext cx="291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98862" y="6178013"/>
            <a:ext cx="197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charset="2"/>
                <a:cs typeface="Symbol" charset="2"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+ 5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charset="2"/>
                <a:cs typeface="Symbol" charset="2"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+ S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7" name="Straight Arrow Connector 40"/>
          <p:cNvCxnSpPr/>
          <p:nvPr/>
        </p:nvCxnSpPr>
        <p:spPr>
          <a:xfrm>
            <a:off x="2123728" y="5733256"/>
            <a:ext cx="2016224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2347883" y="5726761"/>
            <a:ext cx="171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 = 10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charset="2"/>
                <a:cs typeface="Symbol" charset="2"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xi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+ S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755575" y="2492896"/>
            <a:ext cx="6552729" cy="3096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6876256" y="2492166"/>
            <a:ext cx="2142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黑体" panose="02010600030101010101" pitchFamily="2" charset="-122"/>
                <a:ea typeface="黑体" panose="02010600030101010101" pitchFamily="2" charset="-122"/>
              </a:rPr>
              <a:t>Acceptance</a:t>
            </a:r>
            <a:endParaRPr lang="zh-CN" altLang="en-US" sz="2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82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11"/>
              <p:cNvSpPr txBox="1">
                <a:spLocks/>
              </p:cNvSpPr>
              <p:nvPr/>
            </p:nvSpPr>
            <p:spPr>
              <a:xfrm>
                <a:off x="395536" y="1412776"/>
                <a:ext cx="8229600" cy="505561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800" dirty="0" smtClean="0"/>
                  <a:t>Bump height&gt; 10 </a:t>
                </a:r>
                <a:r>
                  <a:rPr lang="en-US" altLang="zh-CN" sz="2800" dirty="0" err="1" smtClean="0"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 err="1" smtClean="0"/>
                  <a:t>x</a:t>
                </a:r>
                <a:r>
                  <a:rPr lang="en-US" altLang="zh-CN" sz="2800" dirty="0" err="1" smtClean="0"/>
                  <a:t>+S</a:t>
                </a:r>
                <a:endParaRPr lang="en-US" altLang="zh-CN" sz="2800" dirty="0" smtClean="0"/>
              </a:p>
              <a:p>
                <a:r>
                  <a:rPr lang="en-US" altLang="zh-CN" sz="2800" dirty="0" smtClean="0"/>
                  <a:t>Distance between injected beam and circulating beam&gt; </a:t>
                </a:r>
                <a:r>
                  <a:rPr lang="en-US" altLang="zh-CN" sz="2800" dirty="0"/>
                  <a:t>5</a:t>
                </a:r>
                <a:r>
                  <a:rPr lang="en-US" altLang="zh-CN" sz="2800" dirty="0"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/>
                  <a:t>xc</a:t>
                </a:r>
                <a:r>
                  <a:rPr lang="en-US" altLang="zh-CN" sz="2800" dirty="0"/>
                  <a:t>+5</a:t>
                </a:r>
                <a:r>
                  <a:rPr lang="en-US" altLang="zh-CN" sz="2800" dirty="0"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/>
                  <a:t>xi</a:t>
                </a:r>
                <a:r>
                  <a:rPr lang="en-US" altLang="zh-CN" sz="2800" dirty="0"/>
                  <a:t>+S </a:t>
                </a:r>
                <a:endParaRPr lang="zh-CN" altLang="en-US" sz="2800" dirty="0"/>
              </a:p>
              <a:p>
                <a:r>
                  <a:rPr lang="en-US" altLang="zh-CN" sz="2800" dirty="0" smtClean="0"/>
                  <a:t>Acceptance length&gt; </a:t>
                </a:r>
                <a:r>
                  <a:rPr lang="en-US" altLang="zh-CN" sz="2800" dirty="0"/>
                  <a:t>5</a:t>
                </a:r>
                <a:r>
                  <a:rPr lang="en-US" altLang="zh-CN" sz="2800" dirty="0"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/>
                  <a:t>xc</a:t>
                </a:r>
                <a:r>
                  <a:rPr lang="en-US" altLang="zh-CN" sz="2800" dirty="0"/>
                  <a:t>+10</a:t>
                </a:r>
                <a:r>
                  <a:rPr lang="en-US" altLang="zh-CN" sz="2800" dirty="0"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/>
                  <a:t>xi</a:t>
                </a:r>
                <a:r>
                  <a:rPr lang="en-US" altLang="zh-CN" sz="2800" dirty="0"/>
                  <a:t>+S </a:t>
                </a:r>
                <a:endParaRPr lang="en-US" altLang="zh-CN" sz="2800" dirty="0" smtClean="0"/>
              </a:p>
              <a:p>
                <a:r>
                  <a:rPr lang="en-US" altLang="zh-CN" sz="280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𝜖</m:t>
                        </m:r>
                      </m:e>
                      <m:sub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en-US" altLang="zh-CN" sz="2800" i="1" kern="100">
                        <a:latin typeface="Cambria Math"/>
                        <a:cs typeface="Times New Roman"/>
                      </a:rPr>
                      <m:t>=6.9×</m:t>
                    </m:r>
                    <m:sSup>
                      <m:sSupPr>
                        <m:ctrlPr>
                          <a:rPr lang="zh-CN" altLang="zh-CN" sz="2800" i="1" kern="10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10</m:t>
                        </m:r>
                      </m:e>
                      <m:sup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−9</m:t>
                        </m:r>
                      </m:sup>
                    </m:sSup>
                    <m:sSub>
                      <m:sSubPr>
                        <m:ctrlPr>
                          <a:rPr lang="zh-CN" altLang="zh-CN" sz="2800" i="1" kern="10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2800" i="1" kern="100">
                            <a:latin typeface="Cambria Math"/>
                            <a:ea typeface="Cambria Math"/>
                            <a:cs typeface="Times New Roman"/>
                          </a:rPr>
                          <m:t> </m:t>
                        </m:r>
                        <m:r>
                          <a:rPr lang="en-US" altLang="zh-CN" sz="2800" i="1" kern="100" smtClean="0">
                            <a:latin typeface="Cambria Math"/>
                            <a:ea typeface="Cambria Math"/>
                            <a:cs typeface="Times New Roman"/>
                          </a:rPr>
                          <m:t>,</m:t>
                        </m:r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𝜖</m:t>
                        </m:r>
                      </m:e>
                      <m:sub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altLang="zh-CN" sz="2800" i="1" kern="100">
                        <a:latin typeface="Cambria Math"/>
                        <a:cs typeface="Times New Roman"/>
                      </a:rPr>
                      <m:t>=2.1×</m:t>
                    </m:r>
                    <m:sSup>
                      <m:sSupPr>
                        <m:ctrlPr>
                          <a:rPr lang="zh-CN" altLang="zh-CN" sz="2800" i="1" kern="10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10</m:t>
                        </m:r>
                      </m:e>
                      <m:sup>
                        <m:r>
                          <a:rPr lang="en-US" altLang="zh-CN" sz="2800" i="1" kern="100">
                            <a:latin typeface="Cambria Math"/>
                            <a:cs typeface="Times New Roman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en-US" altLang="zh-CN" sz="2800" dirty="0" smtClean="0"/>
                  <a:t>, S=4mm, Beta function ~80m, we can get 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altLang="zh-CN" sz="2800" b="1" dirty="0"/>
                  <a:t> </a:t>
                </a:r>
                <a:r>
                  <a:rPr lang="en-US" altLang="zh-CN" sz="2800" b="1" dirty="0" smtClean="0"/>
                  <a:t>                          bump height &gt; 12mm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altLang="zh-CN" sz="2800" b="1" dirty="0"/>
                  <a:t> </a:t>
                </a:r>
                <a:r>
                  <a:rPr lang="en-US" altLang="zh-CN" sz="2800" b="1" dirty="0" smtClean="0"/>
                  <a:t>                         Acceptance length &gt; 15 mm</a:t>
                </a:r>
              </a:p>
              <a:p>
                <a:endParaRPr lang="zh-CN" altLang="en-US" sz="2800" b="1" dirty="0"/>
              </a:p>
              <a:p>
                <a:endParaRPr lang="zh-CN" altLang="en-US" sz="2800" b="1" dirty="0"/>
              </a:p>
            </p:txBody>
          </p:sp>
        </mc:Choice>
        <mc:Fallback xmlns="">
          <p:sp>
            <p:nvSpPr>
              <p:cNvPr id="4" name="内容占位符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12776"/>
                <a:ext cx="8229600" cy="505561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4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9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5445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Possible magnet strength</a:t>
            </a:r>
            <a:endParaRPr lang="zh-CN" alt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219406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For Beta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function ~</a:t>
            </a:r>
            <a:r>
              <a:rPr lang="en-US" altLang="zh-CN" sz="2400" dirty="0">
                <a:solidFill>
                  <a:prstClr val="black"/>
                </a:solidFill>
              </a:rPr>
              <a:t>8</a:t>
            </a:r>
            <a:r>
              <a:rPr lang="en-US" altLang="zh-CN" sz="2400" dirty="0" smtClean="0">
                <a:solidFill>
                  <a:prstClr val="black"/>
                </a:solidFill>
              </a:rPr>
              <a:t>0m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970" y="278963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Bump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height 20mm,kicker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length 2m,then the strength of the kickers are about </a:t>
            </a:r>
            <a:r>
              <a:rPr lang="en-US" altLang="zh-CN" sz="2400" b="1" dirty="0">
                <a:solidFill>
                  <a:srgbClr val="FF0000"/>
                </a:solidFill>
              </a:rPr>
              <a:t>5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00 Gauss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259" y="1508299"/>
            <a:ext cx="557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</a:rPr>
              <a:t>Kicker strength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970" y="3620631"/>
            <a:ext cx="2904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</a:rPr>
              <a:t>Septum strength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985" y="4082296"/>
            <a:ext cx="7839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</a:rPr>
              <a:t>If the Septum is 20m</a:t>
            </a:r>
            <a:r>
              <a:rPr lang="en-US" altLang="zh-CN" sz="2400" dirty="0" smtClean="0">
                <a:solidFill>
                  <a:prstClr val="black"/>
                </a:solidFill>
              </a:rPr>
              <a:t>, the strength needed is much higher.</a:t>
            </a:r>
          </a:p>
          <a:p>
            <a:r>
              <a:rPr lang="en-US" altLang="zh-CN" sz="2400" dirty="0" smtClean="0">
                <a:solidFill>
                  <a:prstClr val="black"/>
                </a:solidFill>
              </a:rPr>
              <a:t>As a result, we tried to use 4 separate septum instead of a single one.</a:t>
            </a:r>
          </a:p>
          <a:p>
            <a:r>
              <a:rPr lang="en-US" altLang="zh-CN" sz="2400" dirty="0" smtClean="0">
                <a:solidFill>
                  <a:prstClr val="black"/>
                </a:solidFill>
              </a:rPr>
              <a:t>Their magnet strength are</a:t>
            </a:r>
            <a:r>
              <a:rPr lang="en-US" altLang="zh-CN" sz="2400" dirty="0" smtClean="0">
                <a:solidFill>
                  <a:srgbClr val="FF0000"/>
                </a:solidFill>
              </a:rPr>
              <a:t>: 0.64T, 0.32T, 0.16T, 0.08T </a:t>
            </a:r>
            <a:r>
              <a:rPr lang="en-US" altLang="zh-CN" sz="2400" dirty="0" smtClean="0">
                <a:solidFill>
                  <a:prstClr val="black"/>
                </a:solidFill>
              </a:rPr>
              <a:t>and their thickness are </a:t>
            </a:r>
            <a:r>
              <a:rPr lang="en-US" altLang="zh-CN" sz="2400" dirty="0" smtClean="0">
                <a:solidFill>
                  <a:srgbClr val="FF0000"/>
                </a:solidFill>
              </a:rPr>
              <a:t>16mm,8mm,4mm,2mm</a:t>
            </a:r>
            <a:r>
              <a:rPr lang="en-US" altLang="zh-CN" sz="2400" dirty="0" smtClean="0">
                <a:solidFill>
                  <a:prstClr val="black"/>
                </a:solidFill>
              </a:rPr>
              <a:t> separately.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5445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W</a:t>
            </a:r>
            <a:r>
              <a:rPr lang="en-US" altLang="zh-CN" sz="3200" b="1" dirty="0" smtClean="0"/>
              <a:t>ork to be Done</a:t>
            </a:r>
            <a:endParaRPr lang="zh-CN" altLang="en-US" sz="3200" b="1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sz="2800" b="1" kern="0" dirty="0">
                <a:solidFill>
                  <a:srgbClr val="0070C0"/>
                </a:solidFill>
              </a:rPr>
              <a:t>Detector considerations</a:t>
            </a:r>
            <a:r>
              <a:rPr lang="en-US" altLang="zh-CN" dirty="0">
                <a:solidFill>
                  <a:srgbClr val="0070C0"/>
                </a:solidFill>
              </a:rPr>
              <a:t>: </a:t>
            </a:r>
            <a:r>
              <a:rPr lang="en-US" altLang="zh-CN" sz="2400" kern="0" dirty="0">
                <a:solidFill>
                  <a:srgbClr val="0070C0"/>
                </a:solidFill>
              </a:rPr>
              <a:t>Protection of the detector, detector veto</a:t>
            </a:r>
          </a:p>
          <a:p>
            <a:r>
              <a:rPr lang="en-US" altLang="zh-CN" sz="2800" b="1" kern="0" dirty="0">
                <a:solidFill>
                  <a:srgbClr val="0070C0"/>
                </a:solidFill>
              </a:rPr>
              <a:t>D</a:t>
            </a:r>
            <a:r>
              <a:rPr lang="en-US" altLang="zh-CN" sz="2800" b="1" kern="0" dirty="0" smtClean="0">
                <a:solidFill>
                  <a:srgbClr val="0070C0"/>
                </a:solidFill>
              </a:rPr>
              <a:t>etailed </a:t>
            </a:r>
            <a:r>
              <a:rPr lang="en-US" altLang="zh-CN" sz="2800" b="1" kern="0" dirty="0">
                <a:solidFill>
                  <a:srgbClr val="0070C0"/>
                </a:solidFill>
              </a:rPr>
              <a:t>injection </a:t>
            </a:r>
            <a:r>
              <a:rPr lang="en-US" altLang="zh-CN" sz="2800" b="1" kern="0" dirty="0" smtClean="0">
                <a:solidFill>
                  <a:srgbClr val="0070C0"/>
                </a:solidFill>
              </a:rPr>
              <a:t>Simulation : </a:t>
            </a:r>
            <a:r>
              <a:rPr lang="en-US" altLang="zh-CN" sz="2400" kern="0" dirty="0" smtClean="0">
                <a:solidFill>
                  <a:srgbClr val="0070C0"/>
                </a:solidFill>
              </a:rPr>
              <a:t>Kickers</a:t>
            </a:r>
            <a:r>
              <a:rPr lang="en-US" altLang="zh-CN" sz="2400" kern="0" dirty="0">
                <a:solidFill>
                  <a:srgbClr val="0070C0"/>
                </a:solidFill>
              </a:rPr>
              <a:t>, septa, phase </a:t>
            </a:r>
            <a:r>
              <a:rPr lang="en-US" altLang="zh-CN" sz="2400" kern="0" dirty="0" smtClean="0">
                <a:solidFill>
                  <a:srgbClr val="0070C0"/>
                </a:solidFill>
              </a:rPr>
              <a:t>advances optimization, injection efficiency, back ground, </a:t>
            </a:r>
            <a:r>
              <a:rPr lang="en-US" altLang="zh-CN" sz="2400" kern="0" dirty="0">
                <a:solidFill>
                  <a:srgbClr val="0070C0"/>
                </a:solidFill>
              </a:rPr>
              <a:t>apertures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b="1" kern="0" dirty="0">
                <a:solidFill>
                  <a:srgbClr val="0070C0"/>
                </a:solidFill>
              </a:rPr>
              <a:t>Effect of errors</a:t>
            </a:r>
            <a:r>
              <a:rPr lang="en-US" altLang="zh-CN" b="1" kern="0" dirty="0" smtClean="0">
                <a:solidFill>
                  <a:srgbClr val="0070C0"/>
                </a:solidFill>
              </a:rPr>
              <a:t>: </a:t>
            </a:r>
            <a:r>
              <a:rPr lang="en-US" altLang="zh-CN" sz="2400" dirty="0" err="1" smtClean="0">
                <a:solidFill>
                  <a:srgbClr val="0070C0"/>
                </a:solidFill>
              </a:rPr>
              <a:t>Betatron</a:t>
            </a:r>
            <a:r>
              <a:rPr lang="en-US" altLang="zh-CN" sz="2400" dirty="0" smtClean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mismatch, </a:t>
            </a:r>
            <a:r>
              <a:rPr lang="en-US" altLang="zh-CN" sz="2400" dirty="0" smtClean="0">
                <a:solidFill>
                  <a:srgbClr val="0070C0"/>
                </a:solidFill>
              </a:rPr>
              <a:t>alignment errors, </a:t>
            </a:r>
            <a:r>
              <a:rPr lang="en-US" altLang="zh-CN" sz="2400" dirty="0">
                <a:solidFill>
                  <a:srgbClr val="0070C0"/>
                </a:solidFill>
              </a:rPr>
              <a:t>kicker strength and timing </a:t>
            </a:r>
            <a:r>
              <a:rPr lang="en-US" altLang="zh-CN" sz="2400" dirty="0" smtClean="0">
                <a:solidFill>
                  <a:srgbClr val="0070C0"/>
                </a:solidFill>
              </a:rPr>
              <a:t>matching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400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278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 lifetime</a:t>
            </a:r>
            <a:endParaRPr lang="zh-CN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Beam-Gas Scattering </a:t>
            </a:r>
            <a:endParaRPr lang="en-US" altLang="zh-CN" b="1" dirty="0" smtClean="0"/>
          </a:p>
          <a:p>
            <a:r>
              <a:rPr lang="en-US" altLang="zh-CN" b="1" dirty="0"/>
              <a:t>quantum lifetime</a:t>
            </a:r>
            <a:endParaRPr lang="zh-CN" altLang="zh-CN" dirty="0"/>
          </a:p>
          <a:p>
            <a:r>
              <a:rPr lang="en-US" altLang="zh-CN" b="1" dirty="0" smtClean="0"/>
              <a:t>Radiative </a:t>
            </a:r>
            <a:r>
              <a:rPr lang="en-US" altLang="zh-CN" b="1" dirty="0" err="1" smtClean="0"/>
              <a:t>BhaBha</a:t>
            </a:r>
            <a:endParaRPr lang="en-US" altLang="zh-CN" b="1" dirty="0" smtClean="0"/>
          </a:p>
          <a:p>
            <a:r>
              <a:rPr lang="en-US" altLang="zh-CN" b="1" dirty="0" err="1" smtClean="0"/>
              <a:t>Beamstrahlung</a:t>
            </a:r>
            <a:endParaRPr lang="en-US" altLang="zh-CN" b="1" dirty="0" smtClean="0"/>
          </a:p>
          <a:p>
            <a:r>
              <a:rPr lang="en-US" altLang="zh-CN" b="1" dirty="0" err="1"/>
              <a:t>Touschek</a:t>
            </a:r>
            <a:r>
              <a:rPr lang="en-US" altLang="zh-CN" b="1" dirty="0"/>
              <a:t> lifetime</a:t>
            </a:r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3809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2428868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zh-CN" altLang="en-US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3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Beam Gas Scattering</a:t>
            </a:r>
            <a:endParaRPr lang="zh-CN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Our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calcuation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vacuum pressure is supposed to be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1E-8 </a:t>
            </a:r>
            <a:r>
              <a:rPr lang="en-US" altLang="zh-C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Torr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gas is composed of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 H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20% CO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02097"/>
              </p:ext>
            </p:extLst>
          </p:nvPr>
        </p:nvGraphicFramePr>
        <p:xfrm>
          <a:off x="827584" y="3068958"/>
          <a:ext cx="7344816" cy="280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56166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Unit</a:t>
                      </a:r>
                      <a:endParaRPr lang="zh-CN" altLang="en-US" dirty="0"/>
                    </a:p>
                  </a:txBody>
                  <a:tcPr/>
                </a:tc>
              </a:tr>
              <a:tr h="56166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Elastic H</a:t>
                      </a:r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hours</a:t>
                      </a:r>
                      <a:endParaRPr lang="zh-CN" altLang="en-US" dirty="0"/>
                    </a:p>
                  </a:txBody>
                  <a:tcPr/>
                </a:tc>
              </a:tr>
              <a:tr h="561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Elastic CO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hours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6166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Inelastic H</a:t>
                      </a:r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hours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6166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Inelastic CO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hours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707" y="5486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quantum lifetime</a:t>
            </a:r>
            <a:endParaRPr lang="zh-CN" altLang="zh-CN" sz="3200" dirty="0"/>
          </a:p>
        </p:txBody>
      </p:sp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18345" y="1133455"/>
            <a:ext cx="3096344" cy="933228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39083"/>
              </p:ext>
            </p:extLst>
          </p:nvPr>
        </p:nvGraphicFramePr>
        <p:xfrm>
          <a:off x="899592" y="2204864"/>
          <a:ext cx="6912768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44805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Units</a:t>
                      </a:r>
                      <a:endParaRPr lang="zh-CN" altLang="en-US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Transverse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hours</a:t>
                      </a:r>
                      <a:endParaRPr lang="zh-CN" altLang="en-US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Longitudinal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Inf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2413" y="3731617"/>
            <a:ext cx="6915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Radiative </a:t>
            </a:r>
            <a:r>
              <a:rPr lang="en-US" altLang="zh-CN" sz="3200" b="1" dirty="0" err="1" smtClean="0"/>
              <a:t>BhaBha</a:t>
            </a:r>
            <a:r>
              <a:rPr lang="en-US" altLang="zh-CN" sz="3200" b="1" dirty="0" smtClean="0"/>
              <a:t> and </a:t>
            </a:r>
            <a:r>
              <a:rPr lang="en-US" altLang="zh-CN" sz="3200" b="1" dirty="0" err="1"/>
              <a:t>Beamstrahlung</a:t>
            </a:r>
            <a:endParaRPr lang="zh-CN" altLang="en-US" sz="3200" b="1" dirty="0"/>
          </a:p>
          <a:p>
            <a:r>
              <a:rPr lang="en-US" altLang="zh-CN" sz="3200" b="1" dirty="0" smtClean="0"/>
              <a:t> </a:t>
            </a:r>
            <a:endParaRPr lang="zh-CN" altLang="zh-CN" sz="32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8405"/>
              </p:ext>
            </p:extLst>
          </p:nvPr>
        </p:nvGraphicFramePr>
        <p:xfrm>
          <a:off x="827584" y="4437112"/>
          <a:ext cx="6912768" cy="185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44805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Units</a:t>
                      </a:r>
                      <a:endParaRPr lang="zh-CN" altLang="en-US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Radiative </a:t>
                      </a:r>
                      <a:r>
                        <a:rPr lang="en-US" altLang="zh-CN" dirty="0" err="1" smtClean="0"/>
                        <a:t>BhaBha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mins</a:t>
                      </a:r>
                      <a:endParaRPr lang="zh-CN" altLang="en-US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Beamstrahlung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(Simulation)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mins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5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707" y="5486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/>
              <a:t>Touschek</a:t>
            </a:r>
            <a:r>
              <a:rPr lang="en-US" altLang="zh-CN" sz="3200" b="1" dirty="0"/>
              <a:t> lifetime</a:t>
            </a:r>
          </a:p>
        </p:txBody>
      </p:sp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680" y="1412776"/>
            <a:ext cx="5472608" cy="1368152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39009"/>
              </p:ext>
            </p:extLst>
          </p:nvPr>
        </p:nvGraphicFramePr>
        <p:xfrm>
          <a:off x="827584" y="2780928"/>
          <a:ext cx="6753324" cy="193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108"/>
                <a:gridCol w="2251108"/>
                <a:gridCol w="2251108"/>
              </a:tblGrid>
              <a:tr h="65787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Units</a:t>
                      </a:r>
                      <a:endParaRPr lang="zh-CN" altLang="en-US" dirty="0"/>
                    </a:p>
                  </a:txBody>
                  <a:tcPr/>
                </a:tc>
              </a:tr>
              <a:tr h="49915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2% Energy acceptance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hours</a:t>
                      </a:r>
                      <a:endParaRPr lang="zh-CN" altLang="en-US" dirty="0"/>
                    </a:p>
                  </a:txBody>
                  <a:tcPr/>
                </a:tc>
              </a:tr>
              <a:tr h="49915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1% Energy acceptance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hours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4696" y="5013176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Total lifetime   ~ 30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mins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762"/>
              </p:ext>
            </p:extLst>
          </p:nvPr>
        </p:nvGraphicFramePr>
        <p:xfrm>
          <a:off x="2505918" y="5582522"/>
          <a:ext cx="3551386" cy="85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4" imgW="1054080" imgH="253800" progId="Equation.DSMT4">
                  <p:embed/>
                </p:oleObj>
              </mc:Choice>
              <mc:Fallback>
                <p:oleObj name="Equation" r:id="rId4" imgW="1054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5918" y="5582522"/>
                        <a:ext cx="3551386" cy="85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2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 Considerations</a:t>
            </a:r>
            <a:endParaRPr lang="zh-CN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Introduction</a:t>
            </a:r>
          </a:p>
          <a:p>
            <a:r>
              <a:rPr lang="en-US" altLang="zh-CN" b="1" dirty="0" smtClean="0"/>
              <a:t>Time Structure</a:t>
            </a:r>
            <a:endParaRPr lang="en-US" altLang="zh-CN" b="1" dirty="0"/>
          </a:p>
          <a:p>
            <a:r>
              <a:rPr lang="en-US" altLang="zh-CN" b="1" dirty="0"/>
              <a:t>Geometrical Arrangement</a:t>
            </a:r>
            <a:endParaRPr lang="zh-CN" altLang="en-US" b="1" dirty="0"/>
          </a:p>
          <a:p>
            <a:r>
              <a:rPr lang="en-US" altLang="zh-CN" b="1" dirty="0"/>
              <a:t>Injection Mode </a:t>
            </a:r>
            <a:endParaRPr lang="en-US" altLang="zh-CN" b="1" dirty="0" smtClean="0"/>
          </a:p>
          <a:p>
            <a:r>
              <a:rPr lang="en-US" altLang="zh-CN" b="1" dirty="0"/>
              <a:t>Bump Height and Acceptance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b="1" dirty="0"/>
              <a:t>Possible magnet </a:t>
            </a:r>
            <a:r>
              <a:rPr lang="en-US" altLang="zh-CN" b="1" dirty="0" smtClean="0"/>
              <a:t>strength</a:t>
            </a:r>
          </a:p>
          <a:p>
            <a:r>
              <a:rPr lang="en-US" altLang="zh-CN" b="1" dirty="0" smtClean="0"/>
              <a:t>Work to be done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22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2433" y="2204864"/>
            <a:ext cx="2664296" cy="6480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>
                <a:solidFill>
                  <a:prstClr val="white"/>
                </a:solidFill>
              </a:rPr>
              <a:t>Linac</a:t>
            </a:r>
            <a:endParaRPr lang="zh-CN" altLang="en-US" sz="2800" dirty="0">
              <a:solidFill>
                <a:prstClr val="white"/>
              </a:solidFill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5220072" y="1386354"/>
            <a:ext cx="2520280" cy="2592288"/>
          </a:xfrm>
          <a:prstGeom prst="donut">
            <a:avLst>
              <a:gd name="adj" fmla="val 1320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同心圆 7"/>
          <p:cNvSpPr/>
          <p:nvPr/>
        </p:nvSpPr>
        <p:spPr>
          <a:xfrm>
            <a:off x="3059832" y="4220907"/>
            <a:ext cx="2520280" cy="2592288"/>
          </a:xfrm>
          <a:prstGeom prst="donut">
            <a:avLst>
              <a:gd name="adj" fmla="val 1320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242088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prstClr val="black"/>
                </a:solidFill>
              </a:rPr>
              <a:t>Booster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553" y="5255441"/>
            <a:ext cx="1486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prstClr val="black"/>
                </a:solidFill>
              </a:rPr>
              <a:t>Collider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3566729" y="2204864"/>
            <a:ext cx="1653343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3566729" y="2682498"/>
            <a:ext cx="1653343" cy="21602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6729" y="1772816"/>
            <a:ext cx="1437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</a:rPr>
              <a:t>Electron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1312" y="2898522"/>
            <a:ext cx="1437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</a:rPr>
              <a:t>Positron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9672" y="177281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6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GeV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右箭头 16"/>
          <p:cNvSpPr/>
          <p:nvPr/>
        </p:nvSpPr>
        <p:spPr>
          <a:xfrm rot="6136886">
            <a:off x="5041472" y="4922074"/>
            <a:ext cx="1653343" cy="21602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右箭头 17"/>
          <p:cNvSpPr/>
          <p:nvPr/>
        </p:nvSpPr>
        <p:spPr>
          <a:xfrm rot="9380224">
            <a:off x="3707400" y="3682175"/>
            <a:ext cx="1653343" cy="21602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13512" y="562998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120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GeV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上箭头 19"/>
          <p:cNvSpPr/>
          <p:nvPr/>
        </p:nvSpPr>
        <p:spPr>
          <a:xfrm>
            <a:off x="8001339" y="2365172"/>
            <a:ext cx="576064" cy="187220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80312" y="1140331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Energy Ramp </a:t>
            </a:r>
          </a:p>
          <a:p>
            <a:r>
              <a:rPr lang="en-US" altLang="zh-CN" sz="2400" b="1" dirty="0">
                <a:solidFill>
                  <a:srgbClr val="FF0000"/>
                </a:solidFill>
              </a:rPr>
              <a:t>6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-&gt;120GeV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707" y="5486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Introduction</a:t>
            </a: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4692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7" grpId="0" animBg="1"/>
      <p:bldP spid="18" grpId="0" animBg="1"/>
      <p:bldP spid="19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61122"/>
              </p:ext>
            </p:extLst>
          </p:nvPr>
        </p:nvGraphicFramePr>
        <p:xfrm>
          <a:off x="683567" y="1124744"/>
          <a:ext cx="7632849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62106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Main</a:t>
                      </a:r>
                      <a:r>
                        <a:rPr lang="en-US" altLang="zh-CN" baseline="0" dirty="0" smtClean="0"/>
                        <a:t> Collider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Booster</a:t>
                      </a:r>
                      <a:endParaRPr lang="zh-CN" altLang="en-US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 (</a:t>
                      </a:r>
                      <a:r>
                        <a:rPr lang="en-US" altLang="zh-CN" dirty="0" err="1" smtClean="0"/>
                        <a:t>GeV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6 -&gt;120</a:t>
                      </a:r>
                      <a:endParaRPr lang="zh-CN" altLang="en-US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Circumference (Km)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</a:t>
                      </a:r>
                      <a:r>
                        <a:rPr lang="en-US" altLang="zh-CN" baseline="0" dirty="0" smtClean="0"/>
                        <a:t> 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Emittance</a:t>
                      </a:r>
                      <a:r>
                        <a:rPr lang="en-US" altLang="zh-CN" dirty="0" smtClean="0"/>
                        <a:t> x/y (</a:t>
                      </a:r>
                      <a:r>
                        <a:rPr lang="en-US" altLang="zh-CN" dirty="0" err="1" smtClean="0"/>
                        <a:t>nm.rad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6.8/0.02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24/</a:t>
                      </a:r>
                      <a:endParaRPr lang="zh-CN" altLang="en-US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</a:t>
                      </a:r>
                      <a:r>
                        <a:rPr lang="en-US" altLang="zh-CN" baseline="0" dirty="0" smtClean="0"/>
                        <a:t> time (min)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Beam Current (mA)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0.84</a:t>
                      </a:r>
                      <a:endParaRPr lang="zh-CN" altLang="en-US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707" y="5486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Injection time structure</a:t>
            </a:r>
            <a:endParaRPr lang="en-US" altLang="zh-CN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67644" y="634413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~10s</a:t>
            </a:r>
            <a:r>
              <a:rPr lang="zh-CN" altLang="en-US" dirty="0" smtClean="0">
                <a:solidFill>
                  <a:prstClr val="black"/>
                </a:solidFill>
              </a:rPr>
              <a:t>：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115616" y="2631212"/>
            <a:ext cx="11781104" cy="3652079"/>
            <a:chOff x="1216463" y="2764264"/>
            <a:chExt cx="11781104" cy="3652079"/>
          </a:xfrm>
        </p:grpSpPr>
        <p:sp>
          <p:nvSpPr>
            <p:cNvPr id="20" name="弧形 19"/>
            <p:cNvSpPr/>
            <p:nvPr/>
          </p:nvSpPr>
          <p:spPr>
            <a:xfrm rot="11498148">
              <a:off x="2344887" y="2764264"/>
              <a:ext cx="7268304" cy="2876455"/>
            </a:xfrm>
            <a:prstGeom prst="arc">
              <a:avLst>
                <a:gd name="adj1" fmla="val 17658074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1216463" y="2886063"/>
              <a:ext cx="11781104" cy="3530280"/>
              <a:chOff x="1216463" y="2764264"/>
              <a:chExt cx="11781104" cy="3530280"/>
            </a:xfrm>
          </p:grpSpPr>
          <p:sp>
            <p:nvSpPr>
              <p:cNvPr id="22" name="弧形 21"/>
              <p:cNvSpPr/>
              <p:nvPr/>
            </p:nvSpPr>
            <p:spPr>
              <a:xfrm rot="11498148">
                <a:off x="5729263" y="2764264"/>
                <a:ext cx="7268304" cy="2876455"/>
              </a:xfrm>
              <a:prstGeom prst="arc">
                <a:avLst>
                  <a:gd name="adj1" fmla="val 17658074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216463" y="3032085"/>
                <a:ext cx="4572508" cy="3262459"/>
                <a:chOff x="1216463" y="3032085"/>
                <a:chExt cx="4572508" cy="3262459"/>
              </a:xfrm>
            </p:grpSpPr>
            <p:cxnSp>
              <p:nvCxnSpPr>
                <p:cNvPr id="24" name="直接连接符 23"/>
                <p:cNvCxnSpPr/>
                <p:nvPr/>
              </p:nvCxnSpPr>
              <p:spPr>
                <a:xfrm flipV="1">
                  <a:off x="1684515" y="3393867"/>
                  <a:ext cx="720080" cy="20162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2404595" y="3032086"/>
                  <a:ext cx="0" cy="2810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>
                  <a:off x="1612507" y="3032086"/>
                  <a:ext cx="0" cy="2810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箭头连接符 26"/>
                <p:cNvCxnSpPr/>
                <p:nvPr/>
              </p:nvCxnSpPr>
              <p:spPr>
                <a:xfrm>
                  <a:off x="1684515" y="5626115"/>
                  <a:ext cx="72008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 flipV="1">
                  <a:off x="5068891" y="3429000"/>
                  <a:ext cx="720080" cy="20162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5788971" y="3032085"/>
                  <a:ext cx="0" cy="2810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箭头连接符 29"/>
                <p:cNvCxnSpPr/>
                <p:nvPr/>
              </p:nvCxnSpPr>
              <p:spPr>
                <a:xfrm>
                  <a:off x="1716361" y="3212976"/>
                  <a:ext cx="4072610" cy="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1216463" y="5832879"/>
                  <a:ext cx="237626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 smtClean="0"/>
                    <a:t>Injection time</a:t>
                  </a:r>
                  <a:endParaRPr lang="zh-CN" altLang="en-US" sz="2400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788568" y="3216605"/>
                  <a:ext cx="237626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 smtClean="0">
                      <a:solidFill>
                        <a:srgbClr val="FF0000"/>
                      </a:solidFill>
                    </a:rPr>
                    <a:t>Injection period</a:t>
                  </a:r>
                  <a:endParaRPr lang="zh-CN" altLang="en-US" sz="24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8322"/>
              </p:ext>
            </p:extLst>
          </p:nvPr>
        </p:nvGraphicFramePr>
        <p:xfrm>
          <a:off x="827584" y="1193456"/>
          <a:ext cx="7128792" cy="133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72337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Lum</a:t>
                      </a:r>
                      <a:r>
                        <a:rPr lang="en-US" altLang="zh-CN" dirty="0" smtClean="0"/>
                        <a:t> Drop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Booster</a:t>
                      </a:r>
                      <a:r>
                        <a:rPr lang="en-US" altLang="zh-CN" baseline="0" dirty="0" smtClean="0"/>
                        <a:t> Bunch </a:t>
                      </a:r>
                      <a:r>
                        <a:rPr lang="en-US" altLang="zh-CN" baseline="0" dirty="0" err="1" smtClean="0"/>
                        <a:t>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Injection period</a:t>
                      </a:r>
                      <a:endParaRPr lang="zh-CN" altLang="en-US" dirty="0"/>
                    </a:p>
                  </a:txBody>
                  <a:tcPr/>
                </a:tc>
              </a:tr>
              <a:tr h="60875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 </a:t>
                      </a:r>
                      <a:r>
                        <a:rPr lang="en-US" altLang="zh-CN" dirty="0" err="1" smtClean="0"/>
                        <a:t>Mins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2.7 </a:t>
                      </a:r>
                      <a:r>
                        <a:rPr lang="en-US" altLang="zh-CN" dirty="0" err="1" smtClean="0"/>
                        <a:t>nC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90 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529</Words>
  <Application>Microsoft Office PowerPoint</Application>
  <PresentationFormat>全屏显示(4:3)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</vt:lpstr>
      <vt:lpstr>Equation</vt:lpstr>
      <vt:lpstr>Beam Lifetime and Injection Considerations of CEPC</vt:lpstr>
      <vt:lpstr>Beam lifetime</vt:lpstr>
      <vt:lpstr>PowerPoint 演示文稿</vt:lpstr>
      <vt:lpstr>PowerPoint 演示文稿</vt:lpstr>
      <vt:lpstr>PowerPoint 演示文稿</vt:lpstr>
      <vt:lpstr>Injection Considerations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Lifetime and Injection considerations of CEPC</dc:title>
  <cp:lastModifiedBy>User</cp:lastModifiedBy>
  <cp:revision>109</cp:revision>
  <dcterms:modified xsi:type="dcterms:W3CDTF">2014-10-09T22:37:15Z</dcterms:modified>
</cp:coreProperties>
</file>