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9" r:id="rId2"/>
    <p:sldId id="282" r:id="rId3"/>
    <p:sldId id="257" r:id="rId4"/>
    <p:sldId id="268" r:id="rId5"/>
    <p:sldId id="260" r:id="rId6"/>
    <p:sldId id="271" r:id="rId7"/>
    <p:sldId id="272" r:id="rId8"/>
    <p:sldId id="273" r:id="rId9"/>
    <p:sldId id="269" r:id="rId10"/>
    <p:sldId id="264" r:id="rId11"/>
    <p:sldId id="261" r:id="rId12"/>
    <p:sldId id="286" r:id="rId13"/>
    <p:sldId id="287" r:id="rId14"/>
    <p:sldId id="275" r:id="rId15"/>
    <p:sldId id="288" r:id="rId16"/>
    <p:sldId id="262" r:id="rId17"/>
    <p:sldId id="263" r:id="rId18"/>
    <p:sldId id="267" r:id="rId19"/>
    <p:sldId id="281" r:id="rId20"/>
    <p:sldId id="270" r:id="rId21"/>
    <p:sldId id="298" r:id="rId22"/>
    <p:sldId id="294" r:id="rId23"/>
    <p:sldId id="292" r:id="rId24"/>
    <p:sldId id="276" r:id="rId25"/>
    <p:sldId id="283" r:id="rId26"/>
    <p:sldId id="297" r:id="rId27"/>
    <p:sldId id="295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CCB6"/>
    <a:srgbClr val="CAB99A"/>
    <a:srgbClr val="B33D2A"/>
    <a:srgbClr val="A00D24"/>
    <a:srgbClr val="FFDC2D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8" autoAdjust="0"/>
    <p:restoredTop sz="84945" autoAdjust="0"/>
  </p:normalViewPr>
  <p:slideViewPr>
    <p:cSldViewPr snapToGrid="0" snapToObjects="1">
      <p:cViewPr varScale="1">
        <p:scale>
          <a:sx n="67" d="100"/>
          <a:sy n="67" d="100"/>
        </p:scale>
        <p:origin x="-1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DF7F1-AF0D-CA45-8512-7C91B9F5D320}" type="datetimeFigureOut">
              <a:rPr lang="en-US" smtClean="0"/>
              <a:t>10/9/14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51E6B-72B5-2144-BFB1-BB697C2AC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52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CDB98-6093-9247-8DD6-D8E2C3345EF0}" type="datetimeFigureOut">
              <a:rPr lang="en-US" smtClean="0"/>
              <a:t>10/9/14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99CF-5353-4C4C-BA62-1EC054AF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96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6135053" y="6356350"/>
            <a:ext cx="1576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8F8F8"/>
                </a:solidFill>
              </a:defRPr>
            </a:lvl1pPr>
          </a:lstStyle>
          <a:p>
            <a:fld id="{2896FF57-6167-DC45-A4C8-6B863A411AC5}" type="datetime3">
              <a:rPr lang="en-US" smtClean="0"/>
              <a:t>9 October 2014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8F8F8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148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dirty="0" smtClean="0"/>
              <a:t>Bastian </a:t>
            </a:r>
            <a:r>
              <a:rPr lang="en-US" dirty="0" err="1" smtClean="0"/>
              <a:t>Haerer</a:t>
            </a:r>
            <a:r>
              <a:rPr lang="en-US" dirty="0" smtClean="0"/>
              <a:t> (</a:t>
            </a:r>
            <a:r>
              <a:rPr lang="en-US" dirty="0" err="1" smtClean="0"/>
              <a:t>bastian.harer@cern.ch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HF2014 Workshop, Beijing, China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B7C1B-4CA3-7B4A-8BEC-B7D9567E3BD4}" type="datetime3">
              <a:rPr lang="en-US" smtClean="0"/>
              <a:t>9 October 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Bastian Haerer (bastian.harer@cern.ch) HF2014 Workshop, Beijing, China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2E9CC-E645-2D49-A44F-8A79CA901ACD}" type="datetime3">
              <a:rPr lang="en-US" smtClean="0"/>
              <a:t>9 October 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Bastian Haerer (bastian.harer@cern.ch) HF2014 Workshop, Beijing, China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8F8F8"/>
                </a:solidFill>
              </a:defRPr>
            </a:lvl1pPr>
          </a:lstStyle>
          <a:p>
            <a:fld id="{6719A069-94BB-1441-AC73-36D68FA1F15D}" type="datetime3">
              <a:rPr lang="en-US" smtClean="0"/>
              <a:t>9 October 2014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Bastian Haerer (bastian.harer@cern.ch) HF2014 Workshop, Beijing, China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8F8F8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6135053" y="6356350"/>
            <a:ext cx="1576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8F8F8"/>
                </a:solidFill>
              </a:defRPr>
            </a:lvl1pPr>
          </a:lstStyle>
          <a:p>
            <a:fld id="{E9AA98F5-F997-EF4C-97C4-C650650E17AC}" type="datetime3">
              <a:rPr lang="en-US" smtClean="0"/>
              <a:t>9 October 2014</a:t>
            </a:fld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8F8F8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148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dirty="0" smtClean="0"/>
              <a:t>Bastian </a:t>
            </a:r>
            <a:r>
              <a:rPr lang="en-US" dirty="0" err="1" smtClean="0"/>
              <a:t>Haerer</a:t>
            </a:r>
            <a:r>
              <a:rPr lang="en-US" dirty="0" smtClean="0"/>
              <a:t> (</a:t>
            </a:r>
            <a:r>
              <a:rPr lang="en-US" dirty="0" err="1" smtClean="0"/>
              <a:t>bastian.harer@cern.ch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HF2014 Workshop, Beijing, China</a:t>
            </a:r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8F8F8"/>
                </a:solidFill>
              </a:defRPr>
            </a:lvl1pPr>
          </a:lstStyle>
          <a:p>
            <a:fld id="{F2CC1486-4977-5E40-8B5D-7BACD1B7BC18}" type="datetime3">
              <a:rPr lang="en-US" smtClean="0"/>
              <a:t>9 October 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8F8F8"/>
                </a:solidFill>
              </a:defRPr>
            </a:lvl1pPr>
          </a:lstStyle>
          <a:p>
            <a:r>
              <a:rPr lang="en-US" dirty="0" smtClean="0"/>
              <a:t>Bastian </a:t>
            </a:r>
            <a:r>
              <a:rPr lang="en-US" dirty="0" err="1" smtClean="0"/>
              <a:t>Haerer</a:t>
            </a:r>
            <a:r>
              <a:rPr lang="en-US" dirty="0" smtClean="0"/>
              <a:t> (</a:t>
            </a:r>
            <a:r>
              <a:rPr lang="en-US" dirty="0" err="1" smtClean="0"/>
              <a:t>bastian.harer@cern.ch</a:t>
            </a:r>
            <a:r>
              <a:rPr lang="en-US" dirty="0" smtClean="0"/>
              <a:t>) HF2014 Workshop, Beijing, China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8F8F8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8F8F8"/>
                </a:solidFill>
              </a:defRPr>
            </a:lvl1pPr>
          </a:lstStyle>
          <a:p>
            <a:fld id="{EAD9C244-AA86-5B43-B329-DA1F17B29DCC}" type="datetime3">
              <a:rPr lang="en-US" smtClean="0"/>
              <a:t>9 October 2014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8F8F8"/>
                </a:solidFill>
              </a:defRPr>
            </a:lvl1pPr>
          </a:lstStyle>
          <a:p>
            <a:r>
              <a:rPr lang="en-US" dirty="0" smtClean="0"/>
              <a:t>Bastian </a:t>
            </a:r>
            <a:r>
              <a:rPr lang="en-US" dirty="0" err="1" smtClean="0"/>
              <a:t>Haerer</a:t>
            </a:r>
            <a:r>
              <a:rPr lang="en-US" dirty="0" smtClean="0"/>
              <a:t> (</a:t>
            </a:r>
            <a:r>
              <a:rPr lang="en-US" dirty="0" err="1" smtClean="0"/>
              <a:t>bastian.harer@cern.ch</a:t>
            </a:r>
            <a:r>
              <a:rPr lang="en-US" dirty="0" smtClean="0"/>
              <a:t>) HF2014 Workshop, Beijing, China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8F8F8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58271" y="5961889"/>
            <a:ext cx="1576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8F8F8"/>
                </a:solidFill>
              </a:defRPr>
            </a:lvl1pPr>
          </a:lstStyle>
          <a:p>
            <a:fld id="{55099CC1-1BDE-9648-BA78-7F395FE79996}" type="datetime3">
              <a:rPr lang="en-US" smtClean="0"/>
              <a:t>9 October 2014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6088" y="6363126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8F8F8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248400" y="59751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smtClean="0"/>
              <a:t>Bastian Haerer (bastian.harer@cern.ch) HF2014 Workshop, Beijing, China</a:t>
            </a:r>
            <a:endParaRPr lang="en-US" dirty="0" smtClean="0"/>
          </a:p>
        </p:txBody>
      </p:sp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761431" y="63335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HF2014 Workshop, Beijing, China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9-12 October</a:t>
            </a:r>
            <a:r>
              <a:rPr lang="en-US" baseline="0" dirty="0" smtClean="0"/>
              <a:t> 2014</a:t>
            </a:r>
            <a:endParaRPr lang="en-US" dirty="0" smtClean="0"/>
          </a:p>
        </p:txBody>
      </p:sp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3497132" y="63335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Constraints on FCC-</a:t>
            </a:r>
            <a:r>
              <a:rPr lang="en-US" dirty="0" err="1" smtClean="0"/>
              <a:t>ee</a:t>
            </a:r>
            <a:r>
              <a:rPr lang="en-US" dirty="0" smtClean="0"/>
              <a:t> lattice design</a:t>
            </a:r>
          </a:p>
          <a:p>
            <a:pPr algn="l"/>
            <a:r>
              <a:rPr lang="en-US" dirty="0" smtClean="0"/>
              <a:t>Bastian </a:t>
            </a:r>
            <a:r>
              <a:rPr lang="en-US" dirty="0" err="1" smtClean="0"/>
              <a:t>Haerer</a:t>
            </a:r>
            <a:r>
              <a:rPr lang="en-US" dirty="0" smtClean="0"/>
              <a:t> (</a:t>
            </a:r>
            <a:r>
              <a:rPr lang="en-US" dirty="0" err="1" smtClean="0"/>
              <a:t>bastian.harer@cern.ch</a:t>
            </a:r>
            <a:r>
              <a:rPr lang="en-US" dirty="0" smtClean="0"/>
              <a:t>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803"/>
            <a:ext cx="8226854" cy="17975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Constraints on the FCC-</a:t>
            </a:r>
            <a:r>
              <a:rPr lang="en-US" dirty="0" err="1" smtClean="0"/>
              <a:t>ee</a:t>
            </a:r>
            <a:r>
              <a:rPr lang="en-US" dirty="0" smtClean="0"/>
              <a:t> lattice from the compatibility with the </a:t>
            </a:r>
            <a:br>
              <a:rPr lang="en-US" dirty="0" smtClean="0"/>
            </a:br>
            <a:r>
              <a:rPr lang="en-US" dirty="0" smtClean="0"/>
              <a:t>FCC hadron collider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57200" y="4322382"/>
            <a:ext cx="8226854" cy="865743"/>
          </a:xfrm>
        </p:spPr>
        <p:txBody>
          <a:bodyPr>
            <a:normAutofit/>
          </a:bodyPr>
          <a:lstStyle/>
          <a:p>
            <a:r>
              <a:rPr lang="en-US" b="1" dirty="0" smtClean="0"/>
              <a:t>Bastian </a:t>
            </a:r>
            <a:r>
              <a:rPr lang="en-US" b="1" dirty="0" err="1" smtClean="0"/>
              <a:t>Haerer</a:t>
            </a:r>
            <a:r>
              <a:rPr lang="en-US" b="1" dirty="0"/>
              <a:t> </a:t>
            </a:r>
            <a:r>
              <a:rPr lang="en-US" b="1" dirty="0" smtClean="0"/>
              <a:t>(CERN, Geneva; KIT, Karlsruhe),</a:t>
            </a:r>
            <a:r>
              <a:rPr lang="en-US" dirty="0" smtClean="0"/>
              <a:t> Wolfgang </a:t>
            </a:r>
            <a:r>
              <a:rPr lang="en-US" dirty="0" err="1" smtClean="0"/>
              <a:t>Bartmann</a:t>
            </a:r>
            <a:r>
              <a:rPr lang="en-US" dirty="0" smtClean="0"/>
              <a:t>, Michael </a:t>
            </a:r>
            <a:r>
              <a:rPr lang="en-US" dirty="0" err="1" smtClean="0"/>
              <a:t>Benedikt</a:t>
            </a:r>
            <a:r>
              <a:rPr lang="en-US" dirty="0" smtClean="0"/>
              <a:t>, Bernhard Johannes </a:t>
            </a:r>
            <a:r>
              <a:rPr lang="en-US" dirty="0" err="1" smtClean="0"/>
              <a:t>Holzer</a:t>
            </a:r>
            <a:r>
              <a:rPr lang="en-US" dirty="0" smtClean="0"/>
              <a:t>, John Osborne, Daniel Schulte, Rogelio Tomas, </a:t>
            </a:r>
            <a:r>
              <a:rPr lang="en-US" dirty="0" err="1" smtClean="0"/>
              <a:t>Jorg</a:t>
            </a:r>
            <a:r>
              <a:rPr lang="en-US" dirty="0" smtClean="0"/>
              <a:t> </a:t>
            </a:r>
            <a:r>
              <a:rPr lang="en-US" dirty="0" err="1" smtClean="0"/>
              <a:t>Wenninger</a:t>
            </a:r>
            <a:r>
              <a:rPr lang="en-US" dirty="0" smtClean="0"/>
              <a:t>, Frank Zimmermann (CERN, Geneva), Michael James </a:t>
            </a:r>
            <a:r>
              <a:rPr lang="en-US" dirty="0" err="1" smtClean="0"/>
              <a:t>Syphers</a:t>
            </a:r>
            <a:r>
              <a:rPr lang="en-US" dirty="0" smtClean="0"/>
              <a:t> (MSU, East Lanning, Michigan), Ulrich </a:t>
            </a:r>
            <a:r>
              <a:rPr lang="en-US" dirty="0" err="1" smtClean="0"/>
              <a:t>Wienands</a:t>
            </a:r>
            <a:r>
              <a:rPr lang="en-US" dirty="0" smtClean="0"/>
              <a:t> (SLAC, Menlo Park, California)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89" y="403889"/>
            <a:ext cx="2029703" cy="84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LogoBadge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8" y="305184"/>
            <a:ext cx="981749" cy="981749"/>
          </a:xfrm>
          <a:prstGeom prst="rect">
            <a:avLst/>
          </a:prstGeom>
        </p:spPr>
      </p:pic>
      <p:pic>
        <p:nvPicPr>
          <p:cNvPr id="12" name="Picture 13" descr="KIT-Logo-rgb_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4410" y="433169"/>
            <a:ext cx="1848914" cy="85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6" name="Picture 15" descr="bmbf-logo-englisch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391" y="305184"/>
            <a:ext cx="1287811" cy="98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45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/>
          <a:lstStyle/>
          <a:p>
            <a:r>
              <a:rPr lang="en-US" dirty="0" smtClean="0"/>
              <a:t>5) Geology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453"/>
            <a:ext cx="3668061" cy="3721262"/>
          </a:xfrm>
        </p:spPr>
        <p:txBody>
          <a:bodyPr/>
          <a:lstStyle/>
          <a:p>
            <a:pPr marL="36576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Boundary Limits: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East: </a:t>
            </a:r>
            <a:r>
              <a:rPr lang="en-US" dirty="0" smtClean="0">
                <a:solidFill>
                  <a:schemeClr val="accent6"/>
                </a:solidFill>
              </a:rPr>
              <a:t>Pre-Alps</a:t>
            </a:r>
          </a:p>
          <a:p>
            <a:r>
              <a:rPr lang="en-US" dirty="0">
                <a:solidFill>
                  <a:srgbClr val="0055A0"/>
                </a:solidFill>
              </a:rPr>
              <a:t>South: </a:t>
            </a:r>
            <a:r>
              <a:rPr lang="en-US" dirty="0">
                <a:solidFill>
                  <a:schemeClr val="accent6"/>
                </a:solidFill>
              </a:rPr>
              <a:t>Rhone, </a:t>
            </a:r>
            <a:r>
              <a:rPr lang="en-US" dirty="0" err="1">
                <a:solidFill>
                  <a:schemeClr val="accent6"/>
                </a:solidFill>
              </a:rPr>
              <a:t>Vuache</a:t>
            </a:r>
            <a:r>
              <a:rPr lang="en-US" dirty="0">
                <a:solidFill>
                  <a:schemeClr val="accent6"/>
                </a:solidFill>
              </a:rPr>
              <a:t> Mountain</a:t>
            </a:r>
          </a:p>
          <a:p>
            <a:r>
              <a:rPr lang="en-US" dirty="0" smtClean="0">
                <a:solidFill>
                  <a:srgbClr val="0055A0"/>
                </a:solidFill>
              </a:rPr>
              <a:t>West:</a:t>
            </a:r>
            <a:r>
              <a:rPr lang="en-US" dirty="0" smtClean="0">
                <a:solidFill>
                  <a:schemeClr val="accent6"/>
                </a:solidFill>
              </a:rPr>
              <a:t> Jura </a:t>
            </a:r>
          </a:p>
          <a:p>
            <a:r>
              <a:rPr lang="en-US" dirty="0" smtClean="0">
                <a:solidFill>
                  <a:srgbClr val="0055A0"/>
                </a:solidFill>
              </a:rPr>
              <a:t>North:           </a:t>
            </a:r>
            <a:r>
              <a:rPr lang="en-US" dirty="0" smtClean="0">
                <a:solidFill>
                  <a:schemeClr val="accent6"/>
                </a:solidFill>
              </a:rPr>
              <a:t>Lake Geneva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9" t="10870" r="10500" b="19334"/>
          <a:stretch/>
        </p:blipFill>
        <p:spPr bwMode="auto">
          <a:xfrm>
            <a:off x="4548612" y="192218"/>
            <a:ext cx="4096770" cy="595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11259" y="5832944"/>
            <a:ext cx="228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Courtesy: John Osborne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9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Geneva	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200" y="4065823"/>
            <a:ext cx="8226854" cy="1927204"/>
          </a:xfrm>
        </p:spPr>
        <p:txBody>
          <a:bodyPr>
            <a:normAutofit/>
          </a:bodyPr>
          <a:lstStyle/>
          <a:p>
            <a:r>
              <a:rPr lang="en-US" dirty="0" smtClean="0"/>
              <a:t>The lake gets deeper to the North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Molasse</a:t>
            </a:r>
            <a:r>
              <a:rPr lang="en-US" dirty="0" smtClean="0"/>
              <a:t> </a:t>
            </a:r>
            <a:r>
              <a:rPr lang="en-US" dirty="0" err="1" smtClean="0"/>
              <a:t>rockhead</a:t>
            </a:r>
            <a:r>
              <a:rPr lang="en-US" dirty="0" smtClean="0"/>
              <a:t> as well</a:t>
            </a:r>
          </a:p>
          <a:p>
            <a:pPr marL="36576" indent="0">
              <a:buNone/>
            </a:pPr>
            <a:endParaRPr lang="en-US" sz="1400" dirty="0" smtClean="0">
              <a:sym typeface="Wingdings"/>
            </a:endParaRPr>
          </a:p>
          <a:p>
            <a:pPr marL="36576" indent="0">
              <a:buNone/>
            </a:pPr>
            <a:r>
              <a:rPr lang="en-US" dirty="0" smtClean="0">
                <a:solidFill>
                  <a:srgbClr val="FF6600"/>
                </a:solidFill>
                <a:sym typeface="Wingdings"/>
              </a:rPr>
              <a:t> The tunnel level must be deeper in the earth 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t="8904" r="5459" b="40639"/>
          <a:stretch/>
        </p:blipFill>
        <p:spPr bwMode="auto">
          <a:xfrm>
            <a:off x="7589" y="1124744"/>
            <a:ext cx="880908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67544" y="2076450"/>
            <a:ext cx="7992888" cy="1568574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  <a:headEnd type="oval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457200" y="1495425"/>
            <a:ext cx="8010525" cy="581025"/>
          </a:xfrm>
          <a:custGeom>
            <a:avLst/>
            <a:gdLst>
              <a:gd name="connsiteX0" fmla="*/ 0 w 8010525"/>
              <a:gd name="connsiteY0" fmla="*/ 0 h 581025"/>
              <a:gd name="connsiteX1" fmla="*/ 3476625 w 8010525"/>
              <a:gd name="connsiteY1" fmla="*/ 476250 h 581025"/>
              <a:gd name="connsiteX2" fmla="*/ 8010525 w 8010525"/>
              <a:gd name="connsiteY2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0525" h="581025">
                <a:moveTo>
                  <a:pt x="0" y="0"/>
                </a:moveTo>
                <a:cubicBezTo>
                  <a:pt x="1070769" y="189706"/>
                  <a:pt x="2141538" y="379413"/>
                  <a:pt x="3476625" y="476250"/>
                </a:cubicBezTo>
                <a:cubicBezTo>
                  <a:pt x="4811712" y="573087"/>
                  <a:pt x="6411118" y="577056"/>
                  <a:pt x="8010525" y="581025"/>
                </a:cubicBezTo>
              </a:path>
            </a:pathLst>
          </a:custGeom>
          <a:ln w="50800">
            <a:solidFill>
              <a:srgbClr val="0070C0"/>
            </a:solidFill>
            <a:headEnd type="oval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704850" y="2381250"/>
            <a:ext cx="600075" cy="1076325"/>
          </a:xfrm>
          <a:custGeom>
            <a:avLst/>
            <a:gdLst>
              <a:gd name="connsiteX0" fmla="*/ 600075 w 600075"/>
              <a:gd name="connsiteY0" fmla="*/ 0 h 1076325"/>
              <a:gd name="connsiteX1" fmla="*/ 428625 w 600075"/>
              <a:gd name="connsiteY1" fmla="*/ 209550 h 1076325"/>
              <a:gd name="connsiteX2" fmla="*/ 333375 w 600075"/>
              <a:gd name="connsiteY2" fmla="*/ 447675 h 1076325"/>
              <a:gd name="connsiteX3" fmla="*/ 257175 w 600075"/>
              <a:gd name="connsiteY3" fmla="*/ 561975 h 1076325"/>
              <a:gd name="connsiteX4" fmla="*/ 95250 w 600075"/>
              <a:gd name="connsiteY4" fmla="*/ 647700 h 1076325"/>
              <a:gd name="connsiteX5" fmla="*/ 38100 w 600075"/>
              <a:gd name="connsiteY5" fmla="*/ 866775 h 1076325"/>
              <a:gd name="connsiteX6" fmla="*/ 38100 w 600075"/>
              <a:gd name="connsiteY6" fmla="*/ 981075 h 1076325"/>
              <a:gd name="connsiteX7" fmla="*/ 0 w 600075"/>
              <a:gd name="connsiteY7" fmla="*/ 107632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075" h="1076325">
                <a:moveTo>
                  <a:pt x="600075" y="0"/>
                </a:moveTo>
                <a:cubicBezTo>
                  <a:pt x="536575" y="67468"/>
                  <a:pt x="473075" y="134937"/>
                  <a:pt x="428625" y="209550"/>
                </a:cubicBezTo>
                <a:cubicBezTo>
                  <a:pt x="384175" y="284163"/>
                  <a:pt x="361950" y="388938"/>
                  <a:pt x="333375" y="447675"/>
                </a:cubicBezTo>
                <a:cubicBezTo>
                  <a:pt x="304800" y="506412"/>
                  <a:pt x="296862" y="528638"/>
                  <a:pt x="257175" y="561975"/>
                </a:cubicBezTo>
                <a:cubicBezTo>
                  <a:pt x="217488" y="595312"/>
                  <a:pt x="131762" y="596900"/>
                  <a:pt x="95250" y="647700"/>
                </a:cubicBezTo>
                <a:cubicBezTo>
                  <a:pt x="58738" y="698500"/>
                  <a:pt x="47625" y="811213"/>
                  <a:pt x="38100" y="866775"/>
                </a:cubicBezTo>
                <a:cubicBezTo>
                  <a:pt x="28575" y="922337"/>
                  <a:pt x="44450" y="946150"/>
                  <a:pt x="38100" y="981075"/>
                </a:cubicBezTo>
                <a:cubicBezTo>
                  <a:pt x="31750" y="1016000"/>
                  <a:pt x="15875" y="1046162"/>
                  <a:pt x="0" y="1076325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sysDot"/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01389" y="169151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Riverbed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577605" y="2960258"/>
            <a:ext cx="214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4D4D4D"/>
                </a:solidFill>
              </a:rPr>
              <a:t>Molasse</a:t>
            </a:r>
            <a:r>
              <a:rPr lang="en-GB" dirty="0" smtClean="0">
                <a:solidFill>
                  <a:srgbClr val="4D4D4D"/>
                </a:solidFill>
              </a:rPr>
              <a:t> </a:t>
            </a:r>
            <a:r>
              <a:rPr lang="en-GB" dirty="0" err="1" smtClean="0">
                <a:solidFill>
                  <a:srgbClr val="4D4D4D"/>
                </a:solidFill>
              </a:rPr>
              <a:t>Rockhead</a:t>
            </a:r>
            <a:endParaRPr lang="en-GB" dirty="0">
              <a:solidFill>
                <a:srgbClr val="4D4D4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4994" y="127159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370</a:t>
            </a:r>
            <a:endParaRPr lang="en-GB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32440" y="162880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320</a:t>
            </a:r>
            <a:endParaRPr lang="en-GB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20027" y="2420888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210</a:t>
            </a:r>
            <a:endParaRPr lang="en-GB" sz="12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83406" y="3212976"/>
            <a:ext cx="850107" cy="10801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35696" y="1410089"/>
            <a:ext cx="0" cy="223493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78517" y="925393"/>
            <a:ext cx="80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mASL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08134" y="3627887"/>
            <a:ext cx="1312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Courtesy: </a:t>
            </a:r>
          </a:p>
          <a:p>
            <a:r>
              <a:rPr lang="en-US" sz="1400" dirty="0" smtClean="0"/>
              <a:t>John Osborne</a:t>
            </a:r>
            <a:endParaRPr lang="en-US" sz="14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7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 km circle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5350"/>
          <a:stretch/>
        </p:blipFill>
        <p:spPr bwMode="auto">
          <a:xfrm>
            <a:off x="1480957" y="1260276"/>
            <a:ext cx="6139456" cy="487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8499268">
            <a:off x="4180946" y="1654159"/>
            <a:ext cx="788528" cy="401930"/>
          </a:xfrm>
          <a:prstGeom prst="rightArrow">
            <a:avLst>
              <a:gd name="adj1" fmla="val 48003"/>
              <a:gd name="adj2" fmla="val 56365"/>
            </a:avLst>
          </a:prstGeom>
          <a:solidFill>
            <a:srgbClr val="A00D24"/>
          </a:solidFill>
          <a:ln>
            <a:solidFill>
              <a:srgbClr val="A00D24"/>
            </a:solidFill>
          </a:ln>
          <a:effectLst>
            <a:glow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119982" y="4523545"/>
            <a:ext cx="497719" cy="300191"/>
          </a:xfrm>
          <a:prstGeom prst="rightArrow">
            <a:avLst>
              <a:gd name="adj1" fmla="val 48003"/>
              <a:gd name="adj2" fmla="val 56365"/>
            </a:avLst>
          </a:prstGeom>
          <a:solidFill>
            <a:srgbClr val="A00D24"/>
          </a:solidFill>
          <a:ln>
            <a:solidFill>
              <a:srgbClr val="A00D24"/>
            </a:solidFill>
          </a:ln>
          <a:effectLst>
            <a:glow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08134" y="5387431"/>
            <a:ext cx="1359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Courtesy: </a:t>
            </a:r>
          </a:p>
          <a:p>
            <a:r>
              <a:rPr lang="en-US" sz="1400" dirty="0" smtClean="0"/>
              <a:t>John Osborne, Yung Loo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701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 km circle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5000"/>
          <a:stretch/>
        </p:blipFill>
        <p:spPr bwMode="auto">
          <a:xfrm>
            <a:off x="1483889" y="1255472"/>
            <a:ext cx="6175903" cy="487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8499268">
            <a:off x="4377846" y="1565554"/>
            <a:ext cx="788528" cy="401930"/>
          </a:xfrm>
          <a:prstGeom prst="rightArrow">
            <a:avLst>
              <a:gd name="adj1" fmla="val 48003"/>
              <a:gd name="adj2" fmla="val 56365"/>
            </a:avLst>
          </a:prstGeom>
          <a:solidFill>
            <a:srgbClr val="A00D24"/>
          </a:solidFill>
          <a:ln>
            <a:solidFill>
              <a:srgbClr val="A00D24"/>
            </a:solidFill>
          </a:ln>
          <a:effectLst>
            <a:glow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216442" y="4814153"/>
            <a:ext cx="497719" cy="300191"/>
          </a:xfrm>
          <a:prstGeom prst="rightArrow">
            <a:avLst>
              <a:gd name="adj1" fmla="val 48003"/>
              <a:gd name="adj2" fmla="val 56365"/>
            </a:avLst>
          </a:prstGeom>
          <a:solidFill>
            <a:srgbClr val="A00D24"/>
          </a:solidFill>
          <a:ln>
            <a:solidFill>
              <a:srgbClr val="A00D24"/>
            </a:solidFill>
          </a:ln>
          <a:effectLst>
            <a:glow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08134" y="5387431"/>
            <a:ext cx="1359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Courtesy: </a:t>
            </a:r>
          </a:p>
          <a:p>
            <a:r>
              <a:rPr lang="en-US" sz="1400" dirty="0" smtClean="0"/>
              <a:t>John Osborne, Yung Loo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877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Tilting the tunnel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860"/>
            <a:ext cx="8226854" cy="16948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LEP/LHC:	1.42 %</a:t>
            </a:r>
            <a:endParaRPr lang="en-US" sz="1600" dirty="0" smtClean="0"/>
          </a:p>
          <a:p>
            <a:pPr marL="442913" indent="0">
              <a:buNone/>
            </a:pPr>
            <a:r>
              <a:rPr lang="en-US" dirty="0" smtClean="0">
                <a:solidFill>
                  <a:srgbClr val="4D4D4D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Maximize tunnel extend in </a:t>
            </a:r>
            <a:r>
              <a:rPr lang="en-US" dirty="0" err="1" smtClean="0">
                <a:solidFill>
                  <a:srgbClr val="FF6600"/>
                </a:solidFill>
                <a:sym typeface="Wingdings"/>
              </a:rPr>
              <a:t>Molasse</a:t>
            </a:r>
            <a:r>
              <a:rPr lang="en-US" dirty="0" smtClean="0">
                <a:solidFill>
                  <a:srgbClr val="4D4D4D"/>
                </a:solidFill>
                <a:sym typeface="Wingdings"/>
              </a:rPr>
              <a:t>, minimize tunnel extend in Limestone and Moraines</a:t>
            </a:r>
          </a:p>
          <a:p>
            <a:pPr marL="442913" indent="0">
              <a:buNone/>
            </a:pPr>
            <a:r>
              <a:rPr lang="en-US" dirty="0" smtClean="0">
                <a:solidFill>
                  <a:srgbClr val="4D4D4D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Minimize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the depth of the access shafts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08696" y="3278528"/>
            <a:ext cx="7156340" cy="2325549"/>
            <a:chOff x="513258" y="3189653"/>
            <a:chExt cx="7156340" cy="2325549"/>
          </a:xfrm>
        </p:grpSpPr>
        <p:pic>
          <p:nvPicPr>
            <p:cNvPr id="7" name="Picture 16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31"/>
            <a:stretch/>
          </p:blipFill>
          <p:spPr bwMode="auto">
            <a:xfrm>
              <a:off x="513258" y="3189653"/>
              <a:ext cx="7142916" cy="2325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2989023" y="4638964"/>
              <a:ext cx="0" cy="242747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836192" y="4401508"/>
              <a:ext cx="348179" cy="285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P3</a:t>
              </a:r>
              <a:endParaRPr lang="en-GB" sz="1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938869" y="4752948"/>
              <a:ext cx="0" cy="242747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786038" y="4515492"/>
              <a:ext cx="348179" cy="285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P1</a:t>
              </a:r>
              <a:endParaRPr lang="en-GB" sz="1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5436392" y="4731816"/>
              <a:ext cx="0" cy="242747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283561" y="4494359"/>
              <a:ext cx="348179" cy="285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P7</a:t>
              </a:r>
              <a:endParaRPr lang="en-GB" sz="1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32461" y="4231503"/>
              <a:ext cx="545824" cy="233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+mj-lt"/>
                  <a:cs typeface="Arial" panose="020B0604020202020204" pitchFamily="34" charset="0"/>
                </a:rPr>
                <a:t>(450m)</a:t>
              </a:r>
              <a:endParaRPr lang="en-GB" sz="1200" b="1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75471" y="4360204"/>
              <a:ext cx="545824" cy="233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+mj-lt"/>
                  <a:cs typeface="Arial" panose="020B0604020202020204" pitchFamily="34" charset="0"/>
                </a:rPr>
                <a:t>(359m)</a:t>
              </a:r>
              <a:endParaRPr lang="en-GB" sz="1200" b="1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57631" y="4341328"/>
              <a:ext cx="545824" cy="233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+mj-lt"/>
                  <a:cs typeface="Arial" panose="020B0604020202020204" pitchFamily="34" charset="0"/>
                </a:rPr>
                <a:t>(350m)</a:t>
              </a:r>
              <a:endParaRPr lang="en-GB" sz="1200" b="1" dirty="0"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6673" y="3240210"/>
              <a:ext cx="6602925" cy="34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24432" y="5685820"/>
            <a:ext cx="2559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Courtesy: John Osborne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60797" y="5217643"/>
            <a:ext cx="894671" cy="276999"/>
          </a:xfrm>
          <a:prstGeom prst="rect">
            <a:avLst/>
          </a:prstGeom>
          <a:solidFill>
            <a:srgbClr val="D3CCB6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Limestone</a:t>
            </a:r>
            <a:endParaRPr lang="en-U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7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 km circle with tilt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9" r="15041"/>
          <a:stretch/>
        </p:blipFill>
        <p:spPr bwMode="auto">
          <a:xfrm>
            <a:off x="1497601" y="1263920"/>
            <a:ext cx="6162191" cy="486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 rot="361301">
            <a:off x="4011464" y="2008300"/>
            <a:ext cx="300861" cy="718657"/>
            <a:chOff x="7969352" y="327816"/>
            <a:chExt cx="432048" cy="936104"/>
          </a:xfrm>
          <a:effectLst/>
        </p:grpSpPr>
        <p:cxnSp>
          <p:nvCxnSpPr>
            <p:cNvPr id="7" name="Straight Arrow Connector 6"/>
            <p:cNvCxnSpPr/>
            <p:nvPr/>
          </p:nvCxnSpPr>
          <p:spPr>
            <a:xfrm flipV="1">
              <a:off x="8185376" y="327816"/>
              <a:ext cx="0" cy="936104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969352" y="1263920"/>
              <a:ext cx="432048" cy="0"/>
            </a:xfrm>
            <a:prstGeom prst="line">
              <a:avLst/>
            </a:prstGeom>
            <a:ln w="34925">
              <a:solidFill>
                <a:srgbClr val="FF0000"/>
              </a:solidFill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7708134" y="5387431"/>
            <a:ext cx="1359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Courtesy: </a:t>
            </a:r>
          </a:p>
          <a:p>
            <a:r>
              <a:rPr lang="en-US" sz="1400" dirty="0" smtClean="0"/>
              <a:t>John Osborne, Yung Loo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009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6) Location relative to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48208"/>
            <a:ext cx="8229600" cy="1444817"/>
          </a:xfrm>
        </p:spPr>
        <p:txBody>
          <a:bodyPr>
            <a:normAutofit fontScale="85000" lnSpcReduction="20000"/>
          </a:bodyPr>
          <a:lstStyle/>
          <a:p>
            <a:pPr marL="36576" indent="0">
              <a:buNone/>
            </a:pPr>
            <a:r>
              <a:rPr lang="en-US" dirty="0" smtClean="0"/>
              <a:t>Required distance L for transfer lines depends on:</a:t>
            </a:r>
          </a:p>
          <a:p>
            <a:pPr marL="36576" indent="0">
              <a:buNone/>
            </a:pPr>
            <a:endParaRPr lang="en-US" sz="1400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Difference in depth d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Magnet technology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18156" y="1323861"/>
            <a:ext cx="7950022" cy="2363102"/>
            <a:chOff x="1118156" y="1205721"/>
            <a:chExt cx="7950022" cy="2363102"/>
          </a:xfrm>
        </p:grpSpPr>
        <p:sp>
          <p:nvSpPr>
            <p:cNvPr id="8" name="TextBox 7"/>
            <p:cNvSpPr txBox="1"/>
            <p:nvPr/>
          </p:nvSpPr>
          <p:spPr>
            <a:xfrm>
              <a:off x="7027660" y="2938211"/>
              <a:ext cx="2040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Courtesy: W. </a:t>
              </a:r>
              <a:r>
                <a:rPr lang="en-US" sz="1400" dirty="0" err="1" smtClean="0"/>
                <a:t>Bartmann</a:t>
              </a:r>
              <a:endParaRPr lang="en-US" sz="14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18156" y="1205721"/>
              <a:ext cx="6960200" cy="2363102"/>
              <a:chOff x="1118156" y="1186031"/>
              <a:chExt cx="6960200" cy="2363102"/>
            </a:xfrm>
          </p:grpSpPr>
          <p:pic>
            <p:nvPicPr>
              <p:cNvPr id="7" name="Content Placeholder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115"/>
              <a:stretch/>
            </p:blipFill>
            <p:spPr>
              <a:xfrm>
                <a:off x="1118156" y="1373078"/>
                <a:ext cx="6960200" cy="1850768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645777" y="1186031"/>
                <a:ext cx="646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LHC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962686" y="2507993"/>
                <a:ext cx="659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FCC</a:t>
                </a:r>
                <a:endParaRPr lang="en-US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4607680" y="1998455"/>
                <a:ext cx="0" cy="1063218"/>
              </a:xfrm>
              <a:prstGeom prst="line">
                <a:avLst/>
              </a:prstGeom>
              <a:ln>
                <a:solidFill>
                  <a:srgbClr val="660066"/>
                </a:solidFill>
                <a:prstDash val="sysDash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3357313" y="3130585"/>
                <a:ext cx="1250367" cy="692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4615514" y="2436529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</a:rPr>
                  <a:t>d</a:t>
                </a:r>
                <a:endParaRPr lang="en-US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869281" y="3179801"/>
                <a:ext cx="3044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</a:p>
            </p:txBody>
          </p:sp>
        </p:grpSp>
      </p:grp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626593" y="4548208"/>
            <a:ext cx="4938129" cy="1444817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Arial"/>
              <a:buNone/>
            </a:pPr>
            <a:endParaRPr lang="en-US" dirty="0" smtClean="0"/>
          </a:p>
          <a:p>
            <a:pPr marL="36576" indent="0">
              <a:buFont typeface="Arial"/>
              <a:buNone/>
            </a:pPr>
            <a:endParaRPr lang="en-US" sz="1400" dirty="0" smtClean="0"/>
          </a:p>
          <a:p>
            <a:r>
              <a:rPr lang="en-US" dirty="0">
                <a:solidFill>
                  <a:schemeClr val="accent6"/>
                </a:solidFill>
              </a:rPr>
              <a:t>Beam energy</a:t>
            </a:r>
          </a:p>
          <a:p>
            <a:r>
              <a:rPr lang="en-US" dirty="0">
                <a:solidFill>
                  <a:schemeClr val="accent6"/>
                </a:solidFill>
              </a:rPr>
              <a:t>Max. slope of tunnel 5%</a:t>
            </a:r>
          </a:p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3825800"/>
            <a:ext cx="8364360" cy="722408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Arial"/>
              <a:buNone/>
            </a:pPr>
            <a:r>
              <a:rPr lang="en-US" dirty="0" smtClean="0">
                <a:solidFill>
                  <a:srgbClr val="4D4D4D"/>
                </a:solidFill>
              </a:rPr>
              <a:t>FCC and LHC should overlap, if LHC is used as injector</a:t>
            </a:r>
          </a:p>
          <a:p>
            <a:pPr marL="36576" indent="0">
              <a:buFont typeface="Arial"/>
              <a:buNone/>
            </a:pPr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9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for </a:t>
            </a:r>
            <a:r>
              <a:rPr lang="en-US" dirty="0"/>
              <a:t>transfer </a:t>
            </a:r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457200" y="5473602"/>
            <a:ext cx="8226854" cy="5194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Required length: 	</a:t>
            </a:r>
            <a:r>
              <a:rPr lang="en-US" sz="2800" dirty="0" smtClean="0">
                <a:solidFill>
                  <a:srgbClr val="FF6600"/>
                </a:solidFill>
              </a:rPr>
              <a:t>L = 500 – 1500 m</a:t>
            </a:r>
            <a:endParaRPr lang="en-US" sz="2800" dirty="0">
              <a:solidFill>
                <a:srgbClr val="FF66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043952" y="1327639"/>
            <a:ext cx="6664640" cy="3958922"/>
            <a:chOff x="1043952" y="1170119"/>
            <a:chExt cx="6664640" cy="3958922"/>
          </a:xfrm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1043952" y="1170119"/>
              <a:ext cx="6664640" cy="3958922"/>
              <a:chOff x="787639" y="1358555"/>
              <a:chExt cx="7640102" cy="4538365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7" t="7996" r="2152" b="3025"/>
              <a:stretch/>
            </p:blipFill>
            <p:spPr>
              <a:xfrm>
                <a:off x="787639" y="1358555"/>
                <a:ext cx="7640102" cy="4538365"/>
              </a:xfrm>
              <a:prstGeom prst="rect">
                <a:avLst/>
              </a:prstGeom>
            </p:spPr>
          </p:pic>
          <p:cxnSp>
            <p:nvCxnSpPr>
              <p:cNvPr id="23" name="Straight Connector 22"/>
              <p:cNvCxnSpPr/>
              <p:nvPr/>
            </p:nvCxnSpPr>
            <p:spPr>
              <a:xfrm>
                <a:off x="3745074" y="3643611"/>
                <a:ext cx="0" cy="19079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967854" y="3213079"/>
                <a:ext cx="0" cy="233844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491202" y="2851523"/>
                <a:ext cx="0" cy="2700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529051" y="3213079"/>
                <a:ext cx="2258137" cy="352824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3.9 T </a:t>
                </a:r>
                <a:r>
                  <a:rPr lang="en-GB" sz="1400" dirty="0" err="1" smtClean="0"/>
                  <a:t>Tevatron</a:t>
                </a:r>
                <a:r>
                  <a:rPr lang="en-GB" sz="1400" dirty="0" smtClean="0"/>
                  <a:t> dipoles</a:t>
                </a:r>
                <a:endParaRPr lang="en-GB" sz="14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771799" y="2801001"/>
                <a:ext cx="2679430" cy="352824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>
                    <a:solidFill>
                      <a:schemeClr val="dk1"/>
                    </a:solidFill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n-GB" sz="1400" dirty="0"/>
                  <a:t>2.6 T CF JPARC magnets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267744" y="2368953"/>
                <a:ext cx="2016223" cy="352824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>
                    <a:solidFill>
                      <a:schemeClr val="dk1"/>
                    </a:solidFill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n-GB" sz="1400" dirty="0"/>
                  <a:t>1.8 T  TI 2/8 dipoles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502902" y="1521858"/>
                <a:ext cx="2225554" cy="599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Beam energy: 3.5 </a:t>
                </a:r>
                <a:r>
                  <a:rPr lang="en-GB" sz="1400" dirty="0" err="1" smtClean="0"/>
                  <a:t>TeV</a:t>
                </a:r>
                <a:endParaRPr lang="en-GB" sz="1400" dirty="0" smtClean="0"/>
              </a:p>
              <a:p>
                <a:r>
                  <a:rPr lang="en-GB" sz="1400" dirty="0" smtClean="0"/>
                  <a:t>Filling factor:   0.75 </a:t>
                </a:r>
                <a:endParaRPr lang="en-GB" sz="1400" dirty="0"/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>
              <a:off x="5843745" y="3652350"/>
              <a:ext cx="0" cy="119508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470613" y="3267051"/>
              <a:ext cx="1621536" cy="307777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8.3 T LHC dipoles</a:t>
              </a:r>
              <a:endParaRPr lang="en-GB" sz="1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233663" y="4811992"/>
            <a:ext cx="1768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Courtesy: </a:t>
            </a:r>
          </a:p>
          <a:p>
            <a:r>
              <a:rPr lang="en-US" sz="1400" dirty="0" smtClean="0"/>
              <a:t>Wolfgang </a:t>
            </a:r>
            <a:r>
              <a:rPr lang="en-US" sz="1400" dirty="0" err="1" smtClean="0"/>
              <a:t>Bartmann</a:t>
            </a:r>
            <a:endParaRPr lang="en-US" sz="1400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14775" y="3684274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d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7705" y="1240936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L</a:t>
            </a:r>
            <a:endParaRPr lang="en-US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0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443124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7) Length of Long Straight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905" y="1457002"/>
            <a:ext cx="5125188" cy="4536025"/>
          </a:xfrm>
        </p:spPr>
        <p:txBody>
          <a:bodyPr>
            <a:normAutofit fontScale="92500" lnSpcReduction="20000"/>
          </a:bodyPr>
          <a:lstStyle/>
          <a:p>
            <a:pPr marL="36576" indent="0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4D4D4D"/>
                </a:solidFill>
              </a:rPr>
              <a:t>Space for </a:t>
            </a:r>
            <a:r>
              <a:rPr lang="en-US" dirty="0">
                <a:solidFill>
                  <a:srgbClr val="FF6600"/>
                </a:solidFill>
              </a:rPr>
              <a:t>septum, </a:t>
            </a:r>
            <a:r>
              <a:rPr lang="en-US" dirty="0" smtClean="0">
                <a:solidFill>
                  <a:srgbClr val="FF6600"/>
                </a:solidFill>
              </a:rPr>
              <a:t>kicker magnet</a:t>
            </a:r>
            <a:r>
              <a:rPr lang="en-US" dirty="0" smtClean="0">
                <a:solidFill>
                  <a:srgbClr val="4D4D4D"/>
                </a:solidFill>
              </a:rPr>
              <a:t> </a:t>
            </a:r>
            <a:r>
              <a:rPr lang="en-US" dirty="0">
                <a:solidFill>
                  <a:srgbClr val="4D4D4D"/>
                </a:solidFill>
              </a:rPr>
              <a:t>and </a:t>
            </a:r>
            <a:r>
              <a:rPr lang="en-US" dirty="0" smtClean="0">
                <a:solidFill>
                  <a:srgbClr val="FF6600"/>
                </a:solidFill>
              </a:rPr>
              <a:t>absorbers</a:t>
            </a:r>
            <a:r>
              <a:rPr lang="en-US" dirty="0" smtClean="0">
                <a:solidFill>
                  <a:srgbClr val="4D4D4D"/>
                </a:solidFill>
              </a:rPr>
              <a:t> for machine </a:t>
            </a:r>
            <a:r>
              <a:rPr lang="en-US" dirty="0">
                <a:solidFill>
                  <a:srgbClr val="4D4D4D"/>
                </a:solidFill>
              </a:rPr>
              <a:t>protection </a:t>
            </a:r>
            <a:endParaRPr lang="en-US" dirty="0" smtClean="0">
              <a:solidFill>
                <a:srgbClr val="4D4D4D"/>
              </a:solidFill>
            </a:endParaRPr>
          </a:p>
          <a:p>
            <a:pPr marL="36576" indent="0">
              <a:buNone/>
            </a:pPr>
            <a:endParaRPr lang="en-US" sz="1800" dirty="0" smtClean="0"/>
          </a:p>
          <a:p>
            <a:pPr marL="36576" indent="0">
              <a:buNone/>
            </a:pPr>
            <a:r>
              <a:rPr lang="en-US" dirty="0" smtClean="0"/>
              <a:t>Injection: Energy: </a:t>
            </a:r>
            <a:r>
              <a:rPr lang="en-US" dirty="0" smtClean="0"/>
              <a:t>3.5 </a:t>
            </a:r>
            <a:r>
              <a:rPr lang="en-US" dirty="0" err="1" smtClean="0"/>
              <a:t>TeV</a:t>
            </a:r>
            <a:endParaRPr lang="en-US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600 m</a:t>
            </a:r>
          </a:p>
          <a:p>
            <a:pPr marL="36576" indent="0">
              <a:buNone/>
            </a:pPr>
            <a:endParaRPr lang="en-US" sz="1800" dirty="0" smtClean="0"/>
          </a:p>
          <a:p>
            <a:pPr marL="36576" indent="0">
              <a:buNone/>
            </a:pPr>
            <a:r>
              <a:rPr lang="en-US" dirty="0" smtClean="0"/>
              <a:t>Beam dump: Energy: 50 </a:t>
            </a:r>
            <a:r>
              <a:rPr lang="en-US" dirty="0" err="1" smtClean="0"/>
              <a:t>TeV</a:t>
            </a:r>
            <a:endParaRPr lang="en-US" dirty="0" smtClean="0"/>
          </a:p>
          <a:p>
            <a:r>
              <a:rPr lang="en-US" dirty="0" smtClean="0">
                <a:solidFill>
                  <a:srgbClr val="4D4D4D"/>
                </a:solidFill>
              </a:rPr>
              <a:t>800 m – 1000 m (?)</a:t>
            </a:r>
          </a:p>
          <a:p>
            <a:endParaRPr lang="en-US" dirty="0">
              <a:solidFill>
                <a:srgbClr val="4D4D4D"/>
              </a:solidFill>
            </a:endParaRPr>
          </a:p>
          <a:p>
            <a:pPr marL="36576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Collimation?</a:t>
            </a:r>
          </a:p>
          <a:p>
            <a:pPr marL="36576" indent="0">
              <a:buNone/>
            </a:pP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 descr="LHCdump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6" r="23891" b="16734"/>
          <a:stretch/>
        </p:blipFill>
        <p:spPr>
          <a:xfrm>
            <a:off x="5671003" y="3803597"/>
            <a:ext cx="3386850" cy="2270525"/>
          </a:xfrm>
          <a:prstGeom prst="rect">
            <a:avLst/>
          </a:prstGeom>
        </p:spPr>
      </p:pic>
      <p:pic>
        <p:nvPicPr>
          <p:cNvPr id="5" name="Picture 4" descr="SPStoLHC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t="19715" r="12719" b="6086"/>
          <a:stretch/>
        </p:blipFill>
        <p:spPr>
          <a:xfrm>
            <a:off x="5675042" y="1644049"/>
            <a:ext cx="3382811" cy="207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10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8)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atla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7" b="5688"/>
          <a:stretch/>
        </p:blipFill>
        <p:spPr>
          <a:xfrm>
            <a:off x="319370" y="1072695"/>
            <a:ext cx="8137914" cy="4711492"/>
          </a:xfrm>
          <a:prstGeom prst="rect">
            <a:avLst/>
          </a:prstGeom>
        </p:spPr>
      </p:pic>
      <p:pic>
        <p:nvPicPr>
          <p:cNvPr id="5" name="Picture 4" descr="ATLAS-chrome-logo-blue-wh_l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5" y="5070952"/>
            <a:ext cx="2509886" cy="84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Circular Collider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r="-173"/>
          <a:stretch/>
        </p:blipFill>
        <p:spPr>
          <a:xfrm>
            <a:off x="3521772" y="1240951"/>
            <a:ext cx="4395413" cy="465485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05" y="1713494"/>
            <a:ext cx="2437610" cy="322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60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9600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FCC-</a:t>
            </a:r>
            <a:r>
              <a:rPr lang="en-US" dirty="0" err="1" smtClean="0"/>
              <a:t>hh</a:t>
            </a:r>
            <a:r>
              <a:rPr lang="en-US" dirty="0" smtClean="0"/>
              <a:t> Interaction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3591"/>
            <a:ext cx="3908304" cy="45394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800" dirty="0" smtClean="0"/>
              <a:t>Interaction region (IR) design for </a:t>
            </a:r>
          </a:p>
          <a:p>
            <a:pPr marL="442913" indent="-406400"/>
            <a:r>
              <a:rPr lang="en-US" sz="2800" dirty="0" smtClean="0">
                <a:solidFill>
                  <a:schemeClr val="accent6"/>
                </a:solidFill>
              </a:rPr>
              <a:t>Huge Detectors</a:t>
            </a:r>
          </a:p>
          <a:p>
            <a:pPr marL="36576" indent="0">
              <a:buNone/>
              <a:tabLst>
                <a:tab pos="442913" algn="l"/>
              </a:tabLst>
            </a:pPr>
            <a:r>
              <a:rPr lang="en-US" sz="2800" dirty="0" smtClean="0">
                <a:solidFill>
                  <a:schemeClr val="accent6"/>
                </a:solidFill>
              </a:rPr>
              <a:t>	</a:t>
            </a:r>
            <a:r>
              <a:rPr lang="en-US" sz="2800" dirty="0" smtClean="0">
                <a:solidFill>
                  <a:srgbClr val="FF6600"/>
                </a:solidFill>
                <a:sym typeface="Wingdings"/>
              </a:rPr>
              <a:t></a:t>
            </a:r>
            <a:r>
              <a:rPr lang="en-US" sz="2800" dirty="0" smtClean="0">
                <a:solidFill>
                  <a:srgbClr val="FF6600"/>
                </a:solidFill>
                <a:sym typeface="Wingdings"/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L* = 46 m !!!</a:t>
            </a:r>
          </a:p>
          <a:p>
            <a:pPr marL="442913" indent="-406400"/>
            <a:r>
              <a:rPr lang="en-US" sz="2800" dirty="0" smtClean="0"/>
              <a:t>Length of single IR: </a:t>
            </a:r>
            <a:r>
              <a:rPr lang="en-US" sz="2800" dirty="0" smtClean="0">
                <a:solidFill>
                  <a:srgbClr val="FF6600"/>
                </a:solidFill>
                <a:sym typeface="Wingdings"/>
              </a:rPr>
              <a:t> </a:t>
            </a:r>
            <a:r>
              <a:rPr lang="en-US" sz="2800" dirty="0" smtClean="0">
                <a:solidFill>
                  <a:srgbClr val="FF6600"/>
                </a:solidFill>
              </a:rPr>
              <a:t>≈ 1100 m</a:t>
            </a:r>
          </a:p>
          <a:p>
            <a:pPr marL="442913" indent="-406400"/>
            <a:r>
              <a:rPr lang="en-US" sz="2800" dirty="0" smtClean="0">
                <a:solidFill>
                  <a:schemeClr val="accent6"/>
                </a:solidFill>
              </a:rPr>
              <a:t>Small crossing angle: </a:t>
            </a:r>
            <a:r>
              <a:rPr lang="en-US" sz="2800" dirty="0">
                <a:solidFill>
                  <a:schemeClr val="accent6"/>
                </a:solidFill>
              </a:rPr>
              <a:t>	</a:t>
            </a:r>
            <a:r>
              <a:rPr lang="en-US" sz="2800" dirty="0" smtClean="0">
                <a:solidFill>
                  <a:srgbClr val="FF6600"/>
                </a:solidFill>
                <a:sym typeface="Wingdings"/>
              </a:rPr>
              <a:t></a:t>
            </a:r>
            <a:r>
              <a:rPr lang="en-US" sz="2800" dirty="0" smtClean="0">
                <a:solidFill>
                  <a:schemeClr val="accent6"/>
                </a:solidFill>
                <a:sym typeface="Wingdings"/>
              </a:rPr>
              <a:t> </a:t>
            </a:r>
            <a:r>
              <a:rPr lang="en-US" sz="2800" dirty="0" smtClean="0">
                <a:solidFill>
                  <a:srgbClr val="FF6600"/>
                </a:solidFill>
                <a:sym typeface="Wingdings"/>
              </a:rPr>
              <a:t>11 </a:t>
            </a:r>
            <a:r>
              <a:rPr lang="en-US" sz="2800" dirty="0" err="1" smtClean="0">
                <a:solidFill>
                  <a:srgbClr val="FF6600"/>
                </a:solidFill>
                <a:sym typeface="Wingdings"/>
              </a:rPr>
              <a:t>μrad</a:t>
            </a:r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FF6600"/>
                </a:solidFill>
                <a:sym typeface="Wingdings"/>
              </a:rPr>
              <a:t> </a:t>
            </a:r>
            <a:r>
              <a:rPr lang="en-US" sz="2800" dirty="0">
                <a:solidFill>
                  <a:srgbClr val="FF6600"/>
                </a:solidFill>
              </a:rPr>
              <a:t>β* = 1.1 m</a:t>
            </a:r>
            <a:endParaRPr lang="en-US" sz="2800" dirty="0">
              <a:solidFill>
                <a:srgbClr val="FF6600"/>
              </a:solidFill>
              <a:sym typeface="Wingdings"/>
            </a:endParaRPr>
          </a:p>
          <a:p>
            <a:endParaRPr lang="en-U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71011" y="5581893"/>
            <a:ext cx="2467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Court. R. </a:t>
            </a:r>
            <a:r>
              <a:rPr lang="en-US" sz="1400" dirty="0" err="1" smtClean="0"/>
              <a:t>Alemany</a:t>
            </a:r>
            <a:r>
              <a:rPr lang="en-US" sz="1400" dirty="0" smtClean="0"/>
              <a:t>, B. </a:t>
            </a:r>
            <a:r>
              <a:rPr lang="en-US" sz="1400" dirty="0" err="1" smtClean="0"/>
              <a:t>Holzer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47364" y="1122798"/>
            <a:ext cx="4778496" cy="4409950"/>
            <a:chOff x="4365504" y="994813"/>
            <a:chExt cx="4778496" cy="44099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l="16347" t="10270"/>
            <a:stretch>
              <a:fillRect/>
            </a:stretch>
          </p:blipFill>
          <p:spPr>
            <a:xfrm>
              <a:off x="4365504" y="1325606"/>
              <a:ext cx="4778496" cy="407915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395039" y="994813"/>
              <a:ext cx="701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chemeClr val="accent6">
                      <a:lumMod val="50000"/>
                    </a:schemeClr>
                  </a:solidFill>
                  <a:latin typeface="Times New Roman"/>
                  <a:cs typeface="Times New Roman"/>
                </a:rPr>
                <a:t>β (m)</a:t>
              </a:r>
              <a:endParaRPr lang="en-US" sz="1600" i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853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FCC-</a:t>
            </a:r>
            <a:r>
              <a:rPr lang="en-US" dirty="0" err="1" smtClean="0"/>
              <a:t>ee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nteraction Region</a:t>
            </a:r>
            <a:endParaRPr lang="en-US" dirty="0"/>
          </a:p>
        </p:txBody>
      </p:sp>
      <p:pic>
        <p:nvPicPr>
          <p:cNvPr id="5" name="Content Placeholder 4" descr="geometry_comparison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" r="-73"/>
          <a:stretch/>
        </p:blipFill>
        <p:spPr>
          <a:xfrm>
            <a:off x="2278597" y="1213318"/>
            <a:ext cx="6385416" cy="32237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233180"/>
            <a:ext cx="4229254" cy="18803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tabLst>
                <a:tab pos="890588" algn="l"/>
                <a:tab pos="2509838" algn="l"/>
              </a:tabLst>
            </a:pPr>
            <a:r>
              <a:rPr lang="en-US" sz="2400" dirty="0" smtClean="0">
                <a:solidFill>
                  <a:srgbClr val="FF6600"/>
                </a:solidFill>
              </a:rPr>
              <a:t>β</a:t>
            </a:r>
            <a:r>
              <a:rPr lang="en-US" sz="2400" baseline="-25000" dirty="0" smtClean="0">
                <a:solidFill>
                  <a:srgbClr val="FF6600"/>
                </a:solidFill>
              </a:rPr>
              <a:t>y</a:t>
            </a:r>
            <a:r>
              <a:rPr lang="en-US" sz="2400" dirty="0" smtClean="0">
                <a:solidFill>
                  <a:srgbClr val="FF6600"/>
                </a:solidFill>
              </a:rPr>
              <a:t>* = </a:t>
            </a:r>
            <a:r>
              <a:rPr lang="en-US" sz="2400" dirty="0" smtClean="0">
                <a:solidFill>
                  <a:srgbClr val="FF6600"/>
                </a:solidFill>
              </a:rPr>
              <a:t>1 mm, L* = 2 m !!</a:t>
            </a:r>
            <a:r>
              <a:rPr lang="en-US" sz="2400" dirty="0" smtClean="0">
                <a:solidFill>
                  <a:srgbClr val="FF6600"/>
                </a:solidFill>
              </a:rPr>
              <a:t>!</a:t>
            </a:r>
          </a:p>
          <a:p>
            <a:pPr marL="365125" indent="-342900">
              <a:tabLst>
                <a:tab pos="455613" algn="l"/>
                <a:tab pos="2509838" algn="l"/>
              </a:tabLst>
            </a:pPr>
            <a:r>
              <a:rPr lang="en-US" sz="2400" dirty="0" smtClean="0">
                <a:solidFill>
                  <a:schemeClr val="accent6"/>
                </a:solidFill>
              </a:rPr>
              <a:t>Large </a:t>
            </a:r>
            <a:r>
              <a:rPr lang="en-US" sz="2400" dirty="0">
                <a:solidFill>
                  <a:schemeClr val="accent6"/>
                </a:solidFill>
              </a:rPr>
              <a:t>crossing </a:t>
            </a:r>
            <a:r>
              <a:rPr lang="en-US" sz="2400" dirty="0" smtClean="0">
                <a:solidFill>
                  <a:schemeClr val="accent6"/>
                </a:solidFill>
              </a:rPr>
              <a:t>angle</a:t>
            </a:r>
          </a:p>
          <a:p>
            <a:pPr marL="442913" indent="0">
              <a:buNone/>
              <a:tabLst>
                <a:tab pos="2509838" algn="l"/>
              </a:tabLst>
            </a:pPr>
            <a:r>
              <a:rPr lang="en-US" sz="2400" dirty="0" smtClean="0">
                <a:solidFill>
                  <a:srgbClr val="FF6600"/>
                </a:solidFill>
                <a:sym typeface="Wingdings"/>
              </a:rPr>
              <a:t> 30 </a:t>
            </a:r>
            <a:r>
              <a:rPr lang="en-US" sz="2400" dirty="0" err="1" smtClean="0">
                <a:solidFill>
                  <a:srgbClr val="FF6600"/>
                </a:solidFill>
                <a:sym typeface="Wingdings"/>
              </a:rPr>
              <a:t>mrad</a:t>
            </a:r>
            <a:r>
              <a:rPr lang="en-US" sz="2400" dirty="0" smtClean="0">
                <a:solidFill>
                  <a:srgbClr val="FF6600"/>
                </a:solidFill>
                <a:sym typeface="Wingdings"/>
              </a:rPr>
              <a:t>, 11 </a:t>
            </a:r>
            <a:r>
              <a:rPr lang="en-US" sz="2400" dirty="0" err="1" smtClean="0">
                <a:solidFill>
                  <a:srgbClr val="FF6600"/>
                </a:solidFill>
                <a:sym typeface="Wingdings"/>
              </a:rPr>
              <a:t>mrad</a:t>
            </a:r>
            <a:endParaRPr lang="en-US" sz="2400" dirty="0" smtClean="0">
              <a:solidFill>
                <a:srgbClr val="FF6600"/>
              </a:solidFill>
            </a:endParaRPr>
          </a:p>
          <a:p>
            <a:pPr marL="342900" indent="-342900">
              <a:tabLst>
                <a:tab pos="2509838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IR even longer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88164" y="4961682"/>
            <a:ext cx="3613705" cy="10493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Arial"/>
              <a:buNone/>
            </a:pPr>
            <a:r>
              <a:rPr lang="en-US" sz="2000" dirty="0" smtClean="0"/>
              <a:t>More about IR design:</a:t>
            </a:r>
          </a:p>
          <a:p>
            <a:pPr marL="36576" indent="0">
              <a:buFont typeface="Arial"/>
              <a:buNone/>
            </a:pPr>
            <a:r>
              <a:rPr lang="en-US" sz="2000" dirty="0" smtClean="0">
                <a:solidFill>
                  <a:srgbClr val="4D4D4D"/>
                </a:solidFill>
              </a:rPr>
              <a:t>Roman Martin’s presentation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823" y="2712667"/>
            <a:ext cx="2070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Local chromaticity 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correction </a:t>
            </a:r>
            <a:r>
              <a:rPr lang="en-US" dirty="0">
                <a:solidFill>
                  <a:srgbClr val="FF6600"/>
                </a:solidFill>
              </a:rPr>
              <a:t>scheme</a:t>
            </a:r>
          </a:p>
          <a:p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20743643">
            <a:off x="2407422" y="2644850"/>
            <a:ext cx="630113" cy="208983"/>
          </a:xfrm>
          <a:prstGeom prst="rightArrow">
            <a:avLst>
              <a:gd name="adj1" fmla="val 33749"/>
              <a:gd name="adj2" fmla="val 72347"/>
            </a:avLst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774670">
            <a:off x="2397511" y="3341335"/>
            <a:ext cx="1917093" cy="221332"/>
          </a:xfrm>
          <a:prstGeom prst="rightArrow">
            <a:avLst>
              <a:gd name="adj1" fmla="val 33749"/>
              <a:gd name="adj2" fmla="val 72347"/>
            </a:avLst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6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FCC-</a:t>
            </a:r>
            <a:r>
              <a:rPr lang="en-US" dirty="0" err="1" smtClean="0"/>
              <a:t>ee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0313" y="1397933"/>
            <a:ext cx="4499389" cy="459509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 smtClean="0"/>
              <a:t>Circular shape,</a:t>
            </a:r>
          </a:p>
          <a:p>
            <a:pPr marL="36576" indent="0">
              <a:buNone/>
            </a:pPr>
            <a:r>
              <a:rPr lang="en-US" dirty="0" smtClean="0"/>
              <a:t>100 km circumference</a:t>
            </a:r>
          </a:p>
          <a:p>
            <a:pPr marL="354013" indent="-317500"/>
            <a:r>
              <a:rPr lang="en-US" dirty="0" smtClean="0">
                <a:solidFill>
                  <a:srgbClr val="FF6600"/>
                </a:solidFill>
              </a:rPr>
              <a:t>12 straight sections</a:t>
            </a:r>
          </a:p>
          <a:p>
            <a:pPr marL="350838" indent="0">
              <a:buNone/>
            </a:pPr>
            <a:r>
              <a:rPr lang="en-US" dirty="0" smtClean="0">
                <a:solidFill>
                  <a:schemeClr val="accent6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chemeClr val="accent6"/>
                </a:solidFill>
              </a:rPr>
              <a:t>Length: 1.5 km</a:t>
            </a:r>
          </a:p>
          <a:p>
            <a:pPr marL="354013" indent="-317500"/>
            <a:r>
              <a:rPr lang="en-US" dirty="0" smtClean="0">
                <a:solidFill>
                  <a:srgbClr val="FF6600"/>
                </a:solidFill>
              </a:rPr>
              <a:t>4 experiments</a:t>
            </a:r>
          </a:p>
          <a:p>
            <a:pPr marL="354013" indent="-317500"/>
            <a:r>
              <a:rPr lang="en-US" dirty="0" smtClean="0">
                <a:solidFill>
                  <a:schemeClr val="accent6"/>
                </a:solidFill>
              </a:rPr>
              <a:t>Length of arcs: 6.8 km</a:t>
            </a:r>
            <a:endParaRPr lang="en-US" dirty="0">
              <a:solidFill>
                <a:schemeClr val="accent6"/>
              </a:solidFill>
            </a:endParaRPr>
          </a:p>
          <a:p>
            <a:pPr marL="354013" indent="0">
              <a:buNone/>
            </a:pPr>
            <a:r>
              <a:rPr lang="en-US" dirty="0" smtClean="0">
                <a:solidFill>
                  <a:schemeClr val="accent6"/>
                </a:solidFill>
                <a:sym typeface="Wingdings"/>
              </a:rPr>
              <a:t> </a:t>
            </a:r>
            <a:r>
              <a:rPr lang="en-US" dirty="0" err="1" smtClean="0">
                <a:solidFill>
                  <a:schemeClr val="accent6"/>
                </a:solidFill>
              </a:rPr>
              <a:t>ρ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≈ 10.6 km</a:t>
            </a:r>
          </a:p>
          <a:p>
            <a:pPr marL="354013" indent="-3175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93732" y="2018263"/>
            <a:ext cx="2471726" cy="2419162"/>
            <a:chOff x="794026" y="1561203"/>
            <a:chExt cx="4660348" cy="4610652"/>
          </a:xfrm>
        </p:grpSpPr>
        <p:sp>
          <p:nvSpPr>
            <p:cNvPr id="23" name="Donut 22"/>
            <p:cNvSpPr/>
            <p:nvPr/>
          </p:nvSpPr>
          <p:spPr>
            <a:xfrm>
              <a:off x="943113" y="1561203"/>
              <a:ext cx="4362174" cy="4461565"/>
            </a:xfrm>
            <a:prstGeom prst="donut">
              <a:avLst>
                <a:gd name="adj" fmla="val 145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4026" y="3644003"/>
              <a:ext cx="298174" cy="29817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4D4D4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56200" y="3644003"/>
              <a:ext cx="298174" cy="29817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4D4D4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75114" y="5873681"/>
              <a:ext cx="298174" cy="29817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4D4D4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1962902">
              <a:off x="1782080" y="5615550"/>
              <a:ext cx="298174" cy="2981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1855990">
              <a:off x="4141098" y="1671853"/>
              <a:ext cx="298174" cy="2981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3623008">
              <a:off x="1017015" y="4792953"/>
              <a:ext cx="298174" cy="2981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3623008">
              <a:off x="4930826" y="2485815"/>
              <a:ext cx="298174" cy="2981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9838961">
              <a:off x="1782569" y="1673347"/>
              <a:ext cx="298174" cy="2981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19642893">
              <a:off x="4142593" y="5617973"/>
              <a:ext cx="298174" cy="2981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18011093">
              <a:off x="1016469" y="2486361"/>
              <a:ext cx="298174" cy="2981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18011093">
              <a:off x="4931371" y="4793497"/>
              <a:ext cx="298174" cy="2981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66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22427" y="1560531"/>
            <a:ext cx="396189" cy="298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8854" y="2262457"/>
            <a:ext cx="396189" cy="298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74094" y="2262457"/>
            <a:ext cx="396189" cy="298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0914" y="2991705"/>
            <a:ext cx="396189" cy="298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8854" y="3816617"/>
            <a:ext cx="396189" cy="298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2522" y="4369468"/>
            <a:ext cx="396189" cy="298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22427" y="4518677"/>
            <a:ext cx="396189" cy="298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52499" y="2991705"/>
            <a:ext cx="396189" cy="298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74094" y="3817929"/>
            <a:ext cx="396189" cy="298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71014" y="4369468"/>
            <a:ext cx="396189" cy="298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61305" y="1748214"/>
            <a:ext cx="396189" cy="298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71014" y="1749809"/>
            <a:ext cx="396189" cy="298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44066" y="2138217"/>
            <a:ext cx="39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44066" y="3899236"/>
            <a:ext cx="39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88346" y="3011419"/>
            <a:ext cx="39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17001" y="3011419"/>
            <a:ext cx="39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IP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250524" y="1933341"/>
            <a:ext cx="158144" cy="156449"/>
          </a:xfrm>
          <a:prstGeom prst="rect">
            <a:avLst/>
          </a:prstGeom>
          <a:solidFill>
            <a:srgbClr val="FF6600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57200" y="5344871"/>
            <a:ext cx="7855258" cy="6538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17500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54873" y="5509967"/>
            <a:ext cx="8150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Details of the FCC-</a:t>
            </a:r>
            <a:r>
              <a:rPr lang="en-US" sz="2000" dirty="0" err="1" smtClean="0"/>
              <a:t>ee</a:t>
            </a:r>
            <a:r>
              <a:rPr lang="en-US" sz="2000" dirty="0" smtClean="0"/>
              <a:t> lattice were presented yesterday in my other talk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730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5604"/>
            <a:ext cx="8324978" cy="3908310"/>
          </a:xfrm>
        </p:spPr>
        <p:txBody>
          <a:bodyPr>
            <a:normAutofit fontScale="92500"/>
          </a:bodyPr>
          <a:lstStyle/>
          <a:p>
            <a:pPr marL="354013" indent="-317500"/>
            <a:r>
              <a:rPr lang="en-US" dirty="0" smtClean="0">
                <a:solidFill>
                  <a:srgbClr val="FF6600"/>
                </a:solidFill>
              </a:rPr>
              <a:t>Magnet technology </a:t>
            </a:r>
            <a:r>
              <a:rPr lang="en-US" dirty="0" smtClean="0">
                <a:solidFill>
                  <a:srgbClr val="5F5F5F"/>
                </a:solidFill>
              </a:rPr>
              <a:t>sets constraints on bending radius and circumference</a:t>
            </a:r>
          </a:p>
          <a:p>
            <a:pPr marL="354013" indent="-317500"/>
            <a:endParaRPr lang="en-US" sz="1700" dirty="0" smtClean="0">
              <a:solidFill>
                <a:srgbClr val="5F5F5F"/>
              </a:solidFill>
            </a:endParaRPr>
          </a:p>
          <a:p>
            <a:pPr marL="354013" indent="-317500"/>
            <a:r>
              <a:rPr lang="en-US" dirty="0">
                <a:solidFill>
                  <a:srgbClr val="FF6600"/>
                </a:solidFill>
              </a:rPr>
              <a:t>Injection, beam </a:t>
            </a:r>
            <a:r>
              <a:rPr lang="en-US" dirty="0" smtClean="0">
                <a:solidFill>
                  <a:srgbClr val="FF6600"/>
                </a:solidFill>
              </a:rPr>
              <a:t>dump, collimation </a:t>
            </a:r>
            <a:r>
              <a:rPr lang="en-US" dirty="0">
                <a:solidFill>
                  <a:srgbClr val="FF6600"/>
                </a:solidFill>
              </a:rPr>
              <a:t>and experiments </a:t>
            </a:r>
            <a:r>
              <a:rPr lang="en-US" dirty="0">
                <a:solidFill>
                  <a:srgbClr val="5F5F5F"/>
                </a:solidFill>
              </a:rPr>
              <a:t>define length of the straight sections</a:t>
            </a:r>
          </a:p>
          <a:p>
            <a:endParaRPr lang="en-US" sz="1700" dirty="0"/>
          </a:p>
          <a:p>
            <a:pPr marL="354013" indent="-317500"/>
            <a:r>
              <a:rPr lang="en-US" dirty="0" smtClean="0">
                <a:solidFill>
                  <a:srgbClr val="5F5F5F"/>
                </a:solidFill>
              </a:rPr>
              <a:t>Compromise for the </a:t>
            </a:r>
            <a:r>
              <a:rPr lang="en-US" dirty="0" smtClean="0">
                <a:solidFill>
                  <a:srgbClr val="FF6600"/>
                </a:solidFill>
              </a:rPr>
              <a:t>layout </a:t>
            </a:r>
            <a:r>
              <a:rPr lang="en-US" dirty="0" smtClean="0">
                <a:solidFill>
                  <a:srgbClr val="5F5F5F"/>
                </a:solidFill>
              </a:rPr>
              <a:t>must be found</a:t>
            </a:r>
          </a:p>
          <a:p>
            <a:pPr marL="354013" indent="-317500"/>
            <a:endParaRPr lang="en-US" sz="1700" dirty="0" smtClean="0">
              <a:solidFill>
                <a:srgbClr val="5F5F5F"/>
              </a:solidFill>
            </a:endParaRPr>
          </a:p>
          <a:p>
            <a:pPr marL="354013" indent="-317500"/>
            <a:r>
              <a:rPr lang="en-US" dirty="0" smtClean="0">
                <a:solidFill>
                  <a:srgbClr val="FF6600"/>
                </a:solidFill>
              </a:rPr>
              <a:t>Geology and transfer lines </a:t>
            </a:r>
            <a:r>
              <a:rPr lang="en-US" dirty="0" smtClean="0">
                <a:solidFill>
                  <a:srgbClr val="5F5F5F"/>
                </a:solidFill>
              </a:rPr>
              <a:t>define location of FCC</a:t>
            </a:r>
          </a:p>
          <a:p>
            <a:pPr marL="354013" indent="-317500"/>
            <a:endParaRPr lang="en-US" sz="1600" dirty="0" smtClean="0">
              <a:solidFill>
                <a:srgbClr val="5F5F5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4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 descr="DSCF429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764" b="5250"/>
          <a:stretch/>
        </p:blipFill>
        <p:spPr bwMode="auto">
          <a:xfrm>
            <a:off x="0" y="1220364"/>
            <a:ext cx="9144000" cy="493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147" y="5580145"/>
            <a:ext cx="447581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400" b="1" kern="0" dirty="0" smtClean="0">
                <a:solidFill>
                  <a:srgbClr val="4D4D4D"/>
                </a:solidFill>
                <a:latin typeface="+mn-lt"/>
              </a:rPr>
              <a:t>Thank you for your attention!</a:t>
            </a:r>
            <a:endParaRPr lang="en-GB" sz="2400" b="1" kern="0" dirty="0" smtClean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10" name="Freeform 17"/>
          <p:cNvSpPr>
            <a:spLocks/>
          </p:cNvSpPr>
          <p:nvPr/>
        </p:nvSpPr>
        <p:spPr bwMode="auto">
          <a:xfrm rot="10800000">
            <a:off x="1988789" y="3105565"/>
            <a:ext cx="7155211" cy="1235920"/>
          </a:xfrm>
          <a:custGeom>
            <a:avLst/>
            <a:gdLst>
              <a:gd name="T0" fmla="*/ 0 w 3168"/>
              <a:gd name="T1" fmla="*/ 2147483647 h 624"/>
              <a:gd name="T2" fmla="*/ 2147483647 w 3168"/>
              <a:gd name="T3" fmla="*/ 2147483647 h 624"/>
              <a:gd name="T4" fmla="*/ 2147483647 w 3168"/>
              <a:gd name="T5" fmla="*/ 2147483647 h 624"/>
              <a:gd name="T6" fmla="*/ 2147483647 w 3168"/>
              <a:gd name="T7" fmla="*/ 2147483647 h 624"/>
              <a:gd name="T8" fmla="*/ 2147483647 w 3168"/>
              <a:gd name="T9" fmla="*/ 0 h 624"/>
              <a:gd name="T10" fmla="*/ 2147483647 w 3168"/>
              <a:gd name="T11" fmla="*/ 2147483647 h 624"/>
              <a:gd name="T12" fmla="*/ 2147483647 w 3168"/>
              <a:gd name="T13" fmla="*/ 2147483647 h 624"/>
              <a:gd name="T14" fmla="*/ 2147483647 w 3168"/>
              <a:gd name="T15" fmla="*/ 2147483647 h 624"/>
              <a:gd name="T16" fmla="*/ 2147483647 w 3168"/>
              <a:gd name="T17" fmla="*/ 2147483647 h 624"/>
              <a:gd name="T18" fmla="*/ 2147483647 w 3168"/>
              <a:gd name="T19" fmla="*/ 2147483647 h 624"/>
              <a:gd name="T20" fmla="*/ 2147483647 w 3168"/>
              <a:gd name="T21" fmla="*/ 2147483647 h 624"/>
              <a:gd name="T22" fmla="*/ 2147483647 w 3168"/>
              <a:gd name="T23" fmla="*/ 2147483647 h 624"/>
              <a:gd name="T24" fmla="*/ 2147483647 w 3168"/>
              <a:gd name="T25" fmla="*/ 2147483647 h 624"/>
              <a:gd name="T26" fmla="*/ 2147483647 w 3168"/>
              <a:gd name="T27" fmla="*/ 2147483647 h 6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68"/>
              <a:gd name="T43" fmla="*/ 0 h 624"/>
              <a:gd name="T44" fmla="*/ 3168 w 3168"/>
              <a:gd name="T45" fmla="*/ 624 h 6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68" h="624">
                <a:moveTo>
                  <a:pt x="0" y="156"/>
                </a:moveTo>
                <a:cubicBezTo>
                  <a:pt x="55" y="145"/>
                  <a:pt x="214" y="108"/>
                  <a:pt x="333" y="87"/>
                </a:cubicBezTo>
                <a:cubicBezTo>
                  <a:pt x="452" y="66"/>
                  <a:pt x="591" y="46"/>
                  <a:pt x="714" y="33"/>
                </a:cubicBezTo>
                <a:cubicBezTo>
                  <a:pt x="837" y="20"/>
                  <a:pt x="958" y="12"/>
                  <a:pt x="1071" y="6"/>
                </a:cubicBezTo>
                <a:cubicBezTo>
                  <a:pt x="1184" y="0"/>
                  <a:pt x="1274" y="0"/>
                  <a:pt x="1392" y="0"/>
                </a:cubicBezTo>
                <a:cubicBezTo>
                  <a:pt x="1510" y="0"/>
                  <a:pt x="1661" y="0"/>
                  <a:pt x="1782" y="6"/>
                </a:cubicBezTo>
                <a:cubicBezTo>
                  <a:pt x="1903" y="12"/>
                  <a:pt x="1976" y="17"/>
                  <a:pt x="2118" y="36"/>
                </a:cubicBezTo>
                <a:cubicBezTo>
                  <a:pt x="2260" y="55"/>
                  <a:pt x="2494" y="89"/>
                  <a:pt x="2637" y="123"/>
                </a:cubicBezTo>
                <a:cubicBezTo>
                  <a:pt x="2780" y="157"/>
                  <a:pt x="2896" y="205"/>
                  <a:pt x="2976" y="240"/>
                </a:cubicBezTo>
                <a:cubicBezTo>
                  <a:pt x="3056" y="275"/>
                  <a:pt x="3088" y="304"/>
                  <a:pt x="3120" y="336"/>
                </a:cubicBezTo>
                <a:cubicBezTo>
                  <a:pt x="3152" y="368"/>
                  <a:pt x="3168" y="400"/>
                  <a:pt x="3168" y="432"/>
                </a:cubicBezTo>
                <a:cubicBezTo>
                  <a:pt x="3168" y="464"/>
                  <a:pt x="3139" y="503"/>
                  <a:pt x="3120" y="528"/>
                </a:cubicBezTo>
                <a:cubicBezTo>
                  <a:pt x="3101" y="553"/>
                  <a:pt x="3078" y="566"/>
                  <a:pt x="3054" y="582"/>
                </a:cubicBezTo>
                <a:cubicBezTo>
                  <a:pt x="3030" y="598"/>
                  <a:pt x="2989" y="617"/>
                  <a:pt x="2976" y="624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" name="Freeform 17"/>
          <p:cNvSpPr>
            <a:spLocks/>
          </p:cNvSpPr>
          <p:nvPr/>
        </p:nvSpPr>
        <p:spPr bwMode="auto">
          <a:xfrm rot="168866">
            <a:off x="-3458" y="3852296"/>
            <a:ext cx="5625937" cy="804393"/>
          </a:xfrm>
          <a:custGeom>
            <a:avLst/>
            <a:gdLst>
              <a:gd name="T0" fmla="*/ 0 w 3168"/>
              <a:gd name="T1" fmla="*/ 2147483647 h 624"/>
              <a:gd name="T2" fmla="*/ 2147483647 w 3168"/>
              <a:gd name="T3" fmla="*/ 2147483647 h 624"/>
              <a:gd name="T4" fmla="*/ 2147483647 w 3168"/>
              <a:gd name="T5" fmla="*/ 2147483647 h 624"/>
              <a:gd name="T6" fmla="*/ 2147483647 w 3168"/>
              <a:gd name="T7" fmla="*/ 2147483647 h 624"/>
              <a:gd name="T8" fmla="*/ 2147483647 w 3168"/>
              <a:gd name="T9" fmla="*/ 0 h 624"/>
              <a:gd name="T10" fmla="*/ 2147483647 w 3168"/>
              <a:gd name="T11" fmla="*/ 2147483647 h 624"/>
              <a:gd name="T12" fmla="*/ 2147483647 w 3168"/>
              <a:gd name="T13" fmla="*/ 2147483647 h 624"/>
              <a:gd name="T14" fmla="*/ 2147483647 w 3168"/>
              <a:gd name="T15" fmla="*/ 2147483647 h 624"/>
              <a:gd name="T16" fmla="*/ 2147483647 w 3168"/>
              <a:gd name="T17" fmla="*/ 2147483647 h 624"/>
              <a:gd name="T18" fmla="*/ 2147483647 w 3168"/>
              <a:gd name="T19" fmla="*/ 2147483647 h 624"/>
              <a:gd name="T20" fmla="*/ 2147483647 w 3168"/>
              <a:gd name="T21" fmla="*/ 2147483647 h 624"/>
              <a:gd name="T22" fmla="*/ 2147483647 w 3168"/>
              <a:gd name="T23" fmla="*/ 2147483647 h 624"/>
              <a:gd name="T24" fmla="*/ 2147483647 w 3168"/>
              <a:gd name="T25" fmla="*/ 2147483647 h 624"/>
              <a:gd name="T26" fmla="*/ 2147483647 w 3168"/>
              <a:gd name="T27" fmla="*/ 2147483647 h 6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68"/>
              <a:gd name="T43" fmla="*/ 0 h 624"/>
              <a:gd name="T44" fmla="*/ 3168 w 3168"/>
              <a:gd name="T45" fmla="*/ 624 h 6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68" h="624">
                <a:moveTo>
                  <a:pt x="0" y="156"/>
                </a:moveTo>
                <a:cubicBezTo>
                  <a:pt x="55" y="145"/>
                  <a:pt x="214" y="108"/>
                  <a:pt x="333" y="87"/>
                </a:cubicBezTo>
                <a:cubicBezTo>
                  <a:pt x="452" y="66"/>
                  <a:pt x="591" y="46"/>
                  <a:pt x="714" y="33"/>
                </a:cubicBezTo>
                <a:cubicBezTo>
                  <a:pt x="837" y="20"/>
                  <a:pt x="958" y="12"/>
                  <a:pt x="1071" y="6"/>
                </a:cubicBezTo>
                <a:cubicBezTo>
                  <a:pt x="1184" y="0"/>
                  <a:pt x="1274" y="0"/>
                  <a:pt x="1392" y="0"/>
                </a:cubicBezTo>
                <a:cubicBezTo>
                  <a:pt x="1510" y="0"/>
                  <a:pt x="1661" y="0"/>
                  <a:pt x="1782" y="6"/>
                </a:cubicBezTo>
                <a:cubicBezTo>
                  <a:pt x="1903" y="12"/>
                  <a:pt x="1976" y="17"/>
                  <a:pt x="2118" y="36"/>
                </a:cubicBezTo>
                <a:cubicBezTo>
                  <a:pt x="2260" y="55"/>
                  <a:pt x="2494" y="89"/>
                  <a:pt x="2637" y="123"/>
                </a:cubicBezTo>
                <a:cubicBezTo>
                  <a:pt x="2780" y="157"/>
                  <a:pt x="2896" y="205"/>
                  <a:pt x="2976" y="240"/>
                </a:cubicBezTo>
                <a:cubicBezTo>
                  <a:pt x="3056" y="275"/>
                  <a:pt x="3088" y="304"/>
                  <a:pt x="3120" y="336"/>
                </a:cubicBezTo>
                <a:cubicBezTo>
                  <a:pt x="3152" y="368"/>
                  <a:pt x="3168" y="400"/>
                  <a:pt x="3168" y="432"/>
                </a:cubicBezTo>
                <a:cubicBezTo>
                  <a:pt x="3168" y="464"/>
                  <a:pt x="3139" y="503"/>
                  <a:pt x="3120" y="528"/>
                </a:cubicBezTo>
                <a:cubicBezTo>
                  <a:pt x="3101" y="553"/>
                  <a:pt x="3078" y="566"/>
                  <a:pt x="3054" y="582"/>
                </a:cubicBezTo>
                <a:cubicBezTo>
                  <a:pt x="3030" y="598"/>
                  <a:pt x="2989" y="617"/>
                  <a:pt x="2976" y="624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92" y="169265"/>
            <a:ext cx="2182593" cy="9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LogoBadge-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3" y="147664"/>
            <a:ext cx="914699" cy="914699"/>
          </a:xfrm>
          <a:prstGeom prst="rect">
            <a:avLst/>
          </a:prstGeom>
        </p:spPr>
      </p:pic>
      <p:pic>
        <p:nvPicPr>
          <p:cNvPr id="14" name="Picture 13" descr="KIT-Logo-rgb_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7055" y="216579"/>
            <a:ext cx="1732084" cy="79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bmbf-logo-englisch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9460" y="87405"/>
            <a:ext cx="1249385" cy="9524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21265" y="5909210"/>
            <a:ext cx="13227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4D4D4D"/>
                </a:solidFill>
              </a:rPr>
              <a:t>Court. J. </a:t>
            </a:r>
            <a:r>
              <a:rPr lang="en-US" sz="1000" dirty="0" err="1" smtClean="0">
                <a:solidFill>
                  <a:srgbClr val="4D4D4D"/>
                </a:solidFill>
              </a:rPr>
              <a:t>Wenninger</a:t>
            </a:r>
            <a:endParaRPr lang="en-US" sz="1000" dirty="0">
              <a:solidFill>
                <a:srgbClr val="4D4D4D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3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Unequally distributed RF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81864" y="1444865"/>
            <a:ext cx="6080206" cy="4256144"/>
            <a:chOff x="1381864" y="1307035"/>
            <a:chExt cx="6080206" cy="4256144"/>
          </a:xfrm>
        </p:grpSpPr>
        <p:pic>
          <p:nvPicPr>
            <p:cNvPr id="8" name="Picture 7" descr="gnu_orbit_x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864" y="1307035"/>
              <a:ext cx="6080206" cy="4256144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 flipH="1">
              <a:off x="3308085" y="1742496"/>
              <a:ext cx="29537" cy="28155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2859910" y="2072098"/>
              <a:ext cx="29536" cy="28155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765696" y="2333172"/>
              <a:ext cx="0" cy="2018145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1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FCC-</a:t>
            </a:r>
            <a:r>
              <a:rPr lang="en-US" dirty="0" err="1" smtClean="0"/>
              <a:t>ee</a:t>
            </a:r>
            <a:endParaRPr lang="en-US" dirty="0"/>
          </a:p>
        </p:txBody>
      </p:sp>
      <p:pic>
        <p:nvPicPr>
          <p:cNvPr id="7" name="Content Placeholder 6" descr="betas_cern copy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" t="1972" r="1007"/>
          <a:stretch/>
        </p:blipFill>
        <p:spPr>
          <a:xfrm>
            <a:off x="4607660" y="1417624"/>
            <a:ext cx="4430470" cy="44300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325606"/>
            <a:ext cx="4229254" cy="478789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Arial"/>
              <a:buNone/>
            </a:pPr>
            <a:r>
              <a:rPr lang="en-US" dirty="0" smtClean="0"/>
              <a:t>Completely different      IR design:</a:t>
            </a:r>
          </a:p>
          <a:p>
            <a:pPr marL="442913" indent="-406400"/>
            <a:endParaRPr lang="en-US" sz="900" dirty="0" smtClean="0">
              <a:solidFill>
                <a:schemeClr val="accent6"/>
              </a:solidFill>
            </a:endParaRPr>
          </a:p>
          <a:p>
            <a:pPr marL="442913" indent="-406400"/>
            <a:r>
              <a:rPr lang="en-US" dirty="0" smtClean="0">
                <a:solidFill>
                  <a:schemeClr val="accent6"/>
                </a:solidFill>
              </a:rPr>
              <a:t>Large crossing </a:t>
            </a:r>
            <a:r>
              <a:rPr lang="en-US" dirty="0">
                <a:solidFill>
                  <a:schemeClr val="accent6"/>
                </a:solidFill>
              </a:rPr>
              <a:t>angle</a:t>
            </a:r>
          </a:p>
          <a:p>
            <a:pPr marL="442913" indent="-406400">
              <a:tabLst>
                <a:tab pos="2509838" algn="l"/>
              </a:tabLst>
            </a:pPr>
            <a:r>
              <a:rPr lang="en-US" dirty="0" smtClean="0">
                <a:solidFill>
                  <a:srgbClr val="FF6600"/>
                </a:solidFill>
              </a:rPr>
              <a:t>β</a:t>
            </a:r>
            <a:r>
              <a:rPr lang="en-US" baseline="-25000" dirty="0" smtClean="0">
                <a:solidFill>
                  <a:srgbClr val="FF6600"/>
                </a:solidFill>
              </a:rPr>
              <a:t>y</a:t>
            </a:r>
            <a:r>
              <a:rPr lang="en-US" dirty="0" smtClean="0">
                <a:solidFill>
                  <a:srgbClr val="FF6600"/>
                </a:solidFill>
              </a:rPr>
              <a:t> = 1 mm, L* = 2 m !!!</a:t>
            </a:r>
          </a:p>
          <a:p>
            <a:pPr marL="442913" indent="-406400"/>
            <a:r>
              <a:rPr lang="en-US" dirty="0" smtClean="0">
                <a:solidFill>
                  <a:srgbClr val="4D4D4D"/>
                </a:solidFill>
              </a:rPr>
              <a:t>Local chromaticity correction scheme</a:t>
            </a:r>
          </a:p>
          <a:p>
            <a:pPr marL="442913" indent="-406400"/>
            <a:r>
              <a:rPr lang="en-US" dirty="0" smtClean="0">
                <a:solidFill>
                  <a:srgbClr val="4D4D4D"/>
                </a:solidFill>
              </a:rPr>
              <a:t>IR length: </a:t>
            </a:r>
            <a:r>
              <a:rPr lang="en-US" dirty="0" smtClean="0">
                <a:solidFill>
                  <a:srgbClr val="FF6600"/>
                </a:solidFill>
              </a:rPr>
              <a:t>even larger</a:t>
            </a:r>
          </a:p>
          <a:p>
            <a:endParaRPr lang="en-US" dirty="0" smtClean="0"/>
          </a:p>
          <a:p>
            <a:pPr marL="36576" indent="0">
              <a:buFont typeface="Arial"/>
              <a:buNone/>
            </a:pPr>
            <a:r>
              <a:rPr lang="en-US" dirty="0" smtClean="0"/>
              <a:t>More about IR design:</a:t>
            </a:r>
          </a:p>
          <a:p>
            <a:pPr marL="439738" indent="0">
              <a:buFont typeface="Arial"/>
              <a:buNone/>
            </a:pPr>
            <a:r>
              <a:rPr lang="en-US" dirty="0" smtClean="0">
                <a:solidFill>
                  <a:srgbClr val="4D4D4D"/>
                </a:solidFill>
              </a:rPr>
              <a:t>Roman Martin’s presentation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9537" y="5735781"/>
            <a:ext cx="1451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Court. R. Martin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563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FCC-he design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141" y="1265847"/>
            <a:ext cx="6468475" cy="478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0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6267271" cy="940443"/>
          </a:xfrm>
        </p:spPr>
        <p:txBody>
          <a:bodyPr/>
          <a:lstStyle/>
          <a:p>
            <a:r>
              <a:rPr lang="en-US" dirty="0" err="1" smtClean="0"/>
              <a:t>LHeC</a:t>
            </a:r>
            <a:r>
              <a:rPr lang="en-US" dirty="0" smtClean="0"/>
              <a:t>: IR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19195"/>
            <a:ext cx="8226854" cy="8738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similar interaction scheme needs to be designed for FCC-he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24" y="1271875"/>
            <a:ext cx="7956776" cy="3687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5568" y="4651668"/>
            <a:ext cx="1741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10000"/>
                  </a:schemeClr>
                </a:solidFill>
              </a:rPr>
              <a:t>Courtesy Max Klein</a:t>
            </a:r>
            <a:endParaRPr lang="en-US" sz="14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8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Circular Collider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6069"/>
            <a:ext cx="8226854" cy="4457267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Consists of three sub-studies: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dirty="0" smtClean="0"/>
              <a:t>FCC-</a:t>
            </a:r>
            <a:r>
              <a:rPr lang="en-US" dirty="0" err="1" smtClean="0"/>
              <a:t>hh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4D4D4D"/>
                </a:solidFill>
              </a:rPr>
              <a:t>	100 </a:t>
            </a:r>
            <a:r>
              <a:rPr lang="en-US" dirty="0" err="1" smtClean="0">
                <a:solidFill>
                  <a:srgbClr val="4D4D4D"/>
                </a:solidFill>
              </a:rPr>
              <a:t>TeV</a:t>
            </a:r>
            <a:r>
              <a:rPr lang="en-US" dirty="0" smtClean="0">
                <a:solidFill>
                  <a:srgbClr val="4D4D4D"/>
                </a:solidFill>
              </a:rPr>
              <a:t> proton collider</a:t>
            </a:r>
          </a:p>
          <a:p>
            <a:r>
              <a:rPr lang="en-US" dirty="0" smtClean="0">
                <a:solidFill>
                  <a:srgbClr val="0055A0"/>
                </a:solidFill>
              </a:rPr>
              <a:t>FCC-</a:t>
            </a:r>
            <a:r>
              <a:rPr lang="en-US" dirty="0" err="1" smtClean="0">
                <a:solidFill>
                  <a:srgbClr val="0055A0"/>
                </a:solidFill>
              </a:rPr>
              <a:t>ee</a:t>
            </a:r>
            <a:r>
              <a:rPr lang="en-US" dirty="0" smtClean="0">
                <a:solidFill>
                  <a:srgbClr val="4D4D4D"/>
                </a:solidFill>
              </a:rPr>
              <a:t>:	91-350 </a:t>
            </a:r>
            <a:r>
              <a:rPr lang="en-US" dirty="0" err="1" smtClean="0">
                <a:solidFill>
                  <a:srgbClr val="4D4D4D"/>
                </a:solidFill>
              </a:rPr>
              <a:t>GeV</a:t>
            </a:r>
            <a:r>
              <a:rPr lang="en-US" dirty="0" smtClean="0">
                <a:solidFill>
                  <a:srgbClr val="4D4D4D"/>
                </a:solidFill>
              </a:rPr>
              <a:t> lepton collider</a:t>
            </a:r>
          </a:p>
          <a:p>
            <a:r>
              <a:rPr lang="en-US" dirty="0" smtClean="0">
                <a:solidFill>
                  <a:srgbClr val="0055A0"/>
                </a:solidFill>
              </a:rPr>
              <a:t>FCC-he</a:t>
            </a:r>
            <a:r>
              <a:rPr lang="en-US" dirty="0" smtClean="0">
                <a:solidFill>
                  <a:srgbClr val="4D4D4D"/>
                </a:solidFill>
              </a:rPr>
              <a:t>:	electron-proton option</a:t>
            </a:r>
          </a:p>
          <a:p>
            <a:endParaRPr lang="en-US" sz="2400" dirty="0">
              <a:solidFill>
                <a:srgbClr val="4D4D4D"/>
              </a:solidFill>
            </a:endParaRPr>
          </a:p>
          <a:p>
            <a:pPr marL="36576" indent="0">
              <a:buNone/>
            </a:pPr>
            <a:r>
              <a:rPr lang="en-US" dirty="0" smtClean="0">
                <a:solidFill>
                  <a:srgbClr val="4D4D4D"/>
                </a:solidFill>
              </a:rPr>
              <a:t>Each study </a:t>
            </a:r>
            <a:r>
              <a:rPr lang="en-US" dirty="0" smtClean="0">
                <a:solidFill>
                  <a:srgbClr val="4D4D4D"/>
                </a:solidFill>
              </a:rPr>
              <a:t>has its own requirements, but </a:t>
            </a:r>
            <a:r>
              <a:rPr lang="en-US" dirty="0" smtClean="0">
                <a:solidFill>
                  <a:srgbClr val="FF6600"/>
                </a:solidFill>
              </a:rPr>
              <a:t>technology for FCC-</a:t>
            </a:r>
            <a:r>
              <a:rPr lang="en-US" dirty="0" err="1" smtClean="0">
                <a:solidFill>
                  <a:srgbClr val="FF6600"/>
                </a:solidFill>
              </a:rPr>
              <a:t>hh</a:t>
            </a:r>
            <a:r>
              <a:rPr lang="en-US" dirty="0" smtClean="0">
                <a:solidFill>
                  <a:srgbClr val="FF6600"/>
                </a:solidFill>
              </a:rPr>
              <a:t> is most challenging!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25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Constraints on FCC-</a:t>
            </a:r>
            <a:r>
              <a:rPr lang="en-US" dirty="0" err="1" smtClean="0">
                <a:solidFill>
                  <a:schemeClr val="tx2"/>
                </a:solidFill>
              </a:rPr>
              <a:t>hh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8242"/>
            <a:ext cx="8226854" cy="45261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Magnet technology </a:t>
            </a:r>
            <a:r>
              <a:rPr lang="en-US" dirty="0" smtClean="0">
                <a:solidFill>
                  <a:schemeClr val="accent6"/>
                </a:solidFill>
              </a:rPr>
              <a:t>(Nb</a:t>
            </a:r>
            <a:r>
              <a:rPr lang="en-US" baseline="-25000" dirty="0" smtClean="0">
                <a:solidFill>
                  <a:schemeClr val="accent6"/>
                </a:solidFill>
              </a:rPr>
              <a:t>3</a:t>
            </a:r>
            <a:r>
              <a:rPr lang="en-US" dirty="0" smtClean="0">
                <a:solidFill>
                  <a:schemeClr val="accent6"/>
                </a:solidFill>
              </a:rPr>
              <a:t>Sn)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Shape</a:t>
            </a:r>
            <a:r>
              <a:rPr lang="en-US" dirty="0" smtClean="0">
                <a:solidFill>
                  <a:schemeClr val="accent6"/>
                </a:solidFill>
              </a:rPr>
              <a:t> (racetrack vs. circle)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Geology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Overlap with LHC </a:t>
            </a:r>
            <a:r>
              <a:rPr lang="en-US" dirty="0" smtClean="0">
                <a:solidFill>
                  <a:schemeClr val="accent6"/>
                </a:solidFill>
              </a:rPr>
              <a:t>(if used as injector)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Injection, beam dump, experiments</a:t>
            </a:r>
            <a:endParaRPr lang="en-US" dirty="0">
              <a:solidFill>
                <a:schemeClr val="accent6"/>
              </a:solidFill>
            </a:endParaRPr>
          </a:p>
          <a:p>
            <a:pPr marL="36576" indent="0">
              <a:buNone/>
            </a:pPr>
            <a:endParaRPr lang="en-US" sz="1700" dirty="0" smtClean="0">
              <a:solidFill>
                <a:srgbClr val="FF0000"/>
              </a:solidFill>
            </a:endParaRPr>
          </a:p>
          <a:p>
            <a:pPr marL="36576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Not covered today: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Constraints </a:t>
            </a:r>
            <a:r>
              <a:rPr lang="en-US" dirty="0">
                <a:solidFill>
                  <a:schemeClr val="accent6"/>
                </a:solidFill>
              </a:rPr>
              <a:t>from </a:t>
            </a:r>
            <a:r>
              <a:rPr lang="en-US" dirty="0" smtClean="0">
                <a:solidFill>
                  <a:schemeClr val="accent6"/>
                </a:solidFill>
              </a:rPr>
              <a:t>housing FCC</a:t>
            </a:r>
            <a:r>
              <a:rPr lang="en-US" dirty="0">
                <a:solidFill>
                  <a:schemeClr val="accent6"/>
                </a:solidFill>
              </a:rPr>
              <a:t>-</a:t>
            </a:r>
            <a:r>
              <a:rPr lang="en-US" dirty="0" err="1">
                <a:solidFill>
                  <a:schemeClr val="accent6"/>
                </a:solidFill>
              </a:rPr>
              <a:t>hh</a:t>
            </a:r>
            <a:r>
              <a:rPr lang="en-US" dirty="0">
                <a:solidFill>
                  <a:schemeClr val="accent6"/>
                </a:solidFill>
              </a:rPr>
              <a:t> and FCC-</a:t>
            </a:r>
            <a:r>
              <a:rPr lang="en-US" dirty="0" err="1">
                <a:solidFill>
                  <a:schemeClr val="accent6"/>
                </a:solidFill>
              </a:rPr>
              <a:t>ee</a:t>
            </a:r>
            <a:r>
              <a:rPr lang="en-US" dirty="0">
                <a:solidFill>
                  <a:schemeClr val="accent6"/>
                </a:solidFill>
              </a:rPr>
              <a:t> in the tunnel at the same </a:t>
            </a:r>
            <a:r>
              <a:rPr lang="en-US" dirty="0" smtClean="0">
                <a:solidFill>
                  <a:schemeClr val="accent6"/>
                </a:solidFill>
              </a:rPr>
              <a:t>time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Constraints </a:t>
            </a:r>
            <a:r>
              <a:rPr lang="en-US" dirty="0">
                <a:solidFill>
                  <a:schemeClr val="accent6"/>
                </a:solidFill>
              </a:rPr>
              <a:t>from FCC-he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5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Bending radius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807"/>
            <a:ext cx="8226854" cy="427022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 smtClean="0">
                <a:solidFill>
                  <a:srgbClr val="4D4D4D"/>
                </a:solidFill>
              </a:rPr>
              <a:t>Proton beam energy: 	50 </a:t>
            </a:r>
            <a:r>
              <a:rPr lang="en-US" dirty="0" err="1" smtClean="0">
                <a:solidFill>
                  <a:srgbClr val="4D4D4D"/>
                </a:solidFill>
              </a:rPr>
              <a:t>TeV</a:t>
            </a:r>
            <a:endParaRPr lang="en-US" dirty="0" smtClean="0">
              <a:solidFill>
                <a:srgbClr val="4D4D4D"/>
              </a:solidFill>
            </a:endParaRPr>
          </a:p>
          <a:p>
            <a:pPr marL="36576" indent="0">
              <a:buNone/>
            </a:pPr>
            <a:r>
              <a:rPr lang="en-US" dirty="0" smtClean="0">
                <a:solidFill>
                  <a:srgbClr val="4D4D4D"/>
                </a:solidFill>
              </a:rPr>
              <a:t>Beam rigidity: 		</a:t>
            </a:r>
            <a:r>
              <a:rPr lang="en-US" dirty="0" err="1" smtClean="0">
                <a:solidFill>
                  <a:srgbClr val="4D4D4D"/>
                </a:solidFill>
              </a:rPr>
              <a:t>Bρ</a:t>
            </a:r>
            <a:r>
              <a:rPr lang="en-US" dirty="0" smtClean="0">
                <a:solidFill>
                  <a:srgbClr val="4D4D4D"/>
                </a:solidFill>
              </a:rPr>
              <a:t> = p/e ≈ 1.67</a:t>
            </a:r>
            <a:r>
              <a:rPr lang="en-US" dirty="0" smtClean="0">
                <a:solidFill>
                  <a:srgbClr val="4D4D4D"/>
                </a:solidFill>
                <a:latin typeface="ＭＳ ゴシック"/>
                <a:ea typeface="ＭＳ ゴシック"/>
                <a:cs typeface="ＭＳ ゴシック"/>
                <a:sym typeface="Wingdings"/>
              </a:rPr>
              <a:t>×</a:t>
            </a:r>
            <a:r>
              <a:rPr lang="en-US" dirty="0" smtClean="0">
                <a:solidFill>
                  <a:srgbClr val="4D4D4D"/>
                </a:solidFill>
              </a:rPr>
              <a:t>10</a:t>
            </a:r>
            <a:r>
              <a:rPr lang="en-US" baseline="30000" dirty="0" smtClean="0">
                <a:solidFill>
                  <a:srgbClr val="4D4D4D"/>
                </a:solidFill>
              </a:rPr>
              <a:t>5</a:t>
            </a:r>
            <a:r>
              <a:rPr lang="en-US" dirty="0" smtClean="0">
                <a:solidFill>
                  <a:srgbClr val="4D4D4D"/>
                </a:solidFill>
              </a:rPr>
              <a:t> Tm</a:t>
            </a:r>
          </a:p>
          <a:p>
            <a:pPr marL="538163" indent="0">
              <a:buNone/>
            </a:pPr>
            <a:endParaRPr lang="en-US" sz="2000" dirty="0" smtClean="0">
              <a:solidFill>
                <a:srgbClr val="4D4D4D"/>
              </a:solidFill>
            </a:endParaRPr>
          </a:p>
          <a:p>
            <a:pPr marL="538163" indent="0">
              <a:buNone/>
            </a:pPr>
            <a:r>
              <a:rPr lang="en-US" dirty="0" smtClean="0">
                <a:solidFill>
                  <a:srgbClr val="4D4D4D"/>
                </a:solidFill>
              </a:rPr>
              <a:t>B </a:t>
            </a:r>
            <a:r>
              <a:rPr lang="en-US" dirty="0">
                <a:solidFill>
                  <a:srgbClr val="4D4D4D"/>
                </a:solidFill>
              </a:rPr>
              <a:t>= 20 </a:t>
            </a:r>
            <a:r>
              <a:rPr lang="en-US" dirty="0" smtClean="0">
                <a:solidFill>
                  <a:srgbClr val="4D4D4D"/>
                </a:solidFill>
              </a:rPr>
              <a:t>T: 	</a:t>
            </a:r>
            <a:r>
              <a:rPr lang="en-US" dirty="0" smtClean="0">
                <a:solidFill>
                  <a:srgbClr val="0055A0"/>
                </a:solidFill>
                <a:sym typeface="Wingdings"/>
              </a:rPr>
              <a:t> </a:t>
            </a:r>
            <a:r>
              <a:rPr lang="en-US" dirty="0" err="1" smtClean="0">
                <a:solidFill>
                  <a:srgbClr val="0055A0"/>
                </a:solidFill>
              </a:rPr>
              <a:t>ρ</a:t>
            </a:r>
            <a:r>
              <a:rPr lang="en-US" dirty="0" smtClean="0">
                <a:solidFill>
                  <a:srgbClr val="0055A0"/>
                </a:solidFill>
              </a:rPr>
              <a:t> =   8.5 km</a:t>
            </a:r>
          </a:p>
          <a:p>
            <a:pPr marL="538163" indent="0">
              <a:buNone/>
            </a:pPr>
            <a:r>
              <a:rPr lang="en-US" dirty="0">
                <a:solidFill>
                  <a:srgbClr val="4D4D4D"/>
                </a:solidFill>
              </a:rPr>
              <a:t>B = 16 </a:t>
            </a:r>
            <a:r>
              <a:rPr lang="en-US" dirty="0" smtClean="0">
                <a:solidFill>
                  <a:srgbClr val="4D4D4D"/>
                </a:solidFill>
              </a:rPr>
              <a:t>T:	</a:t>
            </a:r>
            <a:r>
              <a:rPr lang="en-US" dirty="0" smtClean="0">
                <a:solidFill>
                  <a:schemeClr val="tx2"/>
                </a:solidFill>
                <a:sym typeface="Wingdings"/>
              </a:rPr>
              <a:t> </a:t>
            </a:r>
            <a:r>
              <a:rPr lang="en-US" dirty="0" err="1" smtClean="0">
                <a:solidFill>
                  <a:schemeClr val="tx2"/>
                </a:solidFill>
              </a:rPr>
              <a:t>ρ</a:t>
            </a:r>
            <a:r>
              <a:rPr lang="en-US" dirty="0" smtClean="0">
                <a:solidFill>
                  <a:schemeClr val="tx2"/>
                </a:solidFill>
              </a:rPr>
              <a:t> = 10.7 km</a:t>
            </a:r>
          </a:p>
          <a:p>
            <a:pPr marL="538163" indent="0">
              <a:buNone/>
            </a:pPr>
            <a:endParaRPr lang="en-US" sz="2000" dirty="0">
              <a:solidFill>
                <a:srgbClr val="4D4D4D"/>
              </a:solidFill>
            </a:endParaRPr>
          </a:p>
          <a:p>
            <a:pPr marL="36576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B = 16 T achievable with </a:t>
            </a:r>
            <a:r>
              <a:rPr lang="en-US" dirty="0" smtClean="0">
                <a:solidFill>
                  <a:srgbClr val="FF6600"/>
                </a:solidFill>
              </a:rPr>
              <a:t>Nb</a:t>
            </a:r>
            <a:r>
              <a:rPr lang="en-US" baseline="-25000" dirty="0" smtClean="0">
                <a:solidFill>
                  <a:srgbClr val="FF6600"/>
                </a:solidFill>
              </a:rPr>
              <a:t>3</a:t>
            </a:r>
            <a:r>
              <a:rPr lang="en-US" dirty="0" smtClean="0">
                <a:solidFill>
                  <a:srgbClr val="FF6600"/>
                </a:solidFill>
              </a:rPr>
              <a:t>Sn </a:t>
            </a:r>
            <a:r>
              <a:rPr lang="en-US" dirty="0" smtClean="0">
                <a:solidFill>
                  <a:srgbClr val="FF6600"/>
                </a:solidFill>
              </a:rPr>
              <a:t>technology</a:t>
            </a:r>
            <a:r>
              <a:rPr lang="en-US" dirty="0" smtClean="0">
                <a:solidFill>
                  <a:srgbClr val="FF6600"/>
                </a:solidFill>
              </a:rPr>
              <a:t>!</a:t>
            </a:r>
          </a:p>
          <a:p>
            <a:pPr marL="36576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(FCC-</a:t>
            </a:r>
            <a:r>
              <a:rPr lang="en-US" dirty="0" err="1" smtClean="0">
                <a:solidFill>
                  <a:srgbClr val="FF6600"/>
                </a:solidFill>
              </a:rPr>
              <a:t>ee</a:t>
            </a:r>
            <a:r>
              <a:rPr lang="en-US" dirty="0" smtClean="0">
                <a:solidFill>
                  <a:srgbClr val="FF6600"/>
                </a:solidFill>
              </a:rPr>
              <a:t>: 	B = 55 </a:t>
            </a:r>
            <a:r>
              <a:rPr lang="en-US" dirty="0" err="1" smtClean="0">
                <a:solidFill>
                  <a:srgbClr val="FF6600"/>
                </a:solidFill>
              </a:rPr>
              <a:t>mT</a:t>
            </a:r>
            <a:r>
              <a:rPr lang="en-US" dirty="0" smtClean="0">
                <a:solidFill>
                  <a:srgbClr val="FF6600"/>
                </a:solidFill>
              </a:rPr>
              <a:t>)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2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Circumference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5759"/>
            <a:ext cx="8226854" cy="44572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D4D4D"/>
                </a:solidFill>
              </a:rPr>
              <a:t>Approx</a:t>
            </a:r>
            <a:r>
              <a:rPr lang="en-US" dirty="0">
                <a:solidFill>
                  <a:srgbClr val="4D4D4D"/>
                </a:solidFill>
              </a:rPr>
              <a:t>. 67% of circumference C are bends:</a:t>
            </a:r>
          </a:p>
          <a:p>
            <a:pPr marL="538163" indent="0">
              <a:buNone/>
            </a:pPr>
            <a:r>
              <a:rPr lang="en-US" dirty="0">
                <a:solidFill>
                  <a:srgbClr val="4D4D4D"/>
                </a:solidFill>
              </a:rPr>
              <a:t>B = 20 </a:t>
            </a:r>
            <a:r>
              <a:rPr lang="en-US" dirty="0" smtClean="0">
                <a:solidFill>
                  <a:srgbClr val="4D4D4D"/>
                </a:solidFill>
              </a:rPr>
              <a:t>T, </a:t>
            </a:r>
            <a:r>
              <a:rPr lang="en-US" dirty="0" err="1" smtClean="0">
                <a:solidFill>
                  <a:srgbClr val="4D4D4D"/>
                </a:solidFill>
              </a:rPr>
              <a:t>ρ</a:t>
            </a:r>
            <a:r>
              <a:rPr lang="en-US" dirty="0" smtClean="0">
                <a:solidFill>
                  <a:srgbClr val="4D4D4D"/>
                </a:solidFill>
              </a:rPr>
              <a:t> </a:t>
            </a:r>
            <a:r>
              <a:rPr lang="en-US" dirty="0">
                <a:solidFill>
                  <a:srgbClr val="4D4D4D"/>
                </a:solidFill>
              </a:rPr>
              <a:t>=   8.5 </a:t>
            </a:r>
            <a:r>
              <a:rPr lang="en-US" dirty="0" smtClean="0">
                <a:solidFill>
                  <a:srgbClr val="4D4D4D"/>
                </a:solidFill>
              </a:rPr>
              <a:t>km 	</a:t>
            </a:r>
            <a:r>
              <a:rPr lang="en-US" dirty="0" smtClean="0">
                <a:solidFill>
                  <a:srgbClr val="4D4D4D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4D4D4D"/>
                </a:solidFill>
              </a:rPr>
              <a:t> C </a:t>
            </a:r>
            <a:r>
              <a:rPr lang="en-US" dirty="0">
                <a:solidFill>
                  <a:srgbClr val="4D4D4D"/>
                </a:solidFill>
              </a:rPr>
              <a:t>=   80 km</a:t>
            </a:r>
          </a:p>
          <a:p>
            <a:pPr marL="538163" indent="0">
              <a:buNone/>
            </a:pPr>
            <a:r>
              <a:rPr lang="en-US" dirty="0">
                <a:solidFill>
                  <a:srgbClr val="4D4D4D"/>
                </a:solidFill>
              </a:rPr>
              <a:t>B = 16 </a:t>
            </a:r>
            <a:r>
              <a:rPr lang="en-US" dirty="0" smtClean="0">
                <a:solidFill>
                  <a:srgbClr val="4D4D4D"/>
                </a:solidFill>
              </a:rPr>
              <a:t>T,</a:t>
            </a:r>
            <a:r>
              <a:rPr lang="en-US" dirty="0" smtClean="0">
                <a:solidFill>
                  <a:srgbClr val="4D4D4D"/>
                </a:solidFill>
                <a:sym typeface="Wingdings"/>
              </a:rPr>
              <a:t> </a:t>
            </a:r>
            <a:r>
              <a:rPr lang="en-US" dirty="0" err="1">
                <a:solidFill>
                  <a:srgbClr val="4D4D4D"/>
                </a:solidFill>
              </a:rPr>
              <a:t>ρ</a:t>
            </a:r>
            <a:r>
              <a:rPr lang="en-US" dirty="0">
                <a:solidFill>
                  <a:srgbClr val="4D4D4D"/>
                </a:solidFill>
              </a:rPr>
              <a:t> = 10.7 </a:t>
            </a:r>
            <a:r>
              <a:rPr lang="en-US" dirty="0" smtClean="0">
                <a:solidFill>
                  <a:srgbClr val="4D4D4D"/>
                </a:solidFill>
              </a:rPr>
              <a:t>km 	</a:t>
            </a:r>
            <a:r>
              <a:rPr lang="en-US" dirty="0" smtClean="0">
                <a:solidFill>
                  <a:srgbClr val="4D4D4D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4D4D4D"/>
                </a:solidFill>
              </a:rPr>
              <a:t>C </a:t>
            </a:r>
            <a:r>
              <a:rPr lang="en-US" dirty="0">
                <a:solidFill>
                  <a:srgbClr val="4D4D4D"/>
                </a:solidFill>
              </a:rPr>
              <a:t>= 100 km</a:t>
            </a:r>
          </a:p>
          <a:p>
            <a:pPr marL="36576" indent="0">
              <a:buNone/>
            </a:pPr>
            <a:endParaRPr lang="en-US" sz="2000" dirty="0" smtClean="0"/>
          </a:p>
          <a:p>
            <a:r>
              <a:rPr lang="en-US" dirty="0" smtClean="0"/>
              <a:t>RF frequency should be a multiple of RF frequency of LHC (bunch to bucket transfer)</a:t>
            </a:r>
            <a:endParaRPr lang="en-US" dirty="0" smtClean="0">
              <a:solidFill>
                <a:srgbClr val="4D4D4D"/>
              </a:solidFill>
            </a:endParaRPr>
          </a:p>
          <a:p>
            <a:pPr marL="36576" indent="0">
              <a:buNone/>
            </a:pPr>
            <a:r>
              <a:rPr lang="en-US" dirty="0" smtClean="0">
                <a:solidFill>
                  <a:schemeClr val="accent6"/>
                </a:solidFill>
                <a:sym typeface="Wingdings"/>
              </a:rPr>
              <a:t>	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 C = 3</a:t>
            </a:r>
            <a:r>
              <a:rPr lang="en-US" dirty="0" smtClean="0">
                <a:solidFill>
                  <a:srgbClr val="FF6600"/>
                </a:solidFill>
                <a:latin typeface="ＭＳ ゴシック"/>
                <a:ea typeface="ＭＳ ゴシック"/>
                <a:cs typeface="ＭＳ ゴシック"/>
                <a:sym typeface="Wingdings"/>
              </a:rPr>
              <a:t>×</a:t>
            </a:r>
            <a:r>
              <a:rPr lang="en-US" dirty="0" smtClean="0">
                <a:solidFill>
                  <a:srgbClr val="FF6600"/>
                </a:solidFill>
                <a:ea typeface="ＭＳ ゴシック"/>
                <a:cs typeface="ＭＳ ゴシック"/>
                <a:sym typeface="Wingdings"/>
              </a:rPr>
              <a:t>26.7 km =   80.1 km</a:t>
            </a:r>
          </a:p>
          <a:p>
            <a:pPr marL="36576" indent="0">
              <a:buNone/>
            </a:pPr>
            <a:r>
              <a:rPr lang="en-US" dirty="0">
                <a:solidFill>
                  <a:srgbClr val="FF6600"/>
                </a:solidFill>
                <a:ea typeface="ＭＳ ゴシック"/>
                <a:cs typeface="ＭＳ ゴシック"/>
                <a:sym typeface="Wingdings"/>
              </a:rPr>
              <a:t>	</a:t>
            </a:r>
            <a:r>
              <a:rPr lang="en-US" dirty="0" smtClean="0">
                <a:solidFill>
                  <a:srgbClr val="FF6600"/>
                </a:solidFill>
                <a:ea typeface="ＭＳ ゴシック"/>
                <a:cs typeface="ＭＳ ゴシック"/>
                <a:sym typeface="Wingdings"/>
              </a:rPr>
              <a:t> C = 4</a:t>
            </a:r>
            <a:r>
              <a:rPr lang="en-US" dirty="0">
                <a:solidFill>
                  <a:srgbClr val="FF6600"/>
                </a:solidFill>
                <a:latin typeface="ＭＳ ゴシック"/>
                <a:ea typeface="ＭＳ ゴシック"/>
                <a:cs typeface="ＭＳ ゴシック"/>
                <a:sym typeface="Wingdings"/>
              </a:rPr>
              <a:t>×</a:t>
            </a:r>
            <a:r>
              <a:rPr lang="en-US" dirty="0">
                <a:solidFill>
                  <a:srgbClr val="FF6600"/>
                </a:solidFill>
                <a:ea typeface="ＭＳ ゴシック"/>
                <a:cs typeface="ＭＳ ゴシック"/>
                <a:sym typeface="Wingdings"/>
              </a:rPr>
              <a:t>26.7 </a:t>
            </a:r>
            <a:r>
              <a:rPr lang="en-US" dirty="0" smtClean="0">
                <a:solidFill>
                  <a:srgbClr val="FF6600"/>
                </a:solidFill>
                <a:ea typeface="ＭＳ ゴシック"/>
                <a:cs typeface="ＭＳ ゴシック"/>
                <a:sym typeface="Wingdings"/>
              </a:rPr>
              <a:t>km = 106.8 km</a:t>
            </a:r>
          </a:p>
          <a:p>
            <a:pPr>
              <a:buFont typeface="Wingdings" charset="0"/>
              <a:buChar char="à"/>
            </a:pPr>
            <a:endParaRPr lang="en-US" dirty="0">
              <a:solidFill>
                <a:srgbClr val="4D4D4D"/>
              </a:solidFill>
              <a:ea typeface="ＭＳ ゴシック"/>
              <a:cs typeface="ＭＳ ゴシック"/>
              <a:sym typeface="Wingdings"/>
            </a:endParaRPr>
          </a:p>
          <a:p>
            <a:pPr>
              <a:buFont typeface="Wingdings" charset="0"/>
              <a:buChar char="à"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0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Layout objectives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00108"/>
            <a:ext cx="4032344" cy="4450477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dirty="0" smtClean="0"/>
              <a:t>Hadron machine</a:t>
            </a:r>
          </a:p>
          <a:p>
            <a:r>
              <a:rPr lang="en-US" dirty="0" smtClean="0">
                <a:solidFill>
                  <a:srgbClr val="4D4D4D"/>
                </a:solidFill>
              </a:rPr>
              <a:t>Max. momentum limited by </a:t>
            </a:r>
          </a:p>
          <a:p>
            <a:endParaRPr lang="en-US" dirty="0">
              <a:solidFill>
                <a:srgbClr val="4D4D4D"/>
              </a:solidFill>
            </a:endParaRPr>
          </a:p>
          <a:p>
            <a:pPr marL="36576" indent="0">
              <a:buNone/>
            </a:pPr>
            <a:endParaRPr lang="en-US" dirty="0" smtClean="0">
              <a:solidFill>
                <a:srgbClr val="4D4D4D"/>
              </a:solidFill>
            </a:endParaRPr>
          </a:p>
          <a:p>
            <a:pPr marL="36576" indent="0">
              <a:buNone/>
            </a:pPr>
            <a:endParaRPr lang="en-US" sz="1200" dirty="0" smtClean="0">
              <a:solidFill>
                <a:srgbClr val="4D4D4D"/>
              </a:solidFill>
              <a:sym typeface="Wingdings"/>
            </a:endParaRPr>
          </a:p>
          <a:p>
            <a:pPr marL="36576" indent="0">
              <a:buNone/>
            </a:pPr>
            <a:r>
              <a:rPr lang="en-US" dirty="0" smtClean="0">
                <a:solidFill>
                  <a:srgbClr val="4D4D4D"/>
                </a:solidFill>
                <a:sym typeface="Wingdings"/>
              </a:rPr>
              <a:t> High fill factor</a:t>
            </a:r>
          </a:p>
          <a:p>
            <a:pPr marL="439738" indent="-439738">
              <a:buNone/>
              <a:tabLst>
                <a:tab pos="354013" algn="l"/>
              </a:tabLst>
            </a:pPr>
            <a:r>
              <a:rPr lang="en-US" dirty="0" smtClean="0">
                <a:solidFill>
                  <a:srgbClr val="FF6600"/>
                </a:solidFill>
                <a:sym typeface="Wingdings"/>
              </a:rPr>
              <a:t> As few straight sections as possible</a:t>
            </a:r>
            <a:endParaRPr lang="en-US" dirty="0" smtClean="0">
              <a:solidFill>
                <a:srgbClr val="FF6600"/>
              </a:solidFill>
            </a:endParaRPr>
          </a:p>
          <a:p>
            <a:pPr marL="36576" indent="0">
              <a:buNone/>
            </a:pPr>
            <a:r>
              <a:rPr lang="en-US" dirty="0" smtClean="0"/>
              <a:t> </a:t>
            </a:r>
            <a:endParaRPr lang="en-US" dirty="0" smtClean="0">
              <a:sym typeface="Wingding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76613" y="1500107"/>
            <a:ext cx="4144131" cy="4455853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dirty="0" smtClean="0"/>
              <a:t>Lepton machine</a:t>
            </a:r>
          </a:p>
          <a:p>
            <a:r>
              <a:rPr lang="en-US" dirty="0" smtClean="0">
                <a:solidFill>
                  <a:srgbClr val="4D4D4D"/>
                </a:solidFill>
              </a:rPr>
              <a:t>Limited by synchrotron radiation power</a:t>
            </a:r>
          </a:p>
          <a:p>
            <a:endParaRPr lang="en-US" dirty="0">
              <a:solidFill>
                <a:srgbClr val="4D4D4D"/>
              </a:solidFill>
            </a:endParaRPr>
          </a:p>
          <a:p>
            <a:endParaRPr lang="en-US" dirty="0" smtClean="0">
              <a:solidFill>
                <a:srgbClr val="4D4D4D"/>
              </a:solidFill>
            </a:endParaRPr>
          </a:p>
          <a:p>
            <a:endParaRPr lang="en-US" sz="1200" dirty="0" smtClean="0">
              <a:solidFill>
                <a:srgbClr val="4D4D4D"/>
              </a:solidFill>
            </a:endParaRPr>
          </a:p>
          <a:p>
            <a:pPr marL="36576" indent="0">
              <a:buNone/>
            </a:pPr>
            <a:r>
              <a:rPr lang="en-US" dirty="0" smtClean="0">
                <a:solidFill>
                  <a:srgbClr val="4D4D4D"/>
                </a:solidFill>
                <a:sym typeface="Wingdings"/>
              </a:rPr>
              <a:t> High fill factor</a:t>
            </a:r>
          </a:p>
          <a:p>
            <a:pPr marL="36576" indent="0">
              <a:buNone/>
            </a:pPr>
            <a:r>
              <a:rPr lang="en-US" dirty="0" smtClean="0">
                <a:solidFill>
                  <a:srgbClr val="4D4D4D"/>
                </a:solidFill>
                <a:sym typeface="Wingdings"/>
              </a:rPr>
              <a:t> </a:t>
            </a:r>
            <a:r>
              <a:rPr lang="en-US" dirty="0">
                <a:solidFill>
                  <a:srgbClr val="4D4D4D"/>
                </a:solidFill>
                <a:sym typeface="Wingdings"/>
              </a:rPr>
              <a:t>High bending radius</a:t>
            </a:r>
          </a:p>
          <a:p>
            <a:pPr marL="36576" indent="0">
              <a:buNone/>
            </a:pPr>
            <a:r>
              <a:rPr lang="en-US" dirty="0">
                <a:solidFill>
                  <a:srgbClr val="FF66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FF6600"/>
                </a:solidFill>
              </a:rPr>
              <a:t>Many straight sections for RF to limit </a:t>
            </a:r>
            <a:r>
              <a:rPr lang="en-US" dirty="0" err="1" smtClean="0">
                <a:solidFill>
                  <a:srgbClr val="FF6600"/>
                </a:solidFill>
              </a:rPr>
              <a:t>sawtooth</a:t>
            </a:r>
            <a:r>
              <a:rPr lang="en-US" dirty="0" smtClean="0">
                <a:solidFill>
                  <a:srgbClr val="FF6600"/>
                </a:solidFill>
              </a:rPr>
              <a:t> effect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776882"/>
              </p:ext>
            </p:extLst>
          </p:nvPr>
        </p:nvGraphicFramePr>
        <p:xfrm>
          <a:off x="5292700" y="2770695"/>
          <a:ext cx="2533650" cy="1105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3" imgW="939800" imgH="444500" progId="Equation.3">
                  <p:embed/>
                </p:oleObj>
              </mc:Choice>
              <mc:Fallback>
                <p:oleObj name="Equation" r:id="rId3" imgW="939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2700" y="2770695"/>
                        <a:ext cx="2533650" cy="1105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593567"/>
              </p:ext>
            </p:extLst>
          </p:nvPr>
        </p:nvGraphicFramePr>
        <p:xfrm>
          <a:off x="1326624" y="2897115"/>
          <a:ext cx="1823162" cy="787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Equation" r:id="rId5" imgW="596900" imgH="279400" progId="Equation.3">
                  <p:embed/>
                </p:oleObj>
              </mc:Choice>
              <mc:Fallback>
                <p:oleObj name="Equation" r:id="rId5" imgW="5969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6624" y="2897115"/>
                        <a:ext cx="1823162" cy="787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1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FCC-</a:t>
            </a:r>
            <a:r>
              <a:rPr lang="en-US" dirty="0" err="1" smtClean="0"/>
              <a:t>ee</a:t>
            </a:r>
            <a:r>
              <a:rPr lang="en-US" dirty="0" smtClean="0"/>
              <a:t>: </a:t>
            </a:r>
            <a:r>
              <a:rPr lang="en-US" dirty="0" err="1" smtClean="0"/>
              <a:t>Sawtooth</a:t>
            </a:r>
            <a:r>
              <a:rPr lang="en-US" dirty="0" smtClean="0"/>
              <a:t> effect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5" y="1611949"/>
            <a:ext cx="4302252" cy="3011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987" y="1611949"/>
            <a:ext cx="4302252" cy="301157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57659" y="1489620"/>
            <a:ext cx="440012" cy="450033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44294" y="1489620"/>
            <a:ext cx="440012" cy="450033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0041" y="4797582"/>
            <a:ext cx="172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RF sections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38706" y="4786232"/>
            <a:ext cx="159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RF sections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4130" y="5331888"/>
            <a:ext cx="8526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740400" algn="l"/>
              </a:tabLst>
            </a:pPr>
            <a:r>
              <a:rPr lang="en-US" sz="2000" b="1" dirty="0" smtClean="0"/>
              <a:t>Energy loss per turn </a:t>
            </a:r>
          </a:p>
          <a:p>
            <a:pPr>
              <a:tabLst>
                <a:tab pos="3671888" algn="l"/>
              </a:tabLst>
            </a:pPr>
            <a:r>
              <a:rPr lang="en-US" sz="2000" b="1" dirty="0" smtClean="0"/>
              <a:t>(175 </a:t>
            </a:r>
            <a:r>
              <a:rPr lang="en-US" sz="2000" b="1" dirty="0" err="1" smtClean="0"/>
              <a:t>GeV</a:t>
            </a:r>
            <a:r>
              <a:rPr lang="en-US" sz="2000" b="1" dirty="0" smtClean="0"/>
              <a:t> beam energy):     </a:t>
            </a:r>
            <a:r>
              <a:rPr lang="en-US" sz="2000" b="1" dirty="0" smtClean="0">
                <a:solidFill>
                  <a:srgbClr val="FF6600"/>
                </a:solidFill>
              </a:rPr>
              <a:t>U</a:t>
            </a:r>
            <a:r>
              <a:rPr lang="en-US" sz="2000" b="1" baseline="-25000" dirty="0" smtClean="0">
                <a:solidFill>
                  <a:srgbClr val="FF6600"/>
                </a:solidFill>
              </a:rPr>
              <a:t>0</a:t>
            </a:r>
            <a:r>
              <a:rPr lang="en-US" sz="2000" b="1" dirty="0" smtClean="0">
                <a:solidFill>
                  <a:srgbClr val="FF6600"/>
                </a:solidFill>
              </a:rPr>
              <a:t> = 7.7 </a:t>
            </a:r>
            <a:r>
              <a:rPr lang="en-US" sz="2000" b="1" dirty="0" err="1" smtClean="0">
                <a:solidFill>
                  <a:srgbClr val="FF6600"/>
                </a:solidFill>
              </a:rPr>
              <a:t>GeV</a:t>
            </a:r>
            <a:r>
              <a:rPr lang="en-US" sz="2000" b="1" dirty="0" smtClean="0">
                <a:solidFill>
                  <a:srgbClr val="FF6600"/>
                </a:solidFill>
              </a:rPr>
              <a:t> (4.3 %)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591054"/>
              </p:ext>
            </p:extLst>
          </p:nvPr>
        </p:nvGraphicFramePr>
        <p:xfrm>
          <a:off x="6889895" y="4763547"/>
          <a:ext cx="1940345" cy="814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5" imgW="1028700" imgH="431800" progId="Equation.3">
                  <p:embed/>
                </p:oleObj>
              </mc:Choice>
              <mc:Fallback>
                <p:oleObj name="Equation" r:id="rId5" imgW="1028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89895" y="4763547"/>
                        <a:ext cx="1940345" cy="814466"/>
                      </a:xfrm>
                      <a:prstGeom prst="rect">
                        <a:avLst/>
                      </a:prstGeom>
                      <a:ln w="38100" cmpd="sng"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59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50" y="1649331"/>
            <a:ext cx="8226854" cy="4343695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 smtClean="0"/>
              <a:t>Circular </a:t>
            </a:r>
            <a:r>
              <a:rPr lang="en-US" dirty="0" smtClean="0"/>
              <a:t>shape (like LHC)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Preferred for lepton </a:t>
            </a:r>
            <a:r>
              <a:rPr lang="en-US" dirty="0" smtClean="0">
                <a:solidFill>
                  <a:schemeClr val="accent6"/>
                </a:solidFill>
              </a:rPr>
              <a:t>collider</a:t>
            </a:r>
            <a:endParaRPr lang="en-US" dirty="0">
              <a:solidFill>
                <a:schemeClr val="accent6"/>
              </a:solidFill>
            </a:endParaRPr>
          </a:p>
          <a:p>
            <a:endParaRPr lang="en-US" sz="1800" dirty="0" smtClean="0"/>
          </a:p>
          <a:p>
            <a:pPr marL="36576" indent="0">
              <a:buNone/>
            </a:pPr>
            <a:r>
              <a:rPr lang="en-US" dirty="0"/>
              <a:t>Racetrack (like SSC)</a:t>
            </a:r>
          </a:p>
          <a:p>
            <a:r>
              <a:rPr lang="en-US" dirty="0">
                <a:solidFill>
                  <a:srgbClr val="4D4D4D"/>
                </a:solidFill>
              </a:rPr>
              <a:t>Most of the infrastructure can be concentrated at two main sites</a:t>
            </a:r>
          </a:p>
          <a:p>
            <a:r>
              <a:rPr lang="en-US" dirty="0">
                <a:solidFill>
                  <a:srgbClr val="4D4D4D"/>
                </a:solidFill>
              </a:rPr>
              <a:t>Chromaticity correction easier</a:t>
            </a:r>
            <a:endParaRPr lang="en-US" dirty="0"/>
          </a:p>
          <a:p>
            <a:pPr marL="36576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602440" y="3383694"/>
            <a:ext cx="2447908" cy="2101987"/>
            <a:chOff x="16023" y="494291"/>
            <a:chExt cx="2971801" cy="255184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91" t="7293" r="45168" b="53645"/>
            <a:stretch/>
          </p:blipFill>
          <p:spPr bwMode="auto">
            <a:xfrm>
              <a:off x="333901" y="494291"/>
              <a:ext cx="2653923" cy="255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6023" y="261709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7" t="7446" r="44703" b="53115"/>
          <a:stretch/>
        </p:blipFill>
        <p:spPr bwMode="auto">
          <a:xfrm>
            <a:off x="6864280" y="721628"/>
            <a:ext cx="2186068" cy="200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02440" y="5832944"/>
            <a:ext cx="254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Courtesy: John </a:t>
            </a:r>
            <a:r>
              <a:rPr lang="en-US" sz="1400" dirty="0" smtClean="0"/>
              <a:t>Osborne et al.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635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9044</TotalTime>
  <Words>845</Words>
  <Application>Microsoft Macintosh PowerPoint</Application>
  <PresentationFormat>On-screen Show (4:3)</PresentationFormat>
  <Paragraphs>245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CERNCorporate4-3</vt:lpstr>
      <vt:lpstr>Equation</vt:lpstr>
      <vt:lpstr>Constraints on the FCC-ee lattice from the compatibility with the  FCC hadron collider</vt:lpstr>
      <vt:lpstr>Future Circular Collider Study</vt:lpstr>
      <vt:lpstr>Future Circular Collider Study</vt:lpstr>
      <vt:lpstr>Constraints on FCC-hh</vt:lpstr>
      <vt:lpstr>1) Bending radius</vt:lpstr>
      <vt:lpstr>2) Circumference</vt:lpstr>
      <vt:lpstr>3) Layout objectives</vt:lpstr>
      <vt:lpstr>FCC-ee: Sawtooth effect</vt:lpstr>
      <vt:lpstr>4) Shape</vt:lpstr>
      <vt:lpstr>5) Geology</vt:lpstr>
      <vt:lpstr>Lake Geneva </vt:lpstr>
      <vt:lpstr>80 km circle</vt:lpstr>
      <vt:lpstr>100 km circle</vt:lpstr>
      <vt:lpstr>Tilting the tunnel</vt:lpstr>
      <vt:lpstr>100 km circle with tilt</vt:lpstr>
      <vt:lpstr>6) Location relative to LHC</vt:lpstr>
      <vt:lpstr>Distance for transfer lines</vt:lpstr>
      <vt:lpstr>7) Length of Long Straight Sections</vt:lpstr>
      <vt:lpstr>8) Experiments</vt:lpstr>
      <vt:lpstr>FCC-hh Interaction Region</vt:lpstr>
      <vt:lpstr>FCC-ee Interaction Region</vt:lpstr>
      <vt:lpstr>Current FCC-ee design</vt:lpstr>
      <vt:lpstr>Resume</vt:lpstr>
      <vt:lpstr>PowerPoint Presentation</vt:lpstr>
      <vt:lpstr>Unequally distributed RF</vt:lpstr>
      <vt:lpstr>Experiments FCC-ee</vt:lpstr>
      <vt:lpstr>FCC-he design parameters</vt:lpstr>
      <vt:lpstr>LHeC: IR layout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Bastian</cp:lastModifiedBy>
  <cp:revision>117</cp:revision>
  <dcterms:created xsi:type="dcterms:W3CDTF">2012-11-30T11:04:26Z</dcterms:created>
  <dcterms:modified xsi:type="dcterms:W3CDTF">2014-10-10T01:06:20Z</dcterms:modified>
</cp:coreProperties>
</file>