
<file path=[Content_Types].xml><?xml version="1.0" encoding="utf-8"?>
<Types xmlns="http://schemas.openxmlformats.org/package/2006/content-types">
  <Override PartName="/ppt/slideMasters/slideMaster4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51.xml" ContentType="application/vnd.openxmlformats-officedocument.presentationml.slideLayout+xml"/>
  <Override PartName="/ppt/slideMasters/slideMaster3.xml" ContentType="application/vnd.openxmlformats-officedocument.presentationml.slideMaster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theme/theme5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4.xml" ContentType="application/vnd.openxmlformats-officedocument.presentationml.slideLayout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Default Extension="rels" ContentType="application/vnd.openxmlformats-package.relationships+xml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84" r:id="rId2"/>
    <p:sldMasterId id="2147483695" r:id="rId3"/>
    <p:sldMasterId id="2147483709" r:id="rId4"/>
    <p:sldMasterId id="2147483720" r:id="rId5"/>
    <p:sldMasterId id="2147483745" r:id="rId6"/>
  </p:sldMasterIdLst>
  <p:notesMasterIdLst>
    <p:notesMasterId r:id="rId14"/>
  </p:notesMasterIdLst>
  <p:sldIdLst>
    <p:sldId id="468" r:id="rId7"/>
    <p:sldId id="460" r:id="rId8"/>
    <p:sldId id="461" r:id="rId9"/>
    <p:sldId id="463" r:id="rId10"/>
    <p:sldId id="465" r:id="rId11"/>
    <p:sldId id="466" r:id="rId12"/>
    <p:sldId id="4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0594" autoAdjust="0"/>
    <p:restoredTop sz="94660"/>
  </p:normalViewPr>
  <p:slideViewPr>
    <p:cSldViewPr snapToGrid="0" snapToObjects="1" showGuides="1">
      <p:cViewPr>
        <p:scale>
          <a:sx n="87" d="100"/>
          <a:sy n="87" d="100"/>
        </p:scale>
        <p:origin x="-1168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7" Type="http://schemas.openxmlformats.org/officeDocument/2006/relationships/slide" Target="slides/slide1.xml"/><Relationship Id="rId11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6" Type="http://schemas.openxmlformats.org/officeDocument/2006/relationships/presProps" Target="presProps.xml"/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0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interSettings" Target="printerSettings/printerSettings1.bin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1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965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056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1910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006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9763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5858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2543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>
            <a:spLocks noChangeArrowheads="1"/>
          </p:cNvSpPr>
          <p:nvPr userDrawn="1"/>
        </p:nvSpPr>
        <p:spPr bwMode="auto">
          <a:xfrm>
            <a:off x="71438" y="6215063"/>
            <a:ext cx="714375" cy="366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6FF895A-975C-BA49-9786-0AF751698C0C}" type="slidenum">
              <a:rPr lang="de-DE" smtClean="0">
                <a:solidFill>
                  <a:srgbClr val="000000"/>
                </a:solidFill>
                <a:cs typeface="ＭＳ Ｐゴシック" charset="0"/>
              </a:rPr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mtClean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5814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843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6857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171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7066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1" y="1047750"/>
            <a:ext cx="8710246" cy="64928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2659" y="1970088"/>
            <a:ext cx="4275992" cy="424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9328" y="1970089"/>
            <a:ext cx="4277457" cy="2047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9328" y="4170364"/>
            <a:ext cx="4277457" cy="2047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188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0843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965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514BF2-9EAE-4604-9AF3-CD26CB11D008}" type="datetimeFigureOut">
              <a:rPr lang="en-US" smtClean="0">
                <a:solidFill>
                  <a:srgbClr val="000000"/>
                </a:solidFill>
                <a:latin typeface="Times"/>
              </a:rPr>
              <a:pPr/>
              <a:t>8/19/14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1D0C-E82E-4C3A-B1AA-BC86D89F03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965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EF13BBA5-8D11-884D-B0F0-96561D1411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S&amp;T Review May 9-11,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6885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829AD177-AB61-704E-8A4E-92119E295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S&amp;T Review May 9-11,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380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1A5C1575-757B-324B-B584-1A579827DB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S&amp;T Review May 9-11,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5184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EEF80B05-F7BF-4E41-86B3-A284DC1A15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S&amp;T Review May 9-11,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5294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A96DEAB1-81F8-704C-B5B6-DA041B7EB9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S&amp;T Review May 9-11,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8875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87AC8A0C-EAC3-C04E-9A01-0BD9CCF386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S&amp;T Review May 9-11,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718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202D824B-3033-6548-AB69-51B73DA04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S&amp;T Review May 9-11,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46861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8/19/14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4" Type="http://schemas.openxmlformats.org/officeDocument/2006/relationships/theme" Target="../theme/theme3.xml"/><Relationship Id="rId20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6" Type="http://schemas.openxmlformats.org/officeDocument/2006/relationships/image" Target="../media/image4.png"/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.png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19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9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4.xml"/><Relationship Id="rId18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1.xml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9" Type="http://schemas.openxmlformats.org/officeDocument/2006/relationships/image" Target="../media/image2.jpeg"/><Relationship Id="rId3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458856"/>
            <a:ext cx="2133600" cy="1865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8/19/14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0772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128773" y="6448078"/>
            <a:ext cx="1927817" cy="273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65380" y="6448078"/>
            <a:ext cx="3654420" cy="273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JLAB Strategy Retreat – W&amp;M2013 8/6/2013</a:t>
            </a:r>
          </a:p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 smtClean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 smtClean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0"/>
          <p:cNvSpPr>
            <a:spLocks noChangeShapeType="1"/>
          </p:cNvSpPr>
          <p:nvPr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5" name="Picture 18" descr="FZD-Bildmarke_Preussel_wtransparen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29"/>
          <p:cNvSpPr txBox="1">
            <a:spLocks noChangeArrowheads="1"/>
          </p:cNvSpPr>
          <p:nvPr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800" smtClean="0">
                <a:solidFill>
                  <a:srgbClr val="FFFFFF"/>
                </a:solidFill>
                <a:cs typeface="ＭＳ Ｐゴシック" charset="0"/>
              </a:rPr>
              <a:t>Seite </a:t>
            </a:r>
            <a:fld id="{1B8794DB-4A0E-F74C-8DDD-35B19210305B}" type="slidenum">
              <a:rPr lang="de-DE" sz="800" smtClean="0">
                <a:solidFill>
                  <a:srgbClr val="FFFFFF"/>
                </a:solidFill>
                <a:cs typeface="ＭＳ Ｐゴシック" charset="0"/>
              </a:rPr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de-DE" sz="800" smtClean="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3077" name="Bild 5" descr="DDC_Logo_110x50_4C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71913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hteck 10"/>
          <p:cNvSpPr>
            <a:spLocks noChangeArrowheads="1"/>
          </p:cNvSpPr>
          <p:nvPr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1" name="Rechteck 11"/>
          <p:cNvSpPr>
            <a:spLocks noChangeArrowheads="1"/>
          </p:cNvSpPr>
          <p:nvPr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" name="Grafik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-7938" y="6619875"/>
            <a:ext cx="3048001" cy="125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4" name="Rectangle 24"/>
          <p:cNvSpPr>
            <a:spLocks noChangeArrowheads="1"/>
          </p:cNvSpPr>
          <p:nvPr/>
        </p:nvSpPr>
        <p:spPr bwMode="auto">
          <a:xfrm>
            <a:off x="3038475" y="6619875"/>
            <a:ext cx="6103938" cy="125413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5" name="Rectangle 24"/>
          <p:cNvSpPr>
            <a:spLocks noChangeArrowheads="1"/>
          </p:cNvSpPr>
          <p:nvPr/>
        </p:nvSpPr>
        <p:spPr bwMode="auto">
          <a:xfrm>
            <a:off x="-7938" y="6742113"/>
            <a:ext cx="3048001" cy="125412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Textfeld 16"/>
          <p:cNvSpPr txBox="1">
            <a:spLocks noChangeArrowheads="1"/>
          </p:cNvSpPr>
          <p:nvPr/>
        </p:nvSpPr>
        <p:spPr bwMode="auto">
          <a:xfrm>
            <a:off x="7637463" y="6591300"/>
            <a:ext cx="1452562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6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Mitglied der Helmholtz-Gemeinschaft</a:t>
            </a:r>
          </a:p>
        </p:txBody>
      </p:sp>
      <p:pic>
        <p:nvPicPr>
          <p:cNvPr id="3087" name="Grafik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286500"/>
            <a:ext cx="1285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038475" y="6742113"/>
            <a:ext cx="6103938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9" name="Text Box 8"/>
          <p:cNvSpPr txBox="1">
            <a:spLocks noChangeArrowheads="1"/>
          </p:cNvSpPr>
          <p:nvPr/>
        </p:nvSpPr>
        <p:spPr bwMode="auto">
          <a:xfrm>
            <a:off x="4763" y="6597650"/>
            <a:ext cx="2982912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smtClean="0">
                <a:solidFill>
                  <a:srgbClr val="00589C"/>
                </a:solidFill>
                <a:ea typeface="ＭＳ Ｐゴシック" charset="0"/>
                <a:cs typeface="ＭＳ Ｐゴシック" charset="0"/>
                <a:sym typeface="Wingdings 2" pitchFamily="18" charset="2"/>
              </a:rPr>
              <a:t>Jochen Teichert  </a:t>
            </a:r>
            <a:r>
              <a:rPr lang="de-DE" sz="600" smtClean="0">
                <a:solidFill>
                  <a:srgbClr val="00589C"/>
                </a:solidFill>
                <a:ea typeface="ＭＳ Ｐゴシック" charset="0"/>
                <a:cs typeface="ＭＳ Ｐゴシック" charset="0"/>
                <a:sym typeface="Wingdings 2" pitchFamily="18" charset="2"/>
              </a:rPr>
              <a:t> j.teichert@hzdr.de</a:t>
            </a:r>
            <a:r>
              <a:rPr lang="en-US" sz="600" smtClean="0">
                <a:solidFill>
                  <a:srgbClr val="00589C"/>
                </a:solidFill>
                <a:ea typeface="ＭＳ Ｐゴシック" charset="0"/>
                <a:cs typeface="ＭＳ Ｐゴシック" charset="0"/>
                <a:sym typeface="Wingdings 2" pitchFamily="18" charset="2"/>
              </a:rPr>
              <a:t> </a:t>
            </a:r>
            <a:r>
              <a:rPr lang="de-DE" sz="600" smtClean="0">
                <a:solidFill>
                  <a:srgbClr val="00589C"/>
                </a:solidFill>
                <a:ea typeface="ＭＳ Ｐゴシック" charset="0"/>
                <a:cs typeface="ＭＳ Ｐゴシック" charset="0"/>
                <a:sym typeface="Wingdings 2" pitchFamily="18" charset="2"/>
              </a:rPr>
              <a:t> </a:t>
            </a:r>
            <a:r>
              <a:rPr lang="en-US" sz="600" smtClean="0">
                <a:solidFill>
                  <a:srgbClr val="00589C"/>
                </a:solidFill>
                <a:ea typeface="ＭＳ Ｐゴシック" charset="0"/>
                <a:cs typeface="ＭＳ Ｐゴシック" charset="0"/>
                <a:sym typeface="Wingdings 2" pitchFamily="18" charset="2"/>
              </a:rPr>
              <a:t> www.hzdr.de  </a:t>
            </a:r>
            <a:r>
              <a:rPr lang="de-DE" sz="600" smtClean="0">
                <a:solidFill>
                  <a:srgbClr val="00589C"/>
                </a:solidFill>
                <a:ea typeface="ＭＳ Ｐゴシック" charset="0"/>
                <a:cs typeface="ＭＳ Ｐゴシック" charset="0"/>
                <a:sym typeface="Wingdings 2" pitchFamily="18" charset="2"/>
              </a:rPr>
              <a:t>  HZDR</a:t>
            </a:r>
          </a:p>
        </p:txBody>
      </p:sp>
      <p:sp>
        <p:nvSpPr>
          <p:cNvPr id="3090" name="Textfeld 21"/>
          <p:cNvSpPr txBox="1">
            <a:spLocks noChangeArrowheads="1"/>
          </p:cNvSpPr>
          <p:nvPr/>
        </p:nvSpPr>
        <p:spPr bwMode="auto">
          <a:xfrm>
            <a:off x="142875" y="6215063"/>
            <a:ext cx="357188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0772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128773" y="6448078"/>
            <a:ext cx="1927817" cy="273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65380" y="6448078"/>
            <a:ext cx="3654420" cy="273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JLAB Strategy Retreat – W&amp;M2013 8/6/2013</a:t>
            </a:r>
          </a:p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 smtClean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 smtClean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0772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128773" y="6448078"/>
            <a:ext cx="1927817" cy="273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448078"/>
            <a:ext cx="2895600" cy="273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Doe Site Visit July 9,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 smtClean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 smtClean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63" y="64484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Slide </a:t>
            </a:r>
            <a:fld id="{D1EB77F6-BB77-614F-A48B-DDD6C8E488CA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47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  <a:cs typeface="Arial" charset="0"/>
              </a:rPr>
              <a:t>S&amp;T Review May 9-11,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6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6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4" Type="http://schemas.openxmlformats.org/officeDocument/2006/relationships/image" Target="../media/image30.jpeg"/><Relationship Id="rId10" Type="http://schemas.openxmlformats.org/officeDocument/2006/relationships/image" Target="../media/image36.jpeg"/><Relationship Id="rId5" Type="http://schemas.openxmlformats.org/officeDocument/2006/relationships/image" Target="../media/image31.jpe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9" Type="http://schemas.openxmlformats.org/officeDocument/2006/relationships/image" Target="../media/image35.jpeg"/><Relationship Id="rId3" Type="http://schemas.openxmlformats.org/officeDocument/2006/relationships/image" Target="../media/image29.jpeg"/><Relationship Id="rId6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4" Type="http://schemas.openxmlformats.org/officeDocument/2006/relationships/image" Target="../media/image39.jpeg"/><Relationship Id="rId10" Type="http://schemas.openxmlformats.org/officeDocument/2006/relationships/image" Target="../media/image45.jpeg"/><Relationship Id="rId5" Type="http://schemas.openxmlformats.org/officeDocument/2006/relationships/image" Target="../media/image40.emf"/><Relationship Id="rId7" Type="http://schemas.openxmlformats.org/officeDocument/2006/relationships/image" Target="../media/image42.jpe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9" Type="http://schemas.openxmlformats.org/officeDocument/2006/relationships/image" Target="../media/image44.jpeg"/><Relationship Id="rId3" Type="http://schemas.openxmlformats.org/officeDocument/2006/relationships/image" Target="../media/image38.jpeg"/><Relationship Id="rId6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Jlab</a:t>
            </a:r>
            <a:r>
              <a:rPr lang="en-US" dirty="0" smtClean="0"/>
              <a:t> MEIC concept RF systems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2769" y="1080345"/>
            <a:ext cx="86421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err="1" smtClean="0"/>
              <a:t>Jlab</a:t>
            </a:r>
            <a:r>
              <a:rPr lang="en-US" sz="2400" dirty="0" smtClean="0"/>
              <a:t> EIC concept is a high luminosity ring-ring collider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RF systems are extremely challenging</a:t>
            </a:r>
          </a:p>
          <a:p>
            <a:pPr lvl="1"/>
            <a:r>
              <a:rPr lang="en-US" sz="2400" dirty="0" smtClean="0"/>
              <a:t>High current</a:t>
            </a:r>
          </a:p>
          <a:p>
            <a:pPr lvl="1"/>
            <a:r>
              <a:rPr lang="en-US" sz="2400" dirty="0" smtClean="0"/>
              <a:t>High voltage</a:t>
            </a:r>
          </a:p>
          <a:p>
            <a:pPr lvl="1"/>
            <a:r>
              <a:rPr lang="en-US" sz="2400" dirty="0" smtClean="0"/>
              <a:t>Not a lot of space (is there ever?)</a:t>
            </a:r>
          </a:p>
          <a:p>
            <a:pPr lvl="1"/>
            <a:r>
              <a:rPr lang="en-US" sz="2400" dirty="0" smtClean="0"/>
              <a:t>Large amount of RF power needed for synchrotron radiation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Requirements are similar to proposed Higgs factories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Nearest existing technology is from B-factories, but packing factor is too low.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MEIC has additional demand of high frequency</a:t>
            </a:r>
          </a:p>
          <a:p>
            <a:r>
              <a:rPr lang="en-US" sz="2400" dirty="0" smtClean="0"/>
              <a:t>	750 MHz working design</a:t>
            </a:r>
          </a:p>
          <a:p>
            <a:r>
              <a:rPr lang="en-US" sz="2400" dirty="0" smtClean="0"/>
              <a:t>	1.5 GHz desired by physicists!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New technology needed!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833" y="5241137"/>
            <a:ext cx="2090954" cy="14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41137"/>
            <a:ext cx="2061081" cy="1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8474" y="5270177"/>
            <a:ext cx="2055906" cy="138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62800" y="5355766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Non zero reflected power is  for choosing stable work point as illustrated in left graphs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MEIC e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ing RF related Parameters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574239"/>
              </p:ext>
            </p:extLst>
          </p:nvPr>
        </p:nvGraphicFramePr>
        <p:xfrm>
          <a:off x="301957" y="775376"/>
          <a:ext cx="2933493" cy="4525968"/>
        </p:xfrm>
        <a:graphic>
          <a:graphicData uri="http://schemas.openxmlformats.org/drawingml/2006/table">
            <a:tbl>
              <a:tblPr/>
              <a:tblGrid>
                <a:gridCol w="1602806"/>
                <a:gridCol w="95690"/>
                <a:gridCol w="669829"/>
                <a:gridCol w="62796"/>
                <a:gridCol w="502372"/>
              </a:tblGrid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Circumference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1415.853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Rev Frequency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0.212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RF frequency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748.500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Harmonic Number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3535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Radius of Dipole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57.940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Dipole Bend Angle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1.980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degree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Crossing Angle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60.000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degree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Angle Factor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1.333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Arc Length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445.340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Beta Function at RF Cav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4.000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Momentum Compaction 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7.600E-04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Bunch Length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7.5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Linear SR Power Limit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kW/m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Total SR Power Limit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MW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CavityActiveLength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0.2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Cavity Insertion Length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1.91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temperature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BCS Resistance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7.918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n</a:t>
                      </a:r>
                      <a:r>
                        <a:rPr lang="el-GR" sz="11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Ω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Residual Resistance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n</a:t>
                      </a:r>
                      <a:r>
                        <a:rPr lang="el-GR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Ω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Surface Resistance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20.9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n</a:t>
                      </a:r>
                      <a:r>
                        <a:rPr lang="el-GR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Ω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Geometric Factor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270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R/Q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Qzero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1.29E+10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5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Shunt Impedance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1.36E+06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  <a:r>
                        <a:rPr lang="el-GR" sz="11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Ω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1372169"/>
              </p:ext>
            </p:extLst>
          </p:nvPr>
        </p:nvGraphicFramePr>
        <p:xfrm>
          <a:off x="4114800" y="764505"/>
          <a:ext cx="4623481" cy="4525955"/>
        </p:xfrm>
        <a:graphic>
          <a:graphicData uri="http://schemas.openxmlformats.org/drawingml/2006/table">
            <a:tbl>
              <a:tblPr/>
              <a:tblGrid>
                <a:gridCol w="1801207"/>
                <a:gridCol w="608051"/>
                <a:gridCol w="608051"/>
                <a:gridCol w="596578"/>
                <a:gridCol w="114727"/>
                <a:gridCol w="894867"/>
              </a:tblGrid>
              <a:tr h="189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Energy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GeV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gamma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5871.8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9785.7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23484.4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Current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0.24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3.00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0.11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A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Energy Spread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3.40E-04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5.60E-04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1.35E-03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Phase Slip Factor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7.6E-04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7.6E-04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7.6E-04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SR power per ring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3.82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4.85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MW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Energy Loss per Turn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0.17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42.27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SR power per unit length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0.080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7.874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10.000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kW/m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Veff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0.17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42.27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Vpeak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0.45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2.30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50.04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Syn. Phase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21.33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33.67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57.64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degree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Vgap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0.45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0.29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2.50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Gradient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2.270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1.436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12.509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MV/m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Syn. Tune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0.008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0.013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0.031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Power fed to beam per Cavity 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39.0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477.7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242.7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 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Forward Power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43.84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490.99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249.28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Cavity Power Loss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7.60E-05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3.04E-05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2.31E-03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Reflected Power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4.9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13.3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6.6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        *</a:t>
                      </a:r>
                      <a:endParaRPr lang="en-US" sz="1100" b="0" i="0" u="none" strike="noStrike" dirty="0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Coupling Beta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1.03E+06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1.96E+07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1.22E+05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l-GR" sz="1100" b="1" i="0" u="none" strike="noStrike">
                          <a:effectLst/>
                          <a:latin typeface="Times New Roman"/>
                        </a:rPr>
                        <a:t>δ</a:t>
                      </a:r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f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-38.1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-557.4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-1.0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kHz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Qext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1.26E+04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6.58E+02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1.06E+05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Qloaded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1.26E+04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6.58E+02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1.06E+05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Long. SR Damping Time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85.81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18.54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1.34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mS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Tran. SR Damping Time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171.63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37.07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2.68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mS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Active Cavity Number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604" marR="8604" marT="86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5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97" y="0"/>
            <a:ext cx="9144000" cy="685800"/>
          </a:xfrm>
        </p:spPr>
        <p:txBody>
          <a:bodyPr>
            <a:noAutofit/>
          </a:bodyPr>
          <a:lstStyle/>
          <a:p>
            <a:r>
              <a:rPr lang="en-US" sz="4400" dirty="0">
                <a:cs typeface="Times New Roman" panose="02020603050405020304" pitchFamily="18" charset="0"/>
              </a:rPr>
              <a:t>Impedance Threshold in e </a:t>
            </a:r>
            <a:r>
              <a:rPr lang="en-US" sz="4400" dirty="0" smtClean="0">
                <a:cs typeface="Times New Roman" panose="02020603050405020304" pitchFamily="18" charset="0"/>
              </a:rPr>
              <a:t>Ring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88" y="1193161"/>
            <a:ext cx="3188148" cy="257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3862" y="807791"/>
            <a:ext cx="4886728" cy="307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7150" y="3374571"/>
            <a:ext cx="4723440" cy="30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079" y="3766139"/>
            <a:ext cx="3993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“On-cell” damper concept can meet these requirements.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Waveguide </a:t>
            </a:r>
            <a:r>
              <a:rPr lang="en-US" sz="2400" dirty="0" err="1" smtClean="0"/>
              <a:t>HOMs</a:t>
            </a:r>
            <a:r>
              <a:rPr lang="en-US" sz="2400" dirty="0" smtClean="0"/>
              <a:t> can handle high power.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Many technical challenges remain!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88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8682" y="4353117"/>
            <a:ext cx="18526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RF Cavity Geometry studies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112" b="2315"/>
          <a:stretch/>
        </p:blipFill>
        <p:spPr bwMode="auto">
          <a:xfrm>
            <a:off x="3820" y="881473"/>
            <a:ext cx="4403080" cy="352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650" y="881473"/>
            <a:ext cx="4754351" cy="354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389406" y="6016754"/>
            <a:ext cx="48204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ANL </a:t>
            </a:r>
            <a:r>
              <a:rPr lang="en-US" sz="1600" dirty="0"/>
              <a:t>SPX </a:t>
            </a:r>
            <a:r>
              <a:rPr lang="en-US" sz="1600" dirty="0" smtClean="0"/>
              <a:t>2.82GHz crab cavity with </a:t>
            </a:r>
            <a:r>
              <a:rPr lang="en-US" sz="1600" dirty="0"/>
              <a:t>on-cell damper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49268" y="5970588"/>
            <a:ext cx="41627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750 MHz MEIC e-ring </a:t>
            </a:r>
            <a:r>
              <a:rPr lang="en-US" sz="1800" dirty="0" smtClean="0"/>
              <a:t>cavity concepts</a:t>
            </a:r>
            <a:endParaRPr lang="en-US" sz="1800" dirty="0"/>
          </a:p>
        </p:txBody>
      </p:sp>
      <p:pic>
        <p:nvPicPr>
          <p:cNvPr id="9" name="Picture 10" descr="HC_1cellY_setup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6023" r="27017"/>
          <a:stretch>
            <a:fillRect/>
          </a:stretch>
        </p:blipFill>
        <p:spPr bwMode="auto">
          <a:xfrm>
            <a:off x="1702450" y="4562191"/>
            <a:ext cx="1281412" cy="13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C_1cellT_setup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6023" r="27017"/>
          <a:stretch>
            <a:fillRect/>
          </a:stretch>
        </p:blipFill>
        <p:spPr bwMode="auto">
          <a:xfrm>
            <a:off x="3107994" y="4563320"/>
            <a:ext cx="1281412" cy="13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 flipV="1">
            <a:off x="7769148" y="5057379"/>
            <a:ext cx="235840" cy="112865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30" y="4561034"/>
            <a:ext cx="128149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6492" y="4577777"/>
            <a:ext cx="2103120" cy="143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02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Documents and Settings\waldschm\My Documents\Projects\Crab\JLAB Meetings\pics\Dipole vertical impedan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292" t="9268" r="8032" b="8781"/>
          <a:stretch/>
        </p:blipFill>
        <p:spPr bwMode="auto">
          <a:xfrm>
            <a:off x="3553732" y="685800"/>
            <a:ext cx="338328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" descr="C:\Documents and Settings\waldschm\My Documents\Projects\Crab\JLAB Meetings\pics\Dipole Horizont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532" t="10266" r="7780" b="9730"/>
          <a:stretch/>
        </p:blipFill>
        <p:spPr bwMode="auto">
          <a:xfrm>
            <a:off x="5441314" y="3842377"/>
            <a:ext cx="338328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C:\Documents and Settings\waldschm\My Documents\Projects\Crab\JLAB Meetings\pics\Monopole  impedan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633" t="9869" r="9696" b="7194"/>
          <a:stretch/>
        </p:blipFill>
        <p:spPr bwMode="auto">
          <a:xfrm>
            <a:off x="0" y="580708"/>
            <a:ext cx="365760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293914" y="135467"/>
            <a:ext cx="8643257" cy="39793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ANL-</a:t>
            </a:r>
            <a:r>
              <a:rPr lang="en-US" altLang="en-US" sz="2400" dirty="0" err="1" smtClean="0"/>
              <a:t>JLab</a:t>
            </a:r>
            <a:r>
              <a:rPr lang="en-US" altLang="en-US" sz="2400" dirty="0" smtClean="0"/>
              <a:t> Crab Cavity and </a:t>
            </a:r>
            <a:r>
              <a:rPr lang="en-US" altLang="en-US" sz="2400" dirty="0" err="1" smtClean="0"/>
              <a:t>Cryomodule</a:t>
            </a:r>
            <a:r>
              <a:rPr lang="en-US" altLang="en-US" sz="2400" dirty="0" smtClean="0"/>
              <a:t> Development for SPX</a:t>
            </a:r>
          </a:p>
        </p:txBody>
      </p:sp>
      <p:sp>
        <p:nvSpPr>
          <p:cNvPr id="1036" name="Rectangle 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endParaRPr lang="en-US" altLang="en-US"/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endParaRPr lang="en-US" altLang="en-US"/>
          </a:p>
        </p:txBody>
      </p:sp>
      <p:sp>
        <p:nvSpPr>
          <p:cNvPr id="1038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endParaRPr lang="en-US" altLang="en-US"/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endParaRPr lang="en-US" altLang="en-US"/>
          </a:p>
        </p:txBody>
      </p:sp>
      <p:sp>
        <p:nvSpPr>
          <p:cNvPr id="1040" name="Rectangle 15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endParaRPr lang="en-US" altLang="en-US"/>
          </a:p>
        </p:txBody>
      </p:sp>
      <p:sp>
        <p:nvSpPr>
          <p:cNvPr id="1041" name="Text Box 23"/>
          <p:cNvSpPr txBox="1">
            <a:spLocks noChangeArrowheads="1"/>
          </p:cNvSpPr>
          <p:nvPr/>
        </p:nvSpPr>
        <p:spPr bwMode="auto">
          <a:xfrm>
            <a:off x="2639332" y="15621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Arial" pitchFamily="34" charset="0"/>
              </a:rPr>
              <a:t>Stability Threshold</a:t>
            </a:r>
          </a:p>
        </p:txBody>
      </p:sp>
      <p:sp>
        <p:nvSpPr>
          <p:cNvPr id="1042" name="Line 24"/>
          <p:cNvSpPr>
            <a:spLocks noChangeShapeType="1"/>
          </p:cNvSpPr>
          <p:nvPr/>
        </p:nvSpPr>
        <p:spPr bwMode="auto">
          <a:xfrm flipH="1" flipV="1">
            <a:off x="2351314" y="1473200"/>
            <a:ext cx="24447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3" name="Text Box 25"/>
          <p:cNvSpPr txBox="1">
            <a:spLocks noChangeArrowheads="1"/>
          </p:cNvSpPr>
          <p:nvPr/>
        </p:nvSpPr>
        <p:spPr bwMode="auto">
          <a:xfrm>
            <a:off x="30163" y="559526"/>
            <a:ext cx="1074738" cy="457200"/>
          </a:xfrm>
          <a:prstGeom prst="rect">
            <a:avLst/>
          </a:prstGeom>
          <a:solidFill>
            <a:srgbClr val="C1B2E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Arial" pitchFamily="34" charset="0"/>
              </a:rPr>
              <a:t>Monopole Impedance</a:t>
            </a:r>
          </a:p>
        </p:txBody>
      </p:sp>
      <p:sp>
        <p:nvSpPr>
          <p:cNvPr id="1048" name="Text Box 20"/>
          <p:cNvSpPr txBox="1">
            <a:spLocks noChangeArrowheads="1"/>
          </p:cNvSpPr>
          <p:nvPr/>
        </p:nvSpPr>
        <p:spPr bwMode="auto">
          <a:xfrm>
            <a:off x="3553732" y="533400"/>
            <a:ext cx="1219200" cy="457200"/>
          </a:xfrm>
          <a:prstGeom prst="rect">
            <a:avLst/>
          </a:prstGeom>
          <a:solidFill>
            <a:srgbClr val="C1B2E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Arial" pitchFamily="34" charset="0"/>
              </a:rPr>
              <a:t>Vertical Dipole Impedance</a:t>
            </a:r>
          </a:p>
        </p:txBody>
      </p:sp>
      <p:sp>
        <p:nvSpPr>
          <p:cNvPr id="1049" name="Text Box 21"/>
          <p:cNvSpPr txBox="1">
            <a:spLocks noChangeArrowheads="1"/>
          </p:cNvSpPr>
          <p:nvPr/>
        </p:nvSpPr>
        <p:spPr bwMode="auto">
          <a:xfrm>
            <a:off x="4114800" y="975179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Arial" pitchFamily="34" charset="0"/>
              </a:rPr>
              <a:t>Stability Threshold</a:t>
            </a:r>
          </a:p>
        </p:txBody>
      </p:sp>
      <p:sp>
        <p:nvSpPr>
          <p:cNvPr id="1050" name="Line 22"/>
          <p:cNvSpPr>
            <a:spLocks noChangeShapeType="1"/>
          </p:cNvSpPr>
          <p:nvPr/>
        </p:nvSpPr>
        <p:spPr bwMode="auto">
          <a:xfrm>
            <a:off x="4958669" y="1416050"/>
            <a:ext cx="2667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" name="Text Box 23"/>
          <p:cNvSpPr txBox="1">
            <a:spLocks noChangeArrowheads="1"/>
          </p:cNvSpPr>
          <p:nvPr/>
        </p:nvSpPr>
        <p:spPr bwMode="auto">
          <a:xfrm>
            <a:off x="5829300" y="37338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Arial" pitchFamily="34" charset="0"/>
              </a:rPr>
              <a:t>Stability Threshold</a:t>
            </a:r>
          </a:p>
        </p:txBody>
      </p:sp>
      <p:sp>
        <p:nvSpPr>
          <p:cNvPr id="1052" name="Line 24"/>
          <p:cNvSpPr>
            <a:spLocks noChangeShapeType="1"/>
          </p:cNvSpPr>
          <p:nvPr/>
        </p:nvSpPr>
        <p:spPr bwMode="auto">
          <a:xfrm>
            <a:off x="6312580" y="4136571"/>
            <a:ext cx="13652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3" name="Text Box 20"/>
          <p:cNvSpPr txBox="1">
            <a:spLocks noChangeArrowheads="1"/>
          </p:cNvSpPr>
          <p:nvPr/>
        </p:nvSpPr>
        <p:spPr bwMode="auto">
          <a:xfrm>
            <a:off x="5299800" y="3290889"/>
            <a:ext cx="1371600" cy="461963"/>
          </a:xfrm>
          <a:prstGeom prst="rect">
            <a:avLst/>
          </a:prstGeom>
          <a:solidFill>
            <a:srgbClr val="C1B2E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Arial" pitchFamily="34" charset="0"/>
              </a:rPr>
              <a:t>Horizontal Dipole Impedance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" t="2894" r="48438" b="6587"/>
          <a:stretch/>
        </p:blipFill>
        <p:spPr bwMode="auto">
          <a:xfrm>
            <a:off x="122237" y="3499222"/>
            <a:ext cx="2743200" cy="28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952" t="27348" r="36594" b="20690"/>
          <a:stretch/>
        </p:blipFill>
        <p:spPr>
          <a:xfrm rot="5400000">
            <a:off x="2609336" y="3752412"/>
            <a:ext cx="2926080" cy="2353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3775983"/>
            <a:ext cx="9336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On-cell waveguide damper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987675" y="5712823"/>
            <a:ext cx="8683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Beam pipe waveguide dampers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47057" y="4422314"/>
            <a:ext cx="546780" cy="5068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 flipV="1">
            <a:off x="3856038" y="5573486"/>
            <a:ext cx="216338" cy="4625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312"/>
            <a:ext cx="2286000" cy="321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962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Quarter_HC_cryomodu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704" y="4225806"/>
            <a:ext cx="2738122" cy="22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80129"/>
            <a:ext cx="8229600" cy="53975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+mn-lt"/>
                <a:ea typeface="ＭＳ Ｐゴシック" charset="0"/>
                <a:cs typeface="ＭＳ Ｐゴシック" charset="0"/>
              </a:rPr>
              <a:t>JLab high-current cavities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0" y="814388"/>
            <a:ext cx="9144000" cy="55499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Two 1.5 GHz, one 750 MHz  prototypes built and tested</a:t>
            </a:r>
          </a:p>
          <a:p>
            <a:pPr lvl="1" eaLnBrk="1" hangingPunct="1"/>
            <a:r>
              <a:rPr lang="en-US" sz="1800" dirty="0">
                <a:latin typeface="Calibri" charset="0"/>
                <a:ea typeface="ＭＳ Ｐゴシック" charset="0"/>
              </a:rPr>
              <a:t>Results exceed 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requirements</a:t>
            </a:r>
          </a:p>
          <a:p>
            <a:pPr lvl="1" eaLnBrk="1" hangingPunct="1"/>
            <a:r>
              <a:rPr lang="en-US" sz="1800" dirty="0" smtClean="0">
                <a:latin typeface="Calibri" charset="0"/>
                <a:ea typeface="ＭＳ Ｐゴシック" charset="0"/>
              </a:rPr>
              <a:t>High </a:t>
            </a:r>
            <a:r>
              <a:rPr lang="en-US" sz="1800" dirty="0">
                <a:latin typeface="Calibri" charset="0"/>
                <a:ea typeface="ＭＳ Ｐゴシック" charset="0"/>
              </a:rPr>
              <a:t>power RF window demonstrated to &gt; 60 kW CW</a:t>
            </a:r>
          </a:p>
          <a:p>
            <a:pPr eaLnBrk="1" hangingPunct="1">
              <a:buFontTx/>
              <a:buNone/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4996" name="Picture 3" descr="HC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24063"/>
            <a:ext cx="226218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BBU_thre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973" y="4760913"/>
            <a:ext cx="27495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999" name="Group 11"/>
          <p:cNvGrpSpPr>
            <a:grpSpLocks/>
          </p:cNvGrpSpPr>
          <p:nvPr/>
        </p:nvGrpSpPr>
        <p:grpSpPr bwMode="auto">
          <a:xfrm>
            <a:off x="6315108" y="1293101"/>
            <a:ext cx="2828892" cy="1819435"/>
            <a:chOff x="5367276" y="2005921"/>
            <a:chExt cx="3517961" cy="2400902"/>
          </a:xfrm>
        </p:grpSpPr>
        <p:pic>
          <p:nvPicPr>
            <p:cNvPr id="85010" name="Picture 4" descr="HCC_tes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276" y="2005921"/>
              <a:ext cx="3517961" cy="2400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5-Point Star 8"/>
            <p:cNvSpPr/>
            <p:nvPr/>
          </p:nvSpPr>
          <p:spPr bwMode="auto">
            <a:xfrm>
              <a:off x="7350097" y="2920550"/>
              <a:ext cx="255592" cy="196899"/>
            </a:xfrm>
            <a:prstGeom prst="star5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85000" name="Picture 9" descr="window_test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38" y="3810000"/>
            <a:ext cx="140811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4" descr="survey_Bob-Mode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909" t="10588" r="30910" b="14117"/>
          <a:stretch>
            <a:fillRect/>
          </a:stretch>
        </p:blipFill>
        <p:spPr bwMode="auto">
          <a:xfrm>
            <a:off x="2923791" y="1983926"/>
            <a:ext cx="1799022" cy="180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5" descr="P717001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473575"/>
            <a:ext cx="246221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TextBox 12"/>
          <p:cNvSpPr txBox="1">
            <a:spLocks noChangeArrowheads="1"/>
          </p:cNvSpPr>
          <p:nvPr/>
        </p:nvSpPr>
        <p:spPr bwMode="auto">
          <a:xfrm>
            <a:off x="6487410" y="6129338"/>
            <a:ext cx="2492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BBU simulations for 1.5 GHz ERL</a:t>
            </a:r>
          </a:p>
        </p:txBody>
      </p:sp>
      <p:sp>
        <p:nvSpPr>
          <p:cNvPr id="85004" name="TextBox 13"/>
          <p:cNvSpPr txBox="1">
            <a:spLocks noChangeArrowheads="1"/>
          </p:cNvSpPr>
          <p:nvPr/>
        </p:nvSpPr>
        <p:spPr bwMode="auto">
          <a:xfrm>
            <a:off x="6702518" y="2508056"/>
            <a:ext cx="1646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1.5 GHz ERL cavities</a:t>
            </a:r>
          </a:p>
        </p:txBody>
      </p:sp>
      <p:sp>
        <p:nvSpPr>
          <p:cNvPr id="85005" name="TextBox 14"/>
          <p:cNvSpPr txBox="1">
            <a:spLocks noChangeArrowheads="1"/>
          </p:cNvSpPr>
          <p:nvPr/>
        </p:nvSpPr>
        <p:spPr bwMode="auto">
          <a:xfrm>
            <a:off x="3037374" y="3712521"/>
            <a:ext cx="1614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Shape optimization for BBU/HOM power</a:t>
            </a:r>
          </a:p>
        </p:txBody>
      </p:sp>
      <p:sp>
        <p:nvSpPr>
          <p:cNvPr id="85006" name="TextBox 15"/>
          <p:cNvSpPr txBox="1">
            <a:spLocks noChangeArrowheads="1"/>
          </p:cNvSpPr>
          <p:nvPr/>
        </p:nvSpPr>
        <p:spPr bwMode="auto">
          <a:xfrm>
            <a:off x="949325" y="3444875"/>
            <a:ext cx="1520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1.5 GHz ERL cavity</a:t>
            </a:r>
          </a:p>
        </p:txBody>
      </p:sp>
      <p:sp>
        <p:nvSpPr>
          <p:cNvPr id="85007" name="TextBox 16"/>
          <p:cNvSpPr txBox="1">
            <a:spLocks noChangeArrowheads="1"/>
          </p:cNvSpPr>
          <p:nvPr/>
        </p:nvSpPr>
        <p:spPr bwMode="auto">
          <a:xfrm>
            <a:off x="4546600" y="6040438"/>
            <a:ext cx="1573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FFFFFF"/>
                </a:solidFill>
              </a:rPr>
              <a:t>750 MHz ERL cavity</a:t>
            </a:r>
          </a:p>
        </p:txBody>
      </p:sp>
      <p:sp>
        <p:nvSpPr>
          <p:cNvPr id="85008" name="TextBox 17"/>
          <p:cNvSpPr txBox="1">
            <a:spLocks noChangeArrowheads="1"/>
          </p:cNvSpPr>
          <p:nvPr/>
        </p:nvSpPr>
        <p:spPr bwMode="auto">
          <a:xfrm>
            <a:off x="181713" y="4729941"/>
            <a:ext cx="1312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1.5 GHz window</a:t>
            </a:r>
          </a:p>
        </p:txBody>
      </p:sp>
      <p:sp>
        <p:nvSpPr>
          <p:cNvPr id="85009" name="TextBox 18"/>
          <p:cNvSpPr txBox="1">
            <a:spLocks noChangeArrowheads="1"/>
          </p:cNvSpPr>
          <p:nvPr/>
        </p:nvSpPr>
        <p:spPr bwMode="auto">
          <a:xfrm>
            <a:off x="1914525" y="6178550"/>
            <a:ext cx="1271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Module concept</a:t>
            </a:r>
          </a:p>
        </p:txBody>
      </p:sp>
      <p:pic>
        <p:nvPicPr>
          <p:cNvPr id="21" name="Picture 5" descr="HOM_S1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1969" y="3112536"/>
            <a:ext cx="2051162" cy="164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IMG_549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3081" y="2135433"/>
            <a:ext cx="1126731" cy="158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4830406" y="3771482"/>
            <a:ext cx="1459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HOM load concept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62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582613" y="75391"/>
            <a:ext cx="8229600" cy="581025"/>
          </a:xfrm>
        </p:spPr>
        <p:txBody>
          <a:bodyPr/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High-current cavity test results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555625" y="725488"/>
            <a:ext cx="8229600" cy="55530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				1.5 GHz									750 MHz</a:t>
            </a:r>
          </a:p>
        </p:txBody>
      </p:sp>
      <p:grpSp>
        <p:nvGrpSpPr>
          <p:cNvPr id="53252" name="Group 11"/>
          <p:cNvGrpSpPr>
            <a:grpSpLocks/>
          </p:cNvGrpSpPr>
          <p:nvPr/>
        </p:nvGrpSpPr>
        <p:grpSpPr bwMode="auto">
          <a:xfrm>
            <a:off x="5414963" y="3633693"/>
            <a:ext cx="3729037" cy="2479675"/>
            <a:chOff x="5105400" y="2743200"/>
            <a:chExt cx="3733800" cy="2613454"/>
          </a:xfrm>
        </p:grpSpPr>
        <p:pic>
          <p:nvPicPr>
            <p:cNvPr id="5326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743200"/>
              <a:ext cx="3733800" cy="261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6" name="Picture 10" descr="P717001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0123" t="16982" r="6326" b="25471"/>
            <a:stretch>
              <a:fillRect/>
            </a:stretch>
          </p:blipFill>
          <p:spPr bwMode="auto">
            <a:xfrm>
              <a:off x="5854359" y="3912556"/>
              <a:ext cx="1613241" cy="82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3" name="Picture 3" descr="QvsE_1-ce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7025" y="1138238"/>
            <a:ext cx="3679825" cy="24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6397"/>
          <a:stretch>
            <a:fillRect/>
          </a:stretch>
        </p:blipFill>
        <p:spPr bwMode="auto">
          <a:xfrm>
            <a:off x="88900" y="1127125"/>
            <a:ext cx="4471988" cy="2547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5" descr="IMG_539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138238"/>
            <a:ext cx="1239838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4" descr="IMG_538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876550"/>
            <a:ext cx="12414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6" descr="2010-05-19 09.47.2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975" y="4635500"/>
            <a:ext cx="12414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8" name="Group 16"/>
          <p:cNvGrpSpPr>
            <a:grpSpLocks/>
          </p:cNvGrpSpPr>
          <p:nvPr/>
        </p:nvGrpSpPr>
        <p:grpSpPr bwMode="auto">
          <a:xfrm>
            <a:off x="220663" y="3635291"/>
            <a:ext cx="3830637" cy="2800350"/>
            <a:chOff x="4913093" y="1504191"/>
            <a:chExt cx="3773707" cy="2590224"/>
          </a:xfrm>
        </p:grpSpPr>
        <p:grpSp>
          <p:nvGrpSpPr>
            <p:cNvPr id="53261" name="Group 14"/>
            <p:cNvGrpSpPr>
              <a:grpSpLocks/>
            </p:cNvGrpSpPr>
            <p:nvPr/>
          </p:nvGrpSpPr>
          <p:grpSpPr bwMode="auto">
            <a:xfrm>
              <a:off x="4913093" y="1504191"/>
              <a:ext cx="3773707" cy="2590224"/>
              <a:chOff x="304800" y="4099819"/>
              <a:chExt cx="3773707" cy="2590224"/>
            </a:xfrm>
          </p:grpSpPr>
          <p:pic>
            <p:nvPicPr>
              <p:cNvPr id="53263" name="Picture 13" descr="HC_1&amp;2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14583"/>
              <a:stretch>
                <a:fillRect/>
              </a:stretch>
            </p:blipFill>
            <p:spPr bwMode="auto">
              <a:xfrm>
                <a:off x="304800" y="4099819"/>
                <a:ext cx="3773707" cy="259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64" name="Picture 7" descr="JLab May08 009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5105400"/>
                <a:ext cx="1628988" cy="1083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5-Point Star 15"/>
            <p:cNvSpPr>
              <a:spLocks noChangeArrowheads="1"/>
            </p:cNvSpPr>
            <p:nvPr/>
          </p:nvSpPr>
          <p:spPr bwMode="auto">
            <a:xfrm>
              <a:off x="7543585" y="2361725"/>
              <a:ext cx="153263" cy="143901"/>
            </a:xfrm>
            <a:custGeom>
              <a:avLst/>
              <a:gdLst>
                <a:gd name="T0" fmla="*/ 76632 w 153263"/>
                <a:gd name="T1" fmla="*/ 0 h 143901"/>
                <a:gd name="T2" fmla="*/ 0 w 153263"/>
                <a:gd name="T3" fmla="*/ 54965 h 143901"/>
                <a:gd name="T4" fmla="*/ 29271 w 153263"/>
                <a:gd name="T5" fmla="*/ 143901 h 143901"/>
                <a:gd name="T6" fmla="*/ 123992 w 153263"/>
                <a:gd name="T7" fmla="*/ 143901 h 143901"/>
                <a:gd name="T8" fmla="*/ 153263 w 153263"/>
                <a:gd name="T9" fmla="*/ 54965 h 1439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47361 w 153263"/>
                <a:gd name="T16" fmla="*/ 54966 h 143901"/>
                <a:gd name="T17" fmla="*/ 105902 w 153263"/>
                <a:gd name="T18" fmla="*/ 109930 h 1439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263" h="143901">
                  <a:moveTo>
                    <a:pt x="0" y="54965"/>
                  </a:moveTo>
                  <a:lnTo>
                    <a:pt x="58542" y="54966"/>
                  </a:lnTo>
                  <a:lnTo>
                    <a:pt x="76632" y="0"/>
                  </a:lnTo>
                  <a:lnTo>
                    <a:pt x="94721" y="54966"/>
                  </a:lnTo>
                  <a:lnTo>
                    <a:pt x="153263" y="54965"/>
                  </a:lnTo>
                  <a:lnTo>
                    <a:pt x="105902" y="88935"/>
                  </a:lnTo>
                  <a:lnTo>
                    <a:pt x="123992" y="143901"/>
                  </a:lnTo>
                  <a:lnTo>
                    <a:pt x="76632" y="109930"/>
                  </a:lnTo>
                  <a:lnTo>
                    <a:pt x="29271" y="143901"/>
                  </a:lnTo>
                  <a:lnTo>
                    <a:pt x="47361" y="88935"/>
                  </a:lnTo>
                  <a:lnTo>
                    <a:pt x="0" y="5496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</p:grpSp>
      <p:pic>
        <p:nvPicPr>
          <p:cNvPr id="5325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2308225"/>
            <a:ext cx="842962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Box 19"/>
          <p:cNvSpPr txBox="1">
            <a:spLocks noChangeArrowheads="1"/>
          </p:cNvSpPr>
          <p:nvPr/>
        </p:nvSpPr>
        <p:spPr bwMode="auto">
          <a:xfrm>
            <a:off x="5708650" y="6103055"/>
            <a:ext cx="3435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 err="1">
                <a:latin typeface="Calibri" charset="0"/>
              </a:rPr>
              <a:t>Multipacting</a:t>
            </a:r>
            <a:r>
              <a:rPr lang="en-US" sz="1100" dirty="0">
                <a:latin typeface="Calibri" charset="0"/>
              </a:rPr>
              <a:t> seen from low gradient but processed away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96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OE Site Visit 2013-Hutt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OE Site Visit 2013-Hutt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JLab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8872</TotalTime>
  <Words>594</Words>
  <Application>Microsoft Office PowerPoint</Application>
  <PresentationFormat>On-screen Show (4:3)</PresentationFormat>
  <Paragraphs>230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JLabPowerpointMain</vt:lpstr>
      <vt:lpstr>DOE Site Visit 2013-Hutton</vt:lpstr>
      <vt:lpstr>Benutzerdefiniertes Design</vt:lpstr>
      <vt:lpstr>1_DOE Site Visit 2013-Hutton</vt:lpstr>
      <vt:lpstr>Default Theme</vt:lpstr>
      <vt:lpstr>Default JLab</vt:lpstr>
      <vt:lpstr>Jlab MEIC concept RF systems</vt:lpstr>
      <vt:lpstr>MEIC e Ring RF related Parameters</vt:lpstr>
      <vt:lpstr>Impedance Threshold in e Ring</vt:lpstr>
      <vt:lpstr>RF Cavity Geometry studies</vt:lpstr>
      <vt:lpstr>ANL-JLab Crab Cavity and Cryomodule Development for SPX</vt:lpstr>
      <vt:lpstr>JLab high-current cavities</vt:lpstr>
      <vt:lpstr>High-current cavity test results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Robert Rimmer</cp:lastModifiedBy>
  <cp:revision>256</cp:revision>
  <cp:lastPrinted>2014-06-03T15:39:40Z</cp:lastPrinted>
  <dcterms:created xsi:type="dcterms:W3CDTF">2014-08-19T14:40:41Z</dcterms:created>
  <dcterms:modified xsi:type="dcterms:W3CDTF">2014-08-19T15:02:38Z</dcterms:modified>
</cp:coreProperties>
</file>