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426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4" r:id="rId16"/>
    <p:sldId id="419" r:id="rId17"/>
    <p:sldId id="428" r:id="rId18"/>
    <p:sldId id="441" r:id="rId19"/>
    <p:sldId id="442" r:id="rId20"/>
    <p:sldId id="443" r:id="rId21"/>
    <p:sldId id="41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2"/>
    <a:srgbClr val="9E0222"/>
    <a:srgbClr val="9E0241"/>
    <a:srgbClr val="BC113C"/>
    <a:srgbClr val="FE2A2A"/>
    <a:srgbClr val="042B7F"/>
    <a:srgbClr val="594E7F"/>
    <a:srgbClr val="D2C4F5"/>
    <a:srgbClr val="000000"/>
    <a:srgbClr val="ACA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4" autoAdjust="0"/>
    <p:restoredTop sz="98367" autoAdjust="0"/>
  </p:normalViewPr>
  <p:slideViewPr>
    <p:cSldViewPr>
      <p:cViewPr varScale="1">
        <p:scale>
          <a:sx n="99" d="100"/>
          <a:sy n="99" d="100"/>
        </p:scale>
        <p:origin x="-5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0BDC93-08D5-B04E-B1FB-FC527391D6E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19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F58220-F648-0A4A-995D-5455D9480B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90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21211D-9B12-3F4F-B1F0-9E0C6DCDC383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041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EC1-1859-3B4B-8952-6F09FA9094E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2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D678B-CC06-DA4A-ADCC-372070E2EE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2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828800"/>
            <a:ext cx="7620000" cy="3886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12A82-AF99-1149-BB68-ED1D5646BF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9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C77BF-32DE-6240-8D50-3C77A880918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9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2845B-A5F6-3440-B749-65162F69B7B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0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32832-6F35-5543-AC0C-2124F8E6208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D5F67-9B0D-AD49-A808-24C46E07DC3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4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16C37-3C78-C24C-ABC5-1199183B3E3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2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2F882-C650-954F-B8B9-C631AB3B370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9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6D39A-FD41-094A-984B-DF69A97B0A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9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56B7A-22A7-6141-8ABC-1425E9B710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814C3-067C-444C-8B9F-2669AE726E6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3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REVBG_Slide4_Blu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553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114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53200"/>
            <a:ext cx="533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42B7F"/>
                </a:solidFill>
              </a:defRPr>
            </a:lvl1pPr>
          </a:lstStyle>
          <a:p>
            <a:fld id="{F0782988-A542-1645-B44D-CB55487B93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  <a:cs typeface="ＭＳ Ｐゴシック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/C:\USER_LOCAL\sab\Publications%20and%20misc%20papers\ESS-Bilbao\ERL2cellWake.exe" TargetMode="Externa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9144000" cy="19812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HOM Damper Hardware Considerations for Future Energy Frontier Circular Colliders</a:t>
            </a:r>
            <a:endParaRPr lang="en-US" sz="2800" b="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12" y="3352800"/>
            <a:ext cx="8915400" cy="17526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S.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Belomestnykh</a:t>
            </a:r>
            <a:endParaRPr lang="en-US" sz="2800" baseline="30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Brookhaven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National Laboratory, Upton, NY 11973-5000, U.S.A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algn="ctr"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and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Stony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Brook University, Stony Brook, NY 11794, U.S.A.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-23285" y="0"/>
            <a:ext cx="9167285" cy="1293350"/>
            <a:chOff x="-28381" y="5277793"/>
            <a:chExt cx="11200528" cy="15802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8381" y="5277793"/>
              <a:ext cx="1628581" cy="158020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587242" y="5283716"/>
              <a:ext cx="9584905" cy="1574284"/>
            </a:xfrm>
            <a:prstGeom prst="rect">
              <a:avLst/>
            </a:prstGeom>
            <a:solidFill>
              <a:srgbClr val="9E0002"/>
            </a:solidFill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sz="1800" b="1" i="1" dirty="0">
                  <a:solidFill>
                    <a:schemeClr val="bg1"/>
                  </a:solidFill>
                </a:rPr>
                <a:t>The 55th ICFA Advanced Beam Dynamics Workshop on </a:t>
              </a:r>
            </a:p>
            <a:p>
              <a:pPr algn="ctr"/>
              <a:r>
                <a:rPr lang="en-US" sz="1800" b="1" i="1" dirty="0">
                  <a:solidFill>
                    <a:schemeClr val="bg1"/>
                  </a:solidFill>
                </a:rPr>
                <a:t>High Luminosity Circular </a:t>
              </a:r>
              <a:r>
                <a:rPr lang="en-US" sz="1800" b="1" i="1" dirty="0" err="1">
                  <a:solidFill>
                    <a:schemeClr val="bg1"/>
                  </a:solidFill>
                </a:rPr>
                <a:t>e+e</a:t>
              </a:r>
              <a:r>
                <a:rPr lang="en-US" sz="1800" b="1" i="1" dirty="0">
                  <a:solidFill>
                    <a:schemeClr val="bg1"/>
                  </a:solidFill>
                </a:rPr>
                <a:t>- Colliders – Higgs </a:t>
              </a:r>
              <a:r>
                <a:rPr lang="en-US" sz="1800" b="1" i="1" dirty="0" smtClean="0">
                  <a:solidFill>
                    <a:schemeClr val="bg1"/>
                  </a:solidFill>
                </a:rPr>
                <a:t>Factory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(HF2014)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90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Rectangular waveguide HOM couplers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838200"/>
            <a:ext cx="45720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Used in CEBAF and </a:t>
            </a:r>
            <a:r>
              <a:rPr lang="en-US" sz="1600" dirty="0" err="1"/>
              <a:t>JLab</a:t>
            </a:r>
            <a:r>
              <a:rPr lang="en-US" sz="1600" dirty="0"/>
              <a:t> </a:t>
            </a:r>
            <a:r>
              <a:rPr lang="en-US" sz="1600" dirty="0" smtClean="0"/>
              <a:t>FEL SRF </a:t>
            </a:r>
            <a:r>
              <a:rPr lang="en-US" sz="1600" dirty="0" err="1" smtClean="0"/>
              <a:t>linacs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New designs are being developed </a:t>
            </a:r>
            <a:r>
              <a:rPr lang="en-US" sz="1600" dirty="0" smtClean="0"/>
              <a:t>primarily at </a:t>
            </a:r>
            <a:r>
              <a:rPr lang="en-US" sz="1600" dirty="0"/>
              <a:t>Jefferson </a:t>
            </a:r>
            <a:r>
              <a:rPr lang="en-US" sz="1600" dirty="0" smtClean="0"/>
              <a:t>Lab.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Proposed for </a:t>
            </a:r>
            <a:r>
              <a:rPr lang="en-US" sz="1600" dirty="0" err="1"/>
              <a:t>JLab’s</a:t>
            </a:r>
            <a:r>
              <a:rPr lang="en-US" sz="1600" dirty="0"/>
              <a:t> </a:t>
            </a:r>
            <a:r>
              <a:rPr lang="en-US" sz="1600" dirty="0" smtClean="0"/>
              <a:t>Ampere-class </a:t>
            </a:r>
            <a:r>
              <a:rPr lang="en-US" sz="1600" dirty="0" err="1" smtClean="0"/>
              <a:t>cryomodule</a:t>
            </a:r>
            <a:r>
              <a:rPr lang="en-US" sz="1600" dirty="0" smtClean="0"/>
              <a:t> (</a:t>
            </a:r>
            <a:r>
              <a:rPr lang="en-US" sz="1600" dirty="0"/>
              <a:t>748.5 MHz) and “100 mA” </a:t>
            </a:r>
            <a:r>
              <a:rPr lang="en-US" sz="1600" dirty="0" err="1"/>
              <a:t>cryomodule</a:t>
            </a:r>
            <a:r>
              <a:rPr lang="en-US" sz="1600" dirty="0"/>
              <a:t> (</a:t>
            </a:r>
            <a:r>
              <a:rPr lang="en-US" sz="1600" dirty="0" smtClean="0"/>
              <a:t>1497 MHz).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While can provide very efficient damping in broad frequency range and don’t compromise the fill factor, waveguides significantly complicate the cavity and </a:t>
            </a:r>
            <a:r>
              <a:rPr lang="en-US" sz="1600" dirty="0" err="1"/>
              <a:t>cryomodule</a:t>
            </a:r>
            <a:r>
              <a:rPr lang="en-US" sz="1600" dirty="0"/>
              <a:t> </a:t>
            </a:r>
            <a:r>
              <a:rPr lang="en-US" sz="1600" dirty="0" smtClean="0"/>
              <a:t>design.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4876800" y="990600"/>
            <a:ext cx="4248150" cy="1828800"/>
            <a:chOff x="4876800" y="990600"/>
            <a:chExt cx="4248150" cy="1828800"/>
          </a:xfrm>
        </p:grpSpPr>
        <p:pic>
          <p:nvPicPr>
            <p:cNvPr id="12" name="Picture 4"/>
            <p:cNvPicPr>
              <a:picLocks noChangeAspect="1" noChangeArrowheads="1"/>
            </p:cNvPicPr>
            <p:nvPr>
              <p:ph sz="quarter" idx="4294967295"/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876800" y="1268413"/>
              <a:ext cx="4248150" cy="1550987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5638800" y="990600"/>
              <a:ext cx="2743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40000"/>
                </a:spcBef>
                <a:buFont typeface="Wingdings" charset="0"/>
                <a:buNone/>
              </a:pPr>
              <a:r>
                <a:rPr lang="en-US" sz="1200" dirty="0">
                  <a:solidFill>
                    <a:srgbClr val="322F31"/>
                  </a:solidFill>
                  <a:latin typeface="+mn-lt"/>
                </a:rPr>
                <a:t>CEBAF: WG absorbers at 2 K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3806825"/>
            <a:ext cx="6456363" cy="2365375"/>
            <a:chOff x="1676400" y="3657600"/>
            <a:chExt cx="6456363" cy="2365375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810000"/>
              <a:ext cx="3103563" cy="2211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038600"/>
              <a:ext cx="2935288" cy="198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2514600" y="3657600"/>
              <a:ext cx="434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40000"/>
                </a:spcBef>
                <a:buFont typeface="Wingdings" charset="0"/>
                <a:buNone/>
              </a:pPr>
              <a:r>
                <a:rPr lang="en-US" sz="1200" dirty="0">
                  <a:solidFill>
                    <a:srgbClr val="322F31"/>
                  </a:solidFill>
                  <a:latin typeface="+mn-lt"/>
                </a:rPr>
                <a:t>Ampere-class </a:t>
              </a:r>
              <a:r>
                <a:rPr lang="en-US" sz="1200" dirty="0" err="1">
                  <a:solidFill>
                    <a:srgbClr val="322F31"/>
                  </a:solidFill>
                  <a:latin typeface="+mn-lt"/>
                </a:rPr>
                <a:t>cryomodule</a:t>
              </a:r>
              <a:r>
                <a:rPr lang="en-US" sz="1200" dirty="0">
                  <a:solidFill>
                    <a:srgbClr val="322F31"/>
                  </a:solidFill>
                  <a:latin typeface="+mn-lt"/>
                </a:rPr>
                <a:t>: WG absorbers at RT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15200" y="4114800"/>
            <a:ext cx="1459128" cy="1913048"/>
            <a:chOff x="4830406" y="1930645"/>
            <a:chExt cx="1459128" cy="1913048"/>
          </a:xfrm>
        </p:grpSpPr>
        <p:pic>
          <p:nvPicPr>
            <p:cNvPr id="18" name="Picture 6" descr="IMG_5490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081" y="1930645"/>
              <a:ext cx="1126731" cy="1585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4830406" y="3566694"/>
              <a:ext cx="14591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HOM load 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87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90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Antenna/loop HOM couplers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838200"/>
            <a:ext cx="87630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Couplers of this type were proposed and developed for HERA and LEP in mid-80’</a:t>
            </a:r>
            <a:r>
              <a:rPr lang="en-US" sz="1600" dirty="0" smtClean="0"/>
              <a:t>s.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LEP-type couplers were later adapted for SOLEIL, LHC, and Super-3HC </a:t>
            </a:r>
            <a:r>
              <a:rPr lang="en-US" sz="1600" dirty="0" err="1"/>
              <a:t>cryomodules</a:t>
            </a:r>
            <a:r>
              <a:rPr lang="en-US" sz="1600" dirty="0"/>
              <a:t> at SLS and </a:t>
            </a:r>
            <a:r>
              <a:rPr lang="en-US" sz="1600" dirty="0" smtClean="0"/>
              <a:t>ELETTRA.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TESLA HOM couplers </a:t>
            </a:r>
            <a:r>
              <a:rPr lang="en-US" sz="1600" dirty="0" smtClean="0"/>
              <a:t>were </a:t>
            </a:r>
            <a:r>
              <a:rPr lang="en-US" sz="1600" dirty="0"/>
              <a:t>derived from HERA couplers with a simplified RF design due to more moderate damping specs (</a:t>
            </a:r>
            <a:r>
              <a:rPr lang="en-US" sz="1600" i="1" dirty="0"/>
              <a:t>Q</a:t>
            </a:r>
            <a:r>
              <a:rPr lang="en-US" sz="1600" i="1" baseline="-25000" dirty="0"/>
              <a:t>HOM</a:t>
            </a:r>
            <a:r>
              <a:rPr lang="en-US" sz="1600" dirty="0"/>
              <a:t> ~ 10</a:t>
            </a:r>
            <a:r>
              <a:rPr lang="en-US" sz="1600" baseline="30000" dirty="0"/>
              <a:t>5</a:t>
            </a:r>
            <a:r>
              <a:rPr lang="en-US" sz="1600" dirty="0" smtClean="0"/>
              <a:t>).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Later scaled for use at SNS (805 MHz), </a:t>
            </a:r>
            <a:r>
              <a:rPr lang="en-US" sz="1600" dirty="0" err="1"/>
              <a:t>Fermilab</a:t>
            </a:r>
            <a:r>
              <a:rPr lang="en-US" sz="1600" dirty="0"/>
              <a:t> (3.9 GHz) and 12 </a:t>
            </a:r>
            <a:r>
              <a:rPr lang="en-US" sz="1600" dirty="0" err="1"/>
              <a:t>GeV</a:t>
            </a:r>
            <a:r>
              <a:rPr lang="en-US" sz="1600" dirty="0"/>
              <a:t> CEBAF upgrade (1.5 GHz) </a:t>
            </a:r>
            <a:r>
              <a:rPr lang="en-US" sz="1600" dirty="0" err="1"/>
              <a:t>cryomodules</a:t>
            </a:r>
            <a:r>
              <a:rPr lang="en-US" sz="1600" dirty="0"/>
              <a:t> though there were some </a:t>
            </a:r>
            <a:r>
              <a:rPr lang="en-US" sz="1600" dirty="0" smtClean="0"/>
              <a:t>difficulties.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Dampers of this </a:t>
            </a:r>
            <a:r>
              <a:rPr lang="en-US" sz="1600" dirty="0" smtClean="0"/>
              <a:t>type can </a:t>
            </a:r>
            <a:r>
              <a:rPr lang="en-US" sz="1600" dirty="0"/>
              <a:t>provide strong damping </a:t>
            </a:r>
            <a:r>
              <a:rPr lang="en-US" sz="1600" dirty="0" smtClean="0"/>
              <a:t>depending </a:t>
            </a:r>
            <a:r>
              <a:rPr lang="en-US" sz="1600" dirty="0"/>
              <a:t>on a particular RF </a:t>
            </a:r>
            <a:r>
              <a:rPr lang="en-US" sz="1600" dirty="0" smtClean="0"/>
              <a:t>design.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Their main disadvantage is fundamental RF rejection filters, which must be carefully </a:t>
            </a:r>
            <a:r>
              <a:rPr lang="en-US" sz="1600" dirty="0" smtClean="0"/>
              <a:t>tuned.</a:t>
            </a:r>
            <a:endParaRPr lang="en-US" sz="1600" dirty="0"/>
          </a:p>
        </p:txBody>
      </p: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7113588" y="3657600"/>
            <a:ext cx="1801812" cy="2459038"/>
            <a:chOff x="3072" y="2496"/>
            <a:chExt cx="1135" cy="1549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496"/>
              <a:ext cx="1135" cy="1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640"/>
              <a:ext cx="28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17" y="3733800"/>
            <a:ext cx="687528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6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90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LEP/LHC couplers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8763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LEP2 cavities had two “hook” type couplers, where the hook was filled with liquid helium for </a:t>
            </a:r>
            <a:r>
              <a:rPr lang="en-US" sz="1600" dirty="0" smtClean="0"/>
              <a:t>cooling.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The notch filter can be adjusted after </a:t>
            </a:r>
            <a:r>
              <a:rPr lang="en-US" sz="1600" dirty="0" smtClean="0"/>
              <a:t>installation.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In addition to LEP2 dipole mode couplers, LHC cavities have broadband </a:t>
            </a:r>
            <a:r>
              <a:rPr lang="en-US" sz="1600" dirty="0" smtClean="0"/>
              <a:t>couplers.</a:t>
            </a:r>
            <a:endParaRPr lang="en-US" sz="1600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38475"/>
            <a:ext cx="5961063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006600"/>
            <a:ext cx="4102100" cy="16510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3124200" cy="21399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38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90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/>
              <a:t>SOLEIL/Super-3HC couplers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961072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Two types of HOM couplers: for dipole and monopole </a:t>
            </a:r>
            <a:r>
              <a:rPr lang="en-US" sz="1600" dirty="0" smtClean="0"/>
              <a:t>modes.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Much higher coupling factor than in LEP or TESLA </a:t>
            </a:r>
            <a:r>
              <a:rPr lang="en-US" sz="1600" dirty="0" smtClean="0"/>
              <a:t>cavities.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/>
              <a:t>Observed in operation HOM power is just a few W.</a:t>
            </a:r>
            <a:endParaRPr lang="en-US" sz="1600" dirty="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1288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9718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957266" y="914400"/>
            <a:ext cx="2499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322F31"/>
                </a:solidFill>
                <a:latin typeface="+mn-lt"/>
              </a:rPr>
              <a:t>What the beam sees passing </a:t>
            </a:r>
          </a:p>
          <a:p>
            <a:pPr algn="ctr"/>
            <a:r>
              <a:rPr lang="en-US" sz="1400" dirty="0">
                <a:solidFill>
                  <a:srgbClr val="322F31"/>
                </a:solidFill>
                <a:latin typeface="+mn-lt"/>
              </a:rPr>
              <a:t>through the SOLEIL module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400800" y="38100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40000"/>
              </a:spcBef>
              <a:buFont typeface="Wingdings" charset="0"/>
              <a:buNone/>
            </a:pPr>
            <a:r>
              <a:rPr lang="en-US" sz="1200" dirty="0">
                <a:solidFill>
                  <a:srgbClr val="322F31"/>
                </a:solidFill>
                <a:latin typeface="+mn-lt"/>
              </a:rPr>
              <a:t>SOLEIL HOM coupler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1800" y="2514600"/>
            <a:ext cx="5130800" cy="3657600"/>
            <a:chOff x="431800" y="2438400"/>
            <a:chExt cx="5130800" cy="3657600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762000" y="2438400"/>
              <a:ext cx="3962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>
                <a:spcBef>
                  <a:spcPct val="40000"/>
                </a:spcBef>
                <a:buFont typeface="Wingdings" charset="0"/>
                <a:buNone/>
              </a:pPr>
              <a:r>
                <a:rPr lang="en-US" sz="1200" dirty="0" smtClean="0">
                  <a:solidFill>
                    <a:srgbClr val="322F31"/>
                  </a:solidFill>
                  <a:latin typeface="+mn-lt"/>
                </a:rPr>
                <a:t>SOLEIL </a:t>
              </a:r>
              <a:r>
                <a:rPr lang="en-US" sz="1200" dirty="0" err="1" smtClean="0">
                  <a:solidFill>
                    <a:srgbClr val="322F31"/>
                  </a:solidFill>
                  <a:latin typeface="+mn-lt"/>
                </a:rPr>
                <a:t>cryomodule</a:t>
              </a:r>
              <a:endParaRPr lang="en-US" sz="1200" dirty="0">
                <a:solidFill>
                  <a:srgbClr val="322F31"/>
                </a:solidFill>
                <a:latin typeface="+mn-lt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800" y="2658364"/>
              <a:ext cx="5130800" cy="3437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414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990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/>
              <a:t>HOM couplers under development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752600"/>
            <a:ext cx="7696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WG HOM damping geometry studies at </a:t>
            </a:r>
            <a:r>
              <a:rPr lang="en-US" dirty="0" err="1" smtClean="0"/>
              <a:t>JLab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 typeface="Wingdings" charset="2"/>
              <a:buChar char="§"/>
            </a:pPr>
            <a:r>
              <a:rPr lang="en-US" dirty="0" err="1" smtClean="0"/>
              <a:t>eRHIC</a:t>
            </a:r>
            <a:r>
              <a:rPr lang="en-US" dirty="0" smtClean="0"/>
              <a:t> / high current applications at BNL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HL-LHC crab cavities at BNL</a:t>
            </a:r>
          </a:p>
        </p:txBody>
      </p:sp>
    </p:spTree>
    <p:extLst>
      <p:ext uri="{BB962C8B-B14F-4D97-AF65-F5344CB8AC3E}">
        <p14:creationId xmlns:p14="http://schemas.microsoft.com/office/powerpoint/2010/main" val="262546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90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RF cavity geometry studies at </a:t>
            </a:r>
            <a:r>
              <a:rPr lang="en-US" sz="3200" dirty="0" err="1" smtClean="0">
                <a:latin typeface="Arial" charset="0"/>
                <a:ea typeface="ＭＳ Ｐゴシック" charset="0"/>
                <a:cs typeface="ＭＳ Ｐゴシック" charset="0"/>
              </a:rPr>
              <a:t>JLab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8682" y="4309844"/>
            <a:ext cx="1852613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12" b="2315"/>
          <a:stretch/>
        </p:blipFill>
        <p:spPr bwMode="auto">
          <a:xfrm>
            <a:off x="3820" y="838200"/>
            <a:ext cx="4403080" cy="352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650" y="838200"/>
            <a:ext cx="4754351" cy="354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4389406" y="5973481"/>
            <a:ext cx="4820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/>
              <a:t>ANL </a:t>
            </a:r>
            <a:r>
              <a:rPr lang="en-US" sz="1600" dirty="0"/>
              <a:t>SPX </a:t>
            </a:r>
            <a:r>
              <a:rPr lang="en-US" sz="1600" dirty="0" smtClean="0"/>
              <a:t>2.82GHz crab cavity with </a:t>
            </a:r>
            <a:r>
              <a:rPr lang="en-US" sz="1600" dirty="0"/>
              <a:t>on-cell damper</a:t>
            </a: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349268" y="5927315"/>
            <a:ext cx="4162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750 MHz MEIC e-ring </a:t>
            </a:r>
            <a:r>
              <a:rPr lang="en-US" sz="1800" dirty="0" smtClean="0"/>
              <a:t>cavity concepts</a:t>
            </a:r>
            <a:endParaRPr lang="en-US" sz="1800" dirty="0"/>
          </a:p>
        </p:txBody>
      </p:sp>
      <p:pic>
        <p:nvPicPr>
          <p:cNvPr id="24" name="Picture 10" descr="HC_1cellY_setup.bmp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450" y="4518918"/>
            <a:ext cx="1281412" cy="1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 descr="HC_1cellT_setup.bmp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994" y="4520047"/>
            <a:ext cx="1281412" cy="1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H="1" flipV="1">
            <a:off x="7769148" y="5014106"/>
            <a:ext cx="235840" cy="112865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830" y="4517761"/>
            <a:ext cx="128149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492" y="4534504"/>
            <a:ext cx="2103120" cy="143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5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BNL3 cavity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762000"/>
            <a:ext cx="8763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/>
              <a:t>A </a:t>
            </a:r>
            <a:r>
              <a:rPr lang="en-US" sz="1600" dirty="0"/>
              <a:t>704 MHz superconducting cavity has been developed at BNL for high-current </a:t>
            </a:r>
            <a:r>
              <a:rPr lang="en-US" sz="1600" dirty="0" smtClean="0"/>
              <a:t>applications. </a:t>
            </a:r>
          </a:p>
          <a:p>
            <a:pPr marL="285750" indent="-285750" algn="just"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/>
              <a:t>The </a:t>
            </a:r>
            <a:r>
              <a:rPr lang="en-US" sz="1600" dirty="0"/>
              <a:t>cavity, </a:t>
            </a:r>
            <a:r>
              <a:rPr lang="en-US" sz="1600" dirty="0" smtClean="0"/>
              <a:t>BNL3</a:t>
            </a:r>
            <a:r>
              <a:rPr lang="en-US" sz="1600" dirty="0"/>
              <a:t>, has an optimized geometry that supports strong damping of higher order modes (HOMs) while maintaining good properties of the fundamental mode. </a:t>
            </a:r>
            <a:endParaRPr lang="en-US" sz="1600" dirty="0" smtClean="0"/>
          </a:p>
          <a:p>
            <a:pPr marL="285750" indent="-285750" algn="just"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/>
              <a:t>The </a:t>
            </a:r>
            <a:r>
              <a:rPr lang="en-US" sz="1600" dirty="0"/>
              <a:t>damping is accomplished via six antenna-type couplers attached to the large diameter beam </a:t>
            </a:r>
            <a:r>
              <a:rPr lang="en-US" sz="1600" dirty="0" smtClean="0"/>
              <a:t>pipes. The coupler should handle ~1 kW of HOM power.</a:t>
            </a:r>
          </a:p>
          <a:p>
            <a:pPr marL="285750" indent="-285750" algn="just">
              <a:spcAft>
                <a:spcPts val="600"/>
              </a:spcAft>
              <a:buFont typeface="Wingdings" charset="2"/>
              <a:buChar char="§"/>
            </a:pPr>
            <a:r>
              <a:rPr lang="en-US" sz="1600" b="1" i="1" dirty="0" smtClean="0">
                <a:latin typeface="+mn-lt"/>
                <a:cs typeface="Calibri"/>
              </a:rPr>
              <a:t>More details were provided in </a:t>
            </a:r>
            <a:r>
              <a:rPr lang="en-US" sz="1600" b="1" i="1" dirty="0" err="1" smtClean="0">
                <a:latin typeface="+mn-lt"/>
                <a:cs typeface="Calibri"/>
              </a:rPr>
              <a:t>Wencan</a:t>
            </a:r>
            <a:r>
              <a:rPr lang="en-US" sz="1600" b="1" i="1" dirty="0" smtClean="0">
                <a:latin typeface="+mn-lt"/>
                <a:cs typeface="Calibri"/>
              </a:rPr>
              <a:t> </a:t>
            </a:r>
            <a:r>
              <a:rPr lang="en-US" sz="1600" b="1" i="1" dirty="0" err="1" smtClean="0">
                <a:latin typeface="+mn-lt"/>
                <a:cs typeface="Calibri"/>
              </a:rPr>
              <a:t>Xu’s</a:t>
            </a:r>
            <a:r>
              <a:rPr lang="en-US" sz="1600" b="1" i="1" dirty="0" smtClean="0">
                <a:latin typeface="+mn-lt"/>
                <a:cs typeface="Calibri"/>
              </a:rPr>
              <a:t> talk.</a:t>
            </a:r>
            <a:endParaRPr lang="en-US" sz="1600" b="1" i="1" dirty="0">
              <a:latin typeface="+mn-lt"/>
              <a:cs typeface="Calibri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667000"/>
            <a:ext cx="434340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1" t="22878" r="20546" b="9518"/>
          <a:stretch>
            <a:fillRect/>
          </a:stretch>
        </p:blipFill>
        <p:spPr bwMode="auto">
          <a:xfrm>
            <a:off x="6045200" y="3994150"/>
            <a:ext cx="1646237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1765300" y="3706812"/>
            <a:ext cx="227012" cy="779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344612" y="4446587"/>
            <a:ext cx="890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/>
              <a:t>HOM ports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192962" y="5197475"/>
            <a:ext cx="555625" cy="219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7785100" y="5027612"/>
            <a:ext cx="727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/>
              <a:t>FPC port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071562" y="4106862"/>
            <a:ext cx="708025" cy="379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7" y="2667000"/>
            <a:ext cx="4267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78312"/>
            <a:ext cx="10175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85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HOM damping R&amp;D for </a:t>
            </a:r>
            <a:r>
              <a:rPr lang="en-US" sz="3200" dirty="0" err="1" smtClean="0">
                <a:latin typeface="Arial" charset="0"/>
                <a:ea typeface="ＭＳ Ｐゴシック" charset="0"/>
                <a:cs typeface="ＭＳ Ｐゴシック" charset="0"/>
              </a:rPr>
              <a:t>eRHIC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b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1. Two-stage filter HOM coupler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47244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929452"/>
            <a:ext cx="5715000" cy="263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57200" y="5530587"/>
            <a:ext cx="80772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30188" indent="-230188">
              <a:spcAft>
                <a:spcPts val="300"/>
              </a:spcAft>
              <a:buFont typeface="Wingdings" charset="2"/>
              <a:buChar char="§"/>
            </a:pPr>
            <a:r>
              <a:rPr lang="en-US" altLang="zh-CN" sz="1600" dirty="0"/>
              <a:t>Between the two notches, S</a:t>
            </a:r>
            <a:r>
              <a:rPr lang="en-US" altLang="zh-CN" sz="1600" dirty="0" smtClean="0"/>
              <a:t>21 &lt; -</a:t>
            </a:r>
            <a:r>
              <a:rPr lang="en-US" altLang="zh-CN" sz="1600" dirty="0"/>
              <a:t>65 dB, 1</a:t>
            </a:r>
            <a:r>
              <a:rPr lang="en-US" altLang="zh-CN" sz="1600" baseline="30000" dirty="0"/>
              <a:t>st</a:t>
            </a:r>
            <a:r>
              <a:rPr lang="en-US" altLang="zh-CN" sz="1600" dirty="0"/>
              <a:t> HOM is </a:t>
            </a:r>
            <a:r>
              <a:rPr lang="en-US" altLang="zh-CN" sz="1600" dirty="0" smtClean="0"/>
              <a:t>at 0.82 GHz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S21 = -23 </a:t>
            </a:r>
            <a:r>
              <a:rPr lang="en-US" altLang="zh-CN" sz="1600" dirty="0" err="1" smtClean="0"/>
              <a:t>dB.</a:t>
            </a:r>
            <a:endParaRPr lang="en-US" altLang="zh-CN" sz="1600" dirty="0"/>
          </a:p>
          <a:p>
            <a:pPr marL="230188" indent="-230188">
              <a:spcAft>
                <a:spcPts val="300"/>
              </a:spcAft>
              <a:buFont typeface="Wingdings" charset="2"/>
              <a:buChar char="§"/>
            </a:pPr>
            <a:r>
              <a:rPr lang="en-US" altLang="zh-CN" sz="1600" dirty="0" smtClean="0"/>
              <a:t>It has </a:t>
            </a:r>
            <a:r>
              <a:rPr lang="en-US" altLang="zh-CN" sz="1600" dirty="0"/>
              <a:t>good damping at high </a:t>
            </a:r>
            <a:r>
              <a:rPr lang="en-US" altLang="zh-CN" sz="1600" dirty="0" smtClean="0"/>
              <a:t>frequencies.</a:t>
            </a:r>
          </a:p>
          <a:p>
            <a:pPr marL="230188" indent="-230188">
              <a:spcAft>
                <a:spcPts val="300"/>
              </a:spcAft>
              <a:buFont typeface="Wingdings" charset="2"/>
              <a:buChar char="§"/>
            </a:pPr>
            <a:r>
              <a:rPr lang="en-US" altLang="zh-CN" sz="1600" dirty="0" smtClean="0"/>
              <a:t>Work on filter optimization continues.</a:t>
            </a:r>
            <a:endParaRPr lang="en-US" altLang="zh-CN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905000" y="2132012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0" y="1751012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50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Ohm</a:t>
            </a:r>
            <a:r>
              <a:rPr lang="en-US" sz="1600" dirty="0" smtClean="0"/>
              <a:t> </a:t>
            </a:r>
            <a:r>
              <a:rPr lang="en-US" sz="1600" dirty="0"/>
              <a:t>transmission line to room temperature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5379244" y="2094706"/>
            <a:ext cx="1600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6324600" y="1903412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D = 72 mm</a:t>
            </a:r>
            <a:endParaRPr lang="en-US" sz="1600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081852"/>
            <a:ext cx="2389225" cy="2146869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25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022" y="980435"/>
            <a:ext cx="3155245" cy="1774825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HOM damping R&amp;D for </a:t>
            </a:r>
            <a:r>
              <a:rPr lang="en-US" sz="3200" dirty="0" err="1" smtClean="0">
                <a:latin typeface="Arial" charset="0"/>
                <a:ea typeface="ＭＳ Ｐゴシック" charset="0"/>
                <a:cs typeface="ＭＳ Ｐゴシック" charset="0"/>
              </a:rPr>
              <a:t>eRHIC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b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. Dual ridge waveguide HOM coupler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38" y="2759254"/>
            <a:ext cx="3560562" cy="2743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31" y="1447800"/>
            <a:ext cx="1962669" cy="990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743200"/>
            <a:ext cx="3581399" cy="27592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1002" y="1219200"/>
            <a:ext cx="3170598" cy="1308062"/>
          </a:xfrm>
          <a:prstGeom prst="rect">
            <a:avLst/>
          </a:prstGeom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33400" y="5483676"/>
            <a:ext cx="86106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30188" indent="-230188">
              <a:spcAft>
                <a:spcPts val="300"/>
              </a:spcAft>
              <a:buFont typeface="Wingdings" charset="2"/>
              <a:buChar char="§"/>
            </a:pPr>
            <a:r>
              <a:rPr lang="en-US" altLang="zh-CN" sz="1600" dirty="0" smtClean="0"/>
              <a:t>More compact than rectangular waveguide.</a:t>
            </a:r>
          </a:p>
          <a:p>
            <a:pPr marL="230188" indent="-230188">
              <a:spcAft>
                <a:spcPts val="300"/>
              </a:spcAft>
              <a:buFont typeface="Wingdings" charset="2"/>
              <a:buChar char="§"/>
            </a:pPr>
            <a:r>
              <a:rPr lang="en-US" altLang="zh-CN" sz="1600" dirty="0" smtClean="0"/>
              <a:t>A </a:t>
            </a:r>
            <a:r>
              <a:rPr lang="en-US" altLang="zh-CN" sz="1600" dirty="0" smtClean="0"/>
              <a:t>very good </a:t>
            </a:r>
            <a:r>
              <a:rPr lang="en-US" altLang="zh-CN" sz="1600" dirty="0" smtClean="0"/>
              <a:t>broadband coax</a:t>
            </a:r>
            <a:r>
              <a:rPr lang="en-US" altLang="zh-CN" sz="1600" dirty="0" smtClean="0"/>
              <a:t>-to-waveguide </a:t>
            </a:r>
            <a:r>
              <a:rPr lang="en-US" altLang="zh-CN" sz="1600" dirty="0" smtClean="0"/>
              <a:t>transition.</a:t>
            </a:r>
            <a:endParaRPr lang="en-US" altLang="zh-CN" sz="1600" dirty="0"/>
          </a:p>
          <a:p>
            <a:pPr marL="230188" indent="-230188">
              <a:spcAft>
                <a:spcPts val="300"/>
              </a:spcAft>
              <a:buFont typeface="Wingdings" charset="2"/>
              <a:buChar char="§"/>
            </a:pPr>
            <a:r>
              <a:rPr lang="en-US" altLang="zh-CN" sz="1600" dirty="0" smtClean="0"/>
              <a:t>Better transmission than that of the 2-stage coaxial coupler.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16053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0668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HOM damping for HL-LHC DQW crab cavities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937000"/>
            <a:ext cx="6629400" cy="230801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21173" y="838200"/>
            <a:ext cx="6329267" cy="2961689"/>
            <a:chOff x="559173" y="858145"/>
            <a:chExt cx="6329267" cy="2961689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327" y="980677"/>
              <a:ext cx="2384331" cy="25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030402" y="858145"/>
              <a:ext cx="5305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FPC</a:t>
              </a:r>
              <a:endParaRPr lang="en-US" sz="1200" i="1" dirty="0" smtClean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5864986" y="1133820"/>
              <a:ext cx="194389" cy="1880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200400" y="1315345"/>
              <a:ext cx="963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RF pick</a:t>
              </a:r>
              <a:r>
                <a:rPr lang="en-US" sz="1200" i="1" dirty="0" smtClean="0"/>
                <a:t>-</a:t>
              </a:r>
              <a:r>
                <a:rPr lang="en-US" sz="1200" i="1" dirty="0" smtClean="0"/>
                <a:t>up </a:t>
              </a:r>
              <a:endParaRPr lang="en-US" sz="1200" i="1" dirty="0" smtClean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3631937" y="1607551"/>
              <a:ext cx="282144" cy="2158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914985" y="3380601"/>
              <a:ext cx="12061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HOM couplers</a:t>
              </a:r>
              <a:endParaRPr lang="en-US" sz="1200" i="1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4344698" y="3300111"/>
              <a:ext cx="323982" cy="1253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4215105" y="3112048"/>
              <a:ext cx="129593" cy="3134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4539088" y="1356801"/>
              <a:ext cx="129593" cy="1880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539089" y="1031245"/>
              <a:ext cx="11292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HOM coupler</a:t>
              </a:r>
              <a:endParaRPr lang="en-US" sz="1200" i="1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3696735" y="2046363"/>
              <a:ext cx="3191705" cy="43881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 rot="21173713">
              <a:off x="6149706" y="1768830"/>
              <a:ext cx="6076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solidFill>
                    <a:srgbClr val="FF0000"/>
                  </a:solidFill>
                </a:rPr>
                <a:t>beam</a:t>
              </a:r>
              <a:endParaRPr lang="en-US" sz="1200" i="1" dirty="0">
                <a:solidFill>
                  <a:srgbClr val="FF0000"/>
                </a:solidFill>
              </a:endParaRPr>
            </a:p>
          </p:txBody>
        </p:sp>
        <p:pic>
          <p:nvPicPr>
            <p:cNvPr id="45" name="Picture 2" descr="C:\Work\Crab Cavity\Crab Files\HOM\UK HOM 2\CRAB_Cavity_BNL_-_V16i-CST_withFilter_7_6_52mm.bmp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1" t="3550" r="38046" b="6956"/>
            <a:stretch/>
          </p:blipFill>
          <p:spPr bwMode="auto">
            <a:xfrm>
              <a:off x="559173" y="1016638"/>
              <a:ext cx="2286000" cy="2803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907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990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Introduction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321237"/>
            <a:ext cx="7924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Future high-luminosity energy frontier circular colliders will operate with high average beam currents. Radio-frequency systems in these machines will utilize superconducting RF </a:t>
            </a:r>
            <a:r>
              <a:rPr lang="en-US" sz="2000" dirty="0" smtClean="0"/>
              <a:t>structures </a:t>
            </a:r>
            <a:r>
              <a:rPr lang="en-US" sz="2000" dirty="0"/>
              <a:t>with strong damping of higher order </a:t>
            </a:r>
            <a:r>
              <a:rPr lang="en-US" sz="2000" dirty="0" smtClean="0"/>
              <a:t>modes. 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/>
              <a:t>There </a:t>
            </a:r>
            <a:r>
              <a:rPr lang="en-US" sz="2000" dirty="0"/>
              <a:t>is </a:t>
            </a:r>
            <a:r>
              <a:rPr lang="en-US" sz="2000" dirty="0" smtClean="0"/>
              <a:t>a </a:t>
            </a:r>
            <a:r>
              <a:rPr lang="en-US" sz="2000" dirty="0"/>
              <a:t>wide variety of HOM </a:t>
            </a:r>
            <a:r>
              <a:rPr lang="en-US" sz="2000" dirty="0" smtClean="0"/>
              <a:t>damper designs for SRF cavities.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/>
              <a:t>However, very few of those are designed to handle high average HOM power and even fewer demonstrated this in operation.</a:t>
            </a:r>
            <a:endParaRPr lang="en-US" sz="2000" dirty="0"/>
          </a:p>
          <a:p>
            <a:pPr marL="285750" indent="-285750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/>
              <a:t>In </a:t>
            </a:r>
            <a:r>
              <a:rPr lang="en-US" sz="2000" dirty="0"/>
              <a:t>this presentation </a:t>
            </a:r>
            <a:r>
              <a:rPr lang="en-US" sz="2000" dirty="0" smtClean="0"/>
              <a:t>I will review designs </a:t>
            </a:r>
            <a:r>
              <a:rPr lang="en-US" sz="2000" dirty="0"/>
              <a:t>of </a:t>
            </a:r>
            <a:r>
              <a:rPr lang="en-US" sz="2000" dirty="0" smtClean="0"/>
              <a:t>the HOM dampers, existing and under development, </a:t>
            </a:r>
            <a:r>
              <a:rPr lang="en-US" sz="2000" dirty="0"/>
              <a:t>with an emphasis on applicability to </a:t>
            </a:r>
            <a:r>
              <a:rPr lang="en-US" sz="2000" dirty="0" smtClean="0"/>
              <a:t>future energy frontier circular colliders</a:t>
            </a:r>
            <a:r>
              <a:rPr lang="en-US" sz="2000" dirty="0" smtClean="0"/>
              <a:t>. </a:t>
            </a:r>
            <a:endParaRPr lang="en-US" sz="20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54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382000" cy="762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HOM damping for HL-LHC crab cavities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6200" y="1066800"/>
            <a:ext cx="3733800" cy="3733800"/>
            <a:chOff x="304800" y="914400"/>
            <a:chExt cx="4267200" cy="4267200"/>
          </a:xfrm>
        </p:grpSpPr>
        <p:pic>
          <p:nvPicPr>
            <p:cNvPr id="13" name="Picture 2" descr="C:\Work\Crab Cavity\Crab Files\HOM\UK HOM 2\HOM_BNLv7_6_52mm_2.bmp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37" t="2281" r="38235" b="3974"/>
            <a:stretch/>
          </p:blipFill>
          <p:spPr bwMode="auto">
            <a:xfrm>
              <a:off x="304801" y="1447800"/>
              <a:ext cx="2660115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685801" y="1317492"/>
              <a:ext cx="0" cy="279730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38201" y="1317492"/>
              <a:ext cx="0" cy="279730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5801" y="4114800"/>
              <a:ext cx="1524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762001" y="1171177"/>
              <a:ext cx="381000" cy="222515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066800" y="914400"/>
              <a:ext cx="1828800" cy="597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Cooling channel, diameter &gt;10 mm</a:t>
              </a:r>
              <a:endParaRPr lang="en-US" sz="1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28801" y="3186029"/>
              <a:ext cx="1981199" cy="844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 smtClean="0">
                  <a:solidFill>
                    <a:srgbClr val="322F31"/>
                  </a:solidFill>
                </a:rPr>
                <a:t>Conflat</a:t>
              </a:r>
              <a:r>
                <a:rPr lang="en-US" sz="1400" dirty="0" smtClean="0">
                  <a:solidFill>
                    <a:srgbClr val="322F31"/>
                  </a:solidFill>
                </a:rPr>
                <a:t> flange </a:t>
              </a:r>
              <a:r>
                <a:rPr lang="en-US" sz="1400" dirty="0">
                  <a:solidFill>
                    <a:srgbClr val="322F31"/>
                  </a:solidFill>
                </a:rPr>
                <a:t>to separate HOM filter from </a:t>
              </a:r>
              <a:r>
                <a:rPr lang="en-US" sz="1400" dirty="0" smtClean="0">
                  <a:solidFill>
                    <a:srgbClr val="322F31"/>
                  </a:solidFill>
                </a:rPr>
                <a:t>the cavity. </a:t>
              </a:r>
              <a:endParaRPr lang="en-US" sz="1400" dirty="0">
                <a:solidFill>
                  <a:srgbClr val="322F31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1562101" y="3200401"/>
              <a:ext cx="342901" cy="114300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485900" y="3186028"/>
              <a:ext cx="76201" cy="0"/>
            </a:xfrm>
            <a:prstGeom prst="line">
              <a:avLst/>
            </a:prstGeom>
            <a:ln w="1270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4800" y="3186028"/>
              <a:ext cx="76201" cy="0"/>
            </a:xfrm>
            <a:prstGeom prst="line">
              <a:avLst/>
            </a:prstGeom>
            <a:ln w="1270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2605616" y="1868187"/>
              <a:ext cx="483552" cy="37187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055046" y="1515445"/>
              <a:ext cx="1516954" cy="844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322F31"/>
                  </a:solidFill>
                </a:rPr>
                <a:t>Cu pin for RF </a:t>
              </a:r>
              <a:r>
                <a:rPr lang="en-US" sz="1400" dirty="0" err="1" smtClean="0">
                  <a:solidFill>
                    <a:srgbClr val="322F31"/>
                  </a:solidFill>
                </a:rPr>
                <a:t>feedthrough</a:t>
              </a:r>
              <a:r>
                <a:rPr lang="en-US" sz="1400" dirty="0" smtClean="0">
                  <a:solidFill>
                    <a:srgbClr val="322F31"/>
                  </a:solidFill>
                </a:rPr>
                <a:t> to outside load </a:t>
              </a:r>
              <a:endParaRPr lang="en-US" sz="1400" dirty="0">
                <a:solidFill>
                  <a:srgbClr val="322F31"/>
                </a:solidFill>
              </a:endParaRPr>
            </a:p>
          </p:txBody>
        </p:sp>
      </p:grp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3733800" y="609600"/>
            <a:ext cx="5410200" cy="3352800"/>
          </a:xfrm>
          <a:noFill/>
        </p:spPr>
        <p:txBody>
          <a:bodyPr>
            <a:noAutofit/>
          </a:bodyPr>
          <a:lstStyle/>
          <a:p>
            <a:pPr marL="227013" indent="-227013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solidFill>
                  <a:srgbClr val="322F31"/>
                </a:solidFill>
              </a:rPr>
              <a:t>Cooling channel is capable of extracting 0.8 W power from HOM hook </a:t>
            </a:r>
            <a:r>
              <a:rPr lang="en-US" sz="1600" dirty="0" smtClean="0">
                <a:solidFill>
                  <a:srgbClr val="322F31"/>
                </a:solidFill>
              </a:rPr>
              <a:t>(&lt;300 </a:t>
            </a:r>
            <a:r>
              <a:rPr lang="en-US" sz="1600" dirty="0" err="1" smtClean="0">
                <a:solidFill>
                  <a:srgbClr val="322F31"/>
                </a:solidFill>
              </a:rPr>
              <a:t>mW</a:t>
            </a:r>
            <a:r>
              <a:rPr lang="en-US" sz="1600" dirty="0" smtClean="0">
                <a:solidFill>
                  <a:srgbClr val="322F31"/>
                </a:solidFill>
              </a:rPr>
              <a:t> dynamic loss on each filter based on </a:t>
            </a:r>
            <a:r>
              <a:rPr lang="en-US" sz="1600" dirty="0" smtClean="0">
                <a:solidFill>
                  <a:srgbClr val="322F31"/>
                </a:solidFill>
              </a:rPr>
              <a:t>10</a:t>
            </a:r>
            <a:r>
              <a:rPr lang="en-US" sz="1600" dirty="0" smtClean="0">
                <a:solidFill>
                  <a:srgbClr val="322F31"/>
                </a:solidFill>
              </a:rPr>
              <a:t> </a:t>
            </a:r>
            <a:r>
              <a:rPr lang="en-US" sz="1600" dirty="0" err="1" smtClean="0">
                <a:solidFill>
                  <a:srgbClr val="322F31"/>
                </a:solidFill>
              </a:rPr>
              <a:t>nOhm</a:t>
            </a:r>
            <a:r>
              <a:rPr lang="en-US" sz="1600" dirty="0" smtClean="0">
                <a:solidFill>
                  <a:srgbClr val="322F31"/>
                </a:solidFill>
              </a:rPr>
              <a:t> </a:t>
            </a:r>
            <a:r>
              <a:rPr lang="en-US" sz="1600" dirty="0" smtClean="0">
                <a:solidFill>
                  <a:srgbClr val="322F31"/>
                </a:solidFill>
              </a:rPr>
              <a:t>resistance).</a:t>
            </a:r>
          </a:p>
          <a:p>
            <a:pPr marL="227013" indent="-227013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solidFill>
                  <a:srgbClr val="322F31"/>
                </a:solidFill>
              </a:rPr>
              <a:t>Band stop structure to provide minimum loss on Cu gasket (</a:t>
            </a:r>
            <a:r>
              <a:rPr lang="en-US" sz="1600" dirty="0" err="1" smtClean="0">
                <a:solidFill>
                  <a:srgbClr val="322F31"/>
                </a:solidFill>
              </a:rPr>
              <a:t>mW</a:t>
            </a:r>
            <a:r>
              <a:rPr lang="en-US" sz="1600" dirty="0" smtClean="0">
                <a:solidFill>
                  <a:srgbClr val="322F31"/>
                </a:solidFill>
              </a:rPr>
              <a:t> range RF loss).</a:t>
            </a:r>
          </a:p>
          <a:p>
            <a:pPr marL="227013" indent="-227013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solidFill>
                  <a:srgbClr val="322F31"/>
                </a:solidFill>
              </a:rPr>
              <a:t>Loss on Cu pin is </a:t>
            </a:r>
            <a:r>
              <a:rPr lang="en-US" sz="1600" dirty="0">
                <a:solidFill>
                  <a:srgbClr val="322F31"/>
                </a:solidFill>
              </a:rPr>
              <a:t>negligible (µW range RF loss)</a:t>
            </a:r>
          </a:p>
          <a:p>
            <a:pPr marL="227013" indent="-227013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solidFill>
                  <a:srgbClr val="322F31"/>
                </a:solidFill>
              </a:rPr>
              <a:t>Coupling to 400 MHz: 7.9x10</a:t>
            </a:r>
            <a:r>
              <a:rPr lang="en-US" sz="1600" baseline="30000" dirty="0" smtClean="0">
                <a:solidFill>
                  <a:srgbClr val="322F31"/>
                </a:solidFill>
              </a:rPr>
              <a:t>9</a:t>
            </a:r>
            <a:r>
              <a:rPr lang="en-US" sz="1600" dirty="0" smtClean="0">
                <a:solidFill>
                  <a:srgbClr val="322F31"/>
                </a:solidFill>
              </a:rPr>
              <a:t> (1.1 W at each port to outside </a:t>
            </a:r>
            <a:r>
              <a:rPr lang="en-US" sz="1600" dirty="0">
                <a:solidFill>
                  <a:srgbClr val="322F31"/>
                </a:solidFill>
              </a:rPr>
              <a:t>load</a:t>
            </a:r>
            <a:r>
              <a:rPr lang="en-US" sz="1600" dirty="0" smtClean="0">
                <a:solidFill>
                  <a:srgbClr val="322F31"/>
                </a:solidFill>
              </a:rPr>
              <a:t>).</a:t>
            </a:r>
            <a:endParaRPr lang="en-US" sz="1600" dirty="0">
              <a:solidFill>
                <a:srgbClr val="322F31"/>
              </a:solidFill>
            </a:endParaRPr>
          </a:p>
          <a:p>
            <a:pPr marL="227013" lvl="0" indent="-227013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solidFill>
                  <a:srgbClr val="322F31"/>
                </a:solidFill>
              </a:rPr>
              <a:t>Peak magnetic field on the cavity is 71.3 </a:t>
            </a:r>
            <a:r>
              <a:rPr lang="en-US" sz="1600" dirty="0" err="1">
                <a:solidFill>
                  <a:srgbClr val="322F31"/>
                </a:solidFill>
              </a:rPr>
              <a:t>mT</a:t>
            </a:r>
            <a:r>
              <a:rPr lang="en-US" sz="1600" dirty="0">
                <a:solidFill>
                  <a:srgbClr val="322F31"/>
                </a:solidFill>
              </a:rPr>
              <a:t> at </a:t>
            </a:r>
            <a:r>
              <a:rPr lang="en-US" sz="1600" dirty="0" smtClean="0">
                <a:solidFill>
                  <a:srgbClr val="322F31"/>
                </a:solidFill>
              </a:rPr>
              <a:t>3.34 MV kick.</a:t>
            </a:r>
            <a:endParaRPr lang="en-US" sz="1600" dirty="0">
              <a:solidFill>
                <a:srgbClr val="322F31"/>
              </a:solidFill>
            </a:endParaRPr>
          </a:p>
          <a:p>
            <a:pPr marL="227013" lvl="0" indent="-227013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solidFill>
                  <a:srgbClr val="322F31"/>
                </a:solidFill>
              </a:rPr>
              <a:t>Peak magnetic field on HOM is 86% of that on cavity.</a:t>
            </a:r>
          </a:p>
          <a:p>
            <a:pPr marL="227013" indent="-227013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solidFill>
                  <a:srgbClr val="322F31"/>
                </a:solidFill>
              </a:rPr>
              <a:t>Designed </a:t>
            </a:r>
            <a:r>
              <a:rPr lang="en-US" sz="1600" dirty="0">
                <a:solidFill>
                  <a:srgbClr val="322F31"/>
                </a:solidFill>
              </a:rPr>
              <a:t>to handle </a:t>
            </a:r>
            <a:r>
              <a:rPr lang="en-US" sz="1600" dirty="0" smtClean="0">
                <a:solidFill>
                  <a:srgbClr val="322F31"/>
                </a:solidFill>
              </a:rPr>
              <a:t>~1 kW of HOM </a:t>
            </a:r>
            <a:r>
              <a:rPr lang="en-US" sz="1600" dirty="0" smtClean="0">
                <a:solidFill>
                  <a:srgbClr val="322F31"/>
                </a:solidFill>
              </a:rPr>
              <a:t>power per cavity.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937000"/>
            <a:ext cx="7264400" cy="231140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45794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143000"/>
            <a:ext cx="81534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Aft>
                <a:spcPts val="600"/>
              </a:spcAft>
              <a:buFont typeface="Wingdings" charset="2"/>
              <a:buChar char="§"/>
            </a:pPr>
            <a:r>
              <a:rPr lang="en-GB" sz="2000" dirty="0"/>
              <a:t>There are many proven designs of HOM dampers.</a:t>
            </a:r>
          </a:p>
          <a:p>
            <a:pPr marL="347663" indent="-347663">
              <a:spcAft>
                <a:spcPts val="600"/>
              </a:spcAft>
              <a:buFont typeface="Wingdings" charset="2"/>
              <a:buChar char="§"/>
            </a:pPr>
            <a:r>
              <a:rPr lang="en-GB" sz="2000" dirty="0" smtClean="0"/>
              <a:t>However, only beam pipe absorbers demonstrated so far power levels of interest to future circular colliders.</a:t>
            </a:r>
          </a:p>
          <a:p>
            <a:pPr marL="347663" indent="-347663">
              <a:spcAft>
                <a:spcPts val="600"/>
              </a:spcAft>
              <a:buFont typeface="Wingdings" charset="2"/>
              <a:buChar char="§"/>
            </a:pPr>
            <a:r>
              <a:rPr lang="en-GB" sz="2000" dirty="0" smtClean="0"/>
              <a:t>LHC type couplers were designed for ~1 kW HOM power levels, but operates at lower HOM power levels.</a:t>
            </a:r>
            <a:endParaRPr lang="en-GB" sz="2000" dirty="0"/>
          </a:p>
          <a:p>
            <a:pPr marL="347663" indent="-347663">
              <a:spcAft>
                <a:spcPts val="600"/>
              </a:spcAft>
              <a:buFont typeface="Wingdings" charset="2"/>
              <a:buChar char="§"/>
            </a:pPr>
            <a:r>
              <a:rPr lang="en-GB" sz="2000" dirty="0" smtClean="0"/>
              <a:t>There are also several new designs under development, which might be suited for future circular colliders.</a:t>
            </a:r>
            <a:r>
              <a:rPr lang="en-US" sz="2000" dirty="0" smtClean="0"/>
              <a:t> </a:t>
            </a:r>
            <a:endParaRPr lang="en-US" sz="2000" dirty="0" smtClean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102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990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Outline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330166"/>
            <a:ext cx="7467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/>
              <a:t>HOM </a:t>
            </a:r>
            <a:r>
              <a:rPr lang="en-US" sz="2400" dirty="0"/>
              <a:t>damper types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§"/>
            </a:pPr>
            <a:r>
              <a:rPr lang="en-US" sz="2400" dirty="0"/>
              <a:t>Examples &amp; experience: beam </a:t>
            </a:r>
            <a:r>
              <a:rPr lang="en-US" sz="2400" dirty="0" smtClean="0"/>
              <a:t>pipe absorbers</a:t>
            </a:r>
            <a:r>
              <a:rPr lang="en-US" sz="2400" dirty="0"/>
              <a:t>; rectangular waveguide &amp; radial line </a:t>
            </a:r>
            <a:r>
              <a:rPr lang="en-US" sz="2400" dirty="0" smtClean="0"/>
              <a:t>couplers; </a:t>
            </a:r>
            <a:r>
              <a:rPr lang="en-US" sz="2400" dirty="0"/>
              <a:t>loop </a:t>
            </a:r>
            <a:r>
              <a:rPr lang="en-US" sz="2400" dirty="0" smtClean="0"/>
              <a:t>couplers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/>
              <a:t>HOM coupler R&amp;D for kW level HOM power</a:t>
            </a:r>
            <a:endParaRPr lang="en-US" sz="2400" dirty="0"/>
          </a:p>
          <a:p>
            <a:pPr marL="285750" indent="-285750"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/>
              <a:t>Summary</a:t>
            </a:r>
            <a:endParaRPr lang="en-US" sz="24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80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990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Why do SRF cavities need HOM dampers?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38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800" dirty="0"/>
              <a:t>Extremely low RF losses that make SC cavities so attractive in the first place are a handicap when we consider higher-order modes (HOMs).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800" dirty="0"/>
              <a:t>The parasitic interaction of a beam with HOMs can cause additional cryogenic loss, excite multi-bunch </a:t>
            </a:r>
            <a:r>
              <a:rPr lang="en-US" sz="1800" dirty="0" smtClean="0"/>
              <a:t>instabilities, beam energy loss, etc.</a:t>
            </a:r>
            <a:endParaRPr lang="en-US" sz="18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800" dirty="0" smtClean="0"/>
              <a:t>High-current storage rings require damping of </a:t>
            </a:r>
            <a:r>
              <a:rPr lang="en-US" sz="1800" dirty="0"/>
              <a:t>HOM’s quality factors </a:t>
            </a:r>
            <a:r>
              <a:rPr lang="en-US" sz="1800" dirty="0" smtClean="0"/>
              <a:t>in the 10</a:t>
            </a:r>
            <a:r>
              <a:rPr lang="en-US" sz="1800" baseline="30000" dirty="0" smtClean="0"/>
              <a:t>2</a:t>
            </a:r>
            <a:r>
              <a:rPr lang="en-US" sz="1800" dirty="0"/>
              <a:t>…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4</a:t>
            </a:r>
            <a:r>
              <a:rPr lang="en-US" sz="1800" dirty="0" smtClean="0"/>
              <a:t> range. HOM couplers will have to handle ~1 kW level power.</a:t>
            </a:r>
            <a:endParaRPr lang="en-US" sz="1800" dirty="0"/>
          </a:p>
        </p:txBody>
      </p:sp>
      <p:pic>
        <p:nvPicPr>
          <p:cNvPr id="8" name="Picture 26" descr="p27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9"/>
          <a:stretch>
            <a:fillRect/>
          </a:stretch>
        </p:blipFill>
        <p:spPr bwMode="auto">
          <a:xfrm>
            <a:off x="2057400" y="3352801"/>
            <a:ext cx="4825999" cy="303027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0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90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HOM damper types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890854"/>
            <a:ext cx="5943600" cy="558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800" dirty="0" smtClean="0"/>
              <a:t>There are three main design types, which use </a:t>
            </a:r>
            <a:r>
              <a:rPr lang="en-US" sz="1800" dirty="0"/>
              <a:t>different transmission lines/coupling circuits: beam pipe HOM absorbers (beam pipe = circular waveguide), rectangular waveguide HOM couplers, </a:t>
            </a:r>
            <a:r>
              <a:rPr lang="en-US" sz="1800" dirty="0" smtClean="0"/>
              <a:t>and </a:t>
            </a:r>
            <a:r>
              <a:rPr lang="en-US" sz="1800" dirty="0"/>
              <a:t>loop HOM couplers to a coaxial line.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800" dirty="0"/>
              <a:t>Waveguide couplers have a cut-off frequency and therefore do not need a filter to reject the fundamental RF frequency. Thus they are inherently more broad band.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800" dirty="0"/>
              <a:t>The cavity beam pipe is opened to facilitate propagation of the lowest frequency HOMs toward the absorber. The absorber is a section of the beam pipe with a layer of microwave absorbing material (ferrite or ceramics).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800" dirty="0"/>
              <a:t>Coaxial </a:t>
            </a:r>
            <a:r>
              <a:rPr lang="en-US" sz="1800" dirty="0" smtClean="0"/>
              <a:t>lines </a:t>
            </a:r>
            <a:r>
              <a:rPr lang="en-US" sz="1800" dirty="0"/>
              <a:t>can transmit TEM waves (hence no cut-off) and therefore HOM couplers based on these lines need special means to reject the fundamental RF. Coaxial loop couplers are more compact than other types.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58"/>
          <a:stretch/>
        </p:blipFill>
        <p:spPr bwMode="auto">
          <a:xfrm>
            <a:off x="6629399" y="381000"/>
            <a:ext cx="2314453" cy="390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4" t="44061"/>
          <a:stretch/>
        </p:blipFill>
        <p:spPr bwMode="auto">
          <a:xfrm>
            <a:off x="6324600" y="4343400"/>
            <a:ext cx="2743200" cy="182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81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90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Beam pipe absorbers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924610"/>
            <a:ext cx="84582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Originally developed at </a:t>
            </a:r>
            <a:r>
              <a:rPr lang="en-US" sz="1600" dirty="0" smtClean="0"/>
              <a:t>Cornell University </a:t>
            </a:r>
            <a:r>
              <a:rPr lang="en-US" sz="1600" dirty="0"/>
              <a:t>and KEK for very high average power </a:t>
            </a:r>
            <a:r>
              <a:rPr lang="en-US" sz="1600" dirty="0" smtClean="0"/>
              <a:t>absorption.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Widely used in high-current storage rings, where they  operate at room temperature outside the </a:t>
            </a:r>
            <a:r>
              <a:rPr lang="en-US" sz="1600" dirty="0" err="1" smtClean="0"/>
              <a:t>cryomodule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Achieved Q</a:t>
            </a:r>
            <a:r>
              <a:rPr lang="en-US" sz="1600" baseline="-25000" dirty="0"/>
              <a:t>HOM</a:t>
            </a:r>
            <a:r>
              <a:rPr lang="en-US" sz="1600" dirty="0"/>
              <a:t> ≈ 10</a:t>
            </a:r>
            <a:r>
              <a:rPr lang="en-US" sz="1600" baseline="30000" dirty="0"/>
              <a:t>2</a:t>
            </a:r>
            <a:r>
              <a:rPr lang="en-US" sz="1600" dirty="0"/>
              <a:t>…10</a:t>
            </a:r>
            <a:r>
              <a:rPr lang="en-US" sz="1600" baseline="30000" dirty="0"/>
              <a:t>3</a:t>
            </a:r>
            <a:r>
              <a:rPr lang="en-US" sz="1600" dirty="0"/>
              <a:t> in single-cell </a:t>
            </a:r>
            <a:r>
              <a:rPr lang="en-US" sz="1600" dirty="0" smtClean="0"/>
              <a:t>storage </a:t>
            </a:r>
            <a:r>
              <a:rPr lang="en-US" sz="1600" dirty="0"/>
              <a:t>ring </a:t>
            </a:r>
            <a:r>
              <a:rPr lang="en-US" sz="1600" dirty="0" smtClean="0"/>
              <a:t>cavities.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Cornell developed an HOM load operating at 80 K for ERL cavities with dissipating capacity of ~</a:t>
            </a:r>
            <a:r>
              <a:rPr lang="en-US" sz="1600" dirty="0" smtClean="0"/>
              <a:t>200 W. KEK </a:t>
            </a:r>
            <a:r>
              <a:rPr lang="en-US" sz="1600" dirty="0"/>
              <a:t>is also </a:t>
            </a:r>
            <a:r>
              <a:rPr lang="en-US" sz="1600" dirty="0" smtClean="0"/>
              <a:t>developed </a:t>
            </a:r>
            <a:r>
              <a:rPr lang="en-US" sz="1600" dirty="0"/>
              <a:t>beam pipe HOM loads for </a:t>
            </a:r>
            <a:r>
              <a:rPr lang="en-US" sz="1600" dirty="0" err="1" smtClean="0"/>
              <a:t>cERL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DESY developed a beam pipe absorber for XFEL to </a:t>
            </a:r>
            <a:r>
              <a:rPr lang="en-US" sz="1600" dirty="0" smtClean="0"/>
              <a:t>complement </a:t>
            </a:r>
            <a:r>
              <a:rPr lang="en-US" sz="1600" dirty="0"/>
              <a:t>loop HOM </a:t>
            </a:r>
            <a:r>
              <a:rPr lang="en-US" sz="1600" dirty="0" smtClean="0"/>
              <a:t>couplers.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/>
              <a:t>However, the absorbers designed to operate at cryogenic temperatures are not capable of dissipate kW level HOM power.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Dampers of this type are </a:t>
            </a:r>
            <a:r>
              <a:rPr lang="en-US" sz="1600" dirty="0" smtClean="0"/>
              <a:t>arguably the </a:t>
            </a:r>
            <a:r>
              <a:rPr lang="en-US" sz="1600" dirty="0"/>
              <a:t>most </a:t>
            </a:r>
            <a:r>
              <a:rPr lang="en-US" sz="1600" dirty="0" smtClean="0"/>
              <a:t>efficient and likely will be required to absorb very high frequency portion of HOM power, which propagates along the beam pipe.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/>
              <a:t>Drawbacks of beam pipe absorbers: </a:t>
            </a:r>
          </a:p>
          <a:p>
            <a:pPr marL="857250" lvl="1" indent="-400050">
              <a:spcAft>
                <a:spcPts val="600"/>
              </a:spcAft>
              <a:buFont typeface="+mj-lt"/>
              <a:buAutoNum type="romanLcPeriod"/>
            </a:pPr>
            <a:r>
              <a:rPr lang="en-US" sz="1400" dirty="0" smtClean="0"/>
              <a:t>most absorber materials are brittle, can create particulates that contaminate SRF cavities; </a:t>
            </a:r>
          </a:p>
          <a:p>
            <a:pPr marL="857250" lvl="1" indent="-400050">
              <a:spcAft>
                <a:spcPts val="600"/>
              </a:spcAft>
              <a:buFont typeface="+mj-lt"/>
              <a:buAutoNum type="romanLcPeriod"/>
            </a:pPr>
            <a:r>
              <a:rPr lang="en-US" sz="1400" dirty="0" smtClean="0"/>
              <a:t>parasitic beam-absorber interaction is significant and contributes to the overall HOM power; </a:t>
            </a:r>
          </a:p>
          <a:p>
            <a:pPr marL="857250" lvl="1" indent="-400050">
              <a:spcAft>
                <a:spcPts val="600"/>
              </a:spcAft>
              <a:buFont typeface="+mj-lt"/>
              <a:buAutoNum type="romanLcPeriod"/>
            </a:pPr>
            <a:r>
              <a:rPr lang="en-US" sz="1400" dirty="0" smtClean="0"/>
              <a:t>the </a:t>
            </a:r>
            <a:r>
              <a:rPr lang="en-US" sz="1400" dirty="0"/>
              <a:t>main disadvantage for large SRF systems is that they occupy real estate along the beam axis and thus reduce the fill factor.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129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5943600" cy="3890210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90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KEKB HOM beam pipe absorbers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838200"/>
            <a:ext cx="8458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800" dirty="0"/>
              <a:t>Ferrite is bonded to copper plated steel housing using HIP </a:t>
            </a:r>
            <a:r>
              <a:rPr lang="en-US" sz="1800" dirty="0" smtClean="0"/>
              <a:t>process.</a:t>
            </a:r>
            <a:endParaRPr lang="en-US" sz="18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800" dirty="0"/>
              <a:t>Absorbers of this design are used at KEKB and BEPC-</a:t>
            </a:r>
            <a:r>
              <a:rPr lang="en-US" sz="1800" dirty="0" smtClean="0"/>
              <a:t>II.</a:t>
            </a:r>
            <a:endParaRPr lang="en-US" sz="18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800" dirty="0"/>
              <a:t>Designed to for </a:t>
            </a:r>
            <a:r>
              <a:rPr lang="en-US" sz="1800" dirty="0" smtClean="0"/>
              <a:t>2.5 </a:t>
            </a:r>
            <a:r>
              <a:rPr lang="en-US" sz="1800" dirty="0"/>
              <a:t>kW absorption, reached 8</a:t>
            </a:r>
            <a:r>
              <a:rPr lang="en-US" sz="1800" dirty="0" smtClean="0"/>
              <a:t> </a:t>
            </a:r>
            <a:r>
              <a:rPr lang="en-US" sz="1800" dirty="0"/>
              <a:t>kW in </a:t>
            </a:r>
            <a:r>
              <a:rPr lang="en-US" sz="1800" dirty="0" smtClean="0"/>
              <a:t>operation.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800" dirty="0" smtClean="0"/>
              <a:t>HOM power in Super KEKB will be ~15 kW per absorber.</a:t>
            </a:r>
            <a:endParaRPr lang="en-US" sz="1800" dirty="0"/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2867857" cy="257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AutoShape 15"/>
          <p:cNvSpPr>
            <a:spLocks noChangeArrowheads="1"/>
          </p:cNvSpPr>
          <p:nvPr/>
        </p:nvSpPr>
        <p:spPr bwMode="auto">
          <a:xfrm rot="11584794">
            <a:off x="4048469" y="4443203"/>
            <a:ext cx="2249639" cy="181392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 rot="11774209">
            <a:off x="1772577" y="4938280"/>
            <a:ext cx="4826090" cy="181839"/>
          </a:xfrm>
          <a:prstGeom prst="rightArrow">
            <a:avLst>
              <a:gd name="adj1" fmla="val 50000"/>
              <a:gd name="adj2" fmla="val 141667"/>
            </a:avLst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4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590800"/>
            <a:ext cx="3906748" cy="1981200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144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Cornell HOM loads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762000"/>
            <a:ext cx="39624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i="1" dirty="0" smtClean="0"/>
              <a:t>CESR HOM load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/>
              <a:t>Ferrite </a:t>
            </a:r>
            <a:r>
              <a:rPr lang="en-US" sz="1400" dirty="0"/>
              <a:t>tiles are soldered to water-cooled </a:t>
            </a:r>
            <a:r>
              <a:rPr lang="en-US" sz="1400" dirty="0" err="1"/>
              <a:t>Elkonite</a:t>
            </a:r>
            <a:r>
              <a:rPr lang="en-US" sz="1400" dirty="0"/>
              <a:t> plates, which in turn are mounted inside a stainless steel </a:t>
            </a:r>
            <a:r>
              <a:rPr lang="en-US" sz="1400" dirty="0" smtClean="0"/>
              <a:t>shell.</a:t>
            </a:r>
            <a:endParaRPr lang="en-US" sz="14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/>
              <a:t>CESR-type HOM loads are used at CESR, TLS, CLS, Diamond, SSRF, and </a:t>
            </a:r>
            <a:r>
              <a:rPr lang="en-US" sz="1400" dirty="0" smtClean="0"/>
              <a:t>R&amp;D ERL at BNL.</a:t>
            </a:r>
            <a:endParaRPr lang="en-US" sz="14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/>
              <a:t>Absorbed up to </a:t>
            </a:r>
            <a:r>
              <a:rPr lang="en-US" sz="1400" dirty="0" smtClean="0"/>
              <a:t>2.9 </a:t>
            </a:r>
            <a:r>
              <a:rPr lang="en-US" sz="1400" dirty="0"/>
              <a:t>kW in </a:t>
            </a:r>
            <a:r>
              <a:rPr lang="en-US" sz="1400" dirty="0" smtClean="0"/>
              <a:t>operation.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762000"/>
            <a:ext cx="3962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i="1" dirty="0" smtClean="0"/>
              <a:t>ERL HOM load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/>
              <a:t>Use </a:t>
            </a:r>
            <a:r>
              <a:rPr lang="en-US" sz="1400" dirty="0" smtClean="0"/>
              <a:t>graphite-loaded </a:t>
            </a:r>
            <a:r>
              <a:rPr lang="en-US" sz="1400" dirty="0" err="1" smtClean="0"/>
              <a:t>SiC</a:t>
            </a:r>
            <a:r>
              <a:rPr lang="en-US" sz="1400" dirty="0" smtClean="0"/>
              <a:t> material </a:t>
            </a:r>
            <a:r>
              <a:rPr lang="en-US" sz="1400" dirty="0"/>
              <a:t>to cover frequency range &gt; 40 </a:t>
            </a:r>
            <a:r>
              <a:rPr lang="en-US" sz="1400" dirty="0" smtClean="0"/>
              <a:t>GHz.</a:t>
            </a:r>
            <a:endParaRPr lang="en-US" sz="14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/>
              <a:t>Operate at 80 K, cooled by cold He </a:t>
            </a:r>
            <a:r>
              <a:rPr lang="en-US" sz="1400" dirty="0" smtClean="0"/>
              <a:t>gas.</a:t>
            </a:r>
            <a:endParaRPr lang="en-US" sz="14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/>
              <a:t>Dissipating capacity of ~200 </a:t>
            </a:r>
            <a:r>
              <a:rPr lang="en-US" sz="1400" dirty="0" smtClean="0"/>
              <a:t>W.</a:t>
            </a:r>
            <a:endParaRPr lang="en-US" sz="1400" dirty="0"/>
          </a:p>
        </p:txBody>
      </p:sp>
      <p:pic>
        <p:nvPicPr>
          <p:cNvPr id="13" name="Picture 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328988"/>
            <a:ext cx="2971800" cy="177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HOMloa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1725613" cy="162877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t="13388" b="26778"/>
          <a:stretch>
            <a:fillRect/>
          </a:stretch>
        </p:blipFill>
        <p:spPr>
          <a:xfrm>
            <a:off x="76200" y="4773613"/>
            <a:ext cx="3275013" cy="1627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AutoShape 8"/>
          <p:cNvSpPr>
            <a:spLocks noChangeArrowheads="1"/>
          </p:cNvSpPr>
          <p:nvPr/>
        </p:nvSpPr>
        <p:spPr bwMode="auto">
          <a:xfrm rot="1200000">
            <a:off x="1597025" y="3581400"/>
            <a:ext cx="917575" cy="228600"/>
          </a:xfrm>
          <a:prstGeom prst="rightArrow">
            <a:avLst>
              <a:gd name="adj1" fmla="val 50000"/>
              <a:gd name="adj2" fmla="val 100347"/>
            </a:avLst>
          </a:prstGeom>
          <a:solidFill>
            <a:srgbClr val="0000FF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667000" y="3124200"/>
            <a:ext cx="1981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BNL </a:t>
            </a:r>
            <a:r>
              <a:rPr lang="en-US" sz="1200" dirty="0" smtClean="0">
                <a:latin typeface="+mn-lt"/>
              </a:rPr>
              <a:t>ERL </a:t>
            </a:r>
            <a:r>
              <a:rPr lang="en-US" sz="1200" dirty="0" err="1" smtClean="0">
                <a:latin typeface="+mn-lt"/>
              </a:rPr>
              <a:t>cryomodule</a:t>
            </a:r>
            <a:endParaRPr lang="en-US" sz="1200" dirty="0">
              <a:latin typeface="+mn-lt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 rot="5400000">
            <a:off x="723900" y="46101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FF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257800"/>
            <a:ext cx="46482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" name="AutoShape 43"/>
          <p:cNvSpPr>
            <a:spLocks noChangeArrowheads="1"/>
          </p:cNvSpPr>
          <p:nvPr/>
        </p:nvSpPr>
        <p:spPr bwMode="auto">
          <a:xfrm rot="8574735">
            <a:off x="4632561" y="4875631"/>
            <a:ext cx="1589087" cy="228469"/>
          </a:xfrm>
          <a:prstGeom prst="rightArrow">
            <a:avLst>
              <a:gd name="adj1" fmla="val 50000"/>
              <a:gd name="adj2" fmla="val 173785"/>
            </a:avLst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44"/>
          <p:cNvSpPr>
            <a:spLocks noChangeArrowheads="1"/>
          </p:cNvSpPr>
          <p:nvPr/>
        </p:nvSpPr>
        <p:spPr bwMode="auto">
          <a:xfrm rot="2155856">
            <a:off x="7019556" y="4887664"/>
            <a:ext cx="1409700" cy="228600"/>
          </a:xfrm>
          <a:prstGeom prst="rightArrow">
            <a:avLst>
              <a:gd name="adj1" fmla="val 50000"/>
              <a:gd name="adj2" fmla="val 154167"/>
            </a:avLst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5638800" y="59436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322F31"/>
                </a:solidFill>
                <a:latin typeface="+mn-lt"/>
              </a:rPr>
              <a:t>Cornell ERL cavity</a:t>
            </a:r>
          </a:p>
        </p:txBody>
      </p:sp>
    </p:spTree>
    <p:extLst>
      <p:ext uri="{BB962C8B-B14F-4D97-AF65-F5344CB8AC3E}">
        <p14:creationId xmlns:p14="http://schemas.microsoft.com/office/powerpoint/2010/main" val="183292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90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European XFEL beam pipe absorber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HOM damper hardware -- HF2014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45B-A5F6-3440-B749-65162F69B7B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066800"/>
            <a:ext cx="45720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Needed to cover the high frequency part of the HOM </a:t>
            </a:r>
            <a:r>
              <a:rPr lang="en-US" sz="1600" dirty="0" smtClean="0"/>
              <a:t>spectrum.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Absorbers will be installed between 8-cavity </a:t>
            </a:r>
            <a:r>
              <a:rPr lang="en-US" sz="1600" dirty="0" err="1" smtClean="0"/>
              <a:t>cryomodules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5.4 W of microwave power per </a:t>
            </a:r>
            <a:r>
              <a:rPr lang="en-US" sz="1600" dirty="0" err="1"/>
              <a:t>lossy</a:t>
            </a:r>
            <a:r>
              <a:rPr lang="en-US" sz="1600" dirty="0"/>
              <a:t> ceramic ring during nominal operation of </a:t>
            </a:r>
            <a:r>
              <a:rPr lang="en-US" sz="1600" dirty="0" smtClean="0"/>
              <a:t>XFEL.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/>
              <a:t>Capable to dissipate up to 100 </a:t>
            </a:r>
            <a:r>
              <a:rPr lang="en-US" sz="1600" dirty="0" smtClean="0"/>
              <a:t>W.</a:t>
            </a:r>
            <a:endParaRPr lang="en-US" sz="1600" dirty="0"/>
          </a:p>
        </p:txBody>
      </p: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143000"/>
            <a:ext cx="398158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0" name="Group 16"/>
          <p:cNvGrpSpPr>
            <a:grpSpLocks noChangeAspect="1"/>
          </p:cNvGrpSpPr>
          <p:nvPr/>
        </p:nvGrpSpPr>
        <p:grpSpPr bwMode="auto">
          <a:xfrm>
            <a:off x="838200" y="3581400"/>
            <a:ext cx="7608018" cy="2514600"/>
            <a:chOff x="255" y="2304"/>
            <a:chExt cx="4502" cy="1488"/>
          </a:xfrm>
        </p:grpSpPr>
        <p:pic>
          <p:nvPicPr>
            <p:cNvPr id="41" name="Picture 1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r="14011"/>
            <a:stretch/>
          </p:blipFill>
          <p:spPr bwMode="auto">
            <a:xfrm>
              <a:off x="255" y="2304"/>
              <a:ext cx="4502" cy="1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576" y="3648"/>
              <a:ext cx="38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813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15227</TotalTime>
  <Words>1710</Words>
  <Application>Microsoft Macintosh PowerPoint</Application>
  <PresentationFormat>On-screen Show (4:3)</PresentationFormat>
  <Paragraphs>193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HOM Damper Hardware Considerations for Future Energy Frontier Circular Colliders</vt:lpstr>
      <vt:lpstr>Introduction</vt:lpstr>
      <vt:lpstr>Outline</vt:lpstr>
      <vt:lpstr>Why do SRF cavities need HOM dampers?</vt:lpstr>
      <vt:lpstr>HOM damper types</vt:lpstr>
      <vt:lpstr>Beam pipe absorbers</vt:lpstr>
      <vt:lpstr>KEKB HOM beam pipe absorbers</vt:lpstr>
      <vt:lpstr>Cornell HOM loads</vt:lpstr>
      <vt:lpstr>European XFEL beam pipe absorber</vt:lpstr>
      <vt:lpstr>Rectangular waveguide HOM couplers</vt:lpstr>
      <vt:lpstr>Antenna/loop HOM couplers</vt:lpstr>
      <vt:lpstr>LEP/LHC couplers</vt:lpstr>
      <vt:lpstr>SOLEIL/Super-3HC couplers</vt:lpstr>
      <vt:lpstr>HOM couplers under development</vt:lpstr>
      <vt:lpstr>RF cavity geometry studies at JLab</vt:lpstr>
      <vt:lpstr>BNL3 cavity</vt:lpstr>
      <vt:lpstr>HOM damping R&amp;D for eRHIC: 1. Two-stage filter HOM coupler</vt:lpstr>
      <vt:lpstr>HOM damping R&amp;D for eRHIC: 2. Dual ridge waveguide HOM coupler</vt:lpstr>
      <vt:lpstr>HOM damping for HL-LHC DQW crab cavities</vt:lpstr>
      <vt:lpstr>HOM damping for HL-LHC crab cavities</vt:lpstr>
      <vt:lpstr>Summary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Sergey Belomestnykh</cp:lastModifiedBy>
  <cp:revision>582</cp:revision>
  <cp:lastPrinted>2007-07-02T19:06:14Z</cp:lastPrinted>
  <dcterms:created xsi:type="dcterms:W3CDTF">2007-06-28T20:22:43Z</dcterms:created>
  <dcterms:modified xsi:type="dcterms:W3CDTF">2014-10-11T00:11:49Z</dcterms:modified>
</cp:coreProperties>
</file>