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37"/>
  </p:notesMasterIdLst>
  <p:sldIdLst>
    <p:sldId id="256" r:id="rId6"/>
    <p:sldId id="257" r:id="rId7"/>
    <p:sldId id="258" r:id="rId8"/>
    <p:sldId id="259" r:id="rId9"/>
    <p:sldId id="260" r:id="rId10"/>
    <p:sldId id="261" r:id="rId11"/>
    <p:sldId id="262" r:id="rId12"/>
    <p:sldId id="263" r:id="rId13"/>
    <p:sldId id="264" r:id="rId14"/>
    <p:sldId id="265" r:id="rId15"/>
    <p:sldId id="272" r:id="rId16"/>
    <p:sldId id="276" r:id="rId17"/>
    <p:sldId id="277" r:id="rId18"/>
    <p:sldId id="278" r:id="rId19"/>
    <p:sldId id="281" r:id="rId20"/>
    <p:sldId id="282" r:id="rId21"/>
    <p:sldId id="283" r:id="rId22"/>
    <p:sldId id="284" r:id="rId23"/>
    <p:sldId id="285" r:id="rId24"/>
    <p:sldId id="287" r:id="rId25"/>
    <p:sldId id="289" r:id="rId26"/>
    <p:sldId id="290" r:id="rId27"/>
    <p:sldId id="291" r:id="rId28"/>
    <p:sldId id="288" r:id="rId29"/>
    <p:sldId id="292" r:id="rId30"/>
    <p:sldId id="294" r:id="rId31"/>
    <p:sldId id="295" r:id="rId32"/>
    <p:sldId id="296" r:id="rId33"/>
    <p:sldId id="297" r:id="rId34"/>
    <p:sldId id="298" r:id="rId35"/>
    <p:sldId id="293" r:id="rId3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3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wmf"/><Relationship Id="rId6" Type="http://schemas.openxmlformats.org/officeDocument/2006/relationships/image" Target="../media/image6.wmf"/><Relationship Id="rId7" Type="http://schemas.openxmlformats.org/officeDocument/2006/relationships/image" Target="../media/image7.wmf"/><Relationship Id="rId1" Type="http://schemas.openxmlformats.org/officeDocument/2006/relationships/image" Target="../media/image1.wmf"/><Relationship Id="rId2"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C5F78-DF38-A546-9362-30A233A05A7A}" type="datetimeFigureOut">
              <a:rPr kumimoji="1" lang="ja-JP" altLang="en-US" smtClean="0"/>
              <a:t>2014/10/12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EF24F4-58BC-E041-A2EE-29EDE58BB6F1}" type="slidenum">
              <a:rPr kumimoji="1" lang="ja-JP" altLang="en-US" smtClean="0"/>
              <a:t>‹#›</a:t>
            </a:fld>
            <a:endParaRPr kumimoji="1" lang="ja-JP" altLang="en-US"/>
          </a:p>
        </p:txBody>
      </p:sp>
    </p:spTree>
    <p:extLst>
      <p:ext uri="{BB962C8B-B14F-4D97-AF65-F5344CB8AC3E}">
        <p14:creationId xmlns:p14="http://schemas.microsoft.com/office/powerpoint/2010/main" val="296088951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5A4A105-CA59-C24A-8323-CF28BC2911E3}" type="datetimeFigureOut">
              <a:rPr kumimoji="1" lang="ja-JP" altLang="en-US" smtClean="0"/>
              <a:t>2014/10/12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BEE8E5-944D-4D49-9DAA-D911F424C9A6}" type="slidenum">
              <a:rPr kumimoji="1" lang="ja-JP" altLang="en-US" smtClean="0"/>
              <a:t>‹#›</a:t>
            </a:fld>
            <a:endParaRPr kumimoji="1" lang="ja-JP" altLang="en-US"/>
          </a:p>
        </p:txBody>
      </p:sp>
    </p:spTree>
    <p:extLst>
      <p:ext uri="{BB962C8B-B14F-4D97-AF65-F5344CB8AC3E}">
        <p14:creationId xmlns:p14="http://schemas.microsoft.com/office/powerpoint/2010/main" val="93853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A4A105-CA59-C24A-8323-CF28BC2911E3}" type="datetimeFigureOut">
              <a:rPr kumimoji="1" lang="ja-JP" altLang="en-US" smtClean="0"/>
              <a:t>2014/10/12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BEE8E5-944D-4D49-9DAA-D911F424C9A6}" type="slidenum">
              <a:rPr kumimoji="1" lang="ja-JP" altLang="en-US" smtClean="0"/>
              <a:t>‹#›</a:t>
            </a:fld>
            <a:endParaRPr kumimoji="1" lang="ja-JP" altLang="en-US"/>
          </a:p>
        </p:txBody>
      </p:sp>
    </p:spTree>
    <p:extLst>
      <p:ext uri="{BB962C8B-B14F-4D97-AF65-F5344CB8AC3E}">
        <p14:creationId xmlns:p14="http://schemas.microsoft.com/office/powerpoint/2010/main" val="1439274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A4A105-CA59-C24A-8323-CF28BC2911E3}" type="datetimeFigureOut">
              <a:rPr kumimoji="1" lang="ja-JP" altLang="en-US" smtClean="0"/>
              <a:t>2014/10/12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BEE8E5-944D-4D49-9DAA-D911F424C9A6}" type="slidenum">
              <a:rPr kumimoji="1" lang="ja-JP" altLang="en-US" smtClean="0"/>
              <a:t>‹#›</a:t>
            </a:fld>
            <a:endParaRPr kumimoji="1" lang="ja-JP" altLang="en-US"/>
          </a:p>
        </p:txBody>
      </p:sp>
    </p:spTree>
    <p:extLst>
      <p:ext uri="{BB962C8B-B14F-4D97-AF65-F5344CB8AC3E}">
        <p14:creationId xmlns:p14="http://schemas.microsoft.com/office/powerpoint/2010/main" val="428627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C8A0C0-CEE5-4F82-BAA3-0158869E7B50}"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5818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rgbClr val="00B050"/>
                </a:solidFill>
              </a:defRPr>
            </a:lvl1pPr>
            <a:lvl2pPr>
              <a:defRPr b="1">
                <a:solidFill>
                  <a:srgbClr val="FF0000"/>
                </a:solidFill>
              </a:defRPr>
            </a:lvl2pPr>
            <a:lvl3pPr>
              <a:defRPr b="1"/>
            </a:lvl3pPr>
            <a:lvl4pPr>
              <a:defRPr sz="2400" b="1">
                <a:solidFill>
                  <a:srgbClr val="FF0000"/>
                </a:solidFill>
              </a:defRPr>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4CF82AF-C0C3-476E-A9F2-B02B7BF564E7}"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8597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3D2754-BFE1-40D1-A177-11D5BDCC1B8E}"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5203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1C377B-F6DA-4063-8F68-9879E6A3A898}"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440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4ECEEA-3A5E-41AC-AB51-B21A578C31FD}"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0795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E4DBC-CC18-4B7C-BDA9-01B6A0DEA79C}"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6938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C84AA-CA7E-471B-AA2A-AD9E483785D0}"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6541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7CCE9-4BE0-4AEC-B8F5-1DFC9DB276A9}"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796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5A4A105-CA59-C24A-8323-CF28BC2911E3}" type="datetimeFigureOut">
              <a:rPr kumimoji="1" lang="ja-JP" altLang="en-US" smtClean="0"/>
              <a:t>2014/10/12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BEE8E5-944D-4D49-9DAA-D911F424C9A6}" type="slidenum">
              <a:rPr kumimoji="1" lang="ja-JP" altLang="en-US" smtClean="0"/>
              <a:t>‹#›</a:t>
            </a:fld>
            <a:endParaRPr kumimoji="1" lang="ja-JP" altLang="en-US"/>
          </a:p>
        </p:txBody>
      </p:sp>
    </p:spTree>
    <p:extLst>
      <p:ext uri="{BB962C8B-B14F-4D97-AF65-F5344CB8AC3E}">
        <p14:creationId xmlns:p14="http://schemas.microsoft.com/office/powerpoint/2010/main" val="1493958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187A8-AE0D-4CD4-9F0E-4D5A101E9732}"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4655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C3419-338E-4704-BA89-CCB7153F6A96}"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9005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56E72-F836-4D91-B2FD-A7B906049BD4}"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5869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C8A0C0-CEE5-4F82-BAA3-0158869E7B50}"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5818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rgbClr val="00B050"/>
                </a:solidFill>
              </a:defRPr>
            </a:lvl1pPr>
            <a:lvl2pPr>
              <a:defRPr b="1">
                <a:solidFill>
                  <a:srgbClr val="FF0000"/>
                </a:solidFill>
              </a:defRPr>
            </a:lvl2pPr>
            <a:lvl3pPr>
              <a:defRPr b="1"/>
            </a:lvl3pPr>
            <a:lvl4pPr>
              <a:defRPr sz="2400" b="1">
                <a:solidFill>
                  <a:srgbClr val="FF0000"/>
                </a:solidFill>
              </a:defRPr>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4CF82AF-C0C3-476E-A9F2-B02B7BF564E7}"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85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3D2754-BFE1-40D1-A177-11D5BDCC1B8E}"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5203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1C377B-F6DA-4063-8F68-9879E6A3A898}"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4403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4ECEEA-3A5E-41AC-AB51-B21A578C31FD}"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0795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E4DBC-CC18-4B7C-BDA9-01B6A0DEA79C}"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6938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C84AA-CA7E-471B-AA2A-AD9E483785D0}"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654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5A4A105-CA59-C24A-8323-CF28BC2911E3}" type="datetimeFigureOut">
              <a:rPr kumimoji="1" lang="ja-JP" altLang="en-US" smtClean="0"/>
              <a:t>2014/10/12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4BEE8E5-944D-4D49-9DAA-D911F424C9A6}" type="slidenum">
              <a:rPr kumimoji="1" lang="ja-JP" altLang="en-US" smtClean="0"/>
              <a:t>‹#›</a:t>
            </a:fld>
            <a:endParaRPr kumimoji="1" lang="ja-JP" altLang="en-US"/>
          </a:p>
        </p:txBody>
      </p:sp>
    </p:spTree>
    <p:extLst>
      <p:ext uri="{BB962C8B-B14F-4D97-AF65-F5344CB8AC3E}">
        <p14:creationId xmlns:p14="http://schemas.microsoft.com/office/powerpoint/2010/main" val="1515142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E7CCE9-4BE0-4AEC-B8F5-1DFC9DB276A9}"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7964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187A8-AE0D-4CD4-9F0E-4D5A101E9732}"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4655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C3419-338E-4704-BA89-CCB7153F6A96}"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89005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56E72-F836-4D91-B2FD-A7B906049BD4}" type="datetime1">
              <a:rPr lang="en-US" smtClean="0">
                <a:solidFill>
                  <a:prstClr val="black">
                    <a:tint val="75000"/>
                  </a:prstClr>
                </a:solidFill>
                <a:latin typeface="Calibri"/>
              </a:rPr>
              <a:pPr/>
              <a:t>2014/10/12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5869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ru-RU" dirty="0"/>
          </a:p>
        </p:txBody>
      </p:sp>
      <p:sp>
        <p:nvSpPr>
          <p:cNvPr id="4" name="Date Placeholder 3"/>
          <p:cNvSpPr>
            <a:spLocks noGrp="1"/>
          </p:cNvSpPr>
          <p:nvPr>
            <p:ph type="dt" sz="half" idx="10"/>
          </p:nvPr>
        </p:nvSpPr>
        <p:spPr/>
        <p:txBody>
          <a:bodyPr/>
          <a:lstStyle/>
          <a:p>
            <a:r>
              <a:rPr lang="ru-RU" smtClean="0">
                <a:solidFill>
                  <a:prstClr val="black">
                    <a:tint val="75000"/>
                  </a:prstClr>
                </a:solidFill>
                <a:latin typeface="Calibri"/>
              </a:rPr>
              <a:t>24.03.2014</a:t>
            </a:r>
            <a:endParaRPr lang="ru-RU">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Seminar at CERN, March 24th 2014</a:t>
            </a:r>
            <a:endParaRPr lang="ru-RU" dirty="0" smtClean="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418728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US" dirty="0" smtClean="0"/>
              <a:t>Click to edit Master title style</a:t>
            </a:r>
            <a:endParaRPr lang="ru-R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r>
              <a:rPr lang="ru-RU" smtClean="0">
                <a:solidFill>
                  <a:prstClr val="black">
                    <a:tint val="75000"/>
                  </a:prstClr>
                </a:solidFill>
                <a:latin typeface="Calibri"/>
              </a:rPr>
              <a:t>24.03.2014</a:t>
            </a:r>
            <a:endParaRPr lang="ru-RU">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Seminar at CERN, March 24th 2014</a:t>
            </a:r>
            <a:endParaRPr lang="ru-RU">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1141946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ru-RU" smtClean="0">
                <a:solidFill>
                  <a:prstClr val="black">
                    <a:tint val="75000"/>
                  </a:prstClr>
                </a:solidFill>
                <a:latin typeface="Calibri"/>
              </a:rPr>
              <a:t>24.03.2014</a:t>
            </a:r>
            <a:endParaRPr lang="ru-RU">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Seminar at CERN, March 24th 2014</a:t>
            </a:r>
            <a:endParaRPr lang="ru-RU">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3747123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r>
              <a:rPr lang="ru-RU" smtClean="0">
                <a:solidFill>
                  <a:prstClr val="black">
                    <a:tint val="75000"/>
                  </a:prstClr>
                </a:solidFill>
                <a:latin typeface="Calibri"/>
              </a:rPr>
              <a:t>24.03.2014</a:t>
            </a:r>
            <a:endParaRPr lang="ru-RU">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Seminar at CERN, March 24th 2014</a:t>
            </a:r>
            <a:endParaRPr lang="ru-RU">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1937314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r>
              <a:rPr lang="ru-RU" smtClean="0">
                <a:solidFill>
                  <a:prstClr val="black">
                    <a:tint val="75000"/>
                  </a:prstClr>
                </a:solidFill>
                <a:latin typeface="Calibri"/>
              </a:rPr>
              <a:t>24.03.2014</a:t>
            </a:r>
            <a:endParaRPr lang="ru-RU">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Seminar at CERN, March 24th 2014</a:t>
            </a:r>
            <a:endParaRPr lang="ru-RU">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1098414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r>
              <a:rPr lang="ru-RU" smtClean="0">
                <a:solidFill>
                  <a:prstClr val="black">
                    <a:tint val="75000"/>
                  </a:prstClr>
                </a:solidFill>
                <a:latin typeface="Calibri"/>
              </a:rPr>
              <a:t>24.03.2014</a:t>
            </a:r>
            <a:endParaRPr lang="ru-RU">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Seminar at CERN, March 24th 2014</a:t>
            </a:r>
            <a:endParaRPr lang="ru-RU">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289101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5A4A105-CA59-C24A-8323-CF28BC2911E3}" type="datetimeFigureOut">
              <a:rPr kumimoji="1" lang="ja-JP" altLang="en-US" smtClean="0"/>
              <a:t>2014/10/12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BEE8E5-944D-4D49-9DAA-D911F424C9A6}" type="slidenum">
              <a:rPr kumimoji="1" lang="ja-JP" altLang="en-US" smtClean="0"/>
              <a:t>‹#›</a:t>
            </a:fld>
            <a:endParaRPr kumimoji="1" lang="ja-JP" altLang="en-US"/>
          </a:p>
        </p:txBody>
      </p:sp>
    </p:spTree>
    <p:extLst>
      <p:ext uri="{BB962C8B-B14F-4D97-AF65-F5344CB8AC3E}">
        <p14:creationId xmlns:p14="http://schemas.microsoft.com/office/powerpoint/2010/main" val="537075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ru-RU" smtClean="0">
                <a:solidFill>
                  <a:prstClr val="black">
                    <a:tint val="75000"/>
                  </a:prstClr>
                </a:solidFill>
                <a:latin typeface="Calibri"/>
              </a:rPr>
              <a:t>24.03.2014</a:t>
            </a:r>
            <a:endParaRPr lang="ru-RU">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Seminar at CERN, March 24th 2014</a:t>
            </a:r>
            <a:endParaRPr lang="ru-RU">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33962480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ru-RU" smtClean="0">
                <a:solidFill>
                  <a:prstClr val="black">
                    <a:tint val="75000"/>
                  </a:prstClr>
                </a:solidFill>
                <a:latin typeface="Calibri"/>
              </a:rPr>
              <a:t>24.03.2014</a:t>
            </a:r>
            <a:endParaRPr lang="ru-RU">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Seminar at CERN, March 24th 2014</a:t>
            </a:r>
            <a:endParaRPr lang="ru-RU">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1962738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ru-RU" smtClean="0">
                <a:solidFill>
                  <a:prstClr val="black">
                    <a:tint val="75000"/>
                  </a:prstClr>
                </a:solidFill>
                <a:latin typeface="Calibri"/>
              </a:rPr>
              <a:t>24.03.2014</a:t>
            </a:r>
            <a:endParaRPr lang="ru-RU">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Seminar at CERN, March 24th 2014</a:t>
            </a:r>
            <a:endParaRPr lang="ru-RU">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2160999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r>
              <a:rPr lang="ru-RU" smtClean="0">
                <a:solidFill>
                  <a:prstClr val="black">
                    <a:tint val="75000"/>
                  </a:prstClr>
                </a:solidFill>
                <a:latin typeface="Calibri"/>
              </a:rPr>
              <a:t>24.03.2014</a:t>
            </a:r>
            <a:endParaRPr lang="ru-RU">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Seminar at CERN, March 24th 2014</a:t>
            </a:r>
            <a:endParaRPr lang="ru-RU">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216078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r>
              <a:rPr lang="ru-RU" smtClean="0">
                <a:solidFill>
                  <a:prstClr val="black">
                    <a:tint val="75000"/>
                  </a:prstClr>
                </a:solidFill>
                <a:latin typeface="Calibri"/>
              </a:rPr>
              <a:t>24.03.2014</a:t>
            </a:r>
            <a:endParaRPr lang="ru-RU">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Seminar at CERN, March 24th 2014</a:t>
            </a:r>
            <a:endParaRPr lang="ru-RU">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a:t>
            </a:fld>
            <a:endParaRPr lang="ru-RU">
              <a:solidFill>
                <a:prstClr val="black">
                  <a:tint val="75000"/>
                </a:prstClr>
              </a:solidFill>
              <a:latin typeface="Calibri"/>
            </a:endParaRPr>
          </a:p>
        </p:txBody>
      </p:sp>
    </p:spTree>
    <p:extLst>
      <p:ext uri="{BB962C8B-B14F-4D97-AF65-F5344CB8AC3E}">
        <p14:creationId xmlns:p14="http://schemas.microsoft.com/office/powerpoint/2010/main" val="3015665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17D15B4-5F38-B54D-8939-D9FA92EAFF55}" type="datetimeFigureOut">
              <a:rPr lang="ja-JP" altLang="en-US" smtClean="0">
                <a:solidFill>
                  <a:prstClr val="black">
                    <a:tint val="75000"/>
                  </a:prstClr>
                </a:solidFill>
                <a:latin typeface="Calibri"/>
                <a:ea typeface="ＭＳ Ｐゴシック"/>
              </a:rPr>
              <a:pPr/>
              <a:t>2014/10/12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3E5F2DE5-E68C-584C-9CD3-1D7E6D93819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598824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7D15B4-5F38-B54D-8939-D9FA92EAFF55}" type="datetimeFigureOut">
              <a:rPr lang="ja-JP" altLang="en-US" smtClean="0">
                <a:solidFill>
                  <a:prstClr val="black">
                    <a:tint val="75000"/>
                  </a:prstClr>
                </a:solidFill>
                <a:latin typeface="Calibri"/>
                <a:ea typeface="ＭＳ Ｐゴシック"/>
              </a:rPr>
              <a:pPr/>
              <a:t>2014/10/12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3E5F2DE5-E68C-584C-9CD3-1D7E6D93819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780180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17D15B4-5F38-B54D-8939-D9FA92EAFF55}" type="datetimeFigureOut">
              <a:rPr lang="ja-JP" altLang="en-US" smtClean="0">
                <a:solidFill>
                  <a:prstClr val="black">
                    <a:tint val="75000"/>
                  </a:prstClr>
                </a:solidFill>
                <a:latin typeface="Calibri"/>
                <a:ea typeface="ＭＳ Ｐゴシック"/>
              </a:rPr>
              <a:pPr/>
              <a:t>2014/10/12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3E5F2DE5-E68C-584C-9CD3-1D7E6D93819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165431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17D15B4-5F38-B54D-8939-D9FA92EAFF55}" type="datetimeFigureOut">
              <a:rPr lang="ja-JP" altLang="en-US" smtClean="0">
                <a:solidFill>
                  <a:prstClr val="black">
                    <a:tint val="75000"/>
                  </a:prstClr>
                </a:solidFill>
                <a:latin typeface="Calibri"/>
                <a:ea typeface="ＭＳ Ｐゴシック"/>
              </a:rPr>
              <a:pPr/>
              <a:t>2014/10/12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3E5F2DE5-E68C-584C-9CD3-1D7E6D93819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966474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17D15B4-5F38-B54D-8939-D9FA92EAFF55}" type="datetimeFigureOut">
              <a:rPr lang="ja-JP" altLang="en-US" smtClean="0">
                <a:solidFill>
                  <a:prstClr val="black">
                    <a:tint val="75000"/>
                  </a:prstClr>
                </a:solidFill>
                <a:latin typeface="Calibri"/>
                <a:ea typeface="ＭＳ Ｐゴシック"/>
              </a:rPr>
              <a:pPr/>
              <a:t>2014/10/12</a:t>
            </a:fld>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3E5F2DE5-E68C-584C-9CD3-1D7E6D93819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3685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5A4A105-CA59-C24A-8323-CF28BC2911E3}" type="datetimeFigureOut">
              <a:rPr kumimoji="1" lang="ja-JP" altLang="en-US" smtClean="0"/>
              <a:t>2014/10/12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4BEE8E5-944D-4D49-9DAA-D911F424C9A6}" type="slidenum">
              <a:rPr kumimoji="1" lang="ja-JP" altLang="en-US" smtClean="0"/>
              <a:t>‹#›</a:t>
            </a:fld>
            <a:endParaRPr kumimoji="1" lang="ja-JP" altLang="en-US"/>
          </a:p>
        </p:txBody>
      </p:sp>
    </p:spTree>
    <p:extLst>
      <p:ext uri="{BB962C8B-B14F-4D97-AF65-F5344CB8AC3E}">
        <p14:creationId xmlns:p14="http://schemas.microsoft.com/office/powerpoint/2010/main" val="19993192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17D15B4-5F38-B54D-8939-D9FA92EAFF55}" type="datetimeFigureOut">
              <a:rPr lang="ja-JP" altLang="en-US" smtClean="0">
                <a:solidFill>
                  <a:prstClr val="black">
                    <a:tint val="75000"/>
                  </a:prstClr>
                </a:solidFill>
                <a:latin typeface="Calibri"/>
                <a:ea typeface="ＭＳ Ｐゴシック"/>
              </a:rPr>
              <a:pPr/>
              <a:t>2014/10/12</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3E5F2DE5-E68C-584C-9CD3-1D7E6D93819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78207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17D15B4-5F38-B54D-8939-D9FA92EAFF55}" type="datetimeFigureOut">
              <a:rPr lang="ja-JP" altLang="en-US" smtClean="0">
                <a:solidFill>
                  <a:prstClr val="black">
                    <a:tint val="75000"/>
                  </a:prstClr>
                </a:solidFill>
                <a:latin typeface="Calibri"/>
                <a:ea typeface="ＭＳ Ｐゴシック"/>
              </a:rPr>
              <a:pPr/>
              <a:t>2014/10/12</a:t>
            </a:fld>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3E5F2DE5-E68C-584C-9CD3-1D7E6D93819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254279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17D15B4-5F38-B54D-8939-D9FA92EAFF55}" type="datetimeFigureOut">
              <a:rPr lang="ja-JP" altLang="en-US" smtClean="0">
                <a:solidFill>
                  <a:prstClr val="black">
                    <a:tint val="75000"/>
                  </a:prstClr>
                </a:solidFill>
                <a:latin typeface="Calibri"/>
                <a:ea typeface="ＭＳ Ｐゴシック"/>
              </a:rPr>
              <a:pPr/>
              <a:t>2014/10/12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3E5F2DE5-E68C-584C-9CD3-1D7E6D93819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058232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17D15B4-5F38-B54D-8939-D9FA92EAFF55}" type="datetimeFigureOut">
              <a:rPr lang="ja-JP" altLang="en-US" smtClean="0">
                <a:solidFill>
                  <a:prstClr val="black">
                    <a:tint val="75000"/>
                  </a:prstClr>
                </a:solidFill>
                <a:latin typeface="Calibri"/>
                <a:ea typeface="ＭＳ Ｐゴシック"/>
              </a:rPr>
              <a:pPr/>
              <a:t>2014/10/12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3E5F2DE5-E68C-584C-9CD3-1D7E6D93819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370431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7D15B4-5F38-B54D-8939-D9FA92EAFF55}" type="datetimeFigureOut">
              <a:rPr lang="ja-JP" altLang="en-US" smtClean="0">
                <a:solidFill>
                  <a:prstClr val="black">
                    <a:tint val="75000"/>
                  </a:prstClr>
                </a:solidFill>
                <a:latin typeface="Calibri"/>
                <a:ea typeface="ＭＳ Ｐゴシック"/>
              </a:rPr>
              <a:pPr/>
              <a:t>2014/10/12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3E5F2DE5-E68C-584C-9CD3-1D7E6D93819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27480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7D15B4-5F38-B54D-8939-D9FA92EAFF55}" type="datetimeFigureOut">
              <a:rPr lang="ja-JP" altLang="en-US" smtClean="0">
                <a:solidFill>
                  <a:prstClr val="black">
                    <a:tint val="75000"/>
                  </a:prstClr>
                </a:solidFill>
                <a:latin typeface="Calibri"/>
                <a:ea typeface="ＭＳ Ｐゴシック"/>
              </a:rPr>
              <a:pPr/>
              <a:t>2014/10/12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3E5F2DE5-E68C-584C-9CD3-1D7E6D93819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3932143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verTx">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8229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3938588"/>
            <a:ext cx="8229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245225"/>
            <a:ext cx="2133600" cy="476250"/>
          </a:xfrm>
        </p:spPr>
        <p:txBody>
          <a:bodyPr/>
          <a:lstStyle>
            <a:lvl1pPr>
              <a:defRPr/>
            </a:lvl1pPr>
          </a:lstStyle>
          <a:p>
            <a:endParaRPr lang="en-US" altLang="ja-JP">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a:xfrm>
            <a:off x="3124200" y="6245225"/>
            <a:ext cx="2895600" cy="476250"/>
          </a:xfrm>
        </p:spPr>
        <p:txBody>
          <a:bodyPr/>
          <a:lstStyle>
            <a:lvl1pPr>
              <a:defRPr/>
            </a:lvl1pPr>
          </a:lstStyle>
          <a:p>
            <a:endParaRPr lang="en-US" altLang="ja-JP">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a:xfrm>
            <a:off x="6553200" y="6245225"/>
            <a:ext cx="2133600" cy="476250"/>
          </a:xfrm>
        </p:spPr>
        <p:txBody>
          <a:bodyPr/>
          <a:lstStyle>
            <a:lvl1pPr>
              <a:defRPr/>
            </a:lvl1pPr>
          </a:lstStyle>
          <a:p>
            <a:fld id="{0A50EAF5-85C7-AF40-8DFC-4CD91D1F2D35}" type="slidenum">
              <a:rPr lang="en-US" altLang="ja-JP">
                <a:solidFill>
                  <a:prstClr val="black">
                    <a:tint val="75000"/>
                  </a:prstClr>
                </a:solidFill>
                <a:latin typeface="Calibri"/>
                <a:ea typeface="ＭＳ Ｐゴシック"/>
              </a:rPr>
              <a:pPr/>
              <a:t>‹#›</a:t>
            </a:fld>
            <a:endParaRPr lang="en-US" altLang="ja-JP">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826640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ー 2"/>
          <p:cNvSpPr>
            <a:spLocks noGrp="1"/>
          </p:cNvSpPr>
          <p:nvPr>
            <p:ph type="dt" sz="half" idx="10"/>
          </p:nvPr>
        </p:nvSpPr>
        <p:spPr>
          <a:xfrm>
            <a:off x="685800" y="6248400"/>
            <a:ext cx="1905000" cy="457200"/>
          </a:xfrm>
        </p:spPr>
        <p:txBody>
          <a:bodyPr/>
          <a:lstStyle>
            <a:lvl1pPr>
              <a:defRPr/>
            </a:lvl1pPr>
          </a:lstStyle>
          <a:p>
            <a:endParaRPr lang="en-US" altLang="ja-JP">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a:xfrm>
            <a:off x="3124200" y="6248400"/>
            <a:ext cx="2895600" cy="457200"/>
          </a:xfrm>
        </p:spPr>
        <p:txBody>
          <a:bodyPr/>
          <a:lstStyle>
            <a:lvl1pPr>
              <a:defRPr/>
            </a:lvl1pPr>
          </a:lstStyle>
          <a:p>
            <a:endParaRPr lang="en-US" altLang="ja-JP">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a:xfrm>
            <a:off x="6553200" y="6248400"/>
            <a:ext cx="1905000" cy="457200"/>
          </a:xfrm>
        </p:spPr>
        <p:txBody>
          <a:bodyPr/>
          <a:lstStyle>
            <a:lvl1pPr>
              <a:defRPr/>
            </a:lvl1pPr>
          </a:lstStyle>
          <a:p>
            <a:fld id="{28752C81-C6B8-2942-BCC2-5EC8A1FCDA66}" type="slidenum">
              <a:rPr lang="en-US" altLang="ja-JP">
                <a:solidFill>
                  <a:prstClr val="black">
                    <a:tint val="75000"/>
                  </a:prstClr>
                </a:solidFill>
                <a:latin typeface="Calibri"/>
                <a:ea typeface="ＭＳ Ｐゴシック"/>
              </a:rPr>
              <a:pPr/>
              <a:t>‹#›</a:t>
            </a:fld>
            <a:endParaRPr lang="en-US" altLang="ja-JP">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03741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5A4A105-CA59-C24A-8323-CF28BC2911E3}" type="datetimeFigureOut">
              <a:rPr kumimoji="1" lang="ja-JP" altLang="en-US" smtClean="0"/>
              <a:t>2014/10/12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4BEE8E5-944D-4D49-9DAA-D911F424C9A6}" type="slidenum">
              <a:rPr kumimoji="1" lang="ja-JP" altLang="en-US" smtClean="0"/>
              <a:t>‹#›</a:t>
            </a:fld>
            <a:endParaRPr kumimoji="1" lang="ja-JP" altLang="en-US"/>
          </a:p>
        </p:txBody>
      </p:sp>
    </p:spTree>
    <p:extLst>
      <p:ext uri="{BB962C8B-B14F-4D97-AF65-F5344CB8AC3E}">
        <p14:creationId xmlns:p14="http://schemas.microsoft.com/office/powerpoint/2010/main" val="264495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5A4A105-CA59-C24A-8323-CF28BC2911E3}" type="datetimeFigureOut">
              <a:rPr kumimoji="1" lang="ja-JP" altLang="en-US" smtClean="0"/>
              <a:t>2014/10/12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4BEE8E5-944D-4D49-9DAA-D911F424C9A6}" type="slidenum">
              <a:rPr kumimoji="1" lang="ja-JP" altLang="en-US" smtClean="0"/>
              <a:t>‹#›</a:t>
            </a:fld>
            <a:endParaRPr kumimoji="1" lang="ja-JP" altLang="en-US"/>
          </a:p>
        </p:txBody>
      </p:sp>
    </p:spTree>
    <p:extLst>
      <p:ext uri="{BB962C8B-B14F-4D97-AF65-F5344CB8AC3E}">
        <p14:creationId xmlns:p14="http://schemas.microsoft.com/office/powerpoint/2010/main" val="303082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5A4A105-CA59-C24A-8323-CF28BC2911E3}" type="datetimeFigureOut">
              <a:rPr kumimoji="1" lang="ja-JP" altLang="en-US" smtClean="0"/>
              <a:t>2014/10/12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BEE8E5-944D-4D49-9DAA-D911F424C9A6}" type="slidenum">
              <a:rPr kumimoji="1" lang="ja-JP" altLang="en-US" smtClean="0"/>
              <a:t>‹#›</a:t>
            </a:fld>
            <a:endParaRPr kumimoji="1" lang="ja-JP" altLang="en-US"/>
          </a:p>
        </p:txBody>
      </p:sp>
    </p:spTree>
    <p:extLst>
      <p:ext uri="{BB962C8B-B14F-4D97-AF65-F5344CB8AC3E}">
        <p14:creationId xmlns:p14="http://schemas.microsoft.com/office/powerpoint/2010/main" val="190186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5A4A105-CA59-C24A-8323-CF28BC2911E3}" type="datetimeFigureOut">
              <a:rPr kumimoji="1" lang="ja-JP" altLang="en-US" smtClean="0"/>
              <a:t>2014/10/12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4BEE8E5-944D-4D49-9DAA-D911F424C9A6}" type="slidenum">
              <a:rPr kumimoji="1" lang="ja-JP" altLang="en-US" smtClean="0"/>
              <a:t>‹#›</a:t>
            </a:fld>
            <a:endParaRPr kumimoji="1" lang="ja-JP" altLang="en-US"/>
          </a:p>
        </p:txBody>
      </p:sp>
    </p:spTree>
    <p:extLst>
      <p:ext uri="{BB962C8B-B14F-4D97-AF65-F5344CB8AC3E}">
        <p14:creationId xmlns:p14="http://schemas.microsoft.com/office/powerpoint/2010/main" val="549248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4A105-CA59-C24A-8323-CF28BC2911E3}" type="datetimeFigureOut">
              <a:rPr kumimoji="1" lang="ja-JP" altLang="en-US" smtClean="0"/>
              <a:t>2014/10/12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EE8E5-944D-4D49-9DAA-D911F424C9A6}" type="slidenum">
              <a:rPr kumimoji="1" lang="ja-JP" altLang="en-US" smtClean="0"/>
              <a:t>‹#›</a:t>
            </a:fld>
            <a:endParaRPr kumimoji="1" lang="ja-JP" altLang="en-US"/>
          </a:p>
        </p:txBody>
      </p:sp>
    </p:spTree>
    <p:extLst>
      <p:ext uri="{BB962C8B-B14F-4D97-AF65-F5344CB8AC3E}">
        <p14:creationId xmlns:p14="http://schemas.microsoft.com/office/powerpoint/2010/main" val="296843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6926C43-774F-478D-A244-D893F9C7A0CB}" type="datetime1">
              <a:rPr kumimoji="0" lang="en-US" smtClean="0">
                <a:solidFill>
                  <a:prstClr val="black">
                    <a:tint val="75000"/>
                  </a:prstClr>
                </a:solidFill>
                <a:latin typeface="Calibri"/>
              </a:rPr>
              <a:pPr defTabSz="914400"/>
              <a:t>2014/10/12</a:t>
            </a:fld>
            <a:endParaRPr kumimoji="0"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kumimoji="0"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478930B-0CA4-49CA-940E-E3F8E9DA449C}" type="slidenum">
              <a:rPr kumimoji="0" lang="en-US" smtClean="0">
                <a:solidFill>
                  <a:prstClr val="black">
                    <a:tint val="75000"/>
                  </a:prstClr>
                </a:solidFill>
                <a:latin typeface="Calibri"/>
              </a:rPr>
              <a:pPr defTabSz="914400"/>
              <a:t>‹#›</a:t>
            </a:fld>
            <a:endParaRPr kumimoji="0" lang="en-US">
              <a:solidFill>
                <a:prstClr val="black">
                  <a:tint val="75000"/>
                </a:prstClr>
              </a:solidFill>
              <a:latin typeface="Calibri"/>
            </a:endParaRPr>
          </a:p>
        </p:txBody>
      </p:sp>
    </p:spTree>
    <p:extLst>
      <p:ext uri="{BB962C8B-B14F-4D97-AF65-F5344CB8AC3E}">
        <p14:creationId xmlns:p14="http://schemas.microsoft.com/office/powerpoint/2010/main" val="1235277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6926C43-774F-478D-A244-D893F9C7A0CB}" type="datetime1">
              <a:rPr kumimoji="0" lang="en-US" smtClean="0">
                <a:solidFill>
                  <a:prstClr val="black">
                    <a:tint val="75000"/>
                  </a:prstClr>
                </a:solidFill>
                <a:latin typeface="Calibri"/>
              </a:rPr>
              <a:pPr defTabSz="914400"/>
              <a:t>2014/10/12</a:t>
            </a:fld>
            <a:endParaRPr kumimoji="0"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kumimoji="0"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478930B-0CA4-49CA-940E-E3F8E9DA449C}" type="slidenum">
              <a:rPr kumimoji="0" lang="en-US" smtClean="0">
                <a:solidFill>
                  <a:prstClr val="black">
                    <a:tint val="75000"/>
                  </a:prstClr>
                </a:solidFill>
                <a:latin typeface="Calibri"/>
              </a:rPr>
              <a:pPr defTabSz="914400"/>
              <a:t>‹#›</a:t>
            </a:fld>
            <a:endParaRPr kumimoji="0" lang="en-US">
              <a:solidFill>
                <a:prstClr val="black">
                  <a:tint val="75000"/>
                </a:prstClr>
              </a:solidFill>
              <a:latin typeface="Calibri"/>
            </a:endParaRPr>
          </a:p>
        </p:txBody>
      </p:sp>
    </p:spTree>
    <p:extLst>
      <p:ext uri="{BB962C8B-B14F-4D97-AF65-F5344CB8AC3E}">
        <p14:creationId xmlns:p14="http://schemas.microsoft.com/office/powerpoint/2010/main" val="1235277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764704"/>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kumimoji="0" lang="ru-RU" smtClean="0">
                <a:solidFill>
                  <a:prstClr val="black">
                    <a:tint val="75000"/>
                  </a:prstClr>
                </a:solidFill>
                <a:latin typeface="Calibri"/>
              </a:rPr>
              <a:t>24.03.2014</a:t>
            </a:r>
            <a:endParaRPr kumimoji="0" lang="ru-RU">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kumimoji="0" lang="en-US" smtClean="0">
                <a:solidFill>
                  <a:prstClr val="black">
                    <a:tint val="75000"/>
                  </a:prstClr>
                </a:solidFill>
                <a:latin typeface="Calibri"/>
              </a:rPr>
              <a:t>Seminar at CERN, March 24th 2014</a:t>
            </a:r>
            <a:endParaRPr kumimoji="0" lang="ru-RU"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65D258A-DE35-43ED-8318-C8E464C331E0}" type="slidenum">
              <a:rPr kumimoji="0" lang="ru-RU" smtClean="0">
                <a:solidFill>
                  <a:prstClr val="black">
                    <a:tint val="75000"/>
                  </a:prstClr>
                </a:solidFill>
                <a:latin typeface="Calibri"/>
              </a:rPr>
              <a:pPr defTabSz="914400"/>
              <a:t>‹#›</a:t>
            </a:fld>
            <a:endParaRPr kumimoji="0" lang="ru-RU">
              <a:solidFill>
                <a:prstClr val="black">
                  <a:tint val="75000"/>
                </a:prstClr>
              </a:solidFill>
              <a:latin typeface="Calibri"/>
            </a:endParaRPr>
          </a:p>
        </p:txBody>
      </p:sp>
    </p:spTree>
    <p:extLst>
      <p:ext uri="{BB962C8B-B14F-4D97-AF65-F5344CB8AC3E}">
        <p14:creationId xmlns:p14="http://schemas.microsoft.com/office/powerpoint/2010/main" val="20313495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15B4-5F38-B54D-8939-D9FA92EAFF55}" type="datetimeFigureOut">
              <a:rPr lang="ja-JP" altLang="en-US" smtClean="0">
                <a:solidFill>
                  <a:prstClr val="black">
                    <a:tint val="75000"/>
                  </a:prstClr>
                </a:solidFill>
                <a:latin typeface="Calibri"/>
                <a:ea typeface="ＭＳ Ｐゴシック"/>
              </a:rPr>
              <a:pPr/>
              <a:t>2014/10/12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F2DE5-E68C-584C-9CD3-1D7E6D938197}" type="slidenum">
              <a:rPr lang="ja-JP" altLang="en-US" smtClean="0">
                <a:solidFill>
                  <a:prstClr val="black">
                    <a:tint val="75000"/>
                  </a:prstClr>
                </a:solidFill>
                <a:latin typeface="Calibri"/>
                <a:ea typeface="ＭＳ Ｐゴシック"/>
              </a:rPr>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9663572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457200" rtl="0" eaLnBrk="1" latinLnBrk="0" hangingPunct="1">
        <a:spcBef>
          <a:spcPct val="0"/>
        </a:spcBef>
        <a:buNone/>
        <a:defRPr kumimoji="1" sz="4400" kern="1200">
          <a:solidFill>
            <a:srgbClr val="660066"/>
          </a:solidFill>
          <a:latin typeface="Marker Felt Thin"/>
          <a:ea typeface=""/>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5.wmf"/><Relationship Id="rId13" Type="http://schemas.openxmlformats.org/officeDocument/2006/relationships/oleObject" Target="../embeddings/oleObject6.bin"/><Relationship Id="rId14" Type="http://schemas.openxmlformats.org/officeDocument/2006/relationships/image" Target="../media/image6.wmf"/><Relationship Id="rId15" Type="http://schemas.openxmlformats.org/officeDocument/2006/relationships/oleObject" Target="../embeddings/oleObject7.bin"/><Relationship Id="rId16"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35.xml"/><Relationship Id="rId3" Type="http://schemas.openxmlformats.org/officeDocument/2006/relationships/oleObject" Target="../embeddings/oleObject1.bin"/><Relationship Id="rId4" Type="http://schemas.openxmlformats.org/officeDocument/2006/relationships/image" Target="../media/image1.wmf"/><Relationship Id="rId5" Type="http://schemas.openxmlformats.org/officeDocument/2006/relationships/oleObject" Target="../embeddings/oleObject2.bin"/><Relationship Id="rId6" Type="http://schemas.openxmlformats.org/officeDocument/2006/relationships/image" Target="../media/image2.emf"/><Relationship Id="rId7" Type="http://schemas.openxmlformats.org/officeDocument/2006/relationships/oleObject" Target="../embeddings/oleObject3.bin"/><Relationship Id="rId8" Type="http://schemas.openxmlformats.org/officeDocument/2006/relationships/image" Target="../media/image3.wmf"/><Relationship Id="rId9" Type="http://schemas.openxmlformats.org/officeDocument/2006/relationships/oleObject" Target="../embeddings/oleObject4.bin"/><Relationship Id="rId10" Type="http://schemas.openxmlformats.org/officeDocument/2006/relationships/image" Target="../media/image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5.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png"/><Relationship Id="rId1" Type="http://schemas.openxmlformats.org/officeDocument/2006/relationships/slideLayout" Target="../slideLayouts/slideLayout35.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Partial summary of WG3	</a:t>
            </a: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M. Sullivan and Y. Funakoshi</a:t>
            </a:r>
            <a:endParaRPr kumimoji="1" lang="ja-JP" altLang="en-US" dirty="0"/>
          </a:p>
        </p:txBody>
      </p:sp>
    </p:spTree>
    <p:extLst>
      <p:ext uri="{BB962C8B-B14F-4D97-AF65-F5344CB8AC3E}">
        <p14:creationId xmlns:p14="http://schemas.microsoft.com/office/powerpoint/2010/main" val="2102808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 of talk</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Estimate nonlinear features of </a:t>
            </a:r>
            <a:r>
              <a:rPr lang="en-US" altLang="ja-JP" dirty="0" err="1"/>
              <a:t>FCCee</a:t>
            </a:r>
            <a:r>
              <a:rPr lang="en-US" altLang="ja-JP" dirty="0"/>
              <a:t> final focus as a function of L* and </a:t>
            </a:r>
            <a:r>
              <a:rPr lang="en-US" altLang="ja-JP" dirty="0">
                <a:sym typeface="Symbol"/>
              </a:rPr>
              <a:t>*. </a:t>
            </a:r>
            <a:endParaRPr lang="en-US" altLang="ja-JP" dirty="0" smtClean="0">
              <a:sym typeface="Symbol"/>
            </a:endParaRPr>
          </a:p>
          <a:p>
            <a:pPr lvl="1"/>
            <a:r>
              <a:rPr kumimoji="1" lang="en-US" altLang="ja-JP" dirty="0" smtClean="0">
                <a:solidFill>
                  <a:srgbClr val="000000"/>
                </a:solidFill>
                <a:sym typeface="Symbol"/>
              </a:rPr>
              <a:t>They took nonlinear detuning coefficient </a:t>
            </a:r>
            <a:r>
              <a:rPr kumimoji="1" lang="en-US" altLang="ja-JP" dirty="0" smtClean="0">
                <a:solidFill>
                  <a:srgbClr val="000000"/>
                </a:solidFill>
                <a:latin typeface="Symbol" charset="2"/>
                <a:cs typeface="Symbol" charset="2"/>
                <a:sym typeface="Symbol"/>
              </a:rPr>
              <a:t>a</a:t>
            </a:r>
            <a:r>
              <a:rPr kumimoji="1" lang="en-US" altLang="ja-JP" dirty="0" smtClean="0">
                <a:solidFill>
                  <a:srgbClr val="000000"/>
                </a:solidFill>
                <a:sym typeface="Symbol"/>
              </a:rPr>
              <a:t> as FF nonlinearity figure of merit.</a:t>
            </a:r>
          </a:p>
          <a:p>
            <a:pPr lvl="1"/>
            <a:r>
              <a:rPr kumimoji="1" lang="en-US" altLang="ja-JP" dirty="0" smtClean="0">
                <a:solidFill>
                  <a:srgbClr val="000000"/>
                </a:solidFill>
                <a:sym typeface="Symbol"/>
              </a:rPr>
              <a:t>considered nonlinearity</a:t>
            </a:r>
          </a:p>
          <a:p>
            <a:pPr lvl="2"/>
            <a:r>
              <a:rPr kumimoji="1" lang="en-US" altLang="ja-JP" dirty="0" smtClean="0">
                <a:solidFill>
                  <a:srgbClr val="000000"/>
                </a:solidFill>
                <a:sym typeface="Symbol"/>
              </a:rPr>
              <a:t>kinematic term</a:t>
            </a:r>
          </a:p>
          <a:p>
            <a:pPr lvl="2"/>
            <a:r>
              <a:rPr kumimoji="1" lang="en-US" altLang="ja-JP" dirty="0" smtClean="0">
                <a:solidFill>
                  <a:srgbClr val="000000"/>
                </a:solidFill>
                <a:sym typeface="Symbol"/>
              </a:rPr>
              <a:t>fringe fields of final focus </a:t>
            </a:r>
            <a:r>
              <a:rPr kumimoji="1" lang="en-US" altLang="ja-JP" dirty="0" err="1" smtClean="0">
                <a:solidFill>
                  <a:srgbClr val="000000"/>
                </a:solidFill>
                <a:sym typeface="Symbol"/>
              </a:rPr>
              <a:t>quadrupoles</a:t>
            </a:r>
            <a:endParaRPr kumimoji="1" lang="en-US" altLang="ja-JP" dirty="0" smtClean="0">
              <a:solidFill>
                <a:srgbClr val="000000"/>
              </a:solidFill>
              <a:sym typeface="Symbol"/>
            </a:endParaRPr>
          </a:p>
          <a:p>
            <a:pPr lvl="2"/>
            <a:r>
              <a:rPr kumimoji="1" lang="en-US" altLang="ja-JP" dirty="0" smtClean="0">
                <a:solidFill>
                  <a:srgbClr val="000000"/>
                </a:solidFill>
              </a:rPr>
              <a:t>paired </a:t>
            </a:r>
            <a:r>
              <a:rPr kumimoji="1" lang="en-US" altLang="ja-JP" dirty="0" err="1" smtClean="0">
                <a:solidFill>
                  <a:srgbClr val="000000"/>
                </a:solidFill>
              </a:rPr>
              <a:t>sextupoles</a:t>
            </a:r>
            <a:r>
              <a:rPr kumimoji="1" lang="en-US" altLang="ja-JP" dirty="0" smtClean="0">
                <a:solidFill>
                  <a:srgbClr val="000000"/>
                </a:solidFill>
              </a:rPr>
              <a:t> of local chromaticity sections</a:t>
            </a:r>
          </a:p>
          <a:p>
            <a:pPr lvl="1"/>
            <a:r>
              <a:rPr kumimoji="1" lang="en-US" altLang="ja-JP" dirty="0" smtClean="0">
                <a:solidFill>
                  <a:srgbClr val="000000"/>
                </a:solidFill>
              </a:rPr>
              <a:t>compare several colliders</a:t>
            </a:r>
          </a:p>
          <a:p>
            <a:r>
              <a:rPr lang="en-US" altLang="ja-JP" dirty="0">
                <a:sym typeface="Symbol"/>
              </a:rPr>
              <a:t>Design several lattices of FF (from IP to beginning of the arc) for several L*.</a:t>
            </a:r>
          </a:p>
          <a:p>
            <a:r>
              <a:rPr kumimoji="1" lang="en-US" altLang="ja-JP" dirty="0" smtClean="0">
                <a:solidFill>
                  <a:srgbClr val="000000"/>
                </a:solidFill>
              </a:rPr>
              <a:t>DA study</a:t>
            </a:r>
          </a:p>
          <a:p>
            <a:r>
              <a:rPr kumimoji="1" lang="en-US" altLang="ja-JP" dirty="0" smtClean="0">
                <a:solidFill>
                  <a:srgbClr val="000000"/>
                </a:solidFill>
              </a:rPr>
              <a:t>Conclusions</a:t>
            </a:r>
          </a:p>
          <a:p>
            <a:pPr lvl="1"/>
            <a:endParaRPr kumimoji="1" lang="ja-JP" altLang="en-US" dirty="0">
              <a:solidFill>
                <a:srgbClr val="000000"/>
              </a:solidFill>
            </a:endParaRPr>
          </a:p>
        </p:txBody>
      </p:sp>
      <p:sp>
        <p:nvSpPr>
          <p:cNvPr id="4" name="スライド番号プレースホルダー 3"/>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Tree>
    <p:extLst>
      <p:ext uri="{BB962C8B-B14F-4D97-AF65-F5344CB8AC3E}">
        <p14:creationId xmlns:p14="http://schemas.microsoft.com/office/powerpoint/2010/main" val="3709006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Kinematics</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33" name="Прямоугольник 32"/>
          <p:cNvSpPr/>
          <p:nvPr/>
        </p:nvSpPr>
        <p:spPr>
          <a:xfrm>
            <a:off x="179512" y="1052736"/>
            <a:ext cx="8568952" cy="830997"/>
          </a:xfrm>
          <a:prstGeom prst="rect">
            <a:avLst/>
          </a:prstGeom>
        </p:spPr>
        <p:txBody>
          <a:bodyPr wrap="square">
            <a:spAutoFit/>
          </a:bodyPr>
          <a:lstStyle/>
          <a:p>
            <a:pPr defTabSz="914400"/>
            <a:r>
              <a:rPr kumimoji="0" lang="en-US" sz="2400" dirty="0">
                <a:solidFill>
                  <a:prstClr val="black"/>
                </a:solidFill>
                <a:latin typeface="Calibri"/>
              </a:rPr>
              <a:t>For the extremely low </a:t>
            </a:r>
            <a:r>
              <a:rPr kumimoji="0" lang="en-US" sz="2400" dirty="0">
                <a:solidFill>
                  <a:prstClr val="black"/>
                </a:solidFill>
                <a:latin typeface="Calibri"/>
                <a:sym typeface="Symbol"/>
              </a:rPr>
              <a:t>* and large transverse momentum the first order correction of non-</a:t>
            </a:r>
            <a:r>
              <a:rPr kumimoji="0" lang="en-US" sz="2400" dirty="0" err="1">
                <a:solidFill>
                  <a:prstClr val="black"/>
                </a:solidFill>
                <a:latin typeface="Calibri"/>
                <a:sym typeface="Symbol"/>
              </a:rPr>
              <a:t>paraxiality</a:t>
            </a:r>
            <a:r>
              <a:rPr kumimoji="0" lang="en-US" sz="2400" dirty="0">
                <a:solidFill>
                  <a:prstClr val="black"/>
                </a:solidFill>
                <a:latin typeface="Calibri"/>
                <a:sym typeface="Symbol"/>
              </a:rPr>
              <a:t> is given by</a:t>
            </a:r>
            <a:r>
              <a:rPr kumimoji="0" lang="en-US" sz="2400" dirty="0">
                <a:solidFill>
                  <a:prstClr val="black"/>
                </a:solidFill>
                <a:latin typeface="Calibri"/>
              </a:rPr>
              <a:t> </a:t>
            </a:r>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169737178"/>
              </p:ext>
            </p:extLst>
          </p:nvPr>
        </p:nvGraphicFramePr>
        <p:xfrm>
          <a:off x="323528" y="1883733"/>
          <a:ext cx="2222796" cy="753179"/>
        </p:xfrm>
        <a:graphic>
          <a:graphicData uri="http://schemas.openxmlformats.org/presentationml/2006/ole">
            <mc:AlternateContent xmlns:mc="http://schemas.openxmlformats.org/markup-compatibility/2006">
              <mc:Choice xmlns:v="urn:schemas-microsoft-com:vml" Requires="v">
                <p:oleObj spid="_x0000_s9289" name="Формула" r:id="rId3" imgW="1155700" imgH="393700" progId="Equation.3">
                  <p:embed/>
                </p:oleObj>
              </mc:Choice>
              <mc:Fallback>
                <p:oleObj name="Формула" r:id="rId3" imgW="11557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83733"/>
                        <a:ext cx="2222796" cy="753179"/>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graphicFrame>
        <p:nvGraphicFramePr>
          <p:cNvPr id="12" name="Объект 11"/>
          <p:cNvGraphicFramePr>
            <a:graphicFrameLocks noChangeAspect="1"/>
          </p:cNvGraphicFramePr>
          <p:nvPr>
            <p:extLst>
              <p:ext uri="{D42A27DB-BD31-4B8C-83A1-F6EECF244321}">
                <p14:modId xmlns:p14="http://schemas.microsoft.com/office/powerpoint/2010/main" val="1855175335"/>
              </p:ext>
            </p:extLst>
          </p:nvPr>
        </p:nvGraphicFramePr>
        <p:xfrm>
          <a:off x="334963" y="2708275"/>
          <a:ext cx="2293937" cy="720725"/>
        </p:xfrm>
        <a:graphic>
          <a:graphicData uri="http://schemas.openxmlformats.org/presentationml/2006/ole">
            <mc:AlternateContent xmlns:mc="http://schemas.openxmlformats.org/markup-compatibility/2006">
              <mc:Choice xmlns:v="urn:schemas-microsoft-com:vml" Requires="v">
                <p:oleObj spid="_x0000_s9290" name="数式" r:id="rId5" imgW="1244600" imgH="393700" progId="Equation.3">
                  <p:embed/>
                </p:oleObj>
              </mc:Choice>
              <mc:Fallback>
                <p:oleObj name="数式" r:id="rId5" imgW="1244600" imgH="393700" progId="Equation.3">
                  <p:embed/>
                  <p:pic>
                    <p:nvPicPr>
                      <p:cNvPr id="0" name=""/>
                      <p:cNvPicPr>
                        <a:picLocks noChangeAspect="1" noChangeArrowheads="1"/>
                      </p:cNvPicPr>
                      <p:nvPr/>
                    </p:nvPicPr>
                    <p:blipFill>
                      <a:blip r:embed="rId6"/>
                      <a:srcRect/>
                      <a:stretch>
                        <a:fillRect/>
                      </a:stretch>
                    </p:blipFill>
                    <p:spPr bwMode="auto">
                      <a:xfrm>
                        <a:off x="334963" y="2708275"/>
                        <a:ext cx="2293937" cy="720725"/>
                      </a:xfrm>
                      <a:prstGeom prst="rect">
                        <a:avLst/>
                      </a:prstGeom>
                      <a:noFill/>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graphicFrame>
        <p:nvGraphicFramePr>
          <p:cNvPr id="14" name="Объект 13"/>
          <p:cNvGraphicFramePr>
            <a:graphicFrameLocks noChangeAspect="1"/>
          </p:cNvGraphicFramePr>
          <p:nvPr>
            <p:extLst>
              <p:ext uri="{D42A27DB-BD31-4B8C-83A1-F6EECF244321}">
                <p14:modId xmlns:p14="http://schemas.microsoft.com/office/powerpoint/2010/main" val="3321720564"/>
              </p:ext>
            </p:extLst>
          </p:nvPr>
        </p:nvGraphicFramePr>
        <p:xfrm>
          <a:off x="2843807" y="2060848"/>
          <a:ext cx="2281213" cy="432048"/>
        </p:xfrm>
        <a:graphic>
          <a:graphicData uri="http://schemas.openxmlformats.org/presentationml/2006/ole">
            <mc:AlternateContent xmlns:mc="http://schemas.openxmlformats.org/markup-compatibility/2006">
              <mc:Choice xmlns:v="urn:schemas-microsoft-com:vml" Requires="v">
                <p:oleObj spid="_x0000_s9291" name="Формула" r:id="rId7" imgW="1257300" imgH="241300" progId="Equation.3">
                  <p:embed/>
                </p:oleObj>
              </mc:Choice>
              <mc:Fallback>
                <p:oleObj name="Формула" r:id="rId7" imgW="12573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7" y="2060848"/>
                        <a:ext cx="2281213" cy="432048"/>
                      </a:xfrm>
                      <a:prstGeom prst="rect">
                        <a:avLst/>
                      </a:prstGeom>
                      <a:noFill/>
                    </p:spPr>
                  </p:pic>
                </p:oleObj>
              </mc:Fallback>
            </mc:AlternateContent>
          </a:graphicData>
        </a:graphic>
      </p:graphicFrame>
      <p:sp>
        <p:nvSpPr>
          <p:cNvPr id="1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graphicFrame>
        <p:nvGraphicFramePr>
          <p:cNvPr id="16" name="Объект 15"/>
          <p:cNvGraphicFramePr>
            <a:graphicFrameLocks noChangeAspect="1"/>
          </p:cNvGraphicFramePr>
          <p:nvPr>
            <p:extLst>
              <p:ext uri="{D42A27DB-BD31-4B8C-83A1-F6EECF244321}">
                <p14:modId xmlns:p14="http://schemas.microsoft.com/office/powerpoint/2010/main" val="2713692227"/>
              </p:ext>
            </p:extLst>
          </p:nvPr>
        </p:nvGraphicFramePr>
        <p:xfrm>
          <a:off x="5508104" y="2060848"/>
          <a:ext cx="2402187" cy="432048"/>
        </p:xfrm>
        <a:graphic>
          <a:graphicData uri="http://schemas.openxmlformats.org/presentationml/2006/ole">
            <mc:AlternateContent xmlns:mc="http://schemas.openxmlformats.org/markup-compatibility/2006">
              <mc:Choice xmlns:v="urn:schemas-microsoft-com:vml" Requires="v">
                <p:oleObj spid="_x0000_s9292" name="Формула" r:id="rId9" imgW="1320227" imgH="241195" progId="Equation.3">
                  <p:embed/>
                </p:oleObj>
              </mc:Choice>
              <mc:Fallback>
                <p:oleObj name="Формула" r:id="rId9" imgW="1320227" imgH="24119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8104" y="2060848"/>
                        <a:ext cx="2402187" cy="432048"/>
                      </a:xfrm>
                      <a:prstGeom prst="rect">
                        <a:avLst/>
                      </a:prstGeom>
                      <a:noFill/>
                    </p:spPr>
                  </p:pic>
                </p:oleObj>
              </mc:Fallback>
            </mc:AlternateContent>
          </a:graphicData>
        </a:graphic>
      </p:graphicFrame>
      <p:sp>
        <p:nvSpPr>
          <p:cNvPr id="1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graphicFrame>
        <p:nvGraphicFramePr>
          <p:cNvPr id="19" name="Объект 18"/>
          <p:cNvGraphicFramePr>
            <a:graphicFrameLocks noChangeAspect="1"/>
          </p:cNvGraphicFramePr>
          <p:nvPr>
            <p:extLst>
              <p:ext uri="{D42A27DB-BD31-4B8C-83A1-F6EECF244321}">
                <p14:modId xmlns:p14="http://schemas.microsoft.com/office/powerpoint/2010/main" val="3002560868"/>
              </p:ext>
            </p:extLst>
          </p:nvPr>
        </p:nvGraphicFramePr>
        <p:xfrm>
          <a:off x="2843808" y="2708920"/>
          <a:ext cx="2792506" cy="720080"/>
        </p:xfrm>
        <a:graphic>
          <a:graphicData uri="http://schemas.openxmlformats.org/presentationml/2006/ole">
            <mc:AlternateContent xmlns:mc="http://schemas.openxmlformats.org/markup-compatibility/2006">
              <mc:Choice xmlns:v="urn:schemas-microsoft-com:vml" Requires="v">
                <p:oleObj spid="_x0000_s9293" name="Формула" r:id="rId11" imgW="1511300" imgH="393700" progId="Equation.3">
                  <p:embed/>
                </p:oleObj>
              </mc:Choice>
              <mc:Fallback>
                <p:oleObj name="Формула" r:id="rId11" imgW="15113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3808" y="2708920"/>
                        <a:ext cx="2792506" cy="720080"/>
                      </a:xfrm>
                      <a:prstGeom prst="rect">
                        <a:avLst/>
                      </a:prstGeom>
                      <a:noFill/>
                    </p:spPr>
                  </p:pic>
                </p:oleObj>
              </mc:Fallback>
            </mc:AlternateContent>
          </a:graphicData>
        </a:graphic>
      </p:graphicFrame>
      <p:sp>
        <p:nvSpPr>
          <p:cNvPr id="2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graphicFrame>
        <p:nvGraphicFramePr>
          <p:cNvPr id="21" name="Объект 20"/>
          <p:cNvGraphicFramePr>
            <a:graphicFrameLocks noChangeAspect="1"/>
          </p:cNvGraphicFramePr>
          <p:nvPr>
            <p:extLst>
              <p:ext uri="{D42A27DB-BD31-4B8C-83A1-F6EECF244321}">
                <p14:modId xmlns:p14="http://schemas.microsoft.com/office/powerpoint/2010/main" val="1063246900"/>
              </p:ext>
            </p:extLst>
          </p:nvPr>
        </p:nvGraphicFramePr>
        <p:xfrm>
          <a:off x="6012160" y="2708920"/>
          <a:ext cx="2318306" cy="720080"/>
        </p:xfrm>
        <a:graphic>
          <a:graphicData uri="http://schemas.openxmlformats.org/presentationml/2006/ole">
            <mc:AlternateContent xmlns:mc="http://schemas.openxmlformats.org/markup-compatibility/2006">
              <mc:Choice xmlns:v="urn:schemas-microsoft-com:vml" Requires="v">
                <p:oleObj spid="_x0000_s9294" name="Формула" r:id="rId13" imgW="1256755" imgH="393529" progId="Equation.3">
                  <p:embed/>
                </p:oleObj>
              </mc:Choice>
              <mc:Fallback>
                <p:oleObj name="Формула" r:id="rId13" imgW="1256755"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2160" y="2708920"/>
                        <a:ext cx="2318306" cy="720080"/>
                      </a:xfrm>
                      <a:prstGeom prst="rect">
                        <a:avLst/>
                      </a:prstGeom>
                      <a:noFill/>
                    </p:spPr>
                  </p:pic>
                </p:oleObj>
              </mc:Fallback>
            </mc:AlternateContent>
          </a:graphicData>
        </a:graphic>
      </p:graphicFrame>
      <p:sp>
        <p:nvSpPr>
          <p:cNvPr id="27" name="Прямоугольник 26"/>
          <p:cNvSpPr/>
          <p:nvPr/>
        </p:nvSpPr>
        <p:spPr>
          <a:xfrm>
            <a:off x="191830" y="3573016"/>
            <a:ext cx="8568952" cy="461665"/>
          </a:xfrm>
          <a:prstGeom prst="rect">
            <a:avLst/>
          </a:prstGeom>
        </p:spPr>
        <p:txBody>
          <a:bodyPr wrap="square">
            <a:spAutoFit/>
          </a:bodyPr>
          <a:lstStyle/>
          <a:p>
            <a:pPr defTabSz="914400"/>
            <a:r>
              <a:rPr kumimoji="0" lang="en-US" sz="2400" dirty="0">
                <a:solidFill>
                  <a:prstClr val="black"/>
                </a:solidFill>
                <a:latin typeface="Calibri"/>
              </a:rPr>
              <a:t>The main contribution comes from the IP and the first drift:</a:t>
            </a:r>
          </a:p>
        </p:txBody>
      </p:sp>
      <p:sp>
        <p:nvSpPr>
          <p:cNvPr id="2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4"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32" name="Прямоугольник 31"/>
          <p:cNvSpPr/>
          <p:nvPr/>
        </p:nvSpPr>
        <p:spPr>
          <a:xfrm>
            <a:off x="287524" y="5229200"/>
            <a:ext cx="8568952" cy="461665"/>
          </a:xfrm>
          <a:prstGeom prst="rect">
            <a:avLst/>
          </a:prstGeom>
        </p:spPr>
        <p:txBody>
          <a:bodyPr wrap="square">
            <a:spAutoFit/>
          </a:bodyPr>
          <a:lstStyle/>
          <a:p>
            <a:pPr defTabSz="914400"/>
            <a:r>
              <a:rPr kumimoji="0" lang="en-US" sz="2400" dirty="0">
                <a:solidFill>
                  <a:prstClr val="black"/>
                </a:solidFill>
                <a:latin typeface="Calibri"/>
              </a:rPr>
              <a:t>where 2L</a:t>
            </a:r>
            <a:r>
              <a:rPr kumimoji="0" lang="en-US" sz="2400" baseline="30000" dirty="0">
                <a:solidFill>
                  <a:prstClr val="black"/>
                </a:solidFill>
                <a:latin typeface="Calibri"/>
              </a:rPr>
              <a:t>*</a:t>
            </a:r>
            <a:r>
              <a:rPr kumimoji="0" lang="en-US" sz="2400" dirty="0">
                <a:solidFill>
                  <a:prstClr val="black"/>
                </a:solidFill>
                <a:latin typeface="Calibri"/>
              </a:rPr>
              <a:t> is the distance between 2 QD0 quads around the IP. </a:t>
            </a:r>
          </a:p>
        </p:txBody>
      </p:sp>
      <p:sp>
        <p:nvSpPr>
          <p:cNvPr id="28" name="Rectangle 4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graphicFrame>
        <p:nvGraphicFramePr>
          <p:cNvPr id="30" name="Объект 29"/>
          <p:cNvGraphicFramePr>
            <a:graphicFrameLocks noChangeAspect="1"/>
          </p:cNvGraphicFramePr>
          <p:nvPr>
            <p:extLst>
              <p:ext uri="{D42A27DB-BD31-4B8C-83A1-F6EECF244321}">
                <p14:modId xmlns:p14="http://schemas.microsoft.com/office/powerpoint/2010/main" val="187208438"/>
              </p:ext>
            </p:extLst>
          </p:nvPr>
        </p:nvGraphicFramePr>
        <p:xfrm>
          <a:off x="2787650" y="4232275"/>
          <a:ext cx="2824163" cy="841375"/>
        </p:xfrm>
        <a:graphic>
          <a:graphicData uri="http://schemas.openxmlformats.org/presentationml/2006/ole">
            <mc:AlternateContent xmlns:mc="http://schemas.openxmlformats.org/markup-compatibility/2006">
              <mc:Choice xmlns:v="urn:schemas-microsoft-com:vml" Requires="v">
                <p:oleObj spid="_x0000_s9295" name="Формула" r:id="rId15" imgW="1587240" imgH="469800" progId="Equation.3">
                  <p:embed/>
                </p:oleObj>
              </mc:Choice>
              <mc:Fallback>
                <p:oleObj name="Формула" r:id="rId15" imgW="1587240" imgH="469800" progId="Equation.3">
                  <p:embed/>
                  <p:pic>
                    <p:nvPicPr>
                      <p:cNvPr id="0" name=""/>
                      <p:cNvPicPr>
                        <a:picLocks noChangeAspect="1" noChangeArrowheads="1"/>
                      </p:cNvPicPr>
                      <p:nvPr/>
                    </p:nvPicPr>
                    <p:blipFill>
                      <a:blip r:embed="rId16"/>
                      <a:srcRect/>
                      <a:stretch>
                        <a:fillRect/>
                      </a:stretch>
                    </p:blipFill>
                    <p:spPr bwMode="auto">
                      <a:xfrm>
                        <a:off x="2787650" y="4232275"/>
                        <a:ext cx="2824163" cy="841375"/>
                      </a:xfrm>
                      <a:prstGeom prst="rect">
                        <a:avLst/>
                      </a:prstGeom>
                      <a:noFill/>
                    </p:spPr>
                  </p:pic>
                </p:oleObj>
              </mc:Fallback>
            </mc:AlternateContent>
          </a:graphicData>
        </a:graphic>
      </p:graphicFrame>
      <p:sp>
        <p:nvSpPr>
          <p:cNvPr id="9" name="Slide Number Placeholder 8"/>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11</a:t>
            </a:fld>
            <a:endParaRPr lang="ru-RU">
              <a:solidFill>
                <a:prstClr val="black">
                  <a:tint val="75000"/>
                </a:prstClr>
              </a:solidFill>
              <a:latin typeface="Calibri"/>
            </a:endParaRPr>
          </a:p>
        </p:txBody>
      </p:sp>
      <p:sp>
        <p:nvSpPr>
          <p:cNvPr id="34" name="Footer Placeholder 3"/>
          <p:cNvSpPr>
            <a:spLocks noGrp="1"/>
          </p:cNvSpPr>
          <p:nvPr>
            <p:ph type="ftr" sz="quarter" idx="11"/>
          </p:nvPr>
        </p:nvSpPr>
        <p:spPr>
          <a:xfrm>
            <a:off x="3124200" y="6356350"/>
            <a:ext cx="2895600" cy="365125"/>
          </a:xfrm>
        </p:spPr>
        <p:txBody>
          <a:bodyPr/>
          <a:lstStyle/>
          <a:p>
            <a:r>
              <a:rPr lang="en-US" dirty="0" smtClean="0">
                <a:solidFill>
                  <a:prstClr val="black">
                    <a:tint val="75000"/>
                  </a:prstClr>
                </a:solidFill>
                <a:latin typeface="Calibri"/>
              </a:rPr>
              <a:t>HF2014, IHEP Beijing, 9-12 October 2014</a:t>
            </a:r>
            <a:endParaRPr lang="ru-RU" dirty="0">
              <a:solidFill>
                <a:prstClr val="black">
                  <a:tint val="75000"/>
                </a:prstClr>
              </a:solidFill>
              <a:latin typeface="Calibri"/>
            </a:endParaRPr>
          </a:p>
        </p:txBody>
      </p:sp>
    </p:spTree>
    <p:extLst>
      <p:ext uri="{BB962C8B-B14F-4D97-AF65-F5344CB8AC3E}">
        <p14:creationId xmlns:p14="http://schemas.microsoft.com/office/powerpoint/2010/main" val="25300698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Symbol"/>
              </a:rPr>
              <a:t></a:t>
            </a:r>
            <a:r>
              <a:rPr lang="en-US" baseline="-25000" dirty="0" err="1" smtClean="0">
                <a:sym typeface="Symbol"/>
              </a:rPr>
              <a:t>yy</a:t>
            </a:r>
            <a:r>
              <a:rPr lang="en-US" dirty="0" smtClean="0">
                <a:sym typeface="Symbol"/>
              </a:rPr>
              <a:t>-test for different lattices</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5" name="Прямоугольник 4"/>
          <p:cNvSpPr/>
          <p:nvPr/>
        </p:nvSpPr>
        <p:spPr>
          <a:xfrm>
            <a:off x="180093" y="5016951"/>
            <a:ext cx="6174432" cy="1384995"/>
          </a:xfrm>
          <a:prstGeom prst="rect">
            <a:avLst/>
          </a:prstGeom>
        </p:spPr>
        <p:txBody>
          <a:bodyPr wrap="square">
            <a:spAutoFit/>
          </a:bodyPr>
          <a:lstStyle/>
          <a:p>
            <a:pPr defTabSz="914400"/>
            <a:r>
              <a:rPr kumimoji="0" lang="en-US" sz="1400" baseline="30000" dirty="0">
                <a:solidFill>
                  <a:prstClr val="black"/>
                </a:solidFill>
                <a:latin typeface="Calibri"/>
              </a:rPr>
              <a:t>1)</a:t>
            </a:r>
            <a:r>
              <a:rPr kumimoji="0" lang="en-US" sz="1400" dirty="0">
                <a:solidFill>
                  <a:prstClr val="black"/>
                </a:solidFill>
                <a:latin typeface="Calibri"/>
              </a:rPr>
              <a:t> CDR</a:t>
            </a:r>
            <a:endParaRPr kumimoji="0" lang="ru-RU" sz="1400" dirty="0">
              <a:solidFill>
                <a:prstClr val="black"/>
              </a:solidFill>
              <a:latin typeface="Calibri"/>
            </a:endParaRPr>
          </a:p>
          <a:p>
            <a:pPr defTabSz="914400"/>
            <a:r>
              <a:rPr kumimoji="0" lang="en-US" sz="1400" baseline="30000" dirty="0">
                <a:solidFill>
                  <a:prstClr val="black"/>
                </a:solidFill>
                <a:latin typeface="Calibri"/>
              </a:rPr>
              <a:t>2)</a:t>
            </a:r>
            <a:r>
              <a:rPr kumimoji="0" lang="en-US" sz="1400" dirty="0">
                <a:solidFill>
                  <a:prstClr val="black"/>
                </a:solidFill>
                <a:latin typeface="Calibri"/>
              </a:rPr>
              <a:t> </a:t>
            </a:r>
            <a:r>
              <a:rPr kumimoji="0" lang="en-US" sz="1400" dirty="0" err="1">
                <a:solidFill>
                  <a:prstClr val="black"/>
                </a:solidFill>
                <a:latin typeface="Calibri"/>
              </a:rPr>
              <a:t>K.Oide</a:t>
            </a:r>
            <a:r>
              <a:rPr kumimoji="0" lang="en-US" sz="1400" dirty="0">
                <a:solidFill>
                  <a:prstClr val="black"/>
                </a:solidFill>
                <a:latin typeface="Calibri"/>
              </a:rPr>
              <a:t>, FCC Kick-off Meeting, Geneva, 14 Feb 2014</a:t>
            </a:r>
            <a:endParaRPr kumimoji="0" lang="ru-RU" sz="1400" dirty="0">
              <a:solidFill>
                <a:prstClr val="black"/>
              </a:solidFill>
              <a:latin typeface="Calibri"/>
            </a:endParaRPr>
          </a:p>
          <a:p>
            <a:pPr defTabSz="914400"/>
            <a:r>
              <a:rPr kumimoji="0" lang="en-US" sz="1400" baseline="30000" dirty="0">
                <a:solidFill>
                  <a:prstClr val="black"/>
                </a:solidFill>
                <a:latin typeface="Calibri"/>
              </a:rPr>
              <a:t>3)</a:t>
            </a:r>
            <a:r>
              <a:rPr kumimoji="0" lang="en-US" sz="1400" dirty="0">
                <a:solidFill>
                  <a:prstClr val="black"/>
                </a:solidFill>
                <a:latin typeface="Calibri"/>
              </a:rPr>
              <a:t> </a:t>
            </a:r>
            <a:r>
              <a:rPr kumimoji="0" lang="en-US" sz="1400" dirty="0" err="1">
                <a:solidFill>
                  <a:prstClr val="black"/>
                </a:solidFill>
                <a:latin typeface="Calibri"/>
              </a:rPr>
              <a:t>T.M.Taylor</a:t>
            </a:r>
            <a:r>
              <a:rPr kumimoji="0" lang="en-US" sz="1400" dirty="0">
                <a:solidFill>
                  <a:prstClr val="black"/>
                </a:solidFill>
                <a:latin typeface="Calibri"/>
              </a:rPr>
              <a:t>, PAC 1985</a:t>
            </a:r>
          </a:p>
          <a:p>
            <a:pPr defTabSz="914400"/>
            <a:r>
              <a:rPr kumimoji="0" lang="en-US" sz="1400" baseline="30000" dirty="0">
                <a:solidFill>
                  <a:prstClr val="black"/>
                </a:solidFill>
                <a:latin typeface="Calibri"/>
              </a:rPr>
              <a:t>4)</a:t>
            </a:r>
            <a:r>
              <a:rPr kumimoji="0" lang="en-US" sz="1400" dirty="0">
                <a:solidFill>
                  <a:prstClr val="black"/>
                </a:solidFill>
                <a:latin typeface="Calibri"/>
              </a:rPr>
              <a:t> H.G. Morales, TLEP Meeting, CERN, 18 Nov 2013</a:t>
            </a:r>
          </a:p>
          <a:p>
            <a:pPr defTabSz="914400"/>
            <a:r>
              <a:rPr kumimoji="0" lang="en-US" sz="1400" baseline="30000" dirty="0">
                <a:solidFill>
                  <a:srgbClr val="0070C0"/>
                </a:solidFill>
                <a:latin typeface="Calibri"/>
              </a:rPr>
              <a:t>5)</a:t>
            </a:r>
            <a:r>
              <a:rPr kumimoji="0" lang="en-US" sz="1400" dirty="0">
                <a:solidFill>
                  <a:srgbClr val="0070C0"/>
                </a:solidFill>
                <a:latin typeface="Calibri"/>
              </a:rPr>
              <a:t> </a:t>
            </a:r>
            <a:r>
              <a:rPr kumimoji="0" lang="en-US" sz="1400" dirty="0" err="1">
                <a:solidFill>
                  <a:srgbClr val="0070C0"/>
                </a:solidFill>
                <a:latin typeface="Calibri"/>
              </a:rPr>
              <a:t>A.Chance</a:t>
            </a:r>
            <a:r>
              <a:rPr kumimoji="0" lang="en-US" sz="1400" dirty="0">
                <a:solidFill>
                  <a:srgbClr val="0070C0"/>
                </a:solidFill>
                <a:latin typeface="Calibri"/>
              </a:rPr>
              <a:t>, </a:t>
            </a:r>
            <a:r>
              <a:rPr kumimoji="0" lang="en-US" sz="1400" dirty="0" err="1">
                <a:solidFill>
                  <a:srgbClr val="0070C0"/>
                </a:solidFill>
                <a:latin typeface="Calibri"/>
              </a:rPr>
              <a:t>SuperB</a:t>
            </a:r>
            <a:r>
              <a:rPr kumimoji="0" lang="en-US" sz="1400" dirty="0">
                <a:solidFill>
                  <a:srgbClr val="0070C0"/>
                </a:solidFill>
                <a:latin typeface="Calibri"/>
              </a:rPr>
              <a:t> Internal Note, July 30, 2010 (simulation)</a:t>
            </a:r>
          </a:p>
          <a:p>
            <a:pPr defTabSz="914400"/>
            <a:r>
              <a:rPr kumimoji="0" lang="en-US" sz="1400" baseline="30000" dirty="0">
                <a:solidFill>
                  <a:srgbClr val="0070C0"/>
                </a:solidFill>
                <a:latin typeface="Calibri"/>
              </a:rPr>
              <a:t>6)</a:t>
            </a:r>
            <a:r>
              <a:rPr kumimoji="0" lang="en-US" sz="1400" dirty="0">
                <a:solidFill>
                  <a:srgbClr val="0070C0"/>
                </a:solidFill>
                <a:latin typeface="Calibri"/>
              </a:rPr>
              <a:t> </a:t>
            </a:r>
            <a:r>
              <a:rPr kumimoji="0" lang="en-US" sz="1400" dirty="0" err="1">
                <a:solidFill>
                  <a:srgbClr val="0070C0"/>
                </a:solidFill>
                <a:latin typeface="Calibri"/>
              </a:rPr>
              <a:t>E.Levichev</a:t>
            </a:r>
            <a:r>
              <a:rPr kumimoji="0" lang="en-US" sz="1400" dirty="0">
                <a:solidFill>
                  <a:srgbClr val="0070C0"/>
                </a:solidFill>
                <a:latin typeface="Calibri"/>
              </a:rPr>
              <a:t>, </a:t>
            </a:r>
            <a:r>
              <a:rPr kumimoji="0" lang="en-US" sz="1400" dirty="0" err="1">
                <a:solidFill>
                  <a:srgbClr val="0070C0"/>
                </a:solidFill>
                <a:latin typeface="Calibri"/>
              </a:rPr>
              <a:t>P.Piminov</a:t>
            </a:r>
            <a:r>
              <a:rPr kumimoji="0" lang="en-US" sz="1400" dirty="0">
                <a:solidFill>
                  <a:srgbClr val="0070C0"/>
                </a:solidFill>
                <a:latin typeface="Calibri"/>
              </a:rPr>
              <a:t>, </a:t>
            </a:r>
            <a:r>
              <a:rPr kumimoji="0" lang="en-US" sz="1400" dirty="0" err="1">
                <a:solidFill>
                  <a:srgbClr val="0070C0"/>
                </a:solidFill>
                <a:latin typeface="Calibri"/>
              </a:rPr>
              <a:t>SuperKEKB</a:t>
            </a:r>
            <a:r>
              <a:rPr kumimoji="0" lang="en-US" sz="1400" dirty="0">
                <a:solidFill>
                  <a:srgbClr val="0070C0"/>
                </a:solidFill>
                <a:latin typeface="Calibri"/>
              </a:rPr>
              <a:t> Internal Report, Feb 11, 2010 (simulation)</a:t>
            </a:r>
            <a:endParaRPr kumimoji="0" lang="ru-RU" sz="1400" baseline="30000" dirty="0">
              <a:solidFill>
                <a:srgbClr val="0070C0"/>
              </a:solidFill>
              <a:latin typeface="Calibri"/>
            </a:endParaRPr>
          </a:p>
        </p:txBody>
      </p:sp>
      <p:sp>
        <p:nvSpPr>
          <p:cNvPr id="6" name="Прямоугольник 5"/>
          <p:cNvSpPr/>
          <p:nvPr/>
        </p:nvSpPr>
        <p:spPr>
          <a:xfrm>
            <a:off x="180093" y="4309065"/>
            <a:ext cx="8784395" cy="707886"/>
          </a:xfrm>
          <a:prstGeom prst="rect">
            <a:avLst/>
          </a:prstGeom>
        </p:spPr>
        <p:txBody>
          <a:bodyPr wrap="square">
            <a:spAutoFit/>
          </a:bodyPr>
          <a:lstStyle/>
          <a:p>
            <a:pPr defTabSz="914400"/>
            <a:r>
              <a:rPr kumimoji="0" lang="en-US" sz="2000" dirty="0">
                <a:solidFill>
                  <a:prstClr val="black"/>
                </a:solidFill>
                <a:latin typeface="Calibri"/>
              </a:rPr>
              <a:t>Note: Different lattice versions may have different parameters. Black – estimation, </a:t>
            </a:r>
            <a:r>
              <a:rPr kumimoji="0" lang="en-US" sz="2000" dirty="0">
                <a:solidFill>
                  <a:srgbClr val="0070C0"/>
                </a:solidFill>
                <a:latin typeface="Calibri"/>
              </a:rPr>
              <a:t>blue –simulation.</a:t>
            </a:r>
          </a:p>
        </p:txBody>
      </p:sp>
      <p:graphicFrame>
        <p:nvGraphicFramePr>
          <p:cNvPr id="8" name="Table 7"/>
          <p:cNvGraphicFramePr>
            <a:graphicFrameLocks noGrp="1"/>
          </p:cNvGraphicFramePr>
          <p:nvPr>
            <p:extLst>
              <p:ext uri="{D42A27DB-BD31-4B8C-83A1-F6EECF244321}">
                <p14:modId xmlns:p14="http://schemas.microsoft.com/office/powerpoint/2010/main" val="3340490371"/>
              </p:ext>
            </p:extLst>
          </p:nvPr>
        </p:nvGraphicFramePr>
        <p:xfrm>
          <a:off x="215517" y="908720"/>
          <a:ext cx="8712966" cy="3261360"/>
        </p:xfrm>
        <a:graphic>
          <a:graphicData uri="http://schemas.openxmlformats.org/drawingml/2006/table">
            <a:tbl>
              <a:tblPr firstRow="1" bandRow="1">
                <a:tableStyleId>{5940675A-B579-460E-94D1-54222C63F5DA}</a:tableStyleId>
              </a:tblPr>
              <a:tblGrid>
                <a:gridCol w="1452161"/>
                <a:gridCol w="1452161"/>
                <a:gridCol w="1452161"/>
                <a:gridCol w="1452161"/>
                <a:gridCol w="1452161"/>
                <a:gridCol w="1452161"/>
              </a:tblGrid>
              <a:tr h="576064">
                <a:tc>
                  <a:txBody>
                    <a:bodyPr/>
                    <a:lstStyle/>
                    <a:p>
                      <a:endParaRPr lang="ru-RU" sz="1600" dirty="0">
                        <a:solidFill>
                          <a:schemeClr val="tx1"/>
                        </a:solidFill>
                      </a:endParaRPr>
                    </a:p>
                  </a:txBody>
                  <a:tcPr/>
                </a:tc>
                <a:tc>
                  <a:txBody>
                    <a:bodyPr/>
                    <a:lstStyle/>
                    <a:p>
                      <a:r>
                        <a:rPr lang="en-US" sz="1600" dirty="0" smtClean="0">
                          <a:solidFill>
                            <a:schemeClr val="tx1"/>
                          </a:solidFill>
                        </a:rPr>
                        <a:t>Super C-Tau</a:t>
                      </a:r>
                      <a:r>
                        <a:rPr lang="en-US" sz="1600" baseline="30000" dirty="0" smtClean="0">
                          <a:solidFill>
                            <a:schemeClr val="tx1"/>
                          </a:solidFill>
                        </a:rPr>
                        <a:t>1)</a:t>
                      </a:r>
                    </a:p>
                    <a:p>
                      <a:r>
                        <a:rPr lang="en-US" sz="1600" dirty="0" smtClean="0">
                          <a:solidFill>
                            <a:schemeClr val="tx1"/>
                          </a:solidFill>
                        </a:rPr>
                        <a:t>Novosibirsk</a:t>
                      </a:r>
                      <a:endParaRPr lang="ru-RU" sz="1600" dirty="0">
                        <a:solidFill>
                          <a:schemeClr val="tx1"/>
                        </a:solidFill>
                      </a:endParaRPr>
                    </a:p>
                  </a:txBody>
                  <a:tcPr/>
                </a:tc>
                <a:tc>
                  <a:txBody>
                    <a:bodyPr/>
                    <a:lstStyle/>
                    <a:p>
                      <a:r>
                        <a:rPr lang="en-US" sz="1600" dirty="0" err="1" smtClean="0">
                          <a:solidFill>
                            <a:schemeClr val="tx1"/>
                          </a:solidFill>
                        </a:rPr>
                        <a:t>SuperB</a:t>
                      </a:r>
                      <a:r>
                        <a:rPr lang="en-US" sz="1600" dirty="0" smtClean="0">
                          <a:solidFill>
                            <a:schemeClr val="tx1"/>
                          </a:solidFill>
                        </a:rPr>
                        <a:t> V.16</a:t>
                      </a:r>
                      <a:r>
                        <a:rPr lang="en-US" sz="1600" baseline="30000" dirty="0" smtClean="0">
                          <a:solidFill>
                            <a:schemeClr val="tx1"/>
                          </a:solidFill>
                        </a:rPr>
                        <a:t>1)</a:t>
                      </a:r>
                    </a:p>
                    <a:p>
                      <a:r>
                        <a:rPr lang="en-US" sz="1600" dirty="0" smtClean="0">
                          <a:solidFill>
                            <a:schemeClr val="tx1"/>
                          </a:solidFill>
                        </a:rPr>
                        <a:t>LER Italy</a:t>
                      </a:r>
                      <a:endParaRPr lang="ru-RU" sz="1600" dirty="0">
                        <a:solidFill>
                          <a:schemeClr val="tx1"/>
                        </a:solidFill>
                      </a:endParaRPr>
                    </a:p>
                  </a:txBody>
                  <a:tcPr/>
                </a:tc>
                <a:tc>
                  <a:txBody>
                    <a:bodyPr/>
                    <a:lstStyle/>
                    <a:p>
                      <a:r>
                        <a:rPr lang="en-US" sz="1600" dirty="0" smtClean="0">
                          <a:solidFill>
                            <a:schemeClr val="tx1"/>
                          </a:solidFill>
                        </a:rPr>
                        <a:t>SuperKEKB</a:t>
                      </a:r>
                      <a:r>
                        <a:rPr lang="en-US" sz="1600" baseline="30000" dirty="0" smtClean="0">
                          <a:solidFill>
                            <a:schemeClr val="tx1"/>
                          </a:solidFill>
                        </a:rPr>
                        <a:t>2)</a:t>
                      </a:r>
                    </a:p>
                    <a:p>
                      <a:r>
                        <a:rPr lang="en-US" sz="1600" dirty="0" smtClean="0">
                          <a:solidFill>
                            <a:schemeClr val="tx1"/>
                          </a:solidFill>
                        </a:rPr>
                        <a:t>LER Japan</a:t>
                      </a:r>
                      <a:endParaRPr lang="ru-RU" sz="1600" dirty="0">
                        <a:solidFill>
                          <a:schemeClr val="tx1"/>
                        </a:solidFill>
                      </a:endParaRPr>
                    </a:p>
                  </a:txBody>
                  <a:tcPr/>
                </a:tc>
                <a:tc>
                  <a:txBody>
                    <a:bodyPr/>
                    <a:lstStyle/>
                    <a:p>
                      <a:r>
                        <a:rPr lang="en-US" sz="1600" dirty="0" smtClean="0">
                          <a:solidFill>
                            <a:schemeClr val="tx1"/>
                          </a:solidFill>
                        </a:rPr>
                        <a:t>LEP</a:t>
                      </a:r>
                      <a:r>
                        <a:rPr lang="en-US" sz="1600" baseline="30000" dirty="0" smtClean="0">
                          <a:solidFill>
                            <a:schemeClr val="tx1"/>
                          </a:solidFill>
                        </a:rPr>
                        <a:t>3)</a:t>
                      </a:r>
                    </a:p>
                    <a:p>
                      <a:r>
                        <a:rPr lang="en-US" sz="1600" dirty="0" smtClean="0">
                          <a:solidFill>
                            <a:schemeClr val="tx1"/>
                          </a:solidFill>
                        </a:rPr>
                        <a:t>CERN</a:t>
                      </a:r>
                      <a:endParaRPr lang="ru-RU" sz="1600" dirty="0">
                        <a:solidFill>
                          <a:schemeClr val="tx1"/>
                        </a:solidFill>
                      </a:endParaRPr>
                    </a:p>
                  </a:txBody>
                  <a:tcPr/>
                </a:tc>
                <a:tc>
                  <a:txBody>
                    <a:bodyPr/>
                    <a:lstStyle/>
                    <a:p>
                      <a:r>
                        <a:rPr lang="en-US" sz="1600" dirty="0" err="1" smtClean="0">
                          <a:solidFill>
                            <a:schemeClr val="tx1"/>
                          </a:solidFill>
                        </a:rPr>
                        <a:t>FCCee</a:t>
                      </a:r>
                      <a:r>
                        <a:rPr lang="en-US" sz="1600" dirty="0" smtClean="0">
                          <a:solidFill>
                            <a:schemeClr val="tx1"/>
                          </a:solidFill>
                        </a:rPr>
                        <a:t>/TLEP</a:t>
                      </a:r>
                      <a:r>
                        <a:rPr lang="en-US" sz="1600" baseline="30000" dirty="0" smtClean="0">
                          <a:solidFill>
                            <a:schemeClr val="tx1"/>
                          </a:solidFill>
                        </a:rPr>
                        <a:t>4)</a:t>
                      </a:r>
                    </a:p>
                    <a:p>
                      <a:r>
                        <a:rPr lang="en-US" sz="1600" dirty="0" smtClean="0">
                          <a:solidFill>
                            <a:schemeClr val="tx1"/>
                          </a:solidFill>
                        </a:rPr>
                        <a:t>CERN</a:t>
                      </a:r>
                      <a:endParaRPr lang="ru-RU" sz="1600" dirty="0">
                        <a:solidFill>
                          <a:schemeClr val="tx1"/>
                        </a:solidFill>
                      </a:endParaRPr>
                    </a:p>
                  </a:txBody>
                  <a:tcPr/>
                </a:tc>
              </a:tr>
              <a:tr h="212968">
                <a:tc>
                  <a:txBody>
                    <a:bodyPr/>
                    <a:lstStyle/>
                    <a:p>
                      <a:r>
                        <a:rPr lang="en-US" sz="1600" dirty="0" smtClean="0">
                          <a:solidFill>
                            <a:schemeClr val="tx1"/>
                          </a:solidFill>
                        </a:rPr>
                        <a:t>10</a:t>
                      </a:r>
                      <a:r>
                        <a:rPr lang="en-US" sz="1600" baseline="30000" dirty="0" smtClean="0">
                          <a:solidFill>
                            <a:schemeClr val="tx1"/>
                          </a:solidFill>
                        </a:rPr>
                        <a:t>3</a:t>
                      </a:r>
                      <a:r>
                        <a:rPr lang="en-US" sz="1600" dirty="0" smtClean="0">
                          <a:solidFill>
                            <a:schemeClr val="tx1"/>
                          </a:solidFill>
                        </a:rPr>
                        <a:t> </a:t>
                      </a:r>
                      <a:r>
                        <a:rPr lang="en-US" sz="1600" dirty="0" smtClean="0">
                          <a:solidFill>
                            <a:schemeClr val="tx1"/>
                          </a:solidFill>
                          <a:sym typeface="Symbol"/>
                        </a:rPr>
                        <a:t>*(m)</a:t>
                      </a:r>
                      <a:endParaRPr lang="ru-RU" sz="1600" dirty="0">
                        <a:solidFill>
                          <a:schemeClr val="tx1"/>
                        </a:solidFill>
                      </a:endParaRPr>
                    </a:p>
                  </a:txBody>
                  <a:tcPr/>
                </a:tc>
                <a:tc>
                  <a:txBody>
                    <a:bodyPr/>
                    <a:lstStyle/>
                    <a:p>
                      <a:pPr algn="ctr"/>
                      <a:r>
                        <a:rPr lang="en-US" sz="1600" dirty="0" smtClean="0">
                          <a:solidFill>
                            <a:schemeClr val="tx1"/>
                          </a:solidFill>
                        </a:rPr>
                        <a:t>0.8</a:t>
                      </a:r>
                      <a:endParaRPr lang="ru-RU" sz="1600" dirty="0">
                        <a:solidFill>
                          <a:schemeClr val="tx1"/>
                        </a:solidFill>
                      </a:endParaRPr>
                    </a:p>
                  </a:txBody>
                  <a:tcPr/>
                </a:tc>
                <a:tc>
                  <a:txBody>
                    <a:bodyPr/>
                    <a:lstStyle/>
                    <a:p>
                      <a:pPr algn="ctr"/>
                      <a:r>
                        <a:rPr lang="en-US" sz="1600" dirty="0" smtClean="0">
                          <a:solidFill>
                            <a:schemeClr val="tx1"/>
                          </a:solidFill>
                        </a:rPr>
                        <a:t>0.27</a:t>
                      </a:r>
                      <a:endParaRPr lang="ru-RU" sz="1600" dirty="0">
                        <a:solidFill>
                          <a:schemeClr val="tx1"/>
                        </a:solidFill>
                      </a:endParaRPr>
                    </a:p>
                  </a:txBody>
                  <a:tcPr/>
                </a:tc>
                <a:tc>
                  <a:txBody>
                    <a:bodyPr/>
                    <a:lstStyle/>
                    <a:p>
                      <a:pPr algn="ctr"/>
                      <a:r>
                        <a:rPr lang="en-US" sz="1600" dirty="0" smtClean="0">
                          <a:solidFill>
                            <a:schemeClr val="tx1"/>
                          </a:solidFill>
                        </a:rPr>
                        <a:t>0.27</a:t>
                      </a:r>
                      <a:endParaRPr lang="ru-RU" sz="1600" dirty="0">
                        <a:solidFill>
                          <a:schemeClr val="tx1"/>
                        </a:solidFill>
                      </a:endParaRPr>
                    </a:p>
                  </a:txBody>
                  <a:tcPr/>
                </a:tc>
                <a:tc>
                  <a:txBody>
                    <a:bodyPr/>
                    <a:lstStyle/>
                    <a:p>
                      <a:pPr algn="ctr"/>
                      <a:r>
                        <a:rPr lang="en-US" sz="1600" dirty="0" smtClean="0">
                          <a:solidFill>
                            <a:schemeClr val="tx1"/>
                          </a:solidFill>
                        </a:rPr>
                        <a:t>10</a:t>
                      </a:r>
                      <a:endParaRPr lang="ru-RU" sz="1600" dirty="0">
                        <a:solidFill>
                          <a:schemeClr val="tx1"/>
                        </a:solidFill>
                      </a:endParaRPr>
                    </a:p>
                  </a:txBody>
                  <a:tcPr/>
                </a:tc>
                <a:tc>
                  <a:txBody>
                    <a:bodyPr/>
                    <a:lstStyle/>
                    <a:p>
                      <a:pPr algn="ctr"/>
                      <a:r>
                        <a:rPr lang="en-US" sz="1600" dirty="0" smtClean="0">
                          <a:solidFill>
                            <a:schemeClr val="tx1"/>
                          </a:solidFill>
                        </a:rPr>
                        <a:t>1</a:t>
                      </a:r>
                      <a:endParaRPr lang="ru-RU" sz="1600" dirty="0">
                        <a:solidFill>
                          <a:schemeClr val="tx1"/>
                        </a:solidFill>
                      </a:endParaRPr>
                    </a:p>
                  </a:txBody>
                  <a:tcPr/>
                </a:tc>
              </a:tr>
              <a:tr h="165720">
                <a:tc>
                  <a:txBody>
                    <a:bodyPr/>
                    <a:lstStyle/>
                    <a:p>
                      <a:r>
                        <a:rPr lang="en-US" sz="1600" dirty="0" smtClean="0">
                          <a:solidFill>
                            <a:schemeClr val="tx1"/>
                          </a:solidFill>
                        </a:rPr>
                        <a:t>L*(m)</a:t>
                      </a:r>
                      <a:endParaRPr lang="ru-RU" sz="1600" dirty="0">
                        <a:solidFill>
                          <a:schemeClr val="tx1"/>
                        </a:solidFill>
                      </a:endParaRPr>
                    </a:p>
                  </a:txBody>
                  <a:tcPr/>
                </a:tc>
                <a:tc>
                  <a:txBody>
                    <a:bodyPr/>
                    <a:lstStyle/>
                    <a:p>
                      <a:pPr algn="ctr"/>
                      <a:r>
                        <a:rPr lang="en-US" sz="1600" dirty="0" smtClean="0">
                          <a:solidFill>
                            <a:schemeClr val="tx1"/>
                          </a:solidFill>
                        </a:rPr>
                        <a:t>0.6</a:t>
                      </a:r>
                      <a:endParaRPr lang="ru-RU" sz="1600" dirty="0">
                        <a:solidFill>
                          <a:schemeClr val="tx1"/>
                        </a:solidFill>
                      </a:endParaRPr>
                    </a:p>
                  </a:txBody>
                  <a:tcPr/>
                </a:tc>
                <a:tc>
                  <a:txBody>
                    <a:bodyPr/>
                    <a:lstStyle/>
                    <a:p>
                      <a:pPr algn="ctr"/>
                      <a:r>
                        <a:rPr lang="en-US" sz="1600" dirty="0" smtClean="0">
                          <a:solidFill>
                            <a:schemeClr val="tx1"/>
                          </a:solidFill>
                        </a:rPr>
                        <a:t>0.32</a:t>
                      </a:r>
                      <a:endParaRPr lang="ru-RU" sz="1600" dirty="0">
                        <a:solidFill>
                          <a:schemeClr val="tx1"/>
                        </a:solidFill>
                      </a:endParaRPr>
                    </a:p>
                  </a:txBody>
                  <a:tcPr/>
                </a:tc>
                <a:tc>
                  <a:txBody>
                    <a:bodyPr/>
                    <a:lstStyle/>
                    <a:p>
                      <a:pPr algn="ctr"/>
                      <a:r>
                        <a:rPr lang="en-US" sz="1600" dirty="0" smtClean="0">
                          <a:solidFill>
                            <a:schemeClr val="tx1"/>
                          </a:solidFill>
                        </a:rPr>
                        <a:t>0.77</a:t>
                      </a:r>
                      <a:endParaRPr lang="ru-RU" sz="1600" dirty="0">
                        <a:solidFill>
                          <a:schemeClr val="tx1"/>
                        </a:solidFill>
                      </a:endParaRPr>
                    </a:p>
                  </a:txBody>
                  <a:tcPr/>
                </a:tc>
                <a:tc>
                  <a:txBody>
                    <a:bodyPr/>
                    <a:lstStyle/>
                    <a:p>
                      <a:pPr algn="ctr"/>
                      <a:r>
                        <a:rPr lang="en-US" sz="1600" dirty="0" smtClean="0">
                          <a:solidFill>
                            <a:schemeClr val="tx1"/>
                          </a:solidFill>
                        </a:rPr>
                        <a:t>3.5</a:t>
                      </a:r>
                      <a:endParaRPr lang="ru-RU" sz="1600" dirty="0">
                        <a:solidFill>
                          <a:schemeClr val="tx1"/>
                        </a:solidFill>
                      </a:endParaRPr>
                    </a:p>
                  </a:txBody>
                  <a:tcPr/>
                </a:tc>
                <a:tc>
                  <a:txBody>
                    <a:bodyPr/>
                    <a:lstStyle/>
                    <a:p>
                      <a:pPr algn="ctr"/>
                      <a:r>
                        <a:rPr lang="en-US" sz="1600" dirty="0" smtClean="0">
                          <a:solidFill>
                            <a:schemeClr val="tx1"/>
                          </a:solidFill>
                        </a:rPr>
                        <a:t>3.5</a:t>
                      </a:r>
                      <a:endParaRPr lang="ru-RU" sz="1600" dirty="0">
                        <a:solidFill>
                          <a:schemeClr val="tx1"/>
                        </a:solidFill>
                      </a:endParaRPr>
                    </a:p>
                  </a:txBody>
                  <a:tcPr/>
                </a:tc>
              </a:tr>
              <a:tr h="262488">
                <a:tc>
                  <a:txBody>
                    <a:bodyPr/>
                    <a:lstStyle/>
                    <a:p>
                      <a:r>
                        <a:rPr lang="en-US" sz="1600" dirty="0" smtClean="0">
                          <a:solidFill>
                            <a:schemeClr val="tx1"/>
                          </a:solidFill>
                        </a:rPr>
                        <a:t>-2</a:t>
                      </a:r>
                      <a:r>
                        <a:rPr lang="en-US" sz="1600" dirty="0" smtClean="0">
                          <a:solidFill>
                            <a:schemeClr val="tx1"/>
                          </a:solidFill>
                          <a:sym typeface="Symbol"/>
                        </a:rPr>
                        <a:t></a:t>
                      </a:r>
                      <a:r>
                        <a:rPr lang="en-US" sz="1600" baseline="-25000" dirty="0" smtClean="0">
                          <a:solidFill>
                            <a:schemeClr val="tx1"/>
                          </a:solidFill>
                          <a:sym typeface="Symbol"/>
                        </a:rPr>
                        <a:t>y</a:t>
                      </a:r>
                      <a:endParaRPr lang="ru-RU" sz="1600" dirty="0">
                        <a:solidFill>
                          <a:schemeClr val="tx1"/>
                        </a:solidFill>
                      </a:endParaRPr>
                    </a:p>
                  </a:txBody>
                  <a:tcPr/>
                </a:tc>
                <a:tc>
                  <a:txBody>
                    <a:bodyPr/>
                    <a:lstStyle/>
                    <a:p>
                      <a:pPr algn="ctr"/>
                      <a:r>
                        <a:rPr lang="en-US" sz="1600" dirty="0" smtClean="0">
                          <a:solidFill>
                            <a:schemeClr val="tx1"/>
                          </a:solidFill>
                        </a:rPr>
                        <a:t>1500</a:t>
                      </a:r>
                      <a:endParaRPr lang="ru-RU" sz="1600" dirty="0">
                        <a:solidFill>
                          <a:schemeClr val="tx1"/>
                        </a:solidFill>
                      </a:endParaRPr>
                    </a:p>
                  </a:txBody>
                  <a:tcPr/>
                </a:tc>
                <a:tc>
                  <a:txBody>
                    <a:bodyPr/>
                    <a:lstStyle/>
                    <a:p>
                      <a:pPr algn="ctr"/>
                      <a:r>
                        <a:rPr lang="en-US" sz="1600" dirty="0" smtClean="0">
                          <a:solidFill>
                            <a:schemeClr val="tx1"/>
                          </a:solidFill>
                        </a:rPr>
                        <a:t>2400</a:t>
                      </a:r>
                      <a:endParaRPr lang="ru-RU" sz="1600" dirty="0">
                        <a:solidFill>
                          <a:schemeClr val="tx1"/>
                        </a:solidFill>
                      </a:endParaRPr>
                    </a:p>
                  </a:txBody>
                  <a:tcPr/>
                </a:tc>
                <a:tc>
                  <a:txBody>
                    <a:bodyPr/>
                    <a:lstStyle/>
                    <a:p>
                      <a:pPr algn="ctr"/>
                      <a:r>
                        <a:rPr lang="en-US" sz="1600" dirty="0" smtClean="0">
                          <a:solidFill>
                            <a:schemeClr val="tx1"/>
                          </a:solidFill>
                        </a:rPr>
                        <a:t>5700</a:t>
                      </a:r>
                      <a:endParaRPr lang="ru-RU" sz="1600" dirty="0">
                        <a:solidFill>
                          <a:schemeClr val="tx1"/>
                        </a:solidFill>
                      </a:endParaRPr>
                    </a:p>
                  </a:txBody>
                  <a:tcPr/>
                </a:tc>
                <a:tc>
                  <a:txBody>
                    <a:bodyPr/>
                    <a:lstStyle/>
                    <a:p>
                      <a:pPr algn="ctr"/>
                      <a:r>
                        <a:rPr lang="en-US" sz="1600" dirty="0" smtClean="0">
                          <a:solidFill>
                            <a:schemeClr val="tx1"/>
                          </a:solidFill>
                        </a:rPr>
                        <a:t>700</a:t>
                      </a:r>
                      <a:endParaRPr lang="ru-RU" sz="1600" dirty="0">
                        <a:solidFill>
                          <a:schemeClr val="tx1"/>
                        </a:solidFill>
                      </a:endParaRPr>
                    </a:p>
                  </a:txBody>
                  <a:tcPr/>
                </a:tc>
                <a:tc>
                  <a:txBody>
                    <a:bodyPr/>
                    <a:lstStyle/>
                    <a:p>
                      <a:pPr algn="ctr"/>
                      <a:r>
                        <a:rPr lang="en-US" sz="1600" dirty="0" smtClean="0">
                          <a:solidFill>
                            <a:schemeClr val="tx1"/>
                          </a:solidFill>
                        </a:rPr>
                        <a:t>7000</a:t>
                      </a:r>
                      <a:endParaRPr lang="ru-RU" sz="1600" dirty="0">
                        <a:solidFill>
                          <a:schemeClr val="tx1"/>
                        </a:solidFill>
                      </a:endParaRPr>
                    </a:p>
                  </a:txBody>
                  <a:tcPr/>
                </a:tc>
              </a:tr>
              <a:tr h="287248">
                <a:tc>
                  <a:txBody>
                    <a:bodyPr/>
                    <a:lstStyle/>
                    <a:p>
                      <a:r>
                        <a:rPr lang="en-US" sz="1600" dirty="0" smtClean="0">
                          <a:solidFill>
                            <a:schemeClr val="tx1"/>
                          </a:solidFill>
                        </a:rPr>
                        <a:t>-K</a:t>
                      </a:r>
                      <a:r>
                        <a:rPr lang="en-US" sz="1600" baseline="-25000" dirty="0" smtClean="0">
                          <a:solidFill>
                            <a:schemeClr val="tx1"/>
                          </a:solidFill>
                        </a:rPr>
                        <a:t>1</a:t>
                      </a:r>
                      <a:r>
                        <a:rPr lang="en-US" sz="1600" baseline="0" dirty="0" smtClean="0">
                          <a:solidFill>
                            <a:schemeClr val="tx1"/>
                          </a:solidFill>
                        </a:rPr>
                        <a:t>(m</a:t>
                      </a:r>
                      <a:r>
                        <a:rPr lang="en-US" sz="1600" baseline="30000" dirty="0" smtClean="0">
                          <a:solidFill>
                            <a:schemeClr val="tx1"/>
                          </a:solidFill>
                        </a:rPr>
                        <a:t>-2</a:t>
                      </a:r>
                      <a:r>
                        <a:rPr lang="en-US" sz="1600" baseline="0" dirty="0" smtClean="0">
                          <a:solidFill>
                            <a:schemeClr val="tx1"/>
                          </a:solidFill>
                        </a:rPr>
                        <a:t>)</a:t>
                      </a:r>
                      <a:endParaRPr lang="ru-RU" sz="1600" dirty="0">
                        <a:solidFill>
                          <a:schemeClr val="tx1"/>
                        </a:solidFill>
                      </a:endParaRPr>
                    </a:p>
                  </a:txBody>
                  <a:tcPr/>
                </a:tc>
                <a:tc>
                  <a:txBody>
                    <a:bodyPr/>
                    <a:lstStyle/>
                    <a:p>
                      <a:pPr algn="ctr"/>
                      <a:r>
                        <a:rPr lang="en-US" sz="1600" dirty="0" smtClean="0">
                          <a:solidFill>
                            <a:schemeClr val="tx1"/>
                          </a:solidFill>
                        </a:rPr>
                        <a:t>1.3</a:t>
                      </a:r>
                      <a:endParaRPr lang="ru-RU" sz="1600" dirty="0">
                        <a:solidFill>
                          <a:schemeClr val="tx1"/>
                        </a:solidFill>
                      </a:endParaRPr>
                    </a:p>
                  </a:txBody>
                  <a:tcPr/>
                </a:tc>
                <a:tc>
                  <a:txBody>
                    <a:bodyPr/>
                    <a:lstStyle/>
                    <a:p>
                      <a:pPr algn="ctr"/>
                      <a:r>
                        <a:rPr lang="en-US" sz="1600" dirty="0" smtClean="0">
                          <a:solidFill>
                            <a:schemeClr val="tx1"/>
                          </a:solidFill>
                        </a:rPr>
                        <a:t>5.4</a:t>
                      </a:r>
                      <a:endParaRPr lang="ru-RU" sz="1600" dirty="0">
                        <a:solidFill>
                          <a:schemeClr val="tx1"/>
                        </a:solidFill>
                      </a:endParaRPr>
                    </a:p>
                  </a:txBody>
                  <a:tcPr/>
                </a:tc>
                <a:tc>
                  <a:txBody>
                    <a:bodyPr/>
                    <a:lstStyle/>
                    <a:p>
                      <a:pPr algn="ctr"/>
                      <a:r>
                        <a:rPr lang="en-US" sz="1600" dirty="0" smtClean="0">
                          <a:solidFill>
                            <a:schemeClr val="tx1"/>
                          </a:solidFill>
                        </a:rPr>
                        <a:t>5.1</a:t>
                      </a:r>
                      <a:endParaRPr lang="ru-RU" sz="1600" dirty="0">
                        <a:solidFill>
                          <a:schemeClr val="tx1"/>
                        </a:solidFill>
                      </a:endParaRPr>
                    </a:p>
                  </a:txBody>
                  <a:tcPr/>
                </a:tc>
                <a:tc>
                  <a:txBody>
                    <a:bodyPr/>
                    <a:lstStyle/>
                    <a:p>
                      <a:pPr algn="ctr"/>
                      <a:r>
                        <a:rPr lang="en-US" sz="1600" dirty="0" smtClean="0">
                          <a:solidFill>
                            <a:schemeClr val="tx1"/>
                          </a:solidFill>
                        </a:rPr>
                        <a:t>0.11</a:t>
                      </a:r>
                      <a:endParaRPr lang="ru-RU" sz="1600" dirty="0">
                        <a:solidFill>
                          <a:schemeClr val="tx1"/>
                        </a:solidFill>
                      </a:endParaRPr>
                    </a:p>
                  </a:txBody>
                  <a:tcPr/>
                </a:tc>
                <a:tc>
                  <a:txBody>
                    <a:bodyPr/>
                    <a:lstStyle/>
                    <a:p>
                      <a:pPr algn="ctr"/>
                      <a:r>
                        <a:rPr lang="en-US" sz="1600" dirty="0" smtClean="0">
                          <a:solidFill>
                            <a:schemeClr val="tx1"/>
                          </a:solidFill>
                        </a:rPr>
                        <a:t>0.19</a:t>
                      </a:r>
                      <a:endParaRPr lang="ru-RU" sz="1600" dirty="0">
                        <a:solidFill>
                          <a:schemeClr val="tx1"/>
                        </a:solidFill>
                      </a:endParaRPr>
                    </a:p>
                  </a:txBody>
                  <a:tcPr/>
                </a:tc>
              </a:tr>
              <a:tr h="167992">
                <a:tc>
                  <a:txBody>
                    <a:bodyPr/>
                    <a:lstStyle/>
                    <a:p>
                      <a:r>
                        <a:rPr lang="en-US" sz="1600" dirty="0" smtClean="0">
                          <a:solidFill>
                            <a:schemeClr val="tx1"/>
                          </a:solidFill>
                        </a:rPr>
                        <a:t>L</a:t>
                      </a:r>
                      <a:r>
                        <a:rPr lang="en-US" sz="1600" baseline="-25000" dirty="0" smtClean="0">
                          <a:solidFill>
                            <a:schemeClr val="tx1"/>
                          </a:solidFill>
                        </a:rPr>
                        <a:t>QD0</a:t>
                      </a:r>
                      <a:r>
                        <a:rPr lang="en-US" sz="1600" baseline="0" dirty="0" smtClean="0">
                          <a:solidFill>
                            <a:schemeClr val="tx1"/>
                          </a:solidFill>
                        </a:rPr>
                        <a:t>(m)</a:t>
                      </a:r>
                      <a:endParaRPr lang="ru-RU" sz="1600" baseline="-25000" dirty="0">
                        <a:solidFill>
                          <a:schemeClr val="tx1"/>
                        </a:solidFill>
                      </a:endParaRPr>
                    </a:p>
                  </a:txBody>
                  <a:tcPr/>
                </a:tc>
                <a:tc>
                  <a:txBody>
                    <a:bodyPr/>
                    <a:lstStyle/>
                    <a:p>
                      <a:pPr algn="ctr"/>
                      <a:r>
                        <a:rPr lang="en-US" sz="1600" dirty="0" smtClean="0">
                          <a:solidFill>
                            <a:schemeClr val="tx1"/>
                          </a:solidFill>
                        </a:rPr>
                        <a:t>0.2</a:t>
                      </a:r>
                      <a:endParaRPr lang="ru-RU" sz="1600" dirty="0">
                        <a:solidFill>
                          <a:schemeClr val="tx1"/>
                        </a:solidFill>
                      </a:endParaRPr>
                    </a:p>
                  </a:txBody>
                  <a:tcPr/>
                </a:tc>
                <a:tc>
                  <a:txBody>
                    <a:bodyPr/>
                    <a:lstStyle/>
                    <a:p>
                      <a:pPr algn="ctr"/>
                      <a:r>
                        <a:rPr lang="en-US" sz="1600" dirty="0" smtClean="0">
                          <a:solidFill>
                            <a:schemeClr val="tx1"/>
                          </a:solidFill>
                        </a:rPr>
                        <a:t>0.5</a:t>
                      </a:r>
                      <a:endParaRPr lang="ru-RU" sz="1600" dirty="0">
                        <a:solidFill>
                          <a:schemeClr val="tx1"/>
                        </a:solidFill>
                      </a:endParaRPr>
                    </a:p>
                  </a:txBody>
                  <a:tcPr/>
                </a:tc>
                <a:tc>
                  <a:txBody>
                    <a:bodyPr/>
                    <a:lstStyle/>
                    <a:p>
                      <a:pPr algn="ctr"/>
                      <a:r>
                        <a:rPr lang="en-US" sz="1600" dirty="0" smtClean="0">
                          <a:solidFill>
                            <a:schemeClr val="tx1"/>
                          </a:solidFill>
                        </a:rPr>
                        <a:t>0.33</a:t>
                      </a:r>
                      <a:endParaRPr lang="ru-RU" sz="1600" dirty="0">
                        <a:solidFill>
                          <a:schemeClr val="tx1"/>
                        </a:solidFill>
                      </a:endParaRPr>
                    </a:p>
                  </a:txBody>
                  <a:tcPr/>
                </a:tc>
                <a:tc>
                  <a:txBody>
                    <a:bodyPr/>
                    <a:lstStyle/>
                    <a:p>
                      <a:pPr algn="ctr"/>
                      <a:r>
                        <a:rPr lang="en-US" sz="1600" dirty="0" smtClean="0">
                          <a:solidFill>
                            <a:schemeClr val="tx1"/>
                          </a:solidFill>
                        </a:rPr>
                        <a:t>2</a:t>
                      </a:r>
                      <a:endParaRPr lang="ru-RU" sz="1600" dirty="0">
                        <a:solidFill>
                          <a:schemeClr val="tx1"/>
                        </a:solidFill>
                      </a:endParaRPr>
                    </a:p>
                  </a:txBody>
                  <a:tcPr/>
                </a:tc>
                <a:tc>
                  <a:txBody>
                    <a:bodyPr/>
                    <a:lstStyle/>
                    <a:p>
                      <a:pPr algn="ctr"/>
                      <a:r>
                        <a:rPr lang="en-US" sz="1600" dirty="0" smtClean="0">
                          <a:solidFill>
                            <a:schemeClr val="tx1"/>
                          </a:solidFill>
                        </a:rPr>
                        <a:t>2.2</a:t>
                      </a:r>
                      <a:endParaRPr lang="ru-RU" sz="1600" dirty="0">
                        <a:solidFill>
                          <a:schemeClr val="tx1"/>
                        </a:solidFill>
                      </a:endParaRPr>
                    </a:p>
                  </a:txBody>
                  <a:tcPr/>
                </a:tc>
              </a:tr>
              <a:tr h="192752">
                <a:tc>
                  <a:txBody>
                    <a:bodyPr/>
                    <a:lstStyle/>
                    <a:p>
                      <a:r>
                        <a:rPr lang="en-US" sz="1600" dirty="0" smtClean="0">
                          <a:solidFill>
                            <a:schemeClr val="tx1"/>
                          </a:solidFill>
                        </a:rPr>
                        <a:t>10</a:t>
                      </a:r>
                      <a:r>
                        <a:rPr lang="en-US" sz="1600" baseline="30000" dirty="0" smtClean="0">
                          <a:solidFill>
                            <a:schemeClr val="tx1"/>
                          </a:solidFill>
                        </a:rPr>
                        <a:t>-6</a:t>
                      </a:r>
                      <a:r>
                        <a:rPr lang="en-US" sz="1600" baseline="0" dirty="0" smtClean="0">
                          <a:solidFill>
                            <a:schemeClr val="tx1"/>
                          </a:solidFill>
                        </a:rPr>
                        <a:t> </a:t>
                      </a:r>
                      <a:r>
                        <a:rPr lang="en-US" sz="1600" dirty="0" smtClean="0">
                          <a:solidFill>
                            <a:schemeClr val="tx1"/>
                          </a:solidFill>
                          <a:sym typeface="Symbol"/>
                        </a:rPr>
                        <a:t></a:t>
                      </a:r>
                      <a:r>
                        <a:rPr lang="en-US" sz="1600" baseline="30000" dirty="0" smtClean="0">
                          <a:solidFill>
                            <a:schemeClr val="tx1"/>
                          </a:solidFill>
                          <a:sym typeface="Symbol"/>
                        </a:rPr>
                        <a:t>f</a:t>
                      </a:r>
                      <a:r>
                        <a:rPr lang="en-US" sz="1600" baseline="0" dirty="0" smtClean="0">
                          <a:solidFill>
                            <a:schemeClr val="tx1"/>
                          </a:solidFill>
                          <a:sym typeface="Symbol"/>
                        </a:rPr>
                        <a:t> </a:t>
                      </a:r>
                      <a:r>
                        <a:rPr lang="en-US" sz="1600" baseline="0" dirty="0" smtClean="0">
                          <a:solidFill>
                            <a:schemeClr val="tx1"/>
                          </a:solidFill>
                        </a:rPr>
                        <a:t>(m</a:t>
                      </a:r>
                      <a:r>
                        <a:rPr lang="en-US" sz="1600" baseline="30000" dirty="0" smtClean="0">
                          <a:solidFill>
                            <a:schemeClr val="tx1"/>
                          </a:solidFill>
                        </a:rPr>
                        <a:t>-1</a:t>
                      </a:r>
                      <a:r>
                        <a:rPr lang="en-US" sz="1600" baseline="0" dirty="0" smtClean="0">
                          <a:solidFill>
                            <a:schemeClr val="tx1"/>
                          </a:solidFill>
                        </a:rPr>
                        <a:t>)</a:t>
                      </a:r>
                      <a:endParaRPr lang="ru-RU" sz="1600" dirty="0">
                        <a:solidFill>
                          <a:schemeClr val="tx1"/>
                        </a:solidFill>
                      </a:endParaRPr>
                    </a:p>
                  </a:txBody>
                  <a:tcPr/>
                </a:tc>
                <a:tc>
                  <a:txBody>
                    <a:bodyPr/>
                    <a:lstStyle/>
                    <a:p>
                      <a:pPr algn="ctr"/>
                      <a:r>
                        <a:rPr lang="en-US" sz="1600" dirty="0" smtClean="0">
                          <a:solidFill>
                            <a:schemeClr val="tx1"/>
                          </a:solidFill>
                        </a:rPr>
                        <a:t>0.07</a:t>
                      </a:r>
                      <a:endParaRPr lang="ru-RU" sz="1600" dirty="0">
                        <a:solidFill>
                          <a:schemeClr val="tx1"/>
                        </a:solidFill>
                      </a:endParaRPr>
                    </a:p>
                  </a:txBody>
                  <a:tcPr/>
                </a:tc>
                <a:tc>
                  <a:txBody>
                    <a:bodyPr/>
                    <a:lstStyle/>
                    <a:p>
                      <a:pPr algn="ctr"/>
                      <a:r>
                        <a:rPr lang="en-US" sz="1600" dirty="0" smtClean="0">
                          <a:solidFill>
                            <a:schemeClr val="tx1"/>
                          </a:solidFill>
                        </a:rPr>
                        <a:t>0.4 </a:t>
                      </a:r>
                      <a:r>
                        <a:rPr lang="en-US" sz="1600" dirty="0" smtClean="0">
                          <a:solidFill>
                            <a:srgbClr val="0070C0"/>
                          </a:solidFill>
                        </a:rPr>
                        <a:t>(0.6)</a:t>
                      </a:r>
                      <a:r>
                        <a:rPr lang="en-US" sz="1600" baseline="30000" dirty="0" smtClean="0">
                          <a:solidFill>
                            <a:srgbClr val="0070C0"/>
                          </a:solidFill>
                        </a:rPr>
                        <a:t>5)</a:t>
                      </a:r>
                      <a:endParaRPr lang="ru-RU" sz="1600" dirty="0">
                        <a:solidFill>
                          <a:srgbClr val="0070C0"/>
                        </a:solidFill>
                      </a:endParaRPr>
                    </a:p>
                  </a:txBody>
                  <a:tcPr/>
                </a:tc>
                <a:tc>
                  <a:txBody>
                    <a:bodyPr/>
                    <a:lstStyle/>
                    <a:p>
                      <a:pPr algn="ctr"/>
                      <a:r>
                        <a:rPr lang="en-US" sz="1600" dirty="0" smtClean="0">
                          <a:solidFill>
                            <a:schemeClr val="tx1"/>
                          </a:solidFill>
                        </a:rPr>
                        <a:t>5.1 </a:t>
                      </a:r>
                      <a:r>
                        <a:rPr lang="en-US" sz="1600" dirty="0" smtClean="0">
                          <a:solidFill>
                            <a:srgbClr val="0070C0"/>
                          </a:solidFill>
                        </a:rPr>
                        <a:t>(4)</a:t>
                      </a:r>
                      <a:r>
                        <a:rPr lang="en-US" sz="1600" baseline="30000" dirty="0" smtClean="0">
                          <a:solidFill>
                            <a:srgbClr val="0070C0"/>
                          </a:solidFill>
                        </a:rPr>
                        <a:t>6)</a:t>
                      </a:r>
                      <a:endParaRPr lang="ru-RU" sz="1600" dirty="0">
                        <a:solidFill>
                          <a:srgbClr val="0070C0"/>
                        </a:solidFill>
                      </a:endParaRPr>
                    </a:p>
                  </a:txBody>
                  <a:tcPr/>
                </a:tc>
                <a:tc>
                  <a:txBody>
                    <a:bodyPr/>
                    <a:lstStyle/>
                    <a:p>
                      <a:pPr algn="ctr"/>
                      <a:r>
                        <a:rPr lang="en-US" sz="1600" dirty="0" smtClean="0">
                          <a:solidFill>
                            <a:schemeClr val="tx1"/>
                          </a:solidFill>
                        </a:rPr>
                        <a:t>0.008</a:t>
                      </a:r>
                      <a:endParaRPr lang="ru-RU" sz="1600" dirty="0">
                        <a:solidFill>
                          <a:schemeClr val="tx1"/>
                        </a:solidFill>
                      </a:endParaRPr>
                    </a:p>
                  </a:txBody>
                  <a:tcPr/>
                </a:tc>
                <a:tc>
                  <a:txBody>
                    <a:bodyPr/>
                    <a:lstStyle/>
                    <a:p>
                      <a:pPr algn="ctr"/>
                      <a:r>
                        <a:rPr lang="en-US" sz="1600" dirty="0" smtClean="0">
                          <a:solidFill>
                            <a:schemeClr val="tx1"/>
                          </a:solidFill>
                        </a:rPr>
                        <a:t>1.3</a:t>
                      </a:r>
                      <a:endParaRPr lang="ru-RU" sz="1600" dirty="0">
                        <a:solidFill>
                          <a:schemeClr val="tx1"/>
                        </a:solidFill>
                      </a:endParaRPr>
                    </a:p>
                  </a:txBody>
                  <a:tcPr/>
                </a:tc>
              </a:tr>
              <a:tr h="217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10</a:t>
                      </a:r>
                      <a:r>
                        <a:rPr lang="en-US" sz="1600" baseline="30000" dirty="0" smtClean="0">
                          <a:solidFill>
                            <a:schemeClr val="tx1"/>
                          </a:solidFill>
                        </a:rPr>
                        <a:t>-6</a:t>
                      </a:r>
                      <a:r>
                        <a:rPr lang="en-US" sz="1600" baseline="0" dirty="0" smtClean="0">
                          <a:solidFill>
                            <a:schemeClr val="tx1"/>
                          </a:solidFill>
                        </a:rPr>
                        <a:t> </a:t>
                      </a:r>
                      <a:r>
                        <a:rPr lang="en-US" sz="1600" dirty="0" smtClean="0">
                          <a:solidFill>
                            <a:schemeClr val="tx1"/>
                          </a:solidFill>
                          <a:sym typeface="Symbol"/>
                        </a:rPr>
                        <a:t></a:t>
                      </a:r>
                      <a:r>
                        <a:rPr lang="en-US" sz="1600" baseline="30000" dirty="0" smtClean="0">
                          <a:solidFill>
                            <a:schemeClr val="tx1"/>
                          </a:solidFill>
                          <a:sym typeface="Symbol"/>
                        </a:rPr>
                        <a:t>k</a:t>
                      </a:r>
                      <a:r>
                        <a:rPr lang="en-US" sz="1600" baseline="0" dirty="0" smtClean="0">
                          <a:solidFill>
                            <a:schemeClr val="tx1"/>
                          </a:solidFill>
                          <a:sym typeface="Symbol"/>
                        </a:rPr>
                        <a:t> </a:t>
                      </a:r>
                      <a:r>
                        <a:rPr lang="en-US" sz="1600" baseline="0" dirty="0" smtClean="0">
                          <a:solidFill>
                            <a:schemeClr val="tx1"/>
                          </a:solidFill>
                        </a:rPr>
                        <a:t>(m</a:t>
                      </a:r>
                      <a:r>
                        <a:rPr lang="en-US" sz="1600" baseline="30000" dirty="0" smtClean="0">
                          <a:solidFill>
                            <a:schemeClr val="tx1"/>
                          </a:solidFill>
                        </a:rPr>
                        <a:t>-1</a:t>
                      </a:r>
                      <a:r>
                        <a:rPr lang="en-US" sz="1600" baseline="0" dirty="0" smtClean="0">
                          <a:solidFill>
                            <a:schemeClr val="tx1"/>
                          </a:solidFill>
                        </a:rPr>
                        <a:t>)</a:t>
                      </a:r>
                      <a:endParaRPr lang="ru-RU" sz="1600" dirty="0" smtClean="0">
                        <a:solidFill>
                          <a:schemeClr val="tx1"/>
                        </a:solidFill>
                      </a:endParaRPr>
                    </a:p>
                  </a:txBody>
                  <a:tcPr/>
                </a:tc>
                <a:tc>
                  <a:txBody>
                    <a:bodyPr/>
                    <a:lstStyle/>
                    <a:p>
                      <a:pPr algn="ctr"/>
                      <a:r>
                        <a:rPr lang="en-US" sz="1600" dirty="0" smtClean="0">
                          <a:solidFill>
                            <a:schemeClr val="tx1"/>
                          </a:solidFill>
                        </a:rPr>
                        <a:t>0.11</a:t>
                      </a:r>
                      <a:endParaRPr lang="ru-RU" sz="1600" dirty="0">
                        <a:solidFill>
                          <a:schemeClr val="tx1"/>
                        </a:solidFill>
                      </a:endParaRPr>
                    </a:p>
                  </a:txBody>
                  <a:tcPr/>
                </a:tc>
                <a:tc>
                  <a:txBody>
                    <a:bodyPr/>
                    <a:lstStyle/>
                    <a:p>
                      <a:pPr algn="ctr"/>
                      <a:r>
                        <a:rPr lang="en-US" sz="1600" dirty="0" smtClean="0">
                          <a:solidFill>
                            <a:schemeClr val="tx1"/>
                          </a:solidFill>
                        </a:rPr>
                        <a:t>0.5 </a:t>
                      </a:r>
                      <a:r>
                        <a:rPr lang="en-US" sz="1600" dirty="0" smtClean="0">
                          <a:solidFill>
                            <a:srgbClr val="0070C0"/>
                          </a:solidFill>
                        </a:rPr>
                        <a:t>(0.62)</a:t>
                      </a:r>
                      <a:r>
                        <a:rPr lang="en-US" sz="1600" baseline="30000" dirty="0" smtClean="0">
                          <a:solidFill>
                            <a:srgbClr val="0070C0"/>
                          </a:solidFill>
                        </a:rPr>
                        <a:t>5)</a:t>
                      </a:r>
                      <a:endParaRPr lang="ru-RU" sz="1600" dirty="0">
                        <a:solidFill>
                          <a:srgbClr val="0070C0"/>
                        </a:solidFill>
                      </a:endParaRPr>
                    </a:p>
                  </a:txBody>
                  <a:tcPr/>
                </a:tc>
                <a:tc>
                  <a:txBody>
                    <a:bodyPr/>
                    <a:lstStyle/>
                    <a:p>
                      <a:pPr algn="ctr"/>
                      <a:r>
                        <a:rPr lang="en-US" sz="1600" dirty="0" smtClean="0">
                          <a:solidFill>
                            <a:schemeClr val="tx1"/>
                          </a:solidFill>
                        </a:rPr>
                        <a:t>1.26 </a:t>
                      </a:r>
                      <a:r>
                        <a:rPr lang="en-US" sz="1600" dirty="0" smtClean="0">
                          <a:solidFill>
                            <a:srgbClr val="0070C0"/>
                          </a:solidFill>
                        </a:rPr>
                        <a:t>(1.2)</a:t>
                      </a:r>
                      <a:r>
                        <a:rPr lang="en-US" sz="1600" baseline="30000" dirty="0" smtClean="0">
                          <a:solidFill>
                            <a:srgbClr val="0070C0"/>
                          </a:solidFill>
                        </a:rPr>
                        <a:t>6)</a:t>
                      </a:r>
                      <a:endParaRPr lang="ru-RU" sz="1600" dirty="0">
                        <a:solidFill>
                          <a:srgbClr val="0070C0"/>
                        </a:solidFill>
                      </a:endParaRPr>
                    </a:p>
                  </a:txBody>
                  <a:tcPr/>
                </a:tc>
                <a:tc>
                  <a:txBody>
                    <a:bodyPr/>
                    <a:lstStyle/>
                    <a:p>
                      <a:pPr algn="ctr"/>
                      <a:r>
                        <a:rPr lang="en-US" sz="1600" dirty="0" smtClean="0">
                          <a:solidFill>
                            <a:schemeClr val="tx1"/>
                          </a:solidFill>
                        </a:rPr>
                        <a:t>0.004</a:t>
                      </a:r>
                      <a:endParaRPr lang="ru-RU" sz="1600" dirty="0">
                        <a:solidFill>
                          <a:schemeClr val="tx1"/>
                        </a:solidFill>
                      </a:endParaRPr>
                    </a:p>
                  </a:txBody>
                  <a:tcPr/>
                </a:tc>
                <a:tc>
                  <a:txBody>
                    <a:bodyPr/>
                    <a:lstStyle/>
                    <a:p>
                      <a:pPr algn="ctr"/>
                      <a:r>
                        <a:rPr lang="en-US" sz="1600" dirty="0" smtClean="0">
                          <a:solidFill>
                            <a:schemeClr val="tx1"/>
                          </a:solidFill>
                        </a:rPr>
                        <a:t>0.42</a:t>
                      </a:r>
                      <a:endParaRPr lang="ru-RU" sz="1600" dirty="0">
                        <a:solidFill>
                          <a:schemeClr val="tx1"/>
                        </a:solidFill>
                      </a:endParaRPr>
                    </a:p>
                  </a:txBody>
                  <a:tcPr/>
                </a:tc>
              </a:tr>
              <a:tr h="217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10</a:t>
                      </a:r>
                      <a:r>
                        <a:rPr lang="en-US" sz="1600" baseline="30000" dirty="0" smtClean="0">
                          <a:solidFill>
                            <a:schemeClr val="tx1"/>
                          </a:solidFill>
                        </a:rPr>
                        <a:t>-6</a:t>
                      </a:r>
                      <a:r>
                        <a:rPr lang="en-US" sz="1600" baseline="0" dirty="0" smtClean="0">
                          <a:solidFill>
                            <a:schemeClr val="tx1"/>
                          </a:solidFill>
                        </a:rPr>
                        <a:t> </a:t>
                      </a:r>
                      <a:r>
                        <a:rPr lang="en-US" sz="1600" dirty="0" smtClean="0">
                          <a:solidFill>
                            <a:schemeClr val="tx1"/>
                          </a:solidFill>
                          <a:sym typeface="Symbol"/>
                        </a:rPr>
                        <a:t></a:t>
                      </a:r>
                      <a:r>
                        <a:rPr lang="en-US" sz="1600" baseline="30000" dirty="0" err="1" smtClean="0">
                          <a:solidFill>
                            <a:schemeClr val="tx1"/>
                          </a:solidFill>
                          <a:sym typeface="Symbol"/>
                        </a:rPr>
                        <a:t>sp</a:t>
                      </a:r>
                      <a:r>
                        <a:rPr lang="en-US" sz="1600" baseline="0" dirty="0" smtClean="0">
                          <a:solidFill>
                            <a:schemeClr val="tx1"/>
                          </a:solidFill>
                          <a:sym typeface="Symbol"/>
                        </a:rPr>
                        <a:t> </a:t>
                      </a:r>
                      <a:r>
                        <a:rPr lang="en-US" sz="1600" baseline="0" dirty="0" smtClean="0">
                          <a:solidFill>
                            <a:schemeClr val="tx1"/>
                          </a:solidFill>
                        </a:rPr>
                        <a:t>(m</a:t>
                      </a:r>
                      <a:r>
                        <a:rPr lang="en-US" sz="1600" baseline="30000" dirty="0" smtClean="0">
                          <a:solidFill>
                            <a:schemeClr val="tx1"/>
                          </a:solidFill>
                        </a:rPr>
                        <a:t>-1</a:t>
                      </a:r>
                      <a:r>
                        <a:rPr lang="en-US" sz="1600" baseline="0" dirty="0" smtClean="0">
                          <a:solidFill>
                            <a:schemeClr val="tx1"/>
                          </a:solidFill>
                        </a:rPr>
                        <a:t>)</a:t>
                      </a:r>
                      <a:endParaRPr lang="ru-RU" sz="1600" dirty="0" smtClean="0">
                        <a:solidFill>
                          <a:schemeClr val="tx1"/>
                        </a:solidFill>
                      </a:endParaRPr>
                    </a:p>
                  </a:txBody>
                  <a:tcPr/>
                </a:tc>
                <a:tc>
                  <a:txBody>
                    <a:bodyPr/>
                    <a:lstStyle/>
                    <a:p>
                      <a:pPr algn="ctr"/>
                      <a:r>
                        <a:rPr lang="en-US" sz="1600" dirty="0" smtClean="0">
                          <a:solidFill>
                            <a:schemeClr val="tx1"/>
                          </a:solidFill>
                        </a:rPr>
                        <a:t>-0.35</a:t>
                      </a:r>
                      <a:r>
                        <a:rPr lang="en-US" sz="1600" dirty="0" smtClean="0">
                          <a:solidFill>
                            <a:srgbClr val="0070C0"/>
                          </a:solidFill>
                        </a:rPr>
                        <a:t>(-0.41)</a:t>
                      </a:r>
                      <a:endParaRPr lang="ru-RU" sz="1600" dirty="0">
                        <a:solidFill>
                          <a:srgbClr val="0070C0"/>
                        </a:solidFill>
                      </a:endParaRPr>
                    </a:p>
                  </a:txBody>
                  <a:tcPr/>
                </a:tc>
                <a:tc>
                  <a:txBody>
                    <a:bodyPr/>
                    <a:lstStyle/>
                    <a:p>
                      <a:pPr algn="ctr"/>
                      <a:r>
                        <a:rPr lang="en-US" sz="1600" dirty="0" smtClean="0">
                          <a:solidFill>
                            <a:schemeClr val="tx1"/>
                          </a:solidFill>
                        </a:rPr>
                        <a:t>-0.7</a:t>
                      </a:r>
                      <a:r>
                        <a:rPr lang="en-US" sz="1600" dirty="0" smtClean="0">
                          <a:solidFill>
                            <a:srgbClr val="0070C0"/>
                          </a:solidFill>
                        </a:rPr>
                        <a:t>(-0.7)</a:t>
                      </a:r>
                      <a:r>
                        <a:rPr lang="en-US" sz="1600" baseline="30000" dirty="0" smtClean="0">
                          <a:solidFill>
                            <a:srgbClr val="0070C0"/>
                          </a:solidFill>
                        </a:rPr>
                        <a:t>5)</a:t>
                      </a:r>
                      <a:endParaRPr lang="ru-RU" sz="1600" dirty="0">
                        <a:solidFill>
                          <a:srgbClr val="0070C0"/>
                        </a:solidFill>
                      </a:endParaRPr>
                    </a:p>
                  </a:txBody>
                  <a:tcPr/>
                </a:tc>
                <a:tc>
                  <a:txBody>
                    <a:bodyPr/>
                    <a:lstStyle/>
                    <a:p>
                      <a:pPr algn="ctr"/>
                      <a:r>
                        <a:rPr lang="en-US" sz="1600" dirty="0" smtClean="0">
                          <a:solidFill>
                            <a:schemeClr val="tx1"/>
                          </a:solidFill>
                        </a:rPr>
                        <a:t>-0.65</a:t>
                      </a:r>
                      <a:r>
                        <a:rPr lang="en-US" sz="1600" baseline="0" dirty="0" smtClean="0">
                          <a:solidFill>
                            <a:schemeClr val="tx1"/>
                          </a:solidFill>
                        </a:rPr>
                        <a:t> </a:t>
                      </a:r>
                      <a:r>
                        <a:rPr lang="en-US" sz="1600" baseline="0" dirty="0" smtClean="0">
                          <a:solidFill>
                            <a:srgbClr val="0070C0"/>
                          </a:solidFill>
                        </a:rPr>
                        <a:t>(-0.6)</a:t>
                      </a:r>
                      <a:r>
                        <a:rPr lang="en-US" sz="1600" baseline="30000" dirty="0" smtClean="0">
                          <a:solidFill>
                            <a:srgbClr val="0070C0"/>
                          </a:solidFill>
                        </a:rPr>
                        <a:t>6)</a:t>
                      </a:r>
                      <a:endParaRPr lang="ru-RU" sz="1600" dirty="0">
                        <a:solidFill>
                          <a:srgbClr val="0070C0"/>
                        </a:solidFill>
                      </a:endParaRPr>
                    </a:p>
                  </a:txBody>
                  <a:tcPr/>
                </a:tc>
                <a:tc>
                  <a:txBody>
                    <a:bodyPr/>
                    <a:lstStyle/>
                    <a:p>
                      <a:pPr algn="ctr"/>
                      <a:endParaRPr lang="ru-RU" sz="1600" dirty="0">
                        <a:solidFill>
                          <a:schemeClr val="tx1"/>
                        </a:solidFill>
                      </a:endParaRPr>
                    </a:p>
                  </a:txBody>
                  <a:tcPr/>
                </a:tc>
                <a:tc>
                  <a:txBody>
                    <a:bodyPr/>
                    <a:lstStyle/>
                    <a:p>
                      <a:pPr algn="ctr"/>
                      <a:endParaRPr lang="ru-RU" sz="1600" dirty="0">
                        <a:solidFill>
                          <a:schemeClr val="tx1"/>
                        </a:solidFill>
                      </a:endParaRPr>
                    </a:p>
                  </a:txBody>
                  <a:tcPr/>
                </a:tc>
              </a:tr>
            </a:tbl>
          </a:graphicData>
        </a:graphic>
      </p:graphicFrame>
      <p:sp>
        <p:nvSpPr>
          <p:cNvPr id="9" name="Slide Number Placeholder 8"/>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12</a:t>
            </a:fld>
            <a:endParaRPr lang="ru-RU">
              <a:solidFill>
                <a:prstClr val="black">
                  <a:tint val="75000"/>
                </a:prstClr>
              </a:solidFill>
              <a:latin typeface="Calibri"/>
            </a:endParaRPr>
          </a:p>
        </p:txBody>
      </p:sp>
      <p:sp>
        <p:nvSpPr>
          <p:cNvPr id="16" name="Footer Placeholder 3"/>
          <p:cNvSpPr>
            <a:spLocks noGrp="1"/>
          </p:cNvSpPr>
          <p:nvPr>
            <p:ph type="ftr" sz="quarter" idx="11"/>
          </p:nvPr>
        </p:nvSpPr>
        <p:spPr>
          <a:xfrm>
            <a:off x="3124200" y="6356350"/>
            <a:ext cx="2895600" cy="365125"/>
          </a:xfrm>
        </p:spPr>
        <p:txBody>
          <a:bodyPr/>
          <a:lstStyle/>
          <a:p>
            <a:r>
              <a:rPr lang="en-US" dirty="0" smtClean="0">
                <a:solidFill>
                  <a:prstClr val="black">
                    <a:tint val="75000"/>
                  </a:prstClr>
                </a:solidFill>
                <a:latin typeface="Calibri"/>
              </a:rPr>
              <a:t>HF2014, IHEP Beijing, 9-12 October 2014</a:t>
            </a:r>
            <a:endParaRPr lang="ru-RU" dirty="0">
              <a:solidFill>
                <a:prstClr val="black">
                  <a:tint val="75000"/>
                </a:prstClr>
              </a:solidFill>
              <a:latin typeface="Calibri"/>
            </a:endParaRPr>
          </a:p>
        </p:txBody>
      </p:sp>
    </p:spTree>
    <p:extLst>
      <p:ext uri="{BB962C8B-B14F-4D97-AF65-F5344CB8AC3E}">
        <p14:creationId xmlns:p14="http://schemas.microsoft.com/office/powerpoint/2010/main" val="28488353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design, different L*</a:t>
            </a:r>
            <a:endParaRPr lang="ru-RU" dirty="0"/>
          </a:p>
        </p:txBody>
      </p:sp>
      <p:sp>
        <p:nvSpPr>
          <p:cNvPr id="4" name="Прямоугольник 32"/>
          <p:cNvSpPr/>
          <p:nvPr/>
        </p:nvSpPr>
        <p:spPr>
          <a:xfrm>
            <a:off x="1511660" y="1023119"/>
            <a:ext cx="6120680" cy="830997"/>
          </a:xfrm>
          <a:prstGeom prst="rect">
            <a:avLst/>
          </a:prstGeom>
        </p:spPr>
        <p:txBody>
          <a:bodyPr wrap="square">
            <a:spAutoFit/>
          </a:bodyPr>
          <a:lstStyle/>
          <a:p>
            <a:pPr algn="ctr" defTabSz="914400"/>
            <a:r>
              <a:rPr kumimoji="0" lang="en-US" sz="2400" dirty="0">
                <a:solidFill>
                  <a:prstClr val="black"/>
                </a:solidFill>
                <a:latin typeface="Calibri"/>
                <a:sym typeface="Symbol"/>
              </a:rPr>
              <a:t>* = 1 mm, K</a:t>
            </a:r>
            <a:r>
              <a:rPr kumimoji="0" lang="en-US" sz="2400" baseline="-25000" dirty="0">
                <a:solidFill>
                  <a:prstClr val="black"/>
                </a:solidFill>
                <a:latin typeface="Calibri"/>
                <a:sym typeface="Symbol"/>
              </a:rPr>
              <a:t>1</a:t>
            </a:r>
            <a:r>
              <a:rPr kumimoji="0" lang="en-US" sz="2400" dirty="0">
                <a:solidFill>
                  <a:prstClr val="black"/>
                </a:solidFill>
                <a:latin typeface="Calibri"/>
              </a:rPr>
              <a:t> = 0.16 m</a:t>
            </a:r>
            <a:r>
              <a:rPr kumimoji="0" lang="en-US" sz="2400" baseline="30000" dirty="0">
                <a:solidFill>
                  <a:prstClr val="black"/>
                </a:solidFill>
                <a:latin typeface="Calibri"/>
              </a:rPr>
              <a:t>-1</a:t>
            </a:r>
            <a:r>
              <a:rPr kumimoji="0" lang="en-US" sz="2400" dirty="0">
                <a:solidFill>
                  <a:prstClr val="black"/>
                </a:solidFill>
                <a:latin typeface="Calibri"/>
              </a:rPr>
              <a:t>, </a:t>
            </a:r>
            <a:r>
              <a:rPr kumimoji="0" lang="en-US" sz="2400" dirty="0" err="1">
                <a:solidFill>
                  <a:prstClr val="black"/>
                </a:solidFill>
                <a:latin typeface="Calibri"/>
              </a:rPr>
              <a:t>Ls</a:t>
            </a:r>
            <a:r>
              <a:rPr kumimoji="0" lang="en-US" sz="2400" dirty="0">
                <a:solidFill>
                  <a:prstClr val="black"/>
                </a:solidFill>
                <a:latin typeface="Calibri"/>
              </a:rPr>
              <a:t> = 0.5 m, </a:t>
            </a:r>
            <a:r>
              <a:rPr kumimoji="0" lang="en-US" sz="2400" dirty="0">
                <a:solidFill>
                  <a:prstClr val="black"/>
                </a:solidFill>
                <a:latin typeface="Calibri"/>
                <a:sym typeface="Symbol"/>
              </a:rPr>
              <a:t></a:t>
            </a:r>
            <a:r>
              <a:rPr kumimoji="0" lang="en-US" sz="2400" baseline="-25000" dirty="0">
                <a:solidFill>
                  <a:prstClr val="black"/>
                </a:solidFill>
                <a:latin typeface="Calibri"/>
                <a:sym typeface="Symbol"/>
              </a:rPr>
              <a:t>s</a:t>
            </a:r>
            <a:r>
              <a:rPr kumimoji="0" lang="en-US" sz="2400" dirty="0">
                <a:solidFill>
                  <a:prstClr val="black"/>
                </a:solidFill>
                <a:latin typeface="Calibri"/>
                <a:sym typeface="Symbol"/>
              </a:rPr>
              <a:t>= 5 cm</a:t>
            </a:r>
          </a:p>
          <a:p>
            <a:pPr algn="ctr" defTabSz="914400"/>
            <a:r>
              <a:rPr kumimoji="0" lang="en-US" sz="2400" dirty="0">
                <a:solidFill>
                  <a:prstClr val="black"/>
                </a:solidFill>
                <a:latin typeface="Calibri"/>
                <a:sym typeface="Symbol"/>
              </a:rPr>
              <a:t>K1(QD0)</a:t>
            </a:r>
            <a:r>
              <a:rPr kumimoji="0" lang="en-US" sz="2400" dirty="0" err="1">
                <a:solidFill>
                  <a:prstClr val="black"/>
                </a:solidFill>
                <a:latin typeface="Calibri"/>
                <a:sym typeface="Symbol"/>
              </a:rPr>
              <a:t>const</a:t>
            </a:r>
            <a:endParaRPr kumimoji="0" lang="en-US" sz="2400" dirty="0">
              <a:solidFill>
                <a:prstClr val="black"/>
              </a:solidFill>
              <a:latin typeface="Calibri"/>
            </a:endParaRPr>
          </a:p>
        </p:txBody>
      </p:sp>
      <p:sp>
        <p:nvSpPr>
          <p:cNvPr id="5" name="Прямоугольник 13"/>
          <p:cNvSpPr/>
          <p:nvPr/>
        </p:nvSpPr>
        <p:spPr>
          <a:xfrm>
            <a:off x="297710" y="4437112"/>
            <a:ext cx="8568952" cy="1569660"/>
          </a:xfrm>
          <a:prstGeom prst="rect">
            <a:avLst/>
          </a:prstGeom>
        </p:spPr>
        <p:txBody>
          <a:bodyPr wrap="square">
            <a:spAutoFit/>
          </a:bodyPr>
          <a:lstStyle/>
          <a:p>
            <a:pPr defTabSz="914400"/>
            <a:r>
              <a:rPr kumimoji="0" lang="en-US" sz="2400" dirty="0">
                <a:solidFill>
                  <a:prstClr val="black"/>
                </a:solidFill>
                <a:latin typeface="Calibri"/>
              </a:rPr>
              <a:t>This estimation is very approximate and just shows the trend. We did not take into account realistic beta and dispersion behavior,  magnets other but QD0, etc. All these issues are included in simulation.</a:t>
            </a:r>
          </a:p>
        </p:txBody>
      </p:sp>
      <p:graphicFrame>
        <p:nvGraphicFramePr>
          <p:cNvPr id="6" name="Table 5"/>
          <p:cNvGraphicFramePr>
            <a:graphicFrameLocks noGrp="1"/>
          </p:cNvGraphicFramePr>
          <p:nvPr>
            <p:extLst>
              <p:ext uri="{D42A27DB-BD31-4B8C-83A1-F6EECF244321}">
                <p14:modId xmlns:p14="http://schemas.microsoft.com/office/powerpoint/2010/main" val="3604022408"/>
              </p:ext>
            </p:extLst>
          </p:nvPr>
        </p:nvGraphicFramePr>
        <p:xfrm>
          <a:off x="1178813" y="2132856"/>
          <a:ext cx="6786374" cy="1854200"/>
        </p:xfrm>
        <a:graphic>
          <a:graphicData uri="http://schemas.openxmlformats.org/drawingml/2006/table">
            <a:tbl>
              <a:tblPr firstRow="1" bandRow="1">
                <a:tableStyleId>{5940675A-B579-460E-94D1-54222C63F5DA}</a:tableStyleId>
              </a:tblPr>
              <a:tblGrid>
                <a:gridCol w="1400364"/>
                <a:gridCol w="1077202"/>
                <a:gridCol w="1077202"/>
                <a:gridCol w="1077202"/>
                <a:gridCol w="1077202"/>
                <a:gridCol w="1077202"/>
              </a:tblGrid>
              <a:tr h="370840">
                <a:tc>
                  <a:txBody>
                    <a:bodyPr/>
                    <a:lstStyle/>
                    <a:p>
                      <a:r>
                        <a:rPr lang="en-US" dirty="0" smtClean="0"/>
                        <a:t>L*(m)</a:t>
                      </a:r>
                      <a:endParaRPr lang="ru-RU" dirty="0"/>
                    </a:p>
                  </a:txBody>
                  <a:tcPr/>
                </a:tc>
                <a:tc>
                  <a:txBody>
                    <a:bodyPr/>
                    <a:lstStyle/>
                    <a:p>
                      <a:r>
                        <a:rPr lang="en-US" dirty="0" smtClean="0"/>
                        <a:t>0.7</a:t>
                      </a:r>
                      <a:endParaRPr lang="ru-RU" dirty="0"/>
                    </a:p>
                  </a:txBody>
                  <a:tcPr/>
                </a:tc>
                <a:tc>
                  <a:txBody>
                    <a:bodyPr/>
                    <a:lstStyle/>
                    <a:p>
                      <a:r>
                        <a:rPr lang="en-US" dirty="0" smtClean="0"/>
                        <a:t>1</a:t>
                      </a:r>
                      <a:endParaRPr lang="ru-RU" dirty="0"/>
                    </a:p>
                  </a:txBody>
                  <a:tcPr/>
                </a:tc>
                <a:tc>
                  <a:txBody>
                    <a:bodyPr/>
                    <a:lstStyle/>
                    <a:p>
                      <a:r>
                        <a:rPr lang="en-US" dirty="0" smtClean="0"/>
                        <a:t>2</a:t>
                      </a:r>
                      <a:endParaRPr lang="ru-RU" dirty="0"/>
                    </a:p>
                  </a:txBody>
                  <a:tcPr/>
                </a:tc>
                <a:tc>
                  <a:txBody>
                    <a:bodyPr/>
                    <a:lstStyle/>
                    <a:p>
                      <a:r>
                        <a:rPr lang="en-US" dirty="0" smtClean="0"/>
                        <a:t>3</a:t>
                      </a:r>
                      <a:endParaRPr lang="ru-RU" dirty="0"/>
                    </a:p>
                  </a:txBody>
                  <a:tcPr/>
                </a:tc>
                <a:tc>
                  <a:txBody>
                    <a:bodyPr/>
                    <a:lstStyle/>
                    <a:p>
                      <a:endParaRPr lang="ru-RU"/>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dirty="0" smtClean="0">
                          <a:sym typeface="Symbol"/>
                        </a:rPr>
                        <a:t></a:t>
                      </a:r>
                      <a:r>
                        <a:rPr lang="en-US" baseline="-25000" dirty="0" smtClean="0">
                          <a:sym typeface="Symbol"/>
                        </a:rPr>
                        <a:t>y</a:t>
                      </a:r>
                      <a:endParaRPr lang="ru-RU" dirty="0"/>
                    </a:p>
                  </a:txBody>
                  <a:tcPr/>
                </a:tc>
                <a:tc>
                  <a:txBody>
                    <a:bodyPr/>
                    <a:lstStyle/>
                    <a:p>
                      <a:r>
                        <a:rPr lang="en-US" dirty="0" smtClean="0"/>
                        <a:t>1400</a:t>
                      </a:r>
                      <a:endParaRPr lang="ru-RU" dirty="0"/>
                    </a:p>
                  </a:txBody>
                  <a:tcPr/>
                </a:tc>
                <a:tc>
                  <a:txBody>
                    <a:bodyPr/>
                    <a:lstStyle/>
                    <a:p>
                      <a:r>
                        <a:rPr lang="en-US" dirty="0" smtClean="0"/>
                        <a:t>2000</a:t>
                      </a:r>
                      <a:endParaRPr lang="ru-RU" dirty="0"/>
                    </a:p>
                  </a:txBody>
                  <a:tcPr/>
                </a:tc>
                <a:tc>
                  <a:txBody>
                    <a:bodyPr/>
                    <a:lstStyle/>
                    <a:p>
                      <a:r>
                        <a:rPr lang="en-US" dirty="0" smtClean="0"/>
                        <a:t>4000</a:t>
                      </a:r>
                      <a:endParaRPr lang="ru-RU" dirty="0"/>
                    </a:p>
                  </a:txBody>
                  <a:tcPr/>
                </a:tc>
                <a:tc>
                  <a:txBody>
                    <a:bodyPr/>
                    <a:lstStyle/>
                    <a:p>
                      <a:r>
                        <a:rPr lang="en-US" dirty="0" smtClean="0"/>
                        <a:t>6000</a:t>
                      </a:r>
                      <a:endParaRPr lang="ru-RU" dirty="0"/>
                    </a:p>
                  </a:txBody>
                  <a:tcPr/>
                </a:tc>
                <a:tc>
                  <a:txBody>
                    <a:bodyPr/>
                    <a:lstStyle/>
                    <a:p>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-6</a:t>
                      </a:r>
                      <a:r>
                        <a:rPr lang="en-US" baseline="0" dirty="0" smtClean="0"/>
                        <a:t> </a:t>
                      </a:r>
                      <a:r>
                        <a:rPr lang="en-US" dirty="0" smtClean="0">
                          <a:sym typeface="Symbol"/>
                        </a:rPr>
                        <a:t></a:t>
                      </a:r>
                      <a:r>
                        <a:rPr lang="en-US" baseline="30000" dirty="0" smtClean="0">
                          <a:sym typeface="Symbol"/>
                        </a:rPr>
                        <a:t>k</a:t>
                      </a:r>
                      <a:r>
                        <a:rPr lang="en-US" baseline="0" dirty="0" smtClean="0">
                          <a:sym typeface="Symbol"/>
                        </a:rPr>
                        <a:t> </a:t>
                      </a:r>
                      <a:r>
                        <a:rPr lang="en-US" baseline="0" dirty="0" smtClean="0"/>
                        <a:t>(m</a:t>
                      </a:r>
                      <a:r>
                        <a:rPr lang="en-US" baseline="30000" dirty="0" smtClean="0"/>
                        <a:t>-1</a:t>
                      </a:r>
                      <a:r>
                        <a:rPr lang="en-US" baseline="0" dirty="0" smtClean="0"/>
                        <a:t>)</a:t>
                      </a:r>
                      <a:endParaRPr lang="ru-RU" dirty="0" smtClean="0"/>
                    </a:p>
                  </a:txBody>
                  <a:tcPr/>
                </a:tc>
                <a:tc>
                  <a:txBody>
                    <a:bodyPr/>
                    <a:lstStyle/>
                    <a:p>
                      <a:r>
                        <a:rPr lang="en-US" dirty="0" smtClean="0"/>
                        <a:t>0.08</a:t>
                      </a:r>
                      <a:endParaRPr lang="ru-RU" dirty="0"/>
                    </a:p>
                  </a:txBody>
                  <a:tcPr/>
                </a:tc>
                <a:tc>
                  <a:txBody>
                    <a:bodyPr/>
                    <a:lstStyle/>
                    <a:p>
                      <a:r>
                        <a:rPr lang="en-US" dirty="0" smtClean="0"/>
                        <a:t>0.11</a:t>
                      </a:r>
                      <a:endParaRPr lang="ru-RU" dirty="0"/>
                    </a:p>
                  </a:txBody>
                  <a:tcPr/>
                </a:tc>
                <a:tc>
                  <a:txBody>
                    <a:bodyPr/>
                    <a:lstStyle/>
                    <a:p>
                      <a:r>
                        <a:rPr lang="en-US" dirty="0" smtClean="0"/>
                        <a:t>0.24</a:t>
                      </a:r>
                      <a:endParaRPr lang="ru-RU" dirty="0"/>
                    </a:p>
                  </a:txBody>
                  <a:tcPr/>
                </a:tc>
                <a:tc>
                  <a:txBody>
                    <a:bodyPr/>
                    <a:lstStyle/>
                    <a:p>
                      <a:r>
                        <a:rPr lang="en-US" dirty="0" smtClean="0"/>
                        <a:t>0.34</a:t>
                      </a:r>
                      <a:endParaRPr lang="ru-RU" dirty="0"/>
                    </a:p>
                  </a:txBody>
                  <a:tcPr/>
                </a:tc>
                <a:tc>
                  <a:txBody>
                    <a:bodyPr/>
                    <a:lstStyle/>
                    <a:p>
                      <a:r>
                        <a:rPr lang="en-US" dirty="0" smtClean="0">
                          <a:sym typeface="Symbol"/>
                        </a:rPr>
                        <a:t></a:t>
                      </a:r>
                      <a:r>
                        <a:rPr lang="en-US" dirty="0" smtClean="0"/>
                        <a:t>L*</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-6</a:t>
                      </a:r>
                      <a:r>
                        <a:rPr lang="en-US" baseline="0" dirty="0" smtClean="0"/>
                        <a:t> </a:t>
                      </a:r>
                      <a:r>
                        <a:rPr lang="en-US" dirty="0" smtClean="0">
                          <a:sym typeface="Symbol"/>
                        </a:rPr>
                        <a:t></a:t>
                      </a:r>
                      <a:r>
                        <a:rPr lang="en-US" baseline="30000" dirty="0" smtClean="0">
                          <a:sym typeface="Symbol"/>
                        </a:rPr>
                        <a:t>f</a:t>
                      </a:r>
                      <a:r>
                        <a:rPr lang="en-US" baseline="0" dirty="0" smtClean="0">
                          <a:sym typeface="Symbol"/>
                        </a:rPr>
                        <a:t> </a:t>
                      </a:r>
                      <a:r>
                        <a:rPr lang="en-US" baseline="0" dirty="0" smtClean="0"/>
                        <a:t>(m</a:t>
                      </a:r>
                      <a:r>
                        <a:rPr lang="en-US" baseline="30000" dirty="0" smtClean="0"/>
                        <a:t>-1</a:t>
                      </a:r>
                      <a:r>
                        <a:rPr lang="en-US" baseline="0" dirty="0" smtClean="0"/>
                        <a:t>)</a:t>
                      </a:r>
                      <a:endParaRPr lang="ru-RU" dirty="0" smtClean="0"/>
                    </a:p>
                  </a:txBody>
                  <a:tcPr/>
                </a:tc>
                <a:tc>
                  <a:txBody>
                    <a:bodyPr/>
                    <a:lstStyle/>
                    <a:p>
                      <a:r>
                        <a:rPr lang="en-US" dirty="0" smtClean="0">
                          <a:solidFill>
                            <a:schemeClr val="tx1"/>
                          </a:solidFill>
                        </a:rPr>
                        <a:t>0.009</a:t>
                      </a:r>
                      <a:endParaRPr lang="ru-RU" dirty="0">
                        <a:solidFill>
                          <a:schemeClr val="tx1"/>
                        </a:solidFill>
                      </a:endParaRPr>
                    </a:p>
                  </a:txBody>
                  <a:tcPr/>
                </a:tc>
                <a:tc>
                  <a:txBody>
                    <a:bodyPr/>
                    <a:lstStyle/>
                    <a:p>
                      <a:r>
                        <a:rPr lang="en-US" dirty="0" smtClean="0"/>
                        <a:t>0.025</a:t>
                      </a:r>
                      <a:endParaRPr lang="ru-RU" dirty="0"/>
                    </a:p>
                  </a:txBody>
                  <a:tcPr/>
                </a:tc>
                <a:tc>
                  <a:txBody>
                    <a:bodyPr/>
                    <a:lstStyle/>
                    <a:p>
                      <a:r>
                        <a:rPr lang="en-US" dirty="0" smtClean="0"/>
                        <a:t>0.21</a:t>
                      </a:r>
                      <a:endParaRPr lang="ru-RU" dirty="0"/>
                    </a:p>
                  </a:txBody>
                  <a:tcPr/>
                </a:tc>
                <a:tc>
                  <a:txBody>
                    <a:bodyPr/>
                    <a:lstStyle/>
                    <a:p>
                      <a:r>
                        <a:rPr lang="en-US" dirty="0" smtClean="0"/>
                        <a:t>0.71</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Symbol"/>
                        </a:rPr>
                        <a:t></a:t>
                      </a:r>
                      <a:r>
                        <a:rPr lang="en-US" dirty="0" smtClean="0"/>
                        <a:t>L*</a:t>
                      </a:r>
                      <a:r>
                        <a:rPr lang="en-US" baseline="30000" dirty="0" smtClean="0"/>
                        <a:t>3</a:t>
                      </a:r>
                      <a:endParaRPr lang="ru-RU" baseline="30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-6</a:t>
                      </a:r>
                      <a:r>
                        <a:rPr lang="en-US" baseline="0" dirty="0" smtClean="0"/>
                        <a:t> </a:t>
                      </a:r>
                      <a:r>
                        <a:rPr lang="en-US" dirty="0" smtClean="0">
                          <a:sym typeface="Symbol"/>
                        </a:rPr>
                        <a:t></a:t>
                      </a:r>
                      <a:r>
                        <a:rPr lang="en-US" baseline="30000" dirty="0" err="1" smtClean="0">
                          <a:sym typeface="Symbol"/>
                        </a:rPr>
                        <a:t>sp</a:t>
                      </a:r>
                      <a:r>
                        <a:rPr lang="en-US" baseline="0" dirty="0" smtClean="0">
                          <a:sym typeface="Symbol"/>
                        </a:rPr>
                        <a:t> </a:t>
                      </a:r>
                      <a:r>
                        <a:rPr lang="en-US" baseline="0" dirty="0" smtClean="0"/>
                        <a:t>(m</a:t>
                      </a:r>
                      <a:r>
                        <a:rPr lang="en-US" baseline="30000" dirty="0" smtClean="0"/>
                        <a:t>-1</a:t>
                      </a:r>
                      <a:r>
                        <a:rPr lang="en-US" baseline="0" dirty="0" smtClean="0"/>
                        <a:t>)</a:t>
                      </a:r>
                      <a:endParaRPr lang="ru-RU" dirty="0" smtClean="0"/>
                    </a:p>
                  </a:txBody>
                  <a:tcPr/>
                </a:tc>
                <a:tc>
                  <a:txBody>
                    <a:bodyPr/>
                    <a:lstStyle/>
                    <a:p>
                      <a:r>
                        <a:rPr lang="en-US" dirty="0" smtClean="0"/>
                        <a:t>-8</a:t>
                      </a:r>
                      <a:endParaRPr lang="ru-RU" dirty="0"/>
                    </a:p>
                  </a:txBody>
                  <a:tcPr/>
                </a:tc>
                <a:tc>
                  <a:txBody>
                    <a:bodyPr/>
                    <a:lstStyle/>
                    <a:p>
                      <a:r>
                        <a:rPr lang="en-US" dirty="0" smtClean="0"/>
                        <a:t>-16</a:t>
                      </a:r>
                      <a:endParaRPr lang="ru-RU" dirty="0"/>
                    </a:p>
                  </a:txBody>
                  <a:tcPr/>
                </a:tc>
                <a:tc>
                  <a:txBody>
                    <a:bodyPr/>
                    <a:lstStyle/>
                    <a:p>
                      <a:r>
                        <a:rPr lang="en-US" dirty="0" smtClean="0"/>
                        <a:t>-64</a:t>
                      </a:r>
                      <a:endParaRPr lang="ru-RU" dirty="0"/>
                    </a:p>
                  </a:txBody>
                  <a:tcPr/>
                </a:tc>
                <a:tc>
                  <a:txBody>
                    <a:bodyPr/>
                    <a:lstStyle/>
                    <a:p>
                      <a:r>
                        <a:rPr lang="en-US" dirty="0" smtClean="0"/>
                        <a:t>-144</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Symbol"/>
                        </a:rPr>
                        <a:t></a:t>
                      </a:r>
                      <a:r>
                        <a:rPr lang="en-US" dirty="0" smtClean="0"/>
                        <a:t>L*</a:t>
                      </a:r>
                      <a:r>
                        <a:rPr lang="en-US" baseline="30000" dirty="0" smtClean="0"/>
                        <a:t>2</a:t>
                      </a:r>
                      <a:endParaRPr lang="ru-RU" baseline="30000" dirty="0" smtClean="0"/>
                    </a:p>
                  </a:txBody>
                  <a:tcPr/>
                </a:tc>
              </a:tr>
            </a:tbl>
          </a:graphicData>
        </a:graphic>
      </p:graphicFrame>
      <p:sp>
        <p:nvSpPr>
          <p:cNvPr id="7" name="Slide Number Placeholder 6"/>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13</a:t>
            </a:fld>
            <a:endParaRPr lang="ru-RU">
              <a:solidFill>
                <a:prstClr val="black">
                  <a:tint val="75000"/>
                </a:prstClr>
              </a:solidFill>
              <a:latin typeface="Calibri"/>
            </a:endParaRPr>
          </a:p>
        </p:txBody>
      </p:sp>
      <p:sp>
        <p:nvSpPr>
          <p:cNvPr id="8" name="Footer Placeholder 3"/>
          <p:cNvSpPr>
            <a:spLocks noGrp="1"/>
          </p:cNvSpPr>
          <p:nvPr>
            <p:ph type="ftr" sz="quarter" idx="11"/>
          </p:nvPr>
        </p:nvSpPr>
        <p:spPr>
          <a:xfrm>
            <a:off x="3124200" y="6356350"/>
            <a:ext cx="2895600" cy="365125"/>
          </a:xfrm>
        </p:spPr>
        <p:txBody>
          <a:bodyPr/>
          <a:lstStyle/>
          <a:p>
            <a:r>
              <a:rPr lang="en-US" dirty="0" smtClean="0">
                <a:solidFill>
                  <a:prstClr val="black">
                    <a:tint val="75000"/>
                  </a:prstClr>
                </a:solidFill>
                <a:latin typeface="Calibri"/>
              </a:rPr>
              <a:t>HF2014, IHEP Beijing, 9-12 October 2014</a:t>
            </a:r>
            <a:endParaRPr lang="ru-RU" dirty="0">
              <a:solidFill>
                <a:prstClr val="black">
                  <a:tint val="75000"/>
                </a:prstClr>
              </a:solidFill>
              <a:latin typeface="Calibri"/>
            </a:endParaRPr>
          </a:p>
        </p:txBody>
      </p:sp>
    </p:spTree>
    <p:extLst>
      <p:ext uri="{BB962C8B-B14F-4D97-AF65-F5344CB8AC3E}">
        <p14:creationId xmlns:p14="http://schemas.microsoft.com/office/powerpoint/2010/main" val="2509370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conclusions</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33" name="Прямоугольник 32"/>
          <p:cNvSpPr/>
          <p:nvPr/>
        </p:nvSpPr>
        <p:spPr>
          <a:xfrm>
            <a:off x="179512" y="1484784"/>
            <a:ext cx="8568952" cy="4154984"/>
          </a:xfrm>
          <a:prstGeom prst="rect">
            <a:avLst/>
          </a:prstGeom>
        </p:spPr>
        <p:txBody>
          <a:bodyPr wrap="square">
            <a:spAutoFit/>
          </a:bodyPr>
          <a:lstStyle/>
          <a:p>
            <a:pPr marL="342900" indent="-342900" defTabSz="914400">
              <a:buFont typeface="Arial" panose="020B0604020202020204" pitchFamily="34" charset="0"/>
              <a:buChar char="•"/>
            </a:pPr>
            <a:r>
              <a:rPr kumimoji="0" lang="en-US" sz="2400" dirty="0">
                <a:solidFill>
                  <a:prstClr val="black"/>
                </a:solidFill>
                <a:latin typeface="Calibri"/>
              </a:rPr>
              <a:t>FF nonlinearities may increase as L* in high power.</a:t>
            </a:r>
          </a:p>
          <a:p>
            <a:pPr marL="342900" indent="-342900" defTabSz="914400">
              <a:buFont typeface="Arial" panose="020B0604020202020204" pitchFamily="34" charset="0"/>
              <a:buChar char="•"/>
            </a:pPr>
            <a:r>
              <a:rPr kumimoji="0" lang="en-US" sz="2400" dirty="0">
                <a:solidFill>
                  <a:prstClr val="black"/>
                </a:solidFill>
                <a:latin typeface="Calibri"/>
              </a:rPr>
              <a:t>Major part of the vertical nonlinearity for the extra-low beta IP comes from chromatic sextupoles due to the finite length effect.</a:t>
            </a:r>
          </a:p>
          <a:p>
            <a:pPr marL="342900" indent="-342900" defTabSz="914400">
              <a:buFont typeface="Arial" panose="020B0604020202020204" pitchFamily="34" charset="0"/>
              <a:buChar char="•"/>
            </a:pPr>
            <a:r>
              <a:rPr kumimoji="0" lang="en-US" sz="2400" dirty="0">
                <a:solidFill>
                  <a:prstClr val="black"/>
                </a:solidFill>
                <a:latin typeface="Calibri"/>
              </a:rPr>
              <a:t>The finite length effect in the –I sextupole pair can be improved by additional (low-strength) sextupole correctors.</a:t>
            </a:r>
          </a:p>
          <a:p>
            <a:pPr marL="342900" indent="-342900" defTabSz="914400">
              <a:buFont typeface="Arial" panose="020B0604020202020204" pitchFamily="34" charset="0"/>
              <a:buChar char="•"/>
            </a:pPr>
            <a:r>
              <a:rPr kumimoji="0" lang="en-US" sz="2400" dirty="0">
                <a:solidFill>
                  <a:prstClr val="black"/>
                </a:solidFill>
                <a:latin typeface="Calibri"/>
              </a:rPr>
              <a:t>Nonlinear errors in the quads with high beta may be a problem. Correction coils (for instance, the </a:t>
            </a:r>
            <a:r>
              <a:rPr kumimoji="0" lang="en-US" sz="2400" dirty="0" err="1">
                <a:solidFill>
                  <a:prstClr val="black"/>
                </a:solidFill>
                <a:latin typeface="Calibri"/>
              </a:rPr>
              <a:t>octupole</a:t>
            </a:r>
            <a:r>
              <a:rPr kumimoji="0" lang="en-US" sz="2400" dirty="0">
                <a:solidFill>
                  <a:prstClr val="black"/>
                </a:solidFill>
                <a:latin typeface="Calibri"/>
              </a:rPr>
              <a:t> one) can help.</a:t>
            </a:r>
          </a:p>
          <a:p>
            <a:pPr marL="342900" indent="-342900" defTabSz="914400">
              <a:buFont typeface="Arial" panose="020B0604020202020204" pitchFamily="34" charset="0"/>
              <a:buChar char="•"/>
            </a:pPr>
            <a:r>
              <a:rPr kumimoji="0" lang="en-US" sz="2400" dirty="0">
                <a:solidFill>
                  <a:prstClr val="black"/>
                </a:solidFill>
                <a:latin typeface="Calibri"/>
              </a:rPr>
              <a:t>Third order aberrations including the fringe field and kinematics can be mitigated by a set of </a:t>
            </a:r>
            <a:r>
              <a:rPr kumimoji="0" lang="en-US" sz="2400" dirty="0" err="1">
                <a:solidFill>
                  <a:prstClr val="black"/>
                </a:solidFill>
                <a:latin typeface="Calibri"/>
              </a:rPr>
              <a:t>octupole</a:t>
            </a:r>
            <a:r>
              <a:rPr kumimoji="0" lang="en-US" sz="2400" dirty="0">
                <a:solidFill>
                  <a:prstClr val="black"/>
                </a:solidFill>
                <a:latin typeface="Calibri"/>
              </a:rPr>
              <a:t> magnets located in proper beta and phase.</a:t>
            </a:r>
          </a:p>
          <a:p>
            <a:pPr marL="342900" indent="-342900" defTabSz="914400">
              <a:buFont typeface="Arial" panose="020B0604020202020204" pitchFamily="34" charset="0"/>
              <a:buChar char="•"/>
            </a:pPr>
            <a:endParaRPr kumimoji="0" lang="en-US" sz="2400" dirty="0">
              <a:solidFill>
                <a:prstClr val="black"/>
              </a:solidFill>
              <a:latin typeface="Calibri"/>
            </a:endParaRPr>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5" name="Slide Number Placeholder 4"/>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14</a:t>
            </a:fld>
            <a:endParaRPr lang="ru-RU">
              <a:solidFill>
                <a:prstClr val="black">
                  <a:tint val="75000"/>
                </a:prstClr>
              </a:solidFill>
              <a:latin typeface="Calibri"/>
            </a:endParaRPr>
          </a:p>
        </p:txBody>
      </p:sp>
      <p:sp>
        <p:nvSpPr>
          <p:cNvPr id="14" name="Footer Placeholder 3"/>
          <p:cNvSpPr>
            <a:spLocks noGrp="1"/>
          </p:cNvSpPr>
          <p:nvPr>
            <p:ph type="ftr" sz="quarter" idx="11"/>
          </p:nvPr>
        </p:nvSpPr>
        <p:spPr>
          <a:xfrm>
            <a:off x="3124200" y="6356350"/>
            <a:ext cx="2895600" cy="365125"/>
          </a:xfrm>
        </p:spPr>
        <p:txBody>
          <a:bodyPr/>
          <a:lstStyle/>
          <a:p>
            <a:r>
              <a:rPr lang="en-US" dirty="0" smtClean="0">
                <a:solidFill>
                  <a:prstClr val="black">
                    <a:tint val="75000"/>
                  </a:prstClr>
                </a:solidFill>
                <a:latin typeface="Calibri"/>
              </a:rPr>
              <a:t>HF2014, IHEP Beijing, 9-12 October 2014</a:t>
            </a:r>
            <a:endParaRPr lang="ru-RU" dirty="0">
              <a:solidFill>
                <a:prstClr val="black">
                  <a:tint val="75000"/>
                </a:prstClr>
              </a:solidFill>
              <a:latin typeface="Calibri"/>
            </a:endParaRPr>
          </a:p>
        </p:txBody>
      </p:sp>
    </p:spTree>
    <p:extLst>
      <p:ext uri="{BB962C8B-B14F-4D97-AF65-F5344CB8AC3E}">
        <p14:creationId xmlns:p14="http://schemas.microsoft.com/office/powerpoint/2010/main" val="3118508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DA</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8" y="1270842"/>
            <a:ext cx="4390562" cy="305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755576" y="4312189"/>
            <a:ext cx="7344816" cy="1938992"/>
          </a:xfrm>
          <a:prstGeom prst="rect">
            <a:avLst/>
          </a:prstGeom>
        </p:spPr>
        <p:txBody>
          <a:bodyPr wrap="square">
            <a:spAutoFit/>
          </a:bodyPr>
          <a:lstStyle/>
          <a:p>
            <a:pPr defTabSz="914400"/>
            <a:r>
              <a:rPr kumimoji="0" lang="en-US" sz="2400" dirty="0">
                <a:solidFill>
                  <a:prstClr val="black"/>
                </a:solidFill>
                <a:latin typeface="Calibri"/>
              </a:rPr>
              <a:t>Black: L* = 0.7 m</a:t>
            </a:r>
          </a:p>
          <a:p>
            <a:pPr defTabSz="914400"/>
            <a:r>
              <a:rPr kumimoji="0" lang="en-US" sz="2400" dirty="0">
                <a:solidFill>
                  <a:srgbClr val="FF0000"/>
                </a:solidFill>
                <a:latin typeface="Calibri"/>
              </a:rPr>
              <a:t>Red</a:t>
            </a:r>
            <a:r>
              <a:rPr kumimoji="0" lang="en-US" sz="2400" dirty="0">
                <a:solidFill>
                  <a:prstClr val="black"/>
                </a:solidFill>
                <a:latin typeface="Calibri"/>
              </a:rPr>
              <a:t>: L* = 1 m (aperture </a:t>
            </a:r>
            <a:r>
              <a:rPr kumimoji="0" lang="en-US" sz="2400" dirty="0">
                <a:solidFill>
                  <a:prstClr val="black"/>
                </a:solidFill>
                <a:latin typeface="Calibri"/>
                <a:sym typeface="Symbol"/>
              </a:rPr>
              <a:t>)</a:t>
            </a:r>
          </a:p>
          <a:p>
            <a:pPr defTabSz="914400"/>
            <a:r>
              <a:rPr kumimoji="0" lang="en-US" sz="2400" dirty="0">
                <a:solidFill>
                  <a:srgbClr val="00FF00"/>
                </a:solidFill>
                <a:latin typeface="Calibri"/>
                <a:sym typeface="Symbol"/>
              </a:rPr>
              <a:t>Green</a:t>
            </a:r>
            <a:r>
              <a:rPr kumimoji="0" lang="en-US" sz="2400" dirty="0">
                <a:solidFill>
                  <a:prstClr val="black"/>
                </a:solidFill>
                <a:latin typeface="Calibri"/>
                <a:sym typeface="Symbol"/>
              </a:rPr>
              <a:t>: L* = 1.5 m </a:t>
            </a:r>
            <a:r>
              <a:rPr kumimoji="0" lang="en-US" sz="2400" dirty="0">
                <a:solidFill>
                  <a:prstClr val="black"/>
                </a:solidFill>
                <a:latin typeface="Calibri"/>
              </a:rPr>
              <a:t>(aperture </a:t>
            </a:r>
            <a:r>
              <a:rPr kumimoji="0" lang="en-US" sz="2400" dirty="0">
                <a:solidFill>
                  <a:prstClr val="black"/>
                </a:solidFill>
                <a:latin typeface="Calibri"/>
                <a:sym typeface="Symbol"/>
              </a:rPr>
              <a:t>)</a:t>
            </a:r>
          </a:p>
          <a:p>
            <a:pPr defTabSz="914400"/>
            <a:r>
              <a:rPr kumimoji="0" lang="en-US" sz="2400" dirty="0">
                <a:solidFill>
                  <a:srgbClr val="0000FF"/>
                </a:solidFill>
                <a:latin typeface="Calibri"/>
                <a:sym typeface="Symbol"/>
              </a:rPr>
              <a:t>Blue</a:t>
            </a:r>
            <a:r>
              <a:rPr kumimoji="0" lang="en-US" sz="2400" dirty="0">
                <a:solidFill>
                  <a:prstClr val="black"/>
                </a:solidFill>
                <a:latin typeface="Calibri"/>
                <a:sym typeface="Symbol"/>
              </a:rPr>
              <a:t>: L* = 2 m </a:t>
            </a:r>
            <a:r>
              <a:rPr kumimoji="0" lang="en-US" sz="2400" dirty="0">
                <a:solidFill>
                  <a:srgbClr val="C00000"/>
                </a:solidFill>
                <a:latin typeface="Calibri"/>
                <a:sym typeface="Symbol"/>
              </a:rPr>
              <a:t>(SURPRISE! APERTURE )</a:t>
            </a:r>
          </a:p>
          <a:p>
            <a:pPr defTabSz="914400"/>
            <a:r>
              <a:rPr kumimoji="0" lang="en-US" sz="2400" dirty="0">
                <a:solidFill>
                  <a:prstClr val="black"/>
                </a:solidFill>
                <a:latin typeface="Calibri"/>
                <a:sym typeface="Symbol"/>
              </a:rPr>
              <a:t></a:t>
            </a:r>
            <a:r>
              <a:rPr kumimoji="0" lang="en-US" sz="2400" baseline="-25000" dirty="0">
                <a:solidFill>
                  <a:prstClr val="black"/>
                </a:solidFill>
                <a:latin typeface="Calibri"/>
                <a:sym typeface="Symbol"/>
              </a:rPr>
              <a:t>x</a:t>
            </a:r>
            <a:r>
              <a:rPr kumimoji="0" lang="en-US" sz="2400" dirty="0">
                <a:solidFill>
                  <a:prstClr val="black"/>
                </a:solidFill>
                <a:latin typeface="Calibri"/>
                <a:sym typeface="Symbol"/>
              </a:rPr>
              <a:t>=3.24 10</a:t>
            </a:r>
            <a:r>
              <a:rPr kumimoji="0" lang="en-US" sz="2400" baseline="30000" dirty="0">
                <a:solidFill>
                  <a:prstClr val="black"/>
                </a:solidFill>
                <a:latin typeface="Calibri"/>
                <a:sym typeface="Symbol"/>
              </a:rPr>
              <a:t>-5</a:t>
            </a:r>
            <a:r>
              <a:rPr kumimoji="0" lang="en-US" sz="2400" dirty="0">
                <a:solidFill>
                  <a:prstClr val="black"/>
                </a:solidFill>
                <a:latin typeface="Calibri"/>
                <a:sym typeface="Symbol"/>
              </a:rPr>
              <a:t>m, </a:t>
            </a:r>
            <a:r>
              <a:rPr kumimoji="0" lang="en-US" sz="2400" baseline="-25000" dirty="0">
                <a:solidFill>
                  <a:prstClr val="black"/>
                </a:solidFill>
                <a:latin typeface="Calibri"/>
                <a:sym typeface="Symbol"/>
              </a:rPr>
              <a:t>y</a:t>
            </a:r>
            <a:r>
              <a:rPr kumimoji="0" lang="en-US" sz="2400" dirty="0">
                <a:solidFill>
                  <a:prstClr val="black"/>
                </a:solidFill>
                <a:latin typeface="Calibri"/>
                <a:sym typeface="Symbol"/>
              </a:rPr>
              <a:t>=6.52 10</a:t>
            </a:r>
            <a:r>
              <a:rPr kumimoji="0" lang="en-US" sz="2400" baseline="30000" dirty="0">
                <a:solidFill>
                  <a:prstClr val="black"/>
                </a:solidFill>
                <a:latin typeface="Calibri"/>
                <a:sym typeface="Symbol"/>
              </a:rPr>
              <a:t>-8</a:t>
            </a:r>
            <a:r>
              <a:rPr kumimoji="0" lang="en-US" sz="2400" dirty="0">
                <a:solidFill>
                  <a:prstClr val="black"/>
                </a:solidFill>
                <a:latin typeface="Calibri"/>
                <a:sym typeface="Symbol"/>
              </a:rPr>
              <a:t>m, *</a:t>
            </a:r>
            <a:r>
              <a:rPr kumimoji="0" lang="en-US" sz="2400" baseline="-25000" dirty="0">
                <a:solidFill>
                  <a:prstClr val="black"/>
                </a:solidFill>
                <a:latin typeface="Calibri"/>
                <a:sym typeface="Symbol"/>
              </a:rPr>
              <a:t>x</a:t>
            </a:r>
            <a:r>
              <a:rPr kumimoji="0" lang="en-US" sz="2400" dirty="0">
                <a:solidFill>
                  <a:prstClr val="black"/>
                </a:solidFill>
                <a:latin typeface="Calibri"/>
                <a:sym typeface="Symbol"/>
              </a:rPr>
              <a:t>=0.5m, *</a:t>
            </a:r>
            <a:r>
              <a:rPr kumimoji="0" lang="en-US" sz="2400" baseline="-25000" dirty="0">
                <a:solidFill>
                  <a:prstClr val="black"/>
                </a:solidFill>
                <a:latin typeface="Calibri"/>
                <a:sym typeface="Symbol"/>
              </a:rPr>
              <a:t>x</a:t>
            </a:r>
            <a:r>
              <a:rPr kumimoji="0" lang="en-US" sz="2400" dirty="0">
                <a:solidFill>
                  <a:prstClr val="black"/>
                </a:solidFill>
                <a:latin typeface="Calibri"/>
                <a:sym typeface="Symbol"/>
              </a:rPr>
              <a:t>=0.001m</a:t>
            </a:r>
            <a:endParaRPr kumimoji="0" lang="ru-RU" sz="2400" baseline="30000" dirty="0">
              <a:solidFill>
                <a:prstClr val="black"/>
              </a:solidFill>
              <a:latin typeface="Calibri"/>
            </a:endParaRPr>
          </a:p>
        </p:txBody>
      </p:sp>
      <p:sp>
        <p:nvSpPr>
          <p:cNvPr id="8" name="Slide Number Placeholder 7"/>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15</a:t>
            </a:fld>
            <a:endParaRPr lang="ru-RU">
              <a:solidFill>
                <a:prstClr val="black">
                  <a:tint val="75000"/>
                </a:prstClr>
              </a:solidFill>
              <a:latin typeface="Calibri"/>
            </a:endParaRPr>
          </a:p>
        </p:txBody>
      </p:sp>
      <p:sp>
        <p:nvSpPr>
          <p:cNvPr id="19" name="Footer Placeholder 3"/>
          <p:cNvSpPr>
            <a:spLocks noGrp="1"/>
          </p:cNvSpPr>
          <p:nvPr>
            <p:ph type="ftr" sz="quarter" idx="11"/>
          </p:nvPr>
        </p:nvSpPr>
        <p:spPr>
          <a:xfrm>
            <a:off x="3124200" y="6356350"/>
            <a:ext cx="2895600" cy="365125"/>
          </a:xfrm>
        </p:spPr>
        <p:txBody>
          <a:bodyPr/>
          <a:lstStyle/>
          <a:p>
            <a:r>
              <a:rPr lang="en-US" dirty="0" smtClean="0">
                <a:solidFill>
                  <a:prstClr val="black">
                    <a:tint val="75000"/>
                  </a:prstClr>
                </a:solidFill>
                <a:latin typeface="Calibri"/>
              </a:rPr>
              <a:t>HF2014, IHEP Beijing, 9-12 October 2014</a:t>
            </a:r>
            <a:endParaRPr lang="ru-RU" dirty="0">
              <a:solidFill>
                <a:prstClr val="black">
                  <a:tint val="75000"/>
                </a:prstClr>
              </a:solidFill>
              <a:latin typeface="Calibri"/>
            </a:endParaRPr>
          </a:p>
        </p:txBody>
      </p:sp>
      <p:sp>
        <p:nvSpPr>
          <p:cNvPr id="20" name="Прямоугольник 19"/>
          <p:cNvSpPr/>
          <p:nvPr/>
        </p:nvSpPr>
        <p:spPr>
          <a:xfrm>
            <a:off x="4535488" y="1707287"/>
            <a:ext cx="4501008" cy="2308324"/>
          </a:xfrm>
          <a:prstGeom prst="rect">
            <a:avLst/>
          </a:prstGeom>
        </p:spPr>
        <p:txBody>
          <a:bodyPr wrap="square">
            <a:spAutoFit/>
          </a:bodyPr>
          <a:lstStyle/>
          <a:p>
            <a:pPr defTabSz="914400"/>
            <a:r>
              <a:rPr kumimoji="0" lang="en-US" sz="2400" dirty="0">
                <a:solidFill>
                  <a:prstClr val="black"/>
                </a:solidFill>
                <a:latin typeface="Calibri"/>
              </a:rPr>
              <a:t>Finite sextupole length breaks exact cancellation of the geometrical aberrations. Only the second order terms are cancelled while the higher remains and degrade DA. </a:t>
            </a:r>
          </a:p>
        </p:txBody>
      </p:sp>
    </p:spTree>
    <p:extLst>
      <p:ext uri="{BB962C8B-B14F-4D97-AF65-F5344CB8AC3E}">
        <p14:creationId xmlns:p14="http://schemas.microsoft.com/office/powerpoint/2010/main" val="39603408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57200" y="0"/>
            <a:ext cx="8229600" cy="836712"/>
          </a:xfrm>
        </p:spPr>
        <p:txBody>
          <a:bodyPr/>
          <a:lstStyle/>
          <a:p>
            <a:r>
              <a:rPr lang="en-US" dirty="0" smtClean="0"/>
              <a:t>Explanation</a:t>
            </a:r>
            <a:endParaRPr lang="ru-RU" dirty="0"/>
          </a:p>
        </p:txBody>
      </p:sp>
      <p:sp>
        <p:nvSpPr>
          <p:cNvPr id="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30"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3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33" name="Прямоугольник 32"/>
          <p:cNvSpPr/>
          <p:nvPr/>
        </p:nvSpPr>
        <p:spPr>
          <a:xfrm>
            <a:off x="395536" y="967218"/>
            <a:ext cx="8208912" cy="830997"/>
          </a:xfrm>
          <a:prstGeom prst="rect">
            <a:avLst/>
          </a:prstGeom>
        </p:spPr>
        <p:txBody>
          <a:bodyPr wrap="square">
            <a:spAutoFit/>
          </a:bodyPr>
          <a:lstStyle/>
          <a:p>
            <a:pPr defTabSz="914400"/>
            <a:r>
              <a:rPr kumimoji="0" lang="en-US" sz="2400" dirty="0">
                <a:solidFill>
                  <a:prstClr val="black"/>
                </a:solidFill>
                <a:latin typeface="Calibri"/>
              </a:rPr>
              <a:t>Y chromaticity correction section is a main source of nonlinear perturbation. Produced aberration is proportional to </a:t>
            </a:r>
            <a:r>
              <a:rPr kumimoji="0" lang="el-GR" sz="2400" dirty="0">
                <a:solidFill>
                  <a:prstClr val="black"/>
                </a:solidFill>
                <a:latin typeface="Calibri"/>
              </a:rPr>
              <a:t>η</a:t>
            </a:r>
            <a:r>
              <a:rPr kumimoji="0" lang="en-US" sz="2400" baseline="-25000" dirty="0">
                <a:solidFill>
                  <a:prstClr val="black"/>
                </a:solidFill>
                <a:latin typeface="Calibri"/>
              </a:rPr>
              <a:t>s</a:t>
            </a:r>
            <a:r>
              <a:rPr kumimoji="0" lang="en-US" sz="2400" baseline="30000" dirty="0">
                <a:solidFill>
                  <a:prstClr val="black"/>
                </a:solidFill>
                <a:latin typeface="Calibri"/>
                <a:sym typeface="Symbol"/>
              </a:rPr>
              <a:t>-2</a:t>
            </a:r>
            <a:endParaRPr kumimoji="0" lang="en-US" sz="2400" baseline="30000" dirty="0">
              <a:solidFill>
                <a:prstClr val="black"/>
              </a:solidFill>
              <a:latin typeface="Calibri"/>
            </a:endParaRPr>
          </a:p>
        </p:txBody>
      </p:sp>
      <p:pic>
        <p:nvPicPr>
          <p:cNvPr id="3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78" t="5125" r="13185" b="19568"/>
          <a:stretch/>
        </p:blipFill>
        <p:spPr bwMode="auto">
          <a:xfrm>
            <a:off x="0" y="2883081"/>
            <a:ext cx="2988000" cy="225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50" t="5125" r="7820" b="19570"/>
          <a:stretch/>
        </p:blipFill>
        <p:spPr bwMode="auto">
          <a:xfrm>
            <a:off x="6048000" y="2842258"/>
            <a:ext cx="3096000" cy="2340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353805" y="2060848"/>
            <a:ext cx="2230098" cy="646331"/>
          </a:xfrm>
          <a:prstGeom prst="rect">
            <a:avLst/>
          </a:prstGeom>
          <a:noFill/>
          <a:ln>
            <a:solidFill>
              <a:schemeClr val="tx1"/>
            </a:solidFill>
          </a:ln>
        </p:spPr>
        <p:txBody>
          <a:bodyPr wrap="none" rtlCol="0">
            <a:spAutoFit/>
          </a:bodyPr>
          <a:lstStyle/>
          <a:p>
            <a:pPr defTabSz="914400"/>
            <a:r>
              <a:rPr kumimoji="0" lang="en-US" dirty="0">
                <a:solidFill>
                  <a:prstClr val="black"/>
                </a:solidFill>
                <a:latin typeface="Calibri"/>
              </a:rPr>
              <a:t>L*=0.7 m, K2=-12 m</a:t>
            </a:r>
            <a:r>
              <a:rPr kumimoji="0" lang="en-US" baseline="30000" dirty="0">
                <a:solidFill>
                  <a:prstClr val="black"/>
                </a:solidFill>
                <a:latin typeface="Calibri"/>
              </a:rPr>
              <a:t>-3</a:t>
            </a:r>
            <a:r>
              <a:rPr kumimoji="0" lang="en-US" dirty="0">
                <a:solidFill>
                  <a:prstClr val="black"/>
                </a:solidFill>
                <a:latin typeface="Calibri"/>
              </a:rPr>
              <a:t>,</a:t>
            </a:r>
          </a:p>
          <a:p>
            <a:pPr defTabSz="914400"/>
            <a:r>
              <a:rPr kumimoji="0" lang="en-US" dirty="0">
                <a:solidFill>
                  <a:prstClr val="black"/>
                </a:solidFill>
                <a:latin typeface="Calibri"/>
                <a:sym typeface="Symbol"/>
              </a:rPr>
              <a:t></a:t>
            </a:r>
            <a:r>
              <a:rPr kumimoji="0" lang="en-US" baseline="-25000" dirty="0">
                <a:solidFill>
                  <a:prstClr val="black"/>
                </a:solidFill>
                <a:latin typeface="Calibri"/>
                <a:sym typeface="Symbol"/>
              </a:rPr>
              <a:t>y</a:t>
            </a:r>
            <a:r>
              <a:rPr kumimoji="0" lang="en-US" dirty="0">
                <a:solidFill>
                  <a:prstClr val="black"/>
                </a:solidFill>
                <a:latin typeface="Calibri"/>
                <a:sym typeface="Symbol"/>
              </a:rPr>
              <a:t>=5255 m</a:t>
            </a:r>
            <a:endParaRPr kumimoji="0" lang="ru-RU" dirty="0">
              <a:solidFill>
                <a:prstClr val="black"/>
              </a:solidFill>
              <a:latin typeface="Calibri"/>
            </a:endParaRPr>
          </a:p>
        </p:txBody>
      </p:sp>
      <p:sp>
        <p:nvSpPr>
          <p:cNvPr id="37" name="TextBox 36"/>
          <p:cNvSpPr txBox="1"/>
          <p:nvPr/>
        </p:nvSpPr>
        <p:spPr>
          <a:xfrm>
            <a:off x="6372200" y="2060848"/>
            <a:ext cx="2108269" cy="646331"/>
          </a:xfrm>
          <a:prstGeom prst="rect">
            <a:avLst/>
          </a:prstGeom>
          <a:noFill/>
          <a:ln>
            <a:solidFill>
              <a:schemeClr val="tx1"/>
            </a:solidFill>
          </a:ln>
        </p:spPr>
        <p:txBody>
          <a:bodyPr wrap="none" rtlCol="0">
            <a:spAutoFit/>
          </a:bodyPr>
          <a:lstStyle/>
          <a:p>
            <a:pPr defTabSz="914400"/>
            <a:r>
              <a:rPr kumimoji="0" lang="en-US" dirty="0">
                <a:solidFill>
                  <a:prstClr val="black"/>
                </a:solidFill>
                <a:latin typeface="Calibri"/>
              </a:rPr>
              <a:t>L*=2 m, K2=-14 m</a:t>
            </a:r>
            <a:r>
              <a:rPr kumimoji="0" lang="en-US" baseline="30000" dirty="0">
                <a:solidFill>
                  <a:prstClr val="black"/>
                </a:solidFill>
                <a:latin typeface="Calibri"/>
              </a:rPr>
              <a:t>-3</a:t>
            </a:r>
            <a:r>
              <a:rPr kumimoji="0" lang="en-US" dirty="0">
                <a:solidFill>
                  <a:prstClr val="black"/>
                </a:solidFill>
                <a:latin typeface="Calibri"/>
              </a:rPr>
              <a:t> ,</a:t>
            </a:r>
          </a:p>
          <a:p>
            <a:pPr defTabSz="914400"/>
            <a:r>
              <a:rPr kumimoji="0" lang="en-US" dirty="0">
                <a:solidFill>
                  <a:prstClr val="black"/>
                </a:solidFill>
                <a:latin typeface="Calibri"/>
                <a:sym typeface="Symbol"/>
              </a:rPr>
              <a:t></a:t>
            </a:r>
            <a:r>
              <a:rPr kumimoji="0" lang="en-US" baseline="-25000" dirty="0">
                <a:solidFill>
                  <a:prstClr val="black"/>
                </a:solidFill>
                <a:latin typeface="Calibri"/>
                <a:sym typeface="Symbol"/>
              </a:rPr>
              <a:t>y</a:t>
            </a:r>
            <a:r>
              <a:rPr kumimoji="0" lang="en-US" dirty="0">
                <a:solidFill>
                  <a:prstClr val="black"/>
                </a:solidFill>
                <a:latin typeface="Calibri"/>
                <a:sym typeface="Symbol"/>
              </a:rPr>
              <a:t>= 5149 m</a:t>
            </a:r>
            <a:endParaRPr kumimoji="0" lang="ru-RU" baseline="30000" dirty="0">
              <a:solidFill>
                <a:prstClr val="black"/>
              </a:solidFill>
              <a:latin typeface="Calibri"/>
            </a:endParaRPr>
          </a:p>
        </p:txBody>
      </p:sp>
      <p:sp>
        <p:nvSpPr>
          <p:cNvPr id="38" name="TextBox 37"/>
          <p:cNvSpPr txBox="1"/>
          <p:nvPr/>
        </p:nvSpPr>
        <p:spPr>
          <a:xfrm>
            <a:off x="3275856" y="2060848"/>
            <a:ext cx="2282997" cy="646331"/>
          </a:xfrm>
          <a:prstGeom prst="rect">
            <a:avLst/>
          </a:prstGeom>
          <a:noFill/>
          <a:ln>
            <a:solidFill>
              <a:schemeClr val="tx1"/>
            </a:solidFill>
          </a:ln>
        </p:spPr>
        <p:txBody>
          <a:bodyPr wrap="none" rtlCol="0">
            <a:spAutoFit/>
          </a:bodyPr>
          <a:lstStyle/>
          <a:p>
            <a:pPr defTabSz="914400"/>
            <a:r>
              <a:rPr kumimoji="0" lang="en-US" dirty="0">
                <a:solidFill>
                  <a:prstClr val="black"/>
                </a:solidFill>
                <a:latin typeface="Calibri"/>
              </a:rPr>
              <a:t>L*=1.5 m, K2=-14 m</a:t>
            </a:r>
            <a:r>
              <a:rPr kumimoji="0" lang="en-US" baseline="30000" dirty="0">
                <a:solidFill>
                  <a:prstClr val="black"/>
                </a:solidFill>
                <a:latin typeface="Calibri"/>
              </a:rPr>
              <a:t>-3</a:t>
            </a:r>
            <a:r>
              <a:rPr kumimoji="0" lang="en-US" dirty="0">
                <a:solidFill>
                  <a:prstClr val="black"/>
                </a:solidFill>
                <a:latin typeface="Calibri"/>
              </a:rPr>
              <a:t> ,</a:t>
            </a:r>
          </a:p>
          <a:p>
            <a:pPr defTabSz="914400"/>
            <a:r>
              <a:rPr kumimoji="0" lang="en-US" dirty="0">
                <a:solidFill>
                  <a:prstClr val="black"/>
                </a:solidFill>
                <a:latin typeface="Calibri"/>
                <a:sym typeface="Symbol"/>
              </a:rPr>
              <a:t></a:t>
            </a:r>
            <a:r>
              <a:rPr kumimoji="0" lang="en-US" baseline="-25000" dirty="0">
                <a:solidFill>
                  <a:prstClr val="black"/>
                </a:solidFill>
                <a:latin typeface="Calibri"/>
                <a:sym typeface="Symbol"/>
              </a:rPr>
              <a:t>y</a:t>
            </a:r>
            <a:r>
              <a:rPr kumimoji="0" lang="en-US" dirty="0">
                <a:solidFill>
                  <a:prstClr val="black"/>
                </a:solidFill>
                <a:latin typeface="Calibri"/>
                <a:sym typeface="Symbol"/>
              </a:rPr>
              <a:t>= 7707 m</a:t>
            </a:r>
            <a:endParaRPr kumimoji="0" lang="ru-RU" dirty="0">
              <a:solidFill>
                <a:prstClr val="black"/>
              </a:solidFill>
              <a:latin typeface="Calibri"/>
            </a:endParaRPr>
          </a:p>
        </p:txBody>
      </p:sp>
      <p:pic>
        <p:nvPicPr>
          <p:cNvPr id="3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059" t="5078" r="15020" b="19617"/>
          <a:stretch/>
        </p:blipFill>
        <p:spPr bwMode="auto">
          <a:xfrm>
            <a:off x="3078000" y="2795831"/>
            <a:ext cx="2880000" cy="243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Slide Number Placeholder 8"/>
          <p:cNvSpPr>
            <a:spLocks noGrp="1"/>
          </p:cNvSpPr>
          <p:nvPr>
            <p:ph type="sldNum" sz="quarter" idx="12"/>
          </p:nvPr>
        </p:nvSpPr>
        <p:spPr>
          <a:xfrm>
            <a:off x="6553200" y="6356350"/>
            <a:ext cx="2133600" cy="365125"/>
          </a:xfrm>
        </p:spPr>
        <p:txBody>
          <a:bodyPr/>
          <a:lstStyle/>
          <a:p>
            <a:fld id="{665D258A-DE35-43ED-8318-C8E464C331E0}" type="slidenum">
              <a:rPr lang="ru-RU" smtClean="0">
                <a:solidFill>
                  <a:prstClr val="black">
                    <a:tint val="75000"/>
                  </a:prstClr>
                </a:solidFill>
                <a:latin typeface="Calibri"/>
              </a:rPr>
              <a:pPr/>
              <a:t>16</a:t>
            </a:fld>
            <a:endParaRPr lang="ru-RU" dirty="0">
              <a:solidFill>
                <a:prstClr val="black">
                  <a:tint val="75000"/>
                </a:prstClr>
              </a:solidFill>
              <a:latin typeface="Calibri"/>
            </a:endParaRPr>
          </a:p>
        </p:txBody>
      </p:sp>
      <p:sp>
        <p:nvSpPr>
          <p:cNvPr id="41" name="Footer Placeholder 3"/>
          <p:cNvSpPr>
            <a:spLocks noGrp="1"/>
          </p:cNvSpPr>
          <p:nvPr>
            <p:ph type="ftr" sz="quarter" idx="11"/>
          </p:nvPr>
        </p:nvSpPr>
        <p:spPr>
          <a:xfrm>
            <a:off x="3124200" y="6356350"/>
            <a:ext cx="2895600" cy="365125"/>
          </a:xfrm>
        </p:spPr>
        <p:txBody>
          <a:bodyPr/>
          <a:lstStyle/>
          <a:p>
            <a:r>
              <a:rPr lang="en-US" dirty="0" smtClean="0">
                <a:solidFill>
                  <a:prstClr val="black">
                    <a:tint val="75000"/>
                  </a:prstClr>
                </a:solidFill>
                <a:latin typeface="Calibri"/>
              </a:rPr>
              <a:t>HF2014, IHEP Beijing, 9-12 October 2014</a:t>
            </a:r>
            <a:endParaRPr lang="ru-RU" dirty="0">
              <a:solidFill>
                <a:prstClr val="black">
                  <a:tint val="75000"/>
                </a:prstClr>
              </a:solidFill>
              <a:latin typeface="Calibri"/>
            </a:endParaRPr>
          </a:p>
        </p:txBody>
      </p:sp>
      <p:sp>
        <p:nvSpPr>
          <p:cNvPr id="2" name="Прямоугольник 1"/>
          <p:cNvSpPr/>
          <p:nvPr/>
        </p:nvSpPr>
        <p:spPr>
          <a:xfrm>
            <a:off x="870271" y="5182772"/>
            <a:ext cx="1247457" cy="369332"/>
          </a:xfrm>
          <a:prstGeom prst="rect">
            <a:avLst/>
          </a:prstGeom>
        </p:spPr>
        <p:txBody>
          <a:bodyPr wrap="none">
            <a:spAutoFit/>
          </a:bodyPr>
          <a:lstStyle/>
          <a:p>
            <a:pPr defTabSz="914400"/>
            <a:r>
              <a:rPr kumimoji="0" lang="el-GR" dirty="0">
                <a:solidFill>
                  <a:prstClr val="black"/>
                </a:solidFill>
                <a:latin typeface="Calibri"/>
              </a:rPr>
              <a:t>η</a:t>
            </a:r>
            <a:r>
              <a:rPr kumimoji="0" lang="en-US" baseline="-25000" dirty="0">
                <a:solidFill>
                  <a:prstClr val="black"/>
                </a:solidFill>
                <a:latin typeface="Calibri"/>
              </a:rPr>
              <a:t>s</a:t>
            </a:r>
            <a:r>
              <a:rPr kumimoji="0" lang="en-US" dirty="0">
                <a:solidFill>
                  <a:prstClr val="black"/>
                </a:solidFill>
                <a:latin typeface="Calibri"/>
                <a:sym typeface="Symbol"/>
              </a:rPr>
              <a:t>  0.05 m</a:t>
            </a:r>
            <a:endParaRPr kumimoji="0" lang="ru-RU" dirty="0">
              <a:solidFill>
                <a:prstClr val="black"/>
              </a:solidFill>
              <a:latin typeface="Calibri"/>
            </a:endParaRPr>
          </a:p>
        </p:txBody>
      </p:sp>
      <p:sp>
        <p:nvSpPr>
          <p:cNvPr id="26" name="Прямоугольник 25"/>
          <p:cNvSpPr/>
          <p:nvPr/>
        </p:nvSpPr>
        <p:spPr>
          <a:xfrm>
            <a:off x="6732240" y="5229200"/>
            <a:ext cx="1247457" cy="369332"/>
          </a:xfrm>
          <a:prstGeom prst="rect">
            <a:avLst/>
          </a:prstGeom>
        </p:spPr>
        <p:txBody>
          <a:bodyPr wrap="none">
            <a:spAutoFit/>
          </a:bodyPr>
          <a:lstStyle/>
          <a:p>
            <a:pPr defTabSz="914400"/>
            <a:r>
              <a:rPr kumimoji="0" lang="el-GR" dirty="0">
                <a:solidFill>
                  <a:prstClr val="black"/>
                </a:solidFill>
                <a:latin typeface="Calibri"/>
              </a:rPr>
              <a:t>η</a:t>
            </a:r>
            <a:r>
              <a:rPr kumimoji="0" lang="en-US" baseline="-25000" dirty="0">
                <a:solidFill>
                  <a:prstClr val="black"/>
                </a:solidFill>
                <a:latin typeface="Calibri"/>
              </a:rPr>
              <a:t>s</a:t>
            </a:r>
            <a:r>
              <a:rPr kumimoji="0" lang="en-US" dirty="0">
                <a:solidFill>
                  <a:prstClr val="black"/>
                </a:solidFill>
                <a:latin typeface="Calibri"/>
                <a:sym typeface="Symbol"/>
              </a:rPr>
              <a:t>  0.09 m</a:t>
            </a:r>
            <a:endParaRPr kumimoji="0" lang="ru-RU" dirty="0">
              <a:solidFill>
                <a:prstClr val="black"/>
              </a:solidFill>
              <a:latin typeface="Calibri"/>
            </a:endParaRPr>
          </a:p>
        </p:txBody>
      </p:sp>
      <p:sp>
        <p:nvSpPr>
          <p:cNvPr id="29" name="Прямоугольник 28"/>
          <p:cNvSpPr/>
          <p:nvPr/>
        </p:nvSpPr>
        <p:spPr>
          <a:xfrm>
            <a:off x="684367" y="5733256"/>
            <a:ext cx="7796101" cy="523220"/>
          </a:xfrm>
          <a:prstGeom prst="rect">
            <a:avLst/>
          </a:prstGeom>
        </p:spPr>
        <p:txBody>
          <a:bodyPr wrap="square">
            <a:spAutoFit/>
          </a:bodyPr>
          <a:lstStyle/>
          <a:p>
            <a:pPr defTabSz="914400"/>
            <a:r>
              <a:rPr kumimoji="0" lang="en-US" sz="1400" dirty="0">
                <a:solidFill>
                  <a:srgbClr val="0070C0"/>
                </a:solidFill>
                <a:latin typeface="Calibri"/>
              </a:rPr>
              <a:t>For L* = 2 m the FF chromaticity increased  (~L*) but the dispersion increased also, so to compensate the chromaticity we need the beta and the sext strength the same as for L* = 0.7 m </a:t>
            </a:r>
            <a:r>
              <a:rPr kumimoji="0" lang="en-US" sz="1400" dirty="0">
                <a:solidFill>
                  <a:srgbClr val="0070C0"/>
                </a:solidFill>
                <a:latin typeface="Calibri"/>
                <a:sym typeface="Symbol"/>
              </a:rPr>
              <a:t> same DA</a:t>
            </a:r>
            <a:r>
              <a:rPr kumimoji="0" lang="en-US" sz="1400" dirty="0">
                <a:solidFill>
                  <a:srgbClr val="0070C0"/>
                </a:solidFill>
                <a:latin typeface="Calibri"/>
              </a:rPr>
              <a:t>  </a:t>
            </a:r>
            <a:endParaRPr kumimoji="0" lang="ru-RU" sz="1400" dirty="0">
              <a:solidFill>
                <a:srgbClr val="0070C0"/>
              </a:solidFill>
              <a:latin typeface="Calibri"/>
            </a:endParaRPr>
          </a:p>
        </p:txBody>
      </p:sp>
    </p:spTree>
    <p:extLst>
      <p:ext uri="{BB962C8B-B14F-4D97-AF65-F5344CB8AC3E}">
        <p14:creationId xmlns:p14="http://schemas.microsoft.com/office/powerpoint/2010/main" val="1217202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Corrected DA</a:t>
            </a:r>
            <a:endParaRPr lang="ru-RU"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1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1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3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sp>
        <p:nvSpPr>
          <p:cNvPr id="2049"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kumimoji="0" lang="ru-RU">
              <a:solidFill>
                <a:prstClr val="black"/>
              </a:solidFill>
              <a:latin typeface="Calibri"/>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265" y="1313214"/>
            <a:ext cx="4536072" cy="312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Прямоугольник 15"/>
          <p:cNvSpPr/>
          <p:nvPr/>
        </p:nvSpPr>
        <p:spPr>
          <a:xfrm>
            <a:off x="5984793" y="967218"/>
            <a:ext cx="1645066" cy="369332"/>
          </a:xfrm>
          <a:prstGeom prst="rect">
            <a:avLst/>
          </a:prstGeom>
        </p:spPr>
        <p:txBody>
          <a:bodyPr wrap="none">
            <a:spAutoFit/>
          </a:bodyPr>
          <a:lstStyle/>
          <a:p>
            <a:pPr defTabSz="914400"/>
            <a:r>
              <a:rPr kumimoji="0" lang="en-US" dirty="0">
                <a:solidFill>
                  <a:prstClr val="black"/>
                </a:solidFill>
                <a:latin typeface="Calibri"/>
              </a:rPr>
              <a:t>With correctors</a:t>
            </a:r>
            <a:endParaRPr kumimoji="0" lang="ru-RU" dirty="0">
              <a:solidFill>
                <a:prstClr val="black"/>
              </a:solidFill>
              <a:latin typeface="Calibri"/>
            </a:endParaRPr>
          </a:p>
        </p:txBody>
      </p:sp>
      <p:sp>
        <p:nvSpPr>
          <p:cNvPr id="6" name="Прямоугольник 5"/>
          <p:cNvSpPr/>
          <p:nvPr/>
        </p:nvSpPr>
        <p:spPr>
          <a:xfrm>
            <a:off x="719572" y="5157192"/>
            <a:ext cx="7704856" cy="1200329"/>
          </a:xfrm>
          <a:prstGeom prst="rect">
            <a:avLst/>
          </a:prstGeom>
        </p:spPr>
        <p:txBody>
          <a:bodyPr wrap="square">
            <a:spAutoFit/>
          </a:bodyPr>
          <a:lstStyle/>
          <a:p>
            <a:pPr defTabSz="914400"/>
            <a:r>
              <a:rPr kumimoji="0" lang="en-US" sz="2400" dirty="0">
                <a:solidFill>
                  <a:prstClr val="black"/>
                </a:solidFill>
                <a:latin typeface="Calibri"/>
              </a:rPr>
              <a:t>S1 – main (chromatic sextupoles)</a:t>
            </a:r>
          </a:p>
          <a:p>
            <a:pPr defTabSz="914400"/>
            <a:r>
              <a:rPr kumimoji="0" lang="en-US" sz="2400" dirty="0">
                <a:solidFill>
                  <a:prstClr val="black"/>
                </a:solidFill>
                <a:latin typeface="Calibri"/>
              </a:rPr>
              <a:t>S2 – low strength (~10% of the main strength) correction sextupoles can mitigate a finite length effect </a:t>
            </a:r>
          </a:p>
        </p:txBody>
      </p:sp>
      <p:sp>
        <p:nvSpPr>
          <p:cNvPr id="8" name="Slide Number Placeholder 7"/>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17</a:t>
            </a:fld>
            <a:endParaRPr lang="ru-RU">
              <a:solidFill>
                <a:prstClr val="black">
                  <a:tint val="75000"/>
                </a:prstClr>
              </a:solidFill>
              <a:latin typeface="Calibri"/>
            </a:endParaRPr>
          </a:p>
        </p:txBody>
      </p:sp>
      <p:sp>
        <p:nvSpPr>
          <p:cNvPr id="19" name="Footer Placeholder 3"/>
          <p:cNvSpPr>
            <a:spLocks noGrp="1"/>
          </p:cNvSpPr>
          <p:nvPr>
            <p:ph type="ftr" sz="quarter" idx="11"/>
          </p:nvPr>
        </p:nvSpPr>
        <p:spPr>
          <a:xfrm>
            <a:off x="3124200" y="6356350"/>
            <a:ext cx="2895600" cy="365125"/>
          </a:xfrm>
        </p:spPr>
        <p:txBody>
          <a:bodyPr/>
          <a:lstStyle/>
          <a:p>
            <a:r>
              <a:rPr lang="en-US" dirty="0" smtClean="0">
                <a:solidFill>
                  <a:prstClr val="black">
                    <a:tint val="75000"/>
                  </a:prstClr>
                </a:solidFill>
                <a:latin typeface="Calibri"/>
              </a:rPr>
              <a:t>HF2014, IHEP Beijing, 9-12 October 2014</a:t>
            </a:r>
            <a:endParaRPr lang="ru-RU" dirty="0">
              <a:solidFill>
                <a:prstClr val="black">
                  <a:tint val="75000"/>
                </a:prstClr>
              </a:solidFill>
              <a:latin typeface="Calibri"/>
            </a:endParaRPr>
          </a:p>
        </p:txBody>
      </p:sp>
      <p:pic>
        <p:nvPicPr>
          <p:cNvPr id="20" name="Изображение 4" descr="Chro.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3212976"/>
            <a:ext cx="2808312" cy="190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98" y="1336550"/>
            <a:ext cx="3730005" cy="1654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861048" y="986765"/>
            <a:ext cx="3317447" cy="369332"/>
          </a:xfrm>
          <a:prstGeom prst="rect">
            <a:avLst/>
          </a:prstGeom>
        </p:spPr>
        <p:txBody>
          <a:bodyPr wrap="none">
            <a:spAutoFit/>
          </a:bodyPr>
          <a:lstStyle/>
          <a:p>
            <a:pPr defTabSz="914400"/>
            <a:r>
              <a:rPr kumimoji="0" lang="en-US" dirty="0">
                <a:solidFill>
                  <a:prstClr val="black"/>
                </a:solidFill>
                <a:latin typeface="Calibri"/>
              </a:rPr>
              <a:t>Alpha before and after correction</a:t>
            </a:r>
            <a:endParaRPr kumimoji="0" lang="ru-RU" dirty="0">
              <a:solidFill>
                <a:prstClr val="black"/>
              </a:solidFill>
              <a:latin typeface="Calibri"/>
            </a:endParaRPr>
          </a:p>
        </p:txBody>
      </p:sp>
    </p:spTree>
    <p:extLst>
      <p:ext uri="{BB962C8B-B14F-4D97-AF65-F5344CB8AC3E}">
        <p14:creationId xmlns:p14="http://schemas.microsoft.com/office/powerpoint/2010/main" val="32182189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ru-RU" dirty="0"/>
          </a:p>
        </p:txBody>
      </p:sp>
      <p:sp>
        <p:nvSpPr>
          <p:cNvPr id="3" name="Content Placeholder 2"/>
          <p:cNvSpPr>
            <a:spLocks noGrp="1"/>
          </p:cNvSpPr>
          <p:nvPr>
            <p:ph idx="1"/>
          </p:nvPr>
        </p:nvSpPr>
        <p:spPr>
          <a:xfrm>
            <a:off x="467544" y="1124744"/>
            <a:ext cx="8229600" cy="4525963"/>
          </a:xfrm>
        </p:spPr>
        <p:txBody>
          <a:bodyPr>
            <a:normAutofit/>
          </a:bodyPr>
          <a:lstStyle/>
          <a:p>
            <a:r>
              <a:rPr lang="en-US" sz="2400" dirty="0" smtClean="0"/>
              <a:t>The major source of the DA limitation for the CW </a:t>
            </a:r>
            <a:r>
              <a:rPr lang="en-US" sz="2400" dirty="0" err="1" smtClean="0"/>
              <a:t>FCCee</a:t>
            </a:r>
            <a:r>
              <a:rPr lang="en-US" sz="2400" dirty="0" smtClean="0"/>
              <a:t> IR is the –I Y chromatic correction section through the sextupole length effect.</a:t>
            </a:r>
          </a:p>
          <a:p>
            <a:r>
              <a:rPr lang="en-US" sz="2400" dirty="0" smtClean="0"/>
              <a:t>Simple calculation of </a:t>
            </a:r>
            <a:r>
              <a:rPr lang="en-US" sz="2400" dirty="0" smtClean="0">
                <a:sym typeface="Symbol"/>
              </a:rPr>
              <a:t></a:t>
            </a:r>
            <a:r>
              <a:rPr lang="en-US" sz="2400" baseline="-25000" dirty="0" err="1" smtClean="0">
                <a:sym typeface="Symbol"/>
              </a:rPr>
              <a:t>yy</a:t>
            </a:r>
            <a:r>
              <a:rPr lang="en-US" sz="2400" dirty="0" smtClean="0">
                <a:sym typeface="Symbol"/>
              </a:rPr>
              <a:t> confirms it well, however for details computer simulation is necessary.</a:t>
            </a:r>
            <a:endParaRPr lang="en-US" sz="2400" dirty="0" smtClean="0"/>
          </a:p>
          <a:p>
            <a:r>
              <a:rPr lang="en-US" sz="2400" dirty="0" smtClean="0"/>
              <a:t>DA dependence on L* differs for different nonlinearities: kinematics ~L*, -I sextupole pair ~L*</a:t>
            </a:r>
            <a:r>
              <a:rPr lang="en-US" sz="2400" baseline="30000" dirty="0" smtClean="0"/>
              <a:t>2 </a:t>
            </a:r>
            <a:r>
              <a:rPr lang="en-US" sz="2400" dirty="0" smtClean="0"/>
              <a:t> and fringes ~L*</a:t>
            </a:r>
            <a:r>
              <a:rPr lang="en-US" sz="2400" baseline="30000" dirty="0" smtClean="0"/>
              <a:t>3</a:t>
            </a:r>
            <a:r>
              <a:rPr lang="en-US" sz="2400" dirty="0" smtClean="0"/>
              <a:t>.</a:t>
            </a:r>
          </a:p>
          <a:p>
            <a:r>
              <a:rPr lang="en-US" sz="2400" dirty="0" smtClean="0"/>
              <a:t>Large dispersion in the sextupole is welcomed.</a:t>
            </a:r>
          </a:p>
          <a:p>
            <a:r>
              <a:rPr lang="en-US" sz="2400" dirty="0" smtClean="0"/>
              <a:t>Nonlinear corrections works well.</a:t>
            </a:r>
          </a:p>
          <a:p>
            <a:r>
              <a:rPr lang="en-US" sz="2400" dirty="0" smtClean="0"/>
              <a:t>For L*=2 m we have Ax &gt; 100</a:t>
            </a:r>
            <a:r>
              <a:rPr lang="en-US" sz="2400" dirty="0" smtClean="0">
                <a:sym typeface="Symbol"/>
              </a:rPr>
              <a:t></a:t>
            </a:r>
            <a:r>
              <a:rPr lang="en-US" sz="2400" baseline="-25000" dirty="0" smtClean="0">
                <a:sym typeface="Symbol"/>
              </a:rPr>
              <a:t>x</a:t>
            </a:r>
            <a:r>
              <a:rPr lang="en-US" sz="2400" dirty="0" smtClean="0">
                <a:sym typeface="Symbol"/>
              </a:rPr>
              <a:t> and Ay &gt; 700</a:t>
            </a:r>
            <a:r>
              <a:rPr lang="en-US" sz="2400" baseline="-25000" dirty="0" smtClean="0">
                <a:sym typeface="Symbol"/>
              </a:rPr>
              <a:t>y</a:t>
            </a:r>
            <a:r>
              <a:rPr lang="en-US" sz="2400" dirty="0" smtClean="0">
                <a:sym typeface="Symbol"/>
              </a:rPr>
              <a:t> which seems quite enough to start</a:t>
            </a:r>
            <a:r>
              <a:rPr lang="en-US" sz="2400" dirty="0">
                <a:sym typeface="Symbol"/>
              </a:rPr>
              <a:t>.</a:t>
            </a:r>
            <a:endParaRPr lang="en-US" sz="2400" dirty="0" smtClean="0"/>
          </a:p>
        </p:txBody>
      </p:sp>
      <p:sp>
        <p:nvSpPr>
          <p:cNvPr id="5" name="Slide Number Placeholder 4"/>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18</a:t>
            </a:fld>
            <a:endParaRPr lang="ru-RU">
              <a:solidFill>
                <a:prstClr val="black">
                  <a:tint val="75000"/>
                </a:prstClr>
              </a:solidFill>
              <a:latin typeface="Calibri"/>
            </a:endParaRPr>
          </a:p>
        </p:txBody>
      </p:sp>
      <p:sp>
        <p:nvSpPr>
          <p:cNvPr id="6" name="Footer Placeholder 3"/>
          <p:cNvSpPr>
            <a:spLocks noGrp="1"/>
          </p:cNvSpPr>
          <p:nvPr>
            <p:ph type="ftr" sz="quarter" idx="11"/>
          </p:nvPr>
        </p:nvSpPr>
        <p:spPr>
          <a:xfrm>
            <a:off x="3124200" y="6356350"/>
            <a:ext cx="2895600" cy="365125"/>
          </a:xfrm>
        </p:spPr>
        <p:txBody>
          <a:bodyPr/>
          <a:lstStyle/>
          <a:p>
            <a:r>
              <a:rPr lang="en-US" dirty="0" smtClean="0">
                <a:solidFill>
                  <a:prstClr val="black">
                    <a:tint val="75000"/>
                  </a:prstClr>
                </a:solidFill>
                <a:latin typeface="Calibri"/>
              </a:rPr>
              <a:t>HF2014, IHEP Beijing, 9-12 October 2014</a:t>
            </a:r>
            <a:endParaRPr lang="ru-RU" dirty="0">
              <a:solidFill>
                <a:prstClr val="black">
                  <a:tint val="75000"/>
                </a:prstClr>
              </a:solidFill>
              <a:latin typeface="Calibri"/>
            </a:endParaRPr>
          </a:p>
        </p:txBody>
      </p:sp>
    </p:spTree>
    <p:extLst>
      <p:ext uri="{BB962C8B-B14F-4D97-AF65-F5344CB8AC3E}">
        <p14:creationId xmlns:p14="http://schemas.microsoft.com/office/powerpoint/2010/main" val="39500132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665D258A-DE35-43ED-8318-C8E464C331E0}" type="slidenum">
              <a:rPr lang="ru-RU" smtClean="0">
                <a:solidFill>
                  <a:prstClr val="black">
                    <a:tint val="75000"/>
                  </a:prstClr>
                </a:solidFill>
                <a:latin typeface="Calibri"/>
              </a:rPr>
              <a:pPr/>
              <a:t>19</a:t>
            </a:fld>
            <a:endParaRPr lang="ru-RU">
              <a:solidFill>
                <a:prstClr val="black">
                  <a:tint val="75000"/>
                </a:prstClr>
              </a:solidFill>
              <a:latin typeface="Calibri"/>
            </a:endParaRPr>
          </a:p>
        </p:txBody>
      </p:sp>
      <p:pic>
        <p:nvPicPr>
          <p:cNvPr id="6" name="図 5"/>
          <p:cNvPicPr>
            <a:picLocks noChangeAspect="1"/>
          </p:cNvPicPr>
          <p:nvPr/>
        </p:nvPicPr>
        <p:blipFill>
          <a:blip r:embed="rId2"/>
          <a:stretch>
            <a:fillRect/>
          </a:stretch>
        </p:blipFill>
        <p:spPr>
          <a:xfrm>
            <a:off x="114300" y="393700"/>
            <a:ext cx="8915400" cy="6070600"/>
          </a:xfrm>
          <a:prstGeom prst="rect">
            <a:avLst/>
          </a:prstGeom>
        </p:spPr>
      </p:pic>
    </p:spTree>
    <p:extLst>
      <p:ext uri="{BB962C8B-B14F-4D97-AF65-F5344CB8AC3E}">
        <p14:creationId xmlns:p14="http://schemas.microsoft.com/office/powerpoint/2010/main" val="133206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652"/>
            <a:ext cx="8229600" cy="1143000"/>
          </a:xfrm>
        </p:spPr>
        <p:txBody>
          <a:bodyPr/>
          <a:lstStyle/>
          <a:p>
            <a:r>
              <a:rPr kumimoji="1" lang="en-US" altLang="ja-JP" dirty="0" smtClean="0"/>
              <a:t>List of Talks</a:t>
            </a:r>
            <a:endParaRPr kumimoji="1" lang="ja-JP" altLang="en-US" dirty="0"/>
          </a:p>
        </p:txBody>
      </p:sp>
      <p:sp>
        <p:nvSpPr>
          <p:cNvPr id="3" name="コンテンツ プレースホルダー 2"/>
          <p:cNvSpPr>
            <a:spLocks noGrp="1"/>
          </p:cNvSpPr>
          <p:nvPr>
            <p:ph idx="1"/>
          </p:nvPr>
        </p:nvSpPr>
        <p:spPr>
          <a:xfrm>
            <a:off x="457200" y="979007"/>
            <a:ext cx="8379244" cy="5649126"/>
          </a:xfrm>
        </p:spPr>
        <p:txBody>
          <a:bodyPr>
            <a:normAutofit fontScale="62500" lnSpcReduction="20000"/>
          </a:bodyPr>
          <a:lstStyle/>
          <a:p>
            <a:r>
              <a:rPr lang="en-US" altLang="ja-JP" b="1" dirty="0" smtClean="0"/>
              <a:t>(1) CEPC </a:t>
            </a:r>
            <a:r>
              <a:rPr lang="en-US" altLang="ja-JP" b="1" dirty="0"/>
              <a:t>IR optics</a:t>
            </a:r>
            <a:r>
              <a:rPr lang="en-US" altLang="ja-JP" dirty="0"/>
              <a:t> </a:t>
            </a:r>
            <a:r>
              <a:rPr lang="en-US" altLang="ja-JP" dirty="0" smtClean="0"/>
              <a:t>: </a:t>
            </a:r>
            <a:r>
              <a:rPr lang="en-US" altLang="ja-JP" dirty="0" err="1" smtClean="0"/>
              <a:t>Yiwei</a:t>
            </a:r>
            <a:r>
              <a:rPr lang="en-US" altLang="ja-JP" dirty="0" smtClean="0"/>
              <a:t> </a:t>
            </a:r>
            <a:r>
              <a:rPr lang="en-US" altLang="ja-JP" dirty="0"/>
              <a:t>Wang (IHEP)	</a:t>
            </a:r>
            <a:endParaRPr lang="en-US" altLang="ja-JP" dirty="0" smtClean="0"/>
          </a:p>
          <a:p>
            <a:r>
              <a:rPr lang="en-US" altLang="ja-JP" dirty="0" smtClean="0"/>
              <a:t>(2) </a:t>
            </a:r>
            <a:r>
              <a:rPr lang="en-US" altLang="ja-JP" b="1" dirty="0"/>
              <a:t>Status of the FCC-</a:t>
            </a:r>
            <a:r>
              <a:rPr lang="en-US" altLang="ja-JP" b="1" dirty="0" err="1"/>
              <a:t>ee</a:t>
            </a:r>
            <a:r>
              <a:rPr lang="en-US" altLang="ja-JP" b="1" dirty="0"/>
              <a:t> interaction region design</a:t>
            </a:r>
            <a:r>
              <a:rPr lang="en-US" altLang="ja-JP" dirty="0"/>
              <a:t> </a:t>
            </a:r>
            <a:r>
              <a:rPr lang="en-US" altLang="ja-JP" dirty="0" smtClean="0"/>
              <a:t>: </a:t>
            </a:r>
            <a:r>
              <a:rPr lang="en-US" altLang="ja-JP" dirty="0"/>
              <a:t>Roman Martin (CERN</a:t>
            </a:r>
            <a:r>
              <a:rPr lang="en-US" altLang="ja-JP" dirty="0" smtClean="0"/>
              <a:t>)</a:t>
            </a:r>
            <a:endParaRPr lang="en-US" altLang="ja-JP" dirty="0"/>
          </a:p>
          <a:p>
            <a:r>
              <a:rPr lang="en-US" altLang="ja-JP" dirty="0" smtClean="0"/>
              <a:t>(3) </a:t>
            </a:r>
            <a:r>
              <a:rPr lang="en-US" altLang="ja-JP" b="1" dirty="0"/>
              <a:t>Crab waist interaction region</a:t>
            </a:r>
            <a:r>
              <a:rPr lang="en-US" altLang="ja-JP" dirty="0"/>
              <a:t> </a:t>
            </a:r>
            <a:r>
              <a:rPr lang="en-US" altLang="ja-JP" dirty="0" smtClean="0"/>
              <a:t>: Anton </a:t>
            </a:r>
            <a:r>
              <a:rPr lang="en-US" altLang="ja-JP" dirty="0" err="1"/>
              <a:t>Bogomyagkov</a:t>
            </a:r>
            <a:r>
              <a:rPr lang="en-US" altLang="ja-JP" dirty="0"/>
              <a:t> (BINP)	</a:t>
            </a:r>
            <a:endParaRPr kumimoji="1" lang="en-US" altLang="ja-JP" dirty="0" smtClean="0"/>
          </a:p>
          <a:p>
            <a:r>
              <a:rPr kumimoji="1" lang="en-US" altLang="ja-JP" dirty="0" smtClean="0">
                <a:solidFill>
                  <a:srgbClr val="3366FF"/>
                </a:solidFill>
              </a:rPr>
              <a:t>(4) </a:t>
            </a:r>
            <a:r>
              <a:rPr lang="en-US" altLang="ja-JP" b="1" dirty="0">
                <a:solidFill>
                  <a:srgbClr val="3366FF"/>
                </a:solidFill>
              </a:rPr>
              <a:t>Choice of L* I: SR and other issues (Joint with WG4</a:t>
            </a:r>
            <a:r>
              <a:rPr lang="en-US" altLang="ja-JP" b="1" dirty="0" smtClean="0">
                <a:solidFill>
                  <a:srgbClr val="3366FF"/>
                </a:solidFill>
              </a:rPr>
              <a:t>) : </a:t>
            </a:r>
            <a:r>
              <a:rPr lang="en-US" altLang="ja-JP" dirty="0">
                <a:solidFill>
                  <a:srgbClr val="3366FF"/>
                </a:solidFill>
              </a:rPr>
              <a:t>Michael Sullivan (SLAC</a:t>
            </a:r>
            <a:r>
              <a:rPr lang="en-US" altLang="ja-JP" dirty="0" smtClean="0">
                <a:solidFill>
                  <a:srgbClr val="3366FF"/>
                </a:solidFill>
              </a:rPr>
              <a:t>)</a:t>
            </a:r>
          </a:p>
          <a:p>
            <a:r>
              <a:rPr kumimoji="1" lang="en-US" altLang="ja-JP" dirty="0" smtClean="0">
                <a:solidFill>
                  <a:srgbClr val="3366FF"/>
                </a:solidFill>
              </a:rPr>
              <a:t>(5) </a:t>
            </a:r>
            <a:r>
              <a:rPr lang="en-US" altLang="ja-JP" b="1" dirty="0">
                <a:solidFill>
                  <a:srgbClr val="3366FF"/>
                </a:solidFill>
              </a:rPr>
              <a:t>Choice of L* II: IR optics and dynamic </a:t>
            </a:r>
            <a:r>
              <a:rPr lang="en-US" altLang="ja-JP" b="1" dirty="0" smtClean="0">
                <a:solidFill>
                  <a:srgbClr val="3366FF"/>
                </a:solidFill>
              </a:rPr>
              <a:t>aperture : </a:t>
            </a:r>
            <a:r>
              <a:rPr lang="en-US" altLang="ja-JP" dirty="0">
                <a:solidFill>
                  <a:srgbClr val="3366FF"/>
                </a:solidFill>
              </a:rPr>
              <a:t>Eugene </a:t>
            </a:r>
            <a:r>
              <a:rPr lang="en-US" altLang="ja-JP" dirty="0" err="1">
                <a:solidFill>
                  <a:srgbClr val="3366FF"/>
                </a:solidFill>
              </a:rPr>
              <a:t>Levichev</a:t>
            </a:r>
            <a:r>
              <a:rPr lang="en-US" altLang="ja-JP" dirty="0">
                <a:solidFill>
                  <a:srgbClr val="3366FF"/>
                </a:solidFill>
              </a:rPr>
              <a:t> (BINP</a:t>
            </a:r>
            <a:r>
              <a:rPr lang="en-US" altLang="ja-JP" dirty="0" smtClean="0">
                <a:solidFill>
                  <a:srgbClr val="3366FF"/>
                </a:solidFill>
              </a:rPr>
              <a:t>)</a:t>
            </a:r>
          </a:p>
          <a:p>
            <a:r>
              <a:rPr kumimoji="1" lang="en-US" altLang="ja-JP" dirty="0" smtClean="0">
                <a:solidFill>
                  <a:srgbClr val="3366FF"/>
                </a:solidFill>
              </a:rPr>
              <a:t>(6) </a:t>
            </a:r>
            <a:r>
              <a:rPr lang="en-US" altLang="ja-JP" b="1" dirty="0">
                <a:solidFill>
                  <a:srgbClr val="3366FF"/>
                </a:solidFill>
              </a:rPr>
              <a:t>Choice of L* III: requirement from </a:t>
            </a:r>
            <a:r>
              <a:rPr lang="en-US" altLang="ja-JP" b="1" dirty="0" smtClean="0">
                <a:solidFill>
                  <a:srgbClr val="3366FF"/>
                </a:solidFill>
              </a:rPr>
              <a:t>detector : </a:t>
            </a:r>
            <a:r>
              <a:rPr lang="en-US" altLang="ja-JP" dirty="0">
                <a:solidFill>
                  <a:srgbClr val="3366FF"/>
                </a:solidFill>
              </a:rPr>
              <a:t>Gang Li (IHEP</a:t>
            </a:r>
            <a:r>
              <a:rPr lang="en-US" altLang="ja-JP" dirty="0" smtClean="0">
                <a:solidFill>
                  <a:srgbClr val="3366FF"/>
                </a:solidFill>
              </a:rPr>
              <a:t>)</a:t>
            </a:r>
          </a:p>
          <a:p>
            <a:r>
              <a:rPr kumimoji="1" lang="en-US" altLang="ja-JP" dirty="0" smtClean="0">
                <a:solidFill>
                  <a:srgbClr val="3366FF"/>
                </a:solidFill>
              </a:rPr>
              <a:t>(7) </a:t>
            </a:r>
            <a:r>
              <a:rPr lang="en-US" altLang="ja-JP" b="1" dirty="0">
                <a:solidFill>
                  <a:srgbClr val="3366FF"/>
                </a:solidFill>
              </a:rPr>
              <a:t>Lost particles in the IR and </a:t>
            </a:r>
            <a:r>
              <a:rPr lang="en-US" altLang="ja-JP" b="1" dirty="0" err="1">
                <a:solidFill>
                  <a:srgbClr val="3366FF"/>
                </a:solidFill>
              </a:rPr>
              <a:t>Touschek</a:t>
            </a:r>
            <a:r>
              <a:rPr lang="en-US" altLang="ja-JP" b="1" dirty="0">
                <a:solidFill>
                  <a:srgbClr val="3366FF"/>
                </a:solidFill>
              </a:rPr>
              <a:t> effects</a:t>
            </a:r>
            <a:r>
              <a:rPr lang="en-US" altLang="ja-JP" dirty="0">
                <a:solidFill>
                  <a:srgbClr val="3366FF"/>
                </a:solidFill>
              </a:rPr>
              <a:t> </a:t>
            </a:r>
            <a:r>
              <a:rPr lang="en-US" altLang="ja-JP" dirty="0" smtClean="0">
                <a:solidFill>
                  <a:srgbClr val="3366FF"/>
                </a:solidFill>
              </a:rPr>
              <a:t>: Manuela </a:t>
            </a:r>
            <a:r>
              <a:rPr lang="en-US" altLang="ja-JP" dirty="0" err="1">
                <a:solidFill>
                  <a:srgbClr val="3366FF"/>
                </a:solidFill>
              </a:rPr>
              <a:t>Boscolo</a:t>
            </a:r>
            <a:r>
              <a:rPr lang="en-US" altLang="ja-JP" dirty="0">
                <a:solidFill>
                  <a:srgbClr val="3366FF"/>
                </a:solidFill>
              </a:rPr>
              <a:t> (</a:t>
            </a:r>
            <a:r>
              <a:rPr lang="en-US" altLang="ja-JP" dirty="0" smtClean="0">
                <a:solidFill>
                  <a:srgbClr val="3366FF"/>
                </a:solidFill>
              </a:rPr>
              <a:t>INF)</a:t>
            </a:r>
          </a:p>
          <a:p>
            <a:r>
              <a:rPr lang="en-US" altLang="ja-JP" dirty="0" smtClean="0">
                <a:solidFill>
                  <a:srgbClr val="000000"/>
                </a:solidFill>
              </a:rPr>
              <a:t>(8) </a:t>
            </a:r>
            <a:r>
              <a:rPr lang="en-US" altLang="ja-JP" b="1" dirty="0">
                <a:solidFill>
                  <a:srgbClr val="000000"/>
                </a:solidFill>
              </a:rPr>
              <a:t>Detector beam background simulations for </a:t>
            </a:r>
            <a:r>
              <a:rPr lang="en-US" altLang="ja-JP" b="1" dirty="0" smtClean="0">
                <a:solidFill>
                  <a:srgbClr val="000000"/>
                </a:solidFill>
              </a:rPr>
              <a:t>CEPC : </a:t>
            </a:r>
            <a:r>
              <a:rPr lang="en-US" altLang="ja-JP" dirty="0" err="1">
                <a:solidFill>
                  <a:srgbClr val="000000"/>
                </a:solidFill>
              </a:rPr>
              <a:t>Hongbo</a:t>
            </a:r>
            <a:r>
              <a:rPr lang="en-US" altLang="ja-JP" dirty="0">
                <a:solidFill>
                  <a:srgbClr val="000000"/>
                </a:solidFill>
              </a:rPr>
              <a:t> Zhu (IHEP</a:t>
            </a:r>
            <a:r>
              <a:rPr lang="en-US" altLang="ja-JP" dirty="0" smtClean="0">
                <a:solidFill>
                  <a:srgbClr val="000000"/>
                </a:solidFill>
              </a:rPr>
              <a:t>)</a:t>
            </a:r>
          </a:p>
          <a:p>
            <a:r>
              <a:rPr lang="en-US" altLang="ja-JP" dirty="0" smtClean="0">
                <a:solidFill>
                  <a:srgbClr val="000000"/>
                </a:solidFill>
              </a:rPr>
              <a:t>(9) </a:t>
            </a:r>
            <a:r>
              <a:rPr lang="en-US" altLang="ja-JP" b="1" dirty="0" err="1">
                <a:solidFill>
                  <a:srgbClr val="000000"/>
                </a:solidFill>
              </a:rPr>
              <a:t>SuperKEKB</a:t>
            </a:r>
            <a:r>
              <a:rPr lang="en-US" altLang="ja-JP" b="1" dirty="0">
                <a:solidFill>
                  <a:srgbClr val="000000"/>
                </a:solidFill>
              </a:rPr>
              <a:t> background </a:t>
            </a:r>
            <a:r>
              <a:rPr lang="en-US" altLang="ja-JP" b="1" dirty="0" smtClean="0">
                <a:solidFill>
                  <a:srgbClr val="000000"/>
                </a:solidFill>
              </a:rPr>
              <a:t>simulations </a:t>
            </a:r>
            <a:r>
              <a:rPr lang="en-US" altLang="ja-JP" dirty="0" smtClean="0">
                <a:solidFill>
                  <a:srgbClr val="000000"/>
                </a:solidFill>
              </a:rPr>
              <a:t>: Hiroyuki </a:t>
            </a:r>
            <a:r>
              <a:rPr lang="en-US" altLang="ja-JP" dirty="0">
                <a:solidFill>
                  <a:srgbClr val="000000"/>
                </a:solidFill>
              </a:rPr>
              <a:t>Nakayama (KEK</a:t>
            </a:r>
            <a:r>
              <a:rPr lang="en-US" altLang="ja-JP" dirty="0" smtClean="0">
                <a:solidFill>
                  <a:srgbClr val="000000"/>
                </a:solidFill>
              </a:rPr>
              <a:t>)</a:t>
            </a:r>
          </a:p>
          <a:p>
            <a:r>
              <a:rPr lang="en-US" altLang="ja-JP" dirty="0" smtClean="0">
                <a:solidFill>
                  <a:srgbClr val="000000"/>
                </a:solidFill>
              </a:rPr>
              <a:t>(10) </a:t>
            </a:r>
            <a:r>
              <a:rPr lang="en-US" altLang="ja-JP" b="1" dirty="0">
                <a:solidFill>
                  <a:srgbClr val="000000"/>
                </a:solidFill>
              </a:rPr>
              <a:t>Beam-beam limit vs. number of IPs and energy I: beam-beam simulation</a:t>
            </a:r>
            <a:r>
              <a:rPr lang="en-US" altLang="ja-JP" dirty="0">
                <a:solidFill>
                  <a:srgbClr val="000000"/>
                </a:solidFill>
              </a:rPr>
              <a:t> </a:t>
            </a:r>
            <a:r>
              <a:rPr lang="en-US" altLang="ja-JP" dirty="0" smtClean="0">
                <a:solidFill>
                  <a:srgbClr val="000000"/>
                </a:solidFill>
              </a:rPr>
              <a:t>: </a:t>
            </a:r>
            <a:r>
              <a:rPr lang="en-US" altLang="ja-JP" dirty="0" err="1" smtClean="0">
                <a:solidFill>
                  <a:srgbClr val="000000"/>
                </a:solidFill>
              </a:rPr>
              <a:t>Kazuhito</a:t>
            </a:r>
            <a:r>
              <a:rPr lang="en-US" altLang="ja-JP" dirty="0" smtClean="0">
                <a:solidFill>
                  <a:srgbClr val="000000"/>
                </a:solidFill>
              </a:rPr>
              <a:t> </a:t>
            </a:r>
            <a:r>
              <a:rPr lang="en-US" altLang="ja-JP" dirty="0" err="1">
                <a:solidFill>
                  <a:srgbClr val="000000"/>
                </a:solidFill>
              </a:rPr>
              <a:t>Ohmi</a:t>
            </a:r>
            <a:r>
              <a:rPr lang="en-US" altLang="ja-JP" dirty="0">
                <a:solidFill>
                  <a:srgbClr val="000000"/>
                </a:solidFill>
              </a:rPr>
              <a:t> (KEK)	</a:t>
            </a:r>
            <a:endParaRPr lang="en-US" altLang="ja-JP" dirty="0" smtClean="0">
              <a:solidFill>
                <a:srgbClr val="000000"/>
              </a:solidFill>
            </a:endParaRPr>
          </a:p>
          <a:p>
            <a:r>
              <a:rPr lang="en-US" altLang="ja-JP" dirty="0" smtClean="0">
                <a:solidFill>
                  <a:srgbClr val="000000"/>
                </a:solidFill>
              </a:rPr>
              <a:t>(11) </a:t>
            </a:r>
            <a:r>
              <a:rPr lang="en-US" altLang="ja-JP" b="1" dirty="0">
                <a:solidFill>
                  <a:srgbClr val="000000"/>
                </a:solidFill>
              </a:rPr>
              <a:t>Beam-beam limit vs. number of IPs and energy II: scaling law</a:t>
            </a:r>
            <a:r>
              <a:rPr lang="en-US" altLang="ja-JP" dirty="0">
                <a:solidFill>
                  <a:srgbClr val="000000"/>
                </a:solidFill>
              </a:rPr>
              <a:t> </a:t>
            </a:r>
            <a:r>
              <a:rPr lang="en-US" altLang="ja-JP" dirty="0" smtClean="0">
                <a:solidFill>
                  <a:srgbClr val="000000"/>
                </a:solidFill>
              </a:rPr>
              <a:t>: Ming </a:t>
            </a:r>
            <a:r>
              <a:rPr lang="en-US" altLang="ja-JP" dirty="0">
                <a:solidFill>
                  <a:srgbClr val="000000"/>
                </a:solidFill>
              </a:rPr>
              <a:t>Xiao (IHEP)	</a:t>
            </a:r>
            <a:endParaRPr lang="en-US" altLang="ja-JP" dirty="0" smtClean="0">
              <a:solidFill>
                <a:srgbClr val="000000"/>
              </a:solidFill>
            </a:endParaRPr>
          </a:p>
          <a:p>
            <a:r>
              <a:rPr lang="en-US" altLang="ja-JP" dirty="0" smtClean="0">
                <a:solidFill>
                  <a:srgbClr val="000000"/>
                </a:solidFill>
              </a:rPr>
              <a:t>(12) </a:t>
            </a:r>
            <a:r>
              <a:rPr lang="en-US" altLang="ja-JP" b="1" dirty="0">
                <a:solidFill>
                  <a:srgbClr val="000000"/>
                </a:solidFill>
              </a:rPr>
              <a:t>Long-range beam-beam interaction with the bunch train operation</a:t>
            </a:r>
            <a:r>
              <a:rPr lang="en-US" altLang="ja-JP" dirty="0">
                <a:solidFill>
                  <a:srgbClr val="000000"/>
                </a:solidFill>
              </a:rPr>
              <a:t> </a:t>
            </a:r>
            <a:r>
              <a:rPr lang="en-US" altLang="ja-JP" dirty="0" smtClean="0">
                <a:solidFill>
                  <a:srgbClr val="000000"/>
                </a:solidFill>
              </a:rPr>
              <a:t>: David </a:t>
            </a:r>
            <a:r>
              <a:rPr lang="en-US" altLang="ja-JP" dirty="0">
                <a:solidFill>
                  <a:srgbClr val="000000"/>
                </a:solidFill>
              </a:rPr>
              <a:t>Rice (Cornell U.)	</a:t>
            </a:r>
          </a:p>
          <a:p>
            <a:endParaRPr lang="en-US" altLang="ja-JP" dirty="0"/>
          </a:p>
          <a:p>
            <a:endParaRPr lang="en-US" altLang="ja-JP" dirty="0"/>
          </a:p>
          <a:p>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1255907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 of talk</a:t>
            </a:r>
            <a:endParaRPr kumimoji="1" lang="ja-JP" altLang="en-US" dirty="0"/>
          </a:p>
        </p:txBody>
      </p:sp>
      <p:sp>
        <p:nvSpPr>
          <p:cNvPr id="3" name="コンテンツ プレースホルダー 2"/>
          <p:cNvSpPr>
            <a:spLocks noGrp="1"/>
          </p:cNvSpPr>
          <p:nvPr>
            <p:ph idx="1"/>
          </p:nvPr>
        </p:nvSpPr>
        <p:spPr>
          <a:xfrm>
            <a:off x="457200" y="1283528"/>
            <a:ext cx="8229600" cy="5434513"/>
          </a:xfrm>
        </p:spPr>
        <p:txBody>
          <a:bodyPr>
            <a:normAutofit fontScale="92500" lnSpcReduction="20000"/>
          </a:bodyPr>
          <a:lstStyle/>
          <a:p>
            <a:r>
              <a:rPr lang="en-US" altLang="ja-JP" dirty="0" smtClean="0"/>
              <a:t>Shorter L* brings some challenges for detector</a:t>
            </a:r>
            <a:endParaRPr kumimoji="1" lang="en-US" altLang="ja-JP" dirty="0" smtClean="0"/>
          </a:p>
          <a:p>
            <a:r>
              <a:rPr lang="en-US" altLang="ja-JP" dirty="0" smtClean="0"/>
              <a:t>Possible problems</a:t>
            </a:r>
          </a:p>
          <a:p>
            <a:pPr lvl="1"/>
            <a:r>
              <a:rPr kumimoji="1" lang="en-US" altLang="ja-JP" dirty="0" smtClean="0">
                <a:solidFill>
                  <a:srgbClr val="3366FF"/>
                </a:solidFill>
              </a:rPr>
              <a:t>Momentum resolution may got worse (leakage magnetic field from QD0)</a:t>
            </a:r>
          </a:p>
          <a:p>
            <a:pPr lvl="2"/>
            <a:r>
              <a:rPr lang="en-US" altLang="ja-JP" dirty="0" smtClean="0"/>
              <a:t>Problems may be overcome by optimizing the VXD/FTD and by a precise mapping of field</a:t>
            </a:r>
            <a:endParaRPr kumimoji="1" lang="en-US" altLang="ja-JP" dirty="0" smtClean="0"/>
          </a:p>
          <a:p>
            <a:pPr lvl="1"/>
            <a:r>
              <a:rPr lang="en-US" altLang="ja-JP" dirty="0">
                <a:solidFill>
                  <a:srgbClr val="008000"/>
                </a:solidFill>
              </a:rPr>
              <a:t>The jet flavor tag efficiency loses some efficiency and jet </a:t>
            </a:r>
            <a:r>
              <a:rPr lang="en-US" altLang="ja-JP" dirty="0" smtClean="0">
                <a:solidFill>
                  <a:srgbClr val="008000"/>
                </a:solidFill>
              </a:rPr>
              <a:t>resolution (smaller coverage of detector)</a:t>
            </a:r>
          </a:p>
          <a:p>
            <a:pPr lvl="2"/>
            <a:r>
              <a:rPr lang="en-US" altLang="ja-JP" dirty="0"/>
              <a:t>T</a:t>
            </a:r>
            <a:r>
              <a:rPr lang="en-US" altLang="ja-JP" dirty="0" smtClean="0"/>
              <a:t>he </a:t>
            </a:r>
            <a:r>
              <a:rPr lang="en-US" altLang="ja-JP" dirty="0"/>
              <a:t>statistics </a:t>
            </a:r>
            <a:r>
              <a:rPr lang="en-US" altLang="ja-JP" dirty="0" smtClean="0"/>
              <a:t>will compensate</a:t>
            </a:r>
            <a:r>
              <a:rPr lang="en-US" altLang="ja-JP" dirty="0"/>
              <a:t>.</a:t>
            </a:r>
          </a:p>
          <a:p>
            <a:pPr lvl="1"/>
            <a:r>
              <a:rPr lang="en-US" altLang="ja-JP" dirty="0">
                <a:solidFill>
                  <a:srgbClr val="FF0000"/>
                </a:solidFill>
              </a:rPr>
              <a:t>Luminosity measurement is really a </a:t>
            </a:r>
            <a:r>
              <a:rPr lang="en-US" altLang="ja-JP" dirty="0" smtClean="0">
                <a:solidFill>
                  <a:srgbClr val="FF0000"/>
                </a:solidFill>
              </a:rPr>
              <a:t>big challenge. (short distance from IP and </a:t>
            </a:r>
            <a:r>
              <a:rPr lang="en-US" altLang="ja-JP" dirty="0" err="1" smtClean="0">
                <a:solidFill>
                  <a:srgbClr val="FF0000"/>
                </a:solidFill>
              </a:rPr>
              <a:t>LumiCal</a:t>
            </a:r>
            <a:r>
              <a:rPr lang="en-US" altLang="ja-JP" dirty="0" smtClean="0">
                <a:solidFill>
                  <a:srgbClr val="FF0000"/>
                </a:solidFill>
              </a:rPr>
              <a:t> (detector </a:t>
            </a:r>
            <a:r>
              <a:rPr lang="en-US" altLang="ja-JP" dirty="0">
                <a:solidFill>
                  <a:srgbClr val="FF0000"/>
                </a:solidFill>
              </a:rPr>
              <a:t>for </a:t>
            </a:r>
            <a:r>
              <a:rPr lang="en-US" altLang="ja-JP" dirty="0" smtClean="0">
                <a:solidFill>
                  <a:srgbClr val="FF0000"/>
                </a:solidFill>
              </a:rPr>
              <a:t>precise measurement </a:t>
            </a:r>
            <a:r>
              <a:rPr lang="en-US" altLang="ja-JP" dirty="0">
                <a:solidFill>
                  <a:srgbClr val="FF0000"/>
                </a:solidFill>
              </a:rPr>
              <a:t>of the </a:t>
            </a:r>
            <a:r>
              <a:rPr lang="en-US" altLang="ja-JP" dirty="0" err="1">
                <a:solidFill>
                  <a:srgbClr val="FF0000"/>
                </a:solidFill>
              </a:rPr>
              <a:t>Bhabha</a:t>
            </a:r>
            <a:r>
              <a:rPr lang="en-US" altLang="ja-JP" dirty="0">
                <a:solidFill>
                  <a:srgbClr val="FF0000"/>
                </a:solidFill>
              </a:rPr>
              <a:t> event rate</a:t>
            </a:r>
            <a:r>
              <a:rPr lang="en-US" altLang="ja-JP" dirty="0" smtClean="0">
                <a:solidFill>
                  <a:srgbClr val="FF0000"/>
                </a:solidFill>
              </a:rPr>
              <a:t>)</a:t>
            </a:r>
          </a:p>
          <a:p>
            <a:pPr lvl="1"/>
            <a:r>
              <a:rPr lang="en-US" altLang="ja-JP" dirty="0" smtClean="0"/>
              <a:t>Others?</a:t>
            </a:r>
          </a:p>
          <a:p>
            <a:pPr lvl="2"/>
            <a:r>
              <a:rPr lang="en-US" altLang="ja-JP" dirty="0"/>
              <a:t>Calorimeter, support of QD0, cooling, …</a:t>
            </a:r>
            <a:endParaRPr kumimoji="1" lang="ja-JP" altLang="en-US" dirty="0"/>
          </a:p>
        </p:txBody>
      </p:sp>
    </p:spTree>
    <p:extLst>
      <p:ext uri="{BB962C8B-B14F-4D97-AF65-F5344CB8AC3E}">
        <p14:creationId xmlns:p14="http://schemas.microsoft.com/office/powerpoint/2010/main" val="35498026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596900"/>
            <a:ext cx="9144000" cy="5647151"/>
          </a:xfrm>
          <a:prstGeom prst="rect">
            <a:avLst/>
          </a:prstGeom>
        </p:spPr>
      </p:pic>
    </p:spTree>
    <p:extLst>
      <p:ext uri="{BB962C8B-B14F-4D97-AF65-F5344CB8AC3E}">
        <p14:creationId xmlns:p14="http://schemas.microsoft.com/office/powerpoint/2010/main" val="196225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482600"/>
            <a:ext cx="9144000" cy="5875967"/>
          </a:xfrm>
          <a:prstGeom prst="rect">
            <a:avLst/>
          </a:prstGeom>
        </p:spPr>
      </p:pic>
    </p:spTree>
    <p:extLst>
      <p:ext uri="{BB962C8B-B14F-4D97-AF65-F5344CB8AC3E}">
        <p14:creationId xmlns:p14="http://schemas.microsoft.com/office/powerpoint/2010/main" val="2283223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673100"/>
            <a:ext cx="9144000" cy="5490749"/>
          </a:xfrm>
          <a:prstGeom prst="rect">
            <a:avLst/>
          </a:prstGeom>
        </p:spPr>
      </p:pic>
    </p:spTree>
    <p:extLst>
      <p:ext uri="{BB962C8B-B14F-4D97-AF65-F5344CB8AC3E}">
        <p14:creationId xmlns:p14="http://schemas.microsoft.com/office/powerpoint/2010/main" val="2224749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495300"/>
            <a:ext cx="9144000" cy="5862148"/>
          </a:xfrm>
          <a:prstGeom prst="rect">
            <a:avLst/>
          </a:prstGeom>
        </p:spPr>
      </p:pic>
    </p:spTree>
    <p:extLst>
      <p:ext uri="{BB962C8B-B14F-4D97-AF65-F5344CB8AC3E}">
        <p14:creationId xmlns:p14="http://schemas.microsoft.com/office/powerpoint/2010/main" val="4211512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65100"/>
            <a:ext cx="9144000" cy="6505128"/>
          </a:xfrm>
          <a:prstGeom prst="rect">
            <a:avLst/>
          </a:prstGeom>
        </p:spPr>
      </p:pic>
    </p:spTree>
    <p:extLst>
      <p:ext uri="{BB962C8B-B14F-4D97-AF65-F5344CB8AC3E}">
        <p14:creationId xmlns:p14="http://schemas.microsoft.com/office/powerpoint/2010/main" val="4179206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 of talk</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V</a:t>
            </a:r>
            <a:r>
              <a:rPr kumimoji="1" lang="en-US" altLang="ja-JP" dirty="0" smtClean="0"/>
              <a:t>ery comprehensive talk</a:t>
            </a:r>
          </a:p>
          <a:p>
            <a:pPr lvl="1"/>
            <a:r>
              <a:rPr lang="en-US" altLang="ja-JP" dirty="0" smtClean="0"/>
              <a:t>Beam loss processes</a:t>
            </a:r>
          </a:p>
          <a:p>
            <a:pPr lvl="2"/>
            <a:r>
              <a:rPr kumimoji="1" lang="en-US" altLang="ja-JP" dirty="0" err="1" smtClean="0"/>
              <a:t>Touchek</a:t>
            </a:r>
            <a:r>
              <a:rPr lang="en-US" altLang="ja-JP" dirty="0" smtClean="0"/>
              <a:t>, </a:t>
            </a:r>
            <a:r>
              <a:rPr lang="en-US" altLang="ja-JP" dirty="0" err="1" smtClean="0"/>
              <a:t>Radiative</a:t>
            </a:r>
            <a:r>
              <a:rPr lang="en-US" altLang="ja-JP" dirty="0" smtClean="0"/>
              <a:t> </a:t>
            </a:r>
            <a:r>
              <a:rPr lang="en-US" altLang="ja-JP" dirty="0" err="1" smtClean="0"/>
              <a:t>Bhabha</a:t>
            </a:r>
            <a:r>
              <a:rPr lang="en-US" altLang="ja-JP" dirty="0" smtClean="0"/>
              <a:t>, </a:t>
            </a:r>
            <a:r>
              <a:rPr kumimoji="1" lang="en-US" altLang="ja-JP" dirty="0" smtClean="0"/>
              <a:t>Beam-gas scattering, </a:t>
            </a:r>
            <a:r>
              <a:rPr lang="en-US" altLang="ja-JP" dirty="0" err="1" smtClean="0"/>
              <a:t>Beamstrhlung</a:t>
            </a:r>
            <a:r>
              <a:rPr lang="en-US" altLang="ja-JP" dirty="0" smtClean="0"/>
              <a:t>, </a:t>
            </a:r>
            <a:r>
              <a:rPr lang="en-US" altLang="ja-JP" dirty="0"/>
              <a:t>t</a:t>
            </a:r>
            <a:r>
              <a:rPr kumimoji="1" lang="en-US" altLang="ja-JP" dirty="0" smtClean="0"/>
              <a:t>wo photon process</a:t>
            </a:r>
          </a:p>
          <a:p>
            <a:pPr lvl="1"/>
            <a:r>
              <a:rPr lang="en-US" altLang="ja-JP" dirty="0" smtClean="0"/>
              <a:t>SR</a:t>
            </a:r>
          </a:p>
          <a:p>
            <a:pPr lvl="1"/>
            <a:r>
              <a:rPr kumimoji="1" lang="en-US" altLang="ja-JP" dirty="0" smtClean="0"/>
              <a:t>Machines</a:t>
            </a:r>
          </a:p>
          <a:p>
            <a:pPr lvl="2"/>
            <a:r>
              <a:rPr lang="en-US" altLang="ja-JP" dirty="0" err="1" smtClean="0"/>
              <a:t>SuperB</a:t>
            </a:r>
            <a:r>
              <a:rPr lang="en-US" altLang="ja-JP" dirty="0" smtClean="0"/>
              <a:t>, LEP, LHC, KEKB, </a:t>
            </a:r>
            <a:r>
              <a:rPr lang="en-US" altLang="ja-JP" dirty="0" err="1" smtClean="0"/>
              <a:t>SuperKEKB</a:t>
            </a:r>
            <a:r>
              <a:rPr lang="en-US" altLang="ja-JP" dirty="0" smtClean="0"/>
              <a:t>, DA</a:t>
            </a:r>
            <a:r>
              <a:rPr lang="en-US" altLang="ja-JP" dirty="0" smtClean="0">
                <a:latin typeface="Symbol" charset="2"/>
                <a:cs typeface="Symbol" charset="2"/>
              </a:rPr>
              <a:t>F</a:t>
            </a:r>
            <a:r>
              <a:rPr lang="en-US" altLang="ja-JP" dirty="0" smtClean="0"/>
              <a:t>NE, FCC-</a:t>
            </a:r>
            <a:r>
              <a:rPr lang="en-US" altLang="ja-JP" dirty="0" err="1" smtClean="0"/>
              <a:t>ee</a:t>
            </a:r>
            <a:r>
              <a:rPr lang="en-US" altLang="ja-JP" dirty="0" smtClean="0"/>
              <a:t>, CEPC (preliminary consideration)</a:t>
            </a:r>
          </a:p>
          <a:p>
            <a:r>
              <a:rPr lang="en-US" altLang="ja-JP" dirty="0" smtClean="0"/>
              <a:t>FCC-</a:t>
            </a:r>
            <a:r>
              <a:rPr lang="en-US" altLang="ja-JP" dirty="0" err="1" smtClean="0"/>
              <a:t>ee</a:t>
            </a:r>
            <a:r>
              <a:rPr lang="en-US" altLang="ja-JP" dirty="0" smtClean="0"/>
              <a:t> study</a:t>
            </a:r>
          </a:p>
          <a:p>
            <a:pPr lvl="1"/>
            <a:r>
              <a:rPr lang="en-US" altLang="ja-JP" dirty="0" smtClean="0"/>
              <a:t>SR in IR seems to be a key issue</a:t>
            </a:r>
          </a:p>
          <a:p>
            <a:pPr lvl="1"/>
            <a:r>
              <a:rPr lang="en-US" altLang="ja-JP" dirty="0" smtClean="0"/>
              <a:t>The study team is preparing a generic tool for FCC IR studies</a:t>
            </a:r>
          </a:p>
          <a:p>
            <a:r>
              <a:rPr lang="en-US" altLang="ja-JP" dirty="0"/>
              <a:t>C</a:t>
            </a:r>
            <a:r>
              <a:rPr lang="en-US" altLang="ja-JP" dirty="0" smtClean="0"/>
              <a:t>omparison with real machines (LEP, DA</a:t>
            </a:r>
            <a:r>
              <a:rPr lang="en-US" altLang="ja-JP" dirty="0" smtClean="0">
                <a:latin typeface="Symbol" charset="2"/>
                <a:cs typeface="Symbol" charset="2"/>
              </a:rPr>
              <a:t>F</a:t>
            </a:r>
            <a:r>
              <a:rPr lang="en-US" altLang="ja-JP" dirty="0" smtClean="0"/>
              <a:t>NE)</a:t>
            </a:r>
          </a:p>
          <a:p>
            <a:r>
              <a:rPr lang="en-US" altLang="ja-JP" dirty="0"/>
              <a:t>C</a:t>
            </a:r>
            <a:r>
              <a:rPr lang="en-US" altLang="ja-JP" dirty="0" smtClean="0"/>
              <a:t>onclusions</a:t>
            </a:r>
          </a:p>
          <a:p>
            <a:endParaRPr kumimoji="1" lang="ja-JP" altLang="en-US" dirty="0"/>
          </a:p>
        </p:txBody>
      </p:sp>
    </p:spTree>
    <p:extLst>
      <p:ext uri="{BB962C8B-B14F-4D97-AF65-F5344CB8AC3E}">
        <p14:creationId xmlns:p14="http://schemas.microsoft.com/office/powerpoint/2010/main" val="101355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50800"/>
            <a:ext cx="9144000" cy="6741499"/>
          </a:xfrm>
          <a:prstGeom prst="rect">
            <a:avLst/>
          </a:prstGeom>
        </p:spPr>
      </p:pic>
    </p:spTree>
    <p:extLst>
      <p:ext uri="{BB962C8B-B14F-4D97-AF65-F5344CB8AC3E}">
        <p14:creationId xmlns:p14="http://schemas.microsoft.com/office/powerpoint/2010/main" val="2764469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65100"/>
            <a:ext cx="9144000" cy="6521223"/>
          </a:xfrm>
          <a:prstGeom prst="rect">
            <a:avLst/>
          </a:prstGeom>
        </p:spPr>
      </p:pic>
    </p:spTree>
    <p:extLst>
      <p:ext uri="{BB962C8B-B14F-4D97-AF65-F5344CB8AC3E}">
        <p14:creationId xmlns:p14="http://schemas.microsoft.com/office/powerpoint/2010/main" val="2463981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0800" y="0"/>
            <a:ext cx="9041946" cy="6858000"/>
          </a:xfrm>
          <a:prstGeom prst="rect">
            <a:avLst/>
          </a:prstGeom>
        </p:spPr>
      </p:pic>
    </p:spTree>
    <p:extLst>
      <p:ext uri="{BB962C8B-B14F-4D97-AF65-F5344CB8AC3E}">
        <p14:creationId xmlns:p14="http://schemas.microsoft.com/office/powerpoint/2010/main" val="203508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Initial Study of Synchrotron Radiation Issues for the CEPC Interaction Region</a:t>
            </a:r>
            <a:endParaRPr lang="en-US" b="1" dirty="0"/>
          </a:p>
        </p:txBody>
      </p:sp>
      <p:sp>
        <p:nvSpPr>
          <p:cNvPr id="3" name="Subtitle 2"/>
          <p:cNvSpPr>
            <a:spLocks noGrp="1"/>
          </p:cNvSpPr>
          <p:nvPr>
            <p:ph type="subTitle" idx="1"/>
          </p:nvPr>
        </p:nvSpPr>
        <p:spPr/>
        <p:txBody>
          <a:bodyPr>
            <a:normAutofit fontScale="70000" lnSpcReduction="20000"/>
          </a:bodyPr>
          <a:lstStyle/>
          <a:p>
            <a:r>
              <a:rPr lang="en-US" dirty="0" smtClean="0"/>
              <a:t>M. Sullivan</a:t>
            </a:r>
          </a:p>
          <a:p>
            <a:r>
              <a:rPr lang="en-US" dirty="0" smtClean="0"/>
              <a:t>SLAC National Accelerator Laboratory</a:t>
            </a:r>
          </a:p>
          <a:p>
            <a:r>
              <a:rPr lang="en-US" dirty="0"/>
              <a:t>f</a:t>
            </a:r>
            <a:r>
              <a:rPr lang="en-US" dirty="0" smtClean="0"/>
              <a:t>or the </a:t>
            </a:r>
          </a:p>
          <a:p>
            <a:r>
              <a:rPr lang="en-US" dirty="0" smtClean="0"/>
              <a:t>CEPC14 Workshop</a:t>
            </a:r>
          </a:p>
          <a:p>
            <a:r>
              <a:rPr lang="en-US" dirty="0" smtClean="0"/>
              <a:t>Oct. 9-13, 2014</a:t>
            </a:r>
            <a:endParaRPr lang="en-US" dirty="0"/>
          </a:p>
        </p:txBody>
      </p:sp>
    </p:spTree>
    <p:extLst>
      <p:ext uri="{BB962C8B-B14F-4D97-AF65-F5344CB8AC3E}">
        <p14:creationId xmlns:p14="http://schemas.microsoft.com/office/powerpoint/2010/main" val="3373775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01600"/>
            <a:ext cx="9144000" cy="6629657"/>
          </a:xfrm>
          <a:prstGeom prst="rect">
            <a:avLst/>
          </a:prstGeom>
        </p:spPr>
      </p:pic>
    </p:spTree>
    <p:extLst>
      <p:ext uri="{BB962C8B-B14F-4D97-AF65-F5344CB8AC3E}">
        <p14:creationId xmlns:p14="http://schemas.microsoft.com/office/powerpoint/2010/main" val="2988669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2700"/>
            <a:ext cx="9144000" cy="6816996"/>
          </a:xfrm>
          <a:prstGeom prst="rect">
            <a:avLst/>
          </a:prstGeom>
        </p:spPr>
      </p:pic>
    </p:spTree>
    <p:extLst>
      <p:ext uri="{BB962C8B-B14F-4D97-AF65-F5344CB8AC3E}">
        <p14:creationId xmlns:p14="http://schemas.microsoft.com/office/powerpoint/2010/main" val="327307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3366FF"/>
                </a:solidFill>
              </a:rPr>
              <a:t>Summary of talk</a:t>
            </a:r>
            <a:endParaRPr kumimoji="1" lang="ja-JP" altLang="en-US" dirty="0">
              <a:solidFill>
                <a:srgbClr val="3366FF"/>
              </a:solidFill>
            </a:endParaRPr>
          </a:p>
        </p:txBody>
      </p:sp>
      <p:sp>
        <p:nvSpPr>
          <p:cNvPr id="3" name="コンテンツ プレースホルダー 2"/>
          <p:cNvSpPr>
            <a:spLocks noGrp="1"/>
          </p:cNvSpPr>
          <p:nvPr>
            <p:ph idx="1"/>
          </p:nvPr>
        </p:nvSpPr>
        <p:spPr/>
        <p:txBody>
          <a:bodyPr>
            <a:normAutofit fontScale="92500" lnSpcReduction="10000"/>
          </a:bodyPr>
          <a:lstStyle/>
          <a:p>
            <a:r>
              <a:rPr lang="en-US" altLang="ja-JP" dirty="0" smtClean="0"/>
              <a:t>Primary source of SR</a:t>
            </a:r>
          </a:p>
          <a:p>
            <a:pPr lvl="1"/>
            <a:r>
              <a:rPr lang="en-US" altLang="ja-JP" dirty="0" smtClean="0"/>
              <a:t>Last bend magnet before the IP</a:t>
            </a:r>
          </a:p>
          <a:p>
            <a:pPr lvl="1"/>
            <a:r>
              <a:rPr lang="en-US" altLang="ja-JP" dirty="0" smtClean="0"/>
              <a:t>The final focus magnets </a:t>
            </a:r>
          </a:p>
          <a:p>
            <a:pPr lvl="1"/>
            <a:r>
              <a:rPr lang="en-US" altLang="ja-JP" dirty="0" smtClean="0"/>
              <a:t>Bend Magnets in the Chromaticity Correction sections</a:t>
            </a:r>
          </a:p>
          <a:p>
            <a:r>
              <a:rPr lang="en-US" altLang="ja-JP" dirty="0" smtClean="0"/>
              <a:t>An initial study of SR issues for CEPC has been done.</a:t>
            </a:r>
          </a:p>
          <a:p>
            <a:r>
              <a:rPr lang="en-US" altLang="ja-JP" dirty="0" smtClean="0"/>
              <a:t>Some FF quad changed were suggested.</a:t>
            </a:r>
          </a:p>
          <a:p>
            <a:r>
              <a:rPr kumimoji="1" lang="en-US" altLang="ja-JP" dirty="0" smtClean="0"/>
              <a:t>List of issues to keep in mind for future study were shown.</a:t>
            </a:r>
            <a:endParaRPr kumimoji="1" lang="ja-JP" altLang="en-US" dirty="0"/>
          </a:p>
        </p:txBody>
      </p:sp>
    </p:spTree>
    <p:extLst>
      <p:ext uri="{BB962C8B-B14F-4D97-AF65-F5344CB8AC3E}">
        <p14:creationId xmlns:p14="http://schemas.microsoft.com/office/powerpoint/2010/main" val="167654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There is quite a bit of SR power in the earlier design of the CEPC local chromaticity correction </a:t>
            </a:r>
          </a:p>
          <a:p>
            <a:pPr lvl="1"/>
            <a:r>
              <a:rPr lang="en-US" dirty="0" smtClean="0"/>
              <a:t>9 MW (currently 1.7 MW) – twice this for 2 IRs</a:t>
            </a:r>
          </a:p>
          <a:p>
            <a:pPr lvl="1"/>
            <a:r>
              <a:rPr lang="en-US" dirty="0" smtClean="0"/>
              <a:t>The new chromaticity correction schemes with the softer bend magnets help a lot</a:t>
            </a:r>
          </a:p>
          <a:p>
            <a:r>
              <a:rPr lang="en-US" dirty="0" smtClean="0"/>
              <a:t>The final focus magnets may need further optimization and perhaps the magnet strengths can be further lowered</a:t>
            </a:r>
          </a:p>
        </p:txBody>
      </p:sp>
      <p:sp>
        <p:nvSpPr>
          <p:cNvPr id="4" name="Slide Number Placeholder 3"/>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Tree>
    <p:extLst>
      <p:ext uri="{BB962C8B-B14F-4D97-AF65-F5344CB8AC3E}">
        <p14:creationId xmlns:p14="http://schemas.microsoft.com/office/powerpoint/2010/main" val="228290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 (cont.)</a:t>
            </a:r>
            <a:endParaRPr lang="zh-CN" altLang="en-US" dirty="0"/>
          </a:p>
        </p:txBody>
      </p:sp>
      <p:sp>
        <p:nvSpPr>
          <p:cNvPr id="3" name="内容占位符 2"/>
          <p:cNvSpPr>
            <a:spLocks noGrp="1"/>
          </p:cNvSpPr>
          <p:nvPr>
            <p:ph idx="1"/>
          </p:nvPr>
        </p:nvSpPr>
        <p:spPr/>
        <p:txBody>
          <a:bodyPr/>
          <a:lstStyle/>
          <a:p>
            <a:r>
              <a:rPr lang="en-US" dirty="0" smtClean="0"/>
              <a:t>I do not think the beam pipe under the final focus magnets can be cryogenic – there is probably too much SR power very close by</a:t>
            </a:r>
          </a:p>
          <a:p>
            <a:pPr lvl="1"/>
            <a:r>
              <a:rPr lang="en-US" dirty="0" smtClean="0"/>
              <a:t>One has to protect the beam pipe from not only primary photons but also secondary and perhaps even tertiary photons (Single bounce and double bounce photons and shower debris from higher energy gammas)</a:t>
            </a:r>
          </a:p>
          <a:p>
            <a:endParaRPr lang="zh-CN" altLang="en-US" dirty="0"/>
          </a:p>
        </p:txBody>
      </p:sp>
      <p:sp>
        <p:nvSpPr>
          <p:cNvPr id="4" name="灯片编号占位符 3"/>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Suggested FF quad change</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smtClean="0"/>
              <a:t>Would like to suggest some changes to the FF quads</a:t>
            </a:r>
          </a:p>
          <a:p>
            <a:r>
              <a:rPr lang="en-US" altLang="zh-CN" dirty="0" smtClean="0"/>
              <a:t>Suggest increasing the length of the magnets and moving them farther apart</a:t>
            </a:r>
          </a:p>
          <a:p>
            <a:pPr lvl="1"/>
            <a:r>
              <a:rPr lang="en-US" altLang="zh-CN" dirty="0" smtClean="0"/>
              <a:t>Make both magnets 1 m long </a:t>
            </a:r>
          </a:p>
          <a:p>
            <a:pPr lvl="1"/>
            <a:r>
              <a:rPr lang="en-US" altLang="zh-CN" dirty="0" smtClean="0"/>
              <a:t>May need to make longer to get to possible field strengths (see E. </a:t>
            </a:r>
            <a:r>
              <a:rPr lang="en-US" altLang="zh-CN" dirty="0" err="1" smtClean="0"/>
              <a:t>Paoloni’s</a:t>
            </a:r>
            <a:r>
              <a:rPr lang="en-US" altLang="zh-CN" dirty="0" smtClean="0"/>
              <a:t> talk)</a:t>
            </a:r>
          </a:p>
          <a:p>
            <a:pPr lvl="1"/>
            <a:r>
              <a:rPr lang="en-US" altLang="zh-CN" dirty="0" smtClean="0"/>
              <a:t>2 m drift between Q2 and Q1 (was 1.44 m)</a:t>
            </a:r>
          </a:p>
          <a:p>
            <a:r>
              <a:rPr lang="en-US" altLang="zh-CN" dirty="0" smtClean="0"/>
              <a:t>If we can move the Q1 down to  a 2 m L* then the maximum beta comes down from nearly 6 km to about 4 km</a:t>
            </a:r>
          </a:p>
          <a:p>
            <a:pPr lvl="1"/>
            <a:r>
              <a:rPr lang="en-US" altLang="zh-CN" dirty="0" smtClean="0"/>
              <a:t>This makes the chromaticity correction a little easier</a:t>
            </a:r>
          </a:p>
          <a:p>
            <a:pPr lvl="1"/>
            <a:r>
              <a:rPr lang="en-US" altLang="zh-CN" dirty="0" smtClean="0"/>
              <a:t>New design has L* of 1.5 m which is even better</a:t>
            </a:r>
            <a:endParaRPr lang="zh-CN" altLang="en-US" dirty="0"/>
          </a:p>
        </p:txBody>
      </p:sp>
      <p:sp>
        <p:nvSpPr>
          <p:cNvPr id="4" name="灯片编号占位符 3"/>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FF change (cont.)</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smtClean="0"/>
              <a:t>These proposed changes reduce the SR power from the FF quads by a factor of 2 which is a big help</a:t>
            </a:r>
          </a:p>
          <a:p>
            <a:r>
              <a:rPr lang="en-US" altLang="zh-CN" dirty="0" smtClean="0"/>
              <a:t>Making </a:t>
            </a:r>
            <a:r>
              <a:rPr lang="en-US" altLang="zh-CN" dirty="0" smtClean="0">
                <a:latin typeface="Symbol" pitchFamily="18" charset="2"/>
              </a:rPr>
              <a:t>b</a:t>
            </a:r>
            <a:r>
              <a:rPr lang="en-US" altLang="zh-CN" dirty="0" smtClean="0"/>
              <a:t>y* larger is a big help</a:t>
            </a:r>
          </a:p>
          <a:p>
            <a:r>
              <a:rPr lang="en-US" altLang="zh-CN" dirty="0" smtClean="0"/>
              <a:t>May need to do more to improve dynamic aperture?</a:t>
            </a:r>
          </a:p>
          <a:p>
            <a:r>
              <a:rPr lang="en-US" altLang="zh-CN" dirty="0" smtClean="0"/>
              <a:t>This change increases the amount of SR hits on the IP beam pipe mainly due to backing up the X focusing magnet (Q2)</a:t>
            </a:r>
          </a:p>
          <a:p>
            <a:pPr lvl="1"/>
            <a:r>
              <a:rPr lang="en-US" altLang="zh-CN" dirty="0" smtClean="0"/>
              <a:t>Smaller angle tracks can now strike the detector beam pipe</a:t>
            </a:r>
            <a:endParaRPr lang="zh-CN" altLang="en-US" dirty="0"/>
          </a:p>
        </p:txBody>
      </p:sp>
      <p:sp>
        <p:nvSpPr>
          <p:cNvPr id="4" name="灯片编号占位符 3"/>
          <p:cNvSpPr>
            <a:spLocks noGrp="1"/>
          </p:cNvSpPr>
          <p:nvPr>
            <p:ph type="sldNum" sz="quarter" idx="12"/>
          </p:nvPr>
        </p:nvSpPr>
        <p:spPr/>
        <p:txBody>
          <a:bodyPr/>
          <a:lstStyle/>
          <a:p>
            <a:fld id="{C478930B-0CA4-49CA-940E-E3F8E9DA449C}"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2835746"/>
          </a:xfrm>
        </p:spPr>
        <p:txBody>
          <a:bodyPr>
            <a:normAutofit/>
          </a:bodyPr>
          <a:lstStyle/>
          <a:p>
            <a:r>
              <a:rPr lang="en-US" dirty="0" smtClean="0"/>
              <a:t>Choice of L* for </a:t>
            </a:r>
            <a:r>
              <a:rPr lang="en-US" dirty="0" err="1" smtClean="0"/>
              <a:t>FCCee</a:t>
            </a:r>
            <a:r>
              <a:rPr lang="en-US" dirty="0"/>
              <a:t>:</a:t>
            </a:r>
            <a:r>
              <a:rPr lang="en-US" dirty="0" smtClean="0"/>
              <a:t> </a:t>
            </a:r>
            <a:br>
              <a:rPr lang="en-US" dirty="0" smtClean="0"/>
            </a:br>
            <a:r>
              <a:rPr lang="en-US" dirty="0" smtClean="0"/>
              <a:t>IR optics and DA</a:t>
            </a:r>
            <a:endParaRPr lang="ru-RU" dirty="0"/>
          </a:p>
        </p:txBody>
      </p:sp>
      <p:sp>
        <p:nvSpPr>
          <p:cNvPr id="3" name="Subtitle 2"/>
          <p:cNvSpPr>
            <a:spLocks noGrp="1"/>
          </p:cNvSpPr>
          <p:nvPr>
            <p:ph type="subTitle" idx="1"/>
          </p:nvPr>
        </p:nvSpPr>
        <p:spPr>
          <a:xfrm>
            <a:off x="1547664" y="4077072"/>
            <a:ext cx="5976664" cy="1415008"/>
          </a:xfrm>
        </p:spPr>
        <p:txBody>
          <a:bodyPr>
            <a:normAutofit fontScale="85000" lnSpcReduction="10000"/>
          </a:bodyPr>
          <a:lstStyle/>
          <a:p>
            <a:r>
              <a:rPr lang="en-US" dirty="0" err="1" smtClean="0"/>
              <a:t>A.Bogomyagkov</a:t>
            </a:r>
            <a:r>
              <a:rPr lang="en-US" dirty="0" smtClean="0"/>
              <a:t>, </a:t>
            </a:r>
            <a:r>
              <a:rPr lang="en-US" u="sng" dirty="0" err="1" smtClean="0"/>
              <a:t>E.Levichev</a:t>
            </a:r>
            <a:r>
              <a:rPr lang="en-US" dirty="0" smtClean="0"/>
              <a:t>, </a:t>
            </a:r>
            <a:r>
              <a:rPr lang="en-US" dirty="0" err="1" smtClean="0"/>
              <a:t>P.Piminov</a:t>
            </a:r>
            <a:endParaRPr lang="en-US" dirty="0" smtClean="0"/>
          </a:p>
          <a:p>
            <a:r>
              <a:rPr lang="en-US" dirty="0" err="1" smtClean="0"/>
              <a:t>Budker</a:t>
            </a:r>
            <a:r>
              <a:rPr lang="en-US" dirty="0" smtClean="0"/>
              <a:t> Institute of Nuclear Physics</a:t>
            </a:r>
          </a:p>
          <a:p>
            <a:r>
              <a:rPr lang="en-US" dirty="0" smtClean="0"/>
              <a:t>Novosibirsk</a:t>
            </a:r>
          </a:p>
          <a:p>
            <a:pPr marL="514350" indent="-514350">
              <a:buAutoNum type="alphaUcPeriod"/>
            </a:pPr>
            <a:endParaRPr lang="en-US" dirty="0" smtClean="0"/>
          </a:p>
        </p:txBody>
      </p:sp>
      <p:sp>
        <p:nvSpPr>
          <p:cNvPr id="4" name="Footer Placeholder 3"/>
          <p:cNvSpPr>
            <a:spLocks noGrp="1"/>
          </p:cNvSpPr>
          <p:nvPr>
            <p:ph type="ftr" sz="quarter" idx="11"/>
          </p:nvPr>
        </p:nvSpPr>
        <p:spPr>
          <a:xfrm>
            <a:off x="3124200" y="6356350"/>
            <a:ext cx="2895600" cy="365125"/>
          </a:xfrm>
        </p:spPr>
        <p:txBody>
          <a:bodyPr/>
          <a:lstStyle/>
          <a:p>
            <a:r>
              <a:rPr lang="en-US" dirty="0" smtClean="0"/>
              <a:t>HF2014, IHEP Beijing, 9-12 October 2014</a:t>
            </a:r>
            <a:endParaRPr lang="ru-RU" dirty="0"/>
          </a:p>
        </p:txBody>
      </p:sp>
    </p:spTree>
    <p:extLst>
      <p:ext uri="{BB962C8B-B14F-4D97-AF65-F5344CB8AC3E}">
        <p14:creationId xmlns:p14="http://schemas.microsoft.com/office/powerpoint/2010/main" val="17229416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554</TotalTime>
  <Words>1748</Words>
  <Application>Microsoft Macintosh PowerPoint</Application>
  <PresentationFormat>画面に合わせる (4:3)</PresentationFormat>
  <Paragraphs>251</Paragraphs>
  <Slides>31</Slides>
  <Notes>0</Notes>
  <HiddenSlides>0</HiddenSlides>
  <MMClips>0</MMClips>
  <ScaleCrop>false</ScaleCrop>
  <HeadingPairs>
    <vt:vector size="6" baseType="variant">
      <vt:variant>
        <vt:lpstr>テーマ</vt:lpstr>
      </vt:variant>
      <vt:variant>
        <vt:i4>5</vt:i4>
      </vt:variant>
      <vt:variant>
        <vt:lpstr>埋め込まれた OLE サーバー</vt:lpstr>
      </vt:variant>
      <vt:variant>
        <vt:i4>2</vt:i4>
      </vt:variant>
      <vt:variant>
        <vt:lpstr>スライド タイトル</vt:lpstr>
      </vt:variant>
      <vt:variant>
        <vt:i4>31</vt:i4>
      </vt:variant>
    </vt:vector>
  </HeadingPairs>
  <TitlesOfParts>
    <vt:vector size="38" baseType="lpstr">
      <vt:lpstr>ホワイト</vt:lpstr>
      <vt:lpstr>Office Theme</vt:lpstr>
      <vt:lpstr>1_Office Theme</vt:lpstr>
      <vt:lpstr>2_Office Theme</vt:lpstr>
      <vt:lpstr>1_ホワイト</vt:lpstr>
      <vt:lpstr>Формула</vt:lpstr>
      <vt:lpstr>数式</vt:lpstr>
      <vt:lpstr>Partial summary of WG3 </vt:lpstr>
      <vt:lpstr>List of Talks</vt:lpstr>
      <vt:lpstr>Initial Study of Synchrotron Radiation Issues for the CEPC Interaction Region</vt:lpstr>
      <vt:lpstr>Summary of talk</vt:lpstr>
      <vt:lpstr>Summary</vt:lpstr>
      <vt:lpstr>Summary (cont.)</vt:lpstr>
      <vt:lpstr>Suggested FF quad change</vt:lpstr>
      <vt:lpstr>FF change (cont.)</vt:lpstr>
      <vt:lpstr>Choice of L* for FCCee:  IR optics and DA</vt:lpstr>
      <vt:lpstr>Summary of talk</vt:lpstr>
      <vt:lpstr>Kinematics</vt:lpstr>
      <vt:lpstr>yy-test for different lattices</vt:lpstr>
      <vt:lpstr>Our design, different L*</vt:lpstr>
      <vt:lpstr>Theoretical conclusions</vt:lpstr>
      <vt:lpstr>Initial DA</vt:lpstr>
      <vt:lpstr>Explanation</vt:lpstr>
      <vt:lpstr>Corrected DA</vt:lpstr>
      <vt:lpstr>Conclusion</vt:lpstr>
      <vt:lpstr>PowerPoint プレゼンテーション</vt:lpstr>
      <vt:lpstr>Summary of talk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Summary of talk</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高エネルギー加速器研究機構</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WG3 </dc:title>
  <dc:creator>船越 義裕</dc:creator>
  <cp:lastModifiedBy>船越 義裕</cp:lastModifiedBy>
  <cp:revision>24</cp:revision>
  <dcterms:created xsi:type="dcterms:W3CDTF">2014-10-11T05:21:50Z</dcterms:created>
  <dcterms:modified xsi:type="dcterms:W3CDTF">2014-10-12T06:20:51Z</dcterms:modified>
</cp:coreProperties>
</file>