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69" r:id="rId5"/>
    <p:sldId id="292" r:id="rId6"/>
    <p:sldId id="334" r:id="rId7"/>
    <p:sldId id="337" r:id="rId8"/>
    <p:sldId id="338" r:id="rId9"/>
    <p:sldId id="340" r:id="rId10"/>
    <p:sldId id="342" r:id="rId11"/>
    <p:sldId id="345" r:id="rId12"/>
    <p:sldId id="346" r:id="rId13"/>
    <p:sldId id="347" r:id="rId14"/>
    <p:sldId id="348" r:id="rId15"/>
    <p:sldId id="352" r:id="rId16"/>
    <p:sldId id="349" r:id="rId17"/>
    <p:sldId id="350" r:id="rId18"/>
    <p:sldId id="351" r:id="rId19"/>
    <p:sldId id="354" r:id="rId20"/>
    <p:sldId id="358" r:id="rId21"/>
    <p:sldId id="359" r:id="rId22"/>
    <p:sldId id="360" r:id="rId23"/>
    <p:sldId id="361" r:id="rId24"/>
    <p:sldId id="362" r:id="rId25"/>
    <p:sldId id="332" r:id="rId26"/>
    <p:sldId id="333" r:id="rId27"/>
    <p:sldId id="363" r:id="rId28"/>
    <p:sldId id="369" r:id="rId29"/>
    <p:sldId id="364" r:id="rId30"/>
    <p:sldId id="365" r:id="rId31"/>
    <p:sldId id="366" r:id="rId32"/>
    <p:sldId id="368" r:id="rId33"/>
    <p:sldId id="367" r:id="rId34"/>
    <p:sldId id="301" r:id="rId35"/>
    <p:sldId id="317" r:id="rId36"/>
    <p:sldId id="304" r:id="rId37"/>
    <p:sldId id="282" r:id="rId38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yJ" initials="JB" lastIdx="3" clrIdx="0"/>
  <p:cmAuthor id="1" name="Leo Zini" initials="LZ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81E32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9328" autoAdjust="0"/>
  </p:normalViewPr>
  <p:slideViewPr>
    <p:cSldViewPr snapToObjects="1" showGuides="1">
      <p:cViewPr>
        <p:scale>
          <a:sx n="75" d="100"/>
          <a:sy n="75" d="100"/>
        </p:scale>
        <p:origin x="-1602" y="-150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10/11/2014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C8151-F5CF-4C4A-AC5C-9A57076E289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68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EC2BE-4B36-4124-93F5-0D2A80DC9D90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05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>
              <a:defRPr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>
              <a:defRPr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>
              <a:defRPr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4pPr>
            <a:lvl5pPr>
              <a:defRPr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t>2014/10/11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 smtClean="0"/>
              <a:t>2014/10/11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19B678-186A-487F-92DA-630DFC578EF6}" type="datetime1">
              <a:rPr lang="en-GB" smtClean="0"/>
              <a:t>11/10/2014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426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D1F57-D078-4287-879F-32AEFAF862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4753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7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16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26" Type="http://schemas.openxmlformats.org/officeDocument/2006/relationships/image" Target="../media/image47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5" Type="http://schemas.openxmlformats.org/officeDocument/2006/relationships/image" Target="../media/image46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45.jpe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23" Type="http://schemas.openxmlformats.org/officeDocument/2006/relationships/hyperlink" Target="http://www.google.ch/url?sa=i&amp;source=images&amp;cd=&amp;cad=rja&amp;docid=ohpWyKLjUakGmM&amp;tbnid=7uCn7P9GZY3SxM:&amp;ved=0CAgQjRwwAA&amp;url=http://www.pclaunches.com/processors/marvell_develops_new_chip_to_make_your_pc_more_energy_efficient.php&amp;ei=XbheUpfBCcfb4QSks4CgBA&amp;psig=AFQjCNESnXJEnxwGWDEJ1L8rO--LtoD4Zw&amp;ust=1382025693197243" TargetMode="External"/><Relationship Id="rId28" Type="http://schemas.openxmlformats.org/officeDocument/2006/relationships/image" Target="../media/image49.jpeg"/><Relationship Id="rId10" Type="http://schemas.openxmlformats.org/officeDocument/2006/relationships/image" Target="../media/image32.jpe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Relationship Id="rId27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57213" y="609599"/>
            <a:ext cx="8008937" cy="1922891"/>
          </a:xfrm>
        </p:spPr>
        <p:txBody>
          <a:bodyPr/>
          <a:lstStyle/>
          <a:p>
            <a:pPr algn="ctr"/>
            <a:r>
              <a:rPr lang="en-CA" sz="3600" dirty="0" smtClean="0">
                <a:solidFill>
                  <a:srgbClr val="002060"/>
                </a:solidFill>
              </a:rPr>
              <a:t>HF2014 WG4 Summary</a:t>
            </a:r>
            <a:br>
              <a:rPr lang="en-CA" sz="3600" dirty="0" smtClean="0">
                <a:solidFill>
                  <a:srgbClr val="002060"/>
                </a:solidFill>
              </a:rPr>
            </a:br>
            <a:r>
              <a:rPr lang="en-CA" sz="3600" dirty="0" smtClean="0">
                <a:solidFill>
                  <a:srgbClr val="002060"/>
                </a:solidFill>
              </a:rPr>
              <a:t>“Synchrotron Radiation </a:t>
            </a:r>
            <a:br>
              <a:rPr lang="en-CA" sz="3600" dirty="0" smtClean="0">
                <a:solidFill>
                  <a:srgbClr val="002060"/>
                </a:solidFill>
              </a:rPr>
            </a:br>
            <a:r>
              <a:rPr lang="en-CA" sz="3600" dirty="0" smtClean="0">
                <a:solidFill>
                  <a:srgbClr val="002060"/>
                </a:solidFill>
              </a:rPr>
              <a:t>and Shielding”</a:t>
            </a:r>
            <a:endParaRPr lang="en-CA" sz="3600" dirty="0">
              <a:solidFill>
                <a:srgbClr val="00206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667000" y="2895600"/>
            <a:ext cx="5886450" cy="1429910"/>
          </a:xfrm>
        </p:spPr>
        <p:txBody>
          <a:bodyPr/>
          <a:lstStyle/>
          <a:p>
            <a:endParaRPr lang="en-CA" sz="2000" dirty="0" smtClean="0">
              <a:solidFill>
                <a:srgbClr val="00B0F0"/>
              </a:solidFill>
            </a:endParaRPr>
          </a:p>
          <a:p>
            <a:r>
              <a:rPr lang="en-CA" sz="2000" dirty="0" err="1" smtClean="0">
                <a:solidFill>
                  <a:srgbClr val="00B0F0"/>
                </a:solidFill>
              </a:rPr>
              <a:t>Marica</a:t>
            </a:r>
            <a:r>
              <a:rPr lang="en-CA" sz="2000" dirty="0" smtClean="0">
                <a:solidFill>
                  <a:srgbClr val="00B0F0"/>
                </a:solidFill>
              </a:rPr>
              <a:t> </a:t>
            </a:r>
            <a:r>
              <a:rPr lang="en-CA" sz="2000" dirty="0" err="1" smtClean="0">
                <a:solidFill>
                  <a:srgbClr val="00B0F0"/>
                </a:solidFill>
              </a:rPr>
              <a:t>Biagini</a:t>
            </a:r>
            <a:r>
              <a:rPr lang="en-CA" sz="2000" dirty="0" smtClean="0">
                <a:solidFill>
                  <a:srgbClr val="00B0F0"/>
                </a:solidFill>
              </a:rPr>
              <a:t> (INFN-</a:t>
            </a:r>
            <a:r>
              <a:rPr lang="en-CA" sz="2000" dirty="0" err="1" smtClean="0">
                <a:solidFill>
                  <a:srgbClr val="00B0F0"/>
                </a:solidFill>
              </a:rPr>
              <a:t>Frascati</a:t>
            </a:r>
            <a:r>
              <a:rPr lang="en-CA" sz="2000" dirty="0" smtClean="0">
                <a:solidFill>
                  <a:srgbClr val="00B0F0"/>
                </a:solidFill>
              </a:rPr>
              <a:t>)</a:t>
            </a:r>
          </a:p>
          <a:p>
            <a:r>
              <a:rPr lang="en-CA" sz="2000" dirty="0" smtClean="0">
                <a:solidFill>
                  <a:srgbClr val="00B0F0"/>
                </a:solidFill>
              </a:rPr>
              <a:t>John </a:t>
            </a:r>
            <a:r>
              <a:rPr lang="en-CA" sz="2000" dirty="0" err="1" smtClean="0">
                <a:solidFill>
                  <a:srgbClr val="00B0F0"/>
                </a:solidFill>
              </a:rPr>
              <a:t>Seeman</a:t>
            </a:r>
            <a:r>
              <a:rPr lang="en-CA" sz="2000" dirty="0" smtClean="0">
                <a:solidFill>
                  <a:srgbClr val="00B0F0"/>
                </a:solidFill>
              </a:rPr>
              <a:t> (SLAC)</a:t>
            </a:r>
          </a:p>
          <a:p>
            <a:r>
              <a:rPr lang="en-CA" sz="2000" dirty="0" smtClean="0">
                <a:solidFill>
                  <a:srgbClr val="00B0F0"/>
                </a:solidFill>
              </a:rPr>
              <a:t>October 12, 2014</a:t>
            </a:r>
          </a:p>
          <a:p>
            <a:r>
              <a:rPr lang="en-CA" sz="2000" dirty="0" smtClean="0">
                <a:solidFill>
                  <a:srgbClr val="00B0F0"/>
                </a:solidFill>
              </a:rPr>
              <a:t>HF2014 IHEP Beijing</a:t>
            </a:r>
            <a:endParaRPr lang="en-CA" sz="2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499" y="6608721"/>
            <a:ext cx="8943106" cy="249279"/>
          </a:xfrm>
        </p:spPr>
        <p:txBody>
          <a:bodyPr>
            <a:noAutofit/>
          </a:bodyPr>
          <a:lstStyle/>
          <a:p>
            <a:r>
              <a:rPr lang="en-GB" sz="1200" dirty="0">
                <a:latin typeface="Comic Sans MS" panose="030F0702030302020204" pitchFamily="66" charset="0"/>
              </a:rPr>
              <a:t>R. Kersevan, “Vacuum System Requirements for a HF </a:t>
            </a:r>
            <a:r>
              <a:rPr lang="en-GB" sz="1200" dirty="0" err="1">
                <a:latin typeface="Comic Sans MS" panose="030F0702030302020204" pitchFamily="66" charset="0"/>
              </a:rPr>
              <a:t>e+e</a:t>
            </a:r>
            <a:r>
              <a:rPr lang="en-GB" sz="1200" dirty="0">
                <a:latin typeface="Comic Sans MS" panose="030F0702030302020204" pitchFamily="66" charset="0"/>
              </a:rPr>
              <a:t>- Accelerator – 55</a:t>
            </a:r>
            <a:r>
              <a:rPr lang="en-GB" sz="1200" baseline="30000" dirty="0">
                <a:latin typeface="Comic Sans MS" panose="030F0702030302020204" pitchFamily="66" charset="0"/>
              </a:rPr>
              <a:t>th</a:t>
            </a:r>
            <a:r>
              <a:rPr lang="en-GB" sz="1200" dirty="0">
                <a:latin typeface="Comic Sans MS" panose="030F0702030302020204" pitchFamily="66" charset="0"/>
              </a:rPr>
              <a:t> ICFA – Beijing –  10 Oct 2014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501" y="403021"/>
            <a:ext cx="936104" cy="88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6653" y="123011"/>
            <a:ext cx="842493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latin typeface="Comic Sans MS" panose="030F0702030302020204" pitchFamily="66" charset="0"/>
              </a:rPr>
              <a:t>SR fan at FCC-</a:t>
            </a:r>
            <a:r>
              <a:rPr lang="en-GB" sz="2000" b="1" dirty="0" err="1" smtClean="0">
                <a:latin typeface="Comic Sans MS" panose="030F0702030302020204" pitchFamily="66" charset="0"/>
              </a:rPr>
              <a:t>ee</a:t>
            </a:r>
            <a:r>
              <a:rPr lang="en-GB" sz="2000" b="1" dirty="0" smtClean="0">
                <a:latin typeface="Comic Sans MS" panose="030F0702030302020204" pitchFamily="66" charset="0"/>
              </a:rPr>
              <a:t> 90x30 mm</a:t>
            </a:r>
            <a:r>
              <a:rPr lang="en-GB" sz="2000" b="1" baseline="30000" dirty="0" smtClean="0">
                <a:latin typeface="Comic Sans MS" panose="030F0702030302020204" pitchFamily="66" charset="0"/>
              </a:rPr>
              <a:t>2</a:t>
            </a:r>
            <a:r>
              <a:rPr lang="en-GB" sz="2000" b="1" dirty="0" smtClean="0">
                <a:latin typeface="Comic Sans MS" panose="030F0702030302020204" pitchFamily="66" charset="0"/>
              </a:rPr>
              <a:t> 1/2x FODO cell (25 m)</a:t>
            </a:r>
            <a:endParaRPr lang="en-GB" sz="2000" dirty="0" smtClean="0">
              <a:latin typeface="Symbol" panose="05050102010706020507" pitchFamily="18" charset="2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 smtClean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 smtClean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 smtClean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 smtClean="0">
              <a:latin typeface="Comic Sans MS" panose="030F0702030302020204" pitchFamily="66" charset="0"/>
            </a:endParaRP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endParaRPr lang="en-GB" sz="2000" dirty="0" smtClean="0">
              <a:latin typeface="Comic Sans MS" panose="030F0702030302020204" pitchFamily="66" charset="0"/>
            </a:endParaRPr>
          </a:p>
          <a:p>
            <a:pPr algn="ctr"/>
            <a:endParaRPr lang="en-GB" sz="2000" dirty="0" smtClean="0">
              <a:latin typeface="Comic Sans MS" panose="030F0702030302020204" pitchFamily="66" charset="0"/>
            </a:endParaRP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endParaRPr lang="en-GB" sz="2000" dirty="0" smtClean="0">
              <a:latin typeface="Comic Sans MS" panose="030F0702030302020204" pitchFamily="66" charset="0"/>
            </a:endParaRP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endParaRPr lang="en-GB" sz="2000" dirty="0" smtClean="0">
              <a:latin typeface="Comic Sans MS" panose="030F0702030302020204" pitchFamily="66" charset="0"/>
            </a:endParaRP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algn="ctr"/>
            <a:endParaRPr lang="en-GB" sz="2000" dirty="0">
              <a:latin typeface="Comic Sans MS" panose="030F0702030302020204" pitchFamily="66" charset="0"/>
            </a:endParaRPr>
          </a:p>
          <a:p>
            <a:pPr marL="285750" indent="-285750">
              <a:buFontTx/>
              <a:buChar char="-"/>
            </a:pPr>
            <a:r>
              <a:rPr lang="en-GB" dirty="0" smtClean="0">
                <a:latin typeface="Comic Sans MS" panose="030F0702030302020204" pitchFamily="66" charset="0"/>
              </a:rPr>
              <a:t>Distributed SR fan vs localized absorbers: Ray-tracing (SYNRAD+)</a:t>
            </a:r>
          </a:p>
          <a:p>
            <a:pPr marL="285750" indent="-285750">
              <a:buFontTx/>
              <a:buChar char="-"/>
            </a:pPr>
            <a:r>
              <a:rPr lang="en-GB" dirty="0" smtClean="0">
                <a:latin typeface="Comic Sans MS" panose="030F0702030302020204" pitchFamily="66" charset="0"/>
              </a:rPr>
              <a:t>Photon fan profiles converted into outgassing profiles via </a:t>
            </a:r>
            <a:r>
              <a:rPr lang="en-GB" dirty="0" smtClean="0">
                <a:latin typeface="Symbol" panose="05050102010706020507" pitchFamily="18" charset="2"/>
              </a:rPr>
              <a:t>h</a:t>
            </a:r>
            <a:r>
              <a:rPr lang="en-GB" dirty="0" smtClean="0">
                <a:latin typeface="Comic Sans MS" panose="030F0702030302020204" pitchFamily="66" charset="0"/>
              </a:rPr>
              <a:t>(</a:t>
            </a:r>
            <a:r>
              <a:rPr lang="en-GB" dirty="0" err="1" smtClean="0">
                <a:latin typeface="Comic Sans MS" panose="030F0702030302020204" pitchFamily="66" charset="0"/>
              </a:rPr>
              <a:t>mol</a:t>
            </a:r>
            <a:r>
              <a:rPr lang="en-GB" dirty="0" smtClean="0">
                <a:latin typeface="Comic Sans MS" panose="030F0702030302020204" pitchFamily="66" charset="0"/>
              </a:rPr>
              <a:t>/</a:t>
            </a:r>
            <a:r>
              <a:rPr lang="en-GB" dirty="0" err="1" smtClean="0">
                <a:latin typeface="Comic Sans MS" panose="030F0702030302020204" pitchFamily="66" charset="0"/>
              </a:rPr>
              <a:t>ph</a:t>
            </a:r>
            <a:r>
              <a:rPr lang="en-GB" dirty="0" smtClean="0">
                <a:latin typeface="Comic Sans MS" panose="030F0702030302020204" pitchFamily="66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GB" dirty="0" smtClean="0">
                <a:latin typeface="Comic Sans MS" panose="030F0702030302020204" pitchFamily="66" charset="0"/>
              </a:rPr>
              <a:t>Pressure profile calculation via 3D </a:t>
            </a:r>
            <a:r>
              <a:rPr lang="en-GB" dirty="0" err="1" smtClean="0">
                <a:latin typeface="Comic Sans MS" panose="030F0702030302020204" pitchFamily="66" charset="0"/>
              </a:rPr>
              <a:t>Montecarlo</a:t>
            </a:r>
            <a:r>
              <a:rPr lang="en-GB" dirty="0" smtClean="0">
                <a:latin typeface="Comic Sans MS" panose="030F0702030302020204" pitchFamily="66" charset="0"/>
              </a:rPr>
              <a:t> code (</a:t>
            </a:r>
            <a:r>
              <a:rPr lang="en-GB" dirty="0" err="1" smtClean="0">
                <a:latin typeface="Comic Sans MS" panose="030F0702030302020204" pitchFamily="66" charset="0"/>
              </a:rPr>
              <a:t>Molflow</a:t>
            </a:r>
            <a:r>
              <a:rPr lang="en-GB" dirty="0" smtClean="0">
                <a:latin typeface="Comic Sans MS" panose="030F0702030302020204" pitchFamily="66" charset="0"/>
              </a:rPr>
              <a:t>+)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02309" y="6642739"/>
            <a:ext cx="2133600" cy="346233"/>
          </a:xfrm>
        </p:spPr>
        <p:txBody>
          <a:bodyPr/>
          <a:lstStyle/>
          <a:p>
            <a:fld id="{8B40439D-32ED-49F7-A300-BAF693393066}" type="slidenum">
              <a:rPr lang="en-GB" smtClean="0"/>
              <a:t>10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9" y="620688"/>
            <a:ext cx="7913171" cy="4945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18" y="620688"/>
            <a:ext cx="7913171" cy="4945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3" y="643508"/>
            <a:ext cx="7913171" cy="4945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02" y="612675"/>
            <a:ext cx="6576175" cy="49765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3" y="620882"/>
            <a:ext cx="7913171" cy="494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1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6632"/>
            <a:ext cx="93610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9846" y="116632"/>
            <a:ext cx="7964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>
                <a:latin typeface="Comic Sans MS" panose="030F0702030302020204" pitchFamily="66" charset="0"/>
              </a:rPr>
              <a:t>Kersevan</a:t>
            </a:r>
            <a:r>
              <a:rPr lang="en-GB" sz="2800" dirty="0" smtClean="0">
                <a:latin typeface="Comic Sans MS" panose="030F0702030302020204" pitchFamily="66" charset="0"/>
              </a:rPr>
              <a:t>: Conclusions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682525"/>
            <a:ext cx="7964322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Any design of a Higgs Factory with beam energies in the 45~175 </a:t>
            </a:r>
            <a:r>
              <a:rPr lang="en-GB" dirty="0" err="1" smtClean="0">
                <a:latin typeface="Comic Sans MS" panose="030F0702030302020204" pitchFamily="66" charset="0"/>
              </a:rPr>
              <a:t>GeV</a:t>
            </a:r>
            <a:r>
              <a:rPr lang="en-GB" dirty="0" smtClean="0">
                <a:latin typeface="Comic Sans MS" panose="030F0702030302020204" pitchFamily="66" charset="0"/>
              </a:rPr>
              <a:t> range inevitably makes a powerful source of SR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Comprehensive ray-tracing analysis of SR fans: mandatory! Especially for delicate areas, such as IR, SRF, </a:t>
            </a:r>
            <a:r>
              <a:rPr lang="en-GB" b="1" u="sng" dirty="0" smtClean="0">
                <a:latin typeface="Comic Sans MS" panose="030F0702030302020204" pitchFamily="66" charset="0"/>
              </a:rPr>
              <a:t>wigglers!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Careful choice of vacuum chamber material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V</a:t>
            </a:r>
            <a:r>
              <a:rPr lang="en-GB" dirty="0" smtClean="0">
                <a:latin typeface="Comic Sans MS" panose="030F0702030302020204" pitchFamily="66" charset="0"/>
              </a:rPr>
              <a:t>acuum system geometry and pumping system must be carefully analysed and designed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Special care has to be taken for any cross-sectional changes (tapers), and devices (BPMs, </a:t>
            </a:r>
            <a:r>
              <a:rPr lang="en-GB" dirty="0" err="1" smtClean="0">
                <a:latin typeface="Comic Sans MS" panose="030F0702030302020204" pitchFamily="66" charset="0"/>
              </a:rPr>
              <a:t>stripline</a:t>
            </a:r>
            <a:r>
              <a:rPr lang="en-GB" dirty="0" smtClean="0">
                <a:latin typeface="Comic Sans MS" panose="030F0702030302020204" pitchFamily="66" charset="0"/>
              </a:rPr>
              <a:t> kickers, RF cavities, gate-valves, etc…): proper shielding from SR and cooling for HOMs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The operation of LEP and B-factories, and the design of low-</a:t>
            </a:r>
            <a:r>
              <a:rPr lang="en-GB" dirty="0" err="1" smtClean="0">
                <a:latin typeface="Comic Sans MS" panose="030F0702030302020204" pitchFamily="66" charset="0"/>
              </a:rPr>
              <a:t>emittance</a:t>
            </a:r>
            <a:r>
              <a:rPr lang="en-GB" dirty="0" smtClean="0">
                <a:latin typeface="Comic Sans MS" panose="030F0702030302020204" pitchFamily="66" charset="0"/>
              </a:rPr>
              <a:t> light sources can help a lot in the design of a HF’s vacuum system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The chamber vs chamber/antechamber solutions must be carefully evaluated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The distributed vs discrete pumping solutions must be carefully evaluated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Low-SEY coatings for e-cloud in the e</a:t>
            </a:r>
            <a:r>
              <a:rPr lang="en-GB" baseline="30000" dirty="0" smtClean="0">
                <a:latin typeface="Comic Sans MS" panose="030F0702030302020204" pitchFamily="66" charset="0"/>
              </a:rPr>
              <a:t>+</a:t>
            </a:r>
            <a:r>
              <a:rPr lang="en-GB" dirty="0" smtClean="0">
                <a:latin typeface="Comic Sans MS" panose="030F0702030302020204" pitchFamily="66" charset="0"/>
              </a:rPr>
              <a:t> beam chamber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GB" dirty="0" smtClean="0">
                <a:latin typeface="Comic Sans MS" panose="030F0702030302020204" pitchFamily="66" charset="0"/>
              </a:rPr>
              <a:t>Although not easy to implement, in-situ bake-out is recommended</a:t>
            </a:r>
            <a:endParaRPr lang="en-GB" b="1" i="1" u="sng" dirty="0" smtClean="0">
              <a:latin typeface="Comic Sans MS" panose="030F0702030302020204" pitchFamily="66" charset="0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0439D-32ED-49F7-A300-BAF693393066}" type="slidenum">
              <a:rPr lang="en-GB" smtClean="0"/>
              <a:t>11</a:t>
            </a:fld>
            <a:endParaRPr lang="en-GB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42499" y="6608721"/>
            <a:ext cx="8943106" cy="249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>
                <a:latin typeface="Comic Sans MS" panose="030F0702030302020204" pitchFamily="66" charset="0"/>
              </a:rPr>
              <a:t>R. Kersevan, “Vacuum System Requirements for a HF </a:t>
            </a:r>
            <a:r>
              <a:rPr lang="en-GB" sz="1200" dirty="0" err="1" smtClean="0">
                <a:latin typeface="Comic Sans MS" panose="030F0702030302020204" pitchFamily="66" charset="0"/>
              </a:rPr>
              <a:t>e+e</a:t>
            </a:r>
            <a:r>
              <a:rPr lang="en-GB" sz="1200" dirty="0" smtClean="0">
                <a:latin typeface="Comic Sans MS" panose="030F0702030302020204" pitchFamily="66" charset="0"/>
              </a:rPr>
              <a:t>- Accelerator – 55</a:t>
            </a:r>
            <a:r>
              <a:rPr lang="en-GB" sz="1200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1200" dirty="0" smtClean="0">
                <a:latin typeface="Comic Sans MS" panose="030F0702030302020204" pitchFamily="66" charset="0"/>
              </a:rPr>
              <a:t> ICFA – Beijing –  10 Oct 2014</a:t>
            </a:r>
            <a:endParaRPr lang="en-GB" sz="1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8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Papaphilippou</a:t>
            </a:r>
            <a:r>
              <a:rPr lang="en-US" dirty="0" smtClean="0"/>
              <a:t>: HF Injector SR Considerations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371600"/>
            <a:ext cx="7062788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264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Papaphilippou</a:t>
            </a:r>
            <a:r>
              <a:rPr lang="en-US" dirty="0" smtClean="0"/>
              <a:t>: HF Injector 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" y="1600200"/>
            <a:ext cx="798467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556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Papaphilippou</a:t>
            </a:r>
            <a:r>
              <a:rPr lang="en-US" dirty="0" smtClean="0"/>
              <a:t>: Injector possibilities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3" y="1295400"/>
            <a:ext cx="7152400" cy="525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420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Papaphilippou</a:t>
            </a:r>
            <a:r>
              <a:rPr lang="en-US" dirty="0" smtClean="0"/>
              <a:t>: Outlook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01" y="1524001"/>
            <a:ext cx="747870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538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330031" cy="753033"/>
          </a:xfrm>
        </p:spPr>
        <p:txBody>
          <a:bodyPr/>
          <a:lstStyle/>
          <a:p>
            <a:r>
              <a:rPr lang="en-US" dirty="0" smtClean="0"/>
              <a:t>Esposito: Tunnel Shielding-- What are we talking about?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770615" y="1882362"/>
            <a:ext cx="4900613" cy="3386138"/>
            <a:chOff x="352425" y="1571612"/>
            <a:chExt cx="7691409" cy="4814888"/>
          </a:xfrm>
        </p:grpSpPr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34" y="1571612"/>
              <a:ext cx="7543800" cy="4814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1676400" y="3124200"/>
              <a:ext cx="838200" cy="7620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971800" y="1981200"/>
              <a:ext cx="152400" cy="12954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H="1">
              <a:off x="3500430" y="2428868"/>
              <a:ext cx="533400" cy="11430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>
              <a:off x="3810001" y="2133600"/>
              <a:ext cx="381000" cy="114300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4419600" y="2133600"/>
              <a:ext cx="228600" cy="11430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5257800" y="2057400"/>
              <a:ext cx="381000" cy="12192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6096000" y="1981200"/>
              <a:ext cx="381000" cy="12954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2146346" y="1579565"/>
              <a:ext cx="1654269" cy="39387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200" b="1">
                  <a:latin typeface="Comic Sans MS" pitchFamily="66" charset="0"/>
                </a:rPr>
                <a:t>Electronics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919538" y="1889125"/>
              <a:ext cx="2563812" cy="39387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200" b="1" dirty="0">
                  <a:latin typeface="Comic Sans MS" pitchFamily="66" charset="0"/>
                </a:rPr>
                <a:t>Ventilation Units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352425" y="2700339"/>
              <a:ext cx="1457571" cy="65646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200" b="1" dirty="0" err="1">
                  <a:latin typeface="Comic Sans MS" pitchFamily="66" charset="0"/>
                </a:rPr>
                <a:t>CV,crane</a:t>
              </a:r>
              <a:r>
                <a:rPr lang="en-US" sz="1200" b="1" dirty="0">
                  <a:latin typeface="Comic Sans MS" pitchFamily="66" charset="0"/>
                </a:rPr>
                <a:t>,</a:t>
              </a:r>
            </a:p>
            <a:p>
              <a:pPr eaLnBrk="1" hangingPunct="1"/>
              <a:r>
                <a:rPr lang="en-US" sz="1200" b="1" dirty="0">
                  <a:latin typeface="Comic Sans MS" pitchFamily="66" charset="0"/>
                </a:rPr>
                <a:t>fire</a:t>
              </a:r>
            </a:p>
          </p:txBody>
        </p: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507685" y="1523757"/>
            <a:ext cx="24655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1200" dirty="0" err="1" smtClean="0">
                <a:ea typeface="Tahoma" pitchFamily="34" charset="0"/>
                <a:cs typeface="Tahoma" pitchFamily="34" charset="0"/>
              </a:rPr>
              <a:t>Gy</a:t>
            </a:r>
            <a:r>
              <a:rPr lang="en-US" sz="1200" dirty="0" smtClean="0">
                <a:ea typeface="Tahoma" pitchFamily="34" charset="0"/>
                <a:cs typeface="Tahoma" pitchFamily="34" charset="0"/>
              </a:rPr>
              <a:t> per 4.5 </a:t>
            </a:r>
            <a:r>
              <a:rPr lang="en-US" sz="1200" dirty="0">
                <a:ea typeface="Tahoma" pitchFamily="34" charset="0"/>
                <a:cs typeface="Tahoma" pitchFamily="34" charset="0"/>
              </a:rPr>
              <a:t>10</a:t>
            </a:r>
            <a:r>
              <a:rPr lang="en-US" sz="1200" baseline="30000" dirty="0">
                <a:ea typeface="Tahoma" pitchFamily="34" charset="0"/>
                <a:cs typeface="Tahoma" pitchFamily="34" charset="0"/>
              </a:rPr>
              <a:t>19</a:t>
            </a:r>
            <a:r>
              <a:rPr lang="en-US" sz="1200" dirty="0">
                <a:ea typeface="Tahoma" pitchFamily="34" charset="0"/>
                <a:cs typeface="Tahoma" pitchFamily="34" charset="0"/>
              </a:rPr>
              <a:t> </a:t>
            </a:r>
            <a:r>
              <a:rPr lang="en-US" sz="1200" dirty="0" smtClean="0">
                <a:ea typeface="Tahoma" pitchFamily="34" charset="0"/>
                <a:cs typeface="Tahoma" pitchFamily="34" charset="0"/>
              </a:rPr>
              <a:t>p.o.t.</a:t>
            </a:r>
            <a:endParaRPr lang="en-US" sz="12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321918" y="994266"/>
            <a:ext cx="7239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CNGS 2007 </a:t>
            </a:r>
            <a:r>
              <a:rPr lang="en-US" sz="1400" dirty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physics </a:t>
            </a:r>
            <a:r>
              <a:rPr lang="en-US" sz="1400" dirty="0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run</a:t>
            </a:r>
            <a:r>
              <a:rPr lang="en-US" sz="1400" dirty="0" smtClean="0">
                <a:ea typeface="Tahoma" pitchFamily="34" charset="0"/>
                <a:cs typeface="Tahoma" pitchFamily="34" charset="0"/>
              </a:rPr>
              <a:t>, 8 </a:t>
            </a:r>
            <a:r>
              <a:rPr lang="en-US" sz="1400" dirty="0">
                <a:ea typeface="Tahoma" pitchFamily="34" charset="0"/>
                <a:cs typeface="Tahoma" pitchFamily="34" charset="0"/>
              </a:rPr>
              <a:t>10</a:t>
            </a:r>
            <a:r>
              <a:rPr lang="en-US" sz="1400" baseline="30000" dirty="0">
                <a:ea typeface="Tahoma" pitchFamily="34" charset="0"/>
                <a:cs typeface="Tahoma" pitchFamily="34" charset="0"/>
              </a:rPr>
              <a:t>17</a:t>
            </a:r>
            <a:r>
              <a:rPr lang="en-US" sz="1400" dirty="0">
                <a:ea typeface="Tahoma" pitchFamily="34" charset="0"/>
                <a:cs typeface="Tahoma" pitchFamily="34" charset="0"/>
              </a:rPr>
              <a:t> p.o.t. delivered (</a:t>
            </a:r>
            <a:r>
              <a:rPr lang="en-US" sz="1400" dirty="0">
                <a:solidFill>
                  <a:srgbClr val="990099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1400" dirty="0">
                <a:solidFill>
                  <a:srgbClr val="990099"/>
                </a:solidFill>
                <a:ea typeface="Tahoma" pitchFamily="34" charset="0"/>
                <a:cs typeface="Tahoma" pitchFamily="34" charset="0"/>
                <a:sym typeface="Symbol" pitchFamily="18" charset="2"/>
              </a:rPr>
              <a:t>2% </a:t>
            </a:r>
            <a:r>
              <a:rPr lang="en-US" sz="1400" dirty="0">
                <a:ea typeface="Tahoma" pitchFamily="34" charset="0"/>
                <a:cs typeface="Tahoma" pitchFamily="34" charset="0"/>
                <a:sym typeface="Symbol" pitchFamily="18" charset="2"/>
              </a:rPr>
              <a:t>of a </a:t>
            </a:r>
            <a:r>
              <a:rPr lang="en-US" sz="1400" dirty="0" smtClean="0">
                <a:ea typeface="Tahoma" pitchFamily="34" charset="0"/>
                <a:cs typeface="Tahoma" pitchFamily="34" charset="0"/>
                <a:sym typeface="Symbol" pitchFamily="18" charset="2"/>
              </a:rPr>
              <a:t>nominal CNGS year </a:t>
            </a:r>
            <a:r>
              <a:rPr lang="en-US" sz="1400" dirty="0">
                <a:ea typeface="Tahoma" pitchFamily="34" charset="0"/>
                <a:cs typeface="Tahoma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33400" y="5428600"/>
            <a:ext cx="8077200" cy="99001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ea typeface="Tahoma" pitchFamily="34" charset="0"/>
                <a:cs typeface="Tahoma" pitchFamily="34" charset="0"/>
                <a:sym typeface="Wingdings" pitchFamily="2" charset="2"/>
              </a:rPr>
              <a:t>Single event upsets in ventilation electronics </a:t>
            </a:r>
            <a:r>
              <a:rPr lang="en-US" sz="2000" b="1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  <a:sym typeface="Wingdings" pitchFamily="2" charset="2"/>
              </a:rPr>
              <a:t>caused ventilation </a:t>
            </a:r>
            <a:r>
              <a:rPr lang="en-US" sz="2000" b="1" dirty="0">
                <a:solidFill>
                  <a:srgbClr val="FF0000"/>
                </a:solidFill>
                <a:ea typeface="Tahoma" pitchFamily="34" charset="0"/>
                <a:cs typeface="Tahoma" pitchFamily="34" charset="0"/>
                <a:sym typeface="Wingdings" pitchFamily="2" charset="2"/>
              </a:rPr>
              <a:t>control failure and interruption of communication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5929948" y="1594688"/>
            <a:ext cx="28519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400" dirty="0">
                <a:ea typeface="Tahoma" pitchFamily="34" charset="0"/>
                <a:cs typeface="Tahoma" pitchFamily="34" charset="0"/>
              </a:rPr>
              <a:t>Predicted </a:t>
            </a:r>
            <a:r>
              <a:rPr lang="en-US" sz="1400" i="1" dirty="0">
                <a:ea typeface="Tahoma" pitchFamily="34" charset="0"/>
                <a:cs typeface="Tahoma" pitchFamily="34" charset="0"/>
              </a:rPr>
              <a:t>dose</a:t>
            </a:r>
            <a:r>
              <a:rPr lang="en-US" sz="1400" dirty="0">
                <a:ea typeface="Tahoma" pitchFamily="34" charset="0"/>
                <a:cs typeface="Tahoma" pitchFamily="34" charset="0"/>
              </a:rPr>
              <a:t> levels</a:t>
            </a:r>
          </a:p>
          <a:p>
            <a:pPr eaLnBrk="1" hangingPunct="1">
              <a:lnSpc>
                <a:spcPct val="150000"/>
              </a:lnSpc>
            </a:pPr>
            <a:r>
              <a:rPr lang="en-US" sz="1400" dirty="0">
                <a:ea typeface="Tahoma" pitchFamily="34" charset="0"/>
                <a:cs typeface="Tahoma" pitchFamily="34" charset="0"/>
              </a:rPr>
              <a:t>in agreement </a:t>
            </a:r>
            <a:r>
              <a:rPr lang="en-US" sz="1400" dirty="0" smtClean="0">
                <a:ea typeface="Tahoma" pitchFamily="34" charset="0"/>
                <a:cs typeface="Tahoma" pitchFamily="34" charset="0"/>
              </a:rPr>
              <a:t>with measurements</a:t>
            </a:r>
            <a:endParaRPr lang="en-US" sz="14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4600" y="3429000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R2E=Rad to Electronics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03043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00372"/>
            <a:ext cx="8229600" cy="785818"/>
          </a:xfrm>
        </p:spPr>
        <p:txBody>
          <a:bodyPr>
            <a:noAutofit/>
          </a:bodyPr>
          <a:lstStyle/>
          <a:p>
            <a:pPr algn="ctr"/>
            <a:r>
              <a:rPr lang="en-GB" sz="6600" b="1" dirty="0" smtClean="0">
                <a:solidFill>
                  <a:srgbClr val="640000"/>
                </a:solidFill>
              </a:rPr>
              <a:t>Mitigation Options</a:t>
            </a:r>
            <a:endParaRPr lang="en-GB" sz="6600" b="1" dirty="0">
              <a:solidFill>
                <a:srgbClr val="64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358258" y="6647255"/>
            <a:ext cx="427484" cy="210745"/>
          </a:xfrm>
          <a:prstGeom prst="rect">
            <a:avLst/>
          </a:prstGeom>
        </p:spPr>
        <p:txBody>
          <a:bodyPr/>
          <a:lstStyle/>
          <a:p>
            <a:fld id="{6D202039-3293-4EC8-B5F1-A7127E526F50}" type="slidenum">
              <a:rPr lang="en-GB" smtClean="0"/>
              <a:pPr/>
              <a:t>17</a:t>
            </a:fld>
            <a:endParaRPr lang="en-GB"/>
          </a:p>
        </p:txBody>
      </p:sp>
      <p:grpSp>
        <p:nvGrpSpPr>
          <p:cNvPr id="3" name="Group 9"/>
          <p:cNvGrpSpPr/>
          <p:nvPr/>
        </p:nvGrpSpPr>
        <p:grpSpPr>
          <a:xfrm>
            <a:off x="6372200" y="1285860"/>
            <a:ext cx="1714512" cy="755324"/>
            <a:chOff x="214282" y="5715016"/>
            <a:chExt cx="1422132" cy="755324"/>
          </a:xfrm>
        </p:grpSpPr>
        <p:sp>
          <p:nvSpPr>
            <p:cNvPr id="8" name="Rounded Rectangle 7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7E000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251154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SHIELDING</a:t>
              </a:r>
              <a:endParaRPr lang="en-GB" sz="2000" b="1" kern="1200" dirty="0"/>
            </a:p>
          </p:txBody>
        </p:sp>
      </p:grpSp>
      <p:grpSp>
        <p:nvGrpSpPr>
          <p:cNvPr id="4" name="Group 10"/>
          <p:cNvGrpSpPr/>
          <p:nvPr/>
        </p:nvGrpSpPr>
        <p:grpSpPr>
          <a:xfrm>
            <a:off x="772676" y="1285860"/>
            <a:ext cx="2143140" cy="755324"/>
            <a:chOff x="214282" y="5715016"/>
            <a:chExt cx="1422132" cy="755324"/>
          </a:xfrm>
        </p:grpSpPr>
        <p:sp>
          <p:nvSpPr>
            <p:cNvPr id="12" name="Rounded Rectangle 11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22106E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251154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RELOCATION</a:t>
              </a:r>
              <a:endParaRPr lang="en-GB" sz="2000" b="1" kern="1200" dirty="0"/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5940152" y="5500702"/>
            <a:ext cx="2214578" cy="755324"/>
            <a:chOff x="214282" y="5715016"/>
            <a:chExt cx="1422132" cy="755324"/>
          </a:xfrm>
        </p:grpSpPr>
        <p:sp>
          <p:nvSpPr>
            <p:cNvPr id="15" name="Rounded Rectangle 14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0B731F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255399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CIVIL ENGINEERING</a:t>
              </a:r>
              <a:endParaRPr lang="en-GB" sz="2000" b="1" kern="1200" dirty="0"/>
            </a:p>
          </p:txBody>
        </p:sp>
      </p:grpSp>
      <p:grpSp>
        <p:nvGrpSpPr>
          <p:cNvPr id="7" name="Group 16"/>
          <p:cNvGrpSpPr/>
          <p:nvPr/>
        </p:nvGrpSpPr>
        <p:grpSpPr>
          <a:xfrm>
            <a:off x="841264" y="5500702"/>
            <a:ext cx="1714512" cy="755324"/>
            <a:chOff x="214282" y="5715016"/>
            <a:chExt cx="1422132" cy="755324"/>
          </a:xfrm>
        </p:grpSpPr>
        <p:sp>
          <p:nvSpPr>
            <p:cNvPr id="18" name="Rounded Rectangle 17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C4950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251154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RAD-TOL DESIGN</a:t>
              </a:r>
              <a:endParaRPr lang="en-GB" sz="2000" b="1" kern="1200" dirty="0"/>
            </a:p>
          </p:txBody>
        </p:sp>
      </p:grpSp>
      <p:cxnSp>
        <p:nvCxnSpPr>
          <p:cNvPr id="28" name="Straight Arrow Connector 27"/>
          <p:cNvCxnSpPr/>
          <p:nvPr/>
        </p:nvCxnSpPr>
        <p:spPr bwMode="auto">
          <a:xfrm rot="10800000">
            <a:off x="2411760" y="2276872"/>
            <a:ext cx="1008112" cy="71267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rot="5400000">
            <a:off x="2490608" y="4214818"/>
            <a:ext cx="1000132" cy="71438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rot="16200000" flipH="1">
            <a:off x="5478655" y="4107661"/>
            <a:ext cx="928694" cy="71438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rot="5400000" flipH="1" flipV="1">
            <a:off x="5617826" y="2248848"/>
            <a:ext cx="854406" cy="78581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652120" y="5301208"/>
            <a:ext cx="2952328" cy="108012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585812" y="5301208"/>
            <a:ext cx="3018636" cy="108012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40254845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9954" y="5013380"/>
            <a:ext cx="2087787" cy="92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208255"/>
            <a:ext cx="3042947" cy="141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269" y="1074199"/>
            <a:ext cx="3447590" cy="16695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6" name="Picture 4" descr="\\CERN\dfs\Workspaces\y\ythurel\Temporary data\Radiations\June Zorkshop\Photos\LHC4-6-8kA-08V_Power-Module-View-rad-har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7214" y="3657486"/>
            <a:ext cx="1377701" cy="1128130"/>
          </a:xfrm>
          <a:prstGeom prst="rect">
            <a:avLst/>
          </a:prstGeom>
          <a:noFill/>
        </p:spPr>
      </p:pic>
      <p:pic>
        <p:nvPicPr>
          <p:cNvPr id="47" name="Picture 5" descr="\\CERN\dfs\Workspaces\y\ythurel\Temporary data\Radiations\June Zorkshop\Photos\LHC600A-10V_Power-Module-Secondary-rad-ha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35840" y="2819406"/>
            <a:ext cx="1293424" cy="856379"/>
          </a:xfrm>
          <a:prstGeom prst="rect">
            <a:avLst/>
          </a:prstGeom>
          <a:noFill/>
        </p:spPr>
      </p:pic>
      <p:pic>
        <p:nvPicPr>
          <p:cNvPr id="48" name="Picture 11" descr="FGC High res (Medium)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17704" y="2895605"/>
            <a:ext cx="549696" cy="1066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1" descr="C:\newStuff\Electronics\R2E\Monitoring\RadMons\RadMonRelocations\Pictures\Point 6\6LM25S\Picture 015_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0869" y="1051803"/>
            <a:ext cx="1516053" cy="1689434"/>
          </a:xfrm>
          <a:prstGeom prst="rect">
            <a:avLst/>
          </a:prstGeom>
          <a:noFill/>
        </p:spPr>
      </p:pic>
      <p:pic>
        <p:nvPicPr>
          <p:cNvPr id="38" name="Picture 5" descr="IMG_019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0" y="1829364"/>
            <a:ext cx="1219199" cy="91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D:\Markus\Working Stuff\EET_IR7\Electronics\RadWG\Radiation Tests\GTOs\somePics\IMG_1240_cro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45691" y="5746499"/>
            <a:ext cx="896458" cy="91369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092280" y="684229"/>
            <a:ext cx="205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Calculations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460414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Tests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2006"/>
            <a:ext cx="9144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42150" y="4578493"/>
            <a:ext cx="4801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&amp; Implementation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8" y="651204"/>
            <a:ext cx="389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Monitoring</a:t>
            </a:r>
          </a:p>
        </p:txBody>
      </p:sp>
      <p:pic>
        <p:nvPicPr>
          <p:cNvPr id="17" name="Picture 3" descr="C:\newStuff\Electronics\RadWG\Radiation Tests\CNGS\2010Run\Installation_080419\IMG_046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" y="4963251"/>
            <a:ext cx="2438400" cy="1634102"/>
          </a:xfrm>
          <a:prstGeom prst="rect">
            <a:avLst/>
          </a:prstGeom>
          <a:noFill/>
        </p:spPr>
      </p:pic>
      <p:pic>
        <p:nvPicPr>
          <p:cNvPr id="19" name="Picture 21" descr="photofiltre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24200" y="4963250"/>
            <a:ext cx="1220190" cy="84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D:\Markus\Working Stuff\EET_IR7\Electronics\RadWG\Radiation Tests\GTOs\somePics\IMG_1241_smal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24199" y="5655308"/>
            <a:ext cx="533399" cy="560441"/>
          </a:xfrm>
          <a:prstGeom prst="rect">
            <a:avLst/>
          </a:prstGeom>
          <a:noFill/>
        </p:spPr>
      </p:pic>
      <p:pic>
        <p:nvPicPr>
          <p:cNvPr id="21" name="Picture 5" descr="D:\Markus\Working Stuff\EET_IR7\Electronics\RadWG\Radiation Tests\GTOs\somePics\IMG_1242_small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24198" y="6148009"/>
            <a:ext cx="533401" cy="513025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40137" y="1051803"/>
            <a:ext cx="3203863" cy="176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Connector 29"/>
          <p:cNvCxnSpPr/>
          <p:nvPr/>
        </p:nvCxnSpPr>
        <p:spPr>
          <a:xfrm rot="5400000">
            <a:off x="1513823" y="3733000"/>
            <a:ext cx="590399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18285" y="891921"/>
            <a:ext cx="2386012" cy="183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G:\Departments\AB\Groups\ATB\LP\Equipment Controls\Radmon and Radiation test facility\CNGS Radiation Test Facility\2010\Pictures\Installation 8-9 April\Picture 029.jpg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1766901" y="4963251"/>
            <a:ext cx="1371600" cy="1706109"/>
          </a:xfrm>
          <a:prstGeom prst="rect">
            <a:avLst/>
          </a:prstGeom>
          <a:noFill/>
        </p:spPr>
      </p:pic>
      <p:cxnSp>
        <p:nvCxnSpPr>
          <p:cNvPr id="28" name="Straight Connector 27"/>
          <p:cNvCxnSpPr/>
          <p:nvPr/>
        </p:nvCxnSpPr>
        <p:spPr>
          <a:xfrm>
            <a:off x="2500" y="2750701"/>
            <a:ext cx="9144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9" descr="08_Assemblage_termine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69" y="1074199"/>
            <a:ext cx="1219200" cy="91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17" descr="LHC2kA (600 - 255)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543800" y="3032540"/>
            <a:ext cx="1600200" cy="161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R2E Project Building Blocks</a:t>
            </a:r>
            <a:endParaRPr lang="en-GB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0" y="2679247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Developments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90" y="3041431"/>
            <a:ext cx="2113878" cy="172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" y="3369203"/>
            <a:ext cx="4433340" cy="129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2"/>
          <p:cNvPicPr/>
          <p:nvPr/>
        </p:nvPicPr>
        <p:blipFill rotWithShape="1">
          <a:blip r:embed="rId22" cstate="print">
            <a:clrChange>
              <a:clrFrom>
                <a:srgbClr val="817672"/>
              </a:clrFrom>
              <a:clrTo>
                <a:srgbClr val="81767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11034" r="1897" b="14253"/>
          <a:stretch/>
        </p:blipFill>
        <p:spPr bwMode="auto">
          <a:xfrm>
            <a:off x="906398" y="5597896"/>
            <a:ext cx="1532001" cy="10429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2" descr="http://www.pclaunches.com/entry_images/1107/06/marvell_chip.jpg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410" y="5798890"/>
            <a:ext cx="1094418" cy="82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81" y="2786326"/>
            <a:ext cx="2516809" cy="131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267930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Facilities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" y="3033164"/>
            <a:ext cx="954994" cy="67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60" y="3037372"/>
            <a:ext cx="1051002" cy="66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552" y="4941168"/>
            <a:ext cx="1265448" cy="168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29" cstate="print"/>
          <a:stretch>
            <a:fillRect/>
          </a:stretch>
        </p:blipFill>
        <p:spPr bwMode="auto">
          <a:xfrm>
            <a:off x="6863623" y="5011495"/>
            <a:ext cx="2112373" cy="10328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traight Connector 33"/>
          <p:cNvCxnSpPr/>
          <p:nvPr/>
        </p:nvCxnSpPr>
        <p:spPr>
          <a:xfrm>
            <a:off x="0" y="6633985"/>
            <a:ext cx="9144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4358258" y="6647255"/>
            <a:ext cx="427484" cy="210745"/>
          </a:xfrm>
          <a:prstGeom prst="rect">
            <a:avLst/>
          </a:prstGeom>
        </p:spPr>
        <p:txBody>
          <a:bodyPr/>
          <a:lstStyle/>
          <a:p>
            <a:fld id="{6D202039-3293-4EC8-B5F1-A7127E526F50}" type="slidenum">
              <a:rPr lang="en-GB" sz="1100">
                <a:solidFill>
                  <a:schemeClr val="bg1"/>
                </a:solidFill>
                <a:latin typeface="Calibri" pitchFamily="34" charset="0"/>
              </a:rPr>
              <a:pPr/>
              <a:t>18</a:t>
            </a:fld>
            <a:endParaRPr lang="en-GB" sz="11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0" y="4681643"/>
            <a:ext cx="9144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42017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1" grpId="0"/>
      <p:bldP spid="8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129092"/>
            <a:ext cx="8103570" cy="652656"/>
          </a:xfrm>
        </p:spPr>
        <p:txBody>
          <a:bodyPr/>
          <a:lstStyle/>
          <a:p>
            <a:r>
              <a:rPr lang="en-US" dirty="0" smtClean="0"/>
              <a:t>Esposito: Radiation field in the FCC tunnel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1F57-D078-4287-879F-32AEFAF862F2}" type="slidenum">
              <a:rPr lang="en-GB" altLang="en-US" smtClean="0"/>
              <a:pPr/>
              <a:t>19</a:t>
            </a:fld>
            <a:endParaRPr lang="en-GB" altLang="en-US" dirty="0"/>
          </a:p>
        </p:txBody>
      </p:sp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791207" y="6036072"/>
            <a:ext cx="7344816" cy="56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r>
              <a:rPr lang="en-US" dirty="0"/>
              <a:t> </a:t>
            </a:r>
            <a:r>
              <a:rPr lang="en-US" dirty="0" smtClean="0"/>
              <a:t>Neutrons from photo-nuclear interactions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32" t="8859" r="2422" b="13589"/>
          <a:stretch/>
        </p:blipFill>
        <p:spPr>
          <a:xfrm>
            <a:off x="528013" y="781747"/>
            <a:ext cx="8087975" cy="529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2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1090109"/>
          </a:xfrm>
        </p:spPr>
        <p:txBody>
          <a:bodyPr/>
          <a:lstStyle/>
          <a:p>
            <a:r>
              <a:rPr lang="en-US" dirty="0" smtClean="0"/>
              <a:t>Synchrotron Radiation and Shielding Talks Presented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438994" cy="46482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Z. Ma (IHEP): </a:t>
            </a:r>
            <a:r>
              <a:rPr lang="en-US" sz="2000" dirty="0" smtClean="0"/>
              <a:t>Monte Carlo Simulations of Synchrotron Radiation for CEPC Vacuum System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R. </a:t>
            </a:r>
            <a:r>
              <a:rPr lang="en-US" sz="2000" dirty="0" err="1" smtClean="0">
                <a:solidFill>
                  <a:srgbClr val="0070C0"/>
                </a:solidFill>
              </a:rPr>
              <a:t>Kersevan</a:t>
            </a:r>
            <a:r>
              <a:rPr lang="en-US" sz="2000" dirty="0" smtClean="0">
                <a:solidFill>
                  <a:srgbClr val="0070C0"/>
                </a:solidFill>
              </a:rPr>
              <a:t> (CERN): </a:t>
            </a:r>
            <a:r>
              <a:rPr lang="en-US" sz="2000" dirty="0" smtClean="0"/>
              <a:t>Vacuum System requirements for a HF </a:t>
            </a:r>
            <a:r>
              <a:rPr lang="en-US" sz="2000" dirty="0" err="1" smtClean="0"/>
              <a:t>e+e</a:t>
            </a:r>
            <a:r>
              <a:rPr lang="en-US" sz="2000" dirty="0" smtClean="0"/>
              <a:t>- Accelerator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Y. </a:t>
            </a:r>
            <a:r>
              <a:rPr lang="en-US" sz="2000" dirty="0" err="1" smtClean="0">
                <a:solidFill>
                  <a:srgbClr val="0070C0"/>
                </a:solidFill>
              </a:rPr>
              <a:t>Papaphilippou</a:t>
            </a:r>
            <a:r>
              <a:rPr lang="en-US" sz="2000" dirty="0" smtClean="0">
                <a:solidFill>
                  <a:srgbClr val="0070C0"/>
                </a:solidFill>
              </a:rPr>
              <a:t> (CERN): </a:t>
            </a:r>
            <a:r>
              <a:rPr lang="en-US" sz="2000" dirty="0" smtClean="0"/>
              <a:t>Synchrotron Radiation Effects in the HF Injector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L. Esposito (CERN): </a:t>
            </a:r>
            <a:r>
              <a:rPr lang="en-US" sz="2000" dirty="0" smtClean="0"/>
              <a:t>Shielding of Electrons in the Tunnel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M. </a:t>
            </a:r>
            <a:r>
              <a:rPr lang="en-US" sz="2000" dirty="0" err="1" smtClean="0">
                <a:solidFill>
                  <a:srgbClr val="0070C0"/>
                </a:solidFill>
              </a:rPr>
              <a:t>Maltseva</a:t>
            </a:r>
            <a:r>
              <a:rPr lang="en-US" sz="2000" dirty="0" smtClean="0">
                <a:solidFill>
                  <a:srgbClr val="0070C0"/>
                </a:solidFill>
              </a:rPr>
              <a:t> (TENZOR): </a:t>
            </a:r>
            <a:r>
              <a:rPr lang="en-US" sz="2000" dirty="0" smtClean="0"/>
              <a:t>Infrared Synchrotron Methods and Systems for Monitoring and Controlling Particle Beam in Real Time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M. </a:t>
            </a:r>
            <a:r>
              <a:rPr lang="en-US" sz="2000" dirty="0" err="1" smtClean="0">
                <a:solidFill>
                  <a:srgbClr val="0070C0"/>
                </a:solidFill>
              </a:rPr>
              <a:t>Boscolo</a:t>
            </a:r>
            <a:r>
              <a:rPr lang="en-US" sz="2000" dirty="0" smtClean="0">
                <a:solidFill>
                  <a:srgbClr val="0070C0"/>
                </a:solidFill>
              </a:rPr>
              <a:t> (INFN-</a:t>
            </a:r>
            <a:r>
              <a:rPr lang="en-US" sz="2000" dirty="0" err="1" smtClean="0">
                <a:solidFill>
                  <a:srgbClr val="0070C0"/>
                </a:solidFill>
              </a:rPr>
              <a:t>Frascati</a:t>
            </a:r>
            <a:r>
              <a:rPr lang="en-US" sz="2000" dirty="0" smtClean="0">
                <a:solidFill>
                  <a:srgbClr val="0070C0"/>
                </a:solidFill>
              </a:rPr>
              <a:t>): </a:t>
            </a:r>
            <a:r>
              <a:rPr lang="en-US" sz="2000" dirty="0" smtClean="0"/>
              <a:t>Lost Particles in the IR and Beam Induced Backgrounds in a Higgs Factory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J. </a:t>
            </a:r>
            <a:r>
              <a:rPr lang="en-US" sz="2000" dirty="0" err="1" smtClean="0">
                <a:solidFill>
                  <a:srgbClr val="0070C0"/>
                </a:solidFill>
              </a:rPr>
              <a:t>Seeman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smtClean="0">
                <a:solidFill>
                  <a:srgbClr val="0070C0"/>
                </a:solidFill>
              </a:rPr>
              <a:t>(SLAC): </a:t>
            </a:r>
            <a:r>
              <a:rPr lang="en-US" sz="2000" dirty="0" smtClean="0"/>
              <a:t>Synchrotron Radiation Absorption and Vacuum Issues in the IR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8359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480509"/>
          </a:xfrm>
        </p:spPr>
        <p:txBody>
          <a:bodyPr/>
          <a:lstStyle/>
          <a:p>
            <a:r>
              <a:rPr lang="en-US" dirty="0" smtClean="0"/>
              <a:t>Radiation levels in </a:t>
            </a:r>
            <a:r>
              <a:rPr lang="en-US" dirty="0" err="1" smtClean="0"/>
              <a:t>FCC-e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1F57-D078-4287-879F-32AEFAF862F2}" type="slidenum">
              <a:rPr lang="en-GB" altLang="en-US" smtClean="0"/>
              <a:pPr/>
              <a:t>20</a:t>
            </a:fld>
            <a:endParaRPr lang="en-GB" altLang="en-US"/>
          </a:p>
        </p:txBody>
      </p:sp>
      <p:grpSp>
        <p:nvGrpSpPr>
          <p:cNvPr id="4" name="Group 3"/>
          <p:cNvGrpSpPr/>
          <p:nvPr/>
        </p:nvGrpSpPr>
        <p:grpSpPr>
          <a:xfrm>
            <a:off x="-108520" y="991422"/>
            <a:ext cx="9418771" cy="4669826"/>
            <a:chOff x="-108520" y="1220146"/>
            <a:chExt cx="9418771" cy="466982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1220146"/>
              <a:ext cx="9418771" cy="4669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4914203" y="3778224"/>
              <a:ext cx="1949305" cy="353101"/>
            </a:xfrm>
            <a:prstGeom prst="rect">
              <a:avLst/>
            </a:prstGeom>
            <a:solidFill>
              <a:srgbClr val="990000">
                <a:alpha val="57000"/>
              </a:srgb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LHC + Experiments</a:t>
              </a:r>
              <a:endParaRPr kumimoji="0" lang="fr-FR" sz="15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1763688" y="715376"/>
            <a:ext cx="2232248" cy="360040"/>
          </a:xfrm>
          <a:prstGeom prst="rect">
            <a:avLst/>
          </a:prstGeom>
          <a:solidFill>
            <a:srgbClr val="FFFF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err="1" smtClean="0">
                <a:latin typeface="Arial" charset="0"/>
              </a:rPr>
              <a:t>FCC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-e</a:t>
            </a:r>
            <a:r>
              <a:rPr kumimoji="0" lang="en-US" sz="1800" b="1" i="0" u="none" strike="noStrike" cap="none" normalizeH="0" baseline="30000" dirty="0" err="1" smtClean="0">
                <a:ln>
                  <a:noFill/>
                </a:ln>
                <a:effectLst/>
                <a:latin typeface="Arial" charset="0"/>
              </a:rPr>
              <a:t>+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e</a:t>
            </a:r>
            <a:r>
              <a:rPr kumimoji="0" lang="en-US" sz="1800" b="1" i="0" u="none" strike="noStrike" cap="none" normalizeH="0" baseline="30000" dirty="0" smtClean="0">
                <a:ln>
                  <a:noFill/>
                </a:ln>
                <a:effectLst/>
                <a:latin typeface="Arial" charset="0"/>
              </a:rPr>
              <a:t>-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211960" y="5373216"/>
            <a:ext cx="2016224" cy="360040"/>
          </a:xfrm>
          <a:prstGeom prst="rect">
            <a:avLst/>
          </a:prstGeom>
          <a:solidFill>
            <a:srgbClr val="FFFF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err="1" smtClean="0">
                <a:latin typeface="Arial" charset="0"/>
              </a:rPr>
              <a:t>FCC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-e</a:t>
            </a:r>
            <a:r>
              <a:rPr kumimoji="0" lang="en-US" sz="1800" b="1" i="0" u="none" strike="noStrike" cap="none" normalizeH="0" baseline="30000" dirty="0" err="1" smtClean="0">
                <a:ln>
                  <a:noFill/>
                </a:ln>
                <a:effectLst/>
                <a:latin typeface="Arial" charset="0"/>
              </a:rPr>
              <a:t>+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e</a:t>
            </a:r>
            <a:r>
              <a:rPr kumimoji="0" lang="en-US" sz="1800" b="1" i="0" u="none" strike="noStrike" cap="none" normalizeH="0" baseline="30000" dirty="0" smtClean="0">
                <a:ln>
                  <a:noFill/>
                </a:ln>
                <a:effectLst/>
                <a:latin typeface="Arial" charset="0"/>
              </a:rPr>
              <a:t>-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205980" y="3550336"/>
            <a:ext cx="2088232" cy="360040"/>
          </a:xfrm>
          <a:prstGeom prst="rect">
            <a:avLst/>
          </a:prstGeom>
          <a:solidFill>
            <a:srgbClr val="FFFF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err="1" smtClean="0">
                <a:latin typeface="Arial" charset="0"/>
              </a:rPr>
              <a:t>FCC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-e</a:t>
            </a:r>
            <a:r>
              <a:rPr kumimoji="0" lang="en-US" sz="1800" b="1" i="0" u="none" strike="noStrike" cap="none" normalizeH="0" baseline="30000" dirty="0" err="1" smtClean="0">
                <a:ln>
                  <a:noFill/>
                </a:ln>
                <a:effectLst/>
                <a:latin typeface="Arial" charset="0"/>
              </a:rPr>
              <a:t>+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e</a:t>
            </a:r>
            <a:r>
              <a:rPr kumimoji="0" lang="en-US" sz="1800" b="1" i="0" u="none" strike="noStrike" cap="none" normalizeH="0" baseline="30000" dirty="0" smtClean="0">
                <a:ln>
                  <a:noFill/>
                </a:ln>
                <a:effectLst/>
                <a:latin typeface="Arial" charset="0"/>
              </a:rPr>
              <a:t>-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4358258" y="6647255"/>
            <a:ext cx="427484" cy="21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514955-81FB-4BA0-B0E2-A5004A69570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35968" y="5793778"/>
            <a:ext cx="1747331" cy="292608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tIns="46800" bIns="4680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COTS </a:t>
            </a:r>
            <a:r>
              <a:rPr lang="en-GB" sz="16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ystems</a:t>
            </a: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38750" y="5806971"/>
            <a:ext cx="2333350" cy="289029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tIns="46800" bIns="4680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Hardened Electronics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565" y="6203404"/>
            <a:ext cx="12570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1F497D">
                    <a:lumMod val="50000"/>
                  </a:srgbClr>
                </a:solidFill>
                <a:latin typeface="Century Gothic" panose="020B0502020202020204" pitchFamily="34" charset="0"/>
              </a:rPr>
              <a:t>Electronics</a:t>
            </a:r>
            <a:endParaRPr lang="en-GB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72100" y="6205651"/>
            <a:ext cx="2080221" cy="28277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tIns="46800" bIns="4680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Damage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48662" y="6205652"/>
            <a:ext cx="2917222" cy="28277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4680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Custom</a:t>
            </a:r>
            <a:r>
              <a:rPr lang="en-GB" sz="1600" b="1" kern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Boards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with COTS</a:t>
            </a: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0204" y="6135712"/>
            <a:ext cx="7525196" cy="14190"/>
          </a:xfrm>
          <a:prstGeom prst="line">
            <a:avLst/>
          </a:prstGeom>
          <a:noFill/>
          <a:ln w="57150" cap="flat" cmpd="sng" algn="ctr">
            <a:solidFill>
              <a:srgbClr val="1F497D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6668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Esposito: 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228600" y="1066800"/>
            <a:ext cx="8686800" cy="5334000"/>
          </a:xfrm>
          <a:prstGeom prst="rect">
            <a:avLst/>
          </a:prstGeom>
        </p:spPr>
        <p:txBody>
          <a:bodyPr/>
          <a:lstStyle/>
          <a:p>
            <a:r>
              <a:rPr lang="en-US" sz="2400" dirty="0" smtClean="0">
                <a:solidFill>
                  <a:srgbClr val="002060"/>
                </a:solidFill>
              </a:rPr>
              <a:t>R2E </a:t>
            </a:r>
            <a:r>
              <a:rPr lang="en-US" sz="2400" dirty="0">
                <a:solidFill>
                  <a:srgbClr val="002060"/>
                </a:solidFill>
              </a:rPr>
              <a:t>represents a crucial issue to be taken into account as design criterion of any high energy and intensity </a:t>
            </a:r>
            <a:r>
              <a:rPr lang="en-US" sz="2400" dirty="0" smtClean="0">
                <a:solidFill>
                  <a:srgbClr val="002060"/>
                </a:solidFill>
              </a:rPr>
              <a:t>machine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The R2E project at CERN allowed to create a diffuse knowledge and expertise covering all the aspects of radiation hardening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Total Integrated Dose effect has to be mitigated through a carefully shielding design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4358258" y="6647255"/>
            <a:ext cx="427484" cy="210745"/>
          </a:xfrm>
          <a:prstGeom prst="rect">
            <a:avLst/>
          </a:prstGeom>
        </p:spPr>
        <p:txBody>
          <a:bodyPr/>
          <a:lstStyle/>
          <a:p>
            <a:fld id="{054D1F57-D078-4287-879F-32AEFAF862F2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408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Maltseva</a:t>
            </a:r>
            <a:r>
              <a:rPr lang="en-US" dirty="0" smtClean="0"/>
              <a:t>: Synchrotron Radiation Diagnostics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57" y="1371600"/>
            <a:ext cx="6299306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994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Maltseva</a:t>
            </a:r>
            <a:r>
              <a:rPr lang="en-US" dirty="0" smtClean="0"/>
              <a:t>: SR Diagnostics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2400" dirty="0" smtClean="0"/>
              <a:t>Important to have: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Non-destructive monitors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High resolution IR optical devices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Wide spectral range </a:t>
            </a:r>
          </a:p>
          <a:p>
            <a:r>
              <a:rPr lang="en-US" sz="2400" dirty="0" smtClean="0"/>
              <a:t>	Distributions of SR power can be calculated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Use modern devices for infrared and ultraviolet</a:t>
            </a:r>
          </a:p>
          <a:p>
            <a:r>
              <a:rPr lang="en-US" sz="2400" dirty="0" smtClean="0"/>
              <a:t>	Computerized optoelectronics (&gt;100 microseconds)</a:t>
            </a:r>
            <a:endParaRPr lang="en-US" sz="2400" dirty="0"/>
          </a:p>
          <a:p>
            <a:r>
              <a:rPr lang="en-US" sz="2400" dirty="0" smtClean="0"/>
              <a:t>	Spectrometric detection systems (0.4 – 40 microns)</a:t>
            </a:r>
          </a:p>
          <a:p>
            <a:r>
              <a:rPr lang="en-US" sz="2400" dirty="0" smtClean="0"/>
              <a:t>	Non-cryogenics 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67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Boscolo</a:t>
            </a:r>
            <a:r>
              <a:rPr lang="en-US" dirty="0" smtClean="0"/>
              <a:t>: IR Particle Losses and Beam Backgrounds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28" y="1600199"/>
            <a:ext cx="7294971" cy="460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843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Boscolo</a:t>
            </a:r>
            <a:r>
              <a:rPr lang="en-US" dirty="0" smtClean="0"/>
              <a:t>: Energy Acceptance Important</a:t>
            </a:r>
            <a:endParaRPr lang="en-US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76" y="1524000"/>
            <a:ext cx="79609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156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Boscolo</a:t>
            </a:r>
            <a:r>
              <a:rPr lang="en-US" dirty="0" smtClean="0"/>
              <a:t>: </a:t>
            </a:r>
            <a:r>
              <a:rPr lang="en-US" dirty="0" err="1" smtClean="0"/>
              <a:t>Touchek</a:t>
            </a:r>
            <a:endParaRPr lang="en-US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10" y="1447800"/>
            <a:ext cx="6744453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351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Boscolo</a:t>
            </a:r>
            <a:r>
              <a:rPr lang="en-US" dirty="0" smtClean="0"/>
              <a:t>: Beam-Gas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2" y="1600201"/>
            <a:ext cx="6811293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245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Boscolo</a:t>
            </a:r>
            <a:r>
              <a:rPr lang="en-US" dirty="0" smtClean="0"/>
              <a:t>: Radiative </a:t>
            </a:r>
            <a:r>
              <a:rPr lang="en-US" dirty="0" err="1" smtClean="0"/>
              <a:t>Bhabha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693862"/>
            <a:ext cx="6753225" cy="489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397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Boscolo</a:t>
            </a:r>
            <a:r>
              <a:rPr lang="en-US" dirty="0" smtClean="0"/>
              <a:t>: IR SR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50" y="1523999"/>
            <a:ext cx="6690750" cy="483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337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Ma: CEPC Vacuum Layout and Radiation Effects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82" y="1670050"/>
            <a:ext cx="61007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449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Boscolo</a:t>
            </a:r>
            <a:r>
              <a:rPr lang="en-US" dirty="0" smtClean="0"/>
              <a:t>: Conclusions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93489"/>
            <a:ext cx="6681788" cy="428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604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Seeman</a:t>
            </a:r>
            <a:r>
              <a:rPr lang="en-US" dirty="0" smtClean="0"/>
              <a:t>: CEPC Horizontal Trajectory near the IR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670050"/>
            <a:ext cx="58102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461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Bends (Quads) make X-ray fans:</a:t>
            </a:r>
            <a:br>
              <a:rPr lang="en-US" dirty="0" smtClean="0"/>
            </a:br>
            <a:r>
              <a:rPr lang="en-US" dirty="0" smtClean="0"/>
              <a:t>PEP-II IR HER X-ray Fans (M. Sullivan)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4011" y="418262"/>
            <a:ext cx="5358829" cy="703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928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Seeman</a:t>
            </a:r>
            <a:r>
              <a:rPr lang="en-US" dirty="0" smtClean="0"/>
              <a:t>: Design vacuum chamber masking for power absorption, backgrounds, and HOMs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22" y="1562100"/>
            <a:ext cx="4108107" cy="29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398" y="1524000"/>
            <a:ext cx="4090602" cy="322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5410200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PEP-II IR masking near </a:t>
            </a:r>
            <a:r>
              <a:rPr lang="en-US" dirty="0" err="1" smtClean="0"/>
              <a:t>BaBar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581400" y="4477708"/>
            <a:ext cx="381000" cy="703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029200" y="4753996"/>
            <a:ext cx="304800" cy="4276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442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29091"/>
            <a:ext cx="8504082" cy="753033"/>
          </a:xfrm>
        </p:spPr>
        <p:txBody>
          <a:bodyPr/>
          <a:lstStyle/>
          <a:p>
            <a:r>
              <a:rPr lang="en-US" dirty="0" smtClean="0"/>
              <a:t>WG4: Key Future Topics :</a:t>
            </a:r>
            <a:r>
              <a:rPr lang="en-US" dirty="0" err="1" smtClean="0"/>
              <a:t>SR+Shielding</a:t>
            </a:r>
            <a:r>
              <a:rPr lang="en-US" dirty="0" smtClean="0"/>
              <a:t> in a Higgs Factory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670051"/>
            <a:ext cx="8108950" cy="46482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S</a:t>
            </a:r>
            <a:r>
              <a:rPr lang="en-US" sz="2400" dirty="0" smtClean="0">
                <a:solidFill>
                  <a:srgbClr val="002060"/>
                </a:solidFill>
              </a:rPr>
              <a:t>tabilize the storage ring parameters so that the injector parameters and power losses will stabilize.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>
                <a:solidFill>
                  <a:srgbClr val="002060"/>
                </a:solidFill>
              </a:rPr>
              <a:t>Carryout the next layer of design of the injector chain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>
                <a:solidFill>
                  <a:srgbClr val="002060"/>
                </a:solidFill>
              </a:rPr>
              <a:t>Develop a tunnel design with shafts/cranes/CV </a:t>
            </a:r>
            <a:r>
              <a:rPr lang="en-US" sz="2400" dirty="0" err="1" smtClean="0">
                <a:solidFill>
                  <a:srgbClr val="002060"/>
                </a:solidFill>
              </a:rPr>
              <a:t>etc</a:t>
            </a:r>
            <a:r>
              <a:rPr lang="en-US" sz="2400" dirty="0" smtClean="0">
                <a:solidFill>
                  <a:srgbClr val="002060"/>
                </a:solidFill>
              </a:rPr>
              <a:t> to study surrounding  radiation effects and electronics shielding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>
                <a:solidFill>
                  <a:srgbClr val="002060"/>
                </a:solidFill>
              </a:rPr>
              <a:t>Design a vacuum system for the hard areas: SCRF, injection, IR, wigglers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Need </a:t>
            </a:r>
            <a:r>
              <a:rPr lang="en-US" sz="2400" dirty="0" smtClean="0">
                <a:solidFill>
                  <a:srgbClr val="002060"/>
                </a:solidFill>
              </a:rPr>
              <a:t>a next layer (realistic?) of IR </a:t>
            </a:r>
            <a:r>
              <a:rPr lang="en-US" sz="2400" dirty="0" smtClean="0">
                <a:solidFill>
                  <a:srgbClr val="002060"/>
                </a:solidFill>
              </a:rPr>
              <a:t>design.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>
                <a:solidFill>
                  <a:srgbClr val="002060"/>
                </a:solidFill>
              </a:rPr>
              <a:t>Study in detail the SR power lost in the Interaction Region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D</a:t>
            </a:r>
            <a:r>
              <a:rPr lang="en-US" sz="2400" dirty="0" smtClean="0">
                <a:solidFill>
                  <a:srgbClr val="002060"/>
                </a:solidFill>
              </a:rPr>
              <a:t>evelop a vacuum pumping scheme for the IR.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>
                <a:solidFill>
                  <a:srgbClr val="002060"/>
                </a:solidFill>
              </a:rPr>
              <a:t>Develop a masking scheme for the detector from x-rays and lost particles.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 smtClean="0">
                <a:solidFill>
                  <a:srgbClr val="002060"/>
                </a:solidFill>
              </a:rPr>
              <a:t>Develop </a:t>
            </a:r>
            <a:r>
              <a:rPr lang="en-US" sz="2400" dirty="0">
                <a:solidFill>
                  <a:srgbClr val="002060"/>
                </a:solidFill>
              </a:rPr>
              <a:t>non-destructive diagnostics with wide spectral range and high sensitivity.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lphaUcPeriod"/>
            </a:pPr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Ma: Radiation protection topics: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7222" y="1447800"/>
            <a:ext cx="8109919" cy="4650384"/>
          </a:xfrm>
        </p:spPr>
        <p:txBody>
          <a:bodyPr/>
          <a:lstStyle/>
          <a:p>
            <a:r>
              <a:rPr lang="en-US" altLang="zh-CN" sz="2400" dirty="0"/>
              <a:t>Synchrotron radiation shielding</a:t>
            </a:r>
          </a:p>
          <a:p>
            <a:r>
              <a:rPr lang="en-US" altLang="zh-CN" sz="2400" dirty="0" smtClean="0"/>
              <a:t>The thickness of the </a:t>
            </a:r>
            <a:r>
              <a:rPr lang="en-US" altLang="zh-CN" sz="2400" dirty="0"/>
              <a:t>main </a:t>
            </a:r>
            <a:r>
              <a:rPr lang="en-US" altLang="zh-CN" sz="2400" dirty="0" smtClean="0"/>
              <a:t>tunnel</a:t>
            </a:r>
          </a:p>
          <a:p>
            <a:r>
              <a:rPr lang="en-US" altLang="zh-CN" sz="2400" dirty="0" smtClean="0"/>
              <a:t>Shielding for straight tunnel, beam dump, collimate station, injection section, maze, duct, shielding doors, RF station, </a:t>
            </a:r>
            <a:r>
              <a:rPr lang="en-US" altLang="zh-CN" sz="2400" dirty="0" err="1" smtClean="0"/>
              <a:t>etc</a:t>
            </a:r>
            <a:r>
              <a:rPr lang="en-US" altLang="zh-CN" sz="2400" dirty="0" smtClean="0"/>
              <a:t>;</a:t>
            </a:r>
          </a:p>
          <a:p>
            <a:r>
              <a:rPr lang="en-US" altLang="zh-CN" sz="2400" dirty="0" smtClean="0"/>
              <a:t>Induced radioactivity analysis: cooling water, ventilation air, accelerator component, local shielding concrete, ground water, environmental samples, </a:t>
            </a:r>
            <a:r>
              <a:rPr lang="en-US" altLang="zh-CN" sz="2400" dirty="0" err="1" smtClean="0"/>
              <a:t>etc</a:t>
            </a:r>
            <a:r>
              <a:rPr lang="en-US" altLang="zh-CN" sz="2400" dirty="0" smtClean="0"/>
              <a:t>;</a:t>
            </a:r>
          </a:p>
          <a:p>
            <a:r>
              <a:rPr lang="en-GB" altLang="zh-CN" sz="2400" dirty="0"/>
              <a:t>Personal safety interlock system </a:t>
            </a:r>
            <a:endParaRPr lang="en-US" altLang="zh-CN" sz="2400" dirty="0" smtClean="0"/>
          </a:p>
          <a:p>
            <a:r>
              <a:rPr lang="en-GB" altLang="zh-CN" sz="2400" dirty="0"/>
              <a:t>Radiation dose monitoring </a:t>
            </a:r>
            <a:r>
              <a:rPr lang="en-GB" altLang="zh-CN" sz="2400" dirty="0" smtClean="0"/>
              <a:t>system</a:t>
            </a:r>
            <a:endParaRPr lang="en-US" altLang="zh-CN" sz="2400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58106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灯片编号占位符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fld id="{6B1B0CC9-9DA7-40BC-A85B-01517541FC19}" type="slidenum"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pPr/>
              <a:t>5</a:t>
            </a:fld>
            <a:endParaRPr lang="en-US" altLang="zh-CN" sz="900">
              <a:solidFill>
                <a:srgbClr val="4D5E68"/>
              </a:solidFill>
              <a:latin typeface="Impact" pitchFamily="34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11188" y="1125538"/>
            <a:ext cx="7057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 eaLnBrk="1" hangingPunct="1"/>
            <a:r>
              <a:rPr lang="en-US" altLang="zh-CN" sz="2400" b="1" dirty="0" smtClean="0">
                <a:solidFill>
                  <a:srgbClr val="FF0000"/>
                </a:solidFill>
                <a:latin typeface="Tahoma" pitchFamily="34" charset="0"/>
              </a:rPr>
              <a:t>Ma: Limits </a:t>
            </a:r>
            <a:r>
              <a:rPr lang="en-US" altLang="zh-CN" sz="2400" b="1" dirty="0">
                <a:solidFill>
                  <a:srgbClr val="FF0000"/>
                </a:solidFill>
                <a:latin typeface="Tahoma" pitchFamily="34" charset="0"/>
              </a:rPr>
              <a:t>for shielding design of </a:t>
            </a:r>
            <a:r>
              <a:rPr lang="en-US" altLang="zh-CN" sz="2400" b="1" dirty="0" smtClean="0">
                <a:solidFill>
                  <a:srgbClr val="FF0000"/>
                </a:solidFill>
                <a:latin typeface="Tahoma" pitchFamily="34" charset="0"/>
              </a:rPr>
              <a:t>CEPC-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ahoma" pitchFamily="34" charset="0"/>
              </a:rPr>
              <a:t>sPPC</a:t>
            </a:r>
            <a:endParaRPr lang="en-US" altLang="zh-CN" sz="2400" b="1" dirty="0">
              <a:solidFill>
                <a:srgbClr val="FF0000"/>
              </a:solidFill>
              <a:latin typeface="Tahoma" pitchFamily="34" charset="0"/>
            </a:endParaRPr>
          </a:p>
        </p:txBody>
      </p:sp>
      <p:graphicFrame>
        <p:nvGraphicFramePr>
          <p:cNvPr id="9" name="Group 4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36015840"/>
              </p:ext>
            </p:extLst>
          </p:nvPr>
        </p:nvGraphicFramePr>
        <p:xfrm>
          <a:off x="467544" y="1916113"/>
          <a:ext cx="7994650" cy="3214735"/>
        </p:xfrm>
        <a:graphic>
          <a:graphicData uri="http://schemas.openxmlformats.org/drawingml/2006/table">
            <a:tbl>
              <a:tblPr/>
              <a:tblGrid>
                <a:gridCol w="2089150"/>
                <a:gridCol w="1654175"/>
                <a:gridCol w="4251325"/>
              </a:tblGrid>
              <a:tr h="4873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Area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Design Value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example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3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Radiation monitored area</a:t>
                      </a:r>
                      <a:endParaRPr kumimoji="0" lang="zh-CN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&lt; 2.5 </a:t>
                      </a:r>
                      <a:r>
                        <a:rPr kumimoji="0" lang="en-US" altLang="zh-CN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μSv</a:t>
                      </a: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/h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Outer of the tunnels, where worker can stay long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87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Radiation controlled area</a:t>
                      </a:r>
                      <a:endParaRPr kumimoji="0" lang="zh-CN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&lt; 25 μSv/h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Outer of the tunnels, where worker can stay occasionally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Forbidden area</a:t>
                      </a:r>
                      <a:endParaRPr kumimoji="0" lang="zh-CN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&gt;&gt;1mSv/h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Inner of  the tunnels, worker cannot get in during accelerator operation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Site boundary </a:t>
                      </a:r>
                      <a:endParaRPr kumimoji="0" lang="zh-CN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0.08 mSv/year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539552" y="5446965"/>
            <a:ext cx="7936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All the areas should </a:t>
            </a:r>
            <a:r>
              <a:rPr lang="en-US" altLang="zh-CN" sz="2400" dirty="0"/>
              <a:t>be clearly defined after </a:t>
            </a:r>
            <a:r>
              <a:rPr lang="en-US" altLang="zh-CN" sz="2400" dirty="0" smtClean="0"/>
              <a:t>the </a:t>
            </a:r>
            <a:r>
              <a:rPr lang="en-US" altLang="zh-CN" sz="2400" dirty="0"/>
              <a:t>functional structures are determined.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357653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457200" y="1357297"/>
            <a:ext cx="3610744" cy="487527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Simulation model for beam </a:t>
            </a:r>
            <a:r>
              <a:rPr lang="en-US" altLang="zh-CN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pipe</a:t>
            </a:r>
            <a:endPara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809732" y="5907074"/>
            <a:ext cx="3610744" cy="48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rgbClr val="00B0F0"/>
              </a:buClr>
              <a:buSzPct val="80000"/>
              <a:buFont typeface="Wingdings" pitchFamily="2" charset="2"/>
              <a:buChar char="n"/>
              <a:defRPr sz="2800" b="0">
                <a:solidFill>
                  <a:srgbClr val="002060"/>
                </a:solidFill>
                <a:latin typeface="+mn-ea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itchFamily="2" charset="2"/>
              <a:buChar char="l"/>
              <a:defRPr sz="2400" b="0" baseline="0">
                <a:solidFill>
                  <a:srgbClr val="0070C0"/>
                </a:solidFill>
                <a:latin typeface="+mn-ea"/>
                <a:ea typeface="+mn-ea"/>
              </a:defRPr>
            </a:lvl2pPr>
            <a:lvl3pPr marL="1143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宋体" charset="-122"/>
              </a:defRPr>
            </a:lvl3pPr>
            <a:lvl4pPr marL="1600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4pPr>
            <a:lvl5pPr marL="20574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5pPr>
            <a:lvl6pPr marL="25146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6pPr>
            <a:lvl7pPr marL="29718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7pPr>
            <a:lvl8pPr marL="34290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8pPr>
            <a:lvl9pPr marL="3886200" indent="-228600" algn="just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宋体" charset="-122"/>
              </a:defRPr>
            </a:lvl9pPr>
          </a:lstStyle>
          <a:p>
            <a:pPr marL="0" indent="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zh-CN" sz="1600" b="1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Synchrotron radiation source analysis</a:t>
            </a:r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30173" y="4892967"/>
            <a:ext cx="34499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Solid degree of synchrotron </a:t>
            </a:r>
            <a:r>
              <a:rPr lang="en-US" altLang="zh-CN" sz="2000" dirty="0" err="1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radiaiton</a:t>
            </a:r>
            <a:r>
              <a:rPr lang="zh-CN" altLang="en-US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：</a:t>
            </a:r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&lt;10</a:t>
            </a:r>
            <a:r>
              <a:rPr lang="en-US" altLang="zh-CN" sz="2000" baseline="30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-</a:t>
            </a:r>
            <a:r>
              <a:rPr lang="en-US" altLang="zh-CN" sz="2000" baseline="30000" dirty="0" err="1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5</a:t>
            </a:r>
            <a:r>
              <a:rPr lang="en-US" altLang="zh-CN" sz="2000" dirty="0" err="1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rad</a:t>
            </a:r>
            <a:endParaRPr lang="en-US" altLang="zh-CN" sz="2000" dirty="0">
              <a:solidFill>
                <a:srgbClr val="003399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Bending angle Between beam and SR:  3.1669 </a:t>
            </a:r>
            <a:r>
              <a:rPr lang="en-US" altLang="zh-CN" sz="2000" dirty="0" err="1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mrad</a:t>
            </a:r>
            <a:endParaRPr lang="en-US" altLang="zh-CN" sz="2000" dirty="0">
              <a:solidFill>
                <a:srgbClr val="003399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026" name="图片 9" descr="L)`WQD2ISFHBG]~UTM`~C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40" y="1484785"/>
            <a:ext cx="297180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图片 10" descr="JR{8GL}ADWNYE)}]Q)0Y9L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689" y="2780929"/>
            <a:ext cx="2981325" cy="131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5076056" y="4117952"/>
            <a:ext cx="33933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The </a:t>
            </a:r>
            <a:r>
              <a:rPr kumimoji="0" lang="en-US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cros</a:t>
            </a:r>
            <a:r>
              <a:rPr kumimoji="0" lang="en-US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section of vacuum chamber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(Above: </a:t>
            </a:r>
            <a:r>
              <a:rPr kumimoji="0" lang="en-US" altLang="zh-CN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Al&amp;Pb</a:t>
            </a:r>
            <a:r>
              <a:rPr kumimoji="0" lang="en-US" altLang="zh-CN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 Below: Cu)	</a:t>
            </a:r>
            <a:r>
              <a:rPr kumimoji="0" lang="en-US" altLang="zh-CN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rPr>
              <a:t> </a:t>
            </a:r>
            <a:endParaRPr kumimoji="0" lang="en-US" altLang="zh-CN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1561" y="1844824"/>
            <a:ext cx="4464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LEP’s Vacuum chamber was adopted: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But two materials:  Composed by a few millimeters of Al covered by 3 or </a:t>
            </a:r>
            <a:r>
              <a:rPr lang="en-US" altLang="zh-CN" sz="2000" dirty="0" err="1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8mm</a:t>
            </a:r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of </a:t>
            </a:r>
            <a:r>
              <a:rPr lang="en-US" altLang="zh-CN" sz="2000" dirty="0" err="1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Pb</a:t>
            </a:r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or totally by a few millimeters of Cu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Synchrotron radiation hits the vacuum chamber at a grazing angle of 3.1669mrad</a:t>
            </a:r>
            <a:endParaRPr lang="zh-CN" altLang="en-US" sz="2000" dirty="0">
              <a:solidFill>
                <a:srgbClr val="003399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2" name="图片 11" descr="C:\Users\天龙地虎\AppData\Roaming\Tencent\Users\570545709\QQ\WinTemp\RichOle\H@{RW%I)BQ599ERQM{TFJ]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70" y="4509068"/>
            <a:ext cx="3838030" cy="139800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11188" y="764704"/>
            <a:ext cx="70571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 smtClean="0">
                <a:solidFill>
                  <a:srgbClr val="FF0000"/>
                </a:solidFill>
                <a:latin typeface="Tahoma" pitchFamily="34" charset="0"/>
              </a:rPr>
              <a:t>Ma: MCNP simulation</a:t>
            </a:r>
            <a:endParaRPr lang="en-US" altLang="zh-CN" sz="2400" b="1" dirty="0">
              <a:solidFill>
                <a:srgbClr val="FF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099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929809"/>
              </p:ext>
            </p:extLst>
          </p:nvPr>
        </p:nvGraphicFramePr>
        <p:xfrm>
          <a:off x="4355976" y="1412776"/>
          <a:ext cx="4013706" cy="28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r:id="rId3" imgW="4156253" imgH="2887066" progId="Origin50.Graph">
                  <p:embed/>
                </p:oleObj>
              </mc:Choice>
              <mc:Fallback>
                <p:oleObj r:id="rId3" imgW="4156253" imgH="288706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1412776"/>
                        <a:ext cx="4013706" cy="2808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584137"/>
              </p:ext>
            </p:extLst>
          </p:nvPr>
        </p:nvGraphicFramePr>
        <p:xfrm>
          <a:off x="683568" y="1598122"/>
          <a:ext cx="4086537" cy="2842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r:id="rId5" imgW="4156253" imgH="2887066" progId="Origin50.Graph">
                  <p:embed/>
                </p:oleObj>
              </mc:Choice>
              <mc:Fallback>
                <p:oleObj r:id="rId5" imgW="4156253" imgH="288706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598122"/>
                        <a:ext cx="4086537" cy="28422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/>
          <p:cNvSpPr/>
          <p:nvPr/>
        </p:nvSpPr>
        <p:spPr>
          <a:xfrm>
            <a:off x="683568" y="4604935"/>
            <a:ext cx="388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buFont typeface="+mj-lt"/>
              <a:buAutoNum type="arabicPeriod"/>
            </a:pPr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Energy of most of photons is between </a:t>
            </a:r>
            <a:r>
              <a:rPr lang="en-US" altLang="zh-CN" sz="2000" dirty="0" err="1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100keV</a:t>
            </a:r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and </a:t>
            </a:r>
            <a:r>
              <a:rPr lang="en-US" altLang="zh-CN" sz="2000" dirty="0" err="1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300keV</a:t>
            </a:r>
            <a:endParaRPr lang="en-US" altLang="zh-CN" sz="2000" dirty="0">
              <a:solidFill>
                <a:srgbClr val="003399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indent="-342900">
              <a:buFont typeface="+mj-lt"/>
              <a:buAutoNum type="arabicPeriod"/>
            </a:pPr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 flux out of Cu is obviously lower than </a:t>
            </a:r>
            <a:r>
              <a:rPr lang="en-US" altLang="zh-CN" sz="2000" dirty="0" err="1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Al&amp;Pb’s</a:t>
            </a:r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</a:t>
            </a:r>
            <a:endParaRPr lang="zh-CN" altLang="en-US" sz="2000" dirty="0">
              <a:solidFill>
                <a:srgbClr val="003399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547013" y="4570137"/>
            <a:ext cx="42663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CN" sz="2000" dirty="0" smtClean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The </a:t>
            </a:r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mass attenuation coefficients of Cu are between </a:t>
            </a:r>
            <a:r>
              <a:rPr lang="en-US" altLang="zh-CN" sz="2000" dirty="0" smtClean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Al  </a:t>
            </a:r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and </a:t>
            </a:r>
            <a:r>
              <a:rPr lang="en-US" altLang="zh-CN" sz="2000" dirty="0" err="1" smtClean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Pb</a:t>
            </a:r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Vacuum chamber </a:t>
            </a:r>
            <a:r>
              <a:rPr lang="en-US" altLang="zh-CN" sz="2000" dirty="0" smtClean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fabricated </a:t>
            </a:r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by Cu </a:t>
            </a:r>
            <a:r>
              <a:rPr lang="en-US" altLang="zh-CN" sz="2000" dirty="0" smtClean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may </a:t>
            </a:r>
            <a:r>
              <a:rPr lang="en-US" altLang="zh-CN" sz="2000" dirty="0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instead of Al and </a:t>
            </a:r>
            <a:r>
              <a:rPr lang="en-US" altLang="zh-CN" sz="2000" dirty="0" err="1">
                <a:solidFill>
                  <a:srgbClr val="003399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Pb</a:t>
            </a:r>
            <a:endParaRPr lang="zh-CN" altLang="en-US" sz="2000" dirty="0">
              <a:solidFill>
                <a:srgbClr val="003399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84972" y="4235603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The spectrum of photons in the air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5004048" y="4221088"/>
            <a:ext cx="3155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Mass </a:t>
            </a:r>
            <a:r>
              <a:rPr lang="en-US" altLang="zh-CN" dirty="0"/>
              <a:t>attenuation coefficients</a:t>
            </a:r>
            <a:endParaRPr lang="zh-CN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43000" y="83820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Ma: Simulations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5376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Ma: Summary and Future Tasks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The dose rate in the tunnel for CEPC is mainly dominated by synchrotron radiation.</a:t>
            </a:r>
          </a:p>
          <a:p>
            <a:r>
              <a:rPr lang="en-US" altLang="zh-CN" sz="2400" dirty="0" smtClean="0"/>
              <a:t>Above 65% heat were deposited in the chamber</a:t>
            </a:r>
          </a:p>
          <a:p>
            <a:r>
              <a:rPr lang="en-US" altLang="zh-CN" sz="2400" dirty="0" smtClean="0"/>
              <a:t>Cu may be a good material for beam pipe from the point of radiation protection, also have to be consider from the manufacture/price and other point of view</a:t>
            </a:r>
          </a:p>
          <a:p>
            <a:r>
              <a:rPr lang="en-US" altLang="zh-CN" sz="2400" dirty="0" smtClean="0"/>
              <a:t>Dose rate, which level to be deduced is depend on the radiation resistant of the electron component</a:t>
            </a:r>
          </a:p>
          <a:p>
            <a:r>
              <a:rPr lang="en-US" altLang="zh-CN" sz="2400" dirty="0" smtClean="0"/>
              <a:t>Detailed simulation have to be conducted next: reliability verification, actual structure, thermal analysis, etc.</a:t>
            </a:r>
          </a:p>
          <a:p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822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Kersevan</a:t>
            </a:r>
            <a:r>
              <a:rPr lang="en-US" dirty="0" smtClean="0"/>
              <a:t>: Requirements on HF Vacuum Systems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91" y="1295400"/>
            <a:ext cx="6793428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1865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12.4|12.6|9.6"/>
</p:tagLst>
</file>

<file path=ppt/theme/theme1.xml><?xml version="1.0" encoding="utf-8"?>
<a:theme xmlns:a="http://schemas.openxmlformats.org/drawingml/2006/main" name="SLAC-ppt-template-white-1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7709F57C22AF4C8D185745E3950065" ma:contentTypeVersion="1" ma:contentTypeDescription="Create a new document." ma:contentTypeScope="" ma:versionID="7d3a711b8110c7c07e19378b4cf52c2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4C0B3F-983A-4B03-99A4-3E57D63ECC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41903D97-D4BB-480A-9FC7-782BC4B2785B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sharepoint/v3"/>
    <ds:schemaRef ds:uri="http://purl.org/dc/dcmitype/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F8BFBAB-521D-4F09-B446-0F1634B671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SLAC-ppt-template-white-1</Template>
  <TotalTime>1184</TotalTime>
  <Words>1225</Words>
  <Application>Microsoft Office PowerPoint</Application>
  <PresentationFormat>On-screen Show (4:3)</PresentationFormat>
  <Paragraphs>206</Paragraphs>
  <Slides>34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SLAC-ppt-template-white-1</vt:lpstr>
      <vt:lpstr>Origin50.Graph</vt:lpstr>
      <vt:lpstr>HF2014 WG4 Summary “Synchrotron Radiation  and Shielding”</vt:lpstr>
      <vt:lpstr>Synchrotron Radiation and Shielding Talks Presented </vt:lpstr>
      <vt:lpstr>Ma: CEPC Vacuum Layout and Radiation Effects</vt:lpstr>
      <vt:lpstr>Ma: Radiation protection topics:</vt:lpstr>
      <vt:lpstr>PowerPoint Presentation</vt:lpstr>
      <vt:lpstr>PowerPoint Presentation</vt:lpstr>
      <vt:lpstr>PowerPoint Presentation</vt:lpstr>
      <vt:lpstr>Ma: Summary and Future Tasks</vt:lpstr>
      <vt:lpstr>Kersevan: Requirements on HF Vacuum Systems</vt:lpstr>
      <vt:lpstr>PowerPoint Presentation</vt:lpstr>
      <vt:lpstr>PowerPoint Presentation</vt:lpstr>
      <vt:lpstr>Papaphilippou: HF Injector SR Considerations</vt:lpstr>
      <vt:lpstr>Papaphilippou: HF Injector </vt:lpstr>
      <vt:lpstr>Papaphilippou: Injector possibilities</vt:lpstr>
      <vt:lpstr>Papaphilippou: Outlook</vt:lpstr>
      <vt:lpstr>Esposito: Tunnel Shielding-- What are we talking about?</vt:lpstr>
      <vt:lpstr>Mitigation Options</vt:lpstr>
      <vt:lpstr>R2E Project Building Blocks</vt:lpstr>
      <vt:lpstr>Esposito: Radiation field in the FCC tunnel</vt:lpstr>
      <vt:lpstr>Radiation levels in FCC-e+e-</vt:lpstr>
      <vt:lpstr>Esposito: Conclusions</vt:lpstr>
      <vt:lpstr>Maltseva: Synchrotron Radiation Diagnostics</vt:lpstr>
      <vt:lpstr>Maltseva: SR Diagnostics</vt:lpstr>
      <vt:lpstr>Boscolo: IR Particle Losses and Beam Backgrounds</vt:lpstr>
      <vt:lpstr>Boscolo: Energy Acceptance Important</vt:lpstr>
      <vt:lpstr>Boscolo: Touchek</vt:lpstr>
      <vt:lpstr>Boscolo: Beam-Gas</vt:lpstr>
      <vt:lpstr>Boscolo: Radiative Bhabha</vt:lpstr>
      <vt:lpstr>Boscolo: IR SR</vt:lpstr>
      <vt:lpstr>Boscolo: Conclusions</vt:lpstr>
      <vt:lpstr>Seeman: CEPC Horizontal Trajectory near the IR</vt:lpstr>
      <vt:lpstr>Bends (Quads) make X-ray fans: PEP-II IR HER X-ray Fans (M. Sullivan)</vt:lpstr>
      <vt:lpstr>Seeman: Design vacuum chamber masking for power absorption, backgrounds, and HOMs</vt:lpstr>
      <vt:lpstr>WG4: Key Future Topics :SR+Shielding in a Higgs Factory</vt:lpstr>
    </vt:vector>
  </TitlesOfParts>
  <Company>SLAC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SAREC Charge</dc:title>
  <dc:creator>ecolby</dc:creator>
  <cp:lastModifiedBy>Seeman, John</cp:lastModifiedBy>
  <cp:revision>174</cp:revision>
  <dcterms:created xsi:type="dcterms:W3CDTF">2012-10-04T22:35:54Z</dcterms:created>
  <dcterms:modified xsi:type="dcterms:W3CDTF">2014-10-12T03:36:35Z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SLAC_PPT_032312</vt:lpwstr>
  </property>
  <property fmtid="{D5CDD505-2E9C-101B-9397-08002B2CF9AE}" pid="4" name="ArticulateGUID">
    <vt:lpwstr>4F2C0736-F769-41F4-8D23-03358470444A</vt:lpwstr>
  </property>
  <property fmtid="{D5CDD505-2E9C-101B-9397-08002B2CF9AE}" pid="5" name="ArticulateProjectFull">
    <vt:lpwstr>F:\PROJECTS\JohnsonBeesley\S+G\SLAC\SLAC_PPT_040212.ppta</vt:lpwstr>
  </property>
  <property fmtid="{D5CDD505-2E9C-101B-9397-08002B2CF9AE}" pid="6" name="ContentTypeId">
    <vt:lpwstr>0x010100797709F57C22AF4C8D185745E3950065</vt:lpwstr>
  </property>
</Properties>
</file>