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5" r:id="rId4"/>
    <p:sldId id="272" r:id="rId5"/>
    <p:sldId id="276" r:id="rId6"/>
    <p:sldId id="260" r:id="rId7"/>
    <p:sldId id="271" r:id="rId8"/>
    <p:sldId id="288" r:id="rId9"/>
    <p:sldId id="284" r:id="rId10"/>
    <p:sldId id="289" r:id="rId11"/>
    <p:sldId id="286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D394-EB75-47F8-A446-369273AC8CA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E809-7CAB-4535-B911-4FE6533D4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Summary WG 9</a:t>
            </a:r>
          </a:p>
          <a:p>
            <a:pPr algn="ctr"/>
            <a:r>
              <a:rPr lang="en-US" sz="4800" dirty="0" smtClean="0"/>
              <a:t>Instrumentation and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4114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session:  2 presentations</a:t>
            </a:r>
            <a:endParaRPr lang="en-US" sz="3200" dirty="0"/>
          </a:p>
          <a:p>
            <a:r>
              <a:rPr lang="en-US" sz="3200" dirty="0" smtClean="0"/>
              <a:t>                    1 contribution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discussion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3051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Oct 12, 2014</a:t>
            </a:r>
          </a:p>
          <a:p>
            <a:pPr algn="ctr"/>
            <a:r>
              <a:rPr lang="en-US" sz="2000" dirty="0" smtClean="0"/>
              <a:t>M. Minty, H. </a:t>
            </a:r>
            <a:r>
              <a:rPr lang="en-US" sz="2000" dirty="0" err="1" smtClean="0"/>
              <a:t>Schmickler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zh-CN" dirty="0" smtClean="0"/>
              <a:t>2014-10-12</a:t>
            </a:r>
            <a:endParaRPr lang="zh-CN" altLang="en-US" dirty="0"/>
          </a:p>
        </p:txBody>
      </p:sp>
      <p:cxnSp>
        <p:nvCxnSpPr>
          <p:cNvPr id="6" name="Straight Connector 45"/>
          <p:cNvCxnSpPr/>
          <p:nvPr/>
        </p:nvCxnSpPr>
        <p:spPr>
          <a:xfrm flipH="1">
            <a:off x="715640" y="6831857"/>
            <a:ext cx="6490445" cy="151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378370" cy="556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0488" y="6488668"/>
            <a:ext cx="311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Oct. 12, 2014 - HF 2014 </a:t>
            </a:r>
            <a:r>
              <a:rPr lang="en-US" i="1" dirty="0" smtClean="0"/>
              <a:t>– J. </a:t>
            </a:r>
            <a:r>
              <a:rPr lang="en-US" i="1" dirty="0" err="1" smtClean="0"/>
              <a:t>Yue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Discussion: general considerations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Difficult choice between placement of electronics in alcoves  (long cable runs) versus distributed electronics  ---- cost, performance, shielding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 smtClean="0"/>
              <a:t>Design for all machine phases: commissioning, experiments and stable operation</a:t>
            </a:r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      - early written functional specifications (LHC: “bible of BI”)</a:t>
            </a:r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i="1" dirty="0" smtClean="0"/>
              <a:t>            </a:t>
            </a:r>
            <a:r>
              <a:rPr lang="en-US" sz="2400" i="1" dirty="0" smtClean="0">
                <a:solidFill>
                  <a:srgbClr val="FF0000"/>
                </a:solidFill>
              </a:rPr>
              <a:t>generic versus different for FCC and CEPC?</a:t>
            </a:r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      - additional acquisition modes independent of machine tuning</a:t>
            </a:r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      - sufficient dynamic range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i="1" dirty="0" smtClean="0">
                <a:solidFill>
                  <a:srgbClr val="FF0000"/>
                </a:solidFill>
              </a:rPr>
              <a:t>Effect of (high </a:t>
            </a:r>
            <a:r>
              <a:rPr lang="en-US" sz="2400" i="1" dirty="0" err="1" smtClean="0">
                <a:solidFill>
                  <a:srgbClr val="FF0000"/>
                </a:solidFill>
              </a:rPr>
              <a:t>E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</a:rPr>
              <a:t>) synchrotron radiation on </a:t>
            </a:r>
          </a:p>
          <a:p>
            <a:pPr marL="457200" indent="-457200"/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                 instrumentation?</a:t>
            </a:r>
            <a:endParaRPr lang="en-US" sz="2400" i="1" dirty="0">
              <a:solidFill>
                <a:srgbClr val="FF0000"/>
              </a:solidFill>
            </a:endParaRPr>
          </a:p>
          <a:p>
            <a:pPr marL="457200" indent="-457200"/>
            <a:r>
              <a:rPr lang="en-US" sz="2400" i="1" dirty="0" smtClean="0">
                <a:solidFill>
                  <a:srgbClr val="FF0000"/>
                </a:solidFill>
              </a:rPr>
              <a:t>                  electronics?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62116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Discussion: </a:t>
            </a:r>
            <a:r>
              <a:rPr lang="en-US" sz="3600" dirty="0" smtClean="0"/>
              <a:t>instrumentation checklist   </a:t>
            </a:r>
            <a:r>
              <a:rPr lang="en-US" sz="2400" dirty="0" smtClean="0"/>
              <a:t>(started) </a:t>
            </a:r>
            <a:endParaRPr lang="en-US" sz="24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3539"/>
            <a:ext cx="9389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Physics programs need precise measurements of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beam energy </a:t>
            </a:r>
          </a:p>
          <a:p>
            <a:r>
              <a:rPr lang="en-US" sz="3600" dirty="0" smtClean="0"/>
              <a:t>      beam energy “spectrum”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(Some) specific challenges for large </a:t>
            </a:r>
            <a:r>
              <a:rPr lang="en-US" sz="3600" dirty="0" err="1" smtClean="0"/>
              <a:t>e+e</a:t>
            </a:r>
            <a:r>
              <a:rPr lang="en-US" sz="3600" dirty="0" smtClean="0"/>
              <a:t>- collider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842808"/>
            <a:ext cx="88944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talks from other WGs, for example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“Polarization issues and schemes for energy calibration”, I. Koop</a:t>
            </a:r>
          </a:p>
          <a:p>
            <a:r>
              <a:rPr lang="en-US" sz="2400" dirty="0" smtClean="0"/>
              <a:t>      “FCC-</a:t>
            </a:r>
            <a:r>
              <a:rPr lang="en-US" sz="2400" dirty="0" err="1" smtClean="0"/>
              <a:t>ee</a:t>
            </a:r>
            <a:r>
              <a:rPr lang="en-US" sz="2400" dirty="0" smtClean="0"/>
              <a:t> beam energy measurement suggestion”,  N. </a:t>
            </a:r>
            <a:r>
              <a:rPr lang="en-US" sz="2400" dirty="0" err="1" smtClean="0"/>
              <a:t>Muchnoi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“Possible application of wave-beam interaction for energy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measurement and obtaining of polarization at </a:t>
            </a:r>
            <a:r>
              <a:rPr lang="en-US" sz="2400" dirty="0" err="1" smtClean="0"/>
              <a:t>FCCe+e</a:t>
            </a:r>
            <a:r>
              <a:rPr lang="en-US" sz="2400" dirty="0" smtClean="0"/>
              <a:t>-”, S. </a:t>
            </a:r>
            <a:r>
              <a:rPr lang="en-US" sz="2400" dirty="0" err="1" smtClean="0"/>
              <a:t>Nikitin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595735"/>
            <a:ext cx="44685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A </a:t>
            </a:r>
            <a:r>
              <a:rPr lang="fr-CH" sz="2400" dirty="0" err="1" smtClean="0">
                <a:solidFill>
                  <a:srgbClr val="1F497D"/>
                </a:solidFill>
                <a:latin typeface="Calibri"/>
              </a:rPr>
              <a:t>Sample</a:t>
            </a:r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 of Essential </a:t>
            </a:r>
            <a:r>
              <a:rPr lang="fr-CH" sz="2400" dirty="0" err="1">
                <a:solidFill>
                  <a:srgbClr val="1F497D"/>
                </a:solidFill>
                <a:latin typeface="Calibri"/>
              </a:rPr>
              <a:t>Q</a:t>
            </a:r>
            <a:r>
              <a:rPr lang="fr-CH" sz="2400" dirty="0" err="1" smtClean="0">
                <a:solidFill>
                  <a:srgbClr val="1F497D"/>
                </a:solidFill>
                <a:latin typeface="Calibri"/>
              </a:rPr>
              <a:t>uantities</a:t>
            </a:r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: </a:t>
            </a:r>
            <a:endParaRPr lang="fr-CH" sz="24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138535"/>
            <a:ext cx="4800600" cy="365125"/>
          </a:xfrm>
        </p:spPr>
        <p:txBody>
          <a:bodyPr/>
          <a:lstStyle/>
          <a:p>
            <a:pPr algn="l"/>
            <a:r>
              <a:rPr lang="fr-CH" sz="3600" dirty="0" err="1" smtClean="0">
                <a:solidFill>
                  <a:prstClr val="black"/>
                </a:solidFill>
              </a:rPr>
              <a:t>From</a:t>
            </a:r>
            <a:r>
              <a:rPr lang="fr-CH" sz="3600" dirty="0" smtClean="0">
                <a:solidFill>
                  <a:prstClr val="black"/>
                </a:solidFill>
              </a:rPr>
              <a:t>  A. </a:t>
            </a:r>
            <a:r>
              <a:rPr lang="fr-CH" sz="3600" dirty="0" err="1" smtClean="0">
                <a:solidFill>
                  <a:prstClr val="black"/>
                </a:solidFill>
              </a:rPr>
              <a:t>Blondel’s</a:t>
            </a:r>
            <a:r>
              <a:rPr lang="fr-CH" sz="3600" dirty="0" smtClean="0">
                <a:solidFill>
                  <a:prstClr val="black"/>
                </a:solidFill>
              </a:rPr>
              <a:t> table </a:t>
            </a:r>
            <a:endParaRPr lang="fr-CH" sz="3600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4400" dirty="0" smtClean="0"/>
              <a:t>Lessons Learned from the B-Factories and Implications for a High-Luminosity Circular </a:t>
            </a:r>
            <a:r>
              <a:rPr lang="en-US" sz="4400" dirty="0" err="1" smtClean="0"/>
              <a:t>e+e</a:t>
            </a:r>
            <a:r>
              <a:rPr lang="en-US" sz="4400" dirty="0" smtClean="0"/>
              <a:t>- Higgs Factory</a:t>
            </a:r>
          </a:p>
          <a:p>
            <a:r>
              <a:rPr lang="en-US" sz="4400" dirty="0" smtClean="0"/>
              <a:t>               </a:t>
            </a:r>
          </a:p>
          <a:p>
            <a:r>
              <a:rPr lang="en-US" sz="4400" dirty="0" smtClean="0"/>
              <a:t>            Yoshihiro Funakoshi (KEK)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304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4800" y="685800"/>
            <a:ext cx="8610600" cy="5715000"/>
            <a:chOff x="0" y="533400"/>
            <a:chExt cx="9144000" cy="5943600"/>
          </a:xfrm>
        </p:grpSpPr>
        <p:pic>
          <p:nvPicPr>
            <p:cNvPr id="2" name="Picture 2" descr="ave4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33400"/>
              <a:ext cx="9144000" cy="5943600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524000" y="4572000"/>
              <a:ext cx="5110163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Bunch-by-bunch Luminosity by ZDLM</a:t>
              </a:r>
            </a:p>
            <a:p>
              <a:r>
                <a:rPr lang="en-US" altLang="ja-JP" sz="200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Average of all bunches in the equivalent </a:t>
              </a:r>
            </a:p>
            <a:p>
              <a:r>
                <a:rPr lang="en-US" altLang="ja-JP" sz="200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buckets in the train. </a:t>
              </a: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7467600" y="5105400"/>
              <a:ext cx="13271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dirty="0">
                  <a:latin typeface="Times" charset="0"/>
                </a:rPr>
                <a:t>J. Flanagan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03325" y="1452563"/>
              <a:ext cx="76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203325" y="1204913"/>
              <a:ext cx="76200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788988" y="1165225"/>
              <a:ext cx="0" cy="277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3813" y="1103313"/>
              <a:ext cx="755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b="0">
                  <a:latin typeface="Times" charset="0"/>
                </a:rPr>
                <a:t>~5%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524000" y="2286000"/>
              <a:ext cx="5677912" cy="416114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2000" b="0" dirty="0">
                  <a:latin typeface="Times" charset="0"/>
                </a:rPr>
                <a:t>Difference in averaged specific luminosity: ~5%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600200" y="3114675"/>
              <a:ext cx="7139198" cy="1120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3200" b="0" dirty="0">
                  <a:solidFill>
                    <a:srgbClr val="FF0000"/>
                  </a:solidFill>
                  <a:latin typeface="Futura" charset="0"/>
                  <a:ea typeface="ＭＳ Ｐゴシック" charset="0"/>
                  <a:cs typeface="ＭＳ Ｐゴシック" charset="0"/>
                </a:rPr>
                <a:t>Electron clouds still restrict the </a:t>
              </a:r>
              <a:r>
                <a:rPr lang="en-US" altLang="ja-JP" sz="3200" b="0" dirty="0" smtClean="0">
                  <a:solidFill>
                    <a:srgbClr val="FF0000"/>
                  </a:solidFill>
                  <a:latin typeface="Futura" charset="0"/>
                  <a:ea typeface="ＭＳ Ｐゴシック" charset="0"/>
                  <a:cs typeface="ＭＳ Ｐゴシック" charset="0"/>
                </a:rPr>
                <a:t>KEKB performance </a:t>
              </a:r>
              <a:r>
                <a:rPr lang="en-US" altLang="ja-JP" sz="3200" b="0" dirty="0">
                  <a:solidFill>
                    <a:srgbClr val="FF0000"/>
                  </a:solidFill>
                  <a:latin typeface="Futura" charset="0"/>
                  <a:ea typeface="ＭＳ Ｐゴシック" charset="0"/>
                  <a:cs typeface="ＭＳ Ｐゴシック" charset="0"/>
                </a:rPr>
                <a:t>severely!</a:t>
              </a:r>
              <a:endParaRPr lang="en-US" altLang="ja-JP" sz="3200" b="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67897" y="0"/>
            <a:ext cx="309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Electron Clouds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6488668"/>
            <a:ext cx="378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Oct. 12, 2014 - HF 2014 – Y. Funakoshi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BPMs – Optics Corrections and Day-Night Effect</a:t>
            </a:r>
          </a:p>
        </p:txBody>
      </p:sp>
      <p:pic>
        <p:nvPicPr>
          <p:cNvPr id="6" name="コンテンツ プレースホルダー 4" descr="プロット 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701" r="-15701"/>
          <a:stretch>
            <a:fillRect/>
          </a:stretch>
        </p:blipFill>
        <p:spPr>
          <a:xfrm>
            <a:off x="0" y="1143000"/>
            <a:ext cx="5257800" cy="289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426720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Normal optics correction procedure: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coupling, dispersion and beta-functions tuned iteratively</a:t>
            </a:r>
          </a:p>
          <a:p>
            <a:r>
              <a:rPr lang="en-US" sz="2200" dirty="0" smtClean="0"/>
              <a:t>Day/night variations: “conspicuous” in 2003, “serious” in 2005 (up to 20%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reduction in luminosity)</a:t>
            </a:r>
          </a:p>
          <a:p>
            <a:r>
              <a:rPr lang="en-US" sz="2200" dirty="0" smtClean="0"/>
              <a:t>Final diagnosis: thermal effect in BPM cables </a:t>
            </a:r>
            <a:r>
              <a:rPr lang="en-US" sz="2200" dirty="0" smtClean="0">
                <a:sym typeface="Wingdings" pitchFamily="2" charset="2"/>
              </a:rPr>
              <a:t> bad optics corrections</a:t>
            </a:r>
          </a:p>
          <a:p>
            <a:r>
              <a:rPr lang="en-US" sz="2200" dirty="0" smtClean="0">
                <a:sym typeface="Wingdings" pitchFamily="2" charset="2"/>
              </a:rPr>
              <a:t>Problem resolution: thermal insulator sheets</a:t>
            </a:r>
            <a:endParaRPr lang="en-US" sz="22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35438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experiences of orbit feedback at KEKB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double ring colliders such as KEKB, an orbit feedback system for maintaining the beam orbits around IP is vital.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such a system, we cannot maintain the luminosity even for a short period.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the system based on BPM measurement, we could prevent luminosity loss due to orbit change almost completely.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problems with the system was the stability of the target values of the feedback.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trace their changes, we frequently (typically once an 8-hour shift) had to do the target scan for optimum values.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 of the target change was thought to be mechanical movement of the BPMs or the QCS magnets.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experienced that the target changes greatly after beam aborts.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observations have shown that heating of vacuum chambers brings sizable mechanical movement of the vacuum chamber and BPMs (and even of the </a:t>
            </a:r>
            <a:r>
              <a:rPr kumimoji="0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magnets).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Counter-measures:  Reinforcement of the cooling power of the IR vacuum chambers, displacement sensors for BPMs, introduction of continuous beam injection scheme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477000"/>
            <a:ext cx="378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Oct. 12, 2014 - HF 2014 – Y. Funakoshi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-36731"/>
            <a:ext cx="795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Collision Feedback and Luminosity Tuning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6200000">
            <a:off x="381000" y="3276600"/>
            <a:ext cx="1524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1143000" y="5029200"/>
            <a:ext cx="1524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609600" y="4191000"/>
            <a:ext cx="1524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algn="just"/>
            <a:r>
              <a:rPr lang="en-US" sz="4400" dirty="0" smtClean="0"/>
              <a:t>Challenges in Beam Instrumentation and Control for Large Ring Colliders</a:t>
            </a:r>
          </a:p>
          <a:p>
            <a:pPr algn="just"/>
            <a:r>
              <a:rPr lang="en-US" sz="4400" dirty="0" smtClean="0"/>
              <a:t>   - Based on the LHC Experience - </a:t>
            </a:r>
          </a:p>
          <a:p>
            <a:pPr algn="just"/>
            <a:endParaRPr lang="en-US" sz="4400" dirty="0" smtClean="0"/>
          </a:p>
          <a:p>
            <a:pPr algn="just"/>
            <a:r>
              <a:rPr lang="en-US" sz="4400" dirty="0"/>
              <a:t> </a:t>
            </a:r>
            <a:r>
              <a:rPr lang="en-US" sz="4400" dirty="0" smtClean="0"/>
              <a:t>          Manfred Wendt (CERN)</a:t>
            </a:r>
            <a:r>
              <a:rPr lang="en-US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6" y="914400"/>
            <a:ext cx="8756340" cy="533829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dirty="0" smtClean="0"/>
              <a:t>LHC beam operation, instrumentation &amp; control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/>
              <a:t>Many lessons learned, most are also applicable to e</a:t>
            </a:r>
            <a:r>
              <a:rPr lang="en-US" sz="3100" baseline="30000" dirty="0" smtClean="0"/>
              <a:t>+</a:t>
            </a:r>
            <a:r>
              <a:rPr lang="en-US" sz="3100" dirty="0" smtClean="0"/>
              <a:t>-e</a:t>
            </a:r>
            <a:r>
              <a:rPr lang="en-US" sz="3100" baseline="30000" dirty="0" smtClean="0"/>
              <a:t>-</a:t>
            </a:r>
            <a:r>
              <a:rPr lang="en-US" sz="3100" dirty="0" smtClean="0"/>
              <a:t> colliders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/>
              <a:t>Non or minimum invasive instrumentation techniques are crucial!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/>
              <a:t>Machine protection &amp; beam collimation are mission critical!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/>
              <a:t>Wakefield and impedance “surprises”</a:t>
            </a:r>
          </a:p>
          <a:p>
            <a:pPr lvl="2">
              <a:buNone/>
            </a:pPr>
            <a:r>
              <a:rPr lang="en-US" sz="1600" dirty="0" smtClean="0"/>
              <a:t>        </a:t>
            </a:r>
            <a:r>
              <a:rPr lang="en-US" sz="2600" dirty="0" smtClean="0"/>
              <a:t>RF heating, instabilities, impedance budget</a:t>
            </a:r>
          </a:p>
          <a:p>
            <a:pPr lvl="2"/>
            <a:endParaRPr lang="en-US" sz="1600" dirty="0"/>
          </a:p>
          <a:p>
            <a:pPr lvl="2">
              <a:buNone/>
            </a:pPr>
            <a:endParaRPr lang="en-US" sz="1600" dirty="0" smtClean="0"/>
          </a:p>
          <a:p>
            <a:pPr>
              <a:buNone/>
            </a:pPr>
            <a:r>
              <a:rPr lang="en-US" sz="4600" dirty="0" smtClean="0"/>
              <a:t>Large ring </a:t>
            </a:r>
            <a:r>
              <a:rPr lang="en-US" sz="4600" dirty="0"/>
              <a:t>c</a:t>
            </a:r>
            <a:r>
              <a:rPr lang="en-US" sz="4600" dirty="0" smtClean="0"/>
              <a:t>ollider beam instrumentation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/>
              <a:t>Quantities, costs, reliability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/>
              <a:t>BPMs: Workhorse of the beam diagnostics</a:t>
            </a:r>
          </a:p>
          <a:p>
            <a:pPr lvl="1">
              <a:buNone/>
            </a:pPr>
            <a:r>
              <a:rPr lang="en-US" sz="2300" dirty="0" smtClean="0"/>
              <a:t>                       Requires radiation tolerant front-end electronics</a:t>
            </a:r>
          </a:p>
          <a:p>
            <a:pPr lvl="2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   Fibers instead of copper cables</a:t>
            </a:r>
          </a:p>
          <a:p>
            <a:pPr lvl="2">
              <a:buNone/>
            </a:pPr>
            <a:r>
              <a:rPr lang="en-US" sz="2300" dirty="0" smtClean="0"/>
              <a:t>             Performance OK, but be aware: </a:t>
            </a:r>
            <a:r>
              <a:rPr lang="en-US" sz="2300" dirty="0" err="1"/>
              <a:t>W</a:t>
            </a:r>
            <a:r>
              <a:rPr lang="en-US" sz="2300" dirty="0" err="1" smtClean="0"/>
              <a:t>akepotential</a:t>
            </a:r>
            <a:r>
              <a:rPr lang="en-US" sz="2300" dirty="0" smtClean="0"/>
              <a:t> of the BPM pickups sum up!</a:t>
            </a:r>
          </a:p>
          <a:p>
            <a:pPr lvl="2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3100" dirty="0" smtClean="0"/>
              <a:t>Be prepared for accelerator commissioning and </a:t>
            </a:r>
            <a:br>
              <a:rPr lang="en-US" sz="3100" dirty="0" smtClean="0"/>
            </a:br>
            <a:r>
              <a:rPr lang="en-US" sz="3100" dirty="0" smtClean="0"/>
              <a:t>modifications throughout the accelerator lifespan!</a:t>
            </a:r>
          </a:p>
          <a:p>
            <a:pPr lvl="2">
              <a:buNone/>
            </a:pPr>
            <a:r>
              <a:rPr lang="en-US" sz="1600" dirty="0" smtClean="0"/>
              <a:t>                 </a:t>
            </a:r>
            <a:r>
              <a:rPr lang="en-US" sz="2300" dirty="0" err="1" smtClean="0"/>
              <a:t>Mods</a:t>
            </a:r>
            <a:r>
              <a:rPr lang="en-US" sz="2300" dirty="0" smtClean="0"/>
              <a:t> and changes on BI hardware may be very painful and expensive!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0488" y="6488668"/>
            <a:ext cx="354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Oct. 12, 2014 - HF 2014 – M. Wendt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046" y="-36731"/>
            <a:ext cx="571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(from presentation summary)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04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971105"/>
            <a:ext cx="8686800" cy="62909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BLM Relocation for UFO Detection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>
                <a:ea typeface="+mj-ea"/>
                <a:cs typeface="+mj-cs"/>
              </a:rPr>
              <a:t> </a:t>
            </a:r>
            <a:r>
              <a:rPr lang="en-US" sz="3200" noProof="0" dirty="0" smtClean="0">
                <a:ea typeface="+mj-ea"/>
                <a:cs typeface="+mj-cs"/>
              </a:rPr>
              <a:t>  “Cryogenic” BLMs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 Collimators with embedded BPMs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>
                <a:ea typeface="+mj-ea"/>
                <a:cs typeface="+mj-cs"/>
              </a:rPr>
              <a:t> </a:t>
            </a:r>
            <a:r>
              <a:rPr lang="en-US" sz="3200" noProof="0" dirty="0" smtClean="0">
                <a:ea typeface="+mj-ea"/>
                <a:cs typeface="+mj-cs"/>
              </a:rPr>
              <a:t>   Beam halo mitigation: hollow E-Lens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 High brightness, small beam size measurement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ea typeface="+mj-ea"/>
                <a:cs typeface="+mj-cs"/>
              </a:rPr>
              <a:t>           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challenge :  synchrotron light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ea typeface="+mj-ea"/>
                <a:cs typeface="+mj-cs"/>
              </a:rPr>
              <a:t> </a:t>
            </a:r>
            <a:r>
              <a:rPr lang="en-US" sz="3200" dirty="0" smtClean="0">
                <a:ea typeface="+mj-ea"/>
                <a:cs typeface="+mj-cs"/>
              </a:rPr>
              <a:t>                               beam-gas vertex detector</a:t>
            </a:r>
            <a:endParaRPr kumimoji="0" lang="en-US" sz="32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-36731"/>
            <a:ext cx="744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Examples of Instrumentation Evolution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G:\Departments\AB\Groups\BI\Sections\PM\Projects\LHC\BSR\Docs-Litterature-Publications\IPAC14\VERSION_5_Rhodri\media\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0"/>
            <a:ext cx="3429000" cy="2125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75" y="4945964"/>
            <a:ext cx="5480325" cy="165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ildschirmfoto 2011-06-09 um 05.18.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51"/>
          <a:stretch>
            <a:fillRect/>
          </a:stretch>
        </p:blipFill>
        <p:spPr>
          <a:xfrm>
            <a:off x="7161142" y="747422"/>
            <a:ext cx="1449458" cy="1172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Beam Instrumentation of CEPC</a:t>
            </a:r>
          </a:p>
          <a:p>
            <a:pPr algn="ctr"/>
            <a:r>
              <a:rPr lang="en-US" sz="4400" dirty="0" err="1" smtClean="0"/>
              <a:t>Junhui</a:t>
            </a:r>
            <a:r>
              <a:rPr lang="en-US" sz="4400" dirty="0" smtClean="0"/>
              <a:t> </a:t>
            </a:r>
            <a:r>
              <a:rPr lang="en-US" sz="4400" dirty="0" err="1" smtClean="0"/>
              <a:t>Yue</a:t>
            </a:r>
            <a:r>
              <a:rPr lang="en-US" sz="4400" dirty="0" smtClean="0"/>
              <a:t> (IHEP)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914400" y="1722438"/>
            <a:ext cx="7686675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  of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Detailed information of sub-system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 of Beam instrumentation of CEPC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057400" y="3886200"/>
            <a:ext cx="5029200" cy="1858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electronics for BPM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vacuum feed through for BPM and kicker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 diode type BLM monitor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Luminosity measurement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800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minty</dc:creator>
  <cp:lastModifiedBy>minty</cp:lastModifiedBy>
  <cp:revision>65</cp:revision>
  <dcterms:created xsi:type="dcterms:W3CDTF">2014-10-10T21:39:58Z</dcterms:created>
  <dcterms:modified xsi:type="dcterms:W3CDTF">2014-10-12T07:38:09Z</dcterms:modified>
</cp:coreProperties>
</file>