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58" r:id="rId5"/>
    <p:sldId id="285" r:id="rId6"/>
    <p:sldId id="286" r:id="rId7"/>
    <p:sldId id="287" r:id="rId8"/>
    <p:sldId id="280" r:id="rId9"/>
    <p:sldId id="281" r:id="rId10"/>
    <p:sldId id="282" r:id="rId11"/>
    <p:sldId id="283" r:id="rId12"/>
    <p:sldId id="284" r:id="rId13"/>
    <p:sldId id="288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0" r:id="rId22"/>
    <p:sldId id="268" r:id="rId23"/>
    <p:sldId id="276" r:id="rId24"/>
    <p:sldId id="273" r:id="rId25"/>
    <p:sldId id="269" r:id="rId26"/>
    <p:sldId id="271" r:id="rId27"/>
    <p:sldId id="278" r:id="rId28"/>
    <p:sldId id="272" r:id="rId29"/>
    <p:sldId id="277" r:id="rId3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3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77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2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60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43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6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2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00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3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7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C7E5-519F-AA4B-837D-E31C5C7236A0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483C-AC49-0E49-8506-601DEC4AD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7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Beam-beam limit vs. number of IP's and energy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K. Ohmi (KEK-ACCL)</a:t>
            </a:r>
          </a:p>
          <a:p>
            <a:r>
              <a:rPr lang="en-US" altLang="ja-JP" dirty="0"/>
              <a:t>HF2014, Beijing</a:t>
            </a:r>
          </a:p>
          <a:p>
            <a:r>
              <a:rPr lang="en-US" altLang="ja-JP" dirty="0"/>
              <a:t>Oct 9-12, 2014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4720" y="5924550"/>
            <a:ext cx="470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Thanks to Y. Funakoshi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556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Strong-strong simulation for TLEP-H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5" y="1417638"/>
            <a:ext cx="3416296" cy="23778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2" y="1417638"/>
            <a:ext cx="3461011" cy="23778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35" y="4071186"/>
            <a:ext cx="3416296" cy="235564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11" y="4071187"/>
            <a:ext cx="3558332" cy="24639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989073" y="2386722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6"/>
                </a:solidFill>
              </a:rPr>
              <a:t>L</a:t>
            </a:r>
            <a:endParaRPr kumimoji="1" lang="ja-JP" altLang="en-US" sz="4400" dirty="0">
              <a:solidFill>
                <a:schemeClr val="accent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89073" y="5093543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y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81914" y="2386722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x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43604" y="5125780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z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7843" y="4880539"/>
            <a:ext cx="269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The difference is not seen in CEPC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3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Strong-strong simulation for TLEP</a:t>
            </a:r>
            <a:r>
              <a:rPr lang="en-US" altLang="ja-JP" dirty="0" smtClean="0"/>
              <a:t>-t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1" y="1600200"/>
            <a:ext cx="3334210" cy="22967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42" y="1600200"/>
            <a:ext cx="3281944" cy="22967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19928"/>
            <a:ext cx="3403961" cy="23608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854" y="4204627"/>
            <a:ext cx="3828042" cy="26533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89073" y="2386722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6"/>
                </a:solidFill>
              </a:rPr>
              <a:t>L</a:t>
            </a:r>
            <a:endParaRPr kumimoji="1" lang="ja-JP" altLang="en-US" sz="4400" dirty="0">
              <a:solidFill>
                <a:schemeClr val="accent6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81914" y="2386722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x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80757" y="5094138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y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3604" y="5478858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z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8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luminosity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" y="1290638"/>
            <a:ext cx="7672388" cy="50558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13122" y="2203128"/>
            <a:ext cx="4437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9949" y="2202533"/>
            <a:ext cx="4437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0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50392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Systematic study for </a:t>
            </a:r>
            <a:r>
              <a:rPr lang="en-US" altLang="ja-JP" dirty="0" smtClean="0"/>
              <a:t>beam energy</a:t>
            </a:r>
            <a:br>
              <a:rPr lang="en-US" altLang="ja-JP" dirty="0" smtClean="0"/>
            </a:br>
            <a:r>
              <a:rPr lang="en-US" altLang="ja-JP" dirty="0" smtClean="0"/>
              <a:t>LEP </a:t>
            </a:r>
            <a:r>
              <a:rPr kumimoji="1" lang="en-US" altLang="ja-JP" dirty="0" smtClean="0"/>
              <a:t>experiences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2880" y="1600200"/>
            <a:ext cx="870204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LEP1:  E=45.6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lang="en-US" altLang="ja-JP" baseline="-25000" dirty="0"/>
              <a:t>y</a:t>
            </a:r>
            <a:r>
              <a:rPr kumimoji="1" lang="en-US" altLang="ja-JP" dirty="0" smtClean="0"/>
              <a:t>/IP=2888 turns, Ne=1.2x10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y</a:t>
            </a:r>
            <a:r>
              <a:rPr lang="en-US" altLang="ja-JP" dirty="0"/>
              <a:t>=(0.5775,0.0425</a:t>
            </a:r>
            <a:r>
              <a:rPr lang="en-US" altLang="ja-JP" dirty="0" smtClean="0"/>
              <a:t>)/IP</a:t>
            </a:r>
            <a:r>
              <a:rPr kumimoji="1" lang="en-US" altLang="ja-JP" dirty="0" smtClean="0"/>
              <a:t>,</a:t>
            </a:r>
            <a:r>
              <a:rPr kumimoji="1" lang="en-US" altLang="ja-JP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smtClean="0"/>
              <a:t>y0</a:t>
            </a:r>
            <a:r>
              <a:rPr kumimoji="1" lang="en-US" altLang="ja-JP" dirty="0" smtClean="0"/>
              <a:t>=0.044</a:t>
            </a:r>
            <a:r>
              <a:rPr lang="en-US" altLang="ja-JP" dirty="0" smtClean="0">
                <a:latin typeface="Symbol" panose="05050102010706020507" pitchFamily="18" charset="2"/>
              </a:rPr>
              <a:t> ,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=0.044</a:t>
            </a:r>
            <a:endParaRPr kumimoji="1"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dirty="0" smtClean="0"/>
              <a:t>LEP1.5: E=65 </a:t>
            </a:r>
            <a:r>
              <a:rPr lang="en-US" altLang="ja-JP" dirty="0" err="1" smtClean="0"/>
              <a:t>GeV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t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/IP=1000 turns, Ne=2.0x10</a:t>
            </a:r>
            <a:r>
              <a:rPr lang="en-US" altLang="ja-JP" baseline="30000" dirty="0" smtClean="0"/>
              <a:t>10</a:t>
            </a:r>
            <a:r>
              <a:rPr lang="en-US" altLang="ja-JP" dirty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y</a:t>
            </a:r>
            <a:r>
              <a:rPr lang="en-US" altLang="ja-JP" dirty="0"/>
              <a:t>=(</a:t>
            </a:r>
            <a:r>
              <a:rPr lang="en-US" altLang="ja-JP" dirty="0" smtClean="0"/>
              <a:t>0.5645,0.0415)/IP, </a:t>
            </a:r>
            <a:r>
              <a:rPr lang="en-US" altLang="ja-JP" dirty="0" smtClean="0">
                <a:latin typeface="Symbol" panose="05050102010706020507" pitchFamily="18" charset="2"/>
              </a:rPr>
              <a:t>x</a:t>
            </a:r>
            <a:r>
              <a:rPr lang="en-US" altLang="ja-JP" baseline="-25000" dirty="0" smtClean="0"/>
              <a:t>y0</a:t>
            </a:r>
            <a:r>
              <a:rPr lang="en-US" altLang="ja-JP" dirty="0" smtClean="0"/>
              <a:t>=0.051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en-US" altLang="ja-JP" dirty="0">
                <a:latin typeface="Symbol" panose="05050102010706020507" pitchFamily="18" charset="2"/>
              </a:rPr>
              <a:t>,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=0.051</a:t>
            </a:r>
          </a:p>
          <a:p>
            <a:r>
              <a:rPr kumimoji="1" lang="en-US" altLang="ja-JP" dirty="0" smtClean="0"/>
              <a:t>LEP2: E=94.3 </a:t>
            </a:r>
            <a:r>
              <a:rPr kumimoji="1" lang="en-US" altLang="ja-JP" dirty="0" err="1" smtClean="0"/>
              <a:t>GeV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t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/IP=326 turns, Ne=4.0x10</a:t>
            </a:r>
            <a:r>
              <a:rPr lang="en-US" altLang="ja-JP" baseline="30000" dirty="0" smtClean="0"/>
              <a:t>10</a:t>
            </a:r>
            <a:r>
              <a:rPr lang="en-US" altLang="ja-JP" dirty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y</a:t>
            </a:r>
            <a:r>
              <a:rPr lang="en-US" altLang="ja-JP" dirty="0"/>
              <a:t>=(</a:t>
            </a:r>
            <a:r>
              <a:rPr lang="en-US" altLang="ja-JP" dirty="0" smtClean="0"/>
              <a:t>0.5713,0.0388)/IP, </a:t>
            </a:r>
            <a:r>
              <a:rPr lang="en-US" altLang="ja-JP" dirty="0" smtClean="0">
                <a:latin typeface="Symbol" panose="05050102010706020507" pitchFamily="18" charset="2"/>
              </a:rPr>
              <a:t>x</a:t>
            </a:r>
            <a:r>
              <a:rPr lang="en-US" altLang="ja-JP" baseline="-25000" dirty="0" smtClean="0"/>
              <a:t>y0</a:t>
            </a:r>
            <a:r>
              <a:rPr lang="en-US" altLang="ja-JP" dirty="0" smtClean="0"/>
              <a:t>=0.075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en-US" altLang="ja-JP" dirty="0">
                <a:latin typeface="Symbol" panose="05050102010706020507" pitchFamily="18" charset="2"/>
              </a:rPr>
              <a:t>,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=0.073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ja-JP" dirty="0" smtClean="0"/>
              <a:t>LEP21: E=97.8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t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/IP=293 turns, Ne=4.0x10</a:t>
            </a:r>
            <a:r>
              <a:rPr lang="en-US" altLang="ja-JP" baseline="30000" dirty="0" smtClean="0"/>
              <a:t>10</a:t>
            </a:r>
            <a:r>
              <a:rPr lang="en-US" altLang="ja-JP" dirty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y</a:t>
            </a:r>
            <a:r>
              <a:rPr lang="en-US" altLang="ja-JP" dirty="0"/>
              <a:t>=(</a:t>
            </a:r>
            <a:r>
              <a:rPr lang="en-US" altLang="ja-JP" dirty="0" smtClean="0"/>
              <a:t>0.585,0.045)/IP, </a:t>
            </a:r>
            <a:r>
              <a:rPr lang="en-US" altLang="ja-JP" dirty="0" smtClean="0">
                <a:latin typeface="Symbol" panose="05050102010706020507" pitchFamily="18" charset="2"/>
              </a:rPr>
              <a:t>x</a:t>
            </a:r>
            <a:r>
              <a:rPr lang="en-US" altLang="ja-JP" baseline="-25000" dirty="0" smtClean="0"/>
              <a:t>y0</a:t>
            </a:r>
            <a:r>
              <a:rPr lang="en-US" altLang="ja-JP" dirty="0" smtClean="0"/>
              <a:t>=0.079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en-US" altLang="ja-JP" dirty="0">
                <a:latin typeface="Symbol" panose="05050102010706020507" pitchFamily="18" charset="2"/>
              </a:rPr>
              <a:t>,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=0.0785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18329" y="6126163"/>
            <a:ext cx="401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Courtesy of H. </a:t>
            </a:r>
            <a:r>
              <a:rPr kumimoji="1" lang="en-US" altLang="ja-JP" dirty="0" err="1" smtClean="0"/>
              <a:t>Barkhardt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07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Current dependence of luminosity in LEP1 </a:t>
            </a:r>
            <a:r>
              <a:rPr lang="en-US" altLang="ja-JP" dirty="0">
                <a:solidFill>
                  <a:schemeClr val="accent2"/>
                </a:solidFill>
              </a:rPr>
              <a:t>(strong-strong)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765" y="1330677"/>
            <a:ext cx="8570259" cy="5258382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err="1" smtClean="0"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 is saturated at 0.12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=(0.5775,0.0425)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6" y="1973532"/>
            <a:ext cx="5009290" cy="35514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26" y="3059289"/>
            <a:ext cx="2960222" cy="20432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92" y="1910667"/>
            <a:ext cx="17621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108" y="8372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Why is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err="1" smtClean="0"/>
              <a:t>y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saturated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624" y="1191268"/>
            <a:ext cx="8229600" cy="4548375"/>
          </a:xfrm>
        </p:spPr>
        <p:txBody>
          <a:bodyPr/>
          <a:lstStyle/>
          <a:p>
            <a:r>
              <a:rPr kumimoji="1" lang="en-US" altLang="ja-JP" dirty="0" smtClean="0"/>
              <a:t>Vertical </a:t>
            </a:r>
            <a:r>
              <a:rPr lang="en-US" altLang="ja-JP" dirty="0" err="1" smtClean="0"/>
              <a:t>synchro</a:t>
            </a:r>
            <a:r>
              <a:rPr lang="en-US" altLang="ja-JP" dirty="0" smtClean="0"/>
              <a:t>-beta </a:t>
            </a:r>
            <a:r>
              <a:rPr kumimoji="1" lang="en-US" altLang="ja-JP" dirty="0" smtClean="0"/>
              <a:t>coherent motion is seen.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2" y="2893966"/>
            <a:ext cx="3682020" cy="2565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11" y="1937938"/>
            <a:ext cx="3192033" cy="22387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511" y="4353246"/>
            <a:ext cx="3192033" cy="22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8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Current dependence of luminosity in </a:t>
            </a:r>
            <a:r>
              <a:rPr lang="en-US" altLang="ja-JP" dirty="0" smtClean="0"/>
              <a:t>LEP1.5 </a:t>
            </a:r>
            <a:r>
              <a:rPr lang="en-US" altLang="ja-JP" dirty="0">
                <a:solidFill>
                  <a:schemeClr val="accent2"/>
                </a:solidFill>
              </a:rPr>
              <a:t>(strong-strong)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42843"/>
            <a:ext cx="4359766" cy="30959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61" y="1669525"/>
            <a:ext cx="2738299" cy="19083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45" y="3829763"/>
            <a:ext cx="2861129" cy="19956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53228" y="4827574"/>
            <a:ext cx="4484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Vertical </a:t>
            </a:r>
            <a:r>
              <a:rPr lang="en-US" altLang="ja-JP" sz="2400" dirty="0" err="1"/>
              <a:t>synchro</a:t>
            </a:r>
            <a:r>
              <a:rPr lang="en-US" altLang="ja-JP" sz="2400" dirty="0"/>
              <a:t>-beta coherent motion is </a:t>
            </a:r>
            <a:r>
              <a:rPr lang="en-US" altLang="ja-JP" sz="2400" dirty="0" smtClean="0"/>
              <a:t>seen at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x</a:t>
            </a:r>
            <a:r>
              <a:rPr lang="en-US" altLang="ja-JP" sz="2400" baseline="-25000" dirty="0" err="1" smtClean="0"/>
              <a:t>y</a:t>
            </a:r>
            <a:r>
              <a:rPr lang="en-US" altLang="ja-JP" sz="2400" dirty="0" smtClean="0"/>
              <a:t>=0.05.</a:t>
            </a:r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020" y="5847324"/>
            <a:ext cx="17621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Current dependence of luminosity in </a:t>
            </a:r>
            <a:r>
              <a:rPr lang="en-US" altLang="ja-JP" dirty="0" smtClean="0"/>
              <a:t>LEP2 </a:t>
            </a:r>
            <a:r>
              <a:rPr lang="en-US" altLang="ja-JP" dirty="0">
                <a:solidFill>
                  <a:schemeClr val="accent2"/>
                </a:solidFill>
              </a:rPr>
              <a:t>(strong-strong)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4424" y="4957482"/>
            <a:ext cx="8229600" cy="149141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err="1" smtClean="0"/>
              <a:t>y</a:t>
            </a:r>
            <a:r>
              <a:rPr kumimoji="1" lang="en-US" altLang="ja-JP" dirty="0" smtClean="0"/>
              <a:t> limits at 0.3.</a:t>
            </a:r>
          </a:p>
          <a:p>
            <a:r>
              <a:rPr kumimoji="1" lang="en-US" altLang="ja-JP" dirty="0" smtClean="0"/>
              <a:t>No coherent instability is seen.</a:t>
            </a:r>
          </a:p>
          <a:p>
            <a:r>
              <a:rPr lang="en-US" altLang="ja-JP" dirty="0" smtClean="0"/>
              <a:t>Beam size flip/flop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779808" cy="34094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927" y="1988235"/>
            <a:ext cx="2962332" cy="20759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77" y="4539845"/>
            <a:ext cx="17621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Current dependence of luminosity in </a:t>
            </a:r>
            <a:r>
              <a:rPr lang="en-US" altLang="ja-JP" dirty="0" smtClean="0"/>
              <a:t>LEP2.1 </a:t>
            </a:r>
            <a:r>
              <a:rPr lang="en-US" altLang="ja-JP" dirty="0">
                <a:solidFill>
                  <a:schemeClr val="accent2"/>
                </a:solidFill>
              </a:rPr>
              <a:t>(strong-strong)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047129"/>
            <a:ext cx="7646894" cy="1079034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err="1">
                <a:latin typeface="Symbol" panose="05050102010706020507" pitchFamily="18" charset="2"/>
              </a:rPr>
              <a:t>x</a:t>
            </a:r>
            <a:r>
              <a:rPr lang="en-US" altLang="ja-JP" baseline="-25000" dirty="0" err="1"/>
              <a:t>y</a:t>
            </a:r>
            <a:r>
              <a:rPr lang="en-US" altLang="ja-JP" dirty="0"/>
              <a:t> limits at 0.3.</a:t>
            </a:r>
          </a:p>
          <a:p>
            <a:r>
              <a:rPr lang="en-US" altLang="ja-JP" dirty="0"/>
              <a:t>No coherent instability is seen.</a:t>
            </a:r>
          </a:p>
          <a:p>
            <a:r>
              <a:rPr lang="en-US" altLang="ja-JP" dirty="0"/>
              <a:t>Beam size flip/flop 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9" y="1533758"/>
            <a:ext cx="4433383" cy="31816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587" y="2127315"/>
            <a:ext cx="2882507" cy="19945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57" y="5234221"/>
            <a:ext cx="17621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799" y="-6602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Weak-strong simulation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5420" y="1801905"/>
            <a:ext cx="3726417" cy="263811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6" y="1801905"/>
            <a:ext cx="3802141" cy="26900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06" y="4465999"/>
            <a:ext cx="2750908" cy="19796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147" y="4567291"/>
            <a:ext cx="2635725" cy="187833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317811" y="742590"/>
            <a:ext cx="6777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Only incoherent effects can be studied.</a:t>
            </a:r>
          </a:p>
          <a:p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1126908" y="1204255"/>
            <a:ext cx="7524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LEP1 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x</a:t>
            </a:r>
            <a:r>
              <a:rPr lang="en-US" altLang="ja-JP" sz="2400" baseline="-25000" dirty="0" err="1" smtClean="0"/>
              <a:t>y,max</a:t>
            </a:r>
            <a:r>
              <a:rPr lang="en-US" altLang="ja-JP" sz="2400" dirty="0" smtClean="0"/>
              <a:t>=0.22                                     LEP1.5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x</a:t>
            </a:r>
            <a:r>
              <a:rPr lang="en-US" altLang="ja-JP" sz="2400" baseline="-25000" dirty="0" err="1" smtClean="0"/>
              <a:t>y,max</a:t>
            </a:r>
            <a:r>
              <a:rPr lang="en-US" altLang="ja-JP" sz="2400" dirty="0" smtClean="0"/>
              <a:t>=0.33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245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901898"/>
          </a:xfrm>
          <a:ln/>
        </p:spPr>
        <p:txBody>
          <a:bodyPr/>
          <a:lstStyle/>
          <a:p>
            <a:r>
              <a:rPr lang="en-US" altLang="ja-JP" sz="4500" dirty="0">
                <a:ea typeface="ＭＳ Ｐゴシック" panose="020B0600070205080204" pitchFamily="50" charset="-128"/>
              </a:rPr>
              <a:t>3D beam-beam interaction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76" y="2404318"/>
            <a:ext cx="8964706" cy="3116461"/>
          </a:xfrm>
          <a:ln/>
        </p:spPr>
        <p:txBody>
          <a:bodyPr>
            <a:normAutofit/>
          </a:bodyPr>
          <a:lstStyle/>
          <a:p>
            <a:pPr marL="625056"/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bunch is divided into several slices which contain many macro-particles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625056"/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Potential of colliding beam is evaluated by Particle in Cell method using 2D mesh.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sym typeface="Arial" panose="020B0604020202020204" pitchFamily="34" charset="0"/>
            </a:endParaRPr>
          </a:p>
          <a:p>
            <a:pPr marL="625056"/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Collision is calculated slice by 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slice.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2" y="983382"/>
            <a:ext cx="2848570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86" y="5607323"/>
            <a:ext cx="2786063" cy="8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" y="5201542"/>
            <a:ext cx="5027414" cy="15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/>
          </p:cNvSpPr>
          <p:nvPr/>
        </p:nvSpPr>
        <p:spPr bwMode="auto">
          <a:xfrm>
            <a:off x="6131082" y="5201542"/>
            <a:ext cx="183223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ja-JP" sz="1687" dirty="0">
                <a:ea typeface="ＭＳ Ｐゴシック" panose="020B0600070205080204" pitchFamily="50" charset="-128"/>
              </a:rPr>
              <a:t>drift between slices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460476" y="3794912"/>
                <a:ext cx="1633076" cy="57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𝑃𝐼𝐶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76" y="3794912"/>
                <a:ext cx="1633076" cy="5758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3"/>
          <p:cNvSpPr>
            <a:spLocks/>
          </p:cNvSpPr>
          <p:nvPr/>
        </p:nvSpPr>
        <p:spPr bwMode="auto">
          <a:xfrm>
            <a:off x="3528717" y="1267005"/>
            <a:ext cx="316745" cy="607217"/>
          </a:xfrm>
          <a:prstGeom prst="rect">
            <a:avLst/>
          </a:prstGeom>
          <a:solidFill>
            <a:srgbClr val="FF0000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12" name="Rectangle 43"/>
          <p:cNvSpPr>
            <a:spLocks/>
          </p:cNvSpPr>
          <p:nvPr/>
        </p:nvSpPr>
        <p:spPr bwMode="auto">
          <a:xfrm>
            <a:off x="3151247" y="1286941"/>
            <a:ext cx="321469" cy="598339"/>
          </a:xfrm>
          <a:prstGeom prst="rect">
            <a:avLst/>
          </a:prstGeom>
          <a:solidFill>
            <a:srgbClr val="FF0000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13" name="Rectangle 43"/>
          <p:cNvSpPr>
            <a:spLocks/>
          </p:cNvSpPr>
          <p:nvPr/>
        </p:nvSpPr>
        <p:spPr bwMode="auto">
          <a:xfrm>
            <a:off x="2750339" y="1302333"/>
            <a:ext cx="314145" cy="591927"/>
          </a:xfrm>
          <a:prstGeom prst="rect">
            <a:avLst/>
          </a:prstGeom>
          <a:solidFill>
            <a:srgbClr val="FF0000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14" name="Rectangle 50"/>
          <p:cNvSpPr>
            <a:spLocks/>
          </p:cNvSpPr>
          <p:nvPr/>
        </p:nvSpPr>
        <p:spPr bwMode="auto">
          <a:xfrm>
            <a:off x="1830585" y="1334237"/>
            <a:ext cx="329805" cy="582947"/>
          </a:xfrm>
          <a:prstGeom prst="rect">
            <a:avLst/>
          </a:prstGeom>
          <a:solidFill>
            <a:srgbClr val="0000FF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15" name="Rectangle 50"/>
          <p:cNvSpPr>
            <a:spLocks/>
          </p:cNvSpPr>
          <p:nvPr/>
        </p:nvSpPr>
        <p:spPr bwMode="auto">
          <a:xfrm>
            <a:off x="1454944" y="1331786"/>
            <a:ext cx="329805" cy="582947"/>
          </a:xfrm>
          <a:prstGeom prst="rect">
            <a:avLst/>
          </a:prstGeom>
          <a:solidFill>
            <a:srgbClr val="0000FF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16" name="Rectangle 50"/>
          <p:cNvSpPr>
            <a:spLocks/>
          </p:cNvSpPr>
          <p:nvPr/>
        </p:nvSpPr>
        <p:spPr bwMode="auto">
          <a:xfrm>
            <a:off x="1080492" y="1349172"/>
            <a:ext cx="329805" cy="582947"/>
          </a:xfrm>
          <a:prstGeom prst="rect">
            <a:avLst/>
          </a:prstGeom>
          <a:solidFill>
            <a:srgbClr val="0000FF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</p:spTree>
    <p:extLst>
      <p:ext uri="{BB962C8B-B14F-4D97-AF65-F5344CB8AC3E}">
        <p14:creationId xmlns:p14="http://schemas.microsoft.com/office/powerpoint/2010/main" val="20946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5002" y="-188222"/>
            <a:ext cx="8229600" cy="1143000"/>
          </a:xfrm>
        </p:spPr>
        <p:txBody>
          <a:bodyPr/>
          <a:lstStyle/>
          <a:p>
            <a:r>
              <a:rPr lang="en-US" altLang="ja-JP" dirty="0"/>
              <a:t>Weak-strong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8" y="1452356"/>
            <a:ext cx="4122678" cy="29233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153" y="1452356"/>
            <a:ext cx="4108449" cy="29429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20" y="4523553"/>
            <a:ext cx="3139934" cy="22262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949" y="4523553"/>
            <a:ext cx="2720075" cy="193301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80569" y="908157"/>
            <a:ext cx="7524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LEP2 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x</a:t>
            </a:r>
            <a:r>
              <a:rPr lang="en-US" altLang="ja-JP" sz="2400" baseline="-25000" dirty="0" err="1" smtClean="0"/>
              <a:t>y,max</a:t>
            </a:r>
            <a:r>
              <a:rPr lang="en-US" altLang="ja-JP" sz="2400" dirty="0" smtClean="0"/>
              <a:t>=0.3                                     LEP1.5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x</a:t>
            </a:r>
            <a:r>
              <a:rPr lang="en-US" altLang="ja-JP" sz="2400" baseline="-25000" dirty="0" err="1" smtClean="0"/>
              <a:t>y,max</a:t>
            </a:r>
            <a:r>
              <a:rPr lang="en-US" altLang="ja-JP" sz="2400" dirty="0" smtClean="0"/>
              <a:t>=0.34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0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Damping rate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62378" y="1256350"/>
            <a:ext cx="8229600" cy="2179320"/>
          </a:xfrm>
        </p:spPr>
        <p:txBody>
          <a:bodyPr/>
          <a:lstStyle/>
          <a:p>
            <a:r>
              <a:rPr kumimoji="1" lang="en-US" altLang="ja-JP" dirty="0" smtClean="0"/>
              <a:t>Beam-beam tune shift evaluated by luminosity</a:t>
            </a:r>
          </a:p>
          <a:p>
            <a:r>
              <a:rPr kumimoji="1" lang="en-US" altLang="ja-JP" dirty="0" smtClean="0"/>
              <a:t>Simulation shows very high tune </a:t>
            </a:r>
            <a:r>
              <a:rPr kumimoji="1" lang="en-US" altLang="ja-JP" smtClean="0"/>
              <a:t>shift.</a:t>
            </a:r>
            <a:endParaRPr kumimoji="1"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" y="3088595"/>
            <a:ext cx="4364783" cy="30937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53" y="1733685"/>
            <a:ext cx="1762125" cy="704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902" y="3157572"/>
            <a:ext cx="4272059" cy="3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Number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 IP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When the super-periodicity is perfect, simulations using IP phase difference are correct. </a:t>
            </a:r>
          </a:p>
          <a:p>
            <a:r>
              <a:rPr lang="en-US" altLang="ja-JP" dirty="0" smtClean="0"/>
              <a:t>Betatron phase between IP’s modulates.</a:t>
            </a:r>
          </a:p>
          <a:p>
            <a:r>
              <a:rPr kumimoji="1" lang="en-US" altLang="ja-JP" dirty="0" smtClean="0"/>
              <a:t>IP </a:t>
            </a:r>
            <a:r>
              <a:rPr lang="en-US" altLang="ja-JP" dirty="0" err="1" smtClean="0"/>
              <a:t>T</a:t>
            </a:r>
            <a:r>
              <a:rPr kumimoji="1" lang="en-US" altLang="ja-JP" dirty="0" err="1" smtClean="0"/>
              <a:t>wiss</a:t>
            </a:r>
            <a:r>
              <a:rPr kumimoji="1" lang="en-US" altLang="ja-JP" dirty="0" smtClean="0"/>
              <a:t> parameters, 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, x-y coupling, </a:t>
            </a:r>
            <a:r>
              <a:rPr kumimoji="1" lang="en-US" altLang="ja-JP" dirty="0" smtClean="0">
                <a:latin typeface="Symbol" panose="05050102010706020507" pitchFamily="18" charset="2"/>
              </a:rPr>
              <a:t>h </a:t>
            </a:r>
            <a:r>
              <a:rPr kumimoji="1" lang="en-US" altLang="ja-JP" dirty="0" smtClean="0"/>
              <a:t>are not equal in every IP’s.</a:t>
            </a:r>
          </a:p>
          <a:p>
            <a:r>
              <a:rPr lang="en-US" altLang="ja-JP" dirty="0" smtClean="0"/>
              <a:t>IP offset also shifts in each IP.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Vertical betatron Phase modulation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A sample</a:t>
            </a:r>
          </a:p>
          <a:p>
            <a:pPr marL="0" indent="0">
              <a:buNone/>
            </a:pPr>
            <a:r>
              <a:rPr kumimoji="1" lang="en-US" altLang="ja-JP" dirty="0" smtClean="0"/>
              <a:t>(1) 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23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34</a:t>
            </a:r>
            <a:r>
              <a:rPr kumimoji="1" lang="en-US" altLang="ja-JP" dirty="0" smtClean="0"/>
              <a:t>=0.01, 0.02, 0.01,</a:t>
            </a:r>
          </a:p>
          <a:p>
            <a:pPr marL="0" indent="0">
              <a:buNone/>
            </a:pPr>
            <a:r>
              <a:rPr lang="en-US" altLang="ja-JP" dirty="0" smtClean="0"/>
              <a:t>(2)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23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34</a:t>
            </a:r>
            <a:r>
              <a:rPr lang="en-US" altLang="ja-JP" dirty="0" smtClean="0"/>
              <a:t>=0.02, 0.04, 0.01,</a:t>
            </a:r>
          </a:p>
          <a:p>
            <a:pPr marL="0" indent="0">
              <a:buNone/>
            </a:pPr>
            <a:r>
              <a:rPr kumimoji="1" lang="en-US" altLang="ja-JP" dirty="0" smtClean="0"/>
              <a:t>(3)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23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smtClean="0"/>
              <a:t>34</a:t>
            </a:r>
            <a:r>
              <a:rPr lang="en-US" altLang="ja-JP" dirty="0" smtClean="0"/>
              <a:t>=0.0417, -0.02, -0.01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e</a:t>
            </a:r>
            <a:r>
              <a:rPr lang="en-US" altLang="ja-JP" dirty="0" smtClean="0"/>
              <a:t>=0.1N</a:t>
            </a:r>
            <a:r>
              <a:rPr lang="en-US" altLang="ja-JP" baseline="-25000" dirty="0" smtClean="0"/>
              <a:t>e</a:t>
            </a:r>
          </a:p>
          <a:p>
            <a:pPr marL="0" indent="0">
              <a:buNone/>
            </a:pPr>
            <a:r>
              <a:rPr kumimoji="1" lang="en-US" altLang="ja-JP" dirty="0" smtClean="0"/>
              <a:t>r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=0.0024, -0.0024,0.0048,-0.0024 (KEKB level)</a:t>
            </a:r>
          </a:p>
          <a:p>
            <a:pPr marL="0" indent="0">
              <a:buNone/>
            </a:pPr>
            <a:r>
              <a:rPr lang="en-US" altLang="ja-JP" dirty="0" err="1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y</a:t>
            </a:r>
            <a:r>
              <a:rPr lang="en-US" altLang="ja-JP" dirty="0" smtClean="0"/>
              <a:t>/</a:t>
            </a:r>
            <a:r>
              <a:rPr lang="en-US" altLang="ja-JP" dirty="0" err="1" smtClean="0">
                <a:latin typeface="Symbol" panose="05050102010706020507" pitchFamily="18" charset="2"/>
              </a:rPr>
              <a:t>s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=0, 0.25, 0.5,-0.25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45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Effect of phase error in </a:t>
            </a:r>
            <a:r>
              <a:rPr lang="en-US" altLang="ja-JP" dirty="0" smtClean="0">
                <a:solidFill>
                  <a:schemeClr val="accent2"/>
                </a:solidFill>
              </a:rPr>
              <a:t>strong-strong</a:t>
            </a:r>
            <a:r>
              <a:rPr lang="en-US" altLang="ja-JP" dirty="0" smtClean="0"/>
              <a:t> simulation for </a:t>
            </a:r>
            <a:r>
              <a:rPr lang="en-US" altLang="ja-JP" dirty="0" smtClean="0">
                <a:solidFill>
                  <a:srgbClr val="0070C0"/>
                </a:solidFill>
              </a:rPr>
              <a:t>LEP2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271" y="1600201"/>
            <a:ext cx="3784529" cy="26974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1498179"/>
            <a:ext cx="4113223" cy="29562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085" y="4480248"/>
            <a:ext cx="2822308" cy="20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4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Effect of phase error in weak-strong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07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               </a:t>
            </a:r>
            <a:r>
              <a:rPr kumimoji="1" lang="en-US" altLang="ja-JP" dirty="0" smtClean="0">
                <a:solidFill>
                  <a:srgbClr val="0070C0"/>
                </a:solidFill>
              </a:rPr>
              <a:t>LEP1                                  LEP15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err="1" smtClean="0"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err="1" smtClean="0"/>
              <a:t>y,max</a:t>
            </a:r>
            <a:r>
              <a:rPr kumimoji="1" lang="en-US" altLang="ja-JP" dirty="0" smtClean="0"/>
              <a:t> degrades drastically.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7156"/>
            <a:ext cx="4105275" cy="29241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218" y="2097156"/>
            <a:ext cx="4114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Effect of phase error in weak-strong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                 </a:t>
            </a:r>
            <a:r>
              <a:rPr kumimoji="1" lang="en-US" altLang="ja-JP" dirty="0" smtClean="0">
                <a:solidFill>
                  <a:srgbClr val="0070C0"/>
                </a:solidFill>
              </a:rPr>
              <a:t>LEP2                              LEP21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4" y="2283001"/>
            <a:ext cx="4124325" cy="29241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59188"/>
            <a:ext cx="40862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x-y coupling, collision offset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8" y="1600200"/>
            <a:ext cx="4606787" cy="32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26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Effect of phase error in weak-strong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TLEP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35" y="2184928"/>
            <a:ext cx="41433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5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35280" y="868680"/>
                <a:ext cx="8229600" cy="57759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kumimoji="1" lang="en-US" altLang="ja-JP" dirty="0" smtClean="0"/>
                  <a:t>Luminosity simulation has been performed for TLEP, CEPC and LEP using weak-strong and strong-strong model.</a:t>
                </a:r>
              </a:p>
              <a:p>
                <a:r>
                  <a:rPr kumimoji="1" lang="en-US" altLang="ja-JP" dirty="0" smtClean="0"/>
                  <a:t> Design luminosity </a:t>
                </a:r>
                <a:r>
                  <a:rPr lang="en-US" altLang="ja-JP" dirty="0" smtClean="0"/>
                  <a:t>can be achievable for TLEP and CEPC in the simulations.</a:t>
                </a:r>
              </a:p>
              <a:p>
                <a:r>
                  <a:rPr kumimoji="1" lang="en-US" altLang="ja-JP" dirty="0" smtClean="0"/>
                  <a:t>Effects of energy and number of IP’s have been studied using LEP parameters.</a:t>
                </a:r>
              </a:p>
              <a:p>
                <a:r>
                  <a:rPr lang="en-US" altLang="ja-JP" dirty="0" smtClean="0"/>
                  <a:t>The beam-beam limit in simulation is much higher than LEP experiments.</a:t>
                </a:r>
              </a:p>
              <a:p>
                <a:r>
                  <a:rPr lang="en-US" altLang="ja-JP" dirty="0" err="1" smtClean="0"/>
                  <a:t>Erros</a:t>
                </a:r>
                <a:r>
                  <a:rPr lang="en-US" altLang="ja-JP" dirty="0" smtClean="0"/>
                  <a:t>, for example </a:t>
                </a:r>
                <a:r>
                  <a:rPr lang="en-US" altLang="ja-JP" dirty="0" err="1"/>
                  <a:t>b</a:t>
                </a:r>
                <a:r>
                  <a:rPr lang="en-US" altLang="ja-JP" dirty="0" err="1" smtClean="0"/>
                  <a:t>etatron</a:t>
                </a:r>
                <a:r>
                  <a:rPr lang="en-US" altLang="ja-JP" dirty="0" smtClean="0"/>
                  <a:t> phase error between IP’s  affect the beam-beam performance.</a:t>
                </a:r>
              </a:p>
              <a:p>
                <a:r>
                  <a:rPr lang="en-US" altLang="ja-JP" dirty="0" smtClean="0"/>
                  <a:t>Which </a:t>
                </a:r>
                <a:r>
                  <a:rPr lang="en-US" altLang="ja-JP" smtClean="0"/>
                  <a:t>is correct scaling </a:t>
                </a:r>
                <a:r>
                  <a:rPr lang="en-US" altLang="ja-JP" dirty="0" smtClean="0"/>
                  <a:t>for the bam-beam </a:t>
                </a:r>
                <a:r>
                  <a:rPr lang="en-US" altLang="ja-JP" dirty="0" smtClean="0"/>
                  <a:t>parameter.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eqAr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=0.5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−0.4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−0.4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280" y="868680"/>
                <a:ext cx="8229600" cy="5775960"/>
              </a:xfrm>
              <a:blipFill rotWithShape="0">
                <a:blip r:embed="rId2"/>
                <a:stretch>
                  <a:fillRect l="-1259" t="-1690" r="-2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54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1"/>
          <p:cNvSpPr>
            <a:spLocks noChangeShapeType="1"/>
          </p:cNvSpPr>
          <p:nvPr/>
        </p:nvSpPr>
        <p:spPr bwMode="auto">
          <a:xfrm>
            <a:off x="7965281" y="151804"/>
            <a:ext cx="1117" cy="152697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152805" y="151805"/>
            <a:ext cx="792510" cy="1295921"/>
            <a:chOff x="0" y="0"/>
            <a:chExt cx="710" cy="1161"/>
          </a:xfrm>
        </p:grpSpPr>
        <p:sp>
          <p:nvSpPr>
            <p:cNvPr id="21506" name="Oval 2"/>
            <p:cNvSpPr>
              <a:spLocks/>
            </p:cNvSpPr>
            <p:nvPr/>
          </p:nvSpPr>
          <p:spPr bwMode="auto">
            <a:xfrm>
              <a:off x="0" y="0"/>
              <a:ext cx="107" cy="10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07" name="Oval 3"/>
            <p:cNvSpPr>
              <a:spLocks/>
            </p:cNvSpPr>
            <p:nvPr/>
          </p:nvSpPr>
          <p:spPr bwMode="auto">
            <a:xfrm>
              <a:off x="151" y="0"/>
              <a:ext cx="107" cy="10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08" name="Oval 4"/>
            <p:cNvSpPr>
              <a:spLocks/>
            </p:cNvSpPr>
            <p:nvPr/>
          </p:nvSpPr>
          <p:spPr bwMode="auto">
            <a:xfrm>
              <a:off x="301" y="0"/>
              <a:ext cx="108" cy="10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09" name="Oval 5"/>
            <p:cNvSpPr>
              <a:spLocks/>
            </p:cNvSpPr>
            <p:nvPr/>
          </p:nvSpPr>
          <p:spPr bwMode="auto">
            <a:xfrm>
              <a:off x="0" y="150"/>
              <a:ext cx="107" cy="10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0" name="Oval 6"/>
            <p:cNvSpPr>
              <a:spLocks/>
            </p:cNvSpPr>
            <p:nvPr/>
          </p:nvSpPr>
          <p:spPr bwMode="auto">
            <a:xfrm>
              <a:off x="151" y="150"/>
              <a:ext cx="107" cy="10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1" name="Oval 7"/>
            <p:cNvSpPr>
              <a:spLocks/>
            </p:cNvSpPr>
            <p:nvPr/>
          </p:nvSpPr>
          <p:spPr bwMode="auto">
            <a:xfrm>
              <a:off x="301" y="150"/>
              <a:ext cx="108" cy="10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2" name="Oval 8"/>
            <p:cNvSpPr>
              <a:spLocks/>
            </p:cNvSpPr>
            <p:nvPr/>
          </p:nvSpPr>
          <p:spPr bwMode="auto">
            <a:xfrm>
              <a:off x="452" y="150"/>
              <a:ext cx="107" cy="10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3" name="Oval 9"/>
            <p:cNvSpPr>
              <a:spLocks/>
            </p:cNvSpPr>
            <p:nvPr/>
          </p:nvSpPr>
          <p:spPr bwMode="auto">
            <a:xfrm>
              <a:off x="0" y="301"/>
              <a:ext cx="107" cy="10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4" name="Oval 10"/>
            <p:cNvSpPr>
              <a:spLocks/>
            </p:cNvSpPr>
            <p:nvPr/>
          </p:nvSpPr>
          <p:spPr bwMode="auto">
            <a:xfrm>
              <a:off x="151" y="301"/>
              <a:ext cx="107" cy="10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5" name="Oval 11"/>
            <p:cNvSpPr>
              <a:spLocks/>
            </p:cNvSpPr>
            <p:nvPr/>
          </p:nvSpPr>
          <p:spPr bwMode="auto">
            <a:xfrm>
              <a:off x="301" y="301"/>
              <a:ext cx="108" cy="10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6" name="Oval 12"/>
            <p:cNvSpPr>
              <a:spLocks/>
            </p:cNvSpPr>
            <p:nvPr/>
          </p:nvSpPr>
          <p:spPr bwMode="auto">
            <a:xfrm>
              <a:off x="452" y="301"/>
              <a:ext cx="107" cy="10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7" name="Oval 13"/>
            <p:cNvSpPr>
              <a:spLocks/>
            </p:cNvSpPr>
            <p:nvPr/>
          </p:nvSpPr>
          <p:spPr bwMode="auto">
            <a:xfrm>
              <a:off x="602" y="301"/>
              <a:ext cx="108" cy="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8" name="Oval 14"/>
            <p:cNvSpPr>
              <a:spLocks/>
            </p:cNvSpPr>
            <p:nvPr/>
          </p:nvSpPr>
          <p:spPr bwMode="auto">
            <a:xfrm>
              <a:off x="0" y="451"/>
              <a:ext cx="107" cy="10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19" name="Oval 15"/>
            <p:cNvSpPr>
              <a:spLocks/>
            </p:cNvSpPr>
            <p:nvPr/>
          </p:nvSpPr>
          <p:spPr bwMode="auto">
            <a:xfrm>
              <a:off x="151" y="451"/>
              <a:ext cx="107" cy="10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0" name="Oval 16"/>
            <p:cNvSpPr>
              <a:spLocks/>
            </p:cNvSpPr>
            <p:nvPr/>
          </p:nvSpPr>
          <p:spPr bwMode="auto">
            <a:xfrm>
              <a:off x="301" y="451"/>
              <a:ext cx="108" cy="10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1" name="Oval 17"/>
            <p:cNvSpPr>
              <a:spLocks/>
            </p:cNvSpPr>
            <p:nvPr/>
          </p:nvSpPr>
          <p:spPr bwMode="auto">
            <a:xfrm>
              <a:off x="452" y="451"/>
              <a:ext cx="107" cy="1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2" name="Oval 18"/>
            <p:cNvSpPr>
              <a:spLocks/>
            </p:cNvSpPr>
            <p:nvPr/>
          </p:nvSpPr>
          <p:spPr bwMode="auto">
            <a:xfrm>
              <a:off x="0" y="602"/>
              <a:ext cx="107" cy="10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3" name="Oval 19"/>
            <p:cNvSpPr>
              <a:spLocks/>
            </p:cNvSpPr>
            <p:nvPr/>
          </p:nvSpPr>
          <p:spPr bwMode="auto">
            <a:xfrm>
              <a:off x="151" y="602"/>
              <a:ext cx="107" cy="10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4" name="Oval 20"/>
            <p:cNvSpPr>
              <a:spLocks/>
            </p:cNvSpPr>
            <p:nvPr/>
          </p:nvSpPr>
          <p:spPr bwMode="auto">
            <a:xfrm>
              <a:off x="301" y="602"/>
              <a:ext cx="108" cy="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5" name="Oval 21"/>
            <p:cNvSpPr>
              <a:spLocks/>
            </p:cNvSpPr>
            <p:nvPr/>
          </p:nvSpPr>
          <p:spPr bwMode="auto">
            <a:xfrm>
              <a:off x="452" y="602"/>
              <a:ext cx="107" cy="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6" name="Oval 22"/>
            <p:cNvSpPr>
              <a:spLocks/>
            </p:cNvSpPr>
            <p:nvPr/>
          </p:nvSpPr>
          <p:spPr bwMode="auto">
            <a:xfrm>
              <a:off x="602" y="602"/>
              <a:ext cx="108" cy="10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7" name="Oval 23"/>
            <p:cNvSpPr>
              <a:spLocks/>
            </p:cNvSpPr>
            <p:nvPr/>
          </p:nvSpPr>
          <p:spPr bwMode="auto">
            <a:xfrm>
              <a:off x="0" y="752"/>
              <a:ext cx="107" cy="10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8" name="Oval 24"/>
            <p:cNvSpPr>
              <a:spLocks/>
            </p:cNvSpPr>
            <p:nvPr/>
          </p:nvSpPr>
          <p:spPr bwMode="auto">
            <a:xfrm>
              <a:off x="151" y="752"/>
              <a:ext cx="107" cy="1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29" name="Oval 25"/>
            <p:cNvSpPr>
              <a:spLocks/>
            </p:cNvSpPr>
            <p:nvPr/>
          </p:nvSpPr>
          <p:spPr bwMode="auto">
            <a:xfrm>
              <a:off x="301" y="752"/>
              <a:ext cx="108" cy="1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0" name="Oval 26"/>
            <p:cNvSpPr>
              <a:spLocks/>
            </p:cNvSpPr>
            <p:nvPr/>
          </p:nvSpPr>
          <p:spPr bwMode="auto">
            <a:xfrm>
              <a:off x="452" y="752"/>
              <a:ext cx="107" cy="10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1" name="Oval 27"/>
            <p:cNvSpPr>
              <a:spLocks/>
            </p:cNvSpPr>
            <p:nvPr/>
          </p:nvSpPr>
          <p:spPr bwMode="auto">
            <a:xfrm>
              <a:off x="0" y="903"/>
              <a:ext cx="107" cy="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2" name="Oval 28"/>
            <p:cNvSpPr>
              <a:spLocks/>
            </p:cNvSpPr>
            <p:nvPr/>
          </p:nvSpPr>
          <p:spPr bwMode="auto">
            <a:xfrm>
              <a:off x="151" y="903"/>
              <a:ext cx="107" cy="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3" name="Oval 29"/>
            <p:cNvSpPr>
              <a:spLocks/>
            </p:cNvSpPr>
            <p:nvPr/>
          </p:nvSpPr>
          <p:spPr bwMode="auto">
            <a:xfrm>
              <a:off x="301" y="903"/>
              <a:ext cx="108" cy="10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4" name="Oval 30"/>
            <p:cNvSpPr>
              <a:spLocks/>
            </p:cNvSpPr>
            <p:nvPr/>
          </p:nvSpPr>
          <p:spPr bwMode="auto">
            <a:xfrm>
              <a:off x="452" y="903"/>
              <a:ext cx="107" cy="10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5" name="Oval 31"/>
            <p:cNvSpPr>
              <a:spLocks/>
            </p:cNvSpPr>
            <p:nvPr/>
          </p:nvSpPr>
          <p:spPr bwMode="auto">
            <a:xfrm>
              <a:off x="151" y="1053"/>
              <a:ext cx="107" cy="10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  <p:sp>
          <p:nvSpPr>
            <p:cNvPr id="21536" name="Oval 32"/>
            <p:cNvSpPr>
              <a:spLocks/>
            </p:cNvSpPr>
            <p:nvPr/>
          </p:nvSpPr>
          <p:spPr bwMode="auto">
            <a:xfrm>
              <a:off x="452" y="1053"/>
              <a:ext cx="107" cy="10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266"/>
            </a:p>
          </p:txBody>
        </p:sp>
      </p:grpSp>
      <p:sp>
        <p:nvSpPr>
          <p:cNvPr id="21538" name="Rectangle 34"/>
          <p:cNvSpPr>
            <a:spLocks noGrp="1" noChangeArrowheads="1"/>
          </p:cNvSpPr>
          <p:nvPr>
            <p:ph type="title"/>
          </p:nvPr>
        </p:nvSpPr>
        <p:spPr>
          <a:xfrm>
            <a:off x="218777" y="114970"/>
            <a:ext cx="7697391" cy="1417588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ja-JP" sz="3516" dirty="0">
                <a:ea typeface="ＭＳ Ｐゴシック" panose="020B0600070205080204" pitchFamily="50" charset="-128"/>
              </a:rPr>
              <a:t>3D </a:t>
            </a:r>
            <a:r>
              <a:rPr lang="en-US" altLang="ja-JP" sz="3516" dirty="0" err="1">
                <a:ea typeface="ＭＳ Ｐゴシック" panose="020B0600070205080204" pitchFamily="50" charset="-128"/>
              </a:rPr>
              <a:t>symplectic</a:t>
            </a:r>
            <a:r>
              <a:rPr lang="en-US" altLang="ja-JP" sz="3516" dirty="0">
                <a:ea typeface="ＭＳ Ｐゴシック" panose="020B0600070205080204" pitchFamily="50" charset="-128"/>
              </a:rPr>
              <a:t> integrator for slice-by-slice collision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180268" y="1464242"/>
            <a:ext cx="8536781" cy="2777133"/>
          </a:xfrm>
          <a:ln/>
        </p:spPr>
        <p:txBody>
          <a:bodyPr vert="horz" lIns="91440" tIns="45720" rIns="116999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50" charset="-128"/>
              </a:rPr>
              <a:t>Potential is calculated at s</a:t>
            </a:r>
            <a:r>
              <a:rPr lang="en-US" altLang="ja-JP" baseline="-20000" dirty="0">
                <a:ea typeface="ＭＳ Ｐゴシック" panose="020B0600070205080204" pitchFamily="50" charset="-128"/>
              </a:rPr>
              <a:t>f</a:t>
            </a:r>
            <a:r>
              <a:rPr lang="en-US" altLang="ja-JP" dirty="0">
                <a:ea typeface="ＭＳ Ｐゴシック" panose="020B0600070205080204" pitchFamily="50" charset="-128"/>
              </a:rPr>
              <a:t> and s</a:t>
            </a:r>
            <a:r>
              <a:rPr lang="en-US" altLang="ja-JP" baseline="-20000" dirty="0">
                <a:ea typeface="ＭＳ Ｐゴシック" panose="020B0600070205080204" pitchFamily="50" charset="-128"/>
              </a:rPr>
              <a:t>b</a:t>
            </a:r>
            <a:r>
              <a:rPr lang="en-US" altLang="ja-JP" dirty="0">
                <a:ea typeface="ＭＳ Ｐゴシック" panose="020B0600070205080204" pitchFamily="50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50" charset="-128"/>
              </a:rPr>
              <a:t>Potential is interpolated to </a:t>
            </a:r>
            <a:r>
              <a:rPr lang="en-US" altLang="ja-JP" dirty="0" err="1">
                <a:ea typeface="ＭＳ Ｐゴシック" panose="020B0600070205080204" pitchFamily="50" charset="-128"/>
              </a:rPr>
              <a:t>s</a:t>
            </a:r>
            <a:r>
              <a:rPr lang="en-US" altLang="ja-JP" baseline="-20000" dirty="0" err="1">
                <a:ea typeface="ＭＳ Ｐゴシック" panose="020B0600070205080204" pitchFamily="50" charset="-128"/>
              </a:rPr>
              <a:t>i</a:t>
            </a:r>
            <a:r>
              <a:rPr lang="en-US" altLang="ja-JP" dirty="0">
                <a:ea typeface="ＭＳ Ｐゴシック" panose="020B0600070205080204" pitchFamily="50" charset="-128"/>
              </a:rPr>
              <a:t> between s</a:t>
            </a:r>
            <a:r>
              <a:rPr lang="en-US" altLang="ja-JP" baseline="-20000" dirty="0">
                <a:ea typeface="ＭＳ Ｐゴシック" panose="020B0600070205080204" pitchFamily="50" charset="-128"/>
              </a:rPr>
              <a:t>f</a:t>
            </a:r>
            <a:r>
              <a:rPr lang="en-US" altLang="ja-JP" dirty="0">
                <a:ea typeface="ＭＳ Ｐゴシック" panose="020B0600070205080204" pitchFamily="50" charset="-128"/>
              </a:rPr>
              <a:t> and s</a:t>
            </a:r>
            <a:r>
              <a:rPr lang="en-US" altLang="ja-JP" baseline="-20000" dirty="0">
                <a:ea typeface="ＭＳ Ｐゴシック" panose="020B0600070205080204" pitchFamily="50" charset="-128"/>
              </a:rPr>
              <a:t>b</a:t>
            </a:r>
            <a:r>
              <a:rPr lang="en-US" altLang="ja-JP" dirty="0">
                <a:ea typeface="ＭＳ Ｐゴシック" panose="020B0600070205080204" pitchFamily="50" charset="-128"/>
              </a:rPr>
              <a:t>.</a:t>
            </a:r>
          </a:p>
        </p:txBody>
      </p:sp>
      <p:sp>
        <p:nvSpPr>
          <p:cNvPr id="21540" name="Rectangle 36"/>
          <p:cNvSpPr>
            <a:spLocks/>
          </p:cNvSpPr>
          <p:nvPr/>
        </p:nvSpPr>
        <p:spPr bwMode="auto">
          <a:xfrm>
            <a:off x="1982391" y="2893219"/>
            <a:ext cx="455414" cy="1223367"/>
          </a:xfrm>
          <a:prstGeom prst="rect">
            <a:avLst/>
          </a:prstGeom>
          <a:solidFill>
            <a:srgbClr val="0000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1" name="Oval 37"/>
          <p:cNvSpPr>
            <a:spLocks/>
          </p:cNvSpPr>
          <p:nvPr/>
        </p:nvSpPr>
        <p:spPr bwMode="auto">
          <a:xfrm>
            <a:off x="3348633" y="3348633"/>
            <a:ext cx="80367" cy="80367"/>
          </a:xfrm>
          <a:prstGeom prst="ellipse">
            <a:avLst/>
          </a:prstGeom>
          <a:solidFill>
            <a:srgbClr val="FF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2205633" y="3125390"/>
            <a:ext cx="1062633" cy="111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2821781" y="2821781"/>
            <a:ext cx="1117" cy="303609"/>
          </a:xfrm>
          <a:prstGeom prst="line">
            <a:avLst/>
          </a:prstGeom>
          <a:noFill/>
          <a:ln w="9525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2205633" y="3812976"/>
            <a:ext cx="1446609" cy="111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rot="10800000">
            <a:off x="2973586" y="3812976"/>
            <a:ext cx="151805" cy="607219"/>
          </a:xfrm>
          <a:prstGeom prst="line">
            <a:avLst/>
          </a:prstGeom>
          <a:noFill/>
          <a:ln w="9525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2205633" y="2669977"/>
            <a:ext cx="1117" cy="1598414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7" name="Rectangle 43"/>
          <p:cNvSpPr>
            <a:spLocks/>
          </p:cNvSpPr>
          <p:nvPr/>
        </p:nvSpPr>
        <p:spPr bwMode="auto">
          <a:xfrm>
            <a:off x="3277195" y="2893219"/>
            <a:ext cx="383977" cy="1223367"/>
          </a:xfrm>
          <a:prstGeom prst="rect">
            <a:avLst/>
          </a:prstGeom>
          <a:solidFill>
            <a:srgbClr val="FF0000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2205633" y="3429000"/>
            <a:ext cx="1223367" cy="111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rot="10800000" flipH="1">
            <a:off x="2589610" y="3429000"/>
            <a:ext cx="303609" cy="1223367"/>
          </a:xfrm>
          <a:prstGeom prst="line">
            <a:avLst/>
          </a:prstGeom>
          <a:noFill/>
          <a:ln w="9525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50" name="Rectangle 46"/>
          <p:cNvSpPr>
            <a:spLocks/>
          </p:cNvSpPr>
          <p:nvPr/>
        </p:nvSpPr>
        <p:spPr bwMode="auto">
          <a:xfrm>
            <a:off x="2589609" y="2464594"/>
            <a:ext cx="625078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406"/>
              </a:spcBef>
            </a:pPr>
            <a:r>
              <a:rPr lang="en-US" altLang="ja-JP" sz="239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ja-JP" sz="2391" baseline="-19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21551" name="Rectangle 47"/>
          <p:cNvSpPr>
            <a:spLocks/>
          </p:cNvSpPr>
          <p:nvPr/>
        </p:nvSpPr>
        <p:spPr bwMode="auto">
          <a:xfrm>
            <a:off x="3125391" y="4339828"/>
            <a:ext cx="625078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406"/>
              </a:spcBef>
            </a:pPr>
            <a:r>
              <a:rPr lang="en-US" altLang="ja-JP" sz="239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ja-JP" sz="2391" baseline="-19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1552" name="Rectangle 48"/>
          <p:cNvSpPr>
            <a:spLocks/>
          </p:cNvSpPr>
          <p:nvPr/>
        </p:nvSpPr>
        <p:spPr bwMode="auto">
          <a:xfrm>
            <a:off x="2366367" y="4491633"/>
            <a:ext cx="392906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406"/>
              </a:spcBef>
            </a:pPr>
            <a:r>
              <a:rPr lang="en-US" altLang="ja-JP" sz="239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ja-JP" sz="2391" baseline="-19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21553" name="Rectangle 49"/>
          <p:cNvSpPr>
            <a:spLocks/>
          </p:cNvSpPr>
          <p:nvPr/>
        </p:nvSpPr>
        <p:spPr bwMode="auto">
          <a:xfrm>
            <a:off x="232172" y="4955976"/>
            <a:ext cx="8161734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554"/>
              </a:spcBef>
              <a:buClr>
                <a:srgbClr val="330066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ja-JP" sz="239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Since the interaction depends on z, energy kick should be taken into account </a:t>
            </a:r>
            <a:r>
              <a:rPr lang="en-US" altLang="ja-JP" sz="2391" dirty="0" err="1">
                <a:solidFill>
                  <a:srgbClr val="CF0509"/>
                </a:solidFill>
                <a:latin typeface="+mn-lt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ja-JP" sz="2391" dirty="0" err="1">
                <a:solidFill>
                  <a:srgbClr val="CF0509"/>
                </a:solidFill>
                <a:latin typeface="+mn-lt"/>
                <a:ea typeface="ＭＳ Ｐゴシック" panose="020B0600070205080204" pitchFamily="50" charset="-128"/>
                <a:sym typeface="Symbol" panose="05050102010706020507" pitchFamily="18" charset="2"/>
              </a:rPr>
              <a:t>φ</a:t>
            </a:r>
            <a:r>
              <a:rPr lang="en-US" altLang="ja-JP" sz="2391" dirty="0">
                <a:solidFill>
                  <a:srgbClr val="CF0509"/>
                </a:solidFill>
                <a:latin typeface="+mn-lt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/dz</a:t>
            </a:r>
            <a:r>
              <a:rPr lang="en-US" altLang="ja-JP" sz="239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ja-JP" sz="1687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554"/>
              </a:spcBef>
              <a:buClr>
                <a:srgbClr val="330066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ja-JP" sz="239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We repeat the same procedure exchanging particle and slice.</a:t>
            </a:r>
          </a:p>
        </p:txBody>
      </p:sp>
      <p:sp>
        <p:nvSpPr>
          <p:cNvPr id="21554" name="Rectangle 50"/>
          <p:cNvSpPr>
            <a:spLocks/>
          </p:cNvSpPr>
          <p:nvPr/>
        </p:nvSpPr>
        <p:spPr bwMode="auto">
          <a:xfrm>
            <a:off x="5563195" y="2973586"/>
            <a:ext cx="455414" cy="1223367"/>
          </a:xfrm>
          <a:prstGeom prst="rect">
            <a:avLst/>
          </a:prstGeom>
          <a:solidFill>
            <a:srgbClr val="0000FF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6402586" y="2893219"/>
            <a:ext cx="1117" cy="303609"/>
          </a:xfrm>
          <a:prstGeom prst="line">
            <a:avLst/>
          </a:prstGeom>
          <a:noFill/>
          <a:ln w="9525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 rot="10800000">
            <a:off x="6554390" y="3884414"/>
            <a:ext cx="151805" cy="607219"/>
          </a:xfrm>
          <a:prstGeom prst="line">
            <a:avLst/>
          </a:prstGeom>
          <a:noFill/>
          <a:ln w="9525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57" name="Rectangle 53"/>
          <p:cNvSpPr>
            <a:spLocks/>
          </p:cNvSpPr>
          <p:nvPr/>
        </p:nvSpPr>
        <p:spPr bwMode="auto">
          <a:xfrm>
            <a:off x="6858000" y="2973586"/>
            <a:ext cx="455414" cy="1223367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5795367" y="3509367"/>
            <a:ext cx="1294805" cy="111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rot="10800000" flipH="1">
            <a:off x="6170414" y="3509367"/>
            <a:ext cx="303609" cy="1223367"/>
          </a:xfrm>
          <a:prstGeom prst="line">
            <a:avLst/>
          </a:prstGeom>
          <a:noFill/>
          <a:ln w="9525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60" name="Rectangle 56"/>
          <p:cNvSpPr>
            <a:spLocks/>
          </p:cNvSpPr>
          <p:nvPr/>
        </p:nvSpPr>
        <p:spPr bwMode="auto">
          <a:xfrm>
            <a:off x="6170414" y="2437805"/>
            <a:ext cx="625078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406"/>
              </a:spcBef>
            </a:pPr>
            <a:r>
              <a:rPr lang="en-US" altLang="ja-JP" sz="239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ja-JP" sz="2391" baseline="-19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21561" name="Rectangle 57"/>
          <p:cNvSpPr>
            <a:spLocks/>
          </p:cNvSpPr>
          <p:nvPr/>
        </p:nvSpPr>
        <p:spPr bwMode="auto">
          <a:xfrm>
            <a:off x="6706195" y="4420195"/>
            <a:ext cx="625078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406"/>
              </a:spcBef>
            </a:pPr>
            <a:r>
              <a:rPr lang="en-US" altLang="ja-JP" sz="239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ja-JP" sz="2391" baseline="-19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1562" name="Rectangle 58"/>
          <p:cNvSpPr>
            <a:spLocks/>
          </p:cNvSpPr>
          <p:nvPr/>
        </p:nvSpPr>
        <p:spPr bwMode="auto">
          <a:xfrm>
            <a:off x="5947172" y="4572000"/>
            <a:ext cx="392906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406"/>
              </a:spcBef>
            </a:pPr>
            <a:r>
              <a:rPr lang="en-US" altLang="ja-JP" sz="239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ja-JP" sz="2391" baseline="-19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21563" name="Oval 59"/>
          <p:cNvSpPr>
            <a:spLocks/>
          </p:cNvSpPr>
          <p:nvPr/>
        </p:nvSpPr>
        <p:spPr bwMode="auto">
          <a:xfrm>
            <a:off x="5795367" y="3509367"/>
            <a:ext cx="80367" cy="80367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6018609" y="3196828"/>
            <a:ext cx="1062633" cy="111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7090172" y="2741414"/>
            <a:ext cx="1117" cy="1598414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>
            <a:off x="5563195" y="3884414"/>
            <a:ext cx="1526977" cy="111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</p:spTree>
    <p:extLst>
      <p:ext uri="{BB962C8B-B14F-4D97-AF65-F5344CB8AC3E}">
        <p14:creationId xmlns:p14="http://schemas.microsoft.com/office/powerpoint/2010/main" val="4808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1681"/>
            <a:ext cx="8229600" cy="797447"/>
          </a:xfrm>
        </p:spPr>
        <p:txBody>
          <a:bodyPr/>
          <a:lstStyle/>
          <a:p>
            <a:r>
              <a:rPr kumimoji="1" lang="en-US" altLang="ja-JP" dirty="0" smtClean="0"/>
              <a:t>Weak-strong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6188" y="87575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Strong beam is sliced. Macro-particles in weak beam collide with the strong beam.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69259" y="2890183"/>
                <a:ext cx="2715230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m:rPr>
                                  <m:nor/>
                                </m:rPr>
                                <a:rPr lang="ja-JP" altLang="en-US" dirty="0"/>
                                <m:t> 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9" y="2890183"/>
                <a:ext cx="2715230" cy="5843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95156" y="3709165"/>
                <a:ext cx="6753688" cy="659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sSubSup>
                                <m:sSubSupPr>
                                  <m:ctrlP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ja-JP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ja-JP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𝑖𝑦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2(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kumimoji="1" lang="en-US" altLang="ja-JP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kumimoji="1"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kumimoji="1" lang="en-US" altLang="ja-JP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2(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56" y="3709165"/>
                <a:ext cx="6753688" cy="659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75130" y="4535404"/>
                <a:ext cx="2554354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m:rPr>
                                  <m:nor/>
                                </m:rPr>
                                <a:rPr lang="ja-JP" altLang="en-US" dirty="0"/>
                                <m:t> 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0" y="4535404"/>
                <a:ext cx="2554354" cy="5843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69259" y="5401721"/>
                <a:ext cx="8005482" cy="618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2(</m:t>
                          </m:r>
                          <m:sSubSup>
                            <m:sSubSup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ja-JP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ja-JP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1200" dirty="0"/>
              </a:p>
              <a:p>
                <a:endParaRPr lang="ja-JP" altLang="en-US" sz="1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9" y="5401721"/>
                <a:ext cx="8005482" cy="6187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489448" y="1877956"/>
                <a:ext cx="3131370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⁡[−</m:t>
                          </m:r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m:rPr>
                              <m:nor/>
                            </m:rPr>
                            <a:rPr lang="ja-JP" altLang="en-US" dirty="0"/>
                            <m:t> 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48" y="1877956"/>
                <a:ext cx="3131370" cy="8712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16" y="1888532"/>
            <a:ext cx="2848570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916" y="2141493"/>
            <a:ext cx="1447800" cy="97155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677621" y="2953865"/>
            <a:ext cx="14043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weak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147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902"/>
          </a:xfrm>
        </p:spPr>
        <p:txBody>
          <a:bodyPr/>
          <a:lstStyle/>
          <a:p>
            <a:r>
              <a:rPr kumimoji="1" lang="en-US" altLang="ja-JP" dirty="0" smtClean="0"/>
              <a:t>Strong-strong simulation</a:t>
            </a:r>
            <a:r>
              <a:rPr lang="ja-JP" altLang="en-US" dirty="0"/>
              <a:t> </a:t>
            </a:r>
            <a:r>
              <a:rPr lang="en-US" altLang="ja-JP" dirty="0" smtClean="0"/>
              <a:t>for CEPC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06754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Luminosity behavior depends on tune operating points.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49" y="2181061"/>
            <a:ext cx="6140045" cy="42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0237"/>
          </a:xfrm>
        </p:spPr>
        <p:txBody>
          <a:bodyPr/>
          <a:lstStyle/>
          <a:p>
            <a:r>
              <a:rPr lang="en-US" altLang="ja-JP" dirty="0" smtClean="0"/>
              <a:t>Dependence on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b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* (CEPC)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9724"/>
            <a:ext cx="8481814" cy="208097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Tune shift including bunch length due to </a:t>
            </a:r>
            <a:r>
              <a:rPr kumimoji="1" lang="en-US" altLang="ja-JP" dirty="0" err="1" smtClean="0"/>
              <a:t>beamstrahlung</a:t>
            </a:r>
            <a:r>
              <a:rPr kumimoji="1" lang="en-US" altLang="ja-JP" dirty="0" smtClean="0"/>
              <a:t>,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/>
              <a:t>z</a:t>
            </a:r>
            <a:r>
              <a:rPr lang="en-US" altLang="ja-JP" smtClean="0"/>
              <a:t>~2.8mm</a:t>
            </a:r>
            <a:endParaRPr kumimoji="1" lang="en-US" altLang="ja-JP" dirty="0" smtClean="0"/>
          </a:p>
          <a:p>
            <a:r>
              <a:rPr kumimoji="1" lang="en-US" altLang="ja-JP" dirty="0" smtClean="0"/>
              <a:t>Simulated luminosity as function of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b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*.</a:t>
            </a:r>
          </a:p>
          <a:p>
            <a:r>
              <a:rPr lang="en-US" altLang="ja-JP" dirty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altLang="ja-JP" baseline="-25000" dirty="0">
                <a:solidFill>
                  <a:srgbClr val="FF0000"/>
                </a:solidFill>
              </a:rPr>
              <a:t>y</a:t>
            </a:r>
            <a:r>
              <a:rPr lang="en-US" altLang="ja-JP" dirty="0" smtClean="0">
                <a:solidFill>
                  <a:srgbClr val="FF0000"/>
                </a:solidFill>
              </a:rPr>
              <a:t>*=2mm is better.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8" y="3318008"/>
            <a:ext cx="4125240" cy="29342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74" y="3318008"/>
            <a:ext cx="3932405" cy="27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Tolerance for Vertical dispersion at IP in CEPC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90" y="2895987"/>
            <a:ext cx="4559300" cy="319151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346200" y="1417638"/>
                <a:ext cx="1859740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=0.16 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00" y="1417638"/>
                <a:ext cx="1859740" cy="398507"/>
              </a:xfrm>
              <a:prstGeom prst="rect">
                <a:avLst/>
              </a:prstGeom>
              <a:blipFill rotWithShape="0">
                <a:blip r:embed="rId3"/>
                <a:stretch>
                  <a:fillRect l="-1967" r="-163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094940" y="1354480"/>
                <a:ext cx="2887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=0.16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−0.17 %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40" y="1354480"/>
                <a:ext cx="288784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482295" y="2001419"/>
                <a:ext cx="3097258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𝑡𝑜𝑙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0.1 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95" y="2001419"/>
                <a:ext cx="3097258" cy="7948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46200" y="5941812"/>
                <a:ext cx="6946900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Luminosity degradation is visible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𝑡𝑜𝑙</m:t>
                        </m:r>
                      </m:sub>
                    </m:sSub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00" y="5941812"/>
                <a:ext cx="6946900" cy="490840"/>
              </a:xfrm>
              <a:prstGeom prst="rect">
                <a:avLst/>
              </a:prstGeom>
              <a:blipFill rotWithShape="0">
                <a:blip r:embed="rId6"/>
                <a:stretch>
                  <a:fillRect l="-1405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6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467"/>
          </a:xfrm>
        </p:spPr>
        <p:txBody>
          <a:bodyPr/>
          <a:lstStyle/>
          <a:p>
            <a:r>
              <a:rPr kumimoji="1" lang="en-US" altLang="ja-JP" dirty="0" smtClean="0"/>
              <a:t>Weak-strong simulation for TLEP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83566" y="98822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H   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design</a:t>
            </a:r>
            <a:r>
              <a:rPr kumimoji="1" lang="en-US" altLang="ja-JP" dirty="0" smtClean="0"/>
              <a:t>=6x10</a:t>
            </a:r>
            <a:r>
              <a:rPr kumimoji="1" lang="en-US" altLang="ja-JP" baseline="30000" dirty="0" smtClean="0"/>
              <a:t>34</a:t>
            </a:r>
            <a:r>
              <a:rPr kumimoji="1" lang="en-US" altLang="ja-JP" dirty="0" smtClean="0"/>
              <a:t>                t  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design</a:t>
            </a:r>
            <a:r>
              <a:rPr kumimoji="1" lang="en-US" altLang="ja-JP" dirty="0" smtClean="0"/>
              <a:t>=1.8x10</a:t>
            </a:r>
            <a:r>
              <a:rPr kumimoji="1" lang="en-US" altLang="ja-JP" baseline="30000" dirty="0" smtClean="0"/>
              <a:t>34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/>
              <a:t>W  </a:t>
            </a:r>
            <a:r>
              <a:rPr lang="en-US" altLang="ja-JP" dirty="0" err="1"/>
              <a:t>L</a:t>
            </a:r>
            <a:r>
              <a:rPr lang="en-US" altLang="ja-JP" baseline="-25000" dirty="0" err="1"/>
              <a:t>design</a:t>
            </a:r>
            <a:r>
              <a:rPr lang="en-US" altLang="ja-JP" dirty="0" smtClean="0"/>
              <a:t>=12x10</a:t>
            </a:r>
            <a:r>
              <a:rPr lang="en-US" altLang="ja-JP" baseline="30000" dirty="0" smtClean="0"/>
              <a:t>34</a:t>
            </a:r>
            <a:r>
              <a:rPr lang="en-US" altLang="ja-JP" dirty="0" smtClean="0"/>
              <a:t>                Z  </a:t>
            </a:r>
            <a:r>
              <a:rPr lang="en-US" altLang="ja-JP" dirty="0" err="1"/>
              <a:t>L</a:t>
            </a:r>
            <a:r>
              <a:rPr lang="en-US" altLang="ja-JP" baseline="-25000" dirty="0" err="1"/>
              <a:t>design</a:t>
            </a:r>
            <a:r>
              <a:rPr lang="en-US" altLang="ja-JP" dirty="0" smtClean="0"/>
              <a:t>=28x10</a:t>
            </a:r>
            <a:r>
              <a:rPr lang="en-US" altLang="ja-JP" baseline="30000" dirty="0" smtClean="0"/>
              <a:t>34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38" y="1717787"/>
            <a:ext cx="3103963" cy="21304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366" y="1691973"/>
            <a:ext cx="3090714" cy="21563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82755"/>
            <a:ext cx="3321011" cy="22643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24" y="4593674"/>
            <a:ext cx="3285606" cy="2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7542"/>
            <a:ext cx="8229600" cy="811626"/>
          </a:xfrm>
        </p:spPr>
        <p:txBody>
          <a:bodyPr/>
          <a:lstStyle/>
          <a:p>
            <a:r>
              <a:rPr kumimoji="1" lang="en-US" altLang="ja-JP" dirty="0" smtClean="0"/>
              <a:t>C</a:t>
            </a:r>
            <a:r>
              <a:rPr lang="en-US" altLang="ja-JP" dirty="0" smtClean="0"/>
              <a:t>rab waist option for TLEP-Z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4" y="1318340"/>
            <a:ext cx="3952065" cy="27258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99" y="1417638"/>
            <a:ext cx="3871002" cy="262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83" y="3886073"/>
            <a:ext cx="4278099" cy="29311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082" y="4044144"/>
            <a:ext cx="3856542" cy="26487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47430" y="5094137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z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71041" y="5093543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y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89073" y="1647880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6"/>
                </a:solidFill>
              </a:rPr>
              <a:t>L</a:t>
            </a:r>
            <a:endParaRPr kumimoji="1" lang="ja-JP" altLang="en-US" sz="4400" dirty="0">
              <a:solidFill>
                <a:schemeClr val="accent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3882" y="2002001"/>
            <a:ext cx="96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4400" baseline="-25000" dirty="0" err="1" smtClean="0">
                <a:solidFill>
                  <a:schemeClr val="accent6"/>
                </a:solidFill>
              </a:rPr>
              <a:t>x</a:t>
            </a:r>
            <a:endParaRPr kumimoji="1" lang="ja-JP" altLang="en-US" sz="4400" baseline="-25000" dirty="0">
              <a:solidFill>
                <a:schemeClr val="accent6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9395" y="1970806"/>
            <a:ext cx="214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</a:rPr>
              <a:t>L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</a:rPr>
              <a:t>design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=219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2730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701</Words>
  <Application>Microsoft Office PowerPoint</Application>
  <PresentationFormat>画面に合わせる (4:3)</PresentationFormat>
  <Paragraphs>142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Gill Sans</vt:lpstr>
      <vt:lpstr>ＭＳ Ｐゴシック</vt:lpstr>
      <vt:lpstr>Arial</vt:lpstr>
      <vt:lpstr>Calibri</vt:lpstr>
      <vt:lpstr>Cambria Math</vt:lpstr>
      <vt:lpstr>Symbol</vt:lpstr>
      <vt:lpstr>Wingdings</vt:lpstr>
      <vt:lpstr>ホワイト</vt:lpstr>
      <vt:lpstr>Beam-beam limit vs. number of IP's and energy</vt:lpstr>
      <vt:lpstr>3D beam-beam interaction</vt:lpstr>
      <vt:lpstr>3D symplectic integrator for slice-by-slice collision</vt:lpstr>
      <vt:lpstr>Weak-strong simulation</vt:lpstr>
      <vt:lpstr>Strong-strong simulation for CEPC</vt:lpstr>
      <vt:lpstr>Dependence on by* (CEPC)</vt:lpstr>
      <vt:lpstr>Tolerance for Vertical dispersion at IP in CEPC</vt:lpstr>
      <vt:lpstr>Weak-strong simulation for TLEP</vt:lpstr>
      <vt:lpstr>Crab waist option for TLEP-Z</vt:lpstr>
      <vt:lpstr>Strong-strong simulation for TLEP-H</vt:lpstr>
      <vt:lpstr>Strong-strong simulation for TLEP-t</vt:lpstr>
      <vt:lpstr>Summary of luminosity simulation</vt:lpstr>
      <vt:lpstr>Systematic study for beam energy LEP experiences</vt:lpstr>
      <vt:lpstr>Current dependence of luminosity in LEP1 (strong-strong)</vt:lpstr>
      <vt:lpstr>Why is xy saturated</vt:lpstr>
      <vt:lpstr>Current dependence of luminosity in LEP1.5 (strong-strong)</vt:lpstr>
      <vt:lpstr>Current dependence of luminosity in LEP2 (strong-strong)</vt:lpstr>
      <vt:lpstr>Current dependence of luminosity in LEP2.1 (strong-strong)</vt:lpstr>
      <vt:lpstr>Weak-strong simulation</vt:lpstr>
      <vt:lpstr>Weak-strong simulation</vt:lpstr>
      <vt:lpstr>Damping rate</vt:lpstr>
      <vt:lpstr>Number of IP</vt:lpstr>
      <vt:lpstr>Vertical betatron Phase modulation</vt:lpstr>
      <vt:lpstr>Effect of phase error in strong-strong simulation for LEP2</vt:lpstr>
      <vt:lpstr>Effect of phase error in weak-strong simulation</vt:lpstr>
      <vt:lpstr>Effect of phase error in weak-strong simulation</vt:lpstr>
      <vt:lpstr>x-y coupling, collision offset</vt:lpstr>
      <vt:lpstr>Effect of phase error in weak-strong simulation</vt:lpstr>
      <vt:lpstr>Summary</vt:lpstr>
    </vt:vector>
  </TitlesOfParts>
  <Company>KEK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Beam-beam limit vs. number of IP's and energy</dc:title>
  <dc:creator>K. Ohmi</dc:creator>
  <cp:lastModifiedBy>Microsoft アカウント</cp:lastModifiedBy>
  <cp:revision>78</cp:revision>
  <dcterms:created xsi:type="dcterms:W3CDTF">2014-09-19T07:06:00Z</dcterms:created>
  <dcterms:modified xsi:type="dcterms:W3CDTF">2014-10-09T14:06:50Z</dcterms:modified>
</cp:coreProperties>
</file>