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69" r:id="rId5"/>
    <p:sldId id="292" r:id="rId6"/>
    <p:sldId id="272" r:id="rId7"/>
    <p:sldId id="303" r:id="rId8"/>
    <p:sldId id="305" r:id="rId9"/>
    <p:sldId id="299" r:id="rId10"/>
    <p:sldId id="304" r:id="rId11"/>
    <p:sldId id="273" r:id="rId12"/>
    <p:sldId id="300" r:id="rId13"/>
    <p:sldId id="301" r:id="rId14"/>
    <p:sldId id="296" r:id="rId15"/>
    <p:sldId id="295" r:id="rId16"/>
    <p:sldId id="297" r:id="rId17"/>
    <p:sldId id="298" r:id="rId18"/>
    <p:sldId id="286" r:id="rId19"/>
    <p:sldId id="283" r:id="rId20"/>
    <p:sldId id="293" r:id="rId21"/>
    <p:sldId id="302" r:id="rId22"/>
    <p:sldId id="288" r:id="rId23"/>
    <p:sldId id="290" r:id="rId24"/>
    <p:sldId id="275" r:id="rId25"/>
    <p:sldId id="287" r:id="rId26"/>
    <p:sldId id="289" r:id="rId27"/>
    <p:sldId id="282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J" initials="JB" lastIdx="3" clrIdx="0"/>
  <p:cmAuthor id="1" name="Leo Zini" initials="LZ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 showGuides="1">
      <p:cViewPr>
        <p:scale>
          <a:sx n="80" d="100"/>
          <a:sy n="80" d="100"/>
        </p:scale>
        <p:origin x="-1452" y="-72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48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1C0AF9-3841-421C-AA68-D22BFBDC9797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510E5D-29CB-417E-B831-566E9C6657BC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8C6E15-ABFC-482D-A7D3-11ACD01AEBEE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7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16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57213" y="609599"/>
            <a:ext cx="8008937" cy="1219201"/>
          </a:xfrm>
        </p:spPr>
        <p:txBody>
          <a:bodyPr/>
          <a:lstStyle/>
          <a:p>
            <a:pPr algn="ctr"/>
            <a:r>
              <a:rPr lang="en-CA" sz="3600" dirty="0" smtClean="0">
                <a:solidFill>
                  <a:srgbClr val="002060"/>
                </a:solidFill>
              </a:rPr>
              <a:t>Top-Up Injection for PEP-II </a:t>
            </a:r>
            <a:br>
              <a:rPr lang="en-CA" sz="3600" dirty="0" smtClean="0">
                <a:solidFill>
                  <a:srgbClr val="002060"/>
                </a:solidFill>
              </a:rPr>
            </a:br>
            <a:r>
              <a:rPr lang="en-CA" sz="3600" dirty="0" smtClean="0">
                <a:solidFill>
                  <a:srgbClr val="002060"/>
                </a:solidFill>
              </a:rPr>
              <a:t>and </a:t>
            </a:r>
            <a:br>
              <a:rPr lang="en-CA" sz="3600" dirty="0" smtClean="0">
                <a:solidFill>
                  <a:srgbClr val="002060"/>
                </a:solidFill>
              </a:rPr>
            </a:br>
            <a:r>
              <a:rPr lang="en-CA" sz="3600" dirty="0" smtClean="0">
                <a:solidFill>
                  <a:srgbClr val="002060"/>
                </a:solidFill>
              </a:rPr>
              <a:t>Applications to a Higgs Factory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43000" y="2532490"/>
            <a:ext cx="7423150" cy="940689"/>
          </a:xfrm>
        </p:spPr>
        <p:txBody>
          <a:bodyPr/>
          <a:lstStyle/>
          <a:p>
            <a:r>
              <a:rPr lang="en-CA" sz="2000" dirty="0" smtClean="0">
                <a:solidFill>
                  <a:srgbClr val="00B0F0"/>
                </a:solidFill>
              </a:rPr>
              <a:t>John Seeman, </a:t>
            </a:r>
          </a:p>
          <a:p>
            <a:r>
              <a:rPr lang="en-CA" sz="2000" dirty="0" smtClean="0">
                <a:solidFill>
                  <a:srgbClr val="00B0F0"/>
                </a:solidFill>
              </a:rPr>
              <a:t>SLAC</a:t>
            </a:r>
          </a:p>
          <a:p>
            <a:r>
              <a:rPr lang="en-CA" sz="2000" dirty="0" smtClean="0">
                <a:solidFill>
                  <a:srgbClr val="00B0F0"/>
                </a:solidFill>
              </a:rPr>
              <a:t>October 11, 2014</a:t>
            </a:r>
          </a:p>
          <a:p>
            <a:r>
              <a:rPr lang="en-CA" sz="2000" dirty="0" smtClean="0">
                <a:solidFill>
                  <a:srgbClr val="00B0F0"/>
                </a:solidFill>
              </a:rPr>
              <a:t>HF2014 Beijing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6477000" cy="600075"/>
          </a:xfrm>
        </p:spPr>
        <p:txBody>
          <a:bodyPr/>
          <a:lstStyle/>
          <a:p>
            <a:r>
              <a:rPr lang="en-US" altLang="en-US" sz="3200" smtClean="0">
                <a:solidFill>
                  <a:srgbClr val="3333FF"/>
                </a:solidFill>
              </a:rPr>
              <a:t>Continuous Injection for PEP-II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1028700"/>
            <a:ext cx="7772400" cy="520065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6197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Trickle Injection lengthened the average fill length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42" y="1670050"/>
            <a:ext cx="675204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66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PEP-II Run Time Changes with Top-Up Injection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3" y="1371600"/>
            <a:ext cx="83810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44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Top-Up Injection increased Higher Average Luminosity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00" y="1670050"/>
            <a:ext cx="63489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490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Trickle or Continuous Injection In PEP-II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510462" cy="430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914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PEP-II/</a:t>
            </a:r>
            <a:r>
              <a:rPr lang="en-US" dirty="0" err="1" smtClean="0"/>
              <a:t>BaBar</a:t>
            </a:r>
            <a:r>
              <a:rPr lang="en-US" dirty="0" smtClean="0"/>
              <a:t> Top-Up Injection (Accelerator)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4390" y="1571892"/>
            <a:ext cx="4460868" cy="394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638800"/>
            <a:ext cx="4953000" cy="54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96858" y="2249269"/>
            <a:ext cx="2156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Before Top-Up Injection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996859" y="4038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After Top-Up Injection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1248726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Improved peak and average luminosity.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9091"/>
            <a:ext cx="8656482" cy="753033"/>
          </a:xfrm>
        </p:spPr>
        <p:txBody>
          <a:bodyPr/>
          <a:lstStyle/>
          <a:p>
            <a:r>
              <a:rPr lang="en-US" sz="2000" dirty="0" smtClean="0"/>
              <a:t>PEP-II/BaBar Top-Up Injection and Detector</a:t>
            </a:r>
            <a:r>
              <a:rPr lang="en-US" sz="2000" dirty="0"/>
              <a:t> </a:t>
            </a:r>
            <a:r>
              <a:rPr lang="en-US" sz="2000" dirty="0" smtClean="0"/>
              <a:t>Trigger Masking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3810000" cy="239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95401"/>
            <a:ext cx="3505200" cy="260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343400"/>
            <a:ext cx="3100387" cy="166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29200" y="4419600"/>
            <a:ext cx="3839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BaBar</a:t>
            </a:r>
            <a:r>
              <a:rPr lang="en-US" dirty="0" smtClean="0">
                <a:solidFill>
                  <a:srgbClr val="002060"/>
                </a:solidFill>
              </a:rPr>
              <a:t> trigger masking: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Mask all of ring a few tens of turns.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Mask injected bunch area for 1250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turns or about  0.9 msec.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85800" y="1600200"/>
            <a:ext cx="0" cy="182880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3207" y="2057400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One </a:t>
            </a:r>
          </a:p>
          <a:p>
            <a:r>
              <a:rPr lang="en-US" sz="1400" dirty="0" smtClean="0"/>
              <a:t>turn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BaBar Vetoes versus bunch number and turn number.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252958"/>
            <a:ext cx="3505200" cy="54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659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CEPC Accelerator Parameters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727200"/>
            <a:ext cx="52482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79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CEPC Injection Phase Space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3897312" cy="4648200"/>
          </a:xfrm>
        </p:spPr>
        <p:txBody>
          <a:bodyPr/>
          <a:lstStyle/>
          <a:p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x</a:t>
            </a:r>
            <a:r>
              <a:rPr lang="en-US" dirty="0" smtClean="0"/>
              <a:t> at injection septum (stored) = ~200m</a:t>
            </a:r>
          </a:p>
          <a:p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x</a:t>
            </a:r>
            <a:r>
              <a:rPr lang="en-US" dirty="0" smtClean="0"/>
              <a:t> at injection septum (injection) = ~30m</a:t>
            </a:r>
          </a:p>
          <a:p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xstored</a:t>
            </a:r>
            <a:r>
              <a:rPr lang="en-US" dirty="0" smtClean="0"/>
              <a:t> (stored) =</a:t>
            </a:r>
            <a:r>
              <a:rPr lang="en-US" dirty="0"/>
              <a:t>6</a:t>
            </a:r>
            <a:r>
              <a:rPr lang="en-US" dirty="0" smtClean="0"/>
              <a:t> nm </a:t>
            </a:r>
          </a:p>
          <a:p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xinj</a:t>
            </a:r>
            <a:r>
              <a:rPr lang="en-US" dirty="0" smtClean="0"/>
              <a:t> (injected) =40 nm </a:t>
            </a:r>
          </a:p>
          <a:p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xstored</a:t>
            </a:r>
            <a:r>
              <a:rPr lang="en-US" dirty="0" smtClean="0"/>
              <a:t> at septum (stored) = 1.1 mm</a:t>
            </a:r>
          </a:p>
          <a:p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xinj</a:t>
            </a:r>
            <a:r>
              <a:rPr lang="en-US" dirty="0" smtClean="0"/>
              <a:t> at septum (injected) = 1.1 mm</a:t>
            </a:r>
          </a:p>
          <a:p>
            <a:r>
              <a:rPr lang="en-US" dirty="0" smtClean="0"/>
              <a:t>X</a:t>
            </a:r>
            <a:r>
              <a:rPr lang="en-US" baseline="-25000" dirty="0" smtClean="0"/>
              <a:t>s  </a:t>
            </a:r>
            <a:r>
              <a:rPr lang="en-US" dirty="0" smtClean="0"/>
              <a:t>= Septum blade thickness =~ 5 mm</a:t>
            </a:r>
          </a:p>
          <a:p>
            <a:r>
              <a:rPr lang="en-US" dirty="0" err="1" smtClean="0"/>
              <a:t>X</a:t>
            </a:r>
            <a:r>
              <a:rPr lang="en-US" baseline="-25000" dirty="0" err="1" smtClean="0"/>
              <a:t>c</a:t>
            </a:r>
            <a:r>
              <a:rPr lang="en-US" dirty="0" smtClean="0"/>
              <a:t> = septum clearance distance = ~6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baseline="-25000" dirty="0" smtClean="0"/>
              <a:t>x</a:t>
            </a:r>
            <a:r>
              <a:rPr lang="en-US" baseline="-25000" dirty="0" smtClean="0">
                <a:latin typeface="Symbol" pitchFamily="18" charset="2"/>
              </a:rPr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Xinj</a:t>
            </a:r>
            <a:r>
              <a:rPr lang="en-US" dirty="0" smtClean="0"/>
              <a:t> &lt; A</a:t>
            </a:r>
            <a:r>
              <a:rPr lang="en-US" baseline="-25000" dirty="0" smtClean="0"/>
              <a:t>x</a:t>
            </a:r>
          </a:p>
          <a:p>
            <a:r>
              <a:rPr lang="en-US" dirty="0" err="1" smtClean="0"/>
              <a:t>Xinj</a:t>
            </a:r>
            <a:r>
              <a:rPr lang="en-US" dirty="0" smtClean="0"/>
              <a:t> = 4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inj+X</a:t>
            </a:r>
            <a:r>
              <a:rPr lang="en-US" baseline="-25000" dirty="0" smtClean="0"/>
              <a:t>s</a:t>
            </a:r>
            <a:r>
              <a:rPr lang="en-US" dirty="0" smtClean="0"/>
              <a:t>+Xc = ~16 mm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x</a:t>
            </a:r>
            <a:r>
              <a:rPr lang="en-US" dirty="0" smtClean="0"/>
              <a:t> = machine aperture &gt; ~20 mm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latin typeface="Symbol" pitchFamily="18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29400" y="1828800"/>
            <a:ext cx="152400" cy="2514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81800" y="28956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33900" y="3124200"/>
            <a:ext cx="533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800600" y="17907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800687" y="3064877"/>
            <a:ext cx="533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00600" y="3352800"/>
            <a:ext cx="12667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67387" y="3505200"/>
            <a:ext cx="56201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67387" y="18669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62800" y="18288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067387" y="4191000"/>
            <a:ext cx="1095413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71875" y="1482922"/>
            <a:ext cx="1457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Stored Beam Orbit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458841" y="1513701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Injection orbit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781800" y="1344423"/>
            <a:ext cx="113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Septum blade</a:t>
            </a:r>
            <a:endParaRPr lang="en-US" sz="1200" dirty="0"/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 flipH="1">
            <a:off x="6781800" y="1621422"/>
            <a:ext cx="565219" cy="1692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00600" y="4762500"/>
            <a:ext cx="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629400" y="4762500"/>
            <a:ext cx="152400" cy="1600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33900" y="5410200"/>
            <a:ext cx="533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68046" y="51816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800600" y="5854243"/>
            <a:ext cx="13335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47019" y="2726323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Injection bump on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7010400" y="5269468"/>
            <a:ext cx="1801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Injection bump off</a:t>
            </a:r>
          </a:p>
          <a:p>
            <a:r>
              <a:rPr lang="en-US" sz="1600" dirty="0" smtClean="0"/>
              <a:t>(~one turn later)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4800600" y="3503711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Injection bump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7467600" y="3657600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Injected beam</a:t>
            </a:r>
          </a:p>
          <a:p>
            <a:r>
              <a:rPr lang="en-US" sz="1400" dirty="0" smtClean="0"/>
              <a:t>(+/- 2 </a:t>
            </a:r>
            <a:r>
              <a:rPr lang="en-US" sz="1400" dirty="0" err="1" smtClean="0">
                <a:latin typeface="Symbol" pitchFamily="18" charset="2"/>
              </a:rPr>
              <a:t>s</a:t>
            </a:r>
            <a:r>
              <a:rPr lang="en-US" sz="1400" baseline="-25000" dirty="0" err="1" smtClean="0">
                <a:latin typeface="Arial" pitchFamily="34" charset="0"/>
                <a:cs typeface="Arial" pitchFamily="34" charset="0"/>
              </a:rPr>
              <a:t>xinj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7239000" y="3276600"/>
            <a:ext cx="673238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858402" y="2516088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Stored beam</a:t>
            </a:r>
            <a:endParaRPr lang="en-US" sz="1400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067300" y="2823865"/>
            <a:ext cx="266700" cy="2410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800600" y="5029200"/>
            <a:ext cx="18288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385189" y="45778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6555616" y="430530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inj</a:t>
            </a:r>
            <a:endParaRPr lang="en-US" baseline="30000" dirty="0"/>
          </a:p>
        </p:txBody>
      </p:sp>
      <p:sp>
        <p:nvSpPr>
          <p:cNvPr id="51" name="TextBox 50"/>
          <p:cNvSpPr txBox="1"/>
          <p:nvPr/>
        </p:nvSpPr>
        <p:spPr>
          <a:xfrm>
            <a:off x="5181600" y="5995084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inj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239550" y="3457545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x</a:t>
            </a:r>
            <a:r>
              <a:rPr lang="en-US" baseline="-25000" dirty="0" err="1" smtClean="0"/>
              <a:t>c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Abstract: Top Injection for PEP-II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Top-off injection was developed in PEP-II from the linac injector to allow constant luminosity with the BaBar detector being fully operational during injection. The electron beam top-off was developed </a:t>
            </a:r>
            <a:r>
              <a:rPr lang="en-US" dirty="0" smtClean="0"/>
              <a:t>initially </a:t>
            </a:r>
            <a:r>
              <a:rPr lang="en-US" dirty="0"/>
              <a:t>as its lifetime was the shortest and thus made the luminosity nearly constant. Second, the positron beam top-off was developed </a:t>
            </a:r>
            <a:r>
              <a:rPr lang="en-US" dirty="0" smtClean="0"/>
              <a:t>making </a:t>
            </a:r>
            <a:r>
              <a:rPr lang="en-US" dirty="0"/>
              <a:t>the luminosity fully constant. Either electrons or positron could be injection up to 30 Hz if needed, deciding pulse-by-pulse which beam (bunch) was desired. Technical details of PEP-II top-off will be presented. The implications for top-off into a circular Higgs factory will also be discussed</a:t>
            </a:r>
            <a:r>
              <a:rPr lang="en-US" dirty="0" smtClean="0"/>
              <a:t>. The injected beam </a:t>
            </a:r>
            <a:r>
              <a:rPr lang="en-US" dirty="0" err="1" smtClean="0"/>
              <a:t>emittances</a:t>
            </a:r>
            <a:r>
              <a:rPr lang="en-US" dirty="0" smtClean="0"/>
              <a:t> and septum parameters are presented.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59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and Positron Production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CEPC stores about 2 x10</a:t>
            </a:r>
            <a:r>
              <a:rPr lang="en-US" sz="1800" baseline="30000" dirty="0" smtClean="0"/>
              <a:t>13</a:t>
            </a:r>
            <a:r>
              <a:rPr lang="en-US" sz="1800" dirty="0" smtClean="0"/>
              <a:t> e+ per ring.</a:t>
            </a: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CEPC with 1 </a:t>
            </a:r>
            <a:r>
              <a:rPr lang="en-US" sz="1800" dirty="0" err="1" smtClean="0">
                <a:solidFill>
                  <a:srgbClr val="002060"/>
                </a:solidFill>
              </a:rPr>
              <a:t>hr</a:t>
            </a:r>
            <a:r>
              <a:rPr lang="en-US" sz="1800" dirty="0" smtClean="0">
                <a:solidFill>
                  <a:srgbClr val="002060"/>
                </a:solidFill>
              </a:rPr>
              <a:t> lifetime needs 1.25 x10</a:t>
            </a:r>
            <a:r>
              <a:rPr lang="en-US" sz="1800" baseline="30000" dirty="0" smtClean="0">
                <a:solidFill>
                  <a:srgbClr val="002060"/>
                </a:solidFill>
              </a:rPr>
              <a:t>13</a:t>
            </a:r>
            <a:r>
              <a:rPr lang="en-US" sz="1800" dirty="0" smtClean="0">
                <a:solidFill>
                  <a:srgbClr val="002060"/>
                </a:solidFill>
              </a:rPr>
              <a:t> e-/e+ per hour or </a:t>
            </a:r>
          </a:p>
          <a:p>
            <a:r>
              <a:rPr lang="en-US" sz="1800" dirty="0" smtClean="0"/>
              <a:t>~</a:t>
            </a:r>
            <a:r>
              <a:rPr lang="en-US" sz="1800" dirty="0" smtClean="0">
                <a:solidFill>
                  <a:srgbClr val="002060"/>
                </a:solidFill>
              </a:rPr>
              <a:t>3.5 x10</a:t>
            </a:r>
            <a:r>
              <a:rPr lang="en-US" sz="1800" baseline="30000" dirty="0">
                <a:solidFill>
                  <a:srgbClr val="002060"/>
                </a:solidFill>
              </a:rPr>
              <a:t>9</a:t>
            </a:r>
            <a:r>
              <a:rPr lang="en-US" sz="1800" dirty="0" smtClean="0">
                <a:solidFill>
                  <a:srgbClr val="002060"/>
                </a:solidFill>
              </a:rPr>
              <a:t> e+ and e- per second at full energy.</a:t>
            </a: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Past:</a:t>
            </a:r>
          </a:p>
          <a:p>
            <a:r>
              <a:rPr lang="en-US" sz="1800" dirty="0" smtClean="0"/>
              <a:t>CERN: LEP injection complex delivered ~10</a:t>
            </a:r>
            <a:r>
              <a:rPr lang="en-US" sz="1800" baseline="30000" dirty="0" smtClean="0"/>
              <a:t>11</a:t>
            </a:r>
            <a:r>
              <a:rPr lang="en-US" sz="1800" dirty="0" smtClean="0"/>
              <a:t> e+ per second.</a:t>
            </a:r>
          </a:p>
          <a:p>
            <a:r>
              <a:rPr lang="en-US" sz="1800" dirty="0" smtClean="0"/>
              <a:t>SLAC: SLC injection complex delivered ~6 x 10</a:t>
            </a:r>
            <a:r>
              <a:rPr lang="en-US" sz="1800" baseline="30000" dirty="0" smtClean="0"/>
              <a:t>12</a:t>
            </a:r>
            <a:r>
              <a:rPr lang="en-US" sz="1800" dirty="0" smtClean="0"/>
              <a:t> e+ per second.</a:t>
            </a:r>
            <a:endParaRPr 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156" y="129091"/>
            <a:ext cx="8103570" cy="753033"/>
          </a:xfrm>
        </p:spPr>
        <p:txBody>
          <a:bodyPr/>
          <a:lstStyle/>
          <a:p>
            <a:r>
              <a:rPr lang="en-US" dirty="0" smtClean="0"/>
              <a:t>Option 1: “Ramped Storage Ring” as a CEPC Injector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6088" y="1205829"/>
            <a:ext cx="8108950" cy="46482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Top-up injection = 50 bunches / pulse / beam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Slow ramp due to magnet laminations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Injection rate: Once every 4 minutes.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Particles per ring injection: 8.4 x 10</a:t>
            </a:r>
            <a:r>
              <a:rPr lang="en-US" baseline="30000" dirty="0" smtClean="0">
                <a:solidFill>
                  <a:srgbClr val="002060"/>
                </a:solidFill>
              </a:rPr>
              <a:t>11</a:t>
            </a:r>
            <a:r>
              <a:rPr lang="en-US" dirty="0" smtClean="0">
                <a:solidFill>
                  <a:srgbClr val="002060"/>
                </a:solidFill>
              </a:rPr>
              <a:t> / pulse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Particles per injected bunch: 1.7 x 10</a:t>
            </a:r>
            <a:r>
              <a:rPr lang="en-US" baseline="30000" dirty="0" smtClean="0">
                <a:solidFill>
                  <a:srgbClr val="002060"/>
                </a:solidFill>
              </a:rPr>
              <a:t>10 </a:t>
            </a:r>
            <a:r>
              <a:rPr lang="en-US" dirty="0" smtClean="0">
                <a:solidFill>
                  <a:srgbClr val="002060"/>
                </a:solidFill>
              </a:rPr>
              <a:t>/ pulse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Bunch injection controller: Fill all bunches at once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Tailor each bunch separately.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Ring path length = 182 </a:t>
            </a:r>
            <a:r>
              <a:rPr lang="en-US" dirty="0" err="1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002060"/>
                </a:solidFill>
              </a:rPr>
              <a:t>sec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Injection kicker pulse length = 182 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002060"/>
                </a:solidFill>
              </a:rPr>
              <a:t>sec.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Kickers = 13 stronger than PEP-II but long flat top.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Luminosity varies from 100% to 74% over 8 minutes with 4 minutes per ring.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407687"/>
            <a:ext cx="3705225" cy="212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20058" y="3657600"/>
            <a:ext cx="3365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CERN LEP: 26.7 km</a:t>
            </a:r>
          </a:p>
          <a:p>
            <a:r>
              <a:rPr lang="en-US" dirty="0" smtClean="0"/>
              <a:t>Ramping speed is 0.5 </a:t>
            </a:r>
            <a:r>
              <a:rPr lang="en-US" dirty="0" err="1" smtClean="0"/>
              <a:t>GeV</a:t>
            </a:r>
            <a:r>
              <a:rPr lang="en-US" dirty="0" smtClean="0"/>
              <a:t>/sec</a:t>
            </a:r>
          </a:p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120 </a:t>
            </a:r>
            <a:r>
              <a:rPr lang="en-US" dirty="0" err="1" smtClean="0"/>
              <a:t>GeV</a:t>
            </a:r>
            <a:r>
              <a:rPr lang="en-US" dirty="0" smtClean="0"/>
              <a:t> in 4 minutes.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1822" y="5219700"/>
            <a:ext cx="21336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5219700"/>
            <a:ext cx="21336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585422" y="5680074"/>
            <a:ext cx="533400" cy="603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85422" y="5680074"/>
            <a:ext cx="533400" cy="603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04887" y="5854029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135229" y="5474502"/>
            <a:ext cx="689629" cy="379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215258" y="5885646"/>
            <a:ext cx="609600" cy="429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19200" y="588564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CEPC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60341" y="566793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Injector</a:t>
            </a:r>
          </a:p>
          <a:p>
            <a:r>
              <a:rPr lang="en-US" dirty="0" smtClean="0"/>
              <a:t>Storage Ring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895487" y="5474502"/>
            <a:ext cx="419713" cy="379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315200" y="5885646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924800" y="5764660"/>
            <a:ext cx="152400" cy="241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8077200" y="5854029"/>
            <a:ext cx="7334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97109" y="510517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 1.5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53421" y="613027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e+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248400" y="607031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Linacs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810625" y="570098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20058" y="533164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62200" y="514698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2: “Synchrotron” as a CHF Injector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88925" y="1110734"/>
            <a:ext cx="8108950" cy="46482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Top-up injection = 50 bunch / pulse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Cycle rate = </a:t>
            </a:r>
            <a:r>
              <a:rPr lang="en-US" dirty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 Hz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Injection rate: 1 Hz e+, 1 Hz e-, 1 Hz e- to make e+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Particles per injection:4 x 10</a:t>
            </a:r>
            <a:r>
              <a:rPr lang="en-US" baseline="30000" dirty="0">
                <a:solidFill>
                  <a:srgbClr val="002060"/>
                </a:solidFill>
              </a:rPr>
              <a:t>9</a:t>
            </a:r>
            <a:r>
              <a:rPr lang="en-US" dirty="0" smtClean="0">
                <a:solidFill>
                  <a:srgbClr val="002060"/>
                </a:solidFill>
              </a:rPr>
              <a:t> / pulse over 50  bunches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with 90% injection efficiency</a:t>
            </a:r>
          </a:p>
          <a:p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8 x 10</a:t>
            </a:r>
            <a:r>
              <a:rPr lang="en-US" baseline="30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7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 /bunch  means low instability effects and RF.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Bunch injection controller: Tailor the charge of each bunch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Magnet laminations same as AC transformers.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Injection kicker pulse length = 183 </a:t>
            </a:r>
            <a:r>
              <a:rPr lang="en-US" dirty="0" err="1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002060"/>
                </a:solidFill>
              </a:rPr>
              <a:t>sec</a:t>
            </a:r>
            <a:r>
              <a:rPr lang="en-US" dirty="0" smtClean="0">
                <a:solidFill>
                  <a:srgbClr val="002060"/>
                </a:solidFill>
              </a:rPr>
              <a:t> (= 53 km)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Kickers = 13 stronger than PEP-II but </a:t>
            </a:r>
            <a:r>
              <a:rPr lang="en-US" dirty="0">
                <a:solidFill>
                  <a:srgbClr val="002060"/>
                </a:solidFill>
              </a:rPr>
              <a:t>7</a:t>
            </a:r>
            <a:r>
              <a:rPr lang="en-US" dirty="0" smtClean="0">
                <a:solidFill>
                  <a:srgbClr val="002060"/>
                </a:solidFill>
              </a:rPr>
              <a:t> times slower.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Ring path length = 183 </a:t>
            </a:r>
            <a:r>
              <a:rPr lang="en-US" dirty="0" err="1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002060"/>
                </a:solidFill>
              </a:rPr>
              <a:t>sec</a:t>
            </a:r>
            <a:r>
              <a:rPr lang="en-US" dirty="0" smtClean="0">
                <a:solidFill>
                  <a:srgbClr val="002060"/>
                </a:solidFill>
              </a:rPr>
              <a:t> (53 km)</a:t>
            </a:r>
          </a:p>
          <a:p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Luminosity stays within 0.12% of the peak.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152" y="1295400"/>
            <a:ext cx="3152930" cy="249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9800" y="3863876"/>
            <a:ext cx="31341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Cornell synchrotron: 768 m</a:t>
            </a:r>
          </a:p>
          <a:p>
            <a:r>
              <a:rPr lang="en-US" dirty="0" smtClean="0"/>
              <a:t>Sine wave-magnet excitation</a:t>
            </a:r>
          </a:p>
          <a:p>
            <a:r>
              <a:rPr lang="en-US" dirty="0" smtClean="0"/>
              <a:t>0.2 GeV to 12 GeV in </a:t>
            </a:r>
          </a:p>
          <a:p>
            <a:r>
              <a:rPr lang="en-US" dirty="0" smtClean="0"/>
              <a:t>8.3 </a:t>
            </a:r>
            <a:r>
              <a:rPr lang="en-US" dirty="0" err="1" smtClean="0"/>
              <a:t>msec</a:t>
            </a:r>
            <a:r>
              <a:rPr lang="en-US" dirty="0" smtClean="0"/>
              <a:t> at 60 Hz.</a:t>
            </a:r>
          </a:p>
          <a:p>
            <a:r>
              <a:rPr lang="en-US" dirty="0" smtClean="0"/>
              <a:t>Does not affect CESR</a:t>
            </a:r>
          </a:p>
          <a:p>
            <a:r>
              <a:rPr lang="en-US" dirty="0" smtClean="0"/>
              <a:t>storage ring operation just </a:t>
            </a:r>
          </a:p>
          <a:p>
            <a:r>
              <a:rPr lang="en-US" dirty="0" smtClean="0"/>
              <a:t>           2 m away.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1822" y="544830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0800" y="544830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204422" y="5715000"/>
            <a:ext cx="38637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204422" y="5715000"/>
            <a:ext cx="38637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10000" y="64389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53000" y="6318251"/>
            <a:ext cx="152400" cy="31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5105400" y="6473826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32152" y="5943600"/>
            <a:ext cx="592448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800600" y="5943600"/>
            <a:ext cx="121920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248401" y="5943600"/>
            <a:ext cx="5333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343400" y="57150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343400" y="59436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43000" y="58028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CHF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914804" y="575893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Synchrotron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024379" y="648866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e+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781800" y="58028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806509" y="561820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953550" y="64389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633246" y="55303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819632" y="516100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Masking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6088" y="1371600"/>
            <a:ext cx="810895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Detectors for CEPC need to mask injection bunches.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Ramped storage ring injector:</a:t>
            </a:r>
          </a:p>
          <a:p>
            <a:r>
              <a:rPr lang="en-US" sz="2400" dirty="0" smtClean="0"/>
              <a:t>	Mask all of ring for ~10 </a:t>
            </a:r>
            <a:r>
              <a:rPr lang="en-US" sz="2400" dirty="0" err="1" smtClean="0"/>
              <a:t>msec</a:t>
            </a:r>
            <a:r>
              <a:rPr lang="en-US" sz="2400" dirty="0" smtClean="0"/>
              <a:t> every 4 minutes. But luminosity is only constant to ~16%.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Synchrotron injector:</a:t>
            </a:r>
          </a:p>
          <a:p>
            <a:r>
              <a:rPr lang="en-US" sz="2400" dirty="0" smtClean="0"/>
              <a:t>	Mask all of ring for ~10 </a:t>
            </a:r>
            <a:r>
              <a:rPr lang="en-US" sz="2400" dirty="0" err="1" smtClean="0"/>
              <a:t>msec</a:t>
            </a:r>
            <a:r>
              <a:rPr lang="en-US" sz="2400" dirty="0" smtClean="0"/>
              <a:t> at </a:t>
            </a:r>
            <a:r>
              <a:rPr lang="en-US" sz="2400" dirty="0"/>
              <a:t>1</a:t>
            </a:r>
            <a:r>
              <a:rPr lang="en-US" sz="2400" dirty="0" smtClean="0"/>
              <a:t> Hz but injected bunch and injection charge is 200 times smaller and luminosity is constant to 0.1%.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2060"/>
                </a:solidFill>
              </a:rPr>
              <a:t>Need to make initial full design of a full energy 1 Hz synchrotron injector.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Top-up injection will work for a Circular Higgs Factory.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 full energy injector is </a:t>
            </a:r>
            <a:r>
              <a:rPr lang="en-US" sz="2400" dirty="0" smtClean="0">
                <a:solidFill>
                  <a:srgbClr val="002060"/>
                </a:solidFill>
              </a:rPr>
              <a:t>needed because of beam lifetime.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A synchrotron injector will work the best but is more than is needed. (60 Hz)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 rapidly ramped storage ring </a:t>
            </a:r>
            <a:r>
              <a:rPr lang="en-US" sz="2400" smtClean="0">
                <a:solidFill>
                  <a:srgbClr val="002060"/>
                </a:solidFill>
              </a:rPr>
              <a:t>is </a:t>
            </a:r>
            <a:r>
              <a:rPr lang="en-US" sz="2400" smtClean="0">
                <a:solidFill>
                  <a:srgbClr val="002060"/>
                </a:solidFill>
              </a:rPr>
              <a:t>adequate</a:t>
            </a:r>
            <a:r>
              <a:rPr lang="en-US" sz="2400" dirty="0" smtClean="0">
                <a:solidFill>
                  <a:srgbClr val="002060"/>
                </a:solidFill>
              </a:rPr>
              <a:t>. (4 sec)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 slowly ramped storage ring injector doesn’t make the luminosity constant enough.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The detectors will need to mask out the buckets with damping injected bunches during data taking.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Top-up Injection for Higgs Factory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228600" y="1219200"/>
            <a:ext cx="7696200" cy="5065522"/>
          </a:xfrm>
        </p:spPr>
        <p:txBody>
          <a:bodyPr>
            <a:normAutofit/>
          </a:bodyPr>
          <a:lstStyle/>
          <a:p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What is needed for Top-Up injection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PEP-II /BaBar top-up injection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	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Required injection parameters for a Circular Higgs Factory </a:t>
            </a: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err="1" smtClean="0">
                <a:solidFill>
                  <a:srgbClr val="002060"/>
                </a:solidFill>
              </a:rPr>
              <a:t>Inital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injector parameters</a:t>
            </a: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Detector masking</a:t>
            </a: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/>
              <a:t>	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(for this talk)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Trickle </a:t>
            </a:r>
            <a:r>
              <a:rPr lang="en-US" sz="4000" dirty="0" smtClean="0"/>
              <a:t>injection = </a:t>
            </a:r>
            <a:r>
              <a:rPr lang="en-US" sz="4000" dirty="0" smtClean="0"/>
              <a:t>Top-Off = Top-Up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746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PEP-II Overview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18" y="1676400"/>
            <a:ext cx="5632257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48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066800" y="285750"/>
            <a:ext cx="76962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00"/>
                </a:solidFill>
              </a:rPr>
              <a:t>PEP-II Parameters for 3.1 GeV x 9.0 GeV</a:t>
            </a:r>
          </a:p>
        </p:txBody>
      </p:sp>
      <p:graphicFrame>
        <p:nvGraphicFramePr>
          <p:cNvPr id="1009741" name="Group 77"/>
          <p:cNvGraphicFramePr>
            <a:graphicFrameLocks noGrp="1"/>
          </p:cNvGraphicFramePr>
          <p:nvPr/>
        </p:nvGraphicFramePr>
        <p:xfrm>
          <a:off x="762000" y="1143000"/>
          <a:ext cx="7354888" cy="5007365"/>
        </p:xfrm>
        <a:graphic>
          <a:graphicData uri="http://schemas.openxmlformats.org/drawingml/2006/table">
            <a:tbl>
              <a:tblPr/>
              <a:tblGrid>
                <a:gridCol w="1536700"/>
                <a:gridCol w="1338263"/>
                <a:gridCol w="1435100"/>
                <a:gridCol w="1597025"/>
                <a:gridCol w="1447800"/>
              </a:tblGrid>
              <a:tr h="823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Parameter</a:t>
                      </a:r>
                    </a:p>
                  </a:txBody>
                  <a:tcPr marL="86493" marR="86493" marT="43241" marB="4324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Units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Design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April 2008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    Best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 2008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Potential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9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I+</a:t>
                      </a:r>
                    </a:p>
                  </a:txBody>
                  <a:tcPr marL="86493" marR="86493" marT="43241" marB="4324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2140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3210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3700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7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</a:t>
                      </a:r>
                    </a:p>
                  </a:txBody>
                  <a:tcPr marL="86493" marR="86493" marT="43241" marB="4324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750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2070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2200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9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Number bunches</a:t>
                      </a:r>
                    </a:p>
                  </a:txBody>
                  <a:tcPr marL="86493" marR="86493" marT="43241" marB="4324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1658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1722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1740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7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en-US" alt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</a:p>
                  </a:txBody>
                  <a:tcPr marL="86493" marR="86493" marT="43241" marB="4324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15-25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9-10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8.5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Bunch length</a:t>
                      </a:r>
                    </a:p>
                  </a:txBody>
                  <a:tcPr marL="86493" marR="86493" marT="43241" marB="4324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11-12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9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x</a:t>
                      </a:r>
                      <a:r>
                        <a:rPr kumimoji="0" lang="en-US" alt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L="86493" marR="86493" marT="43241" marB="4324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0.03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0.05-0.06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0.07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Luminosity</a:t>
                      </a:r>
                    </a:p>
                  </a:txBody>
                  <a:tcPr marL="86493" marR="86493" marT="43241" marB="4324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x10</a:t>
                      </a:r>
                      <a:r>
                        <a:rPr kumimoji="0" lang="en-US" alt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9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 lumi / day</a:t>
                      </a:r>
                    </a:p>
                  </a:txBody>
                  <a:tcPr marL="86493" marR="86493" marT="43241" marB="4324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pb</a:t>
                      </a:r>
                      <a:r>
                        <a:rPr kumimoji="0" lang="en-US" alt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911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2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1300</a:t>
                      </a:r>
                    </a:p>
                  </a:txBody>
                  <a:tcPr marL="86493" marR="86493" marT="43241" marB="4324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17" name="Text Box 65"/>
          <p:cNvSpPr txBox="1">
            <a:spLocks noChangeArrowheads="1"/>
          </p:cNvSpPr>
          <p:nvPr/>
        </p:nvSpPr>
        <p:spPr bwMode="auto">
          <a:xfrm>
            <a:off x="5791200" y="6467475"/>
            <a:ext cx="1692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>
            <a:spAutoFit/>
          </a:bodyPr>
          <a:lstStyle>
            <a:lvl1pPr defTabSz="865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65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65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65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65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  <a:latin typeface="Times" charset="0"/>
              </a:rPr>
              <a:t>7 times design</a:t>
            </a:r>
          </a:p>
        </p:txBody>
      </p:sp>
      <p:sp>
        <p:nvSpPr>
          <p:cNvPr id="23618" name="Text Box 66"/>
          <p:cNvSpPr txBox="1">
            <a:spLocks noChangeArrowheads="1"/>
          </p:cNvSpPr>
          <p:nvPr/>
        </p:nvSpPr>
        <p:spPr bwMode="auto">
          <a:xfrm>
            <a:off x="2286000" y="6467475"/>
            <a:ext cx="17557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>
            <a:spAutoFit/>
          </a:bodyPr>
          <a:lstStyle>
            <a:lvl1pPr defTabSz="865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65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65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65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65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  <a:latin typeface="Times" charset="0"/>
              </a:rPr>
              <a:t>4  times design</a:t>
            </a:r>
          </a:p>
        </p:txBody>
      </p:sp>
      <p:sp>
        <p:nvSpPr>
          <p:cNvPr id="23619" name="Line 67"/>
          <p:cNvSpPr>
            <a:spLocks noChangeShapeType="1"/>
          </p:cNvSpPr>
          <p:nvPr/>
        </p:nvSpPr>
        <p:spPr bwMode="auto">
          <a:xfrm flipH="1" flipV="1">
            <a:off x="6172200" y="60198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0" name="Line 68"/>
          <p:cNvSpPr>
            <a:spLocks noChangeShapeType="1"/>
          </p:cNvSpPr>
          <p:nvPr/>
        </p:nvSpPr>
        <p:spPr bwMode="auto">
          <a:xfrm flipV="1">
            <a:off x="4114800" y="5486400"/>
            <a:ext cx="1600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Items Needed for Top-Up injection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Measure each bunch charge in real time and determine when it needs refilling.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In the injector time a bunch to deliver it to the needed particular bunch (bucket) in the ring.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Inject the bunch(</a:t>
            </a:r>
            <a:r>
              <a:rPr lang="en-US" sz="2400" dirty="0" err="1" smtClean="0"/>
              <a:t>es</a:t>
            </a:r>
            <a:r>
              <a:rPr lang="en-US" sz="2400" dirty="0" smtClean="0"/>
              <a:t>) into the collider with very low losses.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Determine the injected beam backgrounds in the particle physics detector and find cures using collimation.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Develop methods to monitor relevant backgrounds in real time for accelerator operators to tune on.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Develop trigger masking for the detector physics taking by turn and with azimuthal variation.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568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PEP-II / BaBar Top-Up (Trickle) Injection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147605"/>
            <a:ext cx="4549643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Energy = 3.5 x 9 GeV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Circumference = 2200 m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One collision point (IR) at </a:t>
            </a:r>
            <a:r>
              <a:rPr lang="en-US" sz="1600" dirty="0" err="1" smtClean="0">
                <a:solidFill>
                  <a:srgbClr val="002060"/>
                </a:solidFill>
              </a:rPr>
              <a:t>Lum</a:t>
            </a:r>
            <a:r>
              <a:rPr lang="en-US" sz="1600" dirty="0" smtClean="0">
                <a:solidFill>
                  <a:srgbClr val="002060"/>
                </a:solidFill>
              </a:rPr>
              <a:t> = 1.2 x 10</a:t>
            </a:r>
            <a:r>
              <a:rPr lang="en-US" sz="1600" baseline="30000" dirty="0" smtClean="0">
                <a:solidFill>
                  <a:srgbClr val="002060"/>
                </a:solidFill>
              </a:rPr>
              <a:t>34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Full energy injection from </a:t>
            </a:r>
            <a:r>
              <a:rPr lang="en-US" sz="1600" dirty="0" err="1" smtClean="0">
                <a:solidFill>
                  <a:srgbClr val="002060"/>
                </a:solidFill>
              </a:rPr>
              <a:t>Linac+Damping</a:t>
            </a:r>
            <a:r>
              <a:rPr lang="en-US" sz="1600" dirty="0" smtClean="0">
                <a:solidFill>
                  <a:srgbClr val="002060"/>
                </a:solidFill>
              </a:rPr>
              <a:t> Rings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Number of bunches = 1732 / ring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Beam currents = 2.1 A x 3.2 A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Particles = 1.0/1.5 x 10</a:t>
            </a:r>
            <a:r>
              <a:rPr lang="en-US" sz="1600" baseline="30000" dirty="0" smtClean="0">
                <a:solidFill>
                  <a:srgbClr val="002060"/>
                </a:solidFill>
              </a:rPr>
              <a:t>14 </a:t>
            </a:r>
            <a:r>
              <a:rPr lang="en-US" sz="1600" dirty="0" smtClean="0">
                <a:solidFill>
                  <a:srgbClr val="002060"/>
                </a:solidFill>
              </a:rPr>
              <a:t>/ beam (HER/LER)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Lifetimes: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	Vacuum = ~10 hours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	</a:t>
            </a:r>
            <a:r>
              <a:rPr lang="en-US" sz="1600" dirty="0" err="1" smtClean="0">
                <a:solidFill>
                  <a:srgbClr val="002060"/>
                </a:solidFill>
              </a:rPr>
              <a:t>Touschek</a:t>
            </a:r>
            <a:r>
              <a:rPr lang="en-US" sz="1600" dirty="0" smtClean="0">
                <a:solidFill>
                  <a:srgbClr val="002060"/>
                </a:solidFill>
              </a:rPr>
              <a:t> = ~3 hours (LER)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	Luminosity  = ~1 hour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Lost particles per second =  4.2 x 10</a:t>
            </a:r>
            <a:r>
              <a:rPr lang="en-US" sz="1600" baseline="30000" dirty="0" smtClean="0">
                <a:solidFill>
                  <a:srgbClr val="002060"/>
                </a:solidFill>
              </a:rPr>
              <a:t>10 </a:t>
            </a:r>
            <a:r>
              <a:rPr lang="en-US" sz="1600" dirty="0" smtClean="0">
                <a:solidFill>
                  <a:srgbClr val="002060"/>
                </a:solidFill>
              </a:rPr>
              <a:t>/ second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Top-up injection = one bunch / pulse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Injection rate: ~3-15 Hz (30 Hz max)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Particles per injection: 3 to 9 x 10</a:t>
            </a:r>
            <a:r>
              <a:rPr lang="en-US" sz="1600" baseline="30000" dirty="0" smtClean="0">
                <a:solidFill>
                  <a:srgbClr val="002060"/>
                </a:solidFill>
              </a:rPr>
              <a:t>9</a:t>
            </a:r>
            <a:r>
              <a:rPr lang="en-US" sz="1600" dirty="0" smtClean="0">
                <a:solidFill>
                  <a:srgbClr val="002060"/>
                </a:solidFill>
              </a:rPr>
              <a:t> / pulse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Bunch injection controller: pick the lowest bunch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Injection efficiency = ~ 80%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Injection kicker pulse length = 0.4 </a:t>
            </a:r>
            <a:r>
              <a:rPr lang="en-US" sz="1600" dirty="0" err="1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US" sz="1600" dirty="0" err="1" smtClean="0">
                <a:solidFill>
                  <a:srgbClr val="002060"/>
                </a:solidFill>
              </a:rPr>
              <a:t>sec</a:t>
            </a:r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Ring path length = 7.3 </a:t>
            </a:r>
            <a:r>
              <a:rPr lang="en-US" sz="1600" dirty="0" err="1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US" sz="1600" dirty="0" err="1" smtClean="0">
                <a:solidFill>
                  <a:srgbClr val="002060"/>
                </a:solidFill>
              </a:rPr>
              <a:t>sec</a:t>
            </a:r>
            <a:endParaRPr lang="en-US" sz="16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95910" y="45720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BaBar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4123" y="1500309"/>
            <a:ext cx="2871787" cy="214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24122" y="1670050"/>
            <a:ext cx="3230299" cy="46482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4123" y="3763386"/>
            <a:ext cx="2871787" cy="223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195910" y="240613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PEP-II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121400" cy="600075"/>
          </a:xfrm>
        </p:spPr>
        <p:txBody>
          <a:bodyPr/>
          <a:lstStyle/>
          <a:p>
            <a:r>
              <a:rPr lang="en-US" altLang="en-US" sz="2400" smtClean="0">
                <a:solidFill>
                  <a:srgbClr val="000099"/>
                </a:solidFill>
              </a:rPr>
              <a:t>Running before Trickle (Continuous) Injection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1028700"/>
            <a:ext cx="7772400" cy="520065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576262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SLAC-ppt-template-white-1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709F57C22AF4C8D185745E3950065" ma:contentTypeVersion="1" ma:contentTypeDescription="Create a new document." ma:contentTypeScope="" ma:versionID="7d3a711b8110c7c07e19378b4cf52c2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B4C0B3F-983A-4B03-99A4-3E57D63ECC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F8BFBAB-521D-4F09-B446-0F1634B671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903D97-D4BB-480A-9FC7-782BC4B2785B}">
  <ds:schemaRefs>
    <ds:schemaRef ds:uri="http://purl.org/dc/elements/1.1/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SLAC-ppt-template-white-1</Template>
  <TotalTime>954</TotalTime>
  <Words>1140</Words>
  <Application>Microsoft Office PowerPoint</Application>
  <PresentationFormat>On-screen Show (4:3)</PresentationFormat>
  <Paragraphs>260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SLAC-ppt-template-white-1</vt:lpstr>
      <vt:lpstr>Top-Up Injection for PEP-II  and  Applications to a Higgs Factory</vt:lpstr>
      <vt:lpstr>Abstract: Top Injection for PEP-II</vt:lpstr>
      <vt:lpstr>Topics for Top-up Injection for Higgs Factory</vt:lpstr>
      <vt:lpstr>Definitions (for this talk)</vt:lpstr>
      <vt:lpstr>PEP-II Overview</vt:lpstr>
      <vt:lpstr>PowerPoint Presentation</vt:lpstr>
      <vt:lpstr>Technical Items Needed for Top-Up injection</vt:lpstr>
      <vt:lpstr>PEP-II / BaBar Top-Up (Trickle) Injection</vt:lpstr>
      <vt:lpstr>Running before Trickle (Continuous) Injection</vt:lpstr>
      <vt:lpstr>Continuous Injection for PEP-II</vt:lpstr>
      <vt:lpstr>Trickle Injection lengthened the average fill length</vt:lpstr>
      <vt:lpstr>PEP-II Run Time Changes with Top-Up Injection</vt:lpstr>
      <vt:lpstr>Top-Up Injection increased Higher Average Luminosity</vt:lpstr>
      <vt:lpstr>Trickle or Continuous Injection In PEP-II</vt:lpstr>
      <vt:lpstr>PEP-II/BaBar Top-Up Injection (Accelerator)</vt:lpstr>
      <vt:lpstr>PEP-II/BaBar Top-Up Injection and Detector Trigger Masking</vt:lpstr>
      <vt:lpstr>BaBar Vetoes versus bunch number and turn number.</vt:lpstr>
      <vt:lpstr>CEPC Accelerator Parameters</vt:lpstr>
      <vt:lpstr>CEPC Injection Phase Space</vt:lpstr>
      <vt:lpstr>Electron and Positron Production </vt:lpstr>
      <vt:lpstr>Option 1: “Ramped Storage Ring” as a CEPC Injector </vt:lpstr>
      <vt:lpstr>Option 2: “Synchrotron” as a CHF Injector </vt:lpstr>
      <vt:lpstr>Detector Masking</vt:lpstr>
      <vt:lpstr>Conclusions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SAREC Charge</dc:title>
  <dc:creator>ecolby</dc:creator>
  <cp:lastModifiedBy>Seeman, John</cp:lastModifiedBy>
  <cp:revision>122</cp:revision>
  <dcterms:created xsi:type="dcterms:W3CDTF">2012-10-04T22:35:54Z</dcterms:created>
  <dcterms:modified xsi:type="dcterms:W3CDTF">2014-10-10T13:26:29Z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SLAC_PPT_032312</vt:lpwstr>
  </property>
  <property fmtid="{D5CDD505-2E9C-101B-9397-08002B2CF9AE}" pid="4" name="ArticulateGUID">
    <vt:lpwstr>4F2C0736-F769-41F4-8D23-03358470444A</vt:lpwstr>
  </property>
  <property fmtid="{D5CDD505-2E9C-101B-9397-08002B2CF9AE}" pid="5" name="ArticulateProjectFull">
    <vt:lpwstr>F:\PROJECTS\JohnsonBeesley\S+G\SLAC\SLAC_PPT_040212.ppta</vt:lpwstr>
  </property>
  <property fmtid="{D5CDD505-2E9C-101B-9397-08002B2CF9AE}" pid="6" name="ContentTypeId">
    <vt:lpwstr>0x010100797709F57C22AF4C8D185745E3950065</vt:lpwstr>
  </property>
</Properties>
</file>