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21" r:id="rId3"/>
    <p:sldId id="322" r:id="rId4"/>
    <p:sldId id="320" r:id="rId5"/>
    <p:sldId id="323" r:id="rId6"/>
    <p:sldId id="325" r:id="rId7"/>
    <p:sldId id="298" r:id="rId8"/>
    <p:sldId id="324" r:id="rId9"/>
    <p:sldId id="319" r:id="rId10"/>
    <p:sldId id="316" r:id="rId11"/>
    <p:sldId id="317" r:id="rId12"/>
    <p:sldId id="326" r:id="rId13"/>
    <p:sldId id="327" r:id="rId14"/>
    <p:sldId id="328" r:id="rId15"/>
    <p:sldId id="329" r:id="rId16"/>
    <p:sldId id="330" r:id="rId17"/>
    <p:sldId id="331" r:id="rId18"/>
    <p:sldId id="333" r:id="rId19"/>
    <p:sldId id="332" r:id="rId20"/>
    <p:sldId id="335" r:id="rId21"/>
    <p:sldId id="334" r:id="rId22"/>
    <p:sldId id="311" r:id="rId23"/>
    <p:sldId id="305" r:id="rId24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5E8F674B-378B-494B-B6A5-3E5FB46D0F39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15EF6086-1F15-4A96-8799-43B9EEF34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29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086-1F15-4A96-8799-43B9EEF341C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085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E9A01-5A74-4222-9374-0396323C992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4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Not much change. But still a red flag in tune</a:t>
            </a:r>
            <a:r>
              <a:rPr lang="en-US" baseline="0" dirty="0" smtClean="0"/>
              <a:t> shifts. Typical numbers are a few thousands.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086-1F15-4A96-8799-43B9EEF341C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Asymmetric</a:t>
            </a:r>
            <a:r>
              <a:rPr lang="en-US" baseline="0" dirty="0" smtClean="0"/>
              <a:t> dispersion at the </a:t>
            </a:r>
            <a:r>
              <a:rPr lang="en-US" baseline="0" dirty="0" err="1" smtClean="0"/>
              <a:t>sextupole</a:t>
            </a:r>
            <a:r>
              <a:rPr lang="en-US" baseline="0" dirty="0" smtClean="0"/>
              <a:t> pair may be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086-1F15-4A96-8799-43B9EEF341C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48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</a:t>
            </a:r>
            <a:r>
              <a:rPr lang="en-US" baseline="0" dirty="0" smtClean="0"/>
              <a:t> The first-order chromatic optics is well matched after the correction but not the second-order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086-1F15-4A96-8799-43B9EEF341C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0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401" indent="-233401">
              <a:buAutoNum type="arabicParenR"/>
            </a:pPr>
            <a:r>
              <a:rPr lang="en-US" dirty="0" smtClean="0"/>
              <a:t>Minimize number of </a:t>
            </a:r>
            <a:r>
              <a:rPr lang="en-US" dirty="0" err="1" smtClean="0"/>
              <a:t>quadrupoles</a:t>
            </a:r>
            <a:r>
              <a:rPr lang="en-US" dirty="0" smtClean="0"/>
              <a:t>.</a:t>
            </a:r>
          </a:p>
          <a:p>
            <a:pPr marL="233401" indent="-233401">
              <a:buAutoNum type="arabicParenR"/>
            </a:pPr>
            <a:r>
              <a:rPr lang="en-US" dirty="0" smtClean="0"/>
              <a:t>Imaging system with a secondary focusing</a:t>
            </a:r>
            <a:r>
              <a:rPr lang="en-US" baseline="0" dirty="0" smtClean="0"/>
              <a:t>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E9A01-5A74-4222-9374-0396323C992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704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Import</a:t>
            </a:r>
            <a:r>
              <a:rPr lang="en-US" baseline="0" dirty="0" smtClean="0"/>
              <a:t>ant to keep off-momentum in control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E9A01-5A74-4222-9374-0396323C992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25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401" indent="-233401">
              <a:buAutoNum type="arabicParenR"/>
            </a:pPr>
            <a:r>
              <a:rPr lang="en-US" dirty="0" smtClean="0"/>
              <a:t>Errors</a:t>
            </a:r>
            <a:r>
              <a:rPr lang="en-US" baseline="0" dirty="0" smtClean="0"/>
              <a:t> occurs at the doublet phase.</a:t>
            </a:r>
          </a:p>
          <a:p>
            <a:pPr marL="233401" indent="-233401">
              <a:buAutoNum type="arabicParenR"/>
            </a:pPr>
            <a:r>
              <a:rPr lang="en-US" baseline="0" dirty="0" smtClean="0"/>
              <a:t>There are vary large compared to the terms in the arcs.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E9A01-5A74-4222-9374-0396323C992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25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401" indent="-233401">
              <a:buAutoNum type="arabicParenR"/>
            </a:pPr>
            <a:r>
              <a:rPr lang="en-US" dirty="0" smtClean="0"/>
              <a:t>Errors</a:t>
            </a:r>
            <a:r>
              <a:rPr lang="en-US" baseline="0" dirty="0" smtClean="0"/>
              <a:t> occurs at the doublet phase.</a:t>
            </a:r>
          </a:p>
          <a:p>
            <a:pPr marL="233401" indent="-233401">
              <a:buAutoNum type="arabicParenR"/>
            </a:pPr>
            <a:r>
              <a:rPr lang="en-US" baseline="0" dirty="0" smtClean="0"/>
              <a:t>There are vary large compared to the terms in the arcs.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E9A01-5A74-4222-9374-0396323C992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25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401" indent="-233401">
              <a:buAutoNum type="arabicParenR"/>
            </a:pPr>
            <a:r>
              <a:rPr lang="en-US" dirty="0" smtClean="0"/>
              <a:t>Errors</a:t>
            </a:r>
            <a:r>
              <a:rPr lang="en-US" baseline="0" dirty="0" smtClean="0"/>
              <a:t> occurs at the doublet phase.</a:t>
            </a:r>
          </a:p>
          <a:p>
            <a:pPr marL="233401" indent="-233401">
              <a:buAutoNum type="arabicParenR"/>
            </a:pPr>
            <a:r>
              <a:rPr lang="en-US" baseline="0" dirty="0" smtClean="0"/>
              <a:t>There are vary large compared to the terms in the arcs.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E9A01-5A74-4222-9374-0396323C992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25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086-1F15-4A96-8799-43B9EEF341C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3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E9A01-5A74-4222-9374-0396323C99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34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086-1F15-4A96-8799-43B9EEF341C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33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086-1F15-4A96-8799-43B9EEF341C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27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086-1F15-4A96-8799-43B9EEF341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41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Small</a:t>
            </a:r>
            <a:r>
              <a:rPr lang="en-US" baseline="0" dirty="0" smtClean="0"/>
              <a:t> dispersion leads to stronger </a:t>
            </a:r>
            <a:r>
              <a:rPr lang="en-US" baseline="0" dirty="0" err="1" smtClean="0"/>
              <a:t>sextupoles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E9A01-5A74-4222-9374-0396323C99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07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086-1F15-4A96-8799-43B9EEF341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52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E9A01-5A74-4222-9374-0396323C99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4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A red flag in tune</a:t>
            </a:r>
            <a:r>
              <a:rPr lang="en-US" baseline="0" dirty="0" smtClean="0"/>
              <a:t> shifts. Typical numbers are a few thousands.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086-1F15-4A96-8799-43B9EEF341C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401" indent="-233401">
              <a:buAutoNum type="arabicParenR"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order </a:t>
            </a:r>
            <a:r>
              <a:rPr lang="en-US" dirty="0" err="1" smtClean="0"/>
              <a:t>achromat</a:t>
            </a:r>
            <a:r>
              <a:rPr lang="en-US" baseline="0" dirty="0" smtClean="0"/>
              <a:t> by Karl Brown and Roger </a:t>
            </a:r>
            <a:r>
              <a:rPr lang="en-US" baseline="0" dirty="0" err="1" smtClean="0"/>
              <a:t>Servranckx</a:t>
            </a:r>
            <a:r>
              <a:rPr lang="en-US" baseline="0" dirty="0" smtClean="0"/>
              <a:t>.</a:t>
            </a:r>
          </a:p>
          <a:p>
            <a:pPr marL="233401" indent="-233401">
              <a:buAutoNum type="arabicParenR"/>
            </a:pPr>
            <a:r>
              <a:rPr lang="en-US" baseline="0" dirty="0" smtClean="0"/>
              <a:t>There is a price to pay for the high beta insertion.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086-1F15-4A96-8799-43B9EEF341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48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Zigzag</a:t>
            </a:r>
            <a:r>
              <a:rPr lang="en-US" baseline="0" dirty="0" smtClean="0"/>
              <a:t> pattern due to the chromatic correction in arcs not in straights.</a:t>
            </a:r>
            <a:endParaRPr lang="en-US" dirty="0" smtClean="0"/>
          </a:p>
          <a:p>
            <a:r>
              <a:rPr lang="en-US" dirty="0" smtClean="0"/>
              <a:t>2) Accumulation</a:t>
            </a:r>
            <a:r>
              <a:rPr lang="en-US" baseline="0" dirty="0" smtClean="0"/>
              <a:t> of the second-order phase advances. The chromatic optics is excellent.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086-1F15-4A96-8799-43B9EEF341C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0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7813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89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58900"/>
            <a:ext cx="38100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30600"/>
            <a:ext cx="38100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5.wmf"/><Relationship Id="rId4" Type="http://schemas.openxmlformats.org/officeDocument/2006/relationships/image" Target="../media/image26.tiff"/><Relationship Id="rId9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tiff"/><Relationship Id="rId4" Type="http://schemas.openxmlformats.org/officeDocument/2006/relationships/image" Target="../media/image28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tiff"/><Relationship Id="rId5" Type="http://schemas.openxmlformats.org/officeDocument/2006/relationships/image" Target="../media/image32.tiff"/><Relationship Id="rId4" Type="http://schemas.openxmlformats.org/officeDocument/2006/relationships/image" Target="../media/image31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2.wmf"/><Relationship Id="rId4" Type="http://schemas.openxmlformats.org/officeDocument/2006/relationships/image" Target="../media/image13.tiff"/><Relationship Id="rId9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229600" cy="1905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Analysis of Nonlinear Dynamics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124200"/>
            <a:ext cx="6400800" cy="1752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Yunhai Cai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SLAC National Accelerator Laboratory</a:t>
            </a:r>
          </a:p>
          <a:p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October 10, 2014</a:t>
            </a:r>
          </a:p>
          <a:p>
            <a:endParaRPr lang="en-US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Higgs Factory Workshop, 2014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Beijing, China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Order-by-Order Computation of Chromatic Optics (Arcs)</a:t>
            </a:r>
            <a:endParaRPr 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69514" y="1676400"/>
            <a:ext cx="1561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Dispersions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2482" y="3014199"/>
            <a:ext cx="2762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Its First </a:t>
            </a:r>
            <a:r>
              <a:rPr lang="en-US" sz="2000" dirty="0">
                <a:latin typeface="Comic Sans MS" panose="030F0702030302020204" pitchFamily="66" charset="0"/>
              </a:rPr>
              <a:t>D</a:t>
            </a:r>
            <a:r>
              <a:rPr lang="en-US" sz="2000" dirty="0" smtClean="0">
                <a:latin typeface="Comic Sans MS" panose="030F0702030302020204" pitchFamily="66" charset="0"/>
              </a:rPr>
              <a:t>erivatives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0571" y="4486079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Its Second </a:t>
            </a:r>
            <a:r>
              <a:rPr lang="en-US" sz="2000" dirty="0">
                <a:latin typeface="Comic Sans MS" panose="030F0702030302020204" pitchFamily="66" charset="0"/>
              </a:rPr>
              <a:t>D</a:t>
            </a:r>
            <a:r>
              <a:rPr lang="en-US" sz="2000" dirty="0" smtClean="0">
                <a:latin typeface="Comic Sans MS" panose="030F0702030302020204" pitchFamily="66" charset="0"/>
              </a:rPr>
              <a:t>erivatives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164" y="5500255"/>
            <a:ext cx="7285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Yunhai Cai, “</a:t>
            </a:r>
            <a:r>
              <a:rPr lang="en-US" dirty="0" err="1" smtClean="0"/>
              <a:t>Symplectic</a:t>
            </a:r>
            <a:r>
              <a:rPr lang="en-US" dirty="0"/>
              <a:t> </a:t>
            </a:r>
            <a:r>
              <a:rPr lang="en-US" dirty="0" smtClean="0"/>
              <a:t>Maps and Chromatic Optics in Particle Accelerator,” </a:t>
            </a:r>
          </a:p>
          <a:p>
            <a:r>
              <a:rPr lang="en-US" dirty="0" smtClean="0"/>
              <a:t>September, 2014, SLAC-PUB-16075, Submitted to PRSTAB</a:t>
            </a:r>
            <a:endParaRPr lang="en-US" dirty="0"/>
          </a:p>
        </p:txBody>
      </p:sp>
      <p:pic>
        <p:nvPicPr>
          <p:cNvPr id="136194" name="Picture 2" descr="C:\Publication\Conferences\HF2014\Beam Dynamics Analysis\Arcs\eta.tif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6988"/>
            <a:ext cx="5718171" cy="125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5" name="Picture 3" descr="C:\Publication\Conferences\HF2014\Beam Dynamics Analysis\Arcs\eta_1.tif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732391"/>
            <a:ext cx="5680071" cy="123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6" name="Picture 4" descr="C:\Publication\Conferences\HF2014\Beam Dynamics Analysis\Arcs\eta_2.tif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0" y="4157795"/>
            <a:ext cx="5652991" cy="129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Date Placeholder 2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2E9FC14-8B64-4EE9-A8CB-A52A3E9BED80}" type="datetime1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10/9/2014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Yunhai Cai, SLAC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</a:t>
            </a:r>
            <a:fld id="{23208853-0875-4808-899A-249DF04FEA78}" type="slidenum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10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62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Order-by-Order Computation of Chromatic Optics (Arcs)</a:t>
            </a:r>
            <a:endParaRPr 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6119" y="1600200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 panose="030F0702030302020204" pitchFamily="66" charset="0"/>
              </a:rPr>
              <a:t>Betatron</a:t>
            </a:r>
            <a:r>
              <a:rPr lang="en-US" dirty="0" smtClean="0">
                <a:latin typeface="Comic Sans MS" panose="030F0702030302020204" pitchFamily="66" charset="0"/>
              </a:rPr>
              <a:t> Phase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Advances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63628" y="3449411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Its First </a:t>
            </a:r>
            <a:r>
              <a:rPr lang="en-US" dirty="0">
                <a:latin typeface="Comic Sans MS" panose="030F0702030302020204" pitchFamily="66" charset="0"/>
              </a:rPr>
              <a:t>D</a:t>
            </a:r>
            <a:r>
              <a:rPr lang="en-US" dirty="0" smtClean="0">
                <a:latin typeface="Comic Sans MS" panose="030F0702030302020204" pitchFamily="66" charset="0"/>
              </a:rPr>
              <a:t>erivatives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39395" y="5352411"/>
            <a:ext cx="26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Its Second </a:t>
            </a:r>
            <a:r>
              <a:rPr lang="en-US" dirty="0">
                <a:latin typeface="Comic Sans MS" panose="030F0702030302020204" pitchFamily="66" charset="0"/>
              </a:rPr>
              <a:t>D</a:t>
            </a:r>
            <a:r>
              <a:rPr lang="en-US" dirty="0" smtClean="0">
                <a:latin typeface="Comic Sans MS" panose="030F0702030302020204" pitchFamily="66" charset="0"/>
              </a:rPr>
              <a:t>erivatives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37218" name="Picture 2" descr="C:\Publication\Conferences\HF2014\Beam Dynamics Analysis\Arcs\nu.tiff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22" y="1219200"/>
            <a:ext cx="5794674" cy="14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C:\Publication\Conferences\HF2014\Beam Dynamics Analysis\Arcs\nu_1.tif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21" y="2819400"/>
            <a:ext cx="5794674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0" name="Picture 4" descr="C:\Publication\Conferences\HF2014\Beam Dynamics Analysis\Arcs\nu_2.tif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20" y="4634344"/>
            <a:ext cx="5794675" cy="153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Date Placeholder 2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2E9FC14-8B64-4EE9-A8CB-A52A3E9BED80}" type="datetime1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10/9/2014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Yunhai Cai, SLAC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</a:t>
            </a:r>
            <a:fld id="{23208853-0875-4808-899A-249DF04FEA78}" type="slidenum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11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257394"/>
              </p:ext>
            </p:extLst>
          </p:nvPr>
        </p:nvGraphicFramePr>
        <p:xfrm>
          <a:off x="4419600" y="4924569"/>
          <a:ext cx="1239838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41" name="Equation" r:id="rId7" imgW="812520" imgH="863280" progId="Equation.3">
                  <p:embed/>
                </p:oleObj>
              </mc:Choice>
              <mc:Fallback>
                <p:oleObj name="Equation" r:id="rId7" imgW="812520" imgH="8632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924569"/>
                        <a:ext cx="1239838" cy="119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9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01584" y="2493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Geometric 3</a:t>
            </a:r>
            <a:r>
              <a:rPr lang="en-US" sz="2800" baseline="30000" dirty="0" smtClean="0">
                <a:solidFill>
                  <a:srgbClr val="FF0000"/>
                </a:solidFill>
                <a:latin typeface="Comic Sans MS" pitchFamily="66" charset="0"/>
              </a:rPr>
              <a:t>rd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and 4</a:t>
            </a:r>
            <a:r>
              <a:rPr lang="en-US" sz="2800" baseline="30000" dirty="0" smtClean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Resonances Driven by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Sextupoles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except 2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800" baseline="-25000" dirty="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-2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800" baseline="-250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1295400" y="1600200"/>
            <a:ext cx="5848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      </a:t>
            </a:r>
            <a:r>
              <a:rPr lang="en-US" dirty="0" smtClean="0"/>
              <a:t>    </a:t>
            </a:r>
            <a:r>
              <a:rPr lang="en-US" dirty="0"/>
              <a:t>Third Order	                            </a:t>
            </a:r>
            <a:r>
              <a:rPr lang="en-US" dirty="0" smtClean="0"/>
              <a:t>                      Fourth </a:t>
            </a:r>
            <a:r>
              <a:rPr lang="en-US" dirty="0"/>
              <a:t>Order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10/9/2014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Yunhai Cai, SLAC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5439" y="5410200"/>
            <a:ext cx="84081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third-order geometric terms are cancelled by –I pairs of </a:t>
            </a:r>
            <a:r>
              <a:rPr lang="en-US" dirty="0" err="1" smtClean="0"/>
              <a:t>sextupoles</a:t>
            </a:r>
            <a:r>
              <a:rPr lang="en-US" dirty="0" smtClean="0"/>
              <a:t> in the interaction</a:t>
            </a:r>
          </a:p>
          <a:p>
            <a:r>
              <a:rPr lang="en-US" dirty="0" smtClean="0"/>
              <a:t>region. </a:t>
            </a:r>
            <a:r>
              <a:rPr lang="en-US" dirty="0"/>
              <a:t>T</a:t>
            </a:r>
            <a:r>
              <a:rPr lang="en-US" dirty="0" smtClean="0"/>
              <a:t>here are huge 4</a:t>
            </a:r>
            <a:r>
              <a:rPr lang="en-US" baseline="30000" dirty="0" smtClean="0"/>
              <a:t>th</a:t>
            </a:r>
            <a:r>
              <a:rPr lang="en-US" dirty="0" smtClean="0"/>
              <a:t>-order kinematic aberration in in interaction region.  </a:t>
            </a:r>
            <a:r>
              <a:rPr lang="en-US" dirty="0"/>
              <a:t>T</a:t>
            </a:r>
            <a:r>
              <a:rPr lang="en-US" dirty="0" smtClean="0"/>
              <a:t>hey are </a:t>
            </a:r>
          </a:p>
          <a:p>
            <a:r>
              <a:rPr lang="en-US" dirty="0" smtClean="0"/>
              <a:t>dominant.</a:t>
            </a:r>
          </a:p>
        </p:txBody>
      </p:sp>
      <p:pic>
        <p:nvPicPr>
          <p:cNvPr id="141314" name="Picture 2" descr="C:\Publication\Conferences\HF2014\Beam Dynamics Analysis\Ring\res3.tif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9" y="2004168"/>
            <a:ext cx="4040188" cy="327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6" name="Picture 4" descr="C:\Publication\Conferences\HF2014\Beam Dynamics Analysis\Ring\res4.tif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82" y="1997241"/>
            <a:ext cx="4041775" cy="332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6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352" name="Picture 136" descr="C:\Publication\Conferences\HF2014\Beam Dynamics Analysis\Ring\res_4.ti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1219200"/>
            <a:ext cx="784859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Residual 4</a:t>
            </a:r>
            <a:r>
              <a:rPr lang="en-US" sz="3600" baseline="30000" dirty="0" smtClean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-Order Geometric Aberrations</a:t>
            </a:r>
            <a:endParaRPr lang="en-US" sz="3600" baseline="-25000" dirty="0" smtClean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1524000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dirty="0" smtClean="0">
                <a:latin typeface="Symbol" panose="05050102010706020507" pitchFamily="18" charset="2"/>
              </a:rPr>
              <a:t>n</a:t>
            </a:r>
            <a:r>
              <a:rPr lang="en-US" sz="2800" baseline="-25000" dirty="0" smtClean="0"/>
              <a:t>x</a:t>
            </a:r>
            <a:r>
              <a:rPr lang="en-US" sz="2800" dirty="0" smtClean="0"/>
              <a:t>-2</a:t>
            </a:r>
            <a:r>
              <a:rPr lang="en-US" sz="2800" dirty="0" smtClean="0">
                <a:latin typeface="Symbol" panose="05050102010706020507" pitchFamily="18" charset="2"/>
              </a:rPr>
              <a:t>n</a:t>
            </a:r>
            <a:r>
              <a:rPr lang="en-US" sz="2800" baseline="-25000" dirty="0" smtClean="0"/>
              <a:t>y</a:t>
            </a:r>
            <a:endParaRPr lang="en-US" sz="28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5410200" y="1524000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J</a:t>
            </a:r>
            <a:r>
              <a:rPr lang="en-US" sz="2800" baseline="-25000" dirty="0" smtClean="0"/>
              <a:t>x</a:t>
            </a:r>
            <a:r>
              <a:rPr lang="en-US" sz="2800" baseline="30000" dirty="0" smtClean="0"/>
              <a:t>2</a:t>
            </a:r>
            <a:endParaRPr lang="en-US" sz="2800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1673720" y="4114800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J</a:t>
            </a:r>
            <a:r>
              <a:rPr lang="en-US" sz="2800" baseline="-25000" dirty="0" err="1" smtClean="0"/>
              <a:t>x</a:t>
            </a:r>
            <a:r>
              <a:rPr lang="en-US" sz="2800" dirty="0" err="1" smtClean="0"/>
              <a:t>J</a:t>
            </a:r>
            <a:r>
              <a:rPr lang="en-US" sz="2800" baseline="-25000" dirty="0" err="1" smtClean="0"/>
              <a:t>y</a:t>
            </a:r>
            <a:endParaRPr lang="en-US" sz="2800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5430982" y="4114800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J</a:t>
            </a:r>
            <a:r>
              <a:rPr lang="en-US" sz="2800" baseline="-25000" dirty="0" smtClean="0"/>
              <a:t>y</a:t>
            </a:r>
            <a:r>
              <a:rPr lang="en-US" sz="2800" baseline="30000" dirty="0" smtClean="0"/>
              <a:t>2</a:t>
            </a:r>
            <a:endParaRPr lang="en-US" sz="2800" baseline="30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441201"/>
              </p:ext>
            </p:extLst>
          </p:nvPr>
        </p:nvGraphicFramePr>
        <p:xfrm>
          <a:off x="6026150" y="2520950"/>
          <a:ext cx="154146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13" name="Equation" r:id="rId5" imgW="1117440" imgH="431640" progId="Equation.3">
                  <p:embed/>
                </p:oleObj>
              </mc:Choice>
              <mc:Fallback>
                <p:oleObj name="Equation" r:id="rId5" imgW="11174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26150" y="2520950"/>
                        <a:ext cx="1541463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265321"/>
              </p:ext>
            </p:extLst>
          </p:nvPr>
        </p:nvGraphicFramePr>
        <p:xfrm>
          <a:off x="6019800" y="4959072"/>
          <a:ext cx="1541462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14" name="Equation" r:id="rId7" imgW="1117440" imgH="469800" progId="Equation.3">
                  <p:embed/>
                </p:oleObj>
              </mc:Choice>
              <mc:Fallback>
                <p:oleObj name="Equation" r:id="rId7" imgW="11174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959072"/>
                        <a:ext cx="1541462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25377" y="2642949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7525377" y="518160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956177"/>
              </p:ext>
            </p:extLst>
          </p:nvPr>
        </p:nvGraphicFramePr>
        <p:xfrm>
          <a:off x="1660525" y="4957763"/>
          <a:ext cx="208438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15" name="Equation" r:id="rId9" imgW="1511280" imgH="469800" progId="Equation.3">
                  <p:embed/>
                </p:oleObj>
              </mc:Choice>
              <mc:Fallback>
                <p:oleObj name="Equation" r:id="rId9" imgW="15112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4957763"/>
                        <a:ext cx="2084388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781994" y="5177043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10/9/2014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Yunhai Cai, SLAC</a:t>
            </a:r>
            <a:endParaRPr lang="en-US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10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Order-by-Order Computation of Chromatic Optics</a:t>
            </a:r>
            <a:endParaRPr 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8242" name="Picture 2" descr="C:\Publication\Conferences\HF2014\Beam Dynamics Analysis\Ring\eta.tif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295401"/>
            <a:ext cx="548957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69514" y="1676400"/>
            <a:ext cx="1561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Dispersions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2482" y="3014199"/>
            <a:ext cx="2762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Its First </a:t>
            </a:r>
            <a:r>
              <a:rPr lang="en-US" sz="2000" dirty="0">
                <a:latin typeface="Comic Sans MS" panose="030F0702030302020204" pitchFamily="66" charset="0"/>
              </a:rPr>
              <a:t>D</a:t>
            </a:r>
            <a:r>
              <a:rPr lang="en-US" sz="2000" dirty="0" smtClean="0">
                <a:latin typeface="Comic Sans MS" panose="030F0702030302020204" pitchFamily="66" charset="0"/>
              </a:rPr>
              <a:t>erivatives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0571" y="4486079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Its Second </a:t>
            </a:r>
            <a:r>
              <a:rPr lang="en-US" sz="2000" dirty="0">
                <a:latin typeface="Comic Sans MS" panose="030F0702030302020204" pitchFamily="66" charset="0"/>
              </a:rPr>
              <a:t>D</a:t>
            </a:r>
            <a:r>
              <a:rPr lang="en-US" sz="2000" dirty="0" smtClean="0">
                <a:latin typeface="Comic Sans MS" panose="030F0702030302020204" pitchFamily="66" charset="0"/>
              </a:rPr>
              <a:t>erivatives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2" name="Date Placeholder 2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2E9FC14-8B64-4EE9-A8CB-A52A3E9BED80}" type="datetime1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10/9/2014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Yunhai Cai, SLAC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</a:t>
            </a:r>
            <a:fld id="{23208853-0875-4808-899A-249DF04FEA78}" type="slidenum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14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Picture 3" descr="C:\Publication\Conferences\HF2014\Beam Dynamics Analysis\Ring\eta_1.t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1" y="2570256"/>
            <a:ext cx="5334000" cy="139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4" name="Picture 4" descr="C:\Publication\Conferences\HF2014\Beam Dynamics Analysis\Ring\eta_2.ti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82884"/>
            <a:ext cx="5489571" cy="125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3246" y="5592678"/>
            <a:ext cx="7669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“second-order dispersion” leaks out of the interaction region. It may reduce</a:t>
            </a:r>
          </a:p>
          <a:p>
            <a:r>
              <a:rPr lang="en-US" dirty="0" smtClean="0"/>
              <a:t>the off-momentum dynamic aperture.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96899" y="3392691"/>
            <a:ext cx="2383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“Second-order dispersion”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4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Order-by-Order Computation of Chromatic Optics</a:t>
            </a:r>
            <a:endParaRPr 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6121" y="1676400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 panose="030F0702030302020204" pitchFamily="66" charset="0"/>
              </a:rPr>
              <a:t>Betatron</a:t>
            </a:r>
            <a:r>
              <a:rPr lang="en-US" dirty="0" smtClean="0">
                <a:latin typeface="Comic Sans MS" panose="030F0702030302020204" pitchFamily="66" charset="0"/>
              </a:rPr>
              <a:t> Phase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Advances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63628" y="3449411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Its First </a:t>
            </a:r>
            <a:r>
              <a:rPr lang="en-US" dirty="0">
                <a:latin typeface="Comic Sans MS" panose="030F0702030302020204" pitchFamily="66" charset="0"/>
              </a:rPr>
              <a:t>D</a:t>
            </a:r>
            <a:r>
              <a:rPr lang="en-US" dirty="0" smtClean="0">
                <a:latin typeface="Comic Sans MS" panose="030F0702030302020204" pitchFamily="66" charset="0"/>
              </a:rPr>
              <a:t>erivatives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992" y="5334000"/>
            <a:ext cx="26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Its Second </a:t>
            </a:r>
            <a:r>
              <a:rPr lang="en-US" dirty="0">
                <a:latin typeface="Comic Sans MS" panose="030F0702030302020204" pitchFamily="66" charset="0"/>
              </a:rPr>
              <a:t>D</a:t>
            </a:r>
            <a:r>
              <a:rPr lang="en-US" dirty="0" smtClean="0">
                <a:latin typeface="Comic Sans MS" panose="030F0702030302020204" pitchFamily="66" charset="0"/>
              </a:rPr>
              <a:t>erivatives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2" name="Date Placeholder 2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2E9FC14-8B64-4EE9-A8CB-A52A3E9BED80}" type="datetime1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10/9/2014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Yunhai Cai, SLAC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</a:t>
            </a:r>
            <a:fld id="{23208853-0875-4808-899A-249DF04FEA78}" type="slidenum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15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9266" name="Picture 2" descr="C:\Publication\Conferences\HF2014\Beam Dynamics Analysis\Ring\nu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316716"/>
            <a:ext cx="5806429" cy="151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67" name="Picture 3" descr="C:\Publication\Conferences\HF2014\Beam Dynamics Analysis\Ring\nu_1.t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971800"/>
            <a:ext cx="584799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68" name="Picture 4" descr="C:\Publication\Conferences\HF2014\Beam Dynamics Analysis\Ring\nu_2.ti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02175"/>
            <a:ext cx="5882628" cy="1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324445"/>
              </p:ext>
            </p:extLst>
          </p:nvPr>
        </p:nvGraphicFramePr>
        <p:xfrm>
          <a:off x="2895600" y="4980659"/>
          <a:ext cx="1201379" cy="1191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3" name="Equation" r:id="rId7" imgW="787320" imgH="863280" progId="Equation.3">
                  <p:embed/>
                </p:oleObj>
              </mc:Choice>
              <mc:Fallback>
                <p:oleObj name="Equation" r:id="rId7" imgW="787320" imgH="863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980659"/>
                        <a:ext cx="1201379" cy="11915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476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Higgs Factory\CHF2014\ffs.tif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1143000"/>
            <a:ext cx="8316686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Final Focus System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2286000"/>
            <a:ext cx="1382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t IP:</a:t>
            </a:r>
          </a:p>
          <a:p>
            <a:r>
              <a:rPr lang="en-US" dirty="0" err="1">
                <a:latin typeface="Symbol" pitchFamily="18" charset="2"/>
              </a:rPr>
              <a:t>b</a:t>
            </a:r>
            <a:r>
              <a:rPr lang="en-US" baseline="-25000" dirty="0" err="1" smtClean="0"/>
              <a:t>x</a:t>
            </a:r>
            <a:r>
              <a:rPr lang="en-US" dirty="0" smtClean="0"/>
              <a:t>*=200 mm</a:t>
            </a:r>
          </a:p>
          <a:p>
            <a:r>
              <a:rPr lang="en-US" dirty="0" smtClean="0">
                <a:latin typeface="Symbol" pitchFamily="18" charset="2"/>
              </a:rPr>
              <a:t>b</a:t>
            </a:r>
            <a:r>
              <a:rPr lang="en-US" baseline="-25000" dirty="0" smtClean="0"/>
              <a:t>y</a:t>
            </a:r>
            <a:r>
              <a:rPr lang="en-US" dirty="0" smtClean="0"/>
              <a:t>*=2 mm</a:t>
            </a:r>
          </a:p>
          <a:p>
            <a:r>
              <a:rPr lang="en-US" dirty="0" smtClean="0"/>
              <a:t>L*=2 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69883" y="47885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ymbol" panose="05050102010706020507" pitchFamily="18" charset="2"/>
              </a:rPr>
              <a:t>x</a:t>
            </a:r>
            <a:r>
              <a:rPr lang="en-US" baseline="-25000" dirty="0" err="1" smtClean="0"/>
              <a:t>y</a:t>
            </a:r>
            <a:r>
              <a:rPr lang="en-US" dirty="0" err="1" smtClean="0"/>
              <a:t>~L</a:t>
            </a:r>
            <a:r>
              <a:rPr lang="en-US" dirty="0" smtClean="0"/>
              <a:t>*/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baseline="-25000" dirty="0" smtClean="0"/>
              <a:t>y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59582" y="4432721"/>
            <a:ext cx="1419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chromaticity:</a:t>
            </a:r>
            <a:endParaRPr lang="en-US" dirty="0"/>
          </a:p>
        </p:txBody>
      </p:sp>
      <p:sp>
        <p:nvSpPr>
          <p:cNvPr id="10" name="Date Placeholder 2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2E9FC14-8B64-4EE9-A8CB-A52A3E9BED80}" type="datetime1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10/9/2014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Yunhai Cai, SLAC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</a:t>
            </a:r>
            <a:fld id="{23208853-0875-4808-899A-249DF04FEA78}" type="slidenum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16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Higgs Factory\CHF2014\ffs_w.tif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1143000"/>
            <a:ext cx="8240486" cy="521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Local Chromatic Correction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3807" y="2362200"/>
            <a:ext cx="2716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two pairs of </a:t>
            </a:r>
            <a:r>
              <a:rPr lang="en-US" dirty="0" err="1" smtClean="0"/>
              <a:t>sextupole</a:t>
            </a:r>
            <a:endParaRPr lang="en-US" dirty="0" smtClean="0"/>
          </a:p>
          <a:p>
            <a:r>
              <a:rPr lang="en-US" dirty="0" smtClean="0"/>
              <a:t>reaching residual of 1.0%.</a:t>
            </a:r>
            <a:endParaRPr lang="en-US" dirty="0"/>
          </a:p>
        </p:txBody>
      </p:sp>
      <p:sp>
        <p:nvSpPr>
          <p:cNvPr id="8" name="Date Placeholder 2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2E9FC14-8B64-4EE9-A8CB-A52A3E9BED80}" type="datetime1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10/9/2014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Yunhai Cai, SLAC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</a:t>
            </a:r>
            <a:fld id="{23208853-0875-4808-899A-249DF04FEA78}" type="slidenum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17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Publication\Conferences\HF2014\Beam Dynamics Analysis\Final Focus\f02001.tif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7924800" cy="213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Publication\Conferences\HF2014\Beam Dynamics Analysis\Final Focus\f00021.tif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55398"/>
            <a:ext cx="8077199" cy="211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Local Chromatic Compensation</a:t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in Single-Lie Form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9606" y="3015734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[0,2,0,0,1]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87315" y="5015345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[0,0,0,2,1]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867400" y="2705100"/>
            <a:ext cx="533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78971" y="435506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d</a:t>
            </a:r>
            <a:endParaRPr lang="en-US" dirty="0">
              <a:latin typeface="Symbol" panose="05050102010706020507" pitchFamily="18" charset="2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932218" y="3385066"/>
            <a:ext cx="0" cy="9700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932218" y="4724399"/>
            <a:ext cx="0" cy="3048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2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2E9FC14-8B64-4EE9-A8CB-A52A3E9BED80}" type="datetime1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10/9/2014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Yunhai Cai, SLAC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</a:t>
            </a:r>
            <a:fld id="{23208853-0875-4808-899A-249DF04FEA78}" type="slidenum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18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1727261"/>
            <a:ext cx="1149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Horizontal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7782" y="3985735"/>
            <a:ext cx="889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Vertical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0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-Order Geometric-Chromatic Aberrations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1314" name="Picture 2" descr="C:\Publication\Conferences\HF2014\Beam Dynamics Analysis\Final Focus\f01022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1600200"/>
            <a:ext cx="595448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5" name="Picture 3" descr="C:\Publication\Conferences\HF2014\Beam Dynamics Analysis\Final Focus\f00041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601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80201" y="2520434"/>
            <a:ext cx="2356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Identified first by </a:t>
            </a:r>
            <a:r>
              <a:rPr lang="en-US" dirty="0" err="1" smtClean="0"/>
              <a:t>Oide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Can be corrected by</a:t>
            </a:r>
          </a:p>
          <a:p>
            <a:r>
              <a:rPr lang="en-US" dirty="0"/>
              <a:t>a</a:t>
            </a:r>
            <a:r>
              <a:rPr lang="en-US" dirty="0" smtClean="0"/>
              <a:t>symmetric dispersion</a:t>
            </a:r>
          </a:p>
          <a:p>
            <a:r>
              <a:rPr lang="en-US" dirty="0"/>
              <a:t>a</a:t>
            </a:r>
            <a:r>
              <a:rPr lang="en-US" dirty="0" smtClean="0"/>
              <a:t>t positions of the pair.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59606" y="3015734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[0,1,0,2,2]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87315" y="5015345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[0,0,0,4,1]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59764" y="1447800"/>
            <a:ext cx="2361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Aberrations are largest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t the IP angle phase: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41314" idx="3"/>
          </p:cNvCxnSpPr>
          <p:nvPr/>
        </p:nvCxnSpPr>
        <p:spPr>
          <a:xfrm flipH="1">
            <a:off x="5867400" y="2705100"/>
            <a:ext cx="5334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78971" y="435506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d</a:t>
            </a:r>
            <a:endParaRPr lang="en-US" dirty="0">
              <a:latin typeface="Symbol" panose="05050102010706020507" pitchFamily="18" charset="2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932218" y="3385066"/>
            <a:ext cx="0" cy="9700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932218" y="4724399"/>
            <a:ext cx="0" cy="3048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2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2E9FC14-8B64-4EE9-A8CB-A52A3E9BED80}" type="datetime1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10/9/2014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Yunhai Cai, SLAC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</a:t>
            </a:r>
            <a:fld id="{23208853-0875-4808-899A-249DF04FEA78}" type="slidenum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19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0201" y="4752197"/>
            <a:ext cx="2433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largest aberration</a:t>
            </a:r>
          </a:p>
          <a:p>
            <a:r>
              <a:rPr lang="en-US" dirty="0"/>
              <a:t>u</a:t>
            </a:r>
            <a:r>
              <a:rPr lang="en-US" dirty="0" smtClean="0"/>
              <a:t>p to 5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order. There</a:t>
            </a:r>
          </a:p>
          <a:p>
            <a:r>
              <a:rPr lang="en-US" dirty="0"/>
              <a:t>a</a:t>
            </a:r>
            <a:r>
              <a:rPr lang="en-US" dirty="0" smtClean="0"/>
              <a:t>re more smaller terms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867400" y="5004954"/>
            <a:ext cx="5334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9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Design Parameters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62676"/>
              </p:ext>
            </p:extLst>
          </p:nvPr>
        </p:nvGraphicFramePr>
        <p:xfrm>
          <a:off x="446314" y="838200"/>
          <a:ext cx="8164286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5198"/>
                <a:gridCol w="1946604"/>
                <a:gridCol w="2032484"/>
              </a:tblGrid>
              <a:tr h="3277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LEP2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HF2014</a:t>
                      </a:r>
                      <a:endParaRPr lang="en-US" sz="1600" dirty="0"/>
                    </a:p>
                  </a:txBody>
                  <a:tcPr/>
                </a:tc>
              </a:tr>
              <a:tr h="3277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 Energy [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104.5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120.0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77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Circumference</a:t>
                      </a:r>
                      <a:r>
                        <a:rPr lang="en-US" sz="1600" baseline="0" dirty="0" smtClean="0"/>
                        <a:t> [km]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26.7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47.5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258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Beam current [mA]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14.4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77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of bunches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/>
                </a:tc>
              </a:tr>
              <a:tr h="3277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</a:t>
                      </a:r>
                      <a:r>
                        <a:rPr lang="en-US" sz="1600" baseline="0" dirty="0" smtClean="0"/>
                        <a:t> population [10</a:t>
                      </a:r>
                      <a:r>
                        <a:rPr lang="en-US" sz="1600" baseline="30000" dirty="0" smtClean="0"/>
                        <a:t>10</a:t>
                      </a:r>
                      <a:r>
                        <a:rPr lang="en-US" sz="1600" baseline="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57.5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32.0</a:t>
                      </a:r>
                      <a:endParaRPr lang="en-US" sz="1600" dirty="0"/>
                    </a:p>
                  </a:txBody>
                  <a:tcPr/>
                </a:tc>
              </a:tr>
              <a:tr h="3277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Horizontal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emittance</a:t>
                      </a:r>
                      <a:r>
                        <a:rPr lang="en-US" sz="1600" baseline="0" dirty="0" smtClean="0"/>
                        <a:t> [nm]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48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1.7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77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Vertical </a:t>
                      </a:r>
                      <a:r>
                        <a:rPr lang="en-US" sz="1600" dirty="0" err="1" smtClean="0"/>
                        <a:t>emittance</a:t>
                      </a:r>
                      <a:r>
                        <a:rPr lang="en-US" sz="1600" dirty="0" smtClean="0"/>
                        <a:t> [nm]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0.25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0.0043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7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Momentum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compaction factor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18.5x10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-5</a:t>
                      </a:r>
                      <a:endParaRPr lang="en-US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1.43x10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-5</a:t>
                      </a:r>
                      <a:endParaRPr lang="en-US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7793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Symbol" pitchFamily="18" charset="2"/>
                        </a:rPr>
                        <a:t>b</a:t>
                      </a:r>
                      <a:r>
                        <a:rPr lang="en-US" sz="1600" baseline="-25000" dirty="0" err="1" smtClean="0"/>
                        <a:t>x</a:t>
                      </a:r>
                      <a:r>
                        <a:rPr lang="en-US" sz="1600" dirty="0" smtClean="0"/>
                        <a:t>* [mm]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</a:t>
                      </a:r>
                      <a:endParaRPr lang="en-US" sz="1600" dirty="0"/>
                    </a:p>
                  </a:txBody>
                  <a:tcPr/>
                </a:tc>
              </a:tr>
              <a:tr h="327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Symbol" pitchFamily="18" charset="2"/>
                        </a:rPr>
                        <a:t>b</a:t>
                      </a:r>
                      <a:r>
                        <a:rPr lang="en-US" sz="1600" baseline="-25000" dirty="0" smtClean="0"/>
                        <a:t>y</a:t>
                      </a:r>
                      <a:r>
                        <a:rPr lang="en-US" sz="1600" dirty="0" smtClean="0"/>
                        <a:t>* [mm]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77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Hourglass factor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0.98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0.76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77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SR</a:t>
                      </a:r>
                      <a:r>
                        <a:rPr lang="en-US" sz="1600" baseline="0" dirty="0" smtClean="0"/>
                        <a:t> power [MW]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77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 length [mm]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16.1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1.5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779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Beam-beam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parameter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320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Luminosity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[10</a:t>
                      </a:r>
                      <a:r>
                        <a:rPr lang="en-US" sz="1600" baseline="30000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cm</a:t>
                      </a:r>
                      <a:r>
                        <a:rPr lang="en-US" sz="1600" baseline="30000" dirty="0" smtClean="0">
                          <a:solidFill>
                            <a:srgbClr val="FF0000"/>
                          </a:solidFill>
                        </a:rPr>
                        <a:t>-2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sz="1600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]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0.0125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1.01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10/9/2014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Yunhai Cai, SLAC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Tune as Function of </a:t>
            </a:r>
            <a:r>
              <a:rPr lang="en-US" sz="3200" dirty="0" err="1" smtClean="0">
                <a:solidFill>
                  <a:srgbClr val="FF0000"/>
                </a:solidFill>
                <a:latin typeface="Comic Sans MS" pitchFamily="66" charset="0"/>
              </a:rPr>
              <a:t>Betatron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 Amplitudes and Momentum Deviation 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Date Placeholder 2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2E9FC14-8B64-4EE9-A8CB-A52A3E9BED80}" type="datetime1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10/9/2014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Yunhai Cai, SLAC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</a:t>
            </a:r>
            <a:fld id="{23208853-0875-4808-899A-249DF04FEA78}" type="slidenum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20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6248400" cy="4679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0.23                     0.14                   0            0          0               -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2.94x10</a:t>
            </a:r>
            <a:r>
              <a:rPr lang="en-US" sz="1800" baseline="30000" dirty="0" smtClean="0">
                <a:solidFill>
                  <a:srgbClr val="0070C0"/>
                </a:solidFill>
              </a:rPr>
              <a:t>5</a:t>
            </a:r>
            <a:r>
              <a:rPr lang="en-US" sz="1800" dirty="0" smtClean="0">
                <a:solidFill>
                  <a:srgbClr val="0070C0"/>
                </a:solidFill>
              </a:rPr>
              <a:t>             9.91x10</a:t>
            </a:r>
            <a:r>
              <a:rPr lang="en-US" sz="1800" baseline="30000" dirty="0" smtClean="0">
                <a:solidFill>
                  <a:srgbClr val="0070C0"/>
                </a:solidFill>
              </a:rPr>
              <a:t>5</a:t>
            </a:r>
            <a:r>
              <a:rPr lang="en-US" sz="1800" dirty="0" smtClean="0">
                <a:solidFill>
                  <a:srgbClr val="0070C0"/>
                </a:solidFill>
              </a:rPr>
              <a:t>            1            0          0              m</a:t>
            </a:r>
            <a:r>
              <a:rPr lang="en-US" sz="1800" baseline="30000" dirty="0" smtClean="0">
                <a:solidFill>
                  <a:srgbClr val="0070C0"/>
                </a:solidFill>
              </a:rPr>
              <a:t>-1</a:t>
            </a:r>
            <a:r>
              <a:rPr lang="en-US" sz="1800" dirty="0" smtClean="0">
                <a:solidFill>
                  <a:srgbClr val="0070C0"/>
                </a:solidFill>
              </a:rPr>
              <a:t>          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9.91x10</a:t>
            </a:r>
            <a:r>
              <a:rPr lang="en-US" sz="1800" baseline="30000" dirty="0" smtClean="0">
                <a:solidFill>
                  <a:srgbClr val="0070C0"/>
                </a:solidFill>
              </a:rPr>
              <a:t>5</a:t>
            </a:r>
            <a:r>
              <a:rPr lang="en-US" sz="1800" dirty="0" smtClean="0">
                <a:solidFill>
                  <a:srgbClr val="0070C0"/>
                </a:solidFill>
              </a:rPr>
              <a:t>             1.07x10</a:t>
            </a:r>
            <a:r>
              <a:rPr lang="en-US" sz="1800" baseline="30000" dirty="0" smtClean="0">
                <a:solidFill>
                  <a:srgbClr val="0070C0"/>
                </a:solidFill>
              </a:rPr>
              <a:t>5</a:t>
            </a:r>
            <a:r>
              <a:rPr lang="en-US" sz="1800" dirty="0" smtClean="0">
                <a:solidFill>
                  <a:srgbClr val="0070C0"/>
                </a:solidFill>
              </a:rPr>
              <a:t>            0            1          0              m</a:t>
            </a:r>
            <a:r>
              <a:rPr lang="en-US" sz="1800" baseline="30000" dirty="0" smtClean="0">
                <a:solidFill>
                  <a:srgbClr val="0070C0"/>
                </a:solidFill>
              </a:rPr>
              <a:t>-1</a:t>
            </a:r>
            <a:endParaRPr lang="en-US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2.99x10</a:t>
            </a:r>
            <a:r>
              <a:rPr lang="en-US" sz="1800" baseline="30000" dirty="0" smtClean="0">
                <a:solidFill>
                  <a:srgbClr val="0070C0"/>
                </a:solidFill>
              </a:rPr>
              <a:t>10</a:t>
            </a:r>
            <a:r>
              <a:rPr lang="en-US" sz="1800" dirty="0" smtClean="0">
                <a:solidFill>
                  <a:srgbClr val="0070C0"/>
                </a:solidFill>
              </a:rPr>
              <a:t>           1.01x10</a:t>
            </a:r>
            <a:r>
              <a:rPr lang="en-US" sz="1800" baseline="30000" dirty="0" smtClean="0">
                <a:solidFill>
                  <a:srgbClr val="0070C0"/>
                </a:solidFill>
              </a:rPr>
              <a:t>12</a:t>
            </a:r>
            <a:r>
              <a:rPr lang="en-US" sz="1800" dirty="0" smtClean="0">
                <a:solidFill>
                  <a:srgbClr val="0070C0"/>
                </a:solidFill>
              </a:rPr>
              <a:t>           2            0          0              m</a:t>
            </a:r>
            <a:r>
              <a:rPr lang="en-US" sz="1800" baseline="30000" dirty="0" smtClean="0">
                <a:solidFill>
                  <a:srgbClr val="0070C0"/>
                </a:solidFill>
              </a:rPr>
              <a:t>-2</a:t>
            </a:r>
            <a:endParaRPr lang="en-US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2.02x10</a:t>
            </a:r>
            <a:r>
              <a:rPr lang="en-US" sz="1800" baseline="30000" dirty="0" smtClean="0">
                <a:solidFill>
                  <a:srgbClr val="0070C0"/>
                </a:solidFill>
              </a:rPr>
              <a:t>12</a:t>
            </a:r>
            <a:r>
              <a:rPr lang="en-US" sz="1800" dirty="0" smtClean="0">
                <a:solidFill>
                  <a:srgbClr val="0070C0"/>
                </a:solidFill>
              </a:rPr>
              <a:t>           1.99x10</a:t>
            </a:r>
            <a:r>
              <a:rPr lang="en-US" sz="1800" baseline="30000" dirty="0" smtClean="0">
                <a:solidFill>
                  <a:srgbClr val="0070C0"/>
                </a:solidFill>
              </a:rPr>
              <a:t>12</a:t>
            </a:r>
            <a:r>
              <a:rPr lang="en-US" sz="1800" dirty="0" smtClean="0">
                <a:solidFill>
                  <a:srgbClr val="0070C0"/>
                </a:solidFill>
              </a:rPr>
              <a:t>           1            1          0              m</a:t>
            </a:r>
            <a:r>
              <a:rPr lang="en-US" sz="1800" baseline="30000" dirty="0" smtClean="0">
                <a:solidFill>
                  <a:srgbClr val="0070C0"/>
                </a:solidFill>
              </a:rPr>
              <a:t>-2</a:t>
            </a:r>
            <a:endParaRPr lang="en-US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9.96x10</a:t>
            </a:r>
            <a:r>
              <a:rPr lang="en-US" sz="1800" baseline="30000" dirty="0" smtClean="0">
                <a:solidFill>
                  <a:srgbClr val="0070C0"/>
                </a:solidFill>
              </a:rPr>
              <a:t>11</a:t>
            </a:r>
            <a:r>
              <a:rPr lang="en-US" sz="1800" dirty="0" smtClean="0">
                <a:solidFill>
                  <a:srgbClr val="0070C0"/>
                </a:solidFill>
              </a:rPr>
              <a:t>           5.11x10</a:t>
            </a:r>
            <a:r>
              <a:rPr lang="en-US" sz="1800" baseline="30000" dirty="0" smtClean="0">
                <a:solidFill>
                  <a:srgbClr val="0070C0"/>
                </a:solidFill>
              </a:rPr>
              <a:t>11</a:t>
            </a:r>
            <a:r>
              <a:rPr lang="en-US" sz="1800" dirty="0" smtClean="0">
                <a:solidFill>
                  <a:srgbClr val="0070C0"/>
                </a:solidFill>
              </a:rPr>
              <a:t>           0            2          0              m</a:t>
            </a:r>
            <a:r>
              <a:rPr lang="en-US" sz="1800" baseline="30000" dirty="0" smtClean="0">
                <a:solidFill>
                  <a:srgbClr val="0070C0"/>
                </a:solidFill>
              </a:rPr>
              <a:t>-2</a:t>
            </a:r>
            <a:r>
              <a:rPr lang="en-US" sz="1800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1.11x10</a:t>
            </a:r>
            <a:r>
              <a:rPr lang="en-US" sz="1800" baseline="30000" dirty="0">
                <a:solidFill>
                  <a:srgbClr val="FF0000"/>
                </a:solidFill>
              </a:rPr>
              <a:t>9</a:t>
            </a:r>
            <a:r>
              <a:rPr lang="en-US" sz="1800" dirty="0">
                <a:solidFill>
                  <a:srgbClr val="FF0000"/>
                </a:solidFill>
              </a:rPr>
              <a:t>        </a:t>
            </a:r>
            <a:r>
              <a:rPr lang="en-US" sz="1800" dirty="0" smtClean="0">
                <a:solidFill>
                  <a:srgbClr val="FF0000"/>
                </a:solidFill>
              </a:rPr>
              <a:t>     1.75x10</a:t>
            </a:r>
            <a:r>
              <a:rPr lang="en-US" sz="1800" baseline="30000" dirty="0" smtClean="0">
                <a:solidFill>
                  <a:srgbClr val="FF0000"/>
                </a:solidFill>
              </a:rPr>
              <a:t>9</a:t>
            </a:r>
            <a:r>
              <a:rPr lang="en-US" sz="1800" dirty="0" smtClean="0">
                <a:solidFill>
                  <a:srgbClr val="FF0000"/>
                </a:solidFill>
              </a:rPr>
              <a:t>            1            0          </a:t>
            </a:r>
            <a:r>
              <a:rPr lang="en-US" sz="1800" dirty="0">
                <a:solidFill>
                  <a:srgbClr val="FF0000"/>
                </a:solidFill>
              </a:rPr>
              <a:t>1              </a:t>
            </a:r>
            <a:r>
              <a:rPr lang="en-US" sz="1800" dirty="0" smtClean="0">
                <a:solidFill>
                  <a:srgbClr val="FF0000"/>
                </a:solidFill>
              </a:rPr>
              <a:t>m</a:t>
            </a:r>
            <a:r>
              <a:rPr lang="en-US" sz="1800" baseline="30000" dirty="0" smtClean="0">
                <a:solidFill>
                  <a:srgbClr val="FF0000"/>
                </a:solidFill>
              </a:rPr>
              <a:t>-1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1.75x10</a:t>
            </a:r>
            <a:r>
              <a:rPr lang="en-US" sz="1800" baseline="30000" dirty="0" smtClean="0">
                <a:solidFill>
                  <a:srgbClr val="FF0000"/>
                </a:solidFill>
              </a:rPr>
              <a:t>9</a:t>
            </a:r>
            <a:r>
              <a:rPr lang="en-US" sz="1800" dirty="0" smtClean="0">
                <a:solidFill>
                  <a:srgbClr val="FF0000"/>
                </a:solidFill>
              </a:rPr>
              <a:t>             1.56x10</a:t>
            </a:r>
            <a:r>
              <a:rPr lang="en-US" sz="1800" baseline="30000" dirty="0" smtClean="0">
                <a:solidFill>
                  <a:srgbClr val="FF0000"/>
                </a:solidFill>
              </a:rPr>
              <a:t>10</a:t>
            </a:r>
            <a:r>
              <a:rPr lang="en-US" sz="1800" dirty="0" smtClean="0">
                <a:solidFill>
                  <a:srgbClr val="FF0000"/>
                </a:solidFill>
              </a:rPr>
              <a:t>           0           1          1               m</a:t>
            </a:r>
            <a:r>
              <a:rPr lang="en-US" sz="1800" baseline="30000" dirty="0" smtClean="0">
                <a:solidFill>
                  <a:srgbClr val="FF0000"/>
                </a:solidFill>
              </a:rPr>
              <a:t>-1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6.51x10</a:t>
            </a:r>
            <a:r>
              <a:rPr lang="en-US" sz="1800" baseline="30000" dirty="0" smtClean="0">
                <a:solidFill>
                  <a:srgbClr val="FF0000"/>
                </a:solidFill>
              </a:rPr>
              <a:t>9</a:t>
            </a:r>
            <a:r>
              <a:rPr lang="en-US" sz="1800" dirty="0" smtClean="0">
                <a:solidFill>
                  <a:srgbClr val="FF0000"/>
                </a:solidFill>
              </a:rPr>
              <a:t>             9.66x10</a:t>
            </a:r>
            <a:r>
              <a:rPr lang="en-US" sz="1800" baseline="30000" dirty="0" smtClean="0">
                <a:solidFill>
                  <a:srgbClr val="FF0000"/>
                </a:solidFill>
              </a:rPr>
              <a:t>10</a:t>
            </a:r>
            <a:r>
              <a:rPr lang="en-US" sz="1800" dirty="0" smtClean="0">
                <a:solidFill>
                  <a:srgbClr val="FF0000"/>
                </a:solidFill>
              </a:rPr>
              <a:t>           1           0          2               m</a:t>
            </a:r>
            <a:r>
              <a:rPr lang="en-US" sz="1800" baseline="30000" dirty="0" smtClean="0">
                <a:solidFill>
                  <a:srgbClr val="FF0000"/>
                </a:solidFill>
              </a:rPr>
              <a:t>-1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9.66x10</a:t>
            </a:r>
            <a:r>
              <a:rPr lang="en-US" sz="1800" baseline="30000" dirty="0" smtClean="0">
                <a:solidFill>
                  <a:srgbClr val="FF0000"/>
                </a:solidFill>
              </a:rPr>
              <a:t>10</a:t>
            </a:r>
            <a:r>
              <a:rPr lang="en-US" sz="1800" dirty="0" smtClean="0">
                <a:solidFill>
                  <a:srgbClr val="FF0000"/>
                </a:solidFill>
              </a:rPr>
              <a:t>           1.01x10</a:t>
            </a:r>
            <a:r>
              <a:rPr lang="en-US" sz="1800" baseline="30000" dirty="0" smtClean="0">
                <a:solidFill>
                  <a:srgbClr val="FF0000"/>
                </a:solidFill>
              </a:rPr>
              <a:t>12</a:t>
            </a:r>
            <a:r>
              <a:rPr lang="en-US" sz="1800" dirty="0" smtClean="0">
                <a:solidFill>
                  <a:srgbClr val="FF0000"/>
                </a:solidFill>
              </a:rPr>
              <a:t>            0           1          2               m</a:t>
            </a:r>
            <a:r>
              <a:rPr lang="en-US" sz="1800" baseline="30000" dirty="0" smtClean="0">
                <a:solidFill>
                  <a:srgbClr val="FF0000"/>
                </a:solidFill>
              </a:rPr>
              <a:t>-1</a:t>
            </a:r>
          </a:p>
          <a:p>
            <a:pPr marL="0" indent="0">
              <a:buNone/>
            </a:pPr>
            <a:r>
              <a:rPr lang="en-US" sz="1800" dirty="0"/>
              <a:t>1.47x10</a:t>
            </a:r>
            <a:r>
              <a:rPr lang="en-US" sz="1800" baseline="30000" dirty="0"/>
              <a:t>-2</a:t>
            </a:r>
            <a:r>
              <a:rPr lang="en-US" sz="1800" dirty="0"/>
              <a:t>       </a:t>
            </a:r>
            <a:r>
              <a:rPr lang="en-US" sz="1800" dirty="0" smtClean="0"/>
              <a:t>     2.40x10</a:t>
            </a:r>
            <a:r>
              <a:rPr lang="en-US" sz="1800" baseline="30000" dirty="0" smtClean="0"/>
              <a:t>-3                  </a:t>
            </a:r>
            <a:r>
              <a:rPr lang="en-US" sz="1800" dirty="0" smtClean="0"/>
              <a:t>0           </a:t>
            </a:r>
            <a:r>
              <a:rPr lang="en-US" sz="1800" dirty="0"/>
              <a:t>0          1                -</a:t>
            </a:r>
          </a:p>
          <a:p>
            <a:pPr marL="0" indent="0">
              <a:buNone/>
            </a:pPr>
            <a:r>
              <a:rPr lang="en-US" sz="1800" dirty="0" smtClean="0"/>
              <a:t>2.48x10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           8.75x10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             0           </a:t>
            </a:r>
            <a:r>
              <a:rPr lang="en-US" sz="1800" dirty="0"/>
              <a:t>0          </a:t>
            </a:r>
            <a:r>
              <a:rPr lang="en-US" sz="1800" dirty="0" smtClean="0"/>
              <a:t>2                -</a:t>
            </a:r>
          </a:p>
          <a:p>
            <a:pPr marL="0" indent="0">
              <a:buNone/>
            </a:pPr>
            <a:r>
              <a:rPr lang="en-US" sz="1800" dirty="0" smtClean="0"/>
              <a:t>1.24x10</a:t>
            </a:r>
            <a:r>
              <a:rPr lang="en-US" sz="1800" baseline="30000" dirty="0" smtClean="0"/>
              <a:t>4</a:t>
            </a:r>
            <a:r>
              <a:rPr lang="en-US" sz="1800" dirty="0" smtClean="0"/>
              <a:t>            5.75x10</a:t>
            </a:r>
            <a:r>
              <a:rPr lang="en-US" sz="1800" baseline="30000" dirty="0" smtClean="0"/>
              <a:t>4</a:t>
            </a:r>
            <a:r>
              <a:rPr lang="en-US" sz="1800" dirty="0" smtClean="0"/>
              <a:t>              0           0          3                -</a:t>
            </a:r>
          </a:p>
          <a:p>
            <a:pPr marL="0" indent="0">
              <a:buNone/>
            </a:pPr>
            <a:r>
              <a:rPr lang="en-US" sz="1800" dirty="0" smtClean="0"/>
              <a:t>1.36x10</a:t>
            </a:r>
            <a:r>
              <a:rPr lang="en-US" sz="1800" baseline="30000" dirty="0" smtClean="0"/>
              <a:t>5</a:t>
            </a:r>
            <a:r>
              <a:rPr lang="en-US" sz="1800" dirty="0" smtClean="0"/>
              <a:t>            1.27x10</a:t>
            </a:r>
            <a:r>
              <a:rPr lang="en-US" sz="1800" baseline="30000" dirty="0" smtClean="0"/>
              <a:t>6</a:t>
            </a:r>
            <a:r>
              <a:rPr lang="en-US" sz="1800" dirty="0" smtClean="0"/>
              <a:t>              0           0          4                -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237795"/>
            <a:ext cx="577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dirty="0" err="1" smtClean="0">
                <a:latin typeface="Symbol" panose="05050102010706020507" pitchFamily="18" charset="2"/>
              </a:rPr>
              <a:t>n</a:t>
            </a:r>
            <a:r>
              <a:rPr lang="en-US" baseline="-25000" dirty="0" err="1" smtClean="0"/>
              <a:t>x</a:t>
            </a:r>
            <a:r>
              <a:rPr lang="en-US" dirty="0" smtClean="0"/>
              <a:t>                          </a:t>
            </a:r>
            <a:r>
              <a:rPr lang="en-US" dirty="0" err="1" smtClean="0">
                <a:latin typeface="Symbol" panose="05050102010706020507" pitchFamily="18" charset="2"/>
              </a:rPr>
              <a:t>n</a:t>
            </a:r>
            <a:r>
              <a:rPr lang="en-US" baseline="-25000" dirty="0" err="1" smtClean="0"/>
              <a:t>y</a:t>
            </a:r>
            <a:r>
              <a:rPr lang="en-US" dirty="0" smtClean="0"/>
              <a:t>                       </a:t>
            </a:r>
            <a:r>
              <a:rPr lang="en-US" dirty="0" err="1" smtClean="0"/>
              <a:t>J</a:t>
            </a:r>
            <a:r>
              <a:rPr lang="en-US" baseline="-25000" dirty="0" err="1" smtClean="0"/>
              <a:t>x</a:t>
            </a:r>
            <a:r>
              <a:rPr lang="en-US" dirty="0" smtClean="0"/>
              <a:t>           </a:t>
            </a:r>
            <a:r>
              <a:rPr lang="en-US" dirty="0" err="1" smtClean="0"/>
              <a:t>J</a:t>
            </a:r>
            <a:r>
              <a:rPr lang="en-US" baseline="-25000" dirty="0" err="1" smtClean="0"/>
              <a:t>y</a:t>
            </a:r>
            <a:r>
              <a:rPr lang="en-US" dirty="0" smtClean="0"/>
              <a:t>         </a:t>
            </a:r>
            <a:r>
              <a:rPr lang="en-US" dirty="0" smtClean="0">
                <a:latin typeface="Symbol" panose="05050102010706020507" pitchFamily="18" charset="2"/>
              </a:rPr>
              <a:t>d           </a:t>
            </a:r>
            <a:r>
              <a:rPr lang="en-US" dirty="0" smtClean="0"/>
              <a:t>unit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9000" y="2634734"/>
            <a:ext cx="117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Geometric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43943" y="3886200"/>
            <a:ext cx="1358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Geometric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&amp; Chromatic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0449" y="5301734"/>
            <a:ext cx="114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Chromatic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781800" y="2819400"/>
            <a:ext cx="4572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781800" y="4230147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786743" y="5486400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25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Design Issues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Tune shits vs. amplitudes are very large due to interlaced </a:t>
            </a:r>
            <a:r>
              <a:rPr lang="en-US" dirty="0" err="1" smtClean="0">
                <a:latin typeface="Comic Sans MS" pitchFamily="66" charset="0"/>
              </a:rPr>
              <a:t>sextupoles</a:t>
            </a:r>
            <a:r>
              <a:rPr lang="en-US" dirty="0" smtClean="0">
                <a:latin typeface="Comic Sans MS" pitchFamily="66" charset="0"/>
              </a:rPr>
              <a:t> in the arcs. 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“Second-order dispersion” in the interaction region leads out to the arcs.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Second-order chromatic optics is not yet well matched between the arcs and the interaction region.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Huge geometric-chromatic aberration seen in 5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-order Lie operators in the interaction region. They may well be the bottle neck of the lattice.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10/9/2014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Yunhai Cai, SLAC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Conclusion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Majority of resonance driving terms </a:t>
            </a:r>
            <a:r>
              <a:rPr lang="en-US" dirty="0">
                <a:latin typeface="Comic Sans MS" pitchFamily="66" charset="0"/>
              </a:rPr>
              <a:t>up to the 4</a:t>
            </a:r>
            <a:r>
              <a:rPr lang="en-US" baseline="30000" dirty="0">
                <a:latin typeface="Comic Sans MS" pitchFamily="66" charset="0"/>
              </a:rPr>
              <a:t>th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order generated by strong </a:t>
            </a:r>
            <a:r>
              <a:rPr lang="en-US" dirty="0" err="1" smtClean="0">
                <a:latin typeface="Comic Sans MS" pitchFamily="66" charset="0"/>
              </a:rPr>
              <a:t>sextupoles</a:t>
            </a:r>
            <a:r>
              <a:rPr lang="en-US" dirty="0" smtClean="0">
                <a:latin typeface="Comic Sans MS" pitchFamily="66" charset="0"/>
              </a:rPr>
              <a:t> can be eliminated simply by a proper choice of phase advances in a unit module, or so-called </a:t>
            </a:r>
            <a:r>
              <a:rPr lang="en-US" dirty="0" err="1" smtClean="0">
                <a:latin typeface="Comic Sans MS" pitchFamily="66" charset="0"/>
              </a:rPr>
              <a:t>achromat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Order-by-Order computation of chromatic optics has been developed. It can be very useful to improve the chromatic compensation in circular </a:t>
            </a:r>
            <a:r>
              <a:rPr lang="en-US" dirty="0">
                <a:latin typeface="Comic Sans MS" pitchFamily="66" charset="0"/>
              </a:rPr>
              <a:t>H</a:t>
            </a:r>
            <a:r>
              <a:rPr lang="en-US" dirty="0" smtClean="0">
                <a:latin typeface="Comic Sans MS" pitchFamily="66" charset="0"/>
              </a:rPr>
              <a:t>iggs factory.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Analysis of the resonance driving terms and chromatic aberration as they are accumulated along a </a:t>
            </a:r>
            <a:r>
              <a:rPr lang="en-US" dirty="0" err="1" smtClean="0">
                <a:latin typeface="Comic Sans MS" pitchFamily="66" charset="0"/>
              </a:rPr>
              <a:t>beamline</a:t>
            </a:r>
            <a:r>
              <a:rPr lang="en-US" dirty="0" smtClean="0">
                <a:latin typeface="Comic Sans MS" pitchFamily="66" charset="0"/>
              </a:rPr>
              <a:t> is very efficient to identify the source of aberration and therefore very helpful to correct them.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10/9/2014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Yunhai Cai, SLAC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Acknowledgements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For maps, Lie method, differential algebra: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  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Johan </a:t>
            </a:r>
            <a:r>
              <a:rPr lang="en-US" sz="2400" dirty="0" err="1" smtClean="0">
                <a:solidFill>
                  <a:srgbClr val="0070C0"/>
                </a:solidFill>
                <a:latin typeface="Comic Sans MS" pitchFamily="66" charset="0"/>
              </a:rPr>
              <a:t>Bengtsson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, Alexander Chao, Etienne Forest,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   John </a:t>
            </a:r>
            <a:r>
              <a:rPr lang="en-US" sz="2400" dirty="0" err="1" smtClean="0">
                <a:solidFill>
                  <a:srgbClr val="0070C0"/>
                </a:solidFill>
                <a:latin typeface="Comic Sans MS" pitchFamily="66" charset="0"/>
              </a:rPr>
              <a:t>Iwrin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Comic Sans MS" pitchFamily="66" charset="0"/>
              </a:rPr>
              <a:t>Yiton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 Yan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76346-6858-4C95-84C0-FFACD45F537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45225"/>
            <a:ext cx="50292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Yunhai </a:t>
            </a:r>
            <a:r>
              <a:rPr lang="en-US" dirty="0"/>
              <a:t>Cai, </a:t>
            </a:r>
            <a:r>
              <a:rPr lang="en-US" dirty="0" smtClean="0"/>
              <a:t>SLAC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FA7EDA9C-CC32-48E2-B557-9842E47202C3}" type="datetime1">
              <a:rPr lang="en-US" smtClean="0"/>
              <a:pPr>
                <a:defRPr/>
              </a:pPr>
              <a:t>10/9/2014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Higgs Factory\CHF2014\ring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34400" cy="50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Lattice of Collider Ring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4235" y="4038600"/>
            <a:ext cx="12666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t IP:</a:t>
            </a:r>
          </a:p>
          <a:p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x</a:t>
            </a:r>
            <a:r>
              <a:rPr lang="en-US" dirty="0" smtClean="0"/>
              <a:t>=200 mm</a:t>
            </a:r>
          </a:p>
          <a:p>
            <a:r>
              <a:rPr lang="en-US" dirty="0" smtClean="0">
                <a:latin typeface="Symbol" pitchFamily="18" charset="2"/>
              </a:rPr>
              <a:t>b</a:t>
            </a:r>
            <a:r>
              <a:rPr lang="en-US" baseline="-25000" dirty="0" smtClean="0"/>
              <a:t>y</a:t>
            </a:r>
            <a:r>
              <a:rPr lang="en-US" dirty="0" smtClean="0"/>
              <a:t>=2 mm</a:t>
            </a:r>
          </a:p>
          <a:p>
            <a:r>
              <a:rPr lang="en-US" dirty="0" smtClean="0"/>
              <a:t>L*=2 m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10/9/2014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Yunhai Cai, SLAC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Higgs Factory\CHF2014\aperture_wo.tif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77" y="1150377"/>
            <a:ext cx="6678846" cy="476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Dynamic Aperture 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370427" y="5257800"/>
            <a:ext cx="302097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80594" y="4553773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16 </a:t>
            </a:r>
            <a:r>
              <a:rPr lang="en-US" b="1" dirty="0" err="1" smtClean="0">
                <a:latin typeface="Symbol" panose="05050102010706020507" pitchFamily="18" charset="2"/>
              </a:rPr>
              <a:t>s</a:t>
            </a:r>
            <a:r>
              <a:rPr lang="en-US" b="1" baseline="-25000" dirty="0" err="1" smtClean="0">
                <a:latin typeface="+mj-lt"/>
              </a:rPr>
              <a:t>x</a:t>
            </a:r>
            <a:endParaRPr lang="en-US" b="1" baseline="-25000" dirty="0">
              <a:latin typeface="+mj-l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356918" y="1690255"/>
            <a:ext cx="13518" cy="36829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00600" y="30480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144 </a:t>
            </a:r>
            <a:r>
              <a:rPr lang="en-US" b="1" dirty="0" err="1" smtClean="0">
                <a:latin typeface="Symbol" panose="05050102010706020507" pitchFamily="18" charset="2"/>
              </a:rPr>
              <a:t>s</a:t>
            </a:r>
            <a:r>
              <a:rPr lang="en-US" b="1" baseline="-25000" dirty="0" err="1" smtClean="0">
                <a:latin typeface="+mj-lt"/>
              </a:rPr>
              <a:t>y</a:t>
            </a:r>
            <a:endParaRPr lang="en-US" b="1" baseline="-25000" dirty="0">
              <a:latin typeface="+mj-lt"/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10/9/2014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Yunhai Cai, SLAC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7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Higgs Factory\CHF2014\cell.tif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2390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6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/60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Arc Cell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5889777"/>
            <a:ext cx="4644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 cells make an </a:t>
            </a:r>
            <a:r>
              <a:rPr lang="en-US" dirty="0" err="1" smtClean="0"/>
              <a:t>achromat</a:t>
            </a:r>
            <a:r>
              <a:rPr lang="en-US" dirty="0" smtClean="0"/>
              <a:t> (unit transformation).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10/9/2014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Yunhai Cai, SLAC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51" name="Picture 163" descr="C:\Higgs Factory\CHF2014\aperture_arc.tif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647" y="1925029"/>
            <a:ext cx="4014787" cy="322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46" name="Picture 158" descr="C:\Higgs Factory\CHF2014\arc.tiff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32" y="1791166"/>
            <a:ext cx="4038600" cy="315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Arc Design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8992" y="1337580"/>
            <a:ext cx="7825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  <a:r>
              <a:rPr lang="en-US" sz="2400" dirty="0" smtClean="0"/>
              <a:t>0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/60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FODO Lattice             Dynamic/Momentum Aperture 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47933240"/>
              </p:ext>
            </p:extLst>
          </p:nvPr>
        </p:nvGraphicFramePr>
        <p:xfrm>
          <a:off x="1828800" y="4952999"/>
          <a:ext cx="1905000" cy="939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56" name="Equation" r:id="rId6" imgW="952200" imgH="469800" progId="Equation.3">
                  <p:embed/>
                </p:oleObj>
              </mc:Choice>
              <mc:Fallback>
                <p:oleObj name="Equation" r:id="rId6" imgW="952200" imgH="469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952999"/>
                        <a:ext cx="1905000" cy="939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4722167"/>
            <a:ext cx="1523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Emittance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739376"/>
            <a:ext cx="4943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here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dirty="0" smtClean="0"/>
              <a:t> is the bending angle in a cell.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7834" y="5484491"/>
            <a:ext cx="3233578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Natural </a:t>
            </a:r>
            <a:r>
              <a:rPr lang="en-US" sz="2000" dirty="0" err="1" smtClean="0"/>
              <a:t>emittance</a:t>
            </a:r>
            <a:r>
              <a:rPr lang="en-US" sz="2000" dirty="0" smtClean="0"/>
              <a:t>: </a:t>
            </a:r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=1.7 nm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nd cell length is 28.0 m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2244620"/>
            <a:ext cx="72167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&gt;2%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629400" y="2244620"/>
            <a:ext cx="0" cy="27083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82459" y="3271041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1000 </a:t>
            </a:r>
            <a:r>
              <a:rPr lang="en-US" b="1" dirty="0" err="1" smtClean="0">
                <a:latin typeface="Symbol" panose="05050102010706020507" pitchFamily="18" charset="2"/>
              </a:rPr>
              <a:t>s</a:t>
            </a:r>
            <a:r>
              <a:rPr lang="en-US" b="1" baseline="-25000" dirty="0" err="1" smtClean="0"/>
              <a:t>y</a:t>
            </a:r>
            <a:endParaRPr lang="en-US" b="1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629400" y="4800600"/>
            <a:ext cx="1828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61743" y="4431268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100 </a:t>
            </a:r>
            <a:r>
              <a:rPr lang="en-US" b="1" dirty="0" err="1" smtClean="0">
                <a:latin typeface="Symbol" panose="05050102010706020507" pitchFamily="18" charset="2"/>
              </a:rPr>
              <a:t>s</a:t>
            </a:r>
            <a:r>
              <a:rPr lang="en-US" b="1" baseline="-25000" dirty="0" err="1" smtClean="0"/>
              <a:t>x</a:t>
            </a:r>
            <a:endParaRPr lang="en-US" b="1" baseline="-25000" dirty="0"/>
          </a:p>
        </p:txBody>
      </p:sp>
      <p:sp>
        <p:nvSpPr>
          <p:cNvPr id="2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10/9/2014</a:t>
            </a:fld>
            <a:endParaRPr lang="en-US" dirty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Yunhai Cai, SLAC</a:t>
            </a:r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Presentations of Magnetic Elements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362200" y="1511300"/>
          <a:ext cx="3171825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53" name="Equation" r:id="rId4" imgW="1396800" imgH="1409400" progId="Equation.3">
                  <p:embed/>
                </p:oleObj>
              </mc:Choice>
              <mc:Fallback>
                <p:oleObj name="Equation" r:id="rId4" imgW="1396800" imgH="1409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11300"/>
                        <a:ext cx="3171825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4114800" y="1511300"/>
            <a:ext cx="4572000" cy="646331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 engine in </a:t>
            </a:r>
            <a:r>
              <a:rPr lang="en-US">
                <a:solidFill>
                  <a:schemeClr val="accent2"/>
                </a:solidFill>
              </a:rPr>
              <a:t>MARYLIE</a:t>
            </a:r>
            <a:r>
              <a:rPr lang="en-US">
                <a:solidFill>
                  <a:srgbClr val="FF0000"/>
                </a:solidFill>
              </a:rPr>
              <a:t> ( A. Dragt)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 violates </a:t>
            </a:r>
            <a:r>
              <a:rPr lang="en-US">
                <a:solidFill>
                  <a:srgbClr val="33CC33"/>
                </a:solidFill>
              </a:rPr>
              <a:t>symplecticity</a:t>
            </a:r>
            <a:r>
              <a:rPr lang="en-US">
                <a:solidFill>
                  <a:srgbClr val="FF0000"/>
                </a:solidFill>
              </a:rPr>
              <a:t> when evaluates</a:t>
            </a: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457200" y="1524000"/>
            <a:ext cx="1274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33CC33"/>
                </a:solidFill>
              </a:rPr>
              <a:t>Lie factors</a:t>
            </a:r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457200" y="2730500"/>
            <a:ext cx="1360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Taylor map</a:t>
            </a:r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3505200" y="2590800"/>
            <a:ext cx="5181600" cy="92333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 engine in </a:t>
            </a:r>
            <a:r>
              <a:rPr lang="en-US" dirty="0">
                <a:solidFill>
                  <a:schemeClr val="accent2"/>
                </a:solidFill>
              </a:rPr>
              <a:t>TRANSPORT, MAD, </a:t>
            </a:r>
            <a:r>
              <a:rPr lang="en-US" dirty="0" smtClean="0">
                <a:solidFill>
                  <a:schemeClr val="accent2"/>
                </a:solidFill>
              </a:rPr>
              <a:t>COSY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 (K. Brown and M. Berz), simple </a:t>
            </a:r>
            <a:r>
              <a:rPr lang="en-US" dirty="0">
                <a:solidFill>
                  <a:srgbClr val="33CC33"/>
                </a:solidFill>
              </a:rPr>
              <a:t>R-matrix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 but high-order one </a:t>
            </a:r>
            <a:r>
              <a:rPr lang="en-US" dirty="0" smtClean="0">
                <a:solidFill>
                  <a:srgbClr val="FF0000"/>
                </a:solidFill>
              </a:rPr>
              <a:t>violates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457200" y="3949700"/>
            <a:ext cx="1499128" cy="7078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33CC33"/>
                </a:solidFill>
              </a:rPr>
              <a:t>Symplectic</a:t>
            </a:r>
            <a:endParaRPr lang="en-US" sz="2000" dirty="0">
              <a:solidFill>
                <a:srgbClr val="33CC33"/>
              </a:solidFill>
            </a:endParaRPr>
          </a:p>
          <a:p>
            <a:r>
              <a:rPr lang="en-US" sz="2000" dirty="0" smtClean="0">
                <a:solidFill>
                  <a:srgbClr val="33CC33"/>
                </a:solidFill>
              </a:rPr>
              <a:t>Integrator</a:t>
            </a:r>
          </a:p>
        </p:txBody>
      </p:sp>
      <p:sp>
        <p:nvSpPr>
          <p:cNvPr id="1033" name="Text Box 12"/>
          <p:cNvSpPr txBox="1">
            <a:spLocks noChangeArrowheads="1"/>
          </p:cNvSpPr>
          <p:nvPr/>
        </p:nvSpPr>
        <p:spPr bwMode="auto">
          <a:xfrm>
            <a:off x="3048000" y="4572000"/>
            <a:ext cx="4588692" cy="1477328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 engine in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2"/>
                </a:solidFill>
              </a:rPr>
              <a:t>PTC, </a:t>
            </a:r>
            <a:r>
              <a:rPr lang="en-US" dirty="0">
                <a:solidFill>
                  <a:schemeClr val="accent2"/>
                </a:solidFill>
              </a:rPr>
              <a:t>SAD, </a:t>
            </a:r>
            <a:r>
              <a:rPr lang="en-US" dirty="0" smtClean="0">
                <a:solidFill>
                  <a:schemeClr val="accent2"/>
                </a:solidFill>
              </a:rPr>
              <a:t>TRACY-II, </a:t>
            </a:r>
            <a:r>
              <a:rPr lang="en-US" b="1" dirty="0"/>
              <a:t>LEGO</a:t>
            </a:r>
            <a:r>
              <a:rPr lang="en-US" dirty="0">
                <a:solidFill>
                  <a:schemeClr val="accent2"/>
                </a:solidFill>
              </a:rPr>
              <a:t>, </a:t>
            </a:r>
          </a:p>
          <a:p>
            <a:r>
              <a:rPr lang="en-US" dirty="0">
                <a:solidFill>
                  <a:schemeClr val="accent2"/>
                </a:solidFill>
              </a:rPr>
              <a:t>   PTC </a:t>
            </a:r>
            <a:r>
              <a:rPr lang="en-US" dirty="0">
                <a:solidFill>
                  <a:srgbClr val="FF0000"/>
                </a:solidFill>
              </a:rPr>
              <a:t>(E. Forest, R. Ruth, and K.  </a:t>
            </a:r>
            <a:r>
              <a:rPr lang="en-US" dirty="0" err="1" smtClean="0">
                <a:solidFill>
                  <a:srgbClr val="FF0000"/>
                </a:solidFill>
              </a:rPr>
              <a:t>Oide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 preserves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rgbClr val="33CC33"/>
                </a:solidFill>
              </a:rPr>
              <a:t>symplecticity</a:t>
            </a:r>
            <a:endParaRPr lang="en-US" dirty="0">
              <a:solidFill>
                <a:srgbClr val="33CC33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 simple and based on several known solutions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 emphasis on numerical process</a:t>
            </a:r>
          </a:p>
        </p:txBody>
      </p:sp>
      <p:sp>
        <p:nvSpPr>
          <p:cNvPr id="1034" name="Line 13"/>
          <p:cNvSpPr>
            <a:spLocks noChangeShapeType="1"/>
          </p:cNvSpPr>
          <p:nvPr/>
        </p:nvSpPr>
        <p:spPr bwMode="auto">
          <a:xfrm flipV="1">
            <a:off x="2590800" y="3187700"/>
            <a:ext cx="0" cy="6858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5" name="Text Box 15"/>
          <p:cNvSpPr txBox="1">
            <a:spLocks noChangeArrowheads="1"/>
          </p:cNvSpPr>
          <p:nvPr/>
        </p:nvSpPr>
        <p:spPr bwMode="auto">
          <a:xfrm>
            <a:off x="1600200" y="3340100"/>
            <a:ext cx="815975" cy="406400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TPSA</a:t>
            </a:r>
          </a:p>
        </p:txBody>
      </p:sp>
      <p:sp>
        <p:nvSpPr>
          <p:cNvPr id="1036" name="Line 16"/>
          <p:cNvSpPr>
            <a:spLocks noChangeShapeType="1"/>
          </p:cNvSpPr>
          <p:nvPr/>
        </p:nvSpPr>
        <p:spPr bwMode="auto">
          <a:xfrm flipV="1">
            <a:off x="2590800" y="1968500"/>
            <a:ext cx="0" cy="7620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7" name="Text Box 18"/>
          <p:cNvSpPr txBox="1">
            <a:spLocks noChangeArrowheads="1"/>
          </p:cNvSpPr>
          <p:nvPr/>
        </p:nvSpPr>
        <p:spPr bwMode="auto">
          <a:xfrm>
            <a:off x="1143000" y="2120900"/>
            <a:ext cx="1320800" cy="406400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Dragt-Finn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10/9/2014</a:t>
            </a:fld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Yunhai Cai, SLAC</a:t>
            </a:r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Higgs Factory\CHF2014\res3.tif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1905000"/>
            <a:ext cx="4040188" cy="318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Higgs Factory\CHF2014\res4.tif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041775" cy="31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93864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Cancellation of All Geometric 3</a:t>
            </a:r>
            <a:r>
              <a:rPr lang="en-US" sz="2800" baseline="30000" dirty="0" smtClean="0">
                <a:solidFill>
                  <a:srgbClr val="FF0000"/>
                </a:solidFill>
                <a:latin typeface="Comic Sans MS" pitchFamily="66" charset="0"/>
              </a:rPr>
              <a:t>rd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and 4</a:t>
            </a:r>
            <a:r>
              <a:rPr lang="en-US" sz="2800" baseline="30000" dirty="0" smtClean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Resonances Driven by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Sextupoles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(Arcs)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except 2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-2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777192" y="5830669"/>
            <a:ext cx="4332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There are still three tune shift terms.</a:t>
            </a: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777192" y="5221069"/>
            <a:ext cx="7846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K.L. </a:t>
            </a:r>
            <a:r>
              <a:rPr lang="en-US" dirty="0">
                <a:solidFill>
                  <a:srgbClr val="FF0000"/>
                </a:solidFill>
              </a:rPr>
              <a:t>Brown </a:t>
            </a:r>
            <a:r>
              <a:rPr lang="en-US" dirty="0" smtClean="0">
                <a:solidFill>
                  <a:srgbClr val="FF0000"/>
                </a:solidFill>
              </a:rPr>
              <a:t>&amp; R.V. </a:t>
            </a:r>
            <a:r>
              <a:rPr lang="en-US" dirty="0" err="1" smtClean="0">
                <a:solidFill>
                  <a:srgbClr val="FF0000"/>
                </a:solidFill>
              </a:rPr>
              <a:t>Servranckx</a:t>
            </a:r>
            <a:r>
              <a:rPr lang="en-US" dirty="0" smtClean="0">
                <a:solidFill>
                  <a:srgbClr val="FF0000"/>
                </a:solidFill>
              </a:rPr>
              <a:t>                           Yunhai Cai</a:t>
            </a:r>
          </a:p>
          <a:p>
            <a:r>
              <a:rPr lang="en-US" i="1" dirty="0" err="1" smtClean="0"/>
              <a:t>Nucl</a:t>
            </a:r>
            <a:r>
              <a:rPr lang="en-US" i="1" dirty="0" smtClean="0"/>
              <a:t>. Inst. Meth., A258:480–502, 1987</a:t>
            </a:r>
            <a:r>
              <a:rPr lang="en-US" i="1" dirty="0" smtClean="0">
                <a:solidFill>
                  <a:srgbClr val="FF0000"/>
                </a:solidFill>
              </a:rPr>
              <a:t>         </a:t>
            </a:r>
            <a:r>
              <a:rPr lang="en-US" i="1" dirty="0" err="1" smtClean="0"/>
              <a:t>Nucl</a:t>
            </a:r>
            <a:r>
              <a:rPr lang="en-US" i="1" dirty="0" smtClean="0"/>
              <a:t>. Inst. Meth., A645:168–174, 2011.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1295400" y="1600200"/>
            <a:ext cx="5848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      </a:t>
            </a:r>
            <a:r>
              <a:rPr lang="en-US" dirty="0" smtClean="0"/>
              <a:t>    </a:t>
            </a:r>
            <a:r>
              <a:rPr lang="en-US" dirty="0"/>
              <a:t>Third Order	                            </a:t>
            </a:r>
            <a:r>
              <a:rPr lang="en-US" dirty="0" smtClean="0"/>
              <a:t>                      Fourth </a:t>
            </a:r>
            <a:r>
              <a:rPr lang="en-US" dirty="0"/>
              <a:t>Order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10/9/2014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Yunhai Cai, SLAC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20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Residual 4</a:t>
            </a:r>
            <a:r>
              <a:rPr lang="en-US" sz="3600" baseline="30000" dirty="0" smtClean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-Order Geometric Aberrations (Arcs)</a:t>
            </a:r>
            <a:endParaRPr lang="en-US" sz="3600" baseline="-25000" dirty="0" smtClean="0">
              <a:latin typeface="Comic Sans MS" pitchFamily="66" charset="0"/>
            </a:endParaRPr>
          </a:p>
        </p:txBody>
      </p:sp>
      <p:pic>
        <p:nvPicPr>
          <p:cNvPr id="133292" name="Picture 172" descr="C:\Publication\Conferences\HF2014\Beam Dynamics Analysis\Arcs\res_4.ti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1"/>
            <a:ext cx="765810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1524000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dirty="0" smtClean="0">
                <a:latin typeface="Symbol" panose="05050102010706020507" pitchFamily="18" charset="2"/>
              </a:rPr>
              <a:t>n</a:t>
            </a:r>
            <a:r>
              <a:rPr lang="en-US" sz="2800" baseline="-25000" dirty="0" smtClean="0"/>
              <a:t>x</a:t>
            </a:r>
            <a:r>
              <a:rPr lang="en-US" sz="2800" dirty="0" smtClean="0"/>
              <a:t>-2</a:t>
            </a:r>
            <a:r>
              <a:rPr lang="en-US" sz="2800" dirty="0" smtClean="0">
                <a:latin typeface="Symbol" panose="05050102010706020507" pitchFamily="18" charset="2"/>
              </a:rPr>
              <a:t>n</a:t>
            </a:r>
            <a:r>
              <a:rPr lang="en-US" sz="2800" baseline="-25000" dirty="0" smtClean="0"/>
              <a:t>y</a:t>
            </a:r>
            <a:endParaRPr lang="en-US" sz="28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5410200" y="1524000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J</a:t>
            </a:r>
            <a:r>
              <a:rPr lang="en-US" sz="2800" baseline="-25000" dirty="0" smtClean="0"/>
              <a:t>x</a:t>
            </a:r>
            <a:r>
              <a:rPr lang="en-US" sz="2800" baseline="30000" dirty="0" smtClean="0"/>
              <a:t>2</a:t>
            </a:r>
            <a:endParaRPr lang="en-US" sz="2800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1673720" y="4114800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J</a:t>
            </a:r>
            <a:r>
              <a:rPr lang="en-US" sz="2800" baseline="-25000" dirty="0" err="1" smtClean="0"/>
              <a:t>x</a:t>
            </a:r>
            <a:r>
              <a:rPr lang="en-US" sz="2800" dirty="0" err="1" smtClean="0"/>
              <a:t>J</a:t>
            </a:r>
            <a:r>
              <a:rPr lang="en-US" sz="2800" baseline="-25000" dirty="0" err="1" smtClean="0"/>
              <a:t>y</a:t>
            </a:r>
            <a:endParaRPr lang="en-US" sz="2800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5430982" y="4114800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J</a:t>
            </a:r>
            <a:r>
              <a:rPr lang="en-US" sz="2800" baseline="-25000" dirty="0" smtClean="0"/>
              <a:t>y</a:t>
            </a:r>
            <a:r>
              <a:rPr lang="en-US" sz="2800" baseline="30000" dirty="0" smtClean="0"/>
              <a:t>2</a:t>
            </a:r>
            <a:endParaRPr lang="en-US" sz="2800" baseline="30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536331"/>
              </p:ext>
            </p:extLst>
          </p:nvPr>
        </p:nvGraphicFramePr>
        <p:xfrm>
          <a:off x="6033655" y="2521607"/>
          <a:ext cx="1524000" cy="747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50" name="Equation" r:id="rId5" imgW="1104840" imgH="431640" progId="Equation.3">
                  <p:embed/>
                </p:oleObj>
              </mc:Choice>
              <mc:Fallback>
                <p:oleObj name="Equation" r:id="rId5" imgW="11048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3655" y="2521607"/>
                        <a:ext cx="1524000" cy="747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497559"/>
              </p:ext>
            </p:extLst>
          </p:nvPr>
        </p:nvGraphicFramePr>
        <p:xfrm>
          <a:off x="6019800" y="4959072"/>
          <a:ext cx="1541462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51" name="Equation" r:id="rId7" imgW="1117440" imgH="469800" progId="Equation.3">
                  <p:embed/>
                </p:oleObj>
              </mc:Choice>
              <mc:Fallback>
                <p:oleObj name="Equation" r:id="rId7" imgW="1117440" imgH="46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959072"/>
                        <a:ext cx="1541462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25377" y="2642949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7525377" y="518160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910997"/>
              </p:ext>
            </p:extLst>
          </p:nvPr>
        </p:nvGraphicFramePr>
        <p:xfrm>
          <a:off x="1644650" y="4957763"/>
          <a:ext cx="21193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52" name="Equation" r:id="rId9" imgW="1536480" imgH="469800" progId="Equation.3">
                  <p:embed/>
                </p:oleObj>
              </mc:Choice>
              <mc:Fallback>
                <p:oleObj name="Equation" r:id="rId9" imgW="153648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4957763"/>
                        <a:ext cx="211931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781994" y="5177043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10/9/2014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Yunhai Cai, SLAC</a:t>
            </a:r>
            <a:endParaRPr lang="en-US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5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1792</TotalTime>
  <Words>1280</Words>
  <Application>Microsoft Office PowerPoint</Application>
  <PresentationFormat>On-screen Show (4:3)</PresentationFormat>
  <Paragraphs>315</Paragraphs>
  <Slides>23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Analysis of Nonlinear Dynamics</vt:lpstr>
      <vt:lpstr>Design Parameters</vt:lpstr>
      <vt:lpstr>Lattice of Collider Ring</vt:lpstr>
      <vt:lpstr>Dynamic Aperture </vt:lpstr>
      <vt:lpstr>600/600 Arc Cell</vt:lpstr>
      <vt:lpstr>Arc Design</vt:lpstr>
      <vt:lpstr>Presentations of Magnetic Elements</vt:lpstr>
      <vt:lpstr>PowerPoint Presentation</vt:lpstr>
      <vt:lpstr> Residual 4th-Order Geometric Aberrations (Arcs)</vt:lpstr>
      <vt:lpstr>Order-by-Order Computation of Chromatic Optics (Arcs)</vt:lpstr>
      <vt:lpstr>Order-by-Order Computation of Chromatic Optics (Arcs)</vt:lpstr>
      <vt:lpstr>PowerPoint Presentation</vt:lpstr>
      <vt:lpstr> Residual 4th-Order Geometric Aberrations</vt:lpstr>
      <vt:lpstr>Order-by-Order Computation of Chromatic Optics</vt:lpstr>
      <vt:lpstr>Order-by-Order Computation of Chromatic Optics</vt:lpstr>
      <vt:lpstr>Final Focus System</vt:lpstr>
      <vt:lpstr>Local Chromatic Correction</vt:lpstr>
      <vt:lpstr>Local Chromatic Compensation in Single-Lie Form</vt:lpstr>
      <vt:lpstr>5th-Order Geometric-Chromatic Aberrations</vt:lpstr>
      <vt:lpstr>Tune as Function of Betatron Amplitudes and Momentum Deviation </vt:lpstr>
      <vt:lpstr>Design Issues</vt:lpstr>
      <vt:lpstr>Conclusion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Ultimate Storage Rings  As Synchrotron Light Sources</dc:title>
  <dc:creator>Cai, Yunhai</dc:creator>
  <cp:lastModifiedBy>Cai, Yunhai</cp:lastModifiedBy>
  <cp:revision>405</cp:revision>
  <cp:lastPrinted>2014-10-04T01:44:11Z</cp:lastPrinted>
  <dcterms:created xsi:type="dcterms:W3CDTF">2006-08-16T00:00:00Z</dcterms:created>
  <dcterms:modified xsi:type="dcterms:W3CDTF">2014-10-10T00:06:37Z</dcterms:modified>
</cp:coreProperties>
</file>