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5" r:id="rId3"/>
    <p:sldId id="321" r:id="rId4"/>
    <p:sldId id="338" r:id="rId5"/>
    <p:sldId id="339" r:id="rId6"/>
    <p:sldId id="340" r:id="rId7"/>
    <p:sldId id="337" r:id="rId8"/>
    <p:sldId id="341" r:id="rId9"/>
    <p:sldId id="343" r:id="rId10"/>
    <p:sldId id="342" r:id="rId11"/>
    <p:sldId id="346" r:id="rId12"/>
    <p:sldId id="344" r:id="rId13"/>
    <p:sldId id="336" r:id="rId14"/>
    <p:sldId id="345" r:id="rId15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5E8F674B-378B-494B-B6A5-3E5FB46D0F3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5EF6086-1F15-4A96-8799-43B9EEF34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2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8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401" indent="-233401">
              <a:buAutoNum type="arabicParenR"/>
            </a:pPr>
            <a:r>
              <a:rPr lang="en-US" dirty="0" smtClean="0"/>
              <a:t>Chromaticity at</a:t>
            </a:r>
            <a:r>
              <a:rPr lang="en-US" baseline="0" dirty="0" smtClean="0"/>
              <a:t> order of thousands have to be compensated locally.</a:t>
            </a:r>
            <a:endParaRPr lang="en-US" dirty="0" smtClean="0"/>
          </a:p>
          <a:p>
            <a:pPr marL="233401" indent="-233401">
              <a:buAutoNum type="arabicParenR"/>
            </a:pPr>
            <a:r>
              <a:rPr lang="en-US" dirty="0" smtClean="0"/>
              <a:t>Compensation</a:t>
            </a:r>
            <a:r>
              <a:rPr lang="en-US" baseline="0" dirty="0" smtClean="0"/>
              <a:t> is good a linear-order. How about those higher-order ones?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0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401" indent="-233401">
              <a:buAutoNum type="arabicParenR"/>
            </a:pPr>
            <a:r>
              <a:rPr lang="en-US" dirty="0" smtClean="0"/>
              <a:t>Exponential</a:t>
            </a:r>
            <a:r>
              <a:rPr lang="en-US" baseline="0" dirty="0" smtClean="0"/>
              <a:t> nature of the reduction of beam lifetime.</a:t>
            </a:r>
          </a:p>
          <a:p>
            <a:pPr marL="233401" indent="-233401">
              <a:buAutoNum type="arabicParenR"/>
            </a:pPr>
            <a:r>
              <a:rPr lang="en-US" baseline="0" dirty="0" smtClean="0"/>
              <a:t>Momentum aperture of 3%. Otherwise it translate to a significant reduction of luminosity.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2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Do not over specify your system</a:t>
            </a:r>
            <a:r>
              <a:rPr lang="en-US" baseline="0" dirty="0" smtClean="0"/>
              <a:t> and leave the room to make the job easier for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3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Emphases</a:t>
            </a:r>
            <a:r>
              <a:rPr lang="en-US" baseline="0" dirty="0" smtClean="0"/>
              <a:t> that there is no major breakthrough in technology.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93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3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401" indent="-233401">
              <a:buAutoNum type="arabicParenR"/>
            </a:pPr>
            <a:r>
              <a:rPr lang="en-US" dirty="0" smtClean="0"/>
              <a:t>Requires bunch</a:t>
            </a:r>
            <a:r>
              <a:rPr lang="en-US" baseline="0" dirty="0" smtClean="0"/>
              <a:t> length is equal or smaller than the vertical beta function at the interaction point. There are dynamical effects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401" indent="-233401">
              <a:buAutoNum type="arabicParenR"/>
            </a:pPr>
            <a:r>
              <a:rPr lang="en-US" dirty="0" smtClean="0"/>
              <a:t>A typical</a:t>
            </a:r>
            <a:r>
              <a:rPr lang="en-US" baseline="0" dirty="0" smtClean="0"/>
              <a:t> beam-beam parameter is 0.05. So it is very easy to pick you beta function as needed.</a:t>
            </a:r>
          </a:p>
          <a:p>
            <a:pPr marL="233401" indent="-233401">
              <a:buAutoNum type="arabicParenR"/>
            </a:pPr>
            <a:r>
              <a:rPr lang="en-US" baseline="0" dirty="0" smtClean="0"/>
              <a:t>Strongly focusing is necessary at the interaction point. Say beta = 1 mm.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7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Larger ring radiate less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E9A01-5A74-4222-9374-0396323C99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1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Large</a:t>
            </a:r>
            <a:r>
              <a:rPr lang="en-US" baseline="0" dirty="0" smtClean="0"/>
              <a:t>r bending radius and more power will leads to higher luminosity. Money talks.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Higher energy reduces the luminosity, for example operating at Z peaks.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1) Emphasis</a:t>
            </a:r>
            <a:r>
              <a:rPr lang="en-US" baseline="0" dirty="0" smtClean="0"/>
              <a:t> on reduction of dynamic aperture.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12328-2CC6-4F1B-A973-4D6A6B3B2F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Extra-Space</a:t>
            </a:r>
            <a:r>
              <a:rPr lang="en-US" baseline="0" dirty="0" smtClean="0"/>
              <a:t> is valuable to design a good lattice.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dispersion bumps show here or harmonic </a:t>
            </a:r>
            <a:r>
              <a:rPr lang="en-US" baseline="0" dirty="0" err="1" smtClean="0"/>
              <a:t>sextupoles</a:t>
            </a:r>
            <a:r>
              <a:rPr lang="en-US" baseline="0" dirty="0" smtClean="0"/>
              <a:t> in small straight 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086-1F15-4A96-8799-43B9EEF341C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9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1905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Overall Considerations, Main Challenges and Goals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242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Yunhai Cai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and </a:t>
            </a:r>
            <a:r>
              <a:rPr lang="en-US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Kazuhito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Ohmi</a:t>
            </a:r>
          </a:p>
          <a:p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October 11, 2014</a:t>
            </a:r>
          </a:p>
          <a:p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Higgs Factory Workshop, 2014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Beijing,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Higgs Factory\CHF2014\ffs.tif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143000"/>
            <a:ext cx="831668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Final Focus System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286000"/>
            <a:ext cx="1382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IP:</a:t>
            </a:r>
          </a:p>
          <a:p>
            <a:r>
              <a:rPr lang="en-US" dirty="0" err="1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*=200 mm</a:t>
            </a:r>
          </a:p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*=2 mm</a:t>
            </a:r>
          </a:p>
          <a:p>
            <a:r>
              <a:rPr lang="en-US" dirty="0" smtClean="0"/>
              <a:t>L*=2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9883" y="47885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x</a:t>
            </a:r>
            <a:r>
              <a:rPr lang="en-US" baseline="-25000" dirty="0" err="1" smtClean="0"/>
              <a:t>y</a:t>
            </a:r>
            <a:r>
              <a:rPr lang="en-US" dirty="0" err="1" smtClean="0"/>
              <a:t>~L</a:t>
            </a:r>
            <a:r>
              <a:rPr lang="en-US" dirty="0" smtClean="0"/>
              <a:t>*/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59582" y="4432721"/>
            <a:ext cx="141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chromaticity: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Beamstrahlung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Effects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Comic Sans MS" pitchFamily="66" charset="0"/>
              </a:rPr>
              <a:t>Beam lifetime </a:t>
            </a:r>
            <a:r>
              <a:rPr lang="en-US" dirty="0" smtClean="0">
                <a:latin typeface="Comic Sans MS" pitchFamily="66" charset="0"/>
              </a:rPr>
              <a:t>due to large single photon emission (for 30 minutes, V.I. </a:t>
            </a:r>
            <a:r>
              <a:rPr lang="en-US" dirty="0" err="1" smtClean="0">
                <a:latin typeface="Comic Sans MS" pitchFamily="66" charset="0"/>
              </a:rPr>
              <a:t>Telnov</a:t>
            </a:r>
            <a:r>
              <a:rPr lang="en-US" dirty="0" smtClean="0">
                <a:latin typeface="Comic Sans MS" pitchFamily="66" charset="0"/>
              </a:rPr>
              <a:t>, 2012)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Large RF-buckets and large momentum aperture </a:t>
            </a:r>
            <a:r>
              <a:rPr lang="en-US" dirty="0" smtClean="0">
                <a:latin typeface="Symbol" pitchFamily="18" charset="2"/>
              </a:rPr>
              <a:t>h</a:t>
            </a:r>
          </a:p>
          <a:p>
            <a:r>
              <a:rPr lang="en-US" dirty="0" smtClean="0">
                <a:latin typeface="Comic Sans MS" pitchFamily="66" charset="0"/>
              </a:rPr>
              <a:t>Large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Comic Sans MS" pitchFamily="66" charset="0"/>
              </a:rPr>
              <a:t>z</a:t>
            </a:r>
            <a:r>
              <a:rPr lang="en-US" dirty="0" smtClean="0">
                <a:latin typeface="Comic Sans MS" pitchFamily="66" charset="0"/>
              </a:rPr>
              <a:t> and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>
                <a:latin typeface="Comic Sans MS" pitchFamily="66" charset="0"/>
              </a:rPr>
              <a:t>x</a:t>
            </a:r>
            <a:r>
              <a:rPr lang="en-US" dirty="0" smtClean="0">
                <a:latin typeface="Comic Sans MS" pitchFamily="66" charset="0"/>
              </a:rPr>
              <a:t>. Favors longer and larger horizontal  beam size.</a:t>
            </a:r>
          </a:p>
          <a:p>
            <a:r>
              <a:rPr lang="en-US" dirty="0" smtClean="0">
                <a:latin typeface="Comic Sans MS" pitchFamily="66" charset="0"/>
              </a:rPr>
              <a:t>Limits bunch population </a:t>
            </a:r>
            <a:r>
              <a:rPr lang="en-US" dirty="0" err="1" smtClean="0">
                <a:latin typeface="Comic Sans MS" pitchFamily="66" charset="0"/>
              </a:rPr>
              <a:t>N</a:t>
            </a:r>
            <a:r>
              <a:rPr lang="en-US" baseline="-25000" dirty="0" err="1" smtClean="0">
                <a:latin typeface="Comic Sans MS" pitchFamily="66" charset="0"/>
              </a:rPr>
              <a:t>b</a:t>
            </a:r>
            <a:endParaRPr lang="en-US" baseline="-25000" dirty="0" smtClean="0">
              <a:latin typeface="Comic Sans MS" pitchFamily="66" charset="0"/>
            </a:endParaRPr>
          </a:p>
          <a:p>
            <a:endParaRPr lang="en-US" baseline="-25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Are there any reasonable solutions?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86371"/>
              </p:ext>
            </p:extLst>
          </p:nvPr>
        </p:nvGraphicFramePr>
        <p:xfrm>
          <a:off x="3352800" y="2286000"/>
          <a:ext cx="2501153" cy="97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2" name="Equation" r:id="rId4" imgW="1104840" imgH="431640" progId="Equation.3">
                  <p:embed/>
                </p:oleObj>
              </mc:Choice>
              <mc:Fallback>
                <p:oleObj name="Equation" r:id="rId4" imgW="1104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2286000"/>
                        <a:ext cx="2501153" cy="97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Higgs Factory\CHF2014\aperture_wo.ti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77" y="1150377"/>
            <a:ext cx="6678846" cy="47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Dynamic Aperture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70427" y="5257800"/>
            <a:ext cx="302097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80594" y="4553773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 </a:t>
            </a:r>
            <a:r>
              <a:rPr lang="en-US" b="1" dirty="0" err="1" smtClean="0">
                <a:latin typeface="Symbol" panose="05050102010706020507" pitchFamily="18" charset="2"/>
              </a:rPr>
              <a:t>s</a:t>
            </a:r>
            <a:r>
              <a:rPr lang="en-US" b="1" baseline="-25000" dirty="0" err="1" smtClean="0">
                <a:latin typeface="+mj-lt"/>
              </a:rPr>
              <a:t>x</a:t>
            </a:r>
            <a:endParaRPr lang="en-US" b="1" baseline="-25000" dirty="0"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356918" y="1690255"/>
            <a:ext cx="13518" cy="36829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0600" y="30480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144 </a:t>
            </a:r>
            <a:r>
              <a:rPr lang="en-US" b="1" dirty="0" err="1" smtClean="0">
                <a:latin typeface="Symbol" panose="05050102010706020507" pitchFamily="18" charset="2"/>
              </a:rPr>
              <a:t>s</a:t>
            </a:r>
            <a:r>
              <a:rPr lang="en-US" b="1" baseline="-25000" dirty="0" err="1" smtClean="0">
                <a:latin typeface="+mj-lt"/>
              </a:rPr>
              <a:t>y</a:t>
            </a:r>
            <a:endParaRPr lang="en-US" b="1" baseline="-25000" dirty="0">
              <a:latin typeface="+mj-lt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Main Goals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Comic Sans MS" panose="030F0702030302020204" pitchFamily="66" charset="0"/>
              </a:rPr>
              <a:t>Clarify where we are and identify main design issues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Compare different designs and identify their trade-offs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Collect ideas to resolve the technical blocks such as off-momentum aperture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Obtain a set of requirements that consistent with other systems (or WGs) 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Define or have a baseline design?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Important Questions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41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Is </a:t>
            </a:r>
            <a:r>
              <a:rPr lang="en-US" sz="2800" dirty="0">
                <a:latin typeface="Comic Sans MS" panose="030F0702030302020204" pitchFamily="66" charset="0"/>
              </a:rPr>
              <a:t>FODO better for high packing </a:t>
            </a:r>
            <a:r>
              <a:rPr lang="en-US" sz="2800" dirty="0" smtClean="0">
                <a:latin typeface="Comic Sans MS" panose="030F0702030302020204" pitchFamily="66" charset="0"/>
              </a:rPr>
              <a:t>factor, </a:t>
            </a:r>
            <a:r>
              <a:rPr lang="en-US" sz="2800" dirty="0">
                <a:latin typeface="Comic Sans MS" panose="030F0702030302020204" pitchFamily="66" charset="0"/>
              </a:rPr>
              <a:t>or any other possibility?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Is the </a:t>
            </a:r>
            <a:r>
              <a:rPr lang="en-US" sz="2800" dirty="0" err="1">
                <a:latin typeface="Comic Sans MS" panose="030F0702030302020204" pitchFamily="66" charset="0"/>
              </a:rPr>
              <a:t>emittance</a:t>
            </a:r>
            <a:r>
              <a:rPr lang="en-US" sz="2800" dirty="0">
                <a:latin typeface="Comic Sans MS" panose="030F0702030302020204" pitchFamily="66" charset="0"/>
              </a:rPr>
              <a:t> hard to achieve in the reasonable </a:t>
            </a:r>
            <a:r>
              <a:rPr lang="en-US" sz="2800" dirty="0" err="1">
                <a:latin typeface="Comic Sans MS" panose="030F0702030302020204" pitchFamily="66" charset="0"/>
              </a:rPr>
              <a:t>sextupole</a:t>
            </a:r>
            <a:r>
              <a:rPr lang="en-US" sz="2800" dirty="0">
                <a:latin typeface="Comic Sans MS" panose="030F0702030302020204" pitchFamily="66" charset="0"/>
              </a:rPr>
              <a:t> strength?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How is the degree of freedom in the design of final focus system?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How is chromaticity correction well done?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Possibility for wider momentum acceptance.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Main Challenges in Lattice Design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Compared with LEP2, we want a factor of 100 increase of </a:t>
            </a:r>
            <a:r>
              <a:rPr lang="en-US" sz="2800" dirty="0">
                <a:latin typeface="Comic Sans MS" panose="030F0702030302020204" pitchFamily="66" charset="0"/>
              </a:rPr>
              <a:t>l</a:t>
            </a:r>
            <a:r>
              <a:rPr lang="en-US" sz="2800" dirty="0" smtClean="0">
                <a:latin typeface="Comic Sans MS" panose="030F0702030302020204" pitchFamily="66" charset="0"/>
              </a:rPr>
              <a:t>uminosity at beam energy 120 </a:t>
            </a:r>
            <a:r>
              <a:rPr lang="en-US" sz="2800" dirty="0" err="1" smtClean="0">
                <a:latin typeface="Comic Sans MS" panose="030F0702030302020204" pitchFamily="66" charset="0"/>
              </a:rPr>
              <a:t>Gev</a:t>
            </a:r>
            <a:r>
              <a:rPr lang="en-US" sz="2800" dirty="0" smtClean="0">
                <a:latin typeface="Comic Sans MS" panose="030F0702030302020204" pitchFamily="66" charset="0"/>
              </a:rPr>
              <a:t> with affordable cost</a:t>
            </a:r>
          </a:p>
          <a:p>
            <a:pPr marL="0" indent="0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mittance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lattice at high energy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packing factor of magnets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Strong final focusing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Large momentum acceptance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hort bunches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Design Parameters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783746"/>
              </p:ext>
            </p:extLst>
          </p:nvPr>
        </p:nvGraphicFramePr>
        <p:xfrm>
          <a:off x="446314" y="838200"/>
          <a:ext cx="816428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198"/>
                <a:gridCol w="1946604"/>
                <a:gridCol w="2032484"/>
              </a:tblGrid>
              <a:tr h="3277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HF2014</a:t>
                      </a:r>
                      <a:endParaRPr lang="en-US" sz="1600" dirty="0"/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 [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104.5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120.0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r>
                        <a:rPr lang="en-US" sz="1600" baseline="0" dirty="0" smtClean="0"/>
                        <a:t> [km]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26.7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47.5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5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current [mA]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14.4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bunches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</a:t>
                      </a:r>
                      <a:r>
                        <a:rPr lang="en-US" sz="1600" baseline="0" dirty="0" smtClean="0"/>
                        <a:t> population [10</a:t>
                      </a:r>
                      <a:r>
                        <a:rPr lang="en-US" sz="1600" baseline="30000" dirty="0" smtClean="0"/>
                        <a:t>10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32.0</a:t>
                      </a:r>
                      <a:endParaRPr lang="en-US" sz="1600" dirty="0"/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emittance</a:t>
                      </a:r>
                      <a:r>
                        <a:rPr lang="en-US" sz="1600" baseline="0" dirty="0" smtClean="0"/>
                        <a:t> [nm]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Vertical </a:t>
                      </a:r>
                      <a:r>
                        <a:rPr lang="en-US" sz="1600" dirty="0" err="1" smtClean="0"/>
                        <a:t>emittance</a:t>
                      </a:r>
                      <a:r>
                        <a:rPr lang="en-US" sz="1600" dirty="0" smtClean="0"/>
                        <a:t> [nm]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0.0043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Momentum</a:t>
                      </a:r>
                      <a:r>
                        <a:rPr lang="en-US" sz="1600" baseline="0" dirty="0" smtClean="0">
                          <a:latin typeface="+mn-lt"/>
                        </a:rPr>
                        <a:t> compaction factor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18.5x10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1.43x10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* 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smtClean="0"/>
                        <a:t>y</a:t>
                      </a:r>
                      <a:r>
                        <a:rPr lang="en-US" sz="1600" dirty="0" smtClean="0"/>
                        <a:t>*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Hourglass 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0.98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0.76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</a:t>
                      </a:r>
                      <a:r>
                        <a:rPr lang="en-US" sz="1600" baseline="0" dirty="0" smtClean="0"/>
                        <a:t> power [MW]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 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16.1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77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Beam-beam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parameter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32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Luminosity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[10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cm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0.0125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Luminosity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Bunch luminosity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    where R</a:t>
            </a:r>
            <a:r>
              <a:rPr lang="en-US" sz="2800" baseline="-25000" dirty="0" smtClean="0">
                <a:latin typeface="Comic Sans MS" pitchFamily="66" charset="0"/>
              </a:rPr>
              <a:t>h</a:t>
            </a:r>
            <a:r>
              <a:rPr lang="en-US" sz="2800" dirty="0" smtClean="0">
                <a:latin typeface="Comic Sans MS" pitchFamily="66" charset="0"/>
              </a:rPr>
              <a:t> is a geometrical reduction from the hourglass effect and is written as</a:t>
            </a: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Total luminosity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889176"/>
              </p:ext>
            </p:extLst>
          </p:nvPr>
        </p:nvGraphicFramePr>
        <p:xfrm>
          <a:off x="2819400" y="1981200"/>
          <a:ext cx="28098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7" name="Equation" r:id="rId4" imgW="1244520" imgH="469800" progId="Equation.3">
                  <p:embed/>
                </p:oleObj>
              </mc:Choice>
              <mc:Fallback>
                <p:oleObj name="Equation" r:id="rId4" imgW="124452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9400" y="1981200"/>
                        <a:ext cx="280987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66636"/>
              </p:ext>
            </p:extLst>
          </p:nvPr>
        </p:nvGraphicFramePr>
        <p:xfrm>
          <a:off x="2667000" y="39624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8" name="Equation" r:id="rId6" imgW="1930320" imgH="482400" progId="Equation.3">
                  <p:embed/>
                </p:oleObj>
              </mc:Choice>
              <mc:Fallback>
                <p:oleObj name="Equation" r:id="rId6" imgW="19303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0" y="3962400"/>
                        <a:ext cx="3962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441629"/>
              </p:ext>
            </p:extLst>
          </p:nvPr>
        </p:nvGraphicFramePr>
        <p:xfrm>
          <a:off x="3429000" y="5486400"/>
          <a:ext cx="1981200" cy="69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9" name="Equation" r:id="rId8" imgW="545760" imgH="228600" progId="Equation.3">
                  <p:embed/>
                </p:oleObj>
              </mc:Choice>
              <mc:Fallback>
                <p:oleObj name="Equation" r:id="rId8" imgW="545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9000" y="5486400"/>
                        <a:ext cx="1981200" cy="69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Beam-Beam Limit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Given the beam-beam parameter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The luminosity can be re-written as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where I</a:t>
            </a:r>
            <a:r>
              <a:rPr lang="en-US" baseline="-25000" dirty="0" smtClean="0"/>
              <a:t>A</a:t>
            </a:r>
            <a:r>
              <a:rPr lang="en-US" dirty="0" smtClean="0"/>
              <a:t>=17045 A. Smaller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* is absolutely necessary. For example, in this design we have I=14.4 mA, E</a:t>
            </a:r>
            <a:r>
              <a:rPr lang="en-US" baseline="-25000" dirty="0" smtClean="0"/>
              <a:t>0</a:t>
            </a:r>
            <a:r>
              <a:rPr lang="en-US" dirty="0" smtClean="0"/>
              <a:t>=120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x</a:t>
            </a:r>
            <a:r>
              <a:rPr lang="en-US" baseline="-25000" dirty="0" err="1" smtClean="0"/>
              <a:t>y</a:t>
            </a:r>
            <a:r>
              <a:rPr lang="en-US" dirty="0" smtClean="0"/>
              <a:t>=0.07, R</a:t>
            </a:r>
            <a:r>
              <a:rPr lang="en-US" baseline="-25000" dirty="0" smtClean="0"/>
              <a:t>h</a:t>
            </a:r>
            <a:r>
              <a:rPr lang="en-US" dirty="0" smtClean="0"/>
              <a:t>=0.76,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r>
              <a:rPr lang="en-US" dirty="0" smtClean="0"/>
              <a:t>*=2mm, gives 1x10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in luminosity. So </a:t>
            </a:r>
            <a:r>
              <a:rPr lang="en-US" dirty="0"/>
              <a:t>what is the beam-beam limit for Higgs factory?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76723"/>
              </p:ext>
            </p:extLst>
          </p:nvPr>
        </p:nvGraphicFramePr>
        <p:xfrm>
          <a:off x="2971800" y="1905000"/>
          <a:ext cx="2314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0" name="Equation" r:id="rId4" imgW="1333440" imgH="482400" progId="Equation.3">
                  <p:embed/>
                </p:oleObj>
              </mc:Choice>
              <mc:Fallback>
                <p:oleObj name="Equation" r:id="rId4" imgW="133344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905000"/>
                        <a:ext cx="23145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120337"/>
              </p:ext>
            </p:extLst>
          </p:nvPr>
        </p:nvGraphicFramePr>
        <p:xfrm>
          <a:off x="3124200" y="3200400"/>
          <a:ext cx="24685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1" name="Equation" r:id="rId6" imgW="990360" imgH="469800" progId="Equation.3">
                  <p:embed/>
                </p:oleObj>
              </mc:Choice>
              <mc:Fallback>
                <p:oleObj name="Equation" r:id="rId6" imgW="9903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3200400"/>
                        <a:ext cx="2468562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Power Limitation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Synchrotron radiation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Beam power given by RF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imits the total beam current I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example, E</a:t>
            </a:r>
            <a:r>
              <a:rPr lang="en-US" baseline="-25000" dirty="0" smtClean="0"/>
              <a:t>0</a:t>
            </a:r>
            <a:r>
              <a:rPr lang="en-US" dirty="0" smtClean="0"/>
              <a:t>=120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=5.2 km, U</a:t>
            </a:r>
            <a:r>
              <a:rPr lang="en-US" baseline="-25000" dirty="0" smtClean="0"/>
              <a:t>0</a:t>
            </a:r>
            <a:r>
              <a:rPr lang="en-US" dirty="0" smtClean="0"/>
              <a:t>=3.6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I=14.4 mA, lead to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=50 MW </a:t>
            </a:r>
            <a:r>
              <a:rPr lang="en-US" dirty="0" smtClean="0"/>
              <a:t>in this design.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899012"/>
              </p:ext>
            </p:extLst>
          </p:nvPr>
        </p:nvGraphicFramePr>
        <p:xfrm>
          <a:off x="2667000" y="1752600"/>
          <a:ext cx="289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4" name="Equation" r:id="rId4" imgW="1117440" imgH="444240" progId="Equation.3">
                  <p:embed/>
                </p:oleObj>
              </mc:Choice>
              <mc:Fallback>
                <p:oleObj name="Equation" r:id="rId4" imgW="11174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1752600"/>
                        <a:ext cx="28956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383443"/>
              </p:ext>
            </p:extLst>
          </p:nvPr>
        </p:nvGraphicFramePr>
        <p:xfrm>
          <a:off x="3048000" y="3124200"/>
          <a:ext cx="2362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5" name="Equation" r:id="rId6" imgW="723600" imgH="228600" progId="Equation.3">
                  <p:embed/>
                </p:oleObj>
              </mc:Choice>
              <mc:Fallback>
                <p:oleObj name="Equation" r:id="rId6" imgW="723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3124200"/>
                        <a:ext cx="2362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Scaling of Luminosity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beam-beam limit as suggested by the simulation and beam power is also limited, the luminosity can be re-written as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where P</a:t>
            </a:r>
            <a:r>
              <a:rPr lang="en-US" baseline="-25000" dirty="0" smtClean="0"/>
              <a:t>A</a:t>
            </a:r>
            <a:r>
              <a:rPr lang="en-US" dirty="0" smtClean="0"/>
              <a:t> = mc</a:t>
            </a:r>
            <a:r>
              <a:rPr lang="en-US" baseline="30000" dirty="0" smtClean="0"/>
              <a:t>2</a:t>
            </a:r>
            <a:r>
              <a:rPr lang="en-US" dirty="0" smtClean="0"/>
              <a:t>I</a:t>
            </a:r>
            <a:r>
              <a:rPr lang="en-US" baseline="-25000" dirty="0" smtClean="0"/>
              <a:t>A</a:t>
            </a:r>
            <a:r>
              <a:rPr lang="en-US" dirty="0" smtClean="0"/>
              <a:t>/e = 8.7 </a:t>
            </a:r>
            <a:r>
              <a:rPr lang="en-US" dirty="0"/>
              <a:t>G</a:t>
            </a:r>
            <a:r>
              <a:rPr lang="en-US" dirty="0" smtClean="0"/>
              <a:t>W. This scaling was first given by B. Richter, </a:t>
            </a:r>
            <a:r>
              <a:rPr lang="en-US" dirty="0" err="1" smtClean="0"/>
              <a:t>Nucl</a:t>
            </a:r>
            <a:r>
              <a:rPr lang="en-US" dirty="0" smtClean="0"/>
              <a:t>. Instr. Meth. 136 (1976) 47-60. 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63853"/>
              </p:ext>
            </p:extLst>
          </p:nvPr>
        </p:nvGraphicFramePr>
        <p:xfrm>
          <a:off x="2971800" y="3124200"/>
          <a:ext cx="3276600" cy="118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7" name="Equation" r:id="rId4" imgW="1295280" imgH="469800" progId="Equation.3">
                  <p:embed/>
                </p:oleObj>
              </mc:Choice>
              <mc:Fallback>
                <p:oleObj name="Equation" r:id="rId4" imgW="12952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3124200"/>
                        <a:ext cx="3276600" cy="1188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Emittance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of Lattice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8546927"/>
              </p:ext>
            </p:extLst>
          </p:nvPr>
        </p:nvGraphicFramePr>
        <p:xfrm>
          <a:off x="3429000" y="1692441"/>
          <a:ext cx="1939704" cy="956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2" name="Equation" r:id="rId4" imgW="952200" imgH="469800" progId="Equation.3">
                  <p:embed/>
                </p:oleObj>
              </mc:Choice>
              <mc:Fallback>
                <p:oleObj name="Equation" r:id="rId4" imgW="952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92441"/>
                        <a:ext cx="1939704" cy="9562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6296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For an electron </a:t>
            </a:r>
            <a:r>
              <a:rPr lang="en-US" dirty="0" smtClean="0">
                <a:latin typeface="Comic Sans MS" pitchFamily="66" charset="0"/>
              </a:rPr>
              <a:t>ring, </a:t>
            </a:r>
            <a:r>
              <a:rPr lang="en-US" dirty="0">
                <a:latin typeface="Comic Sans MS" pitchFamily="66" charset="0"/>
              </a:rPr>
              <a:t>the </a:t>
            </a:r>
            <a:r>
              <a:rPr lang="en-US" dirty="0" smtClean="0">
                <a:latin typeface="Comic Sans MS" pitchFamily="66" charset="0"/>
              </a:rPr>
              <a:t>horizontal </a:t>
            </a:r>
            <a:r>
              <a:rPr lang="en-US" dirty="0" err="1" smtClean="0">
                <a:latin typeface="Comic Sans MS" pitchFamily="66" charset="0"/>
              </a:rPr>
              <a:t>emittnace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is given </a:t>
            </a:r>
            <a:r>
              <a:rPr lang="en-US" dirty="0">
                <a:latin typeface="Comic Sans MS" pitchFamily="66" charset="0"/>
              </a:rPr>
              <a:t>by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45831"/>
              </p:ext>
            </p:extLst>
          </p:nvPr>
        </p:nvGraphicFramePr>
        <p:xfrm>
          <a:off x="3276600" y="3200400"/>
          <a:ext cx="19812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73" name="Equation" r:id="rId6" imgW="1016000" imgH="419100" progId="Equation.3">
                  <p:embed/>
                </p:oleObj>
              </mc:Choice>
              <mc:Fallback>
                <p:oleObj name="Equation" r:id="rId6" imgW="1016000" imgH="419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19812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600" y="4038600"/>
            <a:ext cx="596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The quantum constant </a:t>
            </a:r>
            <a:r>
              <a:rPr lang="en-US" sz="1600" dirty="0" err="1" smtClean="0">
                <a:solidFill>
                  <a:srgbClr val="0070C0"/>
                </a:solidFill>
                <a:latin typeface="Comic Sans MS" pitchFamily="66" charset="0"/>
              </a:rPr>
              <a:t>C</a:t>
            </a:r>
            <a:r>
              <a:rPr lang="en-US" sz="1600" baseline="-25000" dirty="0" err="1" smtClean="0">
                <a:solidFill>
                  <a:srgbClr val="0070C0"/>
                </a:solidFill>
                <a:latin typeface="Comic Sans MS" pitchFamily="66" charset="0"/>
              </a:rPr>
              <a:t>q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 = 3.8319x10</a:t>
            </a:r>
            <a:r>
              <a:rPr lang="en-US" sz="1600" baseline="30000" dirty="0" smtClean="0">
                <a:solidFill>
                  <a:srgbClr val="0070C0"/>
                </a:solidFill>
                <a:latin typeface="Comic Sans MS" pitchFamily="66" charset="0"/>
              </a:rPr>
              <a:t>-13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 m for electron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sz="1600" dirty="0" smtClean="0">
                <a:solidFill>
                  <a:srgbClr val="0070C0"/>
                </a:solidFill>
                <a:latin typeface="Comic Sans MS" pitchFamily="66" charset="0"/>
              </a:rPr>
              <a:t> is the Lorentz factor (energy)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700" y="2738827"/>
            <a:ext cx="412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q</a:t>
            </a:r>
            <a:r>
              <a:rPr lang="en-US" dirty="0" smtClean="0">
                <a:latin typeface="Comic Sans MS" panose="030F0702030302020204" pitchFamily="66" charset="0"/>
              </a:rPr>
              <a:t> is the bending angle of the dipoles.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09" y="4800600"/>
            <a:ext cx="8022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Lower </a:t>
            </a:r>
            <a:r>
              <a:rPr lang="en-US" sz="2000" dirty="0" err="1" smtClean="0">
                <a:latin typeface="Comic Sans MS" panose="030F0702030302020204" pitchFamily="66" charset="0"/>
              </a:rPr>
              <a:t>emittance</a:t>
            </a:r>
            <a:r>
              <a:rPr lang="en-US" sz="2000" dirty="0" smtClean="0">
                <a:latin typeface="Comic Sans MS" panose="030F0702030302020204" pitchFamily="66" charset="0"/>
              </a:rPr>
              <a:t> implies</a:t>
            </a:r>
            <a:endParaRPr lang="en-US" sz="2000" dirty="0">
              <a:latin typeface="Comic Sans MS" panose="030F0702030302020204" pitchFamily="66" charset="0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ore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cells, more dipoles and smaller dispersion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Stronger focusing, more </a:t>
            </a:r>
            <a:r>
              <a:rPr 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quadrupoles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Stronger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</a:t>
            </a:r>
            <a:r>
              <a:rPr lang="en-US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sextupoles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reduces dynamic aperture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Space in Arc and Packing Factor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6434" name="Picture 2" descr="C:\Publication\Conferences\HF2014\Challenges and Goals\KEKB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2E9FC14-8B64-4EE9-A8CB-A52A3E9BED80}" type="datetime1">
              <a:rPr lang="en-US" smtClean="0"/>
              <a:pPr>
                <a:defRPr/>
              </a:pPr>
              <a:t>10/8/2014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3208853-0875-4808-899A-249DF04FEA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Yunhai Cai, SLAC  and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Kazuhito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Ohmi, KEK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960</Words>
  <Application>Microsoft Office PowerPoint</Application>
  <PresentationFormat>On-screen Show (4:3)</PresentationFormat>
  <Paragraphs>204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Overall Considerations, Main Challenges and Goals</vt:lpstr>
      <vt:lpstr>Main Challenges in Lattice Design</vt:lpstr>
      <vt:lpstr>Design Parameters</vt:lpstr>
      <vt:lpstr>Luminosity</vt:lpstr>
      <vt:lpstr>Beam-Beam Limit</vt:lpstr>
      <vt:lpstr>Power Limitation</vt:lpstr>
      <vt:lpstr>Scaling of Luminosity</vt:lpstr>
      <vt:lpstr>Emittance of Lattice</vt:lpstr>
      <vt:lpstr>Space in Arc and Packing Factor</vt:lpstr>
      <vt:lpstr>Final Focus System</vt:lpstr>
      <vt:lpstr>Beamstrahlung Effects</vt:lpstr>
      <vt:lpstr>Dynamic Aperture </vt:lpstr>
      <vt:lpstr>Main Goals</vt:lpstr>
      <vt:lpstr>Important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Ultimate Storage Rings  As Synchrotron Light Sources</dc:title>
  <dc:creator>Cai, Yunhai</dc:creator>
  <cp:lastModifiedBy>Cai, Yunhai</cp:lastModifiedBy>
  <cp:revision>423</cp:revision>
  <cp:lastPrinted>2014-10-04T01:44:11Z</cp:lastPrinted>
  <dcterms:created xsi:type="dcterms:W3CDTF">2006-08-16T00:00:00Z</dcterms:created>
  <dcterms:modified xsi:type="dcterms:W3CDTF">2014-10-09T04:53:52Z</dcterms:modified>
</cp:coreProperties>
</file>