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7" r:id="rId4"/>
    <p:sldId id="292" r:id="rId5"/>
    <p:sldId id="270" r:id="rId6"/>
    <p:sldId id="271" r:id="rId7"/>
    <p:sldId id="272" r:id="rId8"/>
    <p:sldId id="290" r:id="rId9"/>
    <p:sldId id="273" r:id="rId10"/>
    <p:sldId id="282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7" r:id="rId19"/>
    <p:sldId id="289" r:id="rId20"/>
    <p:sldId id="293" r:id="rId21"/>
    <p:sldId id="294" r:id="rId22"/>
    <p:sldId id="295" r:id="rId23"/>
    <p:sldId id="296" r:id="rId24"/>
    <p:sldId id="298" r:id="rId25"/>
    <p:sldId id="297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FF3"/>
    <a:srgbClr val="1D0D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6508-2458-4940-A066-53EAA917252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8A85-7224-425D-981A-C06FE5B7B5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36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7808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Status </a:t>
            </a:r>
            <a:r>
              <a:rPr lang="en-US" altLang="zh-CN" b="1" dirty="0">
                <a:solidFill>
                  <a:srgbClr val="C00000"/>
                </a:solidFill>
              </a:rPr>
              <a:t>of CEPC lattice design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468852" cy="122413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b="1" dirty="0" smtClean="0">
                <a:solidFill>
                  <a:srgbClr val="2E1FF3"/>
                </a:solidFill>
              </a:rPr>
              <a:t>H.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Geng</a:t>
            </a:r>
            <a:r>
              <a:rPr lang="en-US" altLang="zh-CN" b="1" dirty="0" smtClean="0">
                <a:solidFill>
                  <a:srgbClr val="2E1FF3"/>
                </a:solidFill>
              </a:rPr>
              <a:t>, G. Xu, W. Chou, Y</a:t>
            </a:r>
            <a:r>
              <a:rPr lang="en-US" altLang="zh-CN" b="1" dirty="0">
                <a:solidFill>
                  <a:srgbClr val="2E1FF3"/>
                </a:solidFill>
              </a:rPr>
              <a:t>. </a:t>
            </a:r>
            <a:r>
              <a:rPr lang="en-US" altLang="zh-CN" b="1" dirty="0" err="1">
                <a:solidFill>
                  <a:srgbClr val="2E1FF3"/>
                </a:solidFill>
              </a:rPr>
              <a:t>Guo</a:t>
            </a:r>
            <a:r>
              <a:rPr lang="en-US" altLang="zh-CN" b="1" dirty="0">
                <a:solidFill>
                  <a:srgbClr val="2E1FF3"/>
                </a:solidFill>
              </a:rPr>
              <a:t>, N</a:t>
            </a:r>
            <a:r>
              <a:rPr lang="en-US" altLang="zh-CN" b="1" dirty="0" smtClean="0">
                <a:solidFill>
                  <a:srgbClr val="2E1FF3"/>
                </a:solidFill>
              </a:rPr>
              <a:t>. Wang, Y. Peng, X. Cui, Y. Zhang, T.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Yue</a:t>
            </a:r>
            <a:r>
              <a:rPr lang="en-US" altLang="zh-CN" b="1" dirty="0" smtClean="0">
                <a:solidFill>
                  <a:srgbClr val="2E1FF3"/>
                </a:solidFill>
              </a:rPr>
              <a:t>, Z.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Duan</a:t>
            </a:r>
            <a:r>
              <a:rPr lang="en-US" altLang="zh-CN" b="1" dirty="0" smtClean="0">
                <a:solidFill>
                  <a:srgbClr val="2E1FF3"/>
                </a:solidFill>
              </a:rPr>
              <a:t>, Y. Wang, D. Wang, S. Bai, Q. Qin, J.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Gao</a:t>
            </a:r>
            <a:r>
              <a:rPr lang="en-US" altLang="zh-CN" b="1" dirty="0" smtClean="0">
                <a:solidFill>
                  <a:srgbClr val="2E1FF3"/>
                </a:solidFill>
              </a:rPr>
              <a:t>, F. Su, M. Xiao</a:t>
            </a:r>
          </a:p>
        </p:txBody>
      </p:sp>
      <p:sp>
        <p:nvSpPr>
          <p:cNvPr id="4" name="矩形 3"/>
          <p:cNvSpPr/>
          <p:nvPr/>
        </p:nvSpPr>
        <p:spPr>
          <a:xfrm>
            <a:off x="1403648" y="4941168"/>
            <a:ext cx="64807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IHEP, CAS, China</a:t>
            </a:r>
          </a:p>
          <a:p>
            <a:pPr algn="ctr"/>
            <a:r>
              <a:rPr lang="en-US" altLang="zh-CN" sz="2400" dirty="0" smtClean="0"/>
              <a:t>HF2014 </a:t>
            </a:r>
            <a:r>
              <a:rPr lang="en-US" altLang="zh-CN" sz="2400" dirty="0"/>
              <a:t>Workshop, Beijing, China</a:t>
            </a:r>
          </a:p>
          <a:p>
            <a:pPr algn="ctr"/>
            <a:r>
              <a:rPr lang="en-US" altLang="zh-CN" sz="2400" dirty="0"/>
              <a:t>October 9th-12th,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2945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600" y="2454670"/>
            <a:ext cx="46322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6" y="2454670"/>
            <a:ext cx="4188134" cy="39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Chromatic correction (2)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416824" cy="1800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W function for the ring is only a few 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chromaticity in both planes has been corrected to a positive value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944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Dynamic aperture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827584" y="1268760"/>
            <a:ext cx="7416824" cy="1800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240 turns is tracked for dynamic aperture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Full coupling is assumed for vertical plane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dynamic aperture is: ~ 60</a:t>
            </a:r>
            <a:r>
              <a:rPr lang="en-US" altLang="zh-CN" sz="2400" dirty="0" smtClean="0">
                <a:latin typeface="Symbol" panose="05050102010706020507" pitchFamily="18" charset="2"/>
              </a:rPr>
              <a:t>s</a:t>
            </a:r>
            <a:r>
              <a:rPr lang="en-US" altLang="zh-CN" sz="2400" baseline="-25000" dirty="0" smtClean="0"/>
              <a:t>x</a:t>
            </a:r>
            <a:r>
              <a:rPr lang="en-US" altLang="zh-CN" sz="2400" dirty="0" smtClean="0"/>
              <a:t>/60</a:t>
            </a:r>
            <a:r>
              <a:rPr lang="en-US" altLang="zh-CN" sz="2400" dirty="0" smtClean="0">
                <a:latin typeface="Symbol" panose="05050102010706020507" pitchFamily="18" charset="2"/>
              </a:rPr>
              <a:t>s</a:t>
            </a:r>
            <a:r>
              <a:rPr lang="en-US" altLang="zh-CN" sz="2400" baseline="-25000" dirty="0" smtClean="0"/>
              <a:t>y</a:t>
            </a:r>
            <a:r>
              <a:rPr lang="en-US" altLang="zh-CN" sz="2400" dirty="0" smtClean="0"/>
              <a:t> or 40mm/16mm in x and y for ±2% momentum spread</a:t>
            </a:r>
            <a:endParaRPr lang="en-US" altLang="zh-CN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3520"/>
            <a:ext cx="4416184" cy="28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427" y="3124277"/>
            <a:ext cx="4307061" cy="289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4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scheme (1)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827584" y="1268760"/>
            <a:ext cx="7344816" cy="165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Horizontal separation is adopted to avoid big coupling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No orbit in RF section to avoid beam instability and HOM in the </a:t>
            </a:r>
            <a:r>
              <a:rPr lang="en-US" altLang="zh-CN" sz="2400" dirty="0"/>
              <a:t>c</a:t>
            </a:r>
            <a:r>
              <a:rPr lang="en-US" altLang="zh-CN" sz="2400" dirty="0" smtClean="0"/>
              <a:t>avity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One pair of electrostatic separators for each arc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0" y="2948354"/>
            <a:ext cx="3779912" cy="390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237" y="3068960"/>
            <a:ext cx="4523868" cy="30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85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scheme (2)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827584" y="1268760"/>
            <a:ext cx="7344816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IP2 and IP4 are parasitic crossing points, but have to avoid collision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Two more pairs of electrostatic separators for IP2 and IP4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30" y="3140968"/>
            <a:ext cx="3960440" cy="341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93278"/>
            <a:ext cx="3862034" cy="21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scheme (3)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76872"/>
            <a:ext cx="4320479" cy="364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960440" cy="37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827584" y="1268760"/>
            <a:ext cx="7344816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Separation distance:  5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  for each beam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Maximum separation distance is : 6.5 mm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03648" y="59871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Orbit for the first 1/8 ring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Orbit for IP2/IP4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9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scheme (4)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97379"/>
            <a:ext cx="5760640" cy="482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Orbit of the ring</a:t>
            </a:r>
          </a:p>
        </p:txBody>
      </p:sp>
    </p:spTree>
    <p:extLst>
      <p:ext uri="{BB962C8B-B14F-4D97-AF65-F5344CB8AC3E}">
        <p14:creationId xmlns:p14="http://schemas.microsoft.com/office/powerpoint/2010/main" xmlns="" val="25089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Effects of pretzel orbit (1)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344816" cy="15172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Pretzel orbit has effects on: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/>
              <a:t>Beta </a:t>
            </a:r>
            <a:r>
              <a:rPr lang="en-US" altLang="zh-CN" sz="2000" dirty="0" smtClean="0"/>
              <a:t>functions</a:t>
            </a:r>
            <a:r>
              <a:rPr lang="en-US" altLang="zh-CN" sz="2000" dirty="0" smtClean="0"/>
              <a:t>, thus tune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/>
              <a:t>Dispersion  function, thus </a:t>
            </a:r>
            <a:r>
              <a:rPr lang="en-US" altLang="zh-CN" sz="2000" dirty="0" err="1" smtClean="0"/>
              <a:t>emittance</a:t>
            </a:r>
            <a:endParaRPr lang="en-US" altLang="zh-CN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/>
              <a:t>Dynamic aperture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4650369" cy="364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80563"/>
            <a:ext cx="4143404" cy="322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86380" y="5715016"/>
            <a:ext cx="368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w/ pretzel orbit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247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Sextupoles</a:t>
            </a:r>
            <a:r>
              <a:rPr lang="en-US" altLang="zh-CN" dirty="0" smtClean="0"/>
              <a:t>  ON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9768" y="5722850"/>
            <a:ext cx="368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w/o pretzel orbit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6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Effects of pretzel orbit (2)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Estimation of dipole field strength in </a:t>
            </a:r>
            <a:r>
              <a:rPr lang="en-US" altLang="zh-CN" sz="2400" dirty="0" err="1" smtClean="0"/>
              <a:t>quadrupole</a:t>
            </a:r>
            <a:endParaRPr lang="en-US" altLang="zh-CN" sz="2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47090" y="3284984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Estimation of </a:t>
            </a:r>
            <a:r>
              <a:rPr lang="en-US" altLang="zh-CN" sz="2400" dirty="0" err="1" smtClean="0"/>
              <a:t>quadrupole</a:t>
            </a:r>
            <a:r>
              <a:rPr lang="en-US" altLang="zh-CN" sz="2400" dirty="0" smtClean="0"/>
              <a:t> field strength in </a:t>
            </a:r>
            <a:r>
              <a:rPr lang="en-US" altLang="zh-CN" sz="2400" dirty="0" err="1" smtClean="0"/>
              <a:t>sextupole</a:t>
            </a:r>
            <a:endParaRPr lang="en-US" altLang="zh-C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4388"/>
            <a:ext cx="3720281" cy="110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919" y="3789040"/>
            <a:ext cx="3533427" cy="22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63445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Dipole field of the ring 0.066T.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159458" y="2762093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913" y="444930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</a:rPr>
              <a:t>Quadrupole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field of the ring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K</a:t>
            </a:r>
            <a:r>
              <a:rPr lang="en-US" altLang="zh-CN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=0.022.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283968" y="4806795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523949" y="5517232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673" y="5229200"/>
            <a:ext cx="276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Dipole field of the ring 0.066T.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6028171"/>
            <a:ext cx="746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D0DF1"/>
                </a:solidFill>
              </a:rPr>
              <a:t>This explains why the dispersion function has been changed so much.</a:t>
            </a:r>
            <a:endParaRPr lang="zh-CN" altLang="en-US" sz="2000" dirty="0">
              <a:solidFill>
                <a:srgbClr val="1D0D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0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err="1" smtClean="0">
                <a:solidFill>
                  <a:srgbClr val="1D0DF1"/>
                </a:solidFill>
              </a:rPr>
              <a:t>Sawtooth</a:t>
            </a:r>
            <a:r>
              <a:rPr lang="en-US" altLang="zh-CN" b="1" dirty="0" smtClean="0">
                <a:solidFill>
                  <a:srgbClr val="1D0DF1"/>
                </a:solidFill>
              </a:rPr>
              <a:t> orbit (1)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416824" cy="17281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energy </a:t>
            </a: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phenomenon has been raised by K. </a:t>
            </a:r>
            <a:r>
              <a:rPr lang="en-US" altLang="zh-CN" sz="2400" dirty="0" err="1" smtClean="0"/>
              <a:t>Oide</a:t>
            </a:r>
            <a:r>
              <a:rPr lang="en-US" altLang="zh-CN" sz="2400" dirty="0" smtClean="0"/>
              <a:t> in HF2012</a:t>
            </a:r>
            <a:endParaRPr lang="en-US" altLang="zh-CN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total synchrotron radiation energy loss in CEPC ring is 3GeV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beam will have 0.3% energy difference between the entrance and exit of each arc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maximum orbit distortion is ~0.6 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707" y="3277000"/>
            <a:ext cx="4320582" cy="332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31681"/>
            <a:ext cx="3816424" cy="34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1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err="1" smtClean="0">
                <a:solidFill>
                  <a:srgbClr val="1D0DF1"/>
                </a:solidFill>
              </a:rPr>
              <a:t>Sawtooth</a:t>
            </a:r>
            <a:r>
              <a:rPr lang="en-US" altLang="zh-CN" b="1" dirty="0" smtClean="0">
                <a:solidFill>
                  <a:srgbClr val="1D0DF1"/>
                </a:solidFill>
              </a:rPr>
              <a:t> orbit (2)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8030696" cy="16601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orbit amplitude is  one order smaller than pretzel orbit, how much will it affect DA ?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How to correct </a:t>
            </a: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orbit if two beams stay in one ring ?</a:t>
            </a:r>
            <a:endParaRPr lang="en-US" altLang="zh-CN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492" y="2714620"/>
            <a:ext cx="4495508" cy="37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786058"/>
            <a:ext cx="3835241" cy="33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47024" y="5722850"/>
            <a:ext cx="286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 Pretzel orbit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9787" y="5733256"/>
            <a:ext cx="31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rgbClr val="FF0000"/>
                </a:solidFill>
              </a:rPr>
              <a:t>Sawtooth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orbit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Introduction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/>
              <a:t> </a:t>
            </a:r>
            <a:r>
              <a:rPr lang="en-US" altLang="zh-CN" b="1" dirty="0" smtClean="0"/>
              <a:t>Lattice design of  the 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Pretzel scheme desig</a:t>
            </a:r>
            <a:r>
              <a:rPr lang="en-US" altLang="zh-CN" b="1" dirty="0"/>
              <a:t>n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Work to be done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Acknowledgement 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13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Work to be done (1)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887820" cy="11601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Try more families of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 Optimize for a larger dynamic aperture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Integrate with FFS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643182"/>
            <a:ext cx="35397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99437"/>
            <a:ext cx="4416185" cy="28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Work to be done (2)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530630" cy="9457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Matching of distance between adjacent parasitic crossing points and FODO cell length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2286016" cy="65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00504"/>
            <a:ext cx="2571768" cy="66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14414" y="3026631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For 50 bunches per beam, which means,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464344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If we keep the FODO cell length 47.2m , then 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572140"/>
            <a:ext cx="42148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857884" y="555886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</a:t>
            </a:r>
            <a:endParaRPr lang="zh-CN" altLang="en-US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143116"/>
            <a:ext cx="3714776" cy="327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16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Work to be done (3)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387754" cy="18744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Design an orbit such that the parasitic crossing point is at the maximum orbit separation point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To lower the intensity of electrostatic separators, the parasitic crossing points locates at the position where the beta function is minimum is preferable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50296"/>
            <a:ext cx="3643338" cy="320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756" y="3214686"/>
            <a:ext cx="4166009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Work to be done (4)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530630" cy="17316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orbit correction (correctable or not ?)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Dynamic aperture optimization with pretzel and/or </a:t>
            </a:r>
            <a:r>
              <a:rPr lang="en-US" altLang="zh-CN" sz="2400" dirty="0" err="1" smtClean="0"/>
              <a:t>sawtooth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Integration with FFS, error study ….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214686"/>
            <a:ext cx="4068794" cy="340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86124"/>
            <a:ext cx="3933958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Acknowledgement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57224" y="2428868"/>
            <a:ext cx="7530630" cy="26432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We would like to thank </a:t>
            </a:r>
            <a:r>
              <a:rPr lang="en-US" altLang="zh-CN" sz="2400" dirty="0" err="1" smtClean="0"/>
              <a:t>Yunhai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Cai</a:t>
            </a:r>
            <a:r>
              <a:rPr lang="en-US" altLang="zh-CN" sz="2400" dirty="0" smtClean="0"/>
              <a:t>, Richard </a:t>
            </a:r>
            <a:r>
              <a:rPr lang="en-US" altLang="zh-CN" sz="2400" dirty="0" err="1" smtClean="0"/>
              <a:t>Talman</a:t>
            </a:r>
            <a:r>
              <a:rPr lang="en-US" altLang="zh-CN" sz="2400" dirty="0" smtClean="0"/>
              <a:t>, Dave Rice, Yoshihiro Funakoshi, Dmitry </a:t>
            </a:r>
            <a:r>
              <a:rPr lang="en-US" altLang="zh-CN" sz="2400" dirty="0" err="1" smtClean="0"/>
              <a:t>Shatilov</a:t>
            </a:r>
            <a:r>
              <a:rPr lang="en-US" altLang="zh-CN" sz="2400" dirty="0" smtClean="0"/>
              <a:t> , </a:t>
            </a:r>
            <a:r>
              <a:rPr lang="en-US" altLang="zh-CN" sz="2400" dirty="0" err="1" smtClean="0"/>
              <a:t>Kazuhito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Ohmi</a:t>
            </a:r>
            <a:r>
              <a:rPr lang="en-US" altLang="zh-CN" sz="2400" dirty="0" smtClean="0"/>
              <a:t> , </a:t>
            </a:r>
            <a:r>
              <a:rPr lang="en-US" altLang="zh-CN" sz="2400" dirty="0" err="1" smtClean="0"/>
              <a:t>Yuhong</a:t>
            </a:r>
            <a:r>
              <a:rPr lang="en-US" altLang="zh-CN" sz="2400" dirty="0" smtClean="0"/>
              <a:t> Zhang, and those who are not mentioned here, for their help and useful discussions !</a:t>
            </a:r>
            <a:endParaRPr lang="zh-CN" alt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zh-CN" alt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zh-CN" alt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zh-CN" altLang="en-US" sz="2400" dirty="0" smtClean="0"/>
          </a:p>
          <a:p>
            <a:pPr>
              <a:buNone/>
              <a:defRPr/>
            </a:pPr>
            <a:endParaRPr lang="zh-CN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16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57356" y="242886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/>
              <a:t>Thank you !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716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807432" y="449263"/>
            <a:ext cx="392480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</a:rPr>
              <a:t>Introduction</a:t>
            </a:r>
            <a:endParaRPr lang="zh-CN" alt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594" y="1384723"/>
            <a:ext cx="797483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kern="0" dirty="0"/>
              <a:t> </a:t>
            </a:r>
            <a:r>
              <a:rPr lang="en-US" altLang="zh-CN" sz="2800" kern="0" dirty="0" smtClean="0"/>
              <a:t>CEPC is a Circular Electron Positron Collider to study the Higgs boson</a:t>
            </a:r>
            <a:endParaRPr lang="en-US" altLang="zh-CN" sz="2800" kern="0" dirty="0"/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kern="0" dirty="0"/>
              <a:t> </a:t>
            </a:r>
            <a:r>
              <a:rPr lang="en-US" altLang="zh-CN" sz="2800" kern="0" dirty="0" smtClean="0"/>
              <a:t>Critical parameters: </a:t>
            </a:r>
            <a:endParaRPr lang="en-US" altLang="zh-CN" sz="2800" kern="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Beam energy: 120GeV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Circumference</a:t>
            </a:r>
            <a:r>
              <a:rPr lang="en-US" altLang="zh-CN" sz="2000" kern="0" dirty="0"/>
              <a:t>: </a:t>
            </a:r>
            <a:r>
              <a:rPr lang="en-US" altLang="zh-CN" sz="2000" kern="0" dirty="0" smtClean="0"/>
              <a:t>54 </a:t>
            </a:r>
            <a:r>
              <a:rPr lang="en-US" altLang="zh-CN" sz="2000" kern="0" dirty="0"/>
              <a:t>km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/>
              <a:t>SR power: </a:t>
            </a:r>
            <a:r>
              <a:rPr lang="en-US" altLang="zh-CN" sz="2000" kern="0" dirty="0" smtClean="0"/>
              <a:t>51.7 </a:t>
            </a:r>
            <a:r>
              <a:rPr lang="en-US" altLang="zh-CN" sz="2000" kern="0" dirty="0"/>
              <a:t>MW/beam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8*arcs</a:t>
            </a:r>
            <a:endParaRPr lang="en-US" altLang="zh-CN" sz="2000" kern="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/>
              <a:t>2*IPs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/>
              <a:t>8 RF cavity sections (distributed)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Filling </a:t>
            </a:r>
            <a:r>
              <a:rPr lang="en-US" altLang="zh-CN" sz="2000" kern="0" dirty="0"/>
              <a:t>factor of the ring: </a:t>
            </a:r>
            <a:r>
              <a:rPr lang="en-US" altLang="zh-CN" sz="2000" kern="0" dirty="0" smtClean="0"/>
              <a:t>~70%</a:t>
            </a:r>
            <a:endParaRPr lang="en-US" altLang="zh-CN" sz="2000" kern="0" dirty="0"/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800" kern="0" dirty="0" smtClean="0"/>
              <a:t> Length of the straight sections are compatible with </a:t>
            </a:r>
            <a:r>
              <a:rPr lang="en-US" altLang="zh-CN" sz="2800" kern="0" dirty="0" err="1" smtClean="0"/>
              <a:t>SppC</a:t>
            </a:r>
            <a:r>
              <a:rPr lang="en-US" altLang="zh-CN" sz="2800" kern="0" dirty="0" smtClean="0"/>
              <a:t> requirement</a:t>
            </a:r>
            <a:endParaRPr lang="en-US" altLang="zh-CN" sz="2800" kern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696" y="2060849"/>
            <a:ext cx="35397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8651962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428596" y="149815"/>
            <a:ext cx="8101563" cy="1008113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CEPC parameter list</a:t>
            </a:r>
            <a:endParaRPr lang="zh-CN" altLang="en-US" sz="4000" b="1" dirty="0">
              <a:solidFill>
                <a:srgbClr val="0000FF"/>
              </a:solidFill>
              <a:latin typeface="Arial" charset="0"/>
              <a:ea typeface="宋体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8899015"/>
              </p:ext>
            </p:extLst>
          </p:nvPr>
        </p:nvGraphicFramePr>
        <p:xfrm>
          <a:off x="611560" y="1556787"/>
          <a:ext cx="7920880" cy="47921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91560"/>
                <a:gridCol w="766587"/>
                <a:gridCol w="881000"/>
                <a:gridCol w="2497557"/>
                <a:gridCol w="648072"/>
                <a:gridCol w="936104"/>
              </a:tblGrid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Parameter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Value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Parameter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Beam energy  [E]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</a:rPr>
                        <a:t>120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Circumference  [C]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54752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u="none" strike="noStrike" dirty="0" smtClean="0">
                          <a:effectLst/>
                        </a:rPr>
                        <a:t>Number of IP[N</a:t>
                      </a:r>
                      <a:r>
                        <a:rPr lang="en-US" altLang="zh-CN" sz="1200" b="1" u="none" strike="noStrike" baseline="-25000" dirty="0" smtClean="0">
                          <a:effectLst/>
                        </a:rPr>
                        <a:t>IP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]</a:t>
                      </a:r>
                      <a:endParaRPr lang="en-US" altLang="zh-CN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SR loss/turn  [U</a:t>
                      </a:r>
                      <a:r>
                        <a:rPr lang="en-US" sz="12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3.11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en-US" altLang="zh-CN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number/beam</a:t>
                      </a:r>
                      <a:r>
                        <a:rPr lang="en-US" altLang="zh-CN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CN" sz="1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1200" b="1" u="none" strike="noStrike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zh-CN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altLang="zh-CN" sz="12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Bunch population [Ne]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3.79E+11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SR power/beam [P]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51.7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Beam current [I]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16.6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Bending radius [</a:t>
                      </a:r>
                      <a:r>
                        <a:rPr lang="en-US" sz="1200" b="1" u="none" strike="noStrike" dirty="0"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6094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momentum compaction factor [</a:t>
                      </a:r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200" b="1" u="none" strike="noStrike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3.36E-05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Revolution period [T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0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1.83E-04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Revolution frequency [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2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5475.46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70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emittance (x/y)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6.12/0.018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IP</a:t>
                      </a:r>
                      <a:r>
                        <a:rPr lang="en-US" sz="1200" b="1" u="none" strike="noStrike" dirty="0">
                          <a:effectLst/>
                        </a:rPr>
                        <a:t>(x/y)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800/1.2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315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Transverse size (x/y)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200" u="none" strike="noStrike" dirty="0">
                          <a:effectLst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69.97/0.15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x,y</a:t>
                      </a:r>
                      <a:r>
                        <a:rPr lang="en-US" sz="1200" b="1" u="none" strike="noStrike" dirty="0">
                          <a:effectLst/>
                        </a:rPr>
                        <a:t>/IP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0.118/0.083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93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Beam length SR [</a:t>
                      </a:r>
                      <a:r>
                        <a:rPr lang="en-US" sz="1200" b="1" u="none" strike="noStrike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s.SR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2.14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Beam length total [</a:t>
                      </a:r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s.tot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2.65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385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Lifetime due to </a:t>
                      </a:r>
                      <a:r>
                        <a:rPr lang="en-US" sz="1200" b="1" u="none" strike="noStrike" dirty="0" err="1">
                          <a:effectLst/>
                        </a:rPr>
                        <a:t>Beamstrahlung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(simulation)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</a:rPr>
                        <a:t>47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lifetime due to radiative </a:t>
                      </a:r>
                      <a:r>
                        <a:rPr lang="en-US" sz="1200" b="1" u="none" strike="noStrike" dirty="0" err="1">
                          <a:effectLst/>
                        </a:rPr>
                        <a:t>Bhabha</a:t>
                      </a:r>
                      <a:r>
                        <a:rPr lang="en-US" sz="1200" b="1" u="none" strike="noStrike" dirty="0">
                          <a:effectLst/>
                        </a:rPr>
                        <a:t> scattering [</a:t>
                      </a:r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L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52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5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RF voltage [</a:t>
                      </a:r>
                      <a:r>
                        <a:rPr lang="en-US" sz="1200" b="1" u="none" strike="noStrike" dirty="0" err="1">
                          <a:effectLst/>
                        </a:rPr>
                        <a:t>V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rf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6.87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RF frequency [</a:t>
                      </a:r>
                      <a:r>
                        <a:rPr lang="en-US" sz="1200" b="1" u="none" strike="noStrike" dirty="0" err="1">
                          <a:effectLst/>
                        </a:rPr>
                        <a:t>f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rf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M</a:t>
                      </a:r>
                      <a:r>
                        <a:rPr lang="en-US" sz="1200" u="none" strike="noStrike" dirty="0" smtClean="0">
                          <a:effectLst/>
                        </a:rPr>
                        <a:t>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Harmonic number [h]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118800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Synchrotron oscillation tune [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s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0.18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Energy acceptance RF [h]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</a:rPr>
                        <a:t>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5.99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u="none" strike="noStrike" dirty="0">
                          <a:effectLst/>
                        </a:rPr>
                        <a:t>Damping partition number [</a:t>
                      </a:r>
                      <a:r>
                        <a:rPr lang="en-US" sz="1200" b="1" u="none" strike="noStrike" dirty="0" smtClean="0">
                          <a:effectLst/>
                        </a:rPr>
                        <a:t>J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]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2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Energy spread SR [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u="none" strike="noStrike" baseline="-25000" dirty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.SR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</a:rPr>
                        <a:t>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0.132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Energy spread BS [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u="none" strike="noStrike" baseline="-25000" dirty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.BS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</a:rPr>
                        <a:t>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0.119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47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Energy spread total [</a:t>
                      </a:r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u="none" strike="noStrike" baseline="-25000" dirty="0" err="1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.tot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</a:rPr>
                        <a:t>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0.163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r>
                        <a:rPr lang="en-US" sz="12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0.23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70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Transverse damping time [</a:t>
                      </a:r>
                      <a:r>
                        <a:rPr lang="en-US" sz="1200" b="1" u="none" strike="noStrike" dirty="0" err="1">
                          <a:effectLst/>
                        </a:rPr>
                        <a:t>n</a:t>
                      </a:r>
                      <a:r>
                        <a:rPr lang="en-US" sz="1200" b="1" u="none" strike="noStrike" baseline="-25000" dirty="0" err="1">
                          <a:effectLst/>
                        </a:rPr>
                        <a:t>x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turns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Longitudinal damping time [n</a:t>
                      </a:r>
                      <a:r>
                        <a:rPr lang="en-US" sz="12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turns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39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  <a:tr h="270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Hourglass factor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 smtClean="0">
                          <a:effectLst/>
                        </a:rPr>
                        <a:t>0.658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Luminosity </a:t>
                      </a:r>
                      <a:r>
                        <a:rPr lang="en-US" sz="1200" b="1" u="none" strike="noStrike" dirty="0" smtClean="0">
                          <a:effectLst/>
                        </a:rPr>
                        <a:t>/IP[L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cm</a:t>
                      </a:r>
                      <a:r>
                        <a:rPr lang="en-US" sz="1200" u="none" strike="noStrike" baseline="30000">
                          <a:effectLst/>
                        </a:rPr>
                        <a:t>-2</a:t>
                      </a:r>
                      <a:r>
                        <a:rPr lang="en-US" sz="1200" u="none" strike="noStrike">
                          <a:effectLst/>
                        </a:rPr>
                        <a:t>s</a:t>
                      </a:r>
                      <a:r>
                        <a:rPr lang="en-US" sz="1200" u="none" strike="noStrike" baseline="30000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2.04E+34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36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Lattice of arc sections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395288" y="1412876"/>
            <a:ext cx="4248150" cy="12953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Length of FODO cell: 47.2m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Phase advance of FODO cells: 60/60 degrees </a:t>
            </a:r>
            <a:endParaRPr lang="zh-CN" altLang="en-US" sz="24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643438" y="1484784"/>
            <a:ext cx="3816350" cy="11763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Dispersion suppressor on each side of every arc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Length: 94.4m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2999"/>
            <a:ext cx="4511986" cy="340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1738"/>
            <a:ext cx="4320480" cy="33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87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Lattice of straight sections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395288" y="1412876"/>
            <a:ext cx="4248150" cy="12953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Short straight: 18 FODO cells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Length: 849.6</a:t>
            </a:r>
            <a:endParaRPr lang="zh-CN" altLang="en-US" sz="24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643438" y="1484784"/>
            <a:ext cx="3816350" cy="11763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Long straight: 24 FODO cells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Length: 1132.8m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02" y="2839629"/>
            <a:ext cx="4263592" cy="32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794" y="2845272"/>
            <a:ext cx="42957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65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Lattice of the main ring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395288" y="1412876"/>
            <a:ext cx="5534034" cy="123030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Four </a:t>
            </a:r>
            <a:r>
              <a:rPr lang="en-US" altLang="zh-CN" sz="2400" dirty="0" err="1" smtClean="0"/>
              <a:t>superperiod</a:t>
            </a:r>
            <a:r>
              <a:rPr lang="en-US" altLang="zh-CN" sz="2400" dirty="0" smtClean="0"/>
              <a:t>, with 2 IPs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Total length is 54.752km</a:t>
            </a:r>
          </a:p>
          <a:p>
            <a:pPr eaLnBrk="1" hangingPunct="1">
              <a:buFont typeface="Wingdings" pitchFamily="2" charset="2"/>
              <a:buChar char="Ø"/>
            </a:pPr>
            <a:endParaRPr lang="zh-CN" altLang="en-US" sz="2400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0415"/>
            <a:ext cx="4532559" cy="37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3" y="2857496"/>
            <a:ext cx="3773833" cy="34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42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Work point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395288" y="1412876"/>
            <a:ext cx="8137152" cy="14400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The working point is chosen as: 193.08/193.22 in horizontal and vertical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Optimization is done with beam-beam simulations,  to have a high luminosity</a:t>
            </a:r>
            <a:endParaRPr lang="zh-CN" altLang="en-US" sz="2400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780928"/>
            <a:ext cx="5700130" cy="38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7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Chromatic correction (1)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827584" y="1268760"/>
            <a:ext cx="7416824" cy="1800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Two families of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: one family for horizontal, one family for vertical plane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One 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 next to each </a:t>
            </a:r>
            <a:r>
              <a:rPr lang="en-US" altLang="zh-CN" sz="2400" dirty="0" err="1" smtClean="0"/>
              <a:t>quadrupole</a:t>
            </a:r>
            <a:r>
              <a:rPr lang="en-US" altLang="zh-CN" sz="2400" dirty="0" smtClean="0"/>
              <a:t> in the arc section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532559" cy="37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113" y="2923745"/>
            <a:ext cx="4511986" cy="340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0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1051</Words>
  <Application>Microsoft Office PowerPoint</Application>
  <PresentationFormat>全屏显示(4:3)</PresentationFormat>
  <Paragraphs>217</Paragraphs>
  <Slides>25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Status of CEPC lattice design </vt:lpstr>
      <vt:lpstr>Outline</vt:lpstr>
      <vt:lpstr>幻灯片 3</vt:lpstr>
      <vt:lpstr>CEPC parameter list</vt:lpstr>
      <vt:lpstr>Lattice of arc sections</vt:lpstr>
      <vt:lpstr>Lattice of straight sections</vt:lpstr>
      <vt:lpstr>Lattice of the main ring</vt:lpstr>
      <vt:lpstr>Work point</vt:lpstr>
      <vt:lpstr>Chromatic correction (1)</vt:lpstr>
      <vt:lpstr>Chromatic correction (2)</vt:lpstr>
      <vt:lpstr>Dynamic aperture</vt:lpstr>
      <vt:lpstr>Pretzel scheme (1)</vt:lpstr>
      <vt:lpstr>Pretzel scheme (2)</vt:lpstr>
      <vt:lpstr>Pretzel scheme (3)</vt:lpstr>
      <vt:lpstr>Pretzel scheme (4)</vt:lpstr>
      <vt:lpstr>Effects of pretzel orbit (1)</vt:lpstr>
      <vt:lpstr>Effects of pretzel orbit (2)</vt:lpstr>
      <vt:lpstr>Sawtooth orbit (1)</vt:lpstr>
      <vt:lpstr>Sawtooth orbit (2)</vt:lpstr>
      <vt:lpstr>Work to be done (1)</vt:lpstr>
      <vt:lpstr>Work to be done (2)</vt:lpstr>
      <vt:lpstr>Work to be done (3)</vt:lpstr>
      <vt:lpstr>Work to be done (4)</vt:lpstr>
      <vt:lpstr>Acknowledgement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pretzel scheme</dc:title>
  <cp:lastModifiedBy>zhangyf</cp:lastModifiedBy>
  <cp:revision>264</cp:revision>
  <dcterms:modified xsi:type="dcterms:W3CDTF">2014-10-09T06:30:13Z</dcterms:modified>
</cp:coreProperties>
</file>