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94" r:id="rId4"/>
    <p:sldId id="289" r:id="rId5"/>
    <p:sldId id="290" r:id="rId6"/>
    <p:sldId id="291" r:id="rId7"/>
    <p:sldId id="259" r:id="rId8"/>
    <p:sldId id="295" r:id="rId9"/>
    <p:sldId id="279" r:id="rId10"/>
    <p:sldId id="280" r:id="rId11"/>
    <p:sldId id="281" r:id="rId12"/>
    <p:sldId id="282" r:id="rId13"/>
    <p:sldId id="283" r:id="rId14"/>
    <p:sldId id="260" r:id="rId15"/>
    <p:sldId id="261" r:id="rId16"/>
    <p:sldId id="262" r:id="rId17"/>
    <p:sldId id="264" r:id="rId18"/>
    <p:sldId id="284" r:id="rId19"/>
    <p:sldId id="275" r:id="rId20"/>
    <p:sldId id="276" r:id="rId21"/>
    <p:sldId id="265" r:id="rId22"/>
    <p:sldId id="267" r:id="rId23"/>
    <p:sldId id="266" r:id="rId24"/>
    <p:sldId id="292" r:id="rId25"/>
    <p:sldId id="296" r:id="rId26"/>
    <p:sldId id="297" r:id="rId27"/>
    <p:sldId id="298" r:id="rId28"/>
    <p:sldId id="299" r:id="rId29"/>
    <p:sldId id="293" r:id="rId30"/>
    <p:sldId id="300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3EEB8-A628-4AEC-AB11-749354972AF2}" type="datetimeFigureOut">
              <a:rPr lang="zh-CN" altLang="en-US" smtClean="0"/>
              <a:pPr/>
              <a:t>2014/10/9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AB02C-4B81-4011-9A29-5278A6E79C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zh-CN" altLang="en-US" smtClean="0"/>
          </a:p>
        </p:txBody>
      </p:sp>
      <p:sp>
        <p:nvSpPr>
          <p:cNvPr id="2662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r" eaLnBrk="1" hangingPunct="1"/>
            <a:fld id="{09279865-9CC4-4BA1-9A78-3CE27F3043F7}" type="slidenum">
              <a:rPr lang="zh-CN" altLang="en-US" sz="1200"/>
              <a:pPr algn="r" eaLnBrk="1" hangingPunct="1"/>
              <a:t>22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2014/10/9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28.png"/><Relationship Id="rId5" Type="http://schemas.openxmlformats.org/officeDocument/2006/relationships/image" Target="../media/image26.png"/><Relationship Id="rId10" Type="http://schemas.openxmlformats.org/officeDocument/2006/relationships/image" Target="../media/image24.jpeg"/><Relationship Id="rId4" Type="http://schemas.openxmlformats.org/officeDocument/2006/relationships/image" Target="../media/image25.png"/><Relationship Id="rId9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A Green </a:t>
            </a:r>
            <a:r>
              <a:rPr lang="en-US" altLang="zh-CN" dirty="0" smtClean="0">
                <a:solidFill>
                  <a:srgbClr val="FF0000"/>
                </a:solidFill>
              </a:rPr>
              <a:t>CEPC</a:t>
            </a:r>
            <a:r>
              <a:rPr lang="en-US" altLang="zh-CN" dirty="0" smtClean="0">
                <a:solidFill>
                  <a:srgbClr val="00B050"/>
                </a:solidFill>
              </a:rPr>
              <a:t> using the power of nuclear waste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Zhenchao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Liu, </a:t>
            </a:r>
            <a:r>
              <a:rPr lang="en-US" altLang="zh-CN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Jie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Gao</a:t>
            </a:r>
            <a:endParaRPr lang="en-US" altLang="zh-CN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IHEP, 2014.10.9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All kinds of electric capacity in China 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    </a:t>
            </a:r>
            <a:r>
              <a:rPr lang="en-US" altLang="zh-CN" dirty="0" smtClean="0"/>
              <a:t>by the end of 2012, Installed power generation capacity 1144910MW,  hydropower 248900MW, thermal power 819170MW(71.5%), nuclear power 12570MW, wind 60830MW, solar power3280MW.</a:t>
            </a:r>
            <a:endParaRPr lang="zh-CN" altLang="en-US" dirty="0" smtClean="0"/>
          </a:p>
          <a:p>
            <a:r>
              <a:rPr lang="zh-CN" altLang="en-US" dirty="0" smtClean="0"/>
              <a:t>    </a:t>
            </a:r>
            <a:r>
              <a:rPr lang="en-US" altLang="zh-CN" dirty="0" smtClean="0"/>
              <a:t>by the end of Aug. 2013,wind 68450MW,solar 8980MW, nuclear power 14780MW,biomass energy 8000MW. (8.5% of total)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6021288"/>
            <a:ext cx="8244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来源：全国人大常委会执法检查组在关于检查 </a:t>
            </a:r>
            <a:r>
              <a:rPr lang="en-US" altLang="zh-CN" dirty="0" smtClean="0"/>
              <a:t>《</a:t>
            </a:r>
            <a:r>
              <a:rPr lang="zh-CN" altLang="en-US" dirty="0" smtClean="0"/>
              <a:t>中华人民共和国可再生能源法</a:t>
            </a:r>
            <a:r>
              <a:rPr lang="en-US" altLang="zh-CN" dirty="0" smtClean="0"/>
              <a:t>》</a:t>
            </a:r>
            <a:r>
              <a:rPr lang="zh-CN" altLang="en-US" dirty="0" smtClean="0"/>
              <a:t>实施情况报告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2015 forecast for renewable energy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hydropower 2900000MW, wind 100000MW, nuclear 40000MW, solar 35000MW, biomass 13000MW.</a:t>
            </a:r>
          </a:p>
          <a:p>
            <a:r>
              <a:rPr lang="en-US" altLang="zh-CN" dirty="0" smtClean="0"/>
              <a:t>~32% of the total electricity power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Investment on renewable energy in 2013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China</a:t>
            </a:r>
            <a:r>
              <a:rPr lang="en-US" altLang="zh-CN" dirty="0" smtClean="0"/>
              <a:t> 56 billion U.S. dollar, for the first time more than Europe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Europe</a:t>
            </a:r>
            <a:r>
              <a:rPr lang="en-US" altLang="zh-CN" dirty="0" smtClean="0"/>
              <a:t> 48 billion U.S. dollar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USA</a:t>
            </a:r>
            <a:r>
              <a:rPr lang="en-US" altLang="zh-CN" dirty="0" smtClean="0"/>
              <a:t> 36 billion U.S. dollar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India</a:t>
            </a:r>
            <a:r>
              <a:rPr lang="en-US" altLang="zh-CN" dirty="0" smtClean="0"/>
              <a:t>  6 billion U.S. dollar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Brazil</a:t>
            </a:r>
            <a:r>
              <a:rPr lang="en-US" altLang="zh-CN" dirty="0" smtClean="0"/>
              <a:t> 3 billion U.S. dollar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Nuclear Power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Electric energy production: 14780MW(2013.8)</a:t>
            </a:r>
          </a:p>
          <a:p>
            <a:r>
              <a:rPr lang="en-US" altLang="zh-CN" dirty="0" smtClean="0"/>
              <a:t>1.23% of total electric energy production (~1200000MW)</a:t>
            </a:r>
            <a:endParaRPr lang="zh-CN" altLang="en-US" dirty="0"/>
          </a:p>
        </p:txBody>
      </p:sp>
      <p:pic>
        <p:nvPicPr>
          <p:cNvPr id="41986" name="Picture 2" descr="C:\Users\Administrator\Documents\LZC\我的文章\HF2014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501008"/>
            <a:ext cx="5222806" cy="2808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0960" cy="606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84168" y="6525344"/>
            <a:ext cx="221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Yican</a:t>
            </a:r>
            <a:r>
              <a:rPr lang="en-US" altLang="zh-CN" dirty="0" smtClean="0"/>
              <a:t> Wu, ICENES talk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Number of reactors in operation</a:t>
            </a:r>
            <a:endParaRPr lang="zh-CN" altLang="en-US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12776"/>
            <a:ext cx="5112568" cy="510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588224" y="6453336"/>
            <a:ext cx="2109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Data from IAEA/PRIS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843808" y="2492896"/>
            <a:ext cx="280831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796136" y="234888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21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Number of reactors under construction</a:t>
            </a:r>
            <a:endParaRPr lang="zh-CN" altLang="en-US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6782891" cy="407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588224" y="6453336"/>
            <a:ext cx="2109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Data from IAEA/PRIS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195736" y="2305448"/>
            <a:ext cx="38164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228184" y="220486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27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Current Plan on Fission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2020: </a:t>
            </a:r>
            <a:r>
              <a:rPr lang="en-US" altLang="zh-CN" dirty="0" smtClean="0">
                <a:solidFill>
                  <a:srgbClr val="FF0000"/>
                </a:solidFill>
              </a:rPr>
              <a:t>58GW</a:t>
            </a:r>
            <a:r>
              <a:rPr lang="en-US" altLang="zh-CN" dirty="0" smtClean="0"/>
              <a:t> (in operation, 4% of total electricity capacity)+30GWe (under construction, ~2%)</a:t>
            </a:r>
          </a:p>
          <a:p>
            <a:pPr>
              <a:buNone/>
            </a:pPr>
            <a:r>
              <a:rPr lang="en-US" altLang="zh-CN" dirty="0" smtClean="0"/>
              <a:t>        ~7 new units to be constructed per year from now to 2020</a:t>
            </a:r>
          </a:p>
          <a:p>
            <a:r>
              <a:rPr lang="en-US" altLang="zh-CN" dirty="0" smtClean="0"/>
              <a:t>~2050: </a:t>
            </a:r>
            <a:r>
              <a:rPr lang="en-US" altLang="zh-CN" dirty="0" smtClean="0">
                <a:solidFill>
                  <a:srgbClr val="FF0000"/>
                </a:solidFill>
              </a:rPr>
              <a:t>240GW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6525344"/>
            <a:ext cx="221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Yican</a:t>
            </a:r>
            <a:r>
              <a:rPr lang="en-US" altLang="zh-CN" dirty="0" smtClean="0"/>
              <a:t> Wu, ICENES talk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C000"/>
                </a:solidFill>
              </a:rPr>
              <a:t>Nuclear waste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1000MW nuclear power plant:</a:t>
            </a:r>
          </a:p>
          <a:p>
            <a:pPr lvl="1"/>
            <a:r>
              <a:rPr lang="en-US" altLang="zh-CN" dirty="0" smtClean="0">
                <a:solidFill>
                  <a:srgbClr val="FFC000"/>
                </a:solidFill>
              </a:rPr>
              <a:t>10s of tons  nuclear waste per year</a:t>
            </a:r>
          </a:p>
          <a:p>
            <a:pPr lvl="1"/>
            <a:r>
              <a:rPr lang="en-US" altLang="zh-CN" dirty="0" smtClean="0"/>
              <a:t>After processing, </a:t>
            </a:r>
            <a:r>
              <a:rPr lang="en-US" altLang="zh-CN" smtClean="0"/>
              <a:t>it </a:t>
            </a:r>
            <a:r>
              <a:rPr lang="en-US" altLang="zh-CN" smtClean="0"/>
              <a:t>becomes </a:t>
            </a:r>
            <a:r>
              <a:rPr lang="en-US" altLang="zh-CN" dirty="0" smtClean="0">
                <a:solidFill>
                  <a:srgbClr val="FFC000"/>
                </a:solidFill>
              </a:rPr>
              <a:t>4m</a:t>
            </a:r>
            <a:r>
              <a:rPr lang="en-US" altLang="zh-CN" baseline="30000" dirty="0" smtClean="0">
                <a:solidFill>
                  <a:srgbClr val="FFC000"/>
                </a:solidFill>
              </a:rPr>
              <a:t>3</a:t>
            </a:r>
            <a:r>
              <a:rPr lang="en-US" altLang="zh-CN" dirty="0" smtClean="0">
                <a:solidFill>
                  <a:srgbClr val="FFC000"/>
                </a:solidFill>
              </a:rPr>
              <a:t> high radiation </a:t>
            </a:r>
            <a:r>
              <a:rPr lang="en-US" altLang="zh-CN" dirty="0" smtClean="0"/>
              <a:t>nuclear waste, 20m</a:t>
            </a:r>
            <a:r>
              <a:rPr lang="en-US" altLang="zh-CN" baseline="30000" dirty="0" smtClean="0"/>
              <a:t>3</a:t>
            </a:r>
            <a:r>
              <a:rPr lang="en-US" altLang="zh-CN" dirty="0" smtClean="0"/>
              <a:t> medium radiation nuclear waste, 140m</a:t>
            </a:r>
            <a:r>
              <a:rPr lang="en-US" altLang="zh-CN" baseline="30000" dirty="0" smtClean="0"/>
              <a:t>3</a:t>
            </a:r>
            <a:r>
              <a:rPr lang="en-US" altLang="zh-CN" dirty="0" smtClean="0"/>
              <a:t> low radiation nuclear waste, 200m</a:t>
            </a:r>
            <a:r>
              <a:rPr lang="en-US" altLang="zh-CN" baseline="30000" dirty="0" smtClean="0"/>
              <a:t>3</a:t>
            </a:r>
            <a:r>
              <a:rPr lang="en-US" altLang="zh-CN" dirty="0" smtClean="0"/>
              <a:t> non-radiation nuclear waste.</a:t>
            </a:r>
          </a:p>
          <a:p>
            <a:r>
              <a:rPr lang="en-US" altLang="zh-CN" dirty="0" smtClean="0"/>
              <a:t>150 tons of high radiation nuclear waste per year in China (2008 data)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3200 tons per year in 2030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04248" y="648866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中国核废料处置库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ADS program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Nuclear waste is a bottle neck </a:t>
            </a:r>
            <a:r>
              <a:rPr lang="en-US" altLang="zh-CN" dirty="0" smtClean="0"/>
              <a:t>for nuclear power development in China</a:t>
            </a:r>
          </a:p>
          <a:p>
            <a:r>
              <a:rPr lang="en-US" altLang="zh-CN" dirty="0" smtClean="0"/>
              <a:t>ADS has been recognized as </a:t>
            </a:r>
            <a:r>
              <a:rPr lang="en-US" altLang="zh-CN" dirty="0" smtClean="0">
                <a:solidFill>
                  <a:srgbClr val="00B050"/>
                </a:solidFill>
              </a:rPr>
              <a:t>a good option </a:t>
            </a:r>
            <a:r>
              <a:rPr lang="en-US" altLang="zh-CN" dirty="0" smtClean="0"/>
              <a:t>for nuclear waste transmutation.</a:t>
            </a:r>
          </a:p>
          <a:p>
            <a:r>
              <a:rPr lang="en-US" altLang="zh-CN" dirty="0" smtClean="0"/>
              <a:t>ADS has been supported by CAS </a:t>
            </a:r>
            <a:r>
              <a:rPr lang="en-US" altLang="zh-CN" dirty="0" smtClean="0">
                <a:solidFill>
                  <a:srgbClr val="00B050"/>
                </a:solidFill>
              </a:rPr>
              <a:t>as a long-term program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Many accelerator technologies have been developed by the ADS R&amp;D, such as SC technology, RF power source, SC magnet…</a:t>
            </a:r>
          </a:p>
          <a:p>
            <a:r>
              <a:rPr lang="en-US" altLang="zh-CN" dirty="0" smtClean="0"/>
              <a:t>ADS </a:t>
            </a:r>
            <a:r>
              <a:rPr lang="en-US" altLang="zh-CN" dirty="0" smtClean="0">
                <a:solidFill>
                  <a:srgbClr val="00B050"/>
                </a:solidFill>
              </a:rPr>
              <a:t>can provide electric power to the society </a:t>
            </a:r>
            <a:r>
              <a:rPr lang="en-US" altLang="zh-CN" dirty="0" smtClean="0"/>
              <a:t>as a nuclear plant. The fuel can be nuclear waste or thorium (Th-232) since it is three times as abundant in the earth‘s crust as uranium.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Contents 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Introduction on CEPC</a:t>
            </a:r>
          </a:p>
          <a:p>
            <a:r>
              <a:rPr lang="en-US" altLang="zh-CN" dirty="0" smtClean="0">
                <a:solidFill>
                  <a:srgbClr val="00B050"/>
                </a:solidFill>
              </a:rPr>
              <a:t>Energy problem in China</a:t>
            </a:r>
          </a:p>
          <a:p>
            <a:r>
              <a:rPr lang="en-US" altLang="zh-CN" dirty="0" smtClean="0">
                <a:solidFill>
                  <a:srgbClr val="00B050"/>
                </a:solidFill>
              </a:rPr>
              <a:t>ADS Project</a:t>
            </a:r>
          </a:p>
          <a:p>
            <a:r>
              <a:rPr lang="en-US" altLang="zh-CN" dirty="0" smtClean="0">
                <a:solidFill>
                  <a:srgbClr val="00B050"/>
                </a:solidFill>
              </a:rPr>
              <a:t>Green CEPC in the future</a:t>
            </a:r>
          </a:p>
          <a:p>
            <a:r>
              <a:rPr lang="en-US" altLang="zh-CN" dirty="0" smtClean="0">
                <a:solidFill>
                  <a:srgbClr val="00B050"/>
                </a:solidFill>
              </a:rPr>
              <a:t>Summary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Principle of ADS</a:t>
            </a:r>
            <a:endParaRPr lang="zh-CN" alt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t="15840" r="1223"/>
          <a:stretch>
            <a:fillRect/>
          </a:stretch>
        </p:blipFill>
        <p:spPr bwMode="auto">
          <a:xfrm>
            <a:off x="755576" y="1916832"/>
            <a:ext cx="7272808" cy="420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ADS program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rgbClr val="00B0F0"/>
                </a:solidFill>
              </a:rPr>
              <a:t>Launched in 2011 and plan to construct demonstration ADS transmutation system ~2030s through three stages</a:t>
            </a:r>
            <a:endParaRPr lang="zh-CN" altLang="en-US" sz="2400" dirty="0">
              <a:solidFill>
                <a:srgbClr val="00B0F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871" t="29333" r="2694" b="4001"/>
          <a:stretch>
            <a:fillRect/>
          </a:stretch>
        </p:blipFill>
        <p:spPr bwMode="auto">
          <a:xfrm>
            <a:off x="755575" y="2492896"/>
            <a:ext cx="778550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637" name="标题 1"/>
          <p:cNvSpPr>
            <a:spLocks/>
          </p:cNvSpPr>
          <p:nvPr/>
        </p:nvSpPr>
        <p:spPr bwMode="auto">
          <a:xfrm>
            <a:off x="395288" y="631032"/>
            <a:ext cx="76819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en-US" altLang="zh-C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China-ADS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 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Roadmap</a:t>
            </a:r>
            <a:endParaRPr lang="en-US" altLang="zh-CN" sz="3200" b="1" dirty="0">
              <a:effectLst>
                <a:outerShdw blurRad="38100" dist="38100" dir="2700000" algn="tl">
                  <a:srgbClr val="C0C0C0"/>
                </a:outerShdw>
              </a:effectLst>
              <a:ea typeface="黑体" pitchFamily="49" charset="-122"/>
            </a:endParaRPr>
          </a:p>
        </p:txBody>
      </p:sp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5094" y="1556792"/>
            <a:ext cx="891140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696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Technology shared by CEPC and ADS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395536" y="1556792"/>
          <a:ext cx="8229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Shared Tech.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CEPC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ADS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Superconducting  technology</a:t>
                      </a:r>
                      <a:endParaRPr lang="zh-CN" alt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ym typeface="Wingdings 2"/>
                        </a:rPr>
                        <a:t>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ym typeface="Wingdings 2"/>
                        </a:rPr>
                        <a:t>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RF system</a:t>
                      </a:r>
                      <a:endParaRPr lang="zh-CN" alt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ym typeface="Wingdings 2"/>
                        </a:rPr>
                        <a:t>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ym typeface="Wingdings 2"/>
                        </a:rPr>
                        <a:t>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Power source</a:t>
                      </a:r>
                      <a:endParaRPr lang="zh-CN" alt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ym typeface="Wingdings 2"/>
                        </a:rPr>
                        <a:t>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ym typeface="Wingdings 2"/>
                        </a:rPr>
                        <a:t>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Cryogenic</a:t>
                      </a:r>
                      <a:r>
                        <a:rPr lang="en-US" altLang="zh-CN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system</a:t>
                      </a:r>
                      <a:endParaRPr lang="zh-CN" alt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ym typeface="Wingdings 2"/>
                        </a:rPr>
                        <a:t>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ym typeface="Wingdings 2"/>
                        </a:rPr>
                        <a:t>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SC Magnet</a:t>
                      </a:r>
                      <a:endParaRPr lang="zh-CN" alt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ym typeface="Wingdings 2"/>
                        </a:rPr>
                        <a:t>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ym typeface="Wingdings 2"/>
                        </a:rPr>
                        <a:t>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Vacuum</a:t>
                      </a:r>
                      <a:endParaRPr lang="zh-CN" alt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ym typeface="Wingdings 2"/>
                        </a:rPr>
                        <a:t>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ym typeface="Wingdings 2"/>
                        </a:rPr>
                        <a:t>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SC Technology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89725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SC Technology</a:t>
            </a:r>
            <a:endParaRPr lang="zh-CN" alt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72816"/>
            <a:ext cx="2448272" cy="202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72816"/>
            <a:ext cx="2448272" cy="201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861048"/>
            <a:ext cx="3960440" cy="239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2440" y="3861048"/>
            <a:ext cx="38100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Power Source</a:t>
            </a:r>
            <a:endParaRPr lang="zh-CN" altLang="en-US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25488" y="2609864"/>
            <a:ext cx="3240000" cy="24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294792" y="2609864"/>
            <a:ext cx="3240000" cy="24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4360" y="2391176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Cryogenic system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Superconducting cavity </a:t>
            </a:r>
            <a:r>
              <a:rPr lang="en-US" altLang="zh-CN" dirty="0" err="1" smtClean="0"/>
              <a:t>cryomodule</a:t>
            </a:r>
            <a:r>
              <a:rPr lang="en-US" altLang="zh-CN" dirty="0" smtClean="0"/>
              <a:t> </a:t>
            </a:r>
          </a:p>
          <a:p>
            <a:r>
              <a:rPr lang="en-US" altLang="zh-CN" dirty="0" smtClean="0"/>
              <a:t>2K cryogenic </a:t>
            </a:r>
            <a:r>
              <a:rPr lang="en-US" altLang="zh-CN" dirty="0" err="1" smtClean="0"/>
              <a:t>LHe</a:t>
            </a:r>
            <a:r>
              <a:rPr lang="en-US" altLang="zh-CN" dirty="0" smtClean="0"/>
              <a:t> system</a:t>
            </a:r>
            <a:endParaRPr lang="zh-CN" altLang="en-US" dirty="0"/>
          </a:p>
        </p:txBody>
      </p:sp>
      <p:pic>
        <p:nvPicPr>
          <p:cNvPr id="4" name="图片 3" descr="D:\old F\2012年10月973验收\973归档照片\P1030255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3838590" cy="2880000"/>
          </a:xfrm>
          <a:prstGeom prst="rect">
            <a:avLst/>
          </a:prstGeom>
          <a:ln w="1905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6021288"/>
            <a:ext cx="407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12 meters long </a:t>
            </a:r>
            <a:r>
              <a:rPr lang="en-US" altLang="zh-CN" dirty="0" err="1" smtClean="0"/>
              <a:t>cryomodule</a:t>
            </a:r>
            <a:r>
              <a:rPr lang="en-US" altLang="zh-CN" dirty="0" smtClean="0"/>
              <a:t> for Euro-XFEL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6021288"/>
            <a:ext cx="1826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2K helium system</a:t>
            </a:r>
            <a:endParaRPr lang="zh-CN" altLang="en-US" dirty="0"/>
          </a:p>
        </p:txBody>
      </p:sp>
      <p:pic>
        <p:nvPicPr>
          <p:cNvPr id="1026" name="Picture 2" descr="F:\DCIM\195_0613\IMG_2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24944"/>
            <a:ext cx="3840000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ocuments\LZC\我的文章\HF2014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56992"/>
            <a:ext cx="5222806" cy="280870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15840" r="1223"/>
          <a:stretch>
            <a:fillRect/>
          </a:stretch>
        </p:blipFill>
        <p:spPr bwMode="auto">
          <a:xfrm>
            <a:off x="1043608" y="4797152"/>
            <a:ext cx="1656184" cy="95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0"/>
            <a:ext cx="73247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852936"/>
            <a:ext cx="2016224" cy="296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右箭头 7"/>
          <p:cNvSpPr/>
          <p:nvPr/>
        </p:nvSpPr>
        <p:spPr>
          <a:xfrm>
            <a:off x="5220072" y="4869160"/>
            <a:ext cx="1944216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 rot="13208998">
            <a:off x="5348681" y="2518186"/>
            <a:ext cx="1944216" cy="2160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300192" y="2204864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300MW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1268760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CEPC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3" name="上下箭头 12"/>
          <p:cNvSpPr/>
          <p:nvPr/>
        </p:nvSpPr>
        <p:spPr>
          <a:xfrm rot="1500000">
            <a:off x="3491880" y="1988840"/>
            <a:ext cx="216024" cy="1728192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635896" y="2852936"/>
            <a:ext cx="1251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C000"/>
                </a:solidFill>
              </a:rPr>
              <a:t>Share tech.</a:t>
            </a:r>
            <a:endParaRPr lang="zh-CN" altLang="en-US" b="1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4128" y="4653136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1000MW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92280" y="5733256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Smart grid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6" y="3645024"/>
            <a:ext cx="2709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Power plant based on ADS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5617890"/>
            <a:ext cx="1868432" cy="124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右箭头 18"/>
          <p:cNvSpPr/>
          <p:nvPr/>
        </p:nvSpPr>
        <p:spPr>
          <a:xfrm rot="12350542">
            <a:off x="1494031" y="5873421"/>
            <a:ext cx="2267505" cy="27412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3563888" y="5661248"/>
            <a:ext cx="1540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Nuclear waste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521" y="260648"/>
            <a:ext cx="11521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B050"/>
                </a:solidFill>
              </a:rPr>
              <a:t>Green CEPC in the future</a:t>
            </a:r>
            <a:endParaRPr lang="zh-CN" altLang="en-US" sz="2800" b="1" dirty="0">
              <a:solidFill>
                <a:srgbClr val="00B050"/>
              </a:solidFill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2564904"/>
            <a:ext cx="573705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4367984" y="2552896"/>
            <a:ext cx="4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图片 23" descr="D:\old F\2012年10月973验收\973归档照片\P1030255a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212976"/>
            <a:ext cx="479877" cy="360040"/>
          </a:xfrm>
          <a:prstGeom prst="rect">
            <a:avLst/>
          </a:prstGeom>
          <a:ln w="1905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:\DCIM\195_0613\IMG_232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3212976"/>
            <a:ext cx="480053" cy="360040"/>
          </a:xfrm>
          <a:prstGeom prst="rect">
            <a:avLst/>
          </a:prstGeom>
          <a:noFill/>
        </p:spPr>
      </p:pic>
      <p:sp>
        <p:nvSpPr>
          <p:cNvPr id="26" name="椭圆 25"/>
          <p:cNvSpPr/>
          <p:nvPr/>
        </p:nvSpPr>
        <p:spPr>
          <a:xfrm rot="975927">
            <a:off x="3608585" y="2335949"/>
            <a:ext cx="1152128" cy="151216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右箭头 26"/>
          <p:cNvSpPr/>
          <p:nvPr/>
        </p:nvSpPr>
        <p:spPr>
          <a:xfrm rot="17177919">
            <a:off x="7305558" y="2399729"/>
            <a:ext cx="1944216" cy="27953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86638" y="692696"/>
            <a:ext cx="175736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7956376" y="404664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society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Summary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sz="2800" dirty="0" smtClean="0"/>
              <a:t>CEPC is a large machine and need huge power of 300MW, </a:t>
            </a:r>
            <a:r>
              <a:rPr lang="en-US" altLang="zh-CN" sz="2800" dirty="0" smtClean="0">
                <a:solidFill>
                  <a:srgbClr val="FF0000"/>
                </a:solidFill>
              </a:rPr>
              <a:t>~ 2 times of LHC</a:t>
            </a:r>
          </a:p>
          <a:p>
            <a:r>
              <a:rPr lang="en-US" altLang="zh-CN" sz="2800" dirty="0" smtClean="0"/>
              <a:t>China is developing nuclear power, but the bottle neck of nuclear power development is the nuclear waste, ADS can </a:t>
            </a:r>
            <a:r>
              <a:rPr lang="en-US" altLang="zh-CN" sz="2800" dirty="0" smtClean="0">
                <a:solidFill>
                  <a:srgbClr val="00B050"/>
                </a:solidFill>
              </a:rPr>
              <a:t>safely solve </a:t>
            </a:r>
            <a:r>
              <a:rPr lang="en-US" altLang="zh-CN" sz="2800" dirty="0" smtClean="0"/>
              <a:t>this problem and provide electric power.</a:t>
            </a:r>
          </a:p>
          <a:p>
            <a:r>
              <a:rPr lang="en-US" altLang="zh-CN" sz="2800" dirty="0" smtClean="0"/>
              <a:t>ADS is under development by CAS.</a:t>
            </a:r>
          </a:p>
          <a:p>
            <a:r>
              <a:rPr lang="en-US" altLang="zh-CN" sz="2800" dirty="0" smtClean="0"/>
              <a:t>CEPC and ADS based on a lot of </a:t>
            </a:r>
            <a:r>
              <a:rPr lang="en-US" altLang="zh-CN" sz="2800" dirty="0" smtClean="0">
                <a:solidFill>
                  <a:srgbClr val="00B050"/>
                </a:solidFill>
              </a:rPr>
              <a:t>same technology</a:t>
            </a:r>
            <a:r>
              <a:rPr lang="en-US" altLang="zh-CN" sz="2800" dirty="0" smtClean="0"/>
              <a:t>, such as superconducting technology and so on. The CEPC construction can be motivated by the ADS technology improvement.</a:t>
            </a:r>
          </a:p>
          <a:p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CEPC and IHEP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CEPC</a:t>
            </a:r>
            <a:r>
              <a:rPr lang="en-US" altLang="zh-CN" dirty="0" smtClean="0"/>
              <a:t>:  the development in energy frontier of particle physics.</a:t>
            </a:r>
          </a:p>
          <a:p>
            <a:pPr lvl="1"/>
            <a:r>
              <a:rPr lang="en-US" altLang="zh-CN" dirty="0" smtClean="0"/>
              <a:t>The next step for BEPC and BEPCII.</a:t>
            </a:r>
          </a:p>
          <a:p>
            <a:pPr lvl="1"/>
            <a:r>
              <a:rPr lang="en-US" altLang="zh-CN" dirty="0" smtClean="0"/>
              <a:t>Research on the Higgs particle of standard model.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CEPC</a:t>
            </a:r>
            <a:r>
              <a:rPr lang="en-US" altLang="zh-CN" dirty="0" smtClean="0"/>
              <a:t>: will be a huge machine that ever built in china in fundamental research</a:t>
            </a:r>
          </a:p>
          <a:p>
            <a:pPr lvl="1"/>
            <a:r>
              <a:rPr lang="en-US" altLang="zh-CN" dirty="0" smtClean="0"/>
              <a:t>Non profit</a:t>
            </a:r>
          </a:p>
          <a:p>
            <a:pPr lvl="1"/>
            <a:r>
              <a:rPr lang="en-US" altLang="zh-CN" dirty="0" smtClean="0"/>
              <a:t>High construction cost(much more than BEPC)</a:t>
            </a:r>
          </a:p>
          <a:p>
            <a:pPr lvl="1"/>
            <a:r>
              <a:rPr lang="en-US" altLang="zh-CN" dirty="0" smtClean="0"/>
              <a:t>High operation cost</a:t>
            </a:r>
          </a:p>
          <a:p>
            <a:pPr lvl="1"/>
            <a:r>
              <a:rPr lang="en-US" altLang="zh-CN" dirty="0" smtClean="0">
                <a:solidFill>
                  <a:srgbClr val="FFC000"/>
                </a:solidFill>
              </a:rPr>
              <a:t>Huge energy consuming </a:t>
            </a:r>
            <a:r>
              <a:rPr lang="en-US" altLang="zh-CN" dirty="0" smtClean="0"/>
              <a:t>(several hundreds MW)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7200" b="1" dirty="0" smtClean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Thanks!</a:t>
            </a:r>
            <a:endParaRPr lang="zh-CN" altLang="en-US" sz="7200" b="1" dirty="0">
              <a:solidFill>
                <a:srgbClr val="00B050"/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04875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92080" y="6309320"/>
            <a:ext cx="3725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Accelerator studies in China, Qing Qin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800100"/>
            <a:ext cx="83439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92080" y="6309320"/>
            <a:ext cx="3725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Accelerator studies in China, Qing Qin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High power consuming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Synchrotron radiation:</a:t>
            </a:r>
          </a:p>
          <a:p>
            <a:pPr lvl="1"/>
            <a:r>
              <a:rPr lang="en-US" altLang="zh-CN" dirty="0" smtClean="0"/>
              <a:t>One beam </a:t>
            </a:r>
            <a:r>
              <a:rPr lang="en-US" altLang="zh-CN" dirty="0" smtClean="0">
                <a:solidFill>
                  <a:srgbClr val="FF0000"/>
                </a:solidFill>
              </a:rPr>
              <a:t>50MW</a:t>
            </a:r>
            <a:r>
              <a:rPr lang="en-US" altLang="zh-CN" dirty="0" smtClean="0"/>
              <a:t>, two beams </a:t>
            </a:r>
            <a:r>
              <a:rPr lang="en-US" altLang="zh-CN" dirty="0" smtClean="0">
                <a:solidFill>
                  <a:srgbClr val="FF0000"/>
                </a:solidFill>
              </a:rPr>
              <a:t>100MW</a:t>
            </a:r>
          </a:p>
          <a:p>
            <a:r>
              <a:rPr lang="en-US" altLang="zh-CN" dirty="0" smtClean="0"/>
              <a:t>Total:</a:t>
            </a:r>
            <a:r>
              <a:rPr lang="en-US" altLang="zh-CN" dirty="0" smtClean="0">
                <a:solidFill>
                  <a:srgbClr val="FF0000"/>
                </a:solidFill>
              </a:rPr>
              <a:t> ~300MW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including power source, cryogenic system (LHe,LN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) and so on.</a:t>
            </a:r>
          </a:p>
          <a:p>
            <a:r>
              <a:rPr lang="en-US" altLang="zh-CN" dirty="0" smtClean="0"/>
              <a:t>Compare with LHC and ILC</a:t>
            </a:r>
          </a:p>
          <a:p>
            <a:pPr lvl="1"/>
            <a:r>
              <a:rPr lang="en-US" altLang="zh-CN" dirty="0" smtClean="0"/>
              <a:t>CERN at peak 180MW, ~140MW average (24/7), one year 1.2TWh, 50-60M</a:t>
            </a:r>
            <a:r>
              <a:rPr lang="zh-CN" altLang="en-US" dirty="0" smtClean="0"/>
              <a:t>€</a:t>
            </a:r>
            <a:r>
              <a:rPr lang="en-US" altLang="zh-CN" dirty="0" smtClean="0"/>
              <a:t>/year(40-50</a:t>
            </a:r>
            <a:r>
              <a:rPr lang="zh-CN" altLang="en-US" dirty="0" smtClean="0"/>
              <a:t> €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MWh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ILC: 300MW for 500GeV and 500MW for 1TeV, 160M</a:t>
            </a:r>
            <a:r>
              <a:rPr lang="zh-CN" altLang="en-US" dirty="0" smtClean="0"/>
              <a:t>€</a:t>
            </a:r>
            <a:r>
              <a:rPr lang="en-US" altLang="zh-CN" dirty="0" smtClean="0"/>
              <a:t>/year for 500GeV  (135</a:t>
            </a:r>
            <a:r>
              <a:rPr lang="zh-CN" altLang="en-US" dirty="0" smtClean="0"/>
              <a:t> €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MWh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6309320"/>
            <a:ext cx="471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Denis </a:t>
            </a:r>
            <a:r>
              <a:rPr lang="en-US" altLang="zh-CN" dirty="0" err="1" smtClean="0"/>
              <a:t>Perret-Gallix</a:t>
            </a:r>
            <a:r>
              <a:rPr lang="en-US" altLang="zh-CN" dirty="0" smtClean="0"/>
              <a:t>, LCWS, Tokyo Univ. Nov. 2013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Energy problem in China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China population is &gt;1.3billion, average energy consumption per person is &lt;1/2 of the world level, &lt;1/10 of the developed country’s level.</a:t>
            </a:r>
          </a:p>
          <a:p>
            <a:r>
              <a:rPr lang="en-US" altLang="zh-CN" sz="2800" dirty="0" smtClean="0"/>
              <a:t>Fast development of economy at annual rate of 7-10% has been kept for &gt;20 years. </a:t>
            </a:r>
          </a:p>
          <a:p>
            <a:r>
              <a:rPr lang="en-US" altLang="zh-CN" sz="2800" dirty="0" smtClean="0"/>
              <a:t>China has been the 2</a:t>
            </a:r>
            <a:r>
              <a:rPr lang="en-US" altLang="zh-CN" sz="2800" baseline="30000" dirty="0" smtClean="0"/>
              <a:t>nd</a:t>
            </a:r>
            <a:r>
              <a:rPr lang="en-US" altLang="zh-CN" sz="2800" dirty="0" smtClean="0"/>
              <a:t> largest energy producing and consumption country</a:t>
            </a:r>
            <a:endParaRPr lang="zh-CN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6525344"/>
            <a:ext cx="221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Yican</a:t>
            </a:r>
            <a:r>
              <a:rPr lang="en-US" altLang="zh-CN" dirty="0" smtClean="0"/>
              <a:t> Wu, ICENES talk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Energy problem in China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Population will be 1.5 billion at 2050, conservatively predicted capacity of electricity will be 1200~1500GWe</a:t>
            </a:r>
          </a:p>
          <a:p>
            <a:r>
              <a:rPr lang="en-US" altLang="zh-CN" dirty="0" smtClean="0"/>
              <a:t>China will probably be the 1</a:t>
            </a:r>
            <a:r>
              <a:rPr lang="en-US" altLang="zh-CN" baseline="30000" dirty="0" smtClean="0"/>
              <a:t>st</a:t>
            </a:r>
            <a:r>
              <a:rPr lang="en-US" altLang="zh-CN" dirty="0" smtClean="0"/>
              <a:t> largest CO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 producer at 2025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5085184"/>
            <a:ext cx="7919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Renewable/sustainable energy, Nuclear Energy</a:t>
            </a:r>
            <a:endParaRPr lang="zh-CN" altLang="en-US" sz="2800" b="1" dirty="0">
              <a:solidFill>
                <a:srgbClr val="00B05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4509120"/>
            <a:ext cx="4691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Serious pollution &amp;Energy shortage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Renewable Energy in China</a:t>
            </a:r>
            <a:endParaRPr lang="zh-CN" altLang="en-US" dirty="0">
              <a:solidFill>
                <a:srgbClr val="00B050"/>
              </a:solidFill>
            </a:endParaRPr>
          </a:p>
        </p:txBody>
      </p:sp>
      <p:pic>
        <p:nvPicPr>
          <p:cNvPr id="40962" name="Picture 2" descr="C:\Users\Administrator\Documents\LZC\我的文章\HF2014\0.jpg"/>
          <p:cNvPicPr>
            <a:picLocks noChangeAspect="1" noChangeArrowheads="1"/>
          </p:cNvPicPr>
          <p:nvPr/>
        </p:nvPicPr>
        <p:blipFill>
          <a:blip r:embed="rId2" cstate="print"/>
          <a:srcRect t="4283" r="24345" b="14341"/>
          <a:stretch>
            <a:fillRect/>
          </a:stretch>
        </p:blipFill>
        <p:spPr bwMode="auto">
          <a:xfrm>
            <a:off x="827584" y="1916832"/>
            <a:ext cx="2254987" cy="2448272"/>
          </a:xfrm>
          <a:prstGeom prst="rect">
            <a:avLst/>
          </a:prstGeom>
          <a:noFill/>
        </p:spPr>
      </p:pic>
      <p:pic>
        <p:nvPicPr>
          <p:cNvPr id="40963" name="Picture 3" descr="C:\Users\Administrator\Documents\LZC\我的文章\HF2014\1.jpg"/>
          <p:cNvPicPr>
            <a:picLocks noChangeAspect="1" noChangeArrowheads="1"/>
          </p:cNvPicPr>
          <p:nvPr/>
        </p:nvPicPr>
        <p:blipFill>
          <a:blip r:embed="rId3" cstate="print"/>
          <a:srcRect t="13494" r="3296" b="7794"/>
          <a:stretch>
            <a:fillRect/>
          </a:stretch>
        </p:blipFill>
        <p:spPr bwMode="auto">
          <a:xfrm>
            <a:off x="3491880" y="1844824"/>
            <a:ext cx="2919411" cy="2376265"/>
          </a:xfrm>
          <a:prstGeom prst="rect">
            <a:avLst/>
          </a:prstGeom>
          <a:noFill/>
        </p:spPr>
      </p:pic>
      <p:pic>
        <p:nvPicPr>
          <p:cNvPr id="40966" name="Picture 6" descr="C:\Users\Administrator\Documents\LZC\我的文章\HF2014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140968"/>
            <a:ext cx="3181350" cy="2451100"/>
          </a:xfrm>
          <a:prstGeom prst="rect">
            <a:avLst/>
          </a:prstGeom>
          <a:noFill/>
        </p:spPr>
      </p:pic>
      <p:pic>
        <p:nvPicPr>
          <p:cNvPr id="40968" name="Picture 8" descr="C:\Users\Administrator\Documents\LZC\我的文章\HF2014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653136"/>
            <a:ext cx="2805131" cy="1800200"/>
          </a:xfrm>
          <a:prstGeom prst="rect">
            <a:avLst/>
          </a:prstGeom>
          <a:noFill/>
        </p:spPr>
      </p:pic>
      <p:pic>
        <p:nvPicPr>
          <p:cNvPr id="40970" name="Picture 10" descr="C:\Users\Administrator\Documents\LZC\我的文章\HF2014\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581128"/>
            <a:ext cx="2592288" cy="19442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95936" y="4941168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biomass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227687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wind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88024" y="2204864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solar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7584" y="4653136"/>
            <a:ext cx="13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hydropower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00192" y="3573016"/>
            <a:ext cx="127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geothermal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813</Words>
  <Application>Microsoft Office PowerPoint</Application>
  <PresentationFormat>全屏显示(4:3)</PresentationFormat>
  <Paragraphs>136</Paragraphs>
  <Slides>30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Office 主题</vt:lpstr>
      <vt:lpstr>A Green CEPC using the power of nuclear waste</vt:lpstr>
      <vt:lpstr>Contents </vt:lpstr>
      <vt:lpstr>CEPC and IHEP</vt:lpstr>
      <vt:lpstr>幻灯片 4</vt:lpstr>
      <vt:lpstr>幻灯片 5</vt:lpstr>
      <vt:lpstr>High power consuming</vt:lpstr>
      <vt:lpstr>Energy problem in China</vt:lpstr>
      <vt:lpstr>Energy problem in China</vt:lpstr>
      <vt:lpstr>Renewable Energy in China</vt:lpstr>
      <vt:lpstr>All kinds of electric capacity in China  </vt:lpstr>
      <vt:lpstr>2015 forecast for renewable energy</vt:lpstr>
      <vt:lpstr>Investment on renewable energy in 2013</vt:lpstr>
      <vt:lpstr>Nuclear Power</vt:lpstr>
      <vt:lpstr>幻灯片 14</vt:lpstr>
      <vt:lpstr>Number of reactors in operation</vt:lpstr>
      <vt:lpstr>Number of reactors under construction</vt:lpstr>
      <vt:lpstr>Current Plan on Fission</vt:lpstr>
      <vt:lpstr>Nuclear waste</vt:lpstr>
      <vt:lpstr>ADS program</vt:lpstr>
      <vt:lpstr>Principle of ADS</vt:lpstr>
      <vt:lpstr>ADS program</vt:lpstr>
      <vt:lpstr>幻灯片 22</vt:lpstr>
      <vt:lpstr>Technology shared by CEPC and ADS</vt:lpstr>
      <vt:lpstr>SC Technology</vt:lpstr>
      <vt:lpstr>SC Technology</vt:lpstr>
      <vt:lpstr>Power Source</vt:lpstr>
      <vt:lpstr>Cryogenic system</vt:lpstr>
      <vt:lpstr>幻灯片 28</vt:lpstr>
      <vt:lpstr>Summary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Green CEPC using the energy of nuclear waste</dc:title>
  <dc:creator>ZC</dc:creator>
  <cp:lastModifiedBy>Zhenchao Liu</cp:lastModifiedBy>
  <cp:revision>118</cp:revision>
  <dcterms:created xsi:type="dcterms:W3CDTF">2014-09-25T01:57:21Z</dcterms:created>
  <dcterms:modified xsi:type="dcterms:W3CDTF">2014-10-09T06:04:23Z</dcterms:modified>
</cp:coreProperties>
</file>