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56" r:id="rId2"/>
    <p:sldId id="257" r:id="rId3"/>
    <p:sldId id="258" r:id="rId4"/>
    <p:sldId id="328" r:id="rId5"/>
    <p:sldId id="311" r:id="rId6"/>
    <p:sldId id="313" r:id="rId7"/>
    <p:sldId id="312" r:id="rId8"/>
    <p:sldId id="329" r:id="rId9"/>
    <p:sldId id="314" r:id="rId10"/>
    <p:sldId id="315" r:id="rId11"/>
    <p:sldId id="316" r:id="rId12"/>
    <p:sldId id="321" r:id="rId13"/>
    <p:sldId id="323" r:id="rId14"/>
    <p:sldId id="325" r:id="rId15"/>
    <p:sldId id="326" r:id="rId16"/>
    <p:sldId id="327" r:id="rId17"/>
    <p:sldId id="268" r:id="rId18"/>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CCECFF"/>
    <a:srgbClr val="6699CC"/>
    <a:srgbClr val="3399CC"/>
    <a:srgbClr val="CCFF66"/>
    <a:srgbClr val="FF00FF"/>
    <a:srgbClr val="00FF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3" d="100"/>
          <a:sy n="113" d="100"/>
        </p:scale>
        <p:origin x="-94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kumimoji="1" sz="1200">
                <a:latin typeface="Arial" charset="0"/>
                <a:ea typeface="宋体" charset="0"/>
                <a:cs typeface="宋体" charset="0"/>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kumimoji="1" sz="1200"/>
            </a:lvl1pPr>
          </a:lstStyle>
          <a:p>
            <a:fld id="{A358DB70-5CBD-41AC-9698-31861F7542E5}" type="datetimeFigureOut">
              <a:rPr lang="zh-CN" altLang="en-US"/>
              <a:pPr/>
              <a:t>2014/10/12</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kumimoji="1" sz="1200">
                <a:latin typeface="Arial" charset="0"/>
                <a:ea typeface="宋体" charset="0"/>
                <a:cs typeface="宋体" charset="0"/>
              </a:defRPr>
            </a:lvl1pPr>
          </a:lstStyle>
          <a:p>
            <a:pPr>
              <a:defRPr/>
            </a:pPr>
            <a:endParaRPr lang="zh-CN" altLang="en-US"/>
          </a:p>
        </p:txBody>
      </p:sp>
      <p:sp>
        <p:nvSpPr>
          <p:cNvPr id="5" name="幻灯片编号占位符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kumimoji="1" sz="1200"/>
            </a:lvl1pPr>
          </a:lstStyle>
          <a:p>
            <a:fld id="{07ED96A3-0F03-449A-901E-5D0B912B803D}" type="slidenum">
              <a:rPr lang="zh-CN" altLang="en-US"/>
              <a:pPr/>
              <a:t>‹#›</a:t>
            </a:fld>
            <a:endParaRPr lang="zh-CN" altLang="en-US"/>
          </a:p>
        </p:txBody>
      </p:sp>
    </p:spTree>
    <p:extLst>
      <p:ext uri="{BB962C8B-B14F-4D97-AF65-F5344CB8AC3E}">
        <p14:creationId xmlns:p14="http://schemas.microsoft.com/office/powerpoint/2010/main" val="7196027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宋体" charset="-122"/>
                <a:cs typeface="+mn-cs"/>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3CA40D42-6B32-4070-8A74-87352C31BB9E}" type="datetimeFigureOut">
              <a:rPr lang="zh-CN" altLang="en-US"/>
              <a:pPr/>
              <a:t>2014/10/12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宋体" charset="-122"/>
                <a:cs typeface="+mn-cs"/>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57DF44DC-EE18-4AF1-A968-D1ECA516B964}" type="slidenum">
              <a:rPr lang="zh-CN" altLang="en-US"/>
              <a:pPr/>
              <a:t>‹#›</a:t>
            </a:fld>
            <a:endParaRPr lang="zh-CN" altLang="en-US"/>
          </a:p>
        </p:txBody>
      </p:sp>
    </p:spTree>
    <p:extLst>
      <p:ext uri="{BB962C8B-B14F-4D97-AF65-F5344CB8AC3E}">
        <p14:creationId xmlns:p14="http://schemas.microsoft.com/office/powerpoint/2010/main" val="14258679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宋体" charset="0"/>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zh-CN" altLang="en-US" smtClean="0"/>
          </a:p>
        </p:txBody>
      </p:sp>
      <p:sp>
        <p:nvSpPr>
          <p:cNvPr id="16387"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9pPr>
          </a:lstStyle>
          <a:p>
            <a:fld id="{4D672647-794C-431D-848C-B74F0CC81E8C}" type="slidenum">
              <a:rPr kumimoji="0" lang="zh-CN" altLang="en-US" sz="1200"/>
              <a:pPr/>
              <a:t>1</a:t>
            </a:fld>
            <a:endParaRPr kumimoji="0" lang="zh-CN" altLang="en-US" sz="1200"/>
          </a:p>
        </p:txBody>
      </p:sp>
    </p:spTree>
    <p:extLst>
      <p:ext uri="{BB962C8B-B14F-4D97-AF65-F5344CB8AC3E}">
        <p14:creationId xmlns:p14="http://schemas.microsoft.com/office/powerpoint/2010/main" val="1873053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zh-CN" altLang="en-US" smtClean="0"/>
          </a:p>
        </p:txBody>
      </p:sp>
      <p:sp>
        <p:nvSpPr>
          <p:cNvPr id="18435"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9pPr>
          </a:lstStyle>
          <a:p>
            <a:fld id="{9B9EF0C7-6986-4334-9D58-8B826C2028EB}" type="slidenum">
              <a:rPr kumimoji="0" lang="zh-CN" altLang="en-US" sz="1200"/>
              <a:pPr/>
              <a:t>2</a:t>
            </a:fld>
            <a:endParaRPr kumimoji="0" lang="zh-CN" altLang="en-US" sz="1200"/>
          </a:p>
        </p:txBody>
      </p:sp>
    </p:spTree>
    <p:extLst>
      <p:ext uri="{BB962C8B-B14F-4D97-AF65-F5344CB8AC3E}">
        <p14:creationId xmlns:p14="http://schemas.microsoft.com/office/powerpoint/2010/main" val="4051856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zh-CN" altLang="en-US" smtClean="0"/>
          </a:p>
        </p:txBody>
      </p:sp>
      <p:sp>
        <p:nvSpPr>
          <p:cNvPr id="20483"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9pPr>
          </a:lstStyle>
          <a:p>
            <a:fld id="{51082150-1D2B-402B-B582-379EE80DEF5A}" type="slidenum">
              <a:rPr kumimoji="0" lang="zh-CN" altLang="en-US" sz="1200"/>
              <a:pPr/>
              <a:t>3</a:t>
            </a:fld>
            <a:endParaRPr kumimoji="0" lang="zh-CN" altLang="en-US" sz="1200"/>
          </a:p>
        </p:txBody>
      </p:sp>
    </p:spTree>
    <p:extLst>
      <p:ext uri="{BB962C8B-B14F-4D97-AF65-F5344CB8AC3E}">
        <p14:creationId xmlns:p14="http://schemas.microsoft.com/office/powerpoint/2010/main" val="3281054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幻灯片图像占位符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0"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
        <p:nvSpPr>
          <p:cNvPr id="58371" name="幻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9pPr>
          </a:lstStyle>
          <a:p>
            <a:fld id="{12BDDE25-FF4D-4A34-8D10-772F25A16935}" type="slidenum">
              <a:rPr kumimoji="0" lang="zh-CN" altLang="en-US" sz="1200"/>
              <a:pPr/>
              <a:t>5</a:t>
            </a:fld>
            <a:endParaRPr kumimoji="0" lang="zh-CN" altLang="en-US" sz="1200"/>
          </a:p>
        </p:txBody>
      </p:sp>
    </p:spTree>
    <p:extLst>
      <p:ext uri="{BB962C8B-B14F-4D97-AF65-F5344CB8AC3E}">
        <p14:creationId xmlns:p14="http://schemas.microsoft.com/office/powerpoint/2010/main" val="3759353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8"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zh-CN" altLang="en-US" smtClean="0"/>
          </a:p>
        </p:txBody>
      </p:sp>
      <p:sp>
        <p:nvSpPr>
          <p:cNvPr id="34819"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9pPr>
          </a:lstStyle>
          <a:p>
            <a:fld id="{79BCD771-2B43-4187-B8F7-E9951EF9B36F}" type="slidenum">
              <a:rPr kumimoji="0" lang="zh-CN" altLang="en-US" sz="1200"/>
              <a:pPr/>
              <a:t>17</a:t>
            </a:fld>
            <a:endParaRPr kumimoji="0" lang="zh-CN" altLang="en-US" sz="1200"/>
          </a:p>
        </p:txBody>
      </p:sp>
    </p:spTree>
    <p:extLst>
      <p:ext uri="{BB962C8B-B14F-4D97-AF65-F5344CB8AC3E}">
        <p14:creationId xmlns:p14="http://schemas.microsoft.com/office/powerpoint/2010/main" val="1076804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r>
              <a:rPr lang="en-US" altLang="zh-CN"/>
              <a:t>2014-06-04</a:t>
            </a:r>
            <a:endParaRPr lang="zh-CN" altLang="en-US"/>
          </a:p>
        </p:txBody>
      </p:sp>
      <p:sp>
        <p:nvSpPr>
          <p:cNvPr id="5" name="Rectangle 5"/>
          <p:cNvSpPr>
            <a:spLocks noGrp="1" noChangeArrowheads="1"/>
          </p:cNvSpPr>
          <p:nvPr>
            <p:ph type="ftr" sz="quarter" idx="11"/>
          </p:nvPr>
        </p:nvSpPr>
        <p:spPr>
          <a:ln/>
        </p:spPr>
        <p:txBody>
          <a:bodyPr/>
          <a:lstStyle>
            <a:lvl1pPr>
              <a:defRPr/>
            </a:lvl1pPr>
          </a:lstStyle>
          <a:p>
            <a:r>
              <a:rPr lang="en-US" altLang="zh-CN"/>
              <a:t>BESIII Collaboration Meeting</a:t>
            </a:r>
            <a:endParaRPr lang="zh-CN" altLang="en-US"/>
          </a:p>
        </p:txBody>
      </p:sp>
      <p:sp>
        <p:nvSpPr>
          <p:cNvPr id="6" name="Rectangle 6"/>
          <p:cNvSpPr>
            <a:spLocks noGrp="1" noChangeArrowheads="1"/>
          </p:cNvSpPr>
          <p:nvPr>
            <p:ph type="sldNum" sz="quarter" idx="12"/>
          </p:nvPr>
        </p:nvSpPr>
        <p:spPr>
          <a:ln/>
        </p:spPr>
        <p:txBody>
          <a:bodyPr/>
          <a:lstStyle>
            <a:lvl1pPr>
              <a:defRPr/>
            </a:lvl1pPr>
          </a:lstStyle>
          <a:p>
            <a:fld id="{C0202C58-5D90-402B-8EF8-AA26672F1EAA}" type="slidenum">
              <a:rPr lang="zh-CN" altLang="en-US"/>
              <a:pPr/>
              <a:t>‹#›</a:t>
            </a:fld>
            <a:endParaRPr lang="zh-CN" altLang="en-US"/>
          </a:p>
        </p:txBody>
      </p:sp>
    </p:spTree>
    <p:extLst>
      <p:ext uri="{BB962C8B-B14F-4D97-AF65-F5344CB8AC3E}">
        <p14:creationId xmlns:p14="http://schemas.microsoft.com/office/powerpoint/2010/main" val="3285081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r>
              <a:rPr lang="en-US" altLang="zh-CN"/>
              <a:t>2014-06-04</a:t>
            </a:r>
            <a:endParaRPr lang="zh-CN" altLang="en-US"/>
          </a:p>
        </p:txBody>
      </p:sp>
      <p:sp>
        <p:nvSpPr>
          <p:cNvPr id="5" name="Rectangle 5"/>
          <p:cNvSpPr>
            <a:spLocks noGrp="1" noChangeArrowheads="1"/>
          </p:cNvSpPr>
          <p:nvPr>
            <p:ph type="ftr" sz="quarter" idx="11"/>
          </p:nvPr>
        </p:nvSpPr>
        <p:spPr>
          <a:ln/>
        </p:spPr>
        <p:txBody>
          <a:bodyPr/>
          <a:lstStyle>
            <a:lvl1pPr>
              <a:defRPr/>
            </a:lvl1pPr>
          </a:lstStyle>
          <a:p>
            <a:r>
              <a:rPr lang="en-US" altLang="zh-CN"/>
              <a:t>BESIII Collaboration Meeting</a:t>
            </a:r>
            <a:endParaRPr lang="zh-CN" altLang="en-US"/>
          </a:p>
        </p:txBody>
      </p:sp>
      <p:sp>
        <p:nvSpPr>
          <p:cNvPr id="6" name="Rectangle 6"/>
          <p:cNvSpPr>
            <a:spLocks noGrp="1" noChangeArrowheads="1"/>
          </p:cNvSpPr>
          <p:nvPr>
            <p:ph type="sldNum" sz="quarter" idx="12"/>
          </p:nvPr>
        </p:nvSpPr>
        <p:spPr>
          <a:ln/>
        </p:spPr>
        <p:txBody>
          <a:bodyPr/>
          <a:lstStyle>
            <a:lvl1pPr>
              <a:defRPr/>
            </a:lvl1pPr>
          </a:lstStyle>
          <a:p>
            <a:fld id="{6BAD1A0E-30FC-48C4-A29E-544B9AE815D3}" type="slidenum">
              <a:rPr lang="zh-CN" altLang="en-US"/>
              <a:pPr/>
              <a:t>‹#›</a:t>
            </a:fld>
            <a:endParaRPr lang="zh-CN" altLang="en-US"/>
          </a:p>
        </p:txBody>
      </p:sp>
    </p:spTree>
    <p:extLst>
      <p:ext uri="{BB962C8B-B14F-4D97-AF65-F5344CB8AC3E}">
        <p14:creationId xmlns:p14="http://schemas.microsoft.com/office/powerpoint/2010/main" val="3389980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59276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59276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r>
              <a:rPr lang="en-US" altLang="zh-CN"/>
              <a:t>2014-06-04</a:t>
            </a:r>
            <a:endParaRPr lang="zh-CN" altLang="en-US"/>
          </a:p>
        </p:txBody>
      </p:sp>
      <p:sp>
        <p:nvSpPr>
          <p:cNvPr id="5" name="Rectangle 5"/>
          <p:cNvSpPr>
            <a:spLocks noGrp="1" noChangeArrowheads="1"/>
          </p:cNvSpPr>
          <p:nvPr>
            <p:ph type="ftr" sz="quarter" idx="11"/>
          </p:nvPr>
        </p:nvSpPr>
        <p:spPr>
          <a:ln/>
        </p:spPr>
        <p:txBody>
          <a:bodyPr/>
          <a:lstStyle>
            <a:lvl1pPr>
              <a:defRPr/>
            </a:lvl1pPr>
          </a:lstStyle>
          <a:p>
            <a:r>
              <a:rPr lang="en-US" altLang="zh-CN"/>
              <a:t>BESIII Collaboration Meeting</a:t>
            </a:r>
            <a:endParaRPr lang="zh-CN" altLang="en-US"/>
          </a:p>
        </p:txBody>
      </p:sp>
      <p:sp>
        <p:nvSpPr>
          <p:cNvPr id="6" name="Rectangle 6"/>
          <p:cNvSpPr>
            <a:spLocks noGrp="1" noChangeArrowheads="1"/>
          </p:cNvSpPr>
          <p:nvPr>
            <p:ph type="sldNum" sz="quarter" idx="12"/>
          </p:nvPr>
        </p:nvSpPr>
        <p:spPr>
          <a:ln/>
        </p:spPr>
        <p:txBody>
          <a:bodyPr/>
          <a:lstStyle>
            <a:lvl1pPr>
              <a:defRPr/>
            </a:lvl1pPr>
          </a:lstStyle>
          <a:p>
            <a:fld id="{FE0B381A-FBF3-41DE-BFBF-856E9DB51765}" type="slidenum">
              <a:rPr lang="zh-CN" altLang="en-US"/>
              <a:pPr/>
              <a:t>‹#›</a:t>
            </a:fld>
            <a:endParaRPr lang="zh-CN" altLang="en-US"/>
          </a:p>
        </p:txBody>
      </p:sp>
    </p:spTree>
    <p:extLst>
      <p:ext uri="{BB962C8B-B14F-4D97-AF65-F5344CB8AC3E}">
        <p14:creationId xmlns:p14="http://schemas.microsoft.com/office/powerpoint/2010/main" val="1025301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r>
              <a:rPr lang="en-US" altLang="zh-CN"/>
              <a:t>2014-06-04</a:t>
            </a:r>
            <a:endParaRPr lang="zh-CN" altLang="en-US"/>
          </a:p>
        </p:txBody>
      </p:sp>
      <p:sp>
        <p:nvSpPr>
          <p:cNvPr id="5" name="Rectangle 5"/>
          <p:cNvSpPr>
            <a:spLocks noGrp="1" noChangeArrowheads="1"/>
          </p:cNvSpPr>
          <p:nvPr>
            <p:ph type="ftr" sz="quarter" idx="11"/>
          </p:nvPr>
        </p:nvSpPr>
        <p:spPr>
          <a:ln/>
        </p:spPr>
        <p:txBody>
          <a:bodyPr/>
          <a:lstStyle>
            <a:lvl1pPr>
              <a:defRPr/>
            </a:lvl1pPr>
          </a:lstStyle>
          <a:p>
            <a:r>
              <a:rPr lang="en-US" altLang="zh-CN"/>
              <a:t>BESIII Collaboration Meeting</a:t>
            </a:r>
            <a:endParaRPr lang="zh-CN" altLang="en-US"/>
          </a:p>
        </p:txBody>
      </p:sp>
      <p:sp>
        <p:nvSpPr>
          <p:cNvPr id="6" name="Rectangle 6"/>
          <p:cNvSpPr>
            <a:spLocks noGrp="1" noChangeArrowheads="1"/>
          </p:cNvSpPr>
          <p:nvPr>
            <p:ph type="sldNum" sz="quarter" idx="12"/>
          </p:nvPr>
        </p:nvSpPr>
        <p:spPr>
          <a:ln/>
        </p:spPr>
        <p:txBody>
          <a:bodyPr/>
          <a:lstStyle>
            <a:lvl1pPr>
              <a:defRPr/>
            </a:lvl1pPr>
          </a:lstStyle>
          <a:p>
            <a:fld id="{32913243-E730-472E-A005-6BE97143DD99}" type="slidenum">
              <a:rPr lang="zh-CN" altLang="en-US"/>
              <a:pPr/>
              <a:t>‹#›</a:t>
            </a:fld>
            <a:endParaRPr lang="zh-CN" altLang="en-US"/>
          </a:p>
        </p:txBody>
      </p:sp>
    </p:spTree>
    <p:extLst>
      <p:ext uri="{BB962C8B-B14F-4D97-AF65-F5344CB8AC3E}">
        <p14:creationId xmlns:p14="http://schemas.microsoft.com/office/powerpoint/2010/main" val="555284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r>
              <a:rPr lang="en-US" altLang="zh-CN"/>
              <a:t>2014-06-04</a:t>
            </a:r>
            <a:endParaRPr lang="zh-CN" altLang="en-US"/>
          </a:p>
        </p:txBody>
      </p:sp>
      <p:sp>
        <p:nvSpPr>
          <p:cNvPr id="5" name="Rectangle 5"/>
          <p:cNvSpPr>
            <a:spLocks noGrp="1" noChangeArrowheads="1"/>
          </p:cNvSpPr>
          <p:nvPr>
            <p:ph type="ftr" sz="quarter" idx="11"/>
          </p:nvPr>
        </p:nvSpPr>
        <p:spPr>
          <a:ln/>
        </p:spPr>
        <p:txBody>
          <a:bodyPr/>
          <a:lstStyle>
            <a:lvl1pPr>
              <a:defRPr/>
            </a:lvl1pPr>
          </a:lstStyle>
          <a:p>
            <a:r>
              <a:rPr lang="en-US" altLang="zh-CN"/>
              <a:t>BESIII Collaboration Meeting</a:t>
            </a:r>
            <a:endParaRPr lang="zh-CN" altLang="en-US"/>
          </a:p>
        </p:txBody>
      </p:sp>
      <p:sp>
        <p:nvSpPr>
          <p:cNvPr id="6" name="Rectangle 6"/>
          <p:cNvSpPr>
            <a:spLocks noGrp="1" noChangeArrowheads="1"/>
          </p:cNvSpPr>
          <p:nvPr>
            <p:ph type="sldNum" sz="quarter" idx="12"/>
          </p:nvPr>
        </p:nvSpPr>
        <p:spPr>
          <a:ln/>
        </p:spPr>
        <p:txBody>
          <a:bodyPr/>
          <a:lstStyle>
            <a:lvl1pPr>
              <a:defRPr/>
            </a:lvl1pPr>
          </a:lstStyle>
          <a:p>
            <a:fld id="{86DACDE8-73D4-4D46-8462-E163EE8DB03A}" type="slidenum">
              <a:rPr lang="zh-CN" altLang="en-US"/>
              <a:pPr/>
              <a:t>‹#›</a:t>
            </a:fld>
            <a:endParaRPr lang="zh-CN" altLang="en-US"/>
          </a:p>
        </p:txBody>
      </p:sp>
    </p:spTree>
    <p:extLst>
      <p:ext uri="{BB962C8B-B14F-4D97-AF65-F5344CB8AC3E}">
        <p14:creationId xmlns:p14="http://schemas.microsoft.com/office/powerpoint/2010/main" val="1278977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r>
              <a:rPr lang="en-US" altLang="zh-CN"/>
              <a:t>2014-06-04</a:t>
            </a:r>
            <a:endParaRPr lang="zh-CN" altLang="en-US"/>
          </a:p>
        </p:txBody>
      </p:sp>
      <p:sp>
        <p:nvSpPr>
          <p:cNvPr id="6" name="Rectangle 5"/>
          <p:cNvSpPr>
            <a:spLocks noGrp="1" noChangeArrowheads="1"/>
          </p:cNvSpPr>
          <p:nvPr>
            <p:ph type="ftr" sz="quarter" idx="11"/>
          </p:nvPr>
        </p:nvSpPr>
        <p:spPr>
          <a:ln/>
        </p:spPr>
        <p:txBody>
          <a:bodyPr/>
          <a:lstStyle>
            <a:lvl1pPr>
              <a:defRPr/>
            </a:lvl1pPr>
          </a:lstStyle>
          <a:p>
            <a:r>
              <a:rPr lang="en-US" altLang="zh-CN"/>
              <a:t>BESIII Collaboration Meeting</a:t>
            </a:r>
            <a:endParaRPr lang="zh-CN" altLang="en-US"/>
          </a:p>
        </p:txBody>
      </p:sp>
      <p:sp>
        <p:nvSpPr>
          <p:cNvPr id="7" name="Rectangle 6"/>
          <p:cNvSpPr>
            <a:spLocks noGrp="1" noChangeArrowheads="1"/>
          </p:cNvSpPr>
          <p:nvPr>
            <p:ph type="sldNum" sz="quarter" idx="12"/>
          </p:nvPr>
        </p:nvSpPr>
        <p:spPr>
          <a:ln/>
        </p:spPr>
        <p:txBody>
          <a:bodyPr/>
          <a:lstStyle>
            <a:lvl1pPr>
              <a:defRPr/>
            </a:lvl1pPr>
          </a:lstStyle>
          <a:p>
            <a:fld id="{8522C74F-DBEA-49F0-B5C8-9876D81A3337}" type="slidenum">
              <a:rPr lang="zh-CN" altLang="en-US"/>
              <a:pPr/>
              <a:t>‹#›</a:t>
            </a:fld>
            <a:endParaRPr lang="zh-CN" altLang="en-US"/>
          </a:p>
        </p:txBody>
      </p:sp>
    </p:spTree>
    <p:extLst>
      <p:ext uri="{BB962C8B-B14F-4D97-AF65-F5344CB8AC3E}">
        <p14:creationId xmlns:p14="http://schemas.microsoft.com/office/powerpoint/2010/main" val="4050110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r>
              <a:rPr lang="en-US" altLang="zh-CN"/>
              <a:t>2014-06-04</a:t>
            </a:r>
            <a:endParaRPr lang="zh-CN" altLang="en-US"/>
          </a:p>
        </p:txBody>
      </p:sp>
      <p:sp>
        <p:nvSpPr>
          <p:cNvPr id="8" name="Rectangle 5"/>
          <p:cNvSpPr>
            <a:spLocks noGrp="1" noChangeArrowheads="1"/>
          </p:cNvSpPr>
          <p:nvPr>
            <p:ph type="ftr" sz="quarter" idx="11"/>
          </p:nvPr>
        </p:nvSpPr>
        <p:spPr>
          <a:ln/>
        </p:spPr>
        <p:txBody>
          <a:bodyPr/>
          <a:lstStyle>
            <a:lvl1pPr>
              <a:defRPr/>
            </a:lvl1pPr>
          </a:lstStyle>
          <a:p>
            <a:r>
              <a:rPr lang="en-US" altLang="zh-CN"/>
              <a:t>BESIII Collaboration Meeting</a:t>
            </a:r>
            <a:endParaRPr lang="zh-CN" altLang="en-US"/>
          </a:p>
        </p:txBody>
      </p:sp>
      <p:sp>
        <p:nvSpPr>
          <p:cNvPr id="9" name="Rectangle 6"/>
          <p:cNvSpPr>
            <a:spLocks noGrp="1" noChangeArrowheads="1"/>
          </p:cNvSpPr>
          <p:nvPr>
            <p:ph type="sldNum" sz="quarter" idx="12"/>
          </p:nvPr>
        </p:nvSpPr>
        <p:spPr>
          <a:ln/>
        </p:spPr>
        <p:txBody>
          <a:bodyPr/>
          <a:lstStyle>
            <a:lvl1pPr>
              <a:defRPr/>
            </a:lvl1pPr>
          </a:lstStyle>
          <a:p>
            <a:fld id="{097E0655-C453-4013-954C-91D0B82AD3A5}" type="slidenum">
              <a:rPr lang="zh-CN" altLang="en-US"/>
              <a:pPr/>
              <a:t>‹#›</a:t>
            </a:fld>
            <a:endParaRPr lang="zh-CN" altLang="en-US"/>
          </a:p>
        </p:txBody>
      </p:sp>
    </p:spTree>
    <p:extLst>
      <p:ext uri="{BB962C8B-B14F-4D97-AF65-F5344CB8AC3E}">
        <p14:creationId xmlns:p14="http://schemas.microsoft.com/office/powerpoint/2010/main" val="3633522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r>
              <a:rPr lang="en-US" altLang="zh-CN"/>
              <a:t>2014-06-04</a:t>
            </a:r>
            <a:endParaRPr lang="zh-CN" altLang="en-US"/>
          </a:p>
        </p:txBody>
      </p:sp>
      <p:sp>
        <p:nvSpPr>
          <p:cNvPr id="4" name="Rectangle 5"/>
          <p:cNvSpPr>
            <a:spLocks noGrp="1" noChangeArrowheads="1"/>
          </p:cNvSpPr>
          <p:nvPr>
            <p:ph type="ftr" sz="quarter" idx="11"/>
          </p:nvPr>
        </p:nvSpPr>
        <p:spPr>
          <a:ln/>
        </p:spPr>
        <p:txBody>
          <a:bodyPr/>
          <a:lstStyle>
            <a:lvl1pPr>
              <a:defRPr/>
            </a:lvl1pPr>
          </a:lstStyle>
          <a:p>
            <a:r>
              <a:rPr lang="en-US" altLang="zh-CN"/>
              <a:t>BESIII Collaboration Meeting</a:t>
            </a:r>
            <a:endParaRPr lang="zh-CN" altLang="en-US"/>
          </a:p>
        </p:txBody>
      </p:sp>
      <p:sp>
        <p:nvSpPr>
          <p:cNvPr id="5" name="Rectangle 6"/>
          <p:cNvSpPr>
            <a:spLocks noGrp="1" noChangeArrowheads="1"/>
          </p:cNvSpPr>
          <p:nvPr>
            <p:ph type="sldNum" sz="quarter" idx="12"/>
          </p:nvPr>
        </p:nvSpPr>
        <p:spPr>
          <a:ln/>
        </p:spPr>
        <p:txBody>
          <a:bodyPr/>
          <a:lstStyle>
            <a:lvl1pPr>
              <a:defRPr/>
            </a:lvl1pPr>
          </a:lstStyle>
          <a:p>
            <a:fld id="{13790DEC-BDA0-4E44-B3FF-471E9198FF3E}" type="slidenum">
              <a:rPr lang="zh-CN" altLang="en-US"/>
              <a:pPr/>
              <a:t>‹#›</a:t>
            </a:fld>
            <a:endParaRPr lang="zh-CN" altLang="en-US"/>
          </a:p>
        </p:txBody>
      </p:sp>
    </p:spTree>
    <p:extLst>
      <p:ext uri="{BB962C8B-B14F-4D97-AF65-F5344CB8AC3E}">
        <p14:creationId xmlns:p14="http://schemas.microsoft.com/office/powerpoint/2010/main" val="839803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altLang="zh-CN"/>
              <a:t>2014-06-04</a:t>
            </a:r>
            <a:endParaRPr lang="zh-CN" altLang="en-US"/>
          </a:p>
        </p:txBody>
      </p:sp>
      <p:sp>
        <p:nvSpPr>
          <p:cNvPr id="3" name="Rectangle 5"/>
          <p:cNvSpPr>
            <a:spLocks noGrp="1" noChangeArrowheads="1"/>
          </p:cNvSpPr>
          <p:nvPr>
            <p:ph type="ftr" sz="quarter" idx="11"/>
          </p:nvPr>
        </p:nvSpPr>
        <p:spPr>
          <a:ln/>
        </p:spPr>
        <p:txBody>
          <a:bodyPr/>
          <a:lstStyle>
            <a:lvl1pPr>
              <a:defRPr/>
            </a:lvl1pPr>
          </a:lstStyle>
          <a:p>
            <a:r>
              <a:rPr lang="en-US" altLang="zh-CN"/>
              <a:t>BESIII Collaboration Meeting</a:t>
            </a:r>
            <a:endParaRPr lang="zh-CN" altLang="en-US"/>
          </a:p>
        </p:txBody>
      </p:sp>
      <p:sp>
        <p:nvSpPr>
          <p:cNvPr id="4" name="Rectangle 6"/>
          <p:cNvSpPr>
            <a:spLocks noGrp="1" noChangeArrowheads="1"/>
          </p:cNvSpPr>
          <p:nvPr>
            <p:ph type="sldNum" sz="quarter" idx="12"/>
          </p:nvPr>
        </p:nvSpPr>
        <p:spPr>
          <a:ln/>
        </p:spPr>
        <p:txBody>
          <a:bodyPr/>
          <a:lstStyle>
            <a:lvl1pPr>
              <a:defRPr/>
            </a:lvl1pPr>
          </a:lstStyle>
          <a:p>
            <a:fld id="{FA1B9AEF-CE71-4575-82A0-7C83C7D3BE62}" type="slidenum">
              <a:rPr lang="zh-CN" altLang="en-US"/>
              <a:pPr/>
              <a:t>‹#›</a:t>
            </a:fld>
            <a:endParaRPr lang="zh-CN" altLang="en-US"/>
          </a:p>
        </p:txBody>
      </p:sp>
    </p:spTree>
    <p:extLst>
      <p:ext uri="{BB962C8B-B14F-4D97-AF65-F5344CB8AC3E}">
        <p14:creationId xmlns:p14="http://schemas.microsoft.com/office/powerpoint/2010/main" val="3589538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r>
              <a:rPr lang="en-US" altLang="zh-CN"/>
              <a:t>2014-06-04</a:t>
            </a:r>
            <a:endParaRPr lang="zh-CN" altLang="en-US"/>
          </a:p>
        </p:txBody>
      </p:sp>
      <p:sp>
        <p:nvSpPr>
          <p:cNvPr id="6" name="Rectangle 5"/>
          <p:cNvSpPr>
            <a:spLocks noGrp="1" noChangeArrowheads="1"/>
          </p:cNvSpPr>
          <p:nvPr>
            <p:ph type="ftr" sz="quarter" idx="11"/>
          </p:nvPr>
        </p:nvSpPr>
        <p:spPr>
          <a:ln/>
        </p:spPr>
        <p:txBody>
          <a:bodyPr/>
          <a:lstStyle>
            <a:lvl1pPr>
              <a:defRPr/>
            </a:lvl1pPr>
          </a:lstStyle>
          <a:p>
            <a:r>
              <a:rPr lang="en-US" altLang="zh-CN"/>
              <a:t>BESIII Collaboration Meeting</a:t>
            </a:r>
            <a:endParaRPr lang="zh-CN" altLang="en-US"/>
          </a:p>
        </p:txBody>
      </p:sp>
      <p:sp>
        <p:nvSpPr>
          <p:cNvPr id="7" name="Rectangle 6"/>
          <p:cNvSpPr>
            <a:spLocks noGrp="1" noChangeArrowheads="1"/>
          </p:cNvSpPr>
          <p:nvPr>
            <p:ph type="sldNum" sz="quarter" idx="12"/>
          </p:nvPr>
        </p:nvSpPr>
        <p:spPr>
          <a:ln/>
        </p:spPr>
        <p:txBody>
          <a:bodyPr/>
          <a:lstStyle>
            <a:lvl1pPr>
              <a:defRPr/>
            </a:lvl1pPr>
          </a:lstStyle>
          <a:p>
            <a:fld id="{E98386EE-C55A-490F-BF01-21CE9DAE8EC7}" type="slidenum">
              <a:rPr lang="zh-CN" altLang="en-US"/>
              <a:pPr/>
              <a:t>‹#›</a:t>
            </a:fld>
            <a:endParaRPr lang="zh-CN" altLang="en-US"/>
          </a:p>
        </p:txBody>
      </p:sp>
    </p:spTree>
    <p:extLst>
      <p:ext uri="{BB962C8B-B14F-4D97-AF65-F5344CB8AC3E}">
        <p14:creationId xmlns:p14="http://schemas.microsoft.com/office/powerpoint/2010/main" val="909428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r>
              <a:rPr lang="en-US" altLang="zh-CN"/>
              <a:t>2014-06-04</a:t>
            </a:r>
            <a:endParaRPr lang="zh-CN" altLang="en-US"/>
          </a:p>
        </p:txBody>
      </p:sp>
      <p:sp>
        <p:nvSpPr>
          <p:cNvPr id="6" name="Rectangle 5"/>
          <p:cNvSpPr>
            <a:spLocks noGrp="1" noChangeArrowheads="1"/>
          </p:cNvSpPr>
          <p:nvPr>
            <p:ph type="ftr" sz="quarter" idx="11"/>
          </p:nvPr>
        </p:nvSpPr>
        <p:spPr>
          <a:ln/>
        </p:spPr>
        <p:txBody>
          <a:bodyPr/>
          <a:lstStyle>
            <a:lvl1pPr>
              <a:defRPr/>
            </a:lvl1pPr>
          </a:lstStyle>
          <a:p>
            <a:r>
              <a:rPr lang="en-US" altLang="zh-CN"/>
              <a:t>BESIII Collaboration Meeting</a:t>
            </a:r>
            <a:endParaRPr lang="zh-CN" altLang="en-US"/>
          </a:p>
        </p:txBody>
      </p:sp>
      <p:sp>
        <p:nvSpPr>
          <p:cNvPr id="7" name="Rectangle 6"/>
          <p:cNvSpPr>
            <a:spLocks noGrp="1" noChangeArrowheads="1"/>
          </p:cNvSpPr>
          <p:nvPr>
            <p:ph type="sldNum" sz="quarter" idx="12"/>
          </p:nvPr>
        </p:nvSpPr>
        <p:spPr>
          <a:ln/>
        </p:spPr>
        <p:txBody>
          <a:bodyPr/>
          <a:lstStyle>
            <a:lvl1pPr>
              <a:defRPr/>
            </a:lvl1pPr>
          </a:lstStyle>
          <a:p>
            <a:fld id="{DC391A3E-F012-4E73-AD3F-366E131CC7DC}" type="slidenum">
              <a:rPr lang="zh-CN" altLang="en-US"/>
              <a:pPr/>
              <a:t>‹#›</a:t>
            </a:fld>
            <a:endParaRPr lang="zh-CN" altLang="en-US"/>
          </a:p>
        </p:txBody>
      </p:sp>
    </p:spTree>
    <p:extLst>
      <p:ext uri="{BB962C8B-B14F-4D97-AF65-F5344CB8AC3E}">
        <p14:creationId xmlns:p14="http://schemas.microsoft.com/office/powerpoint/2010/main" val="3291037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9"/>
          <p:cNvSpPr>
            <a:spLocks noChangeShapeType="1"/>
          </p:cNvSpPr>
          <p:nvPr/>
        </p:nvSpPr>
        <p:spPr bwMode="auto">
          <a:xfrm>
            <a:off x="755650" y="5876925"/>
            <a:ext cx="7704138" cy="0"/>
          </a:xfrm>
          <a:prstGeom prst="line">
            <a:avLst/>
          </a:prstGeom>
          <a:noFill/>
          <a:ln w="50800">
            <a:solidFill>
              <a:srgbClr val="000080"/>
            </a:solidFill>
            <a:round/>
            <a:headEnd/>
            <a:tailEnd/>
          </a:ln>
          <a:extLst>
            <a:ext uri="{909E8E84-426E-40DD-AFC4-6F175D3DCCD1}">
              <a14:hiddenFill xmlns:a14="http://schemas.microsoft.com/office/drawing/2010/main">
                <a:noFill/>
              </a14:hiddenFill>
            </a:ext>
          </a:extLst>
        </p:spPr>
        <p:txBody>
          <a:bodyPr/>
          <a:lstStyle/>
          <a:p>
            <a:endParaRPr lang="zh-CN" altLang="en-US"/>
          </a:p>
        </p:txBody>
      </p:sp>
      <p:pic>
        <p:nvPicPr>
          <p:cNvPr id="1027" name="Picture 10" descr="symbol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588125" y="5994400"/>
            <a:ext cx="2441575"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7" descr="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956550" y="809625"/>
            <a:ext cx="1008063" cy="67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2"/>
          <p:cNvSpPr>
            <a:spLocks noGrp="1" noChangeArrowheads="1"/>
          </p:cNvSpPr>
          <p:nvPr>
            <p:ph type="title"/>
          </p:nvPr>
        </p:nvSpPr>
        <p:spPr bwMode="auto">
          <a:xfrm>
            <a:off x="457200" y="274638"/>
            <a:ext cx="822960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30" name="Rectangle 3"/>
          <p:cNvSpPr>
            <a:spLocks noGrp="1" noChangeArrowheads="1"/>
          </p:cNvSpPr>
          <p:nvPr>
            <p:ph type="body" idx="1"/>
          </p:nvPr>
        </p:nvSpPr>
        <p:spPr bwMode="auto">
          <a:xfrm>
            <a:off x="457200" y="13414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Calibri" panose="020F0502020204030204" pitchFamily="34" charset="0"/>
                <a:ea typeface="仿宋_GB2312" pitchFamily="49" charset="-122"/>
              </a:defRPr>
            </a:lvl1pPr>
          </a:lstStyle>
          <a:p>
            <a:r>
              <a:rPr lang="en-US" altLang="zh-CN"/>
              <a:t>2014-06-04</a:t>
            </a:r>
            <a:endParaRPr lang="zh-CN" altLang="en-US"/>
          </a:p>
        </p:txBody>
      </p:sp>
      <p:sp>
        <p:nvSpPr>
          <p:cNvPr id="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Calibri" panose="020F0502020204030204" pitchFamily="34" charset="0"/>
                <a:ea typeface="仿宋_GB2312" pitchFamily="49" charset="-122"/>
              </a:defRPr>
            </a:lvl1pPr>
          </a:lstStyle>
          <a:p>
            <a:r>
              <a:rPr lang="en-US" altLang="zh-CN"/>
              <a:t>BESIII Collaboration Meeting</a:t>
            </a:r>
            <a:endParaRPr lang="zh-CN" altLang="en-US"/>
          </a:p>
        </p:txBody>
      </p:sp>
      <p:sp>
        <p:nvSpPr>
          <p:cNvPr id="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Calibri" panose="020F0502020204030204" pitchFamily="34" charset="0"/>
                <a:ea typeface="仿宋_GB2312" pitchFamily="49" charset="-122"/>
              </a:defRPr>
            </a:lvl1pPr>
          </a:lstStyle>
          <a:p>
            <a:fld id="{4717C048-3F74-4996-988A-8FD2042BF480}" type="slidenum">
              <a:rPr lang="zh-CN" altLang="en-US"/>
              <a:pPr/>
              <a:t>‹#›</a:t>
            </a:fld>
            <a:endParaRPr lang="zh-CN" altLang="en-US"/>
          </a:p>
        </p:txBody>
      </p:sp>
      <p:sp>
        <p:nvSpPr>
          <p:cNvPr id="1034" name="Line 8"/>
          <p:cNvSpPr>
            <a:spLocks noChangeShapeType="1"/>
          </p:cNvSpPr>
          <p:nvPr/>
        </p:nvSpPr>
        <p:spPr bwMode="auto">
          <a:xfrm>
            <a:off x="757238" y="1196975"/>
            <a:ext cx="7127875" cy="0"/>
          </a:xfrm>
          <a:prstGeom prst="line">
            <a:avLst/>
          </a:prstGeom>
          <a:noFill/>
          <a:ln w="50800">
            <a:solidFill>
              <a:srgbClr val="000080"/>
            </a:solidFill>
            <a:round/>
            <a:headEnd/>
            <a:tailEnd/>
          </a:ln>
          <a:extLst>
            <a:ext uri="{909E8E84-426E-40DD-AFC4-6F175D3DCCD1}">
              <a14:hiddenFill xmlns:a14="http://schemas.microsoft.com/office/drawing/2010/main">
                <a:noFill/>
              </a14:hiddenFill>
            </a:ext>
          </a:extLst>
        </p:spPr>
        <p:txBody>
          <a:bodyPr/>
          <a:lstStyle/>
          <a:p>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p:txStyles>
    <p:titleStyle>
      <a:lvl1pPr algn="ctr" rtl="0" eaLnBrk="0" fontAlgn="base" hangingPunct="0">
        <a:spcBef>
          <a:spcPct val="0"/>
        </a:spcBef>
        <a:spcAft>
          <a:spcPct val="0"/>
        </a:spcAft>
        <a:defRPr sz="3200" b="1">
          <a:solidFill>
            <a:srgbClr val="CC0000"/>
          </a:solidFill>
          <a:latin typeface="+mj-lt"/>
          <a:ea typeface="+mj-ea"/>
          <a:cs typeface="楷体_GB2312" charset="0"/>
        </a:defRPr>
      </a:lvl1pPr>
      <a:lvl2pPr algn="ctr" rtl="0" eaLnBrk="0" fontAlgn="base" hangingPunct="0">
        <a:spcBef>
          <a:spcPct val="0"/>
        </a:spcBef>
        <a:spcAft>
          <a:spcPct val="0"/>
        </a:spcAft>
        <a:defRPr sz="3200" b="1">
          <a:solidFill>
            <a:srgbClr val="CC0000"/>
          </a:solidFill>
          <a:latin typeface="Comic Sans MS" pitchFamily="66" charset="0"/>
          <a:ea typeface="楷体_GB2312" pitchFamily="49" charset="-122"/>
          <a:cs typeface="楷体_GB2312" charset="0"/>
        </a:defRPr>
      </a:lvl2pPr>
      <a:lvl3pPr algn="ctr" rtl="0" eaLnBrk="0" fontAlgn="base" hangingPunct="0">
        <a:spcBef>
          <a:spcPct val="0"/>
        </a:spcBef>
        <a:spcAft>
          <a:spcPct val="0"/>
        </a:spcAft>
        <a:defRPr sz="3200" b="1">
          <a:solidFill>
            <a:srgbClr val="CC0000"/>
          </a:solidFill>
          <a:latin typeface="Comic Sans MS" pitchFamily="66" charset="0"/>
          <a:ea typeface="楷体_GB2312" pitchFamily="49" charset="-122"/>
          <a:cs typeface="楷体_GB2312" charset="0"/>
        </a:defRPr>
      </a:lvl3pPr>
      <a:lvl4pPr algn="ctr" rtl="0" eaLnBrk="0" fontAlgn="base" hangingPunct="0">
        <a:spcBef>
          <a:spcPct val="0"/>
        </a:spcBef>
        <a:spcAft>
          <a:spcPct val="0"/>
        </a:spcAft>
        <a:defRPr sz="3200" b="1">
          <a:solidFill>
            <a:srgbClr val="CC0000"/>
          </a:solidFill>
          <a:latin typeface="Comic Sans MS" pitchFamily="66" charset="0"/>
          <a:ea typeface="楷体_GB2312" pitchFamily="49" charset="-122"/>
          <a:cs typeface="楷体_GB2312" charset="0"/>
        </a:defRPr>
      </a:lvl4pPr>
      <a:lvl5pPr algn="ctr" rtl="0" eaLnBrk="0" fontAlgn="base" hangingPunct="0">
        <a:spcBef>
          <a:spcPct val="0"/>
        </a:spcBef>
        <a:spcAft>
          <a:spcPct val="0"/>
        </a:spcAft>
        <a:defRPr sz="3200" b="1">
          <a:solidFill>
            <a:srgbClr val="CC0000"/>
          </a:solidFill>
          <a:latin typeface="Comic Sans MS" pitchFamily="66" charset="0"/>
          <a:ea typeface="楷体_GB2312" pitchFamily="49" charset="-122"/>
          <a:cs typeface="楷体_GB2312" charset="0"/>
        </a:defRPr>
      </a:lvl5pPr>
      <a:lvl6pPr marL="457200" algn="ctr" rtl="0" eaLnBrk="1" fontAlgn="base" hangingPunct="1">
        <a:spcBef>
          <a:spcPct val="0"/>
        </a:spcBef>
        <a:spcAft>
          <a:spcPct val="0"/>
        </a:spcAft>
        <a:defRPr sz="3200" b="1">
          <a:solidFill>
            <a:srgbClr val="CC0000"/>
          </a:solidFill>
          <a:latin typeface="Comic Sans MS" pitchFamily="66" charset="0"/>
          <a:ea typeface="楷体_GB2312" pitchFamily="49" charset="-122"/>
        </a:defRPr>
      </a:lvl6pPr>
      <a:lvl7pPr marL="914400" algn="ctr" rtl="0" eaLnBrk="1" fontAlgn="base" hangingPunct="1">
        <a:spcBef>
          <a:spcPct val="0"/>
        </a:spcBef>
        <a:spcAft>
          <a:spcPct val="0"/>
        </a:spcAft>
        <a:defRPr sz="3200" b="1">
          <a:solidFill>
            <a:srgbClr val="CC0000"/>
          </a:solidFill>
          <a:latin typeface="Comic Sans MS" pitchFamily="66" charset="0"/>
          <a:ea typeface="楷体_GB2312" pitchFamily="49" charset="-122"/>
        </a:defRPr>
      </a:lvl7pPr>
      <a:lvl8pPr marL="1371600" algn="ctr" rtl="0" eaLnBrk="1" fontAlgn="base" hangingPunct="1">
        <a:spcBef>
          <a:spcPct val="0"/>
        </a:spcBef>
        <a:spcAft>
          <a:spcPct val="0"/>
        </a:spcAft>
        <a:defRPr sz="3200" b="1">
          <a:solidFill>
            <a:srgbClr val="CC0000"/>
          </a:solidFill>
          <a:latin typeface="Comic Sans MS" pitchFamily="66" charset="0"/>
          <a:ea typeface="楷体_GB2312" pitchFamily="49" charset="-122"/>
        </a:defRPr>
      </a:lvl8pPr>
      <a:lvl9pPr marL="1828800" algn="ctr" rtl="0" eaLnBrk="1" fontAlgn="base" hangingPunct="1">
        <a:spcBef>
          <a:spcPct val="0"/>
        </a:spcBef>
        <a:spcAft>
          <a:spcPct val="0"/>
        </a:spcAft>
        <a:defRPr sz="3200" b="1">
          <a:solidFill>
            <a:srgbClr val="CC0000"/>
          </a:solidFill>
          <a:latin typeface="Comic Sans MS" pitchFamily="66" charset="0"/>
          <a:ea typeface="楷体_GB2312" pitchFamily="49" charset="-122"/>
        </a:defRPr>
      </a:lvl9pPr>
    </p:titleStyle>
    <p:bodyStyle>
      <a:lvl1pPr marL="342900" indent="-342900" algn="l" rtl="0" eaLnBrk="0" fontAlgn="base" hangingPunct="0">
        <a:spcBef>
          <a:spcPct val="20000"/>
        </a:spcBef>
        <a:spcAft>
          <a:spcPct val="0"/>
        </a:spcAft>
        <a:buChar char="•"/>
        <a:defRPr sz="2800" b="1">
          <a:solidFill>
            <a:srgbClr val="3333CC"/>
          </a:solidFill>
          <a:latin typeface="+mn-lt"/>
          <a:ea typeface="+mn-ea"/>
          <a:cs typeface="仿宋_GB2312" charset="0"/>
        </a:defRPr>
      </a:lvl1pPr>
      <a:lvl2pPr marL="742950" indent="-285750" algn="l" rtl="0" eaLnBrk="0" fontAlgn="base" hangingPunct="0">
        <a:spcBef>
          <a:spcPct val="20000"/>
        </a:spcBef>
        <a:spcAft>
          <a:spcPct val="0"/>
        </a:spcAft>
        <a:buChar char="–"/>
        <a:defRPr sz="2400" b="1">
          <a:solidFill>
            <a:srgbClr val="660033"/>
          </a:solidFill>
          <a:latin typeface="+mn-lt"/>
          <a:ea typeface="宋体" pitchFamily="2" charset="-122"/>
          <a:cs typeface="宋体" charset="0"/>
        </a:defRPr>
      </a:lvl2pPr>
      <a:lvl3pPr marL="1143000" indent="-228600" algn="l" rtl="0" eaLnBrk="0" fontAlgn="base" hangingPunct="0">
        <a:spcBef>
          <a:spcPct val="20000"/>
        </a:spcBef>
        <a:spcAft>
          <a:spcPct val="0"/>
        </a:spcAft>
        <a:buChar char="•"/>
        <a:defRPr sz="2000" b="1">
          <a:solidFill>
            <a:srgbClr val="000066"/>
          </a:solidFill>
          <a:latin typeface="+mn-lt"/>
          <a:ea typeface="宋体" pitchFamily="2" charset="-122"/>
        </a:defRPr>
      </a:lvl3pPr>
      <a:lvl4pPr marL="1600200" indent="-228600" algn="l" rtl="0" eaLnBrk="0" fontAlgn="base" hangingPunct="0">
        <a:spcBef>
          <a:spcPct val="20000"/>
        </a:spcBef>
        <a:spcAft>
          <a:spcPct val="0"/>
        </a:spcAft>
        <a:buChar char="–"/>
        <a:defRPr b="1">
          <a:solidFill>
            <a:srgbClr val="006600"/>
          </a:solidFill>
          <a:latin typeface="+mn-lt"/>
          <a:ea typeface="宋体" pitchFamily="2" charset="-122"/>
        </a:defRPr>
      </a:lvl4pPr>
      <a:lvl5pPr marL="2057400" indent="-228600" algn="l" rtl="0" eaLnBrk="0" fontAlgn="base" hangingPunct="0">
        <a:spcBef>
          <a:spcPct val="20000"/>
        </a:spcBef>
        <a:spcAft>
          <a:spcPct val="0"/>
        </a:spcAft>
        <a:buChar char="»"/>
        <a:defRPr sz="1600" b="1">
          <a:solidFill>
            <a:schemeClr val="tx1"/>
          </a:solidFill>
          <a:latin typeface="+mn-lt"/>
          <a:ea typeface="宋体" pitchFamily="2" charset="-122"/>
        </a:defRPr>
      </a:lvl5pPr>
      <a:lvl6pPr marL="2514600" indent="-228600" algn="l" rtl="0" eaLnBrk="1" fontAlgn="base" hangingPunct="1">
        <a:spcBef>
          <a:spcPct val="20000"/>
        </a:spcBef>
        <a:spcAft>
          <a:spcPct val="0"/>
        </a:spcAft>
        <a:buChar char="»"/>
        <a:defRPr sz="1600" b="1">
          <a:solidFill>
            <a:schemeClr val="tx1"/>
          </a:solidFill>
          <a:latin typeface="+mn-lt"/>
          <a:ea typeface="宋体" pitchFamily="2" charset="-122"/>
        </a:defRPr>
      </a:lvl6pPr>
      <a:lvl7pPr marL="2971800" indent="-228600" algn="l" rtl="0" eaLnBrk="1" fontAlgn="base" hangingPunct="1">
        <a:spcBef>
          <a:spcPct val="20000"/>
        </a:spcBef>
        <a:spcAft>
          <a:spcPct val="0"/>
        </a:spcAft>
        <a:buChar char="»"/>
        <a:defRPr sz="1600" b="1">
          <a:solidFill>
            <a:schemeClr val="tx1"/>
          </a:solidFill>
          <a:latin typeface="+mn-lt"/>
          <a:ea typeface="宋体" pitchFamily="2" charset="-122"/>
        </a:defRPr>
      </a:lvl7pPr>
      <a:lvl8pPr marL="3429000" indent="-228600" algn="l" rtl="0" eaLnBrk="1" fontAlgn="base" hangingPunct="1">
        <a:spcBef>
          <a:spcPct val="20000"/>
        </a:spcBef>
        <a:spcAft>
          <a:spcPct val="0"/>
        </a:spcAft>
        <a:buChar char="»"/>
        <a:defRPr sz="1600" b="1">
          <a:solidFill>
            <a:schemeClr val="tx1"/>
          </a:solidFill>
          <a:latin typeface="+mn-lt"/>
          <a:ea typeface="宋体" pitchFamily="2" charset="-122"/>
        </a:defRPr>
      </a:lvl8pPr>
      <a:lvl9pPr marL="3886200" indent="-228600" algn="l" rtl="0" eaLnBrk="1" fontAlgn="base" hangingPunct="1">
        <a:spcBef>
          <a:spcPct val="20000"/>
        </a:spcBef>
        <a:spcAft>
          <a:spcPct val="0"/>
        </a:spcAft>
        <a:buChar char="»"/>
        <a:defRPr sz="1600" b="1">
          <a:solidFill>
            <a:schemeClr val="tx1"/>
          </a:solidFill>
          <a:latin typeface="+mn-lt"/>
          <a:ea typeface="宋体" pitchFamily="2" charset="-122"/>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ctrTitle"/>
          </p:nvPr>
        </p:nvSpPr>
        <p:spPr/>
        <p:txBody>
          <a:bodyPr/>
          <a:lstStyle/>
          <a:p>
            <a:pPr eaLnBrk="1" hangingPunct="1"/>
            <a:r>
              <a:rPr lang="en-US" altLang="zh-CN" dirty="0" smtClean="0"/>
              <a:t>Beam Instrumentation of CEPC</a:t>
            </a:r>
            <a:endParaRPr lang="zh-CN" altLang="en-US" dirty="0" smtClean="0"/>
          </a:p>
        </p:txBody>
      </p:sp>
      <p:sp>
        <p:nvSpPr>
          <p:cNvPr id="15362" name="副标题 2"/>
          <p:cNvSpPr>
            <a:spLocks noGrp="1"/>
          </p:cNvSpPr>
          <p:nvPr>
            <p:ph type="subTitle" idx="1"/>
          </p:nvPr>
        </p:nvSpPr>
        <p:spPr/>
        <p:txBody>
          <a:bodyPr/>
          <a:lstStyle/>
          <a:p>
            <a:pPr eaLnBrk="1" hangingPunct="1"/>
            <a:r>
              <a:rPr lang="en-US" altLang="zh-CN" dirty="0" smtClean="0"/>
              <a:t>Yue </a:t>
            </a:r>
            <a:r>
              <a:rPr lang="en-US" altLang="zh-CN" dirty="0" err="1"/>
              <a:t>J</a:t>
            </a:r>
            <a:r>
              <a:rPr lang="en-US" altLang="zh-CN" dirty="0" err="1" smtClean="0"/>
              <a:t>unhui</a:t>
            </a:r>
            <a:r>
              <a:rPr lang="zh-CN" altLang="en-US" dirty="0" smtClean="0"/>
              <a:t>（</a:t>
            </a:r>
            <a:r>
              <a:rPr lang="zh-CN" altLang="en-US" dirty="0"/>
              <a:t>岳军会</a:t>
            </a:r>
            <a:r>
              <a:rPr lang="zh-CN" altLang="en-US" dirty="0" smtClean="0"/>
              <a:t>）</a:t>
            </a:r>
            <a:endParaRPr lang="en-US" altLang="zh-CN" dirty="0" smtClean="0"/>
          </a:p>
          <a:p>
            <a:pPr eaLnBrk="1" hangingPunct="1"/>
            <a:r>
              <a:rPr lang="en-US" altLang="zh-CN" dirty="0" smtClean="0"/>
              <a:t>for the BI Group</a:t>
            </a:r>
          </a:p>
          <a:p>
            <a:pPr eaLnBrk="1" hangingPunct="1"/>
            <a:r>
              <a:rPr lang="en-US" altLang="zh-CN" dirty="0" smtClean="0">
                <a:solidFill>
                  <a:srgbClr val="002060"/>
                </a:solidFill>
              </a:rPr>
              <a:t>Accelerator Center, IHEP</a:t>
            </a:r>
          </a:p>
          <a:p>
            <a:pPr eaLnBrk="1" hangingPunct="1"/>
            <a:endParaRPr lang="zh-CN" altLang="en-US" dirty="0" smtClean="0"/>
          </a:p>
        </p:txBody>
      </p:sp>
      <p:sp>
        <p:nvSpPr>
          <p:cNvPr id="15363" name="日期占位符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9pPr>
          </a:lstStyle>
          <a:p>
            <a:r>
              <a:rPr kumimoji="0" lang="en-US" altLang="zh-CN" sz="1400" dirty="0" smtClean="0">
                <a:latin typeface="Calibri" panose="020F0502020204030204" pitchFamily="34" charset="0"/>
                <a:ea typeface="仿宋_GB2312" pitchFamily="49" charset="-122"/>
              </a:rPr>
              <a:t>2014-10-12</a:t>
            </a:r>
            <a:endParaRPr kumimoji="0" lang="zh-CN" altLang="en-US" sz="1400" dirty="0">
              <a:latin typeface="Calibri" panose="020F0502020204030204" pitchFamily="34" charset="0"/>
              <a:ea typeface="仿宋_GB2312" pitchFamily="49" charset="-122"/>
            </a:endParaRPr>
          </a:p>
        </p:txBody>
      </p:sp>
      <p:sp>
        <p:nvSpPr>
          <p:cNvPr id="15364" name="页脚占位符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9pPr>
          </a:lstStyle>
          <a:p>
            <a:r>
              <a:rPr kumimoji="0" lang="en-US" altLang="zh-CN" sz="1400" dirty="0" smtClean="0">
                <a:latin typeface="Calibri" panose="020F0502020204030204" pitchFamily="34" charset="0"/>
                <a:ea typeface="仿宋_GB2312" pitchFamily="49" charset="-122"/>
              </a:rPr>
              <a:t>HF2014</a:t>
            </a:r>
            <a:endParaRPr kumimoji="0" lang="zh-CN" altLang="en-US" sz="1400" dirty="0">
              <a:latin typeface="Calibri" panose="020F0502020204030204" pitchFamily="34" charset="0"/>
              <a:ea typeface="仿宋_GB2312" pitchFamily="49"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标题 1"/>
          <p:cNvSpPr>
            <a:spLocks noGrp="1"/>
          </p:cNvSpPr>
          <p:nvPr>
            <p:ph type="title"/>
          </p:nvPr>
        </p:nvSpPr>
        <p:spPr/>
        <p:txBody>
          <a:bodyPr/>
          <a:lstStyle/>
          <a:p>
            <a:pPr algn="l"/>
            <a:r>
              <a:rPr kumimoji="1" lang="en-US" altLang="zh-CN" dirty="0" smtClean="0"/>
              <a:t>Beam loss monitor</a:t>
            </a:r>
            <a:endParaRPr kumimoji="1" lang="zh-CN" altLang="en-US" dirty="0" smtClean="0"/>
          </a:p>
        </p:txBody>
      </p:sp>
      <p:sp>
        <p:nvSpPr>
          <p:cNvPr id="40963"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9pPr>
          </a:lstStyle>
          <a:p>
            <a:r>
              <a:rPr kumimoji="0" lang="en-US" altLang="zh-CN" sz="1400" dirty="0" smtClean="0">
                <a:latin typeface="Calibri" panose="020F0502020204030204" pitchFamily="34" charset="0"/>
                <a:ea typeface="仿宋_GB2312" pitchFamily="49" charset="-122"/>
              </a:rPr>
              <a:t>2014-10-12</a:t>
            </a:r>
            <a:endParaRPr kumimoji="0" lang="zh-CN" altLang="en-US" sz="1400" dirty="0">
              <a:latin typeface="Calibri" panose="020F0502020204030204" pitchFamily="34" charset="0"/>
              <a:ea typeface="仿宋_GB2312" pitchFamily="49" charset="-122"/>
            </a:endParaRPr>
          </a:p>
        </p:txBody>
      </p:sp>
      <p:sp>
        <p:nvSpPr>
          <p:cNvPr id="7" name="内容占位符 2"/>
          <p:cNvSpPr txBox="1">
            <a:spLocks/>
          </p:cNvSpPr>
          <p:nvPr/>
        </p:nvSpPr>
        <p:spPr>
          <a:xfrm>
            <a:off x="457200" y="1340768"/>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2400"/>
              </a:spcAft>
              <a:buClrTx/>
              <a:buSzTx/>
              <a:buFont typeface="Arial" panose="020B0604020202020204"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rPr>
              <a:t>1</a:t>
            </a:r>
            <a:r>
              <a:rPr kumimoji="0" lang="zh-CN" altLang="en-US" sz="2400" b="0" i="0" u="none" strike="noStrike" kern="1200" cap="none" spc="0" normalizeH="0" baseline="0" noProof="0" dirty="0" smtClean="0">
                <a:ln>
                  <a:noFill/>
                </a:ln>
                <a:solidFill>
                  <a:sysClr val="windowText" lastClr="000000"/>
                </a:solidFill>
                <a:effectLst/>
                <a:uLnTx/>
                <a:uFillTx/>
                <a:latin typeface="Calibri"/>
                <a:ea typeface="宋体"/>
              </a:rPr>
              <a:t>，</a:t>
            </a:r>
            <a:r>
              <a:rPr lang="en-US" altLang="zh-CN" sz="2400" noProof="0" dirty="0">
                <a:solidFill>
                  <a:sysClr val="windowText" lastClr="000000"/>
                </a:solidFill>
                <a:latin typeface="Calibri"/>
                <a:ea typeface="宋体"/>
              </a:rPr>
              <a:t>T</a:t>
            </a:r>
            <a:r>
              <a:rPr lang="en-US" altLang="zh-CN" sz="2400" dirty="0" smtClean="0">
                <a:solidFill>
                  <a:sysClr val="windowText" lastClr="000000"/>
                </a:solidFill>
                <a:latin typeface="Calibri"/>
                <a:ea typeface="宋体"/>
              </a:rPr>
              <a:t>his system can be used to study the beam loss and to understand the beam behavior, its one of inputs of machine protection system.</a:t>
            </a:r>
            <a:endParaRPr kumimoji="0" lang="en-US" altLang="zh-CN" sz="2400" b="0" i="0" u="none" strike="noStrike" kern="1200" cap="none" spc="0" normalizeH="0" baseline="0" noProof="0" dirty="0" smtClean="0">
              <a:ln>
                <a:noFill/>
              </a:ln>
              <a:solidFill>
                <a:sysClr val="windowText" lastClr="000000"/>
              </a:solidFill>
              <a:effectLst/>
              <a:uLnTx/>
              <a:uFillTx/>
              <a:latin typeface="Calibri"/>
              <a:ea typeface="宋体"/>
            </a:endParaRPr>
          </a:p>
          <a:p>
            <a:pPr marL="0" marR="0" lvl="0" indent="0" algn="l" defTabSz="914400" rtl="0" eaLnBrk="1" fontAlgn="auto" latinLnBrk="0" hangingPunct="1">
              <a:lnSpc>
                <a:spcPct val="100000"/>
              </a:lnSpc>
              <a:spcBef>
                <a:spcPts val="0"/>
              </a:spcBef>
              <a:spcAft>
                <a:spcPts val="2400"/>
              </a:spcAft>
              <a:buClrTx/>
              <a:buSzTx/>
              <a:buFont typeface="Arial" panose="020B0604020202020204" pitchFamily="34" charset="0"/>
              <a:buNone/>
              <a:tabLst/>
              <a:defRPr/>
            </a:pPr>
            <a:r>
              <a:rPr kumimoji="0" lang="en-US" altLang="zh-CN" sz="2400" b="0" i="0" u="none" strike="noStrike" kern="1200" cap="none" spc="0" normalizeH="0" baseline="0" noProof="0" dirty="0" smtClean="0">
                <a:ln>
                  <a:noFill/>
                </a:ln>
                <a:solidFill>
                  <a:sysClr val="windowText" lastClr="000000"/>
                </a:solidFill>
                <a:effectLst/>
                <a:uLnTx/>
                <a:uFillTx/>
                <a:latin typeface="Calibri"/>
                <a:ea typeface="宋体"/>
              </a:rPr>
              <a:t>2</a:t>
            </a:r>
            <a:r>
              <a:rPr kumimoji="0" lang="zh-CN" altLang="en-US" sz="2400" b="0" i="0" u="none" strike="noStrike" kern="1200" cap="none" spc="0" normalizeH="0" baseline="0" noProof="0" dirty="0" smtClean="0">
                <a:ln>
                  <a:noFill/>
                </a:ln>
                <a:solidFill>
                  <a:sysClr val="windowText" lastClr="000000"/>
                </a:solidFill>
                <a:effectLst/>
                <a:uLnTx/>
                <a:uFillTx/>
                <a:latin typeface="Calibri"/>
                <a:ea typeface="宋体"/>
              </a:rPr>
              <a:t>，</a:t>
            </a:r>
            <a:r>
              <a:rPr kumimoji="0" lang="en-US" altLang="zh-CN" sz="2400" b="0" i="0" u="none" strike="noStrike" kern="1200" cap="none" spc="0" normalizeH="0" baseline="0" noProof="0" dirty="0" smtClean="0">
                <a:ln>
                  <a:noFill/>
                </a:ln>
                <a:solidFill>
                  <a:sysClr val="windowText" lastClr="000000"/>
                </a:solidFill>
                <a:effectLst/>
                <a:uLnTx/>
                <a:uFillTx/>
                <a:latin typeface="Calibri"/>
                <a:ea typeface="宋体"/>
              </a:rPr>
              <a:t>We can use the</a:t>
            </a:r>
            <a:r>
              <a:rPr kumimoji="0" lang="en-US" altLang="zh-CN" sz="2400" b="0" i="0" u="none" strike="noStrike" kern="1200" cap="none" spc="0" normalizeH="0" noProof="0" dirty="0" smtClean="0">
                <a:ln>
                  <a:noFill/>
                </a:ln>
                <a:solidFill>
                  <a:sysClr val="windowText" lastClr="000000"/>
                </a:solidFill>
                <a:effectLst/>
                <a:uLnTx/>
                <a:uFillTx/>
                <a:latin typeface="Calibri"/>
                <a:ea typeface="宋体"/>
              </a:rPr>
              <a:t> </a:t>
            </a:r>
            <a:r>
              <a:rPr kumimoji="0" lang="en-US" altLang="zh-CN" sz="2400" b="0" i="0" u="none" strike="noStrike" kern="1200" cap="none" spc="0" normalizeH="0" baseline="0" noProof="0" dirty="0" smtClean="0">
                <a:ln>
                  <a:noFill/>
                </a:ln>
                <a:solidFill>
                  <a:sysClr val="windowText" lastClr="000000"/>
                </a:solidFill>
                <a:effectLst/>
                <a:uLnTx/>
                <a:uFillTx/>
                <a:latin typeface="Calibri"/>
                <a:ea typeface="宋体"/>
              </a:rPr>
              <a:t>pin diode</a:t>
            </a:r>
            <a:r>
              <a:rPr kumimoji="0" lang="zh-CN" altLang="en-US" sz="2400" b="0" i="0" u="none" strike="noStrike" kern="1200" cap="none" spc="0" normalizeH="0" baseline="0" noProof="0" dirty="0" smtClean="0">
                <a:ln>
                  <a:noFill/>
                </a:ln>
                <a:solidFill>
                  <a:sysClr val="windowText" lastClr="000000"/>
                </a:solidFill>
                <a:effectLst/>
                <a:uLnTx/>
                <a:uFillTx/>
                <a:latin typeface="Calibri"/>
                <a:ea typeface="宋体"/>
              </a:rPr>
              <a:t> </a:t>
            </a:r>
            <a:r>
              <a:rPr kumimoji="0" lang="en-US" altLang="zh-CN" sz="2400" b="0" i="0" u="none" strike="noStrike" kern="1200" cap="none" spc="0" normalizeH="0" baseline="0" noProof="0" dirty="0" smtClean="0">
                <a:ln>
                  <a:noFill/>
                </a:ln>
                <a:solidFill>
                  <a:sysClr val="windowText" lastClr="000000"/>
                </a:solidFill>
                <a:effectLst/>
                <a:uLnTx/>
                <a:uFillTx/>
                <a:latin typeface="Calibri"/>
                <a:ea typeface="宋体"/>
              </a:rPr>
              <a:t>type monitor</a:t>
            </a:r>
            <a:r>
              <a:rPr kumimoji="0" lang="zh-CN" altLang="en-US" sz="2400" b="0" i="0" u="none" strike="noStrike" kern="1200" cap="none" spc="0" normalizeH="0" baseline="0" noProof="0" dirty="0" smtClean="0">
                <a:ln>
                  <a:noFill/>
                </a:ln>
                <a:solidFill>
                  <a:sysClr val="windowText" lastClr="000000"/>
                </a:solidFill>
                <a:effectLst/>
                <a:uLnTx/>
                <a:uFillTx/>
                <a:latin typeface="Calibri"/>
                <a:ea typeface="宋体"/>
              </a:rPr>
              <a:t>，</a:t>
            </a:r>
            <a:r>
              <a:rPr kumimoji="0" lang="en-US" altLang="zh-CN" sz="2400" b="0" i="0" u="none" strike="noStrike" kern="1200" cap="none" spc="0" normalizeH="0" baseline="0" noProof="0" dirty="0" smtClean="0">
                <a:ln>
                  <a:noFill/>
                </a:ln>
                <a:solidFill>
                  <a:sysClr val="windowText" lastClr="000000"/>
                </a:solidFill>
                <a:effectLst/>
                <a:uLnTx/>
                <a:uFillTx/>
                <a:latin typeface="Calibri"/>
                <a:ea typeface="宋体"/>
              </a:rPr>
              <a:t>it can separate</a:t>
            </a:r>
            <a:r>
              <a:rPr kumimoji="0" lang="en-US" altLang="zh-CN" sz="2400" b="0" i="0" u="none" strike="noStrike" kern="1200" cap="none" spc="0" normalizeH="0" noProof="0" dirty="0" smtClean="0">
                <a:ln>
                  <a:noFill/>
                </a:ln>
                <a:solidFill>
                  <a:sysClr val="windowText" lastClr="000000"/>
                </a:solidFill>
                <a:effectLst/>
                <a:uLnTx/>
                <a:uFillTx/>
                <a:latin typeface="Calibri"/>
                <a:ea typeface="宋体"/>
              </a:rPr>
              <a:t> </a:t>
            </a:r>
            <a:r>
              <a:rPr lang="en-US" altLang="zh-CN" sz="2400" dirty="0" smtClean="0">
                <a:solidFill>
                  <a:sysClr val="windowText" lastClr="000000"/>
                </a:solidFill>
                <a:latin typeface="Calibri"/>
                <a:ea typeface="宋体"/>
              </a:rPr>
              <a:t>from </a:t>
            </a:r>
            <a:r>
              <a:rPr kumimoji="0" lang="en-US" altLang="zh-CN" sz="2400" b="0" i="0" u="none" strike="noStrike" kern="1200" cap="none" spc="0" normalizeH="0" noProof="0" dirty="0" smtClean="0">
                <a:ln>
                  <a:noFill/>
                </a:ln>
                <a:solidFill>
                  <a:sysClr val="windowText" lastClr="000000"/>
                </a:solidFill>
                <a:effectLst/>
                <a:uLnTx/>
                <a:uFillTx/>
                <a:latin typeface="Calibri"/>
                <a:ea typeface="宋体"/>
              </a:rPr>
              <a:t>the synchrotron radiation to real beam loss. </a:t>
            </a:r>
          </a:p>
          <a:p>
            <a:pPr marL="0" marR="0" lvl="0" indent="0" algn="l" defTabSz="914400" rtl="0" eaLnBrk="1" fontAlgn="auto" latinLnBrk="0" hangingPunct="1">
              <a:lnSpc>
                <a:spcPct val="100000"/>
              </a:lnSpc>
              <a:spcBef>
                <a:spcPts val="0"/>
              </a:spcBef>
              <a:spcAft>
                <a:spcPts val="2400"/>
              </a:spcAft>
              <a:buClrTx/>
              <a:buSzTx/>
              <a:buFont typeface="Arial" panose="020B0604020202020204" pitchFamily="34" charset="0"/>
              <a:buNone/>
              <a:tabLst/>
              <a:defRPr/>
            </a:pPr>
            <a:r>
              <a:rPr kumimoji="0" lang="en-US" altLang="zh-CN" sz="2400" b="0" i="0" u="none" strike="noStrike" kern="1200" cap="none" spc="0" normalizeH="0" baseline="0" noProof="0" dirty="0" smtClean="0">
                <a:ln>
                  <a:noFill/>
                </a:ln>
                <a:solidFill>
                  <a:sysClr val="windowText" lastClr="000000"/>
                </a:solidFill>
                <a:effectLst/>
                <a:uLnTx/>
                <a:uFillTx/>
                <a:latin typeface="Calibri"/>
                <a:ea typeface="宋体"/>
              </a:rPr>
              <a:t>3</a:t>
            </a:r>
            <a:r>
              <a:rPr kumimoji="0" lang="zh-CN" altLang="en-US" sz="2400" b="0" i="0" u="none" strike="noStrike" kern="1200" cap="none" spc="0" normalizeH="0" baseline="0" noProof="0" dirty="0" smtClean="0">
                <a:ln>
                  <a:noFill/>
                </a:ln>
                <a:solidFill>
                  <a:sysClr val="windowText" lastClr="000000"/>
                </a:solidFill>
                <a:effectLst/>
                <a:uLnTx/>
                <a:uFillTx/>
                <a:latin typeface="Calibri"/>
                <a:ea typeface="宋体"/>
              </a:rPr>
              <a:t>，</a:t>
            </a:r>
            <a:r>
              <a:rPr lang="en-US" altLang="zh-CN" sz="2400" dirty="0">
                <a:solidFill>
                  <a:sysClr val="windowText" lastClr="000000"/>
                </a:solidFill>
                <a:latin typeface="Calibri"/>
                <a:ea typeface="宋体"/>
              </a:rPr>
              <a:t>W</a:t>
            </a:r>
            <a:r>
              <a:rPr kumimoji="0" lang="en-US" altLang="zh-CN" sz="2400" b="0" i="0" u="none" strike="noStrike" kern="1200" cap="none" spc="0" normalizeH="0" baseline="0" noProof="0" dirty="0" smtClean="0">
                <a:ln>
                  <a:noFill/>
                </a:ln>
                <a:solidFill>
                  <a:sysClr val="windowText" lastClr="000000"/>
                </a:solidFill>
                <a:effectLst/>
                <a:uLnTx/>
                <a:uFillTx/>
                <a:latin typeface="Calibri"/>
                <a:ea typeface="宋体"/>
              </a:rPr>
              <a:t>e hope the number</a:t>
            </a:r>
            <a:r>
              <a:rPr kumimoji="0" lang="en-US" altLang="zh-CN" sz="2400" b="0" i="0" u="none" strike="noStrike" kern="1200" cap="none" spc="0" normalizeH="0" noProof="0" dirty="0" smtClean="0">
                <a:ln>
                  <a:noFill/>
                </a:ln>
                <a:solidFill>
                  <a:sysClr val="windowText" lastClr="000000"/>
                </a:solidFill>
                <a:effectLst/>
                <a:uLnTx/>
                <a:uFillTx/>
                <a:latin typeface="Calibri"/>
                <a:ea typeface="宋体"/>
              </a:rPr>
              <a:t> is same as the BPMs</a:t>
            </a:r>
            <a:r>
              <a:rPr kumimoji="0" lang="zh-CN" altLang="en-US" sz="2400" b="0" i="0" u="none" strike="noStrike" kern="1200" cap="none" spc="0" normalizeH="0" baseline="0" noProof="0" dirty="0" smtClean="0">
                <a:ln>
                  <a:noFill/>
                </a:ln>
                <a:solidFill>
                  <a:sysClr val="windowText" lastClr="000000"/>
                </a:solidFill>
                <a:effectLst/>
                <a:uLnTx/>
                <a:uFillTx/>
                <a:latin typeface="Calibri"/>
                <a:ea typeface="宋体"/>
              </a:rPr>
              <a:t>。</a:t>
            </a:r>
            <a:endParaRPr kumimoji="0" lang="en-US" altLang="zh-CN" sz="2400" b="0" i="0" u="none" strike="noStrike" kern="1200" cap="none" spc="0" normalizeH="0" baseline="0" noProof="0" dirty="0" smtClean="0">
              <a:ln>
                <a:noFill/>
              </a:ln>
              <a:solidFill>
                <a:sysClr val="windowText" lastClr="000000"/>
              </a:solidFill>
              <a:effectLst/>
              <a:uLnTx/>
              <a:uFillTx/>
              <a:latin typeface="Calibri"/>
              <a:ea typeface="宋体"/>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4221088"/>
            <a:ext cx="2559050" cy="148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3" descr="BlmPinDio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920" y="4245083"/>
            <a:ext cx="2674938" cy="148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标题 1"/>
          <p:cNvSpPr>
            <a:spLocks noGrp="1"/>
          </p:cNvSpPr>
          <p:nvPr>
            <p:ph type="title"/>
          </p:nvPr>
        </p:nvSpPr>
        <p:spPr/>
        <p:txBody>
          <a:bodyPr/>
          <a:lstStyle/>
          <a:p>
            <a:pPr algn="l"/>
            <a:r>
              <a:rPr lang="en-US" altLang="zh-CN" dirty="0"/>
              <a:t>Beam profile and length </a:t>
            </a:r>
            <a:r>
              <a:rPr lang="en-US" altLang="zh-CN" dirty="0" smtClean="0"/>
              <a:t>measurement</a:t>
            </a:r>
            <a:endParaRPr kumimoji="1" lang="zh-CN" altLang="en-US" dirty="0" smtClean="0"/>
          </a:p>
        </p:txBody>
      </p:sp>
      <p:sp>
        <p:nvSpPr>
          <p:cNvPr id="41986" name="内容占位符 2"/>
          <p:cNvSpPr>
            <a:spLocks noGrp="1"/>
          </p:cNvSpPr>
          <p:nvPr>
            <p:ph idx="1"/>
          </p:nvPr>
        </p:nvSpPr>
        <p:spPr/>
        <p:txBody>
          <a:bodyPr/>
          <a:lstStyle/>
          <a:p>
            <a:r>
              <a:rPr kumimoji="1" lang="en-US" altLang="zh-CN" sz="2400" b="0" dirty="0" smtClean="0"/>
              <a:t>Wire scanner for the profile of </a:t>
            </a:r>
            <a:r>
              <a:rPr kumimoji="1" lang="en-US" altLang="zh-CN" sz="2400" b="0" dirty="0"/>
              <a:t>the </a:t>
            </a:r>
            <a:r>
              <a:rPr kumimoji="1" lang="en-US" altLang="zh-CN" sz="2400" b="0" dirty="0" smtClean="0"/>
              <a:t>straight section</a:t>
            </a:r>
          </a:p>
          <a:p>
            <a:r>
              <a:rPr kumimoji="1" lang="en-US" altLang="zh-CN" sz="2400" b="0" dirty="0" smtClean="0"/>
              <a:t>Beam size measurement </a:t>
            </a:r>
            <a:r>
              <a:rPr kumimoji="1" lang="en-US" altLang="zh-CN" sz="2400" b="0" dirty="0"/>
              <a:t>based on synchrotron light, Double Slit </a:t>
            </a:r>
            <a:r>
              <a:rPr kumimoji="1" lang="en-US" altLang="zh-CN" sz="2400" b="0" dirty="0" smtClean="0"/>
              <a:t>Interferometer and x ray pinhole will be used</a:t>
            </a:r>
            <a:r>
              <a:rPr kumimoji="1" lang="zh-CN" altLang="en-US" sz="2400" b="0" dirty="0" smtClean="0"/>
              <a:t>；</a:t>
            </a:r>
            <a:endParaRPr kumimoji="1" lang="en-US" altLang="zh-CN" sz="2400" b="0" dirty="0" smtClean="0"/>
          </a:p>
          <a:p>
            <a:r>
              <a:rPr kumimoji="1" lang="en-US" altLang="zh-CN" sz="2400" b="0" dirty="0" smtClean="0"/>
              <a:t>Streak camera can be used to measure the bunch length, the resolution will be ~</a:t>
            </a:r>
            <a:r>
              <a:rPr kumimoji="1" lang="en-US" altLang="zh-CN" sz="2400" b="0" dirty="0" err="1" smtClean="0"/>
              <a:t>ps</a:t>
            </a:r>
            <a:r>
              <a:rPr kumimoji="1" lang="en-US" altLang="zh-CN" sz="2400" b="0" dirty="0" smtClean="0"/>
              <a:t> (the beam length is 9ps)</a:t>
            </a:r>
          </a:p>
          <a:p>
            <a:r>
              <a:rPr kumimoji="1" lang="en-US" altLang="zh-CN" sz="2400" b="0" dirty="0" smtClean="0"/>
              <a:t>The dedicated beam line from bending magnet is necessary for to routine study</a:t>
            </a:r>
          </a:p>
          <a:p>
            <a:endParaRPr kumimoji="1" lang="zh-CN" altLang="en-US" sz="2400" dirty="0" smtClean="0"/>
          </a:p>
        </p:txBody>
      </p:sp>
      <p:sp>
        <p:nvSpPr>
          <p:cNvPr id="41987"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9pPr>
          </a:lstStyle>
          <a:p>
            <a:r>
              <a:rPr kumimoji="0" lang="en-US" altLang="zh-CN" sz="1400" dirty="0" smtClean="0">
                <a:latin typeface="Calibri" panose="020F0502020204030204" pitchFamily="34" charset="0"/>
                <a:ea typeface="仿宋_GB2312" pitchFamily="49" charset="-122"/>
              </a:rPr>
              <a:t>2014-10-12</a:t>
            </a:r>
            <a:endParaRPr kumimoji="0" lang="zh-CN" altLang="en-US" sz="1400" dirty="0">
              <a:latin typeface="Calibri" panose="020F0502020204030204" pitchFamily="34" charset="0"/>
              <a:ea typeface="仿宋_GB2312" pitchFamily="49"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标题 1"/>
          <p:cNvSpPr>
            <a:spLocks noGrp="1"/>
          </p:cNvSpPr>
          <p:nvPr>
            <p:ph type="title"/>
          </p:nvPr>
        </p:nvSpPr>
        <p:spPr/>
        <p:txBody>
          <a:bodyPr/>
          <a:lstStyle/>
          <a:p>
            <a:pPr algn="l"/>
            <a:r>
              <a:rPr kumimoji="1" lang="en-US" altLang="zh-CN" dirty="0" smtClean="0"/>
              <a:t>Beam collimator</a:t>
            </a:r>
            <a:endParaRPr kumimoji="1" lang="zh-CN" altLang="en-US" dirty="0" smtClean="0"/>
          </a:p>
        </p:txBody>
      </p:sp>
      <p:sp>
        <p:nvSpPr>
          <p:cNvPr id="47106" name="内容占位符 2"/>
          <p:cNvSpPr>
            <a:spLocks noGrp="1"/>
          </p:cNvSpPr>
          <p:nvPr>
            <p:ph idx="1"/>
          </p:nvPr>
        </p:nvSpPr>
        <p:spPr/>
        <p:txBody>
          <a:bodyPr/>
          <a:lstStyle/>
          <a:p>
            <a:pPr lvl="0" eaLnBrk="1" fontAlgn="auto" hangingPunct="1">
              <a:spcBef>
                <a:spcPts val="0"/>
              </a:spcBef>
              <a:spcAft>
                <a:spcPts val="2400"/>
              </a:spcAft>
              <a:buFont typeface="Arial" panose="020B0604020202020204" pitchFamily="34" charset="0"/>
              <a:buChar char="•"/>
            </a:pPr>
            <a:r>
              <a:rPr lang="en-US" altLang="zh-CN" sz="2400" b="0" kern="1200" dirty="0" smtClean="0">
                <a:solidFill>
                  <a:prstClr val="black"/>
                </a:solidFill>
                <a:ea typeface="宋体"/>
                <a:cs typeface="+mn-cs"/>
              </a:rPr>
              <a:t>At any IP point, in order to protect the detector from radiation, 4 collimator are necessary, 2 of  them for the vertical direction and 2 for the horizontal direction. For CEPC, total 8 set of them are ok.</a:t>
            </a:r>
          </a:p>
          <a:p>
            <a:pPr lvl="0" eaLnBrk="1" fontAlgn="auto" hangingPunct="1">
              <a:spcAft>
                <a:spcPts val="0"/>
              </a:spcAft>
              <a:buFont typeface="Arial" panose="020B0604020202020204" pitchFamily="34" charset="0"/>
              <a:buChar char="•"/>
            </a:pPr>
            <a:r>
              <a:rPr lang="zh-CN" altLang="en-US" sz="2400" b="0" kern="1200" dirty="0" smtClean="0">
                <a:solidFill>
                  <a:prstClr val="black"/>
                </a:solidFill>
                <a:ea typeface="宋体"/>
                <a:cs typeface="+mn-cs"/>
              </a:rPr>
              <a:t> </a:t>
            </a:r>
            <a:r>
              <a:rPr lang="en-US" altLang="zh-CN" sz="2400" b="0" kern="1200" dirty="0">
                <a:solidFill>
                  <a:prstClr val="black"/>
                </a:solidFill>
                <a:ea typeface="宋体"/>
                <a:cs typeface="+mn-cs"/>
              </a:rPr>
              <a:t>T</a:t>
            </a:r>
            <a:r>
              <a:rPr lang="en-US" altLang="zh-CN" sz="2400" b="0" kern="1200" dirty="0" smtClean="0">
                <a:solidFill>
                  <a:prstClr val="black"/>
                </a:solidFill>
                <a:ea typeface="宋体"/>
                <a:cs typeface="+mn-cs"/>
              </a:rPr>
              <a:t>o use stepper motor  to driver the collimator, the adjust resolution is um level.</a:t>
            </a:r>
            <a:endParaRPr kumimoji="1" lang="zh-CN" altLang="en-US" sz="2400" dirty="0" smtClean="0"/>
          </a:p>
        </p:txBody>
      </p:sp>
      <p:sp>
        <p:nvSpPr>
          <p:cNvPr id="47107"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9pPr>
          </a:lstStyle>
          <a:p>
            <a:r>
              <a:rPr kumimoji="0" lang="en-US" altLang="zh-CN" sz="1400" dirty="0" smtClean="0">
                <a:latin typeface="Calibri" panose="020F0502020204030204" pitchFamily="34" charset="0"/>
                <a:ea typeface="仿宋_GB2312" pitchFamily="49" charset="-122"/>
              </a:rPr>
              <a:t>2014-10-12</a:t>
            </a:r>
            <a:endParaRPr kumimoji="0" lang="zh-CN" altLang="en-US" sz="1400" dirty="0">
              <a:latin typeface="Calibri" panose="020F0502020204030204" pitchFamily="34" charset="0"/>
              <a:ea typeface="仿宋_GB2312" pitchFamily="49"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矩形 9"/>
          <p:cNvSpPr>
            <a:spLocks noChangeArrowheads="1"/>
          </p:cNvSpPr>
          <p:nvPr/>
        </p:nvSpPr>
        <p:spPr bwMode="auto">
          <a:xfrm>
            <a:off x="468313" y="1220788"/>
            <a:ext cx="8207375" cy="3293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9pPr>
          </a:lstStyle>
          <a:p>
            <a:pPr>
              <a:spcAft>
                <a:spcPts val="2400"/>
              </a:spcAft>
              <a:buFont typeface="Wingdings" panose="05000000000000000000" pitchFamily="2" charset="2"/>
              <a:buChar char="v"/>
            </a:pPr>
            <a:r>
              <a:rPr lang="en-US" altLang="zh-CN" dirty="0" smtClean="0">
                <a:latin typeface="+mn-lt"/>
              </a:rPr>
              <a:t>Tune is one of the important parameters of the  machine, need to be show in real time.</a:t>
            </a:r>
          </a:p>
          <a:p>
            <a:pPr>
              <a:spcAft>
                <a:spcPts val="2400"/>
              </a:spcAft>
              <a:buFont typeface="Wingdings" panose="05000000000000000000" pitchFamily="2" charset="2"/>
              <a:buChar char="v"/>
            </a:pPr>
            <a:r>
              <a:rPr lang="en-US" altLang="zh-CN" dirty="0" smtClean="0">
                <a:latin typeface="+mn-lt"/>
              </a:rPr>
              <a:t>Frequency sweeping method with gated pulse or FFT analyzing to the data from the digital BPM. We can measure the tune from positron and electron separately.</a:t>
            </a:r>
          </a:p>
          <a:p>
            <a:pPr>
              <a:buFont typeface="Wingdings" panose="05000000000000000000" pitchFamily="2" charset="2"/>
              <a:buChar char="v"/>
            </a:pPr>
            <a:r>
              <a:rPr lang="en-US" altLang="zh-CN" dirty="0" smtClean="0">
                <a:latin typeface="+mn-lt"/>
              </a:rPr>
              <a:t>The BPM monitor, signal processing unit and the kicker form the entire system.</a:t>
            </a:r>
            <a:endParaRPr lang="en-US" altLang="zh-CN" dirty="0">
              <a:latin typeface="+mn-lt"/>
            </a:endParaRPr>
          </a:p>
        </p:txBody>
      </p:sp>
      <p:sp>
        <p:nvSpPr>
          <p:cNvPr id="5" name="标题 1"/>
          <p:cNvSpPr>
            <a:spLocks noGrp="1"/>
          </p:cNvSpPr>
          <p:nvPr>
            <p:ph type="title"/>
          </p:nvPr>
        </p:nvSpPr>
        <p:spPr>
          <a:xfrm>
            <a:off x="457200" y="274638"/>
            <a:ext cx="8229600" cy="850900"/>
          </a:xfrm>
        </p:spPr>
        <p:txBody>
          <a:bodyPr/>
          <a:lstStyle/>
          <a:p>
            <a:pPr algn="l"/>
            <a:r>
              <a:rPr kumimoji="1" lang="en-US" altLang="zh-CN" dirty="0" smtClean="0"/>
              <a:t>Tune measurement system</a:t>
            </a:r>
            <a:endParaRPr kumimoji="1" lang="zh-CN" altLang="en-US" dirty="0" smtClean="0"/>
          </a:p>
        </p:txBody>
      </p:sp>
      <p:pic>
        <p:nvPicPr>
          <p:cNvPr id="2050" name="Picture 2" descr="未命名"/>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6623" y="2276872"/>
            <a:ext cx="5169630" cy="3523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标题 1"/>
          <p:cNvSpPr>
            <a:spLocks noGrp="1"/>
          </p:cNvSpPr>
          <p:nvPr>
            <p:ph type="title"/>
          </p:nvPr>
        </p:nvSpPr>
        <p:spPr/>
        <p:txBody>
          <a:bodyPr/>
          <a:lstStyle/>
          <a:p>
            <a:pPr algn="l"/>
            <a:r>
              <a:rPr lang="en-US" altLang="zh-CN" dirty="0" smtClean="0"/>
              <a:t>Feedback system</a:t>
            </a:r>
            <a:endParaRPr lang="zh-CN" altLang="en-US" dirty="0" smtClean="0"/>
          </a:p>
        </p:txBody>
      </p:sp>
      <p:sp>
        <p:nvSpPr>
          <p:cNvPr id="2" name="矩形 1"/>
          <p:cNvSpPr/>
          <p:nvPr/>
        </p:nvSpPr>
        <p:spPr>
          <a:xfrm>
            <a:off x="395536" y="1268760"/>
            <a:ext cx="7992887" cy="4616648"/>
          </a:xfrm>
          <a:prstGeom prst="rect">
            <a:avLst/>
          </a:prstGeom>
        </p:spPr>
        <p:txBody>
          <a:bodyPr wrap="square">
            <a:spAutoFit/>
          </a:bodyPr>
          <a:lstStyle/>
          <a:p>
            <a:pPr marL="342900" lvl="0" indent="-342900" fontAlgn="auto">
              <a:spcBef>
                <a:spcPts val="1200"/>
              </a:spcBef>
              <a:spcAft>
                <a:spcPts val="0"/>
              </a:spcAft>
              <a:buFont typeface="Arial" panose="020B0604020202020204" pitchFamily="34" charset="0"/>
              <a:buChar char="•"/>
            </a:pPr>
            <a:r>
              <a:rPr lang="en-US" altLang="zh-CN" sz="2400" dirty="0" smtClean="0">
                <a:solidFill>
                  <a:prstClr val="black"/>
                </a:solidFill>
                <a:latin typeface="Calibri"/>
                <a:ea typeface="宋体"/>
              </a:rPr>
              <a:t>100 bunches fill in the ring and total current is 16.5mA,bunch space is 16.7us</a:t>
            </a:r>
            <a:r>
              <a:rPr lang="zh-CN" altLang="en-US" sz="2400" dirty="0" smtClean="0">
                <a:solidFill>
                  <a:prstClr val="black"/>
                </a:solidFill>
                <a:latin typeface="Calibri"/>
                <a:ea typeface="宋体"/>
              </a:rPr>
              <a:t>（</a:t>
            </a:r>
            <a:r>
              <a:rPr lang="en-US" altLang="zh-CN" sz="2400" dirty="0" smtClean="0">
                <a:solidFill>
                  <a:prstClr val="black"/>
                </a:solidFill>
                <a:latin typeface="Calibri"/>
                <a:ea typeface="宋体"/>
              </a:rPr>
              <a:t>distance is 1km</a:t>
            </a:r>
            <a:r>
              <a:rPr lang="zh-CN" altLang="en-US" sz="2400" dirty="0" smtClean="0">
                <a:solidFill>
                  <a:prstClr val="black"/>
                </a:solidFill>
                <a:latin typeface="Calibri"/>
                <a:ea typeface="宋体"/>
              </a:rPr>
              <a:t>）</a:t>
            </a:r>
            <a:endParaRPr lang="en-US" altLang="zh-CN" sz="2400" dirty="0">
              <a:solidFill>
                <a:prstClr val="black"/>
              </a:solidFill>
              <a:latin typeface="Calibri"/>
              <a:ea typeface="宋体"/>
            </a:endParaRPr>
          </a:p>
          <a:p>
            <a:pPr marL="342900" lvl="0" indent="-342900" fontAlgn="auto">
              <a:spcBef>
                <a:spcPts val="1200"/>
              </a:spcBef>
              <a:spcAft>
                <a:spcPts val="0"/>
              </a:spcAft>
              <a:buFont typeface="Arial" panose="020B0604020202020204" pitchFamily="34" charset="0"/>
              <a:buChar char="•"/>
            </a:pPr>
            <a:r>
              <a:rPr lang="en-US" altLang="zh-CN" sz="2400" dirty="0" smtClean="0">
                <a:solidFill>
                  <a:prstClr val="black"/>
                </a:solidFill>
                <a:latin typeface="Calibri"/>
                <a:ea typeface="宋体"/>
              </a:rPr>
              <a:t>Coupled bunch instabilities is inevitable due to the resistive wall impedance and HOMs, the nature damping time in not enough to damping the beam(damping times of three direction are </a:t>
            </a:r>
            <a:r>
              <a:rPr lang="en-US" sz="2400" dirty="0" smtClean="0">
                <a:solidFill>
                  <a:prstClr val="black"/>
                </a:solidFill>
                <a:latin typeface="Calibri"/>
                <a:ea typeface="+mn-ea"/>
              </a:rPr>
              <a:t>14.3</a:t>
            </a:r>
            <a:r>
              <a:rPr lang="en-US" altLang="zh-CN" sz="2400" dirty="0" smtClean="0">
                <a:solidFill>
                  <a:prstClr val="black"/>
                </a:solidFill>
                <a:latin typeface="Calibri"/>
                <a:ea typeface="宋体"/>
              </a:rPr>
              <a:t>ms</a:t>
            </a:r>
            <a:r>
              <a:rPr lang="en-US" sz="2400" dirty="0" smtClean="0">
                <a:solidFill>
                  <a:prstClr val="black"/>
                </a:solidFill>
                <a:latin typeface="Calibri"/>
                <a:ea typeface="+mn-ea"/>
              </a:rPr>
              <a:t>/14.3</a:t>
            </a:r>
            <a:r>
              <a:rPr lang="en-US" altLang="zh-CN" sz="2400" dirty="0" smtClean="0">
                <a:solidFill>
                  <a:prstClr val="black"/>
                </a:solidFill>
                <a:latin typeface="Calibri"/>
                <a:ea typeface="宋体"/>
              </a:rPr>
              <a:t>ms</a:t>
            </a:r>
            <a:r>
              <a:rPr lang="en-US" sz="2400" dirty="0" smtClean="0">
                <a:solidFill>
                  <a:prstClr val="black"/>
                </a:solidFill>
                <a:latin typeface="Calibri"/>
                <a:ea typeface="+mn-ea"/>
              </a:rPr>
              <a:t>/7.15</a:t>
            </a:r>
            <a:r>
              <a:rPr lang="en-US" altLang="zh-CN" sz="2400" dirty="0" smtClean="0">
                <a:solidFill>
                  <a:prstClr val="black"/>
                </a:solidFill>
                <a:latin typeface="Calibri"/>
                <a:ea typeface="宋体"/>
              </a:rPr>
              <a:t>ms</a:t>
            </a:r>
            <a:r>
              <a:rPr lang="en-US" altLang="zh-CN" sz="2400" dirty="0">
                <a:solidFill>
                  <a:prstClr val="black"/>
                </a:solidFill>
                <a:latin typeface="Calibri"/>
                <a:ea typeface="宋体"/>
              </a:rPr>
              <a:t>)</a:t>
            </a:r>
            <a:r>
              <a:rPr lang="zh-CN" altLang="en-US" sz="2400" dirty="0" smtClean="0">
                <a:solidFill>
                  <a:prstClr val="black"/>
                </a:solidFill>
                <a:latin typeface="Calibri"/>
                <a:ea typeface="宋体"/>
              </a:rPr>
              <a:t>。</a:t>
            </a:r>
            <a:endParaRPr lang="en-US" altLang="zh-CN" sz="2400" dirty="0">
              <a:solidFill>
                <a:prstClr val="black"/>
              </a:solidFill>
              <a:latin typeface="Calibri"/>
              <a:ea typeface="宋体"/>
            </a:endParaRPr>
          </a:p>
          <a:p>
            <a:pPr marL="342900" lvl="0" indent="-342900" fontAlgn="auto">
              <a:spcBef>
                <a:spcPts val="1200"/>
              </a:spcBef>
              <a:spcAft>
                <a:spcPts val="0"/>
              </a:spcAft>
              <a:buFont typeface="Arial" panose="020B0604020202020204" pitchFamily="34" charset="0"/>
              <a:buChar char="•"/>
            </a:pPr>
            <a:r>
              <a:rPr lang="en-US" altLang="zh-CN" sz="2400" dirty="0" smtClean="0">
                <a:solidFill>
                  <a:prstClr val="black"/>
                </a:solidFill>
                <a:latin typeface="Calibri"/>
                <a:ea typeface="宋体"/>
              </a:rPr>
              <a:t>Three sets of feedback system for x/y/z. </a:t>
            </a:r>
          </a:p>
          <a:p>
            <a:pPr marL="342900" lvl="0" indent="-342900" fontAlgn="auto">
              <a:spcBef>
                <a:spcPts val="1200"/>
              </a:spcBef>
              <a:spcAft>
                <a:spcPts val="0"/>
              </a:spcAft>
              <a:buFont typeface="Arial" panose="020B0604020202020204" pitchFamily="34" charset="0"/>
              <a:buChar char="•"/>
            </a:pPr>
            <a:r>
              <a:rPr lang="en-US" altLang="zh-CN" sz="2400" dirty="0" smtClean="0">
                <a:solidFill>
                  <a:prstClr val="black"/>
                </a:solidFill>
                <a:latin typeface="Calibri"/>
                <a:ea typeface="宋体"/>
              </a:rPr>
              <a:t>The strip-line kicker with one end shorted are ok for both beams in three directions; a horizontal beam pickup signal can be used for both horizontal direction and longitudinal direction.</a:t>
            </a:r>
            <a:endParaRPr lang="zh-CN" altLang="en-US" sz="2400" dirty="0" smtClean="0">
              <a:solidFill>
                <a:prstClr val="black"/>
              </a:solidFill>
              <a:latin typeface="Calibri"/>
              <a:ea typeface="宋体"/>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dirty="0" smtClean="0"/>
              <a:t>Luminosity measurement</a:t>
            </a:r>
            <a:endParaRPr lang="en-US" dirty="0"/>
          </a:p>
        </p:txBody>
      </p:sp>
      <p:sp>
        <p:nvSpPr>
          <p:cNvPr id="3" name="内容占位符 2"/>
          <p:cNvSpPr>
            <a:spLocks noGrp="1"/>
          </p:cNvSpPr>
          <p:nvPr>
            <p:ph idx="1"/>
          </p:nvPr>
        </p:nvSpPr>
        <p:spPr/>
        <p:txBody>
          <a:bodyPr/>
          <a:lstStyle/>
          <a:p>
            <a:r>
              <a:rPr lang="en-US" sz="2400" b="0" dirty="0" smtClean="0"/>
              <a:t>Use compact silicon-tungsten calorimeters to measure the luminosity of every bunch.</a:t>
            </a:r>
          </a:p>
          <a:p>
            <a:r>
              <a:rPr lang="en-US" sz="2400" b="0" dirty="0" smtClean="0"/>
              <a:t>We have no experience on this and need to investigate in detail. </a:t>
            </a:r>
            <a:endParaRPr lang="en-US" sz="2400" b="0" dirty="0"/>
          </a:p>
        </p:txBody>
      </p:sp>
      <p:sp>
        <p:nvSpPr>
          <p:cNvPr id="4" name="日期占位符 3"/>
          <p:cNvSpPr>
            <a:spLocks noGrp="1"/>
          </p:cNvSpPr>
          <p:nvPr>
            <p:ph type="dt" sz="half" idx="10"/>
          </p:nvPr>
        </p:nvSpPr>
        <p:spPr/>
        <p:txBody>
          <a:bodyPr/>
          <a:lstStyle/>
          <a:p>
            <a:r>
              <a:rPr lang="en-US" altLang="zh-CN" smtClean="0"/>
              <a:t>2014-06-04</a:t>
            </a:r>
            <a:endParaRPr lang="zh-CN" altLang="en-US"/>
          </a:p>
        </p:txBody>
      </p:sp>
    </p:spTree>
    <p:extLst>
      <p:ext uri="{BB962C8B-B14F-4D97-AF65-F5344CB8AC3E}">
        <p14:creationId xmlns:p14="http://schemas.microsoft.com/office/powerpoint/2010/main" val="6104564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R&amp;D of Beam instrumentation of </a:t>
            </a:r>
            <a:r>
              <a:rPr lang="en-US" altLang="zh-CN" dirty="0" smtClean="0"/>
              <a:t>CEPC</a:t>
            </a:r>
            <a:endParaRPr lang="en-US" dirty="0"/>
          </a:p>
        </p:txBody>
      </p:sp>
      <p:sp>
        <p:nvSpPr>
          <p:cNvPr id="3" name="内容占位符 2"/>
          <p:cNvSpPr>
            <a:spLocks noGrp="1"/>
          </p:cNvSpPr>
          <p:nvPr>
            <p:ph idx="1"/>
          </p:nvPr>
        </p:nvSpPr>
        <p:spPr/>
        <p:txBody>
          <a:bodyPr/>
          <a:lstStyle/>
          <a:p>
            <a:r>
              <a:rPr lang="en-US" sz="2400" b="0" dirty="0" smtClean="0"/>
              <a:t>Digital electronics for BPM need to R&amp;D, radiation protection need to be considered in design;</a:t>
            </a:r>
          </a:p>
          <a:p>
            <a:r>
              <a:rPr lang="en-US" sz="2400" b="0" dirty="0" smtClean="0"/>
              <a:t>High vacuum feed through for BPM and kicker need to study and control the technique. </a:t>
            </a:r>
          </a:p>
          <a:p>
            <a:r>
              <a:rPr lang="en-US" sz="2400" b="0" dirty="0" smtClean="0"/>
              <a:t>Pin diode type BLM monitor need to study and fabricated by ourselves.</a:t>
            </a:r>
          </a:p>
          <a:p>
            <a:r>
              <a:rPr lang="en-US" sz="2400" b="0" dirty="0" smtClean="0"/>
              <a:t>Luminosity measurement based </a:t>
            </a:r>
            <a:r>
              <a:rPr lang="en-US" sz="2400" b="0" dirty="0"/>
              <a:t>on silicon-tungsten </a:t>
            </a:r>
            <a:r>
              <a:rPr lang="en-US" sz="2400" b="0" dirty="0" smtClean="0"/>
              <a:t>calorimeters need to investigate.</a:t>
            </a:r>
            <a:endParaRPr lang="en-US" sz="2400" b="0" dirty="0"/>
          </a:p>
        </p:txBody>
      </p:sp>
      <p:sp>
        <p:nvSpPr>
          <p:cNvPr id="4" name="日期占位符 3"/>
          <p:cNvSpPr>
            <a:spLocks noGrp="1"/>
          </p:cNvSpPr>
          <p:nvPr>
            <p:ph type="dt" sz="half" idx="10"/>
          </p:nvPr>
        </p:nvSpPr>
        <p:spPr/>
        <p:txBody>
          <a:bodyPr/>
          <a:lstStyle/>
          <a:p>
            <a:r>
              <a:rPr lang="en-US" altLang="zh-CN" smtClean="0"/>
              <a:t>2014-06-04</a:t>
            </a:r>
            <a:endParaRPr lang="zh-CN" altLang="en-US"/>
          </a:p>
        </p:txBody>
      </p:sp>
    </p:spTree>
    <p:extLst>
      <p:ext uri="{BB962C8B-B14F-4D97-AF65-F5344CB8AC3E}">
        <p14:creationId xmlns:p14="http://schemas.microsoft.com/office/powerpoint/2010/main" val="6392906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内容占位符 2"/>
          <p:cNvSpPr>
            <a:spLocks noGrp="1"/>
          </p:cNvSpPr>
          <p:nvPr>
            <p:ph idx="1"/>
          </p:nvPr>
        </p:nvSpPr>
        <p:spPr/>
        <p:txBody>
          <a:bodyPr/>
          <a:lstStyle/>
          <a:p>
            <a:endParaRPr lang="en-US" altLang="zh-CN" dirty="0" smtClean="0"/>
          </a:p>
          <a:p>
            <a:endParaRPr lang="en-US" altLang="zh-CN" dirty="0" smtClean="0"/>
          </a:p>
          <a:p>
            <a:pPr algn="ctr">
              <a:buFontTx/>
              <a:buNone/>
            </a:pPr>
            <a:r>
              <a:rPr lang="en-US" altLang="zh-CN" sz="4000" dirty="0" smtClean="0"/>
              <a:t>Thanks for your attention !</a:t>
            </a:r>
            <a:endParaRPr lang="zh-CN" altLang="en-US" sz="4000" dirty="0" smtClean="0"/>
          </a:p>
        </p:txBody>
      </p:sp>
      <p:sp>
        <p:nvSpPr>
          <p:cNvPr id="33795" name="日期占位符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9pPr>
          </a:lstStyle>
          <a:p>
            <a:r>
              <a:rPr kumimoji="0" lang="en-US" altLang="zh-CN" sz="1400" dirty="0" smtClean="0">
                <a:latin typeface="Calibri" panose="020F0502020204030204" pitchFamily="34" charset="0"/>
                <a:ea typeface="仿宋_GB2312" pitchFamily="49" charset="-122"/>
              </a:rPr>
              <a:t>2014-10-12</a:t>
            </a:r>
            <a:endParaRPr kumimoji="0" lang="zh-CN" altLang="en-US" sz="1400" dirty="0">
              <a:latin typeface="Calibri" panose="020F0502020204030204" pitchFamily="34" charset="0"/>
              <a:ea typeface="仿宋_GB2312" pitchFamily="49" charset="-122"/>
            </a:endParaRPr>
          </a:p>
        </p:txBody>
      </p:sp>
      <p:sp>
        <p:nvSpPr>
          <p:cNvPr id="33796" name="页脚占位符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9pPr>
          </a:lstStyle>
          <a:p>
            <a:r>
              <a:rPr kumimoji="0" lang="en-US" altLang="zh-CN" sz="1400" dirty="0" smtClean="0">
                <a:latin typeface="Calibri" panose="020F0502020204030204" pitchFamily="34" charset="0"/>
                <a:ea typeface="仿宋_GB2312" pitchFamily="49" charset="-122"/>
              </a:rPr>
              <a:t>HF2014</a:t>
            </a:r>
            <a:endParaRPr kumimoji="0" lang="zh-CN" altLang="en-US" sz="1400" dirty="0">
              <a:latin typeface="Calibri" panose="020F0502020204030204" pitchFamily="34" charset="0"/>
              <a:ea typeface="仿宋_GB2312" pitchFamily="49"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标题 1"/>
          <p:cNvSpPr>
            <a:spLocks noGrp="1"/>
          </p:cNvSpPr>
          <p:nvPr>
            <p:ph type="title"/>
          </p:nvPr>
        </p:nvSpPr>
        <p:spPr/>
        <p:txBody>
          <a:bodyPr/>
          <a:lstStyle/>
          <a:p>
            <a:pPr eaLnBrk="1" hangingPunct="1"/>
            <a:r>
              <a:rPr lang="en-US" altLang="zh-CN" smtClean="0"/>
              <a:t>Outline</a:t>
            </a:r>
            <a:endParaRPr lang="zh-CN" altLang="en-US" smtClean="0"/>
          </a:p>
        </p:txBody>
      </p:sp>
      <p:sp>
        <p:nvSpPr>
          <p:cNvPr id="17410" name="内容占位符 2"/>
          <p:cNvSpPr>
            <a:spLocks noGrp="1"/>
          </p:cNvSpPr>
          <p:nvPr>
            <p:ph idx="1"/>
          </p:nvPr>
        </p:nvSpPr>
        <p:spPr>
          <a:xfrm>
            <a:off x="1000125" y="1341438"/>
            <a:ext cx="7686675" cy="4525962"/>
          </a:xfrm>
        </p:spPr>
        <p:txBody>
          <a:bodyPr/>
          <a:lstStyle/>
          <a:p>
            <a:pPr eaLnBrk="1" hangingPunct="1">
              <a:spcBef>
                <a:spcPts val="1200"/>
              </a:spcBef>
              <a:spcAft>
                <a:spcPts val="600"/>
              </a:spcAft>
            </a:pPr>
            <a:r>
              <a:rPr lang="en-US" altLang="zh-CN" dirty="0" smtClean="0"/>
              <a:t>Principle  of design</a:t>
            </a:r>
          </a:p>
          <a:p>
            <a:pPr eaLnBrk="1" hangingPunct="1">
              <a:spcBef>
                <a:spcPts val="1200"/>
              </a:spcBef>
              <a:spcAft>
                <a:spcPts val="600"/>
              </a:spcAft>
            </a:pPr>
            <a:r>
              <a:rPr lang="en-US" altLang="zh-CN" dirty="0" smtClean="0"/>
              <a:t>Detailed information of sub-system</a:t>
            </a:r>
          </a:p>
          <a:p>
            <a:pPr eaLnBrk="1" hangingPunct="1">
              <a:spcBef>
                <a:spcPts val="1200"/>
              </a:spcBef>
              <a:spcAft>
                <a:spcPts val="600"/>
              </a:spcAft>
            </a:pPr>
            <a:r>
              <a:rPr lang="en-US" altLang="zh-CN" dirty="0" smtClean="0"/>
              <a:t>R&amp;D of Beam instrumentation of CEPC</a:t>
            </a:r>
          </a:p>
        </p:txBody>
      </p:sp>
      <p:sp>
        <p:nvSpPr>
          <p:cNvPr id="17411" name="日期占位符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9pPr>
          </a:lstStyle>
          <a:p>
            <a:r>
              <a:rPr kumimoji="0" lang="en-US" altLang="zh-CN" sz="1400" dirty="0" smtClean="0">
                <a:latin typeface="Calibri" panose="020F0502020204030204" pitchFamily="34" charset="0"/>
                <a:ea typeface="仿宋_GB2312" pitchFamily="49" charset="-122"/>
              </a:rPr>
              <a:t>2014-10-12</a:t>
            </a:r>
            <a:endParaRPr kumimoji="0" lang="zh-CN" altLang="en-US" sz="1400" dirty="0">
              <a:latin typeface="Calibri" panose="020F0502020204030204" pitchFamily="34" charset="0"/>
              <a:ea typeface="仿宋_GB2312" pitchFamily="49"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期占位符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9pPr>
          </a:lstStyle>
          <a:p>
            <a:r>
              <a:rPr kumimoji="0" lang="en-US" altLang="zh-CN" sz="1400" dirty="0" smtClean="0">
                <a:latin typeface="Calibri" panose="020F0502020204030204" pitchFamily="34" charset="0"/>
                <a:ea typeface="仿宋_GB2312" pitchFamily="49" charset="-122"/>
              </a:rPr>
              <a:t>2014-10-12</a:t>
            </a:r>
            <a:endParaRPr kumimoji="0" lang="zh-CN" altLang="en-US" sz="1400" dirty="0">
              <a:latin typeface="Calibri" panose="020F0502020204030204" pitchFamily="34" charset="0"/>
              <a:ea typeface="仿宋_GB2312" pitchFamily="49" charset="-122"/>
            </a:endParaRPr>
          </a:p>
        </p:txBody>
      </p:sp>
      <p:sp>
        <p:nvSpPr>
          <p:cNvPr id="19459" name="标题 1"/>
          <p:cNvSpPr>
            <a:spLocks noGrp="1"/>
          </p:cNvSpPr>
          <p:nvPr>
            <p:ph type="title"/>
          </p:nvPr>
        </p:nvSpPr>
        <p:spPr/>
        <p:txBody>
          <a:bodyPr/>
          <a:lstStyle/>
          <a:p>
            <a:pPr algn="l" eaLnBrk="1" hangingPunct="1"/>
            <a:r>
              <a:rPr lang="en-US" altLang="zh-CN" sz="2800" dirty="0" smtClean="0"/>
              <a:t>1.Principle  </a:t>
            </a:r>
            <a:r>
              <a:rPr lang="en-US" altLang="zh-CN" sz="2800" dirty="0"/>
              <a:t>of </a:t>
            </a:r>
            <a:r>
              <a:rPr lang="en-US" altLang="zh-CN" sz="2800" dirty="0" smtClean="0"/>
              <a:t>design</a:t>
            </a:r>
            <a:endParaRPr lang="zh-CN" altLang="en-US" sz="2800" dirty="0" smtClean="0"/>
          </a:p>
        </p:txBody>
      </p:sp>
      <p:sp>
        <p:nvSpPr>
          <p:cNvPr id="19460" name="内容占位符 3"/>
          <p:cNvSpPr>
            <a:spLocks noGrp="1"/>
          </p:cNvSpPr>
          <p:nvPr>
            <p:ph idx="1"/>
          </p:nvPr>
        </p:nvSpPr>
        <p:spPr>
          <a:xfrm>
            <a:off x="457200" y="1208088"/>
            <a:ext cx="8229600" cy="4813300"/>
          </a:xfrm>
        </p:spPr>
        <p:txBody>
          <a:bodyPr/>
          <a:lstStyle/>
          <a:p>
            <a:pPr marL="0" marR="0" indent="0" algn="just">
              <a:lnSpc>
                <a:spcPts val="1800"/>
              </a:lnSpc>
              <a:spcBef>
                <a:spcPts val="0"/>
              </a:spcBef>
              <a:spcAft>
                <a:spcPts val="600"/>
              </a:spcAft>
              <a:buNone/>
            </a:pPr>
            <a:r>
              <a:rPr lang="en-US" sz="1800" b="0" dirty="0" smtClean="0">
                <a:latin typeface="Times New Roman"/>
                <a:ea typeface="宋体"/>
              </a:rPr>
              <a:t>    The </a:t>
            </a:r>
            <a:r>
              <a:rPr lang="en-US" sz="1800" b="0" dirty="0">
                <a:latin typeface="Times New Roman"/>
                <a:ea typeface="宋体"/>
              </a:rPr>
              <a:t>beam instrumentation system, which consists of various beam monitors and signal processing electronics, is one of the important parts of </a:t>
            </a:r>
            <a:r>
              <a:rPr lang="en-US" sz="1800" b="0" dirty="0" smtClean="0">
                <a:latin typeface="Times New Roman"/>
                <a:ea typeface="宋体"/>
              </a:rPr>
              <a:t>CEPC. </a:t>
            </a:r>
            <a:r>
              <a:rPr lang="en-US" sz="1800" b="0" dirty="0">
                <a:latin typeface="Times New Roman"/>
                <a:ea typeface="宋体"/>
              </a:rPr>
              <a:t>This system must provide precise and sufficient information of the beam and machine so that accelerator physicists and machine operators can improve the injection efficiency, optimize the lattice parameters, monitor the beam behaviors and increase the luminosity. </a:t>
            </a:r>
            <a:endParaRPr lang="en-US" sz="1800" b="0" dirty="0" smtClean="0">
              <a:latin typeface="Times New Roman"/>
              <a:ea typeface="宋体"/>
            </a:endParaRPr>
          </a:p>
          <a:p>
            <a:pPr marL="0" marR="0" indent="0" algn="just">
              <a:lnSpc>
                <a:spcPts val="1800"/>
              </a:lnSpc>
              <a:spcBef>
                <a:spcPts val="0"/>
              </a:spcBef>
              <a:spcAft>
                <a:spcPts val="600"/>
              </a:spcAft>
              <a:buNone/>
            </a:pPr>
            <a:r>
              <a:rPr lang="en-US" sz="1800" dirty="0" smtClean="0">
                <a:ea typeface="宋体"/>
                <a:cs typeface="Times New Roman"/>
              </a:rPr>
              <a:t>     </a:t>
            </a:r>
            <a:r>
              <a:rPr lang="en-US" sz="1800" b="0" dirty="0" smtClean="0">
                <a:ea typeface="宋体"/>
                <a:cs typeface="Times New Roman"/>
              </a:rPr>
              <a:t>In </a:t>
            </a:r>
            <a:r>
              <a:rPr lang="en-US" sz="1800" b="0" dirty="0">
                <a:ea typeface="宋体"/>
                <a:cs typeface="Times New Roman"/>
              </a:rPr>
              <a:t>the field of beam instrumentation for CEPC there are some new problems specific to the </a:t>
            </a:r>
            <a:r>
              <a:rPr lang="en-US" sz="1800" b="0" dirty="0" smtClean="0">
                <a:ea typeface="宋体"/>
                <a:cs typeface="Times New Roman"/>
              </a:rPr>
              <a:t>large size </a:t>
            </a:r>
            <a:r>
              <a:rPr lang="en-US" sz="1800" b="0" dirty="0">
                <a:ea typeface="宋体"/>
                <a:cs typeface="Times New Roman"/>
              </a:rPr>
              <a:t>of the </a:t>
            </a:r>
            <a:r>
              <a:rPr lang="en-US" sz="1800" b="0" dirty="0" smtClean="0">
                <a:ea typeface="宋体"/>
                <a:cs typeface="Times New Roman"/>
              </a:rPr>
              <a:t>ring, at the same time, the positron and electron pass by the same monitor.</a:t>
            </a:r>
          </a:p>
          <a:p>
            <a:pPr marL="0" marR="0" indent="0" algn="just">
              <a:lnSpc>
                <a:spcPts val="1800"/>
              </a:lnSpc>
              <a:spcBef>
                <a:spcPts val="0"/>
              </a:spcBef>
              <a:spcAft>
                <a:spcPts val="600"/>
              </a:spcAft>
              <a:buNone/>
            </a:pPr>
            <a:r>
              <a:rPr lang="en-US" sz="1800" b="0" kern="100" dirty="0">
                <a:latin typeface="Times New Roman"/>
                <a:ea typeface="宋体"/>
                <a:cs typeface="Times New Roman"/>
              </a:rPr>
              <a:t> </a:t>
            </a:r>
            <a:r>
              <a:rPr lang="en-US" sz="1800" b="0" kern="100" dirty="0" smtClean="0">
                <a:latin typeface="Times New Roman"/>
                <a:ea typeface="宋体"/>
                <a:cs typeface="Times New Roman"/>
              </a:rPr>
              <a:t>    </a:t>
            </a:r>
            <a:endParaRPr lang="en-US" sz="1800" b="0" kern="100" dirty="0">
              <a:latin typeface="Times New Roman"/>
              <a:ea typeface="宋体"/>
            </a:endParaRPr>
          </a:p>
          <a:p>
            <a:pPr marL="0" marR="0" indent="0" algn="just">
              <a:lnSpc>
                <a:spcPts val="1500"/>
              </a:lnSpc>
              <a:spcBef>
                <a:spcPts val="0"/>
              </a:spcBef>
              <a:spcAft>
                <a:spcPts val="600"/>
              </a:spcAft>
              <a:buNone/>
            </a:pPr>
            <a:r>
              <a:rPr lang="en-US" sz="1800" b="0" dirty="0" smtClean="0">
                <a:latin typeface="Times New Roman"/>
                <a:ea typeface="宋体"/>
              </a:rPr>
              <a:t> The </a:t>
            </a:r>
            <a:r>
              <a:rPr lang="en-US" sz="1800" b="0" dirty="0">
                <a:latin typeface="Times New Roman"/>
                <a:ea typeface="宋体"/>
              </a:rPr>
              <a:t>main design philosophy should be followed as </a:t>
            </a:r>
            <a:r>
              <a:rPr lang="en-US" sz="1800" b="0" dirty="0" smtClean="0">
                <a:latin typeface="Times New Roman"/>
                <a:ea typeface="宋体"/>
              </a:rPr>
              <a:t>the below:</a:t>
            </a:r>
            <a:endParaRPr lang="en-US" sz="1800" b="0" dirty="0">
              <a:latin typeface="Times New Roman"/>
              <a:ea typeface="宋体"/>
            </a:endParaRPr>
          </a:p>
          <a:p>
            <a:pPr lvl="0" algn="just">
              <a:spcBef>
                <a:spcPts val="0"/>
              </a:spcBef>
              <a:spcAft>
                <a:spcPts val="250"/>
              </a:spcAft>
              <a:buFont typeface="Wingdings"/>
              <a:buChar char=""/>
              <a:tabLst>
                <a:tab pos="495300" algn="l"/>
              </a:tabLst>
            </a:pPr>
            <a:r>
              <a:rPr lang="en-US" sz="1800" b="0" kern="100" dirty="0">
                <a:solidFill>
                  <a:srgbClr val="000000"/>
                </a:solidFill>
                <a:latin typeface="Times New Roman"/>
                <a:ea typeface="宋体"/>
              </a:rPr>
              <a:t>To satisfy the requirement of long-term stable operation</a:t>
            </a:r>
            <a:endParaRPr lang="en-US" sz="1800" b="0" kern="100" dirty="0">
              <a:latin typeface="Times New Roman"/>
              <a:ea typeface="宋体"/>
            </a:endParaRPr>
          </a:p>
          <a:p>
            <a:pPr lvl="0" algn="just">
              <a:spcBef>
                <a:spcPts val="0"/>
              </a:spcBef>
              <a:spcAft>
                <a:spcPts val="250"/>
              </a:spcAft>
              <a:buFont typeface="Wingdings"/>
              <a:buChar char=""/>
              <a:tabLst>
                <a:tab pos="495300" algn="l"/>
              </a:tabLst>
            </a:pPr>
            <a:r>
              <a:rPr lang="en-US" sz="1800" b="0" kern="100" dirty="0">
                <a:solidFill>
                  <a:srgbClr val="000000"/>
                </a:solidFill>
                <a:latin typeface="Times New Roman"/>
                <a:ea typeface="宋体"/>
              </a:rPr>
              <a:t>Appropriate precision and </a:t>
            </a:r>
            <a:r>
              <a:rPr lang="en-US" sz="1800" b="0" kern="100" dirty="0" smtClean="0">
                <a:solidFill>
                  <a:srgbClr val="000000"/>
                </a:solidFill>
                <a:latin typeface="Times New Roman"/>
                <a:ea typeface="宋体"/>
              </a:rPr>
              <a:t>speed for the parameter measurement </a:t>
            </a:r>
            <a:endParaRPr lang="en-US" sz="1800" b="0" kern="100" dirty="0">
              <a:latin typeface="Times New Roman"/>
              <a:ea typeface="宋体"/>
            </a:endParaRPr>
          </a:p>
          <a:p>
            <a:pPr lvl="0" algn="just">
              <a:spcBef>
                <a:spcPts val="0"/>
              </a:spcBef>
              <a:spcAft>
                <a:spcPts val="250"/>
              </a:spcAft>
              <a:buFont typeface="Wingdings"/>
              <a:buChar char=""/>
              <a:tabLst>
                <a:tab pos="495300" algn="l"/>
              </a:tabLst>
            </a:pPr>
            <a:r>
              <a:rPr lang="en-US" sz="1800" b="0" kern="100" dirty="0">
                <a:solidFill>
                  <a:srgbClr val="000000"/>
                </a:solidFill>
                <a:latin typeface="Times New Roman"/>
                <a:ea typeface="宋体"/>
              </a:rPr>
              <a:t>Large dynamic range</a:t>
            </a:r>
            <a:endParaRPr lang="en-US" sz="1800" b="0" kern="100" dirty="0">
              <a:latin typeface="Times New Roman"/>
              <a:ea typeface="宋体"/>
            </a:endParaRPr>
          </a:p>
          <a:p>
            <a:pPr lvl="0" algn="just">
              <a:spcBef>
                <a:spcPts val="0"/>
              </a:spcBef>
              <a:spcAft>
                <a:spcPts val="250"/>
              </a:spcAft>
              <a:buFont typeface="Wingdings"/>
              <a:buChar char=""/>
              <a:tabLst>
                <a:tab pos="495300" algn="l"/>
              </a:tabLst>
            </a:pPr>
            <a:r>
              <a:rPr lang="en-US" sz="1800" b="0" kern="100" dirty="0">
                <a:solidFill>
                  <a:srgbClr val="000000"/>
                </a:solidFill>
                <a:latin typeface="Times New Roman"/>
                <a:ea typeface="宋体"/>
              </a:rPr>
              <a:t>Coupling impedance must be as small as possible</a:t>
            </a:r>
            <a:endParaRPr lang="en-US" sz="1800" b="0" kern="100" dirty="0">
              <a:latin typeface="Times New Roman"/>
              <a:ea typeface="宋体"/>
            </a:endParaRPr>
          </a:p>
          <a:p>
            <a:pPr lvl="0" algn="just">
              <a:spcBef>
                <a:spcPts val="0"/>
              </a:spcBef>
              <a:spcAft>
                <a:spcPts val="250"/>
              </a:spcAft>
              <a:buFont typeface="Wingdings"/>
              <a:buChar char=""/>
              <a:tabLst>
                <a:tab pos="495300" algn="l"/>
              </a:tabLst>
            </a:pPr>
            <a:r>
              <a:rPr lang="en-US" sz="1800" b="0" dirty="0" smtClean="0">
                <a:solidFill>
                  <a:srgbClr val="000000"/>
                </a:solidFill>
                <a:latin typeface="Times New Roman"/>
                <a:ea typeface="宋体"/>
              </a:rPr>
              <a:t>The </a:t>
            </a:r>
            <a:r>
              <a:rPr lang="en-US" sz="1800" b="0" dirty="0">
                <a:solidFill>
                  <a:srgbClr val="000000"/>
                </a:solidFill>
                <a:latin typeface="Times New Roman"/>
                <a:ea typeface="宋体"/>
              </a:rPr>
              <a:t>home-made products should be used as more as possible to save money</a:t>
            </a:r>
            <a:endParaRPr lang="en-US" sz="1800" b="0" kern="100" dirty="0">
              <a:effectLst/>
              <a:latin typeface="Times New Roman"/>
              <a:ea typeface="宋体"/>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smtClean="0"/>
              <a:t>2014-06-04</a:t>
            </a:r>
            <a:endParaRPr lang="zh-CN" altLang="en-US"/>
          </a:p>
        </p:txBody>
      </p:sp>
      <p:graphicFrame>
        <p:nvGraphicFramePr>
          <p:cNvPr id="7" name="表格 6"/>
          <p:cNvGraphicFramePr>
            <a:graphicFrameLocks noGrp="1"/>
          </p:cNvGraphicFramePr>
          <p:nvPr>
            <p:extLst>
              <p:ext uri="{D42A27DB-BD31-4B8C-83A1-F6EECF244321}">
                <p14:modId xmlns:p14="http://schemas.microsoft.com/office/powerpoint/2010/main" val="2455094680"/>
              </p:ext>
            </p:extLst>
          </p:nvPr>
        </p:nvGraphicFramePr>
        <p:xfrm>
          <a:off x="827584" y="1585459"/>
          <a:ext cx="7560840" cy="3931773"/>
        </p:xfrm>
        <a:graphic>
          <a:graphicData uri="http://schemas.openxmlformats.org/drawingml/2006/table">
            <a:tbl>
              <a:tblPr firstRow="1" firstCol="1" lastRow="1" lastCol="1" bandRow="1" bandCol="1"/>
              <a:tblGrid>
                <a:gridCol w="936104"/>
                <a:gridCol w="2044483"/>
                <a:gridCol w="1941553"/>
                <a:gridCol w="1774604"/>
                <a:gridCol w="864096"/>
              </a:tblGrid>
              <a:tr h="547477">
                <a:tc>
                  <a:txBody>
                    <a:bodyPr/>
                    <a:lstStyle/>
                    <a:p>
                      <a:pPr marL="0" marR="0" algn="ctr">
                        <a:lnSpc>
                          <a:spcPct val="115000"/>
                        </a:lnSpc>
                        <a:spcBef>
                          <a:spcPts val="0"/>
                        </a:spcBef>
                        <a:spcAft>
                          <a:spcPts val="0"/>
                        </a:spcAft>
                      </a:pPr>
                      <a:r>
                        <a:rPr lang="en-US" sz="900" kern="100" dirty="0">
                          <a:effectLst/>
                          <a:latin typeface="Times New Roman"/>
                          <a:ea typeface="宋体"/>
                        </a:rPr>
                        <a:t> </a:t>
                      </a:r>
                      <a:endParaRPr lang="en-US" sz="800" kern="100" dirty="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kern="100">
                          <a:effectLst/>
                          <a:latin typeface="Times New Roman"/>
                          <a:ea typeface="宋体"/>
                        </a:rPr>
                        <a:t>item</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kern="100">
                          <a:effectLst/>
                          <a:latin typeface="Times New Roman"/>
                          <a:ea typeface="宋体"/>
                        </a:rPr>
                        <a:t>method</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kern="100">
                          <a:effectLst/>
                          <a:latin typeface="Times New Roman"/>
                          <a:ea typeface="宋体"/>
                        </a:rPr>
                        <a:t>parameter</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kern="100">
                          <a:effectLst/>
                          <a:latin typeface="Times New Roman"/>
                          <a:ea typeface="宋体"/>
                        </a:rPr>
                        <a:t>amounts</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0230">
                <a:tc rowSpan="12">
                  <a:txBody>
                    <a:bodyPr/>
                    <a:lstStyle/>
                    <a:p>
                      <a:pPr marL="0" marR="0" algn="ctr">
                        <a:lnSpc>
                          <a:spcPct val="115000"/>
                        </a:lnSpc>
                        <a:spcBef>
                          <a:spcPts val="0"/>
                        </a:spcBef>
                        <a:spcAft>
                          <a:spcPts val="0"/>
                        </a:spcAft>
                      </a:pPr>
                      <a:r>
                        <a:rPr lang="en-US" sz="900" kern="100">
                          <a:effectLst/>
                          <a:latin typeface="Times New Roman"/>
                          <a:ea typeface="宋体"/>
                        </a:rPr>
                        <a:t>Storage ring</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kern="100">
                          <a:effectLst/>
                          <a:latin typeface="Times New Roman"/>
                          <a:ea typeface="宋体"/>
                        </a:rPr>
                        <a:t>Bunch current</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kern="100">
                          <a:effectLst/>
                          <a:latin typeface="Times New Roman"/>
                          <a:ea typeface="宋体"/>
                        </a:rPr>
                        <a:t>BCM</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kern="100">
                          <a:effectLst/>
                          <a:latin typeface="Times New Roman"/>
                          <a:ea typeface="宋体"/>
                        </a:rPr>
                        <a:t>Resolution:1/255</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kern="100">
                          <a:effectLst/>
                          <a:latin typeface="Times New Roman"/>
                          <a:ea typeface="宋体"/>
                        </a:rPr>
                        <a:t>2</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461">
                <a:tc vMerge="1">
                  <a:txBody>
                    <a:bodyPr/>
                    <a:lstStyle/>
                    <a:p>
                      <a:endParaRPr lang="en-US"/>
                    </a:p>
                  </a:txBody>
                  <a:tcPr/>
                </a:tc>
                <a:tc>
                  <a:txBody>
                    <a:bodyPr/>
                    <a:lstStyle/>
                    <a:p>
                      <a:pPr marL="0" marR="0" algn="ctr">
                        <a:lnSpc>
                          <a:spcPct val="115000"/>
                        </a:lnSpc>
                        <a:spcBef>
                          <a:spcPts val="0"/>
                        </a:spcBef>
                        <a:spcAft>
                          <a:spcPts val="0"/>
                        </a:spcAft>
                      </a:pPr>
                      <a:r>
                        <a:rPr lang="en-US" sz="900" kern="100">
                          <a:effectLst/>
                          <a:latin typeface="Times New Roman"/>
                          <a:ea typeface="宋体"/>
                        </a:rPr>
                        <a:t>Average current</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kern="100">
                          <a:effectLst/>
                          <a:latin typeface="Times New Roman"/>
                          <a:ea typeface="宋体"/>
                        </a:rPr>
                        <a:t>PCT</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kern="100">
                          <a:effectLst/>
                          <a:latin typeface="Times New Roman"/>
                          <a:ea typeface="宋体"/>
                        </a:rPr>
                        <a:t>Range:0.1mA~50mA</a:t>
                      </a:r>
                      <a:r>
                        <a:rPr lang="zh-CN" sz="900" kern="100">
                          <a:effectLst/>
                          <a:latin typeface="Times New Roman"/>
                          <a:ea typeface="宋体"/>
                        </a:rPr>
                        <a:t>；</a:t>
                      </a:r>
                      <a:endParaRPr lang="en-US" sz="800" kern="100">
                        <a:effectLst/>
                        <a:latin typeface="Times New Roman"/>
                        <a:ea typeface="宋体"/>
                      </a:endParaRPr>
                    </a:p>
                    <a:p>
                      <a:pPr marL="0" marR="0" algn="ctr">
                        <a:lnSpc>
                          <a:spcPct val="115000"/>
                        </a:lnSpc>
                        <a:spcBef>
                          <a:spcPts val="0"/>
                        </a:spcBef>
                        <a:spcAft>
                          <a:spcPts val="0"/>
                        </a:spcAft>
                      </a:pPr>
                      <a:r>
                        <a:rPr lang="en-US" sz="900" kern="100">
                          <a:effectLst/>
                          <a:latin typeface="Times New Roman"/>
                          <a:ea typeface="宋体"/>
                        </a:rPr>
                        <a:t> </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kern="100">
                          <a:effectLst/>
                          <a:latin typeface="Times New Roman"/>
                          <a:ea typeface="宋体"/>
                        </a:rPr>
                        <a:t>2</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928">
                <a:tc vMerge="1">
                  <a:txBody>
                    <a:bodyPr/>
                    <a:lstStyle/>
                    <a:p>
                      <a:endParaRPr lang="en-US"/>
                    </a:p>
                  </a:txBody>
                  <a:tcPr/>
                </a:tc>
                <a:tc>
                  <a:txBody>
                    <a:bodyPr/>
                    <a:lstStyle/>
                    <a:p>
                      <a:pPr marL="0" marR="0" algn="ctr">
                        <a:lnSpc>
                          <a:spcPct val="115000"/>
                        </a:lnSpc>
                        <a:spcBef>
                          <a:spcPts val="0"/>
                        </a:spcBef>
                        <a:spcAft>
                          <a:spcPts val="0"/>
                        </a:spcAft>
                      </a:pPr>
                      <a:r>
                        <a:rPr lang="en-US" sz="900" kern="100">
                          <a:effectLst/>
                          <a:latin typeface="Times New Roman"/>
                          <a:ea typeface="宋体"/>
                        </a:rPr>
                        <a:t>Beam position monitor</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kern="100">
                          <a:effectLst/>
                          <a:latin typeface="Times New Roman"/>
                          <a:ea typeface="宋体"/>
                        </a:rPr>
                        <a:t>Button electrode BPM</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kern="100">
                          <a:effectLst/>
                          <a:latin typeface="Times New Roman"/>
                          <a:ea typeface="宋体"/>
                        </a:rPr>
                        <a:t>Resolution: ~µm</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kern="100">
                          <a:effectLst/>
                          <a:latin typeface="Times New Roman"/>
                          <a:ea typeface="宋体"/>
                        </a:rPr>
                        <a:t>2324</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461">
                <a:tc vMerge="1">
                  <a:txBody>
                    <a:bodyPr/>
                    <a:lstStyle/>
                    <a:p>
                      <a:endParaRPr lang="en-US"/>
                    </a:p>
                  </a:txBody>
                  <a:tcPr/>
                </a:tc>
                <a:tc rowSpan="2">
                  <a:txBody>
                    <a:bodyPr/>
                    <a:lstStyle/>
                    <a:p>
                      <a:pPr marL="0" marR="0" algn="ctr">
                        <a:lnSpc>
                          <a:spcPct val="115000"/>
                        </a:lnSpc>
                        <a:spcBef>
                          <a:spcPts val="0"/>
                        </a:spcBef>
                        <a:spcAft>
                          <a:spcPts val="0"/>
                        </a:spcAft>
                      </a:pPr>
                      <a:r>
                        <a:rPr lang="en-US" sz="900" kern="100">
                          <a:effectLst/>
                          <a:latin typeface="Times New Roman"/>
                          <a:ea typeface="宋体"/>
                        </a:rPr>
                        <a:t>Beam profile</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kern="100">
                          <a:effectLst/>
                          <a:latin typeface="Times New Roman"/>
                          <a:ea typeface="宋体"/>
                        </a:rPr>
                        <a:t>Wire scanner</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kern="100">
                          <a:effectLst/>
                          <a:latin typeface="Times New Roman"/>
                          <a:ea typeface="宋体"/>
                        </a:rPr>
                        <a:t>Resolution:0.2 µ</a:t>
                      </a:r>
                      <a:r>
                        <a:rPr lang="en-US" sz="900" kern="0">
                          <a:effectLst/>
                          <a:latin typeface="Times New Roman"/>
                          <a:ea typeface="宋体"/>
                        </a:rPr>
                        <a:t>m</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kern="100">
                          <a:effectLst/>
                          <a:latin typeface="Times New Roman"/>
                          <a:ea typeface="宋体"/>
                        </a:rPr>
                        <a:t>10</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461">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kern="100">
                          <a:effectLst/>
                          <a:latin typeface="Times New Roman"/>
                          <a:ea typeface="宋体"/>
                        </a:rPr>
                        <a:t>Double slit interferometer and x ray pin hole</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kern="0">
                          <a:effectLst/>
                          <a:latin typeface="Times New Roman"/>
                          <a:ea typeface="宋体"/>
                        </a:rPr>
                        <a:t>Resolution:0.2</a:t>
                      </a:r>
                      <a:r>
                        <a:rPr lang="en-US" sz="900" kern="100">
                          <a:effectLst/>
                          <a:latin typeface="Times New Roman"/>
                          <a:ea typeface="宋体"/>
                        </a:rPr>
                        <a:t>µ</a:t>
                      </a:r>
                      <a:r>
                        <a:rPr lang="en-US" sz="900" kern="0">
                          <a:effectLst/>
                          <a:latin typeface="Times New Roman"/>
                          <a:ea typeface="宋体"/>
                        </a:rPr>
                        <a:t>m</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kern="100">
                          <a:effectLst/>
                          <a:latin typeface="Times New Roman"/>
                          <a:ea typeface="宋体"/>
                        </a:rPr>
                        <a:t>1</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321">
                <a:tc vMerge="1">
                  <a:txBody>
                    <a:bodyPr/>
                    <a:lstStyle/>
                    <a:p>
                      <a:endParaRPr lang="en-US"/>
                    </a:p>
                  </a:txBody>
                  <a:tcPr/>
                </a:tc>
                <a:tc>
                  <a:txBody>
                    <a:bodyPr/>
                    <a:lstStyle/>
                    <a:p>
                      <a:pPr marL="0" marR="0" algn="ctr">
                        <a:lnSpc>
                          <a:spcPct val="115000"/>
                        </a:lnSpc>
                        <a:spcBef>
                          <a:spcPts val="0"/>
                        </a:spcBef>
                        <a:spcAft>
                          <a:spcPts val="0"/>
                        </a:spcAft>
                      </a:pPr>
                      <a:r>
                        <a:rPr lang="en-US" sz="900" kern="100">
                          <a:effectLst/>
                          <a:latin typeface="Times New Roman"/>
                          <a:ea typeface="宋体"/>
                        </a:rPr>
                        <a:t>Beam length</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kern="100">
                          <a:effectLst/>
                          <a:latin typeface="Times New Roman"/>
                          <a:ea typeface="宋体"/>
                        </a:rPr>
                        <a:t>Streak camera</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kern="0">
                          <a:effectLst/>
                          <a:latin typeface="Times New Roman"/>
                          <a:ea typeface="宋体"/>
                        </a:rPr>
                        <a:t>Resolution:1ps</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kern="100">
                          <a:effectLst/>
                          <a:latin typeface="Times New Roman"/>
                          <a:ea typeface="宋体"/>
                        </a:rPr>
                        <a:t>1</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3294">
                <a:tc vMerge="1">
                  <a:txBody>
                    <a:bodyPr/>
                    <a:lstStyle/>
                    <a:p>
                      <a:endParaRPr lang="en-US"/>
                    </a:p>
                  </a:txBody>
                  <a:tcPr/>
                </a:tc>
                <a:tc rowSpan="2">
                  <a:txBody>
                    <a:bodyPr/>
                    <a:lstStyle/>
                    <a:p>
                      <a:pPr marL="0" marR="0" algn="ctr">
                        <a:lnSpc>
                          <a:spcPct val="115000"/>
                        </a:lnSpc>
                        <a:spcBef>
                          <a:spcPts val="0"/>
                        </a:spcBef>
                        <a:spcAft>
                          <a:spcPts val="0"/>
                        </a:spcAft>
                      </a:pPr>
                      <a:r>
                        <a:rPr lang="en-US" sz="900" kern="100">
                          <a:effectLst/>
                          <a:latin typeface="Times New Roman"/>
                          <a:ea typeface="宋体"/>
                        </a:rPr>
                        <a:t>TUNE measurement</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kern="100">
                          <a:effectLst/>
                          <a:latin typeface="Times New Roman"/>
                          <a:ea typeface="宋体"/>
                        </a:rPr>
                        <a:t>Frequency sweeping method</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800"/>
                        </a:lnSpc>
                        <a:spcBef>
                          <a:spcPts val="0"/>
                        </a:spcBef>
                        <a:spcAft>
                          <a:spcPts val="0"/>
                        </a:spcAft>
                      </a:pPr>
                      <a:r>
                        <a:rPr lang="en-US" sz="900" kern="100">
                          <a:effectLst/>
                          <a:latin typeface="Times New Roman"/>
                          <a:ea typeface="宋体"/>
                        </a:rPr>
                        <a:t>Resolution:0.001</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en-US" sz="900" kern="100" dirty="0" smtClean="0">
                          <a:effectLst/>
                          <a:latin typeface="Times New Roman"/>
                          <a:ea typeface="宋体"/>
                        </a:rPr>
                        <a:t>2</a:t>
                      </a: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0230">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kern="100">
                          <a:effectLst/>
                          <a:latin typeface="Times New Roman"/>
                          <a:ea typeface="宋体"/>
                        </a:rPr>
                        <a:t>FFT</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kern="100">
                          <a:effectLst/>
                          <a:latin typeface="Times New Roman"/>
                          <a:ea typeface="宋体"/>
                        </a:rPr>
                        <a:t>Resolution:0.001</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600921">
                <a:tc vMerge="1">
                  <a:txBody>
                    <a:bodyPr/>
                    <a:lstStyle/>
                    <a:p>
                      <a:endParaRPr lang="en-US"/>
                    </a:p>
                  </a:txBody>
                  <a:tcPr/>
                </a:tc>
                <a:tc>
                  <a:txBody>
                    <a:bodyPr/>
                    <a:lstStyle/>
                    <a:p>
                      <a:pPr marL="0" marR="0" algn="ctr">
                        <a:lnSpc>
                          <a:spcPct val="115000"/>
                        </a:lnSpc>
                        <a:spcBef>
                          <a:spcPts val="0"/>
                        </a:spcBef>
                        <a:spcAft>
                          <a:spcPts val="0"/>
                        </a:spcAft>
                      </a:pPr>
                      <a:r>
                        <a:rPr lang="en-US" sz="900" kern="100" dirty="0">
                          <a:effectLst/>
                          <a:latin typeface="Times New Roman"/>
                          <a:ea typeface="宋体"/>
                        </a:rPr>
                        <a:t>Beam loss monitor</a:t>
                      </a:r>
                      <a:endParaRPr lang="en-US" sz="800" kern="100" dirty="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kern="100">
                          <a:effectLst/>
                          <a:latin typeface="Times New Roman"/>
                          <a:ea typeface="宋体"/>
                        </a:rPr>
                        <a:t>PIN-diode</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800"/>
                        </a:lnSpc>
                        <a:spcBef>
                          <a:spcPts val="0"/>
                        </a:spcBef>
                        <a:spcAft>
                          <a:spcPts val="0"/>
                        </a:spcAft>
                      </a:pPr>
                      <a:r>
                        <a:rPr lang="en-US" sz="900" kern="100" dirty="0">
                          <a:effectLst/>
                          <a:latin typeface="Times New Roman"/>
                          <a:ea typeface="宋体"/>
                        </a:rPr>
                        <a:t>Dynamic range:120 dB</a:t>
                      </a:r>
                      <a:endParaRPr lang="en-US" sz="800" kern="100" dirty="0">
                        <a:effectLst/>
                        <a:latin typeface="Times New Roman"/>
                        <a:ea typeface="宋体"/>
                      </a:endParaRPr>
                    </a:p>
                    <a:p>
                      <a:pPr marL="0" marR="0" algn="ctr">
                        <a:lnSpc>
                          <a:spcPct val="115000"/>
                        </a:lnSpc>
                        <a:spcBef>
                          <a:spcPts val="0"/>
                        </a:spcBef>
                        <a:spcAft>
                          <a:spcPts val="0"/>
                        </a:spcAft>
                      </a:pPr>
                      <a:r>
                        <a:rPr lang="en-US" sz="900" kern="100" dirty="0">
                          <a:effectLst/>
                          <a:latin typeface="Times New Roman"/>
                          <a:ea typeface="宋体"/>
                        </a:rPr>
                        <a:t>Maximum counting rates≥10 MHz</a:t>
                      </a:r>
                      <a:endParaRPr lang="en-US" sz="800" kern="100" dirty="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kern="100">
                          <a:effectLst/>
                          <a:latin typeface="Times New Roman"/>
                          <a:ea typeface="宋体"/>
                        </a:rPr>
                        <a:t>2000</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3294">
                <a:tc vMerge="1">
                  <a:txBody>
                    <a:bodyPr/>
                    <a:lstStyle/>
                    <a:p>
                      <a:endParaRPr lang="en-US"/>
                    </a:p>
                  </a:txBody>
                  <a:tcPr/>
                </a:tc>
                <a:tc rowSpan="2">
                  <a:txBody>
                    <a:bodyPr/>
                    <a:lstStyle/>
                    <a:p>
                      <a:pPr marL="0" marR="0" algn="ctr">
                        <a:lnSpc>
                          <a:spcPct val="115000"/>
                        </a:lnSpc>
                        <a:spcBef>
                          <a:spcPts val="0"/>
                        </a:spcBef>
                        <a:spcAft>
                          <a:spcPts val="0"/>
                        </a:spcAft>
                      </a:pPr>
                      <a:r>
                        <a:rPr lang="en-US" sz="900" kern="100">
                          <a:effectLst/>
                          <a:latin typeface="Times New Roman"/>
                          <a:ea typeface="宋体"/>
                        </a:rPr>
                        <a:t>Feedback system</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kern="100">
                          <a:effectLst/>
                          <a:latin typeface="Times New Roman"/>
                          <a:ea typeface="宋体"/>
                        </a:rPr>
                        <a:t>TFB</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800"/>
                        </a:lnSpc>
                        <a:spcBef>
                          <a:spcPts val="0"/>
                        </a:spcBef>
                        <a:spcAft>
                          <a:spcPts val="0"/>
                        </a:spcAft>
                      </a:pPr>
                      <a:r>
                        <a:rPr lang="en-US" sz="900" kern="100">
                          <a:effectLst/>
                          <a:latin typeface="Times New Roman"/>
                          <a:ea typeface="宋体"/>
                        </a:rPr>
                        <a:t>Damping time&lt;=0.5*rise time</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kern="100">
                          <a:effectLst/>
                          <a:latin typeface="Times New Roman"/>
                          <a:ea typeface="宋体"/>
                        </a:rPr>
                        <a:t>2</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329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kern="100">
                          <a:effectLst/>
                          <a:latin typeface="Times New Roman"/>
                          <a:ea typeface="宋体"/>
                        </a:rPr>
                        <a:t>LFB</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800"/>
                        </a:lnSpc>
                        <a:spcBef>
                          <a:spcPts val="0"/>
                        </a:spcBef>
                        <a:spcAft>
                          <a:spcPts val="0"/>
                        </a:spcAft>
                      </a:pPr>
                      <a:r>
                        <a:rPr lang="en-US" sz="900" kern="100">
                          <a:effectLst/>
                          <a:latin typeface="Times New Roman"/>
                          <a:ea typeface="宋体"/>
                        </a:rPr>
                        <a:t>Damping time&lt;=0.5*rise time</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kern="100">
                          <a:effectLst/>
                          <a:latin typeface="Times New Roman"/>
                          <a:ea typeface="宋体"/>
                        </a:rPr>
                        <a:t>1</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461">
                <a:tc vMerge="1">
                  <a:txBody>
                    <a:bodyPr/>
                    <a:lstStyle/>
                    <a:p>
                      <a:endParaRPr lang="en-US"/>
                    </a:p>
                  </a:txBody>
                  <a:tcPr/>
                </a:tc>
                <a:tc>
                  <a:txBody>
                    <a:bodyPr/>
                    <a:lstStyle/>
                    <a:p>
                      <a:pPr marL="0" marR="0" algn="ctr">
                        <a:lnSpc>
                          <a:spcPct val="115000"/>
                        </a:lnSpc>
                        <a:spcBef>
                          <a:spcPts val="0"/>
                        </a:spcBef>
                        <a:spcAft>
                          <a:spcPts val="0"/>
                        </a:spcAft>
                      </a:pPr>
                      <a:r>
                        <a:rPr lang="en-US" sz="900" kern="100" dirty="0">
                          <a:effectLst/>
                          <a:latin typeface="Times New Roman"/>
                          <a:ea typeface="宋体"/>
                        </a:rPr>
                        <a:t>Luminosity measurement</a:t>
                      </a:r>
                      <a:endParaRPr lang="en-US" sz="800" kern="100" dirty="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kern="100">
                          <a:effectLst/>
                          <a:latin typeface="Times New Roman"/>
                          <a:ea typeface="宋体"/>
                        </a:rPr>
                        <a:t>calorimeter</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800"/>
                        </a:lnSpc>
                        <a:spcBef>
                          <a:spcPts val="0"/>
                        </a:spcBef>
                        <a:spcAft>
                          <a:spcPts val="0"/>
                        </a:spcAft>
                      </a:pPr>
                      <a:r>
                        <a:rPr lang="en-US" sz="900" kern="100">
                          <a:effectLst/>
                          <a:latin typeface="Times New Roman"/>
                          <a:ea typeface="宋体"/>
                        </a:rPr>
                        <a:t> </a:t>
                      </a:r>
                      <a:endParaRPr lang="en-US" sz="800" kern="10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kern="100" dirty="0">
                          <a:effectLst/>
                          <a:latin typeface="Times New Roman"/>
                          <a:ea typeface="宋体"/>
                        </a:rPr>
                        <a:t>4</a:t>
                      </a:r>
                      <a:endParaRPr lang="en-US" sz="800" kern="100" dirty="0">
                        <a:effectLst/>
                        <a:latin typeface="Times New Roman"/>
                        <a:ea typeface="宋体"/>
                      </a:endParaRPr>
                    </a:p>
                  </a:txBody>
                  <a:tcPr marL="48988" marR="48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标题 1"/>
          <p:cNvSpPr>
            <a:spLocks noGrp="1"/>
          </p:cNvSpPr>
          <p:nvPr>
            <p:ph type="title"/>
          </p:nvPr>
        </p:nvSpPr>
        <p:spPr>
          <a:xfrm>
            <a:off x="457200" y="274638"/>
            <a:ext cx="8229600" cy="850900"/>
          </a:xfrm>
        </p:spPr>
        <p:txBody>
          <a:bodyPr/>
          <a:lstStyle/>
          <a:p>
            <a:pPr algn="l"/>
            <a:r>
              <a:rPr kumimoji="1" lang="en-US" altLang="zh-CN" dirty="0" smtClean="0"/>
              <a:t>2,detailed information of sub-systems</a:t>
            </a:r>
            <a:endParaRPr kumimoji="1" lang="zh-CN" altLang="en-US" dirty="0" smtClean="0"/>
          </a:p>
        </p:txBody>
      </p:sp>
    </p:spTree>
    <p:extLst>
      <p:ext uri="{BB962C8B-B14F-4D97-AF65-F5344CB8AC3E}">
        <p14:creationId xmlns:p14="http://schemas.microsoft.com/office/powerpoint/2010/main" val="6032604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标题 1"/>
          <p:cNvSpPr>
            <a:spLocks noGrp="1"/>
          </p:cNvSpPr>
          <p:nvPr>
            <p:ph type="title"/>
          </p:nvPr>
        </p:nvSpPr>
        <p:spPr/>
        <p:txBody>
          <a:bodyPr/>
          <a:lstStyle/>
          <a:p>
            <a:pPr algn="l"/>
            <a:r>
              <a:rPr kumimoji="1" lang="en-US" altLang="zh-CN" dirty="0" smtClean="0"/>
              <a:t>2,detailed information of sub-systems</a:t>
            </a:r>
            <a:endParaRPr kumimoji="1" lang="zh-CN" altLang="en-US" dirty="0" smtClean="0"/>
          </a:p>
        </p:txBody>
      </p:sp>
      <p:sp>
        <p:nvSpPr>
          <p:cNvPr id="35842" name="内容占位符 2"/>
          <p:cNvSpPr>
            <a:spLocks noGrp="1"/>
          </p:cNvSpPr>
          <p:nvPr>
            <p:ph idx="1"/>
          </p:nvPr>
        </p:nvSpPr>
        <p:spPr>
          <a:xfrm>
            <a:off x="457200" y="1341438"/>
            <a:ext cx="8867328" cy="4525962"/>
          </a:xfrm>
        </p:spPr>
        <p:txBody>
          <a:bodyPr/>
          <a:lstStyle/>
          <a:p>
            <a:r>
              <a:rPr lang="en-US" altLang="zh-CN" dirty="0" smtClean="0"/>
              <a:t>Beam position  monitor</a:t>
            </a:r>
          </a:p>
          <a:p>
            <a:r>
              <a:rPr lang="en-US" altLang="zh-CN" dirty="0" smtClean="0"/>
              <a:t>Beam current monitor</a:t>
            </a:r>
          </a:p>
          <a:p>
            <a:r>
              <a:rPr lang="en-US" altLang="zh-CN" dirty="0" smtClean="0"/>
              <a:t>Beam loss monitor</a:t>
            </a:r>
          </a:p>
          <a:p>
            <a:r>
              <a:rPr lang="en-US" altLang="zh-CN" dirty="0" smtClean="0"/>
              <a:t>Beam profile and length measurement</a:t>
            </a:r>
          </a:p>
          <a:p>
            <a:r>
              <a:rPr lang="en-US" altLang="zh-CN" dirty="0" smtClean="0"/>
              <a:t>Beam collimator</a:t>
            </a:r>
          </a:p>
          <a:p>
            <a:r>
              <a:rPr lang="en-US" altLang="zh-CN" dirty="0" smtClean="0"/>
              <a:t>Tune measurement system</a:t>
            </a:r>
          </a:p>
          <a:p>
            <a:r>
              <a:rPr lang="en-US" altLang="zh-CN" dirty="0" smtClean="0"/>
              <a:t>Feedback system</a:t>
            </a:r>
          </a:p>
          <a:p>
            <a:r>
              <a:rPr lang="en-US" altLang="zh-CN" dirty="0" smtClean="0"/>
              <a:t>Luminosity measurement system</a:t>
            </a:r>
            <a:endParaRPr kumimoji="1" lang="zh-CN" altLang="en-US" dirty="0" smtClean="0"/>
          </a:p>
        </p:txBody>
      </p:sp>
      <p:sp>
        <p:nvSpPr>
          <p:cNvPr id="35843"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9pPr>
          </a:lstStyle>
          <a:p>
            <a:r>
              <a:rPr kumimoji="0" lang="en-US" altLang="zh-CN" sz="1400" dirty="0" smtClean="0">
                <a:latin typeface="Calibri" panose="020F0502020204030204" pitchFamily="34" charset="0"/>
                <a:ea typeface="仿宋_GB2312" pitchFamily="49" charset="-122"/>
              </a:rPr>
              <a:t>2014-10-12</a:t>
            </a:r>
            <a:endParaRPr kumimoji="0" lang="zh-CN" altLang="en-US" sz="1400" dirty="0">
              <a:latin typeface="Calibri" panose="020F0502020204030204" pitchFamily="34" charset="0"/>
              <a:ea typeface="仿宋_GB2312" pitchFamily="49"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p:txBody>
          <a:bodyPr/>
          <a:lstStyle/>
          <a:p>
            <a:pPr algn="l"/>
            <a:r>
              <a:rPr kumimoji="1" lang="en-US" altLang="zh-CN" dirty="0" smtClean="0"/>
              <a:t>Beam Position monitor</a:t>
            </a:r>
            <a:endParaRPr kumimoji="1" lang="zh-CN" altLang="en-US" dirty="0" smtClean="0"/>
          </a:p>
        </p:txBody>
      </p:sp>
      <p:sp>
        <p:nvSpPr>
          <p:cNvPr id="36867"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9pPr>
          </a:lstStyle>
          <a:p>
            <a:r>
              <a:rPr kumimoji="0" lang="en-US" altLang="zh-CN" sz="1400" dirty="0" smtClean="0">
                <a:latin typeface="Calibri" panose="020F0502020204030204" pitchFamily="34" charset="0"/>
                <a:ea typeface="仿宋_GB2312" pitchFamily="49" charset="-122"/>
              </a:rPr>
              <a:t>2014-10-12</a:t>
            </a:r>
            <a:endParaRPr kumimoji="0" lang="zh-CN" altLang="en-US" sz="1400" dirty="0">
              <a:latin typeface="Calibri" panose="020F0502020204030204" pitchFamily="34" charset="0"/>
              <a:ea typeface="仿宋_GB2312" pitchFamily="49" charset="-122"/>
            </a:endParaRPr>
          </a:p>
        </p:txBody>
      </p:sp>
      <p:sp>
        <p:nvSpPr>
          <p:cNvPr id="2" name="矩形 1"/>
          <p:cNvSpPr/>
          <p:nvPr/>
        </p:nvSpPr>
        <p:spPr>
          <a:xfrm>
            <a:off x="755576" y="1369799"/>
            <a:ext cx="7128792" cy="3831818"/>
          </a:xfrm>
          <a:prstGeom prst="rect">
            <a:avLst/>
          </a:prstGeom>
        </p:spPr>
        <p:txBody>
          <a:bodyPr wrap="square">
            <a:spAutoFit/>
          </a:bodyPr>
          <a:lstStyle/>
          <a:p>
            <a:pPr algn="just">
              <a:spcAft>
                <a:spcPts val="1800"/>
              </a:spcAft>
            </a:pPr>
            <a:r>
              <a:rPr lang="en-US" altLang="zh-CN" dirty="0"/>
              <a:t>1</a:t>
            </a:r>
            <a:r>
              <a:rPr lang="zh-CN" altLang="en-US" dirty="0" smtClean="0"/>
              <a:t>，</a:t>
            </a:r>
            <a:r>
              <a:rPr lang="en-US" altLang="zh-CN" dirty="0" smtClean="0"/>
              <a:t>To provide the beam position and orbit, the base of other machine parameters measurement;</a:t>
            </a:r>
            <a:endParaRPr lang="zh-CN" altLang="en-US" dirty="0"/>
          </a:p>
          <a:p>
            <a:pPr algn="just">
              <a:spcAft>
                <a:spcPts val="1800"/>
              </a:spcAft>
            </a:pPr>
            <a:r>
              <a:rPr lang="en-US" altLang="zh-CN" dirty="0"/>
              <a:t>2</a:t>
            </a:r>
            <a:r>
              <a:rPr lang="zh-CN" altLang="en-US" dirty="0" smtClean="0"/>
              <a:t>，</a:t>
            </a:r>
            <a:r>
              <a:rPr lang="en-US" altLang="zh-CN" dirty="0"/>
              <a:t>A</a:t>
            </a:r>
            <a:r>
              <a:rPr lang="en-US" altLang="zh-CN" dirty="0" smtClean="0"/>
              <a:t>part from some specific BPMs, there will be one BPM</a:t>
            </a:r>
            <a:r>
              <a:rPr lang="zh-CN" altLang="en-US" dirty="0"/>
              <a:t> </a:t>
            </a:r>
            <a:r>
              <a:rPr lang="en-US" altLang="zh-CN" dirty="0" smtClean="0"/>
              <a:t>at every Q-magnet, so the total number of BPM is 2324;</a:t>
            </a:r>
          </a:p>
          <a:p>
            <a:pPr algn="just">
              <a:spcAft>
                <a:spcPts val="1800"/>
              </a:spcAft>
            </a:pPr>
            <a:r>
              <a:rPr lang="en-US" altLang="zh-CN" dirty="0" smtClean="0"/>
              <a:t>3</a:t>
            </a:r>
            <a:r>
              <a:rPr lang="zh-CN" altLang="en-US" dirty="0" smtClean="0"/>
              <a:t>，</a:t>
            </a:r>
            <a:r>
              <a:rPr lang="en-US" altLang="zh-CN" dirty="0"/>
              <a:t>B</a:t>
            </a:r>
            <a:r>
              <a:rPr lang="en-US" altLang="zh-CN" dirty="0" smtClean="0"/>
              <a:t>utton type electrode will be adopted because of its good high frequency response and small beam impedance;</a:t>
            </a:r>
            <a:endParaRPr lang="zh-CN" altLang="en-US" dirty="0"/>
          </a:p>
          <a:p>
            <a:pPr algn="just">
              <a:spcAft>
                <a:spcPts val="1800"/>
              </a:spcAft>
            </a:pPr>
            <a:r>
              <a:rPr lang="en-US" altLang="zh-CN" dirty="0" smtClean="0"/>
              <a:t>4</a:t>
            </a:r>
            <a:r>
              <a:rPr lang="zh-CN" altLang="en-US" dirty="0" smtClean="0"/>
              <a:t>，</a:t>
            </a:r>
            <a:r>
              <a:rPr lang="en-US" altLang="zh-CN" dirty="0" smtClean="0"/>
              <a:t>The sample rates will be fast enough to meet the requirements of bunch by bunch. For the mid-arc, bunch space is </a:t>
            </a:r>
            <a:r>
              <a:rPr lang="en-US" altLang="zh-CN" dirty="0" smtClean="0"/>
              <a:t>3.3us(1km),the </a:t>
            </a:r>
            <a:r>
              <a:rPr lang="en-US" altLang="zh-CN" dirty="0" smtClean="0"/>
              <a:t>ADC sample frequency will be 1MHz, but at the nearby of the IP, bunch space will be several tens nanoseconds, </a:t>
            </a:r>
            <a:r>
              <a:rPr lang="en-US" altLang="zh-CN" dirty="0" smtClean="0">
                <a:solidFill>
                  <a:srgbClr val="000000"/>
                </a:solidFill>
              </a:rPr>
              <a:t>the </a:t>
            </a:r>
            <a:r>
              <a:rPr lang="en-US" altLang="zh-CN" dirty="0">
                <a:solidFill>
                  <a:srgbClr val="000000"/>
                </a:solidFill>
              </a:rPr>
              <a:t>ADC sample frequency will be </a:t>
            </a:r>
            <a:r>
              <a:rPr lang="en-US" altLang="zh-CN" dirty="0" smtClean="0">
                <a:solidFill>
                  <a:srgbClr val="000000"/>
                </a:solidFill>
              </a:rPr>
              <a:t>100MHz.</a:t>
            </a:r>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9pPr>
          </a:lstStyle>
          <a:p>
            <a:r>
              <a:rPr kumimoji="0" lang="en-US" altLang="zh-CN" sz="1400" dirty="0" smtClean="0">
                <a:latin typeface="Calibri" panose="020F0502020204030204" pitchFamily="34" charset="0"/>
                <a:ea typeface="仿宋_GB2312" pitchFamily="49" charset="-122"/>
              </a:rPr>
              <a:t>2014-10-12</a:t>
            </a:r>
            <a:endParaRPr kumimoji="0" lang="zh-CN" altLang="en-US" sz="1400" dirty="0">
              <a:latin typeface="Calibri" panose="020F0502020204030204" pitchFamily="34" charset="0"/>
              <a:ea typeface="仿宋_GB2312" pitchFamily="49" charset="-122"/>
            </a:endParaRPr>
          </a:p>
        </p:txBody>
      </p:sp>
      <p:sp>
        <p:nvSpPr>
          <p:cNvPr id="2" name="矩形 1"/>
          <p:cNvSpPr/>
          <p:nvPr/>
        </p:nvSpPr>
        <p:spPr>
          <a:xfrm>
            <a:off x="750723" y="1412776"/>
            <a:ext cx="7344816" cy="3924151"/>
          </a:xfrm>
          <a:prstGeom prst="rect">
            <a:avLst/>
          </a:prstGeom>
        </p:spPr>
        <p:txBody>
          <a:bodyPr wrap="square">
            <a:spAutoFit/>
          </a:bodyPr>
          <a:lstStyle/>
          <a:p>
            <a:pPr lvl="0" algn="just">
              <a:spcAft>
                <a:spcPts val="1800"/>
              </a:spcAft>
            </a:pPr>
            <a:r>
              <a:rPr lang="en-US" altLang="zh-CN" dirty="0">
                <a:solidFill>
                  <a:srgbClr val="000000"/>
                </a:solidFill>
                <a:latin typeface="+mn-lt"/>
              </a:rPr>
              <a:t>5</a:t>
            </a:r>
            <a:r>
              <a:rPr lang="zh-CN" altLang="en-US" dirty="0">
                <a:solidFill>
                  <a:srgbClr val="000000"/>
                </a:solidFill>
                <a:latin typeface="+mn-lt"/>
              </a:rPr>
              <a:t>，</a:t>
            </a:r>
            <a:r>
              <a:rPr lang="en-US" altLang="zh-CN" dirty="0">
                <a:solidFill>
                  <a:srgbClr val="000000"/>
                </a:solidFill>
                <a:latin typeface="+mn-lt"/>
              </a:rPr>
              <a:t>Along the entire tunnel, </a:t>
            </a:r>
            <a:r>
              <a:rPr lang="en-US" altLang="zh-CN" dirty="0" smtClean="0">
                <a:solidFill>
                  <a:srgbClr val="000000"/>
                </a:solidFill>
                <a:latin typeface="+mn-lt"/>
              </a:rPr>
              <a:t>32 </a:t>
            </a:r>
            <a:r>
              <a:rPr lang="en-US" altLang="zh-CN" dirty="0">
                <a:solidFill>
                  <a:srgbClr val="000000"/>
                </a:solidFill>
                <a:latin typeface="+mn-lt"/>
              </a:rPr>
              <a:t>Auxiliary short tunnels can be used </a:t>
            </a:r>
            <a:r>
              <a:rPr lang="en-US" altLang="zh-CN" dirty="0" smtClean="0">
                <a:solidFill>
                  <a:srgbClr val="000000"/>
                </a:solidFill>
                <a:latin typeface="+mn-lt"/>
              </a:rPr>
              <a:t>as the local station to install electronics </a:t>
            </a:r>
            <a:r>
              <a:rPr lang="en-US" altLang="zh-CN" dirty="0">
                <a:solidFill>
                  <a:srgbClr val="000000"/>
                </a:solidFill>
                <a:latin typeface="+mn-lt"/>
              </a:rPr>
              <a:t>of </a:t>
            </a:r>
            <a:r>
              <a:rPr lang="en-US" altLang="zh-CN" dirty="0" smtClean="0">
                <a:solidFill>
                  <a:srgbClr val="000000"/>
                </a:solidFill>
                <a:latin typeface="+mn-lt"/>
              </a:rPr>
              <a:t>some BPM</a:t>
            </a:r>
            <a:r>
              <a:rPr lang="en-US" altLang="zh-CN" dirty="0">
                <a:solidFill>
                  <a:srgbClr val="000000"/>
                </a:solidFill>
                <a:latin typeface="+mn-lt"/>
              </a:rPr>
              <a:t>. The shielding is enough to ensure people  can work there.</a:t>
            </a:r>
          </a:p>
          <a:p>
            <a:pPr lvl="0" algn="just"/>
            <a:r>
              <a:rPr lang="en-US" altLang="zh-CN" dirty="0" smtClean="0">
                <a:solidFill>
                  <a:srgbClr val="000000"/>
                </a:solidFill>
                <a:latin typeface="+mn-lt"/>
              </a:rPr>
              <a:t>6</a:t>
            </a:r>
            <a:r>
              <a:rPr lang="zh-CN" altLang="en-US" dirty="0">
                <a:solidFill>
                  <a:srgbClr val="000000"/>
                </a:solidFill>
                <a:latin typeface="+mn-lt"/>
              </a:rPr>
              <a:t>，</a:t>
            </a:r>
            <a:r>
              <a:rPr lang="en-US" altLang="zh-CN" dirty="0">
                <a:solidFill>
                  <a:srgbClr val="000000"/>
                </a:solidFill>
                <a:latin typeface="+mn-lt"/>
              </a:rPr>
              <a:t>For IP point, the BPMs maybe take part in orbit feedback system, so we can put analog electronics in the tunnel and digital electronics in the auxiliary short </a:t>
            </a:r>
            <a:r>
              <a:rPr lang="en-US" altLang="zh-CN" dirty="0" smtClean="0">
                <a:solidFill>
                  <a:srgbClr val="000000"/>
                </a:solidFill>
                <a:latin typeface="+mn-lt"/>
              </a:rPr>
              <a:t>tunnels; for mid-arc, we install the electronics in the tunnel and to sent the data to the local station by the optical fiber.</a:t>
            </a:r>
          </a:p>
          <a:p>
            <a:pPr lvl="0" algn="just"/>
            <a:endParaRPr lang="en-US" altLang="zh-CN" dirty="0">
              <a:solidFill>
                <a:srgbClr val="000000"/>
              </a:solidFill>
              <a:latin typeface="+mn-lt"/>
            </a:endParaRPr>
          </a:p>
          <a:p>
            <a:pPr lvl="0" algn="just"/>
            <a:r>
              <a:rPr lang="en-US" altLang="zh-CN" dirty="0" smtClean="0">
                <a:solidFill>
                  <a:srgbClr val="000000"/>
                </a:solidFill>
                <a:latin typeface="+mn-lt"/>
              </a:rPr>
              <a:t>7, In order to measure the beam position of positron and electron, we sample the x and y signal, at the same time, the sum signal also be digitize by ADC, it can label the positron or the electron with positive and negative sign.</a:t>
            </a:r>
          </a:p>
          <a:p>
            <a:pPr lvl="0" algn="just"/>
            <a:endParaRPr lang="en-US" altLang="zh-CN" dirty="0">
              <a:solidFill>
                <a:srgbClr val="000000"/>
              </a:solidFill>
              <a:latin typeface="+mn-lt"/>
            </a:endParaRPr>
          </a:p>
          <a:p>
            <a:pPr lvl="0" algn="just"/>
            <a:r>
              <a:rPr lang="en-US" altLang="zh-CN" dirty="0" smtClean="0">
                <a:solidFill>
                  <a:srgbClr val="000000"/>
                </a:solidFill>
                <a:latin typeface="+mn-lt"/>
              </a:rPr>
              <a:t>7</a:t>
            </a:r>
            <a:r>
              <a:rPr lang="zh-CN" altLang="en-US" dirty="0" smtClean="0">
                <a:solidFill>
                  <a:srgbClr val="000000"/>
                </a:solidFill>
                <a:latin typeface="+mn-lt"/>
              </a:rPr>
              <a:t>，</a:t>
            </a:r>
            <a:r>
              <a:rPr lang="en-US" altLang="zh-CN" dirty="0">
                <a:solidFill>
                  <a:srgbClr val="000000"/>
                </a:solidFill>
                <a:latin typeface="+mn-lt"/>
              </a:rPr>
              <a:t>T</a:t>
            </a:r>
            <a:r>
              <a:rPr lang="en-US" altLang="zh-CN" dirty="0" smtClean="0">
                <a:solidFill>
                  <a:srgbClr val="000000"/>
                </a:solidFill>
                <a:latin typeface="+mn-lt"/>
              </a:rPr>
              <a:t>he resolution of BPM will be ~um level.</a:t>
            </a:r>
            <a:endParaRPr lang="zh-CN" altLang="en-US" dirty="0">
              <a:solidFill>
                <a:srgbClr val="000000"/>
              </a:solidFill>
              <a:latin typeface="+mn-lt"/>
            </a:endParaRPr>
          </a:p>
        </p:txBody>
      </p:sp>
      <p:sp>
        <p:nvSpPr>
          <p:cNvPr id="12" name="标题 1"/>
          <p:cNvSpPr>
            <a:spLocks noGrp="1"/>
          </p:cNvSpPr>
          <p:nvPr>
            <p:ph type="title"/>
          </p:nvPr>
        </p:nvSpPr>
        <p:spPr>
          <a:xfrm>
            <a:off x="457200" y="274638"/>
            <a:ext cx="8229600" cy="850900"/>
          </a:xfrm>
        </p:spPr>
        <p:txBody>
          <a:bodyPr/>
          <a:lstStyle/>
          <a:p>
            <a:pPr algn="l"/>
            <a:r>
              <a:rPr kumimoji="1" lang="en-US" altLang="zh-CN" dirty="0" smtClean="0"/>
              <a:t>Beam Position monitor</a:t>
            </a:r>
            <a:endParaRPr kumimoji="1" lang="zh-CN" alt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2014-10-12</a:t>
            </a:r>
            <a:endParaRPr lang="zh-CN" altLang="en-US" dirty="0"/>
          </a:p>
        </p:txBody>
      </p:sp>
      <p:cxnSp>
        <p:nvCxnSpPr>
          <p:cNvPr id="19" name="Straight Connector 45"/>
          <p:cNvCxnSpPr/>
          <p:nvPr/>
        </p:nvCxnSpPr>
        <p:spPr>
          <a:xfrm flipH="1">
            <a:off x="715640" y="6831857"/>
            <a:ext cx="6490445" cy="15188"/>
          </a:xfrm>
          <a:prstGeom prst="line">
            <a:avLst/>
          </a:prstGeom>
          <a:noFill/>
          <a:ln w="9525" cap="flat" cmpd="sng" algn="ctr">
            <a:solidFill>
              <a:srgbClr val="4F81BD">
                <a:shade val="95000"/>
                <a:satMod val="105000"/>
              </a:srgbClr>
            </a:solidFill>
            <a:prstDash val="lgDashDot"/>
          </a:ln>
          <a:effectLst/>
        </p:spPr>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8378370" cy="5569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6070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标题 1"/>
          <p:cNvSpPr>
            <a:spLocks noGrp="1"/>
          </p:cNvSpPr>
          <p:nvPr>
            <p:ph type="title"/>
          </p:nvPr>
        </p:nvSpPr>
        <p:spPr/>
        <p:txBody>
          <a:bodyPr/>
          <a:lstStyle/>
          <a:p>
            <a:pPr algn="l"/>
            <a:r>
              <a:rPr kumimoji="1" lang="en-US" altLang="zh-CN" dirty="0" smtClean="0"/>
              <a:t>Beam current monitor</a:t>
            </a:r>
            <a:endParaRPr kumimoji="1" lang="zh-CN" altLang="en-US" dirty="0" smtClean="0"/>
          </a:p>
        </p:txBody>
      </p:sp>
      <p:sp>
        <p:nvSpPr>
          <p:cNvPr id="39938"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kumimoji="1" sz="2400">
                <a:solidFill>
                  <a:schemeClr val="tx1"/>
                </a:solidFill>
                <a:latin typeface="Arial" panose="020B0604020202020204" pitchFamily="34" charset="0"/>
                <a:ea typeface="宋体" panose="02010600030101010101" pitchFamily="2" charset="-122"/>
              </a:defRPr>
            </a:lvl9pPr>
          </a:lstStyle>
          <a:p>
            <a:r>
              <a:rPr kumimoji="0" lang="en-US" altLang="zh-CN" sz="1400" dirty="0" smtClean="0">
                <a:latin typeface="Calibri" panose="020F0502020204030204" pitchFamily="34" charset="0"/>
                <a:ea typeface="仿宋_GB2312" pitchFamily="49" charset="-122"/>
              </a:rPr>
              <a:t>2014-10-12</a:t>
            </a:r>
            <a:endParaRPr kumimoji="0" lang="zh-CN" altLang="en-US" sz="1400" dirty="0">
              <a:latin typeface="Calibri" panose="020F0502020204030204" pitchFamily="34" charset="0"/>
              <a:ea typeface="仿宋_GB2312" pitchFamily="49" charset="-122"/>
            </a:endParaRPr>
          </a:p>
        </p:txBody>
      </p:sp>
      <p:sp>
        <p:nvSpPr>
          <p:cNvPr id="2" name="矩形 1"/>
          <p:cNvSpPr/>
          <p:nvPr/>
        </p:nvSpPr>
        <p:spPr>
          <a:xfrm>
            <a:off x="755576" y="1196752"/>
            <a:ext cx="7632848" cy="3637919"/>
          </a:xfrm>
          <a:prstGeom prst="rect">
            <a:avLst/>
          </a:prstGeom>
        </p:spPr>
        <p:txBody>
          <a:bodyPr wrap="square">
            <a:spAutoFit/>
          </a:bodyPr>
          <a:lstStyle/>
          <a:p>
            <a:pPr marL="342900" lvl="0" indent="-342900" algn="just" fontAlgn="auto">
              <a:spcBef>
                <a:spcPct val="20000"/>
              </a:spcBef>
              <a:spcAft>
                <a:spcPts val="0"/>
              </a:spcAft>
              <a:buFont typeface="Arial" panose="020B0604020202020204" pitchFamily="34" charset="0"/>
              <a:buChar char="•"/>
            </a:pPr>
            <a:r>
              <a:rPr lang="en-US" altLang="zh-CN" sz="2400" dirty="0" smtClean="0">
                <a:solidFill>
                  <a:prstClr val="black"/>
                </a:solidFill>
                <a:latin typeface="Calibri"/>
                <a:ea typeface="宋体"/>
              </a:rPr>
              <a:t>Including BCM (bunch current monitor) and DCCT (for average current)</a:t>
            </a:r>
          </a:p>
          <a:p>
            <a:pPr marL="342900" lvl="0" indent="-342900" algn="just" fontAlgn="auto">
              <a:spcBef>
                <a:spcPct val="20000"/>
              </a:spcBef>
              <a:spcAft>
                <a:spcPts val="0"/>
              </a:spcAft>
              <a:buFont typeface="Arial" panose="020B0604020202020204" pitchFamily="34" charset="0"/>
              <a:buChar char="•"/>
            </a:pPr>
            <a:r>
              <a:rPr lang="en-US" altLang="zh-CN" sz="2400" dirty="0" smtClean="0">
                <a:solidFill>
                  <a:prstClr val="black"/>
                </a:solidFill>
                <a:latin typeface="Calibri"/>
                <a:ea typeface="宋体"/>
              </a:rPr>
              <a:t>We can used </a:t>
            </a:r>
            <a:r>
              <a:rPr lang="en-US" altLang="zh-CN" sz="2400" dirty="0" err="1" smtClean="0">
                <a:solidFill>
                  <a:prstClr val="black"/>
                </a:solidFill>
                <a:latin typeface="Calibri"/>
                <a:ea typeface="宋体"/>
              </a:rPr>
              <a:t>Bergoz</a:t>
            </a:r>
            <a:r>
              <a:rPr lang="en-US" altLang="zh-CN" sz="2400" dirty="0" smtClean="0">
                <a:solidFill>
                  <a:prstClr val="black"/>
                </a:solidFill>
                <a:latin typeface="Calibri"/>
                <a:ea typeface="宋体"/>
              </a:rPr>
              <a:t>-type PCT to measure the average current of the beam and to calculate the life time of beam. The resolution will be </a:t>
            </a:r>
            <a:r>
              <a:rPr lang="en-US" altLang="zh-CN" sz="2400" dirty="0">
                <a:solidFill>
                  <a:prstClr val="black"/>
                </a:solidFill>
                <a:latin typeface="Calibri"/>
                <a:ea typeface="宋体"/>
              </a:rPr>
              <a:t>µ</a:t>
            </a:r>
            <a:r>
              <a:rPr lang="en-US" altLang="zh-CN" sz="2400" dirty="0" smtClean="0">
                <a:solidFill>
                  <a:prstClr val="black"/>
                </a:solidFill>
                <a:latin typeface="Calibri"/>
                <a:ea typeface="宋体"/>
              </a:rPr>
              <a:t>A level;</a:t>
            </a:r>
          </a:p>
          <a:p>
            <a:pPr marL="342900" lvl="0" indent="-342900" algn="just" fontAlgn="auto">
              <a:spcBef>
                <a:spcPct val="20000"/>
              </a:spcBef>
              <a:spcAft>
                <a:spcPts val="0"/>
              </a:spcAft>
              <a:buFont typeface="Arial" panose="020B0604020202020204" pitchFamily="34" charset="0"/>
              <a:buChar char="•"/>
            </a:pPr>
            <a:r>
              <a:rPr lang="en-US" altLang="zh-CN" sz="2400" dirty="0" smtClean="0">
                <a:solidFill>
                  <a:prstClr val="black"/>
                </a:solidFill>
                <a:latin typeface="Calibri"/>
                <a:ea typeface="宋体"/>
              </a:rPr>
              <a:t>Bunch current monitor can give current of every bunch, we can used FCT or data acquisition system to measure the sum signal of BPM.</a:t>
            </a:r>
            <a:endParaRPr lang="en-US" altLang="zh-CN" sz="2400" dirty="0">
              <a:solidFill>
                <a:prstClr val="black"/>
              </a:solidFill>
              <a:latin typeface="Calibri"/>
              <a:ea typeface="宋体"/>
            </a:endParaRPr>
          </a:p>
          <a:p>
            <a:pPr marL="342900" lvl="0" indent="-342900" algn="just" fontAlgn="auto">
              <a:spcBef>
                <a:spcPct val="20000"/>
              </a:spcBef>
              <a:spcAft>
                <a:spcPts val="0"/>
              </a:spcAft>
              <a:buFont typeface="Arial" panose="020B0604020202020204" pitchFamily="34" charset="0"/>
              <a:buChar char="•"/>
            </a:pPr>
            <a:r>
              <a:rPr lang="en-US" altLang="zh-CN" sz="2400" dirty="0" smtClean="0">
                <a:solidFill>
                  <a:prstClr val="black"/>
                </a:solidFill>
                <a:latin typeface="Calibri"/>
                <a:ea typeface="宋体"/>
              </a:rPr>
              <a:t>We need two sets of them </a:t>
            </a:r>
            <a:endParaRPr lang="en-US" altLang="zh-CN" sz="2400" dirty="0">
              <a:solidFill>
                <a:prstClr val="black"/>
              </a:solidFill>
              <a:latin typeface="Calibri"/>
              <a:ea typeface="宋体"/>
            </a:endParaRPr>
          </a:p>
        </p:txBody>
      </p:sp>
      <p:pic>
        <p:nvPicPr>
          <p:cNvPr id="5" name="Picture 2" descr="未命名"/>
          <p:cNvPicPr>
            <a:picLocks noChangeAspect="1" noChangeArrowheads="1"/>
          </p:cNvPicPr>
          <p:nvPr/>
        </p:nvPicPr>
        <p:blipFill>
          <a:blip r:embed="rId2">
            <a:extLst>
              <a:ext uri="{28A0092B-C50C-407E-A947-70E740481C1C}">
                <a14:useLocalDpi xmlns:a14="http://schemas.microsoft.com/office/drawing/2010/main" val="0"/>
              </a:ext>
            </a:extLst>
          </a:blip>
          <a:srcRect r="54552" b="33888"/>
          <a:stretch>
            <a:fillRect/>
          </a:stretch>
        </p:blipFill>
        <p:spPr bwMode="auto">
          <a:xfrm>
            <a:off x="4508475" y="3933056"/>
            <a:ext cx="1863725" cy="203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216" y="3942515"/>
            <a:ext cx="1692275" cy="203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IHEP1">
  <a:themeElements>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自定义 1">
      <a:majorFont>
        <a:latin typeface="Comic Sans MS"/>
        <a:ea typeface="楷体_GB2312"/>
        <a:cs typeface=""/>
      </a:majorFont>
      <a:minorFont>
        <a:latin typeface="Calibri"/>
        <a:ea typeface="仿宋_GB2312"/>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办公室">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IHEP1</Template>
  <TotalTime>22049</TotalTime>
  <Words>1154</Words>
  <Application>Microsoft Office PowerPoint</Application>
  <PresentationFormat>全屏显示(4:3)</PresentationFormat>
  <Paragraphs>151</Paragraphs>
  <Slides>17</Slides>
  <Notes>5</Notes>
  <HiddenSlides>0</HiddenSlides>
  <MMClips>0</MMClips>
  <ScaleCrop>false</ScaleCrop>
  <HeadingPairs>
    <vt:vector size="4" baseType="variant">
      <vt:variant>
        <vt:lpstr>主题</vt:lpstr>
      </vt:variant>
      <vt:variant>
        <vt:i4>1</vt:i4>
      </vt:variant>
      <vt:variant>
        <vt:lpstr>幻灯片标题</vt:lpstr>
      </vt:variant>
      <vt:variant>
        <vt:i4>17</vt:i4>
      </vt:variant>
    </vt:vector>
  </HeadingPairs>
  <TitlesOfParts>
    <vt:vector size="18" baseType="lpstr">
      <vt:lpstr>IHEP1</vt:lpstr>
      <vt:lpstr>Beam Instrumentation of CEPC</vt:lpstr>
      <vt:lpstr>Outline</vt:lpstr>
      <vt:lpstr>1.Principle  of design</vt:lpstr>
      <vt:lpstr>2,detailed information of sub-systems</vt:lpstr>
      <vt:lpstr>2,detailed information of sub-systems</vt:lpstr>
      <vt:lpstr>Beam Position monitor</vt:lpstr>
      <vt:lpstr>Beam Position monitor</vt:lpstr>
      <vt:lpstr>PowerPoint 演示文稿</vt:lpstr>
      <vt:lpstr>Beam current monitor</vt:lpstr>
      <vt:lpstr>Beam loss monitor</vt:lpstr>
      <vt:lpstr>Beam profile and length measurement</vt:lpstr>
      <vt:lpstr>Beam collimator</vt:lpstr>
      <vt:lpstr>Tune measurement system</vt:lpstr>
      <vt:lpstr>Feedback system</vt:lpstr>
      <vt:lpstr>Luminosity measurement</vt:lpstr>
      <vt:lpstr>R&amp;D of Beam instrumentation of CEPC</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BEPCII Current Status</dc:title>
  <dc:creator>MC SYSTEM</dc:creator>
  <cp:lastModifiedBy>reviewer</cp:lastModifiedBy>
  <cp:revision>715</cp:revision>
  <dcterms:created xsi:type="dcterms:W3CDTF">2011-11-19T17:44:44Z</dcterms:created>
  <dcterms:modified xsi:type="dcterms:W3CDTF">2014-10-11T23:51:59Z</dcterms:modified>
</cp:coreProperties>
</file>