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58" r:id="rId4"/>
    <p:sldId id="285" r:id="rId5"/>
    <p:sldId id="259" r:id="rId6"/>
    <p:sldId id="261" r:id="rId7"/>
    <p:sldId id="290" r:id="rId8"/>
    <p:sldId id="291" r:id="rId9"/>
    <p:sldId id="292" r:id="rId10"/>
    <p:sldId id="262" r:id="rId11"/>
    <p:sldId id="293" r:id="rId12"/>
    <p:sldId id="294" r:id="rId13"/>
    <p:sldId id="295" r:id="rId14"/>
    <p:sldId id="265" r:id="rId15"/>
    <p:sldId id="284" r:id="rId16"/>
    <p:sldId id="263" r:id="rId17"/>
    <p:sldId id="264" r:id="rId18"/>
    <p:sldId id="296" r:id="rId19"/>
    <p:sldId id="297" r:id="rId20"/>
    <p:sldId id="277" r:id="rId21"/>
    <p:sldId id="280" r:id="rId22"/>
    <p:sldId id="279" r:id="rId23"/>
    <p:sldId id="287" r:id="rId24"/>
    <p:sldId id="288" r:id="rId25"/>
    <p:sldId id="289" r:id="rId26"/>
    <p:sldId id="281" r:id="rId27"/>
    <p:sldId id="282" r:id="rId28"/>
    <p:sldId id="283" r:id="rId29"/>
    <p:sldId id="299" r:id="rId30"/>
    <p:sldId id="298" r:id="rId3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1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290D87-0E05-41E8-BC8C-344F379933FB}" type="datetimeFigureOut">
              <a:rPr kumimoji="1" lang="ja-JP" altLang="en-US" smtClean="0"/>
              <a:t>2014/10/12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A489C-38F4-4C9D-B56E-577EB4B057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7991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F6086-1F15-4A96-8799-43B9EEF341C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76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EEE66-698E-4B6B-98E2-41454474504F}" type="datetimeFigureOut">
              <a:rPr kumimoji="1" lang="ja-JP" altLang="en-US" smtClean="0"/>
              <a:t>2014/10/12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D261-B6E5-48EF-8422-3A32C4BDA8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4878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EEE66-698E-4B6B-98E2-41454474504F}" type="datetimeFigureOut">
              <a:rPr kumimoji="1" lang="ja-JP" altLang="en-US" smtClean="0"/>
              <a:t>2014/10/12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D261-B6E5-48EF-8422-3A32C4BDA8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4981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EEE66-698E-4B6B-98E2-41454474504F}" type="datetimeFigureOut">
              <a:rPr kumimoji="1" lang="ja-JP" altLang="en-US" smtClean="0"/>
              <a:t>2014/10/12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D261-B6E5-48EF-8422-3A32C4BDA8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7809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EEE66-698E-4B6B-98E2-41454474504F}" type="datetimeFigureOut">
              <a:rPr kumimoji="1" lang="ja-JP" altLang="en-US" smtClean="0"/>
              <a:t>2014/10/12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D261-B6E5-48EF-8422-3A32C4BDA8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3094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EEE66-698E-4B6B-98E2-41454474504F}" type="datetimeFigureOut">
              <a:rPr kumimoji="1" lang="ja-JP" altLang="en-US" smtClean="0"/>
              <a:t>2014/10/12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D261-B6E5-48EF-8422-3A32C4BDA8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716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EEE66-698E-4B6B-98E2-41454474504F}" type="datetimeFigureOut">
              <a:rPr kumimoji="1" lang="ja-JP" altLang="en-US" smtClean="0"/>
              <a:t>2014/10/12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D261-B6E5-48EF-8422-3A32C4BDA8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4475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EEE66-698E-4B6B-98E2-41454474504F}" type="datetimeFigureOut">
              <a:rPr kumimoji="1" lang="ja-JP" altLang="en-US" smtClean="0"/>
              <a:t>2014/10/12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D261-B6E5-48EF-8422-3A32C4BDA8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5412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EEE66-698E-4B6B-98E2-41454474504F}" type="datetimeFigureOut">
              <a:rPr kumimoji="1" lang="ja-JP" altLang="en-US" smtClean="0"/>
              <a:t>2014/10/12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D261-B6E5-48EF-8422-3A32C4BDA8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097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EEE66-698E-4B6B-98E2-41454474504F}" type="datetimeFigureOut">
              <a:rPr kumimoji="1" lang="ja-JP" altLang="en-US" smtClean="0"/>
              <a:t>2014/10/12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D261-B6E5-48EF-8422-3A32C4BDA8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31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EEE66-698E-4B6B-98E2-41454474504F}" type="datetimeFigureOut">
              <a:rPr kumimoji="1" lang="ja-JP" altLang="en-US" smtClean="0"/>
              <a:t>2014/10/12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D261-B6E5-48EF-8422-3A32C4BDA8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4103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EEE66-698E-4B6B-98E2-41454474504F}" type="datetimeFigureOut">
              <a:rPr kumimoji="1" lang="ja-JP" altLang="en-US" smtClean="0"/>
              <a:t>2014/10/12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D261-B6E5-48EF-8422-3A32C4BDA8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7062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EEE66-698E-4B6B-98E2-41454474504F}" type="datetimeFigureOut">
              <a:rPr kumimoji="1" lang="ja-JP" altLang="en-US" smtClean="0"/>
              <a:t>2014/10/12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CD261-B6E5-48EF-8422-3A32C4BDA8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8077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 of WG2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/>
              <a:t>Y </a:t>
            </a:r>
            <a:r>
              <a:rPr kumimoji="1" lang="en-US" altLang="ja-JP" dirty="0" err="1" smtClean="0"/>
              <a:t>Cai</a:t>
            </a:r>
            <a:r>
              <a:rPr kumimoji="1" lang="en-US" altLang="ja-JP" dirty="0" smtClean="0"/>
              <a:t> and K. </a:t>
            </a:r>
            <a:r>
              <a:rPr kumimoji="1" lang="en-US" altLang="ja-JP" dirty="0" err="1" smtClean="0"/>
              <a:t>Ohmi</a:t>
            </a:r>
            <a:endParaRPr kumimoji="1" lang="en-US" altLang="ja-JP" dirty="0" smtClean="0"/>
          </a:p>
          <a:p>
            <a:r>
              <a:rPr lang="en-US" altLang="ja-JP" dirty="0" smtClean="0"/>
              <a:t>HF2014@Beijing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1102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CEPC arc lattice design  </a:t>
            </a:r>
            <a:r>
              <a:rPr kumimoji="1" lang="en-US" altLang="ja-JP" sz="2400" dirty="0" err="1" smtClean="0"/>
              <a:t>Huiping</a:t>
            </a:r>
            <a:r>
              <a:rPr kumimoji="1" lang="en-US" altLang="ja-JP" sz="2400" dirty="0" smtClean="0"/>
              <a:t> </a:t>
            </a:r>
            <a:r>
              <a:rPr kumimoji="1" lang="en-US" altLang="ja-JP" sz="2400" dirty="0" err="1" smtClean="0"/>
              <a:t>Geng</a:t>
            </a:r>
            <a:endParaRPr kumimoji="1" lang="ja-JP" altLang="en-US" sz="2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4" y="1690689"/>
            <a:ext cx="5248275" cy="36957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39" y="4443891"/>
            <a:ext cx="2883421" cy="18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1228726" y="5729288"/>
            <a:ext cx="4243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Sufficient dynamic aperture for lattice only arc.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38787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0543" y="1"/>
            <a:ext cx="7886700" cy="897358"/>
          </a:xfrm>
        </p:spPr>
        <p:txBody>
          <a:bodyPr/>
          <a:lstStyle/>
          <a:p>
            <a:r>
              <a:rPr kumimoji="1" lang="en-US" altLang="ja-JP" dirty="0" smtClean="0"/>
              <a:t>CEPC IR optics </a:t>
            </a:r>
            <a:r>
              <a:rPr kumimoji="1" lang="en-US" altLang="ja-JP" sz="2400" dirty="0" err="1" smtClean="0"/>
              <a:t>Yiwei</a:t>
            </a:r>
            <a:r>
              <a:rPr kumimoji="1" lang="en-US" altLang="ja-JP" sz="2400" dirty="0" smtClean="0"/>
              <a:t> Wang</a:t>
            </a:r>
            <a:endParaRPr kumimoji="1" lang="ja-JP" altLang="en-US" sz="2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L*=1.5m</a:t>
            </a:r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en-US" altLang="ja-JP" dirty="0" smtClean="0"/>
              <a:t>Chromaticity correction ; </a:t>
            </a:r>
            <a:r>
              <a:rPr lang="en-US" altLang="zh-CN" dirty="0" err="1"/>
              <a:t>Wx</a:t>
            </a:r>
            <a:r>
              <a:rPr lang="en-US" altLang="zh-CN" dirty="0"/>
              <a:t>=7, </a:t>
            </a:r>
            <a:r>
              <a:rPr lang="en-US" altLang="zh-CN" dirty="0" err="1" smtClean="0"/>
              <a:t>Wy</a:t>
            </a:r>
            <a:r>
              <a:rPr lang="en-US" altLang="zh-CN" dirty="0" smtClean="0"/>
              <a:t>=6(IP)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388" y="897359"/>
            <a:ext cx="5943600" cy="276225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492" y="4541757"/>
            <a:ext cx="4862513" cy="2079998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147" y="4811419"/>
            <a:ext cx="1888298" cy="15406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445" y="4811419"/>
            <a:ext cx="1931651" cy="15436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147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193677"/>
            <a:ext cx="7886700" cy="663574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/>
              <a:t>Dynamic aperture for CEPC whole lattice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1475" y="3400426"/>
            <a:ext cx="8415337" cy="3286124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sz="2400" dirty="0"/>
              <a:t>need a lot of optimization to get a reasonable dynamic aperture for the whole ring</a:t>
            </a:r>
          </a:p>
          <a:p>
            <a:pPr lvl="1"/>
            <a:r>
              <a:rPr lang="en-US" altLang="zh-CN" dirty="0"/>
              <a:t>optimize dynamic aperture for on momentum particles </a:t>
            </a:r>
          </a:p>
          <a:p>
            <a:pPr lvl="2"/>
            <a:r>
              <a:rPr lang="en-US" altLang="zh-CN" dirty="0"/>
              <a:t>Optimize the strength of the additional </a:t>
            </a:r>
            <a:r>
              <a:rPr lang="en-US" altLang="zh-CN" dirty="0" err="1"/>
              <a:t>sextupoles</a:t>
            </a:r>
            <a:endParaRPr lang="en-US" altLang="zh-CN" dirty="0"/>
          </a:p>
          <a:p>
            <a:pPr lvl="2"/>
            <a:r>
              <a:rPr lang="en-US" altLang="zh-CN" dirty="0"/>
              <a:t>One more </a:t>
            </a:r>
            <a:r>
              <a:rPr lang="en-US" altLang="zh-CN" dirty="0" err="1"/>
              <a:t>sextupole</a:t>
            </a:r>
            <a:r>
              <a:rPr lang="en-US" altLang="zh-CN" dirty="0"/>
              <a:t> to cancel  x and </a:t>
            </a:r>
            <a:r>
              <a:rPr lang="en-US" altLang="zh-CN" dirty="0" err="1"/>
              <a:t>px</a:t>
            </a:r>
            <a:r>
              <a:rPr lang="en-US" altLang="zh-CN" dirty="0"/>
              <a:t> simultaneously</a:t>
            </a:r>
          </a:p>
          <a:p>
            <a:pPr lvl="1"/>
            <a:r>
              <a:rPr lang="en-US" altLang="zh-CN" dirty="0"/>
              <a:t>need efforts to achieve bandwidth ±2%</a:t>
            </a:r>
          </a:p>
          <a:p>
            <a:pPr lvl="2"/>
            <a:r>
              <a:rPr lang="en-US" altLang="zh-CN" dirty="0"/>
              <a:t>Match W function and its phase between FFS and the ARC</a:t>
            </a:r>
          </a:p>
          <a:p>
            <a:pPr lvl="2"/>
            <a:r>
              <a:rPr lang="en-US" altLang="zh-CN" dirty="0"/>
              <a:t>with more families of </a:t>
            </a:r>
            <a:r>
              <a:rPr lang="en-US" altLang="zh-CN" dirty="0" err="1"/>
              <a:t>sextupoles</a:t>
            </a:r>
            <a:r>
              <a:rPr lang="en-US" altLang="zh-CN" dirty="0"/>
              <a:t> in the ARC</a:t>
            </a:r>
          </a:p>
          <a:p>
            <a:pPr lvl="2"/>
            <a:r>
              <a:rPr lang="en-US" altLang="zh-CN" dirty="0"/>
              <a:t>with </a:t>
            </a:r>
            <a:r>
              <a:rPr lang="en-US" altLang="zh-CN" dirty="0" err="1" smtClean="0"/>
              <a:t>octupoles</a:t>
            </a:r>
            <a:endParaRPr lang="en-US" altLang="zh-CN" dirty="0"/>
          </a:p>
          <a:p>
            <a:pPr lvl="1"/>
            <a:r>
              <a:rPr lang="en-US" altLang="zh-CN" dirty="0"/>
              <a:t>aberration analysis for the whole ring need to be carried </a:t>
            </a:r>
            <a:r>
              <a:rPr lang="en-US" altLang="zh-CN" dirty="0" smtClean="0"/>
              <a:t>out</a:t>
            </a:r>
          </a:p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50" y="966788"/>
            <a:ext cx="5195887" cy="210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12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5738" y="207964"/>
            <a:ext cx="8772524" cy="935037"/>
          </a:xfrm>
        </p:spPr>
        <p:txBody>
          <a:bodyPr/>
          <a:lstStyle/>
          <a:p>
            <a:r>
              <a:rPr kumimoji="1" lang="en-US" altLang="ja-JP" sz="3600" dirty="0" smtClean="0"/>
              <a:t>Dynamic aperture studies for CEPC  </a:t>
            </a:r>
            <a:r>
              <a:rPr kumimoji="1" lang="en-US" altLang="ja-JP" dirty="0" smtClean="0"/>
              <a:t> </a:t>
            </a:r>
            <a:r>
              <a:rPr kumimoji="1" lang="en-US" altLang="ja-JP" sz="2400" dirty="0" smtClean="0"/>
              <a:t>H. Sugimoto</a:t>
            </a:r>
            <a:endParaRPr kumimoji="1" lang="ja-JP" altLang="en-US" sz="2400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442912" y="1067594"/>
            <a:ext cx="7886700" cy="4351338"/>
          </a:xfrm>
        </p:spPr>
        <p:txBody>
          <a:bodyPr/>
          <a:lstStyle/>
          <a:p>
            <a:r>
              <a:rPr kumimoji="1" lang="en-US" altLang="ja-JP" dirty="0" smtClean="0"/>
              <a:t>Possible lattice structure except FODO? Keeping packing factor</a:t>
            </a:r>
          </a:p>
          <a:p>
            <a:r>
              <a:rPr lang="en-US" altLang="ja-JP" dirty="0" smtClean="0"/>
              <a:t>Which is better </a:t>
            </a:r>
            <a:r>
              <a:rPr lang="en-US" altLang="ja-JP" dirty="0" err="1" smtClean="0">
                <a:latin typeface="Symbol" panose="05050102010706020507" pitchFamily="18" charset="2"/>
              </a:rPr>
              <a:t>Df</a:t>
            </a:r>
            <a:r>
              <a:rPr lang="en-US" altLang="ja-JP" baseline="-25000" dirty="0" err="1" smtClean="0"/>
              <a:t>x</a:t>
            </a:r>
            <a:r>
              <a:rPr lang="en-US" altLang="ja-JP" dirty="0" smtClean="0"/>
              <a:t>(IP,XLCC)=3</a:t>
            </a:r>
            <a:r>
              <a:rPr lang="en-US" altLang="ja-JP" dirty="0" smtClean="0">
                <a:latin typeface="Symbol" panose="05050102010706020507" pitchFamily="18" charset="2"/>
              </a:rPr>
              <a:t>p</a:t>
            </a:r>
            <a:r>
              <a:rPr lang="en-US" altLang="ja-JP" dirty="0" smtClean="0"/>
              <a:t> or 2</a:t>
            </a:r>
            <a:r>
              <a:rPr lang="en-US" altLang="ja-JP" dirty="0">
                <a:latin typeface="Symbol" panose="05050102010706020507" pitchFamily="18" charset="2"/>
              </a:rPr>
              <a:t>p</a:t>
            </a:r>
            <a:r>
              <a:rPr lang="en-US" altLang="ja-JP" dirty="0" smtClean="0"/>
              <a:t>.</a:t>
            </a:r>
          </a:p>
          <a:p>
            <a:r>
              <a:rPr lang="en-US" altLang="ja-JP" dirty="0" smtClean="0"/>
              <a:t>Optimization of </a:t>
            </a:r>
            <a:r>
              <a:rPr lang="en-US" altLang="ja-JP" dirty="0" smtClean="0">
                <a:latin typeface="Symbol" panose="05050102010706020507" pitchFamily="18" charset="2"/>
              </a:rPr>
              <a:t>b</a:t>
            </a:r>
            <a:r>
              <a:rPr lang="en-US" altLang="ja-JP" dirty="0" smtClean="0"/>
              <a:t> and </a:t>
            </a:r>
            <a:r>
              <a:rPr lang="en-US" altLang="ja-JP" dirty="0" smtClean="0">
                <a:latin typeface="Symbol" panose="05050102010706020507" pitchFamily="18" charset="2"/>
              </a:rPr>
              <a:t>h</a:t>
            </a:r>
            <a:r>
              <a:rPr lang="en-US" altLang="ja-JP" dirty="0" smtClean="0"/>
              <a:t> at LCC </a:t>
            </a:r>
            <a:r>
              <a:rPr lang="en-US" altLang="ja-JP" dirty="0" err="1" smtClean="0"/>
              <a:t>sextupoles</a:t>
            </a:r>
            <a:r>
              <a:rPr lang="en-US" altLang="ja-JP" dirty="0" smtClean="0"/>
              <a:t>.</a:t>
            </a:r>
          </a:p>
          <a:p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38" y="3373479"/>
            <a:ext cx="4252913" cy="260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186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77874"/>
          </a:xfrm>
        </p:spPr>
        <p:txBody>
          <a:bodyPr/>
          <a:lstStyle/>
          <a:p>
            <a:r>
              <a:rPr kumimoji="1" lang="en-US" altLang="ja-JP" dirty="0" smtClean="0"/>
              <a:t>Nonlinear dynamics   </a:t>
            </a:r>
            <a:r>
              <a:rPr kumimoji="1" lang="en-US" altLang="ja-JP" sz="2400" dirty="0" err="1" smtClean="0"/>
              <a:t>Yunhai</a:t>
            </a:r>
            <a:r>
              <a:rPr kumimoji="1" lang="en-US" altLang="ja-JP" sz="2400" dirty="0" smtClean="0"/>
              <a:t> </a:t>
            </a:r>
            <a:r>
              <a:rPr kumimoji="1" lang="en-US" altLang="ja-JP" sz="2400" dirty="0" err="1" smtClean="0"/>
              <a:t>Cai</a:t>
            </a:r>
            <a:endParaRPr kumimoji="1" lang="ja-JP" altLang="en-US" sz="2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725" y="2094651"/>
            <a:ext cx="6502324" cy="69373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450" y="2830457"/>
            <a:ext cx="5729288" cy="3752906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4350" y="1143001"/>
            <a:ext cx="8172450" cy="4662488"/>
          </a:xfrm>
        </p:spPr>
        <p:txBody>
          <a:bodyPr/>
          <a:lstStyle/>
          <a:p>
            <a:r>
              <a:rPr kumimoji="1" lang="en-US" altLang="ja-JP" dirty="0" smtClean="0"/>
              <a:t>Order by order analysis</a:t>
            </a:r>
          </a:p>
          <a:p>
            <a:r>
              <a:rPr lang="en-US" altLang="ja-JP" dirty="0" smtClean="0"/>
              <a:t>2</a:t>
            </a:r>
            <a:r>
              <a:rPr lang="en-US" altLang="ja-JP" dirty="0" smtClean="0">
                <a:latin typeface="Symbol" panose="05050102010706020507" pitchFamily="18" charset="2"/>
              </a:rPr>
              <a:t>n</a:t>
            </a:r>
            <a:r>
              <a:rPr lang="en-US" altLang="ja-JP" baseline="-25000" dirty="0" smtClean="0"/>
              <a:t>x</a:t>
            </a:r>
            <a:r>
              <a:rPr lang="en-US" altLang="ja-JP" dirty="0" smtClean="0"/>
              <a:t>-2</a:t>
            </a:r>
            <a:r>
              <a:rPr lang="en-US" altLang="ja-JP" dirty="0">
                <a:latin typeface="Symbol" panose="05050102010706020507" pitchFamily="18" charset="2"/>
              </a:rPr>
              <a:t>n</a:t>
            </a:r>
            <a:r>
              <a:rPr lang="en-US" altLang="ja-JP" baseline="-25000" dirty="0" smtClean="0"/>
              <a:t>y</a:t>
            </a:r>
            <a:r>
              <a:rPr lang="en-US" altLang="ja-JP" dirty="0" smtClean="0"/>
              <a:t>, J</a:t>
            </a:r>
            <a:r>
              <a:rPr lang="en-US" altLang="ja-JP" baseline="-25000" dirty="0" smtClean="0"/>
              <a:t>x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J</a:t>
            </a:r>
            <a:r>
              <a:rPr lang="en-US" altLang="ja-JP" baseline="-25000" dirty="0" err="1" smtClean="0"/>
              <a:t>x</a:t>
            </a:r>
            <a:r>
              <a:rPr lang="en-US" altLang="ja-JP" dirty="0" err="1" smtClean="0"/>
              <a:t>J</a:t>
            </a:r>
            <a:r>
              <a:rPr lang="en-US" altLang="ja-JP" baseline="-25000" dirty="0" err="1" smtClean="0"/>
              <a:t>y</a:t>
            </a:r>
            <a:r>
              <a:rPr lang="en-US" altLang="ja-JP" dirty="0"/>
              <a:t> , </a:t>
            </a:r>
            <a:r>
              <a:rPr lang="en-US" altLang="ja-JP" dirty="0" smtClean="0"/>
              <a:t>J</a:t>
            </a:r>
            <a:r>
              <a:rPr lang="en-US" altLang="ja-JP" baseline="-25000" dirty="0" smtClean="0"/>
              <a:t>y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 ….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84480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Design Issues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mic Sans MS" pitchFamily="66" charset="0"/>
              </a:rPr>
              <a:t>Tune shits vs. amplitudes are very large due to interlaced </a:t>
            </a:r>
            <a:r>
              <a:rPr lang="en-US" dirty="0" err="1" smtClean="0">
                <a:latin typeface="Comic Sans MS" pitchFamily="66" charset="0"/>
              </a:rPr>
              <a:t>sextupoles</a:t>
            </a:r>
            <a:r>
              <a:rPr lang="en-US" dirty="0" smtClean="0">
                <a:latin typeface="Comic Sans MS" pitchFamily="66" charset="0"/>
              </a:rPr>
              <a:t> in the arcs. 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latin typeface="Comic Sans MS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mic Sans MS" pitchFamily="66" charset="0"/>
              </a:rPr>
              <a:t>“Second-order dispersion” in the interaction region leads out to the arcs.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latin typeface="Comic Sans MS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mic Sans MS" pitchFamily="66" charset="0"/>
              </a:rPr>
              <a:t>Second-order chromatic optics is not yet well matched between the arcs and the interaction region.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Comic Sans MS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Huge geometric-chromatic aberration seen in 5</a:t>
            </a:r>
            <a:r>
              <a:rPr lang="en-US" baseline="30000" dirty="0" smtClean="0">
                <a:solidFill>
                  <a:srgbClr val="FF0000"/>
                </a:solidFill>
                <a:latin typeface="Comic Sans MS" pitchFamily="66" charset="0"/>
              </a:rPr>
              <a:t>th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-order Lie operators in the interaction region. They may well be the bottle neck of the lattice.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92E9FC14-8B64-4EE9-A8CB-A52A3E9BED80}" type="datetime1">
              <a:rPr lang="en-US" smtClean="0"/>
              <a:pPr>
                <a:defRPr/>
              </a:pPr>
              <a:t>10/12/2014</a:t>
            </a:fld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Yunhai Cai, SLAC</a:t>
            </a:r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23208853-0875-4808-899A-249DF04FEA7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09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7175" y="250031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Effects of Pretzel orbit </a:t>
            </a:r>
            <a:r>
              <a:rPr lang="en-US" altLang="ja-JP" sz="2400" dirty="0" err="1" smtClean="0"/>
              <a:t>Huiping</a:t>
            </a:r>
            <a:r>
              <a:rPr lang="en-US" altLang="ja-JP" sz="2400" dirty="0" smtClean="0"/>
              <a:t> </a:t>
            </a:r>
            <a:r>
              <a:rPr lang="en-US" altLang="ja-JP" sz="2400" dirty="0" err="1"/>
              <a:t>Geng</a:t>
            </a:r>
            <a:endParaRPr kumimoji="1" lang="ja-JP" altLang="en-US" sz="2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Pretzel scheme</a:t>
            </a:r>
          </a:p>
          <a:p>
            <a:endParaRPr lang="en-US" altLang="ja-JP" dirty="0"/>
          </a:p>
          <a:p>
            <a:endParaRPr kumimoji="1" lang="en-US" altLang="ja-JP" dirty="0" smtClean="0"/>
          </a:p>
          <a:p>
            <a:r>
              <a:rPr lang="en-US" altLang="ja-JP" dirty="0" smtClean="0"/>
              <a:t>Effect of pretzel orbit, interference with </a:t>
            </a:r>
            <a:r>
              <a:rPr lang="en-US" altLang="ja-JP" dirty="0" err="1" smtClean="0"/>
              <a:t>sextupoles</a:t>
            </a:r>
            <a:r>
              <a:rPr lang="en-US" altLang="ja-JP" dirty="0" smtClean="0"/>
              <a:t> </a:t>
            </a:r>
          </a:p>
          <a:p>
            <a:r>
              <a:rPr lang="en-US" altLang="ja-JP" dirty="0" err="1" smtClean="0"/>
              <a:t>Optimizaton</a:t>
            </a:r>
            <a:r>
              <a:rPr lang="en-US" altLang="ja-JP" dirty="0" smtClean="0"/>
              <a:t> of pretzel orbit</a:t>
            </a:r>
          </a:p>
          <a:p>
            <a:r>
              <a:rPr kumimoji="1" lang="en-US" altLang="ja-JP" dirty="0" smtClean="0"/>
              <a:t>Effect and correction of </a:t>
            </a:r>
            <a:r>
              <a:rPr kumimoji="1" lang="en-US" altLang="ja-JP" dirty="0" err="1" smtClean="0"/>
              <a:t>sawtooth</a:t>
            </a:r>
            <a:r>
              <a:rPr kumimoji="1" lang="en-US" altLang="ja-JP" dirty="0" smtClean="0"/>
              <a:t> orbit due to beam energy variation. </a:t>
            </a:r>
          </a:p>
          <a:p>
            <a:r>
              <a:rPr lang="en-US" altLang="ja-JP" dirty="0" smtClean="0"/>
              <a:t>Dynamic aperture with the pretzel and </a:t>
            </a:r>
            <a:r>
              <a:rPr lang="en-US" altLang="ja-JP" dirty="0" err="1" smtClean="0"/>
              <a:t>sawtooth</a:t>
            </a:r>
            <a:r>
              <a:rPr lang="en-US" altLang="ja-JP" dirty="0" smtClean="0"/>
              <a:t> orbit is being studied.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24" y="133747"/>
            <a:ext cx="3209925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418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3400" y="191294"/>
            <a:ext cx="8115300" cy="663574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err="1" smtClean="0"/>
              <a:t>Multibunch</a:t>
            </a:r>
            <a:r>
              <a:rPr kumimoji="1" lang="en-US" altLang="ja-JP" dirty="0" smtClean="0"/>
              <a:t> beam separation </a:t>
            </a:r>
            <a:r>
              <a:rPr kumimoji="1" lang="en-US" altLang="ja-JP" sz="2400" dirty="0" smtClean="0"/>
              <a:t>R. </a:t>
            </a:r>
            <a:r>
              <a:rPr kumimoji="1" lang="en-US" altLang="ja-JP" sz="2400" dirty="0" err="1" smtClean="0"/>
              <a:t>Talman</a:t>
            </a:r>
            <a:endParaRPr kumimoji="1" lang="ja-JP" altLang="en-US" sz="2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6212" y="968375"/>
            <a:ext cx="8343900" cy="4351338"/>
          </a:xfrm>
        </p:spPr>
        <p:txBody>
          <a:bodyPr/>
          <a:lstStyle/>
          <a:p>
            <a:r>
              <a:rPr kumimoji="1" lang="en-US" altLang="ja-JP" dirty="0" err="1" smtClean="0"/>
              <a:t>Betatron</a:t>
            </a:r>
            <a:r>
              <a:rPr kumimoji="1" lang="en-US" altLang="ja-JP" dirty="0" smtClean="0"/>
              <a:t> phase advance(60/60)/cell length and bunch separation.</a:t>
            </a:r>
          </a:p>
          <a:p>
            <a:r>
              <a:rPr lang="en-US" altLang="ja-JP" dirty="0"/>
              <a:t>The scheme </a:t>
            </a:r>
            <a:r>
              <a:rPr lang="en-US" altLang="ja-JP" dirty="0" smtClean="0"/>
              <a:t>used 8 </a:t>
            </a:r>
            <a:r>
              <a:rPr lang="en-US" altLang="ja-JP" dirty="0"/>
              <a:t>primary separators and 2 trim separators with the </a:t>
            </a:r>
            <a:r>
              <a:rPr lang="en-US" altLang="ja-JP" dirty="0" smtClean="0"/>
              <a:t>separation bumps </a:t>
            </a:r>
            <a:r>
              <a:rPr lang="en-US" altLang="ja-JP" dirty="0"/>
              <a:t>continuing through the 4 IP’s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7" y="3144044"/>
            <a:ext cx="8020050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529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4362" y="222251"/>
            <a:ext cx="7886700" cy="763587"/>
          </a:xfrm>
        </p:spPr>
        <p:txBody>
          <a:bodyPr/>
          <a:lstStyle/>
          <a:p>
            <a:r>
              <a:rPr kumimoji="1" lang="en-US" altLang="ja-JP" sz="3600" dirty="0" smtClean="0"/>
              <a:t>Beam lifetime of CEPC </a:t>
            </a:r>
            <a:r>
              <a:rPr kumimoji="1" lang="en-US" altLang="ja-JP" sz="2400" dirty="0" smtClean="0"/>
              <a:t>Cui </a:t>
            </a:r>
            <a:r>
              <a:rPr kumimoji="1" lang="en-US" altLang="ja-JP" sz="2400" dirty="0" err="1" smtClean="0"/>
              <a:t>Xiaohao</a:t>
            </a:r>
            <a:endParaRPr kumimoji="1" lang="ja-JP" altLang="en-US" sz="2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0024" y="1154112"/>
            <a:ext cx="8715375" cy="4351338"/>
          </a:xfrm>
        </p:spPr>
        <p:txBody>
          <a:bodyPr/>
          <a:lstStyle/>
          <a:p>
            <a:r>
              <a:rPr lang="en-US" altLang="zh-CN" b="1" dirty="0"/>
              <a:t>Beam-Gas </a:t>
            </a:r>
            <a:r>
              <a:rPr lang="en-US" altLang="zh-CN" b="1" dirty="0" smtClean="0"/>
              <a:t>Scattering: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nTor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80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H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20%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CO,   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15h</a:t>
            </a:r>
            <a:endParaRPr lang="en-US" altLang="zh-CN" b="1" dirty="0"/>
          </a:p>
          <a:p>
            <a:r>
              <a:rPr lang="en-US" altLang="zh-CN" b="1" dirty="0"/>
              <a:t>quantum </a:t>
            </a:r>
            <a:r>
              <a:rPr lang="en-US" altLang="zh-CN" b="1" dirty="0" smtClean="0"/>
              <a:t>lifetime  2218h</a:t>
            </a:r>
            <a:endParaRPr lang="zh-CN" altLang="zh-CN" dirty="0"/>
          </a:p>
          <a:p>
            <a:r>
              <a:rPr lang="en-US" altLang="zh-CN" b="1" dirty="0"/>
              <a:t>Radiative </a:t>
            </a:r>
            <a:r>
              <a:rPr lang="en-US" altLang="zh-CN" b="1" dirty="0" err="1" smtClean="0"/>
              <a:t>BhaBha</a:t>
            </a:r>
            <a:r>
              <a:rPr lang="en-US" altLang="zh-CN" b="1" dirty="0" smtClean="0"/>
              <a:t>   51min</a:t>
            </a:r>
            <a:endParaRPr lang="en-US" altLang="zh-CN" b="1" dirty="0"/>
          </a:p>
          <a:p>
            <a:r>
              <a:rPr lang="en-US" altLang="zh-CN" b="1" dirty="0" err="1" smtClean="0"/>
              <a:t>Beamstrahlung</a:t>
            </a:r>
            <a:r>
              <a:rPr lang="en-US" altLang="zh-CN" b="1" dirty="0" smtClean="0"/>
              <a:t>      80min</a:t>
            </a:r>
            <a:endParaRPr lang="en-US" altLang="zh-CN" b="1" dirty="0"/>
          </a:p>
          <a:p>
            <a:r>
              <a:rPr lang="en-US" altLang="zh-CN" b="1" dirty="0" err="1"/>
              <a:t>Touschek</a:t>
            </a:r>
            <a:r>
              <a:rPr lang="en-US" altLang="zh-CN" b="1" dirty="0"/>
              <a:t> </a:t>
            </a:r>
            <a:r>
              <a:rPr lang="en-US" altLang="zh-CN" b="1" dirty="0" smtClean="0"/>
              <a:t>lifetime  &gt;530h</a:t>
            </a:r>
            <a:endParaRPr lang="en-US" altLang="zh-CN" b="1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14906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63587"/>
          </a:xfrm>
        </p:spPr>
        <p:txBody>
          <a:bodyPr/>
          <a:lstStyle/>
          <a:p>
            <a:r>
              <a:rPr lang="en-US" altLang="ja-JP" sz="3600" dirty="0" smtClean="0"/>
              <a:t>Injection </a:t>
            </a:r>
            <a:r>
              <a:rPr lang="en-US" altLang="ja-JP" sz="3600" dirty="0"/>
              <a:t>consideration of CEPC</a:t>
            </a:r>
            <a:r>
              <a:rPr lang="en-US" altLang="ja-JP" dirty="0"/>
              <a:t> </a:t>
            </a:r>
            <a:r>
              <a:rPr lang="en-US" altLang="ja-JP" sz="2400" dirty="0" smtClean="0"/>
              <a:t>Cui </a:t>
            </a:r>
            <a:r>
              <a:rPr lang="en-US" altLang="ja-JP" sz="2400" dirty="0" err="1"/>
              <a:t>Xiaohao</a:t>
            </a:r>
            <a:endParaRPr kumimoji="1" lang="ja-JP" altLang="en-US" sz="2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84261" y="1314450"/>
            <a:ext cx="7886700" cy="5263120"/>
          </a:xfrm>
        </p:spPr>
        <p:txBody>
          <a:bodyPr>
            <a:normAutofit/>
          </a:bodyPr>
          <a:lstStyle/>
          <a:p>
            <a:r>
              <a:rPr kumimoji="1" lang="en-US" altLang="ja-JP" dirty="0" err="1" smtClean="0"/>
              <a:t>Betatron</a:t>
            </a:r>
            <a:r>
              <a:rPr kumimoji="1" lang="en-US" altLang="ja-JP" dirty="0" smtClean="0"/>
              <a:t> injection</a:t>
            </a:r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r>
              <a:rPr lang="en-US" altLang="ja-JP" dirty="0" smtClean="0"/>
              <a:t>Designing kicker and septum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1814513"/>
            <a:ext cx="4333875" cy="381952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9061" y="2292907"/>
            <a:ext cx="4072364" cy="2530473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286375" y="4977367"/>
            <a:ext cx="1771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Bump height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5070549" y="5459712"/>
            <a:ext cx="3314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/>
              <a:t>s=4mm</a:t>
            </a:r>
          </a:p>
          <a:p>
            <a:r>
              <a:rPr lang="en-US" altLang="zh-CN" b="1" dirty="0" smtClean="0"/>
              <a:t>bump </a:t>
            </a:r>
            <a:r>
              <a:rPr lang="en-US" altLang="zh-CN" b="1" dirty="0"/>
              <a:t>height &gt; 12mm</a:t>
            </a:r>
          </a:p>
          <a:p>
            <a:r>
              <a:rPr lang="en-US" altLang="zh-CN" b="1" dirty="0" smtClean="0"/>
              <a:t>Acceptance </a:t>
            </a:r>
            <a:r>
              <a:rPr lang="en-US" altLang="zh-CN" b="1" dirty="0"/>
              <a:t>length &gt; 15 mm</a:t>
            </a:r>
          </a:p>
        </p:txBody>
      </p:sp>
    </p:spTree>
    <p:extLst>
      <p:ext uri="{BB962C8B-B14F-4D97-AF65-F5344CB8AC3E}">
        <p14:creationId xmlns:p14="http://schemas.microsoft.com/office/powerpoint/2010/main" val="1136694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4363" y="165101"/>
            <a:ext cx="7886700" cy="649287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Thanks to all speakers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" y="814387"/>
            <a:ext cx="9144000" cy="584358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ja-JP" dirty="0"/>
              <a:t>(1) Overall consideration, main challenges and </a:t>
            </a:r>
            <a:r>
              <a:rPr lang="en-US" altLang="ja-JP" dirty="0" smtClean="0"/>
              <a:t>goals, </a:t>
            </a:r>
            <a:r>
              <a:rPr lang="en-US" altLang="ja-JP" dirty="0" err="1"/>
              <a:t>Yunhai</a:t>
            </a:r>
            <a:r>
              <a:rPr lang="en-US" altLang="ja-JP" dirty="0"/>
              <a:t> </a:t>
            </a:r>
            <a:r>
              <a:rPr lang="en-US" altLang="ja-JP" dirty="0" err="1"/>
              <a:t>Cai</a:t>
            </a:r>
            <a:r>
              <a:rPr lang="en-US" altLang="ja-JP" dirty="0"/>
              <a:t> (SLAC</a:t>
            </a:r>
            <a:r>
              <a:rPr lang="en-US" altLang="ja-JP" dirty="0" smtClean="0"/>
              <a:t>)</a:t>
            </a:r>
            <a:endParaRPr lang="ja-JP" altLang="ja-JP" dirty="0"/>
          </a:p>
          <a:p>
            <a:pPr marL="0" indent="0">
              <a:buNone/>
            </a:pPr>
            <a:r>
              <a:rPr lang="en-US" altLang="ja-JP" dirty="0"/>
              <a:t>(2) Single ring multi-bunch operation and beam </a:t>
            </a:r>
            <a:r>
              <a:rPr lang="en-US" altLang="ja-JP" dirty="0" smtClean="0"/>
              <a:t>separation, </a:t>
            </a:r>
            <a:r>
              <a:rPr lang="en-US" altLang="ja-JP" dirty="0"/>
              <a:t>Richard </a:t>
            </a:r>
            <a:r>
              <a:rPr lang="en-US" altLang="ja-JP" dirty="0" err="1"/>
              <a:t>Talman</a:t>
            </a:r>
            <a:r>
              <a:rPr lang="en-US" altLang="ja-JP" dirty="0"/>
              <a:t> (Cornell U</a:t>
            </a:r>
            <a:r>
              <a:rPr lang="en-US" altLang="ja-JP" dirty="0" smtClean="0"/>
              <a:t>.)</a:t>
            </a:r>
            <a:endParaRPr lang="ja-JP" altLang="ja-JP" dirty="0"/>
          </a:p>
          <a:p>
            <a:pPr marL="0" indent="0">
              <a:buNone/>
            </a:pPr>
            <a:r>
              <a:rPr lang="en-US" altLang="ja-JP" dirty="0"/>
              <a:t>(3) Challenges and status of the FCC-</a:t>
            </a:r>
            <a:r>
              <a:rPr lang="en-US" altLang="ja-JP" dirty="0" err="1"/>
              <a:t>ee</a:t>
            </a:r>
            <a:r>
              <a:rPr lang="en-US" altLang="ja-JP" dirty="0"/>
              <a:t> lattice </a:t>
            </a:r>
            <a:r>
              <a:rPr lang="en-US" altLang="ja-JP" dirty="0" smtClean="0"/>
              <a:t>design, </a:t>
            </a:r>
            <a:r>
              <a:rPr lang="en-US" altLang="ja-JP" dirty="0"/>
              <a:t>Bastian </a:t>
            </a:r>
            <a:r>
              <a:rPr lang="en-US" altLang="ja-JP" dirty="0" err="1"/>
              <a:t>Harer</a:t>
            </a:r>
            <a:r>
              <a:rPr lang="en-US" altLang="ja-JP" dirty="0"/>
              <a:t> (CERN</a:t>
            </a:r>
            <a:r>
              <a:rPr lang="en-US" altLang="ja-JP" dirty="0" smtClean="0"/>
              <a:t>)</a:t>
            </a:r>
            <a:endParaRPr lang="ja-JP" altLang="ja-JP" dirty="0"/>
          </a:p>
          <a:p>
            <a:pPr marL="0" indent="0">
              <a:buNone/>
            </a:pPr>
            <a:r>
              <a:rPr lang="en-US" altLang="ja-JP" dirty="0"/>
              <a:t>(4) Status of the CEPC lattice </a:t>
            </a:r>
            <a:r>
              <a:rPr lang="en-US" altLang="ja-JP" dirty="0" smtClean="0"/>
              <a:t>design, </a:t>
            </a:r>
            <a:r>
              <a:rPr lang="en-US" altLang="ja-JP" dirty="0" err="1" smtClean="0"/>
              <a:t>Huiping</a:t>
            </a:r>
            <a:r>
              <a:rPr lang="en-US" altLang="ja-JP" dirty="0" smtClean="0"/>
              <a:t> </a:t>
            </a:r>
            <a:r>
              <a:rPr lang="en-US" altLang="ja-JP" dirty="0" err="1"/>
              <a:t>Geng</a:t>
            </a:r>
            <a:r>
              <a:rPr lang="en-US" altLang="ja-JP" dirty="0"/>
              <a:t> (IHEP</a:t>
            </a:r>
            <a:r>
              <a:rPr lang="en-US" altLang="ja-JP" dirty="0" smtClean="0"/>
              <a:t>)</a:t>
            </a:r>
          </a:p>
          <a:p>
            <a:pPr marL="0" indent="0">
              <a:buNone/>
            </a:pPr>
            <a:r>
              <a:rPr lang="en-US" altLang="ja-JP" dirty="0"/>
              <a:t>(5) Analysis of nonlinear </a:t>
            </a:r>
            <a:r>
              <a:rPr lang="en-US" altLang="ja-JP" dirty="0" smtClean="0"/>
              <a:t>dynamics, </a:t>
            </a:r>
            <a:r>
              <a:rPr lang="en-US" altLang="ja-JP" dirty="0" err="1"/>
              <a:t>Yunhai</a:t>
            </a:r>
            <a:r>
              <a:rPr lang="en-US" altLang="ja-JP" dirty="0"/>
              <a:t> </a:t>
            </a:r>
            <a:r>
              <a:rPr lang="en-US" altLang="ja-JP" dirty="0" err="1"/>
              <a:t>Cai</a:t>
            </a:r>
            <a:r>
              <a:rPr lang="en-US" altLang="ja-JP" dirty="0"/>
              <a:t> (SLAC</a:t>
            </a:r>
            <a:r>
              <a:rPr lang="en-US" altLang="ja-JP" dirty="0" smtClean="0"/>
              <a:t>)</a:t>
            </a:r>
            <a:endParaRPr lang="ja-JP" altLang="ja-JP" dirty="0"/>
          </a:p>
          <a:p>
            <a:pPr marL="0" indent="0">
              <a:buNone/>
            </a:pPr>
            <a:r>
              <a:rPr lang="en-US" altLang="ja-JP" dirty="0"/>
              <a:t>(6) Dynamic aperture optimization in </a:t>
            </a:r>
            <a:r>
              <a:rPr lang="en-US" altLang="ja-JP" dirty="0" err="1" smtClean="0"/>
              <a:t>SuperKEKB</a:t>
            </a:r>
            <a:r>
              <a:rPr lang="en-US" altLang="ja-JP" dirty="0" smtClean="0"/>
              <a:t>, </a:t>
            </a:r>
            <a:r>
              <a:rPr lang="en-US" altLang="ja-JP" dirty="0" err="1"/>
              <a:t>Yukiyoshi</a:t>
            </a:r>
            <a:r>
              <a:rPr lang="en-US" altLang="ja-JP" dirty="0"/>
              <a:t> Ohnishi (KEK</a:t>
            </a:r>
            <a:r>
              <a:rPr lang="en-US" altLang="ja-JP" dirty="0" smtClean="0"/>
              <a:t>)</a:t>
            </a:r>
            <a:endParaRPr lang="ja-JP" altLang="ja-JP" dirty="0"/>
          </a:p>
          <a:p>
            <a:pPr marL="0" indent="0">
              <a:buNone/>
            </a:pPr>
            <a:r>
              <a:rPr lang="en-US" altLang="ja-JP" dirty="0"/>
              <a:t>(7) The effect of IR imperfection on dynamic aperture in </a:t>
            </a:r>
            <a:r>
              <a:rPr lang="en-US" altLang="ja-JP" dirty="0" err="1"/>
              <a:t>SuperKEKB</a:t>
            </a:r>
            <a:r>
              <a:rPr lang="en-US" altLang="ja-JP" dirty="0"/>
              <a:t> / dynamic aperture study of </a:t>
            </a:r>
            <a:r>
              <a:rPr lang="en-US" altLang="ja-JP" dirty="0" smtClean="0"/>
              <a:t>CEPC, </a:t>
            </a:r>
            <a:r>
              <a:rPr lang="en-US" altLang="ja-JP" dirty="0"/>
              <a:t>Hiroshi Sugimoto (KEK)</a:t>
            </a:r>
            <a:endParaRPr lang="ja-JP" altLang="ja-JP" dirty="0"/>
          </a:p>
          <a:p>
            <a:pPr marL="0" indent="0">
              <a:buNone/>
            </a:pPr>
            <a:r>
              <a:rPr lang="en-US" altLang="ja-JP" dirty="0"/>
              <a:t>(8) Beam lifetime and Injection </a:t>
            </a:r>
            <a:r>
              <a:rPr lang="en-US" altLang="ja-JP" dirty="0" smtClean="0"/>
              <a:t>consideration, Cui </a:t>
            </a:r>
            <a:r>
              <a:rPr lang="en-US" altLang="ja-JP" dirty="0" err="1" smtClean="0"/>
              <a:t>Xiaohao</a:t>
            </a:r>
            <a:r>
              <a:rPr lang="en-US" altLang="ja-JP" dirty="0" smtClean="0"/>
              <a:t> (IHEP)</a:t>
            </a:r>
          </a:p>
          <a:p>
            <a:pPr marL="0" indent="0">
              <a:buNone/>
            </a:pPr>
            <a:r>
              <a:rPr lang="en-US" altLang="ja-JP" dirty="0">
                <a:solidFill>
                  <a:srgbClr val="0070C0"/>
                </a:solidFill>
              </a:rPr>
              <a:t>(9) CEPC IR </a:t>
            </a:r>
            <a:r>
              <a:rPr lang="en-US" altLang="ja-JP" dirty="0" smtClean="0">
                <a:solidFill>
                  <a:srgbClr val="0070C0"/>
                </a:solidFill>
              </a:rPr>
              <a:t>optics, </a:t>
            </a:r>
            <a:r>
              <a:rPr lang="en-US" altLang="ja-JP" dirty="0" err="1">
                <a:solidFill>
                  <a:srgbClr val="0070C0"/>
                </a:solidFill>
              </a:rPr>
              <a:t>Yiwei</a:t>
            </a:r>
            <a:r>
              <a:rPr lang="en-US" altLang="ja-JP" dirty="0">
                <a:solidFill>
                  <a:srgbClr val="0070C0"/>
                </a:solidFill>
              </a:rPr>
              <a:t> Wang (IHEP</a:t>
            </a:r>
            <a:r>
              <a:rPr lang="en-US" altLang="ja-JP" dirty="0" smtClean="0">
                <a:solidFill>
                  <a:srgbClr val="0070C0"/>
                </a:solidFill>
              </a:rPr>
              <a:t>)</a:t>
            </a:r>
            <a:endParaRPr lang="ja-JP" altLang="ja-JP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ja-JP" dirty="0">
                <a:solidFill>
                  <a:srgbClr val="0070C0"/>
                </a:solidFill>
              </a:rPr>
              <a:t>(10) Status of the FCC-</a:t>
            </a:r>
            <a:r>
              <a:rPr lang="en-US" altLang="ja-JP" dirty="0" err="1">
                <a:solidFill>
                  <a:srgbClr val="0070C0"/>
                </a:solidFill>
              </a:rPr>
              <a:t>ee</a:t>
            </a:r>
            <a:r>
              <a:rPr lang="en-US" altLang="ja-JP" dirty="0">
                <a:solidFill>
                  <a:srgbClr val="0070C0"/>
                </a:solidFill>
              </a:rPr>
              <a:t> interaction region </a:t>
            </a:r>
            <a:r>
              <a:rPr lang="en-US" altLang="ja-JP" dirty="0" smtClean="0">
                <a:solidFill>
                  <a:srgbClr val="0070C0"/>
                </a:solidFill>
              </a:rPr>
              <a:t>design, </a:t>
            </a:r>
            <a:r>
              <a:rPr lang="en-US" altLang="ja-JP" dirty="0">
                <a:solidFill>
                  <a:srgbClr val="0070C0"/>
                </a:solidFill>
              </a:rPr>
              <a:t>Roman Martin (CERN</a:t>
            </a:r>
            <a:r>
              <a:rPr lang="en-US" altLang="ja-JP" dirty="0" smtClean="0">
                <a:solidFill>
                  <a:srgbClr val="0070C0"/>
                </a:solidFill>
              </a:rPr>
              <a:t>)</a:t>
            </a:r>
            <a:endParaRPr lang="ja-JP" altLang="ja-JP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ja-JP" dirty="0">
                <a:solidFill>
                  <a:srgbClr val="0070C0"/>
                </a:solidFill>
              </a:rPr>
              <a:t>(11) Crab waist interaction </a:t>
            </a:r>
            <a:r>
              <a:rPr lang="en-US" altLang="ja-JP" dirty="0" smtClean="0">
                <a:solidFill>
                  <a:srgbClr val="0070C0"/>
                </a:solidFill>
              </a:rPr>
              <a:t>region, Anton </a:t>
            </a:r>
            <a:r>
              <a:rPr lang="en-US" altLang="ja-JP" dirty="0" err="1">
                <a:solidFill>
                  <a:srgbClr val="0070C0"/>
                </a:solidFill>
              </a:rPr>
              <a:t>Bogomyagkov</a:t>
            </a:r>
            <a:r>
              <a:rPr lang="en-US" altLang="ja-JP" dirty="0">
                <a:solidFill>
                  <a:srgbClr val="0070C0"/>
                </a:solidFill>
              </a:rPr>
              <a:t> (BINP</a:t>
            </a:r>
            <a:r>
              <a:rPr lang="en-US" altLang="ja-JP" dirty="0" smtClean="0">
                <a:solidFill>
                  <a:srgbClr val="0070C0"/>
                </a:solidFill>
              </a:rPr>
              <a:t>)</a:t>
            </a:r>
          </a:p>
          <a:p>
            <a:pPr marL="0" indent="0">
              <a:buNone/>
            </a:pPr>
            <a:r>
              <a:rPr lang="en-US" altLang="ja-JP" dirty="0"/>
              <a:t>(12) </a:t>
            </a:r>
            <a:r>
              <a:rPr lang="en-US" altLang="ja-JP" dirty="0" err="1"/>
              <a:t>Beamstrahlung</a:t>
            </a:r>
            <a:r>
              <a:rPr lang="en-US" altLang="ja-JP" dirty="0"/>
              <a:t> and energy </a:t>
            </a:r>
            <a:r>
              <a:rPr lang="en-US" altLang="ja-JP" dirty="0" smtClean="0"/>
              <a:t>acceptance, </a:t>
            </a:r>
            <a:r>
              <a:rPr lang="en-US" altLang="ja-JP" dirty="0" err="1"/>
              <a:t>Kazuhito</a:t>
            </a:r>
            <a:r>
              <a:rPr lang="en-US" altLang="ja-JP" dirty="0"/>
              <a:t> </a:t>
            </a:r>
            <a:r>
              <a:rPr lang="en-US" altLang="ja-JP" dirty="0" err="1"/>
              <a:t>Ohmi</a:t>
            </a:r>
            <a:r>
              <a:rPr lang="en-US" altLang="ja-JP" dirty="0"/>
              <a:t> (KEK</a:t>
            </a:r>
            <a:r>
              <a:rPr lang="en-US" altLang="ja-JP" dirty="0" smtClean="0"/>
              <a:t>)</a:t>
            </a:r>
            <a:endParaRPr lang="ja-JP" altLang="ja-JP" dirty="0"/>
          </a:p>
          <a:p>
            <a:pPr marL="0" indent="0">
              <a:buNone/>
            </a:pPr>
            <a:r>
              <a:rPr lang="en-US" altLang="ja-JP" dirty="0" smtClean="0"/>
              <a:t>(</a:t>
            </a:r>
            <a:r>
              <a:rPr lang="en-US" altLang="ja-JP" dirty="0"/>
              <a:t>13) Interaction region </a:t>
            </a:r>
            <a:r>
              <a:rPr lang="en-US" altLang="ja-JP" dirty="0" smtClean="0"/>
              <a:t>magnets, </a:t>
            </a:r>
            <a:r>
              <a:rPr lang="en-US" altLang="ja-JP" dirty="0"/>
              <a:t>Eugenio </a:t>
            </a:r>
            <a:r>
              <a:rPr lang="en-US" altLang="ja-JP" dirty="0" err="1"/>
              <a:t>Paoloni</a:t>
            </a:r>
            <a:r>
              <a:rPr lang="en-US" altLang="ja-JP" dirty="0"/>
              <a:t> (INF</a:t>
            </a:r>
            <a:r>
              <a:rPr lang="en-US" altLang="ja-JP" dirty="0" smtClean="0"/>
              <a:t>)</a:t>
            </a:r>
            <a:endParaRPr lang="ja-JP" altLang="ja-JP" dirty="0"/>
          </a:p>
          <a:p>
            <a:pPr marL="0" indent="0">
              <a:buNone/>
            </a:pPr>
            <a:r>
              <a:rPr lang="en-US" altLang="ja-JP" dirty="0"/>
              <a:t>(14) Beam-beam effects in the </a:t>
            </a:r>
            <a:r>
              <a:rPr lang="en-US" altLang="ja-JP" dirty="0" smtClean="0"/>
              <a:t>CEPC, </a:t>
            </a:r>
            <a:r>
              <a:rPr lang="en-US" altLang="ja-JP" dirty="0"/>
              <a:t>Yuan Zhang (</a:t>
            </a:r>
            <a:r>
              <a:rPr lang="en-US" altLang="ja-JP" dirty="0" smtClean="0"/>
              <a:t>IHEP)</a:t>
            </a:r>
            <a:endParaRPr lang="ja-JP" altLang="ja-JP" dirty="0"/>
          </a:p>
          <a:p>
            <a:pPr marL="0" indent="0">
              <a:buNone/>
            </a:pPr>
            <a:r>
              <a:rPr lang="en-US" altLang="ja-JP" dirty="0"/>
              <a:t>(15) Wide-band long-focus optics for detection systems infrared synchrotron accelerator </a:t>
            </a:r>
            <a:r>
              <a:rPr lang="en-US" altLang="ja-JP" dirty="0" smtClean="0"/>
              <a:t>diagnostics, Marina </a:t>
            </a:r>
            <a:r>
              <a:rPr lang="en-US" altLang="ja-JP" dirty="0" err="1" smtClean="0"/>
              <a:t>Maltseva</a:t>
            </a:r>
            <a:r>
              <a:rPr lang="en-US" altLang="ja-JP" dirty="0" smtClean="0"/>
              <a:t> (TENZOR)</a:t>
            </a:r>
            <a:endParaRPr lang="ja-JP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29199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4350" y="0"/>
            <a:ext cx="7886700" cy="1325563"/>
          </a:xfrm>
        </p:spPr>
        <p:txBody>
          <a:bodyPr/>
          <a:lstStyle/>
          <a:p>
            <a:r>
              <a:rPr kumimoji="1" lang="en-US" altLang="ja-JP" sz="3600" dirty="0" err="1" smtClean="0"/>
              <a:t>Beamstrahlung</a:t>
            </a:r>
            <a:r>
              <a:rPr kumimoji="1" lang="en-US" altLang="ja-JP" sz="3600" dirty="0" smtClean="0"/>
              <a:t> and momentum acceptance requirement </a:t>
            </a:r>
            <a:r>
              <a:rPr kumimoji="1" lang="en-US" altLang="ja-JP" sz="2400" dirty="0" smtClean="0"/>
              <a:t>K. </a:t>
            </a:r>
            <a:r>
              <a:rPr kumimoji="1" lang="en-US" altLang="ja-JP" sz="2400" dirty="0" err="1" smtClean="0"/>
              <a:t>Ohmi</a:t>
            </a:r>
            <a:endParaRPr kumimoji="1" lang="ja-JP" altLang="en-US" sz="2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4350" y="1325563"/>
            <a:ext cx="7886700" cy="4351338"/>
          </a:xfrm>
        </p:spPr>
        <p:txBody>
          <a:bodyPr/>
          <a:lstStyle/>
          <a:p>
            <a:r>
              <a:rPr kumimoji="1" lang="en-US" altLang="ja-JP" dirty="0" smtClean="0"/>
              <a:t>Beam-beam simulation with </a:t>
            </a:r>
            <a:r>
              <a:rPr kumimoji="1" lang="en-US" altLang="ja-JP" dirty="0" err="1" smtClean="0"/>
              <a:t>beamstrahlung</a:t>
            </a:r>
            <a:endParaRPr kumimoji="1" lang="en-US" altLang="ja-JP" dirty="0" smtClean="0"/>
          </a:p>
          <a:p>
            <a:r>
              <a:rPr lang="en-US" altLang="ja-JP" dirty="0" smtClean="0"/>
              <a:t>Energy distribution and lifetime is calculated.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9" y="2347912"/>
            <a:ext cx="4900612" cy="238053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6" y="4537075"/>
            <a:ext cx="5057775" cy="2162175"/>
          </a:xfrm>
          <a:prstGeom prst="rect">
            <a:avLst/>
          </a:prstGeom>
        </p:spPr>
      </p:pic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5929318" y="5000625"/>
            <a:ext cx="2986082" cy="1176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>
                <a:latin typeface="Symbol" panose="05050102010706020507" pitchFamily="18" charset="2"/>
              </a:rPr>
              <a:t>d</a:t>
            </a:r>
            <a:r>
              <a:rPr lang="en-US" altLang="ja-JP" baseline="-25000" dirty="0" smtClean="0"/>
              <a:t>max</a:t>
            </a:r>
            <a:r>
              <a:rPr lang="en-US" altLang="ja-JP" dirty="0" smtClean="0"/>
              <a:t>~2% is preferable for H.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71749" y="2591396"/>
            <a:ext cx="27574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 smtClean="0">
                <a:solidFill>
                  <a:srgbClr val="FFC000"/>
                </a:solidFill>
              </a:rPr>
              <a:t>CEPC</a:t>
            </a:r>
            <a:endParaRPr kumimoji="1" lang="ja-JP" altLang="en-US" sz="6000" dirty="0">
              <a:solidFill>
                <a:srgbClr val="FFC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657481" y="5126246"/>
            <a:ext cx="27574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 smtClean="0">
                <a:solidFill>
                  <a:srgbClr val="FFC000"/>
                </a:solidFill>
              </a:rPr>
              <a:t>TLEP</a:t>
            </a:r>
            <a:endParaRPr kumimoji="1" lang="ja-JP" altLang="en-US" sz="6000" dirty="0">
              <a:solidFill>
                <a:srgbClr val="FFC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929318" y="2952849"/>
            <a:ext cx="3086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Control of dynamic beta/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emittance</a:t>
            </a:r>
            <a:r>
              <a:rPr kumimoji="1" lang="en-US" altLang="ja-JP" dirty="0" smtClean="0">
                <a:solidFill>
                  <a:srgbClr val="FF0000"/>
                </a:solidFill>
              </a:rPr>
              <a:t> may result better lifetime.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874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9544" y="26989"/>
            <a:ext cx="8984456" cy="1035049"/>
          </a:xfrm>
        </p:spPr>
        <p:txBody>
          <a:bodyPr>
            <a:noAutofit/>
          </a:bodyPr>
          <a:lstStyle/>
          <a:p>
            <a:r>
              <a:rPr kumimoji="1" lang="en-US" altLang="ja-JP" sz="3600" dirty="0" smtClean="0"/>
              <a:t>Code benchmark for lifetime, </a:t>
            </a:r>
            <a:r>
              <a:rPr kumimoji="1" lang="en-US" altLang="ja-JP" sz="3600" dirty="0" err="1" smtClean="0"/>
              <a:t>Lifetrack</a:t>
            </a:r>
            <a:r>
              <a:rPr kumimoji="1" lang="en-US" altLang="ja-JP" sz="3600" dirty="0" smtClean="0"/>
              <a:t> and BBWS </a:t>
            </a:r>
            <a:r>
              <a:rPr kumimoji="1" lang="en-US" altLang="ja-JP" sz="2400" dirty="0" err="1" smtClean="0"/>
              <a:t>Yuang</a:t>
            </a:r>
            <a:r>
              <a:rPr kumimoji="1" lang="en-US" altLang="ja-JP" sz="2400" dirty="0" smtClean="0"/>
              <a:t> </a:t>
            </a:r>
            <a:r>
              <a:rPr kumimoji="1" lang="en-US" altLang="ja-JP" sz="2400" dirty="0" smtClean="0"/>
              <a:t>Zhang</a:t>
            </a:r>
            <a:endParaRPr kumimoji="1" lang="ja-JP" altLang="en-US" sz="2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44" y="1477565"/>
            <a:ext cx="5777703" cy="234076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44" y="4144564"/>
            <a:ext cx="5312079" cy="208478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937247" y="1971675"/>
            <a:ext cx="30353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>
                <a:latin typeface="Symbol" panose="05050102010706020507" pitchFamily="18" charset="2"/>
              </a:rPr>
              <a:t>d</a:t>
            </a:r>
            <a:r>
              <a:rPr kumimoji="1" lang="en-US" altLang="ja-JP" baseline="-25000" dirty="0" err="1" smtClean="0"/>
              <a:t>max</a:t>
            </a:r>
            <a:r>
              <a:rPr kumimoji="1" lang="en-US" altLang="ja-JP" dirty="0" smtClean="0"/>
              <a:t>=2%</a:t>
            </a:r>
          </a:p>
          <a:p>
            <a:r>
              <a:rPr lang="en-US" altLang="ja-JP" dirty="0" err="1" smtClean="0"/>
              <a:t>Lifetrack</a:t>
            </a:r>
            <a:r>
              <a:rPr lang="en-US" altLang="ja-JP" dirty="0" smtClean="0"/>
              <a:t>  222</a:t>
            </a:r>
            <a:r>
              <a:rPr lang="en-US" altLang="ja-JP" dirty="0"/>
              <a:t> </a:t>
            </a:r>
            <a:r>
              <a:rPr lang="en-US" altLang="ja-JP" dirty="0" smtClean="0"/>
              <a:t>(85: w Gauss fit)</a:t>
            </a:r>
          </a:p>
          <a:p>
            <a:r>
              <a:rPr kumimoji="1" lang="en-US" altLang="ja-JP" dirty="0" smtClean="0"/>
              <a:t>BBWS       250  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32447" y="4413052"/>
            <a:ext cx="30353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y</a:t>
            </a:r>
            <a:r>
              <a:rPr kumimoji="1" lang="en-US" altLang="ja-JP" baseline="-25000" dirty="0" err="1" smtClean="0"/>
              <a:t>max</a:t>
            </a:r>
            <a:r>
              <a:rPr kumimoji="1" lang="en-US" altLang="ja-JP" dirty="0" smtClean="0">
                <a:latin typeface="Symbol" panose="05050102010706020507" pitchFamily="18" charset="2"/>
              </a:rPr>
              <a:t>=40s</a:t>
            </a:r>
            <a:r>
              <a:rPr kumimoji="1" lang="en-US" altLang="ja-JP" baseline="-25000" dirty="0" smtClean="0"/>
              <a:t>y</a:t>
            </a:r>
            <a:endParaRPr kumimoji="1" lang="en-US" altLang="ja-JP" dirty="0" smtClean="0"/>
          </a:p>
          <a:p>
            <a:r>
              <a:rPr lang="en-US" altLang="ja-JP" dirty="0" err="1" smtClean="0"/>
              <a:t>Lifetrack</a:t>
            </a:r>
            <a:r>
              <a:rPr lang="en-US" altLang="ja-JP" dirty="0" smtClean="0"/>
              <a:t>  202 (22: w Gauss fit)</a:t>
            </a:r>
          </a:p>
          <a:p>
            <a:r>
              <a:rPr kumimoji="1" lang="en-US" altLang="ja-JP" dirty="0" smtClean="0"/>
              <a:t>BBWS       250 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42797" y="1081087"/>
            <a:ext cx="7886700" cy="3133726"/>
          </a:xfrm>
        </p:spPr>
        <p:txBody>
          <a:bodyPr/>
          <a:lstStyle/>
          <a:p>
            <a:r>
              <a:rPr lang="en-US" altLang="ja-JP" dirty="0" smtClean="0"/>
              <a:t>Lifetime for Energy tail</a:t>
            </a:r>
          </a:p>
          <a:p>
            <a:endParaRPr lang="en-US" altLang="ja-JP" dirty="0" smtClean="0"/>
          </a:p>
          <a:p>
            <a:endParaRPr kumimoji="1" lang="en-US" altLang="ja-JP" dirty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err="1" smtClean="0"/>
              <a:t>Lifetiem</a:t>
            </a:r>
            <a:r>
              <a:rPr kumimoji="1" lang="en-US" altLang="ja-JP" dirty="0" smtClean="0"/>
              <a:t> for Transverse tail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829300" y="5534621"/>
            <a:ext cx="3043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Good agreement without Gaussian fit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774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63599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/>
              <a:t>Beam-beam simulation for CEPC  </a:t>
            </a:r>
            <a:r>
              <a:rPr kumimoji="1" lang="en-US" altLang="ja-JP" sz="2400" dirty="0" smtClean="0"/>
              <a:t>Y. Zhang</a:t>
            </a:r>
            <a:endParaRPr kumimoji="1" lang="ja-JP" altLang="en-US" sz="2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4510089"/>
            <a:ext cx="7886700" cy="1666874"/>
          </a:xfrm>
        </p:spPr>
        <p:txBody>
          <a:bodyPr>
            <a:normAutofit fontScale="70000" lnSpcReduction="20000"/>
          </a:bodyPr>
          <a:lstStyle/>
          <a:p>
            <a:r>
              <a:rPr kumimoji="1" lang="en-US" altLang="ja-JP" dirty="0" smtClean="0"/>
              <a:t>Dynamic beam-beam effects</a:t>
            </a:r>
          </a:p>
          <a:p>
            <a:r>
              <a:rPr lang="en-US" altLang="ja-JP" dirty="0">
                <a:latin typeface="Symbol" panose="05050102010706020507" pitchFamily="18" charset="2"/>
              </a:rPr>
              <a:t>b</a:t>
            </a:r>
            <a:r>
              <a:rPr lang="en-US" altLang="ja-JP" dirty="0" smtClean="0"/>
              <a:t>* dependence, possibility of </a:t>
            </a:r>
            <a:r>
              <a:rPr lang="en-US" altLang="ja-JP" dirty="0" smtClean="0">
                <a:latin typeface="Symbol" panose="05050102010706020507" pitchFamily="18" charset="2"/>
              </a:rPr>
              <a:t>b</a:t>
            </a:r>
            <a:r>
              <a:rPr lang="en-US" altLang="ja-JP" baseline="-25000" dirty="0" smtClean="0"/>
              <a:t>y</a:t>
            </a:r>
            <a:r>
              <a:rPr lang="en-US" altLang="ja-JP" dirty="0" smtClean="0">
                <a:latin typeface="Symbol" panose="05050102010706020507" pitchFamily="18" charset="2"/>
              </a:rPr>
              <a:t>*</a:t>
            </a:r>
            <a:r>
              <a:rPr lang="en-US" altLang="ja-JP" dirty="0" smtClean="0"/>
              <a:t>=1.2-&gt; 2mm</a:t>
            </a:r>
            <a:endParaRPr kumimoji="1" lang="en-US" altLang="ja-JP" dirty="0" smtClean="0"/>
          </a:p>
          <a:p>
            <a:r>
              <a:rPr kumimoji="1" lang="en-US" altLang="ja-JP" dirty="0" smtClean="0"/>
              <a:t>Current dependence</a:t>
            </a:r>
          </a:p>
          <a:p>
            <a:r>
              <a:rPr lang="en-US" altLang="ja-JP" dirty="0" smtClean="0"/>
              <a:t>Error tolerance for IP coupling and dispersion</a:t>
            </a:r>
            <a:endParaRPr kumimoji="1" lang="en-US" altLang="ja-JP" dirty="0" smtClean="0"/>
          </a:p>
          <a:p>
            <a:r>
              <a:rPr kumimoji="1" lang="en-US" altLang="ja-JP" dirty="0" smtClean="0"/>
              <a:t>Beam tilt</a:t>
            </a:r>
          </a:p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88" y="1690689"/>
            <a:ext cx="3552825" cy="28194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966914"/>
            <a:ext cx="3657600" cy="226695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79834" y="1228725"/>
            <a:ext cx="2955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Choice of Tune, (0.54,0.61)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707219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14388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/>
              <a:t>Dynamic aperture optimization at </a:t>
            </a:r>
            <a:r>
              <a:rPr kumimoji="1" lang="en-US" altLang="ja-JP" sz="3200" dirty="0" err="1" smtClean="0"/>
              <a:t>SuperKEKB</a:t>
            </a:r>
            <a:r>
              <a:rPr kumimoji="1" lang="en-US" altLang="ja-JP" sz="3200" dirty="0" smtClean="0"/>
              <a:t>  </a:t>
            </a:r>
            <a:r>
              <a:rPr kumimoji="1" lang="en-US" altLang="ja-JP" sz="2400" dirty="0" smtClean="0"/>
              <a:t>Y. Ohnishi</a:t>
            </a:r>
            <a:endParaRPr kumimoji="1" lang="ja-JP" altLang="en-US" sz="2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4350" y="814389"/>
            <a:ext cx="8115300" cy="4351338"/>
          </a:xfrm>
        </p:spPr>
        <p:txBody>
          <a:bodyPr>
            <a:normAutofit/>
          </a:bodyPr>
          <a:lstStyle/>
          <a:p>
            <a:r>
              <a:rPr lang="en-US" altLang="ja-JP" sz="2400" dirty="0">
                <a:solidFill>
                  <a:schemeClr val="accent5"/>
                </a:solidFill>
              </a:rPr>
              <a:t>X-LCC</a:t>
            </a:r>
            <a:r>
              <a:rPr lang="en-US" altLang="ja-JP" sz="2400" dirty="0"/>
              <a:t> corrects </a:t>
            </a:r>
            <a:r>
              <a:rPr lang="en-US" altLang="ja-JP" sz="2400" dirty="0">
                <a:solidFill>
                  <a:srgbClr val="0070C0"/>
                </a:solidFill>
              </a:rPr>
              <a:t>QC2</a:t>
            </a:r>
            <a:r>
              <a:rPr lang="en-US" altLang="ja-JP" sz="2400" dirty="0"/>
              <a:t> chromaticity and </a:t>
            </a:r>
            <a:r>
              <a:rPr lang="en-US" altLang="ja-JP" sz="2400" dirty="0">
                <a:solidFill>
                  <a:srgbClr val="FF0000"/>
                </a:solidFill>
              </a:rPr>
              <a:t>Y-LCC</a:t>
            </a:r>
            <a:r>
              <a:rPr lang="en-US" altLang="ja-JP" sz="2400" dirty="0"/>
              <a:t> corrects </a:t>
            </a:r>
            <a:r>
              <a:rPr lang="en-US" altLang="ja-JP" sz="2400" dirty="0">
                <a:solidFill>
                  <a:srgbClr val="FF0000"/>
                </a:solidFill>
              </a:rPr>
              <a:t>QC1</a:t>
            </a:r>
            <a:r>
              <a:rPr lang="en-US" altLang="ja-JP" sz="2400" dirty="0"/>
              <a:t> chromaticity locally.</a:t>
            </a:r>
            <a:endParaRPr kumimoji="1" lang="ja-JP" altLang="en-US" sz="2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6" y="1628777"/>
            <a:ext cx="5185898" cy="383222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5924" y="2391969"/>
            <a:ext cx="3698123" cy="230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0532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213519"/>
            <a:ext cx="7886700" cy="662782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/>
              <a:t>Difficulty in Large </a:t>
            </a:r>
            <a:r>
              <a:rPr kumimoji="1" lang="en-US" altLang="ja-JP" sz="3600" dirty="0" err="1" smtClean="0"/>
              <a:t>Piwinski</a:t>
            </a:r>
            <a:r>
              <a:rPr kumimoji="1" lang="en-US" altLang="ja-JP" sz="3600" dirty="0" smtClean="0"/>
              <a:t> Angle scheme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4349" y="876301"/>
            <a:ext cx="7886700" cy="4351338"/>
          </a:xfrm>
        </p:spPr>
        <p:txBody>
          <a:bodyPr/>
          <a:lstStyle/>
          <a:p>
            <a:r>
              <a:rPr lang="en-US" altLang="ja-JP" dirty="0" smtClean="0"/>
              <a:t>Dynamic aperture shrink due to </a:t>
            </a:r>
            <a:r>
              <a:rPr kumimoji="1" lang="en-US" altLang="ja-JP" dirty="0" smtClean="0"/>
              <a:t>Beam-beam force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49" y="1288822"/>
            <a:ext cx="4419600" cy="283845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8" y="4127272"/>
            <a:ext cx="4524375" cy="251959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048250" y="2457450"/>
            <a:ext cx="38671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Crab waist helps this difficulty.</a:t>
            </a:r>
          </a:p>
          <a:p>
            <a:r>
              <a:rPr lang="en-US" altLang="ja-JP" sz="2400" dirty="0" smtClean="0"/>
              <a:t>However crab waist scheme makes shrink dynamic aperture due to nonlinearity in IR.</a:t>
            </a:r>
          </a:p>
          <a:p>
            <a:endParaRPr kumimoji="1" lang="en-US" altLang="ja-JP" sz="2400" dirty="0"/>
          </a:p>
          <a:p>
            <a:r>
              <a:rPr lang="en-US" altLang="ja-JP" sz="2400" dirty="0" smtClean="0"/>
              <a:t>BINP approach may help this difficulty.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980941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8586" y="119819"/>
            <a:ext cx="8659207" cy="1325563"/>
          </a:xfrm>
        </p:spPr>
        <p:txBody>
          <a:bodyPr/>
          <a:lstStyle/>
          <a:p>
            <a:r>
              <a:rPr kumimoji="1" lang="en-US" altLang="ja-JP" dirty="0" smtClean="0"/>
              <a:t>How to manage IR </a:t>
            </a:r>
            <a:r>
              <a:rPr kumimoji="1" lang="en-US" altLang="ja-JP" dirty="0" err="1" smtClean="0"/>
              <a:t>multipoles</a:t>
            </a:r>
            <a:r>
              <a:rPr kumimoji="1" lang="en-US" altLang="ja-JP" dirty="0" smtClean="0"/>
              <a:t> </a:t>
            </a:r>
            <a:r>
              <a:rPr kumimoji="1" lang="en-US" altLang="ja-JP" sz="2400" dirty="0" smtClean="0"/>
              <a:t>H. Sugimoto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11" y="1246690"/>
            <a:ext cx="5450899" cy="178226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7" y="3576367"/>
            <a:ext cx="5314504" cy="154615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6354" y="1445382"/>
            <a:ext cx="3324374" cy="239077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4033" y="4216399"/>
            <a:ext cx="3539967" cy="262991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6079549" y="3703112"/>
            <a:ext cx="2708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recover dynamic aperture by correction coils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783795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37" y="107952"/>
            <a:ext cx="9001125" cy="777874"/>
          </a:xfrm>
        </p:spPr>
        <p:txBody>
          <a:bodyPr>
            <a:normAutofit fontScale="90000"/>
          </a:bodyPr>
          <a:lstStyle/>
          <a:p>
            <a:r>
              <a:rPr lang="en-US" altLang="ja-JP" sz="3600" dirty="0" smtClean="0"/>
              <a:t>IR magnet design (</a:t>
            </a:r>
            <a:r>
              <a:rPr lang="en-US" altLang="ja-JP" sz="3600" dirty="0" err="1" smtClean="0"/>
              <a:t>SuperB</a:t>
            </a:r>
            <a:r>
              <a:rPr lang="en-US" altLang="ja-JP" sz="3600" dirty="0" smtClean="0"/>
              <a:t> &amp; </a:t>
            </a:r>
            <a:r>
              <a:rPr lang="en-US" altLang="ja-JP" sz="3600" dirty="0" err="1" smtClean="0"/>
              <a:t>SuperKEKB</a:t>
            </a:r>
            <a:r>
              <a:rPr lang="en-US" altLang="ja-JP" sz="3600" dirty="0" smtClean="0"/>
              <a:t>)</a:t>
            </a:r>
            <a:r>
              <a:rPr lang="en-US" altLang="ja-JP" dirty="0" smtClean="0"/>
              <a:t>  </a:t>
            </a:r>
            <a:r>
              <a:rPr lang="en-US" altLang="ja-JP" sz="2400" dirty="0" err="1" smtClean="0"/>
              <a:t>Euginio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Paoloni</a:t>
            </a:r>
            <a:endParaRPr kumimoji="1" lang="ja-JP" altLang="en-US" sz="2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00049" y="1042292"/>
            <a:ext cx="8386763" cy="4351338"/>
          </a:xfrm>
        </p:spPr>
        <p:txBody>
          <a:bodyPr/>
          <a:lstStyle/>
          <a:p>
            <a:r>
              <a:rPr kumimoji="1" lang="en-US" altLang="ja-JP" dirty="0" smtClean="0"/>
              <a:t>IR magnet where two beams crosses</a:t>
            </a:r>
          </a:p>
          <a:p>
            <a:r>
              <a:rPr lang="en-US" altLang="ja-JP" dirty="0" err="1" smtClean="0"/>
              <a:t>SuperKEKB</a:t>
            </a:r>
            <a:r>
              <a:rPr lang="en-US" altLang="ja-JP" dirty="0" smtClean="0"/>
              <a:t> separate magnet, leakage of LER QC1 affects e- beam</a:t>
            </a:r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271462" y="5093078"/>
            <a:ext cx="86010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err="1" smtClean="0">
                <a:solidFill>
                  <a:srgbClr val="002F7B"/>
                </a:solidFill>
                <a:latin typeface="Palatino-Roman"/>
              </a:rPr>
              <a:t>SuCanceling</a:t>
            </a:r>
            <a:r>
              <a:rPr lang="en-US" altLang="ja-JP" sz="2400" dirty="0" smtClean="0">
                <a:solidFill>
                  <a:srgbClr val="002F7B"/>
                </a:solidFill>
                <a:latin typeface="Palatino-Roman"/>
              </a:rPr>
              <a:t> </a:t>
            </a:r>
            <a:r>
              <a:rPr lang="en-US" altLang="ja-JP" sz="2400" dirty="0">
                <a:solidFill>
                  <a:srgbClr val="002F7B"/>
                </a:solidFill>
                <a:latin typeface="Palatino-Roman"/>
              </a:rPr>
              <a:t>coils to null the terms B3,B4,B5 and B6 of the field </a:t>
            </a:r>
            <a:r>
              <a:rPr lang="en-US" altLang="ja-JP" sz="2400" dirty="0" smtClean="0">
                <a:solidFill>
                  <a:srgbClr val="002F7B"/>
                </a:solidFill>
                <a:latin typeface="Palatino-Roman"/>
              </a:rPr>
              <a:t>leaking from </a:t>
            </a:r>
            <a:r>
              <a:rPr lang="en-US" altLang="ja-JP" sz="2400" dirty="0">
                <a:solidFill>
                  <a:srgbClr val="002F7B"/>
                </a:solidFill>
                <a:latin typeface="Palatino-Roman"/>
              </a:rPr>
              <a:t>the QC1RP: B1 and B2 are retained</a:t>
            </a:r>
            <a:endParaRPr lang="ja-JP" altLang="en-US" sz="2400" dirty="0"/>
          </a:p>
        </p:txBody>
      </p:sp>
      <p:pic>
        <p:nvPicPr>
          <p:cNvPr id="6" name="コンテンツ プレースホルダ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69" y="2411041"/>
            <a:ext cx="5450899" cy="178226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898" y="2411041"/>
            <a:ext cx="2092083" cy="1728787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6243638" y="4351230"/>
            <a:ext cx="2300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Direct winding of collector coil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964175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SuperB</a:t>
            </a:r>
            <a:r>
              <a:rPr kumimoji="1" lang="en-US" altLang="ja-JP" dirty="0" smtClean="0"/>
              <a:t> approach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Double Helix Coils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61779"/>
            <a:ext cx="2981326" cy="129731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587" y="2687636"/>
            <a:ext cx="3957673" cy="285749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457825" y="3257550"/>
            <a:ext cx="3057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 cold test is done by mod 2015</a:t>
            </a:r>
          </a:p>
          <a:p>
            <a:r>
              <a:rPr lang="en-US" altLang="ja-JP" dirty="0" smtClean="0"/>
              <a:t>100T/m double bore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4784721"/>
            <a:ext cx="431348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1013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5826" y="1690689"/>
            <a:ext cx="7886700" cy="286707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sz="3600" dirty="0" smtClean="0"/>
              <a:t>Broadband long-focusing mirror optical system for infrared diagnostics  </a:t>
            </a:r>
            <a:r>
              <a:rPr kumimoji="1" lang="en-US" altLang="ja-JP" sz="2400" dirty="0" smtClean="0"/>
              <a:t>Marina </a:t>
            </a:r>
            <a:r>
              <a:rPr kumimoji="1" lang="en-US" altLang="ja-JP" sz="2400" dirty="0" err="1" smtClean="0"/>
              <a:t>Maltseva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28649" y="4686300"/>
            <a:ext cx="77581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ja-JP" altLang="en-US" dirty="0"/>
          </a:p>
          <a:p>
            <a:endParaRPr lang="ja-JP" altLang="en-US" dirty="0"/>
          </a:p>
          <a:p>
            <a:r>
              <a:rPr lang="en-US" altLang="ja-JP" b="1" dirty="0"/>
              <a:t>T</a:t>
            </a:r>
            <a:r>
              <a:rPr lang="en-US" altLang="ja-JP" b="1" dirty="0" smtClean="0"/>
              <a:t>he </a:t>
            </a:r>
            <a:r>
              <a:rPr lang="en-US" altLang="ja-JP" b="1" dirty="0"/>
              <a:t>system works in the UV and IR ranges of spectrum (</a:t>
            </a:r>
            <a:r>
              <a:rPr lang="en-US" altLang="ja-JP" b="1" dirty="0" err="1" smtClean="0"/>
              <a:t>Δλ</a:t>
            </a:r>
            <a:r>
              <a:rPr lang="en-US" altLang="ja-JP" b="1" dirty="0" smtClean="0"/>
              <a:t>~ 0.3-40 </a:t>
            </a:r>
            <a:r>
              <a:rPr lang="en-US" altLang="ja-JP" b="1" dirty="0"/>
              <a:t>μ </a:t>
            </a:r>
            <a:r>
              <a:rPr lang="en-US" altLang="ja-JP" b="1" dirty="0" smtClean="0"/>
              <a:t>m).</a:t>
            </a:r>
          </a:p>
          <a:p>
            <a:r>
              <a:rPr lang="en-US" altLang="ja-JP" b="1" dirty="0" smtClean="0"/>
              <a:t>Photographic </a:t>
            </a:r>
            <a:r>
              <a:rPr lang="en-US" altLang="ja-JP" b="1" dirty="0"/>
              <a:t>resolutions are: 7Photographic </a:t>
            </a:r>
            <a:r>
              <a:rPr lang="en-US" altLang="ja-JP" b="1" dirty="0" smtClean="0"/>
              <a:t>7</a:t>
            </a:r>
            <a:r>
              <a:rPr lang="en-US" altLang="ja-JP" b="1" baseline="30000" dirty="0" smtClean="0"/>
              <a:t>-1</a:t>
            </a:r>
            <a:r>
              <a:rPr lang="en-US" altLang="ja-JP" b="1" dirty="0" smtClean="0"/>
              <a:t>mm </a:t>
            </a:r>
            <a:r>
              <a:rPr lang="en-US" altLang="ja-JP" b="1" dirty="0"/>
              <a:t>in the focal plane of the tract; </a:t>
            </a:r>
            <a:r>
              <a:rPr lang="en-US" altLang="ja-JP" b="1" dirty="0" smtClean="0"/>
              <a:t>7</a:t>
            </a:r>
            <a:r>
              <a:rPr lang="en-US" altLang="ja-JP" b="1" baseline="30000" dirty="0" smtClean="0"/>
              <a:t>–1</a:t>
            </a:r>
            <a:r>
              <a:rPr lang="en-US" altLang="ja-JP" b="1" dirty="0" smtClean="0"/>
              <a:t> </a:t>
            </a:r>
            <a:r>
              <a:rPr lang="en-US" altLang="ja-JP" b="1" dirty="0"/>
              <a:t>mm in points shifted at </a:t>
            </a:r>
            <a:r>
              <a:rPr lang="en-US" altLang="ja-JP" b="1" dirty="0" smtClean="0"/>
              <a:t>±</a:t>
            </a:r>
            <a:r>
              <a:rPr lang="en-US" altLang="ja-JP" b="1" dirty="0"/>
              <a:t>5 mm; </a:t>
            </a:r>
            <a:r>
              <a:rPr lang="en-US" altLang="ja-JP" b="1" dirty="0" smtClean="0"/>
              <a:t>7</a:t>
            </a:r>
            <a:r>
              <a:rPr lang="en-US" altLang="ja-JP" b="1" baseline="30000" dirty="0" smtClean="0"/>
              <a:t>–1</a:t>
            </a:r>
            <a:r>
              <a:rPr lang="en-US" altLang="ja-JP" b="1" dirty="0" smtClean="0"/>
              <a:t>mm</a:t>
            </a:r>
            <a:r>
              <a:rPr lang="en-US" altLang="ja-JP" b="1" dirty="0"/>
              <a:t>, </a:t>
            </a:r>
            <a:r>
              <a:rPr lang="en-US" altLang="ja-JP" b="1" dirty="0" smtClean="0"/>
              <a:t>at ±10 </a:t>
            </a:r>
            <a:r>
              <a:rPr lang="en-US" altLang="ja-JP" b="1" dirty="0"/>
              <a:t>mm; </a:t>
            </a:r>
            <a:r>
              <a:rPr lang="en-US" altLang="ja-JP" b="1" dirty="0" smtClean="0"/>
              <a:t>7</a:t>
            </a:r>
            <a:r>
              <a:rPr lang="en-US" altLang="ja-JP" b="1" baseline="30000" dirty="0" smtClean="0"/>
              <a:t>–1</a:t>
            </a:r>
            <a:r>
              <a:rPr lang="en-US" altLang="ja-JP" b="1" dirty="0" smtClean="0"/>
              <a:t>mm</a:t>
            </a:r>
            <a:r>
              <a:rPr lang="en-US" altLang="ja-JP" b="1" dirty="0"/>
              <a:t>, at </a:t>
            </a:r>
            <a:r>
              <a:rPr lang="en-US" altLang="ja-JP" b="1" dirty="0" smtClean="0"/>
              <a:t>±</a:t>
            </a:r>
            <a:r>
              <a:rPr lang="en-US" altLang="ja-JP" b="1" dirty="0"/>
              <a:t>15 mm; and </a:t>
            </a:r>
            <a:r>
              <a:rPr lang="en-US" altLang="ja-JP" b="1" dirty="0" smtClean="0"/>
              <a:t>5</a:t>
            </a:r>
            <a:r>
              <a:rPr lang="en-US" altLang="ja-JP" b="1" baseline="30000" dirty="0" smtClean="0"/>
              <a:t>–1</a:t>
            </a:r>
            <a:r>
              <a:rPr lang="en-US" altLang="ja-JP" b="1" dirty="0" smtClean="0"/>
              <a:t>mm</a:t>
            </a:r>
            <a:r>
              <a:rPr lang="en-US" altLang="ja-JP" b="1" dirty="0"/>
              <a:t>, </a:t>
            </a:r>
            <a:r>
              <a:rPr lang="en-US" altLang="ja-JP" b="1"/>
              <a:t>at </a:t>
            </a:r>
            <a:r>
              <a:rPr lang="en-US" altLang="ja-JP" b="1" smtClean="0"/>
              <a:t>±</a:t>
            </a:r>
            <a:r>
              <a:rPr lang="en-US" altLang="ja-JP" b="1" dirty="0"/>
              <a:t>20 mm. </a:t>
            </a:r>
            <a:endParaRPr lang="en-US" altLang="ja-JP" dirty="0"/>
          </a:p>
          <a:p>
            <a:r>
              <a:rPr lang="en-US" altLang="ja-JP" b="1" dirty="0" smtClean="0"/>
              <a:t> </a:t>
            </a:r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777084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250827"/>
            <a:ext cx="7886700" cy="792162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/>
              <a:t>Conclusions of WG2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7175" y="1042988"/>
            <a:ext cx="8629649" cy="5815011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arenR"/>
            </a:pPr>
            <a:r>
              <a:rPr lang="en-US" altLang="ja-JP" dirty="0" smtClean="0"/>
              <a:t>Many </a:t>
            </a:r>
            <a:r>
              <a:rPr lang="en-US" altLang="ja-JP" dirty="0"/>
              <a:t>progresses have been made since the last meeting (Feb, 2014), but the momentum aperture of the collider </a:t>
            </a:r>
            <a:r>
              <a:rPr lang="en-US" altLang="ja-JP" dirty="0" smtClean="0"/>
              <a:t>with realistic </a:t>
            </a:r>
            <a:r>
              <a:rPr lang="en-US" altLang="ja-JP" dirty="0"/>
              <a:t>arcs is still too small. Possible solutions</a:t>
            </a:r>
            <a:r>
              <a:rPr lang="en-US" altLang="ja-JP" dirty="0" smtClean="0"/>
              <a:t>:</a:t>
            </a:r>
          </a:p>
          <a:p>
            <a:pPr lvl="1"/>
            <a:r>
              <a:rPr lang="en-US" altLang="ja-JP" dirty="0" smtClean="0"/>
              <a:t>Add </a:t>
            </a:r>
            <a:r>
              <a:rPr lang="en-US" altLang="ja-JP" dirty="0" err="1"/>
              <a:t>octupoles</a:t>
            </a:r>
            <a:r>
              <a:rPr lang="en-US" altLang="ja-JP" dirty="0"/>
              <a:t> near the final focusing </a:t>
            </a:r>
            <a:r>
              <a:rPr lang="en-US" altLang="ja-JP" dirty="0" err="1"/>
              <a:t>quadrupole</a:t>
            </a:r>
            <a:r>
              <a:rPr lang="en-US" altLang="ja-JP" dirty="0"/>
              <a:t> like </a:t>
            </a:r>
            <a:r>
              <a:rPr lang="en-US" altLang="ja-JP" dirty="0" err="1"/>
              <a:t>SuperKEKB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>Consider </a:t>
            </a:r>
            <a:r>
              <a:rPr lang="en-US" altLang="ja-JP" dirty="0"/>
              <a:t>asymmetric dispersion at the paired </a:t>
            </a:r>
            <a:r>
              <a:rPr lang="en-US" altLang="ja-JP" dirty="0" err="1"/>
              <a:t>sextupole</a:t>
            </a:r>
            <a:r>
              <a:rPr lang="en-US" altLang="ja-JP" dirty="0"/>
              <a:t> in </a:t>
            </a:r>
            <a:r>
              <a:rPr lang="en-US" altLang="ja-JP" dirty="0" smtClean="0"/>
              <a:t>the interaction region</a:t>
            </a:r>
          </a:p>
          <a:p>
            <a:pPr lvl="1"/>
            <a:r>
              <a:rPr lang="en-US" altLang="ja-JP" dirty="0" smtClean="0"/>
              <a:t>Consider </a:t>
            </a:r>
            <a:r>
              <a:rPr lang="en-US" altLang="ja-JP" dirty="0"/>
              <a:t>to increase circumference to accommodate other type of cells with non-interlace </a:t>
            </a:r>
            <a:r>
              <a:rPr lang="en-US" altLang="ja-JP" dirty="0" err="1"/>
              <a:t>sextupoles</a:t>
            </a:r>
            <a:r>
              <a:rPr lang="en-US" altLang="ja-JP" dirty="0"/>
              <a:t> in </a:t>
            </a:r>
            <a:r>
              <a:rPr lang="en-US" altLang="ja-JP" dirty="0" smtClean="0"/>
              <a:t>arcs</a:t>
            </a:r>
          </a:p>
          <a:p>
            <a:pPr lvl="1"/>
            <a:r>
              <a:rPr lang="en-US" altLang="ja-JP" dirty="0" smtClean="0"/>
              <a:t>Further </a:t>
            </a:r>
            <a:r>
              <a:rPr lang="en-US" altLang="ja-JP" dirty="0"/>
              <a:t>to simplify the transition between CCX and CCY to reduce the phase advance from </a:t>
            </a:r>
            <a:r>
              <a:rPr lang="en-US" altLang="ja-JP" dirty="0" smtClean="0"/>
              <a:t>3</a:t>
            </a:r>
            <a:r>
              <a:rPr lang="en-US" altLang="ja-JP" dirty="0" smtClean="0">
                <a:latin typeface="Symbol" panose="05050102010706020507" pitchFamily="18" charset="2"/>
              </a:rPr>
              <a:t>p</a:t>
            </a:r>
            <a:r>
              <a:rPr lang="en-US" altLang="ja-JP" dirty="0" smtClean="0"/>
              <a:t> </a:t>
            </a:r>
            <a:r>
              <a:rPr lang="en-US" altLang="ja-JP" dirty="0"/>
              <a:t>to </a:t>
            </a:r>
            <a:r>
              <a:rPr lang="en-US" altLang="ja-JP" dirty="0" smtClean="0"/>
              <a:t>2</a:t>
            </a:r>
            <a:r>
              <a:rPr lang="en-US" altLang="ja-JP" dirty="0" smtClean="0">
                <a:latin typeface="Symbol" panose="05050102010706020507" pitchFamily="18" charset="2"/>
              </a:rPr>
              <a:t>p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2</a:t>
            </a:r>
            <a:r>
              <a:rPr lang="en-US" altLang="ja-JP" dirty="0"/>
              <a:t>) Consider to increase </a:t>
            </a:r>
            <a:r>
              <a:rPr lang="en-US" altLang="ja-JP" dirty="0" smtClean="0">
                <a:latin typeface="Symbol" panose="05050102010706020507" pitchFamily="18" charset="2"/>
              </a:rPr>
              <a:t>b</a:t>
            </a:r>
            <a:r>
              <a:rPr lang="en-US" altLang="ja-JP" baseline="-25000" dirty="0" smtClean="0"/>
              <a:t>y</a:t>
            </a:r>
            <a:r>
              <a:rPr lang="en-US" altLang="ja-JP" dirty="0"/>
              <a:t>* to 2-3 mm since the bunch length is already too long already 2.8 </a:t>
            </a:r>
            <a:r>
              <a:rPr lang="en-US" altLang="ja-JP" dirty="0" smtClean="0"/>
              <a:t>mm</a:t>
            </a:r>
          </a:p>
          <a:p>
            <a:pPr lvl="1"/>
            <a:r>
              <a:rPr lang="en-US" altLang="ja-JP" dirty="0" smtClean="0"/>
              <a:t>Not </a:t>
            </a:r>
            <a:r>
              <a:rPr lang="en-US" altLang="ja-JP" dirty="0"/>
              <a:t>much loss of </a:t>
            </a:r>
            <a:r>
              <a:rPr lang="en-US" altLang="ja-JP" dirty="0" smtClean="0"/>
              <a:t>luminosity</a:t>
            </a:r>
          </a:p>
          <a:p>
            <a:pPr lvl="1"/>
            <a:r>
              <a:rPr lang="en-US" altLang="ja-JP" dirty="0" smtClean="0"/>
              <a:t>Help </a:t>
            </a:r>
            <a:r>
              <a:rPr lang="en-US" altLang="ja-JP" dirty="0"/>
              <a:t>to solve the dynamic aperture </a:t>
            </a:r>
            <a:r>
              <a:rPr lang="en-US" altLang="ja-JP" dirty="0" smtClean="0"/>
              <a:t>problem</a:t>
            </a:r>
          </a:p>
          <a:p>
            <a:pPr lvl="1"/>
            <a:r>
              <a:rPr lang="en-US" altLang="ja-JP" dirty="0"/>
              <a:t>R</a:t>
            </a:r>
            <a:r>
              <a:rPr lang="en-US" altLang="ja-JP" dirty="0" smtClean="0"/>
              <a:t>efinement of the momentum acceptance requirement</a:t>
            </a:r>
          </a:p>
          <a:p>
            <a:pPr marL="0" indent="0">
              <a:buNone/>
            </a:pPr>
            <a:r>
              <a:rPr lang="en-US" altLang="ja-JP" dirty="0" smtClean="0"/>
              <a:t>3</a:t>
            </a:r>
            <a:r>
              <a:rPr lang="en-US" altLang="ja-JP" dirty="0"/>
              <a:t>) Technical issues</a:t>
            </a:r>
            <a:r>
              <a:rPr lang="en-US" altLang="ja-JP" dirty="0" smtClean="0"/>
              <a:t>:</a:t>
            </a:r>
          </a:p>
          <a:p>
            <a:pPr lvl="1"/>
            <a:r>
              <a:rPr lang="en-US" altLang="ja-JP" dirty="0" smtClean="0"/>
              <a:t>300 </a:t>
            </a:r>
            <a:r>
              <a:rPr lang="en-US" altLang="ja-JP" dirty="0"/>
              <a:t>T/m gradient of </a:t>
            </a:r>
            <a:r>
              <a:rPr lang="en-US" altLang="ja-JP" dirty="0" err="1"/>
              <a:t>quadupole</a:t>
            </a:r>
            <a:r>
              <a:rPr lang="en-US" altLang="ja-JP" dirty="0"/>
              <a:t> is feasible but may not </a:t>
            </a:r>
            <a:r>
              <a:rPr lang="en-US" altLang="ja-JP" dirty="0" smtClean="0"/>
              <a:t>easier</a:t>
            </a:r>
          </a:p>
          <a:p>
            <a:pPr lvl="1"/>
            <a:r>
              <a:rPr lang="en-US" altLang="ja-JP" dirty="0" smtClean="0"/>
              <a:t>Consider </a:t>
            </a:r>
            <a:r>
              <a:rPr lang="en-US" altLang="ja-JP" dirty="0"/>
              <a:t>to make a thin septum (2 </a:t>
            </a:r>
            <a:r>
              <a:rPr lang="en-US" altLang="ja-JP" dirty="0" smtClean="0"/>
              <a:t>mm)</a:t>
            </a:r>
          </a:p>
          <a:p>
            <a:pPr lvl="1"/>
            <a:r>
              <a:rPr lang="en-US" altLang="ja-JP" dirty="0" smtClean="0"/>
              <a:t>Dipole </a:t>
            </a:r>
            <a:r>
              <a:rPr lang="en-US" altLang="ja-JP" dirty="0"/>
              <a:t>in the interaction region may be still too </a:t>
            </a:r>
            <a:r>
              <a:rPr lang="en-US" altLang="ja-JP" dirty="0" smtClean="0"/>
              <a:t>strong</a:t>
            </a:r>
          </a:p>
          <a:p>
            <a:pPr lvl="1"/>
            <a:r>
              <a:rPr lang="en-US" altLang="ja-JP" dirty="0" smtClean="0"/>
              <a:t>Injected </a:t>
            </a:r>
            <a:r>
              <a:rPr lang="en-US" altLang="ja-JP" dirty="0"/>
              <a:t>beam may be too large, especially with a pretzel scheme</a:t>
            </a:r>
            <a:br>
              <a:rPr lang="en-US" altLang="ja-JP" dirty="0"/>
            </a:b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32204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5750" y="6748"/>
            <a:ext cx="7886700" cy="1325563"/>
          </a:xfrm>
        </p:spPr>
        <p:txBody>
          <a:bodyPr/>
          <a:lstStyle/>
          <a:p>
            <a:r>
              <a:rPr kumimoji="1" lang="en-US" altLang="ja-JP" dirty="0" smtClean="0"/>
              <a:t>Main challenges and goals  </a:t>
            </a:r>
            <a:r>
              <a:rPr kumimoji="1" lang="en-US" altLang="ja-JP" sz="2400" dirty="0" err="1" smtClean="0"/>
              <a:t>Yunhai</a:t>
            </a:r>
            <a:r>
              <a:rPr kumimoji="1" lang="en-US" altLang="ja-JP" sz="2400" dirty="0" smtClean="0"/>
              <a:t> </a:t>
            </a:r>
            <a:r>
              <a:rPr kumimoji="1" lang="en-US" altLang="ja-JP" sz="2400" dirty="0" err="1" smtClean="0"/>
              <a:t>Cai</a:t>
            </a:r>
            <a:endParaRPr kumimoji="1" lang="ja-JP" altLang="en-US" sz="2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5557" y="2105258"/>
            <a:ext cx="8415338" cy="4351338"/>
          </a:xfrm>
        </p:spPr>
        <p:txBody>
          <a:bodyPr/>
          <a:lstStyle/>
          <a:p>
            <a:pPr lvl="1"/>
            <a:r>
              <a:rPr lang="en-US" altLang="ja-JP" dirty="0" smtClean="0">
                <a:solidFill>
                  <a:schemeClr val="accent5"/>
                </a:solidFill>
                <a:latin typeface="Comic Sans MS" panose="030F0702030302020204" pitchFamily="66" charset="0"/>
              </a:rPr>
              <a:t>I is limited by synchrotron radiation power</a:t>
            </a:r>
            <a:r>
              <a:rPr lang="en-US" altLang="ja-JP" dirty="0">
                <a:solidFill>
                  <a:schemeClr val="accent5"/>
                </a:solidFill>
                <a:latin typeface="Comic Sans MS" panose="030F0702030302020204" pitchFamily="66" charset="0"/>
              </a:rPr>
              <a:t>.</a:t>
            </a:r>
            <a:endParaRPr lang="en-US" altLang="ja-JP" dirty="0" smtClean="0">
              <a:solidFill>
                <a:schemeClr val="accent5"/>
              </a:solidFill>
              <a:latin typeface="Comic Sans MS" panose="030F0702030302020204" pitchFamily="66" charset="0"/>
            </a:endParaRPr>
          </a:p>
          <a:p>
            <a:pPr lvl="1"/>
            <a:r>
              <a:rPr lang="en-US" altLang="ja-JP" dirty="0" smtClean="0">
                <a:solidFill>
                  <a:schemeClr val="accent5"/>
                </a:solidFill>
                <a:latin typeface="Comic Sans MS" panose="030F0702030302020204" pitchFamily="66" charset="0"/>
              </a:rPr>
              <a:t>Small </a:t>
            </a:r>
            <a:r>
              <a:rPr lang="en-US" altLang="ja-JP" dirty="0" smtClean="0">
                <a:solidFill>
                  <a:schemeClr val="accent5"/>
                </a:solidFill>
                <a:latin typeface="Symbol" panose="05050102010706020507" pitchFamily="18" charset="2"/>
              </a:rPr>
              <a:t>b</a:t>
            </a:r>
            <a:r>
              <a:rPr lang="en-US" altLang="ja-JP" baseline="-25000" dirty="0" smtClean="0">
                <a:solidFill>
                  <a:schemeClr val="accent5"/>
                </a:solidFill>
                <a:latin typeface="Comic Sans MS" panose="030F0702030302020204" pitchFamily="66" charset="0"/>
              </a:rPr>
              <a:t>y</a:t>
            </a:r>
            <a:r>
              <a:rPr lang="en-US" altLang="ja-JP" dirty="0" smtClean="0">
                <a:solidFill>
                  <a:schemeClr val="accent5"/>
                </a:solidFill>
                <a:latin typeface="Comic Sans MS" panose="030F0702030302020204" pitchFamily="66" charset="0"/>
              </a:rPr>
              <a:t> and high </a:t>
            </a:r>
            <a:r>
              <a:rPr lang="en-US" altLang="ja-JP" dirty="0" err="1" smtClean="0">
                <a:solidFill>
                  <a:schemeClr val="accent5"/>
                </a:solidFill>
                <a:latin typeface="Symbol" panose="05050102010706020507" pitchFamily="18" charset="2"/>
              </a:rPr>
              <a:t>x</a:t>
            </a:r>
            <a:r>
              <a:rPr lang="en-US" altLang="ja-JP" baseline="-25000" dirty="0" err="1" smtClean="0">
                <a:solidFill>
                  <a:schemeClr val="accent5"/>
                </a:solidFill>
                <a:latin typeface="Comic Sans MS" panose="030F0702030302020204" pitchFamily="66" charset="0"/>
              </a:rPr>
              <a:t>y</a:t>
            </a:r>
            <a:r>
              <a:rPr lang="en-US" altLang="ja-JP" dirty="0" smtClean="0">
                <a:solidFill>
                  <a:schemeClr val="accent5"/>
                </a:solidFill>
                <a:latin typeface="Comic Sans MS" panose="030F0702030302020204" pitchFamily="66" charset="0"/>
              </a:rPr>
              <a:t>.</a:t>
            </a:r>
          </a:p>
          <a:p>
            <a:pPr lvl="1"/>
            <a:r>
              <a:rPr lang="en-US" altLang="ja-JP" dirty="0" smtClean="0">
                <a:solidFill>
                  <a:schemeClr val="accent5"/>
                </a:solidFill>
                <a:latin typeface="Comic Sans MS" panose="030F0702030302020204" pitchFamily="66" charset="0"/>
              </a:rPr>
              <a:t>Large </a:t>
            </a:r>
            <a:r>
              <a:rPr lang="en-US" altLang="ja-JP" dirty="0" smtClean="0">
                <a:solidFill>
                  <a:schemeClr val="accent5"/>
                </a:solidFill>
                <a:latin typeface="Symbol" panose="05050102010706020507" pitchFamily="18" charset="2"/>
              </a:rPr>
              <a:t>r</a:t>
            </a:r>
            <a:r>
              <a:rPr lang="en-US" altLang="ja-JP" dirty="0" smtClean="0">
                <a:solidFill>
                  <a:schemeClr val="accent5"/>
                </a:solidFill>
                <a:latin typeface="Comic Sans MS" panose="030F0702030302020204" pitchFamily="66" charset="0"/>
              </a:rPr>
              <a:t> for more I.</a:t>
            </a:r>
          </a:p>
          <a:p>
            <a:pPr lvl="1"/>
            <a:endParaRPr lang="en-US" altLang="ja-JP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lvl="1"/>
            <a:r>
              <a:rPr lang="en-US" altLang="ja-JP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Low </a:t>
            </a:r>
            <a:r>
              <a:rPr lang="en-US" altLang="ja-JP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emittance</a:t>
            </a:r>
            <a:r>
              <a:rPr lang="en-US" altLang="ja-JP" dirty="0">
                <a:solidFill>
                  <a:srgbClr val="FF0000"/>
                </a:solidFill>
                <a:latin typeface="Comic Sans MS" panose="030F0702030302020204" pitchFamily="66" charset="0"/>
              </a:rPr>
              <a:t> lattice at high energy</a:t>
            </a:r>
          </a:p>
          <a:p>
            <a:pPr lvl="1"/>
            <a:r>
              <a:rPr lang="en-US" altLang="ja-JP" dirty="0">
                <a:solidFill>
                  <a:srgbClr val="FF0000"/>
                </a:solidFill>
                <a:latin typeface="Comic Sans MS" panose="030F0702030302020204" pitchFamily="66" charset="0"/>
              </a:rPr>
              <a:t>High packing factor of magnets</a:t>
            </a:r>
          </a:p>
          <a:p>
            <a:pPr lvl="1"/>
            <a:r>
              <a:rPr lang="en-US" altLang="ja-JP" dirty="0">
                <a:solidFill>
                  <a:srgbClr val="FF0000"/>
                </a:solidFill>
                <a:latin typeface="Comic Sans MS" panose="030F0702030302020204" pitchFamily="66" charset="0"/>
              </a:rPr>
              <a:t>Strong final focusing </a:t>
            </a:r>
          </a:p>
          <a:p>
            <a:pPr lvl="1"/>
            <a:r>
              <a:rPr lang="en-US" altLang="ja-JP" dirty="0">
                <a:solidFill>
                  <a:srgbClr val="FF0000"/>
                </a:solidFill>
                <a:latin typeface="Comic Sans MS" panose="030F0702030302020204" pitchFamily="66" charset="0"/>
              </a:rPr>
              <a:t>Large momentum acceptance</a:t>
            </a:r>
          </a:p>
          <a:p>
            <a:pPr lvl="1"/>
            <a:r>
              <a:rPr lang="en-US" altLang="ja-JP" dirty="0">
                <a:solidFill>
                  <a:srgbClr val="FF0000"/>
                </a:solidFill>
                <a:latin typeface="Comic Sans MS" panose="030F0702030302020204" pitchFamily="66" charset="0"/>
              </a:rPr>
              <a:t>Short bunches</a:t>
            </a:r>
          </a:p>
          <a:p>
            <a:endParaRPr kumimoji="1" lang="ja-JP" alt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5429168"/>
              </p:ext>
            </p:extLst>
          </p:nvPr>
        </p:nvGraphicFramePr>
        <p:xfrm>
          <a:off x="4533877" y="1172601"/>
          <a:ext cx="3095648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" name="数式" r:id="rId3" imgW="1295280" imgH="444240" progId="Equation.3">
                  <p:embed/>
                </p:oleObj>
              </mc:Choice>
              <mc:Fallback>
                <p:oleObj name="数式" r:id="rId3" imgW="1295280" imgH="444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33877" y="1172601"/>
                        <a:ext cx="3095648" cy="868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4105956"/>
              </p:ext>
            </p:extLst>
          </p:nvPr>
        </p:nvGraphicFramePr>
        <p:xfrm>
          <a:off x="1117600" y="1108308"/>
          <a:ext cx="2468562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" name="Equation" r:id="rId5" imgW="990360" imgH="469800" progId="Equation.3">
                  <p:embed/>
                </p:oleObj>
              </mc:Choice>
              <mc:Fallback>
                <p:oleObj name="Equation" r:id="rId5" imgW="990360" imgH="469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17600" y="1108308"/>
                        <a:ext cx="2468562" cy="996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03779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Thank you for excellent talks and contributions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6927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66"/>
            <a:ext cx="8972550" cy="13255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Important Questions for Optics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832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Is </a:t>
            </a:r>
            <a:r>
              <a:rPr lang="en-US" sz="2800" dirty="0">
                <a:latin typeface="Comic Sans MS" panose="030F0702030302020204" pitchFamily="66" charset="0"/>
              </a:rPr>
              <a:t>FODO better for high packing </a:t>
            </a:r>
            <a:r>
              <a:rPr lang="en-US" sz="2800" dirty="0" smtClean="0">
                <a:latin typeface="Comic Sans MS" panose="030F0702030302020204" pitchFamily="66" charset="0"/>
              </a:rPr>
              <a:t>factor, </a:t>
            </a:r>
            <a:r>
              <a:rPr lang="en-US" sz="2800" dirty="0">
                <a:latin typeface="Comic Sans MS" panose="030F0702030302020204" pitchFamily="66" charset="0"/>
              </a:rPr>
              <a:t>or any other possibility?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Is the </a:t>
            </a:r>
            <a:r>
              <a:rPr lang="en-US" sz="2800" dirty="0" err="1">
                <a:latin typeface="Comic Sans MS" panose="030F0702030302020204" pitchFamily="66" charset="0"/>
              </a:rPr>
              <a:t>emittance</a:t>
            </a:r>
            <a:r>
              <a:rPr lang="en-US" sz="2800" dirty="0">
                <a:latin typeface="Comic Sans MS" panose="030F0702030302020204" pitchFamily="66" charset="0"/>
              </a:rPr>
              <a:t> hard to achieve in the reasonable </a:t>
            </a:r>
            <a:r>
              <a:rPr lang="en-US" sz="2800" dirty="0" err="1">
                <a:latin typeface="Comic Sans MS" panose="030F0702030302020204" pitchFamily="66" charset="0"/>
              </a:rPr>
              <a:t>sextupole</a:t>
            </a:r>
            <a:r>
              <a:rPr lang="en-US" sz="2800" dirty="0">
                <a:latin typeface="Comic Sans MS" panose="030F0702030302020204" pitchFamily="66" charset="0"/>
              </a:rPr>
              <a:t> strength?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How is the degree of freedom in the design of final focus system?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How is chromaticity correction well </a:t>
            </a:r>
            <a:r>
              <a:rPr lang="en-US" sz="2800" dirty="0" smtClean="0">
                <a:latin typeface="Comic Sans MS" panose="030F0702030302020204" pitchFamily="66" charset="0"/>
              </a:rPr>
              <a:t>done mainly in IR design?</a:t>
            </a:r>
            <a:endParaRPr lang="en-US" sz="2800" dirty="0">
              <a:latin typeface="Comic Sans MS" panose="030F0702030302020204" pitchFamily="66" charset="0"/>
            </a:endParaRPr>
          </a:p>
          <a:p>
            <a:r>
              <a:rPr lang="en-US" sz="2800" dirty="0">
                <a:latin typeface="Comic Sans MS" panose="030F0702030302020204" pitchFamily="66" charset="0"/>
              </a:rPr>
              <a:t>Possibility for wider momentum </a:t>
            </a:r>
            <a:r>
              <a:rPr lang="en-US" sz="2800" dirty="0" smtClean="0">
                <a:latin typeface="Comic Sans MS" panose="030F0702030302020204" pitchFamily="66" charset="0"/>
              </a:rPr>
              <a:t>acceptance and dynamic aperture.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92E9FC14-8B64-4EE9-A8CB-A52A3E9BED80}" type="datetime1">
              <a:rPr lang="en-US" smtClean="0"/>
              <a:pPr>
                <a:defRPr/>
              </a:pPr>
              <a:t>10/12/2014</a:t>
            </a:fld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23208853-0875-4808-899A-249DF04FEA7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20040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Yunhai Cai, SLAC  and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Kazuhito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Ohmi, KEK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26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1462" y="179390"/>
            <a:ext cx="8701087" cy="963612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FCC-</a:t>
            </a:r>
            <a:r>
              <a:rPr kumimoji="1" lang="en-US" altLang="ja-JP" dirty="0" err="1" smtClean="0"/>
              <a:t>ee</a:t>
            </a:r>
            <a:r>
              <a:rPr kumimoji="1" lang="en-US" altLang="ja-JP" dirty="0" smtClean="0"/>
              <a:t> arc lattice design  </a:t>
            </a:r>
            <a:r>
              <a:rPr kumimoji="1" lang="en-US" altLang="ja-JP" sz="2400" dirty="0" smtClean="0"/>
              <a:t>Bastian </a:t>
            </a:r>
            <a:r>
              <a:rPr kumimoji="1" lang="en-US" altLang="ja-JP" sz="2400" dirty="0" err="1" smtClean="0"/>
              <a:t>Hare</a:t>
            </a:r>
            <a:r>
              <a:rPr lang="en-US" altLang="ja-JP" sz="2400" dirty="0" err="1" smtClean="0"/>
              <a:t>r</a:t>
            </a:r>
            <a:endParaRPr kumimoji="1" lang="ja-JP" altLang="en-US" sz="2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78656" y="1000126"/>
            <a:ext cx="7886700" cy="4351338"/>
          </a:xfrm>
        </p:spPr>
        <p:txBody>
          <a:bodyPr/>
          <a:lstStyle/>
          <a:p>
            <a:r>
              <a:rPr kumimoji="1" lang="en-US" altLang="ja-JP" dirty="0" smtClean="0"/>
              <a:t>Design Compatible lattice for Z, W, H and t.</a:t>
            </a:r>
          </a:p>
          <a:p>
            <a:endParaRPr lang="en-US" altLang="ja-JP" dirty="0"/>
          </a:p>
          <a:p>
            <a:r>
              <a:rPr kumimoji="1" lang="en-US" altLang="ja-JP" dirty="0" smtClean="0"/>
              <a:t>Lattices for H and t are compatible without changes.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56" y="2581275"/>
            <a:ext cx="5210175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153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1488" y="600870"/>
            <a:ext cx="7886700" cy="4351338"/>
          </a:xfrm>
        </p:spPr>
        <p:txBody>
          <a:bodyPr/>
          <a:lstStyle/>
          <a:p>
            <a:r>
              <a:rPr kumimoji="1" lang="en-US" altLang="ja-JP" dirty="0" err="1" smtClean="0"/>
              <a:t>Emittance</a:t>
            </a:r>
            <a:r>
              <a:rPr kumimoji="1" lang="en-US" altLang="ja-JP" dirty="0" smtClean="0"/>
              <a:t> control is necessary for Z and W.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ja-JP" dirty="0" smtClean="0"/>
              <a:t>Change cell length 50-&gt;150m</a:t>
            </a:r>
          </a:p>
          <a:p>
            <a:pPr marL="914400" lvl="1" indent="-457200">
              <a:buFont typeface="+mj-lt"/>
              <a:buAutoNum type="arabicPeriod"/>
            </a:pPr>
            <a:r>
              <a:rPr kumimoji="1" lang="en-US" altLang="ja-JP" dirty="0" smtClean="0"/>
              <a:t>Change phase advance per cell.</a:t>
            </a:r>
          </a:p>
          <a:p>
            <a:endParaRPr lang="en-US" altLang="ja-JP" dirty="0" smtClean="0"/>
          </a:p>
          <a:p>
            <a:endParaRPr lang="en-US" altLang="ja-JP" dirty="0"/>
          </a:p>
          <a:p>
            <a:r>
              <a:rPr lang="en-US" altLang="ja-JP" dirty="0" smtClean="0"/>
              <a:t>W(80 </a:t>
            </a:r>
            <a:r>
              <a:rPr lang="en-US" altLang="ja-JP" dirty="0" err="1" smtClean="0"/>
              <a:t>GeV</a:t>
            </a:r>
            <a:r>
              <a:rPr lang="en-US" altLang="ja-JP" dirty="0" smtClean="0"/>
              <a:t>)                                        and Z(45.5GeV)</a:t>
            </a:r>
            <a:endParaRPr lang="en-US" altLang="ja-JP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3811587"/>
            <a:ext cx="4229100" cy="282892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0" y="4001294"/>
            <a:ext cx="3956550" cy="247491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6579" y="1432723"/>
            <a:ext cx="2581609" cy="134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970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1037" y="77788"/>
            <a:ext cx="7886700" cy="855661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FCC-</a:t>
            </a:r>
            <a:r>
              <a:rPr kumimoji="1" lang="en-US" altLang="ja-JP" dirty="0" err="1" smtClean="0"/>
              <a:t>ee</a:t>
            </a:r>
            <a:r>
              <a:rPr kumimoji="1" lang="en-US" altLang="ja-JP" dirty="0" smtClean="0"/>
              <a:t> IR design  </a:t>
            </a:r>
            <a:r>
              <a:rPr kumimoji="1" lang="en-US" altLang="ja-JP" sz="2400" dirty="0" smtClean="0"/>
              <a:t>Roman </a:t>
            </a:r>
            <a:r>
              <a:rPr kumimoji="1" lang="en-US" altLang="ja-JP" sz="2400" dirty="0" smtClean="0"/>
              <a:t>Martin, </a:t>
            </a:r>
            <a:r>
              <a:rPr kumimoji="1" lang="en-US" altLang="ja-JP" sz="2400" dirty="0" smtClean="0"/>
              <a:t>Anton </a:t>
            </a:r>
            <a:r>
              <a:rPr kumimoji="1" lang="en-US" altLang="ja-JP" sz="2400" dirty="0" err="1" smtClean="0"/>
              <a:t>Bogomyagkov</a:t>
            </a:r>
            <a:endParaRPr kumimoji="1" lang="ja-JP" altLang="en-US" sz="2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95262" y="974726"/>
            <a:ext cx="8372475" cy="4351338"/>
          </a:xfrm>
        </p:spPr>
        <p:txBody>
          <a:bodyPr/>
          <a:lstStyle/>
          <a:p>
            <a:r>
              <a:rPr kumimoji="1" lang="en-US" altLang="ja-JP" dirty="0" smtClean="0"/>
              <a:t>L*=2m  CERN deign       BINP design 30mrad crossing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931" y="1494632"/>
            <a:ext cx="2736612" cy="270044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242" y="1565515"/>
            <a:ext cx="2682271" cy="262956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996" y="4303137"/>
            <a:ext cx="2414909" cy="2364364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7529513" y="3871913"/>
            <a:ext cx="1357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crab waist for Z and W</a:t>
            </a:r>
            <a:endParaRPr kumimoji="1" lang="ja-JP" altLang="en-US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7701" y="4768405"/>
            <a:ext cx="2569239" cy="170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779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4888071"/>
            <a:ext cx="3943350" cy="1663601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262" y="851991"/>
            <a:ext cx="4243388" cy="2081445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707856" y="1154049"/>
            <a:ext cx="16287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FCC-</a:t>
            </a:r>
            <a:r>
              <a:rPr kumimoji="1" lang="en-US" altLang="ja-JP" dirty="0" err="1" smtClean="0"/>
              <a:t>hh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lang="en-US" altLang="ja-JP" dirty="0" smtClean="0"/>
              <a:t>FCC-</a:t>
            </a:r>
            <a:r>
              <a:rPr lang="en-US" altLang="ja-JP" dirty="0" err="1" smtClean="0"/>
              <a:t>ee</a:t>
            </a:r>
            <a:r>
              <a:rPr lang="en-US" altLang="ja-JP" dirty="0" smtClean="0"/>
              <a:t> BINP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FCC-</a:t>
            </a:r>
            <a:r>
              <a:rPr kumimoji="1" lang="en-US" altLang="ja-JP" dirty="0" err="1" smtClean="0"/>
              <a:t>ee</a:t>
            </a:r>
            <a:r>
              <a:rPr kumimoji="1" lang="en-US" altLang="ja-JP" dirty="0" smtClean="0"/>
              <a:t> CERN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812" y="4888071"/>
            <a:ext cx="4067175" cy="135255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607343" y="4118727"/>
            <a:ext cx="572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CERN: highest </a:t>
            </a:r>
            <a:r>
              <a:rPr lang="en-US" altLang="ja-JP" dirty="0" smtClean="0"/>
              <a:t>Momentum acceptance from −</a:t>
            </a:r>
            <a:r>
              <a:rPr lang="en-US" altLang="ja-JP" dirty="0"/>
              <a:t>0.6% </a:t>
            </a:r>
            <a:r>
              <a:rPr lang="en-US" altLang="ja-JP" dirty="0" smtClean="0"/>
              <a:t>to 0.9</a:t>
            </a:r>
            <a:r>
              <a:rPr lang="en-US" altLang="ja-JP" dirty="0"/>
              <a:t>%</a:t>
            </a:r>
          </a:p>
          <a:p>
            <a:r>
              <a:rPr lang="en-US" altLang="ja-JP" dirty="0"/>
              <a:t>BINP: from −0.6% to 1.2%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500188" y="257333"/>
            <a:ext cx="4029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Layout of IR</a:t>
            </a:r>
            <a:endParaRPr kumimoji="1" lang="ja-JP" altLang="en-US" sz="2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300162" y="3528892"/>
            <a:ext cx="3557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Momentum acceptance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14694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49324"/>
          </a:xfrm>
        </p:spPr>
        <p:txBody>
          <a:bodyPr/>
          <a:lstStyle/>
          <a:p>
            <a:r>
              <a:rPr kumimoji="1" lang="en-US" altLang="ja-JP" dirty="0" smtClean="0"/>
              <a:t>BINP design for FCC-</a:t>
            </a:r>
            <a:r>
              <a:rPr kumimoji="1" lang="en-US" altLang="ja-JP" dirty="0" err="1" smtClean="0"/>
              <a:t>ee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Optimize </a:t>
            </a:r>
            <a:r>
              <a:rPr kumimoji="1" lang="en-US" altLang="ja-JP" dirty="0" err="1" smtClean="0"/>
              <a:t>b,h</a:t>
            </a:r>
            <a:r>
              <a:rPr kumimoji="1" lang="en-US" altLang="ja-JP" dirty="0" smtClean="0"/>
              <a:t> at </a:t>
            </a:r>
            <a:r>
              <a:rPr kumimoji="1" lang="en-US" altLang="ja-JP" dirty="0" err="1" smtClean="0"/>
              <a:t>sextupoles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314451"/>
            <a:ext cx="5008685" cy="372903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637335" y="4524673"/>
            <a:ext cx="4071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Symbol" panose="05050102010706020507" pitchFamily="18" charset="2"/>
              </a:rPr>
              <a:t>Db/b</a:t>
            </a:r>
            <a:r>
              <a:rPr kumimoji="1" lang="en-US" altLang="ja-JP" sz="2400" dirty="0" smtClean="0"/>
              <a:t> is also corrected.</a:t>
            </a:r>
            <a:endParaRPr kumimoji="1" lang="ja-JP" altLang="en-US" sz="24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0499" y="1474551"/>
            <a:ext cx="2569239" cy="1704418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557213" y="5277852"/>
            <a:ext cx="81125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srgbClr val="000000"/>
                </a:solidFill>
                <a:latin typeface="NimbusSanL-Regu"/>
              </a:rPr>
              <a:t>A version of interaction region with crab waist is ready.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srgbClr val="000000"/>
                </a:solidFill>
                <a:latin typeface="NimbusSanL-Regu"/>
              </a:rPr>
              <a:t>Synchrotron </a:t>
            </a:r>
            <a:r>
              <a:rPr lang="en-US" altLang="ja-JP" sz="2400" dirty="0">
                <a:solidFill>
                  <a:srgbClr val="000000"/>
                </a:solidFill>
                <a:latin typeface="NimbusSanL-Regu"/>
              </a:rPr>
              <a:t>radiation is low.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srgbClr val="000000"/>
                </a:solidFill>
                <a:latin typeface="NimbusSanL-Regu"/>
              </a:rPr>
              <a:t>Beam </a:t>
            </a:r>
            <a:r>
              <a:rPr lang="en-US" altLang="ja-JP" sz="2400" dirty="0">
                <a:solidFill>
                  <a:srgbClr val="000000"/>
                </a:solidFill>
                <a:latin typeface="NimbusSanL-Regu"/>
              </a:rPr>
              <a:t>lines are symmetrical, making tunnel straight.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32199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894</TotalTime>
  <Words>1281</Words>
  <Application>Microsoft Office PowerPoint</Application>
  <PresentationFormat>画面に合わせる (4:3)</PresentationFormat>
  <Paragraphs>206</Paragraphs>
  <Slides>30</Slides>
  <Notes>1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30</vt:i4>
      </vt:variant>
    </vt:vector>
  </HeadingPairs>
  <TitlesOfParts>
    <vt:vector size="43" baseType="lpstr">
      <vt:lpstr>ＭＳ Ｐゴシック</vt:lpstr>
      <vt:lpstr>NimbusSanL-Regu</vt:lpstr>
      <vt:lpstr>Palatino-Roman</vt:lpstr>
      <vt:lpstr>宋体</vt:lpstr>
      <vt:lpstr>Arial</vt:lpstr>
      <vt:lpstr>Calibri</vt:lpstr>
      <vt:lpstr>Calibri Light</vt:lpstr>
      <vt:lpstr>Comic Sans MS</vt:lpstr>
      <vt:lpstr>Symbol</vt:lpstr>
      <vt:lpstr>Times New Roman</vt:lpstr>
      <vt:lpstr>Office テーマ</vt:lpstr>
      <vt:lpstr>数式</vt:lpstr>
      <vt:lpstr>Equation</vt:lpstr>
      <vt:lpstr>Summary of WG2</vt:lpstr>
      <vt:lpstr>Thanks to all speakers</vt:lpstr>
      <vt:lpstr>Main challenges and goals  Yunhai Cai</vt:lpstr>
      <vt:lpstr>Important Questions for Optics</vt:lpstr>
      <vt:lpstr>FCC-ee arc lattice design  Bastian Harer</vt:lpstr>
      <vt:lpstr>PowerPoint プレゼンテーション</vt:lpstr>
      <vt:lpstr>FCC-ee IR design  Roman Martin, Anton Bogomyagkov</vt:lpstr>
      <vt:lpstr>PowerPoint プレゼンテーション</vt:lpstr>
      <vt:lpstr>BINP design for FCC-ee</vt:lpstr>
      <vt:lpstr>CEPC arc lattice design  Huiping Geng</vt:lpstr>
      <vt:lpstr>CEPC IR optics Yiwei Wang</vt:lpstr>
      <vt:lpstr>Dynamic aperture for CEPC whole lattice</vt:lpstr>
      <vt:lpstr>Dynamic aperture studies for CEPC   H. Sugimoto</vt:lpstr>
      <vt:lpstr>Nonlinear dynamics   Yunhai Cai</vt:lpstr>
      <vt:lpstr>Design Issues</vt:lpstr>
      <vt:lpstr>Effects of Pretzel orbit Huiping Geng</vt:lpstr>
      <vt:lpstr>Multibunch beam separation R. Talman</vt:lpstr>
      <vt:lpstr>Beam lifetime of CEPC Cui Xiaohao</vt:lpstr>
      <vt:lpstr>Injection consideration of CEPC Cui Xiaohao</vt:lpstr>
      <vt:lpstr>Beamstrahlung and momentum acceptance requirement K. Ohmi</vt:lpstr>
      <vt:lpstr>Code benchmark for lifetime, Lifetrack and BBWS Yuang Zhang</vt:lpstr>
      <vt:lpstr>Beam-beam simulation for CEPC  Y. Zhang</vt:lpstr>
      <vt:lpstr>Dynamic aperture optimization at SuperKEKB  Y. Ohnishi</vt:lpstr>
      <vt:lpstr>Difficulty in Large Piwinski Angle scheme</vt:lpstr>
      <vt:lpstr>How to manage IR multipoles H. Sugimoto </vt:lpstr>
      <vt:lpstr>IR magnet design (SuperB &amp; SuperKEKB)  Euginio Paoloni</vt:lpstr>
      <vt:lpstr>SuperB approach</vt:lpstr>
      <vt:lpstr>Broadband long-focusing mirror optical system for infrared diagnostics  Marina Maltseva</vt:lpstr>
      <vt:lpstr>Conclusions of WG2</vt:lpstr>
      <vt:lpstr>Thank you for excellent talks and contributions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Summary of WG2</dc:title>
  <dc:creator>Microsoft アカウント</dc:creator>
  <cp:lastModifiedBy>Microsoft アカウント</cp:lastModifiedBy>
  <cp:revision>67</cp:revision>
  <dcterms:created xsi:type="dcterms:W3CDTF">2014-10-10T22:53:18Z</dcterms:created>
  <dcterms:modified xsi:type="dcterms:W3CDTF">2014-10-12T05:29:42Z</dcterms:modified>
</cp:coreProperties>
</file>