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9" r:id="rId4"/>
    <p:sldId id="260" r:id="rId5"/>
    <p:sldId id="268" r:id="rId6"/>
    <p:sldId id="265" r:id="rId7"/>
    <p:sldId id="266" r:id="rId8"/>
    <p:sldId id="270" r:id="rId9"/>
    <p:sldId id="258" r:id="rId10"/>
    <p:sldId id="262" r:id="rId11"/>
    <p:sldId id="271" r:id="rId12"/>
    <p:sldId id="272" r:id="rId13"/>
    <p:sldId id="273" r:id="rId14"/>
    <p:sldId id="275" r:id="rId15"/>
    <p:sldId id="274" r:id="rId16"/>
    <p:sldId id="276" r:id="rId17"/>
    <p:sldId id="277" r:id="rId18"/>
    <p:sldId id="280" r:id="rId19"/>
    <p:sldId id="278" r:id="rId20"/>
    <p:sldId id="279"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19" autoAdjust="0"/>
  </p:normalViewPr>
  <p:slideViewPr>
    <p:cSldViewPr>
      <p:cViewPr varScale="1">
        <p:scale>
          <a:sx n="77" d="100"/>
          <a:sy n="77" d="100"/>
        </p:scale>
        <p:origin x="-175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208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6BF1B0-9798-46B5-B499-C4C191A41B1A}" type="datetimeFigureOut">
              <a:rPr lang="zh-CN" altLang="en-US" smtClean="0"/>
              <a:t>2014/10/10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C3E802-4D75-4DB0-B902-331CD5AA0045}" type="slidenum">
              <a:rPr lang="zh-CN" altLang="en-US" smtClean="0"/>
              <a:t>‹#›</a:t>
            </a:fld>
            <a:endParaRPr lang="zh-CN" altLang="en-US"/>
          </a:p>
        </p:txBody>
      </p:sp>
    </p:spTree>
    <p:extLst>
      <p:ext uri="{BB962C8B-B14F-4D97-AF65-F5344CB8AC3E}">
        <p14:creationId xmlns:p14="http://schemas.microsoft.com/office/powerpoint/2010/main" val="2782739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FC3E802-4D75-4DB0-B902-331CD5AA0045}" type="slidenum">
              <a:rPr lang="zh-CN" altLang="en-US" smtClean="0"/>
              <a:t>1</a:t>
            </a:fld>
            <a:endParaRPr lang="zh-CN" altLang="en-US"/>
          </a:p>
        </p:txBody>
      </p:sp>
    </p:spTree>
    <p:extLst>
      <p:ext uri="{BB962C8B-B14F-4D97-AF65-F5344CB8AC3E}">
        <p14:creationId xmlns:p14="http://schemas.microsoft.com/office/powerpoint/2010/main" val="47908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FC3E802-4D75-4DB0-B902-331CD5AA0045}" type="slidenum">
              <a:rPr lang="zh-CN" altLang="en-US" smtClean="0"/>
              <a:t>3</a:t>
            </a:fld>
            <a:endParaRPr lang="zh-CN" altLang="en-US"/>
          </a:p>
        </p:txBody>
      </p:sp>
    </p:spTree>
    <p:extLst>
      <p:ext uri="{BB962C8B-B14F-4D97-AF65-F5344CB8AC3E}">
        <p14:creationId xmlns:p14="http://schemas.microsoft.com/office/powerpoint/2010/main" val="22550029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标题幻灯片">
    <p:spTree>
      <p:nvGrpSpPr>
        <p:cNvPr id="1" name=""/>
        <p:cNvGrpSpPr/>
        <p:nvPr/>
      </p:nvGrpSpPr>
      <p:grpSpPr>
        <a:xfrm>
          <a:off x="0" y="0"/>
          <a:ext cx="0" cy="0"/>
          <a:chOff x="0" y="0"/>
          <a:chExt cx="0" cy="0"/>
        </a:xfrm>
      </p:grpSpPr>
      <p:pic>
        <p:nvPicPr>
          <p:cNvPr id="7" name="图片 6" descr="高能所.jpg"/>
          <p:cNvPicPr>
            <a:picLocks noChangeAspect="1"/>
          </p:cNvPicPr>
          <p:nvPr/>
        </p:nvPicPr>
        <p:blipFill>
          <a:blip r:embed="rId2" cstate="print"/>
          <a:stretch>
            <a:fillRect/>
          </a:stretch>
        </p:blipFill>
        <p:spPr>
          <a:xfrm>
            <a:off x="0" y="0"/>
            <a:ext cx="9144000" cy="6858000"/>
          </a:xfrm>
          <a:prstGeom prst="rect">
            <a:avLst/>
          </a:prstGeom>
        </p:spPr>
      </p:pic>
      <p:sp>
        <p:nvSpPr>
          <p:cNvPr id="155650" name="Rectangle 2"/>
          <p:cNvSpPr>
            <a:spLocks noGrp="1" noChangeArrowheads="1"/>
          </p:cNvSpPr>
          <p:nvPr>
            <p:ph type="ctrTitle"/>
          </p:nvPr>
        </p:nvSpPr>
        <p:spPr>
          <a:xfrm>
            <a:off x="685800" y="2130425"/>
            <a:ext cx="7772400" cy="1470025"/>
          </a:xfrm>
        </p:spPr>
        <p:txBody>
          <a:bodyPr/>
          <a:lstStyle>
            <a:lvl1pPr algn="ctr">
              <a:defRPr sz="6000" b="1">
                <a:solidFill>
                  <a:srgbClr val="FF0000"/>
                </a:solidFill>
              </a:defRPr>
            </a:lvl1pPr>
          </a:lstStyle>
          <a:p>
            <a:r>
              <a:rPr lang="zh-CN" altLang="en-US" smtClean="0"/>
              <a:t>单击此处编辑母版标题样式</a:t>
            </a:r>
            <a:endParaRPr lang="zh-CN" altLang="en-US" dirty="0"/>
          </a:p>
        </p:txBody>
      </p:sp>
      <p:sp>
        <p:nvSpPr>
          <p:cNvPr id="4"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5" name="Rectangle 5"/>
          <p:cNvSpPr>
            <a:spLocks noGrp="1" noChangeArrowheads="1"/>
          </p:cNvSpPr>
          <p:nvPr>
            <p:ph type="ftr" sz="quarter" idx="11"/>
          </p:nvPr>
        </p:nvSpPr>
        <p:spPr/>
        <p:txBody>
          <a:bodyPr/>
          <a:lstStyle>
            <a:lvl1pPr>
              <a:defRPr/>
            </a:lvl1pPr>
          </a:lstStyle>
          <a:p>
            <a:endParaRPr lang="zh-CN" altLang="en-US"/>
          </a:p>
        </p:txBody>
      </p:sp>
      <p:sp>
        <p:nvSpPr>
          <p:cNvPr id="19" name="文本占位符 18"/>
          <p:cNvSpPr>
            <a:spLocks noGrp="1"/>
          </p:cNvSpPr>
          <p:nvPr>
            <p:ph type="body" sz="quarter" idx="12"/>
          </p:nvPr>
        </p:nvSpPr>
        <p:spPr>
          <a:xfrm>
            <a:off x="1979712" y="4581525"/>
            <a:ext cx="4968552" cy="792163"/>
          </a:xfrm>
        </p:spPr>
        <p:txBody>
          <a:bodyPr/>
          <a:lstStyle>
            <a:lvl1pPr algn="ctr">
              <a:buNone/>
              <a:defRPr/>
            </a:lvl1pPr>
          </a:lstStyle>
          <a:p>
            <a:pPr lvl="0"/>
            <a:r>
              <a:rPr lang="zh-CN" altLang="en-US" smtClean="0"/>
              <a:t>单击此处编辑母版文本样式</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zh-CN" alt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5"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5"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838200"/>
            <a:ext cx="6248400" cy="4572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09600" y="1447800"/>
            <a:ext cx="3992563" cy="4953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754563" y="1447800"/>
            <a:ext cx="3994150" cy="24003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754563" y="4000500"/>
            <a:ext cx="3994150" cy="24003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5"/>
          <p:cNvSpPr>
            <a:spLocks noGrp="1" noChangeArrowheads="1"/>
          </p:cNvSpPr>
          <p:nvPr>
            <p:ph type="sldNum" sz="quarter" idx="10"/>
          </p:nvPr>
        </p:nvSpPr>
        <p:spPr>
          <a:xfrm>
            <a:off x="8229600" y="6524625"/>
            <a:ext cx="303213" cy="180975"/>
          </a:xfrm>
          <a:prstGeom prst="rect">
            <a:avLst/>
          </a:prstGeom>
          <a:ln/>
        </p:spPr>
        <p:txBody>
          <a:bodyPr/>
          <a:lstStyle>
            <a:lvl1pPr>
              <a:defRPr/>
            </a:lvl1pPr>
          </a:lstStyle>
          <a:p>
            <a:pPr>
              <a:defRPr/>
            </a:pPr>
            <a:fld id="{C637457F-8C56-42F0-A64E-EC41AE0A3168}" type="slidenum">
              <a:rPr lang="en-US" altLang="zh-CN"/>
              <a:pPr>
                <a:defRPr/>
              </a:pPr>
              <a:t>‹#›</a:t>
            </a:fld>
            <a:endParaRPr lang="en-US" altLang="zh-CN"/>
          </a:p>
        </p:txBody>
      </p:sp>
    </p:spTree>
    <p:extLst>
      <p:ext uri="{BB962C8B-B14F-4D97-AF65-F5344CB8AC3E}">
        <p14:creationId xmlns:p14="http://schemas.microsoft.com/office/powerpoint/2010/main" val="367873344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zh-CN" altLang="en-US"/>
          </a:p>
        </p:txBody>
      </p:sp>
      <p:sp>
        <p:nvSpPr>
          <p:cNvPr id="3" name="Content Placeholder 2"/>
          <p:cNvSpPr>
            <a:spLocks noGrp="1"/>
          </p:cNvSpPr>
          <p:nvPr>
            <p:ph idx="1"/>
          </p:nvPr>
        </p:nvSpPr>
        <p:spPr/>
        <p:txBody>
          <a:bodyPr/>
          <a:lstStyle>
            <a:lvl1pPr>
              <a:defRPr>
                <a:latin typeface="Arial Unicode MS" panose="020B0604020202020204" pitchFamily="34" charset="-122"/>
                <a:ea typeface="Arial Unicode MS" panose="020B0604020202020204" pitchFamily="34" charset="-122"/>
                <a:cs typeface="Arial Unicode MS" panose="020B0604020202020204" pitchFamily="34" charset="-122"/>
              </a:defRPr>
            </a:lvl1pPr>
            <a:lvl2pPr>
              <a:defRPr>
                <a:latin typeface="Arial Unicode MS" panose="020B0604020202020204" pitchFamily="34" charset="-122"/>
                <a:ea typeface="Arial Unicode MS" panose="020B0604020202020204" pitchFamily="34" charset="-122"/>
                <a:cs typeface="Arial Unicode MS" panose="020B0604020202020204" pitchFamily="34" charset="-122"/>
              </a:defRPr>
            </a:lvl2pPr>
            <a:lvl3pPr>
              <a:defRPr>
                <a:latin typeface="Arial Unicode MS" panose="020B0604020202020204" pitchFamily="34" charset="-122"/>
                <a:ea typeface="Arial Unicode MS" panose="020B0604020202020204" pitchFamily="34" charset="-122"/>
                <a:cs typeface="Arial Unicode MS" panose="020B0604020202020204" pitchFamily="34" charset="-122"/>
              </a:defRPr>
            </a:lvl3pPr>
            <a:lvl4pPr>
              <a:defRPr>
                <a:latin typeface="Arial Unicode MS" panose="020B0604020202020204" pitchFamily="34" charset="-122"/>
                <a:ea typeface="Arial Unicode MS" panose="020B0604020202020204" pitchFamily="34" charset="-122"/>
                <a:cs typeface="Arial Unicode MS" panose="020B0604020202020204" pitchFamily="34" charset="-122"/>
              </a:defRPr>
            </a:lvl4pPr>
            <a:lvl5pPr>
              <a:defRPr>
                <a:latin typeface="Arial Unicode MS" panose="020B0604020202020204" pitchFamily="34" charset="-122"/>
                <a:ea typeface="Arial Unicode MS" panose="020B0604020202020204" pitchFamily="34" charset="-122"/>
                <a:cs typeface="Arial Unicode MS" panose="020B0604020202020204" pitchFamily="34"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5"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5"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6"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8"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4"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3"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6"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p:txBody>
          <a:bodyPr/>
          <a:lstStyle>
            <a:lvl1pPr>
              <a:defRPr/>
            </a:lvl1pPr>
          </a:lstStyle>
          <a:p>
            <a:fld id="{530820CF-B880-4189-942D-D702A7CBA730}" type="datetimeFigureOut">
              <a:rPr lang="zh-CN" altLang="en-US" smtClean="0"/>
              <a:t>2014/10/10</a:t>
            </a:fld>
            <a:endParaRPr lang="zh-CN" altLang="en-US"/>
          </a:p>
        </p:txBody>
      </p:sp>
      <p:sp>
        <p:nvSpPr>
          <p:cNvPr id="6" name="Rectangle 5"/>
          <p:cNvSpPr>
            <a:spLocks noGrp="1" noChangeArrowheads="1"/>
          </p:cNvSpPr>
          <p:nvPr>
            <p:ph type="ftr" sz="quarter" idx="11"/>
          </p:nvPr>
        </p:nvSpPr>
        <p:spPr/>
        <p:txBody>
          <a:bodyPr/>
          <a:lstStyle>
            <a:lvl1pPr>
              <a:defRPr/>
            </a:lvl1pPr>
          </a:lstStyle>
          <a:p>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1403648" y="53752"/>
            <a:ext cx="7139136"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dirty="0" smtClean="0"/>
              <a:t>单击此处编辑母版标题样式</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endParaRPr lang="zh-CN" altLang="en-US" dirty="0" smtClean="0"/>
          </a:p>
        </p:txBody>
      </p:sp>
      <p:sp>
        <p:nvSpPr>
          <p:cNvPr id="1536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vl1pPr>
          </a:lstStyle>
          <a:p>
            <a:fld id="{530820CF-B880-4189-942D-D702A7CBA730}" type="datetimeFigureOut">
              <a:rPr lang="zh-CN" altLang="en-US" smtClean="0"/>
              <a:t>2014/10/10</a:t>
            </a:fld>
            <a:endParaRPr lang="zh-CN" altLang="en-US"/>
          </a:p>
        </p:txBody>
      </p:sp>
      <p:sp>
        <p:nvSpPr>
          <p:cNvPr id="153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endParaRPr lang="zh-CN" altLang="en-US"/>
          </a:p>
        </p:txBody>
      </p:sp>
      <p:pic>
        <p:nvPicPr>
          <p:cNvPr id="9" name="图片 8" descr="高能所.jpg"/>
          <p:cNvPicPr>
            <a:picLocks noChangeAspect="1"/>
          </p:cNvPicPr>
          <p:nvPr/>
        </p:nvPicPr>
        <p:blipFill>
          <a:blip r:embed="rId14" cstate="print"/>
          <a:srcRect t="46505" r="42913"/>
          <a:stretch>
            <a:fillRect/>
          </a:stretch>
        </p:blipFill>
        <p:spPr>
          <a:xfrm>
            <a:off x="0" y="0"/>
            <a:ext cx="1619672" cy="1138310"/>
          </a:xfrm>
          <a:prstGeom prst="rect">
            <a:avLst/>
          </a:prstGeom>
        </p:spPr>
      </p:pic>
      <p:sp>
        <p:nvSpPr>
          <p:cNvPr id="10" name="矩形 9"/>
          <p:cNvSpPr/>
          <p:nvPr/>
        </p:nvSpPr>
        <p:spPr bwMode="auto">
          <a:xfrm>
            <a:off x="0" y="6669360"/>
            <a:ext cx="9144000" cy="188640"/>
          </a:xfrm>
          <a:prstGeom prst="rect">
            <a:avLst/>
          </a:prstGeom>
          <a:solidFill>
            <a:srgbClr val="C3C3E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1588" marR="0" indent="0" algn="ctr" defTabSz="914400" rtl="0" eaLnBrk="1" fontAlgn="base" latinLnBrk="0" hangingPunct="1">
              <a:lnSpc>
                <a:spcPct val="100000"/>
              </a:lnSpc>
              <a:spcBef>
                <a:spcPct val="0"/>
              </a:spcBef>
              <a:spcAft>
                <a:spcPct val="0"/>
              </a:spcAft>
              <a:buClrTx/>
              <a:buSzTx/>
              <a:buFontTx/>
              <a:buNone/>
              <a:tabLst/>
            </a:pPr>
            <a:endParaRPr kumimoji="0" lang="zh-CN" altLang="en-US" sz="3600" b="1" i="0" u="none" strike="noStrike" cap="none" normalizeH="0" baseline="0" smtClean="0">
              <a:ln>
                <a:noFill/>
              </a:ln>
              <a:solidFill>
                <a:schemeClr val="bg1"/>
              </a:solidFill>
              <a:effectLst/>
              <a:latin typeface="Times New Roman" pitchFamily="18" charset="0"/>
              <a:ea typeface="华文中宋"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split orient="vert"/>
  </p:transition>
  <p:txStyles>
    <p:titleStyle>
      <a:lvl1pPr algn="ctr" rtl="0" eaLnBrk="1" fontAlgn="base" hangingPunct="1">
        <a:spcBef>
          <a:spcPct val="0"/>
        </a:spcBef>
        <a:spcAft>
          <a:spcPct val="0"/>
        </a:spcAft>
        <a:defRPr sz="4000" b="1" cap="none" spc="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latin typeface="微软雅黑" pitchFamily="34" charset="-122"/>
          <a:ea typeface="微软雅黑" pitchFamily="34" charset="-122"/>
          <a:cs typeface="+mj-cs"/>
        </a:defRPr>
      </a:lvl1pPr>
      <a:lvl2pPr algn="l" rtl="0" eaLnBrk="1" fontAlgn="base" hangingPunct="1">
        <a:spcBef>
          <a:spcPct val="0"/>
        </a:spcBef>
        <a:spcAft>
          <a:spcPct val="0"/>
        </a:spcAft>
        <a:defRPr sz="4000" b="1">
          <a:solidFill>
            <a:schemeClr val="bg1"/>
          </a:solidFill>
          <a:latin typeface="Arial" charset="0"/>
          <a:ea typeface="黑体" pitchFamily="2" charset="-122"/>
        </a:defRPr>
      </a:lvl2pPr>
      <a:lvl3pPr algn="l" rtl="0" eaLnBrk="1" fontAlgn="base" hangingPunct="1">
        <a:spcBef>
          <a:spcPct val="0"/>
        </a:spcBef>
        <a:spcAft>
          <a:spcPct val="0"/>
        </a:spcAft>
        <a:defRPr sz="4000" b="1">
          <a:solidFill>
            <a:schemeClr val="bg1"/>
          </a:solidFill>
          <a:latin typeface="Arial" charset="0"/>
          <a:ea typeface="黑体" pitchFamily="2" charset="-122"/>
        </a:defRPr>
      </a:lvl3pPr>
      <a:lvl4pPr algn="l" rtl="0" eaLnBrk="1" fontAlgn="base" hangingPunct="1">
        <a:spcBef>
          <a:spcPct val="0"/>
        </a:spcBef>
        <a:spcAft>
          <a:spcPct val="0"/>
        </a:spcAft>
        <a:defRPr sz="4000" b="1">
          <a:solidFill>
            <a:schemeClr val="bg1"/>
          </a:solidFill>
          <a:latin typeface="Arial" charset="0"/>
          <a:ea typeface="黑体" pitchFamily="2" charset="-122"/>
        </a:defRPr>
      </a:lvl4pPr>
      <a:lvl5pPr algn="l" rtl="0" eaLnBrk="1" fontAlgn="base" hangingPunct="1">
        <a:spcBef>
          <a:spcPct val="0"/>
        </a:spcBef>
        <a:spcAft>
          <a:spcPct val="0"/>
        </a:spcAft>
        <a:defRPr sz="4000" b="1">
          <a:solidFill>
            <a:schemeClr val="bg1"/>
          </a:solidFill>
          <a:latin typeface="Arial" charset="0"/>
          <a:ea typeface="黑体" pitchFamily="2" charset="-122"/>
        </a:defRPr>
      </a:lvl5pPr>
      <a:lvl6pPr marL="457200" algn="l" rtl="0" eaLnBrk="1" fontAlgn="base" hangingPunct="1">
        <a:spcBef>
          <a:spcPct val="0"/>
        </a:spcBef>
        <a:spcAft>
          <a:spcPct val="0"/>
        </a:spcAft>
        <a:defRPr sz="4000" b="1">
          <a:solidFill>
            <a:srgbClr val="0090F2"/>
          </a:solidFill>
          <a:latin typeface="Arial" charset="0"/>
          <a:ea typeface="黑体" pitchFamily="2" charset="-122"/>
        </a:defRPr>
      </a:lvl6pPr>
      <a:lvl7pPr marL="914400" algn="l" rtl="0" eaLnBrk="1" fontAlgn="base" hangingPunct="1">
        <a:spcBef>
          <a:spcPct val="0"/>
        </a:spcBef>
        <a:spcAft>
          <a:spcPct val="0"/>
        </a:spcAft>
        <a:defRPr sz="4000" b="1">
          <a:solidFill>
            <a:srgbClr val="0090F2"/>
          </a:solidFill>
          <a:latin typeface="Arial" charset="0"/>
          <a:ea typeface="黑体" pitchFamily="2" charset="-122"/>
        </a:defRPr>
      </a:lvl7pPr>
      <a:lvl8pPr marL="1371600" algn="l" rtl="0" eaLnBrk="1" fontAlgn="base" hangingPunct="1">
        <a:spcBef>
          <a:spcPct val="0"/>
        </a:spcBef>
        <a:spcAft>
          <a:spcPct val="0"/>
        </a:spcAft>
        <a:defRPr sz="4000" b="1">
          <a:solidFill>
            <a:srgbClr val="0090F2"/>
          </a:solidFill>
          <a:latin typeface="Arial" charset="0"/>
          <a:ea typeface="黑体" pitchFamily="2" charset="-122"/>
        </a:defRPr>
      </a:lvl8pPr>
      <a:lvl9pPr marL="1828800" algn="l" rtl="0" eaLnBrk="1" fontAlgn="base" hangingPunct="1">
        <a:spcBef>
          <a:spcPct val="0"/>
        </a:spcBef>
        <a:spcAft>
          <a:spcPct val="0"/>
        </a:spcAft>
        <a:defRPr sz="4000" b="1">
          <a:solidFill>
            <a:srgbClr val="0090F2"/>
          </a:solidFill>
          <a:latin typeface="Arial" charset="0"/>
          <a:ea typeface="黑体" pitchFamily="2" charset="-122"/>
        </a:defRPr>
      </a:lvl9pPr>
    </p:titleStyle>
    <p:bodyStyle>
      <a:lvl1pPr marL="342900" indent="-342900" algn="l" rtl="0" eaLnBrk="1" fontAlgn="base" hangingPunct="1">
        <a:spcBef>
          <a:spcPct val="20000"/>
        </a:spcBef>
        <a:spcAft>
          <a:spcPct val="0"/>
        </a:spcAft>
        <a:buClr>
          <a:srgbClr val="00B0F0"/>
        </a:buClr>
        <a:buSzPct val="90000"/>
        <a:buFont typeface="Wingdings" pitchFamily="2" charset="2"/>
        <a:buChar char="n"/>
        <a:defRPr sz="2800">
          <a:solidFill>
            <a:srgbClr val="003399"/>
          </a:solidFill>
          <a:latin typeface="微软雅黑" pitchFamily="34" charset="-122"/>
          <a:ea typeface="微软雅黑" pitchFamily="34" charset="-122"/>
          <a:cs typeface="+mn-cs"/>
        </a:defRPr>
      </a:lvl1pPr>
      <a:lvl2pPr marL="742950" indent="-285750" algn="l" rtl="0" eaLnBrk="1" fontAlgn="base" hangingPunct="1">
        <a:spcBef>
          <a:spcPct val="20000"/>
        </a:spcBef>
        <a:spcAft>
          <a:spcPct val="0"/>
        </a:spcAft>
        <a:buClr>
          <a:srgbClr val="00B050"/>
        </a:buClr>
        <a:buSzPct val="75000"/>
        <a:buFont typeface="Wingdings" pitchFamily="2" charset="2"/>
        <a:buChar char="l"/>
        <a:defRPr sz="2400">
          <a:solidFill>
            <a:schemeClr val="tx1"/>
          </a:solidFill>
          <a:latin typeface="微软雅黑" pitchFamily="34" charset="-122"/>
          <a:ea typeface="微软雅黑" pitchFamily="34" charset="-122"/>
        </a:defRPr>
      </a:lvl2pPr>
      <a:lvl3pPr marL="1143000" indent="-228600" algn="l" rtl="0" eaLnBrk="1" fontAlgn="base" hangingPunct="1">
        <a:spcBef>
          <a:spcPct val="20000"/>
        </a:spcBef>
        <a:spcAft>
          <a:spcPct val="0"/>
        </a:spcAft>
        <a:buChar char="•"/>
        <a:defRPr sz="2400">
          <a:solidFill>
            <a:srgbClr val="003399"/>
          </a:solidFill>
          <a:latin typeface="+mn-lt"/>
          <a:ea typeface="+mn-ea"/>
        </a:defRPr>
      </a:lvl3pPr>
      <a:lvl4pPr marL="1600200" indent="-228600" algn="l" rtl="0" eaLnBrk="1" fontAlgn="base" hangingPunct="1">
        <a:spcBef>
          <a:spcPct val="20000"/>
        </a:spcBef>
        <a:spcAft>
          <a:spcPct val="0"/>
        </a:spcAft>
        <a:buChar char="–"/>
        <a:defRPr sz="2800">
          <a:solidFill>
            <a:srgbClr val="003399"/>
          </a:solidFill>
          <a:latin typeface="+mn-lt"/>
          <a:ea typeface="+mn-ea"/>
        </a:defRPr>
      </a:lvl4pPr>
      <a:lvl5pPr marL="2057400" indent="-228600" algn="l" rtl="0" eaLnBrk="1" fontAlgn="base" hangingPunct="1">
        <a:spcBef>
          <a:spcPct val="20000"/>
        </a:spcBef>
        <a:spcAft>
          <a:spcPct val="0"/>
        </a:spcAft>
        <a:buChar char="»"/>
        <a:defRPr sz="2800">
          <a:solidFill>
            <a:srgbClr val="003399"/>
          </a:solidFill>
          <a:latin typeface="+mn-lt"/>
          <a:ea typeface="+mn-ea"/>
        </a:defRPr>
      </a:lvl5pPr>
      <a:lvl6pPr marL="2514600" indent="-228600" algn="l" rtl="0" eaLnBrk="1" fontAlgn="base" hangingPunct="1">
        <a:spcBef>
          <a:spcPct val="20000"/>
        </a:spcBef>
        <a:spcAft>
          <a:spcPct val="0"/>
        </a:spcAft>
        <a:buChar char="»"/>
        <a:defRPr sz="2800">
          <a:solidFill>
            <a:srgbClr val="003399"/>
          </a:solidFill>
          <a:latin typeface="+mn-lt"/>
          <a:ea typeface="+mn-ea"/>
        </a:defRPr>
      </a:lvl6pPr>
      <a:lvl7pPr marL="2971800" indent="-228600" algn="l" rtl="0" eaLnBrk="1" fontAlgn="base" hangingPunct="1">
        <a:spcBef>
          <a:spcPct val="20000"/>
        </a:spcBef>
        <a:spcAft>
          <a:spcPct val="0"/>
        </a:spcAft>
        <a:buChar char="»"/>
        <a:defRPr sz="2800">
          <a:solidFill>
            <a:srgbClr val="003399"/>
          </a:solidFill>
          <a:latin typeface="+mn-lt"/>
          <a:ea typeface="+mn-ea"/>
        </a:defRPr>
      </a:lvl7pPr>
      <a:lvl8pPr marL="3429000" indent="-228600" algn="l" rtl="0" eaLnBrk="1" fontAlgn="base" hangingPunct="1">
        <a:spcBef>
          <a:spcPct val="20000"/>
        </a:spcBef>
        <a:spcAft>
          <a:spcPct val="0"/>
        </a:spcAft>
        <a:buChar char="»"/>
        <a:defRPr sz="2800">
          <a:solidFill>
            <a:srgbClr val="003399"/>
          </a:solidFill>
          <a:latin typeface="+mn-lt"/>
          <a:ea typeface="+mn-ea"/>
        </a:defRPr>
      </a:lvl8pPr>
      <a:lvl9pPr marL="3886200" indent="-228600" algn="l" rtl="0" eaLnBrk="1" fontAlgn="base" hangingPunct="1">
        <a:spcBef>
          <a:spcPct val="20000"/>
        </a:spcBef>
        <a:spcAft>
          <a:spcPct val="0"/>
        </a:spcAft>
        <a:buChar char="»"/>
        <a:defRPr sz="2800">
          <a:solidFill>
            <a:srgbClr val="003399"/>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Autofit/>
          </a:bodyPr>
          <a:lstStyle/>
          <a:p>
            <a:r>
              <a:rPr kumimoji="1" lang="en-US" altLang="zh-CN" sz="3200" dirty="0">
                <a:solidFill>
                  <a:srgbClr val="CC0000"/>
                </a:solidFill>
                <a:effectLst/>
                <a:latin typeface="+mn-lt"/>
                <a:ea typeface="+mj-ea"/>
                <a:cs typeface="Times New Roman" panose="02020603050405020304" pitchFamily="18" charset="0"/>
              </a:rPr>
              <a:t>Monte-Carlo simulation of synchrotron radiation in the design of </a:t>
            </a:r>
            <a:r>
              <a:rPr kumimoji="1" lang="en-US" altLang="zh-CN" sz="3200" dirty="0" err="1">
                <a:solidFill>
                  <a:srgbClr val="CC0000"/>
                </a:solidFill>
                <a:effectLst/>
                <a:latin typeface="+mn-lt"/>
                <a:ea typeface="+mj-ea"/>
                <a:cs typeface="Times New Roman" panose="02020603050405020304" pitchFamily="18" charset="0"/>
              </a:rPr>
              <a:t>CEPC</a:t>
            </a:r>
            <a:r>
              <a:rPr kumimoji="1" lang="en-US" altLang="zh-CN" sz="3200" dirty="0">
                <a:solidFill>
                  <a:srgbClr val="CC0000"/>
                </a:solidFill>
                <a:effectLst/>
                <a:latin typeface="+mn-lt"/>
                <a:ea typeface="+mj-ea"/>
                <a:cs typeface="Times New Roman" panose="02020603050405020304" pitchFamily="18" charset="0"/>
              </a:rPr>
              <a:t> vacuum chamber</a:t>
            </a:r>
            <a:endParaRPr kumimoji="1" lang="zh-CN" altLang="en-US" sz="3200" dirty="0">
              <a:solidFill>
                <a:srgbClr val="CC0000"/>
              </a:solidFill>
              <a:effectLst/>
              <a:latin typeface="+mn-lt"/>
              <a:ea typeface="+mj-ea"/>
              <a:cs typeface="Times New Roman" panose="02020603050405020304" pitchFamily="18" charset="0"/>
            </a:endParaRPr>
          </a:p>
        </p:txBody>
      </p:sp>
      <p:sp>
        <p:nvSpPr>
          <p:cNvPr id="3" name="副标题 2"/>
          <p:cNvSpPr>
            <a:spLocks noGrp="1"/>
          </p:cNvSpPr>
          <p:nvPr>
            <p:ph type="body" sz="quarter" idx="12"/>
          </p:nvPr>
        </p:nvSpPr>
        <p:spPr>
          <a:xfrm>
            <a:off x="1115616" y="4293096"/>
            <a:ext cx="6912768" cy="1655787"/>
          </a:xfrm>
        </p:spPr>
        <p:txBody>
          <a:bodyPr/>
          <a:lstStyle/>
          <a:p>
            <a:r>
              <a:rPr lang="en-US" altLang="zh-CN" sz="2400" dirty="0">
                <a:latin typeface="+mj-lt"/>
              </a:rPr>
              <a:t>Ma </a:t>
            </a:r>
            <a:r>
              <a:rPr lang="en-US" altLang="zh-CN" sz="2400" dirty="0" err="1">
                <a:latin typeface="+mj-lt"/>
              </a:rPr>
              <a:t>zhongjian</a:t>
            </a:r>
            <a:r>
              <a:rPr lang="en-US" altLang="zh-CN" sz="2400" dirty="0">
                <a:latin typeface="+mj-lt"/>
              </a:rPr>
              <a:t> Ding </a:t>
            </a:r>
            <a:r>
              <a:rPr lang="en-US" altLang="zh-CN" sz="2400" dirty="0" err="1">
                <a:latin typeface="+mj-lt"/>
              </a:rPr>
              <a:t>yadong</a:t>
            </a:r>
            <a:r>
              <a:rPr lang="en-US" altLang="zh-CN" sz="2400" dirty="0">
                <a:latin typeface="+mj-lt"/>
              </a:rPr>
              <a:t> Wang </a:t>
            </a:r>
            <a:r>
              <a:rPr lang="en-US" altLang="zh-CN" sz="2400" dirty="0" err="1">
                <a:latin typeface="+mj-lt"/>
              </a:rPr>
              <a:t>qingbin</a:t>
            </a:r>
            <a:r>
              <a:rPr lang="en-US" altLang="zh-CN" sz="2400" dirty="0">
                <a:latin typeface="+mj-lt"/>
              </a:rPr>
              <a:t> </a:t>
            </a:r>
            <a:endParaRPr lang="en-US" altLang="zh-CN" sz="2400" dirty="0" smtClean="0">
              <a:latin typeface="+mj-lt"/>
            </a:endParaRPr>
          </a:p>
          <a:p>
            <a:r>
              <a:rPr lang="en-US" altLang="zh-CN" sz="2400" dirty="0" smtClean="0">
                <a:latin typeface="+mj-lt"/>
              </a:rPr>
              <a:t> </a:t>
            </a:r>
            <a:r>
              <a:rPr lang="en-US" altLang="zh-CN" sz="2400" dirty="0">
                <a:latin typeface="+mj-lt"/>
              </a:rPr>
              <a:t>Wu </a:t>
            </a:r>
            <a:r>
              <a:rPr lang="en-US" altLang="zh-CN" sz="2400" dirty="0" err="1">
                <a:latin typeface="+mj-lt"/>
              </a:rPr>
              <a:t>qingbiao</a:t>
            </a:r>
            <a:endParaRPr lang="zh-CN" altLang="en-US" sz="2400" dirty="0">
              <a:latin typeface="+mj-lt"/>
            </a:endParaRPr>
          </a:p>
          <a:p>
            <a:endParaRPr lang="en-US" altLang="zh-CN" sz="2000" dirty="0" smtClean="0">
              <a:latin typeface="+mj-lt"/>
            </a:endParaRPr>
          </a:p>
          <a:p>
            <a:r>
              <a:rPr lang="en-US" altLang="zh-CN" sz="2000" dirty="0" smtClean="0">
                <a:latin typeface="+mj-lt"/>
              </a:rPr>
              <a:t>Radiation Protection Group/</a:t>
            </a:r>
            <a:r>
              <a:rPr lang="en-US" altLang="zh-CN" sz="2000" dirty="0" err="1" smtClean="0">
                <a:latin typeface="+mj-lt"/>
              </a:rPr>
              <a:t>IHEP</a:t>
            </a:r>
            <a:r>
              <a:rPr lang="en-US" altLang="zh-CN" sz="2000" dirty="0" smtClean="0">
                <a:latin typeface="+mj-lt"/>
              </a:rPr>
              <a:t> </a:t>
            </a:r>
          </a:p>
        </p:txBody>
      </p:sp>
    </p:spTree>
    <p:extLst>
      <p:ext uri="{BB962C8B-B14F-4D97-AF65-F5344CB8AC3E}">
        <p14:creationId xmlns:p14="http://schemas.microsoft.com/office/powerpoint/2010/main" val="257570991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Synchrotron </a:t>
            </a:r>
            <a:r>
              <a:rPr lang="en-US" altLang="zh-CN" sz="3200" dirty="0" smtClean="0"/>
              <a:t>Radiation parameters </a:t>
            </a:r>
            <a:endParaRPr lang="zh-CN" altLang="en-US" sz="3200" dirty="0"/>
          </a:p>
        </p:txBody>
      </p:sp>
      <p:sp>
        <p:nvSpPr>
          <p:cNvPr id="3" name="内容占位符 2"/>
          <p:cNvSpPr>
            <a:spLocks noGrp="1"/>
          </p:cNvSpPr>
          <p:nvPr>
            <p:ph idx="1"/>
          </p:nvPr>
        </p:nvSpPr>
        <p:spPr/>
        <p:txBody>
          <a:bodyPr/>
          <a:lstStyle/>
          <a:p>
            <a:r>
              <a:rPr lang="en-US" altLang="zh-CN" dirty="0" smtClean="0"/>
              <a:t>Comparison between </a:t>
            </a:r>
            <a:r>
              <a:rPr lang="en-US" altLang="zh-CN" dirty="0"/>
              <a:t>LEP2 and CEPC</a:t>
            </a:r>
          </a:p>
          <a:p>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1588378679"/>
              </p:ext>
            </p:extLst>
          </p:nvPr>
        </p:nvGraphicFramePr>
        <p:xfrm>
          <a:off x="683568" y="2291680"/>
          <a:ext cx="7848871" cy="3657600"/>
        </p:xfrm>
        <a:graphic>
          <a:graphicData uri="http://schemas.openxmlformats.org/drawingml/2006/table">
            <a:tbl>
              <a:tblPr firstRow="1" firstCol="1" bandRow="1"/>
              <a:tblGrid>
                <a:gridCol w="2503892"/>
                <a:gridCol w="870113"/>
                <a:gridCol w="1243019"/>
                <a:gridCol w="1740225"/>
                <a:gridCol w="1491622"/>
              </a:tblGrid>
              <a:tr h="288290">
                <a:tc gridSpan="3">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Parameters of synchrotron radiation</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zh-CN" altLang="en-US"/>
                    </a:p>
                  </a:txBody>
                  <a:tcPr/>
                </a:tc>
                <a:tc hMerge="1">
                  <a:txBody>
                    <a:bodyPr/>
                    <a:lstStyle/>
                    <a:p>
                      <a:endParaRPr lang="zh-CN" altLang="en-US"/>
                    </a:p>
                  </a:txBody>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sz="2400" kern="100" dirty="0" smtClean="0">
                          <a:solidFill>
                            <a:schemeClr val="dk1"/>
                          </a:solidFill>
                          <a:effectLst/>
                          <a:latin typeface="+mn-lt"/>
                          <a:ea typeface="+mn-ea"/>
                          <a:cs typeface="+mn-cs"/>
                        </a:rPr>
                        <a:t> </a:t>
                      </a:r>
                      <a:r>
                        <a:rPr lang="en-US" altLang="zh-CN" sz="2400" kern="100" dirty="0" err="1" smtClean="0">
                          <a:solidFill>
                            <a:schemeClr val="dk1"/>
                          </a:solidFill>
                          <a:effectLst/>
                          <a:latin typeface="+mn-lt"/>
                          <a:ea typeface="+mn-ea"/>
                          <a:cs typeface="+mn-cs"/>
                        </a:rPr>
                        <a:t>CEPC</a:t>
                      </a:r>
                      <a:r>
                        <a:rPr lang="en-US" altLang="zh-CN" sz="2400" kern="100" dirty="0" smtClean="0">
                          <a:solidFill>
                            <a:schemeClr val="dk1"/>
                          </a:solidFill>
                          <a:effectLst/>
                          <a:latin typeface="+mn-lt"/>
                          <a:ea typeface="+mn-ea"/>
                          <a:cs typeface="+mn-cs"/>
                        </a:rPr>
                        <a:t> </a:t>
                      </a:r>
                      <a:r>
                        <a:rPr lang="en-US" sz="2400" kern="100" dirty="0" smtClean="0">
                          <a:solidFill>
                            <a:schemeClr val="dk1"/>
                          </a:solidFill>
                          <a:effectLst/>
                          <a:latin typeface="+mn-lt"/>
                          <a:ea typeface="+mn-ea"/>
                          <a:cs typeface="+mn-cs"/>
                        </a:rPr>
                        <a:t>values</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altLang="zh-CN" sz="2400" kern="100" dirty="0" err="1" smtClean="0">
                          <a:solidFill>
                            <a:schemeClr val="dk1"/>
                          </a:solidFill>
                          <a:effectLst/>
                          <a:latin typeface="+mn-lt"/>
                          <a:ea typeface="+mn-ea"/>
                          <a:cs typeface="+mn-cs"/>
                        </a:rPr>
                        <a:t>LEP2</a:t>
                      </a:r>
                      <a:r>
                        <a:rPr lang="en-US" altLang="zh-CN" sz="2400" kern="100" dirty="0" smtClean="0">
                          <a:solidFill>
                            <a:schemeClr val="dk1"/>
                          </a:solidFill>
                          <a:effectLst/>
                          <a:latin typeface="+mn-lt"/>
                          <a:ea typeface="+mn-ea"/>
                          <a:cs typeface="+mn-cs"/>
                        </a:rPr>
                        <a:t> values</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Beam energy</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E</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err="1">
                          <a:solidFill>
                            <a:schemeClr val="dk1"/>
                          </a:solidFill>
                          <a:effectLst/>
                          <a:latin typeface="+mn-lt"/>
                          <a:ea typeface="+mn-ea"/>
                          <a:cs typeface="+mn-cs"/>
                        </a:rPr>
                        <a:t>GeV</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a:solidFill>
                            <a:schemeClr val="dk1"/>
                          </a:solidFill>
                          <a:effectLst/>
                          <a:latin typeface="+mn-lt"/>
                          <a:ea typeface="+mn-ea"/>
                          <a:cs typeface="+mn-cs"/>
                        </a:rPr>
                        <a:t>120</a:t>
                      </a:r>
                      <a:endParaRPr lang="zh-CN" sz="2400" kern="10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altLang="zh-CN" sz="2400" kern="100" dirty="0" smtClean="0">
                          <a:solidFill>
                            <a:schemeClr val="dk1"/>
                          </a:solidFill>
                          <a:effectLst/>
                          <a:latin typeface="+mn-lt"/>
                          <a:ea typeface="+mn-ea"/>
                          <a:cs typeface="+mn-cs"/>
                        </a:rPr>
                        <a:t>100</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Beam current</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I</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mA</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16.60</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altLang="zh-CN" sz="2400" kern="100" dirty="0" smtClean="0">
                          <a:solidFill>
                            <a:schemeClr val="dk1"/>
                          </a:solidFill>
                          <a:effectLst/>
                          <a:latin typeface="+mn-lt"/>
                          <a:ea typeface="+mn-ea"/>
                          <a:cs typeface="+mn-cs"/>
                        </a:rPr>
                        <a:t>5.5</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sz="2400" kern="100">
                          <a:solidFill>
                            <a:schemeClr val="dk1"/>
                          </a:solidFill>
                          <a:effectLst/>
                          <a:latin typeface="+mn-lt"/>
                          <a:ea typeface="+mn-ea"/>
                          <a:cs typeface="+mn-cs"/>
                        </a:rPr>
                        <a:t>Bending radius</a:t>
                      </a:r>
                      <a:endParaRPr lang="zh-CN" sz="2400" kern="10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ρ</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m</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6094</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altLang="zh-CN" sz="2400" kern="100" dirty="0" smtClean="0">
                          <a:solidFill>
                            <a:schemeClr val="dk1"/>
                          </a:solidFill>
                          <a:effectLst/>
                          <a:latin typeface="+mn-lt"/>
                          <a:ea typeface="+mn-ea"/>
                          <a:cs typeface="+mn-cs"/>
                        </a:rPr>
                        <a:t>3104</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Power per unit length</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P</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W/m</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1305.06</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altLang="zh-CN" sz="2400" kern="100" dirty="0" smtClean="0">
                          <a:solidFill>
                            <a:schemeClr val="dk1"/>
                          </a:solidFill>
                          <a:effectLst/>
                          <a:latin typeface="+mn-lt"/>
                          <a:ea typeface="+mn-ea"/>
                          <a:cs typeface="+mn-cs"/>
                        </a:rPr>
                        <a:t>804.89</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Critical energy</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err="1">
                          <a:solidFill>
                            <a:schemeClr val="dk1"/>
                          </a:solidFill>
                          <a:effectLst/>
                          <a:latin typeface="+mn-lt"/>
                          <a:ea typeface="+mn-ea"/>
                          <a:cs typeface="+mn-cs"/>
                        </a:rPr>
                        <a:t>Ec</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err="1">
                          <a:solidFill>
                            <a:schemeClr val="dk1"/>
                          </a:solidFill>
                          <a:effectLst/>
                          <a:latin typeface="+mn-lt"/>
                          <a:ea typeface="+mn-ea"/>
                          <a:cs typeface="+mn-cs"/>
                        </a:rPr>
                        <a:t>keV</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628.93</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altLang="zh-CN" sz="2400" kern="100" dirty="0" smtClean="0">
                          <a:solidFill>
                            <a:schemeClr val="dk1"/>
                          </a:solidFill>
                          <a:effectLst/>
                          <a:latin typeface="+mn-lt"/>
                          <a:ea typeface="+mn-ea"/>
                          <a:cs typeface="+mn-cs"/>
                        </a:rPr>
                        <a:t>708.76</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Bending angle</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θ</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a:solidFill>
                            <a:schemeClr val="dk1"/>
                          </a:solidFill>
                          <a:effectLst/>
                          <a:latin typeface="+mn-lt"/>
                          <a:ea typeface="+mn-ea"/>
                          <a:cs typeface="+mn-cs"/>
                        </a:rPr>
                        <a:t>mrad</a:t>
                      </a:r>
                      <a:endParaRPr lang="zh-CN" sz="2400" kern="10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3.1669</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altLang="zh-CN" sz="2400" kern="100" dirty="0" smtClean="0">
                          <a:solidFill>
                            <a:schemeClr val="dk1"/>
                          </a:solidFill>
                          <a:effectLst/>
                          <a:latin typeface="+mn-lt"/>
                          <a:ea typeface="+mn-ea"/>
                          <a:cs typeface="+mn-cs"/>
                        </a:rPr>
                        <a:t>6.4</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Solid degree</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φ</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err="1">
                          <a:solidFill>
                            <a:schemeClr val="dk1"/>
                          </a:solidFill>
                          <a:effectLst/>
                          <a:latin typeface="+mn-lt"/>
                          <a:ea typeface="+mn-ea"/>
                          <a:cs typeface="+mn-cs"/>
                        </a:rPr>
                        <a:t>μrad</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sz="2400" kern="100" dirty="0">
                          <a:solidFill>
                            <a:schemeClr val="dk1"/>
                          </a:solidFill>
                          <a:effectLst/>
                          <a:latin typeface="+mn-lt"/>
                          <a:ea typeface="+mn-ea"/>
                          <a:cs typeface="+mn-cs"/>
                        </a:rPr>
                        <a:t>4.2582</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0" hangingPunct="1">
                        <a:spcBef>
                          <a:spcPts val="600"/>
                        </a:spcBef>
                        <a:spcAft>
                          <a:spcPts val="600"/>
                        </a:spcAft>
                      </a:pPr>
                      <a:r>
                        <a:rPr lang="en-US" altLang="zh-CN" sz="2400" kern="100" dirty="0" smtClean="0">
                          <a:solidFill>
                            <a:schemeClr val="dk1"/>
                          </a:solidFill>
                          <a:effectLst/>
                          <a:latin typeface="+mn-lt"/>
                          <a:ea typeface="+mn-ea"/>
                          <a:cs typeface="+mn-cs"/>
                        </a:rPr>
                        <a:t>5.1097</a:t>
                      </a:r>
                      <a:endParaRPr lang="zh-CN" sz="2400" kern="100" dirty="0">
                        <a:solidFill>
                          <a:schemeClr val="dk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bl>
          </a:graphicData>
        </a:graphic>
      </p:graphicFrame>
    </p:spTree>
    <p:extLst>
      <p:ext uri="{BB962C8B-B14F-4D97-AF65-F5344CB8AC3E}">
        <p14:creationId xmlns:p14="http://schemas.microsoft.com/office/powerpoint/2010/main" val="153187944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a:spLocks noChangeArrowheads="1"/>
          </p:cNvSpPr>
          <p:nvPr/>
        </p:nvSpPr>
        <p:spPr bwMode="auto">
          <a:xfrm>
            <a:off x="477322" y="1268760"/>
            <a:ext cx="20784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r>
              <a:rPr lang="en-US" altLang="zh-CN" dirty="0" smtClean="0">
                <a:latin typeface="Times New Roman" panose="02020603050405020304" pitchFamily="18" charset="0"/>
                <a:ea typeface="Arial Unicode MS" panose="020B0604020202020204" pitchFamily="34" charset="-122"/>
                <a:cs typeface="Times New Roman" panose="02020603050405020304" pitchFamily="18" charset="0"/>
              </a:rPr>
              <a:t>SR</a:t>
            </a:r>
            <a:r>
              <a:rPr lang="zh-CN" altLang="en-US" dirty="0" smtClean="0">
                <a:latin typeface="Times New Roman" panose="02020603050405020304" pitchFamily="18" charset="0"/>
                <a:ea typeface="Arial Unicode MS" panose="020B0604020202020204" pitchFamily="34" charset="-122"/>
                <a:cs typeface="Times New Roman" panose="02020603050405020304" pitchFamily="18" charset="0"/>
              </a:rPr>
              <a:t> </a:t>
            </a:r>
            <a:r>
              <a:rPr lang="en-US" altLang="zh-CN" dirty="0" smtClean="0">
                <a:latin typeface="Times New Roman" panose="02020603050405020304" pitchFamily="18" charset="0"/>
                <a:ea typeface="Arial Unicode MS" panose="020B0604020202020204" pitchFamily="34" charset="-122"/>
                <a:cs typeface="Times New Roman" panose="02020603050405020304" pitchFamily="18" charset="0"/>
              </a:rPr>
              <a:t>critical energy</a:t>
            </a:r>
            <a:r>
              <a:rPr lang="zh-CN" altLang="en-US" dirty="0" smtClean="0">
                <a:latin typeface="Times New Roman" panose="02020603050405020304" pitchFamily="18" charset="0"/>
                <a:ea typeface="Arial Unicode MS" panose="020B0604020202020204" pitchFamily="34" charset="-122"/>
                <a:cs typeface="Times New Roman" panose="02020603050405020304" pitchFamily="18" charset="0"/>
              </a:rPr>
              <a:t>：</a:t>
            </a:r>
            <a:endParaRPr lang="zh-CN" altLang="en-US" dirty="0">
              <a:latin typeface="Times New Roman" panose="02020603050405020304" pitchFamily="18" charset="0"/>
              <a:ea typeface="Arial Unicode MS" panose="020B0604020202020204" pitchFamily="34" charset="-122"/>
              <a:cs typeface="Times New Roman" panose="02020603050405020304" pitchFamily="18" charset="0"/>
            </a:endParaRPr>
          </a:p>
        </p:txBody>
      </p:sp>
      <p:sp>
        <p:nvSpPr>
          <p:cNvPr id="6" name="矩形 5"/>
          <p:cNvSpPr>
            <a:spLocks noChangeArrowheads="1"/>
          </p:cNvSpPr>
          <p:nvPr/>
        </p:nvSpPr>
        <p:spPr bwMode="auto">
          <a:xfrm>
            <a:off x="490456" y="2420888"/>
            <a:ext cx="13452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r>
              <a:rPr lang="en-US" altLang="zh-CN" dirty="0" smtClean="0">
                <a:latin typeface="Times New Roman" panose="02020603050405020304" pitchFamily="18" charset="0"/>
                <a:ea typeface="楷体" panose="02010609060101010101" pitchFamily="49" charset="-122"/>
                <a:cs typeface="Times New Roman" panose="02020603050405020304" pitchFamily="18" charset="0"/>
              </a:rPr>
              <a:t>SR</a:t>
            </a:r>
            <a:r>
              <a:rPr lang="zh-CN" altLang="en-US" dirty="0" smtClean="0">
                <a:latin typeface="Times New Roman" panose="02020603050405020304" pitchFamily="18" charset="0"/>
                <a:ea typeface="楷体" panose="02010609060101010101" pitchFamily="49" charset="-122"/>
                <a:cs typeface="Times New Roman" panose="02020603050405020304" pitchFamily="18" charset="0"/>
              </a:rPr>
              <a:t> </a:t>
            </a:r>
            <a:r>
              <a:rPr lang="en-US" altLang="zh-CN" dirty="0" smtClean="0">
                <a:latin typeface="Times New Roman" panose="02020603050405020304" pitchFamily="18" charset="0"/>
                <a:ea typeface="楷体" panose="02010609060101010101" pitchFamily="49" charset="-122"/>
                <a:cs typeface="Times New Roman" panose="02020603050405020304" pitchFamily="18" charset="0"/>
              </a:rPr>
              <a:t>Power</a:t>
            </a:r>
            <a:r>
              <a:rPr lang="zh-CN" altLang="en-US" dirty="0" smtClean="0">
                <a:latin typeface="Times New Roman" panose="02020603050405020304" pitchFamily="18" charset="0"/>
                <a:ea typeface="楷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楷体" panose="02010609060101010101"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矩形 6"/>
              <p:cNvSpPr/>
              <p:nvPr/>
            </p:nvSpPr>
            <p:spPr>
              <a:xfrm>
                <a:off x="673320" y="1638092"/>
                <a:ext cx="2561021" cy="7308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zh-CN" i="1">
                              <a:latin typeface="Cambria Math"/>
                            </a:rPr>
                          </m:ctrlPr>
                        </m:sSubPr>
                        <m:e>
                          <m:r>
                            <a:rPr lang="en-US" altLang="zh-CN" i="1">
                              <a:latin typeface="Cambria Math"/>
                            </a:rPr>
                            <m:t>𝐸</m:t>
                          </m:r>
                        </m:e>
                        <m:sub>
                          <m:r>
                            <a:rPr lang="en-US" altLang="zh-CN" i="1">
                              <a:latin typeface="Cambria Math"/>
                            </a:rPr>
                            <m:t>𝑐</m:t>
                          </m:r>
                        </m:sub>
                      </m:sSub>
                      <m:d>
                        <m:dPr>
                          <m:ctrlPr>
                            <a:rPr lang="zh-CN" altLang="zh-CN" i="1">
                              <a:latin typeface="Cambria Math"/>
                            </a:rPr>
                          </m:ctrlPr>
                        </m:dPr>
                        <m:e>
                          <m:r>
                            <a:rPr lang="en-US" altLang="zh-CN" i="1">
                              <a:latin typeface="Cambria Math"/>
                            </a:rPr>
                            <m:t>𝑘𝑒𝑉</m:t>
                          </m:r>
                        </m:e>
                      </m:d>
                      <m:r>
                        <a:rPr lang="en-US" altLang="zh-CN" i="1">
                          <a:latin typeface="Cambria Math"/>
                        </a:rPr>
                        <m:t>=2.2</m:t>
                      </m:r>
                      <m:f>
                        <m:fPr>
                          <m:ctrlPr>
                            <a:rPr lang="zh-CN" altLang="zh-CN" i="1">
                              <a:latin typeface="Cambria Math"/>
                            </a:rPr>
                          </m:ctrlPr>
                        </m:fPr>
                        <m:num>
                          <m:sSup>
                            <m:sSupPr>
                              <m:ctrlPr>
                                <a:rPr lang="zh-CN" altLang="zh-CN" i="1">
                                  <a:latin typeface="Cambria Math"/>
                                </a:rPr>
                              </m:ctrlPr>
                            </m:sSupPr>
                            <m:e>
                              <m:r>
                                <a:rPr lang="en-US" altLang="zh-CN" i="1">
                                  <a:latin typeface="Cambria Math"/>
                                </a:rPr>
                                <m:t>𝐸</m:t>
                              </m:r>
                              <m:r>
                                <a:rPr lang="en-US" altLang="zh-CN">
                                  <a:latin typeface="Cambria Math"/>
                                </a:rPr>
                                <m:t>(</m:t>
                              </m:r>
                              <m:r>
                                <a:rPr lang="en-US" altLang="zh-CN" i="1">
                                  <a:latin typeface="Cambria Math"/>
                                </a:rPr>
                                <m:t>𝐺𝑒𝑉</m:t>
                              </m:r>
                              <m:r>
                                <a:rPr lang="en-US" altLang="zh-CN">
                                  <a:latin typeface="Cambria Math"/>
                                </a:rPr>
                                <m:t>)</m:t>
                              </m:r>
                            </m:e>
                            <m:sup>
                              <m:r>
                                <a:rPr lang="en-US" altLang="zh-CN" i="1">
                                  <a:latin typeface="Cambria Math"/>
                                </a:rPr>
                                <m:t>3</m:t>
                              </m:r>
                            </m:sup>
                          </m:sSup>
                        </m:num>
                        <m:den>
                          <m:r>
                            <a:rPr lang="en-US" altLang="zh-CN" i="1">
                              <a:latin typeface="Cambria Math"/>
                            </a:rPr>
                            <m:t>𝜌</m:t>
                          </m:r>
                          <m:r>
                            <a:rPr lang="en-US" altLang="zh-CN">
                              <a:latin typeface="Cambria Math"/>
                            </a:rPr>
                            <m:t>(</m:t>
                          </m:r>
                          <m:r>
                            <a:rPr lang="en-US" altLang="zh-CN" i="1">
                              <a:latin typeface="Cambria Math"/>
                            </a:rPr>
                            <m:t>𝑚</m:t>
                          </m:r>
                          <m:r>
                            <a:rPr lang="en-US" altLang="zh-CN">
                              <a:latin typeface="Cambria Math"/>
                            </a:rPr>
                            <m:t>)</m:t>
                          </m:r>
                        </m:den>
                      </m:f>
                    </m:oMath>
                  </m:oMathPara>
                </a14:m>
                <a:endParaRPr lang="zh-CN" altLang="zh-CN" dirty="0"/>
              </a:p>
            </p:txBody>
          </p:sp>
        </mc:Choice>
        <mc:Fallback xmlns="">
          <p:sp>
            <p:nvSpPr>
              <p:cNvPr id="7" name="矩形 6"/>
              <p:cNvSpPr>
                <a:spLocks noRot="1" noChangeAspect="1" noMove="1" noResize="1" noEditPoints="1" noAdjustHandles="1" noChangeArrowheads="1" noChangeShapeType="1" noTextEdit="1"/>
              </p:cNvSpPr>
              <p:nvPr/>
            </p:nvSpPr>
            <p:spPr>
              <a:xfrm>
                <a:off x="673320" y="1638092"/>
                <a:ext cx="2561021" cy="730841"/>
              </a:xfrm>
              <a:prstGeom prst="rect">
                <a:avLst/>
              </a:prstGeom>
              <a:blipFill rotWithShape="1">
                <a:blip r:embed="rId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p:cNvSpPr/>
              <p:nvPr/>
            </p:nvSpPr>
            <p:spPr>
              <a:xfrm>
                <a:off x="736373" y="2807520"/>
                <a:ext cx="3366178" cy="74475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i="1">
                          <a:latin typeface="Cambria Math"/>
                        </a:rPr>
                        <m:t>𝑃</m:t>
                      </m:r>
                      <m:d>
                        <m:dPr>
                          <m:ctrlPr>
                            <a:rPr lang="zh-CN" altLang="zh-CN" i="1">
                              <a:latin typeface="Cambria Math"/>
                            </a:rPr>
                          </m:ctrlPr>
                        </m:dPr>
                        <m:e>
                          <m:f>
                            <m:fPr>
                              <m:type m:val="lin"/>
                              <m:ctrlPr>
                                <a:rPr lang="zh-CN" altLang="zh-CN" i="1">
                                  <a:latin typeface="Cambria Math"/>
                                </a:rPr>
                              </m:ctrlPr>
                            </m:fPr>
                            <m:num>
                              <m:r>
                                <a:rPr lang="en-US" altLang="zh-CN" i="1">
                                  <a:latin typeface="Cambria Math"/>
                                </a:rPr>
                                <m:t>𝑊</m:t>
                              </m:r>
                            </m:num>
                            <m:den>
                              <m:r>
                                <a:rPr lang="en-US" altLang="zh-CN" i="1">
                                  <a:latin typeface="Cambria Math"/>
                                </a:rPr>
                                <m:t>𝑚</m:t>
                              </m:r>
                            </m:den>
                          </m:f>
                        </m:e>
                      </m:d>
                      <m:r>
                        <a:rPr lang="en-US" altLang="zh-CN" i="1">
                          <a:latin typeface="Cambria Math"/>
                        </a:rPr>
                        <m:t>=14.1</m:t>
                      </m:r>
                      <m:f>
                        <m:fPr>
                          <m:ctrlPr>
                            <a:rPr lang="zh-CN" altLang="zh-CN" i="1">
                              <a:latin typeface="Cambria Math"/>
                            </a:rPr>
                          </m:ctrlPr>
                        </m:fPr>
                        <m:num>
                          <m:sSup>
                            <m:sSupPr>
                              <m:ctrlPr>
                                <a:rPr lang="zh-CN" altLang="zh-CN" i="1">
                                  <a:latin typeface="Cambria Math"/>
                                </a:rPr>
                              </m:ctrlPr>
                            </m:sSupPr>
                            <m:e>
                              <m:r>
                                <a:rPr lang="en-US" altLang="zh-CN" i="1">
                                  <a:latin typeface="Cambria Math"/>
                                </a:rPr>
                                <m:t>𝐸</m:t>
                              </m:r>
                              <m:d>
                                <m:dPr>
                                  <m:ctrlPr>
                                    <a:rPr lang="zh-CN" altLang="zh-CN" i="1">
                                      <a:latin typeface="Cambria Math"/>
                                    </a:rPr>
                                  </m:ctrlPr>
                                </m:dPr>
                                <m:e>
                                  <m:r>
                                    <a:rPr lang="en-US" altLang="zh-CN" i="1">
                                      <a:latin typeface="Cambria Math"/>
                                    </a:rPr>
                                    <m:t>𝐺𝑒𝑉</m:t>
                                  </m:r>
                                </m:e>
                              </m:d>
                            </m:e>
                            <m:sup>
                              <m:r>
                                <a:rPr lang="en-US" altLang="zh-CN" i="1">
                                  <a:latin typeface="Cambria Math"/>
                                </a:rPr>
                                <m:t>4</m:t>
                              </m:r>
                            </m:sup>
                          </m:sSup>
                          <m:r>
                            <a:rPr lang="en-US" altLang="zh-CN" i="1">
                              <a:latin typeface="Cambria Math"/>
                            </a:rPr>
                            <m:t>𝐼</m:t>
                          </m:r>
                          <m:r>
                            <a:rPr lang="en-US" altLang="zh-CN">
                              <a:latin typeface="Cambria Math"/>
                            </a:rPr>
                            <m:t>(</m:t>
                          </m:r>
                          <m:r>
                            <a:rPr lang="en-US" altLang="zh-CN" i="1">
                              <a:latin typeface="Cambria Math"/>
                            </a:rPr>
                            <m:t>𝑚𝐴</m:t>
                          </m:r>
                          <m:r>
                            <a:rPr lang="en-US" altLang="zh-CN">
                              <a:latin typeface="Cambria Math"/>
                            </a:rPr>
                            <m:t>)</m:t>
                          </m:r>
                        </m:num>
                        <m:den>
                          <m:sSup>
                            <m:sSupPr>
                              <m:ctrlPr>
                                <a:rPr lang="zh-CN" altLang="zh-CN" i="1">
                                  <a:latin typeface="Cambria Math"/>
                                </a:rPr>
                              </m:ctrlPr>
                            </m:sSupPr>
                            <m:e>
                              <m:r>
                                <a:rPr lang="en-US" altLang="zh-CN" i="1">
                                  <a:latin typeface="Cambria Math"/>
                                </a:rPr>
                                <m:t>𝜌</m:t>
                              </m:r>
                              <m:r>
                                <a:rPr lang="en-US" altLang="zh-CN" i="1">
                                  <a:latin typeface="Cambria Math"/>
                                </a:rPr>
                                <m:t>(</m:t>
                              </m:r>
                              <m:r>
                                <a:rPr lang="en-US" altLang="zh-CN" i="1">
                                  <a:latin typeface="Cambria Math"/>
                                </a:rPr>
                                <m:t>𝑚</m:t>
                              </m:r>
                              <m:r>
                                <a:rPr lang="en-US" altLang="zh-CN" i="1">
                                  <a:latin typeface="Cambria Math"/>
                                </a:rPr>
                                <m:t>)</m:t>
                              </m:r>
                            </m:e>
                            <m:sup>
                              <m:r>
                                <a:rPr lang="en-US" altLang="zh-CN" i="1">
                                  <a:latin typeface="Cambria Math"/>
                                </a:rPr>
                                <m:t>2</m:t>
                              </m:r>
                            </m:sup>
                          </m:sSup>
                        </m:den>
                      </m:f>
                    </m:oMath>
                  </m:oMathPara>
                </a14:m>
                <a:endParaRPr lang="zh-CN" altLang="zh-CN" dirty="0"/>
              </a:p>
            </p:txBody>
          </p:sp>
        </mc:Choice>
        <mc:Fallback xmlns="">
          <p:sp>
            <p:nvSpPr>
              <p:cNvPr id="8" name="矩形 7"/>
              <p:cNvSpPr>
                <a:spLocks noRot="1" noChangeAspect="1" noMove="1" noResize="1" noEditPoints="1" noAdjustHandles="1" noChangeArrowheads="1" noChangeShapeType="1" noTextEdit="1"/>
              </p:cNvSpPr>
              <p:nvPr/>
            </p:nvSpPr>
            <p:spPr>
              <a:xfrm>
                <a:off x="736373" y="2807520"/>
                <a:ext cx="3366178" cy="744756"/>
              </a:xfrm>
              <a:prstGeom prst="rect">
                <a:avLst/>
              </a:prstGeom>
              <a:blipFill rotWithShape="1">
                <a:blip r:embed="rId3"/>
                <a:stretch>
                  <a:fillRect/>
                </a:stretch>
              </a:blipFill>
            </p:spPr>
            <p:txBody>
              <a:bodyPr/>
              <a:lstStyle/>
              <a:p>
                <a:r>
                  <a:rPr lang="zh-CN" altLang="en-US">
                    <a:noFill/>
                  </a:rPr>
                  <a:t> </a:t>
                </a:r>
              </a:p>
            </p:txBody>
          </p:sp>
        </mc:Fallback>
      </mc:AlternateContent>
      <p:sp>
        <p:nvSpPr>
          <p:cNvPr id="9" name="矩形 8"/>
          <p:cNvSpPr>
            <a:spLocks noChangeArrowheads="1"/>
          </p:cNvSpPr>
          <p:nvPr/>
        </p:nvSpPr>
        <p:spPr bwMode="auto">
          <a:xfrm>
            <a:off x="3210349" y="1836324"/>
            <a:ext cx="14446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r>
              <a:rPr lang="en-US" altLang="zh-CN" dirty="0" smtClean="0">
                <a:latin typeface="Times New Roman" panose="02020603050405020304" pitchFamily="18" charset="0"/>
                <a:ea typeface="楷体" panose="02010609060101010101" pitchFamily="49" charset="-122"/>
                <a:cs typeface="Times New Roman" panose="02020603050405020304" pitchFamily="18" charset="0"/>
              </a:rPr>
              <a:t>~ 628.93 </a:t>
            </a:r>
            <a:r>
              <a:rPr lang="en-US" altLang="zh-CN" dirty="0" err="1" smtClean="0">
                <a:latin typeface="Times New Roman" panose="02020603050405020304" pitchFamily="18" charset="0"/>
                <a:ea typeface="楷体" panose="02010609060101010101" pitchFamily="49" charset="-122"/>
                <a:cs typeface="Times New Roman" panose="02020603050405020304" pitchFamily="18" charset="0"/>
              </a:rPr>
              <a:t>keV</a:t>
            </a:r>
            <a:endParaRPr lang="zh-CN" altLang="en-US" dirty="0">
              <a:latin typeface="楷体" panose="02010609060101010101" pitchFamily="49" charset="-122"/>
              <a:ea typeface="楷体" panose="02010609060101010101" pitchFamily="49" charset="-122"/>
            </a:endParaRPr>
          </a:p>
        </p:txBody>
      </p:sp>
      <p:sp>
        <p:nvSpPr>
          <p:cNvPr id="10" name="矩形 9"/>
          <p:cNvSpPr>
            <a:spLocks noChangeArrowheads="1"/>
          </p:cNvSpPr>
          <p:nvPr/>
        </p:nvSpPr>
        <p:spPr bwMode="auto">
          <a:xfrm>
            <a:off x="1481858" y="3645024"/>
            <a:ext cx="15985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r>
              <a:rPr lang="en-US" altLang="zh-CN" dirty="0" smtClean="0">
                <a:latin typeface="Times New Roman" panose="02020603050405020304" pitchFamily="18" charset="0"/>
                <a:ea typeface="楷体" panose="02010609060101010101" pitchFamily="49" charset="-122"/>
                <a:cs typeface="Times New Roman" panose="02020603050405020304" pitchFamily="18" charset="0"/>
              </a:rPr>
              <a:t>~ 1305.06 </a:t>
            </a:r>
            <a:r>
              <a:rPr lang="en-US" altLang="zh-CN" i="1" dirty="0" smtClean="0">
                <a:latin typeface="Times New Roman" panose="02020603050405020304" pitchFamily="18" charset="0"/>
                <a:ea typeface="楷体" panose="02010609060101010101" pitchFamily="49" charset="-122"/>
                <a:cs typeface="Times New Roman" panose="02020603050405020304" pitchFamily="18" charset="0"/>
              </a:rPr>
              <a:t>W/m</a:t>
            </a:r>
            <a:endParaRPr lang="zh-CN" altLang="en-US" i="1" dirty="0">
              <a:latin typeface="楷体" panose="02010609060101010101" pitchFamily="49" charset="-122"/>
              <a:ea typeface="楷体" panose="02010609060101010101" pitchFamily="49" charset="-122"/>
            </a:endParaRPr>
          </a:p>
        </p:txBody>
      </p:sp>
      <p:sp>
        <p:nvSpPr>
          <p:cNvPr id="11" name="矩形 10"/>
          <p:cNvSpPr>
            <a:spLocks noChangeArrowheads="1"/>
          </p:cNvSpPr>
          <p:nvPr/>
        </p:nvSpPr>
        <p:spPr bwMode="auto">
          <a:xfrm>
            <a:off x="522007" y="4067780"/>
            <a:ext cx="16017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defRPr>
                <a:solidFill>
                  <a:schemeClr val="tx1"/>
                </a:solidFill>
                <a:latin typeface="Arial" pitchFamily="34" charset="0"/>
                <a:ea typeface="宋体" pitchFamily="2" charset="-122"/>
              </a:defRPr>
            </a:lvl6pPr>
            <a:lvl7pPr marL="2971800" indent="-228600" fontAlgn="base">
              <a:spcBef>
                <a:spcPct val="0"/>
              </a:spcBef>
              <a:spcAft>
                <a:spcPct val="0"/>
              </a:spcAft>
              <a:defRPr>
                <a:solidFill>
                  <a:schemeClr val="tx1"/>
                </a:solidFill>
                <a:latin typeface="Arial" pitchFamily="34" charset="0"/>
                <a:ea typeface="宋体" pitchFamily="2" charset="-122"/>
              </a:defRPr>
            </a:lvl7pPr>
            <a:lvl8pPr marL="3429000" indent="-228600" fontAlgn="base">
              <a:spcBef>
                <a:spcPct val="0"/>
              </a:spcBef>
              <a:spcAft>
                <a:spcPct val="0"/>
              </a:spcAft>
              <a:defRPr>
                <a:solidFill>
                  <a:schemeClr val="tx1"/>
                </a:solidFill>
                <a:latin typeface="Arial" pitchFamily="34" charset="0"/>
                <a:ea typeface="宋体" pitchFamily="2" charset="-122"/>
              </a:defRPr>
            </a:lvl8pPr>
            <a:lvl9pPr marL="3886200" indent="-228600" fontAlgn="base">
              <a:spcBef>
                <a:spcPct val="0"/>
              </a:spcBef>
              <a:spcAft>
                <a:spcPct val="0"/>
              </a:spcAft>
              <a:defRPr>
                <a:solidFill>
                  <a:schemeClr val="tx1"/>
                </a:solidFill>
                <a:latin typeface="Arial" pitchFamily="34" charset="0"/>
                <a:ea typeface="宋体" pitchFamily="2" charset="-122"/>
              </a:defRPr>
            </a:lvl9pPr>
          </a:lstStyle>
          <a:p>
            <a:r>
              <a:rPr lang="en-US" altLang="zh-CN" dirty="0" smtClean="0">
                <a:latin typeface="Times New Roman" panose="02020603050405020304" pitchFamily="18" charset="0"/>
                <a:ea typeface="楷体" panose="02010609060101010101" pitchFamily="49" charset="-122"/>
                <a:cs typeface="Times New Roman" panose="02020603050405020304" pitchFamily="18" charset="0"/>
              </a:rPr>
              <a:t>SR</a:t>
            </a:r>
            <a:r>
              <a:rPr lang="zh-CN" altLang="en-US" dirty="0" smtClean="0">
                <a:latin typeface="Times New Roman" panose="02020603050405020304" pitchFamily="18" charset="0"/>
                <a:ea typeface="楷体" panose="02010609060101010101" pitchFamily="49" charset="-122"/>
                <a:cs typeface="Times New Roman" panose="02020603050405020304" pitchFamily="18" charset="0"/>
              </a:rPr>
              <a:t> </a:t>
            </a:r>
            <a:r>
              <a:rPr lang="en-US" altLang="zh-CN" dirty="0" smtClean="0">
                <a:latin typeface="Times New Roman" panose="02020603050405020304" pitchFamily="18" charset="0"/>
                <a:ea typeface="楷体" panose="02010609060101010101" pitchFamily="49" charset="-122"/>
                <a:cs typeface="Times New Roman" panose="02020603050405020304" pitchFamily="18" charset="0"/>
              </a:rPr>
              <a:t>spectrum</a:t>
            </a:r>
            <a:r>
              <a:rPr lang="zh-CN" altLang="en-US" dirty="0" smtClean="0">
                <a:latin typeface="Times New Roman" panose="02020603050405020304" pitchFamily="18" charset="0"/>
                <a:ea typeface="楷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楷体" panose="02010609060101010101"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矩形 11"/>
              <p:cNvSpPr/>
              <p:nvPr/>
            </p:nvSpPr>
            <p:spPr>
              <a:xfrm>
                <a:off x="748941" y="4605744"/>
                <a:ext cx="3059043" cy="7386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i="1">
                          <a:latin typeface="Cambria Math"/>
                        </a:rPr>
                        <m:t>𝑆</m:t>
                      </m:r>
                      <m:d>
                        <m:dPr>
                          <m:ctrlPr>
                            <a:rPr lang="zh-CN" altLang="zh-CN" i="1">
                              <a:latin typeface="Cambria Math"/>
                            </a:rPr>
                          </m:ctrlPr>
                        </m:dPr>
                        <m:e>
                          <m:r>
                            <a:rPr lang="en-US" altLang="zh-CN" i="1">
                              <a:latin typeface="Cambria Math"/>
                            </a:rPr>
                            <m:t>𝜔</m:t>
                          </m:r>
                        </m:e>
                      </m:d>
                      <m:r>
                        <a:rPr lang="en-US" altLang="zh-CN" i="1">
                          <a:latin typeface="Cambria Math"/>
                        </a:rPr>
                        <m:t>=</m:t>
                      </m:r>
                      <m:f>
                        <m:fPr>
                          <m:ctrlPr>
                            <a:rPr lang="zh-CN" altLang="zh-CN" i="1">
                              <a:latin typeface="Cambria Math"/>
                            </a:rPr>
                          </m:ctrlPr>
                        </m:fPr>
                        <m:num>
                          <m:r>
                            <a:rPr lang="en-US" altLang="zh-CN" i="1">
                              <a:latin typeface="Cambria Math"/>
                            </a:rPr>
                            <m:t>9</m:t>
                          </m:r>
                          <m:rad>
                            <m:radPr>
                              <m:degHide m:val="on"/>
                              <m:ctrlPr>
                                <a:rPr lang="zh-CN" altLang="zh-CN" i="1">
                                  <a:latin typeface="Cambria Math"/>
                                </a:rPr>
                              </m:ctrlPr>
                            </m:radPr>
                            <m:deg/>
                            <m:e>
                              <m:r>
                                <a:rPr lang="en-US" altLang="zh-CN" i="1">
                                  <a:latin typeface="Cambria Math"/>
                                </a:rPr>
                                <m:t>3</m:t>
                              </m:r>
                            </m:e>
                          </m:rad>
                        </m:num>
                        <m:den>
                          <m:r>
                            <a:rPr lang="en-US" altLang="zh-CN" i="1">
                              <a:latin typeface="Cambria Math"/>
                            </a:rPr>
                            <m:t>8</m:t>
                          </m:r>
                          <m:r>
                            <a:rPr lang="en-US" altLang="zh-CN" i="1">
                              <a:latin typeface="Cambria Math"/>
                            </a:rPr>
                            <m:t>𝜋</m:t>
                          </m:r>
                        </m:den>
                      </m:f>
                      <m:r>
                        <a:rPr lang="en-US" altLang="zh-CN" i="1">
                          <a:latin typeface="Cambria Math"/>
                        </a:rPr>
                        <m:t>𝜔</m:t>
                      </m:r>
                      <m:nary>
                        <m:naryPr>
                          <m:limLoc m:val="subSup"/>
                          <m:ctrlPr>
                            <a:rPr lang="zh-CN" altLang="zh-CN" i="1">
                              <a:latin typeface="Cambria Math"/>
                            </a:rPr>
                          </m:ctrlPr>
                        </m:naryPr>
                        <m:sub>
                          <m:r>
                            <a:rPr lang="en-US" altLang="zh-CN" i="1">
                              <a:latin typeface="Cambria Math"/>
                            </a:rPr>
                            <m:t>𝜔</m:t>
                          </m:r>
                        </m:sub>
                        <m:sup>
                          <m:r>
                            <a:rPr lang="en-US" altLang="zh-CN" i="1">
                              <a:latin typeface="Cambria Math"/>
                            </a:rPr>
                            <m:t>∞</m:t>
                          </m:r>
                        </m:sup>
                        <m:e>
                          <m:sSub>
                            <m:sSubPr>
                              <m:ctrlPr>
                                <a:rPr lang="zh-CN" altLang="zh-CN" i="1">
                                  <a:latin typeface="Cambria Math"/>
                                </a:rPr>
                              </m:ctrlPr>
                            </m:sSubPr>
                            <m:e>
                              <m:r>
                                <a:rPr lang="en-US" altLang="zh-CN" i="1">
                                  <a:latin typeface="Cambria Math"/>
                                </a:rPr>
                                <m:t>𝐾</m:t>
                              </m:r>
                            </m:e>
                            <m:sub>
                              <m:f>
                                <m:fPr>
                                  <m:type m:val="skw"/>
                                  <m:ctrlPr>
                                    <a:rPr lang="zh-CN" altLang="zh-CN" i="1">
                                      <a:latin typeface="Cambria Math"/>
                                    </a:rPr>
                                  </m:ctrlPr>
                                </m:fPr>
                                <m:num>
                                  <m:r>
                                    <a:rPr lang="en-US" altLang="zh-CN" i="1">
                                      <a:latin typeface="Cambria Math"/>
                                    </a:rPr>
                                    <m:t>5</m:t>
                                  </m:r>
                                </m:num>
                                <m:den>
                                  <m:r>
                                    <a:rPr lang="en-US" altLang="zh-CN" i="1">
                                      <a:latin typeface="Cambria Math"/>
                                    </a:rPr>
                                    <m:t>3</m:t>
                                  </m:r>
                                </m:den>
                              </m:f>
                            </m:sub>
                          </m:sSub>
                          <m:r>
                            <a:rPr lang="en-US" altLang="zh-CN" i="1">
                              <a:latin typeface="Cambria Math"/>
                            </a:rPr>
                            <m:t>(</m:t>
                          </m:r>
                          <m:r>
                            <a:rPr lang="en-US" altLang="zh-CN" i="1">
                              <a:latin typeface="Cambria Math"/>
                            </a:rPr>
                            <m:t>𝜂</m:t>
                          </m:r>
                          <m:r>
                            <a:rPr lang="en-US" altLang="zh-CN" i="1">
                              <a:latin typeface="Cambria Math"/>
                            </a:rPr>
                            <m:t>)</m:t>
                          </m:r>
                          <m:r>
                            <a:rPr lang="en-US" altLang="zh-CN" i="1">
                              <a:latin typeface="Cambria Math"/>
                            </a:rPr>
                            <m:t>𝑑</m:t>
                          </m:r>
                          <m:r>
                            <a:rPr lang="en-US" altLang="zh-CN" i="1">
                              <a:latin typeface="Cambria Math"/>
                            </a:rPr>
                            <m:t>𝜂</m:t>
                          </m:r>
                        </m:e>
                      </m:nary>
                    </m:oMath>
                  </m:oMathPara>
                </a14:m>
                <a:endParaRPr lang="zh-CN" altLang="zh-CN" dirty="0"/>
              </a:p>
            </p:txBody>
          </p:sp>
        </mc:Choice>
        <mc:Fallback xmlns="">
          <p:sp>
            <p:nvSpPr>
              <p:cNvPr id="12" name="矩形 11"/>
              <p:cNvSpPr>
                <a:spLocks noRot="1" noChangeAspect="1" noMove="1" noResize="1" noEditPoints="1" noAdjustHandles="1" noChangeArrowheads="1" noChangeShapeType="1" noTextEdit="1"/>
              </p:cNvSpPr>
              <p:nvPr/>
            </p:nvSpPr>
            <p:spPr>
              <a:xfrm>
                <a:off x="748941" y="4605744"/>
                <a:ext cx="3059043" cy="738600"/>
              </a:xfrm>
              <a:prstGeom prst="rect">
                <a:avLst/>
              </a:prstGeom>
              <a:blipFill rotWithShape="1">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12"/>
              <p:cNvSpPr/>
              <p:nvPr/>
            </p:nvSpPr>
            <p:spPr>
              <a:xfrm>
                <a:off x="1534348" y="5445224"/>
                <a:ext cx="1016560" cy="6134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i="1">
                          <a:latin typeface="Cambria Math"/>
                        </a:rPr>
                        <m:t>𝜔</m:t>
                      </m:r>
                      <m:r>
                        <a:rPr lang="en-US" altLang="zh-CN" i="1">
                          <a:latin typeface="Cambria Math"/>
                        </a:rPr>
                        <m:t>=</m:t>
                      </m:r>
                      <m:f>
                        <m:fPr>
                          <m:ctrlPr>
                            <a:rPr lang="zh-CN" altLang="zh-CN" i="1">
                              <a:latin typeface="Cambria Math"/>
                            </a:rPr>
                          </m:ctrlPr>
                        </m:fPr>
                        <m:num>
                          <m:sSub>
                            <m:sSubPr>
                              <m:ctrlPr>
                                <a:rPr lang="zh-CN" altLang="zh-CN" i="1">
                                  <a:latin typeface="Cambria Math"/>
                                </a:rPr>
                              </m:ctrlPr>
                            </m:sSubPr>
                            <m:e>
                              <m:r>
                                <a:rPr lang="en-US" altLang="zh-CN" i="1">
                                  <a:latin typeface="Cambria Math"/>
                                </a:rPr>
                                <m:t>𝜔</m:t>
                              </m:r>
                            </m:e>
                            <m:sub>
                              <m:r>
                                <a:rPr lang="en-US" altLang="zh-CN" i="1">
                                  <a:latin typeface="Cambria Math"/>
                                </a:rPr>
                                <m:t>𝐸</m:t>
                              </m:r>
                            </m:sub>
                          </m:sSub>
                        </m:num>
                        <m:den>
                          <m:sSub>
                            <m:sSubPr>
                              <m:ctrlPr>
                                <a:rPr lang="zh-CN" altLang="zh-CN" i="1">
                                  <a:latin typeface="Cambria Math"/>
                                </a:rPr>
                              </m:ctrlPr>
                            </m:sSubPr>
                            <m:e>
                              <m:r>
                                <a:rPr lang="en-US" altLang="zh-CN" i="1">
                                  <a:latin typeface="Cambria Math"/>
                                </a:rPr>
                                <m:t>𝜔</m:t>
                              </m:r>
                            </m:e>
                            <m:sub>
                              <m:r>
                                <a:rPr lang="en-US" altLang="zh-CN" i="1">
                                  <a:latin typeface="Cambria Math"/>
                                </a:rPr>
                                <m:t>𝑐</m:t>
                              </m:r>
                            </m:sub>
                          </m:sSub>
                        </m:den>
                      </m:f>
                    </m:oMath>
                  </m:oMathPara>
                </a14:m>
                <a:endParaRPr lang="zh-CN" altLang="en-US" dirty="0"/>
              </a:p>
            </p:txBody>
          </p:sp>
        </mc:Choice>
        <mc:Fallback xmlns="">
          <p:sp>
            <p:nvSpPr>
              <p:cNvPr id="13" name="矩形 12"/>
              <p:cNvSpPr>
                <a:spLocks noRot="1" noChangeAspect="1" noMove="1" noResize="1" noEditPoints="1" noAdjustHandles="1" noChangeArrowheads="1" noChangeShapeType="1" noTextEdit="1"/>
              </p:cNvSpPr>
              <p:nvPr/>
            </p:nvSpPr>
            <p:spPr>
              <a:xfrm>
                <a:off x="1534348" y="5445224"/>
                <a:ext cx="1016560" cy="613438"/>
              </a:xfrm>
              <a:prstGeom prst="rect">
                <a:avLst/>
              </a:prstGeom>
              <a:blipFill rotWithShape="1">
                <a:blip r:embed="rId5"/>
                <a:stretch>
                  <a:fillRect/>
                </a:stretch>
              </a:blipFill>
            </p:spPr>
            <p:txBody>
              <a:bodyPr/>
              <a:lstStyle/>
              <a:p>
                <a:r>
                  <a:rPr lang="zh-CN" altLang="en-US">
                    <a:noFill/>
                  </a:rPr>
                  <a:t> </a:t>
                </a:r>
              </a:p>
            </p:txBody>
          </p:sp>
        </mc:Fallback>
      </mc:AlternateContent>
      <p:pic>
        <p:nvPicPr>
          <p:cNvPr id="14" name="Picture 1" descr="C:\Users\天龙地虎\Documents\Tencent Files\570545709\Image\44UBIKEXYO0SXAY7BLL)H0G.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4975" y="1340768"/>
            <a:ext cx="3781817" cy="2771640"/>
          </a:xfrm>
          <a:prstGeom prst="rect">
            <a:avLst/>
          </a:prstGeom>
          <a:noFill/>
          <a:extLst>
            <a:ext uri="{909E8E84-426E-40DD-AFC4-6F175D3DCCD1}">
              <a14:hiddenFill xmlns:a14="http://schemas.microsoft.com/office/drawing/2010/main">
                <a:solidFill>
                  <a:srgbClr val="FFFFFF"/>
                </a:solidFill>
              </a14:hiddenFill>
            </a:ext>
          </a:extLst>
        </p:spPr>
      </p:pic>
      <p:sp>
        <p:nvSpPr>
          <p:cNvPr id="16" name="Text Box 3"/>
          <p:cNvSpPr txBox="1">
            <a:spLocks noChangeArrowheads="1"/>
          </p:cNvSpPr>
          <p:nvPr/>
        </p:nvSpPr>
        <p:spPr bwMode="auto">
          <a:xfrm>
            <a:off x="611188" y="764704"/>
            <a:ext cx="70571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400">
                <a:solidFill>
                  <a:schemeClr val="tx1"/>
                </a:solidFill>
                <a:latin typeface="Arial" pitchFamily="34" charset="0"/>
                <a:ea typeface="宋体" pitchFamily="2" charset="-122"/>
              </a:defRPr>
            </a:lvl1pPr>
            <a:lvl2pPr marL="742950" indent="-285750" eaLnBrk="0" hangingPunct="0">
              <a:defRPr sz="1400">
                <a:solidFill>
                  <a:schemeClr val="tx1"/>
                </a:solidFill>
                <a:latin typeface="Arial" pitchFamily="34" charset="0"/>
                <a:ea typeface="宋体" pitchFamily="2" charset="-122"/>
              </a:defRPr>
            </a:lvl2pPr>
            <a:lvl3pPr marL="1143000" indent="-228600" eaLnBrk="0" hangingPunct="0">
              <a:defRPr sz="1400">
                <a:solidFill>
                  <a:schemeClr val="tx1"/>
                </a:solidFill>
                <a:latin typeface="Arial" pitchFamily="34" charset="0"/>
                <a:ea typeface="宋体" pitchFamily="2" charset="-122"/>
              </a:defRPr>
            </a:lvl3pPr>
            <a:lvl4pPr marL="1600200" indent="-228600" eaLnBrk="0" hangingPunct="0">
              <a:defRPr sz="1400">
                <a:solidFill>
                  <a:schemeClr val="tx1"/>
                </a:solidFill>
                <a:latin typeface="Arial" pitchFamily="34" charset="0"/>
                <a:ea typeface="宋体" pitchFamily="2" charset="-122"/>
              </a:defRPr>
            </a:lvl4pPr>
            <a:lvl5pPr marL="2057400" indent="-228600" eaLnBrk="0" hangingPunct="0">
              <a:defRPr sz="1400">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sz="1400">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sz="1400">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sz="1400">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sz="1400">
                <a:solidFill>
                  <a:schemeClr val="tx1"/>
                </a:solidFill>
                <a:latin typeface="Arial" pitchFamily="34" charset="0"/>
                <a:ea typeface="宋体" pitchFamily="2" charset="-122"/>
              </a:defRPr>
            </a:lvl9pPr>
          </a:lstStyle>
          <a:p>
            <a:pPr eaLnBrk="1" hangingPunct="1"/>
            <a:r>
              <a:rPr lang="en-US" altLang="zh-CN" sz="2400" b="1" dirty="0">
                <a:solidFill>
                  <a:srgbClr val="FF0000"/>
                </a:solidFill>
                <a:latin typeface="Tahoma" pitchFamily="34" charset="0"/>
              </a:rPr>
              <a:t>Synchrotron radiation spectrum analysis</a:t>
            </a:r>
          </a:p>
        </p:txBody>
      </p:sp>
      <p:sp>
        <p:nvSpPr>
          <p:cNvPr id="2" name="矩形 1"/>
          <p:cNvSpPr/>
          <p:nvPr/>
        </p:nvSpPr>
        <p:spPr>
          <a:xfrm>
            <a:off x="4788024" y="4252446"/>
            <a:ext cx="3816424" cy="1477328"/>
          </a:xfrm>
          <a:prstGeom prst="rect">
            <a:avLst/>
          </a:prstGeom>
        </p:spPr>
        <p:txBody>
          <a:bodyPr wrap="square">
            <a:spAutoFit/>
          </a:bodyPr>
          <a:lstStyle/>
          <a:p>
            <a:pPr marL="342900" indent="-342900">
              <a:buFont typeface="+mj-lt"/>
              <a:buAutoNum type="arabicPeriod"/>
            </a:pPr>
            <a:r>
              <a:rPr lang="en-US" altLang="zh-CN" dirty="0"/>
              <a:t>The average energy of photons is 0.9466MeV from the photon </a:t>
            </a:r>
            <a:r>
              <a:rPr lang="en-US" altLang="zh-CN" dirty="0" smtClean="0"/>
              <a:t>spectrum(E&gt;200keV)</a:t>
            </a:r>
          </a:p>
          <a:p>
            <a:pPr marL="342900" indent="-342900">
              <a:buFont typeface="+mj-lt"/>
              <a:buAutoNum type="arabicPeriod"/>
            </a:pPr>
            <a:r>
              <a:rPr lang="en-US" altLang="zh-CN" dirty="0" smtClean="0"/>
              <a:t>Total </a:t>
            </a:r>
            <a:r>
              <a:rPr lang="en-US" altLang="zh-CN" dirty="0"/>
              <a:t>number of photons is 8.62</a:t>
            </a:r>
            <a:r>
              <a:rPr lang="zh-CN" altLang="zh-CN" dirty="0"/>
              <a:t>×</a:t>
            </a:r>
            <a:r>
              <a:rPr lang="en-US" altLang="zh-CN" dirty="0"/>
              <a:t>10</a:t>
            </a:r>
            <a:r>
              <a:rPr lang="en-US" altLang="zh-CN" baseline="30000" dirty="0"/>
              <a:t>15</a:t>
            </a:r>
            <a:r>
              <a:rPr lang="en-US" altLang="zh-CN" dirty="0"/>
              <a:t>S</a:t>
            </a:r>
            <a:r>
              <a:rPr lang="en-US" altLang="zh-CN" baseline="30000" dirty="0"/>
              <a:t>-1</a:t>
            </a:r>
            <a:r>
              <a:rPr lang="en-US" altLang="zh-CN" dirty="0"/>
              <a:t>m</a:t>
            </a:r>
            <a:r>
              <a:rPr lang="en-US" altLang="zh-CN" baseline="30000" dirty="0"/>
              <a:t>-1</a:t>
            </a:r>
            <a:endParaRPr lang="zh-CN" altLang="en-US" dirty="0"/>
          </a:p>
        </p:txBody>
      </p:sp>
    </p:spTree>
    <p:extLst>
      <p:ext uri="{BB962C8B-B14F-4D97-AF65-F5344CB8AC3E}">
        <p14:creationId xmlns:p14="http://schemas.microsoft.com/office/powerpoint/2010/main" val="340441728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a:spLocks noGrp="1"/>
          </p:cNvSpPr>
          <p:nvPr>
            <p:ph idx="1"/>
          </p:nvPr>
        </p:nvSpPr>
        <p:spPr>
          <a:xfrm>
            <a:off x="457200" y="1357297"/>
            <a:ext cx="3610744" cy="487527"/>
          </a:xfrm>
        </p:spPr>
        <p:txBody>
          <a:bodyPr/>
          <a:lstStyle/>
          <a:p>
            <a:pPr marL="0" indent="0">
              <a:buNone/>
            </a:pPr>
            <a:r>
              <a:rPr lang="en-US" altLang="zh-CN" sz="2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Simulation model for beam </a:t>
            </a:r>
            <a:r>
              <a:rPr lang="en-US" altLang="zh-CN" sz="2000" dirty="0" smtClean="0">
                <a:solidFill>
                  <a:schemeClr val="tx1"/>
                </a:solidFill>
                <a:latin typeface="Times New Roman" panose="02020603050405020304" pitchFamily="18" charset="0"/>
                <a:ea typeface="楷体" panose="02010609060101010101" pitchFamily="49" charset="-122"/>
                <a:cs typeface="Times New Roman" panose="02020603050405020304" pitchFamily="18" charset="0"/>
              </a:rPr>
              <a:t>pipe</a:t>
            </a:r>
            <a:endParaRPr lang="zh-CN" altLang="en-US" sz="2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7" name="内容占位符 2"/>
          <p:cNvSpPr txBox="1">
            <a:spLocks/>
          </p:cNvSpPr>
          <p:nvPr/>
        </p:nvSpPr>
        <p:spPr bwMode="auto">
          <a:xfrm>
            <a:off x="809732" y="5907074"/>
            <a:ext cx="3610744" cy="4875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20000"/>
              </a:lnSpc>
              <a:spcBef>
                <a:spcPct val="20000"/>
              </a:spcBef>
              <a:spcAft>
                <a:spcPct val="20000"/>
              </a:spcAft>
              <a:buClr>
                <a:srgbClr val="00B0F0"/>
              </a:buClr>
              <a:buSzPct val="80000"/>
              <a:buFont typeface="Wingdings" pitchFamily="2" charset="2"/>
              <a:buChar char="n"/>
              <a:defRPr sz="2800" b="0">
                <a:solidFill>
                  <a:srgbClr val="002060"/>
                </a:solidFill>
                <a:latin typeface="+mn-ea"/>
                <a:ea typeface="+mn-ea"/>
                <a:cs typeface="+mn-cs"/>
              </a:defRPr>
            </a:lvl1pPr>
            <a:lvl2pPr marL="742950" indent="-285750" algn="l" rtl="0" eaLnBrk="1" fontAlgn="base" hangingPunct="1">
              <a:lnSpc>
                <a:spcPct val="110000"/>
              </a:lnSpc>
              <a:spcBef>
                <a:spcPct val="20000"/>
              </a:spcBef>
              <a:spcAft>
                <a:spcPct val="0"/>
              </a:spcAft>
              <a:buClr>
                <a:srgbClr val="00B050"/>
              </a:buClr>
              <a:buSzPct val="80000"/>
              <a:buFont typeface="Wingdings" pitchFamily="2" charset="2"/>
              <a:buChar char="l"/>
              <a:defRPr sz="2400" b="0" baseline="0">
                <a:solidFill>
                  <a:srgbClr val="0070C0"/>
                </a:solidFill>
                <a:latin typeface="+mn-ea"/>
                <a:ea typeface="+mn-ea"/>
              </a:defRPr>
            </a:lvl2pPr>
            <a:lvl3pPr marL="1143000" indent="-228600" algn="just" rtl="0" eaLnBrk="1" fontAlgn="base" hangingPunct="1">
              <a:spcBef>
                <a:spcPct val="20000"/>
              </a:spcBef>
              <a:spcAft>
                <a:spcPct val="0"/>
              </a:spcAft>
              <a:buChar char="•"/>
              <a:defRPr sz="2400">
                <a:solidFill>
                  <a:schemeClr val="tx1"/>
                </a:solidFill>
                <a:latin typeface="+mn-lt"/>
                <a:ea typeface="宋体" charset="-122"/>
              </a:defRPr>
            </a:lvl3pPr>
            <a:lvl4pPr marL="1600200" indent="-228600" algn="just" rtl="0" eaLnBrk="1" fontAlgn="base" hangingPunct="1">
              <a:spcBef>
                <a:spcPct val="20000"/>
              </a:spcBef>
              <a:spcAft>
                <a:spcPct val="0"/>
              </a:spcAft>
              <a:buChar char="–"/>
              <a:defRPr sz="2000">
                <a:solidFill>
                  <a:schemeClr val="tx1"/>
                </a:solidFill>
                <a:latin typeface="+mn-lt"/>
                <a:ea typeface="宋体" charset="-122"/>
              </a:defRPr>
            </a:lvl4pPr>
            <a:lvl5pPr marL="2057400" indent="-228600" algn="just" rtl="0" eaLnBrk="1" fontAlgn="base" hangingPunct="1">
              <a:spcBef>
                <a:spcPct val="20000"/>
              </a:spcBef>
              <a:spcAft>
                <a:spcPct val="0"/>
              </a:spcAft>
              <a:buChar char="»"/>
              <a:defRPr sz="2000">
                <a:solidFill>
                  <a:schemeClr val="tx1"/>
                </a:solidFill>
                <a:latin typeface="+mn-lt"/>
                <a:ea typeface="宋体" charset="-122"/>
              </a:defRPr>
            </a:lvl5pPr>
            <a:lvl6pPr marL="2514600" indent="-228600" algn="just" rtl="0" eaLnBrk="1" fontAlgn="base" hangingPunct="1">
              <a:spcBef>
                <a:spcPct val="20000"/>
              </a:spcBef>
              <a:spcAft>
                <a:spcPct val="0"/>
              </a:spcAft>
              <a:buChar char="»"/>
              <a:defRPr sz="2000">
                <a:solidFill>
                  <a:schemeClr val="tx1"/>
                </a:solidFill>
                <a:latin typeface="+mn-lt"/>
                <a:ea typeface="宋体" charset="-122"/>
              </a:defRPr>
            </a:lvl6pPr>
            <a:lvl7pPr marL="2971800" indent="-228600" algn="just" rtl="0" eaLnBrk="1" fontAlgn="base" hangingPunct="1">
              <a:spcBef>
                <a:spcPct val="20000"/>
              </a:spcBef>
              <a:spcAft>
                <a:spcPct val="0"/>
              </a:spcAft>
              <a:buChar char="»"/>
              <a:defRPr sz="2000">
                <a:solidFill>
                  <a:schemeClr val="tx1"/>
                </a:solidFill>
                <a:latin typeface="+mn-lt"/>
                <a:ea typeface="宋体" charset="-122"/>
              </a:defRPr>
            </a:lvl7pPr>
            <a:lvl8pPr marL="3429000" indent="-228600" algn="just" rtl="0" eaLnBrk="1" fontAlgn="base" hangingPunct="1">
              <a:spcBef>
                <a:spcPct val="20000"/>
              </a:spcBef>
              <a:spcAft>
                <a:spcPct val="0"/>
              </a:spcAft>
              <a:buChar char="»"/>
              <a:defRPr sz="2000">
                <a:solidFill>
                  <a:schemeClr val="tx1"/>
                </a:solidFill>
                <a:latin typeface="+mn-lt"/>
                <a:ea typeface="宋体" charset="-122"/>
              </a:defRPr>
            </a:lvl8pPr>
            <a:lvl9pPr marL="3886200" indent="-228600" algn="just" rtl="0" eaLnBrk="1" fontAlgn="base" hangingPunct="1">
              <a:spcBef>
                <a:spcPct val="20000"/>
              </a:spcBef>
              <a:spcAft>
                <a:spcPct val="0"/>
              </a:spcAft>
              <a:buChar char="»"/>
              <a:defRPr sz="2000">
                <a:solidFill>
                  <a:schemeClr val="tx1"/>
                </a:solidFill>
                <a:latin typeface="+mn-lt"/>
                <a:ea typeface="宋体" charset="-122"/>
              </a:defRPr>
            </a:lvl9pPr>
          </a:lstStyle>
          <a:p>
            <a:pPr marL="0" indent="0" eaLnBrk="0" hangingPunct="0">
              <a:lnSpc>
                <a:spcPct val="100000"/>
              </a:lnSpc>
              <a:spcBef>
                <a:spcPct val="0"/>
              </a:spcBef>
              <a:spcAft>
                <a:spcPct val="0"/>
              </a:spcAft>
              <a:buClrTx/>
              <a:buSzTx/>
              <a:buNone/>
            </a:pPr>
            <a:r>
              <a:rPr lang="en-US" altLang="zh-CN" sz="1600" b="1" dirty="0">
                <a:solidFill>
                  <a:schemeClr val="tx1"/>
                </a:solidFill>
                <a:latin typeface="Times New Roman" pitchFamily="18" charset="0"/>
                <a:ea typeface="宋体" pitchFamily="2" charset="-122"/>
                <a:cs typeface="Times New Roman" pitchFamily="18" charset="0"/>
              </a:rPr>
              <a:t>Synchrotron radiation source analysis</a:t>
            </a:r>
            <a:endParaRPr lang="zh-CN" altLang="en-US" sz="1600" b="1" dirty="0">
              <a:solidFill>
                <a:schemeClr val="tx1"/>
              </a:solidFill>
              <a:latin typeface="Times New Roman" pitchFamily="18" charset="0"/>
              <a:ea typeface="宋体" pitchFamily="2" charset="-122"/>
              <a:cs typeface="Times New Roman" pitchFamily="18" charset="0"/>
            </a:endParaRPr>
          </a:p>
        </p:txBody>
      </p:sp>
      <p:sp>
        <p:nvSpPr>
          <p:cNvPr id="13" name="矩形 12"/>
          <p:cNvSpPr/>
          <p:nvPr/>
        </p:nvSpPr>
        <p:spPr>
          <a:xfrm>
            <a:off x="5030173" y="4892967"/>
            <a:ext cx="3449935" cy="1323439"/>
          </a:xfrm>
          <a:prstGeom prst="rect">
            <a:avLst/>
          </a:prstGeom>
        </p:spPr>
        <p:txBody>
          <a:bodyPr wrap="square">
            <a:spAutoFit/>
          </a:bodyPr>
          <a:lstStyle/>
          <a:p>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Solid degree of synchrotron </a:t>
            </a:r>
            <a:r>
              <a:rPr lang="en-US" altLang="zh-CN" sz="2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radiaiton</a:t>
            </a:r>
            <a:r>
              <a:rPr lang="zh-CN" altLang="en-US"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&lt;10</a:t>
            </a:r>
            <a:r>
              <a:rPr lang="en-US" altLang="zh-CN" sz="2000" baseline="30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zh-CN" sz="2000" baseline="30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5</a:t>
            </a:r>
            <a:r>
              <a:rPr lang="en-US" altLang="zh-CN" sz="2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rad</a:t>
            </a:r>
            <a:endPar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endParaRPr>
          </a:p>
          <a:p>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Bending angle Between beam and SR:  3.1669 </a:t>
            </a:r>
            <a:r>
              <a:rPr lang="en-US" altLang="zh-CN" sz="2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mrad</a:t>
            </a:r>
            <a:endPar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pic>
        <p:nvPicPr>
          <p:cNvPr id="1026" name="图片 9" descr="L)`WQD2ISFHBG]~UTM`~C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9240" y="1484785"/>
            <a:ext cx="297180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1025" name="图片 10" descr="JR{8GL}ADWNYE)}]Q)0Y9L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2689" y="2780929"/>
            <a:ext cx="2981325" cy="1312914"/>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7" name="Rectangle 5"/>
          <p:cNvSpPr>
            <a:spLocks noChangeArrowheads="1"/>
          </p:cNvSpPr>
          <p:nvPr/>
        </p:nvSpPr>
        <p:spPr bwMode="auto">
          <a:xfrm>
            <a:off x="5076056" y="4117952"/>
            <a:ext cx="33933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The </a:t>
            </a:r>
            <a:r>
              <a:rPr kumimoji="0" lang="en-US" altLang="zh-CN" sz="1600" b="1" i="0" u="none" strike="noStrike" cap="none" normalizeH="0" baseline="0" dirty="0" err="1" smtClean="0">
                <a:ln>
                  <a:noFill/>
                </a:ln>
                <a:solidFill>
                  <a:schemeClr val="tx1"/>
                </a:solidFill>
                <a:effectLst/>
                <a:latin typeface="Times New Roman" pitchFamily="18" charset="0"/>
                <a:ea typeface="宋体" pitchFamily="2" charset="-122"/>
                <a:cs typeface="Times New Roman" pitchFamily="18" charset="0"/>
              </a:rPr>
              <a:t>cros</a:t>
            </a:r>
            <a:r>
              <a:rPr kumimoji="0" lang="en-US" altLang="zh-CN" sz="16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section of vacuum chamber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(Above: </a:t>
            </a:r>
            <a:r>
              <a:rPr kumimoji="0" lang="en-US" altLang="zh-CN" sz="1600" b="1" i="0" u="none" strike="noStrike" cap="none" normalizeH="0" baseline="0" dirty="0" err="1" smtClean="0">
                <a:ln>
                  <a:noFill/>
                </a:ln>
                <a:solidFill>
                  <a:schemeClr val="tx1"/>
                </a:solidFill>
                <a:effectLst/>
                <a:latin typeface="Times New Roman" pitchFamily="18" charset="0"/>
                <a:ea typeface="宋体" pitchFamily="2" charset="-122"/>
                <a:cs typeface="Times New Roman" pitchFamily="18" charset="0"/>
              </a:rPr>
              <a:t>Al&amp;Pb</a:t>
            </a:r>
            <a:r>
              <a:rPr kumimoji="0" lang="en-US" altLang="zh-CN" sz="16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Below: Cu)	</a:t>
            </a:r>
            <a:r>
              <a:rPr kumimoji="0" lang="en-US" altLang="zh-CN" sz="1400" b="1" i="0" u="none" strike="noStrike" cap="none" normalizeH="0" baseline="0" dirty="0" smtClean="0">
                <a:ln>
                  <a:noFill/>
                </a:ln>
                <a:solidFill>
                  <a:schemeClr val="tx1"/>
                </a:solidFill>
                <a:effectLst/>
                <a:latin typeface="Arial" pitchFamily="34" charset="0"/>
                <a:ea typeface="宋体" pitchFamily="2" charset="-122"/>
                <a:cs typeface="宋体" pitchFamily="2" charset="-122"/>
              </a:rPr>
              <a:t> </a:t>
            </a:r>
            <a:endParaRPr kumimoji="0" lang="en-US" altLang="zh-CN" sz="36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18" name="TextBox 17"/>
          <p:cNvSpPr txBox="1"/>
          <p:nvPr/>
        </p:nvSpPr>
        <p:spPr>
          <a:xfrm>
            <a:off x="611561" y="1844824"/>
            <a:ext cx="4464496" cy="2554545"/>
          </a:xfrm>
          <a:prstGeom prst="rect">
            <a:avLst/>
          </a:prstGeom>
          <a:noFill/>
        </p:spPr>
        <p:txBody>
          <a:bodyPr wrap="square" rtlCol="0">
            <a:spAutoFit/>
          </a:bodyPr>
          <a:lstStyle/>
          <a:p>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LEP’s Vacuum chamber was adopted:</a:t>
            </a:r>
          </a:p>
          <a:p>
            <a:pPr marL="342900" indent="-342900">
              <a:buFont typeface="+mj-lt"/>
              <a:buAutoNum type="arabicPeriod"/>
            </a:pP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But two materials:  Composed by a few millimeters of Al covered by 3 or </a:t>
            </a:r>
            <a:r>
              <a:rPr lang="en-US" altLang="zh-CN" sz="2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8mm</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 of </a:t>
            </a:r>
            <a:r>
              <a:rPr lang="en-US" altLang="zh-CN" sz="2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Pb</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 or totally by a few millimeters of Cu</a:t>
            </a:r>
          </a:p>
          <a:p>
            <a:pPr marL="342900" indent="-342900">
              <a:buFont typeface="+mj-lt"/>
              <a:buAutoNum type="arabicPeriod"/>
            </a:pP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Synchrotron radiation hits the vacuum chamber at a grazing angle of 3.1669mrad</a:t>
            </a:r>
            <a:endParaRPr lang="zh-CN" altLang="en-US"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pic>
        <p:nvPicPr>
          <p:cNvPr id="12" name="图片 11" descr="C:\Users\天龙地虎\AppData\Roaming\Tencent\Users\570545709\QQ\WinTemp\RichOle\H@{RW%I)BQ599ERQM{TFJ]V.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3970" y="4509068"/>
            <a:ext cx="3838030" cy="1398005"/>
          </a:xfrm>
          <a:prstGeom prst="rect">
            <a:avLst/>
          </a:prstGeom>
          <a:noFill/>
          <a:ln>
            <a:noFill/>
          </a:ln>
        </p:spPr>
      </p:pic>
      <p:sp>
        <p:nvSpPr>
          <p:cNvPr id="14" name="Text Box 3"/>
          <p:cNvSpPr txBox="1">
            <a:spLocks noChangeArrowheads="1"/>
          </p:cNvSpPr>
          <p:nvPr/>
        </p:nvSpPr>
        <p:spPr bwMode="auto">
          <a:xfrm>
            <a:off x="611188" y="764704"/>
            <a:ext cx="70571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400">
                <a:solidFill>
                  <a:schemeClr val="tx1"/>
                </a:solidFill>
                <a:latin typeface="Arial" pitchFamily="34" charset="0"/>
                <a:ea typeface="宋体" pitchFamily="2" charset="-122"/>
              </a:defRPr>
            </a:lvl1pPr>
            <a:lvl2pPr marL="742950" indent="-285750" eaLnBrk="0" hangingPunct="0">
              <a:defRPr sz="1400">
                <a:solidFill>
                  <a:schemeClr val="tx1"/>
                </a:solidFill>
                <a:latin typeface="Arial" pitchFamily="34" charset="0"/>
                <a:ea typeface="宋体" pitchFamily="2" charset="-122"/>
              </a:defRPr>
            </a:lvl2pPr>
            <a:lvl3pPr marL="1143000" indent="-228600" eaLnBrk="0" hangingPunct="0">
              <a:defRPr sz="1400">
                <a:solidFill>
                  <a:schemeClr val="tx1"/>
                </a:solidFill>
                <a:latin typeface="Arial" pitchFamily="34" charset="0"/>
                <a:ea typeface="宋体" pitchFamily="2" charset="-122"/>
              </a:defRPr>
            </a:lvl3pPr>
            <a:lvl4pPr marL="1600200" indent="-228600" eaLnBrk="0" hangingPunct="0">
              <a:defRPr sz="1400">
                <a:solidFill>
                  <a:schemeClr val="tx1"/>
                </a:solidFill>
                <a:latin typeface="Arial" pitchFamily="34" charset="0"/>
                <a:ea typeface="宋体" pitchFamily="2" charset="-122"/>
              </a:defRPr>
            </a:lvl4pPr>
            <a:lvl5pPr marL="2057400" indent="-228600" eaLnBrk="0" hangingPunct="0">
              <a:defRPr sz="1400">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sz="1400">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sz="1400">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sz="1400">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sz="1400">
                <a:solidFill>
                  <a:schemeClr val="tx1"/>
                </a:solidFill>
                <a:latin typeface="Arial" pitchFamily="34" charset="0"/>
                <a:ea typeface="宋体" pitchFamily="2" charset="-122"/>
              </a:defRPr>
            </a:lvl9pPr>
          </a:lstStyle>
          <a:p>
            <a:pPr algn="ctr" eaLnBrk="1" hangingPunct="1"/>
            <a:r>
              <a:rPr lang="en-US" altLang="zh-CN" sz="2400" b="1" dirty="0" smtClean="0">
                <a:solidFill>
                  <a:srgbClr val="FF0000"/>
                </a:solidFill>
                <a:latin typeface="Tahoma" pitchFamily="34" charset="0"/>
              </a:rPr>
              <a:t>MCNP simulation</a:t>
            </a:r>
            <a:endParaRPr lang="en-US" altLang="zh-CN" sz="2400" b="1" dirty="0">
              <a:solidFill>
                <a:srgbClr val="FF0000"/>
              </a:solidFill>
              <a:latin typeface="Tahoma" pitchFamily="34" charset="0"/>
            </a:endParaRPr>
          </a:p>
        </p:txBody>
      </p:sp>
    </p:spTree>
    <p:extLst>
      <p:ext uri="{BB962C8B-B14F-4D97-AF65-F5344CB8AC3E}">
        <p14:creationId xmlns:p14="http://schemas.microsoft.com/office/powerpoint/2010/main" val="363809906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400" dirty="0" smtClean="0"/>
              <a:t>Hypothesis in the simulation</a:t>
            </a:r>
          </a:p>
          <a:p>
            <a:pPr lvl="1"/>
            <a:r>
              <a:rPr lang="en-US" altLang="zh-CN" sz="2000" dirty="0" smtClean="0"/>
              <a:t>A straight chamber replace the </a:t>
            </a:r>
            <a:r>
              <a:rPr lang="en-US" altLang="zh-CN" sz="2000" dirty="0"/>
              <a:t>arc </a:t>
            </a:r>
            <a:r>
              <a:rPr lang="en-US" altLang="zh-CN" sz="2000" dirty="0" smtClean="0"/>
              <a:t>structure</a:t>
            </a:r>
          </a:p>
          <a:p>
            <a:pPr lvl="2"/>
            <a:r>
              <a:rPr lang="en-US" altLang="zh-CN" sz="2000" dirty="0" smtClean="0"/>
              <a:t>The </a:t>
            </a:r>
            <a:r>
              <a:rPr lang="en-US" altLang="zh-CN" sz="2000" dirty="0"/>
              <a:t>80 meters long tunnel and linear </a:t>
            </a:r>
            <a:r>
              <a:rPr lang="en-US" altLang="zh-CN" sz="2000" dirty="0" smtClean="0"/>
              <a:t>source</a:t>
            </a:r>
          </a:p>
          <a:p>
            <a:pPr lvl="2"/>
            <a:r>
              <a:rPr lang="en-US" altLang="zh-CN" sz="2000" dirty="0" smtClean="0"/>
              <a:t>Radius </a:t>
            </a:r>
            <a:r>
              <a:rPr lang="en-US" altLang="zh-CN" sz="2000" dirty="0"/>
              <a:t>of curvature of main ring is up to </a:t>
            </a:r>
            <a:r>
              <a:rPr lang="en-US" altLang="zh-CN" sz="2000" dirty="0" smtClean="0"/>
              <a:t>6000m, while the chamber </a:t>
            </a:r>
            <a:r>
              <a:rPr lang="en-US" altLang="zh-CN" sz="2000" dirty="0"/>
              <a:t>seems as a straight line in tens of meters distance</a:t>
            </a:r>
            <a:endParaRPr lang="en-US" altLang="zh-CN" sz="2000" dirty="0" smtClean="0"/>
          </a:p>
          <a:p>
            <a:pPr lvl="1"/>
            <a:r>
              <a:rPr lang="en-US" altLang="zh-CN" sz="2000" dirty="0" smtClean="0"/>
              <a:t>Synchrotron radiation cone angle is neglected</a:t>
            </a:r>
          </a:p>
          <a:p>
            <a:pPr lvl="2"/>
            <a:r>
              <a:rPr lang="en-US" altLang="zh-CN" sz="2000" dirty="0" smtClean="0"/>
              <a:t>Cone angle is 4.26 </a:t>
            </a:r>
            <a:r>
              <a:rPr lang="en-US" altLang="zh-CN" sz="2000" dirty="0" err="1" smtClean="0"/>
              <a:t>μrad</a:t>
            </a:r>
            <a:r>
              <a:rPr lang="en-US" altLang="zh-CN" sz="2000" dirty="0" smtClean="0"/>
              <a:t>, which focus 85</a:t>
            </a:r>
            <a:r>
              <a:rPr lang="en-US" altLang="zh-CN" sz="2000" dirty="0"/>
              <a:t>% power of synchrotron radiation</a:t>
            </a:r>
            <a:endParaRPr lang="en-US" altLang="zh-CN" sz="2000" dirty="0" smtClean="0"/>
          </a:p>
          <a:p>
            <a:pPr lvl="1"/>
            <a:r>
              <a:rPr lang="en-US" altLang="zh-CN" sz="2000" dirty="0" smtClean="0"/>
              <a:t>Photon </a:t>
            </a:r>
            <a:r>
              <a:rPr lang="en-US" altLang="zh-CN" sz="2000" dirty="0"/>
              <a:t>energy higher than 200keV for heat and dose </a:t>
            </a:r>
            <a:r>
              <a:rPr lang="en-US" altLang="zh-CN" sz="2000" dirty="0" smtClean="0"/>
              <a:t>simulation</a:t>
            </a:r>
          </a:p>
          <a:p>
            <a:pPr lvl="2"/>
            <a:r>
              <a:rPr lang="en-US" altLang="zh-CN" sz="2000" dirty="0" smtClean="0"/>
              <a:t>Energy lower </a:t>
            </a:r>
            <a:r>
              <a:rPr lang="en-US" altLang="zh-CN" sz="2000" dirty="0"/>
              <a:t>than </a:t>
            </a:r>
            <a:r>
              <a:rPr lang="en-US" altLang="zh-CN" sz="2000" dirty="0" smtClean="0"/>
              <a:t>200keV </a:t>
            </a:r>
            <a:r>
              <a:rPr lang="en-US" altLang="zh-CN" sz="2000" dirty="0"/>
              <a:t>only contributes to heat in the vacuum </a:t>
            </a:r>
            <a:r>
              <a:rPr lang="en-US" altLang="zh-CN" sz="2000" dirty="0" smtClean="0"/>
              <a:t>chamber</a:t>
            </a:r>
            <a:endParaRPr lang="zh-CN" altLang="en-US" sz="2000" dirty="0"/>
          </a:p>
        </p:txBody>
      </p:sp>
    </p:spTree>
    <p:extLst>
      <p:ext uri="{BB962C8B-B14F-4D97-AF65-F5344CB8AC3E}">
        <p14:creationId xmlns:p14="http://schemas.microsoft.com/office/powerpoint/2010/main" val="274969986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02691754"/>
              </p:ext>
            </p:extLst>
          </p:nvPr>
        </p:nvGraphicFramePr>
        <p:xfrm>
          <a:off x="611560" y="1772816"/>
          <a:ext cx="8064896" cy="4434840"/>
        </p:xfrm>
        <a:graphic>
          <a:graphicData uri="http://schemas.openxmlformats.org/drawingml/2006/table">
            <a:tbl>
              <a:tblPr firstRow="1" firstCol="1" bandRow="1"/>
              <a:tblGrid>
                <a:gridCol w="1488481"/>
                <a:gridCol w="2130388"/>
                <a:gridCol w="2315639"/>
                <a:gridCol w="2130388"/>
              </a:tblGrid>
              <a:tr h="288290">
                <a:tc gridSpan="4">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dirty="0" err="1">
                          <a:effectLst/>
                        </a:rPr>
                        <a:t>Al&amp;Pb</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dirty="0">
                          <a:effectLst/>
                        </a:rPr>
                        <a:t>Materials</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Energy deposition (MeV/g)</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Dose rate (</a:t>
                      </a:r>
                      <a:r>
                        <a:rPr lang="en-US" sz="1600" kern="100" dirty="0" err="1">
                          <a:effectLst/>
                        </a:rPr>
                        <a:t>Gy</a:t>
                      </a:r>
                      <a:r>
                        <a:rPr lang="en-US" sz="1600" kern="100" dirty="0">
                          <a:effectLst/>
                        </a:rPr>
                        <a:t>/h)</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Heat (W/m)</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Left H</a:t>
                      </a:r>
                      <a:r>
                        <a:rPr lang="en-US" sz="1600" kern="100" baseline="-25000">
                          <a:effectLst/>
                        </a:rPr>
                        <a:t>2</a:t>
                      </a:r>
                      <a:r>
                        <a:rPr lang="en-US" sz="1600" kern="100">
                          <a:effectLst/>
                        </a:rPr>
                        <a:t>O</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4.0</a:t>
                      </a:r>
                      <a:r>
                        <a:rPr lang="zh-CN" sz="1600" kern="100" dirty="0">
                          <a:effectLst/>
                        </a:rPr>
                        <a:t>×</a:t>
                      </a:r>
                      <a:r>
                        <a:rPr lang="en-US" sz="1600" kern="100" dirty="0">
                          <a:effectLst/>
                        </a:rPr>
                        <a:t>10</a:t>
                      </a:r>
                      <a:r>
                        <a:rPr lang="en-US" sz="1600" kern="100" baseline="30000" dirty="0">
                          <a:effectLst/>
                        </a:rPr>
                        <a:t>-8</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1.5888×10</a:t>
                      </a:r>
                      <a:r>
                        <a:rPr lang="en-US" sz="1600" kern="100" baseline="30000">
                          <a:effectLst/>
                        </a:rPr>
                        <a:t>4</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dirty="0">
                          <a:effectLst/>
                        </a:rPr>
                        <a:t>Right H</a:t>
                      </a:r>
                      <a:r>
                        <a:rPr lang="en-US" sz="1600" kern="100" baseline="-25000" dirty="0">
                          <a:effectLst/>
                        </a:rPr>
                        <a:t>2</a:t>
                      </a:r>
                      <a:r>
                        <a:rPr lang="en-US" sz="1600" kern="100" dirty="0">
                          <a:effectLst/>
                        </a:rPr>
                        <a:t>O</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1.2</a:t>
                      </a:r>
                      <a:r>
                        <a:rPr lang="zh-CN" sz="1600" kern="100" dirty="0">
                          <a:effectLst/>
                        </a:rPr>
                        <a:t>×</a:t>
                      </a:r>
                      <a:r>
                        <a:rPr lang="en-US" sz="1600" kern="100" dirty="0">
                          <a:effectLst/>
                        </a:rPr>
                        <a:t>10</a:t>
                      </a:r>
                      <a:r>
                        <a:rPr lang="en-US" sz="1600" kern="100" baseline="30000" dirty="0">
                          <a:effectLst/>
                        </a:rPr>
                        <a:t>-7</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4.7664×10</a:t>
                      </a:r>
                      <a:r>
                        <a:rPr lang="en-US" sz="1600" kern="100" baseline="30000">
                          <a:effectLst/>
                        </a:rPr>
                        <a:t>4</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Al</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5.3</a:t>
                      </a:r>
                      <a:r>
                        <a:rPr lang="zh-CN" sz="1600" kern="100">
                          <a:effectLst/>
                        </a:rPr>
                        <a:t>×</a:t>
                      </a:r>
                      <a:r>
                        <a:rPr lang="en-US" sz="1600" kern="100">
                          <a:effectLst/>
                        </a:rPr>
                        <a:t>10</a:t>
                      </a:r>
                      <a:r>
                        <a:rPr lang="en-US" sz="1600" kern="100" baseline="30000">
                          <a:effectLst/>
                        </a:rPr>
                        <a:t>-7</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2.1052×10</a:t>
                      </a:r>
                      <a:r>
                        <a:rPr lang="en-US" sz="1600" kern="100" baseline="30000">
                          <a:effectLst/>
                        </a:rPr>
                        <a:t>5</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7.092</a:t>
                      </a:r>
                      <a:r>
                        <a:rPr lang="zh-CN" sz="1600" kern="100">
                          <a:effectLst/>
                        </a:rPr>
                        <a:t>×</a:t>
                      </a:r>
                      <a:r>
                        <a:rPr lang="en-US" sz="1600" kern="100">
                          <a:effectLst/>
                        </a:rPr>
                        <a:t>10</a:t>
                      </a:r>
                      <a:r>
                        <a:rPr lang="en-US" sz="1600" kern="100" baseline="30000">
                          <a:effectLst/>
                        </a:rPr>
                        <a:t>2</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Pb</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7.5</a:t>
                      </a:r>
                      <a:r>
                        <a:rPr lang="zh-CN" sz="1600" kern="100">
                          <a:effectLst/>
                        </a:rPr>
                        <a:t>×</a:t>
                      </a:r>
                      <a:r>
                        <a:rPr lang="en-US" sz="1600" kern="100">
                          <a:effectLst/>
                        </a:rPr>
                        <a:t>10</a:t>
                      </a:r>
                      <a:r>
                        <a:rPr lang="en-US" sz="1600" kern="100" baseline="30000">
                          <a:effectLst/>
                        </a:rPr>
                        <a:t>-8</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2.9790×10</a:t>
                      </a:r>
                      <a:r>
                        <a:rPr lang="en-US" sz="1600" kern="100" baseline="30000">
                          <a:effectLst/>
                        </a:rPr>
                        <a:t>4</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2.990</a:t>
                      </a:r>
                      <a:r>
                        <a:rPr lang="zh-CN" sz="1600" kern="100">
                          <a:effectLst/>
                        </a:rPr>
                        <a:t>×</a:t>
                      </a:r>
                      <a:r>
                        <a:rPr lang="en-US" sz="1600" kern="100">
                          <a:effectLst/>
                        </a:rPr>
                        <a:t>10</a:t>
                      </a:r>
                      <a:r>
                        <a:rPr lang="en-US" sz="1600" kern="100" baseline="30000">
                          <a:effectLst/>
                        </a:rPr>
                        <a:t>2</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Air</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3.5</a:t>
                      </a:r>
                      <a:r>
                        <a:rPr lang="zh-CN" sz="1600" kern="100">
                          <a:effectLst/>
                        </a:rPr>
                        <a:t>×</a:t>
                      </a:r>
                      <a:r>
                        <a:rPr lang="en-US" sz="1600" kern="100">
                          <a:effectLst/>
                        </a:rPr>
                        <a:t>10</a:t>
                      </a:r>
                      <a:r>
                        <a:rPr lang="en-US" sz="1600" kern="100" baseline="30000">
                          <a:effectLst/>
                        </a:rPr>
                        <a:t>-10</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1.3902×10</a:t>
                      </a:r>
                      <a:r>
                        <a:rPr lang="en-US" sz="1600" kern="100" baseline="30000">
                          <a:effectLst/>
                        </a:rPr>
                        <a:t>2</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288290">
                <a:tc gridSpan="4">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Cu</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Materials</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Energy deposition (MeV/g)</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Dose rate (</a:t>
                      </a:r>
                      <a:r>
                        <a:rPr lang="en-US" sz="1600" kern="100" dirty="0" err="1">
                          <a:effectLst/>
                        </a:rPr>
                        <a:t>Gy</a:t>
                      </a:r>
                      <a:r>
                        <a:rPr lang="en-US" sz="1600" kern="100" dirty="0">
                          <a:effectLst/>
                        </a:rPr>
                        <a:t>/h)</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Heat (W/m)</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Left H</a:t>
                      </a:r>
                      <a:r>
                        <a:rPr lang="en-US" sz="1600" kern="100" baseline="-25000">
                          <a:effectLst/>
                        </a:rPr>
                        <a:t>2</a:t>
                      </a:r>
                      <a:r>
                        <a:rPr lang="en-US" sz="1600" kern="100">
                          <a:effectLst/>
                        </a:rPr>
                        <a:t>O</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2.4</a:t>
                      </a:r>
                      <a:r>
                        <a:rPr lang="zh-CN" sz="1600" kern="100">
                          <a:effectLst/>
                        </a:rPr>
                        <a:t>×</a:t>
                      </a:r>
                      <a:r>
                        <a:rPr lang="en-US" sz="1600" kern="100">
                          <a:effectLst/>
                        </a:rPr>
                        <a:t>10</a:t>
                      </a:r>
                      <a:r>
                        <a:rPr lang="en-US" sz="1600" kern="100" baseline="30000">
                          <a:effectLst/>
                        </a:rPr>
                        <a:t>-8</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9.5328×10</a:t>
                      </a:r>
                      <a:r>
                        <a:rPr lang="en-US" sz="1600" kern="100" baseline="30000">
                          <a:effectLst/>
                        </a:rPr>
                        <a:t>3</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Right H</a:t>
                      </a:r>
                      <a:r>
                        <a:rPr lang="en-US" sz="1600" kern="100" baseline="-25000">
                          <a:effectLst/>
                        </a:rPr>
                        <a:t>2</a:t>
                      </a:r>
                      <a:r>
                        <a:rPr lang="en-US" sz="1600" kern="100">
                          <a:effectLst/>
                        </a:rPr>
                        <a:t>O</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5.0</a:t>
                      </a:r>
                      <a:r>
                        <a:rPr lang="zh-CN" sz="1600" kern="100">
                          <a:effectLst/>
                        </a:rPr>
                        <a:t>×</a:t>
                      </a:r>
                      <a:r>
                        <a:rPr lang="en-US" sz="1600" kern="100">
                          <a:effectLst/>
                        </a:rPr>
                        <a:t>10</a:t>
                      </a:r>
                      <a:r>
                        <a:rPr lang="en-US" sz="1600" kern="100" baseline="30000">
                          <a:effectLst/>
                        </a:rPr>
                        <a:t>-8</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1.986×10</a:t>
                      </a:r>
                      <a:r>
                        <a:rPr lang="en-US" sz="1600" kern="100" baseline="30000" dirty="0">
                          <a:effectLst/>
                        </a:rPr>
                        <a:t>4</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Inner Cu</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2.18</a:t>
                      </a:r>
                      <a:r>
                        <a:rPr lang="zh-CN" sz="1600" kern="100">
                          <a:effectLst/>
                        </a:rPr>
                        <a:t>×</a:t>
                      </a:r>
                      <a:r>
                        <a:rPr lang="en-US" sz="1600" kern="100">
                          <a:effectLst/>
                        </a:rPr>
                        <a:t>10</a:t>
                      </a:r>
                      <a:r>
                        <a:rPr lang="en-US" sz="1600" kern="100" baseline="30000">
                          <a:effectLst/>
                        </a:rPr>
                        <a:t>-7</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8.6594×10</a:t>
                      </a:r>
                      <a:r>
                        <a:rPr lang="en-US" sz="1600" kern="100" baseline="30000">
                          <a:effectLst/>
                        </a:rPr>
                        <a:t>4</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9.673</a:t>
                      </a:r>
                      <a:r>
                        <a:rPr lang="zh-CN" sz="1600" kern="100">
                          <a:effectLst/>
                        </a:rPr>
                        <a:t>×</a:t>
                      </a:r>
                      <a:r>
                        <a:rPr lang="en-US" sz="1600" kern="100">
                          <a:effectLst/>
                        </a:rPr>
                        <a:t>10</a:t>
                      </a:r>
                      <a:r>
                        <a:rPr lang="en-US" sz="1600" kern="100" baseline="30000">
                          <a:effectLst/>
                        </a:rPr>
                        <a:t>2</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Outer Cu</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1.9</a:t>
                      </a:r>
                      <a:r>
                        <a:rPr lang="zh-CN" sz="1600" kern="100">
                          <a:effectLst/>
                        </a:rPr>
                        <a:t>×</a:t>
                      </a:r>
                      <a:r>
                        <a:rPr lang="en-US" sz="1600" kern="100">
                          <a:effectLst/>
                        </a:rPr>
                        <a:t>10</a:t>
                      </a:r>
                      <a:r>
                        <a:rPr lang="en-US" sz="1600" kern="100" baseline="30000">
                          <a:effectLst/>
                        </a:rPr>
                        <a:t>-8</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7.5468×10</a:t>
                      </a:r>
                      <a:r>
                        <a:rPr lang="en-US" sz="1600" kern="100" baseline="30000">
                          <a:effectLst/>
                        </a:rPr>
                        <a:t>3</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8.43</a:t>
                      </a:r>
                      <a:r>
                        <a:rPr lang="zh-CN" sz="1600" kern="100" dirty="0">
                          <a:effectLst/>
                        </a:rPr>
                        <a:t>×</a:t>
                      </a:r>
                      <a:r>
                        <a:rPr lang="en-US" sz="1600" kern="100" dirty="0">
                          <a:effectLst/>
                        </a:rPr>
                        <a:t>10</a:t>
                      </a:r>
                      <a:r>
                        <a:rPr lang="en-US" sz="1600" kern="100" baseline="30000" dirty="0">
                          <a:effectLst/>
                        </a:rPr>
                        <a:t>1</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28829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spcBef>
                          <a:spcPts val="600"/>
                        </a:spcBef>
                        <a:spcAft>
                          <a:spcPts val="600"/>
                        </a:spcAft>
                      </a:pPr>
                      <a:r>
                        <a:rPr lang="en-US" sz="1600" kern="100">
                          <a:effectLst/>
                        </a:rPr>
                        <a:t>Air</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a:effectLst/>
                        </a:rPr>
                        <a:t>2.9</a:t>
                      </a:r>
                      <a:r>
                        <a:rPr lang="zh-CN" sz="1600" kern="100">
                          <a:effectLst/>
                        </a:rPr>
                        <a:t>×</a:t>
                      </a:r>
                      <a:r>
                        <a:rPr lang="en-US" sz="1600" kern="100">
                          <a:effectLst/>
                        </a:rPr>
                        <a:t>10</a:t>
                      </a:r>
                      <a:r>
                        <a:rPr lang="en-US" sz="1600" kern="100" baseline="30000">
                          <a:effectLst/>
                        </a:rPr>
                        <a:t>-10</a:t>
                      </a:r>
                      <a:endParaRPr lang="zh-CN" sz="1600" kern="10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1.1519×10</a:t>
                      </a:r>
                      <a:r>
                        <a:rPr lang="en-US" sz="1600" kern="100" baseline="30000" dirty="0">
                          <a:effectLst/>
                        </a:rPr>
                        <a:t>2</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spcBef>
                          <a:spcPts val="600"/>
                        </a:spcBef>
                        <a:spcAft>
                          <a:spcPts val="600"/>
                        </a:spcAft>
                      </a:pPr>
                      <a:r>
                        <a:rPr lang="en-US" sz="1600" kern="100" dirty="0">
                          <a:effectLst/>
                        </a:rPr>
                        <a:t>------</a:t>
                      </a:r>
                      <a:endParaRPr lang="zh-CN" sz="1600" kern="100" dirty="0">
                        <a:effectLst/>
                        <a:latin typeface="Calibri"/>
                        <a:ea typeface="宋体"/>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bl>
          </a:graphicData>
        </a:graphic>
      </p:graphicFrame>
      <p:sp>
        <p:nvSpPr>
          <p:cNvPr id="5" name="矩形 4"/>
          <p:cNvSpPr/>
          <p:nvPr/>
        </p:nvSpPr>
        <p:spPr>
          <a:xfrm>
            <a:off x="611560" y="941819"/>
            <a:ext cx="8064896" cy="830997"/>
          </a:xfrm>
          <a:prstGeom prst="rect">
            <a:avLst/>
          </a:prstGeom>
        </p:spPr>
        <p:txBody>
          <a:bodyPr wrap="square">
            <a:spAutoFit/>
          </a:bodyPr>
          <a:lstStyle/>
          <a:p>
            <a:r>
              <a:rPr lang="en-US" altLang="zh-CN" sz="2400" dirty="0"/>
              <a:t>Energy </a:t>
            </a:r>
            <a:r>
              <a:rPr lang="en-US" altLang="zh-CN" sz="2400" dirty="0" smtClean="0"/>
              <a:t>deposition, </a:t>
            </a:r>
            <a:r>
              <a:rPr lang="en-US" altLang="zh-CN" sz="2400" dirty="0"/>
              <a:t>dose rate </a:t>
            </a:r>
            <a:r>
              <a:rPr lang="en-US" altLang="zh-CN" sz="2400" dirty="0" smtClean="0"/>
              <a:t>and heat load per equivalent </a:t>
            </a:r>
            <a:r>
              <a:rPr lang="en-US" altLang="zh-CN" sz="2400" dirty="0"/>
              <a:t>photon</a:t>
            </a:r>
            <a:r>
              <a:rPr lang="en-US" altLang="zh-CN" sz="2400" dirty="0" smtClean="0"/>
              <a:t> in </a:t>
            </a:r>
            <a:r>
              <a:rPr lang="en-US" altLang="zh-CN" sz="2400" dirty="0"/>
              <a:t>different </a:t>
            </a:r>
            <a:r>
              <a:rPr lang="en-US" altLang="zh-CN" sz="2400" dirty="0" smtClean="0"/>
              <a:t>structure parts</a:t>
            </a:r>
            <a:endParaRPr lang="zh-CN" altLang="en-US" sz="2400" dirty="0"/>
          </a:p>
        </p:txBody>
      </p:sp>
      <p:sp>
        <p:nvSpPr>
          <p:cNvPr id="6" name="Text Box 3"/>
          <p:cNvSpPr txBox="1">
            <a:spLocks noChangeArrowheads="1"/>
          </p:cNvSpPr>
          <p:nvPr/>
        </p:nvSpPr>
        <p:spPr bwMode="auto">
          <a:xfrm>
            <a:off x="611188" y="476672"/>
            <a:ext cx="70571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400">
                <a:solidFill>
                  <a:schemeClr val="tx1"/>
                </a:solidFill>
                <a:latin typeface="Arial" pitchFamily="34" charset="0"/>
                <a:ea typeface="宋体" pitchFamily="2" charset="-122"/>
              </a:defRPr>
            </a:lvl1pPr>
            <a:lvl2pPr marL="742950" indent="-285750" eaLnBrk="0" hangingPunct="0">
              <a:defRPr sz="1400">
                <a:solidFill>
                  <a:schemeClr val="tx1"/>
                </a:solidFill>
                <a:latin typeface="Arial" pitchFamily="34" charset="0"/>
                <a:ea typeface="宋体" pitchFamily="2" charset="-122"/>
              </a:defRPr>
            </a:lvl2pPr>
            <a:lvl3pPr marL="1143000" indent="-228600" eaLnBrk="0" hangingPunct="0">
              <a:defRPr sz="1400">
                <a:solidFill>
                  <a:schemeClr val="tx1"/>
                </a:solidFill>
                <a:latin typeface="Arial" pitchFamily="34" charset="0"/>
                <a:ea typeface="宋体" pitchFamily="2" charset="-122"/>
              </a:defRPr>
            </a:lvl3pPr>
            <a:lvl4pPr marL="1600200" indent="-228600" eaLnBrk="0" hangingPunct="0">
              <a:defRPr sz="1400">
                <a:solidFill>
                  <a:schemeClr val="tx1"/>
                </a:solidFill>
                <a:latin typeface="Arial" pitchFamily="34" charset="0"/>
                <a:ea typeface="宋体" pitchFamily="2" charset="-122"/>
              </a:defRPr>
            </a:lvl4pPr>
            <a:lvl5pPr marL="2057400" indent="-228600" eaLnBrk="0" hangingPunct="0">
              <a:defRPr sz="1400">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sz="1400">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sz="1400">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sz="1400">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sz="1400">
                <a:solidFill>
                  <a:schemeClr val="tx1"/>
                </a:solidFill>
                <a:latin typeface="Arial" pitchFamily="34" charset="0"/>
                <a:ea typeface="宋体" pitchFamily="2" charset="-122"/>
              </a:defRPr>
            </a:lvl9pPr>
          </a:lstStyle>
          <a:p>
            <a:pPr eaLnBrk="1" hangingPunct="1"/>
            <a:r>
              <a:rPr lang="en-US" altLang="zh-CN" sz="2400" b="1" dirty="0">
                <a:solidFill>
                  <a:srgbClr val="FF0000"/>
                </a:solidFill>
                <a:latin typeface="Tahoma" pitchFamily="34" charset="0"/>
              </a:rPr>
              <a:t>Comparison of two </a:t>
            </a:r>
            <a:r>
              <a:rPr lang="en-US" altLang="zh-CN" sz="2400" b="1" dirty="0" smtClean="0">
                <a:solidFill>
                  <a:srgbClr val="FF0000"/>
                </a:solidFill>
                <a:latin typeface="Tahoma" pitchFamily="34" charset="0"/>
              </a:rPr>
              <a:t>structures</a:t>
            </a:r>
            <a:endParaRPr lang="en-US" altLang="zh-CN" sz="2400" b="1" dirty="0">
              <a:solidFill>
                <a:srgbClr val="FF0000"/>
              </a:solidFill>
              <a:latin typeface="Tahoma" pitchFamily="34" charset="0"/>
            </a:endParaRPr>
          </a:p>
        </p:txBody>
      </p:sp>
    </p:spTree>
    <p:extLst>
      <p:ext uri="{BB962C8B-B14F-4D97-AF65-F5344CB8AC3E}">
        <p14:creationId xmlns:p14="http://schemas.microsoft.com/office/powerpoint/2010/main" val="38745150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3780929809"/>
              </p:ext>
            </p:extLst>
          </p:nvPr>
        </p:nvGraphicFramePr>
        <p:xfrm>
          <a:off x="4355976" y="1412776"/>
          <a:ext cx="4013706" cy="2808312"/>
        </p:xfrm>
        <a:graphic>
          <a:graphicData uri="http://schemas.openxmlformats.org/presentationml/2006/ole">
            <mc:AlternateContent xmlns:mc="http://schemas.openxmlformats.org/markup-compatibility/2006">
              <mc:Choice xmlns:v="urn:schemas-microsoft-com:vml" Requires="v">
                <p:oleObj spid="_x0000_s2179" r:id="rId3" imgW="4156253" imgH="2887066" progId="Origin50.Graph">
                  <p:embed/>
                </p:oleObj>
              </mc:Choice>
              <mc:Fallback>
                <p:oleObj r:id="rId3" imgW="4156253" imgH="2887066" progId="Origin50.Graph">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5976" y="1412776"/>
                        <a:ext cx="4013706" cy="2808312"/>
                      </a:xfrm>
                      <a:prstGeom prst="rect">
                        <a:avLst/>
                      </a:prstGeom>
                      <a:noFill/>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367175927"/>
              </p:ext>
            </p:extLst>
          </p:nvPr>
        </p:nvGraphicFramePr>
        <p:xfrm>
          <a:off x="611560" y="1556792"/>
          <a:ext cx="4086537" cy="2842239"/>
        </p:xfrm>
        <a:graphic>
          <a:graphicData uri="http://schemas.openxmlformats.org/presentationml/2006/ole">
            <mc:AlternateContent xmlns:mc="http://schemas.openxmlformats.org/markup-compatibility/2006">
              <mc:Choice xmlns:v="urn:schemas-microsoft-com:vml" Requires="v">
                <p:oleObj spid="_x0000_s2180" r:id="rId5" imgW="4156253" imgH="2887066" progId="Origin50.Graph">
                  <p:embed/>
                </p:oleObj>
              </mc:Choice>
              <mc:Fallback>
                <p:oleObj r:id="rId5" imgW="4156253" imgH="2887066" progId="Origin50.Graph">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560" y="1556792"/>
                        <a:ext cx="4086537" cy="2842239"/>
                      </a:xfrm>
                      <a:prstGeom prst="rect">
                        <a:avLst/>
                      </a:prstGeom>
                      <a:noFill/>
                    </p:spPr>
                  </p:pic>
                </p:oleObj>
              </mc:Fallback>
            </mc:AlternateContent>
          </a:graphicData>
        </a:graphic>
      </p:graphicFrame>
      <p:sp>
        <p:nvSpPr>
          <p:cNvPr id="8" name="矩形 7"/>
          <p:cNvSpPr/>
          <p:nvPr/>
        </p:nvSpPr>
        <p:spPr>
          <a:xfrm>
            <a:off x="683568" y="4604935"/>
            <a:ext cx="3888432" cy="1323439"/>
          </a:xfrm>
          <a:prstGeom prst="rect">
            <a:avLst/>
          </a:prstGeom>
        </p:spPr>
        <p:txBody>
          <a:bodyPr wrap="square">
            <a:spAutoFit/>
          </a:bodyPr>
          <a:lstStyle/>
          <a:p>
            <a:pPr indent="-342900">
              <a:buFont typeface="+mj-lt"/>
              <a:buAutoNum type="arabicPeriod"/>
            </a:pP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Energy of most of photons is between </a:t>
            </a:r>
            <a:r>
              <a:rPr lang="en-US" altLang="zh-CN" sz="2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100keV</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 and </a:t>
            </a:r>
            <a:r>
              <a:rPr lang="en-US" altLang="zh-CN" sz="2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300keV</a:t>
            </a:r>
            <a:endPar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indent="-342900">
              <a:buFont typeface="+mj-lt"/>
              <a:buAutoNum type="arabicPeriod"/>
            </a:pP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The flux out of Cu is obviously lower than </a:t>
            </a:r>
            <a:r>
              <a:rPr lang="en-US" altLang="zh-CN" sz="2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Al&amp;Pb’s</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a:t>
            </a:r>
            <a:endParaRPr lang="zh-CN" altLang="en-US"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9" name="矩形 8"/>
          <p:cNvSpPr/>
          <p:nvPr/>
        </p:nvSpPr>
        <p:spPr>
          <a:xfrm>
            <a:off x="4547013" y="4570137"/>
            <a:ext cx="4266394" cy="1631216"/>
          </a:xfrm>
          <a:prstGeom prst="rect">
            <a:avLst/>
          </a:prstGeom>
        </p:spPr>
        <p:txBody>
          <a:bodyPr wrap="square">
            <a:spAutoFit/>
          </a:bodyPr>
          <a:lstStyle/>
          <a:p>
            <a:pPr marL="457200" indent="-457200">
              <a:buFont typeface="+mj-lt"/>
              <a:buAutoNum type="arabicPeriod"/>
            </a:pPr>
            <a:r>
              <a:rPr lang="en-US" altLang="zh-CN" sz="2000" dirty="0" smtClean="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The </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mass attenuation coefficients of Cu are between </a:t>
            </a:r>
            <a:r>
              <a:rPr lang="en-US" altLang="zh-CN" sz="2000" dirty="0" smtClean="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Al  </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and </a:t>
            </a:r>
            <a:r>
              <a:rPr lang="en-US" altLang="zh-CN" sz="2000" dirty="0" err="1" smtClean="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Pb</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 </a:t>
            </a:r>
          </a:p>
          <a:p>
            <a:pPr marL="457200" indent="-457200">
              <a:buFont typeface="+mj-lt"/>
              <a:buAutoNum type="arabicPeriod"/>
            </a:pP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Vacuum chamber </a:t>
            </a:r>
            <a:r>
              <a:rPr lang="en-US" altLang="zh-CN" sz="2000" dirty="0" smtClean="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 fabricated </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by Cu </a:t>
            </a:r>
            <a:r>
              <a:rPr lang="en-US" altLang="zh-CN" sz="2000" dirty="0" smtClean="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may </a:t>
            </a:r>
            <a:r>
              <a:rPr lang="en-US" altLang="zh-CN"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instead of Al and </a:t>
            </a:r>
            <a:r>
              <a:rPr lang="en-US" altLang="zh-CN" sz="2000" dirty="0" err="1">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rPr>
              <a:t>Pb</a:t>
            </a:r>
            <a:endParaRPr lang="zh-CN" altLang="en-US" sz="2000" dirty="0">
              <a:solidFill>
                <a:srgbClr val="003399"/>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0" name="矩形 9"/>
          <p:cNvSpPr/>
          <p:nvPr/>
        </p:nvSpPr>
        <p:spPr>
          <a:xfrm>
            <a:off x="784972" y="4235603"/>
            <a:ext cx="3685624" cy="369332"/>
          </a:xfrm>
          <a:prstGeom prst="rect">
            <a:avLst/>
          </a:prstGeom>
        </p:spPr>
        <p:txBody>
          <a:bodyPr wrap="none">
            <a:spAutoFit/>
          </a:bodyPr>
          <a:lstStyle/>
          <a:p>
            <a:r>
              <a:rPr lang="en-US" altLang="zh-CN" dirty="0"/>
              <a:t>The spectrum of photons in the air</a:t>
            </a:r>
            <a:endParaRPr lang="zh-CN" altLang="en-US" dirty="0"/>
          </a:p>
        </p:txBody>
      </p:sp>
      <p:sp>
        <p:nvSpPr>
          <p:cNvPr id="11" name="矩形 10"/>
          <p:cNvSpPr/>
          <p:nvPr/>
        </p:nvSpPr>
        <p:spPr>
          <a:xfrm>
            <a:off x="5004048" y="4221088"/>
            <a:ext cx="3155672" cy="369332"/>
          </a:xfrm>
          <a:prstGeom prst="rect">
            <a:avLst/>
          </a:prstGeom>
        </p:spPr>
        <p:txBody>
          <a:bodyPr wrap="none">
            <a:spAutoFit/>
          </a:bodyPr>
          <a:lstStyle/>
          <a:p>
            <a:r>
              <a:rPr lang="en-US" altLang="zh-CN" dirty="0" smtClean="0"/>
              <a:t>Mass </a:t>
            </a:r>
            <a:r>
              <a:rPr lang="en-US" altLang="zh-CN" dirty="0"/>
              <a:t>attenuation coefficients</a:t>
            </a:r>
            <a:endParaRPr lang="zh-CN" altLang="en-US" dirty="0"/>
          </a:p>
        </p:txBody>
      </p:sp>
    </p:spTree>
    <p:extLst>
      <p:ext uri="{BB962C8B-B14F-4D97-AF65-F5344CB8AC3E}">
        <p14:creationId xmlns:p14="http://schemas.microsoft.com/office/powerpoint/2010/main" val="55353766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CEPC-</a:t>
            </a:r>
            <a:r>
              <a:rPr lang="en-US" altLang="zh-CN" dirty="0" err="1" smtClean="0"/>
              <a:t>sPPC</a:t>
            </a:r>
            <a:r>
              <a:rPr lang="en-US" altLang="zh-CN" dirty="0" smtClean="0"/>
              <a:t> main tunnel simulation</a:t>
            </a:r>
            <a:endParaRPr lang="zh-CN" altLang="en-US" dirty="0"/>
          </a:p>
        </p:txBody>
      </p:sp>
      <p:pic>
        <p:nvPicPr>
          <p:cNvPr id="4" name="图片 3"/>
          <p:cNvPicPr/>
          <p:nvPr/>
        </p:nvPicPr>
        <p:blipFill>
          <a:blip r:embed="rId2">
            <a:extLst>
              <a:ext uri="{28A0092B-C50C-407E-A947-70E740481C1C}">
                <a14:useLocalDpi xmlns:a14="http://schemas.microsoft.com/office/drawing/2010/main"/>
              </a:ext>
            </a:extLst>
          </a:blip>
          <a:srcRect/>
          <a:stretch>
            <a:fillRect/>
          </a:stretch>
        </p:blipFill>
        <p:spPr bwMode="auto">
          <a:xfrm>
            <a:off x="323528" y="1844824"/>
            <a:ext cx="7920880" cy="3888432"/>
          </a:xfrm>
          <a:prstGeom prst="rect">
            <a:avLst/>
          </a:prstGeom>
          <a:noFill/>
          <a:ln>
            <a:noFill/>
          </a:ln>
        </p:spPr>
      </p:pic>
      <p:sp>
        <p:nvSpPr>
          <p:cNvPr id="5" name="矩形 4"/>
          <p:cNvSpPr/>
          <p:nvPr/>
        </p:nvSpPr>
        <p:spPr>
          <a:xfrm>
            <a:off x="611560" y="5651956"/>
            <a:ext cx="7776864" cy="707886"/>
          </a:xfrm>
          <a:prstGeom prst="rect">
            <a:avLst/>
          </a:prstGeom>
        </p:spPr>
        <p:txBody>
          <a:bodyPr wrap="square">
            <a:spAutoFit/>
          </a:bodyPr>
          <a:lstStyle/>
          <a:p>
            <a:r>
              <a:rPr lang="en-US" altLang="zh-CN" sz="2000" dirty="0" smtClean="0"/>
              <a:t>Beam </a:t>
            </a:r>
            <a:r>
              <a:rPr lang="en-US" altLang="zh-CN" sz="2000" dirty="0"/>
              <a:t>loss parameter: 1W/m for 120GeV electrons and 45 </a:t>
            </a:r>
            <a:r>
              <a:rPr lang="en-US" altLang="zh-CN" sz="2000" dirty="0" err="1"/>
              <a:t>TeV</a:t>
            </a:r>
            <a:r>
              <a:rPr lang="en-US" altLang="zh-CN" sz="2000" dirty="0"/>
              <a:t> protons, the material of the beam pipe is Fe and 1 cm thickness</a:t>
            </a:r>
            <a:endParaRPr lang="zh-CN" altLang="en-US" sz="2000" dirty="0"/>
          </a:p>
        </p:txBody>
      </p:sp>
      <p:sp>
        <p:nvSpPr>
          <p:cNvPr id="3" name="矩形 2"/>
          <p:cNvSpPr/>
          <p:nvPr/>
        </p:nvSpPr>
        <p:spPr>
          <a:xfrm>
            <a:off x="755576" y="1157843"/>
            <a:ext cx="7704856" cy="830997"/>
          </a:xfrm>
          <a:prstGeom prst="rect">
            <a:avLst/>
          </a:prstGeom>
        </p:spPr>
        <p:txBody>
          <a:bodyPr wrap="square">
            <a:spAutoFit/>
          </a:bodyPr>
          <a:lstStyle/>
          <a:p>
            <a:r>
              <a:rPr lang="en-US" altLang="zh-CN" sz="2400" dirty="0"/>
              <a:t>Simulation result for shielding thickness of the main tunnel of CEPC-</a:t>
            </a:r>
            <a:r>
              <a:rPr lang="en-US" altLang="zh-CN" sz="2400" dirty="0" err="1"/>
              <a:t>sPPC</a:t>
            </a:r>
            <a:endParaRPr lang="zh-CN" altLang="en-US" sz="2400" dirty="0"/>
          </a:p>
        </p:txBody>
      </p:sp>
    </p:spTree>
    <p:extLst>
      <p:ext uri="{BB962C8B-B14F-4D97-AF65-F5344CB8AC3E}">
        <p14:creationId xmlns:p14="http://schemas.microsoft.com/office/powerpoint/2010/main" val="345672387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400" dirty="0" smtClean="0"/>
              <a:t>Radiation </a:t>
            </a:r>
            <a:r>
              <a:rPr lang="en-US" altLang="zh-CN" sz="2400" dirty="0"/>
              <a:t>shielding design </a:t>
            </a:r>
            <a:r>
              <a:rPr lang="en-US" altLang="zh-CN" sz="2400" dirty="0" smtClean="0"/>
              <a:t>principle</a:t>
            </a:r>
          </a:p>
          <a:p>
            <a:pPr lvl="1" algn="just"/>
            <a:r>
              <a:rPr lang="en-US" altLang="zh-CN" sz="2000" dirty="0" smtClean="0"/>
              <a:t>The </a:t>
            </a:r>
            <a:r>
              <a:rPr lang="en-US" altLang="zh-CN" sz="2000" dirty="0"/>
              <a:t>shielding thickness of the main tunnel was determined by the radiation level caused by average beam loss along the tunnel, other hot spots, such as places for </a:t>
            </a:r>
            <a:r>
              <a:rPr lang="en-US" altLang="zh-CN" sz="2000" dirty="0" smtClean="0"/>
              <a:t>IP, </a:t>
            </a:r>
            <a:r>
              <a:rPr lang="en-US" altLang="zh-CN" sz="2000" dirty="0"/>
              <a:t>injection, collimation and beam dump, have to be locally shielded to the equal radiation level respect to the former </a:t>
            </a:r>
            <a:r>
              <a:rPr lang="en-US" altLang="zh-CN" sz="2000" dirty="0" smtClean="0"/>
              <a:t>situation</a:t>
            </a:r>
          </a:p>
          <a:p>
            <a:pPr lvl="1" algn="just"/>
            <a:r>
              <a:rPr lang="en-US" altLang="zh-CN" sz="2000" dirty="0" smtClean="0"/>
              <a:t>Radiation levels caused by other </a:t>
            </a:r>
            <a:r>
              <a:rPr lang="en-US" altLang="zh-CN" sz="2000" dirty="0"/>
              <a:t>beam loss parameters can be deduced through proper conversion </a:t>
            </a:r>
            <a:r>
              <a:rPr lang="en-US" altLang="zh-CN" sz="2000" dirty="0" smtClean="0"/>
              <a:t>coefficient</a:t>
            </a:r>
          </a:p>
          <a:p>
            <a:r>
              <a:rPr lang="en-US" altLang="zh-CN" sz="2400" dirty="0"/>
              <a:t>Average beam loss parameter </a:t>
            </a:r>
            <a:endParaRPr lang="en-US" altLang="zh-CN" sz="2400" dirty="0" smtClean="0"/>
          </a:p>
          <a:p>
            <a:pPr lvl="1" algn="just"/>
            <a:r>
              <a:rPr lang="en-US" altLang="zh-CN" sz="2000" dirty="0"/>
              <a:t>According to the cumulated number of particles and the lifetime of the beam</a:t>
            </a:r>
          </a:p>
          <a:p>
            <a:pPr lvl="1"/>
            <a:endParaRPr lang="en-US" altLang="zh-CN" sz="3600" dirty="0"/>
          </a:p>
          <a:p>
            <a:endParaRPr lang="zh-CN" altLang="en-US" sz="2000" dirty="0"/>
          </a:p>
        </p:txBody>
      </p:sp>
    </p:spTree>
    <p:extLst>
      <p:ext uri="{BB962C8B-B14F-4D97-AF65-F5344CB8AC3E}">
        <p14:creationId xmlns:p14="http://schemas.microsoft.com/office/powerpoint/2010/main" val="296360404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Beam loss calculation</a:t>
            </a:r>
          </a:p>
          <a:p>
            <a:pPr lvl="1"/>
            <a:r>
              <a:rPr lang="en-US" altLang="zh-CN" dirty="0" smtClean="0"/>
              <a:t>For </a:t>
            </a:r>
            <a:r>
              <a:rPr lang="en-US" altLang="zh-CN" dirty="0"/>
              <a:t>CEPC: ~0.0013 W/m</a:t>
            </a:r>
          </a:p>
          <a:p>
            <a:pPr lvl="1"/>
            <a:r>
              <a:rPr lang="en-US" altLang="zh-CN" dirty="0"/>
              <a:t>For </a:t>
            </a:r>
            <a:r>
              <a:rPr lang="en-US" altLang="zh-CN" dirty="0" err="1"/>
              <a:t>sPPC</a:t>
            </a:r>
            <a:r>
              <a:rPr lang="en-US" altLang="zh-CN" dirty="0"/>
              <a:t>: ~0.0019 W/</a:t>
            </a:r>
            <a:r>
              <a:rPr lang="en-US" altLang="zh-CN" dirty="0" err="1"/>
              <a:t>m@arc</a:t>
            </a:r>
            <a:r>
              <a:rPr lang="en-US" altLang="zh-CN" dirty="0"/>
              <a:t> section, ~0. 19W/</a:t>
            </a:r>
            <a:r>
              <a:rPr lang="en-US" altLang="zh-CN" dirty="0" err="1"/>
              <a:t>m@straight</a:t>
            </a:r>
            <a:r>
              <a:rPr lang="en-US" altLang="zh-CN" dirty="0"/>
              <a:t> section, main beam loss@ collimator section, </a:t>
            </a:r>
          </a:p>
          <a:p>
            <a:r>
              <a:rPr lang="en-US" altLang="zh-CN" dirty="0"/>
              <a:t>So, the dose rate in the arc tunnel is about several hundreds </a:t>
            </a:r>
            <a:r>
              <a:rPr lang="el-GR" altLang="zh-CN" dirty="0"/>
              <a:t>μ</a:t>
            </a:r>
            <a:r>
              <a:rPr lang="en-US" altLang="zh-CN" dirty="0" err="1" smtClean="0"/>
              <a:t>Sv</a:t>
            </a:r>
            <a:r>
              <a:rPr lang="en-US" altLang="zh-CN" dirty="0" smtClean="0"/>
              <a:t>/h</a:t>
            </a:r>
          </a:p>
          <a:p>
            <a:r>
              <a:rPr lang="en-US" altLang="zh-CN" dirty="0" smtClean="0"/>
              <a:t>Dose rate is very low compared to value caused by synchrotron radiation</a:t>
            </a:r>
          </a:p>
          <a:p>
            <a:endParaRPr lang="en-US" altLang="zh-CN" dirty="0"/>
          </a:p>
          <a:p>
            <a:endParaRPr lang="zh-CN" altLang="en-US" dirty="0"/>
          </a:p>
        </p:txBody>
      </p:sp>
    </p:spTree>
    <p:extLst>
      <p:ext uri="{BB962C8B-B14F-4D97-AF65-F5344CB8AC3E}">
        <p14:creationId xmlns:p14="http://schemas.microsoft.com/office/powerpoint/2010/main" val="123710743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sz="2400" dirty="0" smtClean="0"/>
              <a:t>The dose rate in the tunnel for CEPC is mainly dominated by synchrotron radiation.</a:t>
            </a:r>
          </a:p>
          <a:p>
            <a:r>
              <a:rPr lang="en-US" altLang="zh-CN" sz="2400" dirty="0" smtClean="0"/>
              <a:t>Above 65% heat were deposited in the chamber</a:t>
            </a:r>
          </a:p>
          <a:p>
            <a:r>
              <a:rPr lang="en-US" altLang="zh-CN" sz="2400" dirty="0" smtClean="0"/>
              <a:t>Cu may be a good material for beam pipe from the point of radiation protection, also have to be consider from the manufacture/price and other point of view</a:t>
            </a:r>
          </a:p>
          <a:p>
            <a:r>
              <a:rPr lang="en-US" altLang="zh-CN" sz="2400" dirty="0" smtClean="0"/>
              <a:t>Dose rate, which level to be deduced is depend on the radiation resistant of the electron component</a:t>
            </a:r>
          </a:p>
          <a:p>
            <a:r>
              <a:rPr lang="en-US" altLang="zh-CN" sz="2400" dirty="0" smtClean="0"/>
              <a:t>Detailed simulation have to be conducted next: reliability verification, actual structure, thermal analysis, etc.</a:t>
            </a:r>
          </a:p>
          <a:p>
            <a:endParaRPr lang="zh-CN" altLang="en-US" dirty="0"/>
          </a:p>
        </p:txBody>
      </p:sp>
    </p:spTree>
    <p:custDataLst>
      <p:tags r:id="rId1"/>
    </p:custDataLst>
    <p:extLst>
      <p:ext uri="{BB962C8B-B14F-4D97-AF65-F5344CB8AC3E}">
        <p14:creationId xmlns:p14="http://schemas.microsoft.com/office/powerpoint/2010/main" val="22948220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249"/>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lstStyle/>
          <a:p>
            <a:r>
              <a:rPr lang="en-US" altLang="zh-CN" dirty="0" smtClean="0"/>
              <a:t>Introduction </a:t>
            </a:r>
            <a:endParaRPr lang="en-US" altLang="zh-CN" dirty="0"/>
          </a:p>
          <a:p>
            <a:r>
              <a:rPr lang="en-US" altLang="zh-CN" dirty="0"/>
              <a:t>Shielding Design Criteria</a:t>
            </a:r>
          </a:p>
          <a:p>
            <a:r>
              <a:rPr lang="en-US" altLang="zh-CN" dirty="0" smtClean="0"/>
              <a:t>Monte-Carlo </a:t>
            </a:r>
            <a:r>
              <a:rPr lang="en-US" altLang="zh-CN" dirty="0"/>
              <a:t>simulation of synchrotron </a:t>
            </a:r>
            <a:r>
              <a:rPr lang="en-US" altLang="zh-CN" dirty="0" smtClean="0"/>
              <a:t>radiation</a:t>
            </a:r>
          </a:p>
          <a:p>
            <a:r>
              <a:rPr lang="en-US" altLang="zh-CN" dirty="0" smtClean="0"/>
              <a:t>Simulation for thickness of the main tunnel</a:t>
            </a:r>
            <a:endParaRPr lang="en-US" altLang="zh-CN" dirty="0"/>
          </a:p>
          <a:p>
            <a:r>
              <a:rPr lang="en-US" altLang="zh-CN" dirty="0" smtClean="0"/>
              <a:t>Summary</a:t>
            </a:r>
            <a:endParaRPr lang="en-US" altLang="zh-CN" dirty="0"/>
          </a:p>
          <a:p>
            <a:endParaRPr lang="zh-CN" altLang="en-US" dirty="0"/>
          </a:p>
        </p:txBody>
      </p:sp>
    </p:spTree>
    <p:extLst>
      <p:ext uri="{BB962C8B-B14F-4D97-AF65-F5344CB8AC3E}">
        <p14:creationId xmlns:p14="http://schemas.microsoft.com/office/powerpoint/2010/main" val="38286584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5" name="内容占位符 2"/>
          <p:cNvSpPr>
            <a:spLocks noGrp="1"/>
          </p:cNvSpPr>
          <p:nvPr>
            <p:ph idx="1"/>
          </p:nvPr>
        </p:nvSpPr>
        <p:spPr>
          <a:xfrm>
            <a:off x="1907704" y="2420888"/>
            <a:ext cx="5626968" cy="3345235"/>
          </a:xfrm>
        </p:spPr>
        <p:txBody>
          <a:bodyPr>
            <a:normAutofit/>
          </a:bodyPr>
          <a:lstStyle/>
          <a:p>
            <a:pPr marL="0" indent="0" algn="ctr">
              <a:buNone/>
            </a:pPr>
            <a:r>
              <a:rPr lang="en-US" altLang="zh-CN" sz="6600" dirty="0" smtClean="0"/>
              <a:t>Thank you</a:t>
            </a:r>
            <a:r>
              <a:rPr lang="zh-CN" altLang="en-US" sz="6600" dirty="0" smtClean="0"/>
              <a:t>！</a:t>
            </a:r>
            <a:endParaRPr lang="en-US" altLang="zh-CN" sz="6600" dirty="0" smtClean="0"/>
          </a:p>
        </p:txBody>
      </p:sp>
    </p:spTree>
    <p:extLst>
      <p:ext uri="{BB962C8B-B14F-4D97-AF65-F5344CB8AC3E}">
        <p14:creationId xmlns:p14="http://schemas.microsoft.com/office/powerpoint/2010/main" val="410245707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3525" y="126170"/>
            <a:ext cx="7296950" cy="584775"/>
          </a:xfrm>
          <a:prstGeom prst="rect">
            <a:avLst/>
          </a:prstGeom>
          <a:noFill/>
          <a:ln>
            <a:solidFill>
              <a:schemeClr val="tx1"/>
            </a:solidFill>
          </a:ln>
        </p:spPr>
        <p:txBody>
          <a:bodyPr wrap="square" rtlCol="0">
            <a:spAutoFit/>
          </a:bodyPr>
          <a:lstStyle/>
          <a:p>
            <a:pPr algn="ctr"/>
            <a:r>
              <a:rPr lang="en-US" sz="3200" b="1" dirty="0" smtClean="0">
                <a:solidFill>
                  <a:srgbClr val="FF0000"/>
                </a:solidFill>
              </a:rPr>
              <a:t>CEPC Lattice Layout</a:t>
            </a:r>
            <a:r>
              <a:rPr lang="en-US" sz="3200" dirty="0" smtClean="0">
                <a:solidFill>
                  <a:srgbClr val="FF0000"/>
                </a:solidFill>
              </a:rPr>
              <a:t> </a:t>
            </a:r>
            <a:r>
              <a:rPr lang="en-US" sz="2400" dirty="0" smtClean="0">
                <a:solidFill>
                  <a:srgbClr val="FF0000"/>
                </a:solidFill>
              </a:rPr>
              <a:t>(September 23, 2014)</a:t>
            </a:r>
            <a:endParaRPr lang="en-US" sz="3200" b="1" dirty="0">
              <a:solidFill>
                <a:srgbClr val="FF0000"/>
              </a:solidFill>
            </a:endParaRPr>
          </a:p>
        </p:txBody>
      </p:sp>
      <p:sp>
        <p:nvSpPr>
          <p:cNvPr id="5" name="TextBox 4"/>
          <p:cNvSpPr txBox="1"/>
          <p:nvPr/>
        </p:nvSpPr>
        <p:spPr>
          <a:xfrm>
            <a:off x="6530656" y="1729445"/>
            <a:ext cx="576074" cy="400110"/>
          </a:xfrm>
          <a:prstGeom prst="rect">
            <a:avLst/>
          </a:prstGeom>
          <a:noFill/>
          <a:ln>
            <a:solidFill>
              <a:srgbClr val="0000CC"/>
            </a:solidFill>
          </a:ln>
        </p:spPr>
        <p:txBody>
          <a:bodyPr wrap="square" rtlCol="0">
            <a:spAutoFit/>
          </a:bodyPr>
          <a:lstStyle/>
          <a:p>
            <a:pPr algn="ctr"/>
            <a:r>
              <a:rPr lang="en-US" sz="2000" b="1" dirty="0" smtClean="0">
                <a:solidFill>
                  <a:srgbClr val="0000CC"/>
                </a:solidFill>
              </a:rPr>
              <a:t>P.S.</a:t>
            </a:r>
            <a:endParaRPr lang="en-US" sz="2000" b="1" dirty="0">
              <a:solidFill>
                <a:srgbClr val="0000CC"/>
              </a:solidFill>
            </a:endParaRPr>
          </a:p>
        </p:txBody>
      </p:sp>
      <p:sp>
        <p:nvSpPr>
          <p:cNvPr id="6" name="TextBox 5"/>
          <p:cNvSpPr txBox="1"/>
          <p:nvPr/>
        </p:nvSpPr>
        <p:spPr>
          <a:xfrm>
            <a:off x="2037270" y="5707505"/>
            <a:ext cx="576074" cy="400110"/>
          </a:xfrm>
          <a:prstGeom prst="rect">
            <a:avLst/>
          </a:prstGeom>
          <a:noFill/>
          <a:ln>
            <a:solidFill>
              <a:srgbClr val="0000CC"/>
            </a:solidFill>
          </a:ln>
        </p:spPr>
        <p:txBody>
          <a:bodyPr wrap="square" rtlCol="0">
            <a:spAutoFit/>
          </a:bodyPr>
          <a:lstStyle/>
          <a:p>
            <a:pPr algn="ctr"/>
            <a:r>
              <a:rPr lang="en-US" sz="2000" b="1" dirty="0" smtClean="0">
                <a:solidFill>
                  <a:srgbClr val="0000CC"/>
                </a:solidFill>
              </a:rPr>
              <a:t>P.S.</a:t>
            </a:r>
            <a:endParaRPr lang="en-US" sz="2000" b="1" dirty="0">
              <a:solidFill>
                <a:srgbClr val="0000CC"/>
              </a:solidFill>
            </a:endParaRPr>
          </a:p>
        </p:txBody>
      </p:sp>
      <p:sp>
        <p:nvSpPr>
          <p:cNvPr id="7" name="TextBox 6"/>
          <p:cNvSpPr txBox="1"/>
          <p:nvPr/>
        </p:nvSpPr>
        <p:spPr>
          <a:xfrm>
            <a:off x="2037270" y="1691040"/>
            <a:ext cx="576074" cy="400110"/>
          </a:xfrm>
          <a:prstGeom prst="rect">
            <a:avLst/>
          </a:prstGeom>
          <a:noFill/>
          <a:ln>
            <a:solidFill>
              <a:srgbClr val="0000CC"/>
            </a:solidFill>
          </a:ln>
        </p:spPr>
        <p:txBody>
          <a:bodyPr wrap="square" rtlCol="0">
            <a:spAutoFit/>
          </a:bodyPr>
          <a:lstStyle/>
          <a:p>
            <a:pPr algn="ctr"/>
            <a:r>
              <a:rPr lang="en-US" sz="2000" b="1" dirty="0" smtClean="0">
                <a:solidFill>
                  <a:srgbClr val="0000CC"/>
                </a:solidFill>
              </a:rPr>
              <a:t>P.S.</a:t>
            </a:r>
            <a:endParaRPr lang="en-US" sz="2000" b="1" dirty="0">
              <a:solidFill>
                <a:srgbClr val="0000CC"/>
              </a:solidFill>
            </a:endParaRPr>
          </a:p>
        </p:txBody>
      </p:sp>
      <p:sp>
        <p:nvSpPr>
          <p:cNvPr id="8" name="TextBox 7"/>
          <p:cNvSpPr txBox="1"/>
          <p:nvPr/>
        </p:nvSpPr>
        <p:spPr>
          <a:xfrm>
            <a:off x="6492250" y="5707505"/>
            <a:ext cx="576074" cy="400110"/>
          </a:xfrm>
          <a:prstGeom prst="rect">
            <a:avLst/>
          </a:prstGeom>
          <a:noFill/>
          <a:ln>
            <a:solidFill>
              <a:srgbClr val="0000CC"/>
            </a:solidFill>
          </a:ln>
        </p:spPr>
        <p:txBody>
          <a:bodyPr wrap="square" rtlCol="0">
            <a:spAutoFit/>
          </a:bodyPr>
          <a:lstStyle/>
          <a:p>
            <a:pPr algn="ctr"/>
            <a:r>
              <a:rPr lang="en-US" sz="2000" b="1" dirty="0" smtClean="0">
                <a:solidFill>
                  <a:srgbClr val="0000CC"/>
                </a:solidFill>
              </a:rPr>
              <a:t>P.S.</a:t>
            </a:r>
            <a:endParaRPr lang="en-US" sz="2000" b="1" dirty="0">
              <a:solidFill>
                <a:srgbClr val="0000CC"/>
              </a:solidFill>
            </a:endParaRPr>
          </a:p>
        </p:txBody>
      </p:sp>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8865" y="1298960"/>
            <a:ext cx="5114654" cy="5062753"/>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cxnSp>
        <p:nvCxnSpPr>
          <p:cNvPr id="10" name="Straight Arrow Connector 39"/>
          <p:cNvCxnSpPr/>
          <p:nvPr/>
        </p:nvCxnSpPr>
        <p:spPr>
          <a:xfrm flipV="1">
            <a:off x="2613344" y="2536671"/>
            <a:ext cx="3878906" cy="2649224"/>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241577" y="1629485"/>
            <a:ext cx="652885" cy="523220"/>
          </a:xfrm>
          <a:prstGeom prst="rect">
            <a:avLst/>
          </a:prstGeom>
          <a:noFill/>
          <a:ln>
            <a:solidFill>
              <a:srgbClr val="FF0000"/>
            </a:solidFill>
          </a:ln>
        </p:spPr>
        <p:txBody>
          <a:bodyPr wrap="square" rtlCol="0">
            <a:spAutoFit/>
          </a:bodyPr>
          <a:lstStyle/>
          <a:p>
            <a:pPr algn="ctr"/>
            <a:r>
              <a:rPr lang="en-US" sz="2800" b="1" dirty="0" smtClean="0">
                <a:solidFill>
                  <a:srgbClr val="FF0000"/>
                </a:solidFill>
              </a:rPr>
              <a:t>IP1</a:t>
            </a:r>
            <a:endParaRPr lang="en-US" sz="2800" b="1" dirty="0">
              <a:solidFill>
                <a:srgbClr val="FF0000"/>
              </a:solidFill>
            </a:endParaRPr>
          </a:p>
        </p:txBody>
      </p:sp>
      <p:sp>
        <p:nvSpPr>
          <p:cNvPr id="12" name="TextBox 11"/>
          <p:cNvSpPr txBox="1"/>
          <p:nvPr/>
        </p:nvSpPr>
        <p:spPr>
          <a:xfrm>
            <a:off x="2347148" y="3568726"/>
            <a:ext cx="652885" cy="523220"/>
          </a:xfrm>
          <a:prstGeom prst="rect">
            <a:avLst/>
          </a:prstGeom>
          <a:noFill/>
          <a:ln>
            <a:solidFill>
              <a:srgbClr val="FF0000"/>
            </a:solidFill>
          </a:ln>
        </p:spPr>
        <p:txBody>
          <a:bodyPr wrap="square" rtlCol="0">
            <a:spAutoFit/>
          </a:bodyPr>
          <a:lstStyle/>
          <a:p>
            <a:pPr algn="ctr"/>
            <a:r>
              <a:rPr lang="en-US" sz="2800" b="1" dirty="0" smtClean="0">
                <a:solidFill>
                  <a:srgbClr val="FF0000"/>
                </a:solidFill>
              </a:rPr>
              <a:t>IP4</a:t>
            </a:r>
            <a:endParaRPr lang="en-US" sz="2800" b="1" dirty="0">
              <a:solidFill>
                <a:srgbClr val="FF0000"/>
              </a:solidFill>
            </a:endParaRPr>
          </a:p>
        </p:txBody>
      </p:sp>
      <p:sp>
        <p:nvSpPr>
          <p:cNvPr id="13" name="TextBox 12"/>
          <p:cNvSpPr txBox="1"/>
          <p:nvPr/>
        </p:nvSpPr>
        <p:spPr>
          <a:xfrm>
            <a:off x="4226355" y="5445895"/>
            <a:ext cx="652885" cy="523220"/>
          </a:xfrm>
          <a:prstGeom prst="rect">
            <a:avLst/>
          </a:prstGeom>
          <a:noFill/>
          <a:ln>
            <a:solidFill>
              <a:srgbClr val="FF0000"/>
            </a:solidFill>
          </a:ln>
        </p:spPr>
        <p:txBody>
          <a:bodyPr wrap="square" rtlCol="0">
            <a:spAutoFit/>
          </a:bodyPr>
          <a:lstStyle/>
          <a:p>
            <a:pPr algn="ctr"/>
            <a:r>
              <a:rPr lang="en-US" sz="2800" b="1" dirty="0" smtClean="0">
                <a:solidFill>
                  <a:srgbClr val="FF0000"/>
                </a:solidFill>
              </a:rPr>
              <a:t>IP3</a:t>
            </a:r>
            <a:endParaRPr lang="en-US" sz="2800" b="1" dirty="0">
              <a:solidFill>
                <a:srgbClr val="FF0000"/>
              </a:solidFill>
            </a:endParaRPr>
          </a:p>
        </p:txBody>
      </p:sp>
      <p:sp>
        <p:nvSpPr>
          <p:cNvPr id="14" name="TextBox 13"/>
          <p:cNvSpPr txBox="1"/>
          <p:nvPr/>
        </p:nvSpPr>
        <p:spPr>
          <a:xfrm>
            <a:off x="6082173" y="3584930"/>
            <a:ext cx="652885" cy="523220"/>
          </a:xfrm>
          <a:prstGeom prst="rect">
            <a:avLst/>
          </a:prstGeom>
          <a:noFill/>
          <a:ln>
            <a:solidFill>
              <a:srgbClr val="FF0000"/>
            </a:solidFill>
          </a:ln>
        </p:spPr>
        <p:txBody>
          <a:bodyPr wrap="square" rtlCol="0">
            <a:spAutoFit/>
          </a:bodyPr>
          <a:lstStyle/>
          <a:p>
            <a:pPr algn="ctr"/>
            <a:r>
              <a:rPr lang="en-US" sz="2800" b="1" dirty="0" smtClean="0">
                <a:solidFill>
                  <a:srgbClr val="FF0000"/>
                </a:solidFill>
              </a:rPr>
              <a:t>IP2</a:t>
            </a:r>
            <a:endParaRPr lang="en-US" sz="2800" b="1" dirty="0">
              <a:solidFill>
                <a:srgbClr val="FF0000"/>
              </a:solidFill>
            </a:endParaRPr>
          </a:p>
        </p:txBody>
      </p:sp>
      <p:cxnSp>
        <p:nvCxnSpPr>
          <p:cNvPr id="15" name="Straight Connector 44"/>
          <p:cNvCxnSpPr/>
          <p:nvPr/>
        </p:nvCxnSpPr>
        <p:spPr>
          <a:xfrm>
            <a:off x="4568020" y="961345"/>
            <a:ext cx="3980" cy="5810110"/>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16" name="Straight Connector 45"/>
          <p:cNvCxnSpPr/>
          <p:nvPr/>
        </p:nvCxnSpPr>
        <p:spPr>
          <a:xfrm flipH="1">
            <a:off x="581223" y="6947072"/>
            <a:ext cx="6490445" cy="15188"/>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17" name="Straight Connector 46"/>
          <p:cNvCxnSpPr/>
          <p:nvPr/>
        </p:nvCxnSpPr>
        <p:spPr>
          <a:xfrm flipH="1">
            <a:off x="1430111" y="3831352"/>
            <a:ext cx="6490445" cy="15188"/>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458255" y="3443718"/>
            <a:ext cx="1382580" cy="369332"/>
          </a:xfrm>
          <a:prstGeom prst="rect">
            <a:avLst/>
          </a:prstGeom>
          <a:noFill/>
        </p:spPr>
        <p:txBody>
          <a:bodyPr wrap="square" rtlCol="0">
            <a:spAutoFit/>
          </a:bodyPr>
          <a:lstStyle/>
          <a:p>
            <a:pPr algn="ctr"/>
            <a:r>
              <a:rPr lang="en-US" b="1" dirty="0" smtClean="0">
                <a:solidFill>
                  <a:prstClr val="black"/>
                </a:solidFill>
              </a:rPr>
              <a:t>D = 17.3 km</a:t>
            </a:r>
            <a:endParaRPr lang="en-US" b="1" dirty="0">
              <a:solidFill>
                <a:prstClr val="black"/>
              </a:solidFill>
            </a:endParaRPr>
          </a:p>
        </p:txBody>
      </p:sp>
      <p:sp>
        <p:nvSpPr>
          <p:cNvPr id="19" name="TextBox 18"/>
          <p:cNvSpPr txBox="1"/>
          <p:nvPr/>
        </p:nvSpPr>
        <p:spPr>
          <a:xfrm>
            <a:off x="4725620" y="922940"/>
            <a:ext cx="768099"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½ RF</a:t>
            </a:r>
            <a:endParaRPr lang="en-US" sz="2000" b="1" dirty="0">
              <a:solidFill>
                <a:srgbClr val="A30D98"/>
              </a:solidFill>
            </a:endParaRPr>
          </a:p>
        </p:txBody>
      </p:sp>
      <p:sp>
        <p:nvSpPr>
          <p:cNvPr id="20" name="TextBox 19"/>
          <p:cNvSpPr txBox="1"/>
          <p:nvPr/>
        </p:nvSpPr>
        <p:spPr>
          <a:xfrm>
            <a:off x="6338630" y="5630695"/>
            <a:ext cx="537670"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RF</a:t>
            </a:r>
            <a:endParaRPr lang="en-US" sz="2000" b="1" dirty="0">
              <a:solidFill>
                <a:srgbClr val="A30D98"/>
              </a:solidFill>
            </a:endParaRPr>
          </a:p>
        </p:txBody>
      </p:sp>
      <p:sp>
        <p:nvSpPr>
          <p:cNvPr id="21" name="TextBox 20"/>
          <p:cNvSpPr txBox="1"/>
          <p:nvPr/>
        </p:nvSpPr>
        <p:spPr>
          <a:xfrm>
            <a:off x="6300225" y="1729445"/>
            <a:ext cx="537670"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RF</a:t>
            </a:r>
            <a:endParaRPr lang="en-US" sz="2000" b="1" dirty="0">
              <a:solidFill>
                <a:srgbClr val="A30D98"/>
              </a:solidFill>
            </a:endParaRPr>
          </a:p>
        </p:txBody>
      </p:sp>
      <p:sp>
        <p:nvSpPr>
          <p:cNvPr id="22" name="TextBox 21"/>
          <p:cNvSpPr txBox="1"/>
          <p:nvPr/>
        </p:nvSpPr>
        <p:spPr>
          <a:xfrm>
            <a:off x="2267700" y="5608350"/>
            <a:ext cx="537670"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RF</a:t>
            </a:r>
            <a:endParaRPr lang="en-US" sz="2000" b="1" dirty="0">
              <a:solidFill>
                <a:srgbClr val="A30D98"/>
              </a:solidFill>
            </a:endParaRPr>
          </a:p>
        </p:txBody>
      </p:sp>
      <p:sp>
        <p:nvSpPr>
          <p:cNvPr id="23" name="TextBox 22"/>
          <p:cNvSpPr txBox="1"/>
          <p:nvPr/>
        </p:nvSpPr>
        <p:spPr>
          <a:xfrm>
            <a:off x="2190890" y="1751790"/>
            <a:ext cx="537670"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RF</a:t>
            </a:r>
            <a:endParaRPr lang="en-US" sz="2000" b="1" dirty="0">
              <a:solidFill>
                <a:srgbClr val="A30D98"/>
              </a:solidFill>
            </a:endParaRPr>
          </a:p>
        </p:txBody>
      </p:sp>
      <p:sp>
        <p:nvSpPr>
          <p:cNvPr id="24" name="TextBox 23"/>
          <p:cNvSpPr txBox="1"/>
          <p:nvPr/>
        </p:nvSpPr>
        <p:spPr>
          <a:xfrm>
            <a:off x="3650281" y="6292085"/>
            <a:ext cx="768099"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½ RF</a:t>
            </a:r>
            <a:endParaRPr lang="en-US" sz="2000" b="1" dirty="0">
              <a:solidFill>
                <a:srgbClr val="A30D98"/>
              </a:solidFill>
            </a:endParaRPr>
          </a:p>
        </p:txBody>
      </p:sp>
      <p:sp>
        <p:nvSpPr>
          <p:cNvPr id="25" name="TextBox 24"/>
          <p:cNvSpPr txBox="1"/>
          <p:nvPr/>
        </p:nvSpPr>
        <p:spPr>
          <a:xfrm>
            <a:off x="3611875" y="913690"/>
            <a:ext cx="768099"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½ RF</a:t>
            </a:r>
            <a:endParaRPr lang="en-US" sz="2000" b="1" dirty="0">
              <a:solidFill>
                <a:srgbClr val="A30D98"/>
              </a:solidFill>
            </a:endParaRPr>
          </a:p>
        </p:txBody>
      </p:sp>
      <p:sp>
        <p:nvSpPr>
          <p:cNvPr id="26" name="TextBox 25"/>
          <p:cNvSpPr txBox="1"/>
          <p:nvPr/>
        </p:nvSpPr>
        <p:spPr>
          <a:xfrm>
            <a:off x="4687216" y="6283580"/>
            <a:ext cx="768099"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½ RF</a:t>
            </a:r>
            <a:endParaRPr lang="en-US" sz="2000" b="1" dirty="0">
              <a:solidFill>
                <a:srgbClr val="A30D98"/>
              </a:solidFill>
            </a:endParaRPr>
          </a:p>
        </p:txBody>
      </p:sp>
      <p:sp>
        <p:nvSpPr>
          <p:cNvPr id="27" name="TextBox 26"/>
          <p:cNvSpPr txBox="1"/>
          <p:nvPr/>
        </p:nvSpPr>
        <p:spPr>
          <a:xfrm>
            <a:off x="1461195" y="3611145"/>
            <a:ext cx="537670"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RF</a:t>
            </a:r>
            <a:endParaRPr lang="en-US" sz="2000" b="1" dirty="0">
              <a:solidFill>
                <a:srgbClr val="A30D98"/>
              </a:solidFill>
            </a:endParaRPr>
          </a:p>
        </p:txBody>
      </p:sp>
      <p:sp>
        <p:nvSpPr>
          <p:cNvPr id="28" name="TextBox 27"/>
          <p:cNvSpPr txBox="1"/>
          <p:nvPr/>
        </p:nvSpPr>
        <p:spPr>
          <a:xfrm>
            <a:off x="7113519" y="3593245"/>
            <a:ext cx="537670" cy="400110"/>
          </a:xfrm>
          <a:prstGeom prst="rect">
            <a:avLst/>
          </a:prstGeom>
          <a:noFill/>
          <a:ln>
            <a:solidFill>
              <a:srgbClr val="A30D98"/>
            </a:solidFill>
          </a:ln>
        </p:spPr>
        <p:txBody>
          <a:bodyPr wrap="square" rtlCol="0">
            <a:spAutoFit/>
          </a:bodyPr>
          <a:lstStyle/>
          <a:p>
            <a:pPr algn="ctr"/>
            <a:r>
              <a:rPr lang="en-US" sz="2000" b="1" dirty="0" smtClean="0">
                <a:solidFill>
                  <a:srgbClr val="A30D98"/>
                </a:solidFill>
              </a:rPr>
              <a:t>RF</a:t>
            </a:r>
            <a:endParaRPr lang="en-US" sz="2000" b="1" dirty="0">
              <a:solidFill>
                <a:srgbClr val="A30D98"/>
              </a:solidFill>
            </a:endParaRPr>
          </a:p>
        </p:txBody>
      </p:sp>
      <p:sp>
        <p:nvSpPr>
          <p:cNvPr id="29" name="TextBox 28"/>
          <p:cNvSpPr txBox="1"/>
          <p:nvPr/>
        </p:nvSpPr>
        <p:spPr>
          <a:xfrm>
            <a:off x="6991514" y="1076560"/>
            <a:ext cx="2044981" cy="1815882"/>
          </a:xfrm>
          <a:prstGeom prst="rect">
            <a:avLst/>
          </a:prstGeom>
          <a:noFill/>
          <a:ln>
            <a:solidFill>
              <a:srgbClr val="A30D98"/>
            </a:solidFill>
          </a:ln>
        </p:spPr>
        <p:txBody>
          <a:bodyPr wrap="square" rtlCol="0">
            <a:spAutoFit/>
          </a:bodyPr>
          <a:lstStyle/>
          <a:p>
            <a:r>
              <a:rPr lang="en-US" sz="1600" dirty="0" smtClean="0">
                <a:solidFill>
                  <a:srgbClr val="A30D98"/>
                </a:solidFill>
              </a:rPr>
              <a:t>One RF station: </a:t>
            </a:r>
          </a:p>
          <a:p>
            <a:pPr marL="285750" indent="-285750">
              <a:buFont typeface="Arial" panose="020B0604020202020204" pitchFamily="34" charset="0"/>
              <a:buChar char="•"/>
            </a:pPr>
            <a:r>
              <a:rPr lang="en-US" sz="1600" dirty="0" smtClean="0">
                <a:solidFill>
                  <a:srgbClr val="A30D98"/>
                </a:solidFill>
              </a:rPr>
              <a:t>650 MHz five-cell SRF cavities;</a:t>
            </a:r>
          </a:p>
          <a:p>
            <a:pPr marL="285750" indent="-285750">
              <a:buFont typeface="Arial" panose="020B0604020202020204" pitchFamily="34" charset="0"/>
              <a:buChar char="•"/>
            </a:pPr>
            <a:r>
              <a:rPr lang="en-US" sz="1600" dirty="0" smtClean="0">
                <a:solidFill>
                  <a:srgbClr val="A30D98"/>
                </a:solidFill>
              </a:rPr>
              <a:t>4 cavities/module</a:t>
            </a:r>
          </a:p>
          <a:p>
            <a:pPr marL="285750" indent="-285750">
              <a:buFont typeface="Arial" panose="020B0604020202020204" pitchFamily="34" charset="0"/>
              <a:buChar char="•"/>
            </a:pPr>
            <a:r>
              <a:rPr lang="en-US" sz="1600" dirty="0" smtClean="0">
                <a:solidFill>
                  <a:srgbClr val="A30D98"/>
                </a:solidFill>
              </a:rPr>
              <a:t>12 modules, 8 m each</a:t>
            </a:r>
          </a:p>
          <a:p>
            <a:pPr marL="285750" indent="-285750">
              <a:buFont typeface="Arial" panose="020B0604020202020204" pitchFamily="34" charset="0"/>
              <a:buChar char="•"/>
            </a:pPr>
            <a:r>
              <a:rPr lang="en-US" sz="1600" dirty="0" smtClean="0">
                <a:solidFill>
                  <a:srgbClr val="A30D98"/>
                </a:solidFill>
              </a:rPr>
              <a:t>RF length 120 m</a:t>
            </a:r>
          </a:p>
        </p:txBody>
      </p:sp>
      <p:sp>
        <p:nvSpPr>
          <p:cNvPr id="30" name="TextBox 29"/>
          <p:cNvSpPr txBox="1"/>
          <p:nvPr/>
        </p:nvSpPr>
        <p:spPr>
          <a:xfrm>
            <a:off x="3343040" y="2483604"/>
            <a:ext cx="2597112" cy="369332"/>
          </a:xfrm>
          <a:prstGeom prst="rect">
            <a:avLst/>
          </a:prstGeom>
          <a:noFill/>
        </p:spPr>
        <p:txBody>
          <a:bodyPr wrap="square" rtlCol="0">
            <a:spAutoFit/>
          </a:bodyPr>
          <a:lstStyle/>
          <a:p>
            <a:pPr algn="ctr"/>
            <a:r>
              <a:rPr lang="en-US" dirty="0" smtClean="0">
                <a:solidFill>
                  <a:srgbClr val="FF0000"/>
                </a:solidFill>
              </a:rPr>
              <a:t>(4 IPs, </a:t>
            </a:r>
            <a:r>
              <a:rPr lang="en-US" u="sng" dirty="0" smtClean="0">
                <a:solidFill>
                  <a:srgbClr val="FF0000"/>
                </a:solidFill>
              </a:rPr>
              <a:t>1038.4 m</a:t>
            </a:r>
            <a:r>
              <a:rPr lang="en-US" dirty="0" smtClean="0">
                <a:solidFill>
                  <a:srgbClr val="FF0000"/>
                </a:solidFill>
              </a:rPr>
              <a:t> each)</a:t>
            </a:r>
            <a:endParaRPr lang="en-US" dirty="0">
              <a:solidFill>
                <a:srgbClr val="FF0000"/>
              </a:solidFill>
            </a:endParaRPr>
          </a:p>
        </p:txBody>
      </p:sp>
      <p:sp>
        <p:nvSpPr>
          <p:cNvPr id="31" name="TextBox 30"/>
          <p:cNvSpPr txBox="1"/>
          <p:nvPr/>
        </p:nvSpPr>
        <p:spPr>
          <a:xfrm>
            <a:off x="-75005" y="2137948"/>
            <a:ext cx="2765159" cy="369332"/>
          </a:xfrm>
          <a:prstGeom prst="rect">
            <a:avLst/>
          </a:prstGeom>
          <a:noFill/>
          <a:ln>
            <a:noFill/>
          </a:ln>
        </p:spPr>
        <p:txBody>
          <a:bodyPr wrap="square" rtlCol="0">
            <a:spAutoFit/>
          </a:bodyPr>
          <a:lstStyle/>
          <a:p>
            <a:pPr algn="ctr"/>
            <a:r>
              <a:rPr lang="en-US" dirty="0" smtClean="0">
                <a:solidFill>
                  <a:srgbClr val="A30D98"/>
                </a:solidFill>
              </a:rPr>
              <a:t>(4 straights, </a:t>
            </a:r>
            <a:r>
              <a:rPr lang="en-US" u="sng" dirty="0" smtClean="0">
                <a:solidFill>
                  <a:srgbClr val="A30D98"/>
                </a:solidFill>
              </a:rPr>
              <a:t>849.6 m</a:t>
            </a:r>
            <a:r>
              <a:rPr lang="en-US" dirty="0" smtClean="0">
                <a:solidFill>
                  <a:srgbClr val="A30D98"/>
                </a:solidFill>
              </a:rPr>
              <a:t> each)</a:t>
            </a:r>
            <a:endParaRPr lang="en-US" dirty="0">
              <a:solidFill>
                <a:srgbClr val="A30D98"/>
              </a:solidFill>
            </a:endParaRPr>
          </a:p>
        </p:txBody>
      </p:sp>
      <p:sp>
        <p:nvSpPr>
          <p:cNvPr id="32" name="TextBox 31"/>
          <p:cNvSpPr txBox="1"/>
          <p:nvPr/>
        </p:nvSpPr>
        <p:spPr>
          <a:xfrm>
            <a:off x="-75005" y="2714023"/>
            <a:ext cx="2381110" cy="369332"/>
          </a:xfrm>
          <a:prstGeom prst="rect">
            <a:avLst/>
          </a:prstGeom>
          <a:noFill/>
        </p:spPr>
        <p:txBody>
          <a:bodyPr wrap="square" rtlCol="0">
            <a:spAutoFit/>
          </a:bodyPr>
          <a:lstStyle/>
          <a:p>
            <a:pPr algn="ctr"/>
            <a:r>
              <a:rPr lang="en-US" dirty="0" smtClean="0">
                <a:solidFill>
                  <a:srgbClr val="0000CC"/>
                </a:solidFill>
              </a:rPr>
              <a:t>(8 arcs, </a:t>
            </a:r>
            <a:r>
              <a:rPr lang="en-US" u="sng" dirty="0" smtClean="0">
                <a:solidFill>
                  <a:srgbClr val="0000CC"/>
                </a:solidFill>
              </a:rPr>
              <a:t>5852.8 m</a:t>
            </a:r>
            <a:r>
              <a:rPr lang="en-US" dirty="0" smtClean="0">
                <a:solidFill>
                  <a:srgbClr val="0000CC"/>
                </a:solidFill>
              </a:rPr>
              <a:t> each)</a:t>
            </a:r>
            <a:endParaRPr lang="en-US" dirty="0">
              <a:solidFill>
                <a:srgbClr val="0000CC"/>
              </a:solidFill>
            </a:endParaRPr>
          </a:p>
        </p:txBody>
      </p:sp>
      <p:sp>
        <p:nvSpPr>
          <p:cNvPr id="33" name="TextBox 32"/>
          <p:cNvSpPr txBox="1"/>
          <p:nvPr/>
        </p:nvSpPr>
        <p:spPr>
          <a:xfrm>
            <a:off x="3035800" y="4649260"/>
            <a:ext cx="3103980" cy="584775"/>
          </a:xfrm>
          <a:prstGeom prst="rect">
            <a:avLst/>
          </a:prstGeom>
          <a:noFill/>
        </p:spPr>
        <p:txBody>
          <a:bodyPr wrap="square" rtlCol="0">
            <a:spAutoFit/>
          </a:bodyPr>
          <a:lstStyle/>
          <a:p>
            <a:pPr algn="ctr"/>
            <a:r>
              <a:rPr lang="en-US" sz="3200" b="1" u="sng" dirty="0" smtClean="0">
                <a:solidFill>
                  <a:prstClr val="black"/>
                </a:solidFill>
              </a:rPr>
              <a:t>C = 54.374 km</a:t>
            </a:r>
            <a:endParaRPr lang="en-US" sz="3200" b="1" u="sng" dirty="0">
              <a:solidFill>
                <a:prstClr val="black"/>
              </a:solidFill>
            </a:endParaRPr>
          </a:p>
        </p:txBody>
      </p:sp>
    </p:spTree>
    <p:custDataLst>
      <p:tags r:id="rId1"/>
    </p:custDataLst>
    <p:extLst>
      <p:ext uri="{BB962C8B-B14F-4D97-AF65-F5344CB8AC3E}">
        <p14:creationId xmlns:p14="http://schemas.microsoft.com/office/powerpoint/2010/main" val="85969602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Radiation protection tasks</a:t>
            </a:r>
            <a:endParaRPr lang="zh-CN" altLang="en-US" dirty="0"/>
          </a:p>
        </p:txBody>
      </p:sp>
      <p:sp>
        <p:nvSpPr>
          <p:cNvPr id="3" name="内容占位符 2"/>
          <p:cNvSpPr>
            <a:spLocks noGrp="1"/>
          </p:cNvSpPr>
          <p:nvPr>
            <p:ph idx="1"/>
          </p:nvPr>
        </p:nvSpPr>
        <p:spPr/>
        <p:txBody>
          <a:bodyPr/>
          <a:lstStyle/>
          <a:p>
            <a:r>
              <a:rPr lang="en-US" altLang="zh-CN" sz="2400" dirty="0"/>
              <a:t>Synchrotron radiation shielding</a:t>
            </a:r>
          </a:p>
          <a:p>
            <a:r>
              <a:rPr lang="en-US" altLang="zh-CN" sz="2400" dirty="0" smtClean="0"/>
              <a:t>The thickness of the </a:t>
            </a:r>
            <a:r>
              <a:rPr lang="en-US" altLang="zh-CN" sz="2400" dirty="0"/>
              <a:t>main </a:t>
            </a:r>
            <a:r>
              <a:rPr lang="en-US" altLang="zh-CN" sz="2400" dirty="0" smtClean="0"/>
              <a:t>tunnel</a:t>
            </a:r>
          </a:p>
          <a:p>
            <a:r>
              <a:rPr lang="en-US" altLang="zh-CN" sz="2400" dirty="0" smtClean="0"/>
              <a:t>Shielding for straight tunnel, beam dump, collimate station, injection section, maze, duct, shielding doors, RF station, </a:t>
            </a:r>
            <a:r>
              <a:rPr lang="en-US" altLang="zh-CN" sz="2400" dirty="0" err="1" smtClean="0"/>
              <a:t>etc</a:t>
            </a:r>
            <a:r>
              <a:rPr lang="en-US" altLang="zh-CN" sz="2400" dirty="0" smtClean="0"/>
              <a:t>;</a:t>
            </a:r>
          </a:p>
          <a:p>
            <a:r>
              <a:rPr lang="en-US" altLang="zh-CN" sz="2400" dirty="0" smtClean="0"/>
              <a:t>Induced radioactivity analysis: cooling water, ventilation air, accelerator component, local shielding concrete, ground water, environmental samples, </a:t>
            </a:r>
            <a:r>
              <a:rPr lang="en-US" altLang="zh-CN" sz="2400" dirty="0" err="1" smtClean="0"/>
              <a:t>etc</a:t>
            </a:r>
            <a:r>
              <a:rPr lang="en-US" altLang="zh-CN" sz="2400" dirty="0" smtClean="0"/>
              <a:t>;</a:t>
            </a:r>
          </a:p>
          <a:p>
            <a:r>
              <a:rPr lang="en-GB" altLang="zh-CN" sz="2400" dirty="0"/>
              <a:t>Personal safety interlock system </a:t>
            </a:r>
            <a:endParaRPr lang="en-US" altLang="zh-CN" sz="2400" dirty="0" smtClean="0"/>
          </a:p>
          <a:p>
            <a:r>
              <a:rPr lang="en-GB" altLang="zh-CN" sz="2400" dirty="0"/>
              <a:t>Radiation dose monitoring </a:t>
            </a:r>
            <a:r>
              <a:rPr lang="en-GB" altLang="zh-CN" sz="2400" dirty="0" smtClean="0"/>
              <a:t>system</a:t>
            </a:r>
            <a:endParaRPr lang="en-US" altLang="zh-CN" sz="2400" dirty="0" smtClean="0"/>
          </a:p>
          <a:p>
            <a:endParaRPr lang="zh-CN" altLang="en-US" dirty="0"/>
          </a:p>
        </p:txBody>
      </p:sp>
    </p:spTree>
    <p:extLst>
      <p:ext uri="{BB962C8B-B14F-4D97-AF65-F5344CB8AC3E}">
        <p14:creationId xmlns:p14="http://schemas.microsoft.com/office/powerpoint/2010/main" val="351581065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Shielding Design Criteria</a:t>
            </a:r>
            <a:endParaRPr lang="zh-CN" altLang="en-US" dirty="0"/>
          </a:p>
        </p:txBody>
      </p:sp>
      <p:sp>
        <p:nvSpPr>
          <p:cNvPr id="3" name="内容占位符 2"/>
          <p:cNvSpPr>
            <a:spLocks noGrp="1"/>
          </p:cNvSpPr>
          <p:nvPr>
            <p:ph idx="1"/>
          </p:nvPr>
        </p:nvSpPr>
        <p:spPr/>
        <p:txBody>
          <a:bodyPr/>
          <a:lstStyle/>
          <a:p>
            <a:r>
              <a:rPr lang="en-US" altLang="ja-JP" dirty="0">
                <a:latin typeface="Tahoma" pitchFamily="34" charset="0"/>
                <a:cs typeface="Times New Roman" pitchFamily="18" charset="0"/>
              </a:rPr>
              <a:t>Dose limitation in regulations</a:t>
            </a:r>
            <a:endParaRPr lang="en-US" altLang="zh-CN" dirty="0" smtClean="0"/>
          </a:p>
          <a:p>
            <a:pPr lvl="1"/>
            <a:r>
              <a:rPr lang="en-US" altLang="zh-CN" dirty="0" smtClean="0">
                <a:latin typeface="Times New Roman" panose="02020603050405020304" pitchFamily="18" charset="0"/>
                <a:cs typeface="Times New Roman" panose="02020603050405020304" pitchFamily="18" charset="0"/>
              </a:rPr>
              <a:t>The </a:t>
            </a:r>
            <a:r>
              <a:rPr lang="en-US" altLang="zh-CN" dirty="0">
                <a:latin typeface="Times New Roman" panose="02020603050405020304" pitchFamily="18" charset="0"/>
                <a:cs typeface="Times New Roman" panose="02020603050405020304" pitchFamily="18" charset="0"/>
              </a:rPr>
              <a:t>national standard of the People’s Republic of CHINA, “Basic standards for protection against ionizing radiation and for the safety of radiation Source”, GB </a:t>
            </a:r>
            <a:r>
              <a:rPr lang="en-US" altLang="zh-CN" dirty="0" smtClean="0">
                <a:latin typeface="Times New Roman" panose="02020603050405020304" pitchFamily="18" charset="0"/>
                <a:cs typeface="Times New Roman" panose="02020603050405020304" pitchFamily="18" charset="0"/>
              </a:rPr>
              <a:t>18871-2002</a:t>
            </a:r>
            <a:r>
              <a:rPr lang="en-US" altLang="zh-CN" dirty="0">
                <a:latin typeface="Times New Roman" panose="02020603050405020304" pitchFamily="18" charset="0"/>
                <a:cs typeface="Times New Roman" panose="02020603050405020304" pitchFamily="18" charset="0"/>
              </a:rPr>
              <a:t>.</a:t>
            </a:r>
          </a:p>
          <a:p>
            <a:pPr lvl="1"/>
            <a:r>
              <a:rPr lang="en-US" altLang="zh-CN" dirty="0">
                <a:latin typeface="Times New Roman" panose="02020603050405020304" pitchFamily="18" charset="0"/>
                <a:cs typeface="Times New Roman" panose="02020603050405020304" pitchFamily="18" charset="0"/>
              </a:rPr>
              <a:t>The national standard of the people’s republic of china, “The rule for radiation protection of particle accelerators”, GB 5172 1985.</a:t>
            </a:r>
          </a:p>
          <a:p>
            <a:pPr lvl="1"/>
            <a:r>
              <a:rPr lang="en-US" altLang="zh-CN" dirty="0" smtClean="0">
                <a:latin typeface="Times New Roman" panose="02020603050405020304" pitchFamily="18" charset="0"/>
                <a:cs typeface="Times New Roman" panose="02020603050405020304" pitchFamily="18" charset="0"/>
              </a:rPr>
              <a:t>ICRP </a:t>
            </a:r>
            <a:r>
              <a:rPr lang="en-US" altLang="zh-CN" dirty="0">
                <a:latin typeface="Times New Roman" panose="02020603050405020304" pitchFamily="18" charset="0"/>
                <a:cs typeface="Times New Roman" panose="02020603050405020304" pitchFamily="18" charset="0"/>
              </a:rPr>
              <a:t>publication </a:t>
            </a:r>
            <a:r>
              <a:rPr lang="en-US" altLang="zh-CN" dirty="0" smtClean="0">
                <a:latin typeface="Times New Roman" panose="02020603050405020304" pitchFamily="18" charset="0"/>
                <a:cs typeface="Times New Roman" panose="02020603050405020304" pitchFamily="18" charset="0"/>
              </a:rPr>
              <a:t>103, </a:t>
            </a:r>
            <a:r>
              <a:rPr lang="en-US" altLang="zh-CN" dirty="0">
                <a:latin typeface="Times New Roman" panose="02020603050405020304" pitchFamily="18" charset="0"/>
                <a:cs typeface="Times New Roman" panose="02020603050405020304" pitchFamily="18" charset="0"/>
              </a:rPr>
              <a:t>“The 2007 Recommendations of the International Commission on Radiological Protection”.</a:t>
            </a:r>
            <a:endParaRPr lang="zh-CN" altLang="en-US" dirty="0"/>
          </a:p>
        </p:txBody>
      </p:sp>
    </p:spTree>
    <p:extLst>
      <p:ext uri="{BB962C8B-B14F-4D97-AF65-F5344CB8AC3E}">
        <p14:creationId xmlns:p14="http://schemas.microsoft.com/office/powerpoint/2010/main" val="116460353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灯片编号占位符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宋体" pitchFamily="2" charset="-122"/>
              </a:defRPr>
            </a:lvl1pPr>
            <a:lvl2pPr marL="742950" indent="-285750" eaLnBrk="0" hangingPunct="0">
              <a:defRPr sz="1400">
                <a:solidFill>
                  <a:schemeClr val="tx1"/>
                </a:solidFill>
                <a:latin typeface="Arial" pitchFamily="34" charset="0"/>
                <a:ea typeface="宋体" pitchFamily="2" charset="-122"/>
              </a:defRPr>
            </a:lvl2pPr>
            <a:lvl3pPr marL="1143000" indent="-228600" eaLnBrk="0" hangingPunct="0">
              <a:defRPr sz="1400">
                <a:solidFill>
                  <a:schemeClr val="tx1"/>
                </a:solidFill>
                <a:latin typeface="Arial" pitchFamily="34" charset="0"/>
                <a:ea typeface="宋体" pitchFamily="2" charset="-122"/>
              </a:defRPr>
            </a:lvl3pPr>
            <a:lvl4pPr marL="1600200" indent="-228600" eaLnBrk="0" hangingPunct="0">
              <a:defRPr sz="1400">
                <a:solidFill>
                  <a:schemeClr val="tx1"/>
                </a:solidFill>
                <a:latin typeface="Arial" pitchFamily="34" charset="0"/>
                <a:ea typeface="宋体" pitchFamily="2" charset="-122"/>
              </a:defRPr>
            </a:lvl4pPr>
            <a:lvl5pPr marL="2057400" indent="-228600" eaLnBrk="0" hangingPunct="0">
              <a:defRPr sz="1400">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sz="1400">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sz="1400">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sz="1400">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sz="1400">
                <a:solidFill>
                  <a:schemeClr val="tx1"/>
                </a:solidFill>
                <a:latin typeface="Arial" pitchFamily="34" charset="0"/>
                <a:ea typeface="宋体" pitchFamily="2" charset="-122"/>
              </a:defRPr>
            </a:lvl9pPr>
          </a:lstStyle>
          <a:p>
            <a:fld id="{E00C6581-CEF7-42D6-AFC7-861FCDA8CAD1}" type="slidenum">
              <a:rPr lang="en-US" altLang="zh-CN" sz="900">
                <a:solidFill>
                  <a:srgbClr val="4D5E68"/>
                </a:solidFill>
                <a:latin typeface="Impact" pitchFamily="34" charset="0"/>
              </a:rPr>
              <a:pPr/>
              <a:t>6</a:t>
            </a:fld>
            <a:endParaRPr lang="en-US" altLang="zh-CN" sz="900">
              <a:solidFill>
                <a:srgbClr val="4D5E68"/>
              </a:solidFill>
              <a:latin typeface="Impact" pitchFamily="34" charset="0"/>
            </a:endParaRPr>
          </a:p>
        </p:txBody>
      </p:sp>
      <p:graphicFrame>
        <p:nvGraphicFramePr>
          <p:cNvPr id="330831" name="Group 79"/>
          <p:cNvGraphicFramePr>
            <a:graphicFrameLocks noGrp="1"/>
          </p:cNvGraphicFramePr>
          <p:nvPr>
            <p:ph sz="quarter" idx="3"/>
            <p:extLst>
              <p:ext uri="{D42A27DB-BD31-4B8C-83A1-F6EECF244321}">
                <p14:modId xmlns:p14="http://schemas.microsoft.com/office/powerpoint/2010/main" val="2312627441"/>
              </p:ext>
            </p:extLst>
          </p:nvPr>
        </p:nvGraphicFramePr>
        <p:xfrm>
          <a:off x="468313" y="2060575"/>
          <a:ext cx="7778750" cy="3324226"/>
        </p:xfrm>
        <a:graphic>
          <a:graphicData uri="http://schemas.openxmlformats.org/drawingml/2006/table">
            <a:tbl>
              <a:tblPr/>
              <a:tblGrid>
                <a:gridCol w="2089150"/>
                <a:gridCol w="2303462"/>
                <a:gridCol w="1655763"/>
                <a:gridCol w="1730375"/>
              </a:tblGrid>
              <a:tr h="468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dirty="0" smtClean="0">
                        <a:ln>
                          <a:noFill/>
                        </a:ln>
                        <a:solidFill>
                          <a:schemeClr val="tx1"/>
                        </a:solidFill>
                        <a:effectLst/>
                        <a:latin typeface="Arial" pitchFamily="34" charset="0"/>
                        <a:ea typeface="宋体"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chemeClr val="tx1"/>
                          </a:solidFill>
                          <a:effectLst/>
                          <a:latin typeface="Arial" pitchFamily="34" charset="0"/>
                          <a:ea typeface="宋体" pitchFamily="2" charset="-122"/>
                        </a:rPr>
                        <a:t>Worker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chemeClr val="tx1"/>
                          </a:solidFill>
                          <a:effectLst/>
                          <a:latin typeface="Arial" pitchFamily="34" charset="0"/>
                          <a:ea typeface="宋体" pitchFamily="2" charset="-122"/>
                        </a:rPr>
                        <a:t>Public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1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chemeClr val="tx1"/>
                          </a:solidFill>
                          <a:effectLst/>
                          <a:latin typeface="Arial" pitchFamily="34" charset="0"/>
                          <a:ea typeface="宋体" pitchFamily="2" charset="-122"/>
                        </a:rPr>
                        <a:t>Effective Dose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chemeClr val="tx1"/>
                          </a:solidFill>
                          <a:effectLst/>
                          <a:latin typeface="Arial" pitchFamily="34" charset="0"/>
                          <a:ea typeface="宋体" pitchFamily="2" charset="-122"/>
                        </a:rPr>
                        <a:t>Average in 5 years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chemeClr val="tx1"/>
                          </a:solidFill>
                          <a:effectLst/>
                          <a:latin typeface="Arial" pitchFamily="34" charset="0"/>
                          <a:ea typeface="宋体" pitchFamily="2" charset="-122"/>
                        </a:rPr>
                        <a:t>20mSv/year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chemeClr val="tx1"/>
                          </a:solidFill>
                          <a:effectLst/>
                          <a:latin typeface="Arial" pitchFamily="34" charset="0"/>
                          <a:ea typeface="宋体" pitchFamily="2" charset="-122"/>
                        </a:rPr>
                        <a:t>1mSv/year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9499">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chemeClr val="tx1"/>
                          </a:solidFill>
                          <a:effectLst/>
                          <a:latin typeface="Arial" pitchFamily="34" charset="0"/>
                          <a:ea typeface="宋体" pitchFamily="2" charset="-122"/>
                        </a:rPr>
                        <a:t>Max. in single year of the 5 years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chemeClr val="tx1"/>
                          </a:solidFill>
                          <a:effectLst/>
                          <a:latin typeface="Arial" pitchFamily="34" charset="0"/>
                          <a:ea typeface="宋体" pitchFamily="2" charset="-122"/>
                        </a:rPr>
                        <a:t>50mSv/year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chemeClr val="tx1"/>
                          </a:solidFill>
                          <a:effectLst/>
                          <a:latin typeface="Arial" pitchFamily="34" charset="0"/>
                          <a:ea typeface="宋体" pitchFamily="2" charset="-122"/>
                        </a:rPr>
                        <a:t>5mSv/year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1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kern="1200" cap="none" normalizeH="0" baseline="0" smtClean="0">
                          <a:ln>
                            <a:noFill/>
                          </a:ln>
                          <a:solidFill>
                            <a:schemeClr val="tx1"/>
                          </a:solidFill>
                          <a:effectLst/>
                          <a:latin typeface="Arial" pitchFamily="34" charset="0"/>
                          <a:ea typeface="宋体" pitchFamily="2" charset="-122"/>
                          <a:cs typeface="+mn-cs"/>
                        </a:rPr>
                        <a:t>Equivalent Dose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kern="1200" cap="none" normalizeH="0" baseline="0" dirty="0" smtClean="0">
                          <a:ln>
                            <a:noFill/>
                          </a:ln>
                          <a:solidFill>
                            <a:schemeClr val="tx1"/>
                          </a:solidFill>
                          <a:effectLst/>
                          <a:latin typeface="Arial" pitchFamily="34" charset="0"/>
                          <a:ea typeface="宋体" pitchFamily="2" charset="-122"/>
                          <a:cs typeface="+mn-cs"/>
                        </a:rPr>
                        <a:t>Lens eye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kern="1200" cap="none" normalizeH="0" baseline="0" smtClean="0">
                          <a:ln>
                            <a:noFill/>
                          </a:ln>
                          <a:solidFill>
                            <a:schemeClr val="tx1"/>
                          </a:solidFill>
                          <a:effectLst/>
                          <a:latin typeface="Arial" pitchFamily="34" charset="0"/>
                          <a:ea typeface="宋体" pitchFamily="2" charset="-122"/>
                          <a:cs typeface="+mn-cs"/>
                        </a:rPr>
                        <a:t>150mSv/year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kern="1200" cap="none" normalizeH="0" baseline="0" dirty="0" smtClean="0">
                          <a:ln>
                            <a:noFill/>
                          </a:ln>
                          <a:solidFill>
                            <a:schemeClr val="tx1"/>
                          </a:solidFill>
                          <a:effectLst/>
                          <a:latin typeface="Arial" pitchFamily="34" charset="0"/>
                          <a:ea typeface="宋体" pitchFamily="2" charset="-122"/>
                          <a:cs typeface="+mn-cs"/>
                        </a:rPr>
                        <a:t>15mSv/year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138">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kern="1200" cap="none" normalizeH="0" baseline="0" dirty="0" smtClean="0">
                          <a:ln>
                            <a:noFill/>
                          </a:ln>
                          <a:solidFill>
                            <a:schemeClr val="tx1"/>
                          </a:solidFill>
                          <a:effectLst/>
                          <a:latin typeface="Arial" pitchFamily="34" charset="0"/>
                          <a:ea typeface="宋体" pitchFamily="2" charset="-122"/>
                          <a:cs typeface="+mn-cs"/>
                        </a:rPr>
                        <a:t>Skin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kern="1200" cap="none" normalizeH="0" baseline="0" smtClean="0">
                          <a:ln>
                            <a:noFill/>
                          </a:ln>
                          <a:solidFill>
                            <a:schemeClr val="tx1"/>
                          </a:solidFill>
                          <a:effectLst/>
                          <a:latin typeface="Arial" pitchFamily="34" charset="0"/>
                          <a:ea typeface="宋体" pitchFamily="2" charset="-122"/>
                          <a:cs typeface="+mn-cs"/>
                        </a:rPr>
                        <a:t>500mSv/year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kern="1200" cap="none" normalizeH="0" baseline="0" dirty="0" smtClean="0">
                          <a:ln>
                            <a:noFill/>
                          </a:ln>
                          <a:solidFill>
                            <a:schemeClr val="tx1"/>
                          </a:solidFill>
                          <a:effectLst/>
                          <a:latin typeface="Arial" pitchFamily="34" charset="0"/>
                          <a:ea typeface="宋体" pitchFamily="2" charset="-122"/>
                          <a:cs typeface="+mn-cs"/>
                        </a:rPr>
                        <a:t>50mSv/year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 Box 3"/>
          <p:cNvSpPr txBox="1">
            <a:spLocks noChangeArrowheads="1"/>
          </p:cNvSpPr>
          <p:nvPr/>
        </p:nvSpPr>
        <p:spPr bwMode="auto">
          <a:xfrm>
            <a:off x="611188" y="1268760"/>
            <a:ext cx="78492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400">
                <a:solidFill>
                  <a:schemeClr val="tx1"/>
                </a:solidFill>
                <a:latin typeface="Arial" pitchFamily="34" charset="0"/>
                <a:ea typeface="宋体" pitchFamily="2" charset="-122"/>
              </a:defRPr>
            </a:lvl1pPr>
            <a:lvl2pPr marL="742950" indent="-285750" eaLnBrk="0" hangingPunct="0">
              <a:defRPr sz="1400">
                <a:solidFill>
                  <a:schemeClr val="tx1"/>
                </a:solidFill>
                <a:latin typeface="Arial" pitchFamily="34" charset="0"/>
                <a:ea typeface="宋体" pitchFamily="2" charset="-122"/>
              </a:defRPr>
            </a:lvl2pPr>
            <a:lvl3pPr marL="1143000" indent="-228600" eaLnBrk="0" hangingPunct="0">
              <a:defRPr sz="1400">
                <a:solidFill>
                  <a:schemeClr val="tx1"/>
                </a:solidFill>
                <a:latin typeface="Arial" pitchFamily="34" charset="0"/>
                <a:ea typeface="宋体" pitchFamily="2" charset="-122"/>
              </a:defRPr>
            </a:lvl3pPr>
            <a:lvl4pPr marL="1600200" indent="-228600" eaLnBrk="0" hangingPunct="0">
              <a:defRPr sz="1400">
                <a:solidFill>
                  <a:schemeClr val="tx1"/>
                </a:solidFill>
                <a:latin typeface="Arial" pitchFamily="34" charset="0"/>
                <a:ea typeface="宋体" pitchFamily="2" charset="-122"/>
              </a:defRPr>
            </a:lvl4pPr>
            <a:lvl5pPr marL="2057400" indent="-228600" eaLnBrk="0" hangingPunct="0">
              <a:defRPr sz="1400">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sz="1400">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sz="1400">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sz="1400">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sz="1400">
                <a:solidFill>
                  <a:schemeClr val="tx1"/>
                </a:solidFill>
                <a:latin typeface="Arial" pitchFamily="34" charset="0"/>
                <a:ea typeface="宋体" pitchFamily="2" charset="-122"/>
              </a:defRPr>
            </a:lvl9pPr>
          </a:lstStyle>
          <a:p>
            <a:pPr eaLnBrk="1" hangingPunct="1"/>
            <a:r>
              <a:rPr lang="en-US" altLang="zh-CN" sz="2400" b="1" dirty="0">
                <a:solidFill>
                  <a:srgbClr val="FF0000"/>
                </a:solidFill>
                <a:latin typeface="Tahoma" pitchFamily="34" charset="0"/>
              </a:rPr>
              <a:t>Radiation dose limit for person in the regulations</a:t>
            </a:r>
          </a:p>
        </p:txBody>
      </p:sp>
    </p:spTree>
    <p:extLst>
      <p:ext uri="{BB962C8B-B14F-4D97-AF65-F5344CB8AC3E}">
        <p14:creationId xmlns:p14="http://schemas.microsoft.com/office/powerpoint/2010/main" val="321788628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灯片编号占位符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宋体" pitchFamily="2" charset="-122"/>
              </a:defRPr>
            </a:lvl1pPr>
            <a:lvl2pPr marL="742950" indent="-285750" eaLnBrk="0" hangingPunct="0">
              <a:defRPr sz="1400">
                <a:solidFill>
                  <a:schemeClr val="tx1"/>
                </a:solidFill>
                <a:latin typeface="Arial" pitchFamily="34" charset="0"/>
                <a:ea typeface="宋体" pitchFamily="2" charset="-122"/>
              </a:defRPr>
            </a:lvl2pPr>
            <a:lvl3pPr marL="1143000" indent="-228600" eaLnBrk="0" hangingPunct="0">
              <a:defRPr sz="1400">
                <a:solidFill>
                  <a:schemeClr val="tx1"/>
                </a:solidFill>
                <a:latin typeface="Arial" pitchFamily="34" charset="0"/>
                <a:ea typeface="宋体" pitchFamily="2" charset="-122"/>
              </a:defRPr>
            </a:lvl3pPr>
            <a:lvl4pPr marL="1600200" indent="-228600" eaLnBrk="0" hangingPunct="0">
              <a:defRPr sz="1400">
                <a:solidFill>
                  <a:schemeClr val="tx1"/>
                </a:solidFill>
                <a:latin typeface="Arial" pitchFamily="34" charset="0"/>
                <a:ea typeface="宋体" pitchFamily="2" charset="-122"/>
              </a:defRPr>
            </a:lvl4pPr>
            <a:lvl5pPr marL="2057400" indent="-228600" eaLnBrk="0" hangingPunct="0">
              <a:defRPr sz="1400">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sz="1400">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sz="1400">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sz="1400">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sz="1400">
                <a:solidFill>
                  <a:schemeClr val="tx1"/>
                </a:solidFill>
                <a:latin typeface="Arial" pitchFamily="34" charset="0"/>
                <a:ea typeface="宋体" pitchFamily="2" charset="-122"/>
              </a:defRPr>
            </a:lvl9pPr>
          </a:lstStyle>
          <a:p>
            <a:fld id="{6B1B0CC9-9DA7-40BC-A85B-01517541FC19}" type="slidenum">
              <a:rPr lang="en-US" altLang="zh-CN" sz="900">
                <a:solidFill>
                  <a:srgbClr val="4D5E68"/>
                </a:solidFill>
                <a:latin typeface="Impact" pitchFamily="34" charset="0"/>
              </a:rPr>
              <a:pPr/>
              <a:t>7</a:t>
            </a:fld>
            <a:endParaRPr lang="en-US" altLang="zh-CN" sz="900">
              <a:solidFill>
                <a:srgbClr val="4D5E68"/>
              </a:solidFill>
              <a:latin typeface="Impact" pitchFamily="34" charset="0"/>
            </a:endParaRPr>
          </a:p>
        </p:txBody>
      </p:sp>
      <p:sp>
        <p:nvSpPr>
          <p:cNvPr id="11267" name="Text Box 3"/>
          <p:cNvSpPr txBox="1">
            <a:spLocks noChangeArrowheads="1"/>
          </p:cNvSpPr>
          <p:nvPr/>
        </p:nvSpPr>
        <p:spPr bwMode="auto">
          <a:xfrm>
            <a:off x="611188" y="1125538"/>
            <a:ext cx="70571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400">
                <a:solidFill>
                  <a:schemeClr val="tx1"/>
                </a:solidFill>
                <a:latin typeface="Arial" pitchFamily="34" charset="0"/>
                <a:ea typeface="宋体" pitchFamily="2" charset="-122"/>
              </a:defRPr>
            </a:lvl1pPr>
            <a:lvl2pPr marL="742950" indent="-285750" eaLnBrk="0" hangingPunct="0">
              <a:defRPr sz="1400">
                <a:solidFill>
                  <a:schemeClr val="tx1"/>
                </a:solidFill>
                <a:latin typeface="Arial" pitchFamily="34" charset="0"/>
                <a:ea typeface="宋体" pitchFamily="2" charset="-122"/>
              </a:defRPr>
            </a:lvl2pPr>
            <a:lvl3pPr marL="1143000" indent="-228600" eaLnBrk="0" hangingPunct="0">
              <a:defRPr sz="1400">
                <a:solidFill>
                  <a:schemeClr val="tx1"/>
                </a:solidFill>
                <a:latin typeface="Arial" pitchFamily="34" charset="0"/>
                <a:ea typeface="宋体" pitchFamily="2" charset="-122"/>
              </a:defRPr>
            </a:lvl3pPr>
            <a:lvl4pPr marL="1600200" indent="-228600" eaLnBrk="0" hangingPunct="0">
              <a:defRPr sz="1400">
                <a:solidFill>
                  <a:schemeClr val="tx1"/>
                </a:solidFill>
                <a:latin typeface="Arial" pitchFamily="34" charset="0"/>
                <a:ea typeface="宋体" pitchFamily="2" charset="-122"/>
              </a:defRPr>
            </a:lvl4pPr>
            <a:lvl5pPr marL="2057400" indent="-228600" eaLnBrk="0" hangingPunct="0">
              <a:defRPr sz="1400">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sz="1400">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sz="1400">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sz="1400">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sz="1400">
                <a:solidFill>
                  <a:schemeClr val="tx1"/>
                </a:solidFill>
                <a:latin typeface="Arial" pitchFamily="34" charset="0"/>
                <a:ea typeface="宋体" pitchFamily="2" charset="-122"/>
              </a:defRPr>
            </a:lvl9pPr>
          </a:lstStyle>
          <a:p>
            <a:pPr algn="l" eaLnBrk="1" hangingPunct="1"/>
            <a:r>
              <a:rPr lang="en-US" altLang="zh-CN" sz="2400" b="1" dirty="0">
                <a:solidFill>
                  <a:srgbClr val="FF0000"/>
                </a:solidFill>
                <a:latin typeface="Tahoma" pitchFamily="34" charset="0"/>
              </a:rPr>
              <a:t>Limits for shielding design of </a:t>
            </a:r>
            <a:r>
              <a:rPr lang="en-US" altLang="zh-CN" sz="2400" b="1" dirty="0" err="1" smtClean="0">
                <a:solidFill>
                  <a:srgbClr val="FF0000"/>
                </a:solidFill>
                <a:latin typeface="Tahoma" pitchFamily="34" charset="0"/>
              </a:rPr>
              <a:t>CEPC-sPPC</a:t>
            </a:r>
            <a:endParaRPr lang="en-US" altLang="zh-CN" sz="2400" b="1" dirty="0">
              <a:solidFill>
                <a:srgbClr val="FF0000"/>
              </a:solidFill>
              <a:latin typeface="Tahoma" pitchFamily="34" charset="0"/>
            </a:endParaRPr>
          </a:p>
        </p:txBody>
      </p:sp>
      <p:graphicFrame>
        <p:nvGraphicFramePr>
          <p:cNvPr id="9" name="Group 44"/>
          <p:cNvGraphicFramePr>
            <a:graphicFrameLocks noGrp="1"/>
          </p:cNvGraphicFramePr>
          <p:nvPr>
            <p:ph sz="half" idx="1"/>
            <p:extLst>
              <p:ext uri="{D42A27DB-BD31-4B8C-83A1-F6EECF244321}">
                <p14:modId xmlns:p14="http://schemas.microsoft.com/office/powerpoint/2010/main" val="3136015840"/>
              </p:ext>
            </p:extLst>
          </p:nvPr>
        </p:nvGraphicFramePr>
        <p:xfrm>
          <a:off x="467544" y="1916113"/>
          <a:ext cx="7994650" cy="3214735"/>
        </p:xfrm>
        <a:graphic>
          <a:graphicData uri="http://schemas.openxmlformats.org/drawingml/2006/table">
            <a:tbl>
              <a:tblPr/>
              <a:tblGrid>
                <a:gridCol w="2089150"/>
                <a:gridCol w="1654175"/>
                <a:gridCol w="4251325"/>
              </a:tblGrid>
              <a:tr h="4873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chemeClr val="tx1"/>
                          </a:solidFill>
                          <a:effectLst/>
                          <a:latin typeface="Arial Unicode MS" pitchFamily="34" charset="-122"/>
                          <a:ea typeface="Arial Unicode MS" pitchFamily="34" charset="-122"/>
                          <a:cs typeface="Arial Unicode MS" pitchFamily="34" charset="-122"/>
                        </a:rPr>
                        <a:t>Area</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Arial Unicode MS" pitchFamily="34" charset="-122"/>
                          <a:ea typeface="Arial Unicode MS" pitchFamily="34" charset="-122"/>
                          <a:cs typeface="Arial Unicode MS" pitchFamily="34" charset="-122"/>
                        </a:rPr>
                        <a:t>Design Value</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Arial Unicode MS" pitchFamily="34" charset="-122"/>
                          <a:ea typeface="Arial Unicode MS" pitchFamily="34" charset="-122"/>
                          <a:cs typeface="Arial Unicode MS" pitchFamily="34" charset="-122"/>
                        </a:rPr>
                        <a:t>example</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38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normalizeH="0" baseline="0" dirty="0">
                          <a:ln>
                            <a:noFill/>
                          </a:ln>
                          <a:solidFill>
                            <a:schemeClr val="tx1"/>
                          </a:solidFill>
                          <a:effectLst/>
                          <a:latin typeface="Arial Unicode MS" pitchFamily="34" charset="-122"/>
                          <a:ea typeface="Arial Unicode MS" pitchFamily="34" charset="-122"/>
                          <a:cs typeface="Arial Unicode MS" pitchFamily="34" charset="-122"/>
                        </a:rPr>
                        <a:t>Radiation monitored area</a:t>
                      </a:r>
                      <a:endParaRPr kumimoji="0" lang="zh-CN" sz="1600" b="1" i="0" u="none" strike="noStrike" kern="1200" cap="none" normalizeH="0" baseline="0" dirty="0">
                        <a:ln>
                          <a:noFill/>
                        </a:ln>
                        <a:solidFill>
                          <a:schemeClr val="tx1"/>
                        </a:solidFill>
                        <a:effectLst/>
                        <a:latin typeface="Arial Unicode MS" pitchFamily="34" charset="-122"/>
                        <a:ea typeface="Arial Unicode MS" pitchFamily="34" charset="-122"/>
                        <a:cs typeface="Arial Unicode MS"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Arial Unicode MS" pitchFamily="34" charset="-122"/>
                          <a:ea typeface="Arial Unicode MS" pitchFamily="34" charset="-122"/>
                          <a:cs typeface="Arial Unicode MS" pitchFamily="34" charset="-122"/>
                        </a:rPr>
                        <a:t>&lt; 2.5 </a:t>
                      </a:r>
                      <a:r>
                        <a:rPr kumimoji="0" lang="en-US" altLang="zh-CN" sz="1600" b="1" i="0" u="none" strike="noStrike" cap="none" normalizeH="0" baseline="0" dirty="0" err="1" smtClean="0">
                          <a:ln>
                            <a:noFill/>
                          </a:ln>
                          <a:solidFill>
                            <a:schemeClr val="tx1"/>
                          </a:solidFill>
                          <a:effectLst/>
                          <a:latin typeface="Arial Unicode MS" pitchFamily="34" charset="-122"/>
                          <a:ea typeface="Arial Unicode MS" pitchFamily="34" charset="-122"/>
                          <a:cs typeface="Arial Unicode MS" pitchFamily="34" charset="-122"/>
                        </a:rPr>
                        <a:t>μSv</a:t>
                      </a:r>
                      <a:r>
                        <a:rPr kumimoji="0" lang="en-US" altLang="zh-CN" sz="1600" b="1" i="0" u="none" strike="noStrike" cap="none" normalizeH="0" baseline="0" dirty="0" smtClean="0">
                          <a:ln>
                            <a:noFill/>
                          </a:ln>
                          <a:solidFill>
                            <a:schemeClr val="tx1"/>
                          </a:solidFill>
                          <a:effectLst/>
                          <a:latin typeface="Arial Unicode MS" pitchFamily="34" charset="-122"/>
                          <a:ea typeface="Arial Unicode MS" pitchFamily="34" charset="-122"/>
                          <a:cs typeface="Arial Unicode MS" pitchFamily="34" charset="-122"/>
                        </a:rPr>
                        <a:t>/h</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Arial Unicode MS" pitchFamily="34" charset="-122"/>
                          <a:ea typeface="Arial Unicode MS" pitchFamily="34" charset="-122"/>
                          <a:cs typeface="Arial Unicode MS" pitchFamily="34" charset="-122"/>
                        </a:rPr>
                        <a:t>Outer of the tunnels, where worker can stay long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87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normalizeH="0" baseline="0" dirty="0">
                          <a:ln>
                            <a:noFill/>
                          </a:ln>
                          <a:solidFill>
                            <a:schemeClr val="tx1"/>
                          </a:solidFill>
                          <a:effectLst/>
                          <a:latin typeface="Arial Unicode MS" pitchFamily="34" charset="-122"/>
                          <a:ea typeface="Arial Unicode MS" pitchFamily="34" charset="-122"/>
                          <a:cs typeface="Arial Unicode MS" pitchFamily="34" charset="-122"/>
                        </a:rPr>
                        <a:t>Radiation controlled area</a:t>
                      </a:r>
                      <a:endParaRPr kumimoji="0" lang="zh-CN" sz="1600" b="1" i="0" u="none" strike="noStrike" kern="1200" cap="none" normalizeH="0" baseline="0" dirty="0">
                        <a:ln>
                          <a:noFill/>
                        </a:ln>
                        <a:solidFill>
                          <a:schemeClr val="tx1"/>
                        </a:solidFill>
                        <a:effectLst/>
                        <a:latin typeface="Arial Unicode MS" pitchFamily="34" charset="-122"/>
                        <a:ea typeface="Arial Unicode MS" pitchFamily="34" charset="-122"/>
                        <a:cs typeface="Arial Unicode MS"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Arial Unicode MS" pitchFamily="34" charset="-122"/>
                          <a:ea typeface="Arial Unicode MS" pitchFamily="34" charset="-122"/>
                          <a:cs typeface="Arial Unicode MS" pitchFamily="34" charset="-122"/>
                        </a:rPr>
                        <a:t>&lt; 25 μSv/h</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Arial Unicode MS" pitchFamily="34" charset="-122"/>
                          <a:ea typeface="Arial Unicode MS" pitchFamily="34" charset="-122"/>
                          <a:cs typeface="Arial Unicode MS" pitchFamily="34" charset="-122"/>
                        </a:rPr>
                        <a:t>Outer of the tunnels, where worker can stay occasionally</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normalizeH="0" baseline="0" dirty="0">
                          <a:ln>
                            <a:noFill/>
                          </a:ln>
                          <a:solidFill>
                            <a:schemeClr val="tx1"/>
                          </a:solidFill>
                          <a:effectLst/>
                          <a:latin typeface="Arial Unicode MS" pitchFamily="34" charset="-122"/>
                          <a:ea typeface="Arial Unicode MS" pitchFamily="34" charset="-122"/>
                          <a:cs typeface="Arial Unicode MS" pitchFamily="34" charset="-122"/>
                        </a:rPr>
                        <a:t>Forbidden area</a:t>
                      </a:r>
                      <a:endParaRPr kumimoji="0" lang="zh-CN" sz="1600" b="1" i="0" u="none" strike="noStrike" kern="1200" cap="none" normalizeH="0" baseline="0" dirty="0">
                        <a:ln>
                          <a:noFill/>
                        </a:ln>
                        <a:solidFill>
                          <a:schemeClr val="tx1"/>
                        </a:solidFill>
                        <a:effectLst/>
                        <a:latin typeface="Arial Unicode MS" pitchFamily="34" charset="-122"/>
                        <a:ea typeface="Arial Unicode MS" pitchFamily="34" charset="-122"/>
                        <a:cs typeface="Arial Unicode MS"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Arial Unicode MS" pitchFamily="34" charset="-122"/>
                          <a:ea typeface="Arial Unicode MS" pitchFamily="34" charset="-122"/>
                          <a:cs typeface="Arial Unicode MS" pitchFamily="34" charset="-122"/>
                        </a:rPr>
                        <a:t>&gt;&gt;1mSv/h</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Arial Unicode MS" pitchFamily="34" charset="-122"/>
                          <a:ea typeface="Arial Unicode MS" pitchFamily="34" charset="-122"/>
                          <a:cs typeface="Arial Unicode MS" pitchFamily="34" charset="-122"/>
                        </a:rPr>
                        <a:t>Inner of  the tunnels, worker cannot get in during accelerator operation</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normalizeH="0" baseline="0" dirty="0">
                          <a:ln>
                            <a:noFill/>
                          </a:ln>
                          <a:solidFill>
                            <a:schemeClr val="tx1"/>
                          </a:solidFill>
                          <a:effectLst/>
                          <a:latin typeface="Arial Unicode MS" pitchFamily="34" charset="-122"/>
                          <a:ea typeface="Arial Unicode MS" pitchFamily="34" charset="-122"/>
                          <a:cs typeface="Arial Unicode MS" pitchFamily="34" charset="-122"/>
                        </a:rPr>
                        <a:t>Site boundary </a:t>
                      </a:r>
                      <a:endParaRPr kumimoji="0" lang="zh-CN" sz="1600" b="1" i="0" u="none" strike="noStrike" kern="1200" cap="none" normalizeH="0" baseline="0" dirty="0">
                        <a:ln>
                          <a:noFill/>
                        </a:ln>
                        <a:solidFill>
                          <a:schemeClr val="tx1"/>
                        </a:solidFill>
                        <a:effectLst/>
                        <a:latin typeface="Arial Unicode MS" pitchFamily="34" charset="-122"/>
                        <a:ea typeface="Arial Unicode MS" pitchFamily="34" charset="-122"/>
                        <a:cs typeface="Arial Unicode MS"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Arial Unicode MS" pitchFamily="34" charset="-122"/>
                          <a:ea typeface="Arial Unicode MS" pitchFamily="34" charset="-122"/>
                          <a:cs typeface="Arial Unicode MS" pitchFamily="34" charset="-122"/>
                        </a:rPr>
                        <a:t>0.08 mSv/year</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600" b="1" i="0" u="none" strike="noStrike" cap="none" normalizeH="0" baseline="0" dirty="0" smtClean="0">
                        <a:ln>
                          <a:noFill/>
                        </a:ln>
                        <a:solidFill>
                          <a:schemeClr val="tx1"/>
                        </a:solidFill>
                        <a:effectLst/>
                        <a:latin typeface="Arial Unicode MS" pitchFamily="34" charset="-122"/>
                        <a:ea typeface="Arial Unicode MS" pitchFamily="34" charset="-122"/>
                        <a:cs typeface="Arial Unicode MS" pitchFamily="34" charset="-122"/>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矩形 1"/>
          <p:cNvSpPr/>
          <p:nvPr/>
        </p:nvSpPr>
        <p:spPr>
          <a:xfrm>
            <a:off x="539552" y="5446965"/>
            <a:ext cx="7936997" cy="830997"/>
          </a:xfrm>
          <a:prstGeom prst="rect">
            <a:avLst/>
          </a:prstGeom>
        </p:spPr>
        <p:txBody>
          <a:bodyPr wrap="square">
            <a:spAutoFit/>
          </a:bodyPr>
          <a:lstStyle/>
          <a:p>
            <a:r>
              <a:rPr lang="en-US" altLang="zh-CN" sz="2400" dirty="0" smtClean="0"/>
              <a:t>All the areas should </a:t>
            </a:r>
            <a:r>
              <a:rPr lang="en-US" altLang="zh-CN" sz="2400" dirty="0"/>
              <a:t>be clearly defined after </a:t>
            </a:r>
            <a:r>
              <a:rPr lang="en-US" altLang="zh-CN" sz="2400" dirty="0" smtClean="0"/>
              <a:t>the </a:t>
            </a:r>
            <a:r>
              <a:rPr lang="en-US" altLang="zh-CN" sz="2400" dirty="0"/>
              <a:t>functional structures are determined. </a:t>
            </a:r>
            <a:endParaRPr lang="zh-CN" altLang="en-US" sz="2400" dirty="0"/>
          </a:p>
        </p:txBody>
      </p:sp>
    </p:spTree>
    <p:extLst>
      <p:ext uri="{BB962C8B-B14F-4D97-AF65-F5344CB8AC3E}">
        <p14:creationId xmlns:p14="http://schemas.microsoft.com/office/powerpoint/2010/main" val="313576530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内容占位符 7"/>
          <p:cNvSpPr>
            <a:spLocks noGrp="1"/>
          </p:cNvSpPr>
          <p:nvPr>
            <p:ph idx="1"/>
          </p:nvPr>
        </p:nvSpPr>
        <p:spPr/>
        <p:txBody>
          <a:bodyPr/>
          <a:lstStyle/>
          <a:p>
            <a:r>
              <a:rPr lang="en-US" altLang="zh-CN" sz="2400" dirty="0">
                <a:latin typeface="Times New Roman" panose="02020603050405020304" pitchFamily="18" charset="0"/>
                <a:cs typeface="Times New Roman" panose="02020603050405020304" pitchFamily="18" charset="0"/>
              </a:rPr>
              <a:t>Residual dose rate &lt; </a:t>
            </a:r>
            <a:r>
              <a:rPr lang="en-US" altLang="zh-CN" sz="2400" dirty="0" err="1">
                <a:latin typeface="Times New Roman" panose="02020603050405020304" pitchFamily="18" charset="0"/>
                <a:cs typeface="Times New Roman" panose="02020603050405020304" pitchFamily="18" charset="0"/>
              </a:rPr>
              <a:t>1mSv</a:t>
            </a:r>
            <a:r>
              <a:rPr lang="en-US" altLang="zh-CN" sz="2400" dirty="0">
                <a:latin typeface="Times New Roman" panose="02020603050405020304" pitchFamily="18" charset="0"/>
                <a:cs typeface="Times New Roman" panose="02020603050405020304" pitchFamily="18" charset="0"/>
              </a:rPr>
              <a:t>/h for the workers to get into the tunnel </a:t>
            </a:r>
            <a:r>
              <a:rPr lang="en-US" altLang="zh-CN" sz="2400" dirty="0" smtClean="0">
                <a:latin typeface="Times New Roman" panose="02020603050405020304" pitchFamily="18" charset="0"/>
                <a:cs typeface="Times New Roman" panose="02020603050405020304" pitchFamily="18" charset="0"/>
              </a:rPr>
              <a:t>( </a:t>
            </a:r>
            <a:r>
              <a:rPr lang="en-US" altLang="zh-CN" sz="2400" dirty="0" err="1">
                <a:latin typeface="Times New Roman" panose="02020603050405020304" pitchFamily="18" charset="0"/>
                <a:cs typeface="Times New Roman" panose="02020603050405020304" pitchFamily="18" charset="0"/>
              </a:rPr>
              <a:t>30cm</a:t>
            </a:r>
            <a:r>
              <a:rPr lang="en-US" altLang="zh-CN" sz="2400" dirty="0">
                <a:latin typeface="Times New Roman" panose="02020603050405020304" pitchFamily="18" charset="0"/>
                <a:cs typeface="Times New Roman" panose="02020603050405020304" pitchFamily="18" charset="0"/>
              </a:rPr>
              <a:t>, 4 h down ) (refer </a:t>
            </a:r>
            <a:r>
              <a:rPr lang="en-US" altLang="zh-CN" sz="2400" dirty="0" err="1">
                <a:latin typeface="Times New Roman" panose="02020603050405020304" pitchFamily="18" charset="0"/>
                <a:cs typeface="Times New Roman" panose="02020603050405020304" pitchFamily="18" charset="0"/>
              </a:rPr>
              <a:t>SNS</a:t>
            </a:r>
            <a:r>
              <a:rPr lang="en-US" altLang="zh-CN" sz="2400" dirty="0">
                <a:latin typeface="Times New Roman" panose="02020603050405020304" pitchFamily="18" charset="0"/>
                <a:cs typeface="Times New Roman" panose="02020603050405020304" pitchFamily="18" charset="0"/>
              </a:rPr>
              <a:t>)</a:t>
            </a:r>
          </a:p>
          <a:p>
            <a:r>
              <a:rPr lang="en-US" altLang="zh-CN" sz="2400" dirty="0">
                <a:latin typeface="Times New Roman" panose="02020603050405020304" pitchFamily="18" charset="0"/>
                <a:cs typeface="Times New Roman" panose="02020603050405020304" pitchFamily="18" charset="0"/>
              </a:rPr>
              <a:t>The exempt value for activation is pointed out according to </a:t>
            </a:r>
            <a:r>
              <a:rPr lang="en-US" altLang="zh-CN" sz="2400" dirty="0" err="1">
                <a:latin typeface="Times New Roman" panose="02020603050405020304" pitchFamily="18" charset="0"/>
                <a:cs typeface="Times New Roman" panose="02020603050405020304" pitchFamily="18" charset="0"/>
              </a:rPr>
              <a:t>GB18871</a:t>
            </a:r>
            <a:r>
              <a:rPr lang="en-US" altLang="zh-CN" sz="2400" dirty="0">
                <a:latin typeface="Times New Roman" panose="02020603050405020304" pitchFamily="18" charset="0"/>
                <a:cs typeface="Times New Roman" panose="02020603050405020304" pitchFamily="18" charset="0"/>
              </a:rPr>
              <a:t>-2002: “if there are more than one kind of radionuclide, only  if the ratio of activity (or specific activity) to its exempt value of each kind of the radionuclide was less than 1, it is exemptible</a:t>
            </a:r>
            <a:r>
              <a:rPr lang="en-US" altLang="zh-CN" sz="2400" dirty="0" smtClean="0">
                <a:latin typeface="Times New Roman" panose="02020603050405020304" pitchFamily="18" charset="0"/>
                <a:cs typeface="Times New Roman" panose="02020603050405020304" pitchFamily="18" charset="0"/>
              </a:rPr>
              <a:t>.”</a:t>
            </a:r>
          </a:p>
          <a:p>
            <a:endParaRPr lang="en-US" altLang="zh-CN" sz="2400" dirty="0">
              <a:latin typeface="Times New Roman" panose="02020603050405020304" pitchFamily="18" charset="0"/>
              <a:cs typeface="Times New Roman" panose="02020603050405020304" pitchFamily="18" charset="0"/>
            </a:endParaRPr>
          </a:p>
          <a:p>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Soil and ground water activation: the prompt dose rate is ~</a:t>
            </a:r>
            <a:r>
              <a:rPr lang="en-US" altLang="zh-CN" sz="2400" dirty="0" err="1">
                <a:latin typeface="Times New Roman" panose="02020603050405020304" pitchFamily="18" charset="0"/>
                <a:cs typeface="Times New Roman" panose="02020603050405020304" pitchFamily="18" charset="0"/>
              </a:rPr>
              <a:t>5.5mSv</a:t>
            </a:r>
            <a:r>
              <a:rPr lang="en-US" altLang="zh-CN" sz="2400" dirty="0">
                <a:latin typeface="Times New Roman" panose="02020603050405020304" pitchFamily="18" charset="0"/>
                <a:cs typeface="Times New Roman" panose="02020603050405020304" pitchFamily="18" charset="0"/>
              </a:rPr>
              <a:t>/h in the thickness of </a:t>
            </a:r>
            <a:r>
              <a:rPr lang="en-US" altLang="zh-CN" sz="2400" dirty="0" err="1">
                <a:latin typeface="Times New Roman" panose="02020603050405020304" pitchFamily="18" charset="0"/>
                <a:cs typeface="Times New Roman" panose="02020603050405020304" pitchFamily="18" charset="0"/>
              </a:rPr>
              <a:t>1m</a:t>
            </a:r>
            <a:r>
              <a:rPr lang="en-US" altLang="zh-CN" sz="2400" dirty="0">
                <a:latin typeface="Times New Roman" panose="02020603050405020304" pitchFamily="18" charset="0"/>
                <a:cs typeface="Times New Roman" panose="02020603050405020304" pitchFamily="18" charset="0"/>
              </a:rPr>
              <a:t> soil to ensure it’s below the exempt value of above</a:t>
            </a:r>
            <a:r>
              <a:rPr lang="en-US" altLang="zh-CN" sz="2400" dirty="0" smtClean="0">
                <a:latin typeface="Times New Roman" panose="02020603050405020304" pitchFamily="18" charset="0"/>
                <a:cs typeface="Times New Roman" panose="02020603050405020304" pitchFamily="18" charset="0"/>
              </a:rPr>
              <a:t>. </a:t>
            </a:r>
            <a:endParaRPr lang="zh-CN" altLang="en-US"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9" name="矩形 8"/>
              <p:cNvSpPr/>
              <p:nvPr/>
            </p:nvSpPr>
            <p:spPr>
              <a:xfrm>
                <a:off x="3203848" y="4312794"/>
                <a:ext cx="2083967" cy="8443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chr m:val="∑"/>
                          <m:limLoc m:val="undOvr"/>
                          <m:ctrlPr>
                            <a:rPr lang="zh-CN" altLang="zh-CN" i="1">
                              <a:latin typeface="Cambria Math"/>
                            </a:rPr>
                          </m:ctrlPr>
                        </m:naryPr>
                        <m:sub>
                          <m:r>
                            <a:rPr lang="en-US" altLang="zh-CN" i="1">
                              <a:latin typeface="Cambria Math"/>
                            </a:rPr>
                            <m:t>𝑖</m:t>
                          </m:r>
                          <m:r>
                            <a:rPr lang="en-US" altLang="zh-CN" i="1">
                              <a:latin typeface="Cambria Math"/>
                            </a:rPr>
                            <m:t>=1</m:t>
                          </m:r>
                        </m:sub>
                        <m:sup>
                          <m:r>
                            <a:rPr lang="en-US" altLang="zh-CN" i="1">
                              <a:latin typeface="Cambria Math"/>
                            </a:rPr>
                            <m:t>𝑛</m:t>
                          </m:r>
                        </m:sup>
                        <m:e>
                          <m:f>
                            <m:fPr>
                              <m:ctrlPr>
                                <a:rPr lang="zh-CN" altLang="zh-CN" i="1">
                                  <a:latin typeface="Cambria Math"/>
                                </a:rPr>
                              </m:ctrlPr>
                            </m:fPr>
                            <m:num>
                              <m:sSub>
                                <m:sSubPr>
                                  <m:ctrlPr>
                                    <a:rPr lang="zh-CN" altLang="zh-CN" i="1">
                                      <a:latin typeface="Cambria Math"/>
                                    </a:rPr>
                                  </m:ctrlPr>
                                </m:sSubPr>
                                <m:e>
                                  <m:r>
                                    <a:rPr lang="en-US" altLang="zh-CN" i="1">
                                      <a:latin typeface="Cambria Math"/>
                                    </a:rPr>
                                    <m:t>𝑆</m:t>
                                  </m:r>
                                </m:e>
                                <m:sub>
                                  <m:r>
                                    <a:rPr lang="en-US" altLang="zh-CN" i="1">
                                      <a:latin typeface="Cambria Math"/>
                                    </a:rPr>
                                    <m:t>𝑖</m:t>
                                  </m:r>
                                  <m:r>
                                    <a:rPr lang="en-US" altLang="zh-CN" i="1">
                                      <a:latin typeface="Cambria Math"/>
                                    </a:rPr>
                                    <m:t>_</m:t>
                                  </m:r>
                                  <m:r>
                                    <a:rPr lang="en-US" altLang="zh-CN" i="1">
                                      <a:latin typeface="Cambria Math"/>
                                    </a:rPr>
                                    <m:t>𝑠𝑎𝑡𝑢𝑟𝑎𝑡𝑖𝑜𝑛</m:t>
                                  </m:r>
                                </m:sub>
                              </m:sSub>
                            </m:num>
                            <m:den>
                              <m:sSub>
                                <m:sSubPr>
                                  <m:ctrlPr>
                                    <a:rPr lang="zh-CN" altLang="zh-CN" i="1">
                                      <a:latin typeface="Cambria Math"/>
                                    </a:rPr>
                                  </m:ctrlPr>
                                </m:sSubPr>
                                <m:e>
                                  <m:r>
                                    <a:rPr lang="en-US" altLang="zh-CN" i="1">
                                      <a:latin typeface="Cambria Math"/>
                                    </a:rPr>
                                    <m:t>𝑆</m:t>
                                  </m:r>
                                </m:e>
                                <m:sub>
                                  <m:r>
                                    <a:rPr lang="en-US" altLang="zh-CN" i="1">
                                      <a:latin typeface="Cambria Math"/>
                                    </a:rPr>
                                    <m:t>𝑖</m:t>
                                  </m:r>
                                  <m:r>
                                    <a:rPr lang="en-US" altLang="zh-CN" i="1">
                                      <a:latin typeface="Cambria Math"/>
                                    </a:rPr>
                                    <m:t>_</m:t>
                                  </m:r>
                                  <m:r>
                                    <a:rPr lang="en-US" altLang="zh-CN" i="1">
                                      <a:latin typeface="Cambria Math"/>
                                    </a:rPr>
                                    <m:t>𝑒𝑥𝑒𝑚𝑝𝑡</m:t>
                                  </m:r>
                                </m:sub>
                              </m:sSub>
                            </m:den>
                          </m:f>
                          <m:r>
                            <a:rPr lang="en-US" altLang="zh-CN" i="1">
                              <a:latin typeface="Cambria Math"/>
                            </a:rPr>
                            <m:t>&lt;1</m:t>
                          </m:r>
                        </m:e>
                      </m:nary>
                    </m:oMath>
                  </m:oMathPara>
                </a14:m>
                <a:endParaRPr lang="zh-CN" altLang="en-US" dirty="0"/>
              </a:p>
            </p:txBody>
          </p:sp>
        </mc:Choice>
        <mc:Fallback xmlns="">
          <p:sp>
            <p:nvSpPr>
              <p:cNvPr id="9" name="矩形 8"/>
              <p:cNvSpPr>
                <a:spLocks noRot="1" noChangeAspect="1" noMove="1" noResize="1" noEditPoints="1" noAdjustHandles="1" noChangeArrowheads="1" noChangeShapeType="1" noTextEdit="1"/>
              </p:cNvSpPr>
              <p:nvPr/>
            </p:nvSpPr>
            <p:spPr>
              <a:xfrm>
                <a:off x="3203848" y="4312794"/>
                <a:ext cx="2083967" cy="844398"/>
              </a:xfrm>
              <a:prstGeom prst="rect">
                <a:avLst/>
              </a:prstGeom>
              <a:blipFill rotWithShape="1">
                <a:blip r:embed="rId2"/>
                <a:stretch>
                  <a:fillRect/>
                </a:stretch>
              </a:blipFill>
            </p:spPr>
            <p:txBody>
              <a:bodyPr/>
              <a:lstStyle/>
              <a:p>
                <a:r>
                  <a:rPr lang="zh-CN" altLang="en-US">
                    <a:noFill/>
                  </a:rPr>
                  <a:t> </a:t>
                </a:r>
              </a:p>
            </p:txBody>
          </p:sp>
        </mc:Fallback>
      </mc:AlternateContent>
      <p:sp>
        <p:nvSpPr>
          <p:cNvPr id="10" name="Text Box 3"/>
          <p:cNvSpPr txBox="1">
            <a:spLocks noChangeArrowheads="1"/>
          </p:cNvSpPr>
          <p:nvPr/>
        </p:nvSpPr>
        <p:spPr bwMode="auto">
          <a:xfrm>
            <a:off x="611188" y="1125538"/>
            <a:ext cx="70571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400">
                <a:solidFill>
                  <a:schemeClr val="tx1"/>
                </a:solidFill>
                <a:latin typeface="Arial" pitchFamily="34" charset="0"/>
                <a:ea typeface="宋体" pitchFamily="2" charset="-122"/>
              </a:defRPr>
            </a:lvl1pPr>
            <a:lvl2pPr marL="742950" indent="-285750" eaLnBrk="0" hangingPunct="0">
              <a:defRPr sz="1400">
                <a:solidFill>
                  <a:schemeClr val="tx1"/>
                </a:solidFill>
                <a:latin typeface="Arial" pitchFamily="34" charset="0"/>
                <a:ea typeface="宋体" pitchFamily="2" charset="-122"/>
              </a:defRPr>
            </a:lvl2pPr>
            <a:lvl3pPr marL="1143000" indent="-228600" eaLnBrk="0" hangingPunct="0">
              <a:defRPr sz="1400">
                <a:solidFill>
                  <a:schemeClr val="tx1"/>
                </a:solidFill>
                <a:latin typeface="Arial" pitchFamily="34" charset="0"/>
                <a:ea typeface="宋体" pitchFamily="2" charset="-122"/>
              </a:defRPr>
            </a:lvl3pPr>
            <a:lvl4pPr marL="1600200" indent="-228600" eaLnBrk="0" hangingPunct="0">
              <a:defRPr sz="1400">
                <a:solidFill>
                  <a:schemeClr val="tx1"/>
                </a:solidFill>
                <a:latin typeface="Arial" pitchFamily="34" charset="0"/>
                <a:ea typeface="宋体" pitchFamily="2" charset="-122"/>
              </a:defRPr>
            </a:lvl4pPr>
            <a:lvl5pPr marL="2057400" indent="-228600" eaLnBrk="0" hangingPunct="0">
              <a:defRPr sz="1400">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sz="1400">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sz="1400">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sz="1400">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sz="1400">
                <a:solidFill>
                  <a:schemeClr val="tx1"/>
                </a:solidFill>
                <a:latin typeface="Arial" pitchFamily="34" charset="0"/>
                <a:ea typeface="宋体" pitchFamily="2" charset="-122"/>
              </a:defRPr>
            </a:lvl9pPr>
          </a:lstStyle>
          <a:p>
            <a:pPr eaLnBrk="1" hangingPunct="1"/>
            <a:r>
              <a:rPr lang="en-US" altLang="zh-CN" sz="2400" b="1" dirty="0">
                <a:solidFill>
                  <a:srgbClr val="FF0000"/>
                </a:solidFill>
                <a:latin typeface="Tahoma" pitchFamily="34" charset="0"/>
              </a:rPr>
              <a:t>Concentration limit of induced activity</a:t>
            </a:r>
          </a:p>
        </p:txBody>
      </p:sp>
    </p:spTree>
    <p:extLst>
      <p:ext uri="{BB962C8B-B14F-4D97-AF65-F5344CB8AC3E}">
        <p14:creationId xmlns:p14="http://schemas.microsoft.com/office/powerpoint/2010/main" val="238061728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t>Synchrotron Radiation</a:t>
            </a:r>
            <a:endParaRPr lang="zh-CN" altLang="en-US" sz="3600" dirty="0"/>
          </a:p>
        </p:txBody>
      </p:sp>
      <p:sp>
        <p:nvSpPr>
          <p:cNvPr id="3" name="内容占位符 2"/>
          <p:cNvSpPr>
            <a:spLocks noGrp="1"/>
          </p:cNvSpPr>
          <p:nvPr>
            <p:ph idx="1"/>
          </p:nvPr>
        </p:nvSpPr>
        <p:spPr/>
        <p:txBody>
          <a:bodyPr/>
          <a:lstStyle/>
          <a:p>
            <a:r>
              <a:rPr lang="en-US" altLang="zh-CN" dirty="0"/>
              <a:t>Synchrotron radiation will induce:</a:t>
            </a:r>
          </a:p>
          <a:p>
            <a:pPr lvl="1"/>
            <a:r>
              <a:rPr lang="en-US" altLang="zh-CN" dirty="0"/>
              <a:t>Heating of the vacuum chamber</a:t>
            </a:r>
          </a:p>
          <a:p>
            <a:pPr lvl="1"/>
            <a:r>
              <a:rPr lang="en-US" altLang="zh-CN" dirty="0"/>
              <a:t>Radiation damage to machine elements</a:t>
            </a:r>
          </a:p>
          <a:p>
            <a:pPr lvl="1"/>
            <a:r>
              <a:rPr lang="en-US" altLang="zh-CN" dirty="0"/>
              <a:t>Formation of ozone and nitrogen oxides in the air</a:t>
            </a:r>
          </a:p>
          <a:p>
            <a:pPr lvl="1"/>
            <a:r>
              <a:rPr lang="en-US" altLang="zh-CN" dirty="0"/>
              <a:t>Leading to corrosion of machine components and health hazards for personnel</a:t>
            </a:r>
          </a:p>
          <a:p>
            <a:pPr lvl="1"/>
            <a:r>
              <a:rPr lang="en-US" altLang="zh-CN" dirty="0"/>
              <a:t>Other issues……</a:t>
            </a:r>
          </a:p>
          <a:p>
            <a:pPr marL="0" indent="0">
              <a:buNone/>
            </a:pPr>
            <a:endParaRPr lang="zh-CN" altLang="en-US" dirty="0"/>
          </a:p>
        </p:txBody>
      </p:sp>
    </p:spTree>
    <p:extLst>
      <p:ext uri="{BB962C8B-B14F-4D97-AF65-F5344CB8AC3E}">
        <p14:creationId xmlns:p14="http://schemas.microsoft.com/office/powerpoint/2010/main" val="4149261285"/>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7.8"/>
</p:tagLst>
</file>

<file path=ppt/tags/tag2.xml><?xml version="1.0" encoding="utf-8"?>
<p:tagLst xmlns:a="http://schemas.openxmlformats.org/drawingml/2006/main" xmlns:r="http://schemas.openxmlformats.org/officeDocument/2006/relationships" xmlns:p="http://schemas.openxmlformats.org/presentationml/2006/main">
  <p:tag name="TIMING" val="|14.5|12.4|12.6|9.6"/>
</p:tagLst>
</file>

<file path=ppt/theme/theme1.xml><?xml version="1.0" encoding="utf-8"?>
<a:theme xmlns:a="http://schemas.openxmlformats.org/drawingml/2006/main" name="主题1">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0000"/>
        </a:solidFill>
        <a:ln w="9525" cap="flat" cmpd="sng" algn="ctr">
          <a:solidFill>
            <a:srgbClr val="5F5F5F"/>
          </a:solidFill>
          <a:prstDash val="solid"/>
          <a:round/>
          <a:headEnd type="none" w="med" len="med"/>
          <a:tailEnd type="none" w="med" len="med"/>
        </a:ln>
        <a:effectLst>
          <a:outerShdw dist="53882" dir="2700000" algn="ctr" rotWithShape="0">
            <a:srgbClr val="CCECFF"/>
          </a:outerShdw>
        </a:effectLst>
      </a:spPr>
      <a:bodyPr vert="horz" wrap="square" lIns="91440" tIns="45720" rIns="91440" bIns="45720" numCol="1" anchor="t" anchorCtr="0" compatLnSpc="1">
        <a:prstTxWarp prst="textNoShape">
          <a:avLst/>
        </a:prstTxWarp>
        <a:spAutoFit/>
      </a:bodyPr>
      <a:lstStyle>
        <a:defPPr marL="1588" marR="0" indent="0" algn="ctr" defTabSz="914400" rtl="0" eaLnBrk="1" fontAlgn="base" latinLnBrk="0" hangingPunct="1">
          <a:lnSpc>
            <a:spcPct val="100000"/>
          </a:lnSpc>
          <a:spcBef>
            <a:spcPct val="0"/>
          </a:spcBef>
          <a:spcAft>
            <a:spcPct val="0"/>
          </a:spcAft>
          <a:buClrTx/>
          <a:buSzTx/>
          <a:buFontTx/>
          <a:buNone/>
          <a:tabLst/>
          <a:defRPr kumimoji="0" lang="en-US" sz="3600" b="1" i="0" u="none" strike="noStrike" cap="none" normalizeH="0" baseline="0" smtClean="0">
            <a:ln>
              <a:noFill/>
            </a:ln>
            <a:solidFill>
              <a:schemeClr val="bg1"/>
            </a:solidFill>
            <a:effectLst/>
            <a:latin typeface="Times New Roman" pitchFamily="18" charset="0"/>
            <a:ea typeface="华文中宋" pitchFamily="2" charset="-122"/>
          </a:defRPr>
        </a:defPPr>
      </a:lstStyle>
    </a:spDef>
    <a:lnDef>
      <a:spPr bwMode="auto">
        <a:xfrm>
          <a:off x="0" y="0"/>
          <a:ext cx="1" cy="1"/>
        </a:xfrm>
        <a:custGeom>
          <a:avLst/>
          <a:gdLst/>
          <a:ahLst/>
          <a:cxnLst/>
          <a:rect l="0" t="0" r="0" b="0"/>
          <a:pathLst/>
        </a:custGeom>
        <a:solidFill>
          <a:srgbClr val="FF0000"/>
        </a:solidFill>
        <a:ln w="9525" cap="flat" cmpd="sng" algn="ctr">
          <a:solidFill>
            <a:srgbClr val="5F5F5F"/>
          </a:solidFill>
          <a:prstDash val="solid"/>
          <a:round/>
          <a:headEnd type="none" w="med" len="med"/>
          <a:tailEnd type="none" w="med" len="med"/>
        </a:ln>
        <a:effectLst>
          <a:outerShdw dist="53882" dir="2700000" algn="ctr" rotWithShape="0">
            <a:srgbClr val="CCECFF"/>
          </a:outerShdw>
        </a:effectLst>
      </a:spPr>
      <a:bodyPr vert="horz" wrap="square" lIns="91440" tIns="45720" rIns="91440" bIns="45720" numCol="1" anchor="t" anchorCtr="0" compatLnSpc="1">
        <a:prstTxWarp prst="textNoShape">
          <a:avLst/>
        </a:prstTxWarp>
        <a:spAutoFit/>
      </a:bodyPr>
      <a:lstStyle>
        <a:defPPr marL="1588" marR="0" indent="0" algn="ctr" defTabSz="914400" rtl="0" eaLnBrk="1" fontAlgn="base" latinLnBrk="0" hangingPunct="1">
          <a:lnSpc>
            <a:spcPct val="100000"/>
          </a:lnSpc>
          <a:spcBef>
            <a:spcPct val="0"/>
          </a:spcBef>
          <a:spcAft>
            <a:spcPct val="0"/>
          </a:spcAft>
          <a:buClrTx/>
          <a:buSzTx/>
          <a:buFontTx/>
          <a:buNone/>
          <a:tabLst/>
          <a:defRPr kumimoji="0" lang="en-US" sz="3600" b="1" i="0" u="none" strike="noStrike" cap="none" normalizeH="0" baseline="0" smtClean="0">
            <a:ln>
              <a:noFill/>
            </a:ln>
            <a:solidFill>
              <a:schemeClr val="bg1"/>
            </a:solidFill>
            <a:effectLst/>
            <a:latin typeface="Times New Roman" pitchFamily="18" charset="0"/>
            <a:ea typeface="华文中宋" pitchFamily="2" charset="-122"/>
          </a:defRPr>
        </a:defPPr>
      </a:lstStyle>
    </a:lnDef>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978</TotalTime>
  <Words>1346</Words>
  <Application>Microsoft Office PowerPoint</Application>
  <PresentationFormat>全屏显示(4:3)</PresentationFormat>
  <Paragraphs>251</Paragraphs>
  <Slides>20</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2" baseType="lpstr">
      <vt:lpstr>主题1</vt:lpstr>
      <vt:lpstr>Origin50.Graph</vt:lpstr>
      <vt:lpstr>Monte-Carlo simulation of synchrotron radiation in the design of CEPC vacuum chamber</vt:lpstr>
      <vt:lpstr>Outline</vt:lpstr>
      <vt:lpstr>PowerPoint 演示文稿</vt:lpstr>
      <vt:lpstr>Radiation protection tasks</vt:lpstr>
      <vt:lpstr>Shielding Design Criteria</vt:lpstr>
      <vt:lpstr>PowerPoint 演示文稿</vt:lpstr>
      <vt:lpstr>PowerPoint 演示文稿</vt:lpstr>
      <vt:lpstr>PowerPoint 演示文稿</vt:lpstr>
      <vt:lpstr>Synchrotron Radiation</vt:lpstr>
      <vt:lpstr>Synchrotron Radiation parameters </vt:lpstr>
      <vt:lpstr>PowerPoint 演示文稿</vt:lpstr>
      <vt:lpstr>PowerPoint 演示文稿</vt:lpstr>
      <vt:lpstr>PowerPoint 演示文稿</vt:lpstr>
      <vt:lpstr>PowerPoint 演示文稿</vt:lpstr>
      <vt:lpstr>PowerPoint 演示文稿</vt:lpstr>
      <vt:lpstr>CEPC-sPPC main tunnel simulation</vt:lpstr>
      <vt:lpstr>PowerPoint 演示文稿</vt:lpstr>
      <vt:lpstr>PowerPoint 演示文稿</vt:lpstr>
      <vt:lpstr>summary</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Monte-Carlo simulation of synchrotron radiation in the design of CEPC vacuum chamber</dc:title>
  <dc:creator>mzj</dc:creator>
  <cp:lastModifiedBy>Ma Zhongjian</cp:lastModifiedBy>
  <cp:revision>72</cp:revision>
  <dcterms:created xsi:type="dcterms:W3CDTF">2014-10-03T02:31:04Z</dcterms:created>
  <dcterms:modified xsi:type="dcterms:W3CDTF">2014-10-10T07:44:13Z</dcterms:modified>
</cp:coreProperties>
</file>