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1" r:id="rId2"/>
    <p:sldId id="256" r:id="rId3"/>
    <p:sldId id="283" r:id="rId4"/>
    <p:sldId id="260" r:id="rId5"/>
    <p:sldId id="284" r:id="rId6"/>
    <p:sldId id="285" r:id="rId7"/>
    <p:sldId id="287" r:id="rId8"/>
    <p:sldId id="288" r:id="rId9"/>
    <p:sldId id="267" r:id="rId10"/>
    <p:sldId id="289" r:id="rId11"/>
    <p:sldId id="281" r:id="rId12"/>
    <p:sldId id="282" r:id="rId13"/>
    <p:sldId id="292" r:id="rId14"/>
    <p:sldId id="261" r:id="rId15"/>
    <p:sldId id="269" r:id="rId16"/>
    <p:sldId id="293" r:id="rId17"/>
    <p:sldId id="294" r:id="rId18"/>
    <p:sldId id="295" r:id="rId19"/>
    <p:sldId id="296" r:id="rId20"/>
    <p:sldId id="297" r:id="rId21"/>
    <p:sldId id="298" r:id="rId22"/>
    <p:sldId id="299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99CCFF"/>
    <a:srgbClr val="4EBEB3"/>
    <a:srgbClr val="FF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3" autoAdjust="0"/>
    <p:restoredTop sz="94660"/>
  </p:normalViewPr>
  <p:slideViewPr>
    <p:cSldViewPr>
      <p:cViewPr varScale="1">
        <p:scale>
          <a:sx n="92" d="100"/>
          <a:sy n="92" d="100"/>
        </p:scale>
        <p:origin x="102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F0CA0-118D-4D81-B096-55C17583D489}" type="datetimeFigureOut">
              <a:rPr lang="en-GB" smtClean="0"/>
              <a:t>04/10/2014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C8151-F5CF-4C4A-AC5C-9A57076E2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20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053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55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3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521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2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7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10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11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1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9B678-186A-487F-92DA-630DFC578EF6}" type="datetime1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2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A95C-6F1C-4A98-AA59-3A249D4C6869}" type="datetime1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4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1AAA2-1D87-4CBD-AC39-D3CFE131C717}" type="datetime1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19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2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88918-9A0F-4578-92B3-16B509D4B633}" type="datetime1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1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C506-2E52-49E6-B782-8D701635FF38}" type="datetime1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587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64FC7-D3F0-4463-AA6E-7D87FBD10DC7}" type="datetime1">
              <a:rPr lang="en-GB" smtClean="0"/>
              <a:t>04/10/2014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725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FEB1-A283-49E6-A7C0-C2260E155FA8}" type="datetime1">
              <a:rPr lang="en-GB" smtClean="0"/>
              <a:t>04/10/2014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53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68D1-73BF-464C-A926-D73910CFF9EE}" type="datetime1">
              <a:rPr lang="en-GB" smtClean="0"/>
              <a:t>04/10/2014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5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2DC8-2FB9-493D-8517-818A7B609D59}" type="datetime1">
              <a:rPr lang="en-GB" smtClean="0"/>
              <a:t>04/10/2014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97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3476F-4DEF-4576-AACE-39D1A684135E}" type="datetime1">
              <a:rPr lang="en-GB" smtClean="0"/>
              <a:t>04/10/2014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45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8895-79F7-4361-8512-588418769DE9}" type="datetime1">
              <a:rPr lang="en-GB" smtClean="0"/>
              <a:t>04/10/2014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EA806-24A2-4A29-9A76-D60D4A381E9F}" type="datetime1">
              <a:rPr lang="en-GB" smtClean="0"/>
              <a:t>04/10/2014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6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5" Type="http://schemas.openxmlformats.org/officeDocument/2006/relationships/image" Target="../media/image5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2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99" y="6608721"/>
            <a:ext cx="8943106" cy="249279"/>
          </a:xfrm>
        </p:spPr>
        <p:txBody>
          <a:bodyPr>
            <a:noAutofit/>
          </a:bodyPr>
          <a:lstStyle/>
          <a:p>
            <a:r>
              <a:rPr lang="en-GB" sz="1200" dirty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>
                <a:latin typeface="Comic Sans MS" panose="030F0702030302020204" pitchFamily="66" charset="0"/>
              </a:rPr>
              <a:t>e+e</a:t>
            </a:r>
            <a:r>
              <a:rPr lang="en-GB" sz="1200" dirty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>
                <a:latin typeface="Comic Sans MS" panose="030F0702030302020204" pitchFamily="66" charset="0"/>
              </a:rPr>
              <a:t>th</a:t>
            </a:r>
            <a:r>
              <a:rPr lang="en-GB" sz="1200" dirty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01" y="403021"/>
            <a:ext cx="936104" cy="88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653" y="123011"/>
            <a:ext cx="84249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SR fan at FCC-</a:t>
            </a:r>
            <a:r>
              <a:rPr lang="en-GB" sz="2000" b="1" dirty="0" err="1" smtClean="0">
                <a:latin typeface="Comic Sans MS" panose="030F0702030302020204" pitchFamily="66" charset="0"/>
              </a:rPr>
              <a:t>ee</a:t>
            </a:r>
            <a:r>
              <a:rPr lang="en-GB" sz="2000" b="1" dirty="0" smtClean="0">
                <a:latin typeface="Comic Sans MS" panose="030F0702030302020204" pitchFamily="66" charset="0"/>
              </a:rPr>
              <a:t> 90x30 mm</a:t>
            </a:r>
            <a:r>
              <a:rPr lang="en-GB" sz="2000" b="1" baseline="30000" dirty="0" smtClean="0">
                <a:latin typeface="Comic Sans MS" panose="030F0702030302020204" pitchFamily="66" charset="0"/>
              </a:rPr>
              <a:t>2</a:t>
            </a:r>
            <a:r>
              <a:rPr lang="en-GB" sz="2000" b="1" dirty="0" smtClean="0">
                <a:latin typeface="Comic Sans MS" panose="030F0702030302020204" pitchFamily="66" charset="0"/>
              </a:rPr>
              <a:t> 1/2x FODO cell (25 m)</a:t>
            </a:r>
            <a:endParaRPr lang="en-GB" sz="2000" dirty="0" smtClean="0">
              <a:latin typeface="Symbol" panose="05050102010706020507" pitchFamily="18" charset="2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Distributed SR fan vs localized absorbers: Ray-tracing (SYNRAD+)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Photon fan profiles converted into outgassing profiles via </a:t>
            </a:r>
            <a:r>
              <a:rPr lang="en-GB" dirty="0" smtClean="0">
                <a:latin typeface="Symbol" panose="05050102010706020507" pitchFamily="18" charset="2"/>
              </a:rPr>
              <a:t>h</a:t>
            </a:r>
            <a:r>
              <a:rPr lang="en-GB" dirty="0" smtClean="0">
                <a:latin typeface="Comic Sans MS" panose="030F0702030302020204" pitchFamily="66" charset="0"/>
              </a:rPr>
              <a:t>(</a:t>
            </a:r>
            <a:r>
              <a:rPr lang="en-GB" dirty="0" err="1" smtClean="0">
                <a:latin typeface="Comic Sans MS" panose="030F0702030302020204" pitchFamily="66" charset="0"/>
              </a:rPr>
              <a:t>mol</a:t>
            </a:r>
            <a:r>
              <a:rPr lang="en-GB" dirty="0" smtClean="0">
                <a:latin typeface="Comic Sans MS" panose="030F0702030302020204" pitchFamily="66" charset="0"/>
              </a:rPr>
              <a:t>/</a:t>
            </a:r>
            <a:r>
              <a:rPr lang="en-GB" dirty="0" err="1" smtClean="0">
                <a:latin typeface="Comic Sans MS" panose="030F0702030302020204" pitchFamily="66" charset="0"/>
              </a:rPr>
              <a:t>ph</a:t>
            </a:r>
            <a:r>
              <a:rPr lang="en-GB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Pressure profile calculation via 3D </a:t>
            </a:r>
            <a:r>
              <a:rPr lang="en-GB" dirty="0" err="1" smtClean="0">
                <a:latin typeface="Comic Sans MS" panose="030F0702030302020204" pitchFamily="66" charset="0"/>
              </a:rPr>
              <a:t>Montecarlo</a:t>
            </a:r>
            <a:r>
              <a:rPr lang="en-GB" dirty="0" smtClean="0">
                <a:latin typeface="Comic Sans MS" panose="030F0702030302020204" pitchFamily="66" charset="0"/>
              </a:rPr>
              <a:t> code (</a:t>
            </a:r>
            <a:r>
              <a:rPr lang="en-GB" dirty="0" err="1" smtClean="0">
                <a:latin typeface="Comic Sans MS" panose="030F0702030302020204" pitchFamily="66" charset="0"/>
              </a:rPr>
              <a:t>Molflow</a:t>
            </a:r>
            <a:r>
              <a:rPr lang="en-GB" dirty="0" smtClean="0">
                <a:latin typeface="Comic Sans MS" panose="030F0702030302020204" pitchFamily="66" charset="0"/>
              </a:rPr>
              <a:t>+)</a:t>
            </a:r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2309" y="6642739"/>
            <a:ext cx="2133600" cy="346233"/>
          </a:xfrm>
        </p:spPr>
        <p:txBody>
          <a:bodyPr/>
          <a:lstStyle/>
          <a:p>
            <a:fld id="{8B40439D-32ED-49F7-A300-BAF693393066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9" y="620688"/>
            <a:ext cx="7913171" cy="4945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8" y="620688"/>
            <a:ext cx="7913171" cy="4945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" y="643508"/>
            <a:ext cx="7913171" cy="4945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2" y="612675"/>
            <a:ext cx="6576175" cy="49765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3" y="620882"/>
            <a:ext cx="7913171" cy="49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846" y="116632"/>
            <a:ext cx="796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Conclusions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682525"/>
            <a:ext cx="796432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Any design of </a:t>
            </a:r>
            <a:r>
              <a:rPr lang="en-GB" dirty="0" smtClean="0">
                <a:latin typeface="Comic Sans MS" panose="030F0702030302020204" pitchFamily="66" charset="0"/>
              </a:rPr>
              <a:t>a Higgs Factory with beam energies in the 45~175 </a:t>
            </a:r>
            <a:r>
              <a:rPr lang="en-GB" dirty="0" err="1" smtClean="0">
                <a:latin typeface="Comic Sans MS" panose="030F0702030302020204" pitchFamily="66" charset="0"/>
              </a:rPr>
              <a:t>GeV</a:t>
            </a:r>
            <a:r>
              <a:rPr lang="en-GB" dirty="0" smtClean="0">
                <a:latin typeface="Comic Sans MS" panose="030F0702030302020204" pitchFamily="66" charset="0"/>
              </a:rPr>
              <a:t> range inevitably </a:t>
            </a:r>
            <a:r>
              <a:rPr lang="en-GB" dirty="0" smtClean="0">
                <a:latin typeface="Comic Sans MS" panose="030F0702030302020204" pitchFamily="66" charset="0"/>
              </a:rPr>
              <a:t>makes a powerful source of </a:t>
            </a:r>
            <a:r>
              <a:rPr lang="en-GB" dirty="0" smtClean="0">
                <a:latin typeface="Comic Sans MS" panose="030F0702030302020204" pitchFamily="66" charset="0"/>
              </a:rPr>
              <a:t>SR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Comprehensive ray-tracing analysis of SR fans: mandatory! Especially for delicate areas, such as IR, SRF, </a:t>
            </a:r>
            <a:r>
              <a:rPr lang="en-GB" b="1" u="sng" dirty="0" smtClean="0">
                <a:latin typeface="Comic Sans MS" panose="030F0702030302020204" pitchFamily="66" charset="0"/>
              </a:rPr>
              <a:t>wigglers!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Careful choice of vacuum chamber material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V</a:t>
            </a:r>
            <a:r>
              <a:rPr lang="en-GB" dirty="0" smtClean="0">
                <a:latin typeface="Comic Sans MS" panose="030F0702030302020204" pitchFamily="66" charset="0"/>
              </a:rPr>
              <a:t>acuum system geometry and pumping system must be carefully analysed and designed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Special care has to be taken for any cross-sectional changes (tapers), and devices (BPMs, </a:t>
            </a:r>
            <a:r>
              <a:rPr lang="en-GB" dirty="0" err="1" smtClean="0">
                <a:latin typeface="Comic Sans MS" panose="030F0702030302020204" pitchFamily="66" charset="0"/>
              </a:rPr>
              <a:t>stripline</a:t>
            </a:r>
            <a:r>
              <a:rPr lang="en-GB" dirty="0" smtClean="0">
                <a:latin typeface="Comic Sans MS" panose="030F0702030302020204" pitchFamily="66" charset="0"/>
              </a:rPr>
              <a:t> kickers, RF cavities, gate-valves, etc…): proper shielding from SR and cooling for HOMs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The operation of </a:t>
            </a:r>
            <a:r>
              <a:rPr lang="en-GB" dirty="0" smtClean="0">
                <a:latin typeface="Comic Sans MS" panose="030F0702030302020204" pitchFamily="66" charset="0"/>
              </a:rPr>
              <a:t>LEP and B-factories, and the design of low-</a:t>
            </a:r>
            <a:r>
              <a:rPr lang="en-GB" dirty="0" err="1" smtClean="0">
                <a:latin typeface="Comic Sans MS" panose="030F0702030302020204" pitchFamily="66" charset="0"/>
              </a:rPr>
              <a:t>emittance</a:t>
            </a:r>
            <a:r>
              <a:rPr lang="en-GB" dirty="0" smtClean="0">
                <a:latin typeface="Comic Sans MS" panose="030F0702030302020204" pitchFamily="66" charset="0"/>
              </a:rPr>
              <a:t> light sources can help a lot in the design of a HF’s vacuum system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The chamber vs chamber/antechamber solutions must be carefully evaluated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The distributed vs discrete pumping solutions must be carefully evaluated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Low-SEY coatings for e-cloud in the e</a:t>
            </a:r>
            <a:r>
              <a:rPr lang="en-GB" baseline="30000" dirty="0" smtClean="0">
                <a:latin typeface="Comic Sans MS" panose="030F0702030302020204" pitchFamily="66" charset="0"/>
              </a:rPr>
              <a:t>+</a:t>
            </a:r>
            <a:r>
              <a:rPr lang="en-GB" dirty="0" smtClean="0">
                <a:latin typeface="Comic Sans MS" panose="030F0702030302020204" pitchFamily="66" charset="0"/>
              </a:rPr>
              <a:t> beam chamber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Although not easy to implement, in-situ bake-out is recommended</a:t>
            </a:r>
            <a:endParaRPr lang="en-GB" b="1" i="1" u="sng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11</a:t>
            </a:fld>
            <a:endParaRPr lang="en-GB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2499" y="6608721"/>
            <a:ext cx="8943106" cy="249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846" y="323074"/>
            <a:ext cx="796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Acknowledgements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36494"/>
            <a:ext cx="79643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 smtClean="0">
                <a:latin typeface="Comic Sans MS" panose="030F0702030302020204" pitchFamily="66" charset="0"/>
              </a:rPr>
              <a:t>F</a:t>
            </a:r>
            <a:r>
              <a:rPr lang="en-GB" sz="2000" dirty="0" smtClean="0">
                <a:latin typeface="Comic Sans MS" panose="030F0702030302020204" pitchFamily="66" charset="0"/>
              </a:rPr>
              <a:t>. </a:t>
            </a:r>
            <a:r>
              <a:rPr lang="en-GB" sz="2000" dirty="0" err="1" smtClean="0">
                <a:latin typeface="Comic Sans MS" panose="030F0702030302020204" pitchFamily="66" charset="0"/>
              </a:rPr>
              <a:t>Cerutti</a:t>
            </a:r>
            <a:r>
              <a:rPr lang="en-GB" sz="2000" dirty="0" smtClean="0">
                <a:latin typeface="Comic Sans MS" panose="030F0702030302020204" pitchFamily="66" charset="0"/>
              </a:rPr>
              <a:t>, and L. Esposito, FLUKA Team, </a:t>
            </a:r>
            <a:r>
              <a:rPr lang="en-GB" sz="2000" dirty="0" err="1" smtClean="0">
                <a:latin typeface="Comic Sans MS" panose="030F0702030302020204" pitchFamily="66" charset="0"/>
              </a:rPr>
              <a:t>C.Garion</a:t>
            </a:r>
            <a:r>
              <a:rPr lang="en-GB" sz="2000" dirty="0" smtClean="0">
                <a:latin typeface="Comic Sans MS" panose="030F0702030302020204" pitchFamily="66" charset="0"/>
              </a:rPr>
              <a:t> (Vacuum Group) are gratefully acknowledged </a:t>
            </a:r>
            <a:r>
              <a:rPr lang="en-GB" sz="2000" dirty="0" smtClean="0">
                <a:latin typeface="Comic Sans MS" panose="030F0702030302020204" pitchFamily="66" charset="0"/>
              </a:rPr>
              <a:t>for their </a:t>
            </a:r>
            <a:r>
              <a:rPr lang="en-GB" sz="2000" dirty="0" smtClean="0">
                <a:latin typeface="Comic Sans MS" panose="030F0702030302020204" pitchFamily="66" charset="0"/>
              </a:rPr>
              <a:t>contributions and suggestions.</a:t>
            </a:r>
          </a:p>
          <a:p>
            <a:pPr algn="ctr">
              <a:spcAft>
                <a:spcPts val="600"/>
              </a:spcAft>
            </a:pPr>
            <a:endParaRPr lang="en-GB" sz="2000" dirty="0">
              <a:latin typeface="Comic Sans MS" panose="030F0702030302020204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en-GB" sz="2000" dirty="0" smtClean="0">
                <a:latin typeface="Comic Sans MS" panose="030F0702030302020204" pitchFamily="66" charset="0"/>
              </a:rPr>
              <a:t>Some of the figures have been taken from papers/publications referenced in the workshop proceedings’ paper FRT4B2.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en-GB" sz="2000" dirty="0" smtClean="0">
                <a:latin typeface="Comic Sans MS" panose="030F0702030302020204" pitchFamily="66" charset="0"/>
              </a:rPr>
              <a:t>-------------*-------------</a:t>
            </a:r>
          </a:p>
          <a:p>
            <a:pPr algn="ctr">
              <a:spcAft>
                <a:spcPts val="600"/>
              </a:spcAft>
            </a:pPr>
            <a:endParaRPr lang="en-GB" sz="2000" dirty="0">
              <a:latin typeface="Comic Sans MS" panose="030F0702030302020204" pitchFamily="66" charset="0"/>
            </a:endParaRPr>
          </a:p>
          <a:p>
            <a:pPr algn="ctr">
              <a:spcAft>
                <a:spcPts val="600"/>
              </a:spcAft>
            </a:pPr>
            <a:r>
              <a:rPr lang="en-GB" sz="4400" dirty="0" smtClean="0">
                <a:latin typeface="Comic Sans MS" panose="030F0702030302020204" pitchFamily="66" charset="0"/>
              </a:rPr>
              <a:t>Any questions?</a:t>
            </a:r>
            <a:endParaRPr lang="en-GB" sz="44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endParaRPr lang="en-GB" sz="2000" dirty="0"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</a:pPr>
            <a:endParaRPr lang="en-GB" sz="2000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12</a:t>
            </a:fld>
            <a:endParaRPr lang="en-GB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2499" y="6608721"/>
            <a:ext cx="8943106" cy="249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2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13</a:t>
            </a:fld>
            <a:endParaRPr lang="en-GB"/>
          </a:p>
        </p:txBody>
      </p:sp>
      <p:pic>
        <p:nvPicPr>
          <p:cNvPr id="3" name="Image 4" descr="logoBadgeWeb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-27384"/>
            <a:ext cx="7964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BONUS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Synchrotron </a:t>
            </a:r>
            <a:r>
              <a:rPr lang="en-GB" sz="2000" b="1" dirty="0" smtClean="0">
                <a:latin typeface="Comic Sans MS" panose="030F0702030302020204" pitchFamily="66" charset="0"/>
              </a:rPr>
              <a:t>radiation in high-energy proton colliders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Relevant formulae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311" y="985952"/>
            <a:ext cx="3626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The fractions of SR flux and power generated within a selected photon energy range can be found in literature, or easily calculated numerically.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0968"/>
            <a:ext cx="4651577" cy="32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4527378" y="3180878"/>
            <a:ext cx="4601253" cy="317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49288"/>
            <a:ext cx="4395117" cy="272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3747" y="3633966"/>
            <a:ext cx="3754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Percent of POWER at all wavelengths greater than </a:t>
            </a:r>
            <a:r>
              <a:rPr lang="en-GB" sz="1600" dirty="0" smtClean="0">
                <a:latin typeface="Symbol" panose="05050102010706020507" pitchFamily="18" charset="2"/>
              </a:rPr>
              <a:t>l</a:t>
            </a:r>
            <a:r>
              <a:rPr lang="en-GB" sz="1600" dirty="0" smtClean="0">
                <a:latin typeface="Comic Sans MS" panose="030F0702030302020204" pitchFamily="66" charset="0"/>
              </a:rPr>
              <a:t> vs </a:t>
            </a:r>
            <a:r>
              <a:rPr lang="en-GB" sz="1600" dirty="0" smtClean="0">
                <a:latin typeface="Symbol" panose="05050102010706020507" pitchFamily="18" charset="2"/>
              </a:rPr>
              <a:t>l</a:t>
            </a:r>
            <a:r>
              <a:rPr lang="en-GB" sz="1600" dirty="0" smtClean="0">
                <a:latin typeface="Comic Sans MS" panose="030F0702030302020204" pitchFamily="66" charset="0"/>
              </a:rPr>
              <a:t>/</a:t>
            </a:r>
            <a:r>
              <a:rPr lang="en-GB" sz="1600" dirty="0" err="1" smtClean="0">
                <a:latin typeface="Symbol" panose="05050102010706020507" pitchFamily="18" charset="2"/>
              </a:rPr>
              <a:t>l</a:t>
            </a:r>
            <a:r>
              <a:rPr lang="en-GB" sz="1600" baseline="-25000" dirty="0" err="1" smtClean="0">
                <a:latin typeface="Comic Sans MS" panose="030F0702030302020204" pitchFamily="66" charset="0"/>
              </a:rPr>
              <a:t>C</a:t>
            </a:r>
            <a:r>
              <a:rPr lang="en-GB" sz="16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762" y="3642986"/>
            <a:ext cx="3754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Comic Sans MS" panose="030F0702030302020204" pitchFamily="66" charset="0"/>
              </a:rPr>
              <a:t>Percent of FLUX at all wavelengths greater than </a:t>
            </a:r>
            <a:r>
              <a:rPr lang="en-GB" sz="1600" dirty="0" smtClean="0">
                <a:latin typeface="Symbol" panose="05050102010706020507" pitchFamily="18" charset="2"/>
              </a:rPr>
              <a:t>l</a:t>
            </a:r>
            <a:r>
              <a:rPr lang="en-GB" sz="1600" dirty="0" smtClean="0">
                <a:latin typeface="Comic Sans MS" panose="030F0702030302020204" pitchFamily="66" charset="0"/>
              </a:rPr>
              <a:t> vs </a:t>
            </a:r>
            <a:r>
              <a:rPr lang="en-GB" sz="1600" dirty="0" smtClean="0">
                <a:latin typeface="Symbol" panose="05050102010706020507" pitchFamily="18" charset="2"/>
              </a:rPr>
              <a:t>l</a:t>
            </a:r>
            <a:r>
              <a:rPr lang="en-GB" sz="1600" dirty="0" smtClean="0">
                <a:latin typeface="Comic Sans MS" panose="030F0702030302020204" pitchFamily="66" charset="0"/>
              </a:rPr>
              <a:t>/</a:t>
            </a:r>
            <a:r>
              <a:rPr lang="en-GB" sz="1600" dirty="0" err="1" smtClean="0">
                <a:latin typeface="Symbol" panose="05050102010706020507" pitchFamily="18" charset="2"/>
              </a:rPr>
              <a:t>l</a:t>
            </a:r>
            <a:r>
              <a:rPr lang="en-GB" sz="1600" baseline="-25000" dirty="0" err="1" smtClean="0">
                <a:latin typeface="Comic Sans MS" panose="030F0702030302020204" pitchFamily="66" charset="0"/>
              </a:rPr>
              <a:t>C</a:t>
            </a:r>
            <a:r>
              <a:rPr lang="en-GB" sz="16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14</a:t>
            </a:fld>
            <a:endParaRPr lang="en-GB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42499" y="6608721"/>
            <a:ext cx="8943106" cy="249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" y="2888155"/>
            <a:ext cx="5580112" cy="36507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914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Synchrotron radiation in high-energy proton colliders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Relevant formulae and spectra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311" y="763933"/>
            <a:ext cx="780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How strong is going to be the FHC as a SR photon source?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C:\Users\rkerseva\Dropbox\Synrad+\data\FHC_CalcSRx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09789"/>
            <a:ext cx="5086763" cy="40035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kerseva\Dropbox\Synrad+\data\FHC_CalcSRx_I_m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13914"/>
            <a:ext cx="5081523" cy="39994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7350267" y="1268760"/>
            <a:ext cx="1500249" cy="102254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P, F and Q with NO correction factor!</a:t>
            </a:r>
          </a:p>
          <a:p>
            <a:pPr algn="l"/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15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367936" y="2852936"/>
            <a:ext cx="366855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mic Sans MS" panose="030F0702030302020204" pitchFamily="66" charset="0"/>
              </a:rPr>
              <a:t>The critical energy is much higher than that of the 7 </a:t>
            </a:r>
            <a:r>
              <a:rPr lang="en-GB" sz="1400" dirty="0" err="1" smtClean="0">
                <a:latin typeface="Comic Sans MS" panose="030F0702030302020204" pitchFamily="66" charset="0"/>
              </a:rPr>
              <a:t>TeV</a:t>
            </a:r>
            <a:r>
              <a:rPr lang="en-GB" sz="1400" dirty="0" smtClean="0">
                <a:latin typeface="Comic Sans MS" panose="030F0702030302020204" pitchFamily="66" charset="0"/>
              </a:rPr>
              <a:t> LHC (LHC-7), in the X-ray region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mic Sans MS" panose="030F0702030302020204" pitchFamily="66" charset="0"/>
              </a:rPr>
              <a:t>The two FHC versions generate between </a:t>
            </a:r>
            <a:r>
              <a:rPr lang="en-GB" sz="1400" b="1" dirty="0" smtClean="0">
                <a:latin typeface="Comic Sans MS" panose="030F0702030302020204" pitchFamily="66" charset="0"/>
              </a:rPr>
              <a:t>170</a:t>
            </a:r>
            <a:r>
              <a:rPr lang="en-GB" sz="1400" dirty="0" smtClean="0">
                <a:latin typeface="Comic Sans MS" panose="030F0702030302020204" pitchFamily="66" charset="0"/>
              </a:rPr>
              <a:t>x and </a:t>
            </a:r>
            <a:r>
              <a:rPr lang="en-GB" sz="1400" b="1" dirty="0" smtClean="0">
                <a:latin typeface="Comic Sans MS" panose="030F0702030302020204" pitchFamily="66" charset="0"/>
              </a:rPr>
              <a:t>300</a:t>
            </a:r>
            <a:r>
              <a:rPr lang="en-GB" sz="1400" dirty="0" smtClean="0">
                <a:latin typeface="Comic Sans MS" panose="030F0702030302020204" pitchFamily="66" charset="0"/>
              </a:rPr>
              <a:t>x the SR </a:t>
            </a:r>
            <a:r>
              <a:rPr lang="en-GB" sz="1400" b="1" dirty="0" smtClean="0">
                <a:latin typeface="Comic Sans MS" panose="030F0702030302020204" pitchFamily="66" charset="0"/>
              </a:rPr>
              <a:t>specific power </a:t>
            </a:r>
            <a:r>
              <a:rPr lang="en-GB" sz="1400" dirty="0" smtClean="0">
                <a:latin typeface="Comic Sans MS" panose="030F0702030302020204" pitchFamily="66" charset="0"/>
              </a:rPr>
              <a:t>with respect to the LHC-7!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mic Sans MS" panose="030F0702030302020204" pitchFamily="66" charset="0"/>
              </a:rPr>
              <a:t>The </a:t>
            </a:r>
            <a:r>
              <a:rPr lang="en-GB" sz="1400" b="1" dirty="0" smtClean="0">
                <a:latin typeface="Comic Sans MS" panose="030F0702030302020204" pitchFamily="66" charset="0"/>
              </a:rPr>
              <a:t>specific flux </a:t>
            </a:r>
            <a:r>
              <a:rPr lang="en-GB" sz="1400" dirty="0" smtClean="0">
                <a:latin typeface="Comic Sans MS" panose="030F0702030302020204" pitchFamily="66" charset="0"/>
              </a:rPr>
              <a:t>is not much higher than that of LHC-7 (~2x)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omic Sans MS" panose="030F0702030302020204" pitchFamily="66" charset="0"/>
              </a:rPr>
              <a:t>The </a:t>
            </a:r>
            <a:r>
              <a:rPr lang="en-GB" sz="1400" b="1" dirty="0" smtClean="0">
                <a:latin typeface="Comic Sans MS" panose="030F0702030302020204" pitchFamily="66" charset="0"/>
              </a:rPr>
              <a:t>specific outgassing </a:t>
            </a:r>
            <a:r>
              <a:rPr lang="en-GB" sz="1400" dirty="0" smtClean="0">
                <a:latin typeface="Comic Sans MS" panose="030F0702030302020204" pitchFamily="66" charset="0"/>
              </a:rPr>
              <a:t>is about 2~3x that of LHC-7, and therefore a comparably </a:t>
            </a:r>
            <a:r>
              <a:rPr lang="en-GB" sz="1400" b="1" u="sng" dirty="0" smtClean="0">
                <a:latin typeface="Comic Sans MS" panose="030F0702030302020204" pitchFamily="66" charset="0"/>
              </a:rPr>
              <a:t>higher specific pumping speed is necessary</a:t>
            </a:r>
            <a:r>
              <a:rPr lang="en-GB" sz="1400" dirty="0" smtClean="0">
                <a:latin typeface="Comic Sans MS" panose="030F0702030302020204" pitchFamily="66" charset="0"/>
              </a:rPr>
              <a:t> in order to obtain the same molecular density and gas scattering lifetime (with further correction for higher energy)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07" y="1119273"/>
            <a:ext cx="5456497" cy="167318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329206" y="1820850"/>
            <a:ext cx="5456497" cy="470452"/>
          </a:xfrm>
          <a:prstGeom prst="roundRect">
            <a:avLst/>
          </a:prstGeom>
          <a:solidFill>
            <a:srgbClr val="4EBEB3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0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52" y="764704"/>
            <a:ext cx="4982472" cy="984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52" y="1763844"/>
            <a:ext cx="4975017" cy="1983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10728"/>
            <a:ext cx="3269213" cy="2922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92" y="3810728"/>
            <a:ext cx="3196020" cy="29107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4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" y="775769"/>
            <a:ext cx="4097326" cy="5681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31" y="2052275"/>
            <a:ext cx="5124586" cy="3433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12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18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439270" cy="3229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75" y="3317157"/>
            <a:ext cx="4248934" cy="32294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0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2" y="553317"/>
            <a:ext cx="3615288" cy="2946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74" y="584684"/>
            <a:ext cx="5152140" cy="3414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3" y="2863607"/>
            <a:ext cx="4721475" cy="38578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70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031194"/>
            <a:ext cx="7884876" cy="396044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b="1" dirty="0" smtClean="0">
                <a:latin typeface="Comic Sans MS" panose="030F0702030302020204" pitchFamily="66" charset="0"/>
              </a:rPr>
              <a:t>Vacuum System Requirements for a Higgs Factory </a:t>
            </a:r>
            <a:r>
              <a:rPr lang="en-GB" b="1" dirty="0" err="1" smtClean="0">
                <a:latin typeface="Comic Sans MS" panose="030F0702030302020204" pitchFamily="66" charset="0"/>
              </a:rPr>
              <a:t>e</a:t>
            </a:r>
            <a:r>
              <a:rPr lang="en-GB" b="1" baseline="30000" dirty="0" err="1" smtClean="0">
                <a:latin typeface="Comic Sans MS" panose="030F0702030302020204" pitchFamily="66" charset="0"/>
              </a:rPr>
              <a:t>+</a:t>
            </a:r>
            <a:r>
              <a:rPr lang="en-GB" b="1" dirty="0" err="1" smtClean="0">
                <a:latin typeface="Comic Sans MS" panose="030F0702030302020204" pitchFamily="66" charset="0"/>
              </a:rPr>
              <a:t>e</a:t>
            </a:r>
            <a:r>
              <a:rPr lang="en-GB" b="1" baseline="30000" dirty="0" err="1" smtClean="0">
                <a:latin typeface="Comic Sans MS" panose="030F0702030302020204" pitchFamily="66" charset="0"/>
              </a:rPr>
              <a:t>-</a:t>
            </a:r>
            <a:r>
              <a:rPr lang="en-GB" b="1" dirty="0" err="1" smtClean="0">
                <a:latin typeface="Comic Sans MS" panose="030F0702030302020204" pitchFamily="66" charset="0"/>
              </a:rPr>
              <a:t>Accelerator</a:t>
            </a:r>
            <a:r>
              <a:rPr lang="en-GB" b="1" dirty="0" smtClean="0">
                <a:latin typeface="Comic Sans MS" panose="030F0702030302020204" pitchFamily="66" charset="0"/>
              </a:rPr>
              <a:t> </a:t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2200" b="1" dirty="0" smtClean="0">
                <a:latin typeface="Comic Sans MS" panose="030F0702030302020204" pitchFamily="66" charset="0"/>
              </a:rPr>
              <a:t/>
            </a:r>
            <a:br>
              <a:rPr lang="en-GB" sz="2200" b="1" dirty="0" smtClean="0">
                <a:latin typeface="Comic Sans MS" panose="030F0702030302020204" pitchFamily="66" charset="0"/>
              </a:rPr>
            </a:br>
            <a:r>
              <a:rPr lang="en-GB" sz="2200" b="1" dirty="0" smtClean="0">
                <a:latin typeface="Comic Sans MS" panose="030F0702030302020204" pitchFamily="66" charset="0"/>
              </a:rPr>
              <a:t>R.</a:t>
            </a:r>
            <a:r>
              <a:rPr lang="en-GB" sz="2200" b="1" dirty="0" smtClean="0">
                <a:latin typeface="Comic Sans MS" panose="030F0702030302020204" pitchFamily="66" charset="0"/>
              </a:rPr>
              <a:t> Kersevan</a:t>
            </a:r>
            <a:r>
              <a:rPr lang="en-GB" sz="2000" b="1" dirty="0" smtClean="0">
                <a:latin typeface="Comic Sans MS" panose="030F0702030302020204" pitchFamily="66" charset="0"/>
              </a:rPr>
              <a:t/>
            </a:r>
            <a:br>
              <a:rPr lang="en-GB" sz="2000" b="1" dirty="0" smtClean="0">
                <a:latin typeface="Comic Sans MS" panose="030F0702030302020204" pitchFamily="66" charset="0"/>
              </a:rPr>
            </a:br>
            <a:r>
              <a:rPr lang="en-GB" sz="2000" b="1" dirty="0" smtClean="0">
                <a:latin typeface="Comic Sans MS" panose="030F0702030302020204" pitchFamily="66" charset="0"/>
              </a:rPr>
              <a:t/>
            </a:r>
            <a:br>
              <a:rPr lang="en-GB" sz="2000" b="1" dirty="0" smtClean="0">
                <a:latin typeface="Comic Sans MS" panose="030F0702030302020204" pitchFamily="66" charset="0"/>
              </a:rPr>
            </a:br>
            <a:r>
              <a:rPr lang="en-GB" sz="2000" b="1" dirty="0" smtClean="0">
                <a:latin typeface="Comic Sans MS" panose="030F0702030302020204" pitchFamily="66" charset="0"/>
              </a:rPr>
              <a:t>CERN, Technology Department</a:t>
            </a:r>
            <a:br>
              <a:rPr lang="en-GB" sz="2000" b="1" dirty="0" smtClean="0">
                <a:latin typeface="Comic Sans MS" panose="030F0702030302020204" pitchFamily="66" charset="0"/>
              </a:rPr>
            </a:br>
            <a:r>
              <a:rPr lang="en-GB" sz="2000" b="1" dirty="0" smtClean="0">
                <a:latin typeface="Comic Sans MS" panose="030F0702030302020204" pitchFamily="66" charset="0"/>
              </a:rPr>
              <a:t>Vacuum, Surfaces and Coatings Group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90" y="6525344"/>
            <a:ext cx="8943106" cy="262880"/>
          </a:xfrm>
        </p:spPr>
        <p:txBody>
          <a:bodyPr>
            <a:noAutofit/>
          </a:bodyPr>
          <a:lstStyle/>
          <a:p>
            <a:r>
              <a:rPr lang="en-GB" sz="1200" dirty="0" smtClean="0">
                <a:latin typeface="Comic Sans MS" panose="030F0702030302020204" pitchFamily="66" charset="0"/>
              </a:rPr>
              <a:t>R. Kersevan, </a:t>
            </a:r>
            <a:r>
              <a:rPr lang="en-GB" sz="1200" dirty="0" smtClean="0">
                <a:latin typeface="Comic Sans MS" panose="030F0702030302020204" pitchFamily="66" charset="0"/>
              </a:rPr>
              <a:t>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46162"/>
            <a:ext cx="1009614" cy="100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44" y="246162"/>
            <a:ext cx="6799920" cy="953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807" y="1166804"/>
            <a:ext cx="2448272" cy="5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" y="616134"/>
            <a:ext cx="4616804" cy="5909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01" y="943"/>
            <a:ext cx="2858460" cy="3317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5" y="3333206"/>
            <a:ext cx="3215639" cy="35040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822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5" y="584684"/>
            <a:ext cx="4340103" cy="4497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39" y="516742"/>
            <a:ext cx="4135730" cy="2740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12976"/>
            <a:ext cx="2592288" cy="35444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46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LEP Experience: few exa</a:t>
            </a:r>
            <a:r>
              <a:rPr lang="en-GB" sz="2000" b="1" dirty="0" smtClean="0">
                <a:latin typeface="Comic Sans MS" panose="030F0702030302020204" pitchFamily="66" charset="0"/>
              </a:rPr>
              <a:t>mples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615" y="602128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-</a:t>
            </a:r>
            <a:endParaRPr lang="en-GB" sz="2000" b="1" i="1" u="sng" dirty="0" smtClean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22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6" y="599498"/>
            <a:ext cx="5745249" cy="5823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59"/>
            <a:ext cx="7704856" cy="48294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74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1520" y="44624"/>
            <a:ext cx="8568952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Vacuum Requirements: Where do they stem from?</a:t>
            </a:r>
          </a:p>
          <a:p>
            <a:pPr algn="ctr"/>
            <a:endParaRPr lang="en-GB" sz="1400" b="1" dirty="0" smtClean="0">
              <a:latin typeface="Comic Sans MS" panose="030F0702030302020204" pitchFamily="66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Beam Physics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latin typeface="Comic Sans MS" panose="030F0702030302020204" pitchFamily="66" charset="0"/>
              </a:rPr>
              <a:t>Beam-gas lifetime specification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Lattice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latin typeface="Comic Sans MS" panose="030F0702030302020204" pitchFamily="66" charset="0"/>
              </a:rPr>
              <a:t>Gap (dipoles) or ID (quads/</a:t>
            </a:r>
            <a:r>
              <a:rPr lang="en-GB" dirty="0" err="1" smtClean="0">
                <a:latin typeface="Comic Sans MS" panose="030F0702030302020204" pitchFamily="66" charset="0"/>
              </a:rPr>
              <a:t>sextupoles</a:t>
            </a:r>
            <a:r>
              <a:rPr lang="en-GB" dirty="0" smtClean="0">
                <a:latin typeface="Comic Sans MS" panose="030F0702030302020204" pitchFamily="66" charset="0"/>
              </a:rPr>
              <a:t>)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cross-section of chambers  specific conductance  Effective pumping speed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Lattice  Chamber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vs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chamber-antechamber analysis</a:t>
            </a:r>
            <a:endParaRPr lang="en-GB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Distributed vs discrete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SR absorbers</a:t>
            </a:r>
            <a:endParaRPr lang="en-GB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Distributed vs discrete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pumping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Outgassing: thermal and </a:t>
            </a:r>
            <a:r>
              <a:rPr lang="en-GB" dirty="0" smtClean="0">
                <a:latin typeface="Comic Sans MS" panose="030F0702030302020204" pitchFamily="66" charset="0"/>
              </a:rPr>
              <a:t>SR-induced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Materials: Al, Cu, 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</a:rPr>
              <a:t>Heat dissipation (synchrotron radiation, Compton-scattered): 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Treatments: cleaning, vacuum-firing, bake-out…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Joining methods (CF flanges vs </a:t>
            </a:r>
            <a:r>
              <a:rPr lang="en-GB" dirty="0" err="1" smtClean="0">
                <a:latin typeface="Comic Sans MS" panose="030F0702030302020204" pitchFamily="66" charset="0"/>
              </a:rPr>
              <a:t>Helicoflex</a:t>
            </a:r>
            <a:r>
              <a:rPr lang="en-GB" dirty="0" smtClean="0">
                <a:latin typeface="Comic Sans MS" panose="030F0702030302020204" pitchFamily="66" charset="0"/>
              </a:rPr>
              <a:t> vs other)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Low thermal outgassing?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GB" dirty="0" smtClean="0">
                <a:latin typeface="Comic Sans MS" panose="030F0702030302020204" pitchFamily="66" charset="0"/>
              </a:rPr>
              <a:t>Bake-out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GB" dirty="0" smtClean="0">
                <a:latin typeface="Comic Sans MS" panose="030F0702030302020204" pitchFamily="66" charset="0"/>
              </a:rPr>
              <a:t>Bellows!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Bellows? Impedance/HOM trapping/shielding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BPMs?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Tapers  Cooling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>Single vs double ring? If double then e-cloud at e+ ring 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low-SEY coatings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SR spectra with multi-100s </a:t>
            </a:r>
            <a:r>
              <a:rPr lang="en-GB" dirty="0" err="1" smtClean="0">
                <a:latin typeface="Comic Sans MS" panose="030F0702030302020204" pitchFamily="66" charset="0"/>
                <a:sym typeface="Wingdings" panose="05000000000000000000" pitchFamily="2" charset="2"/>
              </a:rPr>
              <a:t>keV</a:t>
            </a:r>
            <a:r>
              <a:rPr lang="en-GB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critical energy  material activation/radiation damage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00447" y="6582256"/>
            <a:ext cx="8943106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Synchrotron radiation in </a:t>
            </a:r>
            <a:r>
              <a:rPr lang="en-GB" sz="2000" b="1" dirty="0" smtClean="0">
                <a:latin typeface="Comic Sans MS" panose="030F0702030302020204" pitchFamily="66" charset="0"/>
              </a:rPr>
              <a:t>high-energy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e</a:t>
            </a:r>
            <a:r>
              <a:rPr lang="en-GB" sz="2000" b="1" baseline="30000" dirty="0" err="1" smtClean="0">
                <a:latin typeface="Comic Sans MS" panose="030F0702030302020204" pitchFamily="66" charset="0"/>
              </a:rPr>
              <a:t>+</a:t>
            </a:r>
            <a:r>
              <a:rPr lang="en-GB" sz="2000" b="1" dirty="0" err="1" smtClean="0">
                <a:latin typeface="Comic Sans MS" panose="030F0702030302020204" pitchFamily="66" charset="0"/>
              </a:rPr>
              <a:t>e</a:t>
            </a:r>
            <a:r>
              <a:rPr lang="en-GB" sz="2000" b="1" baseline="30000" dirty="0" smtClean="0">
                <a:latin typeface="Comic Sans MS" panose="030F0702030302020204" pitchFamily="66" charset="0"/>
              </a:rPr>
              <a:t>-</a:t>
            </a:r>
            <a:r>
              <a:rPr lang="en-GB" sz="2000" b="1" dirty="0" smtClean="0">
                <a:latin typeface="Comic Sans MS" panose="030F0702030302020204" pitchFamily="66" charset="0"/>
              </a:rPr>
              <a:t> colliders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348921"/>
              </p:ext>
            </p:extLst>
          </p:nvPr>
        </p:nvGraphicFramePr>
        <p:xfrm>
          <a:off x="587375" y="868363"/>
          <a:ext cx="77676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9" name="Equation" r:id="rId4" imgW="3327120" imgH="215640" progId="Equation.3">
                  <p:embed/>
                </p:oleObj>
              </mc:Choice>
              <mc:Fallback>
                <p:oleObj name="Equation" r:id="rId4" imgW="3327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375" y="868363"/>
                        <a:ext cx="776763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476672"/>
            <a:ext cx="7964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SR </a:t>
            </a:r>
            <a:r>
              <a:rPr lang="en-GB" sz="2000" b="1" dirty="0" smtClean="0">
                <a:latin typeface="Comic Sans MS" panose="030F0702030302020204" pitchFamily="66" charset="0"/>
              </a:rPr>
              <a:t>linear photon </a:t>
            </a:r>
            <a:r>
              <a:rPr lang="en-GB" sz="2000" b="1" dirty="0">
                <a:latin typeface="Comic Sans MS" panose="030F0702030302020204" pitchFamily="66" charset="0"/>
              </a:rPr>
              <a:t>f</a:t>
            </a:r>
            <a:r>
              <a:rPr lang="en-GB" sz="2000" b="1" dirty="0" smtClean="0">
                <a:latin typeface="Comic Sans MS" panose="030F0702030302020204" pitchFamily="66" charset="0"/>
              </a:rPr>
              <a:t>lux density as </a:t>
            </a:r>
            <a:r>
              <a:rPr lang="en-GB" sz="2000" b="1" dirty="0" smtClean="0">
                <a:latin typeface="Comic Sans MS" panose="030F0702030302020204" pitchFamily="66" charset="0"/>
              </a:rPr>
              <a:t>a function </a:t>
            </a:r>
            <a:r>
              <a:rPr lang="en-GB" sz="2000" b="1" dirty="0" smtClean="0">
                <a:latin typeface="Comic Sans MS" panose="030F0702030302020204" pitchFamily="66" charset="0"/>
              </a:rPr>
              <a:t>of E, I:</a:t>
            </a:r>
            <a:endParaRPr lang="en-GB" sz="2000" b="1" dirty="0" smtClean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					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w</a:t>
            </a:r>
            <a:r>
              <a:rPr lang="en-GB" sz="2000" dirty="0" smtClean="0">
                <a:latin typeface="Comic Sans MS" panose="030F0702030302020204" pitchFamily="66" charset="0"/>
              </a:rPr>
              <a:t>here </a:t>
            </a:r>
            <a:r>
              <a:rPr lang="en-GB" sz="2000" dirty="0" smtClean="0">
                <a:latin typeface="Comic Sans MS" panose="030F0702030302020204" pitchFamily="66" charset="0"/>
              </a:rPr>
              <a:t>K</a:t>
            </a:r>
            <a:r>
              <a:rPr lang="en-GB" sz="2000" baseline="-25000" dirty="0" smtClean="0">
                <a:latin typeface="Comic Sans MS" panose="030F0702030302020204" pitchFamily="66" charset="0"/>
              </a:rPr>
              <a:t>F</a:t>
            </a:r>
            <a:r>
              <a:rPr lang="en-GB" sz="2000" dirty="0" smtClean="0">
                <a:latin typeface="Comic Sans MS" panose="030F0702030302020204" pitchFamily="66" charset="0"/>
              </a:rPr>
              <a:t> is the </a:t>
            </a:r>
            <a:r>
              <a:rPr lang="en-GB" sz="2000" dirty="0" smtClean="0">
                <a:latin typeface="Comic Sans MS" panose="030F0702030302020204" pitchFamily="66" charset="0"/>
              </a:rPr>
              <a:t>fraction of SR flux generated within the photon energy range (</a:t>
            </a:r>
            <a:r>
              <a:rPr lang="en-GB" sz="2000" dirty="0" err="1" smtClean="0">
                <a:latin typeface="Symbol" panose="05050102010706020507" pitchFamily="18" charset="2"/>
              </a:rPr>
              <a:t>e</a:t>
            </a:r>
            <a:r>
              <a:rPr lang="en-GB" sz="2000" baseline="-25000" dirty="0" err="1" smtClean="0">
                <a:latin typeface="Comic Sans MS" panose="030F0702030302020204" pitchFamily="66" charset="0"/>
              </a:rPr>
              <a:t>min</a:t>
            </a:r>
            <a:r>
              <a:rPr lang="en-GB" sz="2000" dirty="0" smtClean="0">
                <a:latin typeface="Comic Sans MS" panose="030F0702030302020204" pitchFamily="66" charset="0"/>
              </a:rPr>
              <a:t>, </a:t>
            </a:r>
            <a:r>
              <a:rPr lang="en-GB" sz="2000" dirty="0" err="1" smtClean="0">
                <a:latin typeface="Symbol" panose="05050102010706020507" pitchFamily="18" charset="2"/>
              </a:rPr>
              <a:t>e</a:t>
            </a:r>
            <a:r>
              <a:rPr lang="en-GB" sz="2000" baseline="-25000" dirty="0" err="1" smtClean="0">
                <a:latin typeface="Comic Sans MS" panose="030F0702030302020204" pitchFamily="66" charset="0"/>
              </a:rPr>
              <a:t>max</a:t>
            </a:r>
            <a:r>
              <a:rPr lang="en-GB" sz="2000" dirty="0" smtClean="0">
                <a:latin typeface="Comic Sans MS" panose="030F0702030302020204" pitchFamily="66" charset="0"/>
              </a:rPr>
              <a:t>), </a:t>
            </a:r>
            <a:r>
              <a:rPr lang="en-GB" sz="2000" dirty="0" smtClean="0">
                <a:latin typeface="Symbol" panose="05050102010706020507" pitchFamily="18" charset="2"/>
              </a:rPr>
              <a:t>r</a:t>
            </a:r>
            <a:r>
              <a:rPr lang="en-GB" sz="2000" dirty="0" smtClean="0">
                <a:latin typeface="Comic Sans MS" panose="030F0702030302020204" pitchFamily="66" charset="0"/>
              </a:rPr>
              <a:t> the dipole radius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791684"/>
              </p:ext>
            </p:extLst>
          </p:nvPr>
        </p:nvGraphicFramePr>
        <p:xfrm>
          <a:off x="1412875" y="2379663"/>
          <a:ext cx="5691188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0" name="Equation" r:id="rId6" imgW="2438280" imgH="444240" progId="Equation.3">
                  <p:embed/>
                </p:oleObj>
              </mc:Choice>
              <mc:Fallback>
                <p:oleObj name="Equation" r:id="rId6" imgW="243828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75" y="2379663"/>
                        <a:ext cx="5691188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4</a:t>
            </a:fld>
            <a:endParaRPr lang="en-GB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00447" y="6582256"/>
            <a:ext cx="8943106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289992" y="147694"/>
            <a:ext cx="3581174" cy="24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7936" y="2132856"/>
            <a:ext cx="7964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SR </a:t>
            </a:r>
            <a:r>
              <a:rPr lang="en-GB" sz="2000" b="1" dirty="0" smtClean="0">
                <a:latin typeface="Comic Sans MS" panose="030F0702030302020204" pitchFamily="66" charset="0"/>
              </a:rPr>
              <a:t>Linear power density as </a:t>
            </a:r>
            <a:r>
              <a:rPr lang="en-GB" sz="2000" b="1" dirty="0">
                <a:latin typeface="Comic Sans MS" panose="030F0702030302020204" pitchFamily="66" charset="0"/>
              </a:rPr>
              <a:t>a function </a:t>
            </a:r>
            <a:r>
              <a:rPr lang="en-GB" sz="2000" b="1" dirty="0" smtClean="0">
                <a:latin typeface="Comic Sans MS" panose="030F0702030302020204" pitchFamily="66" charset="0"/>
              </a:rPr>
              <a:t>of E, I, </a:t>
            </a:r>
            <a:r>
              <a:rPr lang="en-GB" sz="2000" b="1" dirty="0" smtClean="0">
                <a:latin typeface="Symbol" panose="05050102010706020507" pitchFamily="18" charset="2"/>
              </a:rPr>
              <a:t>r</a:t>
            </a:r>
            <a:r>
              <a:rPr lang="en-GB" sz="2000" b="1" dirty="0" smtClean="0">
                <a:latin typeface="Comic Sans MS" panose="030F0702030302020204" pitchFamily="66" charset="0"/>
              </a:rPr>
              <a:t>:</a:t>
            </a:r>
            <a:endParaRPr lang="en-GB" sz="2000" b="1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w</a:t>
            </a:r>
            <a:r>
              <a:rPr lang="en-GB" sz="2000" dirty="0" smtClean="0">
                <a:latin typeface="Comic Sans MS" panose="030F0702030302020204" pitchFamily="66" charset="0"/>
              </a:rPr>
              <a:t>here </a:t>
            </a:r>
            <a:r>
              <a:rPr lang="en-GB" sz="2000" dirty="0" smtClean="0">
                <a:latin typeface="Symbol" panose="05050102010706020507" pitchFamily="18" charset="2"/>
              </a:rPr>
              <a:t>r</a:t>
            </a:r>
            <a:r>
              <a:rPr lang="en-GB" sz="2000" dirty="0" smtClean="0">
                <a:latin typeface="Comic Sans MS" panose="030F0702030302020204" pitchFamily="66" charset="0"/>
              </a:rPr>
              <a:t>(m) is local radius of curvature in meters, and K</a:t>
            </a:r>
            <a:r>
              <a:rPr lang="en-GB" sz="2000" baseline="-25000" dirty="0" smtClean="0">
                <a:latin typeface="Comic Sans MS" panose="030F0702030302020204" pitchFamily="66" charset="0"/>
              </a:rPr>
              <a:t>P</a:t>
            </a:r>
            <a:r>
              <a:rPr lang="en-GB" sz="2000" dirty="0" smtClean="0">
                <a:latin typeface="Comic Sans MS" panose="030F0702030302020204" pitchFamily="66" charset="0"/>
              </a:rPr>
              <a:t> the fraction of SR power generated within the photon energy range (</a:t>
            </a:r>
            <a:r>
              <a:rPr lang="en-GB" sz="2000" dirty="0" err="1" smtClean="0">
                <a:latin typeface="Symbol" panose="05050102010706020507" pitchFamily="18" charset="2"/>
              </a:rPr>
              <a:t>e</a:t>
            </a:r>
            <a:r>
              <a:rPr lang="en-GB" sz="2000" baseline="-25000" dirty="0" err="1" smtClean="0">
                <a:latin typeface="Comic Sans MS" panose="030F0702030302020204" pitchFamily="66" charset="0"/>
              </a:rPr>
              <a:t>min</a:t>
            </a:r>
            <a:r>
              <a:rPr lang="en-GB" sz="2000" dirty="0" smtClean="0">
                <a:latin typeface="Comic Sans MS" panose="030F0702030302020204" pitchFamily="66" charset="0"/>
              </a:rPr>
              <a:t>, </a:t>
            </a:r>
            <a:r>
              <a:rPr lang="en-GB" sz="2000" dirty="0" err="1" smtClean="0">
                <a:latin typeface="Symbol" panose="05050102010706020507" pitchFamily="18" charset="2"/>
              </a:rPr>
              <a:t>e</a:t>
            </a:r>
            <a:r>
              <a:rPr lang="en-GB" sz="2000" baseline="-25000" dirty="0" err="1" smtClean="0">
                <a:latin typeface="Comic Sans MS" panose="030F0702030302020204" pitchFamily="66" charset="0"/>
              </a:rPr>
              <a:t>max</a:t>
            </a:r>
            <a:r>
              <a:rPr lang="en-GB" sz="2000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Comic Sans MS" panose="030F0702030302020204" pitchFamily="66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1" y="2348880"/>
            <a:ext cx="3598269" cy="25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9" y="4365104"/>
            <a:ext cx="8720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SR critical energy </a:t>
            </a:r>
            <a:r>
              <a:rPr lang="en-GB" sz="2000" b="1" dirty="0">
                <a:latin typeface="Comic Sans MS" panose="030F0702030302020204" pitchFamily="66" charset="0"/>
              </a:rPr>
              <a:t>as a function of </a:t>
            </a:r>
            <a:r>
              <a:rPr lang="en-GB" sz="2000" b="1" dirty="0" smtClean="0">
                <a:latin typeface="Symbol" panose="05050102010706020507" pitchFamily="18" charset="2"/>
              </a:rPr>
              <a:t>g</a:t>
            </a:r>
            <a:r>
              <a:rPr lang="en-GB" sz="2000" b="1" dirty="0" smtClean="0">
                <a:latin typeface="Comic Sans MS" panose="030F0702030302020204" pitchFamily="66" charset="0"/>
              </a:rPr>
              <a:t>:</a:t>
            </a:r>
            <a:endParaRPr lang="en-GB" sz="2000" b="1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latin typeface="Comic Sans MS" panose="030F0702030302020204" pitchFamily="66" charset="0"/>
            </a:endParaRPr>
          </a:p>
          <a:p>
            <a:r>
              <a:rPr lang="en-GB" sz="2000" dirty="0" err="1" smtClean="0">
                <a:latin typeface="Symbol" panose="05050102010706020507" pitchFamily="18" charset="2"/>
              </a:rPr>
              <a:t>e</a:t>
            </a:r>
            <a:r>
              <a:rPr lang="en-GB" sz="2000" baseline="-25000" dirty="0" err="1" smtClean="0">
                <a:latin typeface="Comic Sans MS" panose="030F0702030302020204" pitchFamily="66" charset="0"/>
              </a:rPr>
              <a:t>C</a:t>
            </a:r>
            <a:r>
              <a:rPr lang="en-GB" sz="2000" dirty="0" smtClean="0">
                <a:latin typeface="Comic Sans MS" panose="030F0702030302020204" pitchFamily="66" charset="0"/>
              </a:rPr>
              <a:t> is defined as the median of the photon power spectrum, ½ of the power is generated above </a:t>
            </a:r>
            <a:r>
              <a:rPr lang="en-GB" sz="2000" dirty="0" err="1" smtClean="0">
                <a:latin typeface="Symbol" panose="05050102010706020507" pitchFamily="18" charset="2"/>
              </a:rPr>
              <a:t>e</a:t>
            </a:r>
            <a:r>
              <a:rPr lang="en-GB" sz="2000" baseline="-25000" dirty="0" err="1" smtClean="0">
                <a:latin typeface="Comic Sans MS" panose="030F0702030302020204" pitchFamily="66" charset="0"/>
              </a:rPr>
              <a:t>C</a:t>
            </a:r>
            <a:r>
              <a:rPr lang="en-GB" sz="2000" dirty="0" smtClean="0">
                <a:latin typeface="Comic Sans MS" panose="030F0702030302020204" pitchFamily="66" charset="0"/>
              </a:rPr>
              <a:t>, and ½ below it</a:t>
            </a:r>
            <a:r>
              <a:rPr lang="en-GB" sz="2000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1000" dirty="0" smtClean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GB" sz="2000" dirty="0" smtClean="0">
                <a:latin typeface="Comic Sans MS" panose="030F0702030302020204" pitchFamily="66" charset="0"/>
              </a:rPr>
              <a:t>So: 91% of the photon flux is generated </a:t>
            </a:r>
            <a:r>
              <a:rPr lang="en-GB" sz="2000" b="1" dirty="0" smtClean="0">
                <a:latin typeface="Comic Sans MS" panose="030F0702030302020204" pitchFamily="66" charset="0"/>
              </a:rPr>
              <a:t>BELOW</a:t>
            </a:r>
            <a:r>
              <a:rPr lang="en-GB" sz="2000" dirty="0" smtClean="0">
                <a:latin typeface="Comic Sans MS" panose="030F0702030302020204" pitchFamily="66" charset="0"/>
              </a:rPr>
              <a:t> the critical energy</a:t>
            </a:r>
            <a:r>
              <a:rPr lang="en-GB" sz="20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</a:t>
            </a:r>
            <a:endParaRPr lang="en-GB" sz="20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159556"/>
              </p:ext>
            </p:extLst>
          </p:nvPr>
        </p:nvGraphicFramePr>
        <p:xfrm>
          <a:off x="2701297" y="4653136"/>
          <a:ext cx="3352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1" name="Equation" r:id="rId10" imgW="1650960" imgH="444240" progId="Equation.3">
                  <p:embed/>
                </p:oleObj>
              </mc:Choice>
              <mc:Fallback>
                <p:oleObj name="Equation" r:id="rId10" imgW="165096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297" y="4653136"/>
                        <a:ext cx="33528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28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116632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Synchrotron radiation in high-energy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e</a:t>
            </a:r>
            <a:r>
              <a:rPr lang="en-GB" sz="2000" b="1" baseline="30000" dirty="0" err="1" smtClean="0">
                <a:latin typeface="Comic Sans MS" panose="030F0702030302020204" pitchFamily="66" charset="0"/>
              </a:rPr>
              <a:t>+</a:t>
            </a:r>
            <a:r>
              <a:rPr lang="en-GB" sz="2000" b="1" dirty="0" err="1" smtClean="0">
                <a:latin typeface="Comic Sans MS" panose="030F0702030302020204" pitchFamily="66" charset="0"/>
              </a:rPr>
              <a:t>e</a:t>
            </a:r>
            <a:r>
              <a:rPr lang="en-GB" sz="2000" b="1" baseline="30000" dirty="0" smtClean="0">
                <a:latin typeface="Comic Sans MS" panose="030F0702030302020204" pitchFamily="66" charset="0"/>
              </a:rPr>
              <a:t>-</a:t>
            </a:r>
            <a:r>
              <a:rPr lang="en-GB" sz="2000" b="1" dirty="0" smtClean="0">
                <a:latin typeface="Comic Sans MS" panose="030F0702030302020204" pitchFamily="66" charset="0"/>
              </a:rPr>
              <a:t> colliders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677839"/>
              </p:ext>
            </p:extLst>
          </p:nvPr>
        </p:nvGraphicFramePr>
        <p:xfrm>
          <a:off x="1444625" y="908720"/>
          <a:ext cx="625475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Equation" r:id="rId4" imgW="2679480" imgH="228600" progId="Equation.3">
                  <p:embed/>
                </p:oleObj>
              </mc:Choice>
              <mc:Fallback>
                <p:oleObj name="Equation" r:id="rId4" imgW="2679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4625" y="908720"/>
                        <a:ext cx="6254750" cy="5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476672"/>
            <a:ext cx="8568952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SR-induced gas load: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 smtClean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			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w</a:t>
            </a:r>
            <a:r>
              <a:rPr lang="en-GB" dirty="0" smtClean="0">
                <a:latin typeface="Comic Sans MS" panose="030F0702030302020204" pitchFamily="66" charset="0"/>
              </a:rPr>
              <a:t>here </a:t>
            </a:r>
            <a:r>
              <a:rPr lang="en-GB" dirty="0" err="1" smtClean="0">
                <a:latin typeface="Comic Sans MS" panose="030F0702030302020204" pitchFamily="66" charset="0"/>
              </a:rPr>
              <a:t>K</a:t>
            </a:r>
            <a:r>
              <a:rPr lang="en-GB" baseline="-25000" dirty="0" err="1" smtClean="0">
                <a:latin typeface="Comic Sans MS" panose="030F0702030302020204" pitchFamily="66" charset="0"/>
              </a:rPr>
              <a:t>mol</a:t>
            </a:r>
            <a:r>
              <a:rPr lang="en-GB" dirty="0" smtClean="0">
                <a:latin typeface="Comic Sans MS" panose="030F0702030302020204" pitchFamily="66" charset="0"/>
              </a:rPr>
              <a:t> is a conversion factor giving th</a:t>
            </a:r>
            <a:r>
              <a:rPr lang="en-GB" dirty="0" smtClean="0">
                <a:latin typeface="Comic Sans MS" panose="030F0702030302020204" pitchFamily="66" charset="0"/>
              </a:rPr>
              <a:t>e number of molecules per </a:t>
            </a:r>
            <a:r>
              <a:rPr lang="en-GB" dirty="0" err="1" smtClean="0">
                <a:latin typeface="Comic Sans MS" panose="030F0702030302020204" pitchFamily="66" charset="0"/>
              </a:rPr>
              <a:t>mbar·liter</a:t>
            </a:r>
            <a:r>
              <a:rPr lang="en-GB" dirty="0" smtClean="0">
                <a:latin typeface="Comic Sans MS" panose="030F0702030302020204" pitchFamily="66" charset="0"/>
              </a:rPr>
              <a:t>: K=2.47E+19, and </a:t>
            </a:r>
            <a:r>
              <a:rPr lang="en-GB" dirty="0" smtClean="0">
                <a:latin typeface="Symbol" panose="05050102010706020507" pitchFamily="18" charset="2"/>
              </a:rPr>
              <a:t>h</a:t>
            </a:r>
            <a:r>
              <a:rPr lang="en-GB" dirty="0" smtClean="0">
                <a:latin typeface="Comic Sans MS" panose="030F0702030302020204" pitchFamily="66" charset="0"/>
              </a:rPr>
              <a:t> is the </a:t>
            </a:r>
            <a:r>
              <a:rPr lang="en-GB" dirty="0" err="1" smtClean="0">
                <a:latin typeface="Comic Sans MS" panose="030F0702030302020204" pitchFamily="66" charset="0"/>
              </a:rPr>
              <a:t>photodesorption</a:t>
            </a:r>
            <a:r>
              <a:rPr lang="en-GB" dirty="0" smtClean="0">
                <a:latin typeface="Comic Sans MS" panose="030F0702030302020204" pitchFamily="66" charset="0"/>
              </a:rPr>
              <a:t> yield, in molecules/ph.</a:t>
            </a:r>
          </a:p>
          <a:p>
            <a:endParaRPr lang="en-GB" sz="1000" dirty="0" smtClean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Comic Sans MS" panose="030F0702030302020204" pitchFamily="66" charset="0"/>
              </a:rPr>
              <a:t>So, since F depends uniquely on </a:t>
            </a:r>
            <a:r>
              <a:rPr lang="en-GB" b="1" dirty="0" smtClean="0">
                <a:latin typeface="Comic Sans MS" panose="030F0702030302020204" pitchFamily="66" charset="0"/>
              </a:rPr>
              <a:t>non-vacuum parameters</a:t>
            </a:r>
            <a:r>
              <a:rPr lang="en-GB" dirty="0" smtClean="0">
                <a:latin typeface="Comic Sans MS" panose="030F0702030302020204" pitchFamily="66" charset="0"/>
              </a:rPr>
              <a:t>, </a:t>
            </a:r>
            <a:r>
              <a:rPr lang="en-GB" dirty="0">
                <a:latin typeface="Comic Sans MS" panose="030F0702030302020204" pitchFamily="66" charset="0"/>
              </a:rPr>
              <a:t>is </a:t>
            </a:r>
            <a:r>
              <a:rPr lang="en-GB" dirty="0" smtClean="0">
                <a:latin typeface="Comic Sans MS" panose="030F0702030302020204" pitchFamily="66" charset="0"/>
              </a:rPr>
              <a:t>reducing </a:t>
            </a:r>
            <a:r>
              <a:rPr lang="en-GB" dirty="0">
                <a:latin typeface="Symbol" panose="05050102010706020507" pitchFamily="18" charset="2"/>
              </a:rPr>
              <a:t>h </a:t>
            </a:r>
            <a:r>
              <a:rPr lang="en-GB" dirty="0" smtClean="0">
                <a:latin typeface="Comic Sans MS" panose="030F0702030302020204" pitchFamily="66" charset="0"/>
              </a:rPr>
              <a:t>the only way to reduce the dynamic outgassing load?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Comic Sans MS" panose="030F0702030302020204" pitchFamily="66" charset="0"/>
              </a:rPr>
              <a:t>The answer is NO!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Comic Sans MS" panose="030F0702030302020204" pitchFamily="66" charset="0"/>
              </a:rPr>
              <a:t>In reality, </a:t>
            </a:r>
            <a:r>
              <a:rPr lang="en-GB" b="1" dirty="0" smtClean="0">
                <a:latin typeface="Comic Sans MS" panose="030F0702030302020204" pitchFamily="66" charset="0"/>
              </a:rPr>
              <a:t>the geometry </a:t>
            </a:r>
            <a:r>
              <a:rPr lang="en-GB" dirty="0" smtClean="0">
                <a:latin typeface="Comic Sans MS" panose="030F0702030302020204" pitchFamily="66" charset="0"/>
              </a:rPr>
              <a:t>of the chamber, with respect to the SR, and the </a:t>
            </a:r>
            <a:r>
              <a:rPr lang="en-GB" b="1" dirty="0" smtClean="0">
                <a:latin typeface="Comic Sans MS" panose="030F0702030302020204" pitchFamily="66" charset="0"/>
              </a:rPr>
              <a:t>trapping efficiency</a:t>
            </a:r>
            <a:r>
              <a:rPr lang="en-GB" dirty="0" smtClean="0">
                <a:latin typeface="Comic Sans MS" panose="030F0702030302020204" pitchFamily="66" charset="0"/>
              </a:rPr>
              <a:t> of the SR-induced gas load, are </a:t>
            </a:r>
            <a:r>
              <a:rPr lang="en-GB" b="1" dirty="0" smtClean="0">
                <a:latin typeface="Comic Sans MS" panose="030F0702030302020204" pitchFamily="66" charset="0"/>
              </a:rPr>
              <a:t>both important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GB" sz="1000" dirty="0" smtClean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endParaRPr lang="en-GB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5</a:t>
            </a:fld>
            <a:endParaRPr lang="en-GB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00447" y="6582256"/>
            <a:ext cx="8943106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44624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Vacuum chamber geometry and SR-induced outgassing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010" y="404664"/>
            <a:ext cx="829872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One example with 4 cases</a:t>
            </a:r>
            <a:r>
              <a:rPr lang="en-GB" sz="1600" dirty="0" smtClean="0">
                <a:latin typeface="Comic Sans MS" panose="030F0702030302020204" pitchFamily="66" charset="0"/>
              </a:rPr>
              <a:t>: LEP-style chamber , 130x70 mm</a:t>
            </a:r>
            <a:r>
              <a:rPr lang="en-GB" sz="1600" baseline="30000" dirty="0" smtClean="0">
                <a:latin typeface="Comic Sans MS" panose="030F0702030302020204" pitchFamily="66" charset="0"/>
              </a:rPr>
              <a:t>2</a:t>
            </a:r>
            <a:r>
              <a:rPr lang="en-GB" sz="1600" dirty="0" smtClean="0">
                <a:latin typeface="Comic Sans MS" panose="030F0702030302020204" pitchFamily="66" charset="0"/>
              </a:rPr>
              <a:t>, with slot and rectangular antechamber with NEG-strip;</a:t>
            </a:r>
          </a:p>
          <a:p>
            <a:r>
              <a:rPr lang="en-GB" sz="1600" dirty="0">
                <a:latin typeface="Comic Sans MS" panose="030F0702030302020204" pitchFamily="66" charset="0"/>
              </a:rPr>
              <a:t>Same installed pumping speed: 600 </a:t>
            </a:r>
            <a:r>
              <a:rPr lang="en-GB" sz="1600" dirty="0" smtClean="0">
                <a:latin typeface="Comic Sans MS" panose="030F0702030302020204" pitchFamily="66" charset="0"/>
              </a:rPr>
              <a:t>l/s/m; same total outgassing Q;</a:t>
            </a:r>
            <a:endParaRPr lang="en-GB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Case 1 is LEP-like: SR on the chamber,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Case 2 has </a:t>
            </a:r>
            <a:r>
              <a:rPr lang="en-GB" sz="1600" dirty="0">
                <a:latin typeface="Comic Sans MS" panose="030F0702030302020204" pitchFamily="66" charset="0"/>
              </a:rPr>
              <a:t>continuous slot, </a:t>
            </a:r>
            <a:endParaRPr lang="en-GB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Case 3: SR through slot in antechamber;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Case 4: same as 3 but with discrete absorber in the antechamber (25 cm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The effective pumping speeds are these: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Case 1: 286 l/s/m; Case 2: 392 l/s/m; Case 3: 575 l/s/m; Case 4: 568 l/s/m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6</a:t>
            </a:fld>
            <a:endParaRPr lang="en-GB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00447" y="6582256"/>
            <a:ext cx="8943106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" y="2213064"/>
            <a:ext cx="6740186" cy="3789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8" y="2213064"/>
            <a:ext cx="6740186" cy="3789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84" y="2213064"/>
            <a:ext cx="6705050" cy="3769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1" y="2215207"/>
            <a:ext cx="6672601" cy="3747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22" y="2204974"/>
            <a:ext cx="5539877" cy="378951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251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44624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Vacuum chamber geometry and SR-induced outgassing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010" y="404664"/>
            <a:ext cx="843443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So, case 3, distributed SR along the wall of the ante-chamber, seems to be marginally better than case 4, which has the primary SR all intercepted by one discrete absorber… but…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mic Sans MS" panose="030F0702030302020204" pitchFamily="66" charset="0"/>
              </a:rPr>
              <a:t> </a:t>
            </a:r>
            <a:r>
              <a:rPr lang="en-GB" sz="1600" dirty="0" smtClean="0">
                <a:latin typeface="Comic Sans MS" panose="030F0702030302020204" pitchFamily="66" charset="0"/>
              </a:rPr>
              <a:t> … but this is true only under the assumption of equal </a:t>
            </a:r>
            <a:r>
              <a:rPr lang="en-GB" sz="1600" dirty="0" err="1" smtClean="0">
                <a:latin typeface="Comic Sans MS" panose="030F0702030302020204" pitchFamily="66" charset="0"/>
              </a:rPr>
              <a:t>photodesoption</a:t>
            </a:r>
            <a:r>
              <a:rPr lang="en-GB" sz="1600" dirty="0" smtClean="0">
                <a:latin typeface="Comic Sans MS" panose="030F0702030302020204" pitchFamily="66" charset="0"/>
              </a:rPr>
              <a:t> yield </a:t>
            </a:r>
            <a:r>
              <a:rPr lang="en-GB" sz="1600" dirty="0" smtClean="0">
                <a:latin typeface="Symbol" panose="05050102010706020507" pitchFamily="18" charset="2"/>
              </a:rPr>
              <a:t>h</a:t>
            </a:r>
            <a:r>
              <a:rPr lang="en-GB" sz="1600" dirty="0" smtClean="0">
                <a:latin typeface="Comic Sans MS" panose="030F0702030302020204" pitchFamily="66" charset="0"/>
              </a:rPr>
              <a:t>(</a:t>
            </a:r>
            <a:r>
              <a:rPr lang="en-GB" sz="1600" dirty="0" err="1" smtClean="0">
                <a:latin typeface="Comic Sans MS" panose="030F0702030302020204" pitchFamily="66" charset="0"/>
              </a:rPr>
              <a:t>mol</a:t>
            </a:r>
            <a:r>
              <a:rPr lang="en-GB" sz="1600" dirty="0" smtClean="0">
                <a:latin typeface="Comic Sans MS" panose="030F0702030302020204" pitchFamily="66" charset="0"/>
              </a:rPr>
              <a:t>/</a:t>
            </a:r>
            <a:r>
              <a:rPr lang="en-GB" sz="1600" dirty="0" err="1" smtClean="0">
                <a:latin typeface="Comic Sans MS" panose="030F0702030302020204" pitchFamily="66" charset="0"/>
              </a:rPr>
              <a:t>ph</a:t>
            </a:r>
            <a:r>
              <a:rPr lang="en-GB" sz="1600" dirty="0" smtClean="0">
                <a:latin typeface="Comic Sans MS" panose="030F0702030302020204" pitchFamily="66" charset="0"/>
              </a:rPr>
              <a:t>), which is experimentally known to be dependent on the local photon dose, i.e. the amount of photons accumulated at any specific location…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latin typeface="Comic Sans MS" panose="030F0702030302020204" pitchFamily="66" charset="0"/>
              </a:rPr>
              <a:t>  … but case 3 is also worse with respect to case 4 in terms of ease to install shielding and minimize activation of materials in the tunnel </a:t>
            </a:r>
            <a:r>
              <a:rPr lang="en-GB" sz="1600" b="1" dirty="0" smtClean="0">
                <a:latin typeface="Comic Sans MS" panose="030F0702030302020204" pitchFamily="66" charset="0"/>
              </a:rPr>
              <a:t>(see L. Esposito’s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   </a:t>
            </a:r>
            <a:r>
              <a:rPr lang="en-GB" b="1" dirty="0" smtClean="0">
                <a:latin typeface="Comic Sans MS" panose="030F0702030302020204" pitchFamily="66" charset="0"/>
              </a:rPr>
              <a:t>F’(case 4)~ 20x F’(case 3) </a:t>
            </a:r>
            <a:r>
              <a:rPr lang="en-GB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</a:t>
            </a:r>
            <a:endParaRPr lang="en-GB" b="1" dirty="0" smtClean="0">
              <a:latin typeface="Comic Sans MS" panose="030F0702030302020204" pitchFamily="66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7</a:t>
            </a:fld>
            <a:endParaRPr lang="en-GB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00447" y="6582256"/>
            <a:ext cx="8943106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0" y="2794831"/>
            <a:ext cx="3741757" cy="28778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82006"/>
            <a:ext cx="3889151" cy="28906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72" y="2780929"/>
            <a:ext cx="3390867" cy="290282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5" y="2780928"/>
            <a:ext cx="4210733" cy="28803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69" y="2461320"/>
            <a:ext cx="3563528" cy="20012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69" y="4575511"/>
            <a:ext cx="3529248" cy="198423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2627784" y="3047864"/>
            <a:ext cx="2160241" cy="177109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771800" y="4931871"/>
            <a:ext cx="2016224" cy="2973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6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070" y="44624"/>
            <a:ext cx="796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Vacuum chamber geometry:</a:t>
            </a:r>
            <a:endParaRPr lang="en-GB" sz="2000" b="1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010" y="404664"/>
            <a:ext cx="843443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</a:rPr>
              <a:t>Maximization of the conductance of the vacuum chamber: why?</a:t>
            </a:r>
            <a:endParaRPr lang="en-GB" sz="1600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latin typeface="Comic Sans MS" panose="030F0702030302020204" pitchFamily="66" charset="0"/>
              </a:rPr>
              <a:t>For a large machine like any HF, it comes natural to think of using discrete pumps evenly spaced along the lattice, let’s say one after every dipole magnet in a FODO lattice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 smtClean="0">
                <a:latin typeface="Comic Sans MS" panose="030F0702030302020204" pitchFamily="66" charset="0"/>
              </a:rPr>
              <a:t>What kind of vacuum pressure can we expect from </a:t>
            </a:r>
            <a:r>
              <a:rPr lang="en-GB" sz="1600" u="sng" dirty="0" smtClean="0">
                <a:latin typeface="Comic Sans MS" panose="030F0702030302020204" pitchFamily="66" charset="0"/>
              </a:rPr>
              <a:t>such a vacuum system?</a:t>
            </a:r>
            <a:endParaRPr lang="en-GB" u="sng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endParaRPr lang="en-GB" b="1" dirty="0" smtClean="0">
              <a:latin typeface="Comic Sans MS" panose="030F0702030302020204" pitchFamily="66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8</a:t>
            </a:fld>
            <a:endParaRPr lang="en-GB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00447" y="6582256"/>
            <a:ext cx="8943106" cy="262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62847" y="1628800"/>
            <a:ext cx="4222050" cy="3625478"/>
            <a:chOff x="4062847" y="1628800"/>
            <a:chExt cx="4222050" cy="36254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2847" y="1813747"/>
              <a:ext cx="4222050" cy="34405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/>
            <p:cNvSpPr/>
            <p:nvPr/>
          </p:nvSpPr>
          <p:spPr>
            <a:xfrm>
              <a:off x="6173872" y="3534012"/>
              <a:ext cx="1998528" cy="15511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804248" y="1628800"/>
              <a:ext cx="216024" cy="19119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" y="1823816"/>
            <a:ext cx="4592522" cy="38859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64" y="1773682"/>
            <a:ext cx="7146091" cy="3939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Oval 24"/>
          <p:cNvSpPr/>
          <p:nvPr/>
        </p:nvSpPr>
        <p:spPr>
          <a:xfrm>
            <a:off x="4633884" y="4365104"/>
            <a:ext cx="2170364" cy="7200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/>
          <p:nvPr/>
        </p:nvPicPr>
        <p:blipFill>
          <a:blip r:embed="rId6"/>
          <a:stretch>
            <a:fillRect/>
          </a:stretch>
        </p:blipFill>
        <p:spPr>
          <a:xfrm>
            <a:off x="35496" y="2342131"/>
            <a:ext cx="5904656" cy="41153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48880"/>
            <a:ext cx="5883636" cy="410857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6901"/>
            <a:ext cx="7848199" cy="49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99" y="6608721"/>
            <a:ext cx="8943106" cy="249279"/>
          </a:xfrm>
        </p:spPr>
        <p:txBody>
          <a:bodyPr>
            <a:noAutofit/>
          </a:bodyPr>
          <a:lstStyle/>
          <a:p>
            <a:r>
              <a:rPr lang="en-GB" sz="1200" dirty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>
                <a:latin typeface="Comic Sans MS" panose="030F0702030302020204" pitchFamily="66" charset="0"/>
              </a:rPr>
              <a:t>e+e</a:t>
            </a:r>
            <a:r>
              <a:rPr lang="en-GB" sz="1200" dirty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>
                <a:latin typeface="Comic Sans MS" panose="030F0702030302020204" pitchFamily="66" charset="0"/>
              </a:rPr>
              <a:t>th</a:t>
            </a:r>
            <a:r>
              <a:rPr lang="en-GB" sz="1200" dirty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01" y="403021"/>
            <a:ext cx="936104" cy="88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653" y="123011"/>
            <a:ext cx="842493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Vertical opening angle of dipole radiation power: </a:t>
            </a:r>
          </a:p>
          <a:p>
            <a:pPr lvl="1"/>
            <a:r>
              <a:rPr lang="en-GB" sz="2000" b="1" dirty="0">
                <a:latin typeface="Comic Sans MS" panose="030F0702030302020204" pitchFamily="66" charset="0"/>
              </a:rPr>
              <a:t>	</a:t>
            </a:r>
            <a:r>
              <a:rPr lang="en-GB" sz="2000" b="1" dirty="0" smtClean="0">
                <a:latin typeface="Comic Sans MS" panose="030F0702030302020204" pitchFamily="66" charset="0"/>
              </a:rPr>
              <a:t>~</a:t>
            </a:r>
            <a:r>
              <a:rPr lang="en-GB" sz="2000" b="1" dirty="0" err="1" smtClean="0">
                <a:latin typeface="Comic Sans MS" panose="030F0702030302020204" pitchFamily="66" charset="0"/>
              </a:rPr>
              <a:t>gaussian</a:t>
            </a:r>
            <a:r>
              <a:rPr lang="en-GB" sz="2000" b="1" dirty="0" smtClean="0">
                <a:latin typeface="Comic Sans MS" panose="030F0702030302020204" pitchFamily="66" charset="0"/>
              </a:rPr>
              <a:t> distribution with opening ±1/</a:t>
            </a:r>
            <a:r>
              <a:rPr lang="en-GB" sz="2000" b="1" dirty="0" smtClean="0">
                <a:latin typeface="Symbol" panose="05050102010706020507" pitchFamily="18" charset="2"/>
              </a:rPr>
              <a:t>g</a:t>
            </a:r>
            <a:endParaRPr lang="en-GB" sz="2000" dirty="0" smtClean="0">
              <a:latin typeface="Symbol" panose="05050102010706020507" pitchFamily="18" charset="2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800" b="1" dirty="0">
              <a:latin typeface="Comic Sans MS" panose="030F0702030302020204" pitchFamily="66" charset="0"/>
            </a:endParaRPr>
          </a:p>
          <a:p>
            <a:pPr algn="ctr"/>
            <a:r>
              <a:rPr lang="en-GB" b="1" dirty="0" smtClean="0">
                <a:latin typeface="Comic Sans MS" panose="030F0702030302020204" pitchFamily="66" charset="0"/>
              </a:rPr>
              <a:t>Vertical distribution of the SR from a dipole: notice marked deviation from </a:t>
            </a:r>
            <a:r>
              <a:rPr lang="en-GB" b="1" dirty="0" err="1" smtClean="0">
                <a:latin typeface="Comic Sans MS" panose="030F0702030302020204" pitchFamily="66" charset="0"/>
              </a:rPr>
              <a:t>gaussian</a:t>
            </a:r>
            <a:r>
              <a:rPr lang="en-GB" b="1" dirty="0" smtClean="0">
                <a:latin typeface="Comic Sans MS" panose="030F0702030302020204" pitchFamily="66" charset="0"/>
              </a:rPr>
              <a:t> approximation (solid lines), especially for the photon flux</a:t>
            </a:r>
            <a:r>
              <a:rPr lang="en-GB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GB" sz="800" b="1" dirty="0" smtClean="0">
                <a:latin typeface="Comic Sans MS" panose="030F0702030302020204" pitchFamily="66" charset="0"/>
              </a:rPr>
              <a:t> </a:t>
            </a:r>
            <a:endParaRPr lang="en-GB" sz="800" b="1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For </a:t>
            </a:r>
            <a:r>
              <a:rPr lang="en-GB" dirty="0" smtClean="0">
                <a:latin typeface="Comic Sans MS" panose="030F0702030302020204" pitchFamily="66" charset="0"/>
              </a:rPr>
              <a:t>FCC-</a:t>
            </a:r>
            <a:r>
              <a:rPr lang="en-GB" dirty="0" err="1" smtClean="0">
                <a:latin typeface="Comic Sans MS" panose="030F0702030302020204" pitchFamily="66" charset="0"/>
              </a:rPr>
              <a:t>ee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 smtClean="0">
                <a:latin typeface="Comic Sans MS" panose="030F0702030302020204" pitchFamily="66" charset="0"/>
              </a:rPr>
              <a:t>at </a:t>
            </a:r>
            <a:r>
              <a:rPr lang="en-GB" dirty="0" smtClean="0">
                <a:latin typeface="Comic Sans MS" panose="030F0702030302020204" pitchFamily="66" charset="0"/>
              </a:rPr>
              <a:t>45.5 </a:t>
            </a:r>
            <a:r>
              <a:rPr lang="en-GB" dirty="0" err="1">
                <a:latin typeface="Comic Sans MS" panose="030F0702030302020204" pitchFamily="66" charset="0"/>
              </a:rPr>
              <a:t>G</a:t>
            </a:r>
            <a:r>
              <a:rPr lang="en-GB" dirty="0" err="1" smtClean="0">
                <a:latin typeface="Comic Sans MS" panose="030F0702030302020204" pitchFamily="66" charset="0"/>
              </a:rPr>
              <a:t>eV</a:t>
            </a:r>
            <a:r>
              <a:rPr lang="en-GB" dirty="0" smtClean="0">
                <a:latin typeface="Comic Sans MS" panose="030F0702030302020204" pitchFamily="66" charset="0"/>
              </a:rPr>
              <a:t>, </a:t>
            </a:r>
            <a:r>
              <a:rPr lang="el-GR" dirty="0" smtClean="0">
                <a:latin typeface="Comic Sans MS" panose="030F0702030302020204" pitchFamily="66" charset="0"/>
              </a:rPr>
              <a:t>γ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n-GB" dirty="0">
                <a:latin typeface="Comic Sans MS" panose="030F0702030302020204" pitchFamily="66" charset="0"/>
              </a:rPr>
              <a:t>≈ </a:t>
            </a:r>
            <a:r>
              <a:rPr lang="en-GB" dirty="0" smtClean="0">
                <a:latin typeface="Comic Sans MS" panose="030F0702030302020204" pitchFamily="66" charset="0"/>
              </a:rPr>
              <a:t>89,000, so </a:t>
            </a:r>
            <a:r>
              <a:rPr lang="en-GB" dirty="0" err="1" smtClean="0">
                <a:latin typeface="Symbol" panose="05050102010706020507" pitchFamily="18" charset="2"/>
              </a:rPr>
              <a:t>gy</a:t>
            </a:r>
            <a:r>
              <a:rPr lang="en-GB" dirty="0" smtClean="0">
                <a:latin typeface="Comic Sans MS" panose="030F0702030302020204" pitchFamily="66" charset="0"/>
              </a:rPr>
              <a:t>=10 </a:t>
            </a:r>
            <a:r>
              <a:rPr lang="en-GB" dirty="0" smtClean="0">
                <a:latin typeface="Comic Sans MS" panose="030F0702030302020204" pitchFamily="66" charset="0"/>
              </a:rPr>
              <a:t>means </a:t>
            </a:r>
            <a:r>
              <a:rPr lang="en-GB" dirty="0" smtClean="0">
                <a:latin typeface="Comic Sans MS" panose="030F0702030302020204" pitchFamily="66" charset="0"/>
              </a:rPr>
              <a:t>0.112 </a:t>
            </a:r>
            <a:r>
              <a:rPr lang="en-GB" dirty="0" err="1" smtClean="0">
                <a:latin typeface="Comic Sans MS" panose="030F0702030302020204" pitchFamily="66" charset="0"/>
              </a:rPr>
              <a:t>mrad</a:t>
            </a:r>
            <a:r>
              <a:rPr lang="en-GB" dirty="0" smtClean="0">
                <a:latin typeface="Comic Sans MS" panose="030F0702030302020204" pitchFamily="66" charset="0"/>
              </a:rPr>
              <a:t>, or a photon fan strip of </a:t>
            </a:r>
            <a:r>
              <a:rPr lang="en-GB" b="1" dirty="0" smtClean="0">
                <a:latin typeface="Comic Sans MS" panose="030F0702030302020204" pitchFamily="66" charset="0"/>
              </a:rPr>
              <a:t>±</a:t>
            </a:r>
            <a:r>
              <a:rPr lang="en-GB" dirty="0" smtClean="0">
                <a:latin typeface="Comic Sans MS" panose="030F0702030302020204" pitchFamily="66" charset="0"/>
              </a:rPr>
              <a:t>3</a:t>
            </a:r>
            <a:r>
              <a:rPr lang="en-GB" dirty="0" smtClean="0">
                <a:latin typeface="Comic Sans MS" panose="030F0702030302020204" pitchFamily="66" charset="0"/>
              </a:rPr>
              <a:t>.4 </a:t>
            </a:r>
            <a:r>
              <a:rPr lang="en-GB" dirty="0" smtClean="0">
                <a:latin typeface="Comic Sans MS" panose="030F0702030302020204" pitchFamily="66" charset="0"/>
              </a:rPr>
              <a:t>mm at a point </a:t>
            </a:r>
            <a:r>
              <a:rPr lang="en-GB" dirty="0" smtClean="0">
                <a:latin typeface="Comic Sans MS" panose="030F0702030302020204" pitchFamily="66" charset="0"/>
              </a:rPr>
              <a:t>~30 </a:t>
            </a:r>
            <a:r>
              <a:rPr lang="en-GB" dirty="0" smtClean="0">
                <a:latin typeface="Comic Sans MS" panose="030F0702030302020204" pitchFamily="66" charset="0"/>
              </a:rPr>
              <a:t>m away. 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sz="800" dirty="0" smtClean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So, </a:t>
            </a:r>
            <a:r>
              <a:rPr lang="en-GB" b="1" dirty="0" smtClean="0">
                <a:latin typeface="Comic Sans MS" panose="030F0702030302020204" pitchFamily="66" charset="0"/>
              </a:rPr>
              <a:t>in case of a chamber-antechamber solution</a:t>
            </a:r>
            <a:r>
              <a:rPr lang="en-GB" dirty="0" smtClean="0">
                <a:latin typeface="Comic Sans MS" panose="030F0702030302020204" pitchFamily="66" charset="0"/>
              </a:rPr>
              <a:t>, a 9 mm vertical slot size should be able to let practically all primary SR photons through (with provision for  some vertical misalignment… but watch for any large vertical orbit bumps!</a:t>
            </a:r>
            <a:endParaRPr lang="en-GB" dirty="0" smtClean="0">
              <a:latin typeface="Comic Sans MS" panose="030F0702030302020204" pitchFamily="66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1" y="836712"/>
            <a:ext cx="4905706" cy="3285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27" y="1268760"/>
            <a:ext cx="3672408" cy="2465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2309" y="6642739"/>
            <a:ext cx="2133600" cy="346233"/>
          </a:xfrm>
        </p:spPr>
        <p:txBody>
          <a:bodyPr/>
          <a:lstStyle/>
          <a:p>
            <a:fld id="{8B40439D-32ED-49F7-A300-BAF69339306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0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13800</TotalTime>
  <Words>1366</Words>
  <Application>Microsoft Office PowerPoint</Application>
  <PresentationFormat>On-screen Show (4:3)</PresentationFormat>
  <Paragraphs>237</Paragraphs>
  <Slides>22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Comic Sans MS</vt:lpstr>
      <vt:lpstr>Symbol</vt:lpstr>
      <vt:lpstr>Wingdings</vt:lpstr>
      <vt:lpstr>Office Theme</vt:lpstr>
      <vt:lpstr>Microsoft Equation 3.0</vt:lpstr>
      <vt:lpstr>PowerPoint Presentation</vt:lpstr>
      <vt:lpstr>Vacuum System Requirements for a Higgs Factory e+e-Accelerator   R. Kersevan  CERN, Technology Department Vacuum, Surfaces and Coatings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Kersevan</dc:creator>
  <cp:lastModifiedBy>Roberto Kersevan</cp:lastModifiedBy>
  <cp:revision>316</cp:revision>
  <cp:lastPrinted>2013-10-13T09:51:35Z</cp:lastPrinted>
  <dcterms:created xsi:type="dcterms:W3CDTF">2013-10-12T09:23:48Z</dcterms:created>
  <dcterms:modified xsi:type="dcterms:W3CDTF">2014-10-10T07:43:37Z</dcterms:modified>
</cp:coreProperties>
</file>