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80" r:id="rId3"/>
    <p:sldId id="281" r:id="rId4"/>
    <p:sldId id="258" r:id="rId5"/>
    <p:sldId id="262" r:id="rId6"/>
    <p:sldId id="282" r:id="rId7"/>
    <p:sldId id="283" r:id="rId8"/>
    <p:sldId id="285" r:id="rId9"/>
    <p:sldId id="286" r:id="rId10"/>
    <p:sldId id="287" r:id="rId11"/>
    <p:sldId id="288" r:id="rId12"/>
    <p:sldId id="289" r:id="rId13"/>
    <p:sldId id="312" r:id="rId14"/>
    <p:sldId id="302" r:id="rId15"/>
    <p:sldId id="303" r:id="rId16"/>
    <p:sldId id="304" r:id="rId17"/>
    <p:sldId id="305" r:id="rId18"/>
    <p:sldId id="306" r:id="rId19"/>
    <p:sldId id="313" r:id="rId20"/>
    <p:sldId id="314" r:id="rId21"/>
    <p:sldId id="30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0" d="100"/>
          <a:sy n="80" d="100"/>
        </p:scale>
        <p:origin x="-144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C9ED1-F74A-4EDB-A7D2-00F79140AB2F}" type="datetimeFigureOut">
              <a:rPr lang="ru-RU" smtClean="0"/>
              <a:t>10.10.2014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F88CB-F818-4F45-8F00-2872E9AA0284}" type="slidenum">
              <a:rPr lang="ru-RU" smtClean="0"/>
              <a:t>‹#›</a:t>
            </a:fld>
            <a:endParaRPr lang="ru-RU"/>
          </a:p>
        </p:txBody>
      </p:sp>
    </p:spTree>
    <p:extLst>
      <p:ext uri="{BB962C8B-B14F-4D97-AF65-F5344CB8AC3E}">
        <p14:creationId xmlns:p14="http://schemas.microsoft.com/office/powerpoint/2010/main" val="266057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ru-RU" dirty="0"/>
          </a:p>
        </p:txBody>
      </p:sp>
      <p:sp>
        <p:nvSpPr>
          <p:cNvPr id="4" name="Date Placeholder 3"/>
          <p:cNvSpPr>
            <a:spLocks noGrp="1"/>
          </p:cNvSpPr>
          <p:nvPr>
            <p:ph type="dt" sz="half" idx="10"/>
          </p:nvPr>
        </p:nvSpPr>
        <p:spPr/>
        <p:txBody>
          <a:bodyPr/>
          <a:lstStyle/>
          <a:p>
            <a:r>
              <a:rPr lang="ru-RU" smtClean="0"/>
              <a:t>24.03.2014</a:t>
            </a:r>
            <a:endParaRPr lang="ru-RU"/>
          </a:p>
        </p:txBody>
      </p:sp>
      <p:sp>
        <p:nvSpPr>
          <p:cNvPr id="5" name="Footer Placeholder 4"/>
          <p:cNvSpPr>
            <a:spLocks noGrp="1"/>
          </p:cNvSpPr>
          <p:nvPr>
            <p:ph type="ftr" sz="quarter" idx="11"/>
          </p:nvPr>
        </p:nvSpPr>
        <p:spPr/>
        <p:txBody>
          <a:bodyPr/>
          <a:lstStyle/>
          <a:p>
            <a:r>
              <a:rPr lang="en-US" dirty="0" smtClean="0"/>
              <a:t>Seminar at CERN, March 24th 2014</a:t>
            </a:r>
            <a:endParaRPr lang="ru-RU" dirty="0" smtClean="0"/>
          </a:p>
        </p:txBody>
      </p:sp>
      <p:sp>
        <p:nvSpPr>
          <p:cNvPr id="6" name="Slide Number Placeholder 5"/>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418728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r>
              <a:rPr lang="ru-RU" smtClean="0"/>
              <a:t>24.03.2014</a:t>
            </a:r>
            <a:endParaRPr lang="ru-RU"/>
          </a:p>
        </p:txBody>
      </p:sp>
      <p:sp>
        <p:nvSpPr>
          <p:cNvPr id="5" name="Footer Placeholder 4"/>
          <p:cNvSpPr>
            <a:spLocks noGrp="1"/>
          </p:cNvSpPr>
          <p:nvPr>
            <p:ph type="ftr" sz="quarter" idx="11"/>
          </p:nvPr>
        </p:nvSpPr>
        <p:spPr/>
        <p:txBody>
          <a:bodyPr/>
          <a:lstStyle/>
          <a:p>
            <a:r>
              <a:rPr lang="en-US" smtClean="0"/>
              <a:t>Seminar at CERN, March 24th 2014</a:t>
            </a:r>
            <a:endParaRPr lang="ru-RU"/>
          </a:p>
        </p:txBody>
      </p:sp>
      <p:sp>
        <p:nvSpPr>
          <p:cNvPr id="6" name="Slide Number Placeholder 5"/>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21607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r>
              <a:rPr lang="ru-RU" smtClean="0"/>
              <a:t>24.03.2014</a:t>
            </a:r>
            <a:endParaRPr lang="ru-RU"/>
          </a:p>
        </p:txBody>
      </p:sp>
      <p:sp>
        <p:nvSpPr>
          <p:cNvPr id="5" name="Footer Placeholder 4"/>
          <p:cNvSpPr>
            <a:spLocks noGrp="1"/>
          </p:cNvSpPr>
          <p:nvPr>
            <p:ph type="ftr" sz="quarter" idx="11"/>
          </p:nvPr>
        </p:nvSpPr>
        <p:spPr/>
        <p:txBody>
          <a:bodyPr/>
          <a:lstStyle/>
          <a:p>
            <a:r>
              <a:rPr lang="en-US" smtClean="0"/>
              <a:t>Seminar at CERN, March 24th 2014</a:t>
            </a:r>
            <a:endParaRPr lang="ru-RU"/>
          </a:p>
        </p:txBody>
      </p:sp>
      <p:sp>
        <p:nvSpPr>
          <p:cNvPr id="6" name="Slide Number Placeholder 5"/>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301566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smtClean="0"/>
              <a:t>Click to edit Master title style</a:t>
            </a:r>
            <a:endParaRPr lang="ru-R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r>
              <a:rPr lang="ru-RU" smtClean="0"/>
              <a:t>24.03.2014</a:t>
            </a:r>
            <a:endParaRPr lang="ru-RU"/>
          </a:p>
        </p:txBody>
      </p:sp>
      <p:sp>
        <p:nvSpPr>
          <p:cNvPr id="5" name="Footer Placeholder 4"/>
          <p:cNvSpPr>
            <a:spLocks noGrp="1"/>
          </p:cNvSpPr>
          <p:nvPr>
            <p:ph type="ftr" sz="quarter" idx="11"/>
          </p:nvPr>
        </p:nvSpPr>
        <p:spPr/>
        <p:txBody>
          <a:bodyPr/>
          <a:lstStyle/>
          <a:p>
            <a:r>
              <a:rPr lang="en-US" smtClean="0"/>
              <a:t>Seminar at CERN, March 24th 2014</a:t>
            </a:r>
            <a:endParaRPr lang="ru-RU"/>
          </a:p>
        </p:txBody>
      </p:sp>
      <p:sp>
        <p:nvSpPr>
          <p:cNvPr id="6" name="Slide Number Placeholder 5"/>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114194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u-RU" smtClean="0"/>
              <a:t>24.03.2014</a:t>
            </a:r>
            <a:endParaRPr lang="ru-RU"/>
          </a:p>
        </p:txBody>
      </p:sp>
      <p:sp>
        <p:nvSpPr>
          <p:cNvPr id="5" name="Footer Placeholder 4"/>
          <p:cNvSpPr>
            <a:spLocks noGrp="1"/>
          </p:cNvSpPr>
          <p:nvPr>
            <p:ph type="ftr" sz="quarter" idx="11"/>
          </p:nvPr>
        </p:nvSpPr>
        <p:spPr/>
        <p:txBody>
          <a:bodyPr/>
          <a:lstStyle/>
          <a:p>
            <a:r>
              <a:rPr lang="en-US" smtClean="0"/>
              <a:t>Seminar at CERN, March 24th 2014</a:t>
            </a:r>
            <a:endParaRPr lang="ru-RU"/>
          </a:p>
        </p:txBody>
      </p:sp>
      <p:sp>
        <p:nvSpPr>
          <p:cNvPr id="6" name="Slide Number Placeholder 5"/>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374712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r>
              <a:rPr lang="ru-RU" smtClean="0"/>
              <a:t>24.03.2014</a:t>
            </a:r>
            <a:endParaRPr lang="ru-RU"/>
          </a:p>
        </p:txBody>
      </p:sp>
      <p:sp>
        <p:nvSpPr>
          <p:cNvPr id="6" name="Footer Placeholder 5"/>
          <p:cNvSpPr>
            <a:spLocks noGrp="1"/>
          </p:cNvSpPr>
          <p:nvPr>
            <p:ph type="ftr" sz="quarter" idx="11"/>
          </p:nvPr>
        </p:nvSpPr>
        <p:spPr/>
        <p:txBody>
          <a:bodyPr/>
          <a:lstStyle/>
          <a:p>
            <a:r>
              <a:rPr lang="en-US" smtClean="0"/>
              <a:t>Seminar at CERN, March 24th 2014</a:t>
            </a:r>
            <a:endParaRPr lang="ru-RU"/>
          </a:p>
        </p:txBody>
      </p:sp>
      <p:sp>
        <p:nvSpPr>
          <p:cNvPr id="7" name="Slide Number Placeholder 6"/>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193731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r>
              <a:rPr lang="ru-RU" smtClean="0"/>
              <a:t>24.03.2014</a:t>
            </a:r>
            <a:endParaRPr lang="ru-RU"/>
          </a:p>
        </p:txBody>
      </p:sp>
      <p:sp>
        <p:nvSpPr>
          <p:cNvPr id="8" name="Footer Placeholder 7"/>
          <p:cNvSpPr>
            <a:spLocks noGrp="1"/>
          </p:cNvSpPr>
          <p:nvPr>
            <p:ph type="ftr" sz="quarter" idx="11"/>
          </p:nvPr>
        </p:nvSpPr>
        <p:spPr/>
        <p:txBody>
          <a:bodyPr/>
          <a:lstStyle/>
          <a:p>
            <a:r>
              <a:rPr lang="en-US" smtClean="0"/>
              <a:t>Seminar at CERN, March 24th 2014</a:t>
            </a:r>
            <a:endParaRPr lang="ru-RU"/>
          </a:p>
        </p:txBody>
      </p:sp>
      <p:sp>
        <p:nvSpPr>
          <p:cNvPr id="9" name="Slide Number Placeholder 8"/>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109841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r>
              <a:rPr lang="ru-RU" smtClean="0"/>
              <a:t>24.03.2014</a:t>
            </a:r>
            <a:endParaRPr lang="ru-RU"/>
          </a:p>
        </p:txBody>
      </p:sp>
      <p:sp>
        <p:nvSpPr>
          <p:cNvPr id="4" name="Footer Placeholder 3"/>
          <p:cNvSpPr>
            <a:spLocks noGrp="1"/>
          </p:cNvSpPr>
          <p:nvPr>
            <p:ph type="ftr" sz="quarter" idx="11"/>
          </p:nvPr>
        </p:nvSpPr>
        <p:spPr/>
        <p:txBody>
          <a:bodyPr/>
          <a:lstStyle/>
          <a:p>
            <a:r>
              <a:rPr lang="en-US" smtClean="0"/>
              <a:t>Seminar at CERN, March 24th 2014</a:t>
            </a:r>
            <a:endParaRPr lang="ru-RU"/>
          </a:p>
        </p:txBody>
      </p:sp>
      <p:sp>
        <p:nvSpPr>
          <p:cNvPr id="5" name="Slide Number Placeholder 4"/>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289101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t>24.03.2014</a:t>
            </a:r>
            <a:endParaRPr lang="ru-RU"/>
          </a:p>
        </p:txBody>
      </p:sp>
      <p:sp>
        <p:nvSpPr>
          <p:cNvPr id="3" name="Footer Placeholder 2"/>
          <p:cNvSpPr>
            <a:spLocks noGrp="1"/>
          </p:cNvSpPr>
          <p:nvPr>
            <p:ph type="ftr" sz="quarter" idx="11"/>
          </p:nvPr>
        </p:nvSpPr>
        <p:spPr/>
        <p:txBody>
          <a:bodyPr/>
          <a:lstStyle/>
          <a:p>
            <a:r>
              <a:rPr lang="en-US" smtClean="0"/>
              <a:t>Seminar at CERN, March 24th 2014</a:t>
            </a:r>
            <a:endParaRPr lang="ru-RU"/>
          </a:p>
        </p:txBody>
      </p:sp>
      <p:sp>
        <p:nvSpPr>
          <p:cNvPr id="4" name="Slide Number Placeholder 3"/>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339624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u-RU" smtClean="0"/>
              <a:t>24.03.2014</a:t>
            </a:r>
            <a:endParaRPr lang="ru-RU"/>
          </a:p>
        </p:txBody>
      </p:sp>
      <p:sp>
        <p:nvSpPr>
          <p:cNvPr id="6" name="Footer Placeholder 5"/>
          <p:cNvSpPr>
            <a:spLocks noGrp="1"/>
          </p:cNvSpPr>
          <p:nvPr>
            <p:ph type="ftr" sz="quarter" idx="11"/>
          </p:nvPr>
        </p:nvSpPr>
        <p:spPr/>
        <p:txBody>
          <a:bodyPr/>
          <a:lstStyle/>
          <a:p>
            <a:r>
              <a:rPr lang="en-US" smtClean="0"/>
              <a:t>Seminar at CERN, March 24th 2014</a:t>
            </a:r>
            <a:endParaRPr lang="ru-RU"/>
          </a:p>
        </p:txBody>
      </p:sp>
      <p:sp>
        <p:nvSpPr>
          <p:cNvPr id="7" name="Slide Number Placeholder 6"/>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196273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u-RU" smtClean="0"/>
              <a:t>24.03.2014</a:t>
            </a:r>
            <a:endParaRPr lang="ru-RU"/>
          </a:p>
        </p:txBody>
      </p:sp>
      <p:sp>
        <p:nvSpPr>
          <p:cNvPr id="6" name="Footer Placeholder 5"/>
          <p:cNvSpPr>
            <a:spLocks noGrp="1"/>
          </p:cNvSpPr>
          <p:nvPr>
            <p:ph type="ftr" sz="quarter" idx="11"/>
          </p:nvPr>
        </p:nvSpPr>
        <p:spPr/>
        <p:txBody>
          <a:bodyPr/>
          <a:lstStyle/>
          <a:p>
            <a:r>
              <a:rPr lang="en-US" smtClean="0"/>
              <a:t>Seminar at CERN, March 24th 2014</a:t>
            </a:r>
            <a:endParaRPr lang="ru-RU"/>
          </a:p>
        </p:txBody>
      </p:sp>
      <p:sp>
        <p:nvSpPr>
          <p:cNvPr id="7" name="Slide Number Placeholder 6"/>
          <p:cNvSpPr>
            <a:spLocks noGrp="1"/>
          </p:cNvSpPr>
          <p:nvPr>
            <p:ph type="sldNum" sz="quarter" idx="12"/>
          </p:nvPr>
        </p:nvSpPr>
        <p:spPr/>
        <p:txBody>
          <a:bodyPr/>
          <a:lstStyle/>
          <a:p>
            <a:fld id="{665D258A-DE35-43ED-8318-C8E464C331E0}" type="slidenum">
              <a:rPr lang="ru-RU" smtClean="0"/>
              <a:t>‹#›</a:t>
            </a:fld>
            <a:endParaRPr lang="ru-RU"/>
          </a:p>
        </p:txBody>
      </p:sp>
    </p:spTree>
    <p:extLst>
      <p:ext uri="{BB962C8B-B14F-4D97-AF65-F5344CB8AC3E}">
        <p14:creationId xmlns:p14="http://schemas.microsoft.com/office/powerpoint/2010/main" val="216099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64704"/>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24.03.2014</a:t>
            </a: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Seminar at CERN, March 24th 2014</a:t>
            </a:r>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D258A-DE35-43ED-8318-C8E464C331E0}" type="slidenum">
              <a:rPr lang="ru-RU" smtClean="0"/>
              <a:t>‹#›</a:t>
            </a:fld>
            <a:endParaRPr lang="ru-RU"/>
          </a:p>
        </p:txBody>
      </p:sp>
    </p:spTree>
    <p:extLst>
      <p:ext uri="{BB962C8B-B14F-4D97-AF65-F5344CB8AC3E}">
        <p14:creationId xmlns:p14="http://schemas.microsoft.com/office/powerpoint/2010/main" val="2031349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20.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3.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hyperlink" Target="http://arxiv.org/abs/0909.4872" TargetMode="External"/><Relationship Id="rId7" Type="http://schemas.openxmlformats.org/officeDocument/2006/relationships/image" Target="../media/image29.wmf"/><Relationship Id="rId12"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oleObject" Target="../embeddings/oleObject30.bin"/><Relationship Id="rId5" Type="http://schemas.openxmlformats.org/officeDocument/2006/relationships/image" Target="../media/image28.wmf"/><Relationship Id="rId10" Type="http://schemas.openxmlformats.org/officeDocument/2006/relationships/image" Target="../media/image30.wmf"/><Relationship Id="rId4" Type="http://schemas.openxmlformats.org/officeDocument/2006/relationships/oleObject" Target="../embeddings/oleObject26.bin"/><Relationship Id="rId9" Type="http://schemas.openxmlformats.org/officeDocument/2006/relationships/oleObject" Target="../embeddings/oleObject29.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image" Target="../media/image8.png"/><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9.bin"/><Relationship Id="rId14" Type="http://schemas.openxmlformats.org/officeDocument/2006/relationships/image" Target="../media/image14.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image" Target="../media/image20.w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5.bin"/><Relationship Id="rId1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2835746"/>
          </a:xfrm>
        </p:spPr>
        <p:txBody>
          <a:bodyPr>
            <a:normAutofit/>
          </a:bodyPr>
          <a:lstStyle/>
          <a:p>
            <a:r>
              <a:rPr lang="en-US" dirty="0" smtClean="0"/>
              <a:t>Choice of L* for </a:t>
            </a:r>
            <a:r>
              <a:rPr lang="en-US" dirty="0" err="1" smtClean="0"/>
              <a:t>FCCee</a:t>
            </a:r>
            <a:r>
              <a:rPr lang="en-US" dirty="0"/>
              <a:t>:</a:t>
            </a:r>
            <a:r>
              <a:rPr lang="en-US" dirty="0" smtClean="0"/>
              <a:t> </a:t>
            </a:r>
            <a:br>
              <a:rPr lang="en-US" dirty="0" smtClean="0"/>
            </a:br>
            <a:r>
              <a:rPr lang="en-US" dirty="0" smtClean="0"/>
              <a:t>IR optics and DA</a:t>
            </a:r>
            <a:endParaRPr lang="ru-RU" dirty="0"/>
          </a:p>
        </p:txBody>
      </p:sp>
      <p:sp>
        <p:nvSpPr>
          <p:cNvPr id="3" name="Subtitle 2"/>
          <p:cNvSpPr>
            <a:spLocks noGrp="1"/>
          </p:cNvSpPr>
          <p:nvPr>
            <p:ph type="subTitle" idx="1"/>
          </p:nvPr>
        </p:nvSpPr>
        <p:spPr>
          <a:xfrm>
            <a:off x="1547664" y="4077072"/>
            <a:ext cx="5976664" cy="1415008"/>
          </a:xfrm>
        </p:spPr>
        <p:txBody>
          <a:bodyPr>
            <a:normAutofit fontScale="85000" lnSpcReduction="10000"/>
          </a:bodyPr>
          <a:lstStyle/>
          <a:p>
            <a:r>
              <a:rPr lang="en-US" dirty="0" err="1" smtClean="0"/>
              <a:t>A.Bogomyagkov</a:t>
            </a:r>
            <a:r>
              <a:rPr lang="en-US" dirty="0" smtClean="0"/>
              <a:t>, </a:t>
            </a:r>
            <a:r>
              <a:rPr lang="en-US" u="sng" dirty="0" err="1" smtClean="0"/>
              <a:t>E.Levichev</a:t>
            </a:r>
            <a:r>
              <a:rPr lang="en-US" dirty="0" smtClean="0"/>
              <a:t>, </a:t>
            </a:r>
            <a:r>
              <a:rPr lang="en-US" dirty="0" err="1" smtClean="0"/>
              <a:t>P.Piminov</a:t>
            </a:r>
            <a:endParaRPr lang="en-US" dirty="0" smtClean="0"/>
          </a:p>
          <a:p>
            <a:r>
              <a:rPr lang="en-US" dirty="0" err="1" smtClean="0"/>
              <a:t>Budker</a:t>
            </a:r>
            <a:r>
              <a:rPr lang="en-US" dirty="0" smtClean="0"/>
              <a:t> Institute of Nuclear Physics</a:t>
            </a:r>
          </a:p>
          <a:p>
            <a:r>
              <a:rPr lang="en-US" dirty="0" smtClean="0"/>
              <a:t>Novosibirsk</a:t>
            </a:r>
          </a:p>
          <a:p>
            <a:pPr marL="514350" indent="-514350">
              <a:buAutoNum type="alphaUcPeriod"/>
            </a:pPr>
            <a:endParaRPr lang="en-US" dirty="0" smtClean="0"/>
          </a:p>
        </p:txBody>
      </p:sp>
      <p:sp>
        <p:nvSpPr>
          <p:cNvPr id="4"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4159732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QD0 Fringe Fields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179512" y="1052736"/>
            <a:ext cx="8568952" cy="461665"/>
          </a:xfrm>
          <a:prstGeom prst="rect">
            <a:avLst/>
          </a:prstGeom>
        </p:spPr>
        <p:txBody>
          <a:bodyPr wrap="square">
            <a:spAutoFit/>
          </a:bodyPr>
          <a:lstStyle/>
          <a:p>
            <a:r>
              <a:rPr lang="en-US" sz="2400" dirty="0" smtClean="0"/>
              <a:t>Quadrupole fringe field nonlinearity is defined by</a:t>
            </a: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25827662"/>
              </p:ext>
            </p:extLst>
          </p:nvPr>
        </p:nvGraphicFramePr>
        <p:xfrm>
          <a:off x="2051720" y="1700808"/>
          <a:ext cx="4392488" cy="437628"/>
        </p:xfrm>
        <a:graphic>
          <a:graphicData uri="http://schemas.openxmlformats.org/presentationml/2006/ole">
            <mc:AlternateContent xmlns:mc="http://schemas.openxmlformats.org/markup-compatibility/2006">
              <mc:Choice xmlns:v="urn:schemas-microsoft-com:vml" Requires="v">
                <p:oleObj spid="_x0000_s8806" name="Формула" r:id="rId3" imgW="2578100" imgH="254000" progId="Equation.3">
                  <p:embed/>
                </p:oleObj>
              </mc:Choice>
              <mc:Fallback>
                <p:oleObj name="Формула" r:id="rId3" imgW="25781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700808"/>
                        <a:ext cx="4392488" cy="437628"/>
                      </a:xfrm>
                      <a:prstGeom prst="rect">
                        <a:avLst/>
                      </a:prstGeom>
                      <a:noFill/>
                    </p:spPr>
                  </p:pic>
                </p:oleObj>
              </mc:Fallback>
            </mc:AlternateContent>
          </a:graphicData>
        </a:graphic>
      </p:graphicFrame>
      <p:sp>
        <p:nvSpPr>
          <p:cNvPr id="15" name="Прямоугольник 14"/>
          <p:cNvSpPr/>
          <p:nvPr/>
        </p:nvSpPr>
        <p:spPr>
          <a:xfrm>
            <a:off x="287524" y="2276872"/>
            <a:ext cx="8568952" cy="461665"/>
          </a:xfrm>
          <a:prstGeom prst="rect">
            <a:avLst/>
          </a:prstGeom>
        </p:spPr>
        <p:txBody>
          <a:bodyPr wrap="square">
            <a:spAutoFit/>
          </a:bodyPr>
          <a:lstStyle/>
          <a:p>
            <a:r>
              <a:rPr lang="en-US" sz="2400" dirty="0"/>
              <a:t>a</a:t>
            </a:r>
            <a:r>
              <a:rPr lang="en-US" sz="2400" dirty="0" smtClean="0"/>
              <a:t>nd the vertical detuning coefficient is given by</a:t>
            </a:r>
            <a:r>
              <a:rPr lang="en-US" sz="2400" baseline="30000" dirty="0" smtClean="0"/>
              <a:t>*)</a:t>
            </a:r>
            <a:r>
              <a:rPr lang="en-US" sz="2400" dirty="0" smtClean="0"/>
              <a:t> </a:t>
            </a: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2257761223"/>
              </p:ext>
            </p:extLst>
          </p:nvPr>
        </p:nvGraphicFramePr>
        <p:xfrm>
          <a:off x="2411760" y="2910100"/>
          <a:ext cx="3240360" cy="648072"/>
        </p:xfrm>
        <a:graphic>
          <a:graphicData uri="http://schemas.openxmlformats.org/presentationml/2006/ole">
            <mc:AlternateContent xmlns:mc="http://schemas.openxmlformats.org/markup-compatibility/2006">
              <mc:Choice xmlns:v="urn:schemas-microsoft-com:vml" Requires="v">
                <p:oleObj spid="_x0000_s8807" name="Формула" r:id="rId5" imgW="1955520" imgH="393480" progId="Equation.3">
                  <p:embed/>
                </p:oleObj>
              </mc:Choice>
              <mc:Fallback>
                <p:oleObj name="Формула" r:id="rId5" imgW="1955520" imgH="393480" progId="Equation.3">
                  <p:embed/>
                  <p:pic>
                    <p:nvPicPr>
                      <p:cNvPr id="0" name=""/>
                      <p:cNvPicPr>
                        <a:picLocks noChangeAspect="1" noChangeArrowheads="1"/>
                      </p:cNvPicPr>
                      <p:nvPr/>
                    </p:nvPicPr>
                    <p:blipFill>
                      <a:blip r:embed="rId6"/>
                      <a:srcRect/>
                      <a:stretch>
                        <a:fillRect/>
                      </a:stretch>
                    </p:blipFill>
                    <p:spPr bwMode="auto">
                      <a:xfrm>
                        <a:off x="2411760" y="2910100"/>
                        <a:ext cx="3240360" cy="648072"/>
                      </a:xfrm>
                      <a:prstGeom prst="rect">
                        <a:avLst/>
                      </a:prstGeom>
                      <a:noFill/>
                    </p:spPr>
                  </p:pic>
                </p:oleObj>
              </mc:Fallback>
            </mc:AlternateContent>
          </a:graphicData>
        </a:graphic>
      </p:graphicFrame>
      <p:sp>
        <p:nvSpPr>
          <p:cNvPr id="19" name="Прямоугольник 18"/>
          <p:cNvSpPr/>
          <p:nvPr/>
        </p:nvSpPr>
        <p:spPr>
          <a:xfrm>
            <a:off x="4788024" y="5626524"/>
            <a:ext cx="3793924" cy="523220"/>
          </a:xfrm>
          <a:prstGeom prst="rect">
            <a:avLst/>
          </a:prstGeom>
        </p:spPr>
        <p:txBody>
          <a:bodyPr wrap="none">
            <a:spAutoFit/>
          </a:bodyPr>
          <a:lstStyle/>
          <a:p>
            <a:r>
              <a:rPr lang="en-US" sz="1400" baseline="30000" dirty="0" smtClean="0"/>
              <a:t>*)</a:t>
            </a:r>
            <a:r>
              <a:rPr lang="en-US" sz="1400" dirty="0" smtClean="0"/>
              <a:t> </a:t>
            </a:r>
            <a:r>
              <a:rPr lang="en-US" sz="1400" dirty="0" err="1" smtClean="0"/>
              <a:t>E.Levichev</a:t>
            </a:r>
            <a:r>
              <a:rPr lang="en-US" sz="1400" dirty="0" smtClean="0"/>
              <a:t>, </a:t>
            </a:r>
            <a:r>
              <a:rPr lang="en-US" sz="1400" dirty="0" err="1" smtClean="0"/>
              <a:t>P.Piminov</a:t>
            </a:r>
            <a:r>
              <a:rPr lang="en-US" sz="1400" dirty="0" smtClean="0"/>
              <a:t>, </a:t>
            </a:r>
            <a:r>
              <a:rPr lang="en-US" sz="1400" dirty="0" err="1" smtClean="0"/>
              <a:t>arXiv</a:t>
            </a:r>
            <a:r>
              <a:rPr lang="en-US" sz="1400" dirty="0" smtClean="0"/>
              <a:t>: 0903.3028</a:t>
            </a:r>
          </a:p>
          <a:p>
            <a:r>
              <a:rPr lang="en-US" sz="1400" dirty="0" err="1" smtClean="0"/>
              <a:t>A.V.Bogomyagkov</a:t>
            </a:r>
            <a:r>
              <a:rPr lang="en-US" sz="1400" dirty="0" smtClean="0"/>
              <a:t> et al. IPAC13,  WEPEA049, 2615</a:t>
            </a:r>
            <a:endParaRPr lang="ru-RU" sz="1400" dirty="0"/>
          </a:p>
        </p:txBody>
      </p:sp>
      <p:sp>
        <p:nvSpPr>
          <p:cNvPr id="20" name="Прямоугольник 19"/>
          <p:cNvSpPr/>
          <p:nvPr/>
        </p:nvSpPr>
        <p:spPr>
          <a:xfrm>
            <a:off x="253945" y="3573016"/>
            <a:ext cx="8568952" cy="461665"/>
          </a:xfrm>
          <a:prstGeom prst="rect">
            <a:avLst/>
          </a:prstGeom>
        </p:spPr>
        <p:txBody>
          <a:bodyPr wrap="square">
            <a:spAutoFit/>
          </a:bodyPr>
          <a:lstStyle/>
          <a:p>
            <a:r>
              <a:rPr lang="en-US" sz="2400" dirty="0" smtClean="0"/>
              <a:t>Or, with above assumptions (k</a:t>
            </a:r>
            <a:r>
              <a:rPr lang="en-US" sz="2400" baseline="-25000" dirty="0" smtClean="0"/>
              <a:t>10</a:t>
            </a:r>
            <a:r>
              <a:rPr lang="en-US" sz="2400" dirty="0" smtClean="0"/>
              <a:t> is the central strength, 2xQD0):</a:t>
            </a:r>
          </a:p>
        </p:txBody>
      </p:sp>
      <p:sp>
        <p:nvSpPr>
          <p:cNvPr id="12"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3" name="Объект 12"/>
          <p:cNvGraphicFramePr>
            <a:graphicFrameLocks noChangeAspect="1"/>
          </p:cNvGraphicFramePr>
          <p:nvPr>
            <p:extLst>
              <p:ext uri="{D42A27DB-BD31-4B8C-83A1-F6EECF244321}">
                <p14:modId xmlns:p14="http://schemas.microsoft.com/office/powerpoint/2010/main" val="3274339539"/>
              </p:ext>
            </p:extLst>
          </p:nvPr>
        </p:nvGraphicFramePr>
        <p:xfrm>
          <a:off x="2359025" y="4230688"/>
          <a:ext cx="3511550" cy="785812"/>
        </p:xfrm>
        <a:graphic>
          <a:graphicData uri="http://schemas.openxmlformats.org/presentationml/2006/ole">
            <mc:AlternateContent xmlns:mc="http://schemas.openxmlformats.org/markup-compatibility/2006">
              <mc:Choice xmlns:v="urn:schemas-microsoft-com:vml" Requires="v">
                <p:oleObj spid="_x0000_s8808" name="Формула" r:id="rId7" imgW="2108160" imgH="469800" progId="Equation.3">
                  <p:embed/>
                </p:oleObj>
              </mc:Choice>
              <mc:Fallback>
                <p:oleObj name="Формула" r:id="rId7" imgW="2108160" imgH="469800" progId="Equation.3">
                  <p:embed/>
                  <p:pic>
                    <p:nvPicPr>
                      <p:cNvPr id="0" name=""/>
                      <p:cNvPicPr>
                        <a:picLocks noChangeAspect="1" noChangeArrowheads="1"/>
                      </p:cNvPicPr>
                      <p:nvPr/>
                    </p:nvPicPr>
                    <p:blipFill>
                      <a:blip r:embed="rId8"/>
                      <a:srcRect/>
                      <a:stretch>
                        <a:fillRect/>
                      </a:stretch>
                    </p:blipFill>
                    <p:spPr bwMode="auto">
                      <a:xfrm>
                        <a:off x="2359025" y="4230688"/>
                        <a:ext cx="3511550" cy="785812"/>
                      </a:xfrm>
                      <a:prstGeom prst="rect">
                        <a:avLst/>
                      </a:prstGeom>
                      <a:noFill/>
                    </p:spPr>
                  </p:pic>
                </p:oleObj>
              </mc:Fallback>
            </mc:AlternateContent>
          </a:graphicData>
        </a:graphic>
      </p:graphicFrame>
      <p:sp>
        <p:nvSpPr>
          <p:cNvPr id="11" name="Slide Number Placeholder 10"/>
          <p:cNvSpPr>
            <a:spLocks noGrp="1"/>
          </p:cNvSpPr>
          <p:nvPr>
            <p:ph type="sldNum" sz="quarter" idx="12"/>
          </p:nvPr>
        </p:nvSpPr>
        <p:spPr/>
        <p:txBody>
          <a:bodyPr/>
          <a:lstStyle/>
          <a:p>
            <a:fld id="{665D258A-DE35-43ED-8318-C8E464C331E0}" type="slidenum">
              <a:rPr lang="ru-RU" smtClean="0"/>
              <a:t>10</a:t>
            </a:fld>
            <a:endParaRPr lang="ru-RU"/>
          </a:p>
        </p:txBody>
      </p:sp>
      <p:sp>
        <p:nvSpPr>
          <p:cNvPr id="23"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170515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Octupole</a:t>
            </a:r>
            <a:r>
              <a:rPr lang="en-US" dirty="0" smtClean="0"/>
              <a:t> error in QD0</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179512" y="1052736"/>
            <a:ext cx="8784976" cy="461665"/>
          </a:xfrm>
          <a:prstGeom prst="rect">
            <a:avLst/>
          </a:prstGeom>
        </p:spPr>
        <p:txBody>
          <a:bodyPr wrap="square">
            <a:spAutoFit/>
          </a:bodyPr>
          <a:lstStyle/>
          <a:p>
            <a:r>
              <a:rPr lang="en-US" sz="2400" dirty="0" smtClean="0"/>
              <a:t>An </a:t>
            </a:r>
            <a:r>
              <a:rPr lang="en-US" sz="2400" dirty="0" err="1" smtClean="0"/>
              <a:t>octupole</a:t>
            </a:r>
            <a:r>
              <a:rPr lang="en-US" sz="2400" dirty="0" smtClean="0"/>
              <a:t> field error (or corrector) in QD0:</a:t>
            </a: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2655145427"/>
              </p:ext>
            </p:extLst>
          </p:nvPr>
        </p:nvGraphicFramePr>
        <p:xfrm>
          <a:off x="2679630" y="1772816"/>
          <a:ext cx="3784740" cy="432048"/>
        </p:xfrm>
        <a:graphic>
          <a:graphicData uri="http://schemas.openxmlformats.org/presentationml/2006/ole">
            <mc:AlternateContent xmlns:mc="http://schemas.openxmlformats.org/markup-compatibility/2006">
              <mc:Choice xmlns:v="urn:schemas-microsoft-com:vml" Requires="v">
                <p:oleObj spid="_x0000_s10034" name="Формула" r:id="rId3" imgW="2082800" imgH="241300" progId="Equation.3">
                  <p:embed/>
                </p:oleObj>
              </mc:Choice>
              <mc:Fallback>
                <p:oleObj name="Формула" r:id="rId3" imgW="20828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630" y="1772816"/>
                        <a:ext cx="3784740" cy="432048"/>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1975584517"/>
              </p:ext>
            </p:extLst>
          </p:nvPr>
        </p:nvGraphicFramePr>
        <p:xfrm>
          <a:off x="2225675" y="2349500"/>
          <a:ext cx="4186238" cy="647700"/>
        </p:xfrm>
        <a:graphic>
          <a:graphicData uri="http://schemas.openxmlformats.org/presentationml/2006/ole">
            <mc:AlternateContent xmlns:mc="http://schemas.openxmlformats.org/markup-compatibility/2006">
              <mc:Choice xmlns:v="urn:schemas-microsoft-com:vml" Requires="v">
                <p:oleObj spid="_x0000_s10035" name="Формула" r:id="rId5" imgW="2577960" imgH="393480" progId="Equation.3">
                  <p:embed/>
                </p:oleObj>
              </mc:Choice>
              <mc:Fallback>
                <p:oleObj name="Формула" r:id="rId5" imgW="2577960" imgH="393480" progId="Equation.3">
                  <p:embed/>
                  <p:pic>
                    <p:nvPicPr>
                      <p:cNvPr id="0" name=""/>
                      <p:cNvPicPr>
                        <a:picLocks noChangeAspect="1" noChangeArrowheads="1"/>
                      </p:cNvPicPr>
                      <p:nvPr/>
                    </p:nvPicPr>
                    <p:blipFill>
                      <a:blip r:embed="rId6"/>
                      <a:srcRect/>
                      <a:stretch>
                        <a:fillRect/>
                      </a:stretch>
                    </p:blipFill>
                    <p:spPr bwMode="auto">
                      <a:xfrm>
                        <a:off x="2225675" y="2349500"/>
                        <a:ext cx="4186238" cy="647700"/>
                      </a:xfrm>
                      <a:prstGeom prst="rect">
                        <a:avLst/>
                      </a:prstGeom>
                      <a:noFill/>
                    </p:spPr>
                  </p:pic>
                </p:oleObj>
              </mc:Fallback>
            </mc:AlternateContent>
          </a:graphicData>
        </a:graphic>
      </p:graphicFrame>
      <p:sp>
        <p:nvSpPr>
          <p:cNvPr id="19" name="Прямоугольник 18"/>
          <p:cNvSpPr/>
          <p:nvPr/>
        </p:nvSpPr>
        <p:spPr>
          <a:xfrm>
            <a:off x="179512" y="3212976"/>
            <a:ext cx="8784976" cy="461665"/>
          </a:xfrm>
          <a:prstGeom prst="rect">
            <a:avLst/>
          </a:prstGeom>
        </p:spPr>
        <p:txBody>
          <a:bodyPr wrap="square">
            <a:spAutoFit/>
          </a:bodyPr>
          <a:lstStyle/>
          <a:p>
            <a:r>
              <a:rPr lang="en-US" sz="2400" dirty="0" smtClean="0"/>
              <a:t>If a field quality at the quad aperture radius </a:t>
            </a:r>
            <a:r>
              <a:rPr lang="en-US" sz="2400" i="1" dirty="0" err="1" smtClean="0"/>
              <a:t>r</a:t>
            </a:r>
            <a:r>
              <a:rPr lang="en-US" sz="2400" baseline="-25000" dirty="0" err="1" smtClean="0"/>
              <a:t>a</a:t>
            </a:r>
            <a:endParaRPr lang="en-US" sz="2400" dirty="0" smtClean="0"/>
          </a:p>
        </p:txBody>
      </p:sp>
      <p:sp>
        <p:nvSpPr>
          <p:cNvPr id="13"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3251601993"/>
              </p:ext>
            </p:extLst>
          </p:nvPr>
        </p:nvGraphicFramePr>
        <p:xfrm>
          <a:off x="6300192" y="3047764"/>
          <a:ext cx="1386155" cy="792088"/>
        </p:xfrm>
        <a:graphic>
          <a:graphicData uri="http://schemas.openxmlformats.org/presentationml/2006/ole">
            <mc:AlternateContent xmlns:mc="http://schemas.openxmlformats.org/markup-compatibility/2006">
              <mc:Choice xmlns:v="urn:schemas-microsoft-com:vml" Requires="v">
                <p:oleObj spid="_x0000_s10036" name="Формула" r:id="rId7" imgW="800100" imgH="457200" progId="Equation.3">
                  <p:embed/>
                </p:oleObj>
              </mc:Choice>
              <mc:Fallback>
                <p:oleObj name="Формула" r:id="rId7" imgW="800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3047764"/>
                        <a:ext cx="1386155" cy="792088"/>
                      </a:xfrm>
                      <a:prstGeom prst="rect">
                        <a:avLst/>
                      </a:prstGeom>
                      <a:noFill/>
                    </p:spPr>
                  </p:pic>
                </p:oleObj>
              </mc:Fallback>
            </mc:AlternateContent>
          </a:graphicData>
        </a:graphic>
      </p:graphicFrame>
      <p:sp>
        <p:nvSpPr>
          <p:cNvPr id="22" name="Прямоугольник 21"/>
          <p:cNvSpPr/>
          <p:nvPr/>
        </p:nvSpPr>
        <p:spPr>
          <a:xfrm>
            <a:off x="214825" y="4005064"/>
            <a:ext cx="8784976" cy="461665"/>
          </a:xfrm>
          <a:prstGeom prst="rect">
            <a:avLst/>
          </a:prstGeom>
        </p:spPr>
        <p:txBody>
          <a:bodyPr wrap="square">
            <a:spAutoFit/>
          </a:bodyPr>
          <a:lstStyle/>
          <a:p>
            <a:r>
              <a:rPr lang="en-US" sz="2400" dirty="0" smtClean="0"/>
              <a:t>One can rewrite the vertical </a:t>
            </a:r>
            <a:r>
              <a:rPr lang="en-US" sz="2400" dirty="0" err="1" smtClean="0"/>
              <a:t>octupole</a:t>
            </a:r>
            <a:r>
              <a:rPr lang="en-US" sz="2400" dirty="0" smtClean="0"/>
              <a:t> detuning (for 2 QD0) as </a:t>
            </a:r>
          </a:p>
        </p:txBody>
      </p:sp>
      <p:sp>
        <p:nvSpPr>
          <p:cNvPr id="15"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2912796449"/>
              </p:ext>
            </p:extLst>
          </p:nvPr>
        </p:nvGraphicFramePr>
        <p:xfrm>
          <a:off x="1843088" y="4724400"/>
          <a:ext cx="4849812" cy="720725"/>
        </p:xfrm>
        <a:graphic>
          <a:graphicData uri="http://schemas.openxmlformats.org/presentationml/2006/ole">
            <mc:AlternateContent xmlns:mc="http://schemas.openxmlformats.org/markup-compatibility/2006">
              <mc:Choice xmlns:v="urn:schemas-microsoft-com:vml" Requires="v">
                <p:oleObj spid="_x0000_s10037" name="Формула" r:id="rId9" imgW="3073320" imgH="457200" progId="Equation.3">
                  <p:embed/>
                </p:oleObj>
              </mc:Choice>
              <mc:Fallback>
                <p:oleObj name="Формула" r:id="rId9" imgW="3073320" imgH="457200" progId="Equation.3">
                  <p:embed/>
                  <p:pic>
                    <p:nvPicPr>
                      <p:cNvPr id="0" name=""/>
                      <p:cNvPicPr>
                        <a:picLocks noChangeAspect="1" noChangeArrowheads="1"/>
                      </p:cNvPicPr>
                      <p:nvPr/>
                    </p:nvPicPr>
                    <p:blipFill>
                      <a:blip r:embed="rId10"/>
                      <a:srcRect/>
                      <a:stretch>
                        <a:fillRect/>
                      </a:stretch>
                    </p:blipFill>
                    <p:spPr bwMode="auto">
                      <a:xfrm>
                        <a:off x="1843088" y="4724400"/>
                        <a:ext cx="4849812" cy="720725"/>
                      </a:xfrm>
                      <a:prstGeom prst="rect">
                        <a:avLst/>
                      </a:prstGeom>
                      <a:noFill/>
                    </p:spPr>
                  </p:pic>
                </p:oleObj>
              </mc:Fallback>
            </mc:AlternateContent>
          </a:graphicData>
        </a:graphic>
      </p:graphicFrame>
      <p:sp>
        <p:nvSpPr>
          <p:cNvPr id="9" name="Slide Number Placeholder 8"/>
          <p:cNvSpPr>
            <a:spLocks noGrp="1"/>
          </p:cNvSpPr>
          <p:nvPr>
            <p:ph type="sldNum" sz="quarter" idx="12"/>
          </p:nvPr>
        </p:nvSpPr>
        <p:spPr/>
        <p:txBody>
          <a:bodyPr/>
          <a:lstStyle/>
          <a:p>
            <a:fld id="{665D258A-DE35-43ED-8318-C8E464C331E0}" type="slidenum">
              <a:rPr lang="ru-RU" smtClean="0"/>
              <a:t>11</a:t>
            </a:fld>
            <a:endParaRPr lang="ru-RU"/>
          </a:p>
        </p:txBody>
      </p:sp>
      <p:sp>
        <p:nvSpPr>
          <p:cNvPr id="25"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191044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Chromatic </a:t>
            </a:r>
            <a:r>
              <a:rPr lang="en-US" dirty="0" err="1" smtClean="0"/>
              <a:t>sextupoles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179512" y="908720"/>
            <a:ext cx="8568952" cy="830997"/>
          </a:xfrm>
          <a:prstGeom prst="rect">
            <a:avLst/>
          </a:prstGeom>
        </p:spPr>
        <p:txBody>
          <a:bodyPr wrap="square">
            <a:spAutoFit/>
          </a:bodyPr>
          <a:lstStyle/>
          <a:p>
            <a:r>
              <a:rPr lang="en-US" sz="2400" dirty="0" smtClean="0"/>
              <a:t>Vertical chromatic sextupole  pair separated by –I transformer gives the following coordinate transformation in the first order</a:t>
            </a:r>
            <a:r>
              <a:rPr lang="en-US" sz="2400" baseline="30000" dirty="0" smtClean="0"/>
              <a:t>*)</a:t>
            </a:r>
            <a:r>
              <a:rPr lang="en-US" sz="2400" dirty="0" smtClean="0"/>
              <a:t> </a:t>
            </a: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TextBox 12"/>
          <p:cNvSpPr txBox="1"/>
          <p:nvPr/>
        </p:nvSpPr>
        <p:spPr>
          <a:xfrm>
            <a:off x="358933" y="5800607"/>
            <a:ext cx="6696744" cy="297346"/>
          </a:xfrm>
          <a:prstGeom prst="rect">
            <a:avLst/>
          </a:prstGeom>
          <a:noFill/>
          <a:ln>
            <a:noFill/>
          </a:ln>
        </p:spPr>
        <p:txBody>
          <a:bodyPr vert="horz" wrap="square" lIns="90000" tIns="45000" rIns="90000" bIns="45000" compatLnSpc="0">
            <a:spAutoFit/>
          </a:bodyPr>
          <a:lstStyle/>
          <a:p>
            <a:pPr hangingPunct="0"/>
            <a:r>
              <a:rPr lang="en-US" sz="1400" baseline="30000" dirty="0" smtClean="0">
                <a:latin typeface="Liberation Sans" pitchFamily="18"/>
                <a:ea typeface="DejaVu LGC Sans" pitchFamily="2"/>
                <a:cs typeface="DejaVu LGC Sans" pitchFamily="2"/>
              </a:rPr>
              <a:t>*)</a:t>
            </a:r>
            <a:r>
              <a:rPr lang="en-US" sz="1400" dirty="0" smtClean="0">
                <a:latin typeface="Liberation Sans" pitchFamily="18"/>
                <a:ea typeface="DejaVu LGC Sans" pitchFamily="2"/>
                <a:cs typeface="DejaVu LGC Sans" pitchFamily="2"/>
              </a:rPr>
              <a:t> </a:t>
            </a:r>
            <a:r>
              <a:rPr lang="en-US" sz="1400" dirty="0" err="1" smtClean="0">
                <a:latin typeface="Liberation Sans" pitchFamily="18"/>
                <a:ea typeface="DejaVu LGC Sans" pitchFamily="2"/>
                <a:cs typeface="DejaVu LGC Sans" pitchFamily="2"/>
              </a:rPr>
              <a:t>A.Bogomyagkov</a:t>
            </a:r>
            <a:r>
              <a:rPr lang="en-US" sz="1400" dirty="0">
                <a:latin typeface="Liberation Sans" pitchFamily="18"/>
                <a:ea typeface="DejaVu LGC Sans" pitchFamily="2"/>
                <a:cs typeface="DejaVu LGC Sans" pitchFamily="2"/>
              </a:rPr>
              <a:t>, </a:t>
            </a:r>
            <a:r>
              <a:rPr lang="en-US" sz="1400" dirty="0" err="1" smtClean="0">
                <a:latin typeface="Liberation Sans" pitchFamily="18"/>
                <a:ea typeface="DejaVu LGC Sans" pitchFamily="2"/>
                <a:cs typeface="DejaVu LGC Sans" pitchFamily="2"/>
              </a:rPr>
              <a:t>S.Glukhov</a:t>
            </a:r>
            <a:r>
              <a:rPr lang="en-US" sz="1400" dirty="0">
                <a:latin typeface="Liberation Sans" pitchFamily="18"/>
                <a:ea typeface="DejaVu LGC Sans" pitchFamily="2"/>
                <a:cs typeface="DejaVu LGC Sans" pitchFamily="2"/>
              </a:rPr>
              <a:t>, </a:t>
            </a:r>
            <a:r>
              <a:rPr lang="en-US" sz="1400" dirty="0" err="1">
                <a:latin typeface="Liberation Sans" pitchFamily="18"/>
                <a:ea typeface="DejaVu LGC Sans" pitchFamily="2"/>
                <a:cs typeface="DejaVu LGC Sans" pitchFamily="2"/>
              </a:rPr>
              <a:t>E.Levichev</a:t>
            </a:r>
            <a:r>
              <a:rPr lang="en-US" sz="1400" dirty="0">
                <a:latin typeface="Liberation Sans" pitchFamily="18"/>
                <a:ea typeface="DejaVu LGC Sans" pitchFamily="2"/>
                <a:cs typeface="DejaVu LGC Sans" pitchFamily="2"/>
              </a:rPr>
              <a:t>, </a:t>
            </a:r>
            <a:r>
              <a:rPr lang="en-US" sz="1400" dirty="0" err="1" smtClean="0">
                <a:latin typeface="Liberation Sans" pitchFamily="18"/>
                <a:ea typeface="DejaVu LGC Sans" pitchFamily="2"/>
                <a:cs typeface="DejaVu LGC Sans" pitchFamily="2"/>
              </a:rPr>
              <a:t>P.Piminov</a:t>
            </a:r>
            <a:r>
              <a:rPr lang="en-US" sz="1400" dirty="0" smtClean="0">
                <a:latin typeface="Liberation Sans" pitchFamily="18"/>
                <a:ea typeface="DejaVu LGC Sans" pitchFamily="2"/>
                <a:cs typeface="DejaVu LGC Sans" pitchFamily="2"/>
              </a:rPr>
              <a:t>  </a:t>
            </a:r>
            <a:r>
              <a:rPr lang="en-US" sz="1400" b="0" i="0" u="none" strike="noStrike" kern="1200" dirty="0" smtClean="0">
                <a:ln>
                  <a:noFill/>
                </a:ln>
                <a:latin typeface="Liberation Sans" pitchFamily="18"/>
                <a:ea typeface="DejaVu LGC Sans" pitchFamily="2"/>
                <a:cs typeface="DejaVu LGC Sans" pitchFamily="2"/>
                <a:hlinkClick r:id="rId3"/>
              </a:rPr>
              <a:t>http</a:t>
            </a:r>
            <a:r>
              <a:rPr lang="en-US" sz="1400" b="0" i="0" u="none" strike="noStrike" kern="1200" dirty="0">
                <a:ln>
                  <a:noFill/>
                </a:ln>
                <a:latin typeface="Liberation Sans" pitchFamily="18"/>
                <a:ea typeface="DejaVu LGC Sans" pitchFamily="2"/>
                <a:cs typeface="DejaVu LGC Sans" pitchFamily="2"/>
                <a:hlinkClick r:id="rId3"/>
              </a:rPr>
              <a:t>://</a:t>
            </a:r>
            <a:r>
              <a:rPr lang="en-US" sz="1400" b="0" i="0" u="none" strike="noStrike" kern="1200" dirty="0" smtClean="0">
                <a:ln>
                  <a:noFill/>
                </a:ln>
                <a:latin typeface="Liberation Sans" pitchFamily="18"/>
                <a:ea typeface="DejaVu LGC Sans" pitchFamily="2"/>
                <a:cs typeface="DejaVu LGC Sans" pitchFamily="2"/>
                <a:hlinkClick r:id="rId3"/>
              </a:rPr>
              <a:t>arxiv.org/abs/0909.4872</a:t>
            </a:r>
            <a:endParaRPr lang="en-US" sz="1400" b="0" i="0" u="none" strike="noStrike" kern="1200" dirty="0">
              <a:ln>
                <a:noFill/>
              </a:ln>
              <a:latin typeface="Liberation Sans" pitchFamily="18"/>
              <a:ea typeface="DejaVu LGC Sans" pitchFamily="2"/>
              <a:cs typeface="DejaVu LGC Sans" pitchFamily="2"/>
              <a:hlinkClick r:id="rId3"/>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2167053843"/>
              </p:ext>
            </p:extLst>
          </p:nvPr>
        </p:nvGraphicFramePr>
        <p:xfrm>
          <a:off x="1043608" y="2276871"/>
          <a:ext cx="792088" cy="422447"/>
        </p:xfrm>
        <a:graphic>
          <a:graphicData uri="http://schemas.openxmlformats.org/presentationml/2006/ole">
            <mc:AlternateContent xmlns:mc="http://schemas.openxmlformats.org/markup-compatibility/2006">
              <mc:Choice xmlns:v="urn:schemas-microsoft-com:vml" Requires="v">
                <p:oleObj spid="_x0000_s11262" name="Формула" r:id="rId4" imgW="431613" imgH="228501" progId="Equation.3">
                  <p:embed/>
                </p:oleObj>
              </mc:Choice>
              <mc:Fallback>
                <p:oleObj name="Формула" r:id="rId4" imgW="431613"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276871"/>
                        <a:ext cx="792088" cy="422447"/>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3202011701"/>
              </p:ext>
            </p:extLst>
          </p:nvPr>
        </p:nvGraphicFramePr>
        <p:xfrm>
          <a:off x="1043608" y="2564904"/>
          <a:ext cx="3341171" cy="648072"/>
        </p:xfrm>
        <a:graphic>
          <a:graphicData uri="http://schemas.openxmlformats.org/presentationml/2006/ole">
            <mc:AlternateContent xmlns:mc="http://schemas.openxmlformats.org/markup-compatibility/2006">
              <mc:Choice xmlns:v="urn:schemas-microsoft-com:vml" Requires="v">
                <p:oleObj spid="_x0000_s11263" name="Формула" r:id="rId6" imgW="2209800" imgH="431800" progId="Equation.3">
                  <p:embed/>
                </p:oleObj>
              </mc:Choice>
              <mc:Fallback>
                <p:oleObj name="Формула" r:id="rId6" imgW="22098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2564904"/>
                        <a:ext cx="3341171" cy="648072"/>
                      </a:xfrm>
                      <a:prstGeom prst="rect">
                        <a:avLst/>
                      </a:prstGeom>
                      <a:noFill/>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361600821"/>
              </p:ext>
            </p:extLst>
          </p:nvPr>
        </p:nvGraphicFramePr>
        <p:xfrm>
          <a:off x="5292080" y="2276872"/>
          <a:ext cx="810090" cy="432048"/>
        </p:xfrm>
        <a:graphic>
          <a:graphicData uri="http://schemas.openxmlformats.org/presentationml/2006/ole">
            <mc:AlternateContent xmlns:mc="http://schemas.openxmlformats.org/markup-compatibility/2006">
              <mc:Choice xmlns:v="urn:schemas-microsoft-com:vml" Requires="v">
                <p:oleObj spid="_x0000_s15360" name="Формула" r:id="rId8" imgW="431613" imgH="228501" progId="Equation.3">
                  <p:embed/>
                </p:oleObj>
              </mc:Choice>
              <mc:Fallback>
                <p:oleObj name="Формула" r:id="rId8" imgW="431613"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276872"/>
                        <a:ext cx="810090" cy="432048"/>
                      </a:xfrm>
                      <a:prstGeom prst="rect">
                        <a:avLst/>
                      </a:prstGeom>
                      <a:noFill/>
                      <a:ln>
                        <a:noFill/>
                      </a:ln>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1840191666"/>
              </p:ext>
            </p:extLst>
          </p:nvPr>
        </p:nvGraphicFramePr>
        <p:xfrm>
          <a:off x="5311175" y="2636912"/>
          <a:ext cx="2736304" cy="616027"/>
        </p:xfrm>
        <a:graphic>
          <a:graphicData uri="http://schemas.openxmlformats.org/presentationml/2006/ole">
            <mc:AlternateContent xmlns:mc="http://schemas.openxmlformats.org/markup-compatibility/2006">
              <mc:Choice xmlns:v="urn:schemas-microsoft-com:vml" Requires="v">
                <p:oleObj spid="_x0000_s15361" name="Формула" r:id="rId9" imgW="1815312" imgH="406224" progId="Equation.3">
                  <p:embed/>
                </p:oleObj>
              </mc:Choice>
              <mc:Fallback>
                <p:oleObj name="Формула" r:id="rId9" imgW="1815312" imgH="4062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1175" y="2636912"/>
                        <a:ext cx="2736304" cy="616027"/>
                      </a:xfrm>
                      <a:prstGeom prst="rect">
                        <a:avLst/>
                      </a:prstGeom>
                      <a:noFill/>
                    </p:spPr>
                  </p:pic>
                </p:oleObj>
              </mc:Fallback>
            </mc:AlternateContent>
          </a:graphicData>
        </a:graphic>
      </p:graphicFrame>
      <p:sp>
        <p:nvSpPr>
          <p:cNvPr id="15" name="Прямоугольник 14"/>
          <p:cNvSpPr/>
          <p:nvPr/>
        </p:nvSpPr>
        <p:spPr>
          <a:xfrm>
            <a:off x="1050595" y="1897979"/>
            <a:ext cx="1842492" cy="369332"/>
          </a:xfrm>
          <a:prstGeom prst="rect">
            <a:avLst/>
          </a:prstGeom>
        </p:spPr>
        <p:txBody>
          <a:bodyPr wrap="none">
            <a:spAutoFit/>
          </a:bodyPr>
          <a:lstStyle/>
          <a:p>
            <a:r>
              <a:rPr lang="en-US" u="sng" dirty="0" smtClean="0"/>
              <a:t>Pair of sextupoles</a:t>
            </a:r>
            <a:endParaRPr lang="ru-RU" u="sng" dirty="0"/>
          </a:p>
        </p:txBody>
      </p:sp>
      <p:sp>
        <p:nvSpPr>
          <p:cNvPr id="22" name="Прямоугольник 21"/>
          <p:cNvSpPr/>
          <p:nvPr/>
        </p:nvSpPr>
        <p:spPr>
          <a:xfrm>
            <a:off x="5220072" y="1897979"/>
            <a:ext cx="1045479" cy="369332"/>
          </a:xfrm>
          <a:prstGeom prst="rect">
            <a:avLst/>
          </a:prstGeom>
        </p:spPr>
        <p:txBody>
          <a:bodyPr wrap="none">
            <a:spAutoFit/>
          </a:bodyPr>
          <a:lstStyle/>
          <a:p>
            <a:r>
              <a:rPr lang="en-US" u="sng" dirty="0" err="1" smtClean="0"/>
              <a:t>Octupole</a:t>
            </a:r>
            <a:endParaRPr lang="ru-RU" u="sng" dirty="0"/>
          </a:p>
        </p:txBody>
      </p:sp>
      <p:sp>
        <p:nvSpPr>
          <p:cNvPr id="23" name="Прямоугольник 22"/>
          <p:cNvSpPr/>
          <p:nvPr/>
        </p:nvSpPr>
        <p:spPr>
          <a:xfrm>
            <a:off x="287524" y="3284984"/>
            <a:ext cx="8568952" cy="830997"/>
          </a:xfrm>
          <a:prstGeom prst="rect">
            <a:avLst/>
          </a:prstGeom>
        </p:spPr>
        <p:txBody>
          <a:bodyPr wrap="square">
            <a:spAutoFit/>
          </a:bodyPr>
          <a:lstStyle/>
          <a:p>
            <a:r>
              <a:rPr lang="en-US" sz="2400" dirty="0" smtClean="0"/>
              <a:t>By analogy to the </a:t>
            </a:r>
            <a:r>
              <a:rPr lang="en-US" sz="2400" dirty="0" err="1" smtClean="0"/>
              <a:t>octupole</a:t>
            </a:r>
            <a:r>
              <a:rPr lang="en-US" sz="2400" dirty="0" smtClean="0"/>
              <a:t> and using the expression for the FF chromaticity we found for the vertical detuning (1 IR arm)</a:t>
            </a:r>
          </a:p>
        </p:txBody>
      </p:sp>
      <p:sp>
        <p:nvSpPr>
          <p:cNvPr id="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5" name="Объект 24"/>
          <p:cNvGraphicFramePr>
            <a:graphicFrameLocks noChangeAspect="1"/>
          </p:cNvGraphicFramePr>
          <p:nvPr>
            <p:extLst>
              <p:ext uri="{D42A27DB-BD31-4B8C-83A1-F6EECF244321}">
                <p14:modId xmlns:p14="http://schemas.microsoft.com/office/powerpoint/2010/main" val="4129101414"/>
              </p:ext>
            </p:extLst>
          </p:nvPr>
        </p:nvGraphicFramePr>
        <p:xfrm>
          <a:off x="1563688" y="4365625"/>
          <a:ext cx="5799137" cy="863600"/>
        </p:xfrm>
        <a:graphic>
          <a:graphicData uri="http://schemas.openxmlformats.org/presentationml/2006/ole">
            <mc:AlternateContent xmlns:mc="http://schemas.openxmlformats.org/markup-compatibility/2006">
              <mc:Choice xmlns:v="urn:schemas-microsoft-com:vml" Requires="v">
                <p:oleObj spid="_x0000_s15362" name="Формула" r:id="rId11" imgW="3441600" imgH="507960" progId="Equation.3">
                  <p:embed/>
                </p:oleObj>
              </mc:Choice>
              <mc:Fallback>
                <p:oleObj name="Формула" r:id="rId11" imgW="3441600" imgH="507960" progId="Equation.3">
                  <p:embed/>
                  <p:pic>
                    <p:nvPicPr>
                      <p:cNvPr id="0" name=""/>
                      <p:cNvPicPr>
                        <a:picLocks noChangeAspect="1" noChangeArrowheads="1"/>
                      </p:cNvPicPr>
                      <p:nvPr/>
                    </p:nvPicPr>
                    <p:blipFill>
                      <a:blip r:embed="rId12"/>
                      <a:srcRect/>
                      <a:stretch>
                        <a:fillRect/>
                      </a:stretch>
                    </p:blipFill>
                    <p:spPr bwMode="auto">
                      <a:xfrm>
                        <a:off x="1563688" y="4365625"/>
                        <a:ext cx="5799137" cy="863600"/>
                      </a:xfrm>
                      <a:prstGeom prst="rect">
                        <a:avLst/>
                      </a:prstGeom>
                      <a:noFill/>
                    </p:spPr>
                  </p:pic>
                </p:oleObj>
              </mc:Fallback>
            </mc:AlternateContent>
          </a:graphicData>
        </a:graphic>
      </p:graphicFrame>
      <p:sp>
        <p:nvSpPr>
          <p:cNvPr id="16" name="Slide Number Placeholder 15"/>
          <p:cNvSpPr>
            <a:spLocks noGrp="1"/>
          </p:cNvSpPr>
          <p:nvPr>
            <p:ph type="sldNum" sz="quarter" idx="12"/>
          </p:nvPr>
        </p:nvSpPr>
        <p:spPr/>
        <p:txBody>
          <a:bodyPr/>
          <a:lstStyle/>
          <a:p>
            <a:fld id="{665D258A-DE35-43ED-8318-C8E464C331E0}" type="slidenum">
              <a:rPr lang="ru-RU" smtClean="0"/>
              <a:t>12</a:t>
            </a:fld>
            <a:endParaRPr lang="ru-RU"/>
          </a:p>
        </p:txBody>
      </p:sp>
      <p:sp>
        <p:nvSpPr>
          <p:cNvPr id="30"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140550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Symbol"/>
              </a:rPr>
              <a:t></a:t>
            </a:r>
            <a:r>
              <a:rPr lang="en-US" baseline="-25000" dirty="0" err="1" smtClean="0">
                <a:sym typeface="Symbol"/>
              </a:rPr>
              <a:t>yy</a:t>
            </a:r>
            <a:r>
              <a:rPr lang="en-US" dirty="0" smtClean="0">
                <a:sym typeface="Symbol"/>
              </a:rPr>
              <a:t>-test for different lattices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180093" y="5016951"/>
            <a:ext cx="6174432" cy="1384995"/>
          </a:xfrm>
          <a:prstGeom prst="rect">
            <a:avLst/>
          </a:prstGeom>
        </p:spPr>
        <p:txBody>
          <a:bodyPr wrap="square">
            <a:spAutoFit/>
          </a:bodyPr>
          <a:lstStyle/>
          <a:p>
            <a:r>
              <a:rPr lang="en-US" sz="1400" baseline="30000" dirty="0"/>
              <a:t>1)</a:t>
            </a:r>
            <a:r>
              <a:rPr lang="en-US" sz="1400" dirty="0"/>
              <a:t> CDR</a:t>
            </a:r>
            <a:endParaRPr lang="ru-RU" sz="1400" dirty="0"/>
          </a:p>
          <a:p>
            <a:r>
              <a:rPr lang="en-US" sz="1400" baseline="30000" dirty="0"/>
              <a:t>2)</a:t>
            </a:r>
            <a:r>
              <a:rPr lang="en-US" sz="1400" dirty="0"/>
              <a:t> </a:t>
            </a:r>
            <a:r>
              <a:rPr lang="en-US" sz="1400" dirty="0" err="1"/>
              <a:t>K.Oide</a:t>
            </a:r>
            <a:r>
              <a:rPr lang="en-US" sz="1400" dirty="0"/>
              <a:t>, FCC Kick-off Meeting, Geneva, 14 Feb 2014</a:t>
            </a:r>
            <a:endParaRPr lang="ru-RU" sz="1400" dirty="0"/>
          </a:p>
          <a:p>
            <a:r>
              <a:rPr lang="en-US" sz="1400" baseline="30000" dirty="0" smtClean="0"/>
              <a:t>3</a:t>
            </a:r>
            <a:r>
              <a:rPr lang="en-US" sz="1400" baseline="30000" dirty="0"/>
              <a:t>)</a:t>
            </a:r>
            <a:r>
              <a:rPr lang="en-US" sz="1400" dirty="0"/>
              <a:t> </a:t>
            </a:r>
            <a:r>
              <a:rPr lang="en-US" sz="1400" dirty="0" err="1"/>
              <a:t>T.M.Taylor</a:t>
            </a:r>
            <a:r>
              <a:rPr lang="en-US" sz="1400" dirty="0"/>
              <a:t>, PAC </a:t>
            </a:r>
            <a:r>
              <a:rPr lang="en-US" sz="1400" dirty="0" smtClean="0"/>
              <a:t>1985</a:t>
            </a:r>
          </a:p>
          <a:p>
            <a:r>
              <a:rPr lang="en-US" sz="1400" baseline="30000" dirty="0"/>
              <a:t>4)</a:t>
            </a:r>
            <a:r>
              <a:rPr lang="en-US" sz="1400" dirty="0"/>
              <a:t> H.G. Morales, TLEP Meeting, CERN, 18 Nov </a:t>
            </a:r>
            <a:r>
              <a:rPr lang="en-US" sz="1400" dirty="0" smtClean="0"/>
              <a:t>2013</a:t>
            </a:r>
          </a:p>
          <a:p>
            <a:r>
              <a:rPr lang="en-US" sz="1400" baseline="30000" dirty="0" smtClean="0">
                <a:solidFill>
                  <a:srgbClr val="0070C0"/>
                </a:solidFill>
              </a:rPr>
              <a:t>5)</a:t>
            </a:r>
            <a:r>
              <a:rPr lang="en-US" sz="1400" dirty="0" smtClean="0">
                <a:solidFill>
                  <a:srgbClr val="0070C0"/>
                </a:solidFill>
              </a:rPr>
              <a:t> </a:t>
            </a:r>
            <a:r>
              <a:rPr lang="en-US" sz="1400" dirty="0" err="1" smtClean="0">
                <a:solidFill>
                  <a:srgbClr val="0070C0"/>
                </a:solidFill>
              </a:rPr>
              <a:t>A.Chance</a:t>
            </a:r>
            <a:r>
              <a:rPr lang="en-US" sz="1400" dirty="0" smtClean="0">
                <a:solidFill>
                  <a:srgbClr val="0070C0"/>
                </a:solidFill>
              </a:rPr>
              <a:t>, </a:t>
            </a:r>
            <a:r>
              <a:rPr lang="en-US" sz="1400" dirty="0" err="1" smtClean="0">
                <a:solidFill>
                  <a:srgbClr val="0070C0"/>
                </a:solidFill>
              </a:rPr>
              <a:t>SuperB</a:t>
            </a:r>
            <a:r>
              <a:rPr lang="en-US" sz="1400" dirty="0" smtClean="0">
                <a:solidFill>
                  <a:srgbClr val="0070C0"/>
                </a:solidFill>
              </a:rPr>
              <a:t> Internal Note, July 30, 2010 (simulation)</a:t>
            </a:r>
          </a:p>
          <a:p>
            <a:r>
              <a:rPr lang="en-US" sz="1400" baseline="30000" dirty="0" smtClean="0">
                <a:solidFill>
                  <a:srgbClr val="0070C0"/>
                </a:solidFill>
              </a:rPr>
              <a:t>6)</a:t>
            </a:r>
            <a:r>
              <a:rPr lang="en-US" sz="1400" dirty="0" smtClean="0">
                <a:solidFill>
                  <a:srgbClr val="0070C0"/>
                </a:solidFill>
              </a:rPr>
              <a:t> </a:t>
            </a:r>
            <a:r>
              <a:rPr lang="en-US" sz="1400" dirty="0" err="1" smtClean="0">
                <a:solidFill>
                  <a:srgbClr val="0070C0"/>
                </a:solidFill>
              </a:rPr>
              <a:t>E.Levichev</a:t>
            </a:r>
            <a:r>
              <a:rPr lang="en-US" sz="1400" dirty="0" smtClean="0">
                <a:solidFill>
                  <a:srgbClr val="0070C0"/>
                </a:solidFill>
              </a:rPr>
              <a:t>, </a:t>
            </a:r>
            <a:r>
              <a:rPr lang="en-US" sz="1400" dirty="0" err="1" smtClean="0">
                <a:solidFill>
                  <a:srgbClr val="0070C0"/>
                </a:solidFill>
              </a:rPr>
              <a:t>P.Piminov</a:t>
            </a:r>
            <a:r>
              <a:rPr lang="en-US" sz="1400" dirty="0" smtClean="0">
                <a:solidFill>
                  <a:srgbClr val="0070C0"/>
                </a:solidFill>
              </a:rPr>
              <a:t>, </a:t>
            </a:r>
            <a:r>
              <a:rPr lang="en-US" sz="1400" dirty="0" err="1" smtClean="0">
                <a:solidFill>
                  <a:srgbClr val="0070C0"/>
                </a:solidFill>
              </a:rPr>
              <a:t>SuperKEKB</a:t>
            </a:r>
            <a:r>
              <a:rPr lang="en-US" sz="1400" dirty="0" smtClean="0">
                <a:solidFill>
                  <a:srgbClr val="0070C0"/>
                </a:solidFill>
              </a:rPr>
              <a:t> Internal Report, Feb 11, 2010 (simulation)</a:t>
            </a:r>
            <a:endParaRPr lang="ru-RU" sz="1400" baseline="30000" dirty="0">
              <a:solidFill>
                <a:srgbClr val="0070C0"/>
              </a:solidFill>
            </a:endParaRPr>
          </a:p>
        </p:txBody>
      </p:sp>
      <p:sp>
        <p:nvSpPr>
          <p:cNvPr id="6" name="Прямоугольник 5"/>
          <p:cNvSpPr/>
          <p:nvPr/>
        </p:nvSpPr>
        <p:spPr>
          <a:xfrm>
            <a:off x="180093" y="4309065"/>
            <a:ext cx="8784395" cy="707886"/>
          </a:xfrm>
          <a:prstGeom prst="rect">
            <a:avLst/>
          </a:prstGeom>
        </p:spPr>
        <p:txBody>
          <a:bodyPr wrap="square">
            <a:spAutoFit/>
          </a:bodyPr>
          <a:lstStyle/>
          <a:p>
            <a:r>
              <a:rPr lang="en-US" sz="2000" dirty="0" smtClean="0"/>
              <a:t>Note: Different lattice versions may have different parameters. Black – estimation, </a:t>
            </a:r>
            <a:r>
              <a:rPr lang="en-US" sz="2000" dirty="0" smtClean="0">
                <a:solidFill>
                  <a:srgbClr val="0070C0"/>
                </a:solidFill>
              </a:rPr>
              <a:t>blue –simulation.</a:t>
            </a:r>
          </a:p>
        </p:txBody>
      </p:sp>
      <p:graphicFrame>
        <p:nvGraphicFramePr>
          <p:cNvPr id="8" name="Table 7"/>
          <p:cNvGraphicFramePr>
            <a:graphicFrameLocks noGrp="1"/>
          </p:cNvGraphicFramePr>
          <p:nvPr>
            <p:extLst>
              <p:ext uri="{D42A27DB-BD31-4B8C-83A1-F6EECF244321}">
                <p14:modId xmlns:p14="http://schemas.microsoft.com/office/powerpoint/2010/main" val="3340490371"/>
              </p:ext>
            </p:extLst>
          </p:nvPr>
        </p:nvGraphicFramePr>
        <p:xfrm>
          <a:off x="215517" y="908720"/>
          <a:ext cx="8712966" cy="3261360"/>
        </p:xfrm>
        <a:graphic>
          <a:graphicData uri="http://schemas.openxmlformats.org/drawingml/2006/table">
            <a:tbl>
              <a:tblPr firstRow="1" bandRow="1">
                <a:tableStyleId>{5940675A-B579-460E-94D1-54222C63F5DA}</a:tableStyleId>
              </a:tblPr>
              <a:tblGrid>
                <a:gridCol w="1452161"/>
                <a:gridCol w="1452161"/>
                <a:gridCol w="1452161"/>
                <a:gridCol w="1452161"/>
                <a:gridCol w="1452161"/>
                <a:gridCol w="1452161"/>
              </a:tblGrid>
              <a:tr h="576064">
                <a:tc>
                  <a:txBody>
                    <a:bodyPr/>
                    <a:lstStyle/>
                    <a:p>
                      <a:endParaRPr lang="ru-RU" sz="1600" dirty="0">
                        <a:solidFill>
                          <a:schemeClr val="tx1"/>
                        </a:solidFill>
                      </a:endParaRPr>
                    </a:p>
                  </a:txBody>
                  <a:tcPr/>
                </a:tc>
                <a:tc>
                  <a:txBody>
                    <a:bodyPr/>
                    <a:lstStyle/>
                    <a:p>
                      <a:r>
                        <a:rPr lang="en-US" sz="1600" dirty="0" smtClean="0">
                          <a:solidFill>
                            <a:schemeClr val="tx1"/>
                          </a:solidFill>
                        </a:rPr>
                        <a:t>Super C-Tau</a:t>
                      </a:r>
                      <a:r>
                        <a:rPr lang="en-US" sz="1600" baseline="30000" dirty="0" smtClean="0">
                          <a:solidFill>
                            <a:schemeClr val="tx1"/>
                          </a:solidFill>
                        </a:rPr>
                        <a:t>1)</a:t>
                      </a:r>
                    </a:p>
                    <a:p>
                      <a:r>
                        <a:rPr lang="en-US" sz="1600" dirty="0" smtClean="0">
                          <a:solidFill>
                            <a:schemeClr val="tx1"/>
                          </a:solidFill>
                        </a:rPr>
                        <a:t>Novosibirsk</a:t>
                      </a:r>
                      <a:endParaRPr lang="ru-RU" sz="1600" dirty="0">
                        <a:solidFill>
                          <a:schemeClr val="tx1"/>
                        </a:solidFill>
                      </a:endParaRPr>
                    </a:p>
                  </a:txBody>
                  <a:tcPr/>
                </a:tc>
                <a:tc>
                  <a:txBody>
                    <a:bodyPr/>
                    <a:lstStyle/>
                    <a:p>
                      <a:r>
                        <a:rPr lang="en-US" sz="1600" dirty="0" err="1" smtClean="0">
                          <a:solidFill>
                            <a:schemeClr val="tx1"/>
                          </a:solidFill>
                        </a:rPr>
                        <a:t>SuperB</a:t>
                      </a:r>
                      <a:r>
                        <a:rPr lang="en-US" sz="1600" dirty="0" smtClean="0">
                          <a:solidFill>
                            <a:schemeClr val="tx1"/>
                          </a:solidFill>
                        </a:rPr>
                        <a:t> V.16</a:t>
                      </a:r>
                      <a:r>
                        <a:rPr lang="en-US" sz="1600" baseline="30000" dirty="0" smtClean="0">
                          <a:solidFill>
                            <a:schemeClr val="tx1"/>
                          </a:solidFill>
                        </a:rPr>
                        <a:t>1)</a:t>
                      </a:r>
                    </a:p>
                    <a:p>
                      <a:r>
                        <a:rPr lang="en-US" sz="1600" dirty="0" smtClean="0">
                          <a:solidFill>
                            <a:schemeClr val="tx1"/>
                          </a:solidFill>
                        </a:rPr>
                        <a:t>LER Italy</a:t>
                      </a:r>
                      <a:endParaRPr lang="ru-RU" sz="1600" dirty="0">
                        <a:solidFill>
                          <a:schemeClr val="tx1"/>
                        </a:solidFill>
                      </a:endParaRPr>
                    </a:p>
                  </a:txBody>
                  <a:tcPr/>
                </a:tc>
                <a:tc>
                  <a:txBody>
                    <a:bodyPr/>
                    <a:lstStyle/>
                    <a:p>
                      <a:r>
                        <a:rPr lang="en-US" sz="1600" dirty="0" smtClean="0">
                          <a:solidFill>
                            <a:schemeClr val="tx1"/>
                          </a:solidFill>
                        </a:rPr>
                        <a:t>SuperKEKB</a:t>
                      </a:r>
                      <a:r>
                        <a:rPr lang="en-US" sz="1600" baseline="30000" dirty="0" smtClean="0">
                          <a:solidFill>
                            <a:schemeClr val="tx1"/>
                          </a:solidFill>
                        </a:rPr>
                        <a:t>2)</a:t>
                      </a:r>
                    </a:p>
                    <a:p>
                      <a:r>
                        <a:rPr lang="en-US" sz="1600" dirty="0" smtClean="0">
                          <a:solidFill>
                            <a:schemeClr val="tx1"/>
                          </a:solidFill>
                        </a:rPr>
                        <a:t>LER Japan</a:t>
                      </a:r>
                      <a:endParaRPr lang="ru-RU" sz="1600" dirty="0">
                        <a:solidFill>
                          <a:schemeClr val="tx1"/>
                        </a:solidFill>
                      </a:endParaRPr>
                    </a:p>
                  </a:txBody>
                  <a:tcPr/>
                </a:tc>
                <a:tc>
                  <a:txBody>
                    <a:bodyPr/>
                    <a:lstStyle/>
                    <a:p>
                      <a:r>
                        <a:rPr lang="en-US" sz="1600" dirty="0" smtClean="0">
                          <a:solidFill>
                            <a:schemeClr val="tx1"/>
                          </a:solidFill>
                        </a:rPr>
                        <a:t>LEP</a:t>
                      </a:r>
                      <a:r>
                        <a:rPr lang="en-US" sz="1600" baseline="30000" dirty="0" smtClean="0">
                          <a:solidFill>
                            <a:schemeClr val="tx1"/>
                          </a:solidFill>
                        </a:rPr>
                        <a:t>3)</a:t>
                      </a:r>
                    </a:p>
                    <a:p>
                      <a:r>
                        <a:rPr lang="en-US" sz="1600" dirty="0" smtClean="0">
                          <a:solidFill>
                            <a:schemeClr val="tx1"/>
                          </a:solidFill>
                        </a:rPr>
                        <a:t>CERN</a:t>
                      </a:r>
                      <a:endParaRPr lang="ru-RU" sz="1600" dirty="0">
                        <a:solidFill>
                          <a:schemeClr val="tx1"/>
                        </a:solidFill>
                      </a:endParaRPr>
                    </a:p>
                  </a:txBody>
                  <a:tcPr/>
                </a:tc>
                <a:tc>
                  <a:txBody>
                    <a:bodyPr/>
                    <a:lstStyle/>
                    <a:p>
                      <a:r>
                        <a:rPr lang="en-US" sz="1600" dirty="0" err="1" smtClean="0">
                          <a:solidFill>
                            <a:schemeClr val="tx1"/>
                          </a:solidFill>
                        </a:rPr>
                        <a:t>FCCee</a:t>
                      </a:r>
                      <a:r>
                        <a:rPr lang="en-US" sz="1600" dirty="0" smtClean="0">
                          <a:solidFill>
                            <a:schemeClr val="tx1"/>
                          </a:solidFill>
                        </a:rPr>
                        <a:t>/TLEP</a:t>
                      </a:r>
                      <a:r>
                        <a:rPr lang="en-US" sz="1600" baseline="30000" dirty="0" smtClean="0">
                          <a:solidFill>
                            <a:schemeClr val="tx1"/>
                          </a:solidFill>
                        </a:rPr>
                        <a:t>4)</a:t>
                      </a:r>
                    </a:p>
                    <a:p>
                      <a:r>
                        <a:rPr lang="en-US" sz="1600" dirty="0" smtClean="0">
                          <a:solidFill>
                            <a:schemeClr val="tx1"/>
                          </a:solidFill>
                        </a:rPr>
                        <a:t>CERN</a:t>
                      </a:r>
                      <a:endParaRPr lang="ru-RU" sz="1600" dirty="0">
                        <a:solidFill>
                          <a:schemeClr val="tx1"/>
                        </a:solidFill>
                      </a:endParaRPr>
                    </a:p>
                  </a:txBody>
                  <a:tcPr/>
                </a:tc>
              </a:tr>
              <a:tr h="212968">
                <a:tc>
                  <a:txBody>
                    <a:bodyPr/>
                    <a:lstStyle/>
                    <a:p>
                      <a:r>
                        <a:rPr lang="en-US" sz="1600" dirty="0" smtClean="0">
                          <a:solidFill>
                            <a:schemeClr val="tx1"/>
                          </a:solidFill>
                        </a:rPr>
                        <a:t>10</a:t>
                      </a:r>
                      <a:r>
                        <a:rPr lang="en-US" sz="1600" baseline="30000" dirty="0" smtClean="0">
                          <a:solidFill>
                            <a:schemeClr val="tx1"/>
                          </a:solidFill>
                        </a:rPr>
                        <a:t>3</a:t>
                      </a:r>
                      <a:r>
                        <a:rPr lang="en-US" sz="1600" dirty="0" smtClean="0">
                          <a:solidFill>
                            <a:schemeClr val="tx1"/>
                          </a:solidFill>
                        </a:rPr>
                        <a:t> </a:t>
                      </a:r>
                      <a:r>
                        <a:rPr lang="en-US" sz="1600" dirty="0" smtClean="0">
                          <a:solidFill>
                            <a:schemeClr val="tx1"/>
                          </a:solidFill>
                          <a:sym typeface="Symbol"/>
                        </a:rPr>
                        <a:t>*(m)</a:t>
                      </a:r>
                      <a:endParaRPr lang="ru-RU" sz="1600" dirty="0">
                        <a:solidFill>
                          <a:schemeClr val="tx1"/>
                        </a:solidFill>
                      </a:endParaRPr>
                    </a:p>
                  </a:txBody>
                  <a:tcPr/>
                </a:tc>
                <a:tc>
                  <a:txBody>
                    <a:bodyPr/>
                    <a:lstStyle/>
                    <a:p>
                      <a:pPr algn="ctr"/>
                      <a:r>
                        <a:rPr lang="en-US" sz="1600" dirty="0" smtClean="0">
                          <a:solidFill>
                            <a:schemeClr val="tx1"/>
                          </a:solidFill>
                        </a:rPr>
                        <a:t>0.8</a:t>
                      </a:r>
                      <a:endParaRPr lang="ru-RU" sz="1600" dirty="0">
                        <a:solidFill>
                          <a:schemeClr val="tx1"/>
                        </a:solidFill>
                      </a:endParaRPr>
                    </a:p>
                  </a:txBody>
                  <a:tcPr/>
                </a:tc>
                <a:tc>
                  <a:txBody>
                    <a:bodyPr/>
                    <a:lstStyle/>
                    <a:p>
                      <a:pPr algn="ctr"/>
                      <a:r>
                        <a:rPr lang="en-US" sz="1600" dirty="0" smtClean="0">
                          <a:solidFill>
                            <a:schemeClr val="tx1"/>
                          </a:solidFill>
                        </a:rPr>
                        <a:t>0.27</a:t>
                      </a:r>
                      <a:endParaRPr lang="ru-RU" sz="1600" dirty="0">
                        <a:solidFill>
                          <a:schemeClr val="tx1"/>
                        </a:solidFill>
                      </a:endParaRPr>
                    </a:p>
                  </a:txBody>
                  <a:tcPr/>
                </a:tc>
                <a:tc>
                  <a:txBody>
                    <a:bodyPr/>
                    <a:lstStyle/>
                    <a:p>
                      <a:pPr algn="ctr"/>
                      <a:r>
                        <a:rPr lang="en-US" sz="1600" dirty="0" smtClean="0">
                          <a:solidFill>
                            <a:schemeClr val="tx1"/>
                          </a:solidFill>
                        </a:rPr>
                        <a:t>0.27</a:t>
                      </a:r>
                      <a:endParaRPr lang="ru-RU" sz="1600" dirty="0">
                        <a:solidFill>
                          <a:schemeClr val="tx1"/>
                        </a:solidFill>
                      </a:endParaRPr>
                    </a:p>
                  </a:txBody>
                  <a:tcPr/>
                </a:tc>
                <a:tc>
                  <a:txBody>
                    <a:bodyPr/>
                    <a:lstStyle/>
                    <a:p>
                      <a:pPr algn="ctr"/>
                      <a:r>
                        <a:rPr lang="en-US" sz="1600" dirty="0" smtClean="0">
                          <a:solidFill>
                            <a:schemeClr val="tx1"/>
                          </a:solidFill>
                        </a:rPr>
                        <a:t>10</a:t>
                      </a:r>
                      <a:endParaRPr lang="ru-RU" sz="1600" dirty="0">
                        <a:solidFill>
                          <a:schemeClr val="tx1"/>
                        </a:solidFill>
                      </a:endParaRPr>
                    </a:p>
                  </a:txBody>
                  <a:tcPr/>
                </a:tc>
                <a:tc>
                  <a:txBody>
                    <a:bodyPr/>
                    <a:lstStyle/>
                    <a:p>
                      <a:pPr algn="ctr"/>
                      <a:r>
                        <a:rPr lang="en-US" sz="1600" dirty="0" smtClean="0">
                          <a:solidFill>
                            <a:schemeClr val="tx1"/>
                          </a:solidFill>
                        </a:rPr>
                        <a:t>1</a:t>
                      </a:r>
                      <a:endParaRPr lang="ru-RU" sz="1600" dirty="0">
                        <a:solidFill>
                          <a:schemeClr val="tx1"/>
                        </a:solidFill>
                      </a:endParaRPr>
                    </a:p>
                  </a:txBody>
                  <a:tcPr/>
                </a:tc>
              </a:tr>
              <a:tr h="165720">
                <a:tc>
                  <a:txBody>
                    <a:bodyPr/>
                    <a:lstStyle/>
                    <a:p>
                      <a:r>
                        <a:rPr lang="en-US" sz="1600" dirty="0" smtClean="0">
                          <a:solidFill>
                            <a:schemeClr val="tx1"/>
                          </a:solidFill>
                        </a:rPr>
                        <a:t>L*(m)</a:t>
                      </a:r>
                      <a:endParaRPr lang="ru-RU" sz="1600" dirty="0">
                        <a:solidFill>
                          <a:schemeClr val="tx1"/>
                        </a:solidFill>
                      </a:endParaRPr>
                    </a:p>
                  </a:txBody>
                  <a:tcPr/>
                </a:tc>
                <a:tc>
                  <a:txBody>
                    <a:bodyPr/>
                    <a:lstStyle/>
                    <a:p>
                      <a:pPr algn="ctr"/>
                      <a:r>
                        <a:rPr lang="en-US" sz="1600" dirty="0" smtClean="0">
                          <a:solidFill>
                            <a:schemeClr val="tx1"/>
                          </a:solidFill>
                        </a:rPr>
                        <a:t>0.6</a:t>
                      </a:r>
                      <a:endParaRPr lang="ru-RU" sz="1600" dirty="0">
                        <a:solidFill>
                          <a:schemeClr val="tx1"/>
                        </a:solidFill>
                      </a:endParaRPr>
                    </a:p>
                  </a:txBody>
                  <a:tcPr/>
                </a:tc>
                <a:tc>
                  <a:txBody>
                    <a:bodyPr/>
                    <a:lstStyle/>
                    <a:p>
                      <a:pPr algn="ctr"/>
                      <a:r>
                        <a:rPr lang="en-US" sz="1600" dirty="0" smtClean="0">
                          <a:solidFill>
                            <a:schemeClr val="tx1"/>
                          </a:solidFill>
                        </a:rPr>
                        <a:t>0.32</a:t>
                      </a:r>
                      <a:endParaRPr lang="ru-RU" sz="1600" dirty="0">
                        <a:solidFill>
                          <a:schemeClr val="tx1"/>
                        </a:solidFill>
                      </a:endParaRPr>
                    </a:p>
                  </a:txBody>
                  <a:tcPr/>
                </a:tc>
                <a:tc>
                  <a:txBody>
                    <a:bodyPr/>
                    <a:lstStyle/>
                    <a:p>
                      <a:pPr algn="ctr"/>
                      <a:r>
                        <a:rPr lang="en-US" sz="1600" dirty="0" smtClean="0">
                          <a:solidFill>
                            <a:schemeClr val="tx1"/>
                          </a:solidFill>
                        </a:rPr>
                        <a:t>0.77</a:t>
                      </a:r>
                      <a:endParaRPr lang="ru-RU" sz="1600" dirty="0">
                        <a:solidFill>
                          <a:schemeClr val="tx1"/>
                        </a:solidFill>
                      </a:endParaRPr>
                    </a:p>
                  </a:txBody>
                  <a:tcPr/>
                </a:tc>
                <a:tc>
                  <a:txBody>
                    <a:bodyPr/>
                    <a:lstStyle/>
                    <a:p>
                      <a:pPr algn="ctr"/>
                      <a:r>
                        <a:rPr lang="en-US" sz="1600" dirty="0" smtClean="0">
                          <a:solidFill>
                            <a:schemeClr val="tx1"/>
                          </a:solidFill>
                        </a:rPr>
                        <a:t>3.5</a:t>
                      </a:r>
                      <a:endParaRPr lang="ru-RU" sz="1600" dirty="0">
                        <a:solidFill>
                          <a:schemeClr val="tx1"/>
                        </a:solidFill>
                      </a:endParaRPr>
                    </a:p>
                  </a:txBody>
                  <a:tcPr/>
                </a:tc>
                <a:tc>
                  <a:txBody>
                    <a:bodyPr/>
                    <a:lstStyle/>
                    <a:p>
                      <a:pPr algn="ctr"/>
                      <a:r>
                        <a:rPr lang="en-US" sz="1600" dirty="0" smtClean="0">
                          <a:solidFill>
                            <a:schemeClr val="tx1"/>
                          </a:solidFill>
                        </a:rPr>
                        <a:t>3.5</a:t>
                      </a:r>
                      <a:endParaRPr lang="ru-RU" sz="1600" dirty="0">
                        <a:solidFill>
                          <a:schemeClr val="tx1"/>
                        </a:solidFill>
                      </a:endParaRPr>
                    </a:p>
                  </a:txBody>
                  <a:tcPr/>
                </a:tc>
              </a:tr>
              <a:tr h="262488">
                <a:tc>
                  <a:txBody>
                    <a:bodyPr/>
                    <a:lstStyle/>
                    <a:p>
                      <a:r>
                        <a:rPr lang="en-US" sz="1600" dirty="0" smtClean="0">
                          <a:solidFill>
                            <a:schemeClr val="tx1"/>
                          </a:solidFill>
                        </a:rPr>
                        <a:t>-2</a:t>
                      </a:r>
                      <a:r>
                        <a:rPr lang="en-US" sz="1600" dirty="0" smtClean="0">
                          <a:solidFill>
                            <a:schemeClr val="tx1"/>
                          </a:solidFill>
                          <a:sym typeface="Symbol"/>
                        </a:rPr>
                        <a:t></a:t>
                      </a:r>
                      <a:r>
                        <a:rPr lang="en-US" sz="1600" baseline="-25000" dirty="0" smtClean="0">
                          <a:solidFill>
                            <a:schemeClr val="tx1"/>
                          </a:solidFill>
                          <a:sym typeface="Symbol"/>
                        </a:rPr>
                        <a:t>y</a:t>
                      </a:r>
                      <a:endParaRPr lang="ru-RU" sz="1600" dirty="0">
                        <a:solidFill>
                          <a:schemeClr val="tx1"/>
                        </a:solidFill>
                      </a:endParaRPr>
                    </a:p>
                  </a:txBody>
                  <a:tcPr/>
                </a:tc>
                <a:tc>
                  <a:txBody>
                    <a:bodyPr/>
                    <a:lstStyle/>
                    <a:p>
                      <a:pPr algn="ctr"/>
                      <a:r>
                        <a:rPr lang="en-US" sz="1600" dirty="0" smtClean="0">
                          <a:solidFill>
                            <a:schemeClr val="tx1"/>
                          </a:solidFill>
                        </a:rPr>
                        <a:t>1500</a:t>
                      </a:r>
                      <a:endParaRPr lang="ru-RU" sz="1600" dirty="0">
                        <a:solidFill>
                          <a:schemeClr val="tx1"/>
                        </a:solidFill>
                      </a:endParaRPr>
                    </a:p>
                  </a:txBody>
                  <a:tcPr/>
                </a:tc>
                <a:tc>
                  <a:txBody>
                    <a:bodyPr/>
                    <a:lstStyle/>
                    <a:p>
                      <a:pPr algn="ctr"/>
                      <a:r>
                        <a:rPr lang="en-US" sz="1600" dirty="0" smtClean="0">
                          <a:solidFill>
                            <a:schemeClr val="tx1"/>
                          </a:solidFill>
                        </a:rPr>
                        <a:t>2400</a:t>
                      </a:r>
                      <a:endParaRPr lang="ru-RU" sz="1600" dirty="0">
                        <a:solidFill>
                          <a:schemeClr val="tx1"/>
                        </a:solidFill>
                      </a:endParaRPr>
                    </a:p>
                  </a:txBody>
                  <a:tcPr/>
                </a:tc>
                <a:tc>
                  <a:txBody>
                    <a:bodyPr/>
                    <a:lstStyle/>
                    <a:p>
                      <a:pPr algn="ctr"/>
                      <a:r>
                        <a:rPr lang="en-US" sz="1600" dirty="0" smtClean="0">
                          <a:solidFill>
                            <a:schemeClr val="tx1"/>
                          </a:solidFill>
                        </a:rPr>
                        <a:t>5700</a:t>
                      </a:r>
                      <a:endParaRPr lang="ru-RU" sz="1600" dirty="0">
                        <a:solidFill>
                          <a:schemeClr val="tx1"/>
                        </a:solidFill>
                      </a:endParaRPr>
                    </a:p>
                  </a:txBody>
                  <a:tcPr/>
                </a:tc>
                <a:tc>
                  <a:txBody>
                    <a:bodyPr/>
                    <a:lstStyle/>
                    <a:p>
                      <a:pPr algn="ctr"/>
                      <a:r>
                        <a:rPr lang="en-US" sz="1600" dirty="0" smtClean="0">
                          <a:solidFill>
                            <a:schemeClr val="tx1"/>
                          </a:solidFill>
                        </a:rPr>
                        <a:t>700</a:t>
                      </a:r>
                      <a:endParaRPr lang="ru-RU" sz="1600" dirty="0">
                        <a:solidFill>
                          <a:schemeClr val="tx1"/>
                        </a:solidFill>
                      </a:endParaRPr>
                    </a:p>
                  </a:txBody>
                  <a:tcPr/>
                </a:tc>
                <a:tc>
                  <a:txBody>
                    <a:bodyPr/>
                    <a:lstStyle/>
                    <a:p>
                      <a:pPr algn="ctr"/>
                      <a:r>
                        <a:rPr lang="en-US" sz="1600" dirty="0" smtClean="0">
                          <a:solidFill>
                            <a:schemeClr val="tx1"/>
                          </a:solidFill>
                        </a:rPr>
                        <a:t>7000</a:t>
                      </a:r>
                      <a:endParaRPr lang="ru-RU" sz="1600" dirty="0">
                        <a:solidFill>
                          <a:schemeClr val="tx1"/>
                        </a:solidFill>
                      </a:endParaRPr>
                    </a:p>
                  </a:txBody>
                  <a:tcPr/>
                </a:tc>
              </a:tr>
              <a:tr h="287248">
                <a:tc>
                  <a:txBody>
                    <a:bodyPr/>
                    <a:lstStyle/>
                    <a:p>
                      <a:r>
                        <a:rPr lang="en-US" sz="1600" dirty="0" smtClean="0">
                          <a:solidFill>
                            <a:schemeClr val="tx1"/>
                          </a:solidFill>
                        </a:rPr>
                        <a:t>-K</a:t>
                      </a:r>
                      <a:r>
                        <a:rPr lang="en-US" sz="1600" baseline="-25000" dirty="0" smtClean="0">
                          <a:solidFill>
                            <a:schemeClr val="tx1"/>
                          </a:solidFill>
                        </a:rPr>
                        <a:t>1</a:t>
                      </a:r>
                      <a:r>
                        <a:rPr lang="en-US" sz="1600" baseline="0" dirty="0" smtClean="0">
                          <a:solidFill>
                            <a:schemeClr val="tx1"/>
                          </a:solidFill>
                        </a:rPr>
                        <a:t>(m</a:t>
                      </a:r>
                      <a:r>
                        <a:rPr lang="en-US" sz="1600" baseline="30000" dirty="0" smtClean="0">
                          <a:solidFill>
                            <a:schemeClr val="tx1"/>
                          </a:solidFill>
                        </a:rPr>
                        <a:t>-2</a:t>
                      </a:r>
                      <a:r>
                        <a:rPr lang="en-US" sz="1600" baseline="0" dirty="0" smtClean="0">
                          <a:solidFill>
                            <a:schemeClr val="tx1"/>
                          </a:solidFill>
                        </a:rPr>
                        <a:t>)</a:t>
                      </a:r>
                      <a:endParaRPr lang="ru-RU" sz="1600" dirty="0">
                        <a:solidFill>
                          <a:schemeClr val="tx1"/>
                        </a:solidFill>
                      </a:endParaRPr>
                    </a:p>
                  </a:txBody>
                  <a:tcPr/>
                </a:tc>
                <a:tc>
                  <a:txBody>
                    <a:bodyPr/>
                    <a:lstStyle/>
                    <a:p>
                      <a:pPr algn="ctr"/>
                      <a:r>
                        <a:rPr lang="en-US" sz="1600" dirty="0" smtClean="0">
                          <a:solidFill>
                            <a:schemeClr val="tx1"/>
                          </a:solidFill>
                        </a:rPr>
                        <a:t>1.3</a:t>
                      </a:r>
                      <a:endParaRPr lang="ru-RU" sz="1600" dirty="0">
                        <a:solidFill>
                          <a:schemeClr val="tx1"/>
                        </a:solidFill>
                      </a:endParaRPr>
                    </a:p>
                  </a:txBody>
                  <a:tcPr/>
                </a:tc>
                <a:tc>
                  <a:txBody>
                    <a:bodyPr/>
                    <a:lstStyle/>
                    <a:p>
                      <a:pPr algn="ctr"/>
                      <a:r>
                        <a:rPr lang="en-US" sz="1600" dirty="0" smtClean="0">
                          <a:solidFill>
                            <a:schemeClr val="tx1"/>
                          </a:solidFill>
                        </a:rPr>
                        <a:t>5.4</a:t>
                      </a:r>
                      <a:endParaRPr lang="ru-RU" sz="1600" dirty="0">
                        <a:solidFill>
                          <a:schemeClr val="tx1"/>
                        </a:solidFill>
                      </a:endParaRPr>
                    </a:p>
                  </a:txBody>
                  <a:tcPr/>
                </a:tc>
                <a:tc>
                  <a:txBody>
                    <a:bodyPr/>
                    <a:lstStyle/>
                    <a:p>
                      <a:pPr algn="ctr"/>
                      <a:r>
                        <a:rPr lang="en-US" sz="1600" dirty="0" smtClean="0">
                          <a:solidFill>
                            <a:schemeClr val="tx1"/>
                          </a:solidFill>
                        </a:rPr>
                        <a:t>5.1</a:t>
                      </a:r>
                      <a:endParaRPr lang="ru-RU" sz="1600" dirty="0">
                        <a:solidFill>
                          <a:schemeClr val="tx1"/>
                        </a:solidFill>
                      </a:endParaRPr>
                    </a:p>
                  </a:txBody>
                  <a:tcPr/>
                </a:tc>
                <a:tc>
                  <a:txBody>
                    <a:bodyPr/>
                    <a:lstStyle/>
                    <a:p>
                      <a:pPr algn="ctr"/>
                      <a:r>
                        <a:rPr lang="en-US" sz="1600" dirty="0" smtClean="0">
                          <a:solidFill>
                            <a:schemeClr val="tx1"/>
                          </a:solidFill>
                        </a:rPr>
                        <a:t>0.11</a:t>
                      </a:r>
                      <a:endParaRPr lang="ru-RU" sz="1600" dirty="0">
                        <a:solidFill>
                          <a:schemeClr val="tx1"/>
                        </a:solidFill>
                      </a:endParaRPr>
                    </a:p>
                  </a:txBody>
                  <a:tcPr/>
                </a:tc>
                <a:tc>
                  <a:txBody>
                    <a:bodyPr/>
                    <a:lstStyle/>
                    <a:p>
                      <a:pPr algn="ctr"/>
                      <a:r>
                        <a:rPr lang="en-US" sz="1600" dirty="0" smtClean="0">
                          <a:solidFill>
                            <a:schemeClr val="tx1"/>
                          </a:solidFill>
                        </a:rPr>
                        <a:t>0.19</a:t>
                      </a:r>
                      <a:endParaRPr lang="ru-RU" sz="1600" dirty="0">
                        <a:solidFill>
                          <a:schemeClr val="tx1"/>
                        </a:solidFill>
                      </a:endParaRPr>
                    </a:p>
                  </a:txBody>
                  <a:tcPr/>
                </a:tc>
              </a:tr>
              <a:tr h="167992">
                <a:tc>
                  <a:txBody>
                    <a:bodyPr/>
                    <a:lstStyle/>
                    <a:p>
                      <a:r>
                        <a:rPr lang="en-US" sz="1600" dirty="0" smtClean="0">
                          <a:solidFill>
                            <a:schemeClr val="tx1"/>
                          </a:solidFill>
                        </a:rPr>
                        <a:t>L</a:t>
                      </a:r>
                      <a:r>
                        <a:rPr lang="en-US" sz="1600" baseline="-25000" dirty="0" smtClean="0">
                          <a:solidFill>
                            <a:schemeClr val="tx1"/>
                          </a:solidFill>
                        </a:rPr>
                        <a:t>QD0</a:t>
                      </a:r>
                      <a:r>
                        <a:rPr lang="en-US" sz="1600" baseline="0" dirty="0" smtClean="0">
                          <a:solidFill>
                            <a:schemeClr val="tx1"/>
                          </a:solidFill>
                        </a:rPr>
                        <a:t>(m)</a:t>
                      </a:r>
                      <a:endParaRPr lang="ru-RU" sz="1600" baseline="-25000" dirty="0">
                        <a:solidFill>
                          <a:schemeClr val="tx1"/>
                        </a:solidFill>
                      </a:endParaRPr>
                    </a:p>
                  </a:txBody>
                  <a:tcPr/>
                </a:tc>
                <a:tc>
                  <a:txBody>
                    <a:bodyPr/>
                    <a:lstStyle/>
                    <a:p>
                      <a:pPr algn="ctr"/>
                      <a:r>
                        <a:rPr lang="en-US" sz="1600" dirty="0" smtClean="0">
                          <a:solidFill>
                            <a:schemeClr val="tx1"/>
                          </a:solidFill>
                        </a:rPr>
                        <a:t>0.2</a:t>
                      </a:r>
                      <a:endParaRPr lang="ru-RU" sz="1600" dirty="0">
                        <a:solidFill>
                          <a:schemeClr val="tx1"/>
                        </a:solidFill>
                      </a:endParaRPr>
                    </a:p>
                  </a:txBody>
                  <a:tcPr/>
                </a:tc>
                <a:tc>
                  <a:txBody>
                    <a:bodyPr/>
                    <a:lstStyle/>
                    <a:p>
                      <a:pPr algn="ctr"/>
                      <a:r>
                        <a:rPr lang="en-US" sz="1600" dirty="0" smtClean="0">
                          <a:solidFill>
                            <a:schemeClr val="tx1"/>
                          </a:solidFill>
                        </a:rPr>
                        <a:t>0.5</a:t>
                      </a:r>
                      <a:endParaRPr lang="ru-RU" sz="1600" dirty="0">
                        <a:solidFill>
                          <a:schemeClr val="tx1"/>
                        </a:solidFill>
                      </a:endParaRPr>
                    </a:p>
                  </a:txBody>
                  <a:tcPr/>
                </a:tc>
                <a:tc>
                  <a:txBody>
                    <a:bodyPr/>
                    <a:lstStyle/>
                    <a:p>
                      <a:pPr algn="ctr"/>
                      <a:r>
                        <a:rPr lang="en-US" sz="1600" dirty="0" smtClean="0">
                          <a:solidFill>
                            <a:schemeClr val="tx1"/>
                          </a:solidFill>
                        </a:rPr>
                        <a:t>0.33</a:t>
                      </a:r>
                      <a:endParaRPr lang="ru-RU" sz="1600" dirty="0">
                        <a:solidFill>
                          <a:schemeClr val="tx1"/>
                        </a:solidFill>
                      </a:endParaRPr>
                    </a:p>
                  </a:txBody>
                  <a:tcPr/>
                </a:tc>
                <a:tc>
                  <a:txBody>
                    <a:bodyPr/>
                    <a:lstStyle/>
                    <a:p>
                      <a:pPr algn="ctr"/>
                      <a:r>
                        <a:rPr lang="en-US" sz="1600" dirty="0" smtClean="0">
                          <a:solidFill>
                            <a:schemeClr val="tx1"/>
                          </a:solidFill>
                        </a:rPr>
                        <a:t>2</a:t>
                      </a:r>
                      <a:endParaRPr lang="ru-RU" sz="1600" dirty="0">
                        <a:solidFill>
                          <a:schemeClr val="tx1"/>
                        </a:solidFill>
                      </a:endParaRPr>
                    </a:p>
                  </a:txBody>
                  <a:tcPr/>
                </a:tc>
                <a:tc>
                  <a:txBody>
                    <a:bodyPr/>
                    <a:lstStyle/>
                    <a:p>
                      <a:pPr algn="ctr"/>
                      <a:r>
                        <a:rPr lang="en-US" sz="1600" dirty="0" smtClean="0">
                          <a:solidFill>
                            <a:schemeClr val="tx1"/>
                          </a:solidFill>
                        </a:rPr>
                        <a:t>2.2</a:t>
                      </a:r>
                      <a:endParaRPr lang="ru-RU" sz="1600" dirty="0">
                        <a:solidFill>
                          <a:schemeClr val="tx1"/>
                        </a:solidFill>
                      </a:endParaRPr>
                    </a:p>
                  </a:txBody>
                  <a:tcPr/>
                </a:tc>
              </a:tr>
              <a:tr h="192752">
                <a:tc>
                  <a:txBody>
                    <a:bodyPr/>
                    <a:lstStyle/>
                    <a:p>
                      <a:r>
                        <a:rPr lang="en-US" sz="1600" dirty="0" smtClean="0">
                          <a:solidFill>
                            <a:schemeClr val="tx1"/>
                          </a:solidFill>
                        </a:rPr>
                        <a:t>10</a:t>
                      </a:r>
                      <a:r>
                        <a:rPr lang="en-US" sz="1600" baseline="30000" dirty="0" smtClean="0">
                          <a:solidFill>
                            <a:schemeClr val="tx1"/>
                          </a:solidFill>
                        </a:rPr>
                        <a:t>-6</a:t>
                      </a:r>
                      <a:r>
                        <a:rPr lang="en-US" sz="1600" baseline="0" dirty="0" smtClean="0">
                          <a:solidFill>
                            <a:schemeClr val="tx1"/>
                          </a:solidFill>
                        </a:rPr>
                        <a:t> </a:t>
                      </a:r>
                      <a:r>
                        <a:rPr lang="en-US" sz="1600" dirty="0" smtClean="0">
                          <a:solidFill>
                            <a:schemeClr val="tx1"/>
                          </a:solidFill>
                          <a:sym typeface="Symbol"/>
                        </a:rPr>
                        <a:t></a:t>
                      </a:r>
                      <a:r>
                        <a:rPr lang="en-US" sz="1600" baseline="30000" dirty="0" smtClean="0">
                          <a:solidFill>
                            <a:schemeClr val="tx1"/>
                          </a:solidFill>
                          <a:sym typeface="Symbol"/>
                        </a:rPr>
                        <a:t>f</a:t>
                      </a:r>
                      <a:r>
                        <a:rPr lang="en-US" sz="1600" baseline="0" dirty="0" smtClean="0">
                          <a:solidFill>
                            <a:schemeClr val="tx1"/>
                          </a:solidFill>
                          <a:sym typeface="Symbol"/>
                        </a:rPr>
                        <a:t> </a:t>
                      </a:r>
                      <a:r>
                        <a:rPr lang="en-US" sz="1600" baseline="0" dirty="0" smtClean="0">
                          <a:solidFill>
                            <a:schemeClr val="tx1"/>
                          </a:solidFill>
                        </a:rPr>
                        <a:t>(m</a:t>
                      </a:r>
                      <a:r>
                        <a:rPr lang="en-US" sz="1600" baseline="30000" dirty="0" smtClean="0">
                          <a:solidFill>
                            <a:schemeClr val="tx1"/>
                          </a:solidFill>
                        </a:rPr>
                        <a:t>-1</a:t>
                      </a:r>
                      <a:r>
                        <a:rPr lang="en-US" sz="1600" baseline="0" dirty="0" smtClean="0">
                          <a:solidFill>
                            <a:schemeClr val="tx1"/>
                          </a:solidFill>
                        </a:rPr>
                        <a:t>)</a:t>
                      </a:r>
                      <a:endParaRPr lang="ru-RU" sz="1600" dirty="0">
                        <a:solidFill>
                          <a:schemeClr val="tx1"/>
                        </a:solidFill>
                      </a:endParaRPr>
                    </a:p>
                  </a:txBody>
                  <a:tcPr/>
                </a:tc>
                <a:tc>
                  <a:txBody>
                    <a:bodyPr/>
                    <a:lstStyle/>
                    <a:p>
                      <a:pPr algn="ctr"/>
                      <a:r>
                        <a:rPr lang="en-US" sz="1600" dirty="0" smtClean="0">
                          <a:solidFill>
                            <a:schemeClr val="tx1"/>
                          </a:solidFill>
                        </a:rPr>
                        <a:t>0.07</a:t>
                      </a:r>
                      <a:endParaRPr lang="ru-RU" sz="1600" dirty="0">
                        <a:solidFill>
                          <a:schemeClr val="tx1"/>
                        </a:solidFill>
                      </a:endParaRPr>
                    </a:p>
                  </a:txBody>
                  <a:tcPr/>
                </a:tc>
                <a:tc>
                  <a:txBody>
                    <a:bodyPr/>
                    <a:lstStyle/>
                    <a:p>
                      <a:pPr algn="ctr"/>
                      <a:r>
                        <a:rPr lang="en-US" sz="1600" dirty="0" smtClean="0">
                          <a:solidFill>
                            <a:schemeClr val="tx1"/>
                          </a:solidFill>
                        </a:rPr>
                        <a:t>0.4 </a:t>
                      </a:r>
                      <a:r>
                        <a:rPr lang="en-US" sz="1600" dirty="0" smtClean="0">
                          <a:solidFill>
                            <a:srgbClr val="0070C0"/>
                          </a:solidFill>
                        </a:rPr>
                        <a:t>(0.6)</a:t>
                      </a:r>
                      <a:r>
                        <a:rPr lang="en-US" sz="1600" baseline="30000" dirty="0" smtClean="0">
                          <a:solidFill>
                            <a:srgbClr val="0070C0"/>
                          </a:solidFill>
                        </a:rPr>
                        <a:t>5)</a:t>
                      </a:r>
                      <a:endParaRPr lang="ru-RU" sz="1600" dirty="0">
                        <a:solidFill>
                          <a:srgbClr val="0070C0"/>
                        </a:solidFill>
                      </a:endParaRPr>
                    </a:p>
                  </a:txBody>
                  <a:tcPr/>
                </a:tc>
                <a:tc>
                  <a:txBody>
                    <a:bodyPr/>
                    <a:lstStyle/>
                    <a:p>
                      <a:pPr algn="ctr"/>
                      <a:r>
                        <a:rPr lang="en-US" sz="1600" dirty="0" smtClean="0">
                          <a:solidFill>
                            <a:schemeClr val="tx1"/>
                          </a:solidFill>
                        </a:rPr>
                        <a:t>5.1 </a:t>
                      </a:r>
                      <a:r>
                        <a:rPr lang="en-US" sz="1600" dirty="0" smtClean="0">
                          <a:solidFill>
                            <a:srgbClr val="0070C0"/>
                          </a:solidFill>
                        </a:rPr>
                        <a:t>(4)</a:t>
                      </a:r>
                      <a:r>
                        <a:rPr lang="en-US" sz="1600" baseline="30000" dirty="0" smtClean="0">
                          <a:solidFill>
                            <a:srgbClr val="0070C0"/>
                          </a:solidFill>
                        </a:rPr>
                        <a:t>6)</a:t>
                      </a:r>
                      <a:endParaRPr lang="ru-RU" sz="1600" dirty="0">
                        <a:solidFill>
                          <a:srgbClr val="0070C0"/>
                        </a:solidFill>
                      </a:endParaRPr>
                    </a:p>
                  </a:txBody>
                  <a:tcPr/>
                </a:tc>
                <a:tc>
                  <a:txBody>
                    <a:bodyPr/>
                    <a:lstStyle/>
                    <a:p>
                      <a:pPr algn="ctr"/>
                      <a:r>
                        <a:rPr lang="en-US" sz="1600" dirty="0" smtClean="0">
                          <a:solidFill>
                            <a:schemeClr val="tx1"/>
                          </a:solidFill>
                        </a:rPr>
                        <a:t>0.008</a:t>
                      </a:r>
                      <a:endParaRPr lang="ru-RU" sz="1600" dirty="0">
                        <a:solidFill>
                          <a:schemeClr val="tx1"/>
                        </a:solidFill>
                      </a:endParaRPr>
                    </a:p>
                  </a:txBody>
                  <a:tcPr/>
                </a:tc>
                <a:tc>
                  <a:txBody>
                    <a:bodyPr/>
                    <a:lstStyle/>
                    <a:p>
                      <a:pPr algn="ctr"/>
                      <a:r>
                        <a:rPr lang="en-US" sz="1600" dirty="0" smtClean="0">
                          <a:solidFill>
                            <a:schemeClr val="tx1"/>
                          </a:solidFill>
                        </a:rPr>
                        <a:t>1.3</a:t>
                      </a:r>
                      <a:endParaRPr lang="ru-RU" sz="1600" dirty="0">
                        <a:solidFill>
                          <a:schemeClr val="tx1"/>
                        </a:solidFill>
                      </a:endParaRPr>
                    </a:p>
                  </a:txBody>
                  <a:tcPr/>
                </a:tc>
              </a:tr>
              <a:tr h="217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10</a:t>
                      </a:r>
                      <a:r>
                        <a:rPr lang="en-US" sz="1600" baseline="30000" dirty="0" smtClean="0">
                          <a:solidFill>
                            <a:schemeClr val="tx1"/>
                          </a:solidFill>
                        </a:rPr>
                        <a:t>-6</a:t>
                      </a:r>
                      <a:r>
                        <a:rPr lang="en-US" sz="1600" baseline="0" dirty="0" smtClean="0">
                          <a:solidFill>
                            <a:schemeClr val="tx1"/>
                          </a:solidFill>
                        </a:rPr>
                        <a:t> </a:t>
                      </a:r>
                      <a:r>
                        <a:rPr lang="en-US" sz="1600" dirty="0" smtClean="0">
                          <a:solidFill>
                            <a:schemeClr val="tx1"/>
                          </a:solidFill>
                          <a:sym typeface="Symbol"/>
                        </a:rPr>
                        <a:t></a:t>
                      </a:r>
                      <a:r>
                        <a:rPr lang="en-US" sz="1600" baseline="30000" dirty="0" smtClean="0">
                          <a:solidFill>
                            <a:schemeClr val="tx1"/>
                          </a:solidFill>
                          <a:sym typeface="Symbol"/>
                        </a:rPr>
                        <a:t>k</a:t>
                      </a:r>
                      <a:r>
                        <a:rPr lang="en-US" sz="1600" baseline="0" dirty="0" smtClean="0">
                          <a:solidFill>
                            <a:schemeClr val="tx1"/>
                          </a:solidFill>
                          <a:sym typeface="Symbol"/>
                        </a:rPr>
                        <a:t> </a:t>
                      </a:r>
                      <a:r>
                        <a:rPr lang="en-US" sz="1600" baseline="0" dirty="0" smtClean="0">
                          <a:solidFill>
                            <a:schemeClr val="tx1"/>
                          </a:solidFill>
                        </a:rPr>
                        <a:t>(m</a:t>
                      </a:r>
                      <a:r>
                        <a:rPr lang="en-US" sz="1600" baseline="30000" dirty="0" smtClean="0">
                          <a:solidFill>
                            <a:schemeClr val="tx1"/>
                          </a:solidFill>
                        </a:rPr>
                        <a:t>-1</a:t>
                      </a:r>
                      <a:r>
                        <a:rPr lang="en-US" sz="1600" baseline="0" dirty="0" smtClean="0">
                          <a:solidFill>
                            <a:schemeClr val="tx1"/>
                          </a:solidFill>
                        </a:rPr>
                        <a:t>)</a:t>
                      </a:r>
                      <a:endParaRPr lang="ru-RU" sz="1600" dirty="0" smtClean="0">
                        <a:solidFill>
                          <a:schemeClr val="tx1"/>
                        </a:solidFill>
                      </a:endParaRPr>
                    </a:p>
                  </a:txBody>
                  <a:tcPr/>
                </a:tc>
                <a:tc>
                  <a:txBody>
                    <a:bodyPr/>
                    <a:lstStyle/>
                    <a:p>
                      <a:pPr algn="ctr"/>
                      <a:r>
                        <a:rPr lang="en-US" sz="1600" dirty="0" smtClean="0">
                          <a:solidFill>
                            <a:schemeClr val="tx1"/>
                          </a:solidFill>
                        </a:rPr>
                        <a:t>0.11</a:t>
                      </a:r>
                      <a:endParaRPr lang="ru-RU" sz="1600" dirty="0">
                        <a:solidFill>
                          <a:schemeClr val="tx1"/>
                        </a:solidFill>
                      </a:endParaRPr>
                    </a:p>
                  </a:txBody>
                  <a:tcPr/>
                </a:tc>
                <a:tc>
                  <a:txBody>
                    <a:bodyPr/>
                    <a:lstStyle/>
                    <a:p>
                      <a:pPr algn="ctr"/>
                      <a:r>
                        <a:rPr lang="en-US" sz="1600" dirty="0" smtClean="0">
                          <a:solidFill>
                            <a:schemeClr val="tx1"/>
                          </a:solidFill>
                        </a:rPr>
                        <a:t>0.5 </a:t>
                      </a:r>
                      <a:r>
                        <a:rPr lang="en-US" sz="1600" dirty="0" smtClean="0">
                          <a:solidFill>
                            <a:srgbClr val="0070C0"/>
                          </a:solidFill>
                        </a:rPr>
                        <a:t>(0.62)</a:t>
                      </a:r>
                      <a:r>
                        <a:rPr lang="en-US" sz="1600" baseline="30000" dirty="0" smtClean="0">
                          <a:solidFill>
                            <a:srgbClr val="0070C0"/>
                          </a:solidFill>
                        </a:rPr>
                        <a:t>5)</a:t>
                      </a:r>
                      <a:endParaRPr lang="ru-RU" sz="1600" dirty="0">
                        <a:solidFill>
                          <a:srgbClr val="0070C0"/>
                        </a:solidFill>
                      </a:endParaRPr>
                    </a:p>
                  </a:txBody>
                  <a:tcPr/>
                </a:tc>
                <a:tc>
                  <a:txBody>
                    <a:bodyPr/>
                    <a:lstStyle/>
                    <a:p>
                      <a:pPr algn="ctr"/>
                      <a:r>
                        <a:rPr lang="en-US" sz="1600" dirty="0" smtClean="0">
                          <a:solidFill>
                            <a:schemeClr val="tx1"/>
                          </a:solidFill>
                        </a:rPr>
                        <a:t>1.26 </a:t>
                      </a:r>
                      <a:r>
                        <a:rPr lang="en-US" sz="1600" dirty="0" smtClean="0">
                          <a:solidFill>
                            <a:srgbClr val="0070C0"/>
                          </a:solidFill>
                        </a:rPr>
                        <a:t>(1.2)</a:t>
                      </a:r>
                      <a:r>
                        <a:rPr lang="en-US" sz="1600" baseline="30000" dirty="0" smtClean="0">
                          <a:solidFill>
                            <a:srgbClr val="0070C0"/>
                          </a:solidFill>
                        </a:rPr>
                        <a:t>6)</a:t>
                      </a:r>
                      <a:endParaRPr lang="ru-RU" sz="1600" dirty="0">
                        <a:solidFill>
                          <a:srgbClr val="0070C0"/>
                        </a:solidFill>
                      </a:endParaRPr>
                    </a:p>
                  </a:txBody>
                  <a:tcPr/>
                </a:tc>
                <a:tc>
                  <a:txBody>
                    <a:bodyPr/>
                    <a:lstStyle/>
                    <a:p>
                      <a:pPr algn="ctr"/>
                      <a:r>
                        <a:rPr lang="en-US" sz="1600" dirty="0" smtClean="0">
                          <a:solidFill>
                            <a:schemeClr val="tx1"/>
                          </a:solidFill>
                        </a:rPr>
                        <a:t>0.004</a:t>
                      </a:r>
                      <a:endParaRPr lang="ru-RU" sz="1600" dirty="0">
                        <a:solidFill>
                          <a:schemeClr val="tx1"/>
                        </a:solidFill>
                      </a:endParaRPr>
                    </a:p>
                  </a:txBody>
                  <a:tcPr/>
                </a:tc>
                <a:tc>
                  <a:txBody>
                    <a:bodyPr/>
                    <a:lstStyle/>
                    <a:p>
                      <a:pPr algn="ctr"/>
                      <a:r>
                        <a:rPr lang="en-US" sz="1600" dirty="0" smtClean="0">
                          <a:solidFill>
                            <a:schemeClr val="tx1"/>
                          </a:solidFill>
                        </a:rPr>
                        <a:t>0.42</a:t>
                      </a:r>
                      <a:endParaRPr lang="ru-RU" sz="1600" dirty="0">
                        <a:solidFill>
                          <a:schemeClr val="tx1"/>
                        </a:solidFill>
                      </a:endParaRPr>
                    </a:p>
                  </a:txBody>
                  <a:tcPr/>
                </a:tc>
              </a:tr>
              <a:tr h="217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10</a:t>
                      </a:r>
                      <a:r>
                        <a:rPr lang="en-US" sz="1600" baseline="30000" dirty="0" smtClean="0">
                          <a:solidFill>
                            <a:schemeClr val="tx1"/>
                          </a:solidFill>
                        </a:rPr>
                        <a:t>-6</a:t>
                      </a:r>
                      <a:r>
                        <a:rPr lang="en-US" sz="1600" baseline="0" dirty="0" smtClean="0">
                          <a:solidFill>
                            <a:schemeClr val="tx1"/>
                          </a:solidFill>
                        </a:rPr>
                        <a:t> </a:t>
                      </a:r>
                      <a:r>
                        <a:rPr lang="en-US" sz="1600" dirty="0" smtClean="0">
                          <a:solidFill>
                            <a:schemeClr val="tx1"/>
                          </a:solidFill>
                          <a:sym typeface="Symbol"/>
                        </a:rPr>
                        <a:t></a:t>
                      </a:r>
                      <a:r>
                        <a:rPr lang="en-US" sz="1600" baseline="30000" dirty="0" err="1" smtClean="0">
                          <a:solidFill>
                            <a:schemeClr val="tx1"/>
                          </a:solidFill>
                          <a:sym typeface="Symbol"/>
                        </a:rPr>
                        <a:t>sp</a:t>
                      </a:r>
                      <a:r>
                        <a:rPr lang="en-US" sz="1600" baseline="0" dirty="0" smtClean="0">
                          <a:solidFill>
                            <a:schemeClr val="tx1"/>
                          </a:solidFill>
                          <a:sym typeface="Symbol"/>
                        </a:rPr>
                        <a:t> </a:t>
                      </a:r>
                      <a:r>
                        <a:rPr lang="en-US" sz="1600" baseline="0" dirty="0" smtClean="0">
                          <a:solidFill>
                            <a:schemeClr val="tx1"/>
                          </a:solidFill>
                        </a:rPr>
                        <a:t>(m</a:t>
                      </a:r>
                      <a:r>
                        <a:rPr lang="en-US" sz="1600" baseline="30000" dirty="0" smtClean="0">
                          <a:solidFill>
                            <a:schemeClr val="tx1"/>
                          </a:solidFill>
                        </a:rPr>
                        <a:t>-1</a:t>
                      </a:r>
                      <a:r>
                        <a:rPr lang="en-US" sz="1600" baseline="0" dirty="0" smtClean="0">
                          <a:solidFill>
                            <a:schemeClr val="tx1"/>
                          </a:solidFill>
                        </a:rPr>
                        <a:t>)</a:t>
                      </a:r>
                      <a:endParaRPr lang="ru-RU" sz="1600" dirty="0" smtClean="0">
                        <a:solidFill>
                          <a:schemeClr val="tx1"/>
                        </a:solidFill>
                      </a:endParaRPr>
                    </a:p>
                  </a:txBody>
                  <a:tcPr/>
                </a:tc>
                <a:tc>
                  <a:txBody>
                    <a:bodyPr/>
                    <a:lstStyle/>
                    <a:p>
                      <a:pPr algn="ctr"/>
                      <a:r>
                        <a:rPr lang="en-US" sz="1600" dirty="0" smtClean="0">
                          <a:solidFill>
                            <a:schemeClr val="tx1"/>
                          </a:solidFill>
                        </a:rPr>
                        <a:t>-0.35</a:t>
                      </a:r>
                      <a:r>
                        <a:rPr lang="en-US" sz="1600" dirty="0" smtClean="0">
                          <a:solidFill>
                            <a:srgbClr val="0070C0"/>
                          </a:solidFill>
                        </a:rPr>
                        <a:t>(-0.41)</a:t>
                      </a:r>
                      <a:endParaRPr lang="ru-RU" sz="1600" dirty="0">
                        <a:solidFill>
                          <a:srgbClr val="0070C0"/>
                        </a:solidFill>
                      </a:endParaRPr>
                    </a:p>
                  </a:txBody>
                  <a:tcPr/>
                </a:tc>
                <a:tc>
                  <a:txBody>
                    <a:bodyPr/>
                    <a:lstStyle/>
                    <a:p>
                      <a:pPr algn="ctr"/>
                      <a:r>
                        <a:rPr lang="en-US" sz="1600" dirty="0" smtClean="0">
                          <a:solidFill>
                            <a:schemeClr val="tx1"/>
                          </a:solidFill>
                        </a:rPr>
                        <a:t>-0.7</a:t>
                      </a:r>
                      <a:r>
                        <a:rPr lang="en-US" sz="1600" dirty="0" smtClean="0">
                          <a:solidFill>
                            <a:srgbClr val="0070C0"/>
                          </a:solidFill>
                        </a:rPr>
                        <a:t>(-0.7)</a:t>
                      </a:r>
                      <a:r>
                        <a:rPr lang="en-US" sz="1600" baseline="30000" dirty="0" smtClean="0">
                          <a:solidFill>
                            <a:srgbClr val="0070C0"/>
                          </a:solidFill>
                        </a:rPr>
                        <a:t>5)</a:t>
                      </a:r>
                      <a:endParaRPr lang="ru-RU" sz="1600" dirty="0">
                        <a:solidFill>
                          <a:srgbClr val="0070C0"/>
                        </a:solidFill>
                      </a:endParaRPr>
                    </a:p>
                  </a:txBody>
                  <a:tcPr/>
                </a:tc>
                <a:tc>
                  <a:txBody>
                    <a:bodyPr/>
                    <a:lstStyle/>
                    <a:p>
                      <a:pPr algn="ctr"/>
                      <a:r>
                        <a:rPr lang="en-US" sz="1600" dirty="0" smtClean="0">
                          <a:solidFill>
                            <a:schemeClr val="tx1"/>
                          </a:solidFill>
                        </a:rPr>
                        <a:t>-0.65</a:t>
                      </a:r>
                      <a:r>
                        <a:rPr lang="en-US" sz="1600" baseline="0" dirty="0" smtClean="0">
                          <a:solidFill>
                            <a:schemeClr val="tx1"/>
                          </a:solidFill>
                        </a:rPr>
                        <a:t> </a:t>
                      </a:r>
                      <a:r>
                        <a:rPr lang="en-US" sz="1600" baseline="0" dirty="0" smtClean="0">
                          <a:solidFill>
                            <a:srgbClr val="0070C0"/>
                          </a:solidFill>
                        </a:rPr>
                        <a:t>(-0.6)</a:t>
                      </a:r>
                      <a:r>
                        <a:rPr lang="en-US" sz="1600" baseline="30000" dirty="0" smtClean="0">
                          <a:solidFill>
                            <a:srgbClr val="0070C0"/>
                          </a:solidFill>
                        </a:rPr>
                        <a:t>6)</a:t>
                      </a:r>
                      <a:endParaRPr lang="ru-RU" sz="1600" dirty="0">
                        <a:solidFill>
                          <a:srgbClr val="0070C0"/>
                        </a:solidFill>
                      </a:endParaRPr>
                    </a:p>
                  </a:txBody>
                  <a:tcPr/>
                </a:tc>
                <a:tc>
                  <a:txBody>
                    <a:bodyPr/>
                    <a:lstStyle/>
                    <a:p>
                      <a:pPr algn="ctr"/>
                      <a:endParaRPr lang="ru-RU" sz="1600" dirty="0">
                        <a:solidFill>
                          <a:schemeClr val="tx1"/>
                        </a:solidFill>
                      </a:endParaRPr>
                    </a:p>
                  </a:txBody>
                  <a:tcPr/>
                </a:tc>
                <a:tc>
                  <a:txBody>
                    <a:bodyPr/>
                    <a:lstStyle/>
                    <a:p>
                      <a:pPr algn="ctr"/>
                      <a:endParaRPr lang="ru-RU" sz="1600" dirty="0">
                        <a:solidFill>
                          <a:schemeClr val="tx1"/>
                        </a:solidFill>
                      </a:endParaRPr>
                    </a:p>
                  </a:txBody>
                  <a:tcPr/>
                </a:tc>
              </a:tr>
            </a:tbl>
          </a:graphicData>
        </a:graphic>
      </p:graphicFrame>
      <p:sp>
        <p:nvSpPr>
          <p:cNvPr id="9" name="Slide Number Placeholder 8"/>
          <p:cNvSpPr>
            <a:spLocks noGrp="1"/>
          </p:cNvSpPr>
          <p:nvPr>
            <p:ph type="sldNum" sz="quarter" idx="12"/>
          </p:nvPr>
        </p:nvSpPr>
        <p:spPr/>
        <p:txBody>
          <a:bodyPr/>
          <a:lstStyle/>
          <a:p>
            <a:fld id="{665D258A-DE35-43ED-8318-C8E464C331E0}" type="slidenum">
              <a:rPr lang="ru-RU" smtClean="0"/>
              <a:t>13</a:t>
            </a:fld>
            <a:endParaRPr lang="ru-RU"/>
          </a:p>
        </p:txBody>
      </p:sp>
      <p:sp>
        <p:nvSpPr>
          <p:cNvPr id="16"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848835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design, different L*</a:t>
            </a:r>
            <a:endParaRPr lang="ru-RU" dirty="0"/>
          </a:p>
        </p:txBody>
      </p:sp>
      <p:sp>
        <p:nvSpPr>
          <p:cNvPr id="4" name="Прямоугольник 32"/>
          <p:cNvSpPr/>
          <p:nvPr/>
        </p:nvSpPr>
        <p:spPr>
          <a:xfrm>
            <a:off x="1511660" y="1023119"/>
            <a:ext cx="6120680" cy="830997"/>
          </a:xfrm>
          <a:prstGeom prst="rect">
            <a:avLst/>
          </a:prstGeom>
        </p:spPr>
        <p:txBody>
          <a:bodyPr wrap="square">
            <a:spAutoFit/>
          </a:bodyPr>
          <a:lstStyle/>
          <a:p>
            <a:pPr algn="ctr"/>
            <a:r>
              <a:rPr lang="en-US" sz="2400" dirty="0" smtClean="0">
                <a:sym typeface="Symbol"/>
              </a:rPr>
              <a:t>* = 1 mm, K</a:t>
            </a:r>
            <a:r>
              <a:rPr lang="en-US" sz="2400" baseline="-25000" dirty="0" smtClean="0">
                <a:sym typeface="Symbol"/>
              </a:rPr>
              <a:t>1</a:t>
            </a:r>
            <a:r>
              <a:rPr lang="en-US" sz="2400" dirty="0" smtClean="0"/>
              <a:t> = 0.16 m</a:t>
            </a:r>
            <a:r>
              <a:rPr lang="en-US" sz="2400" baseline="30000" dirty="0" smtClean="0"/>
              <a:t>-1</a:t>
            </a:r>
            <a:r>
              <a:rPr lang="en-US" sz="2400" dirty="0" smtClean="0"/>
              <a:t>, </a:t>
            </a:r>
            <a:r>
              <a:rPr lang="en-US" sz="2400" dirty="0" err="1" smtClean="0"/>
              <a:t>Ls</a:t>
            </a:r>
            <a:r>
              <a:rPr lang="en-US" sz="2400" dirty="0" smtClean="0"/>
              <a:t> = 0.5 m, </a:t>
            </a:r>
            <a:r>
              <a:rPr lang="en-US" sz="2400" dirty="0" smtClean="0">
                <a:sym typeface="Symbol"/>
              </a:rPr>
              <a:t></a:t>
            </a:r>
            <a:r>
              <a:rPr lang="en-US" sz="2400" baseline="-25000" dirty="0" smtClean="0">
                <a:sym typeface="Symbol"/>
              </a:rPr>
              <a:t>s</a:t>
            </a:r>
            <a:r>
              <a:rPr lang="en-US" sz="2400" dirty="0" smtClean="0">
                <a:sym typeface="Symbol"/>
              </a:rPr>
              <a:t>= 5 cm</a:t>
            </a:r>
          </a:p>
          <a:p>
            <a:pPr algn="ctr"/>
            <a:r>
              <a:rPr lang="en-US" sz="2400" dirty="0" smtClean="0">
                <a:sym typeface="Symbol"/>
              </a:rPr>
              <a:t>K1(QD0)</a:t>
            </a:r>
            <a:r>
              <a:rPr lang="en-US" sz="2400" dirty="0" err="1" smtClean="0">
                <a:sym typeface="Symbol"/>
              </a:rPr>
              <a:t>const</a:t>
            </a:r>
            <a:endParaRPr lang="en-US" sz="2400" dirty="0" smtClean="0"/>
          </a:p>
        </p:txBody>
      </p:sp>
      <p:sp>
        <p:nvSpPr>
          <p:cNvPr id="5" name="Прямоугольник 13"/>
          <p:cNvSpPr/>
          <p:nvPr/>
        </p:nvSpPr>
        <p:spPr>
          <a:xfrm>
            <a:off x="297710" y="4437112"/>
            <a:ext cx="8568952" cy="1569660"/>
          </a:xfrm>
          <a:prstGeom prst="rect">
            <a:avLst/>
          </a:prstGeom>
        </p:spPr>
        <p:txBody>
          <a:bodyPr wrap="square">
            <a:spAutoFit/>
          </a:bodyPr>
          <a:lstStyle/>
          <a:p>
            <a:r>
              <a:rPr lang="en-US" sz="2400" dirty="0" smtClean="0"/>
              <a:t>This estimation is very approximate and just shows the trend. We did not take into account realistic beta and dispersion behavior,  magnets other but QD0, etc. All these issues are included in simulation.</a:t>
            </a:r>
          </a:p>
        </p:txBody>
      </p:sp>
      <p:graphicFrame>
        <p:nvGraphicFramePr>
          <p:cNvPr id="6" name="Table 5"/>
          <p:cNvGraphicFramePr>
            <a:graphicFrameLocks noGrp="1"/>
          </p:cNvGraphicFramePr>
          <p:nvPr>
            <p:extLst>
              <p:ext uri="{D42A27DB-BD31-4B8C-83A1-F6EECF244321}">
                <p14:modId xmlns:p14="http://schemas.microsoft.com/office/powerpoint/2010/main" val="3604022408"/>
              </p:ext>
            </p:extLst>
          </p:nvPr>
        </p:nvGraphicFramePr>
        <p:xfrm>
          <a:off x="1178813" y="2132856"/>
          <a:ext cx="6786374" cy="1854200"/>
        </p:xfrm>
        <a:graphic>
          <a:graphicData uri="http://schemas.openxmlformats.org/drawingml/2006/table">
            <a:tbl>
              <a:tblPr firstRow="1" bandRow="1">
                <a:tableStyleId>{5940675A-B579-460E-94D1-54222C63F5DA}</a:tableStyleId>
              </a:tblPr>
              <a:tblGrid>
                <a:gridCol w="1400364"/>
                <a:gridCol w="1077202"/>
                <a:gridCol w="1077202"/>
                <a:gridCol w="1077202"/>
                <a:gridCol w="1077202"/>
                <a:gridCol w="1077202"/>
              </a:tblGrid>
              <a:tr h="370840">
                <a:tc>
                  <a:txBody>
                    <a:bodyPr/>
                    <a:lstStyle/>
                    <a:p>
                      <a:r>
                        <a:rPr lang="en-US" dirty="0" smtClean="0"/>
                        <a:t>L*(m)</a:t>
                      </a:r>
                      <a:endParaRPr lang="ru-RU" dirty="0"/>
                    </a:p>
                  </a:txBody>
                  <a:tcPr/>
                </a:tc>
                <a:tc>
                  <a:txBody>
                    <a:bodyPr/>
                    <a:lstStyle/>
                    <a:p>
                      <a:r>
                        <a:rPr lang="en-US" dirty="0" smtClean="0"/>
                        <a:t>0.7</a:t>
                      </a:r>
                      <a:endParaRPr lang="ru-RU" dirty="0"/>
                    </a:p>
                  </a:txBody>
                  <a:tcPr/>
                </a:tc>
                <a:tc>
                  <a:txBody>
                    <a:bodyPr/>
                    <a:lstStyle/>
                    <a:p>
                      <a:r>
                        <a:rPr lang="en-US" dirty="0" smtClean="0"/>
                        <a:t>1</a:t>
                      </a:r>
                      <a:endParaRPr lang="ru-RU" dirty="0"/>
                    </a:p>
                  </a:txBody>
                  <a:tcPr/>
                </a:tc>
                <a:tc>
                  <a:txBody>
                    <a:bodyPr/>
                    <a:lstStyle/>
                    <a:p>
                      <a:r>
                        <a:rPr lang="en-US" dirty="0" smtClean="0"/>
                        <a:t>2</a:t>
                      </a:r>
                      <a:endParaRPr lang="ru-RU" dirty="0"/>
                    </a:p>
                  </a:txBody>
                  <a:tcPr/>
                </a:tc>
                <a:tc>
                  <a:txBody>
                    <a:bodyPr/>
                    <a:lstStyle/>
                    <a:p>
                      <a:r>
                        <a:rPr lang="en-US" dirty="0" smtClean="0"/>
                        <a:t>3</a:t>
                      </a:r>
                      <a:endParaRPr lang="ru-RU" dirty="0"/>
                    </a:p>
                  </a:txBody>
                  <a:tcPr/>
                </a:tc>
                <a:tc>
                  <a:txBody>
                    <a:bodyPr/>
                    <a:lstStyle/>
                    <a:p>
                      <a:endParaRPr lang="ru-RU"/>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dirty="0" smtClean="0">
                          <a:sym typeface="Symbol"/>
                        </a:rPr>
                        <a:t></a:t>
                      </a:r>
                      <a:r>
                        <a:rPr lang="en-US" baseline="-25000" dirty="0" smtClean="0">
                          <a:sym typeface="Symbol"/>
                        </a:rPr>
                        <a:t>y</a:t>
                      </a:r>
                      <a:endParaRPr lang="ru-RU" dirty="0"/>
                    </a:p>
                  </a:txBody>
                  <a:tcPr/>
                </a:tc>
                <a:tc>
                  <a:txBody>
                    <a:bodyPr/>
                    <a:lstStyle/>
                    <a:p>
                      <a:r>
                        <a:rPr lang="en-US" dirty="0" smtClean="0"/>
                        <a:t>1400</a:t>
                      </a:r>
                      <a:endParaRPr lang="ru-RU" dirty="0"/>
                    </a:p>
                  </a:txBody>
                  <a:tcPr/>
                </a:tc>
                <a:tc>
                  <a:txBody>
                    <a:bodyPr/>
                    <a:lstStyle/>
                    <a:p>
                      <a:r>
                        <a:rPr lang="en-US" dirty="0" smtClean="0"/>
                        <a:t>2000</a:t>
                      </a:r>
                      <a:endParaRPr lang="ru-RU" dirty="0"/>
                    </a:p>
                  </a:txBody>
                  <a:tcPr/>
                </a:tc>
                <a:tc>
                  <a:txBody>
                    <a:bodyPr/>
                    <a:lstStyle/>
                    <a:p>
                      <a:r>
                        <a:rPr lang="en-US" dirty="0" smtClean="0"/>
                        <a:t>4000</a:t>
                      </a:r>
                      <a:endParaRPr lang="ru-RU" dirty="0"/>
                    </a:p>
                  </a:txBody>
                  <a:tcPr/>
                </a:tc>
                <a:tc>
                  <a:txBody>
                    <a:bodyPr/>
                    <a:lstStyle/>
                    <a:p>
                      <a:r>
                        <a:rPr lang="en-US" dirty="0" smtClean="0"/>
                        <a:t>6000</a:t>
                      </a:r>
                      <a:endParaRPr lang="ru-RU" dirty="0"/>
                    </a:p>
                  </a:txBody>
                  <a:tcPr/>
                </a:tc>
                <a:tc>
                  <a:txBody>
                    <a:bodyPr/>
                    <a:lstStyle/>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r>
                        <a:rPr lang="en-US" baseline="0" dirty="0" smtClean="0"/>
                        <a:t> </a:t>
                      </a:r>
                      <a:r>
                        <a:rPr lang="en-US" dirty="0" smtClean="0">
                          <a:sym typeface="Symbol"/>
                        </a:rPr>
                        <a:t></a:t>
                      </a:r>
                      <a:r>
                        <a:rPr lang="en-US" baseline="30000" dirty="0" smtClean="0">
                          <a:sym typeface="Symbol"/>
                        </a:rPr>
                        <a:t>k</a:t>
                      </a:r>
                      <a:r>
                        <a:rPr lang="en-US" baseline="0" dirty="0" smtClean="0">
                          <a:sym typeface="Symbol"/>
                        </a:rPr>
                        <a:t> </a:t>
                      </a:r>
                      <a:r>
                        <a:rPr lang="en-US" baseline="0" dirty="0" smtClean="0"/>
                        <a:t>(m</a:t>
                      </a:r>
                      <a:r>
                        <a:rPr lang="en-US" baseline="30000" dirty="0" smtClean="0"/>
                        <a:t>-1</a:t>
                      </a:r>
                      <a:r>
                        <a:rPr lang="en-US" baseline="0" dirty="0" smtClean="0"/>
                        <a:t>)</a:t>
                      </a:r>
                      <a:endParaRPr lang="ru-RU" dirty="0" smtClean="0"/>
                    </a:p>
                  </a:txBody>
                  <a:tcPr/>
                </a:tc>
                <a:tc>
                  <a:txBody>
                    <a:bodyPr/>
                    <a:lstStyle/>
                    <a:p>
                      <a:r>
                        <a:rPr lang="en-US" dirty="0" smtClean="0"/>
                        <a:t>0.08</a:t>
                      </a:r>
                      <a:endParaRPr lang="ru-RU" dirty="0"/>
                    </a:p>
                  </a:txBody>
                  <a:tcPr/>
                </a:tc>
                <a:tc>
                  <a:txBody>
                    <a:bodyPr/>
                    <a:lstStyle/>
                    <a:p>
                      <a:r>
                        <a:rPr lang="en-US" dirty="0" smtClean="0"/>
                        <a:t>0.11</a:t>
                      </a:r>
                      <a:endParaRPr lang="ru-RU" dirty="0"/>
                    </a:p>
                  </a:txBody>
                  <a:tcPr/>
                </a:tc>
                <a:tc>
                  <a:txBody>
                    <a:bodyPr/>
                    <a:lstStyle/>
                    <a:p>
                      <a:r>
                        <a:rPr lang="en-US" dirty="0" smtClean="0"/>
                        <a:t>0.24</a:t>
                      </a:r>
                      <a:endParaRPr lang="ru-RU" dirty="0"/>
                    </a:p>
                  </a:txBody>
                  <a:tcPr/>
                </a:tc>
                <a:tc>
                  <a:txBody>
                    <a:bodyPr/>
                    <a:lstStyle/>
                    <a:p>
                      <a:r>
                        <a:rPr lang="en-US" dirty="0" smtClean="0"/>
                        <a:t>0.34</a:t>
                      </a:r>
                      <a:endParaRPr lang="ru-RU" dirty="0"/>
                    </a:p>
                  </a:txBody>
                  <a:tcPr/>
                </a:tc>
                <a:tc>
                  <a:txBody>
                    <a:bodyPr/>
                    <a:lstStyle/>
                    <a:p>
                      <a:r>
                        <a:rPr lang="en-US" dirty="0" smtClean="0">
                          <a:sym typeface="Symbol"/>
                        </a:rPr>
                        <a:t></a:t>
                      </a:r>
                      <a:r>
                        <a:rPr lang="en-US" dirty="0" smtClean="0"/>
                        <a:t>L*</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r>
                        <a:rPr lang="en-US" baseline="0" dirty="0" smtClean="0"/>
                        <a:t> </a:t>
                      </a:r>
                      <a:r>
                        <a:rPr lang="en-US" dirty="0" smtClean="0">
                          <a:sym typeface="Symbol"/>
                        </a:rPr>
                        <a:t></a:t>
                      </a:r>
                      <a:r>
                        <a:rPr lang="en-US" baseline="30000" dirty="0" smtClean="0">
                          <a:sym typeface="Symbol"/>
                        </a:rPr>
                        <a:t>f</a:t>
                      </a:r>
                      <a:r>
                        <a:rPr lang="en-US" baseline="0" dirty="0" smtClean="0">
                          <a:sym typeface="Symbol"/>
                        </a:rPr>
                        <a:t> </a:t>
                      </a:r>
                      <a:r>
                        <a:rPr lang="en-US" baseline="0" dirty="0" smtClean="0"/>
                        <a:t>(m</a:t>
                      </a:r>
                      <a:r>
                        <a:rPr lang="en-US" baseline="30000" dirty="0" smtClean="0"/>
                        <a:t>-1</a:t>
                      </a:r>
                      <a:r>
                        <a:rPr lang="en-US" baseline="0" dirty="0" smtClean="0"/>
                        <a:t>)</a:t>
                      </a:r>
                      <a:endParaRPr lang="ru-RU" dirty="0" smtClean="0"/>
                    </a:p>
                  </a:txBody>
                  <a:tcPr/>
                </a:tc>
                <a:tc>
                  <a:txBody>
                    <a:bodyPr/>
                    <a:lstStyle/>
                    <a:p>
                      <a:r>
                        <a:rPr lang="en-US" dirty="0" smtClean="0">
                          <a:solidFill>
                            <a:schemeClr val="tx1"/>
                          </a:solidFill>
                        </a:rPr>
                        <a:t>0.009</a:t>
                      </a:r>
                      <a:endParaRPr lang="ru-RU" dirty="0">
                        <a:solidFill>
                          <a:schemeClr val="tx1"/>
                        </a:solidFill>
                      </a:endParaRPr>
                    </a:p>
                  </a:txBody>
                  <a:tcPr/>
                </a:tc>
                <a:tc>
                  <a:txBody>
                    <a:bodyPr/>
                    <a:lstStyle/>
                    <a:p>
                      <a:r>
                        <a:rPr lang="en-US" dirty="0" smtClean="0"/>
                        <a:t>0.025</a:t>
                      </a:r>
                      <a:endParaRPr lang="ru-RU" dirty="0"/>
                    </a:p>
                  </a:txBody>
                  <a:tcPr/>
                </a:tc>
                <a:tc>
                  <a:txBody>
                    <a:bodyPr/>
                    <a:lstStyle/>
                    <a:p>
                      <a:r>
                        <a:rPr lang="en-US" dirty="0" smtClean="0"/>
                        <a:t>0.21</a:t>
                      </a:r>
                      <a:endParaRPr lang="ru-RU" dirty="0"/>
                    </a:p>
                  </a:txBody>
                  <a:tcPr/>
                </a:tc>
                <a:tc>
                  <a:txBody>
                    <a:bodyPr/>
                    <a:lstStyle/>
                    <a:p>
                      <a:r>
                        <a:rPr lang="en-US" dirty="0" smtClean="0"/>
                        <a:t>0.71</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dirty="0" smtClean="0"/>
                        <a:t>L*</a:t>
                      </a:r>
                      <a:r>
                        <a:rPr lang="en-US" baseline="30000" dirty="0" smtClean="0"/>
                        <a:t>3</a:t>
                      </a:r>
                      <a:endParaRPr lang="ru-RU" baseline="30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r>
                        <a:rPr lang="en-US" baseline="0" dirty="0" smtClean="0"/>
                        <a:t> </a:t>
                      </a:r>
                      <a:r>
                        <a:rPr lang="en-US" dirty="0" smtClean="0">
                          <a:sym typeface="Symbol"/>
                        </a:rPr>
                        <a:t></a:t>
                      </a:r>
                      <a:r>
                        <a:rPr lang="en-US" baseline="30000" dirty="0" err="1" smtClean="0">
                          <a:sym typeface="Symbol"/>
                        </a:rPr>
                        <a:t>sp</a:t>
                      </a:r>
                      <a:r>
                        <a:rPr lang="en-US" baseline="0" dirty="0" smtClean="0">
                          <a:sym typeface="Symbol"/>
                        </a:rPr>
                        <a:t> </a:t>
                      </a:r>
                      <a:r>
                        <a:rPr lang="en-US" baseline="0" dirty="0" smtClean="0"/>
                        <a:t>(m</a:t>
                      </a:r>
                      <a:r>
                        <a:rPr lang="en-US" baseline="30000" dirty="0" smtClean="0"/>
                        <a:t>-1</a:t>
                      </a:r>
                      <a:r>
                        <a:rPr lang="en-US" baseline="0" dirty="0" smtClean="0"/>
                        <a:t>)</a:t>
                      </a:r>
                      <a:endParaRPr lang="ru-RU" dirty="0" smtClean="0"/>
                    </a:p>
                  </a:txBody>
                  <a:tcPr/>
                </a:tc>
                <a:tc>
                  <a:txBody>
                    <a:bodyPr/>
                    <a:lstStyle/>
                    <a:p>
                      <a:r>
                        <a:rPr lang="en-US" dirty="0" smtClean="0"/>
                        <a:t>-8</a:t>
                      </a:r>
                      <a:endParaRPr lang="ru-RU" dirty="0"/>
                    </a:p>
                  </a:txBody>
                  <a:tcPr/>
                </a:tc>
                <a:tc>
                  <a:txBody>
                    <a:bodyPr/>
                    <a:lstStyle/>
                    <a:p>
                      <a:r>
                        <a:rPr lang="en-US" dirty="0" smtClean="0"/>
                        <a:t>-16</a:t>
                      </a:r>
                      <a:endParaRPr lang="ru-RU" dirty="0"/>
                    </a:p>
                  </a:txBody>
                  <a:tcPr/>
                </a:tc>
                <a:tc>
                  <a:txBody>
                    <a:bodyPr/>
                    <a:lstStyle/>
                    <a:p>
                      <a:r>
                        <a:rPr lang="en-US" dirty="0" smtClean="0"/>
                        <a:t>-64</a:t>
                      </a:r>
                      <a:endParaRPr lang="ru-RU" dirty="0"/>
                    </a:p>
                  </a:txBody>
                  <a:tcPr/>
                </a:tc>
                <a:tc>
                  <a:txBody>
                    <a:bodyPr/>
                    <a:lstStyle/>
                    <a:p>
                      <a:r>
                        <a:rPr lang="en-US" dirty="0" smtClean="0"/>
                        <a:t>-144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dirty="0" smtClean="0"/>
                        <a:t>L*</a:t>
                      </a:r>
                      <a:r>
                        <a:rPr lang="en-US" baseline="30000" dirty="0" smtClean="0"/>
                        <a:t>2</a:t>
                      </a:r>
                      <a:endParaRPr lang="ru-RU" baseline="30000" dirty="0" smtClean="0"/>
                    </a:p>
                  </a:txBody>
                  <a:tcPr/>
                </a:tc>
              </a:tr>
            </a:tbl>
          </a:graphicData>
        </a:graphic>
      </p:graphicFrame>
      <p:sp>
        <p:nvSpPr>
          <p:cNvPr id="7" name="Slide Number Placeholder 6"/>
          <p:cNvSpPr>
            <a:spLocks noGrp="1"/>
          </p:cNvSpPr>
          <p:nvPr>
            <p:ph type="sldNum" sz="quarter" idx="12"/>
          </p:nvPr>
        </p:nvSpPr>
        <p:spPr/>
        <p:txBody>
          <a:bodyPr/>
          <a:lstStyle/>
          <a:p>
            <a:fld id="{665D258A-DE35-43ED-8318-C8E464C331E0}" type="slidenum">
              <a:rPr lang="ru-RU" smtClean="0"/>
              <a:t>14</a:t>
            </a:fld>
            <a:endParaRPr lang="ru-RU"/>
          </a:p>
        </p:txBody>
      </p:sp>
      <p:sp>
        <p:nvSpPr>
          <p:cNvPr id="8"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50937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conclusions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179512" y="1484784"/>
            <a:ext cx="8568952" cy="4154984"/>
          </a:xfrm>
          <a:prstGeom prst="rect">
            <a:avLst/>
          </a:prstGeom>
        </p:spPr>
        <p:txBody>
          <a:bodyPr wrap="square">
            <a:spAutoFit/>
          </a:bodyPr>
          <a:lstStyle/>
          <a:p>
            <a:pPr marL="342900" indent="-342900">
              <a:buFont typeface="Arial" panose="020B0604020202020204" pitchFamily="34" charset="0"/>
              <a:buChar char="•"/>
            </a:pPr>
            <a:r>
              <a:rPr lang="en-US" sz="2400" dirty="0" smtClean="0"/>
              <a:t>FF nonlinearities may increase as L* in high power.</a:t>
            </a:r>
          </a:p>
          <a:p>
            <a:pPr marL="342900" indent="-342900">
              <a:buFont typeface="Arial" panose="020B0604020202020204" pitchFamily="34" charset="0"/>
              <a:buChar char="•"/>
            </a:pPr>
            <a:r>
              <a:rPr lang="en-US" sz="2400" dirty="0" smtClean="0"/>
              <a:t>Major part of the vertical nonlinearity for the extra-low beta IP comes from chromatic sextupoles due to the finite length effect.</a:t>
            </a:r>
          </a:p>
          <a:p>
            <a:pPr marL="342900" indent="-342900">
              <a:buFont typeface="Arial" panose="020B0604020202020204" pitchFamily="34" charset="0"/>
              <a:buChar char="•"/>
            </a:pPr>
            <a:r>
              <a:rPr lang="en-US" sz="2400" dirty="0" smtClean="0"/>
              <a:t>The finite length effect in the –I sextupole pair can be improved by additional (low-strength) sextupole correctors.</a:t>
            </a:r>
          </a:p>
          <a:p>
            <a:pPr marL="342900" indent="-342900">
              <a:buFont typeface="Arial" panose="020B0604020202020204" pitchFamily="34" charset="0"/>
              <a:buChar char="•"/>
            </a:pPr>
            <a:r>
              <a:rPr lang="en-US" sz="2400" dirty="0" smtClean="0"/>
              <a:t>Nonlinear errors in the quads with high beta may be a problem. Correction coils (for instance, the </a:t>
            </a:r>
            <a:r>
              <a:rPr lang="en-US" sz="2400" dirty="0" err="1" smtClean="0"/>
              <a:t>octupole</a:t>
            </a:r>
            <a:r>
              <a:rPr lang="en-US" sz="2400" dirty="0" smtClean="0"/>
              <a:t> one) can help.</a:t>
            </a:r>
          </a:p>
          <a:p>
            <a:pPr marL="342900" indent="-342900">
              <a:buFont typeface="Arial" panose="020B0604020202020204" pitchFamily="34" charset="0"/>
              <a:buChar char="•"/>
            </a:pPr>
            <a:r>
              <a:rPr lang="en-US" sz="2400" dirty="0" smtClean="0"/>
              <a:t>Third order aberrations including the fringe field and kinematics can be mitigated by a set of </a:t>
            </a:r>
            <a:r>
              <a:rPr lang="en-US" sz="2400" dirty="0" err="1" smtClean="0"/>
              <a:t>octupole</a:t>
            </a:r>
            <a:r>
              <a:rPr lang="en-US" sz="2400" dirty="0" smtClean="0"/>
              <a:t> magnets located in proper beta and phase.</a:t>
            </a:r>
          </a:p>
          <a:p>
            <a:pPr marL="342900" indent="-342900">
              <a:buFont typeface="Arial" panose="020B0604020202020204" pitchFamily="34" charset="0"/>
              <a:buChar char="•"/>
            </a:pPr>
            <a:endParaRPr lang="en-US" sz="2400" dirty="0" smtClean="0"/>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Slide Number Placeholder 4"/>
          <p:cNvSpPr>
            <a:spLocks noGrp="1"/>
          </p:cNvSpPr>
          <p:nvPr>
            <p:ph type="sldNum" sz="quarter" idx="12"/>
          </p:nvPr>
        </p:nvSpPr>
        <p:spPr/>
        <p:txBody>
          <a:bodyPr/>
          <a:lstStyle/>
          <a:p>
            <a:fld id="{665D258A-DE35-43ED-8318-C8E464C331E0}" type="slidenum">
              <a:rPr lang="ru-RU" smtClean="0"/>
              <a:t>15</a:t>
            </a:fld>
            <a:endParaRPr lang="ru-RU"/>
          </a:p>
        </p:txBody>
      </p:sp>
      <p:sp>
        <p:nvSpPr>
          <p:cNvPr id="14"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31185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287524" y="1052736"/>
            <a:ext cx="8568952" cy="4154984"/>
          </a:xfrm>
          <a:prstGeom prst="rect">
            <a:avLst/>
          </a:prstGeom>
        </p:spPr>
        <p:txBody>
          <a:bodyPr wrap="square">
            <a:spAutoFit/>
          </a:bodyPr>
          <a:lstStyle/>
          <a:p>
            <a:r>
              <a:rPr lang="en-US" sz="2400" dirty="0" smtClean="0"/>
              <a:t>Scenario:</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We use the following lattice and tracking codes: MAD8 and Acceleraticum</a:t>
            </a:r>
            <a:r>
              <a:rPr lang="en-US" sz="2400" baseline="30000" dirty="0" smtClean="0"/>
              <a:t>1)</a:t>
            </a:r>
            <a:r>
              <a:rPr lang="en-US" sz="2400" dirty="0" smtClean="0"/>
              <a:t> (BINP home made).</a:t>
            </a:r>
          </a:p>
          <a:p>
            <a:pPr marL="342900" indent="-342900">
              <a:buFont typeface="Arial" panose="020B0604020202020204" pitchFamily="34" charset="0"/>
              <a:buChar char="•"/>
            </a:pPr>
            <a:r>
              <a:rPr lang="en-US" sz="2400" dirty="0" smtClean="0"/>
              <a:t>The FF structure is closed optically by a linear matrix .</a:t>
            </a:r>
          </a:p>
          <a:p>
            <a:pPr marL="342900" indent="-342900">
              <a:buFont typeface="Arial" panose="020B0604020202020204" pitchFamily="34" charset="0"/>
              <a:buChar char="•"/>
            </a:pPr>
            <a:r>
              <a:rPr lang="en-US" sz="2400" dirty="0" smtClean="0"/>
              <a:t>The tunes are fixed at (0.53, 0.57) to get large luminosity .</a:t>
            </a:r>
          </a:p>
          <a:p>
            <a:pPr marL="342900" indent="-342900">
              <a:buFont typeface="Arial" panose="020B0604020202020204" pitchFamily="34" charset="0"/>
              <a:buChar char="•"/>
            </a:pPr>
            <a:r>
              <a:rPr lang="en-US" sz="2400" dirty="0" smtClean="0"/>
              <a:t>Dynamic aperture and other nonlinear characteristics are defined from tracking.</a:t>
            </a:r>
          </a:p>
          <a:p>
            <a:pPr marL="342900" indent="-342900">
              <a:buFont typeface="Arial" panose="020B0604020202020204" pitchFamily="34" charset="0"/>
              <a:buChar char="•"/>
            </a:pPr>
            <a:r>
              <a:rPr lang="en-US" sz="2400" dirty="0" smtClean="0"/>
              <a:t>DA is increased by additional sextupole and octupole correctors properly installed.</a:t>
            </a:r>
          </a:p>
          <a:p>
            <a:pPr marL="342900" indent="-342900">
              <a:buFont typeface="Arial" panose="020B0604020202020204" pitchFamily="34" charset="0"/>
              <a:buChar char="•"/>
            </a:pPr>
            <a:endParaRPr lang="en-US" sz="2400" dirty="0" smtClean="0"/>
          </a:p>
        </p:txBody>
      </p:sp>
      <p:sp>
        <p:nvSpPr>
          <p:cNvPr id="14" name="Прямоугольник 13"/>
          <p:cNvSpPr/>
          <p:nvPr/>
        </p:nvSpPr>
        <p:spPr>
          <a:xfrm>
            <a:off x="539552" y="5589240"/>
            <a:ext cx="6174432" cy="523220"/>
          </a:xfrm>
          <a:prstGeom prst="rect">
            <a:avLst/>
          </a:prstGeom>
        </p:spPr>
        <p:txBody>
          <a:bodyPr wrap="square">
            <a:spAutoFit/>
          </a:bodyPr>
          <a:lstStyle/>
          <a:p>
            <a:r>
              <a:rPr lang="en-US" sz="1400" baseline="30000" dirty="0"/>
              <a:t>1)</a:t>
            </a:r>
            <a:r>
              <a:rPr lang="en-US" sz="1400" dirty="0"/>
              <a:t> </a:t>
            </a:r>
            <a:r>
              <a:rPr lang="en-US" sz="1400" dirty="0" err="1" smtClean="0"/>
              <a:t>D.Einfeld</a:t>
            </a:r>
            <a:r>
              <a:rPr lang="en-US" sz="1400" dirty="0" smtClean="0"/>
              <a:t>, Comparison of lattice codes, 2</a:t>
            </a:r>
            <a:r>
              <a:rPr lang="en-US" sz="1400" baseline="30000" dirty="0" smtClean="0"/>
              <a:t>nd</a:t>
            </a:r>
            <a:r>
              <a:rPr lang="en-US" sz="1400" dirty="0" smtClean="0"/>
              <a:t> NL Beam Dynamics Workshop, Diamond Light Source, 2009</a:t>
            </a:r>
            <a:endParaRPr lang="ru-RU" sz="1400" dirty="0"/>
          </a:p>
        </p:txBody>
      </p:sp>
      <p:sp>
        <p:nvSpPr>
          <p:cNvPr id="5" name="Slide Number Placeholder 4"/>
          <p:cNvSpPr>
            <a:spLocks noGrp="1"/>
          </p:cNvSpPr>
          <p:nvPr>
            <p:ph type="sldNum" sz="quarter" idx="12"/>
          </p:nvPr>
        </p:nvSpPr>
        <p:spPr/>
        <p:txBody>
          <a:bodyPr/>
          <a:lstStyle/>
          <a:p>
            <a:fld id="{665D258A-DE35-43ED-8318-C8E464C331E0}" type="slidenum">
              <a:rPr lang="ru-RU" smtClean="0"/>
              <a:t>16</a:t>
            </a:fld>
            <a:endParaRPr lang="ru-RU"/>
          </a:p>
        </p:txBody>
      </p:sp>
      <p:sp>
        <p:nvSpPr>
          <p:cNvPr id="15"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1311958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ymbol"/>
              </a:rPr>
              <a:t> comparison for L*=0.7 m</a:t>
            </a:r>
            <a:endParaRPr lang="ru-R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6339770"/>
              </p:ext>
            </p:extLst>
          </p:nvPr>
        </p:nvGraphicFramePr>
        <p:xfrm>
          <a:off x="457200" y="980728"/>
          <a:ext cx="8229600" cy="320040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endParaRPr lang="ru-RU" sz="2400" dirty="0"/>
                    </a:p>
                  </a:txBody>
                  <a:tcPr/>
                </a:tc>
                <a:tc>
                  <a:txBody>
                    <a:bodyPr/>
                    <a:lstStyle/>
                    <a:p>
                      <a:r>
                        <a:rPr lang="en-US" sz="2400" dirty="0" smtClean="0"/>
                        <a:t>Kin</a:t>
                      </a:r>
                      <a:endParaRPr lang="ru-RU" sz="2400" dirty="0"/>
                    </a:p>
                  </a:txBody>
                  <a:tcPr/>
                </a:tc>
                <a:tc>
                  <a:txBody>
                    <a:bodyPr/>
                    <a:lstStyle/>
                    <a:p>
                      <a:r>
                        <a:rPr lang="en-US" sz="2400" dirty="0" smtClean="0"/>
                        <a:t>Fringe</a:t>
                      </a:r>
                      <a:endParaRPr lang="ru-RU" sz="2400" dirty="0"/>
                    </a:p>
                  </a:txBody>
                  <a:tcPr/>
                </a:tc>
                <a:tc>
                  <a:txBody>
                    <a:bodyPr/>
                    <a:lstStyle/>
                    <a:p>
                      <a:r>
                        <a:rPr lang="en-US" sz="2400" dirty="0" err="1" smtClean="0"/>
                        <a:t>Sextupole</a:t>
                      </a:r>
                      <a:r>
                        <a:rPr lang="en-US" sz="2400" baseline="0" dirty="0" smtClean="0"/>
                        <a:t> pair</a:t>
                      </a:r>
                      <a:endParaRPr lang="ru-RU" sz="2400" dirty="0"/>
                    </a:p>
                  </a:txBody>
                  <a:tcPr/>
                </a:tc>
              </a:tr>
              <a:tr h="370840">
                <a:tc gridSpan="4">
                  <a:txBody>
                    <a:bodyPr/>
                    <a:lstStyle/>
                    <a:p>
                      <a:pPr algn="ctr"/>
                      <a:r>
                        <a:rPr lang="en-US" sz="2400" dirty="0" smtClean="0"/>
                        <a:t>Simulation</a:t>
                      </a:r>
                      <a:endParaRPr lang="ru-RU" sz="24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r>
                        <a:rPr lang="ru-RU" sz="2400" dirty="0" smtClean="0">
                          <a:sym typeface="Symbol"/>
                        </a:rPr>
                        <a:t></a:t>
                      </a:r>
                      <a:r>
                        <a:rPr lang="en-US" sz="2400" baseline="-25000" dirty="0" smtClean="0">
                          <a:sym typeface="Symbol"/>
                        </a:rPr>
                        <a:t>xx</a:t>
                      </a:r>
                      <a:r>
                        <a:rPr lang="en-US" sz="2400" baseline="0" dirty="0" smtClean="0">
                          <a:sym typeface="Symbol"/>
                        </a:rPr>
                        <a:t> (m</a:t>
                      </a:r>
                      <a:r>
                        <a:rPr lang="en-US" sz="2400" baseline="30000" dirty="0" smtClean="0">
                          <a:sym typeface="Symbol"/>
                        </a:rPr>
                        <a:t>-1</a:t>
                      </a:r>
                      <a:r>
                        <a:rPr lang="en-US" sz="2400" baseline="0" dirty="0" smtClean="0">
                          <a:sym typeface="Symbol"/>
                        </a:rPr>
                        <a:t>)</a:t>
                      </a:r>
                      <a:endParaRPr lang="ru-RU" sz="2400" dirty="0"/>
                    </a:p>
                  </a:txBody>
                  <a:tcPr/>
                </a:tc>
                <a:tc>
                  <a:txBody>
                    <a:bodyPr/>
                    <a:lstStyle/>
                    <a:p>
                      <a:pPr algn="ctr"/>
                      <a:r>
                        <a:rPr lang="en-US" sz="2400" dirty="0" smtClean="0"/>
                        <a:t>60</a:t>
                      </a:r>
                      <a:endParaRPr lang="ru-RU" sz="2400" dirty="0"/>
                    </a:p>
                  </a:txBody>
                  <a:tcPr/>
                </a:tc>
                <a:tc>
                  <a:txBody>
                    <a:bodyPr/>
                    <a:lstStyle/>
                    <a:p>
                      <a:pPr algn="ctr"/>
                      <a:r>
                        <a:rPr lang="en-US" sz="2400" dirty="0" smtClean="0"/>
                        <a:t>1100</a:t>
                      </a:r>
                      <a:endParaRPr lang="ru-RU" sz="2400" dirty="0"/>
                    </a:p>
                  </a:txBody>
                  <a:tcPr/>
                </a:tc>
                <a:tc>
                  <a:txBody>
                    <a:bodyPr/>
                    <a:lstStyle/>
                    <a:p>
                      <a:pPr algn="ctr"/>
                      <a:r>
                        <a:rPr lang="en-US" sz="2400" dirty="0" smtClean="0"/>
                        <a:t>-2300</a:t>
                      </a:r>
                      <a:endParaRPr lang="ru-RU"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sym typeface="Symbol"/>
                        </a:rPr>
                        <a:t></a:t>
                      </a:r>
                      <a:r>
                        <a:rPr lang="en-US" sz="2400" baseline="-25000" dirty="0" err="1" smtClean="0">
                          <a:sym typeface="Symbol"/>
                        </a:rPr>
                        <a:t>xy</a:t>
                      </a:r>
                      <a:r>
                        <a:rPr lang="en-US" sz="2400" baseline="0" dirty="0" smtClean="0">
                          <a:sym typeface="Symbol"/>
                        </a:rPr>
                        <a:t> =</a:t>
                      </a:r>
                      <a:r>
                        <a:rPr lang="ru-RU" sz="2400" dirty="0" smtClean="0">
                          <a:sym typeface="Symbol"/>
                        </a:rPr>
                        <a:t></a:t>
                      </a:r>
                      <a:r>
                        <a:rPr lang="en-US" sz="2400" baseline="-25000" dirty="0" err="1" smtClean="0">
                          <a:sym typeface="Symbol"/>
                        </a:rPr>
                        <a:t>yx</a:t>
                      </a:r>
                      <a:r>
                        <a:rPr lang="en-US" sz="2400" baseline="-25000" dirty="0" smtClean="0">
                          <a:sym typeface="Symbol"/>
                        </a:rPr>
                        <a:t> </a:t>
                      </a:r>
                      <a:r>
                        <a:rPr lang="en-US" sz="2400" baseline="0" dirty="0" smtClean="0">
                          <a:sym typeface="Symbol"/>
                        </a:rPr>
                        <a:t>(m</a:t>
                      </a:r>
                      <a:r>
                        <a:rPr lang="en-US" sz="2400" baseline="30000" dirty="0" smtClean="0">
                          <a:sym typeface="Symbol"/>
                        </a:rPr>
                        <a:t>-1</a:t>
                      </a:r>
                      <a:r>
                        <a:rPr lang="en-US" sz="2400" baseline="0" dirty="0" smtClean="0">
                          <a:sym typeface="Symbol"/>
                        </a:rPr>
                        <a:t>)</a:t>
                      </a:r>
                      <a:endParaRPr lang="ru-RU" sz="2400" dirty="0" smtClean="0"/>
                    </a:p>
                  </a:txBody>
                  <a:tcPr/>
                </a:tc>
                <a:tc>
                  <a:txBody>
                    <a:bodyPr/>
                    <a:lstStyle/>
                    <a:p>
                      <a:pPr algn="ctr"/>
                      <a:r>
                        <a:rPr lang="en-US" sz="2400" dirty="0" smtClean="0"/>
                        <a:t>380</a:t>
                      </a:r>
                      <a:endParaRPr lang="ru-RU" sz="2400" dirty="0"/>
                    </a:p>
                  </a:txBody>
                  <a:tcPr/>
                </a:tc>
                <a:tc>
                  <a:txBody>
                    <a:bodyPr/>
                    <a:lstStyle/>
                    <a:p>
                      <a:pPr algn="ctr"/>
                      <a:r>
                        <a:rPr lang="en-US" sz="2400" dirty="0" smtClean="0"/>
                        <a:t>15300</a:t>
                      </a:r>
                      <a:endParaRPr lang="ru-RU" sz="2400" dirty="0"/>
                    </a:p>
                  </a:txBody>
                  <a:tcPr/>
                </a:tc>
                <a:tc>
                  <a:txBody>
                    <a:bodyPr/>
                    <a:lstStyle/>
                    <a:p>
                      <a:pPr algn="ctr"/>
                      <a:r>
                        <a:rPr lang="en-US" sz="2400" dirty="0" smtClean="0"/>
                        <a:t>-0.07</a:t>
                      </a:r>
                      <a:r>
                        <a:rPr lang="en-US" sz="2400" dirty="0" smtClean="0">
                          <a:sym typeface="Symbol"/>
                        </a:rPr>
                        <a:t></a:t>
                      </a:r>
                      <a:r>
                        <a:rPr lang="en-US" sz="2400" dirty="0" smtClean="0"/>
                        <a:t>10</a:t>
                      </a:r>
                      <a:r>
                        <a:rPr lang="en-US" sz="2400" baseline="30000" dirty="0" smtClean="0"/>
                        <a:t>6</a:t>
                      </a:r>
                      <a:endParaRPr lang="ru-RU"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sym typeface="Symbol"/>
                        </a:rPr>
                        <a:t></a:t>
                      </a:r>
                      <a:r>
                        <a:rPr lang="en-US" sz="2400" baseline="-25000" dirty="0" err="1" smtClean="0">
                          <a:sym typeface="Symbol"/>
                        </a:rPr>
                        <a:t>yy</a:t>
                      </a:r>
                      <a:r>
                        <a:rPr lang="en-US" sz="2400" baseline="0" dirty="0" smtClean="0">
                          <a:sym typeface="Symbol"/>
                        </a:rPr>
                        <a:t> (m</a:t>
                      </a:r>
                      <a:r>
                        <a:rPr lang="en-US" sz="2400" baseline="30000" dirty="0" smtClean="0">
                          <a:sym typeface="Symbol"/>
                        </a:rPr>
                        <a:t>-1</a:t>
                      </a:r>
                      <a:r>
                        <a:rPr lang="en-US" sz="2400" baseline="0" dirty="0" smtClean="0">
                          <a:sym typeface="Symbol"/>
                        </a:rPr>
                        <a:t>)</a:t>
                      </a:r>
                      <a:endParaRPr lang="ru-RU" sz="2400" dirty="0" smtClean="0"/>
                    </a:p>
                  </a:txBody>
                  <a:tcPr/>
                </a:tc>
                <a:tc>
                  <a:txBody>
                    <a:bodyPr/>
                    <a:lstStyle/>
                    <a:p>
                      <a:pPr algn="ctr"/>
                      <a:r>
                        <a:rPr lang="en-US" sz="2400" dirty="0" smtClean="0"/>
                        <a:t>0.075</a:t>
                      </a:r>
                      <a:r>
                        <a:rPr lang="en-US" sz="2400" dirty="0" smtClean="0">
                          <a:sym typeface="Symbol"/>
                        </a:rPr>
                        <a:t></a:t>
                      </a:r>
                      <a:r>
                        <a:rPr lang="en-US" sz="2400" dirty="0" smtClean="0"/>
                        <a:t>10</a:t>
                      </a:r>
                      <a:r>
                        <a:rPr lang="en-US" sz="2400" baseline="30000" dirty="0" smtClean="0"/>
                        <a:t>6</a:t>
                      </a:r>
                      <a:endParaRPr lang="ru-RU" sz="2400" dirty="0"/>
                    </a:p>
                  </a:txBody>
                  <a:tcPr/>
                </a:tc>
                <a:tc>
                  <a:txBody>
                    <a:bodyPr/>
                    <a:lstStyle/>
                    <a:p>
                      <a:pPr algn="ctr"/>
                      <a:r>
                        <a:rPr lang="en-US" sz="2400" dirty="0" smtClean="0"/>
                        <a:t>0.1</a:t>
                      </a:r>
                      <a:r>
                        <a:rPr lang="en-US" sz="2400" dirty="0" smtClean="0">
                          <a:sym typeface="Symbol"/>
                        </a:rPr>
                        <a:t></a:t>
                      </a:r>
                      <a:r>
                        <a:rPr lang="en-US" sz="2400" dirty="0" smtClean="0"/>
                        <a:t>10</a:t>
                      </a:r>
                      <a:r>
                        <a:rPr lang="en-US" sz="2400" baseline="30000" dirty="0" smtClean="0"/>
                        <a:t>6</a:t>
                      </a:r>
                      <a:endParaRPr lang="ru-RU" sz="2400" dirty="0"/>
                    </a:p>
                  </a:txBody>
                  <a:tcPr/>
                </a:tc>
                <a:tc>
                  <a:txBody>
                    <a:bodyPr/>
                    <a:lstStyle/>
                    <a:p>
                      <a:pPr algn="ctr"/>
                      <a:r>
                        <a:rPr lang="en-US" sz="2400" dirty="0" smtClean="0"/>
                        <a:t>-14</a:t>
                      </a:r>
                      <a:r>
                        <a:rPr lang="en-US" sz="2400" dirty="0" smtClean="0">
                          <a:sym typeface="Symbol"/>
                        </a:rPr>
                        <a:t></a:t>
                      </a:r>
                      <a:r>
                        <a:rPr lang="en-US" sz="2400" dirty="0" smtClean="0"/>
                        <a:t>10</a:t>
                      </a:r>
                      <a:r>
                        <a:rPr lang="en-US" sz="2400" baseline="30000" dirty="0" smtClean="0"/>
                        <a:t>6</a:t>
                      </a:r>
                      <a:endParaRPr lang="ru-RU" sz="2400" baseline="30000" dirty="0"/>
                    </a:p>
                  </a:txBody>
                  <a:tcPr/>
                </a:tc>
              </a:tr>
              <a:tr h="370840">
                <a:tc gridSpan="4">
                  <a:txBody>
                    <a:bodyPr/>
                    <a:lstStyle/>
                    <a:p>
                      <a:pPr algn="ctr"/>
                      <a:r>
                        <a:rPr lang="en-US" sz="2400" dirty="0" smtClean="0"/>
                        <a:t>Estimation</a:t>
                      </a:r>
                      <a:endParaRPr lang="ru-RU" sz="24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smtClean="0">
                          <a:sym typeface="Symbol"/>
                        </a:rPr>
                        <a:t></a:t>
                      </a:r>
                      <a:r>
                        <a:rPr lang="en-US" sz="2400" baseline="-25000" dirty="0" err="1" smtClean="0">
                          <a:sym typeface="Symbol"/>
                        </a:rPr>
                        <a:t>yy</a:t>
                      </a:r>
                      <a:r>
                        <a:rPr lang="en-US" sz="2400" baseline="0" dirty="0" smtClean="0">
                          <a:sym typeface="Symbol"/>
                        </a:rPr>
                        <a:t> (m</a:t>
                      </a:r>
                      <a:r>
                        <a:rPr lang="en-US" sz="2400" baseline="30000" dirty="0" smtClean="0">
                          <a:sym typeface="Symbol"/>
                        </a:rPr>
                        <a:t>-1</a:t>
                      </a:r>
                      <a:r>
                        <a:rPr lang="en-US" sz="2400" baseline="0" dirty="0" smtClean="0">
                          <a:sym typeface="Symbol"/>
                        </a:rPr>
                        <a:t>)</a:t>
                      </a:r>
                      <a:endParaRPr lang="ru-RU" sz="2400" dirty="0" smtClean="0"/>
                    </a:p>
                  </a:txBody>
                  <a:tcPr/>
                </a:tc>
                <a:tc>
                  <a:txBody>
                    <a:bodyPr/>
                    <a:lstStyle/>
                    <a:p>
                      <a:pPr algn="ctr"/>
                      <a:r>
                        <a:rPr lang="en-US" sz="2400" dirty="0" smtClean="0"/>
                        <a:t>0.084</a:t>
                      </a:r>
                      <a:r>
                        <a:rPr lang="en-US" sz="2400" dirty="0" smtClean="0">
                          <a:sym typeface="Symbol"/>
                        </a:rPr>
                        <a:t></a:t>
                      </a:r>
                      <a:r>
                        <a:rPr lang="en-US" sz="2400" dirty="0" smtClean="0"/>
                        <a:t>10</a:t>
                      </a:r>
                      <a:r>
                        <a:rPr lang="en-US" sz="2400" baseline="30000" dirty="0" smtClean="0"/>
                        <a:t>6</a:t>
                      </a:r>
                      <a:endParaRPr lang="ru-RU" sz="2400" dirty="0"/>
                    </a:p>
                  </a:txBody>
                  <a:tcPr/>
                </a:tc>
                <a:tc>
                  <a:txBody>
                    <a:bodyPr/>
                    <a:lstStyle/>
                    <a:p>
                      <a:pPr algn="ctr"/>
                      <a:r>
                        <a:rPr lang="en-US" sz="2400" dirty="0" smtClean="0">
                          <a:solidFill>
                            <a:schemeClr val="tx1"/>
                          </a:solidFill>
                        </a:rPr>
                        <a:t>8700</a:t>
                      </a:r>
                      <a:endParaRPr lang="ru-RU" sz="2400" dirty="0">
                        <a:solidFill>
                          <a:schemeClr val="tx1"/>
                        </a:solidFill>
                      </a:endParaRPr>
                    </a:p>
                  </a:txBody>
                  <a:tcPr/>
                </a:tc>
                <a:tc>
                  <a:txBody>
                    <a:bodyPr/>
                    <a:lstStyle/>
                    <a:p>
                      <a:pPr algn="ctr"/>
                      <a:r>
                        <a:rPr lang="en-US" sz="2400" dirty="0" smtClean="0"/>
                        <a:t>-8</a:t>
                      </a:r>
                      <a:r>
                        <a:rPr lang="en-US" sz="2400" dirty="0" smtClean="0">
                          <a:sym typeface="Symbol"/>
                        </a:rPr>
                        <a:t></a:t>
                      </a:r>
                      <a:r>
                        <a:rPr lang="en-US" sz="2400" dirty="0" smtClean="0"/>
                        <a:t>10</a:t>
                      </a:r>
                      <a:r>
                        <a:rPr lang="en-US" sz="2400" baseline="30000" dirty="0" smtClean="0"/>
                        <a:t>6</a:t>
                      </a:r>
                      <a:endParaRPr lang="ru-RU" sz="2400" dirty="0"/>
                    </a:p>
                  </a:txBody>
                  <a:tcPr/>
                </a:tc>
              </a:tr>
            </a:tbl>
          </a:graphicData>
        </a:graphic>
      </p:graphicFrame>
      <p:sp>
        <p:nvSpPr>
          <p:cNvPr id="5" name="Прямоугольник 5"/>
          <p:cNvSpPr/>
          <p:nvPr/>
        </p:nvSpPr>
        <p:spPr>
          <a:xfrm>
            <a:off x="431540" y="4676943"/>
            <a:ext cx="8280920" cy="1200329"/>
          </a:xfrm>
          <a:prstGeom prst="rect">
            <a:avLst/>
          </a:prstGeom>
        </p:spPr>
        <p:txBody>
          <a:bodyPr wrap="square">
            <a:spAutoFit/>
          </a:bodyPr>
          <a:lstStyle/>
          <a:p>
            <a:r>
              <a:rPr lang="en-US" sz="2400" dirty="0" smtClean="0"/>
              <a:t>A discrepancy is due to the simulation takes into account all quads fringes (included those strong in the Y chromatic section) and realistic beta behavior </a:t>
            </a:r>
            <a:endParaRPr lang="en-US" sz="2400" dirty="0"/>
          </a:p>
        </p:txBody>
      </p:sp>
      <p:sp>
        <p:nvSpPr>
          <p:cNvPr id="8" name="Slide Number Placeholder 7"/>
          <p:cNvSpPr>
            <a:spLocks noGrp="1"/>
          </p:cNvSpPr>
          <p:nvPr>
            <p:ph type="sldNum" sz="quarter" idx="12"/>
          </p:nvPr>
        </p:nvSpPr>
        <p:spPr/>
        <p:txBody>
          <a:bodyPr/>
          <a:lstStyle/>
          <a:p>
            <a:fld id="{665D258A-DE35-43ED-8318-C8E464C331E0}" type="slidenum">
              <a:rPr lang="ru-RU" smtClean="0"/>
              <a:t>17</a:t>
            </a:fld>
            <a:endParaRPr lang="ru-RU"/>
          </a:p>
        </p:txBody>
      </p:sp>
      <p:sp>
        <p:nvSpPr>
          <p:cNvPr id="7"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115321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DA</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8" y="1270842"/>
            <a:ext cx="4390562" cy="305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55576" y="4312189"/>
            <a:ext cx="7344816" cy="1938992"/>
          </a:xfrm>
          <a:prstGeom prst="rect">
            <a:avLst/>
          </a:prstGeom>
        </p:spPr>
        <p:txBody>
          <a:bodyPr wrap="square">
            <a:spAutoFit/>
          </a:bodyPr>
          <a:lstStyle/>
          <a:p>
            <a:r>
              <a:rPr lang="en-US" sz="2400" dirty="0" smtClean="0"/>
              <a:t>Black: L* = 0.7 m</a:t>
            </a:r>
          </a:p>
          <a:p>
            <a:r>
              <a:rPr lang="en-US" sz="2400" dirty="0" smtClean="0">
                <a:solidFill>
                  <a:srgbClr val="FF0000"/>
                </a:solidFill>
              </a:rPr>
              <a:t>Red</a:t>
            </a:r>
            <a:r>
              <a:rPr lang="en-US" sz="2400" dirty="0" smtClean="0"/>
              <a:t>: L* = 1 m (aperture </a:t>
            </a:r>
            <a:r>
              <a:rPr lang="en-US" sz="2400" dirty="0" smtClean="0">
                <a:sym typeface="Symbol"/>
              </a:rPr>
              <a:t>)</a:t>
            </a:r>
          </a:p>
          <a:p>
            <a:r>
              <a:rPr lang="en-US" sz="2400" dirty="0" smtClean="0">
                <a:solidFill>
                  <a:srgbClr val="00FF00"/>
                </a:solidFill>
                <a:sym typeface="Symbol"/>
              </a:rPr>
              <a:t>Green</a:t>
            </a:r>
            <a:r>
              <a:rPr lang="en-US" sz="2400" dirty="0" smtClean="0">
                <a:sym typeface="Symbol"/>
              </a:rPr>
              <a:t>: L* = 1.5 m </a:t>
            </a:r>
            <a:r>
              <a:rPr lang="en-US" sz="2400" dirty="0"/>
              <a:t>(aperture </a:t>
            </a:r>
            <a:r>
              <a:rPr lang="en-US" sz="2400" dirty="0">
                <a:sym typeface="Symbol"/>
              </a:rPr>
              <a:t></a:t>
            </a:r>
            <a:r>
              <a:rPr lang="en-US" sz="2400" dirty="0" smtClean="0">
                <a:sym typeface="Symbol"/>
              </a:rPr>
              <a:t>)</a:t>
            </a:r>
          </a:p>
          <a:p>
            <a:r>
              <a:rPr lang="en-US" sz="2400" dirty="0" smtClean="0">
                <a:solidFill>
                  <a:srgbClr val="0000FF"/>
                </a:solidFill>
                <a:sym typeface="Symbol"/>
              </a:rPr>
              <a:t>Blue</a:t>
            </a:r>
            <a:r>
              <a:rPr lang="en-US" sz="2400" dirty="0" smtClean="0">
                <a:sym typeface="Symbol"/>
              </a:rPr>
              <a:t>: L* = 2 m </a:t>
            </a:r>
            <a:r>
              <a:rPr lang="en-US" sz="2400" dirty="0" smtClean="0">
                <a:solidFill>
                  <a:srgbClr val="C00000"/>
                </a:solidFill>
                <a:sym typeface="Symbol"/>
              </a:rPr>
              <a:t>(SURPRISE! APERTURE )</a:t>
            </a:r>
          </a:p>
          <a:p>
            <a:r>
              <a:rPr lang="en-US" sz="2400" dirty="0" smtClean="0">
                <a:sym typeface="Symbol"/>
              </a:rPr>
              <a:t></a:t>
            </a:r>
            <a:r>
              <a:rPr lang="en-US" sz="2400" baseline="-25000" dirty="0" smtClean="0">
                <a:sym typeface="Symbol"/>
              </a:rPr>
              <a:t>x</a:t>
            </a:r>
            <a:r>
              <a:rPr lang="en-US" sz="2400" dirty="0" smtClean="0">
                <a:sym typeface="Symbol"/>
              </a:rPr>
              <a:t>=3.24 10</a:t>
            </a:r>
            <a:r>
              <a:rPr lang="en-US" sz="2400" baseline="30000" dirty="0" smtClean="0">
                <a:sym typeface="Symbol"/>
              </a:rPr>
              <a:t>-5</a:t>
            </a:r>
            <a:r>
              <a:rPr lang="en-US" sz="2400" dirty="0" smtClean="0">
                <a:sym typeface="Symbol"/>
              </a:rPr>
              <a:t>m, </a:t>
            </a:r>
            <a:r>
              <a:rPr lang="en-US" sz="2400" baseline="-25000" dirty="0" smtClean="0">
                <a:sym typeface="Symbol"/>
              </a:rPr>
              <a:t>y</a:t>
            </a:r>
            <a:r>
              <a:rPr lang="en-US" sz="2400" dirty="0" smtClean="0">
                <a:sym typeface="Symbol"/>
              </a:rPr>
              <a:t>=6.52 10</a:t>
            </a:r>
            <a:r>
              <a:rPr lang="en-US" sz="2400" baseline="30000" dirty="0" smtClean="0">
                <a:sym typeface="Symbol"/>
              </a:rPr>
              <a:t>-8</a:t>
            </a:r>
            <a:r>
              <a:rPr lang="en-US" sz="2400" dirty="0" smtClean="0">
                <a:sym typeface="Symbol"/>
              </a:rPr>
              <a:t>m, *</a:t>
            </a:r>
            <a:r>
              <a:rPr lang="en-US" sz="2400" baseline="-25000" dirty="0" smtClean="0">
                <a:sym typeface="Symbol"/>
              </a:rPr>
              <a:t>x</a:t>
            </a:r>
            <a:r>
              <a:rPr lang="en-US" sz="2400" dirty="0" smtClean="0">
                <a:sym typeface="Symbol"/>
              </a:rPr>
              <a:t>=0.5m, </a:t>
            </a:r>
            <a:r>
              <a:rPr lang="en-US" sz="2400" dirty="0">
                <a:sym typeface="Symbol"/>
              </a:rPr>
              <a:t>*</a:t>
            </a:r>
            <a:r>
              <a:rPr lang="en-US" sz="2400" baseline="-25000" dirty="0" smtClean="0">
                <a:sym typeface="Symbol"/>
              </a:rPr>
              <a:t>x</a:t>
            </a:r>
            <a:r>
              <a:rPr lang="en-US" sz="2400" dirty="0" smtClean="0">
                <a:sym typeface="Symbol"/>
              </a:rPr>
              <a:t>=0.001m</a:t>
            </a:r>
            <a:endParaRPr lang="ru-RU" sz="2400" baseline="30000" dirty="0"/>
          </a:p>
        </p:txBody>
      </p:sp>
      <p:sp>
        <p:nvSpPr>
          <p:cNvPr id="8" name="Slide Number Placeholder 7"/>
          <p:cNvSpPr>
            <a:spLocks noGrp="1"/>
          </p:cNvSpPr>
          <p:nvPr>
            <p:ph type="sldNum" sz="quarter" idx="12"/>
          </p:nvPr>
        </p:nvSpPr>
        <p:spPr/>
        <p:txBody>
          <a:bodyPr/>
          <a:lstStyle/>
          <a:p>
            <a:fld id="{665D258A-DE35-43ED-8318-C8E464C331E0}" type="slidenum">
              <a:rPr lang="ru-RU" smtClean="0"/>
              <a:t>18</a:t>
            </a:fld>
            <a:endParaRPr lang="ru-RU"/>
          </a:p>
        </p:txBody>
      </p:sp>
      <p:sp>
        <p:nvSpPr>
          <p:cNvPr id="19"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
        <p:nvSpPr>
          <p:cNvPr id="20" name="Прямоугольник 19"/>
          <p:cNvSpPr/>
          <p:nvPr/>
        </p:nvSpPr>
        <p:spPr>
          <a:xfrm>
            <a:off x="4535488" y="1707287"/>
            <a:ext cx="4501008" cy="2308324"/>
          </a:xfrm>
          <a:prstGeom prst="rect">
            <a:avLst/>
          </a:prstGeom>
        </p:spPr>
        <p:txBody>
          <a:bodyPr wrap="square">
            <a:spAutoFit/>
          </a:bodyPr>
          <a:lstStyle/>
          <a:p>
            <a:r>
              <a:rPr lang="en-US" sz="2400" dirty="0" smtClean="0"/>
              <a:t>Finite sextupole length breaks exact cancellation of the geometrical aberrations. Only the second order terms are cancelled while the higher remains and degrade DA. </a:t>
            </a:r>
          </a:p>
        </p:txBody>
      </p:sp>
    </p:spTree>
    <p:extLst>
      <p:ext uri="{BB962C8B-B14F-4D97-AF65-F5344CB8AC3E}">
        <p14:creationId xmlns:p14="http://schemas.microsoft.com/office/powerpoint/2010/main" val="3960340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0"/>
            <a:ext cx="8229600" cy="836712"/>
          </a:xfrm>
        </p:spPr>
        <p:txBody>
          <a:bodyPr/>
          <a:lstStyle/>
          <a:p>
            <a:r>
              <a:rPr lang="en-US" dirty="0" smtClean="0"/>
              <a:t>Explanation</a:t>
            </a:r>
            <a:endParaRPr lang="ru-RU" dirty="0"/>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395536" y="967218"/>
            <a:ext cx="8208912" cy="830997"/>
          </a:xfrm>
          <a:prstGeom prst="rect">
            <a:avLst/>
          </a:prstGeom>
        </p:spPr>
        <p:txBody>
          <a:bodyPr wrap="square">
            <a:spAutoFit/>
          </a:bodyPr>
          <a:lstStyle/>
          <a:p>
            <a:r>
              <a:rPr lang="en-US" sz="2400" dirty="0" smtClean="0"/>
              <a:t>Y chromaticity correction section is a main source of nonlinear perturbation. Produced aberration is proportional to </a:t>
            </a:r>
            <a:r>
              <a:rPr lang="el-GR" sz="2400" dirty="0" smtClean="0"/>
              <a:t>η</a:t>
            </a:r>
            <a:r>
              <a:rPr lang="en-US" sz="2400" baseline="-25000" dirty="0" smtClean="0"/>
              <a:t>s</a:t>
            </a:r>
            <a:r>
              <a:rPr lang="en-US" sz="2400" baseline="30000" dirty="0" smtClean="0">
                <a:sym typeface="Symbol"/>
              </a:rPr>
              <a:t>-2</a:t>
            </a:r>
            <a:endParaRPr lang="en-US" sz="2400" baseline="30000" dirty="0" smtClean="0"/>
          </a:p>
        </p:txBody>
      </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78" t="5125" r="13185" b="19568"/>
          <a:stretch/>
        </p:blipFill>
        <p:spPr bwMode="auto">
          <a:xfrm>
            <a:off x="0" y="2883081"/>
            <a:ext cx="2988000" cy="225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50" t="5125" r="7820" b="19570"/>
          <a:stretch/>
        </p:blipFill>
        <p:spPr bwMode="auto">
          <a:xfrm>
            <a:off x="6048000" y="2842258"/>
            <a:ext cx="3096000" cy="234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53805" y="2060848"/>
            <a:ext cx="2230098" cy="646331"/>
          </a:xfrm>
          <a:prstGeom prst="rect">
            <a:avLst/>
          </a:prstGeom>
          <a:noFill/>
          <a:ln>
            <a:solidFill>
              <a:schemeClr val="tx1"/>
            </a:solidFill>
          </a:ln>
        </p:spPr>
        <p:txBody>
          <a:bodyPr wrap="none" rtlCol="0">
            <a:spAutoFit/>
          </a:bodyPr>
          <a:lstStyle/>
          <a:p>
            <a:r>
              <a:rPr lang="en-US" dirty="0" smtClean="0"/>
              <a:t>L*=0.7 m, K2=-12 m</a:t>
            </a:r>
            <a:r>
              <a:rPr lang="en-US" baseline="30000" dirty="0" smtClean="0"/>
              <a:t>-3</a:t>
            </a:r>
            <a:r>
              <a:rPr lang="en-US" dirty="0" smtClean="0"/>
              <a:t>,</a:t>
            </a:r>
          </a:p>
          <a:p>
            <a:r>
              <a:rPr lang="en-US" dirty="0" smtClean="0">
                <a:sym typeface="Symbol"/>
              </a:rPr>
              <a:t></a:t>
            </a:r>
            <a:r>
              <a:rPr lang="en-US" baseline="-25000" dirty="0" smtClean="0">
                <a:sym typeface="Symbol"/>
              </a:rPr>
              <a:t>y</a:t>
            </a:r>
            <a:r>
              <a:rPr lang="en-US" dirty="0" smtClean="0">
                <a:sym typeface="Symbol"/>
              </a:rPr>
              <a:t>=5255 m</a:t>
            </a:r>
            <a:endParaRPr lang="ru-RU" dirty="0"/>
          </a:p>
        </p:txBody>
      </p:sp>
      <p:sp>
        <p:nvSpPr>
          <p:cNvPr id="37" name="TextBox 36"/>
          <p:cNvSpPr txBox="1"/>
          <p:nvPr/>
        </p:nvSpPr>
        <p:spPr>
          <a:xfrm>
            <a:off x="6372200" y="2060848"/>
            <a:ext cx="2108269" cy="646331"/>
          </a:xfrm>
          <a:prstGeom prst="rect">
            <a:avLst/>
          </a:prstGeom>
          <a:noFill/>
          <a:ln>
            <a:solidFill>
              <a:schemeClr val="tx1"/>
            </a:solidFill>
          </a:ln>
        </p:spPr>
        <p:txBody>
          <a:bodyPr wrap="none" rtlCol="0">
            <a:spAutoFit/>
          </a:bodyPr>
          <a:lstStyle/>
          <a:p>
            <a:r>
              <a:rPr lang="en-US" dirty="0" smtClean="0"/>
              <a:t>L*=2 m, K2=-14 m</a:t>
            </a:r>
            <a:r>
              <a:rPr lang="en-US" baseline="30000" dirty="0" smtClean="0"/>
              <a:t>-3</a:t>
            </a:r>
            <a:r>
              <a:rPr lang="en-US" dirty="0"/>
              <a:t> ,</a:t>
            </a:r>
          </a:p>
          <a:p>
            <a:r>
              <a:rPr lang="en-US" dirty="0">
                <a:sym typeface="Symbol"/>
              </a:rPr>
              <a:t></a:t>
            </a:r>
            <a:r>
              <a:rPr lang="en-US" baseline="-25000" dirty="0">
                <a:sym typeface="Symbol"/>
              </a:rPr>
              <a:t>y</a:t>
            </a:r>
            <a:r>
              <a:rPr lang="en-US" dirty="0">
                <a:sym typeface="Symbol"/>
              </a:rPr>
              <a:t>= 5149 m</a:t>
            </a:r>
            <a:endParaRPr lang="ru-RU" baseline="30000" dirty="0"/>
          </a:p>
        </p:txBody>
      </p:sp>
      <p:sp>
        <p:nvSpPr>
          <p:cNvPr id="38" name="TextBox 37"/>
          <p:cNvSpPr txBox="1"/>
          <p:nvPr/>
        </p:nvSpPr>
        <p:spPr>
          <a:xfrm>
            <a:off x="3275856" y="2060848"/>
            <a:ext cx="2282997" cy="646331"/>
          </a:xfrm>
          <a:prstGeom prst="rect">
            <a:avLst/>
          </a:prstGeom>
          <a:noFill/>
          <a:ln>
            <a:solidFill>
              <a:schemeClr val="tx1"/>
            </a:solidFill>
          </a:ln>
        </p:spPr>
        <p:txBody>
          <a:bodyPr wrap="none" rtlCol="0">
            <a:spAutoFit/>
          </a:bodyPr>
          <a:lstStyle/>
          <a:p>
            <a:r>
              <a:rPr lang="en-US" dirty="0" smtClean="0"/>
              <a:t>L*=1.5 m, K2=-14 m</a:t>
            </a:r>
            <a:r>
              <a:rPr lang="en-US" baseline="30000" dirty="0" smtClean="0"/>
              <a:t>-3</a:t>
            </a:r>
            <a:r>
              <a:rPr lang="en-US" dirty="0"/>
              <a:t> ,</a:t>
            </a:r>
          </a:p>
          <a:p>
            <a:r>
              <a:rPr lang="en-US" dirty="0">
                <a:sym typeface="Symbol"/>
              </a:rPr>
              <a:t></a:t>
            </a:r>
            <a:r>
              <a:rPr lang="en-US" baseline="-25000" dirty="0">
                <a:sym typeface="Symbol"/>
              </a:rPr>
              <a:t>y</a:t>
            </a:r>
            <a:r>
              <a:rPr lang="en-US" dirty="0">
                <a:sym typeface="Symbol"/>
              </a:rPr>
              <a:t>= 7707 m</a:t>
            </a:r>
            <a:endParaRPr lang="ru-RU" dirty="0"/>
          </a:p>
        </p:txBody>
      </p:sp>
      <p:pic>
        <p:nvPicPr>
          <p:cNvPr id="3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059" t="5078" r="15020" b="19617"/>
          <a:stretch/>
        </p:blipFill>
        <p:spPr bwMode="auto">
          <a:xfrm>
            <a:off x="3078000" y="2795831"/>
            <a:ext cx="2880000" cy="243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lide Number Placeholder 8"/>
          <p:cNvSpPr>
            <a:spLocks noGrp="1"/>
          </p:cNvSpPr>
          <p:nvPr>
            <p:ph type="sldNum" sz="quarter" idx="12"/>
          </p:nvPr>
        </p:nvSpPr>
        <p:spPr>
          <a:xfrm>
            <a:off x="6553200" y="6356350"/>
            <a:ext cx="2133600" cy="365125"/>
          </a:xfrm>
        </p:spPr>
        <p:txBody>
          <a:bodyPr/>
          <a:lstStyle/>
          <a:p>
            <a:fld id="{665D258A-DE35-43ED-8318-C8E464C331E0}" type="slidenum">
              <a:rPr lang="ru-RU" smtClean="0"/>
              <a:t>19</a:t>
            </a:fld>
            <a:endParaRPr lang="ru-RU" dirty="0"/>
          </a:p>
        </p:txBody>
      </p:sp>
      <p:sp>
        <p:nvSpPr>
          <p:cNvPr id="41"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
        <p:nvSpPr>
          <p:cNvPr id="2" name="Прямоугольник 1"/>
          <p:cNvSpPr/>
          <p:nvPr/>
        </p:nvSpPr>
        <p:spPr>
          <a:xfrm>
            <a:off x="870271" y="5182772"/>
            <a:ext cx="1247457" cy="369332"/>
          </a:xfrm>
          <a:prstGeom prst="rect">
            <a:avLst/>
          </a:prstGeom>
        </p:spPr>
        <p:txBody>
          <a:bodyPr wrap="none">
            <a:spAutoFit/>
          </a:bodyPr>
          <a:lstStyle/>
          <a:p>
            <a:r>
              <a:rPr lang="el-GR" dirty="0" smtClean="0"/>
              <a:t>η</a:t>
            </a:r>
            <a:r>
              <a:rPr lang="en-US" baseline="-25000" dirty="0" smtClean="0"/>
              <a:t>s</a:t>
            </a:r>
            <a:r>
              <a:rPr lang="en-US" dirty="0" smtClean="0">
                <a:sym typeface="Symbol"/>
              </a:rPr>
              <a:t>  0.05 m</a:t>
            </a:r>
            <a:endParaRPr lang="ru-RU" dirty="0"/>
          </a:p>
        </p:txBody>
      </p:sp>
      <p:sp>
        <p:nvSpPr>
          <p:cNvPr id="26" name="Прямоугольник 25"/>
          <p:cNvSpPr/>
          <p:nvPr/>
        </p:nvSpPr>
        <p:spPr>
          <a:xfrm>
            <a:off x="6732240" y="5229200"/>
            <a:ext cx="1247457" cy="369332"/>
          </a:xfrm>
          <a:prstGeom prst="rect">
            <a:avLst/>
          </a:prstGeom>
        </p:spPr>
        <p:txBody>
          <a:bodyPr wrap="none">
            <a:spAutoFit/>
          </a:bodyPr>
          <a:lstStyle/>
          <a:p>
            <a:r>
              <a:rPr lang="el-GR" dirty="0" smtClean="0"/>
              <a:t>η</a:t>
            </a:r>
            <a:r>
              <a:rPr lang="en-US" baseline="-25000" dirty="0" smtClean="0"/>
              <a:t>s</a:t>
            </a:r>
            <a:r>
              <a:rPr lang="en-US" dirty="0" smtClean="0">
                <a:sym typeface="Symbol"/>
              </a:rPr>
              <a:t>  0.09 m</a:t>
            </a:r>
            <a:endParaRPr lang="ru-RU" dirty="0"/>
          </a:p>
        </p:txBody>
      </p:sp>
      <p:sp>
        <p:nvSpPr>
          <p:cNvPr id="29" name="Прямоугольник 28"/>
          <p:cNvSpPr/>
          <p:nvPr/>
        </p:nvSpPr>
        <p:spPr>
          <a:xfrm>
            <a:off x="684367" y="5733256"/>
            <a:ext cx="7796101" cy="523220"/>
          </a:xfrm>
          <a:prstGeom prst="rect">
            <a:avLst/>
          </a:prstGeom>
        </p:spPr>
        <p:txBody>
          <a:bodyPr wrap="square">
            <a:spAutoFit/>
          </a:bodyPr>
          <a:lstStyle/>
          <a:p>
            <a:r>
              <a:rPr lang="en-US" sz="1400" dirty="0" smtClean="0">
                <a:solidFill>
                  <a:srgbClr val="0070C0"/>
                </a:solidFill>
              </a:rPr>
              <a:t>For L* = 2 m the FF chromaticity increased  (~L*) but the dispersion increased also, so to compensate the chromaticity we need the beta and the sext strength the same as for L* = 0.7 m </a:t>
            </a:r>
            <a:r>
              <a:rPr lang="en-US" sz="1400" dirty="0" smtClean="0">
                <a:solidFill>
                  <a:srgbClr val="0070C0"/>
                </a:solidFill>
                <a:sym typeface="Symbol"/>
              </a:rPr>
              <a:t> same DA</a:t>
            </a:r>
            <a:r>
              <a:rPr lang="en-US" sz="1400" dirty="0" smtClean="0">
                <a:solidFill>
                  <a:srgbClr val="0070C0"/>
                </a:solidFill>
              </a:rPr>
              <a:t>  </a:t>
            </a:r>
            <a:endParaRPr lang="ru-RU" sz="1400" dirty="0">
              <a:solidFill>
                <a:srgbClr val="0070C0"/>
              </a:solidFill>
            </a:endParaRPr>
          </a:p>
        </p:txBody>
      </p:sp>
    </p:spTree>
    <p:extLst>
      <p:ext uri="{BB962C8B-B14F-4D97-AF65-F5344CB8AC3E}">
        <p14:creationId xmlns:p14="http://schemas.microsoft.com/office/powerpoint/2010/main" val="12172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ru-RU" dirty="0"/>
          </a:p>
        </p:txBody>
      </p:sp>
      <p:sp>
        <p:nvSpPr>
          <p:cNvPr id="3" name="Content Placeholder 2"/>
          <p:cNvSpPr>
            <a:spLocks noGrp="1"/>
          </p:cNvSpPr>
          <p:nvPr>
            <p:ph idx="1"/>
          </p:nvPr>
        </p:nvSpPr>
        <p:spPr/>
        <p:txBody>
          <a:bodyPr/>
          <a:lstStyle/>
          <a:p>
            <a:r>
              <a:rPr lang="en-US" dirty="0" smtClean="0"/>
              <a:t>Introduction (goals, assumptions, tools)</a:t>
            </a:r>
          </a:p>
          <a:p>
            <a:r>
              <a:rPr lang="en-US" dirty="0"/>
              <a:t>FF optical blocks</a:t>
            </a:r>
          </a:p>
          <a:p>
            <a:r>
              <a:rPr lang="en-US" dirty="0" smtClean="0"/>
              <a:t>Comparison of nonlinear sources of FF (theoretical)</a:t>
            </a:r>
          </a:p>
          <a:p>
            <a:r>
              <a:rPr lang="en-US" dirty="0" smtClean="0"/>
              <a:t>Simulation results</a:t>
            </a:r>
          </a:p>
          <a:p>
            <a:r>
              <a:rPr lang="en-US" dirty="0" smtClean="0"/>
              <a:t>Conclusions</a:t>
            </a:r>
            <a:endParaRPr lang="ru-RU" dirty="0"/>
          </a:p>
        </p:txBody>
      </p:sp>
      <p:sp>
        <p:nvSpPr>
          <p:cNvPr id="4" name="Footer Placeholder 3"/>
          <p:cNvSpPr>
            <a:spLocks noGrp="1"/>
          </p:cNvSpPr>
          <p:nvPr>
            <p:ph type="ftr" sz="quarter" idx="11"/>
          </p:nvPr>
        </p:nvSpPr>
        <p:spPr/>
        <p:txBody>
          <a:bodyPr/>
          <a:lstStyle/>
          <a:p>
            <a:r>
              <a:rPr lang="en-US" dirty="0" smtClean="0"/>
              <a:t>HF2014, IHEP Beijing, 9-12 October 2014</a:t>
            </a:r>
            <a:endParaRPr lang="ru-RU" dirty="0"/>
          </a:p>
        </p:txBody>
      </p:sp>
      <p:sp>
        <p:nvSpPr>
          <p:cNvPr id="5" name="Slide Number Placeholder 4"/>
          <p:cNvSpPr>
            <a:spLocks noGrp="1"/>
          </p:cNvSpPr>
          <p:nvPr>
            <p:ph type="sldNum" sz="quarter" idx="12"/>
          </p:nvPr>
        </p:nvSpPr>
        <p:spPr/>
        <p:txBody>
          <a:bodyPr/>
          <a:lstStyle/>
          <a:p>
            <a:fld id="{665D258A-DE35-43ED-8318-C8E464C331E0}" type="slidenum">
              <a:rPr lang="ru-RU" smtClean="0"/>
              <a:t>2</a:t>
            </a:fld>
            <a:endParaRPr lang="ru-RU"/>
          </a:p>
        </p:txBody>
      </p:sp>
    </p:spTree>
    <p:extLst>
      <p:ext uri="{BB962C8B-B14F-4D97-AF65-F5344CB8AC3E}">
        <p14:creationId xmlns:p14="http://schemas.microsoft.com/office/powerpoint/2010/main" val="1662197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 DA</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265" y="1313214"/>
            <a:ext cx="4536072" cy="312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5984793" y="967218"/>
            <a:ext cx="1645066" cy="369332"/>
          </a:xfrm>
          <a:prstGeom prst="rect">
            <a:avLst/>
          </a:prstGeom>
        </p:spPr>
        <p:txBody>
          <a:bodyPr wrap="none">
            <a:spAutoFit/>
          </a:bodyPr>
          <a:lstStyle/>
          <a:p>
            <a:r>
              <a:rPr lang="en-US" dirty="0" smtClean="0"/>
              <a:t>With correctors</a:t>
            </a:r>
            <a:endParaRPr lang="ru-RU" dirty="0"/>
          </a:p>
        </p:txBody>
      </p:sp>
      <p:sp>
        <p:nvSpPr>
          <p:cNvPr id="6" name="Прямоугольник 5"/>
          <p:cNvSpPr/>
          <p:nvPr/>
        </p:nvSpPr>
        <p:spPr>
          <a:xfrm>
            <a:off x="719572" y="5157192"/>
            <a:ext cx="7704856" cy="1200329"/>
          </a:xfrm>
          <a:prstGeom prst="rect">
            <a:avLst/>
          </a:prstGeom>
        </p:spPr>
        <p:txBody>
          <a:bodyPr wrap="square">
            <a:spAutoFit/>
          </a:bodyPr>
          <a:lstStyle/>
          <a:p>
            <a:r>
              <a:rPr lang="en-US" sz="2400" dirty="0" smtClean="0"/>
              <a:t>S1 – main (chromatic sextupoles)</a:t>
            </a:r>
          </a:p>
          <a:p>
            <a:r>
              <a:rPr lang="en-US" sz="2400" dirty="0" smtClean="0"/>
              <a:t>S2 – low strength (~10% of the main strength) correction sextupoles can mitigate a finite length effect </a:t>
            </a:r>
          </a:p>
        </p:txBody>
      </p:sp>
      <p:sp>
        <p:nvSpPr>
          <p:cNvPr id="8" name="Slide Number Placeholder 7"/>
          <p:cNvSpPr>
            <a:spLocks noGrp="1"/>
          </p:cNvSpPr>
          <p:nvPr>
            <p:ph type="sldNum" sz="quarter" idx="12"/>
          </p:nvPr>
        </p:nvSpPr>
        <p:spPr/>
        <p:txBody>
          <a:bodyPr/>
          <a:lstStyle/>
          <a:p>
            <a:fld id="{665D258A-DE35-43ED-8318-C8E464C331E0}" type="slidenum">
              <a:rPr lang="ru-RU" smtClean="0"/>
              <a:t>20</a:t>
            </a:fld>
            <a:endParaRPr lang="ru-RU"/>
          </a:p>
        </p:txBody>
      </p:sp>
      <p:sp>
        <p:nvSpPr>
          <p:cNvPr id="19"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pic>
        <p:nvPicPr>
          <p:cNvPr id="20" name="Изображение 4" descr="Chr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212976"/>
            <a:ext cx="2808312" cy="190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98" y="1336550"/>
            <a:ext cx="3730005" cy="165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861048" y="986765"/>
            <a:ext cx="3317447" cy="369332"/>
          </a:xfrm>
          <a:prstGeom prst="rect">
            <a:avLst/>
          </a:prstGeom>
        </p:spPr>
        <p:txBody>
          <a:bodyPr wrap="none">
            <a:spAutoFit/>
          </a:bodyPr>
          <a:lstStyle/>
          <a:p>
            <a:r>
              <a:rPr lang="en-US" dirty="0" smtClean="0"/>
              <a:t>Alpha before and after correction</a:t>
            </a:r>
            <a:endParaRPr lang="ru-RU" dirty="0"/>
          </a:p>
        </p:txBody>
      </p:sp>
    </p:spTree>
    <p:extLst>
      <p:ext uri="{BB962C8B-B14F-4D97-AF65-F5344CB8AC3E}">
        <p14:creationId xmlns:p14="http://schemas.microsoft.com/office/powerpoint/2010/main" val="3218218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ru-RU" dirty="0"/>
          </a:p>
        </p:txBody>
      </p:sp>
      <p:sp>
        <p:nvSpPr>
          <p:cNvPr id="3" name="Content Placeholder 2"/>
          <p:cNvSpPr>
            <a:spLocks noGrp="1"/>
          </p:cNvSpPr>
          <p:nvPr>
            <p:ph idx="1"/>
          </p:nvPr>
        </p:nvSpPr>
        <p:spPr>
          <a:xfrm>
            <a:off x="467544" y="1124744"/>
            <a:ext cx="8229600" cy="4525963"/>
          </a:xfrm>
        </p:spPr>
        <p:txBody>
          <a:bodyPr>
            <a:normAutofit/>
          </a:bodyPr>
          <a:lstStyle/>
          <a:p>
            <a:r>
              <a:rPr lang="en-US" sz="2400" dirty="0" smtClean="0"/>
              <a:t>The major source of the DA limitation for the CW </a:t>
            </a:r>
            <a:r>
              <a:rPr lang="en-US" sz="2400" dirty="0" err="1" smtClean="0"/>
              <a:t>FCCee</a:t>
            </a:r>
            <a:r>
              <a:rPr lang="en-US" sz="2400" dirty="0" smtClean="0"/>
              <a:t> IR is the –I Y chromatic correction section through the sextupole length effect.</a:t>
            </a:r>
          </a:p>
          <a:p>
            <a:r>
              <a:rPr lang="en-US" sz="2400" dirty="0" smtClean="0"/>
              <a:t>Simple calculation of </a:t>
            </a:r>
            <a:r>
              <a:rPr lang="en-US" sz="2400" dirty="0" smtClean="0">
                <a:sym typeface="Symbol"/>
              </a:rPr>
              <a:t></a:t>
            </a:r>
            <a:r>
              <a:rPr lang="en-US" sz="2400" baseline="-25000" dirty="0" err="1" smtClean="0">
                <a:sym typeface="Symbol"/>
              </a:rPr>
              <a:t>yy</a:t>
            </a:r>
            <a:r>
              <a:rPr lang="en-US" sz="2400" dirty="0" smtClean="0">
                <a:sym typeface="Symbol"/>
              </a:rPr>
              <a:t> confirms it well, however for details computer simulation is necessary.</a:t>
            </a:r>
            <a:endParaRPr lang="en-US" sz="2400" dirty="0" smtClean="0"/>
          </a:p>
          <a:p>
            <a:r>
              <a:rPr lang="en-US" sz="2400" dirty="0" smtClean="0"/>
              <a:t>DA dependence on L* differs for different nonlinearities: kinematics ~L*, -I sextupole pair ~L*</a:t>
            </a:r>
            <a:r>
              <a:rPr lang="en-US" sz="2400" baseline="30000" dirty="0" smtClean="0"/>
              <a:t>2 </a:t>
            </a:r>
            <a:r>
              <a:rPr lang="en-US" sz="2400" dirty="0" smtClean="0"/>
              <a:t> and fringes ~L*</a:t>
            </a:r>
            <a:r>
              <a:rPr lang="en-US" sz="2400" baseline="30000" dirty="0" smtClean="0"/>
              <a:t>3</a:t>
            </a:r>
            <a:r>
              <a:rPr lang="en-US" sz="2400" dirty="0" smtClean="0"/>
              <a:t>.</a:t>
            </a:r>
          </a:p>
          <a:p>
            <a:r>
              <a:rPr lang="en-US" sz="2400" dirty="0" smtClean="0"/>
              <a:t>Large dispersion in the sextupole is welcomed.</a:t>
            </a:r>
          </a:p>
          <a:p>
            <a:r>
              <a:rPr lang="en-US" sz="2400" dirty="0" smtClean="0"/>
              <a:t>Nonlinear corrections works well.</a:t>
            </a:r>
          </a:p>
          <a:p>
            <a:r>
              <a:rPr lang="en-US" sz="2400" dirty="0" smtClean="0"/>
              <a:t>For L*=2 m we have Ax &gt; 100</a:t>
            </a:r>
            <a:r>
              <a:rPr lang="en-US" sz="2400" dirty="0" smtClean="0">
                <a:sym typeface="Symbol"/>
              </a:rPr>
              <a:t></a:t>
            </a:r>
            <a:r>
              <a:rPr lang="en-US" sz="2400" baseline="-25000" dirty="0" smtClean="0">
                <a:sym typeface="Symbol"/>
              </a:rPr>
              <a:t>x</a:t>
            </a:r>
            <a:r>
              <a:rPr lang="en-US" sz="2400" dirty="0" smtClean="0">
                <a:sym typeface="Symbol"/>
              </a:rPr>
              <a:t> and Ay &gt; 700</a:t>
            </a:r>
            <a:r>
              <a:rPr lang="en-US" sz="2400" baseline="-25000" dirty="0" smtClean="0">
                <a:sym typeface="Symbol"/>
              </a:rPr>
              <a:t>y</a:t>
            </a:r>
            <a:r>
              <a:rPr lang="en-US" sz="2400" dirty="0" smtClean="0">
                <a:sym typeface="Symbol"/>
              </a:rPr>
              <a:t> which seems quite enough to start</a:t>
            </a:r>
            <a:r>
              <a:rPr lang="en-US" sz="2400" dirty="0">
                <a:sym typeface="Symbol"/>
              </a:rPr>
              <a:t>.</a:t>
            </a:r>
            <a:endParaRPr lang="en-US" sz="2400" dirty="0" smtClean="0"/>
          </a:p>
        </p:txBody>
      </p:sp>
      <p:sp>
        <p:nvSpPr>
          <p:cNvPr id="5" name="Slide Number Placeholder 4"/>
          <p:cNvSpPr>
            <a:spLocks noGrp="1"/>
          </p:cNvSpPr>
          <p:nvPr>
            <p:ph type="sldNum" sz="quarter" idx="12"/>
          </p:nvPr>
        </p:nvSpPr>
        <p:spPr/>
        <p:txBody>
          <a:bodyPr/>
          <a:lstStyle/>
          <a:p>
            <a:fld id="{665D258A-DE35-43ED-8318-C8E464C331E0}" type="slidenum">
              <a:rPr lang="ru-RU" smtClean="0"/>
              <a:t>21</a:t>
            </a:fld>
            <a:endParaRPr lang="ru-RU"/>
          </a:p>
        </p:txBody>
      </p:sp>
      <p:sp>
        <p:nvSpPr>
          <p:cNvPr id="6"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3950013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assumptions, tools</a:t>
            </a:r>
            <a:endParaRPr lang="ru-RU" dirty="0"/>
          </a:p>
        </p:txBody>
      </p:sp>
      <p:sp>
        <p:nvSpPr>
          <p:cNvPr id="3" name="Content Placeholder 2"/>
          <p:cNvSpPr>
            <a:spLocks noGrp="1"/>
          </p:cNvSpPr>
          <p:nvPr>
            <p:ph idx="1"/>
          </p:nvPr>
        </p:nvSpPr>
        <p:spPr>
          <a:xfrm>
            <a:off x="467544" y="1268760"/>
            <a:ext cx="8229600" cy="4525963"/>
          </a:xfrm>
        </p:spPr>
        <p:txBody>
          <a:bodyPr>
            <a:normAutofit/>
          </a:bodyPr>
          <a:lstStyle/>
          <a:p>
            <a:r>
              <a:rPr lang="en-US" dirty="0" smtClean="0"/>
              <a:t>Estimate nonlinear features of </a:t>
            </a:r>
            <a:r>
              <a:rPr lang="en-US" dirty="0" err="1" smtClean="0"/>
              <a:t>FCCee</a:t>
            </a:r>
            <a:r>
              <a:rPr lang="en-US" dirty="0" smtClean="0"/>
              <a:t> final focus as a function of L* and </a:t>
            </a:r>
            <a:r>
              <a:rPr lang="en-US" dirty="0" smtClean="0">
                <a:sym typeface="Symbol"/>
              </a:rPr>
              <a:t>*. Assuming domination of the vertical plane.</a:t>
            </a:r>
          </a:p>
          <a:p>
            <a:r>
              <a:rPr lang="en-US" dirty="0" smtClean="0">
                <a:sym typeface="Symbol"/>
              </a:rPr>
              <a:t>Design several lattices of FF (from IP to beginning of the arc) for several L*.</a:t>
            </a:r>
          </a:p>
          <a:p>
            <a:r>
              <a:rPr lang="en-US" dirty="0" smtClean="0">
                <a:sym typeface="Symbol"/>
              </a:rPr>
              <a:t>Close the ring with linear matrix providing tunes good for luminosity. Find DA, detuning. Optimize DA.</a:t>
            </a:r>
            <a:endParaRPr lang="ru-RU" dirty="0"/>
          </a:p>
        </p:txBody>
      </p:sp>
      <p:sp>
        <p:nvSpPr>
          <p:cNvPr id="5" name="Slide Number Placeholder 4"/>
          <p:cNvSpPr>
            <a:spLocks noGrp="1"/>
          </p:cNvSpPr>
          <p:nvPr>
            <p:ph type="sldNum" sz="quarter" idx="12"/>
          </p:nvPr>
        </p:nvSpPr>
        <p:spPr/>
        <p:txBody>
          <a:bodyPr/>
          <a:lstStyle/>
          <a:p>
            <a:fld id="{665D258A-DE35-43ED-8318-C8E464C331E0}" type="slidenum">
              <a:rPr lang="ru-RU" smtClean="0"/>
              <a:t>3</a:t>
            </a:fld>
            <a:endParaRPr lang="ru-RU" dirty="0"/>
          </a:p>
        </p:txBody>
      </p:sp>
      <p:sp>
        <p:nvSpPr>
          <p:cNvPr id="6"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162991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optics blocks</a:t>
            </a:r>
            <a:endParaRPr lang="ru-RU"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75" t="8306" r="19887" b="9546"/>
          <a:stretch/>
        </p:blipFill>
        <p:spPr>
          <a:xfrm rot="5400000">
            <a:off x="1927581" y="-347991"/>
            <a:ext cx="5287943" cy="8064000"/>
          </a:xfrm>
        </p:spPr>
      </p:pic>
      <p:grpSp>
        <p:nvGrpSpPr>
          <p:cNvPr id="22" name="Group 21"/>
          <p:cNvGrpSpPr/>
          <p:nvPr/>
        </p:nvGrpSpPr>
        <p:grpSpPr>
          <a:xfrm>
            <a:off x="5824633" y="764704"/>
            <a:ext cx="691215" cy="4967364"/>
            <a:chOff x="5824633" y="1065436"/>
            <a:chExt cx="691215" cy="4967364"/>
          </a:xfrm>
        </p:grpSpPr>
        <p:cxnSp>
          <p:nvCxnSpPr>
            <p:cNvPr id="14" name="Straight Connector 13"/>
            <p:cNvCxnSpPr/>
            <p:nvPr/>
          </p:nvCxnSpPr>
          <p:spPr>
            <a:xfrm>
              <a:off x="6168392" y="1444029"/>
              <a:ext cx="0" cy="458877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4633" y="1065436"/>
              <a:ext cx="691215" cy="369332"/>
            </a:xfrm>
            <a:prstGeom prst="rect">
              <a:avLst/>
            </a:prstGeom>
            <a:noFill/>
            <a:ln w="19050">
              <a:solidFill>
                <a:srgbClr val="FFFF00"/>
              </a:solidFill>
            </a:ln>
          </p:spPr>
          <p:txBody>
            <a:bodyPr wrap="none" rtlCol="0">
              <a:spAutoFit/>
            </a:bodyPr>
            <a:lstStyle/>
            <a:p>
              <a:r>
                <a:rPr lang="en-US" dirty="0" smtClean="0"/>
                <a:t>CRAB</a:t>
              </a:r>
              <a:endParaRPr lang="ru-RU" dirty="0"/>
            </a:p>
          </p:txBody>
        </p:sp>
      </p:grpSp>
      <p:grpSp>
        <p:nvGrpSpPr>
          <p:cNvPr id="38" name="Group 37"/>
          <p:cNvGrpSpPr/>
          <p:nvPr/>
        </p:nvGrpSpPr>
        <p:grpSpPr>
          <a:xfrm>
            <a:off x="4634050" y="776068"/>
            <a:ext cx="421910" cy="4967364"/>
            <a:chOff x="4634050" y="1076800"/>
            <a:chExt cx="421910" cy="4967364"/>
          </a:xfrm>
        </p:grpSpPr>
        <p:cxnSp>
          <p:nvCxnSpPr>
            <p:cNvPr id="24" name="Straight Connector 23"/>
            <p:cNvCxnSpPr/>
            <p:nvPr/>
          </p:nvCxnSpPr>
          <p:spPr>
            <a:xfrm>
              <a:off x="4843751" y="1455393"/>
              <a:ext cx="0" cy="458877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34050" y="1076800"/>
              <a:ext cx="421910" cy="369332"/>
            </a:xfrm>
            <a:prstGeom prst="rect">
              <a:avLst/>
            </a:prstGeom>
            <a:noFill/>
            <a:ln w="19050">
              <a:solidFill>
                <a:srgbClr val="FFFF00"/>
              </a:solidFill>
            </a:ln>
          </p:spPr>
          <p:txBody>
            <a:bodyPr wrap="none" rtlCol="0">
              <a:spAutoFit/>
            </a:bodyPr>
            <a:lstStyle/>
            <a:p>
              <a:r>
                <a:rPr lang="en-US" dirty="0" smtClean="0"/>
                <a:t>X2</a:t>
              </a:r>
              <a:endParaRPr lang="ru-RU" dirty="0"/>
            </a:p>
          </p:txBody>
        </p:sp>
      </p:grpSp>
      <p:grpSp>
        <p:nvGrpSpPr>
          <p:cNvPr id="37" name="Group 36"/>
          <p:cNvGrpSpPr/>
          <p:nvPr/>
        </p:nvGrpSpPr>
        <p:grpSpPr>
          <a:xfrm>
            <a:off x="3964210" y="776068"/>
            <a:ext cx="421910" cy="4967364"/>
            <a:chOff x="3964210" y="1076800"/>
            <a:chExt cx="421910" cy="4967364"/>
          </a:xfrm>
        </p:grpSpPr>
        <p:cxnSp>
          <p:nvCxnSpPr>
            <p:cNvPr id="27" name="Straight Connector 26"/>
            <p:cNvCxnSpPr/>
            <p:nvPr/>
          </p:nvCxnSpPr>
          <p:spPr>
            <a:xfrm>
              <a:off x="4176600" y="1455393"/>
              <a:ext cx="0" cy="458877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64210" y="1076800"/>
              <a:ext cx="421910" cy="369332"/>
            </a:xfrm>
            <a:prstGeom prst="rect">
              <a:avLst/>
            </a:prstGeom>
            <a:noFill/>
            <a:ln w="19050">
              <a:solidFill>
                <a:srgbClr val="FFFF00"/>
              </a:solidFill>
            </a:ln>
          </p:spPr>
          <p:txBody>
            <a:bodyPr wrap="none" rtlCol="0">
              <a:spAutoFit/>
            </a:bodyPr>
            <a:lstStyle/>
            <a:p>
              <a:r>
                <a:rPr lang="en-US" dirty="0" smtClean="0"/>
                <a:t>X1</a:t>
              </a:r>
              <a:endParaRPr lang="ru-RU" dirty="0"/>
            </a:p>
          </p:txBody>
        </p:sp>
      </p:grpSp>
      <p:grpSp>
        <p:nvGrpSpPr>
          <p:cNvPr id="36" name="Group 35"/>
          <p:cNvGrpSpPr/>
          <p:nvPr/>
        </p:nvGrpSpPr>
        <p:grpSpPr>
          <a:xfrm>
            <a:off x="3103104" y="776068"/>
            <a:ext cx="413896" cy="4967364"/>
            <a:chOff x="3103104" y="1076800"/>
            <a:chExt cx="413896" cy="4967364"/>
          </a:xfrm>
        </p:grpSpPr>
        <p:cxnSp>
          <p:nvCxnSpPr>
            <p:cNvPr id="30" name="Straight Connector 29"/>
            <p:cNvCxnSpPr/>
            <p:nvPr/>
          </p:nvCxnSpPr>
          <p:spPr>
            <a:xfrm>
              <a:off x="3312320" y="1455393"/>
              <a:ext cx="0" cy="458877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03104" y="1076800"/>
              <a:ext cx="413896" cy="369332"/>
            </a:xfrm>
            <a:prstGeom prst="rect">
              <a:avLst/>
            </a:prstGeom>
            <a:noFill/>
            <a:ln w="19050">
              <a:solidFill>
                <a:srgbClr val="FFFF00"/>
              </a:solidFill>
            </a:ln>
          </p:spPr>
          <p:txBody>
            <a:bodyPr wrap="none" rtlCol="0">
              <a:spAutoFit/>
            </a:bodyPr>
            <a:lstStyle/>
            <a:p>
              <a:r>
                <a:rPr lang="en-US" dirty="0" smtClean="0"/>
                <a:t>Y2</a:t>
              </a:r>
              <a:endParaRPr lang="ru-RU" dirty="0"/>
            </a:p>
          </p:txBody>
        </p:sp>
      </p:grpSp>
      <p:grpSp>
        <p:nvGrpSpPr>
          <p:cNvPr id="35" name="Group 34"/>
          <p:cNvGrpSpPr/>
          <p:nvPr/>
        </p:nvGrpSpPr>
        <p:grpSpPr>
          <a:xfrm>
            <a:off x="2404792" y="777124"/>
            <a:ext cx="413896" cy="4966308"/>
            <a:chOff x="2404792" y="1077856"/>
            <a:chExt cx="413896" cy="4966308"/>
          </a:xfrm>
        </p:grpSpPr>
        <p:cxnSp>
          <p:nvCxnSpPr>
            <p:cNvPr id="33" name="Straight Connector 32"/>
            <p:cNvCxnSpPr/>
            <p:nvPr/>
          </p:nvCxnSpPr>
          <p:spPr>
            <a:xfrm>
              <a:off x="2611503" y="1455393"/>
              <a:ext cx="0" cy="458877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404792" y="1077856"/>
              <a:ext cx="413896" cy="369332"/>
            </a:xfrm>
            <a:prstGeom prst="rect">
              <a:avLst/>
            </a:prstGeom>
            <a:noFill/>
            <a:ln w="19050">
              <a:solidFill>
                <a:srgbClr val="FFFF00"/>
              </a:solidFill>
            </a:ln>
          </p:spPr>
          <p:txBody>
            <a:bodyPr wrap="none" rtlCol="0">
              <a:spAutoFit/>
            </a:bodyPr>
            <a:lstStyle/>
            <a:p>
              <a:r>
                <a:rPr lang="en-US" dirty="0" smtClean="0"/>
                <a:t>Y1</a:t>
              </a:r>
              <a:endParaRPr lang="ru-RU" dirty="0"/>
            </a:p>
          </p:txBody>
        </p:sp>
      </p:grpSp>
      <p:cxnSp>
        <p:nvCxnSpPr>
          <p:cNvPr id="4" name="Straight Arrow Connector 3"/>
          <p:cNvCxnSpPr/>
          <p:nvPr/>
        </p:nvCxnSpPr>
        <p:spPr>
          <a:xfrm>
            <a:off x="1742892" y="6152604"/>
            <a:ext cx="522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51842" y="6152604"/>
            <a:ext cx="324036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6300" y="6152604"/>
            <a:ext cx="136815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47786" y="5743432"/>
            <a:ext cx="0" cy="48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793" y="5746797"/>
            <a:ext cx="0" cy="48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76300" y="5743432"/>
            <a:ext cx="0" cy="481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2403" y="5736458"/>
            <a:ext cx="0" cy="48118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51956" y="6156012"/>
            <a:ext cx="508473"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FFT</a:t>
            </a:r>
            <a:endParaRPr lang="ru-RU" dirty="0">
              <a:solidFill>
                <a:schemeClr val="accent1"/>
              </a:solidFill>
            </a:endParaRPr>
          </a:p>
        </p:txBody>
      </p:sp>
      <p:sp>
        <p:nvSpPr>
          <p:cNvPr id="40" name="TextBox 39"/>
          <p:cNvSpPr txBox="1"/>
          <p:nvPr/>
        </p:nvSpPr>
        <p:spPr>
          <a:xfrm>
            <a:off x="3419872" y="6152604"/>
            <a:ext cx="763351"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YXCCS</a:t>
            </a:r>
            <a:endParaRPr lang="ru-RU" dirty="0">
              <a:solidFill>
                <a:schemeClr val="accent1"/>
              </a:solidFill>
            </a:endParaRPr>
          </a:p>
        </p:txBody>
      </p:sp>
      <p:sp>
        <p:nvSpPr>
          <p:cNvPr id="41" name="TextBox 40"/>
          <p:cNvSpPr txBox="1"/>
          <p:nvPr/>
        </p:nvSpPr>
        <p:spPr>
          <a:xfrm>
            <a:off x="5868144" y="6152604"/>
            <a:ext cx="691215"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CRAB</a:t>
            </a:r>
            <a:endParaRPr lang="ru-RU" dirty="0">
              <a:solidFill>
                <a:schemeClr val="accent1"/>
              </a:solidFill>
            </a:endParaRPr>
          </a:p>
        </p:txBody>
      </p:sp>
      <p:cxnSp>
        <p:nvCxnSpPr>
          <p:cNvPr id="42" name="Straight Arrow Connector 41"/>
          <p:cNvCxnSpPr/>
          <p:nvPr/>
        </p:nvCxnSpPr>
        <p:spPr>
          <a:xfrm>
            <a:off x="2627784" y="3632324"/>
            <a:ext cx="648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96989" y="3262992"/>
            <a:ext cx="312906"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-I</a:t>
            </a:r>
            <a:endParaRPr lang="ru-RU" dirty="0">
              <a:solidFill>
                <a:schemeClr val="accent1"/>
              </a:solidFill>
            </a:endParaRPr>
          </a:p>
        </p:txBody>
      </p:sp>
      <p:cxnSp>
        <p:nvCxnSpPr>
          <p:cNvPr id="44" name="Straight Arrow Connector 43"/>
          <p:cNvCxnSpPr/>
          <p:nvPr/>
        </p:nvCxnSpPr>
        <p:spPr>
          <a:xfrm>
            <a:off x="4190678" y="3641616"/>
            <a:ext cx="648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55976" y="3272284"/>
            <a:ext cx="312906"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-I</a:t>
            </a:r>
            <a:endParaRPr lang="ru-RU" dirty="0">
              <a:solidFill>
                <a:schemeClr val="accent1"/>
              </a:solidFill>
            </a:endParaRPr>
          </a:p>
        </p:txBody>
      </p:sp>
      <p:cxnSp>
        <p:nvCxnSpPr>
          <p:cNvPr id="46" name="Straight Arrow Connector 45"/>
          <p:cNvCxnSpPr/>
          <p:nvPr/>
        </p:nvCxnSpPr>
        <p:spPr>
          <a:xfrm flipV="1">
            <a:off x="1331640" y="5735186"/>
            <a:ext cx="396543" cy="958482"/>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69975" y="2633197"/>
            <a:ext cx="461665" cy="4060471"/>
          </a:xfrm>
          <a:prstGeom prst="rect">
            <a:avLst/>
          </a:prstGeom>
          <a:noFill/>
          <a:ln>
            <a:solidFill>
              <a:schemeClr val="accent1">
                <a:shade val="95000"/>
                <a:satMod val="105000"/>
              </a:schemeClr>
            </a:solidFill>
          </a:ln>
        </p:spPr>
        <p:txBody>
          <a:bodyPr vert="vert270" wrap="none" rtlCol="0">
            <a:spAutoFit/>
          </a:bodyPr>
          <a:lstStyle/>
          <a:p>
            <a:r>
              <a:rPr lang="en-US" dirty="0" smtClean="0">
                <a:solidFill>
                  <a:schemeClr val="accent1"/>
                </a:solidFill>
              </a:rPr>
              <a:t>IP: Kinematic </a:t>
            </a:r>
            <a:r>
              <a:rPr lang="en-US" dirty="0">
                <a:solidFill>
                  <a:schemeClr val="accent1"/>
                </a:solidFill>
              </a:rPr>
              <a:t>terms: extremely low IP </a:t>
            </a:r>
            <a:r>
              <a:rPr lang="en-US" dirty="0" smtClean="0">
                <a:solidFill>
                  <a:schemeClr val="accent1"/>
                </a:solidFill>
              </a:rPr>
              <a:t>beta</a:t>
            </a:r>
            <a:endParaRPr lang="en-US" dirty="0">
              <a:solidFill>
                <a:schemeClr val="accent1"/>
              </a:solidFill>
            </a:endParaRPr>
          </a:p>
        </p:txBody>
      </p:sp>
      <p:sp>
        <p:nvSpPr>
          <p:cNvPr id="13" name="TextBox 12"/>
          <p:cNvSpPr txBox="1"/>
          <p:nvPr/>
        </p:nvSpPr>
        <p:spPr>
          <a:xfrm>
            <a:off x="2411676" y="3789040"/>
            <a:ext cx="2880404" cy="646331"/>
          </a:xfrm>
          <a:prstGeom prst="rect">
            <a:avLst/>
          </a:prstGeom>
          <a:noFill/>
          <a:ln>
            <a:solidFill>
              <a:schemeClr val="accent1">
                <a:shade val="95000"/>
                <a:satMod val="105000"/>
              </a:schemeClr>
            </a:solidFill>
          </a:ln>
        </p:spPr>
        <p:txBody>
          <a:bodyPr wrap="none" rtlCol="0">
            <a:spAutoFit/>
          </a:bodyPr>
          <a:lstStyle/>
          <a:p>
            <a:r>
              <a:rPr lang="en-US" dirty="0">
                <a:solidFill>
                  <a:schemeClr val="accent1"/>
                </a:solidFill>
              </a:rPr>
              <a:t>Chromatic </a:t>
            </a:r>
            <a:r>
              <a:rPr lang="en-US" dirty="0" smtClean="0">
                <a:solidFill>
                  <a:schemeClr val="accent1"/>
                </a:solidFill>
              </a:rPr>
              <a:t>section:</a:t>
            </a:r>
          </a:p>
          <a:p>
            <a:r>
              <a:rPr lang="en-US" dirty="0" smtClean="0">
                <a:solidFill>
                  <a:schemeClr val="accent1"/>
                </a:solidFill>
              </a:rPr>
              <a:t>strong </a:t>
            </a:r>
            <a:r>
              <a:rPr lang="en-US" dirty="0">
                <a:solidFill>
                  <a:schemeClr val="accent1"/>
                </a:solidFill>
              </a:rPr>
              <a:t>sextupoles, large </a:t>
            </a:r>
            <a:r>
              <a:rPr lang="en-US" dirty="0" smtClean="0">
                <a:solidFill>
                  <a:schemeClr val="accent1"/>
                </a:solidFill>
              </a:rPr>
              <a:t>beta</a:t>
            </a:r>
            <a:endParaRPr lang="ru-RU" dirty="0">
              <a:solidFill>
                <a:schemeClr val="accent1"/>
              </a:solidFill>
            </a:endParaRPr>
          </a:p>
        </p:txBody>
      </p:sp>
      <p:sp>
        <p:nvSpPr>
          <p:cNvPr id="15" name="TextBox 14"/>
          <p:cNvSpPr txBox="1"/>
          <p:nvPr/>
        </p:nvSpPr>
        <p:spPr>
          <a:xfrm>
            <a:off x="827584" y="1763524"/>
            <a:ext cx="4151136" cy="369332"/>
          </a:xfrm>
          <a:prstGeom prst="rect">
            <a:avLst/>
          </a:prstGeom>
          <a:solidFill>
            <a:schemeClr val="bg1"/>
          </a:solidFill>
          <a:ln>
            <a:solidFill>
              <a:schemeClr val="accent1">
                <a:shade val="95000"/>
                <a:satMod val="105000"/>
              </a:schemeClr>
            </a:solidFill>
          </a:ln>
        </p:spPr>
        <p:txBody>
          <a:bodyPr vert="horz" wrap="none" rtlCol="0">
            <a:spAutoFit/>
          </a:bodyPr>
          <a:lstStyle/>
          <a:p>
            <a:r>
              <a:rPr lang="en-US" dirty="0">
                <a:solidFill>
                  <a:schemeClr val="accent1"/>
                </a:solidFill>
              </a:rPr>
              <a:t>First quad fringes: large strength and beta </a:t>
            </a:r>
            <a:endParaRPr lang="ru-RU" dirty="0">
              <a:solidFill>
                <a:schemeClr val="accent1"/>
              </a:solidFill>
            </a:endParaRPr>
          </a:p>
        </p:txBody>
      </p:sp>
      <p:cxnSp>
        <p:nvCxnSpPr>
          <p:cNvPr id="48" name="Straight Arrow Connector 47"/>
          <p:cNvCxnSpPr/>
          <p:nvPr/>
        </p:nvCxnSpPr>
        <p:spPr>
          <a:xfrm>
            <a:off x="827584" y="2132856"/>
            <a:ext cx="972607" cy="360040"/>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665D258A-DE35-43ED-8318-C8E464C331E0}" type="slidenum">
              <a:rPr lang="ru-RU" smtClean="0"/>
              <a:t>4</a:t>
            </a:fld>
            <a:endParaRPr lang="ru-RU"/>
          </a:p>
        </p:txBody>
      </p:sp>
      <p:sp>
        <p:nvSpPr>
          <p:cNvPr id="49"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7736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focus</a:t>
            </a:r>
            <a:endParaRPr lang="ru-RU"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57" t="14191" r="19592" b="11805"/>
          <a:stretch/>
        </p:blipFill>
        <p:spPr>
          <a:xfrm rot="5400000">
            <a:off x="1652052" y="-275339"/>
            <a:ext cx="5839897" cy="8064000"/>
          </a:xfrm>
        </p:spPr>
      </p:pic>
      <p:sp>
        <p:nvSpPr>
          <p:cNvPr id="3" name="TextBox 2"/>
          <p:cNvSpPr txBox="1"/>
          <p:nvPr/>
        </p:nvSpPr>
        <p:spPr>
          <a:xfrm>
            <a:off x="2843808" y="2828836"/>
            <a:ext cx="3456384" cy="1200329"/>
          </a:xfrm>
          <a:prstGeom prst="rect">
            <a:avLst/>
          </a:prstGeom>
          <a:noFill/>
          <a:ln>
            <a:solidFill>
              <a:schemeClr val="tx1"/>
            </a:solidFill>
          </a:ln>
        </p:spPr>
        <p:txBody>
          <a:bodyPr wrap="square" rtlCol="0">
            <a:spAutoFit/>
          </a:bodyPr>
          <a:lstStyle/>
          <a:p>
            <a:r>
              <a:rPr lang="en-US" dirty="0" smtClean="0"/>
              <a:t>D0=0.7 m</a:t>
            </a:r>
          </a:p>
          <a:p>
            <a:r>
              <a:rPr lang="en-US" dirty="0" smtClean="0"/>
              <a:t>Q0: L=4.6 m, G=95 T/m @ 175 </a:t>
            </a:r>
            <a:r>
              <a:rPr lang="en-US" dirty="0" err="1" smtClean="0"/>
              <a:t>GeV</a:t>
            </a:r>
            <a:endParaRPr lang="en-US" dirty="0" smtClean="0"/>
          </a:p>
          <a:p>
            <a:r>
              <a:rPr lang="en-US" dirty="0" smtClean="0"/>
              <a:t>D1=0.4 m</a:t>
            </a:r>
          </a:p>
          <a:p>
            <a:r>
              <a:rPr lang="en-US" dirty="0" smtClean="0"/>
              <a:t>Q1: L=2 m, G=96 T/m</a:t>
            </a:r>
            <a:r>
              <a:rPr lang="en-US" dirty="0"/>
              <a:t> @ 175 </a:t>
            </a:r>
            <a:r>
              <a:rPr lang="en-US" dirty="0" err="1"/>
              <a:t>GeV</a:t>
            </a:r>
            <a:endParaRPr lang="ru-RU" dirty="0"/>
          </a:p>
        </p:txBody>
      </p:sp>
      <p:cxnSp>
        <p:nvCxnSpPr>
          <p:cNvPr id="6" name="Straight Arrow Connector 5"/>
          <p:cNvCxnSpPr/>
          <p:nvPr/>
        </p:nvCxnSpPr>
        <p:spPr>
          <a:xfrm>
            <a:off x="1116572" y="4950460"/>
            <a:ext cx="1079164" cy="1070828"/>
          </a:xfrm>
          <a:prstGeom prst="straightConnector1">
            <a:avLst/>
          </a:prstGeom>
          <a:ln>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5576" y="4581128"/>
            <a:ext cx="360996"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IP</a:t>
            </a:r>
            <a:endParaRPr lang="ru-RU" dirty="0">
              <a:solidFill>
                <a:schemeClr val="accent1"/>
              </a:solidFill>
            </a:endParaRPr>
          </a:p>
        </p:txBody>
      </p:sp>
      <p:cxnSp>
        <p:nvCxnSpPr>
          <p:cNvPr id="9" name="Straight Arrow Connector 8"/>
          <p:cNvCxnSpPr/>
          <p:nvPr/>
        </p:nvCxnSpPr>
        <p:spPr>
          <a:xfrm>
            <a:off x="1979712" y="918012"/>
            <a:ext cx="262631" cy="253339"/>
          </a:xfrm>
          <a:prstGeom prst="straightConnector1">
            <a:avLst/>
          </a:prstGeom>
          <a:ln>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81095" y="548680"/>
            <a:ext cx="798617"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L*(D0)</a:t>
            </a:r>
            <a:endParaRPr lang="ru-RU" dirty="0">
              <a:solidFill>
                <a:schemeClr val="accent1"/>
              </a:solidFill>
            </a:endParaRPr>
          </a:p>
        </p:txBody>
      </p:sp>
      <p:cxnSp>
        <p:nvCxnSpPr>
          <p:cNvPr id="12" name="Straight Arrow Connector 11"/>
          <p:cNvCxnSpPr/>
          <p:nvPr/>
        </p:nvCxnSpPr>
        <p:spPr>
          <a:xfrm>
            <a:off x="2246265" y="918012"/>
            <a:ext cx="341441" cy="422756"/>
          </a:xfrm>
          <a:prstGeom prst="straightConnector1">
            <a:avLst/>
          </a:prstGeom>
          <a:ln>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42616" y="548680"/>
            <a:ext cx="599844" cy="369332"/>
          </a:xfrm>
          <a:prstGeom prst="rect">
            <a:avLst/>
          </a:prstGeom>
          <a:noFill/>
          <a:ln>
            <a:solidFill>
              <a:schemeClr val="accent1">
                <a:shade val="95000"/>
                <a:satMod val="105000"/>
              </a:schemeClr>
            </a:solidFill>
          </a:ln>
        </p:spPr>
        <p:txBody>
          <a:bodyPr wrap="none" rtlCol="0">
            <a:spAutoFit/>
          </a:bodyPr>
          <a:lstStyle/>
          <a:p>
            <a:r>
              <a:rPr lang="en-US" dirty="0" smtClean="0">
                <a:solidFill>
                  <a:schemeClr val="accent1"/>
                </a:solidFill>
              </a:rPr>
              <a:t>QD0</a:t>
            </a:r>
            <a:endParaRPr lang="ru-RU" dirty="0">
              <a:solidFill>
                <a:schemeClr val="accent1"/>
              </a:solidFill>
            </a:endParaRPr>
          </a:p>
        </p:txBody>
      </p:sp>
      <p:sp>
        <p:nvSpPr>
          <p:cNvPr id="8" name="Slide Number Placeholder 7"/>
          <p:cNvSpPr>
            <a:spLocks noGrp="1"/>
          </p:cNvSpPr>
          <p:nvPr>
            <p:ph type="sldNum" sz="quarter" idx="12"/>
          </p:nvPr>
        </p:nvSpPr>
        <p:spPr/>
        <p:txBody>
          <a:bodyPr/>
          <a:lstStyle/>
          <a:p>
            <a:fld id="{665D258A-DE35-43ED-8318-C8E464C331E0}" type="slidenum">
              <a:rPr lang="ru-RU" smtClean="0"/>
              <a:t>5</a:t>
            </a:fld>
            <a:endParaRPr lang="ru-RU"/>
          </a:p>
        </p:txBody>
      </p:sp>
      <p:sp>
        <p:nvSpPr>
          <p:cNvPr id="14"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461141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Nonlinearity: figure of merit</a:t>
            </a:r>
            <a:endParaRPr lang="ru-R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52736"/>
                <a:ext cx="8229600" cy="5256584"/>
              </a:xfrm>
            </p:spPr>
            <p:txBody>
              <a:bodyPr>
                <a:normAutofit lnSpcReduction="10000"/>
              </a:bodyPr>
              <a:lstStyle/>
              <a:p>
                <a:pPr marL="0" indent="0">
                  <a:buNone/>
                </a:pPr>
                <a:r>
                  <a:rPr lang="en-US" sz="2400" dirty="0" smtClean="0"/>
                  <a:t>Final goal is large dynamic aperture. However, DA can’t be calculated for part of the ring. Therefore we took nonlinear detuning coefficient </a:t>
                </a:r>
                <a:r>
                  <a:rPr lang="en-US" sz="2400" dirty="0" smtClean="0">
                    <a:sym typeface="Symbol"/>
                  </a:rPr>
                  <a:t> as FF nonlinearity figure of merit.</a:t>
                </a:r>
              </a:p>
              <a:p>
                <a:pPr marL="0" indent="0">
                  <a:buNone/>
                </a:pPr>
                <a:endParaRPr lang="en-US" sz="2400" dirty="0" smtClean="0">
                  <a:sym typeface="Symbol"/>
                </a:endParaRPr>
              </a:p>
              <a:p>
                <a:pPr marL="0" indent="0">
                  <a:buNone/>
                </a:pPr>
                <a:r>
                  <a:rPr lang="en-US" sz="2400" dirty="0" smtClean="0">
                    <a:sym typeface="Symbol"/>
                  </a:rPr>
                  <a:t>Advantages</a:t>
                </a:r>
              </a:p>
              <a:p>
                <a:r>
                  <a:rPr lang="en-US" sz="2400" dirty="0" smtClean="0">
                    <a:sym typeface="Symbol"/>
                  </a:rPr>
                  <a:t>Perturbations are 3</a:t>
                </a:r>
                <a:r>
                  <a:rPr lang="en-US" sz="2400" baseline="30000" dirty="0" smtClean="0">
                    <a:sym typeface="Symbol"/>
                  </a:rPr>
                  <a:t>rd</a:t>
                </a:r>
                <a:r>
                  <a:rPr lang="en-US" sz="2400" dirty="0" smtClean="0">
                    <a:sym typeface="Symbol"/>
                  </a:rPr>
                  <a:t> order (octupole like) and detuning is calculated by 1</a:t>
                </a:r>
                <a:r>
                  <a:rPr lang="en-US" sz="2400" baseline="30000" dirty="0" smtClean="0">
                    <a:sym typeface="Symbol"/>
                  </a:rPr>
                  <a:t>st</a:t>
                </a:r>
                <a:r>
                  <a:rPr lang="en-US" sz="2400" dirty="0" smtClean="0">
                    <a:sym typeface="Symbol"/>
                  </a:rPr>
                  <a:t> order of perturbation theory: </a:t>
                </a:r>
              </a:p>
              <a:p>
                <a:pPr marL="0" indent="0">
                  <a:buNone/>
                </a:pPr>
                <a14:m>
                  <m:oMathPara xmlns:m="http://schemas.openxmlformats.org/officeDocument/2006/math">
                    <m:oMathParaPr>
                      <m:jc m:val="center"/>
                    </m:oMathParaPr>
                    <m:oMath xmlns:m="http://schemas.openxmlformats.org/officeDocument/2006/math">
                      <m:r>
                        <a:rPr lang="en-US" sz="2400" i="1" smtClean="0">
                          <a:latin typeface="Cambria Math"/>
                          <a:ea typeface="Cambria Math"/>
                          <a:sym typeface="Symbol"/>
                        </a:rPr>
                        <m:t>∆</m:t>
                      </m:r>
                      <m:r>
                        <a:rPr lang="en-US" sz="2400" b="0" i="1" smtClean="0">
                          <a:latin typeface="Cambria Math"/>
                          <a:ea typeface="Cambria Math"/>
                          <a:sym typeface="Symbol"/>
                        </a:rPr>
                        <m:t>=</m:t>
                      </m:r>
                      <m:r>
                        <a:rPr lang="en-US" sz="2400" b="0" i="1" smtClean="0">
                          <a:latin typeface="Cambria Math"/>
                          <a:ea typeface="Cambria Math"/>
                          <a:sym typeface="Symbol"/>
                        </a:rPr>
                        <m:t>𝛼</m:t>
                      </m:r>
                      <m:r>
                        <a:rPr lang="en-US" sz="2400" b="0" i="1" smtClean="0">
                          <a:latin typeface="Cambria Math"/>
                          <a:ea typeface="Cambria Math"/>
                          <a:sym typeface="Symbol"/>
                        </a:rPr>
                        <m:t>𝐽</m:t>
                      </m:r>
                      <m:r>
                        <a:rPr lang="en-US" sz="2400" b="0" i="1" smtClean="0">
                          <a:latin typeface="Cambria Math"/>
                          <a:ea typeface="Cambria Math"/>
                          <a:sym typeface="Symbol"/>
                        </a:rPr>
                        <m:t>,  </m:t>
                      </m:r>
                      <m:sSub>
                        <m:sSubPr>
                          <m:ctrlPr>
                            <a:rPr lang="en-US" sz="2400" b="0" i="1" smtClean="0">
                              <a:latin typeface="Cambria Math"/>
                              <a:ea typeface="Cambria Math"/>
                              <a:sym typeface="Symbol"/>
                            </a:rPr>
                          </m:ctrlPr>
                        </m:sSubPr>
                        <m:e>
                          <m:r>
                            <a:rPr lang="en-US" sz="2400" b="0" i="1" smtClean="0">
                              <a:latin typeface="Cambria Math"/>
                              <a:ea typeface="Cambria Math"/>
                              <a:sym typeface="Symbol"/>
                            </a:rPr>
                            <m:t>𝐽</m:t>
                          </m:r>
                        </m:e>
                        <m:sub>
                          <m:r>
                            <a:rPr lang="en-US" sz="2400" b="0" i="1" smtClean="0">
                              <a:latin typeface="Cambria Math"/>
                              <a:ea typeface="Cambria Math"/>
                              <a:sym typeface="Symbol"/>
                            </a:rPr>
                            <m:t>𝑚𝑎𝑥</m:t>
                          </m:r>
                        </m:sub>
                      </m:sSub>
                      <m:r>
                        <a:rPr lang="en-US" sz="2400" b="0" i="1" smtClean="0">
                          <a:latin typeface="Cambria Math"/>
                          <a:ea typeface="Cambria Math"/>
                          <a:sym typeface="Symbol"/>
                        </a:rPr>
                        <m:t>=</m:t>
                      </m:r>
                      <m:f>
                        <m:fPr>
                          <m:ctrlPr>
                            <a:rPr lang="en-US" sz="2400" b="0" i="1" smtClean="0">
                              <a:latin typeface="Cambria Math"/>
                              <a:ea typeface="Cambria Math"/>
                              <a:sym typeface="Symbol"/>
                            </a:rPr>
                          </m:ctrlPr>
                        </m:fPr>
                        <m:num>
                          <m:sSup>
                            <m:sSupPr>
                              <m:ctrlPr>
                                <a:rPr lang="en-US" sz="2400" i="1">
                                  <a:latin typeface="Cambria Math"/>
                                  <a:ea typeface="Cambria Math"/>
                                  <a:sym typeface="Symbol"/>
                                </a:rPr>
                              </m:ctrlPr>
                            </m:sSupPr>
                            <m:e>
                              <m:r>
                                <a:rPr lang="en-US" sz="2400" i="1">
                                  <a:latin typeface="Cambria Math"/>
                                  <a:ea typeface="Cambria Math"/>
                                  <a:sym typeface="Symbol"/>
                                </a:rPr>
                                <m:t>𝐴</m:t>
                              </m:r>
                            </m:e>
                            <m:sup>
                              <m:r>
                                <a:rPr lang="en-US" sz="2400" i="1">
                                  <a:latin typeface="Cambria Math"/>
                                  <a:ea typeface="Cambria Math"/>
                                  <a:sym typeface="Symbol"/>
                                </a:rPr>
                                <m:t>2</m:t>
                              </m:r>
                            </m:sup>
                          </m:sSup>
                        </m:num>
                        <m:den>
                          <m:r>
                            <a:rPr lang="en-US" sz="2400" i="1">
                              <a:latin typeface="Cambria Math"/>
                              <a:ea typeface="Cambria Math"/>
                              <a:sym typeface="Symbol"/>
                            </a:rPr>
                            <m:t>2</m:t>
                          </m:r>
                          <m:sSub>
                            <m:sSubPr>
                              <m:ctrlPr>
                                <a:rPr lang="en-US" sz="2400" i="1">
                                  <a:latin typeface="Cambria Math"/>
                                  <a:ea typeface="Cambria Math"/>
                                  <a:sym typeface="Symbol"/>
                                </a:rPr>
                              </m:ctrlPr>
                            </m:sSubPr>
                            <m:e>
                              <m:r>
                                <a:rPr lang="en-US" sz="2400" i="1">
                                  <a:latin typeface="Cambria Math"/>
                                  <a:ea typeface="Cambria Math"/>
                                  <a:sym typeface="Symbol"/>
                                </a:rPr>
                                <m:t>𝛽</m:t>
                              </m:r>
                            </m:e>
                            <m:sub>
                              <m:r>
                                <a:rPr lang="en-US" sz="2400" i="1">
                                  <a:latin typeface="Cambria Math"/>
                                  <a:ea typeface="Cambria Math"/>
                                  <a:sym typeface="Symbol"/>
                                </a:rPr>
                                <m:t>𝑜𝑏𝑠</m:t>
                              </m:r>
                            </m:sub>
                          </m:sSub>
                        </m:den>
                      </m:f>
                    </m:oMath>
                  </m:oMathPara>
                </a14:m>
                <a:endParaRPr lang="en-US" sz="2400" dirty="0" smtClean="0"/>
              </a:p>
              <a:p>
                <a:r>
                  <a:rPr lang="ru-RU" sz="2400" dirty="0" smtClean="0">
                    <a:sym typeface="Symbol"/>
                  </a:rPr>
                  <a:t></a:t>
                </a:r>
                <a:r>
                  <a:rPr lang="en-US" sz="2400" dirty="0" smtClean="0">
                    <a:sym typeface="Symbol"/>
                  </a:rPr>
                  <a:t> is additive for different sources </a:t>
                </a:r>
              </a:p>
              <a:p>
                <a:pPr marL="0" indent="0">
                  <a:buNone/>
                </a:pPr>
                <a14:m>
                  <m:oMathPara xmlns:m="http://schemas.openxmlformats.org/officeDocument/2006/math">
                    <m:oMathParaPr>
                      <m:jc m:val="center"/>
                    </m:oMathParaPr>
                    <m:oMath xmlns:m="http://schemas.openxmlformats.org/officeDocument/2006/math">
                      <m:r>
                        <a:rPr lang="en-US" sz="2400" i="1">
                          <a:latin typeface="Cambria Math"/>
                          <a:ea typeface="Cambria Math"/>
                          <a:sym typeface="Symbol"/>
                        </a:rPr>
                        <m:t>∆=</m:t>
                      </m:r>
                      <m:r>
                        <a:rPr lang="en-US" sz="2400" b="0" i="1" smtClean="0">
                          <a:latin typeface="Cambria Math"/>
                          <a:ea typeface="Cambria Math"/>
                          <a:sym typeface="Symbol"/>
                        </a:rPr>
                        <m:t>𝐽</m:t>
                      </m:r>
                      <m:d>
                        <m:dPr>
                          <m:ctrlPr>
                            <a:rPr lang="en-US" sz="2400" b="0" i="1" smtClean="0">
                              <a:latin typeface="Cambria Math"/>
                              <a:ea typeface="Cambria Math"/>
                              <a:sym typeface="Symbol"/>
                            </a:rPr>
                          </m:ctrlPr>
                        </m:dPr>
                        <m:e>
                          <m:sSub>
                            <m:sSubPr>
                              <m:ctrlPr>
                                <a:rPr lang="en-US" sz="2400" b="0" i="1" smtClean="0">
                                  <a:latin typeface="Cambria Math"/>
                                  <a:ea typeface="Cambria Math"/>
                                  <a:sym typeface="Symbol"/>
                                </a:rPr>
                              </m:ctrlPr>
                            </m:sSubPr>
                            <m:e>
                              <m:r>
                                <a:rPr lang="en-US" sz="2400" b="0" i="1" smtClean="0">
                                  <a:latin typeface="Cambria Math"/>
                                  <a:ea typeface="Cambria Math"/>
                                  <a:sym typeface="Symbol"/>
                                </a:rPr>
                                <m:t>𝛼</m:t>
                              </m:r>
                            </m:e>
                            <m:sub>
                              <m:r>
                                <a:rPr lang="en-US" sz="2400" b="0" i="1" smtClean="0">
                                  <a:latin typeface="Cambria Math"/>
                                  <a:ea typeface="Cambria Math"/>
                                  <a:sym typeface="Symbol"/>
                                </a:rPr>
                                <m:t>1</m:t>
                              </m:r>
                            </m:sub>
                          </m:sSub>
                          <m:r>
                            <a:rPr lang="en-US" sz="2400" b="0" i="1" smtClean="0">
                              <a:latin typeface="Cambria Math"/>
                              <a:ea typeface="Cambria Math"/>
                              <a:sym typeface="Symbol"/>
                            </a:rPr>
                            <m:t>+</m:t>
                          </m:r>
                          <m:sSub>
                            <m:sSubPr>
                              <m:ctrlPr>
                                <a:rPr lang="en-US" sz="2400" i="1">
                                  <a:latin typeface="Cambria Math"/>
                                  <a:ea typeface="Cambria Math"/>
                                  <a:sym typeface="Symbol"/>
                                </a:rPr>
                              </m:ctrlPr>
                            </m:sSubPr>
                            <m:e>
                              <m:r>
                                <a:rPr lang="en-US" sz="2400" i="1">
                                  <a:latin typeface="Cambria Math"/>
                                  <a:ea typeface="Cambria Math"/>
                                  <a:sym typeface="Symbol"/>
                                </a:rPr>
                                <m:t>𝛼</m:t>
                              </m:r>
                            </m:e>
                            <m:sub>
                              <m:r>
                                <a:rPr lang="en-US" sz="2400" b="0" i="1" smtClean="0">
                                  <a:latin typeface="Cambria Math"/>
                                  <a:ea typeface="Cambria Math"/>
                                  <a:sym typeface="Symbol"/>
                                </a:rPr>
                                <m:t>2</m:t>
                              </m:r>
                            </m:sub>
                          </m:sSub>
                          <m:r>
                            <a:rPr lang="en-US" sz="2400" b="0" i="1" smtClean="0">
                              <a:latin typeface="Cambria Math"/>
                              <a:ea typeface="Cambria Math"/>
                              <a:sym typeface="Symbol"/>
                            </a:rPr>
                            <m:t>+</m:t>
                          </m:r>
                          <m:sSub>
                            <m:sSubPr>
                              <m:ctrlPr>
                                <a:rPr lang="en-US" sz="2400" i="1">
                                  <a:latin typeface="Cambria Math"/>
                                  <a:ea typeface="Cambria Math"/>
                                  <a:sym typeface="Symbol"/>
                                </a:rPr>
                              </m:ctrlPr>
                            </m:sSubPr>
                            <m:e>
                              <m:r>
                                <a:rPr lang="en-US" sz="2400" i="1">
                                  <a:latin typeface="Cambria Math"/>
                                  <a:ea typeface="Cambria Math"/>
                                  <a:sym typeface="Symbol"/>
                                </a:rPr>
                                <m:t>𝛼</m:t>
                              </m:r>
                            </m:e>
                            <m:sub>
                              <m:r>
                                <a:rPr lang="en-US" sz="2400" b="0" i="1" smtClean="0">
                                  <a:latin typeface="Cambria Math"/>
                                  <a:ea typeface="Cambria Math"/>
                                  <a:sym typeface="Symbol"/>
                                </a:rPr>
                                <m:t>3</m:t>
                              </m:r>
                            </m:sub>
                          </m:sSub>
                          <m:r>
                            <a:rPr lang="en-US" sz="2400" b="0" i="1" smtClean="0">
                              <a:latin typeface="Cambria Math"/>
                              <a:ea typeface="Cambria Math"/>
                              <a:sym typeface="Symbol"/>
                            </a:rPr>
                            <m:t>+⋯</m:t>
                          </m:r>
                        </m:e>
                      </m:d>
                      <m:r>
                        <a:rPr lang="en-US" sz="2400" b="0" i="1" smtClean="0">
                          <a:latin typeface="Cambria Math"/>
                          <a:ea typeface="Cambria Math"/>
                          <a:sym typeface="Symbol"/>
                        </a:rPr>
                        <m:t>=</m:t>
                      </m:r>
                      <m:r>
                        <a:rPr lang="en-US" sz="2400" b="0" i="1" smtClean="0">
                          <a:latin typeface="Cambria Math"/>
                          <a:ea typeface="Cambria Math"/>
                          <a:sym typeface="Symbol"/>
                        </a:rPr>
                        <m:t>𝐽</m:t>
                      </m:r>
                      <m:d>
                        <m:dPr>
                          <m:ctrlPr>
                            <a:rPr lang="en-US" sz="2400" b="0" i="1" smtClean="0">
                              <a:latin typeface="Cambria Math"/>
                              <a:ea typeface="Cambria Math"/>
                              <a:sym typeface="Symbol"/>
                            </a:rPr>
                          </m:ctrlPr>
                        </m:dPr>
                        <m:e>
                          <m:nary>
                            <m:naryPr>
                              <m:chr m:val="∮"/>
                              <m:limLoc m:val="undOvr"/>
                              <m:subHide m:val="on"/>
                              <m:supHide m:val="on"/>
                              <m:ctrlPr>
                                <a:rPr lang="en-US" sz="2400" b="0" i="1" smtClean="0">
                                  <a:latin typeface="Cambria Math"/>
                                  <a:ea typeface="Cambria Math"/>
                                  <a:sym typeface="Symbol"/>
                                </a:rPr>
                              </m:ctrlPr>
                            </m:naryPr>
                            <m:sub/>
                            <m:sup/>
                            <m:e>
                              <m:d>
                                <m:dPr>
                                  <m:begChr m:val="["/>
                                  <m:endChr m:val="]"/>
                                  <m:ctrlPr>
                                    <a:rPr lang="en-US" sz="2400" b="0" i="1" smtClean="0">
                                      <a:latin typeface="Cambria Math"/>
                                      <a:ea typeface="Cambria Math"/>
                                      <a:sym typeface="Symbol"/>
                                    </a:rPr>
                                  </m:ctrlPr>
                                </m:dPr>
                                <m:e>
                                  <m:sSub>
                                    <m:sSubPr>
                                      <m:ctrlPr>
                                        <a:rPr lang="en-US" sz="2400" b="0" i="1" smtClean="0">
                                          <a:latin typeface="Cambria Math"/>
                                          <a:ea typeface="Cambria Math"/>
                                          <a:sym typeface="Symbol"/>
                                        </a:rPr>
                                      </m:ctrlPr>
                                    </m:sSubPr>
                                    <m:e>
                                      <m:r>
                                        <a:rPr lang="en-US" sz="2400" b="0" i="1" smtClean="0">
                                          <a:latin typeface="Cambria Math"/>
                                          <a:ea typeface="Cambria Math"/>
                                          <a:sym typeface="Symbol"/>
                                        </a:rPr>
                                        <m:t>𝐹</m:t>
                                      </m:r>
                                    </m:e>
                                    <m:sub>
                                      <m:r>
                                        <a:rPr lang="en-US" sz="2400" b="0" i="1" smtClean="0">
                                          <a:latin typeface="Cambria Math"/>
                                          <a:ea typeface="Cambria Math"/>
                                          <a:sym typeface="Symbol"/>
                                        </a:rPr>
                                        <m:t>1</m:t>
                                      </m:r>
                                    </m:sub>
                                  </m:sSub>
                                  <m:r>
                                    <a:rPr lang="en-US" sz="2400" b="0" i="1" smtClean="0">
                                      <a:latin typeface="Cambria Math"/>
                                      <a:ea typeface="Cambria Math"/>
                                      <a:sym typeface="Symbol"/>
                                    </a:rPr>
                                    <m:t>+</m:t>
                                  </m:r>
                                  <m:sSub>
                                    <m:sSubPr>
                                      <m:ctrlPr>
                                        <a:rPr lang="en-US" sz="2400" i="1">
                                          <a:latin typeface="Cambria Math"/>
                                          <a:ea typeface="Cambria Math"/>
                                          <a:sym typeface="Symbol"/>
                                        </a:rPr>
                                      </m:ctrlPr>
                                    </m:sSubPr>
                                    <m:e>
                                      <m:r>
                                        <a:rPr lang="en-US" sz="2400" i="1">
                                          <a:latin typeface="Cambria Math"/>
                                          <a:ea typeface="Cambria Math"/>
                                          <a:sym typeface="Symbol"/>
                                        </a:rPr>
                                        <m:t>𝐹</m:t>
                                      </m:r>
                                    </m:e>
                                    <m:sub>
                                      <m:r>
                                        <a:rPr lang="en-US" sz="2400" b="0" i="1" smtClean="0">
                                          <a:latin typeface="Cambria Math"/>
                                          <a:ea typeface="Cambria Math"/>
                                          <a:sym typeface="Symbol"/>
                                        </a:rPr>
                                        <m:t>2</m:t>
                                      </m:r>
                                    </m:sub>
                                  </m:sSub>
                                  <m:r>
                                    <a:rPr lang="en-US" sz="2400" b="0" i="1" smtClean="0">
                                      <a:latin typeface="Cambria Math"/>
                                      <a:ea typeface="Cambria Math"/>
                                      <a:sym typeface="Symbol"/>
                                    </a:rPr>
                                    <m:t>+</m:t>
                                  </m:r>
                                  <m:sSub>
                                    <m:sSubPr>
                                      <m:ctrlPr>
                                        <a:rPr lang="en-US" sz="2400" i="1">
                                          <a:latin typeface="Cambria Math"/>
                                          <a:ea typeface="Cambria Math"/>
                                          <a:sym typeface="Symbol"/>
                                        </a:rPr>
                                      </m:ctrlPr>
                                    </m:sSubPr>
                                    <m:e>
                                      <m:r>
                                        <a:rPr lang="en-US" sz="2400" i="1">
                                          <a:latin typeface="Cambria Math"/>
                                          <a:ea typeface="Cambria Math"/>
                                          <a:sym typeface="Symbol"/>
                                        </a:rPr>
                                        <m:t>𝐹</m:t>
                                      </m:r>
                                    </m:e>
                                    <m:sub>
                                      <m:r>
                                        <a:rPr lang="en-US" sz="2400" b="0" i="1" smtClean="0">
                                          <a:latin typeface="Cambria Math"/>
                                          <a:ea typeface="Cambria Math"/>
                                          <a:sym typeface="Symbol"/>
                                        </a:rPr>
                                        <m:t>3</m:t>
                                      </m:r>
                                    </m:sub>
                                  </m:sSub>
                                  <m:r>
                                    <a:rPr lang="en-US" sz="2400" b="0" i="1" smtClean="0">
                                      <a:latin typeface="Cambria Math"/>
                                      <a:ea typeface="Cambria Math"/>
                                      <a:sym typeface="Symbol"/>
                                    </a:rPr>
                                    <m:t>+⋯</m:t>
                                  </m:r>
                                </m:e>
                              </m:d>
                              <m:r>
                                <a:rPr lang="en-US" sz="2400" b="0" i="1" smtClean="0">
                                  <a:latin typeface="Cambria Math"/>
                                  <a:ea typeface="Cambria Math"/>
                                  <a:sym typeface="Symbol"/>
                                </a:rPr>
                                <m:t>𝑑𝑠</m:t>
                              </m:r>
                            </m:e>
                          </m:nary>
                        </m:e>
                      </m:d>
                    </m:oMath>
                  </m:oMathPara>
                </a14:m>
                <a:endParaRPr lang="en-US" sz="2400" dirty="0" smtClean="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52736"/>
                <a:ext cx="8229600" cy="5256584"/>
              </a:xfrm>
              <a:blipFill rotWithShape="1">
                <a:blip r:embed="rId2"/>
                <a:stretch>
                  <a:fillRect l="-1111" t="-1624"/>
                </a:stretch>
              </a:blipFill>
            </p:spPr>
            <p:txBody>
              <a:bodyPr/>
              <a:lstStyle/>
              <a:p>
                <a:r>
                  <a:rPr lang="ru-RU">
                    <a:noFill/>
                  </a:rPr>
                  <a:t> </a:t>
                </a:r>
              </a:p>
            </p:txBody>
          </p:sp>
        </mc:Fallback>
      </mc:AlternateContent>
      <p:sp>
        <p:nvSpPr>
          <p:cNvPr id="5" name="Slide Number Placeholder 4"/>
          <p:cNvSpPr>
            <a:spLocks noGrp="1"/>
          </p:cNvSpPr>
          <p:nvPr>
            <p:ph type="sldNum" sz="quarter" idx="12"/>
          </p:nvPr>
        </p:nvSpPr>
        <p:spPr/>
        <p:txBody>
          <a:bodyPr/>
          <a:lstStyle/>
          <a:p>
            <a:fld id="{665D258A-DE35-43ED-8318-C8E464C331E0}" type="slidenum">
              <a:rPr lang="ru-RU" smtClean="0"/>
              <a:t>6</a:t>
            </a:fld>
            <a:endParaRPr lang="ru-RU"/>
          </a:p>
        </p:txBody>
      </p:sp>
      <p:sp>
        <p:nvSpPr>
          <p:cNvPr id="6"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451168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Detuning and DA scaling</a:t>
            </a:r>
            <a:endParaRPr lang="ru-RU" dirty="0"/>
          </a:p>
        </p:txBody>
      </p:sp>
      <p:sp>
        <p:nvSpPr>
          <p:cNvPr id="5" name="Прямоугольник 5"/>
          <p:cNvSpPr/>
          <p:nvPr/>
        </p:nvSpPr>
        <p:spPr>
          <a:xfrm>
            <a:off x="251520" y="980728"/>
            <a:ext cx="8568952" cy="461665"/>
          </a:xfrm>
          <a:prstGeom prst="rect">
            <a:avLst/>
          </a:prstGeom>
        </p:spPr>
        <p:txBody>
          <a:bodyPr wrap="square">
            <a:spAutoFit/>
          </a:bodyPr>
          <a:lstStyle/>
          <a:p>
            <a:r>
              <a:rPr lang="en-US" sz="2400" dirty="0" smtClean="0"/>
              <a:t>Naive approach: </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6712"/>
            <a:ext cx="3600400" cy="275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Объект 24"/>
          <p:cNvGraphicFramePr>
            <a:graphicFrameLocks noChangeAspect="1"/>
          </p:cNvGraphicFramePr>
          <p:nvPr>
            <p:extLst>
              <p:ext uri="{D42A27DB-BD31-4B8C-83A1-F6EECF244321}">
                <p14:modId xmlns:p14="http://schemas.microsoft.com/office/powerpoint/2010/main" val="3898628296"/>
              </p:ext>
            </p:extLst>
          </p:nvPr>
        </p:nvGraphicFramePr>
        <p:xfrm>
          <a:off x="467544" y="1556792"/>
          <a:ext cx="2574286" cy="432048"/>
        </p:xfrm>
        <a:graphic>
          <a:graphicData uri="http://schemas.openxmlformats.org/presentationml/2006/ole">
            <mc:AlternateContent xmlns:mc="http://schemas.openxmlformats.org/markup-compatibility/2006">
              <mc:Choice xmlns:v="urn:schemas-microsoft-com:vml" Requires="v">
                <p:oleObj spid="_x0000_s14339" name="Формула" r:id="rId4" imgW="1358900" imgH="228600" progId="Equation.3">
                  <p:embed/>
                </p:oleObj>
              </mc:Choice>
              <mc:Fallback>
                <p:oleObj name="Формула" r:id="rId4" imgW="13589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556792"/>
                        <a:ext cx="2574286" cy="432048"/>
                      </a:xfrm>
                      <a:prstGeom prst="rect">
                        <a:avLst/>
                      </a:prstGeom>
                      <a:noFill/>
                    </p:spPr>
                  </p:pic>
                </p:oleObj>
              </mc:Fallback>
            </mc:AlternateContent>
          </a:graphicData>
        </a:graphic>
      </p:graphicFrame>
      <p:graphicFrame>
        <p:nvGraphicFramePr>
          <p:cNvPr id="8" name="Объект 26"/>
          <p:cNvGraphicFramePr>
            <a:graphicFrameLocks noChangeAspect="1"/>
          </p:cNvGraphicFramePr>
          <p:nvPr>
            <p:extLst>
              <p:ext uri="{D42A27DB-BD31-4B8C-83A1-F6EECF244321}">
                <p14:modId xmlns:p14="http://schemas.microsoft.com/office/powerpoint/2010/main" val="38264932"/>
              </p:ext>
            </p:extLst>
          </p:nvPr>
        </p:nvGraphicFramePr>
        <p:xfrm>
          <a:off x="395536" y="2060848"/>
          <a:ext cx="1080120" cy="860435"/>
        </p:xfrm>
        <a:graphic>
          <a:graphicData uri="http://schemas.openxmlformats.org/presentationml/2006/ole">
            <mc:AlternateContent xmlns:mc="http://schemas.openxmlformats.org/markup-compatibility/2006">
              <mc:Choice xmlns:v="urn:schemas-microsoft-com:vml" Requires="v">
                <p:oleObj spid="_x0000_s14340" name="Формула" r:id="rId6" imgW="558558" imgH="444307" progId="Equation.3">
                  <p:embed/>
                </p:oleObj>
              </mc:Choice>
              <mc:Fallback>
                <p:oleObj name="Формула" r:id="rId6" imgW="558558" imgH="444307"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060848"/>
                        <a:ext cx="1080120" cy="860435"/>
                      </a:xfrm>
                      <a:prstGeom prst="rect">
                        <a:avLst/>
                      </a:prstGeom>
                      <a:noFill/>
                    </p:spPr>
                  </p:pic>
                </p:oleObj>
              </mc:Fallback>
            </mc:AlternateContent>
          </a:graphicData>
        </a:graphic>
      </p:graphicFrame>
      <p:sp>
        <p:nvSpPr>
          <p:cNvPr id="9" name="Прямоугольник 27"/>
          <p:cNvSpPr/>
          <p:nvPr/>
        </p:nvSpPr>
        <p:spPr>
          <a:xfrm>
            <a:off x="1644492" y="2211813"/>
            <a:ext cx="977319" cy="461665"/>
          </a:xfrm>
          <a:prstGeom prst="rect">
            <a:avLst/>
          </a:prstGeom>
        </p:spPr>
        <p:txBody>
          <a:bodyPr wrap="none">
            <a:spAutoFit/>
          </a:bodyPr>
          <a:lstStyle/>
          <a:p>
            <a:r>
              <a:rPr lang="en-US" sz="2400" dirty="0" smtClean="0"/>
              <a:t>where</a:t>
            </a:r>
            <a:endParaRPr lang="ru-RU" sz="2400" dirty="0"/>
          </a:p>
        </p:txBody>
      </p:sp>
      <p:graphicFrame>
        <p:nvGraphicFramePr>
          <p:cNvPr id="10" name="Объект 29"/>
          <p:cNvGraphicFramePr>
            <a:graphicFrameLocks noChangeAspect="1"/>
          </p:cNvGraphicFramePr>
          <p:nvPr>
            <p:extLst>
              <p:ext uri="{D42A27DB-BD31-4B8C-83A1-F6EECF244321}">
                <p14:modId xmlns:p14="http://schemas.microsoft.com/office/powerpoint/2010/main" val="2479574632"/>
              </p:ext>
            </p:extLst>
          </p:nvPr>
        </p:nvGraphicFramePr>
        <p:xfrm>
          <a:off x="2628172" y="2233819"/>
          <a:ext cx="1707469" cy="460441"/>
        </p:xfrm>
        <a:graphic>
          <a:graphicData uri="http://schemas.openxmlformats.org/presentationml/2006/ole">
            <mc:AlternateContent xmlns:mc="http://schemas.openxmlformats.org/markup-compatibility/2006">
              <mc:Choice xmlns:v="urn:schemas-microsoft-com:vml" Requires="v">
                <p:oleObj spid="_x0000_s14341" name="Формула" r:id="rId8" imgW="850900" imgH="228600" progId="Equation.3">
                  <p:embed/>
                </p:oleObj>
              </mc:Choice>
              <mc:Fallback>
                <p:oleObj name="Формула" r:id="rId8" imgW="8509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8172" y="2233819"/>
                        <a:ext cx="1707469" cy="460441"/>
                      </a:xfrm>
                      <a:prstGeom prst="rect">
                        <a:avLst/>
                      </a:prstGeom>
                      <a:noFill/>
                    </p:spPr>
                  </p:pic>
                </p:oleObj>
              </mc:Fallback>
            </mc:AlternateContent>
          </a:graphicData>
        </a:graphic>
      </p:graphicFrame>
      <p:sp>
        <p:nvSpPr>
          <p:cNvPr id="11" name="Прямоугольник 32"/>
          <p:cNvSpPr/>
          <p:nvPr/>
        </p:nvSpPr>
        <p:spPr>
          <a:xfrm>
            <a:off x="287524" y="3586915"/>
            <a:ext cx="8568952" cy="461665"/>
          </a:xfrm>
          <a:prstGeom prst="rect">
            <a:avLst/>
          </a:prstGeom>
        </p:spPr>
        <p:txBody>
          <a:bodyPr wrap="square">
            <a:spAutoFit/>
          </a:bodyPr>
          <a:lstStyle/>
          <a:p>
            <a:r>
              <a:rPr lang="en-US" sz="2400" dirty="0" err="1" smtClean="0"/>
              <a:t>Octupole</a:t>
            </a:r>
            <a:r>
              <a:rPr lang="en-US" sz="2400" dirty="0" smtClean="0"/>
              <a:t> resonance fixed point: </a:t>
            </a:r>
          </a:p>
        </p:txBody>
      </p:sp>
      <p:graphicFrame>
        <p:nvGraphicFramePr>
          <p:cNvPr id="12" name="Объект 2047"/>
          <p:cNvGraphicFramePr>
            <a:graphicFrameLocks noChangeAspect="1"/>
          </p:cNvGraphicFramePr>
          <p:nvPr>
            <p:extLst>
              <p:ext uri="{D42A27DB-BD31-4B8C-83A1-F6EECF244321}">
                <p14:modId xmlns:p14="http://schemas.microsoft.com/office/powerpoint/2010/main" val="1180415629"/>
              </p:ext>
            </p:extLst>
          </p:nvPr>
        </p:nvGraphicFramePr>
        <p:xfrm>
          <a:off x="1043608" y="4221087"/>
          <a:ext cx="3762418" cy="432048"/>
        </p:xfrm>
        <a:graphic>
          <a:graphicData uri="http://schemas.openxmlformats.org/presentationml/2006/ole">
            <mc:AlternateContent xmlns:mc="http://schemas.openxmlformats.org/markup-compatibility/2006">
              <mc:Choice xmlns:v="urn:schemas-microsoft-com:vml" Requires="v">
                <p:oleObj spid="_x0000_s14342" name="Формула" r:id="rId10" imgW="1993900" imgH="228600" progId="Equation.3">
                  <p:embed/>
                </p:oleObj>
              </mc:Choice>
              <mc:Fallback>
                <p:oleObj name="Формула" r:id="rId10" imgW="19939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608" y="4221087"/>
                        <a:ext cx="3762418" cy="432048"/>
                      </a:xfrm>
                      <a:prstGeom prst="rect">
                        <a:avLst/>
                      </a:prstGeom>
                      <a:noFill/>
                    </p:spPr>
                  </p:pic>
                </p:oleObj>
              </mc:Fallback>
            </mc:AlternateContent>
          </a:graphicData>
        </a:graphic>
      </p:graphicFrame>
      <p:graphicFrame>
        <p:nvGraphicFramePr>
          <p:cNvPr id="13" name="Объект 2051"/>
          <p:cNvGraphicFramePr>
            <a:graphicFrameLocks noChangeAspect="1"/>
          </p:cNvGraphicFramePr>
          <p:nvPr>
            <p:extLst>
              <p:ext uri="{D42A27DB-BD31-4B8C-83A1-F6EECF244321}">
                <p14:modId xmlns:p14="http://schemas.microsoft.com/office/powerpoint/2010/main" val="4129675407"/>
              </p:ext>
            </p:extLst>
          </p:nvPr>
        </p:nvGraphicFramePr>
        <p:xfrm>
          <a:off x="5636068" y="4035073"/>
          <a:ext cx="1472263" cy="833691"/>
        </p:xfrm>
        <a:graphic>
          <a:graphicData uri="http://schemas.openxmlformats.org/presentationml/2006/ole">
            <mc:AlternateContent xmlns:mc="http://schemas.openxmlformats.org/markup-compatibility/2006">
              <mc:Choice xmlns:v="urn:schemas-microsoft-com:vml" Requires="v">
                <p:oleObj spid="_x0000_s14343" name="Формула" r:id="rId12" imgW="787058" imgH="444307" progId="Equation.3">
                  <p:embed/>
                </p:oleObj>
              </mc:Choice>
              <mc:Fallback>
                <p:oleObj name="Формула" r:id="rId12" imgW="787058" imgH="44430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6068" y="4035073"/>
                        <a:ext cx="1472263" cy="833691"/>
                      </a:xfrm>
                      <a:prstGeom prst="rect">
                        <a:avLst/>
                      </a:prstGeom>
                      <a:noFill/>
                    </p:spPr>
                  </p:pic>
                </p:oleObj>
              </mc:Fallback>
            </mc:AlternateContent>
          </a:graphicData>
        </a:graphic>
      </p:graphicFrame>
      <p:sp>
        <p:nvSpPr>
          <p:cNvPr id="14" name="Прямоугольник 37"/>
          <p:cNvSpPr/>
          <p:nvPr/>
        </p:nvSpPr>
        <p:spPr>
          <a:xfrm>
            <a:off x="4961450" y="4221087"/>
            <a:ext cx="487634" cy="461665"/>
          </a:xfrm>
          <a:prstGeom prst="rect">
            <a:avLst/>
          </a:prstGeom>
        </p:spPr>
        <p:txBody>
          <a:bodyPr wrap="none">
            <a:spAutoFit/>
          </a:bodyPr>
          <a:lstStyle/>
          <a:p>
            <a:r>
              <a:rPr lang="en-US" sz="2400" dirty="0">
                <a:sym typeface="Symbol"/>
              </a:rPr>
              <a:t></a:t>
            </a:r>
            <a:endParaRPr lang="ru-RU" sz="2400" dirty="0"/>
          </a:p>
        </p:txBody>
      </p:sp>
      <p:sp>
        <p:nvSpPr>
          <p:cNvPr id="15" name="Прямоугольник 38"/>
          <p:cNvSpPr/>
          <p:nvPr/>
        </p:nvSpPr>
        <p:spPr>
          <a:xfrm>
            <a:off x="396297" y="5013176"/>
            <a:ext cx="8568952" cy="1200329"/>
          </a:xfrm>
          <a:prstGeom prst="rect">
            <a:avLst/>
          </a:prstGeom>
        </p:spPr>
        <p:txBody>
          <a:bodyPr wrap="square">
            <a:spAutoFit/>
          </a:bodyPr>
          <a:lstStyle/>
          <a:p>
            <a:pPr marL="342900" indent="-342900">
              <a:buFont typeface="Symbol" pitchFamily="18" charset="2"/>
              <a:buChar char="a"/>
            </a:pPr>
            <a:r>
              <a:rPr lang="en-US" sz="2400" dirty="0" smtClean="0">
                <a:sym typeface="Symbol"/>
              </a:rPr>
              <a:t> zero Fourier harmonic</a:t>
            </a:r>
          </a:p>
          <a:p>
            <a:r>
              <a:rPr lang="en-US" sz="2400" dirty="0" smtClean="0"/>
              <a:t>h </a:t>
            </a:r>
            <a:r>
              <a:rPr lang="en-US" sz="2400" dirty="0">
                <a:sym typeface="Symbol"/>
              </a:rPr>
              <a:t></a:t>
            </a:r>
            <a:r>
              <a:rPr lang="en-US" sz="2400" dirty="0" smtClean="0"/>
              <a:t> resonance driving Fourier harmonic (we believe that both are of the same magnitude order)</a:t>
            </a:r>
          </a:p>
        </p:txBody>
      </p:sp>
      <p:sp>
        <p:nvSpPr>
          <p:cNvPr id="4" name="Slide Number Placeholder 3"/>
          <p:cNvSpPr>
            <a:spLocks noGrp="1"/>
          </p:cNvSpPr>
          <p:nvPr>
            <p:ph type="sldNum" sz="quarter" idx="12"/>
          </p:nvPr>
        </p:nvSpPr>
        <p:spPr/>
        <p:txBody>
          <a:bodyPr/>
          <a:lstStyle/>
          <a:p>
            <a:fld id="{665D258A-DE35-43ED-8318-C8E464C331E0}" type="slidenum">
              <a:rPr lang="ru-RU" smtClean="0"/>
              <a:t>7</a:t>
            </a:fld>
            <a:endParaRPr lang="ru-RU"/>
          </a:p>
        </p:txBody>
      </p:sp>
      <p:sp>
        <p:nvSpPr>
          <p:cNvPr id="16"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725924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quad QD0 and chromaticity</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179512" y="908720"/>
            <a:ext cx="8568952" cy="461665"/>
          </a:xfrm>
          <a:prstGeom prst="rect">
            <a:avLst/>
          </a:prstGeom>
        </p:spPr>
        <p:txBody>
          <a:bodyPr wrap="square">
            <a:spAutoFit/>
          </a:bodyPr>
          <a:lstStyle/>
          <a:p>
            <a:r>
              <a:rPr lang="en-US" sz="2400" dirty="0" smtClean="0"/>
              <a:t>Defining the QD0 focusing requirements as </a:t>
            </a:r>
            <a:r>
              <a:rPr lang="en-US" sz="2400" dirty="0" smtClean="0">
                <a:sym typeface="Symbol"/>
              </a:rPr>
              <a:t></a:t>
            </a:r>
            <a:r>
              <a:rPr lang="en-US" sz="2400" baseline="-25000" dirty="0" smtClean="0">
                <a:sym typeface="Symbol"/>
              </a:rPr>
              <a:t>o</a:t>
            </a:r>
            <a:r>
              <a:rPr lang="en-US" sz="2400" dirty="0" smtClean="0">
                <a:sym typeface="Symbol"/>
              </a:rPr>
              <a:t> = –</a:t>
            </a:r>
            <a:r>
              <a:rPr lang="en-US" sz="2400" baseline="-25000" dirty="0" smtClean="0">
                <a:sym typeface="Symbol"/>
              </a:rPr>
              <a:t>I</a:t>
            </a:r>
            <a:r>
              <a:rPr lang="en-US" sz="2400" dirty="0" smtClean="0">
                <a:sym typeface="Symbol"/>
              </a:rPr>
              <a:t> one can find</a:t>
            </a:r>
            <a:r>
              <a:rPr lang="en-US" sz="2400" dirty="0" smtClean="0"/>
              <a:t>  </a:t>
            </a: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398676191"/>
              </p:ext>
            </p:extLst>
          </p:nvPr>
        </p:nvGraphicFramePr>
        <p:xfrm>
          <a:off x="3275856" y="1387921"/>
          <a:ext cx="2034665" cy="758375"/>
        </p:xfrm>
        <a:graphic>
          <a:graphicData uri="http://schemas.openxmlformats.org/presentationml/2006/ole">
            <mc:AlternateContent xmlns:mc="http://schemas.openxmlformats.org/markup-compatibility/2006">
              <mc:Choice xmlns:v="urn:schemas-microsoft-com:vml" Requires="v">
                <p:oleObj spid="_x0000_s13520" name="Формула" r:id="rId3" imgW="1040948" imgH="393529" progId="Equation.3">
                  <p:embed/>
                </p:oleObj>
              </mc:Choice>
              <mc:Fallback>
                <p:oleObj name="Формула" r:id="rId3" imgW="1040948"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387921"/>
                        <a:ext cx="2034665" cy="758375"/>
                      </a:xfrm>
                      <a:prstGeom prst="rect">
                        <a:avLst/>
                      </a:prstGeom>
                      <a:noFill/>
                    </p:spPr>
                  </p:pic>
                </p:oleObj>
              </mc:Fallback>
            </mc:AlternateContent>
          </a:graphicData>
        </a:graphic>
      </p:graphicFrame>
      <p:sp>
        <p:nvSpPr>
          <p:cNvPr id="15" name="Прямоугольник 14"/>
          <p:cNvSpPr/>
          <p:nvPr/>
        </p:nvSpPr>
        <p:spPr>
          <a:xfrm>
            <a:off x="308915" y="2103239"/>
            <a:ext cx="8568952" cy="461665"/>
          </a:xfrm>
          <a:prstGeom prst="rect">
            <a:avLst/>
          </a:prstGeom>
        </p:spPr>
        <p:txBody>
          <a:bodyPr wrap="square">
            <a:spAutoFit/>
          </a:bodyPr>
          <a:lstStyle/>
          <a:p>
            <a:r>
              <a:rPr lang="en-US" sz="2400" dirty="0" smtClean="0"/>
              <a:t>The beta and its derivative in the end of L* are given by  </a:t>
            </a: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3175497715"/>
              </p:ext>
            </p:extLst>
          </p:nvPr>
        </p:nvGraphicFramePr>
        <p:xfrm>
          <a:off x="2843808" y="2570786"/>
          <a:ext cx="936104" cy="736606"/>
        </p:xfrm>
        <a:graphic>
          <a:graphicData uri="http://schemas.openxmlformats.org/presentationml/2006/ole">
            <mc:AlternateContent xmlns:mc="http://schemas.openxmlformats.org/markup-compatibility/2006">
              <mc:Choice xmlns:v="urn:schemas-microsoft-com:vml" Requires="v">
                <p:oleObj spid="_x0000_s13521" name="Формула" r:id="rId5" imgW="583947" imgH="457002" progId="Equation.3">
                  <p:embed/>
                </p:oleObj>
              </mc:Choice>
              <mc:Fallback>
                <p:oleObj name="Формула" r:id="rId5" imgW="583947" imgH="45700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570786"/>
                        <a:ext cx="936104" cy="736606"/>
                      </a:xfrm>
                      <a:prstGeom prst="rect">
                        <a:avLst/>
                      </a:prstGeom>
                      <a:noFill/>
                    </p:spPr>
                  </p:pic>
                </p:oleObj>
              </mc:Fallback>
            </mc:AlternateContent>
          </a:graphicData>
        </a:graphic>
      </p:graphicFrame>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391461326"/>
              </p:ext>
            </p:extLst>
          </p:nvPr>
        </p:nvGraphicFramePr>
        <p:xfrm>
          <a:off x="4627563" y="2565400"/>
          <a:ext cx="1187450" cy="806450"/>
        </p:xfrm>
        <a:graphic>
          <a:graphicData uri="http://schemas.openxmlformats.org/presentationml/2006/ole">
            <mc:AlternateContent xmlns:mc="http://schemas.openxmlformats.org/markup-compatibility/2006">
              <mc:Choice xmlns:v="urn:schemas-microsoft-com:vml" Requires="v">
                <p:oleObj spid="_x0000_s13522" name="Формула" r:id="rId7" imgW="672840" imgH="457200" progId="Equation.3">
                  <p:embed/>
                </p:oleObj>
              </mc:Choice>
              <mc:Fallback>
                <p:oleObj name="Формула" r:id="rId7" imgW="672840" imgH="457200" progId="Equation.3">
                  <p:embed/>
                  <p:pic>
                    <p:nvPicPr>
                      <p:cNvPr id="0" name=""/>
                      <p:cNvPicPr>
                        <a:picLocks noChangeAspect="1" noChangeArrowheads="1"/>
                      </p:cNvPicPr>
                      <p:nvPr/>
                    </p:nvPicPr>
                    <p:blipFill>
                      <a:blip r:embed="rId8"/>
                      <a:srcRect/>
                      <a:stretch>
                        <a:fillRect/>
                      </a:stretch>
                    </p:blipFill>
                    <p:spPr bwMode="auto">
                      <a:xfrm>
                        <a:off x="4627563" y="2565400"/>
                        <a:ext cx="1187450" cy="806450"/>
                      </a:xfrm>
                      <a:prstGeom prst="rect">
                        <a:avLst/>
                      </a:prstGeom>
                      <a:noFill/>
                    </p:spPr>
                  </p:pic>
                </p:oleObj>
              </mc:Fallback>
            </mc:AlternateContent>
          </a:graphicData>
        </a:graphic>
      </p:graphicFrame>
      <p:sp>
        <p:nvSpPr>
          <p:cNvPr id="20" name="Прямоугольник 19"/>
          <p:cNvSpPr/>
          <p:nvPr/>
        </p:nvSpPr>
        <p:spPr>
          <a:xfrm>
            <a:off x="314520" y="3501008"/>
            <a:ext cx="8568952" cy="461665"/>
          </a:xfrm>
          <a:prstGeom prst="rect">
            <a:avLst/>
          </a:prstGeom>
        </p:spPr>
        <p:txBody>
          <a:bodyPr wrap="square">
            <a:spAutoFit/>
          </a:bodyPr>
          <a:lstStyle/>
          <a:p>
            <a:r>
              <a:rPr lang="en-US" sz="2400" dirty="0" smtClean="0"/>
              <a:t>FF vertical chromaticity(half of FF):  </a:t>
            </a:r>
          </a:p>
        </p:txBody>
      </p:sp>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3732201862"/>
              </p:ext>
            </p:extLst>
          </p:nvPr>
        </p:nvGraphicFramePr>
        <p:xfrm>
          <a:off x="5191125" y="3381375"/>
          <a:ext cx="2347913" cy="700088"/>
        </p:xfrm>
        <a:graphic>
          <a:graphicData uri="http://schemas.openxmlformats.org/presentationml/2006/ole">
            <mc:AlternateContent xmlns:mc="http://schemas.openxmlformats.org/markup-compatibility/2006">
              <mc:Choice xmlns:v="urn:schemas-microsoft-com:vml" Requires="v">
                <p:oleObj spid="_x0000_s13523" name="Формула" r:id="rId9" imgW="1485720" imgH="444240" progId="Equation.3">
                  <p:embed/>
                </p:oleObj>
              </mc:Choice>
              <mc:Fallback>
                <p:oleObj name="Формула" r:id="rId9" imgW="1485720" imgH="444240" progId="Equation.3">
                  <p:embed/>
                  <p:pic>
                    <p:nvPicPr>
                      <p:cNvPr id="0" name=""/>
                      <p:cNvPicPr>
                        <a:picLocks noChangeAspect="1" noChangeArrowheads="1"/>
                      </p:cNvPicPr>
                      <p:nvPr/>
                    </p:nvPicPr>
                    <p:blipFill>
                      <a:blip r:embed="rId10"/>
                      <a:srcRect/>
                      <a:stretch>
                        <a:fillRect/>
                      </a:stretch>
                    </p:blipFill>
                    <p:spPr bwMode="auto">
                      <a:xfrm>
                        <a:off x="5191125" y="3381375"/>
                        <a:ext cx="2347913" cy="700088"/>
                      </a:xfrm>
                      <a:prstGeom prst="rect">
                        <a:avLst/>
                      </a:prstGeom>
                      <a:noFill/>
                    </p:spPr>
                  </p:pic>
                </p:oleObj>
              </mc:Fallback>
            </mc:AlternateContent>
          </a:graphicData>
        </a:graphic>
      </p:graphicFrame>
      <p:cxnSp>
        <p:nvCxnSpPr>
          <p:cNvPr id="17" name="Прямая со стрелкой 16"/>
          <p:cNvCxnSpPr/>
          <p:nvPr/>
        </p:nvCxnSpPr>
        <p:spPr>
          <a:xfrm flipV="1">
            <a:off x="6228184" y="4149080"/>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7308304" y="4140951"/>
            <a:ext cx="0" cy="216024"/>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3779912" y="4386499"/>
            <a:ext cx="2581174" cy="369332"/>
          </a:xfrm>
          <a:prstGeom prst="rect">
            <a:avLst/>
          </a:prstGeom>
          <a:ln>
            <a:solidFill>
              <a:schemeClr val="tx1"/>
            </a:solidFill>
          </a:ln>
        </p:spPr>
        <p:txBody>
          <a:bodyPr wrap="square">
            <a:spAutoFit/>
          </a:bodyPr>
          <a:lstStyle/>
          <a:p>
            <a:r>
              <a:rPr lang="en-US" dirty="0" smtClean="0"/>
              <a:t>QD0 natural chromaticity</a:t>
            </a:r>
            <a:endParaRPr lang="ru-RU" dirty="0"/>
          </a:p>
        </p:txBody>
      </p:sp>
      <p:sp>
        <p:nvSpPr>
          <p:cNvPr id="27" name="Прямоугольник 26"/>
          <p:cNvSpPr/>
          <p:nvPr/>
        </p:nvSpPr>
        <p:spPr>
          <a:xfrm>
            <a:off x="6444208" y="4386499"/>
            <a:ext cx="2506905" cy="369332"/>
          </a:xfrm>
          <a:prstGeom prst="rect">
            <a:avLst/>
          </a:prstGeom>
          <a:ln>
            <a:solidFill>
              <a:schemeClr val="tx1"/>
            </a:solidFill>
          </a:ln>
        </p:spPr>
        <p:txBody>
          <a:bodyPr wrap="none">
            <a:spAutoFit/>
          </a:bodyPr>
          <a:lstStyle/>
          <a:p>
            <a:r>
              <a:rPr lang="en-US" dirty="0" smtClean="0"/>
              <a:t>Correction by sextupoles</a:t>
            </a:r>
          </a:p>
        </p:txBody>
      </p:sp>
      <p:sp>
        <p:nvSpPr>
          <p:cNvPr id="28" name="Прямоугольник 27"/>
          <p:cNvSpPr/>
          <p:nvPr/>
        </p:nvSpPr>
        <p:spPr>
          <a:xfrm>
            <a:off x="314520" y="5085184"/>
            <a:ext cx="8568952" cy="646331"/>
          </a:xfrm>
          <a:prstGeom prst="rect">
            <a:avLst/>
          </a:prstGeom>
        </p:spPr>
        <p:txBody>
          <a:bodyPr wrap="square">
            <a:spAutoFit/>
          </a:bodyPr>
          <a:lstStyle/>
          <a:p>
            <a:r>
              <a:rPr lang="en-US" dirty="0" smtClean="0"/>
              <a:t>Note: For FF </a:t>
            </a:r>
            <a:r>
              <a:rPr lang="en-US" dirty="0" smtClean="0">
                <a:sym typeface="Symbol"/>
              </a:rPr>
              <a:t>’ corresponds to the chromatic function excitation introduced by </a:t>
            </a:r>
            <a:r>
              <a:rPr lang="en-US" dirty="0" err="1" smtClean="0">
                <a:sym typeface="Symbol"/>
              </a:rPr>
              <a:t>B.Montague</a:t>
            </a:r>
            <a:r>
              <a:rPr lang="en-US" dirty="0" smtClean="0">
                <a:sym typeface="Symbol"/>
              </a:rPr>
              <a:t> (LEP Note 165, 1979)</a:t>
            </a:r>
            <a:r>
              <a:rPr lang="en-US" dirty="0" smtClean="0"/>
              <a:t> </a:t>
            </a:r>
          </a:p>
        </p:txBody>
      </p:sp>
      <p:sp>
        <p:nvSpPr>
          <p:cNvPr id="2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p:cNvGraphicFramePr>
            <a:graphicFrameLocks noChangeAspect="1"/>
          </p:cNvGraphicFramePr>
          <p:nvPr>
            <p:extLst>
              <p:ext uri="{D42A27DB-BD31-4B8C-83A1-F6EECF244321}">
                <p14:modId xmlns:p14="http://schemas.microsoft.com/office/powerpoint/2010/main" val="2308388948"/>
              </p:ext>
            </p:extLst>
          </p:nvPr>
        </p:nvGraphicFramePr>
        <p:xfrm>
          <a:off x="2627313" y="5754688"/>
          <a:ext cx="936625" cy="636587"/>
        </p:xfrm>
        <a:graphic>
          <a:graphicData uri="http://schemas.openxmlformats.org/presentationml/2006/ole">
            <mc:AlternateContent xmlns:mc="http://schemas.openxmlformats.org/markup-compatibility/2006">
              <mc:Choice xmlns:v="urn:schemas-microsoft-com:vml" Requires="v">
                <p:oleObj spid="_x0000_s13524" name="Формула" r:id="rId11" imgW="571320" imgH="393480" progId="Equation.3">
                  <p:embed/>
                </p:oleObj>
              </mc:Choice>
              <mc:Fallback>
                <p:oleObj name="Формула" r:id="rId11" imgW="571320" imgH="393480" progId="Equation.3">
                  <p:embed/>
                  <p:pic>
                    <p:nvPicPr>
                      <p:cNvPr id="0" name=""/>
                      <p:cNvPicPr>
                        <a:picLocks noChangeAspect="1" noChangeArrowheads="1"/>
                      </p:cNvPicPr>
                      <p:nvPr/>
                    </p:nvPicPr>
                    <p:blipFill>
                      <a:blip r:embed="rId12"/>
                      <a:srcRect/>
                      <a:stretch>
                        <a:fillRect/>
                      </a:stretch>
                    </p:blipFill>
                    <p:spPr bwMode="auto">
                      <a:xfrm>
                        <a:off x="2627313" y="5754688"/>
                        <a:ext cx="936625" cy="636587"/>
                      </a:xfrm>
                      <a:prstGeom prst="rect">
                        <a:avLst/>
                      </a:prstGeom>
                      <a:noFill/>
                    </p:spPr>
                  </p:pic>
                </p:oleObj>
              </mc:Fallback>
            </mc:AlternateContent>
          </a:graphicData>
        </a:graphic>
      </p:graphicFrame>
      <p:sp>
        <p:nvSpPr>
          <p:cNvPr id="2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4" name="Объект 23"/>
          <p:cNvGraphicFramePr>
            <a:graphicFrameLocks noChangeAspect="1"/>
          </p:cNvGraphicFramePr>
          <p:nvPr>
            <p:extLst>
              <p:ext uri="{D42A27DB-BD31-4B8C-83A1-F6EECF244321}">
                <p14:modId xmlns:p14="http://schemas.microsoft.com/office/powerpoint/2010/main" val="1086640570"/>
              </p:ext>
            </p:extLst>
          </p:nvPr>
        </p:nvGraphicFramePr>
        <p:xfrm>
          <a:off x="4232275" y="5842000"/>
          <a:ext cx="2357438" cy="354013"/>
        </p:xfrm>
        <a:graphic>
          <a:graphicData uri="http://schemas.openxmlformats.org/presentationml/2006/ole">
            <mc:AlternateContent xmlns:mc="http://schemas.openxmlformats.org/markup-compatibility/2006">
              <mc:Choice xmlns:v="urn:schemas-microsoft-com:vml" Requires="v">
                <p:oleObj spid="_x0000_s13525" name="Формула" r:id="rId13" imgW="1587240" imgH="241200" progId="Equation.3">
                  <p:embed/>
                </p:oleObj>
              </mc:Choice>
              <mc:Fallback>
                <p:oleObj name="Формула" r:id="rId13" imgW="1587240" imgH="241200" progId="Equation.3">
                  <p:embed/>
                  <p:pic>
                    <p:nvPicPr>
                      <p:cNvPr id="0" name=""/>
                      <p:cNvPicPr>
                        <a:picLocks noChangeAspect="1" noChangeArrowheads="1"/>
                      </p:cNvPicPr>
                      <p:nvPr/>
                    </p:nvPicPr>
                    <p:blipFill>
                      <a:blip r:embed="rId14"/>
                      <a:srcRect/>
                      <a:stretch>
                        <a:fillRect/>
                      </a:stretch>
                    </p:blipFill>
                    <p:spPr bwMode="auto">
                      <a:xfrm>
                        <a:off x="4232275" y="5842000"/>
                        <a:ext cx="2357438" cy="354013"/>
                      </a:xfrm>
                      <a:prstGeom prst="rect">
                        <a:avLst/>
                      </a:prstGeom>
                      <a:noFill/>
                    </p:spPr>
                  </p:pic>
                </p:oleObj>
              </mc:Fallback>
            </mc:AlternateContent>
          </a:graphicData>
        </a:graphic>
      </p:graphicFrame>
      <p:sp>
        <p:nvSpPr>
          <p:cNvPr id="16" name="Slide Number Placeholder 15"/>
          <p:cNvSpPr>
            <a:spLocks noGrp="1"/>
          </p:cNvSpPr>
          <p:nvPr>
            <p:ph type="sldNum" sz="quarter" idx="12"/>
          </p:nvPr>
        </p:nvSpPr>
        <p:spPr/>
        <p:txBody>
          <a:bodyPr/>
          <a:lstStyle/>
          <a:p>
            <a:fld id="{665D258A-DE35-43ED-8318-C8E464C331E0}" type="slidenum">
              <a:rPr lang="ru-RU" smtClean="0"/>
              <a:t>8</a:t>
            </a:fld>
            <a:endParaRPr lang="ru-RU"/>
          </a:p>
        </p:txBody>
      </p:sp>
      <p:sp>
        <p:nvSpPr>
          <p:cNvPr id="34"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173599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Прямоугольник 32"/>
          <p:cNvSpPr/>
          <p:nvPr/>
        </p:nvSpPr>
        <p:spPr>
          <a:xfrm>
            <a:off x="179512" y="1052736"/>
            <a:ext cx="8568952" cy="830997"/>
          </a:xfrm>
          <a:prstGeom prst="rect">
            <a:avLst/>
          </a:prstGeom>
        </p:spPr>
        <p:txBody>
          <a:bodyPr wrap="square">
            <a:spAutoFit/>
          </a:bodyPr>
          <a:lstStyle/>
          <a:p>
            <a:r>
              <a:rPr lang="en-US" sz="2400" dirty="0" smtClean="0"/>
              <a:t>For the extremely low </a:t>
            </a:r>
            <a:r>
              <a:rPr lang="en-US" sz="2400" dirty="0" smtClean="0">
                <a:sym typeface="Symbol"/>
              </a:rPr>
              <a:t>* and large transverse momentum the first order correction of non-</a:t>
            </a:r>
            <a:r>
              <a:rPr lang="en-US" sz="2400" dirty="0" err="1" smtClean="0">
                <a:sym typeface="Symbol"/>
              </a:rPr>
              <a:t>paraxiality</a:t>
            </a:r>
            <a:r>
              <a:rPr lang="en-US" sz="2400" dirty="0" smtClean="0">
                <a:sym typeface="Symbol"/>
              </a:rPr>
              <a:t> is given by</a:t>
            </a:r>
            <a:r>
              <a:rPr lang="en-US" sz="2400" dirty="0" smtClean="0"/>
              <a:t> </a:t>
            </a: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169737178"/>
              </p:ext>
            </p:extLst>
          </p:nvPr>
        </p:nvGraphicFramePr>
        <p:xfrm>
          <a:off x="323528" y="1883733"/>
          <a:ext cx="2222796" cy="753179"/>
        </p:xfrm>
        <a:graphic>
          <a:graphicData uri="http://schemas.openxmlformats.org/presentationml/2006/ole">
            <mc:AlternateContent xmlns:mc="http://schemas.openxmlformats.org/markup-compatibility/2006">
              <mc:Choice xmlns:v="urn:schemas-microsoft-com:vml" Requires="v">
                <p:oleObj spid="_x0000_s12694" name="Формула" r:id="rId3" imgW="1155700" imgH="393700" progId="Equation.3">
                  <p:embed/>
                </p:oleObj>
              </mc:Choice>
              <mc:Fallback>
                <p:oleObj name="Формула" r:id="rId3" imgW="1155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83733"/>
                        <a:ext cx="2222796" cy="753179"/>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2698491505"/>
              </p:ext>
            </p:extLst>
          </p:nvPr>
        </p:nvGraphicFramePr>
        <p:xfrm>
          <a:off x="323528" y="2708920"/>
          <a:ext cx="2318306" cy="720080"/>
        </p:xfrm>
        <a:graphic>
          <a:graphicData uri="http://schemas.openxmlformats.org/presentationml/2006/ole">
            <mc:AlternateContent xmlns:mc="http://schemas.openxmlformats.org/markup-compatibility/2006">
              <mc:Choice xmlns:v="urn:schemas-microsoft-com:vml" Requires="v">
                <p:oleObj spid="_x0000_s12695" name="Формула" r:id="rId5" imgW="1256755" imgH="393529" progId="Equation.3">
                  <p:embed/>
                </p:oleObj>
              </mc:Choice>
              <mc:Fallback>
                <p:oleObj name="Формула" r:id="rId5" imgW="1256755"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2708920"/>
                        <a:ext cx="2318306" cy="720080"/>
                      </a:xfrm>
                      <a:prstGeom prst="rect">
                        <a:avLst/>
                      </a:prstGeom>
                      <a:noFill/>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4" name="Объект 13"/>
          <p:cNvGraphicFramePr>
            <a:graphicFrameLocks noChangeAspect="1"/>
          </p:cNvGraphicFramePr>
          <p:nvPr>
            <p:extLst>
              <p:ext uri="{D42A27DB-BD31-4B8C-83A1-F6EECF244321}">
                <p14:modId xmlns:p14="http://schemas.microsoft.com/office/powerpoint/2010/main" val="3321720564"/>
              </p:ext>
            </p:extLst>
          </p:nvPr>
        </p:nvGraphicFramePr>
        <p:xfrm>
          <a:off x="2843807" y="2060848"/>
          <a:ext cx="2281213" cy="432048"/>
        </p:xfrm>
        <a:graphic>
          <a:graphicData uri="http://schemas.openxmlformats.org/presentationml/2006/ole">
            <mc:AlternateContent xmlns:mc="http://schemas.openxmlformats.org/markup-compatibility/2006">
              <mc:Choice xmlns:v="urn:schemas-microsoft-com:vml" Requires="v">
                <p:oleObj spid="_x0000_s12696" name="Формула" r:id="rId7" imgW="1257300" imgH="241300" progId="Equation.3">
                  <p:embed/>
                </p:oleObj>
              </mc:Choice>
              <mc:Fallback>
                <p:oleObj name="Формула" r:id="rId7" imgW="1257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7" y="2060848"/>
                        <a:ext cx="2281213" cy="432048"/>
                      </a:xfrm>
                      <a:prstGeom prst="rect">
                        <a:avLst/>
                      </a:prstGeom>
                      <a:noFill/>
                    </p:spPr>
                  </p:pic>
                </p:oleObj>
              </mc:Fallback>
            </mc:AlternateContent>
          </a:graphicData>
        </a:graphic>
      </p:graphicFrame>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2713692227"/>
              </p:ext>
            </p:extLst>
          </p:nvPr>
        </p:nvGraphicFramePr>
        <p:xfrm>
          <a:off x="5508104" y="2060848"/>
          <a:ext cx="2402187" cy="432048"/>
        </p:xfrm>
        <a:graphic>
          <a:graphicData uri="http://schemas.openxmlformats.org/presentationml/2006/ole">
            <mc:AlternateContent xmlns:mc="http://schemas.openxmlformats.org/markup-compatibility/2006">
              <mc:Choice xmlns:v="urn:schemas-microsoft-com:vml" Requires="v">
                <p:oleObj spid="_x0000_s12697" name="Формула" r:id="rId9" imgW="1320227" imgH="241195" progId="Equation.3">
                  <p:embed/>
                </p:oleObj>
              </mc:Choice>
              <mc:Fallback>
                <p:oleObj name="Формула" r:id="rId9" imgW="1320227"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104" y="2060848"/>
                        <a:ext cx="2402187" cy="432048"/>
                      </a:xfrm>
                      <a:prstGeom prst="rect">
                        <a:avLst/>
                      </a:prstGeom>
                      <a:noFill/>
                    </p:spPr>
                  </p:pic>
                </p:oleObj>
              </mc:Fallback>
            </mc:AlternateContent>
          </a:graphicData>
        </a:graphic>
      </p:graphicFrame>
      <p:sp>
        <p:nvSpPr>
          <p:cNvPr id="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Объект 18"/>
          <p:cNvGraphicFramePr>
            <a:graphicFrameLocks noChangeAspect="1"/>
          </p:cNvGraphicFramePr>
          <p:nvPr>
            <p:extLst>
              <p:ext uri="{D42A27DB-BD31-4B8C-83A1-F6EECF244321}">
                <p14:modId xmlns:p14="http://schemas.microsoft.com/office/powerpoint/2010/main" val="3002560868"/>
              </p:ext>
            </p:extLst>
          </p:nvPr>
        </p:nvGraphicFramePr>
        <p:xfrm>
          <a:off x="2843808" y="2708920"/>
          <a:ext cx="2792506" cy="720080"/>
        </p:xfrm>
        <a:graphic>
          <a:graphicData uri="http://schemas.openxmlformats.org/presentationml/2006/ole">
            <mc:AlternateContent xmlns:mc="http://schemas.openxmlformats.org/markup-compatibility/2006">
              <mc:Choice xmlns:v="urn:schemas-microsoft-com:vml" Requires="v">
                <p:oleObj spid="_x0000_s12698" name="Формула" r:id="rId11" imgW="1511300" imgH="393700" progId="Equation.3">
                  <p:embed/>
                </p:oleObj>
              </mc:Choice>
              <mc:Fallback>
                <p:oleObj name="Формула" r:id="rId11" imgW="15113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808" y="2708920"/>
                        <a:ext cx="2792506" cy="720080"/>
                      </a:xfrm>
                      <a:prstGeom prst="rect">
                        <a:avLst/>
                      </a:prstGeom>
                      <a:noFill/>
                    </p:spPr>
                  </p:pic>
                </p:oleObj>
              </mc:Fallback>
            </mc:AlternateContent>
          </a:graphicData>
        </a:graphic>
      </p:graphicFrame>
      <p:sp>
        <p:nvSpPr>
          <p:cNvPr id="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1" name="Объект 20"/>
          <p:cNvGraphicFramePr>
            <a:graphicFrameLocks noChangeAspect="1"/>
          </p:cNvGraphicFramePr>
          <p:nvPr>
            <p:extLst>
              <p:ext uri="{D42A27DB-BD31-4B8C-83A1-F6EECF244321}">
                <p14:modId xmlns:p14="http://schemas.microsoft.com/office/powerpoint/2010/main" val="1063246900"/>
              </p:ext>
            </p:extLst>
          </p:nvPr>
        </p:nvGraphicFramePr>
        <p:xfrm>
          <a:off x="6012160" y="2708920"/>
          <a:ext cx="2318306" cy="720080"/>
        </p:xfrm>
        <a:graphic>
          <a:graphicData uri="http://schemas.openxmlformats.org/presentationml/2006/ole">
            <mc:AlternateContent xmlns:mc="http://schemas.openxmlformats.org/markup-compatibility/2006">
              <mc:Choice xmlns:v="urn:schemas-microsoft-com:vml" Requires="v">
                <p:oleObj spid="_x0000_s12699" name="Формула" r:id="rId13" imgW="1256755" imgH="393529" progId="Equation.3">
                  <p:embed/>
                </p:oleObj>
              </mc:Choice>
              <mc:Fallback>
                <p:oleObj name="Формула" r:id="rId13" imgW="1256755"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2708920"/>
                        <a:ext cx="2318306" cy="720080"/>
                      </a:xfrm>
                      <a:prstGeom prst="rect">
                        <a:avLst/>
                      </a:prstGeom>
                      <a:noFill/>
                    </p:spPr>
                  </p:pic>
                </p:oleObj>
              </mc:Fallback>
            </mc:AlternateContent>
          </a:graphicData>
        </a:graphic>
      </p:graphicFrame>
      <p:sp>
        <p:nvSpPr>
          <p:cNvPr id="27" name="Прямоугольник 26"/>
          <p:cNvSpPr/>
          <p:nvPr/>
        </p:nvSpPr>
        <p:spPr>
          <a:xfrm>
            <a:off x="191830" y="3573016"/>
            <a:ext cx="8568952" cy="461665"/>
          </a:xfrm>
          <a:prstGeom prst="rect">
            <a:avLst/>
          </a:prstGeom>
        </p:spPr>
        <p:txBody>
          <a:bodyPr wrap="square">
            <a:spAutoFit/>
          </a:bodyPr>
          <a:lstStyle/>
          <a:p>
            <a:r>
              <a:rPr lang="en-US" sz="2400" dirty="0" smtClean="0"/>
              <a:t>The main contribution comes from the IP and the first drift:</a:t>
            </a:r>
          </a:p>
        </p:txBody>
      </p:sp>
      <p:sp>
        <p:nvSpPr>
          <p:cNvPr id="2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2" name="Прямоугольник 31"/>
          <p:cNvSpPr/>
          <p:nvPr/>
        </p:nvSpPr>
        <p:spPr>
          <a:xfrm>
            <a:off x="287524" y="5229200"/>
            <a:ext cx="8568952" cy="461665"/>
          </a:xfrm>
          <a:prstGeom prst="rect">
            <a:avLst/>
          </a:prstGeom>
        </p:spPr>
        <p:txBody>
          <a:bodyPr wrap="square">
            <a:spAutoFit/>
          </a:bodyPr>
          <a:lstStyle/>
          <a:p>
            <a:r>
              <a:rPr lang="en-US" sz="2400" dirty="0" smtClean="0"/>
              <a:t>where 2L</a:t>
            </a:r>
            <a:r>
              <a:rPr lang="en-US" sz="2400" baseline="30000" dirty="0" smtClean="0"/>
              <a:t>*</a:t>
            </a:r>
            <a:r>
              <a:rPr lang="en-US" sz="2400" dirty="0" smtClean="0"/>
              <a:t> is the distance between 2 QD0 quads around the IP. </a:t>
            </a:r>
          </a:p>
        </p:txBody>
      </p:sp>
      <p:sp>
        <p:nvSpPr>
          <p:cNvPr id="2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0" name="Объект 29"/>
          <p:cNvGraphicFramePr>
            <a:graphicFrameLocks noChangeAspect="1"/>
          </p:cNvGraphicFramePr>
          <p:nvPr>
            <p:extLst>
              <p:ext uri="{D42A27DB-BD31-4B8C-83A1-F6EECF244321}">
                <p14:modId xmlns:p14="http://schemas.microsoft.com/office/powerpoint/2010/main" val="187208438"/>
              </p:ext>
            </p:extLst>
          </p:nvPr>
        </p:nvGraphicFramePr>
        <p:xfrm>
          <a:off x="2787650" y="4232275"/>
          <a:ext cx="2824163" cy="841375"/>
        </p:xfrm>
        <a:graphic>
          <a:graphicData uri="http://schemas.openxmlformats.org/presentationml/2006/ole">
            <mc:AlternateContent xmlns:mc="http://schemas.openxmlformats.org/markup-compatibility/2006">
              <mc:Choice xmlns:v="urn:schemas-microsoft-com:vml" Requires="v">
                <p:oleObj spid="_x0000_s12700" name="Формула" r:id="rId14" imgW="1587240" imgH="469800" progId="Equation.3">
                  <p:embed/>
                </p:oleObj>
              </mc:Choice>
              <mc:Fallback>
                <p:oleObj name="Формула" r:id="rId14" imgW="1587240" imgH="469800" progId="Equation.3">
                  <p:embed/>
                  <p:pic>
                    <p:nvPicPr>
                      <p:cNvPr id="0" name=""/>
                      <p:cNvPicPr>
                        <a:picLocks noChangeAspect="1" noChangeArrowheads="1"/>
                      </p:cNvPicPr>
                      <p:nvPr/>
                    </p:nvPicPr>
                    <p:blipFill>
                      <a:blip r:embed="rId15"/>
                      <a:srcRect/>
                      <a:stretch>
                        <a:fillRect/>
                      </a:stretch>
                    </p:blipFill>
                    <p:spPr bwMode="auto">
                      <a:xfrm>
                        <a:off x="2787650" y="4232275"/>
                        <a:ext cx="2824163" cy="841375"/>
                      </a:xfrm>
                      <a:prstGeom prst="rect">
                        <a:avLst/>
                      </a:prstGeom>
                      <a:noFill/>
                    </p:spPr>
                  </p:pic>
                </p:oleObj>
              </mc:Fallback>
            </mc:AlternateContent>
          </a:graphicData>
        </a:graphic>
      </p:graphicFrame>
      <p:sp>
        <p:nvSpPr>
          <p:cNvPr id="9" name="Slide Number Placeholder 8"/>
          <p:cNvSpPr>
            <a:spLocks noGrp="1"/>
          </p:cNvSpPr>
          <p:nvPr>
            <p:ph type="sldNum" sz="quarter" idx="12"/>
          </p:nvPr>
        </p:nvSpPr>
        <p:spPr/>
        <p:txBody>
          <a:bodyPr/>
          <a:lstStyle/>
          <a:p>
            <a:fld id="{665D258A-DE35-43ED-8318-C8E464C331E0}" type="slidenum">
              <a:rPr lang="ru-RU" smtClean="0"/>
              <a:t>9</a:t>
            </a:fld>
            <a:endParaRPr lang="ru-RU"/>
          </a:p>
        </p:txBody>
      </p:sp>
      <p:sp>
        <p:nvSpPr>
          <p:cNvPr id="34"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2530069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TotalTime>
  <Words>1752</Words>
  <Application>Microsoft Office PowerPoint</Application>
  <PresentationFormat>Экран (4:3)</PresentationFormat>
  <Paragraphs>284</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21</vt:i4>
      </vt:variant>
    </vt:vector>
  </HeadingPairs>
  <TitlesOfParts>
    <vt:vector size="24" baseType="lpstr">
      <vt:lpstr>Office Theme</vt:lpstr>
      <vt:lpstr>Формула</vt:lpstr>
      <vt:lpstr>Microsoft Equation 3.0</vt:lpstr>
      <vt:lpstr>Choice of L* for FCCee:  IR optics and DA</vt:lpstr>
      <vt:lpstr>Outline</vt:lpstr>
      <vt:lpstr>Goals, assumptions, tools</vt:lpstr>
      <vt:lpstr>IR optics blocks</vt:lpstr>
      <vt:lpstr>Final focus</vt:lpstr>
      <vt:lpstr>Nonlinearity: figure of merit</vt:lpstr>
      <vt:lpstr>Detuning and DA scaling</vt:lpstr>
      <vt:lpstr>Final quad QD0 and chromaticity</vt:lpstr>
      <vt:lpstr>Kinematics</vt:lpstr>
      <vt:lpstr>QD0 Fringe Fields</vt:lpstr>
      <vt:lpstr>Octupole error in QD0</vt:lpstr>
      <vt:lpstr>Chromatic sextupoles</vt:lpstr>
      <vt:lpstr>yy-test for different lattices</vt:lpstr>
      <vt:lpstr>Our design, different L*</vt:lpstr>
      <vt:lpstr>Theoretical conclusions</vt:lpstr>
      <vt:lpstr>Simulation</vt:lpstr>
      <vt:lpstr> comparison for L*=0.7 m</vt:lpstr>
      <vt:lpstr>Initial DA</vt:lpstr>
      <vt:lpstr>Explanation</vt:lpstr>
      <vt:lpstr>Corrected DA</vt:lpstr>
      <vt:lpstr>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draft of Interaction Region with Crab Waist</dc:title>
  <dc:creator>bogomyagkov</dc:creator>
  <cp:lastModifiedBy>levichev</cp:lastModifiedBy>
  <cp:revision>302</cp:revision>
  <dcterms:created xsi:type="dcterms:W3CDTF">2014-02-12T07:38:19Z</dcterms:created>
  <dcterms:modified xsi:type="dcterms:W3CDTF">2014-10-10T06:55:36Z</dcterms:modified>
</cp:coreProperties>
</file>