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69" r:id="rId5"/>
    <p:sldId id="292" r:id="rId6"/>
    <p:sldId id="272" r:id="rId7"/>
    <p:sldId id="299" r:id="rId8"/>
    <p:sldId id="313" r:id="rId9"/>
    <p:sldId id="314" r:id="rId10"/>
    <p:sldId id="311" r:id="rId11"/>
    <p:sldId id="315" r:id="rId12"/>
    <p:sldId id="318" r:id="rId13"/>
    <p:sldId id="316" r:id="rId14"/>
    <p:sldId id="317" r:id="rId15"/>
    <p:sldId id="319" r:id="rId16"/>
    <p:sldId id="320" r:id="rId17"/>
    <p:sldId id="300" r:id="rId18"/>
    <p:sldId id="330" r:id="rId19"/>
    <p:sldId id="310" r:id="rId20"/>
    <p:sldId id="322" r:id="rId21"/>
    <p:sldId id="321" r:id="rId22"/>
    <p:sldId id="312" r:id="rId23"/>
    <p:sldId id="324" r:id="rId24"/>
    <p:sldId id="306" r:id="rId25"/>
    <p:sldId id="325" r:id="rId26"/>
    <p:sldId id="305" r:id="rId27"/>
    <p:sldId id="304" r:id="rId28"/>
    <p:sldId id="308" r:id="rId29"/>
    <p:sldId id="309" r:id="rId30"/>
    <p:sldId id="323" r:id="rId31"/>
    <p:sldId id="326" r:id="rId32"/>
    <p:sldId id="307" r:id="rId33"/>
    <p:sldId id="327" r:id="rId34"/>
    <p:sldId id="328" r:id="rId35"/>
    <p:sldId id="274" r:id="rId36"/>
    <p:sldId id="301" r:id="rId37"/>
    <p:sldId id="302" r:id="rId38"/>
    <p:sldId id="329" r:id="rId39"/>
    <p:sldId id="282" r:id="rId40"/>
  </p:sldIdLst>
  <p:sldSz cx="9144000" cy="6858000" type="screen4x3"/>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yJ" initials="JB" lastIdx="3" clrIdx="0"/>
  <p:cmAuthor id="1" name="Leo Zini" initials="L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81E32"/>
    <a:srgbClr val="C75B12"/>
    <a:srgbClr val="E17000"/>
    <a:srgbClr val="5B8F22"/>
    <a:srgbClr val="D2C295"/>
    <a:srgbClr val="A79E70"/>
    <a:srgbClr val="4D4F53"/>
    <a:srgbClr val="0099CC"/>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328" autoAdjust="0"/>
  </p:normalViewPr>
  <p:slideViewPr>
    <p:cSldViewPr snapToObjects="1" showGuides="1">
      <p:cViewPr>
        <p:scale>
          <a:sx n="75" d="100"/>
          <a:sy n="75" d="100"/>
        </p:scale>
        <p:origin x="-1602" y="-150"/>
      </p:cViewPr>
      <p:guideLst>
        <p:guide orient="horz" pos="326"/>
        <p:guide orient="horz" pos="1294"/>
        <p:guide orient="horz" pos="3745"/>
        <p:guide orient="horz" pos="3980"/>
        <p:guide orient="horz" pos="1052"/>
        <p:guide orient="horz" pos="1741"/>
        <p:guide orient="horz" pos="4183"/>
        <p:guide orient="horz" pos="566"/>
        <p:guide orient="horz" pos="2808"/>
        <p:guide pos="2880"/>
        <p:guide pos="363"/>
        <p:guide pos="5396"/>
        <p:guide pos="282"/>
        <p:guide pos="3784"/>
        <p:guide pos="3736"/>
        <p:guide pos="2179"/>
        <p:guide pos="5464"/>
        <p:guide pos="3867"/>
      </p:guideLst>
    </p:cSldViewPr>
  </p:slideViewPr>
  <p:notesTextViewPr>
    <p:cViewPr>
      <p:scale>
        <a:sx n="1" d="1"/>
        <a:sy n="1" d="1"/>
      </p:scale>
      <p:origin x="0" y="0"/>
    </p:cViewPr>
  </p:notesTextViewPr>
  <p:sorterViewPr>
    <p:cViewPr>
      <p:scale>
        <a:sx n="100" d="100"/>
        <a:sy n="100" d="100"/>
      </p:scale>
      <p:origin x="0" y="8154"/>
    </p:cViewPr>
  </p:sorterViewPr>
  <p:notesViewPr>
    <p:cSldViewPr snapToObjects="1" showGuides="1">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58700-9FA2-48CE-AC88-D71D45EB490A}" type="datetimeFigureOut">
              <a:rPr lang="en-US" smtClean="0"/>
              <a:pPr/>
              <a:t>10/10/2014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defTabSz="930275" eaLnBrk="0" fontAlgn="base" hangingPunct="0">
              <a:spcBef>
                <a:spcPct val="0"/>
              </a:spcBef>
              <a:spcAft>
                <a:spcPct val="0"/>
              </a:spcAft>
              <a:defRPr sz="2400">
                <a:solidFill>
                  <a:schemeClr val="tx1"/>
                </a:solidFill>
                <a:latin typeface="Times New Roman" pitchFamily="18" charset="0"/>
              </a:defRPr>
            </a:lvl6pPr>
            <a:lvl7pPr marL="2971800" indent="-228600" defTabSz="930275" eaLnBrk="0" fontAlgn="base" hangingPunct="0">
              <a:spcBef>
                <a:spcPct val="0"/>
              </a:spcBef>
              <a:spcAft>
                <a:spcPct val="0"/>
              </a:spcAft>
              <a:defRPr sz="2400">
                <a:solidFill>
                  <a:schemeClr val="tx1"/>
                </a:solidFill>
                <a:latin typeface="Times New Roman" pitchFamily="18" charset="0"/>
              </a:defRPr>
            </a:lvl7pPr>
            <a:lvl8pPr marL="3429000" indent="-228600" defTabSz="930275" eaLnBrk="0" fontAlgn="base" hangingPunct="0">
              <a:spcBef>
                <a:spcPct val="0"/>
              </a:spcBef>
              <a:spcAft>
                <a:spcPct val="0"/>
              </a:spcAft>
              <a:defRPr sz="2400">
                <a:solidFill>
                  <a:schemeClr val="tx1"/>
                </a:solidFill>
                <a:latin typeface="Times New Roman" pitchFamily="18" charset="0"/>
              </a:defRPr>
            </a:lvl8pPr>
            <a:lvl9pPr marL="3886200" indent="-228600"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5C1C0AF9-3841-421C-AA68-D22BFBDC9797}" type="slidenum">
              <a:rPr lang="en-US" altLang="en-US" sz="1200"/>
              <a:pPr eaLnBrk="1" hangingPunct="1"/>
              <a:t>4</a:t>
            </a:fld>
            <a:endParaRPr lang="en-US" alt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DCA75F76-146F-4A97-9646-D028C75AE913}" type="datetime5">
              <a:rPr lang="en-US"/>
              <a:pPr/>
              <a:t>10-Oct-14</a:t>
            </a:fld>
            <a:endParaRPr lang="en-US"/>
          </a:p>
        </p:txBody>
      </p:sp>
      <p:sp>
        <p:nvSpPr>
          <p:cNvPr id="7" name="Rectangle 7"/>
          <p:cNvSpPr>
            <a:spLocks noGrp="1" noChangeArrowheads="1"/>
          </p:cNvSpPr>
          <p:nvPr>
            <p:ph type="sldNum" sz="quarter" idx="5"/>
          </p:nvPr>
        </p:nvSpPr>
        <p:spPr>
          <a:ln/>
        </p:spPr>
        <p:txBody>
          <a:bodyPr/>
          <a:lstStyle/>
          <a:p>
            <a:fld id="{DC28B337-1A7E-45AB-937C-276CF4FC289D}" type="slidenum">
              <a:rPr lang="en-US"/>
              <a:pPr/>
              <a:t>15</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5" name="Picture Placeholder 4"/>
          <p:cNvSpPr>
            <a:spLocks noGrp="1"/>
          </p:cNvSpPr>
          <p:nvPr>
            <p:ph type="pic" sz="quarter" idx="15"/>
          </p:nvPr>
        </p:nvSpPr>
        <p:spPr>
          <a:xfrm>
            <a:off x="3646488" y="1723840"/>
            <a:ext cx="2442340" cy="2224216"/>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p:txBody>
          <a:bodyPr/>
          <a:lstStyle/>
          <a:p>
            <a:endParaRPr lang="en-US" dirty="0"/>
          </a:p>
        </p:txBody>
      </p:sp>
      <p:sp>
        <p:nvSpPr>
          <p:cNvPr id="3" name="Chart Placeholder 2"/>
          <p:cNvSpPr>
            <a:spLocks noGrp="1"/>
          </p:cNvSpPr>
          <p:nvPr>
            <p:ph type="chart" sz="quarter" idx="15"/>
          </p:nvPr>
        </p:nvSpPr>
        <p:spPr>
          <a:xfrm>
            <a:off x="6007100" y="1670050"/>
            <a:ext cx="2667000" cy="4648200"/>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378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7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73" r:id="rId5"/>
    <p:sldLayoutId id="2147483674" r:id="rId6"/>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1600" b="0" kern="1200" baseline="0">
          <a:solidFill>
            <a:schemeClr val="tx1"/>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57213" y="609599"/>
            <a:ext cx="8008937" cy="1219201"/>
          </a:xfrm>
        </p:spPr>
        <p:txBody>
          <a:bodyPr/>
          <a:lstStyle/>
          <a:p>
            <a:pPr algn="ctr"/>
            <a:r>
              <a:rPr lang="en-CA" sz="3600" dirty="0" smtClean="0">
                <a:solidFill>
                  <a:srgbClr val="002060"/>
                </a:solidFill>
              </a:rPr>
              <a:t>Synchrotron Radiation Absorption and Vacuum Issues in the IR at </a:t>
            </a:r>
            <a:br>
              <a:rPr lang="en-CA" sz="3600" dirty="0" smtClean="0">
                <a:solidFill>
                  <a:srgbClr val="002060"/>
                </a:solidFill>
              </a:rPr>
            </a:br>
            <a:r>
              <a:rPr lang="en-CA" sz="3600" dirty="0" smtClean="0">
                <a:solidFill>
                  <a:srgbClr val="002060"/>
                </a:solidFill>
              </a:rPr>
              <a:t>PEP-II and a Higgs Factory</a:t>
            </a:r>
            <a:endParaRPr lang="en-CA" sz="3600" dirty="0">
              <a:solidFill>
                <a:srgbClr val="002060"/>
              </a:solidFill>
            </a:endParaRPr>
          </a:p>
        </p:txBody>
      </p:sp>
      <p:sp>
        <p:nvSpPr>
          <p:cNvPr id="5" name="Text Placeholder 4"/>
          <p:cNvSpPr>
            <a:spLocks noGrp="1"/>
          </p:cNvSpPr>
          <p:nvPr>
            <p:ph type="body" sz="quarter" idx="11"/>
          </p:nvPr>
        </p:nvSpPr>
        <p:spPr>
          <a:xfrm>
            <a:off x="1143000" y="2532490"/>
            <a:ext cx="7423150" cy="940689"/>
          </a:xfrm>
        </p:spPr>
        <p:txBody>
          <a:bodyPr/>
          <a:lstStyle/>
          <a:p>
            <a:r>
              <a:rPr lang="en-CA" sz="2000" dirty="0" smtClean="0">
                <a:solidFill>
                  <a:srgbClr val="00B0F0"/>
                </a:solidFill>
              </a:rPr>
              <a:t>John Seeman, </a:t>
            </a:r>
          </a:p>
          <a:p>
            <a:r>
              <a:rPr lang="en-CA" sz="2000" dirty="0" smtClean="0">
                <a:solidFill>
                  <a:srgbClr val="00B0F0"/>
                </a:solidFill>
              </a:rPr>
              <a:t>SLAC</a:t>
            </a:r>
          </a:p>
          <a:p>
            <a:r>
              <a:rPr lang="en-CA" sz="2000" dirty="0" smtClean="0">
                <a:solidFill>
                  <a:srgbClr val="00B0F0"/>
                </a:solidFill>
              </a:rPr>
              <a:t>October 11, 2014</a:t>
            </a:r>
          </a:p>
          <a:p>
            <a:r>
              <a:rPr lang="en-CA" sz="2000" dirty="0" smtClean="0">
                <a:solidFill>
                  <a:srgbClr val="00B0F0"/>
                </a:solidFill>
              </a:rPr>
              <a:t>HF2014 Beijing</a:t>
            </a:r>
            <a:endParaRPr lang="en-CA" sz="2000" dirty="0">
              <a:solidFill>
                <a:schemeClr val="tx1"/>
              </a:solidFill>
            </a:endParaRPr>
          </a:p>
        </p:txBody>
      </p:sp>
      <p:sp>
        <p:nvSpPr>
          <p:cNvPr id="3" name="TextBox 2"/>
          <p:cNvSpPr txBox="1"/>
          <p:nvPr/>
        </p:nvSpPr>
        <p:spPr>
          <a:xfrm>
            <a:off x="3724102" y="665850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3776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smtClean="0"/>
              <a:t>PEP-II IR LER X-ray Fans (M. Sullivan)</a:t>
            </a:r>
            <a:endParaRPr lang="en-US" dirty="0"/>
          </a:p>
        </p:txBody>
      </p:sp>
      <p:pic>
        <p:nvPicPr>
          <p:cNvPr id="1741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828367" y="457634"/>
            <a:ext cx="5374523" cy="705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63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dirty="0" smtClean="0"/>
              <a:t>PEP-II IR </a:t>
            </a:r>
            <a:r>
              <a:rPr lang="en-US" dirty="0" smtClean="0"/>
              <a:t>HER </a:t>
            </a:r>
            <a:r>
              <a:rPr lang="en-US" dirty="0" smtClean="0"/>
              <a:t>X-ray Fans (M. Sullivan)</a:t>
            </a:r>
            <a:endParaRPr lang="en-US" dirty="0"/>
          </a:p>
        </p:txBody>
      </p:sp>
      <p:pic>
        <p:nvPicPr>
          <p:cNvPr id="1843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754011" y="418262"/>
            <a:ext cx="5358829" cy="703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4928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a:xfrm>
            <a:off x="451822" y="129091"/>
            <a:ext cx="8433260" cy="753033"/>
          </a:xfrm>
        </p:spPr>
        <p:txBody>
          <a:bodyPr/>
          <a:lstStyle/>
          <a:p>
            <a:r>
              <a:rPr lang="en-US" dirty="0" smtClean="0"/>
              <a:t>Synchrotron Radiation Deposition in the IR Region: HER</a:t>
            </a:r>
            <a:endParaRPr lang="en-US" dirty="0"/>
          </a:p>
        </p:txBody>
      </p:sp>
      <p:pic>
        <p:nvPicPr>
          <p:cNvPr id="2048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999161" y="-96336"/>
            <a:ext cx="5101230" cy="803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241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p:txBody>
          <a:bodyPr/>
          <a:lstStyle/>
          <a:p>
            <a:r>
              <a:rPr lang="en-US" dirty="0" smtClean="0"/>
              <a:t>HER High Power Dump Power Loading</a:t>
            </a:r>
            <a:endParaRPr lang="en-US" dirty="0"/>
          </a:p>
        </p:txBody>
      </p:sp>
      <p:pic>
        <p:nvPicPr>
          <p:cNvPr id="2150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924600" y="567304"/>
            <a:ext cx="5029198" cy="6942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68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dirty="0" smtClean="0"/>
              <a:t>Outgassing Rate versus Integrated Amp-</a:t>
            </a:r>
            <a:r>
              <a:rPr lang="en-US" dirty="0" err="1" smtClean="0"/>
              <a:t>Hrs</a:t>
            </a:r>
            <a:endParaRPr lang="en-US"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162467" y="1689388"/>
            <a:ext cx="6676191" cy="460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43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31800" y="152485"/>
            <a:ext cx="5037138" cy="685800"/>
          </a:xfrm>
        </p:spPr>
        <p:txBody>
          <a:bodyPr/>
          <a:lstStyle/>
          <a:p>
            <a:pPr algn="l"/>
            <a:r>
              <a:rPr lang="en-US" dirty="0"/>
              <a:t>Vacuum </a:t>
            </a:r>
            <a:r>
              <a:rPr lang="en-US" dirty="0" smtClean="0"/>
              <a:t>Calculations (N. Kurita)</a:t>
            </a:r>
            <a:endParaRPr lang="en-US" dirty="0"/>
          </a:p>
        </p:txBody>
      </p:sp>
      <p:pic>
        <p:nvPicPr>
          <p:cNvPr id="388100" name="Picture 4" descr="Photodesorption"/>
          <p:cNvPicPr>
            <a:picLocks noChangeAspect="1" noChangeArrowheads="1"/>
          </p:cNvPicPr>
          <p:nvPr/>
        </p:nvPicPr>
        <p:blipFill>
          <a:blip r:embed="rId3" cstate="print"/>
          <a:srcRect t="2245"/>
          <a:stretch>
            <a:fillRect/>
          </a:stretch>
        </p:blipFill>
        <p:spPr bwMode="auto">
          <a:xfrm>
            <a:off x="4211638" y="969377"/>
            <a:ext cx="4046537" cy="3181350"/>
          </a:xfrm>
          <a:prstGeom prst="rect">
            <a:avLst/>
          </a:prstGeom>
          <a:noFill/>
        </p:spPr>
      </p:pic>
      <p:pic>
        <p:nvPicPr>
          <p:cNvPr id="388101" name="Picture 5"/>
          <p:cNvPicPr>
            <a:picLocks noChangeAspect="1" noChangeArrowheads="1"/>
          </p:cNvPicPr>
          <p:nvPr/>
        </p:nvPicPr>
        <p:blipFill>
          <a:blip r:embed="rId4" cstate="print"/>
          <a:srcRect l="10001" t="46181" r="34375" b="14227"/>
          <a:stretch>
            <a:fillRect/>
          </a:stretch>
        </p:blipFill>
        <p:spPr bwMode="auto">
          <a:xfrm>
            <a:off x="4248150" y="4138027"/>
            <a:ext cx="4535488" cy="2517775"/>
          </a:xfrm>
          <a:prstGeom prst="rect">
            <a:avLst/>
          </a:prstGeom>
          <a:noFill/>
          <a:ln w="12700">
            <a:noFill/>
            <a:miter lim="800000"/>
            <a:headEnd/>
            <a:tailEnd/>
          </a:ln>
          <a:effectLst/>
        </p:spPr>
      </p:pic>
      <p:sp>
        <p:nvSpPr>
          <p:cNvPr id="388102" name="Rectangle 6"/>
          <p:cNvSpPr>
            <a:spLocks noChangeArrowheads="1"/>
          </p:cNvSpPr>
          <p:nvPr/>
        </p:nvSpPr>
        <p:spPr bwMode="auto">
          <a:xfrm>
            <a:off x="275222" y="1072147"/>
            <a:ext cx="3867150" cy="5213350"/>
          </a:xfrm>
          <a:prstGeom prst="rect">
            <a:avLst/>
          </a:prstGeom>
          <a:noFill/>
          <a:ln w="12700">
            <a:noFill/>
            <a:miter lim="800000"/>
            <a:headEnd/>
            <a:tailEnd/>
          </a:ln>
          <a:effectLst/>
        </p:spPr>
        <p:txBody>
          <a:bodyPr lIns="90488" tIns="44450" rIns="90488" bIns="44450"/>
          <a:lstStyle/>
          <a:p>
            <a:pPr marL="285750" indent="-285750" algn="l">
              <a:spcBef>
                <a:spcPct val="40000"/>
              </a:spcBef>
              <a:buClr>
                <a:srgbClr val="6E0043"/>
              </a:buClr>
              <a:buSzPct val="75000"/>
              <a:buFont typeface="Monotype Sorts" pitchFamily="2" charset="2"/>
              <a:buChar char="m"/>
            </a:pPr>
            <a:r>
              <a:rPr lang="en-US" sz="2000" dirty="0">
                <a:solidFill>
                  <a:srgbClr val="6E0043"/>
                </a:solidFill>
                <a:effectLst>
                  <a:outerShdw blurRad="38100" dist="38100" dir="2700000" algn="tl">
                    <a:srgbClr val="000000"/>
                  </a:outerShdw>
                </a:effectLst>
              </a:rPr>
              <a:t>“best guess” parameters:</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Gas temperature		</a:t>
            </a:r>
          </a:p>
          <a:p>
            <a:pPr marL="1143000" lvl="2" indent="-228600" algn="l">
              <a:spcBef>
                <a:spcPct val="40000"/>
              </a:spcBef>
              <a:buClr>
                <a:schemeClr val="bg2"/>
              </a:buClr>
              <a:buSzPct val="75000"/>
              <a:buFont typeface="Wingdings" pitchFamily="2" charset="2"/>
              <a:buChar char="Ø"/>
            </a:pPr>
            <a:r>
              <a:rPr lang="en-US" sz="1400" dirty="0" err="1">
                <a:solidFill>
                  <a:schemeClr val="bg2"/>
                </a:solidFill>
                <a:effectLst>
                  <a:outerShdw blurRad="38100" dist="38100" dir="2700000" algn="tl">
                    <a:srgbClr val="000000"/>
                  </a:outerShdw>
                </a:effectLst>
              </a:rPr>
              <a:t>Tgas</a:t>
            </a:r>
            <a:r>
              <a:rPr lang="en-US" sz="1400" dirty="0">
                <a:solidFill>
                  <a:schemeClr val="bg2"/>
                </a:solidFill>
                <a:effectLst>
                  <a:outerShdw blurRad="38100" dist="38100" dir="2700000" algn="tl">
                    <a:srgbClr val="000000"/>
                  </a:outerShdw>
                </a:effectLst>
              </a:rPr>
              <a:t> = 303</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Pump speed multiplier	</a:t>
            </a:r>
          </a:p>
          <a:p>
            <a:pPr marL="1143000" lvl="2" indent="-228600" algn="l">
              <a:spcBef>
                <a:spcPct val="40000"/>
              </a:spcBef>
              <a:buClr>
                <a:schemeClr val="bg2"/>
              </a:buClr>
              <a:buSzPct val="75000"/>
              <a:buFont typeface="Wingdings" pitchFamily="2" charset="2"/>
              <a:buChar char="Ø"/>
            </a:pPr>
            <a:r>
              <a:rPr lang="en-US" sz="1400" dirty="0" err="1">
                <a:solidFill>
                  <a:schemeClr val="bg2"/>
                </a:solidFill>
                <a:effectLst>
                  <a:outerShdw blurRad="38100" dist="38100" dir="2700000" algn="tl">
                    <a:srgbClr val="000000"/>
                  </a:outerShdw>
                </a:effectLst>
              </a:rPr>
              <a:t>pumpm</a:t>
            </a:r>
            <a:r>
              <a:rPr lang="en-US" sz="1400" dirty="0">
                <a:solidFill>
                  <a:schemeClr val="bg2"/>
                </a:solidFill>
                <a:effectLst>
                  <a:outerShdw blurRad="38100" dist="38100" dir="2700000" algn="tl">
                    <a:srgbClr val="000000"/>
                  </a:outerShdw>
                </a:effectLst>
              </a:rPr>
              <a:t> = 0.5</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TSP speed			</a:t>
            </a:r>
          </a:p>
          <a:p>
            <a:pPr marL="1143000" lvl="2" indent="-228600" algn="l">
              <a:spcBef>
                <a:spcPct val="40000"/>
              </a:spcBef>
              <a:buClr>
                <a:schemeClr val="bg2"/>
              </a:buClr>
              <a:buSzPct val="75000"/>
              <a:buFont typeface="Wingdings" pitchFamily="2" charset="2"/>
              <a:buChar char="Ø"/>
            </a:pPr>
            <a:r>
              <a:rPr lang="en-US" sz="1400" dirty="0">
                <a:solidFill>
                  <a:schemeClr val="bg2"/>
                </a:solidFill>
                <a:effectLst>
                  <a:outerShdw blurRad="38100" dist="38100" dir="2700000" algn="tl">
                    <a:srgbClr val="000000"/>
                  </a:outerShdw>
                </a:effectLst>
              </a:rPr>
              <a:t>TSP = 750</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Thermal outgas rate		</a:t>
            </a:r>
          </a:p>
          <a:p>
            <a:pPr marL="1143000" lvl="2" indent="-228600" algn="l">
              <a:spcBef>
                <a:spcPct val="40000"/>
              </a:spcBef>
              <a:buClr>
                <a:schemeClr val="bg2"/>
              </a:buClr>
              <a:buSzPct val="75000"/>
              <a:buFont typeface="Wingdings" pitchFamily="2" charset="2"/>
              <a:buChar char="Ø"/>
            </a:pPr>
            <a:r>
              <a:rPr lang="en-US" sz="1400" dirty="0" err="1">
                <a:solidFill>
                  <a:schemeClr val="bg2"/>
                </a:solidFill>
                <a:effectLst>
                  <a:outerShdw blurRad="38100" dist="38100" dir="2700000" algn="tl">
                    <a:srgbClr val="000000"/>
                  </a:outerShdw>
                </a:effectLst>
              </a:rPr>
              <a:t>ogas</a:t>
            </a:r>
            <a:r>
              <a:rPr lang="en-US" sz="1400" dirty="0">
                <a:solidFill>
                  <a:schemeClr val="bg2"/>
                </a:solidFill>
                <a:effectLst>
                  <a:outerShdw blurRad="38100" dist="38100" dir="2700000" algn="tl">
                    <a:srgbClr val="000000"/>
                  </a:outerShdw>
                </a:effectLst>
              </a:rPr>
              <a:t> = 2e-12</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PSD rate factor		</a:t>
            </a:r>
          </a:p>
          <a:p>
            <a:pPr marL="1143000" lvl="2" indent="-228600" algn="l">
              <a:spcBef>
                <a:spcPct val="40000"/>
              </a:spcBef>
              <a:buClr>
                <a:schemeClr val="bg2"/>
              </a:buClr>
              <a:buSzPct val="75000"/>
              <a:buFont typeface="Wingdings" pitchFamily="2" charset="2"/>
              <a:buChar char="Ø"/>
            </a:pPr>
            <a:r>
              <a:rPr lang="en-US" sz="1400" dirty="0">
                <a:solidFill>
                  <a:schemeClr val="bg2"/>
                </a:solidFill>
                <a:effectLst>
                  <a:outerShdw blurRad="38100" dist="38100" dir="2700000" algn="tl">
                    <a:srgbClr val="000000"/>
                  </a:outerShdw>
                </a:effectLst>
              </a:rPr>
              <a:t>eta = 1e-6</a:t>
            </a:r>
          </a:p>
          <a:p>
            <a:pPr marL="685800" lvl="1" indent="-228600" algn="l">
              <a:spcBef>
                <a:spcPct val="40000"/>
              </a:spcBef>
              <a:buClr>
                <a:schemeClr val="tx1"/>
              </a:buClr>
              <a:buSzPct val="75000"/>
              <a:buFont typeface="Wingdings" pitchFamily="2" charset="2"/>
              <a:buChar char="Ä"/>
            </a:pPr>
            <a:r>
              <a:rPr lang="en-US" sz="1600" dirty="0">
                <a:effectLst>
                  <a:outerShdw blurRad="38100" dist="38100" dir="2700000" algn="tl">
                    <a:srgbClr val="000000"/>
                  </a:outerShdw>
                </a:effectLst>
              </a:rPr>
              <a:t>Beam energy &amp; current	</a:t>
            </a:r>
          </a:p>
          <a:p>
            <a:pPr marL="1143000" lvl="2" indent="-228600" algn="l">
              <a:spcBef>
                <a:spcPct val="40000"/>
              </a:spcBef>
              <a:buClr>
                <a:schemeClr val="bg2"/>
              </a:buClr>
              <a:buSzPct val="75000"/>
              <a:buFont typeface="Wingdings" pitchFamily="2" charset="2"/>
              <a:buChar char="Ø"/>
            </a:pPr>
            <a:r>
              <a:rPr lang="en-US" sz="1400" dirty="0" err="1">
                <a:solidFill>
                  <a:schemeClr val="bg2"/>
                </a:solidFill>
                <a:effectLst>
                  <a:outerShdw blurRad="38100" dist="38100" dir="2700000" algn="tl">
                    <a:srgbClr val="000000"/>
                  </a:outerShdw>
                </a:effectLst>
              </a:rPr>
              <a:t>ebeam</a:t>
            </a:r>
            <a:r>
              <a:rPr lang="en-US" sz="1400" dirty="0">
                <a:solidFill>
                  <a:schemeClr val="bg2"/>
                </a:solidFill>
                <a:effectLst>
                  <a:outerShdw blurRad="38100" dist="38100" dir="2700000" algn="tl">
                    <a:srgbClr val="000000"/>
                  </a:outerShdw>
                </a:effectLst>
              </a:rPr>
              <a:t> = 3, </a:t>
            </a:r>
            <a:r>
              <a:rPr lang="en-US" sz="1400" dirty="0" err="1">
                <a:solidFill>
                  <a:schemeClr val="bg2"/>
                </a:solidFill>
                <a:effectLst>
                  <a:outerShdw blurRad="38100" dist="38100" dir="2700000" algn="tl">
                    <a:srgbClr val="000000"/>
                  </a:outerShdw>
                </a:effectLst>
              </a:rPr>
              <a:t>ibeam</a:t>
            </a:r>
            <a:r>
              <a:rPr lang="en-US" sz="1400" dirty="0">
                <a:solidFill>
                  <a:schemeClr val="bg2"/>
                </a:solidFill>
                <a:effectLst>
                  <a:outerShdw blurRad="38100" dist="38100" dir="2700000" algn="tl">
                    <a:srgbClr val="000000"/>
                  </a:outerShdw>
                </a:effectLst>
              </a:rPr>
              <a:t> = 500	</a:t>
            </a:r>
          </a:p>
          <a:p>
            <a:pPr marL="285750" indent="-285750" algn="l">
              <a:spcBef>
                <a:spcPct val="40000"/>
              </a:spcBef>
              <a:buClr>
                <a:srgbClr val="6E0043"/>
              </a:buClr>
              <a:buSzPct val="75000"/>
              <a:buFont typeface="Monotype Sorts" pitchFamily="2" charset="2"/>
              <a:buChar char="m"/>
            </a:pPr>
            <a:r>
              <a:rPr lang="en-US" sz="1800" dirty="0">
                <a:solidFill>
                  <a:srgbClr val="6E0043"/>
                </a:solidFill>
                <a:effectLst>
                  <a:outerShdw blurRad="38100" dist="38100" dir="2700000" algn="tl">
                    <a:srgbClr val="000000"/>
                  </a:outerShdw>
                </a:effectLst>
              </a:rPr>
              <a:t>PSD rates have been shown to be approaching 1e-6.</a:t>
            </a:r>
          </a:p>
          <a:p>
            <a:pPr marL="285750" indent="-285750" algn="l">
              <a:spcBef>
                <a:spcPct val="40000"/>
              </a:spcBef>
              <a:buClr>
                <a:srgbClr val="6E0043"/>
              </a:buClr>
              <a:buSzPct val="75000"/>
              <a:buFont typeface="Monotype Sorts" pitchFamily="2" charset="2"/>
              <a:buNone/>
            </a:pPr>
            <a:endParaRPr lang="en-US" sz="1600" dirty="0">
              <a:solidFill>
                <a:srgbClr val="6E0043"/>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dirty="0" smtClean="0"/>
              <a:t>IR Vacuum Pumps</a:t>
            </a:r>
            <a:endParaRPr lang="en-US" dirty="0"/>
          </a:p>
        </p:txBody>
      </p:sp>
      <p:pic>
        <p:nvPicPr>
          <p:cNvPr id="1126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129011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258" y="1257300"/>
            <a:ext cx="4205242"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209" y="3914680"/>
            <a:ext cx="3276600" cy="225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796820" cy="287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475687"/>
            <a:ext cx="684803" cy="369332"/>
          </a:xfrm>
          <a:prstGeom prst="rect">
            <a:avLst/>
          </a:prstGeom>
          <a:noFill/>
        </p:spPr>
        <p:txBody>
          <a:bodyPr wrap="none" rtlCol="0">
            <a:spAutoFit/>
          </a:bodyPr>
          <a:lstStyle/>
          <a:p>
            <a:r>
              <a:rPr lang="en-US" dirty="0" smtClean="0"/>
              <a:t>NEG</a:t>
            </a:r>
            <a:endParaRPr lang="en-US" dirty="0"/>
          </a:p>
        </p:txBody>
      </p:sp>
      <p:sp>
        <p:nvSpPr>
          <p:cNvPr id="5" name="TextBox 4"/>
          <p:cNvSpPr txBox="1"/>
          <p:nvPr/>
        </p:nvSpPr>
        <p:spPr>
          <a:xfrm>
            <a:off x="6779168" y="1861066"/>
            <a:ext cx="1351652" cy="646331"/>
          </a:xfrm>
          <a:prstGeom prst="rect">
            <a:avLst/>
          </a:prstGeom>
          <a:noFill/>
        </p:spPr>
        <p:txBody>
          <a:bodyPr wrap="none" rtlCol="0">
            <a:spAutoFit/>
          </a:bodyPr>
          <a:lstStyle/>
          <a:p>
            <a:r>
              <a:rPr lang="en-US" dirty="0" smtClean="0"/>
              <a:t>Distributed </a:t>
            </a:r>
          </a:p>
          <a:p>
            <a:r>
              <a:rPr lang="en-US" dirty="0" smtClean="0"/>
              <a:t>Ion Pump</a:t>
            </a:r>
            <a:endParaRPr lang="en-US" dirty="0"/>
          </a:p>
        </p:txBody>
      </p:sp>
      <p:sp>
        <p:nvSpPr>
          <p:cNvPr id="6" name="TextBox 5"/>
          <p:cNvSpPr txBox="1"/>
          <p:nvPr/>
        </p:nvSpPr>
        <p:spPr>
          <a:xfrm>
            <a:off x="2438400" y="6351264"/>
            <a:ext cx="1920398" cy="369332"/>
          </a:xfrm>
          <a:prstGeom prst="rect">
            <a:avLst/>
          </a:prstGeom>
          <a:noFill/>
        </p:spPr>
        <p:txBody>
          <a:bodyPr wrap="none" rtlCol="0">
            <a:spAutoFit/>
          </a:bodyPr>
          <a:lstStyle/>
          <a:p>
            <a:r>
              <a:rPr lang="en-US" dirty="0" smtClean="0"/>
              <a:t>LER TSP Pumps</a:t>
            </a:r>
            <a:endParaRPr lang="en-US" dirty="0"/>
          </a:p>
        </p:txBody>
      </p:sp>
      <p:sp>
        <p:nvSpPr>
          <p:cNvPr id="7" name="TextBox 6"/>
          <p:cNvSpPr txBox="1"/>
          <p:nvPr/>
        </p:nvSpPr>
        <p:spPr>
          <a:xfrm>
            <a:off x="5943600" y="6351264"/>
            <a:ext cx="2031325" cy="369332"/>
          </a:xfrm>
          <a:prstGeom prst="rect">
            <a:avLst/>
          </a:prstGeom>
          <a:noFill/>
        </p:spPr>
        <p:txBody>
          <a:bodyPr wrap="none" rtlCol="0">
            <a:spAutoFit/>
          </a:bodyPr>
          <a:lstStyle/>
          <a:p>
            <a:r>
              <a:rPr lang="en-US" dirty="0" smtClean="0"/>
              <a:t>Lumped ion pump</a:t>
            </a:r>
            <a:endParaRPr lang="en-US" dirty="0"/>
          </a:p>
        </p:txBody>
      </p:sp>
    </p:spTree>
    <p:extLst>
      <p:ext uri="{BB962C8B-B14F-4D97-AF65-F5344CB8AC3E}">
        <p14:creationId xmlns:p14="http://schemas.microsoft.com/office/powerpoint/2010/main" val="2815758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smtClean="0"/>
              <a:t>LER Vacuum Pressure Upstream IR</a:t>
            </a:r>
            <a:endParaRPr lang="en-US" dirty="0"/>
          </a:p>
        </p:txBody>
      </p:sp>
      <p:pic>
        <p:nvPicPr>
          <p:cNvPr id="2355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191000" y="2308804"/>
            <a:ext cx="4694082" cy="299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5" y="2438401"/>
            <a:ext cx="3897257" cy="273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291" y="1937493"/>
            <a:ext cx="3801041" cy="369332"/>
          </a:xfrm>
          <a:prstGeom prst="rect">
            <a:avLst/>
          </a:prstGeom>
          <a:noFill/>
        </p:spPr>
        <p:txBody>
          <a:bodyPr wrap="none" rtlCol="0">
            <a:spAutoFit/>
          </a:bodyPr>
          <a:lstStyle/>
          <a:p>
            <a:r>
              <a:rPr lang="en-US" dirty="0" smtClean="0"/>
              <a:t>Conductance, pumping, outgassing</a:t>
            </a:r>
            <a:endParaRPr lang="en-US" dirty="0"/>
          </a:p>
        </p:txBody>
      </p:sp>
      <p:sp>
        <p:nvSpPr>
          <p:cNvPr id="5" name="TextBox 4"/>
          <p:cNvSpPr txBox="1"/>
          <p:nvPr/>
        </p:nvSpPr>
        <p:spPr>
          <a:xfrm>
            <a:off x="5791200" y="1790268"/>
            <a:ext cx="2133918" cy="369332"/>
          </a:xfrm>
          <a:prstGeom prst="rect">
            <a:avLst/>
          </a:prstGeom>
          <a:noFill/>
        </p:spPr>
        <p:txBody>
          <a:bodyPr wrap="none" rtlCol="0">
            <a:spAutoFit/>
          </a:bodyPr>
          <a:lstStyle/>
          <a:p>
            <a:r>
              <a:rPr lang="en-US" dirty="0" smtClean="0"/>
              <a:t>Resulting Pressure</a:t>
            </a:r>
            <a:endParaRPr lang="en-US" dirty="0"/>
          </a:p>
        </p:txBody>
      </p:sp>
      <p:sp>
        <p:nvSpPr>
          <p:cNvPr id="6" name="TextBox 5"/>
          <p:cNvSpPr txBox="1"/>
          <p:nvPr/>
        </p:nvSpPr>
        <p:spPr>
          <a:xfrm>
            <a:off x="5791200" y="5454134"/>
            <a:ext cx="2390398" cy="369332"/>
          </a:xfrm>
          <a:prstGeom prst="rect">
            <a:avLst/>
          </a:prstGeom>
          <a:noFill/>
        </p:spPr>
        <p:txBody>
          <a:bodyPr wrap="none" rtlCol="0">
            <a:spAutoFit/>
          </a:bodyPr>
          <a:lstStyle/>
          <a:p>
            <a:r>
              <a:rPr lang="en-US" dirty="0" smtClean="0"/>
              <a:t>Longitudinal Distance</a:t>
            </a:r>
            <a:endParaRPr lang="en-US" dirty="0"/>
          </a:p>
        </p:txBody>
      </p:sp>
    </p:spTree>
    <p:extLst>
      <p:ext uri="{BB962C8B-B14F-4D97-AF65-F5344CB8AC3E}">
        <p14:creationId xmlns:p14="http://schemas.microsoft.com/office/powerpoint/2010/main" val="651683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smtClean="0"/>
              <a:t>Vacuum Conditions Near the IP</a:t>
            </a:r>
            <a:endParaRPr lang="en-US" dirty="0"/>
          </a:p>
        </p:txBody>
      </p:sp>
      <p:pic>
        <p:nvPicPr>
          <p:cNvPr id="2253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299215" y="2362200"/>
            <a:ext cx="4836868" cy="286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2" y="2362200"/>
            <a:ext cx="4310653" cy="284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1822" y="1981200"/>
            <a:ext cx="3877985" cy="369332"/>
          </a:xfrm>
          <a:prstGeom prst="rect">
            <a:avLst/>
          </a:prstGeom>
          <a:noFill/>
        </p:spPr>
        <p:txBody>
          <a:bodyPr wrap="none" rtlCol="0">
            <a:spAutoFit/>
          </a:bodyPr>
          <a:lstStyle/>
          <a:p>
            <a:r>
              <a:rPr lang="en-US" dirty="0" smtClean="0"/>
              <a:t>Conductance, Pumping, Outgassing</a:t>
            </a:r>
            <a:endParaRPr lang="en-US" dirty="0"/>
          </a:p>
        </p:txBody>
      </p:sp>
      <p:sp>
        <p:nvSpPr>
          <p:cNvPr id="5" name="TextBox 4"/>
          <p:cNvSpPr txBox="1"/>
          <p:nvPr/>
        </p:nvSpPr>
        <p:spPr>
          <a:xfrm>
            <a:off x="5867400" y="1905000"/>
            <a:ext cx="1107996" cy="369332"/>
          </a:xfrm>
          <a:prstGeom prst="rect">
            <a:avLst/>
          </a:prstGeom>
          <a:noFill/>
        </p:spPr>
        <p:txBody>
          <a:bodyPr wrap="none" rtlCol="0">
            <a:spAutoFit/>
          </a:bodyPr>
          <a:lstStyle/>
          <a:p>
            <a:r>
              <a:rPr lang="en-US" dirty="0" smtClean="0"/>
              <a:t>Pressure</a:t>
            </a:r>
            <a:endParaRPr lang="en-US" dirty="0"/>
          </a:p>
        </p:txBody>
      </p:sp>
      <p:sp>
        <p:nvSpPr>
          <p:cNvPr id="6" name="TextBox 5"/>
          <p:cNvSpPr txBox="1"/>
          <p:nvPr/>
        </p:nvSpPr>
        <p:spPr>
          <a:xfrm>
            <a:off x="5638800" y="5486400"/>
            <a:ext cx="2287806" cy="369332"/>
          </a:xfrm>
          <a:prstGeom prst="rect">
            <a:avLst/>
          </a:prstGeom>
          <a:noFill/>
        </p:spPr>
        <p:txBody>
          <a:bodyPr wrap="none" rtlCol="0">
            <a:spAutoFit/>
          </a:bodyPr>
          <a:lstStyle/>
          <a:p>
            <a:r>
              <a:rPr lang="en-US" dirty="0" smtClean="0"/>
              <a:t>Longitudinal position</a:t>
            </a:r>
            <a:endParaRPr lang="en-US" dirty="0"/>
          </a:p>
        </p:txBody>
      </p:sp>
    </p:spTree>
    <p:extLst>
      <p:ext uri="{BB962C8B-B14F-4D97-AF65-F5344CB8AC3E}">
        <p14:creationId xmlns:p14="http://schemas.microsoft.com/office/powerpoint/2010/main" val="1087629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LER Photon Stops</a:t>
            </a:r>
            <a:endParaRPr lang="en-US" dirty="0"/>
          </a:p>
        </p:txBody>
      </p:sp>
      <p:pic>
        <p:nvPicPr>
          <p:cNvPr id="1331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762000" y="1197997"/>
            <a:ext cx="3835091" cy="3024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57658"/>
            <a:ext cx="382022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57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p:cNvSpPr>
            <a:spLocks noGrp="1"/>
          </p:cNvSpPr>
          <p:nvPr>
            <p:ph type="title"/>
          </p:nvPr>
        </p:nvSpPr>
        <p:spPr>
          <a:xfrm>
            <a:off x="451822" y="129091"/>
            <a:ext cx="8103570" cy="1090109"/>
          </a:xfrm>
        </p:spPr>
        <p:txBody>
          <a:bodyPr/>
          <a:lstStyle/>
          <a:p>
            <a:r>
              <a:rPr lang="en-US" dirty="0" smtClean="0"/>
              <a:t>Abstract: </a:t>
            </a:r>
            <a:r>
              <a:rPr lang="en-US" dirty="0"/>
              <a:t>Synchrotron Radiation Absorption and Vacuum Issues in the IR</a:t>
            </a:r>
            <a:br>
              <a:rPr lang="en-US" dirty="0"/>
            </a:br>
            <a:endParaRPr lang="en-US" dirty="0"/>
          </a:p>
        </p:txBody>
      </p:sp>
      <p:sp>
        <p:nvSpPr>
          <p:cNvPr id="5" name="Content Placeholder 4"/>
          <p:cNvSpPr>
            <a:spLocks noGrp="1"/>
          </p:cNvSpPr>
          <p:nvPr>
            <p:ph sz="quarter" idx="14"/>
          </p:nvPr>
        </p:nvSpPr>
        <p:spPr/>
        <p:txBody>
          <a:bodyPr/>
          <a:lstStyle/>
          <a:p>
            <a:r>
              <a:rPr lang="en-US" dirty="0" smtClean="0"/>
              <a:t>The </a:t>
            </a:r>
            <a:r>
              <a:rPr lang="en-US" dirty="0"/>
              <a:t>beams in a circular </a:t>
            </a:r>
            <a:r>
              <a:rPr lang="en-US" dirty="0" err="1"/>
              <a:t>e+e</a:t>
            </a:r>
            <a:r>
              <a:rPr lang="en-US" dirty="0"/>
              <a:t>- collider emit synchrotron radiation photons in the dipoles and quadrupoles in the interaction region and deposit them in the nearby vacuum chambers. These photons must be absorbed in the vacuum chambers with the deposited power taken away and the emitted gasses pumped away not to cause beam-gas backgrounds. A discussion of how this was done in the PEP-II IR will be presented and implications for a Higgs Factory will be shown.</a:t>
            </a:r>
          </a:p>
          <a:p>
            <a:endParaRPr lang="en-US" dirty="0"/>
          </a:p>
        </p:txBody>
      </p:sp>
    </p:spTree>
    <p:extLst>
      <p:ext uri="{BB962C8B-B14F-4D97-AF65-F5344CB8AC3E}">
        <p14:creationId xmlns:p14="http://schemas.microsoft.com/office/powerpoint/2010/main" val="136835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PEP-II Support Tube and Permanent Magnet Schematic</a:t>
            </a:r>
            <a:endParaRPr lang="en-US" dirty="0"/>
          </a:p>
        </p:txBody>
      </p:sp>
      <p:pic>
        <p:nvPicPr>
          <p:cNvPr id="2560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2388581" y="73231"/>
            <a:ext cx="3572908" cy="662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02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p:cNvSpPr>
            <a:spLocks noGrp="1"/>
          </p:cNvSpPr>
          <p:nvPr>
            <p:ph type="title"/>
          </p:nvPr>
        </p:nvSpPr>
        <p:spPr/>
        <p:txBody>
          <a:bodyPr/>
          <a:lstStyle/>
          <a:p>
            <a:r>
              <a:rPr lang="en-US" dirty="0" smtClean="0"/>
              <a:t>IR Be Chamber and Permanent Magnets</a:t>
            </a:r>
            <a:endParaRPr lang="en-US" dirty="0"/>
          </a:p>
        </p:txBody>
      </p:sp>
      <p:pic>
        <p:nvPicPr>
          <p:cNvPr id="717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35468" y="1670050"/>
            <a:ext cx="593019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770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p:cNvSpPr>
            <a:spLocks noGrp="1"/>
          </p:cNvSpPr>
          <p:nvPr>
            <p:ph type="title"/>
          </p:nvPr>
        </p:nvSpPr>
        <p:spPr/>
        <p:txBody>
          <a:bodyPr/>
          <a:lstStyle/>
          <a:p>
            <a:r>
              <a:rPr lang="en-US" dirty="0" smtClean="0"/>
              <a:t>B1 Vacuum Chamber</a:t>
            </a:r>
            <a:endParaRPr lang="en-US" dirty="0"/>
          </a:p>
        </p:txBody>
      </p:sp>
      <p:pic>
        <p:nvPicPr>
          <p:cNvPr id="266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2492519" y="1670050"/>
            <a:ext cx="4016088"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16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3" name="Title 2"/>
          <p:cNvSpPr>
            <a:spLocks noGrp="1"/>
          </p:cNvSpPr>
          <p:nvPr>
            <p:ph type="title"/>
          </p:nvPr>
        </p:nvSpPr>
        <p:spPr/>
        <p:txBody>
          <a:bodyPr/>
          <a:lstStyle/>
          <a:p>
            <a:r>
              <a:rPr lang="en-US" dirty="0" smtClean="0"/>
              <a:t>LER B1 Chamber with X-ray masks</a:t>
            </a:r>
            <a:endParaRPr lang="en-US" dirty="0"/>
          </a:p>
        </p:txBody>
      </p:sp>
      <p:pic>
        <p:nvPicPr>
          <p:cNvPr id="614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57226" y="1670050"/>
            <a:ext cx="588667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292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smtClean="0"/>
              <a:t>Q2 Chamber Back Mask 1: Three dimensional</a:t>
            </a:r>
            <a:endParaRPr lang="en-US" dirty="0"/>
          </a:p>
        </p:txBody>
      </p:sp>
      <p:pic>
        <p:nvPicPr>
          <p:cNvPr id="512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225893" y="1670050"/>
            <a:ext cx="654933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442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r>
              <a:rPr lang="en-US" dirty="0" smtClean="0"/>
              <a:t>HER Incoming Beam Chamber</a:t>
            </a:r>
            <a:endParaRPr lang="en-US" dirty="0"/>
          </a:p>
        </p:txBody>
      </p:sp>
      <p:pic>
        <p:nvPicPr>
          <p:cNvPr id="921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012900" y="1670050"/>
            <a:ext cx="297532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22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p:cNvSpPr>
            <a:spLocks noGrp="1"/>
          </p:cNvSpPr>
          <p:nvPr>
            <p:ph type="title"/>
          </p:nvPr>
        </p:nvSpPr>
        <p:spPr/>
        <p:txBody>
          <a:bodyPr/>
          <a:lstStyle/>
          <a:p>
            <a:r>
              <a:rPr lang="en-US" dirty="0" smtClean="0"/>
              <a:t>Back End Q2 A-Chamber Mask</a:t>
            </a:r>
            <a:endParaRPr lang="en-US" dirty="0"/>
          </a:p>
        </p:txBody>
      </p:sp>
      <p:pic>
        <p:nvPicPr>
          <p:cNvPr id="1024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25872" y="1670050"/>
            <a:ext cx="594938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321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p:cNvSpPr>
            <a:spLocks noGrp="1"/>
          </p:cNvSpPr>
          <p:nvPr>
            <p:ph type="title"/>
          </p:nvPr>
        </p:nvSpPr>
        <p:spPr/>
        <p:txBody>
          <a:bodyPr/>
          <a:lstStyle/>
          <a:p>
            <a:r>
              <a:rPr lang="en-US" dirty="0" smtClean="0"/>
              <a:t>Q4-Q5 IR </a:t>
            </a:r>
            <a:r>
              <a:rPr lang="en-US" dirty="0" smtClean="0"/>
              <a:t>Vacuum System</a:t>
            </a:r>
            <a:endParaRPr lang="en-US" dirty="0"/>
          </a:p>
        </p:txBody>
      </p:sp>
      <p:pic>
        <p:nvPicPr>
          <p:cNvPr id="2457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2724071" y="842070"/>
            <a:ext cx="2309000" cy="5806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75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p:txBody>
          <a:bodyPr/>
          <a:lstStyle/>
          <a:p>
            <a:r>
              <a:rPr lang="en-US" dirty="0" smtClean="0"/>
              <a:t>Q4 Magnet and Vacuum chamber</a:t>
            </a:r>
            <a:endParaRPr lang="en-US" dirty="0"/>
          </a:p>
        </p:txBody>
      </p:sp>
      <p:pic>
        <p:nvPicPr>
          <p:cNvPr id="276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4541613" y="1554387"/>
            <a:ext cx="288017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70749" y="2532949"/>
            <a:ext cx="4308662" cy="3662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14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p:cNvSpPr>
            <a:spLocks noGrp="1"/>
          </p:cNvSpPr>
          <p:nvPr>
            <p:ph type="title"/>
          </p:nvPr>
        </p:nvSpPr>
        <p:spPr/>
        <p:txBody>
          <a:bodyPr/>
          <a:lstStyle/>
          <a:p>
            <a:r>
              <a:rPr lang="en-US" dirty="0" smtClean="0"/>
              <a:t>Q2 Septum Chamber (Y)</a:t>
            </a:r>
            <a:endParaRPr lang="en-US" dirty="0"/>
          </a:p>
        </p:txBody>
      </p:sp>
      <p:pic>
        <p:nvPicPr>
          <p:cNvPr id="819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45468" y="1670050"/>
            <a:ext cx="591019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11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p:txBody>
          <a:bodyPr/>
          <a:lstStyle/>
          <a:p>
            <a:r>
              <a:rPr lang="en-US" dirty="0" smtClean="0"/>
              <a:t>Topics</a:t>
            </a:r>
            <a:endParaRPr lang="en-US" dirty="0"/>
          </a:p>
        </p:txBody>
      </p:sp>
      <p:sp>
        <p:nvSpPr>
          <p:cNvPr id="6" name="Content Placeholder 5"/>
          <p:cNvSpPr>
            <a:spLocks noGrp="1"/>
          </p:cNvSpPr>
          <p:nvPr>
            <p:ph sz="quarter" idx="14"/>
          </p:nvPr>
        </p:nvSpPr>
        <p:spPr>
          <a:xfrm>
            <a:off x="228600" y="1219200"/>
            <a:ext cx="7696200" cy="5065522"/>
          </a:xfrm>
        </p:spPr>
        <p:txBody>
          <a:bodyPr>
            <a:normAutofit/>
          </a:bodyPr>
          <a:lstStyle/>
          <a:p>
            <a:endParaRPr lang="en-US" sz="2000" dirty="0" smtClean="0">
              <a:solidFill>
                <a:srgbClr val="002060"/>
              </a:solidFill>
            </a:endParaRPr>
          </a:p>
          <a:p>
            <a:r>
              <a:rPr lang="en-US" sz="2000" dirty="0" smtClean="0">
                <a:solidFill>
                  <a:srgbClr val="002060"/>
                </a:solidFill>
              </a:rPr>
              <a:t>PEP-II /BaBar Interaction Region</a:t>
            </a:r>
          </a:p>
          <a:p>
            <a:endParaRPr lang="en-US" sz="2000" dirty="0">
              <a:solidFill>
                <a:srgbClr val="002060"/>
              </a:solidFill>
            </a:endParaRPr>
          </a:p>
          <a:p>
            <a:r>
              <a:rPr lang="en-US" sz="2000" dirty="0" smtClean="0">
                <a:solidFill>
                  <a:srgbClr val="002060"/>
                </a:solidFill>
              </a:rPr>
              <a:t>HF Parameters</a:t>
            </a:r>
          </a:p>
          <a:p>
            <a:r>
              <a:rPr lang="en-US" sz="2000" dirty="0" smtClean="0">
                <a:solidFill>
                  <a:srgbClr val="002060"/>
                </a:solidFill>
              </a:rPr>
              <a:t>	</a:t>
            </a:r>
          </a:p>
          <a:p>
            <a:r>
              <a:rPr lang="en-US" sz="2000" dirty="0" smtClean="0">
                <a:solidFill>
                  <a:srgbClr val="002060"/>
                </a:solidFill>
              </a:rPr>
              <a:t>Absorption</a:t>
            </a:r>
          </a:p>
          <a:p>
            <a:endParaRPr lang="en-US" sz="2000" dirty="0">
              <a:solidFill>
                <a:srgbClr val="002060"/>
              </a:solidFill>
            </a:endParaRPr>
          </a:p>
          <a:p>
            <a:r>
              <a:rPr lang="en-US" sz="2000" dirty="0" smtClean="0">
                <a:solidFill>
                  <a:srgbClr val="002060"/>
                </a:solidFill>
              </a:rPr>
              <a:t>Pumping</a:t>
            </a:r>
          </a:p>
          <a:p>
            <a:endParaRPr lang="en-US" sz="1800" dirty="0" smtClean="0">
              <a:solidFill>
                <a:srgbClr val="002060"/>
              </a:solidFill>
            </a:endParaRPr>
          </a:p>
          <a:p>
            <a:endParaRPr lang="en-US" sz="1800" dirty="0" smtClean="0">
              <a:solidFill>
                <a:srgbClr val="002060"/>
              </a:solidFill>
            </a:endParaRPr>
          </a:p>
          <a:p>
            <a:r>
              <a:rPr lang="en-US" sz="1800" dirty="0" smtClean="0"/>
              <a:t>	</a:t>
            </a:r>
            <a:endParaRPr lang="en-US"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p:txBody>
          <a:bodyPr/>
          <a:lstStyle/>
          <a:p>
            <a:r>
              <a:rPr lang="en-US" dirty="0" smtClean="0"/>
              <a:t>IR looking at HOM Modes</a:t>
            </a:r>
            <a:endParaRPr lang="en-US" dirty="0"/>
          </a:p>
        </p:txBody>
      </p:sp>
      <p:pic>
        <p:nvPicPr>
          <p:cNvPr id="286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531829" y="1674775"/>
            <a:ext cx="350834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03591" y="1871868"/>
            <a:ext cx="4348162" cy="395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706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31</a:t>
            </a:fld>
            <a:endParaRPr lang="en-US" dirty="0"/>
          </a:p>
        </p:txBody>
      </p:sp>
      <p:sp>
        <p:nvSpPr>
          <p:cNvPr id="3" name="Title 2"/>
          <p:cNvSpPr>
            <a:spLocks noGrp="1"/>
          </p:cNvSpPr>
          <p:nvPr>
            <p:ph type="title"/>
          </p:nvPr>
        </p:nvSpPr>
        <p:spPr/>
        <p:txBody>
          <a:bodyPr/>
          <a:lstStyle/>
          <a:p>
            <a:r>
              <a:rPr lang="en-US" dirty="0" smtClean="0"/>
              <a:t>HOM Spectrum and Power Calculations</a:t>
            </a:r>
            <a:endParaRPr lang="en-US" dirty="0"/>
          </a:p>
        </p:txBody>
      </p:sp>
      <p:pic>
        <p:nvPicPr>
          <p:cNvPr id="2969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953505" y="1670050"/>
            <a:ext cx="335079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86400" y="3048000"/>
            <a:ext cx="3202800" cy="1477328"/>
          </a:xfrm>
          <a:prstGeom prst="rect">
            <a:avLst/>
          </a:prstGeom>
          <a:noFill/>
        </p:spPr>
        <p:txBody>
          <a:bodyPr wrap="none" rtlCol="0">
            <a:spAutoFit/>
          </a:bodyPr>
          <a:lstStyle/>
          <a:p>
            <a:r>
              <a:rPr lang="en-US" dirty="0" smtClean="0"/>
              <a:t>HOM power:</a:t>
            </a:r>
          </a:p>
          <a:p>
            <a:endParaRPr lang="en-US" dirty="0"/>
          </a:p>
          <a:p>
            <a:r>
              <a:rPr lang="en-US" dirty="0" smtClean="0"/>
              <a:t>IR Be chamber has 3 KW</a:t>
            </a:r>
          </a:p>
          <a:p>
            <a:endParaRPr lang="en-US" dirty="0"/>
          </a:p>
          <a:p>
            <a:r>
              <a:rPr lang="en-US" dirty="0" smtClean="0"/>
              <a:t>IR Y chamber (at 3 m) 16 KW</a:t>
            </a:r>
            <a:endParaRPr lang="en-US" dirty="0"/>
          </a:p>
        </p:txBody>
      </p:sp>
    </p:spTree>
    <p:extLst>
      <p:ext uri="{BB962C8B-B14F-4D97-AF65-F5344CB8AC3E}">
        <p14:creationId xmlns:p14="http://schemas.microsoft.com/office/powerpoint/2010/main" val="547922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p:cNvSpPr>
            <a:spLocks noGrp="1"/>
          </p:cNvSpPr>
          <p:nvPr>
            <p:ph type="title"/>
          </p:nvPr>
        </p:nvSpPr>
        <p:spPr/>
        <p:txBody>
          <a:bodyPr/>
          <a:lstStyle/>
          <a:p>
            <a:r>
              <a:rPr lang="en-US" sz="2000" dirty="0" smtClean="0"/>
              <a:t>Circular Higgs Factory Ring Parameters for Injection (TLEP-H)</a:t>
            </a:r>
            <a:endParaRPr lang="en-US" sz="2000" dirty="0"/>
          </a:p>
        </p:txBody>
      </p:sp>
      <p:sp>
        <p:nvSpPr>
          <p:cNvPr id="5" name="Content Placeholder 4"/>
          <p:cNvSpPr>
            <a:spLocks noGrp="1"/>
          </p:cNvSpPr>
          <p:nvPr>
            <p:ph sz="quarter" idx="14"/>
          </p:nvPr>
        </p:nvSpPr>
        <p:spPr>
          <a:xfrm>
            <a:off x="446088" y="1219200"/>
            <a:ext cx="8108950" cy="5486400"/>
          </a:xfrm>
        </p:spPr>
        <p:txBody>
          <a:bodyPr>
            <a:normAutofit lnSpcReduction="10000"/>
          </a:bodyPr>
          <a:lstStyle/>
          <a:p>
            <a:r>
              <a:rPr lang="en-US" dirty="0" smtClean="0">
                <a:solidFill>
                  <a:srgbClr val="002060"/>
                </a:solidFill>
              </a:rPr>
              <a:t>Energy = 120 x 120 GeV </a:t>
            </a:r>
          </a:p>
          <a:p>
            <a:r>
              <a:rPr lang="en-US" dirty="0" smtClean="0">
                <a:solidFill>
                  <a:srgbClr val="002060"/>
                </a:solidFill>
              </a:rPr>
              <a:t>Circumference = </a:t>
            </a:r>
            <a:r>
              <a:rPr lang="en-US" dirty="0" smtClean="0">
                <a:solidFill>
                  <a:srgbClr val="002060"/>
                </a:solidFill>
              </a:rPr>
              <a:t>54 </a:t>
            </a:r>
            <a:r>
              <a:rPr lang="en-US" dirty="0" smtClean="0">
                <a:solidFill>
                  <a:srgbClr val="002060"/>
                </a:solidFill>
              </a:rPr>
              <a:t>km</a:t>
            </a:r>
          </a:p>
          <a:p>
            <a:r>
              <a:rPr lang="en-US" dirty="0" smtClean="0">
                <a:solidFill>
                  <a:srgbClr val="002060"/>
                </a:solidFill>
              </a:rPr>
              <a:t>Two collision points (IR)</a:t>
            </a:r>
          </a:p>
          <a:p>
            <a:r>
              <a:rPr lang="en-US" dirty="0" smtClean="0">
                <a:solidFill>
                  <a:srgbClr val="002060"/>
                </a:solidFill>
              </a:rPr>
              <a:t>Full energy injection</a:t>
            </a:r>
          </a:p>
          <a:p>
            <a:endParaRPr lang="en-US" dirty="0" smtClean="0">
              <a:solidFill>
                <a:srgbClr val="002060"/>
              </a:solidFill>
            </a:endParaRPr>
          </a:p>
          <a:p>
            <a:r>
              <a:rPr lang="en-US" dirty="0" smtClean="0">
                <a:solidFill>
                  <a:srgbClr val="002060"/>
                </a:solidFill>
              </a:rPr>
              <a:t>Number of bunches = </a:t>
            </a:r>
            <a:r>
              <a:rPr lang="en-US" dirty="0" smtClean="0">
                <a:solidFill>
                  <a:srgbClr val="002060"/>
                </a:solidFill>
              </a:rPr>
              <a:t>50 </a:t>
            </a:r>
            <a:r>
              <a:rPr lang="en-US" dirty="0" smtClean="0">
                <a:solidFill>
                  <a:srgbClr val="002060"/>
                </a:solidFill>
              </a:rPr>
              <a:t>/ ring</a:t>
            </a:r>
          </a:p>
          <a:p>
            <a:r>
              <a:rPr lang="en-US" dirty="0" smtClean="0">
                <a:solidFill>
                  <a:srgbClr val="002060"/>
                </a:solidFill>
              </a:rPr>
              <a:t>Particles = 4.1 x 10</a:t>
            </a:r>
            <a:r>
              <a:rPr lang="en-US" baseline="30000" dirty="0" smtClean="0">
                <a:solidFill>
                  <a:srgbClr val="002060"/>
                </a:solidFill>
              </a:rPr>
              <a:t>13 </a:t>
            </a:r>
            <a:r>
              <a:rPr lang="en-US" dirty="0" smtClean="0">
                <a:solidFill>
                  <a:srgbClr val="002060"/>
                </a:solidFill>
              </a:rPr>
              <a:t>/ beam </a:t>
            </a:r>
          </a:p>
          <a:p>
            <a:r>
              <a:rPr lang="en-US" dirty="0" smtClean="0">
                <a:solidFill>
                  <a:srgbClr val="002060"/>
                </a:solidFill>
              </a:rPr>
              <a:t>Particles = 5.1 x 10</a:t>
            </a:r>
            <a:r>
              <a:rPr lang="en-US" baseline="30000" dirty="0" smtClean="0">
                <a:solidFill>
                  <a:srgbClr val="002060"/>
                </a:solidFill>
              </a:rPr>
              <a:t>11 </a:t>
            </a:r>
            <a:r>
              <a:rPr lang="en-US" dirty="0" smtClean="0">
                <a:solidFill>
                  <a:srgbClr val="002060"/>
                </a:solidFill>
              </a:rPr>
              <a:t>/ bunch </a:t>
            </a:r>
          </a:p>
          <a:p>
            <a:endParaRPr lang="en-US" dirty="0" smtClean="0">
              <a:solidFill>
                <a:srgbClr val="002060"/>
              </a:solidFill>
            </a:endParaRPr>
          </a:p>
          <a:p>
            <a:r>
              <a:rPr lang="en-US" dirty="0" smtClean="0">
                <a:solidFill>
                  <a:srgbClr val="002060"/>
                </a:solidFill>
              </a:rPr>
              <a:t>Lifetimes: </a:t>
            </a:r>
          </a:p>
          <a:p>
            <a:r>
              <a:rPr lang="en-US" dirty="0" smtClean="0">
                <a:solidFill>
                  <a:srgbClr val="002060"/>
                </a:solidFill>
              </a:rPr>
              <a:t>	Vacuum = ~10 hours</a:t>
            </a:r>
          </a:p>
          <a:p>
            <a:r>
              <a:rPr lang="en-US" dirty="0" smtClean="0">
                <a:solidFill>
                  <a:srgbClr val="002060"/>
                </a:solidFill>
              </a:rPr>
              <a:t>	</a:t>
            </a:r>
            <a:r>
              <a:rPr lang="en-US" dirty="0" err="1" smtClean="0">
                <a:solidFill>
                  <a:srgbClr val="002060"/>
                </a:solidFill>
              </a:rPr>
              <a:t>Touschek</a:t>
            </a:r>
            <a:r>
              <a:rPr lang="en-US" dirty="0" smtClean="0">
                <a:solidFill>
                  <a:srgbClr val="002060"/>
                </a:solidFill>
              </a:rPr>
              <a:t> = </a:t>
            </a:r>
            <a:r>
              <a:rPr lang="en-US" dirty="0" smtClean="0">
                <a:solidFill>
                  <a:srgbClr val="002060"/>
                </a:solidFill>
              </a:rPr>
              <a:t>~5 </a:t>
            </a:r>
            <a:r>
              <a:rPr lang="en-US" dirty="0" smtClean="0">
                <a:solidFill>
                  <a:srgbClr val="002060"/>
                </a:solidFill>
              </a:rPr>
              <a:t>hours</a:t>
            </a:r>
          </a:p>
          <a:p>
            <a:r>
              <a:rPr lang="en-US" dirty="0" smtClean="0">
                <a:solidFill>
                  <a:srgbClr val="002060"/>
                </a:solidFill>
              </a:rPr>
              <a:t>	Luminosity  = </a:t>
            </a:r>
            <a:r>
              <a:rPr lang="en-US" dirty="0" smtClean="0">
                <a:solidFill>
                  <a:srgbClr val="002060"/>
                </a:solidFill>
              </a:rPr>
              <a:t>0.5</a:t>
            </a:r>
            <a:r>
              <a:rPr lang="en-US" dirty="0" smtClean="0">
                <a:solidFill>
                  <a:srgbClr val="002060"/>
                </a:solidFill>
              </a:rPr>
              <a:t> </a:t>
            </a:r>
            <a:r>
              <a:rPr lang="en-US" dirty="0" smtClean="0">
                <a:solidFill>
                  <a:srgbClr val="002060"/>
                </a:solidFill>
              </a:rPr>
              <a:t>hour </a:t>
            </a:r>
          </a:p>
          <a:p>
            <a:r>
              <a:rPr lang="en-US" dirty="0" smtClean="0">
                <a:solidFill>
                  <a:srgbClr val="002060"/>
                </a:solidFill>
              </a:rPr>
              <a:t>Lost particles per second =  2.1 x 10</a:t>
            </a:r>
            <a:r>
              <a:rPr lang="en-US" baseline="30000" dirty="0" smtClean="0">
                <a:solidFill>
                  <a:srgbClr val="002060"/>
                </a:solidFill>
              </a:rPr>
              <a:t>10 </a:t>
            </a:r>
            <a:r>
              <a:rPr lang="en-US" dirty="0" smtClean="0">
                <a:solidFill>
                  <a:srgbClr val="002060"/>
                </a:solidFill>
              </a:rPr>
              <a:t>/ second per ring</a:t>
            </a:r>
          </a:p>
          <a:p>
            <a:r>
              <a:rPr lang="en-US" dirty="0" smtClean="0">
                <a:solidFill>
                  <a:srgbClr val="002060"/>
                </a:solidFill>
              </a:rPr>
              <a:t>Injection efficiency = ~ 80%.</a:t>
            </a:r>
          </a:p>
          <a:p>
            <a:endParaRPr lang="en-US" dirty="0" smtClean="0">
              <a:solidFill>
                <a:srgbClr val="002060"/>
              </a:solidFill>
            </a:endParaRPr>
          </a:p>
          <a:p>
            <a:r>
              <a:rPr lang="en-US" dirty="0" smtClean="0">
                <a:solidFill>
                  <a:srgbClr val="002060"/>
                </a:solidFill>
                <a:sym typeface="Wingdings" pitchFamily="2" charset="2"/>
              </a:rPr>
              <a:t> </a:t>
            </a:r>
            <a:r>
              <a:rPr lang="en-US" dirty="0" smtClean="0">
                <a:solidFill>
                  <a:srgbClr val="002060"/>
                </a:solidFill>
              </a:rPr>
              <a:t>Needed for injection: e+ and e- at ~2.6 x10</a:t>
            </a:r>
            <a:r>
              <a:rPr lang="en-US" baseline="30000" dirty="0" smtClean="0">
                <a:solidFill>
                  <a:srgbClr val="002060"/>
                </a:solidFill>
              </a:rPr>
              <a:t>10</a:t>
            </a:r>
            <a:r>
              <a:rPr lang="en-US" dirty="0" smtClean="0">
                <a:solidFill>
                  <a:srgbClr val="002060"/>
                </a:solidFill>
              </a:rPr>
              <a:t> / second at full energy.</a:t>
            </a:r>
          </a:p>
          <a:p>
            <a:endParaRPr lang="en-US" dirty="0" smtClean="0">
              <a:solidFill>
                <a:srgbClr val="002060"/>
              </a:solidFill>
            </a:endParaRPr>
          </a:p>
          <a:p>
            <a:endParaRPr lang="en-US" dirty="0"/>
          </a:p>
        </p:txBody>
      </p:sp>
      <p:sp>
        <p:nvSpPr>
          <p:cNvPr id="6" name="TextBox 5"/>
          <p:cNvSpPr txBox="1"/>
          <p:nvPr/>
        </p:nvSpPr>
        <p:spPr>
          <a:xfrm>
            <a:off x="7162800" y="1688068"/>
            <a:ext cx="684803" cy="307777"/>
          </a:xfrm>
          <a:prstGeom prst="rect">
            <a:avLst/>
          </a:prstGeom>
          <a:noFill/>
        </p:spPr>
        <p:txBody>
          <a:bodyPr wrap="none" rtlCol="0">
            <a:spAutoFit/>
          </a:bodyPr>
          <a:lstStyle/>
          <a:p>
            <a:pPr marL="342900" indent="-342900"/>
            <a:r>
              <a:rPr lang="en-US" sz="1400" dirty="0" smtClean="0"/>
              <a:t>CEPC</a:t>
            </a:r>
            <a:endParaRPr lang="en-US" sz="1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2006958"/>
            <a:ext cx="488632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sp>
        <p:nvSpPr>
          <p:cNvPr id="3" name="Title 2"/>
          <p:cNvSpPr>
            <a:spLocks noGrp="1"/>
          </p:cNvSpPr>
          <p:nvPr>
            <p:ph type="title"/>
          </p:nvPr>
        </p:nvSpPr>
        <p:spPr/>
        <p:txBody>
          <a:bodyPr/>
          <a:lstStyle/>
          <a:p>
            <a:r>
              <a:rPr lang="en-US" dirty="0" smtClean="0"/>
              <a:t>HF: CEPC Horizontal Trajectory near the IR</a:t>
            </a:r>
            <a:endParaRPr lang="en-US" dirty="0"/>
          </a:p>
        </p:txBody>
      </p:sp>
      <p:pic>
        <p:nvPicPr>
          <p:cNvPr id="205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95438" y="1670050"/>
            <a:ext cx="581025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461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34</a:t>
            </a:fld>
            <a:endParaRPr lang="en-US" dirty="0"/>
          </a:p>
        </p:txBody>
      </p:sp>
      <p:sp>
        <p:nvSpPr>
          <p:cNvPr id="3" name="Title 2"/>
          <p:cNvSpPr>
            <a:spLocks noGrp="1"/>
          </p:cNvSpPr>
          <p:nvPr>
            <p:ph type="title"/>
          </p:nvPr>
        </p:nvSpPr>
        <p:spPr/>
        <p:txBody>
          <a:bodyPr/>
          <a:lstStyle/>
          <a:p>
            <a:r>
              <a:rPr lang="en-US" dirty="0" smtClean="0"/>
              <a:t>HF: CEPC  IR </a:t>
            </a:r>
            <a:r>
              <a:rPr lang="en-US" dirty="0"/>
              <a:t>B</a:t>
            </a:r>
            <a:r>
              <a:rPr lang="en-US" dirty="0" smtClean="0"/>
              <a:t>eta Functions</a:t>
            </a:r>
            <a:endParaRPr lang="en-US"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468748" y="1670050"/>
            <a:ext cx="6063629"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65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Radiation Comparison (N. Kurita)</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360001424"/>
              </p:ext>
            </p:extLst>
          </p:nvPr>
        </p:nvGraphicFramePr>
        <p:xfrm>
          <a:off x="336883" y="1341897"/>
          <a:ext cx="8357937" cy="1899285"/>
        </p:xfrm>
        <a:graphic>
          <a:graphicData uri="http://schemas.openxmlformats.org/drawingml/2006/table">
            <a:tbl>
              <a:tblPr/>
              <a:tblGrid>
                <a:gridCol w="2505765"/>
                <a:gridCol w="975362"/>
                <a:gridCol w="975362"/>
                <a:gridCol w="975362"/>
                <a:gridCol w="975362"/>
                <a:gridCol w="975362"/>
                <a:gridCol w="975362"/>
              </a:tblGrid>
              <a:tr h="0">
                <a:tc>
                  <a:txBody>
                    <a:bodyPr/>
                    <a:lstStyle/>
                    <a:p>
                      <a:pPr algn="l" fontAlgn="b"/>
                      <a:r>
                        <a:rPr lang="en-US" sz="20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Calibri"/>
                        </a:rPr>
                        <a:t>PEPII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Calibri"/>
                        </a:rPr>
                        <a:t>SPEAR3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Calibri"/>
                        </a:rPr>
                        <a:t>LEP3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2000" b="1" i="0" u="none" strike="noStrike" kern="1200" dirty="0">
                          <a:solidFill>
                            <a:srgbClr val="000000"/>
                          </a:solidFill>
                          <a:latin typeface="Calibri"/>
                          <a:ea typeface="+mn-ea"/>
                          <a:cs typeface="+mn-cs"/>
                        </a:rPr>
                        <a:t>TLEP-Z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2000" b="1" i="0" u="none" strike="noStrike" kern="1200" dirty="0">
                          <a:solidFill>
                            <a:srgbClr val="000000"/>
                          </a:solidFill>
                          <a:latin typeface="Calibri"/>
                          <a:ea typeface="+mn-ea"/>
                          <a:cs typeface="+mn-cs"/>
                        </a:rPr>
                        <a:t>TLEP-H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en-US" sz="2000" b="1" i="0" u="none" strike="noStrike" kern="1200" dirty="0">
                          <a:solidFill>
                            <a:srgbClr val="000000"/>
                          </a:solidFill>
                          <a:latin typeface="Calibri"/>
                          <a:ea typeface="+mn-ea"/>
                          <a:cs typeface="+mn-cs"/>
                        </a:rPr>
                        <a:t>TLEP-t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90500">
                <a:tc>
                  <a:txBody>
                    <a:bodyPr/>
                    <a:lstStyle/>
                    <a:p>
                      <a:pPr algn="l" fontAlgn="b"/>
                      <a:r>
                        <a:rPr lang="en-US" sz="2000" b="1" i="0" u="none" strike="noStrike" dirty="0">
                          <a:solidFill>
                            <a:srgbClr val="000000"/>
                          </a:solidFill>
                          <a:latin typeface="Calibri"/>
                        </a:rPr>
                        <a:t>E (</a:t>
                      </a:r>
                      <a:r>
                        <a:rPr lang="en-US" sz="2000" b="1" i="0" u="none" strike="noStrike" dirty="0" err="1">
                          <a:solidFill>
                            <a:srgbClr val="000000"/>
                          </a:solidFill>
                          <a:latin typeface="Calibri"/>
                        </a:rPr>
                        <a:t>GeV</a:t>
                      </a:r>
                      <a:r>
                        <a:rPr lang="en-US" sz="2000" b="1" i="0" u="none" strike="noStrike" dirty="0">
                          <a:solidFill>
                            <a:srgbClr val="000000"/>
                          </a:solidFill>
                          <a:latin typeface="Calibri"/>
                        </a:rPr>
                        <a:t>)</a:t>
                      </a:r>
                    </a:p>
                  </a:txBody>
                  <a:tcPr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9</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120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45.5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120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175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2000" b="1" i="0" u="none" strike="noStrike" dirty="0">
                          <a:solidFill>
                            <a:srgbClr val="000000"/>
                          </a:solidFill>
                          <a:latin typeface="Calibri"/>
                        </a:rPr>
                        <a:t>I (A)</a:t>
                      </a:r>
                    </a:p>
                  </a:txBody>
                  <a:tcPr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0.5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0.0072</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1.18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0.0243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0.0054</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2000" b="1" i="0" u="none" strike="noStrike" dirty="0">
                          <a:solidFill>
                            <a:srgbClr val="000000"/>
                          </a:solidFill>
                          <a:latin typeface="Calibri"/>
                        </a:rPr>
                        <a:t>rho (m)</a:t>
                      </a:r>
                    </a:p>
                  </a:txBody>
                  <a:tcPr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latin typeface="Calibri"/>
                        </a:rPr>
                        <a:t>165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7.86</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2625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9000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9000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9000</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l" fontAlgn="b"/>
                      <a:r>
                        <a:rPr lang="en-US" sz="2000" b="1" i="0" u="none" strike="noStrike" dirty="0">
                          <a:solidFill>
                            <a:srgbClr val="000000"/>
                          </a:solidFill>
                          <a:latin typeface="Calibri"/>
                        </a:rPr>
                        <a:t>Linear Power (W/cm)</a:t>
                      </a:r>
                    </a:p>
                  </a:txBody>
                  <a:tcPr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latin typeface="Calibri"/>
                        </a:rPr>
                        <a:t>101.8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92.3</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latin typeface="Calibri"/>
                        </a:rPr>
                        <a:t>30.5</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8.8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8.8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r" defTabSz="914400" rtl="0" eaLnBrk="1" fontAlgn="b" latinLnBrk="0" hangingPunct="1"/>
                      <a:r>
                        <a:rPr lang="en-US" sz="2000" b="0" i="0" u="none" strike="noStrike" kern="1200" dirty="0">
                          <a:solidFill>
                            <a:srgbClr val="000000"/>
                          </a:solidFill>
                          <a:latin typeface="Calibri"/>
                          <a:ea typeface="+mn-ea"/>
                          <a:cs typeface="+mn-cs"/>
                        </a:rPr>
                        <a:t>8.8</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Content Placeholder 2"/>
          <p:cNvSpPr txBox="1">
            <a:spLocks/>
          </p:cNvSpPr>
          <p:nvPr/>
        </p:nvSpPr>
        <p:spPr bwMode="auto">
          <a:xfrm>
            <a:off x="304800" y="3224464"/>
            <a:ext cx="8382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990000"/>
              </a:buClr>
              <a:buSzPct val="85000"/>
              <a:buFont typeface="Arial" pitchFamily="34" charset="0"/>
              <a:buChar char="•"/>
              <a:tabLst/>
              <a:defRPr/>
            </a:pPr>
            <a:endParaRPr lang="en-US" sz="2200" b="0" kern="0" noProof="0" dirty="0" smtClean="0">
              <a:latin typeface="+mn-lt"/>
              <a:ea typeface="+mn-ea"/>
              <a:cs typeface="ＭＳ Ｐゴシック" pitchFamily="-109" charset="-128"/>
            </a:endParaRPr>
          </a:p>
          <a:p>
            <a:pPr marL="342900" marR="0" lvl="0" indent="-342900" algn="l" defTabSz="914400" rtl="0" eaLnBrk="0" fontAlgn="base" latinLnBrk="0" hangingPunct="0">
              <a:lnSpc>
                <a:spcPct val="100000"/>
              </a:lnSpc>
              <a:spcBef>
                <a:spcPct val="20000"/>
              </a:spcBef>
              <a:spcAft>
                <a:spcPct val="0"/>
              </a:spcAft>
              <a:buClr>
                <a:srgbClr val="990000"/>
              </a:buClr>
              <a:buSzPct val="85000"/>
              <a:buFont typeface="Arial" pitchFamily="34" charset="0"/>
              <a:buChar char="•"/>
              <a:tabLst/>
              <a:defRPr/>
            </a:pPr>
            <a:r>
              <a:rPr lang="en-US" sz="2200" kern="0" dirty="0" smtClean="0">
                <a:cs typeface="ＭＳ Ｐゴシック" pitchFamily="-109" charset="-128"/>
              </a:rPr>
              <a:t>CEPC</a:t>
            </a:r>
            <a:r>
              <a:rPr lang="en-US" sz="2200" b="0" kern="0" noProof="0" dirty="0" smtClean="0">
                <a:latin typeface="+mn-lt"/>
                <a:ea typeface="+mn-ea"/>
                <a:cs typeface="ＭＳ Ｐゴシック" pitchFamily="-109" charset="-128"/>
              </a:rPr>
              <a:t> has 2 beams so SR = 61 W/cm</a:t>
            </a:r>
          </a:p>
          <a:p>
            <a:pPr marL="342900" marR="0" lvl="0" indent="-342900" algn="l" defTabSz="914400" rtl="0" eaLnBrk="0" fontAlgn="base" latinLnBrk="0" hangingPunct="0">
              <a:lnSpc>
                <a:spcPct val="100000"/>
              </a:lnSpc>
              <a:spcBef>
                <a:spcPct val="20000"/>
              </a:spcBef>
              <a:spcAft>
                <a:spcPct val="0"/>
              </a:spcAft>
              <a:buClr>
                <a:srgbClr val="990000"/>
              </a:buClr>
              <a:buSzPct val="85000"/>
              <a:buFont typeface="Arial" pitchFamily="34" charset="0"/>
              <a:buChar char="•"/>
              <a:tabLst/>
              <a:defRPr/>
            </a:pPr>
            <a:r>
              <a:rPr lang="en-US" sz="2200" b="0" kern="0" dirty="0" smtClean="0">
                <a:latin typeface="+mn-lt"/>
                <a:ea typeface="+mn-ea"/>
                <a:cs typeface="ＭＳ Ｐゴシック" pitchFamily="-109" charset="-128"/>
              </a:rPr>
              <a:t>Thermal stresses from the SR striking the vacuum chamber should be manageable (lower than PEP-II and SPEAR3)</a:t>
            </a:r>
          </a:p>
          <a:p>
            <a:pPr marL="342900" indent="-342900" eaLnBrk="0" hangingPunct="0">
              <a:spcBef>
                <a:spcPct val="20000"/>
              </a:spcBef>
              <a:buClr>
                <a:srgbClr val="990000"/>
              </a:buClr>
              <a:buSzPct val="85000"/>
              <a:buFont typeface="Arial" pitchFamily="34" charset="0"/>
              <a:buChar char="•"/>
            </a:pPr>
            <a:r>
              <a:rPr lang="en-US" sz="2200" b="0" kern="0" dirty="0" smtClean="0">
                <a:latin typeface="+mn-lt"/>
                <a:ea typeface="+mn-ea"/>
                <a:cs typeface="ＭＳ Ｐゴシック" pitchFamily="-109" charset="-128"/>
              </a:rPr>
              <a:t>Critical photon energy = 1.4 - 2 </a:t>
            </a:r>
            <a:r>
              <a:rPr lang="en-US" sz="2200" b="0" kern="0" dirty="0" err="1" smtClean="0">
                <a:latin typeface="+mn-lt"/>
                <a:ea typeface="+mn-ea"/>
                <a:cs typeface="ＭＳ Ｐゴシック" pitchFamily="-109" charset="-128"/>
              </a:rPr>
              <a:t>MeV</a:t>
            </a:r>
            <a:r>
              <a:rPr lang="en-US" sz="2200" b="0" kern="0" dirty="0" smtClean="0">
                <a:latin typeface="+mn-lt"/>
                <a:ea typeface="+mn-ea"/>
                <a:cs typeface="ＭＳ Ｐゴシック" pitchFamily="-109" charset="-128"/>
              </a:rPr>
              <a:t> </a:t>
            </a:r>
          </a:p>
          <a:p>
            <a:pPr marL="800100" lvl="1" indent="-342900" eaLnBrk="0" hangingPunct="0">
              <a:spcBef>
                <a:spcPct val="20000"/>
              </a:spcBef>
              <a:buClr>
                <a:srgbClr val="990000"/>
              </a:buClr>
              <a:buSzPct val="85000"/>
              <a:buFont typeface="Arial" pitchFamily="34" charset="0"/>
              <a:buChar char="•"/>
            </a:pPr>
            <a:r>
              <a:rPr lang="en-US" sz="2200" b="0" kern="0" dirty="0" smtClean="0">
                <a:latin typeface="+mn-lt"/>
                <a:ea typeface="+mn-ea"/>
                <a:cs typeface="ＭＳ Ｐゴシック" pitchFamily="-109" charset="-128"/>
              </a:rPr>
              <a:t> Radiological risk, activation (see Zimmerman’s talk)</a:t>
            </a:r>
          </a:p>
          <a:p>
            <a:pPr marL="800100" lvl="1" indent="-342900" eaLnBrk="0" hangingPunct="0">
              <a:spcBef>
                <a:spcPct val="20000"/>
              </a:spcBef>
              <a:buClr>
                <a:srgbClr val="990000"/>
              </a:buClr>
              <a:buSzPct val="85000"/>
              <a:buFont typeface="Arial" pitchFamily="34" charset="0"/>
              <a:buChar char="•"/>
            </a:pPr>
            <a:r>
              <a:rPr kumimoji="0" lang="en-US" sz="2200" b="0" i="0" u="none" strike="noStrike" kern="0" cap="none" spc="0" normalizeH="0" baseline="0" dirty="0" smtClean="0">
                <a:ln>
                  <a:noFill/>
                </a:ln>
                <a:solidFill>
                  <a:schemeClr val="tx1"/>
                </a:solidFill>
                <a:effectLst/>
                <a:uLnTx/>
                <a:uFillTx/>
                <a:latin typeface="+mn-lt"/>
                <a:ea typeface="+mn-ea"/>
                <a:cs typeface="ＭＳ Ｐゴシック" pitchFamily="-109" charset="-128"/>
              </a:rPr>
              <a:t>Use discrete</a:t>
            </a:r>
            <a:r>
              <a:rPr kumimoji="0" lang="en-US" sz="2200" b="0" i="0" u="none" strike="noStrike" kern="0" cap="none" spc="0" normalizeH="0" dirty="0" smtClean="0">
                <a:ln>
                  <a:noFill/>
                </a:ln>
                <a:solidFill>
                  <a:schemeClr val="tx1"/>
                </a:solidFill>
                <a:effectLst/>
                <a:uLnTx/>
                <a:uFillTx/>
                <a:latin typeface="+mn-lt"/>
                <a:ea typeface="+mn-ea"/>
                <a:cs typeface="ＭＳ Ｐゴシック" pitchFamily="-109" charset="-128"/>
              </a:rPr>
              <a:t> masks to minimize the radiation shielding and materials activated.</a:t>
            </a:r>
          </a:p>
          <a:p>
            <a:pPr marL="342900" marR="0" lvl="0" indent="-342900" algn="l" defTabSz="914400" rtl="0" eaLnBrk="0" fontAlgn="base" latinLnBrk="0" hangingPunct="0">
              <a:lnSpc>
                <a:spcPct val="100000"/>
              </a:lnSpc>
              <a:spcBef>
                <a:spcPct val="20000"/>
              </a:spcBef>
              <a:spcAft>
                <a:spcPct val="0"/>
              </a:spcAft>
              <a:buClr>
                <a:srgbClr val="990000"/>
              </a:buClr>
              <a:buSzPct val="85000"/>
              <a:buFont typeface="Wingdings" pitchFamily="2" charset="2"/>
              <a:buNone/>
              <a:tabLst/>
              <a:defRPr/>
            </a:pPr>
            <a:endParaRPr kumimoji="0" lang="en-US" sz="2200" b="0" i="0" u="none" strike="noStrike" kern="0" cap="none" spc="0" normalizeH="0" baseline="0" noProof="0" dirty="0">
              <a:ln>
                <a:noFill/>
              </a:ln>
              <a:solidFill>
                <a:schemeClr val="tx1"/>
              </a:solidFill>
              <a:effectLst/>
              <a:uLnTx/>
              <a:uFillTx/>
              <a:latin typeface="+mn-lt"/>
              <a:ea typeface="+mn-ea"/>
              <a:cs typeface="ＭＳ Ｐゴシック" pitchFamily="-109"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sz="quarter" idx="14"/>
          </p:nvPr>
        </p:nvSpPr>
        <p:spPr/>
        <p:txBody>
          <a:bodyPr>
            <a:normAutofit/>
          </a:bodyPr>
          <a:lstStyle/>
          <a:p>
            <a:r>
              <a:rPr lang="en-US" sz="2400" dirty="0" smtClean="0">
                <a:solidFill>
                  <a:srgbClr val="002060"/>
                </a:solidFill>
              </a:rPr>
              <a:t>Minimize the SR power lost in the Interaction Region</a:t>
            </a:r>
          </a:p>
          <a:p>
            <a:r>
              <a:rPr lang="en-US" sz="2400" dirty="0" smtClean="0">
                <a:solidFill>
                  <a:srgbClr val="002060"/>
                </a:solidFill>
              </a:rPr>
              <a:t>Find any way possible to provide pumping near the IR</a:t>
            </a:r>
          </a:p>
          <a:p>
            <a:r>
              <a:rPr lang="en-US" sz="2400" dirty="0" smtClean="0">
                <a:solidFill>
                  <a:srgbClr val="002060"/>
                </a:solidFill>
              </a:rPr>
              <a:t>Find a way to add pumping inside the detector</a:t>
            </a:r>
          </a:p>
          <a:p>
            <a:r>
              <a:rPr lang="en-US" sz="2400" dirty="0" smtClean="0"/>
              <a:t>Shield carefully the detector from x-rays and lost particles.</a:t>
            </a:r>
          </a:p>
          <a:p>
            <a:endParaRPr lang="en-US" sz="2400" dirty="0" smtClean="0"/>
          </a:p>
          <a:p>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066800" y="285750"/>
            <a:ext cx="76962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93" tIns="43247" rIns="86493" bIns="43247"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bg2"/>
                </a:solidFill>
                <a:latin typeface="Times New Roman" pitchFamily="18" charset="0"/>
              </a:defRPr>
            </a:lvl2pPr>
            <a:lvl3pPr marL="1143000" indent="-228600" eaLnBrk="0" hangingPunct="0">
              <a:spcBef>
                <a:spcPct val="20000"/>
              </a:spcBef>
              <a:buChar char="•"/>
              <a:defRPr sz="2400">
                <a:solidFill>
                  <a:schemeClr val="tx2"/>
                </a:solidFill>
                <a:latin typeface="Times New Roman" pitchFamily="18" charset="0"/>
              </a:defRPr>
            </a:lvl3pPr>
            <a:lvl4pPr marL="1600200" indent="-228600" eaLnBrk="0" hangingPunct="0">
              <a:spcBef>
                <a:spcPct val="20000"/>
              </a:spcBef>
              <a:buChar char="–"/>
              <a:defRPr sz="2000">
                <a:solidFill>
                  <a:schemeClr val="accent1"/>
                </a:solidFill>
                <a:latin typeface="Times New Roman" pitchFamily="18" charset="0"/>
              </a:defRPr>
            </a:lvl4pPr>
            <a:lvl5pPr marL="2057400" indent="-228600" eaLnBrk="0" hangingPunct="0">
              <a:spcBef>
                <a:spcPct val="20000"/>
              </a:spcBef>
              <a:buChar char="»"/>
              <a:defRPr sz="2000">
                <a:solidFill>
                  <a:schemeClr val="accent2"/>
                </a:solidFill>
                <a:latin typeface="Times New Roman" pitchFamily="18" charset="0"/>
              </a:defRPr>
            </a:lvl5pPr>
            <a:lvl6pPr marL="2514600" indent="-228600" eaLnBrk="0" fontAlgn="base" hangingPunct="0">
              <a:spcBef>
                <a:spcPct val="20000"/>
              </a:spcBef>
              <a:spcAft>
                <a:spcPct val="0"/>
              </a:spcAft>
              <a:buChar char="»"/>
              <a:defRPr sz="2000">
                <a:solidFill>
                  <a:schemeClr val="accent2"/>
                </a:solidFill>
                <a:latin typeface="Times New Roman" pitchFamily="18" charset="0"/>
              </a:defRPr>
            </a:lvl6pPr>
            <a:lvl7pPr marL="2971800" indent="-228600" eaLnBrk="0" fontAlgn="base" hangingPunct="0">
              <a:spcBef>
                <a:spcPct val="20000"/>
              </a:spcBef>
              <a:spcAft>
                <a:spcPct val="0"/>
              </a:spcAft>
              <a:buChar char="»"/>
              <a:defRPr sz="2000">
                <a:solidFill>
                  <a:schemeClr val="accent2"/>
                </a:solidFill>
                <a:latin typeface="Times New Roman" pitchFamily="18" charset="0"/>
              </a:defRPr>
            </a:lvl7pPr>
            <a:lvl8pPr marL="3429000" indent="-228600" eaLnBrk="0" fontAlgn="base" hangingPunct="0">
              <a:spcBef>
                <a:spcPct val="20000"/>
              </a:spcBef>
              <a:spcAft>
                <a:spcPct val="0"/>
              </a:spcAft>
              <a:buChar char="»"/>
              <a:defRPr sz="2000">
                <a:solidFill>
                  <a:schemeClr val="accent2"/>
                </a:solidFill>
                <a:latin typeface="Times New Roman" pitchFamily="18" charset="0"/>
              </a:defRPr>
            </a:lvl8pPr>
            <a:lvl9pPr marL="3886200" indent="-228600" eaLnBrk="0" fontAlgn="base" hangingPunct="0">
              <a:spcBef>
                <a:spcPct val="20000"/>
              </a:spcBef>
              <a:spcAft>
                <a:spcPct val="0"/>
              </a:spcAft>
              <a:buChar char="»"/>
              <a:defRPr sz="2000">
                <a:solidFill>
                  <a:schemeClr val="accent2"/>
                </a:solidFill>
                <a:latin typeface="Times New Roman" pitchFamily="18" charset="0"/>
              </a:defRPr>
            </a:lvl9pPr>
          </a:lstStyle>
          <a:p>
            <a:pPr algn="ctr">
              <a:spcBef>
                <a:spcPct val="0"/>
              </a:spcBef>
              <a:buFontTx/>
              <a:buNone/>
            </a:pPr>
            <a:r>
              <a:rPr lang="en-US" altLang="en-US" sz="2400">
                <a:solidFill>
                  <a:srgbClr val="990000"/>
                </a:solidFill>
              </a:rPr>
              <a:t>PEP-II Parameters for 3.1 GeV x 9.0 GeV</a:t>
            </a:r>
          </a:p>
        </p:txBody>
      </p:sp>
      <p:graphicFrame>
        <p:nvGraphicFramePr>
          <p:cNvPr id="1009741" name="Group 77"/>
          <p:cNvGraphicFramePr>
            <a:graphicFrameLocks noGrp="1"/>
          </p:cNvGraphicFramePr>
          <p:nvPr/>
        </p:nvGraphicFramePr>
        <p:xfrm>
          <a:off x="762000" y="1143000"/>
          <a:ext cx="7354888" cy="5007365"/>
        </p:xfrm>
        <a:graphic>
          <a:graphicData uri="http://schemas.openxmlformats.org/drawingml/2006/table">
            <a:tbl>
              <a:tblPr/>
              <a:tblGrid>
                <a:gridCol w="1536700"/>
                <a:gridCol w="1338263"/>
                <a:gridCol w="1435100"/>
                <a:gridCol w="1597025"/>
                <a:gridCol w="1447800"/>
              </a:tblGrid>
              <a:tr h="823989">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Parameter</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Units</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Design</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April 2008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    Best</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  2008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Potential</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3957">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I+</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mA</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2140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3210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3700</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1712">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I-</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mA</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750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2070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2200</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992">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rPr>
                        <a:t>Number bunches</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200" b="0" i="0" u="none" strike="noStrike" cap="none" normalizeH="0" baseline="0" smtClean="0">
                        <a:ln>
                          <a:noFill/>
                        </a:ln>
                        <a:solidFill>
                          <a:schemeClr val="tx1"/>
                        </a:solidFill>
                        <a:effectLst/>
                        <a:latin typeface="Times New Roman" pitchFamily="18" charset="0"/>
                      </a:endParaRP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1658</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1722</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1740</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1712">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Symbol" pitchFamily="18" charset="2"/>
                        </a:rPr>
                        <a:t>b</a:t>
                      </a:r>
                      <a:r>
                        <a:rPr kumimoji="0" lang="en-US" altLang="en-US" sz="2200" b="0" i="0" u="none" strike="noStrike" cap="none" normalizeH="0" baseline="-25000" smtClean="0">
                          <a:ln>
                            <a:noFill/>
                          </a:ln>
                          <a:solidFill>
                            <a:schemeClr val="tx1"/>
                          </a:solidFill>
                          <a:effectLst/>
                          <a:latin typeface="Times New Roman" pitchFamily="18" charset="0"/>
                        </a:rPr>
                        <a:t>y</a:t>
                      </a:r>
                      <a:r>
                        <a:rPr kumimoji="0" lang="en-US" altLang="en-US" sz="2200" b="0" i="0" u="none" strike="noStrike" cap="none" normalizeH="0" baseline="0" smtClean="0">
                          <a:ln>
                            <a:noFill/>
                          </a:ln>
                          <a:solidFill>
                            <a:schemeClr val="tx1"/>
                          </a:solidFill>
                          <a:effectLst/>
                          <a:latin typeface="Times New Roman" pitchFamily="18" charset="0"/>
                        </a:rPr>
                        <a:t>*</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mm</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15-25</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9-10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8.5</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09">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25000" smtClean="0">
                          <a:ln>
                            <a:noFill/>
                          </a:ln>
                          <a:solidFill>
                            <a:schemeClr val="tx1"/>
                          </a:solidFill>
                          <a:effectLst/>
                          <a:latin typeface="Times New Roman" pitchFamily="18" charset="0"/>
                        </a:rPr>
                        <a:t>Bunch length</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mm</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15</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11-12</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9</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9990">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Symbol" pitchFamily="18" charset="2"/>
                        </a:rPr>
                        <a:t>x</a:t>
                      </a:r>
                      <a:r>
                        <a:rPr kumimoji="0" lang="en-US" altLang="en-US" sz="2200" b="0" i="0" u="none" strike="noStrike" cap="none" normalizeH="0" baseline="-25000" smtClean="0">
                          <a:ln>
                            <a:noFill/>
                          </a:ln>
                          <a:solidFill>
                            <a:schemeClr val="tx1"/>
                          </a:solidFill>
                          <a:effectLst/>
                          <a:latin typeface="Times New Roman" pitchFamily="18" charset="0"/>
                        </a:rPr>
                        <a:t>y</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200" b="0" i="0" u="none" strike="noStrike" cap="none" normalizeH="0" baseline="0" smtClean="0">
                        <a:ln>
                          <a:noFill/>
                        </a:ln>
                        <a:solidFill>
                          <a:schemeClr val="tx1"/>
                        </a:solidFill>
                        <a:effectLst/>
                        <a:latin typeface="Times New Roman" pitchFamily="18" charset="0"/>
                      </a:endParaRP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0.03</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0.05-0.06</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0.07</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23">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Luminosity</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x10</a:t>
                      </a:r>
                      <a:r>
                        <a:rPr kumimoji="0" lang="en-US" altLang="en-US" sz="2200" b="0" i="0" u="none" strike="noStrike" cap="none" normalizeH="0" baseline="30000" smtClean="0">
                          <a:ln>
                            <a:noFill/>
                          </a:ln>
                          <a:solidFill>
                            <a:schemeClr val="tx1"/>
                          </a:solidFill>
                          <a:effectLst/>
                          <a:latin typeface="Times New Roman" pitchFamily="18" charset="0"/>
                        </a:rPr>
                        <a:t>33</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3</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12</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20</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5992">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Times New Roman" pitchFamily="18" charset="0"/>
                        </a:rPr>
                        <a:t>Int lumi / day</a:t>
                      </a:r>
                    </a:p>
                  </a:txBody>
                  <a:tcPr marL="86493" marR="86493" marT="43241" marB="4324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pb</a:t>
                      </a:r>
                      <a:r>
                        <a:rPr kumimoji="0" lang="en-US" altLang="en-US" sz="2200" b="0" i="0" u="none" strike="noStrike" cap="none" normalizeH="0" baseline="30000" smtClean="0">
                          <a:ln>
                            <a:noFill/>
                          </a:ln>
                          <a:solidFill>
                            <a:schemeClr val="tx1"/>
                          </a:solidFill>
                          <a:effectLst/>
                          <a:latin typeface="Times New Roman" pitchFamily="18" charset="0"/>
                        </a:rPr>
                        <a:t>-1</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Times New Roman" pitchFamily="18" charset="0"/>
                        </a:rPr>
                        <a:t>130</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rgbClr val="CC0000"/>
                          </a:solidFill>
                          <a:effectLst/>
                          <a:latin typeface="Times New Roman" pitchFamily="18" charset="0"/>
                        </a:rPr>
                        <a:t>911</a:t>
                      </a:r>
                    </a:p>
                  </a:txBody>
                  <a:tcPr marL="86493" marR="86493" marT="43241" marB="4324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itchFamily="18" charset="0"/>
                        </a:defRPr>
                      </a:lvl1pPr>
                      <a:lvl2pPr eaLnBrk="0" hangingPunct="0">
                        <a:spcBef>
                          <a:spcPct val="20000"/>
                        </a:spcBef>
                        <a:defRPr sz="2400">
                          <a:solidFill>
                            <a:schemeClr val="bg2"/>
                          </a:solidFill>
                          <a:latin typeface="Times New Roman" pitchFamily="18" charset="0"/>
                        </a:defRPr>
                      </a:lvl2pPr>
                      <a:lvl3pPr eaLnBrk="0" hangingPunct="0">
                        <a:spcBef>
                          <a:spcPct val="20000"/>
                        </a:spcBef>
                        <a:defRPr sz="2000">
                          <a:solidFill>
                            <a:schemeClr val="tx2"/>
                          </a:solidFill>
                          <a:latin typeface="Times New Roman" pitchFamily="18" charset="0"/>
                        </a:defRPr>
                      </a:lvl3pPr>
                      <a:lvl4pPr eaLnBrk="0" hangingPunct="0">
                        <a:spcBef>
                          <a:spcPct val="20000"/>
                        </a:spcBef>
                        <a:defRPr>
                          <a:solidFill>
                            <a:schemeClr val="accent1"/>
                          </a:solidFill>
                          <a:latin typeface="Times New Roman" pitchFamily="18" charset="0"/>
                        </a:defRPr>
                      </a:lvl4pPr>
                      <a:lvl5pPr eaLnBrk="0" hangingPunct="0">
                        <a:spcBef>
                          <a:spcPct val="20000"/>
                        </a:spcBef>
                        <a:defRPr>
                          <a:solidFill>
                            <a:schemeClr val="accent2"/>
                          </a:solidFill>
                          <a:latin typeface="Times New Roman" pitchFamily="18" charset="0"/>
                        </a:defRPr>
                      </a:lvl5pPr>
                      <a:lvl6pPr eaLnBrk="0" fontAlgn="base" hangingPunct="0">
                        <a:spcBef>
                          <a:spcPct val="20000"/>
                        </a:spcBef>
                        <a:spcAft>
                          <a:spcPct val="0"/>
                        </a:spcAft>
                        <a:defRPr>
                          <a:solidFill>
                            <a:schemeClr val="accent2"/>
                          </a:solidFill>
                          <a:latin typeface="Times New Roman" pitchFamily="18" charset="0"/>
                        </a:defRPr>
                      </a:lvl6pPr>
                      <a:lvl7pPr eaLnBrk="0" fontAlgn="base" hangingPunct="0">
                        <a:spcBef>
                          <a:spcPct val="20000"/>
                        </a:spcBef>
                        <a:spcAft>
                          <a:spcPct val="0"/>
                        </a:spcAft>
                        <a:defRPr>
                          <a:solidFill>
                            <a:schemeClr val="accent2"/>
                          </a:solidFill>
                          <a:latin typeface="Times New Roman" pitchFamily="18" charset="0"/>
                        </a:defRPr>
                      </a:lvl7pPr>
                      <a:lvl8pPr eaLnBrk="0" fontAlgn="base" hangingPunct="0">
                        <a:spcBef>
                          <a:spcPct val="20000"/>
                        </a:spcBef>
                        <a:spcAft>
                          <a:spcPct val="0"/>
                        </a:spcAft>
                        <a:defRPr>
                          <a:solidFill>
                            <a:schemeClr val="accent2"/>
                          </a:solidFill>
                          <a:latin typeface="Times New Roman" pitchFamily="18" charset="0"/>
                        </a:defRPr>
                      </a:lvl8pPr>
                      <a:lvl9pPr eaLnBrk="0" fontAlgn="base" hangingPunct="0">
                        <a:spcBef>
                          <a:spcPct val="20000"/>
                        </a:spcBef>
                        <a:spcAft>
                          <a:spcPct val="0"/>
                        </a:spcAft>
                        <a:defRPr>
                          <a:solidFill>
                            <a:schemeClr val="accent2"/>
                          </a:solidFill>
                          <a:latin typeface="Times New Roman"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200" b="0" i="0" u="none" strike="noStrike" cap="none" normalizeH="0" baseline="0" smtClean="0">
                          <a:ln>
                            <a:noFill/>
                          </a:ln>
                          <a:solidFill>
                            <a:schemeClr val="accent2"/>
                          </a:solidFill>
                          <a:effectLst/>
                          <a:latin typeface="Times New Roman" pitchFamily="18" charset="0"/>
                        </a:rPr>
                        <a:t>1300</a:t>
                      </a:r>
                    </a:p>
                  </a:txBody>
                  <a:tcPr marL="86493" marR="86493" marT="43241" marB="4324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617" name="Text Box 65"/>
          <p:cNvSpPr txBox="1">
            <a:spLocks noChangeArrowheads="1"/>
          </p:cNvSpPr>
          <p:nvPr/>
        </p:nvSpPr>
        <p:spPr bwMode="auto">
          <a:xfrm>
            <a:off x="5791200" y="6467475"/>
            <a:ext cx="16922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93" tIns="43247" rIns="86493" bIns="43247">
            <a:spAutoFit/>
          </a:bodyPr>
          <a:lstStyle>
            <a:lvl1pPr defTabSz="865188" eaLnBrk="0" hangingPunct="0">
              <a:defRPr sz="2400">
                <a:solidFill>
                  <a:schemeClr val="tx1"/>
                </a:solidFill>
                <a:latin typeface="Times New Roman" pitchFamily="18" charset="0"/>
              </a:defRPr>
            </a:lvl1pPr>
            <a:lvl2pPr marL="742950" indent="-285750" defTabSz="865188" eaLnBrk="0" hangingPunct="0">
              <a:defRPr sz="2400">
                <a:solidFill>
                  <a:schemeClr val="tx1"/>
                </a:solidFill>
                <a:latin typeface="Times New Roman" pitchFamily="18" charset="0"/>
              </a:defRPr>
            </a:lvl2pPr>
            <a:lvl3pPr marL="1143000" indent="-228600" defTabSz="865188" eaLnBrk="0" hangingPunct="0">
              <a:defRPr sz="2400">
                <a:solidFill>
                  <a:schemeClr val="tx1"/>
                </a:solidFill>
                <a:latin typeface="Times New Roman" pitchFamily="18" charset="0"/>
              </a:defRPr>
            </a:lvl3pPr>
            <a:lvl4pPr marL="1600200" indent="-228600" defTabSz="865188" eaLnBrk="0" hangingPunct="0">
              <a:defRPr sz="2400">
                <a:solidFill>
                  <a:schemeClr val="tx1"/>
                </a:solidFill>
                <a:latin typeface="Times New Roman" pitchFamily="18" charset="0"/>
              </a:defRPr>
            </a:lvl4pPr>
            <a:lvl5pPr marL="2057400" indent="-228600" defTabSz="865188" eaLnBrk="0" hangingPunct="0">
              <a:defRPr sz="2400">
                <a:solidFill>
                  <a:schemeClr val="tx1"/>
                </a:solidFill>
                <a:latin typeface="Times New Roman" pitchFamily="18" charset="0"/>
              </a:defRPr>
            </a:lvl5pPr>
            <a:lvl6pPr marL="2514600" indent="-228600" defTabSz="865188" eaLnBrk="0" fontAlgn="base" hangingPunct="0">
              <a:spcBef>
                <a:spcPct val="0"/>
              </a:spcBef>
              <a:spcAft>
                <a:spcPct val="0"/>
              </a:spcAft>
              <a:defRPr sz="2400">
                <a:solidFill>
                  <a:schemeClr val="tx1"/>
                </a:solidFill>
                <a:latin typeface="Times New Roman" pitchFamily="18" charset="0"/>
              </a:defRPr>
            </a:lvl6pPr>
            <a:lvl7pPr marL="2971800" indent="-228600" defTabSz="865188" eaLnBrk="0" fontAlgn="base" hangingPunct="0">
              <a:spcBef>
                <a:spcPct val="0"/>
              </a:spcBef>
              <a:spcAft>
                <a:spcPct val="0"/>
              </a:spcAft>
              <a:defRPr sz="2400">
                <a:solidFill>
                  <a:schemeClr val="tx1"/>
                </a:solidFill>
                <a:latin typeface="Times New Roman" pitchFamily="18" charset="0"/>
              </a:defRPr>
            </a:lvl7pPr>
            <a:lvl8pPr marL="3429000" indent="-228600" defTabSz="865188" eaLnBrk="0" fontAlgn="base" hangingPunct="0">
              <a:spcBef>
                <a:spcPct val="0"/>
              </a:spcBef>
              <a:spcAft>
                <a:spcPct val="0"/>
              </a:spcAft>
              <a:defRPr sz="2400">
                <a:solidFill>
                  <a:schemeClr val="tx1"/>
                </a:solidFill>
                <a:latin typeface="Times New Roman" pitchFamily="18" charset="0"/>
              </a:defRPr>
            </a:lvl8pPr>
            <a:lvl9pPr marL="3886200" indent="-228600" defTabSz="865188" eaLnBrk="0" fontAlgn="base" hangingPunct="0">
              <a:spcBef>
                <a:spcPct val="0"/>
              </a:spcBef>
              <a:spcAft>
                <a:spcPct val="0"/>
              </a:spcAft>
              <a:defRPr sz="2400">
                <a:solidFill>
                  <a:schemeClr val="tx1"/>
                </a:solidFill>
                <a:latin typeface="Times New Roman" pitchFamily="18" charset="0"/>
              </a:defRPr>
            </a:lvl9pPr>
          </a:lstStyle>
          <a:p>
            <a:r>
              <a:rPr lang="en-US" altLang="en-US" sz="2000" b="1">
                <a:solidFill>
                  <a:srgbClr val="0000FF"/>
                </a:solidFill>
                <a:latin typeface="Times" charset="0"/>
              </a:rPr>
              <a:t>7 times design</a:t>
            </a:r>
          </a:p>
        </p:txBody>
      </p:sp>
      <p:sp>
        <p:nvSpPr>
          <p:cNvPr id="23618" name="Text Box 66"/>
          <p:cNvSpPr txBox="1">
            <a:spLocks noChangeArrowheads="1"/>
          </p:cNvSpPr>
          <p:nvPr/>
        </p:nvSpPr>
        <p:spPr bwMode="auto">
          <a:xfrm>
            <a:off x="2286000" y="6467475"/>
            <a:ext cx="175577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93" tIns="43247" rIns="86493" bIns="43247">
            <a:spAutoFit/>
          </a:bodyPr>
          <a:lstStyle>
            <a:lvl1pPr defTabSz="865188" eaLnBrk="0" hangingPunct="0">
              <a:defRPr sz="2400">
                <a:solidFill>
                  <a:schemeClr val="tx1"/>
                </a:solidFill>
                <a:latin typeface="Times New Roman" pitchFamily="18" charset="0"/>
              </a:defRPr>
            </a:lvl1pPr>
            <a:lvl2pPr marL="742950" indent="-285750" defTabSz="865188" eaLnBrk="0" hangingPunct="0">
              <a:defRPr sz="2400">
                <a:solidFill>
                  <a:schemeClr val="tx1"/>
                </a:solidFill>
                <a:latin typeface="Times New Roman" pitchFamily="18" charset="0"/>
              </a:defRPr>
            </a:lvl2pPr>
            <a:lvl3pPr marL="1143000" indent="-228600" defTabSz="865188" eaLnBrk="0" hangingPunct="0">
              <a:defRPr sz="2400">
                <a:solidFill>
                  <a:schemeClr val="tx1"/>
                </a:solidFill>
                <a:latin typeface="Times New Roman" pitchFamily="18" charset="0"/>
              </a:defRPr>
            </a:lvl3pPr>
            <a:lvl4pPr marL="1600200" indent="-228600" defTabSz="865188" eaLnBrk="0" hangingPunct="0">
              <a:defRPr sz="2400">
                <a:solidFill>
                  <a:schemeClr val="tx1"/>
                </a:solidFill>
                <a:latin typeface="Times New Roman" pitchFamily="18" charset="0"/>
              </a:defRPr>
            </a:lvl4pPr>
            <a:lvl5pPr marL="2057400" indent="-228600" defTabSz="865188" eaLnBrk="0" hangingPunct="0">
              <a:defRPr sz="2400">
                <a:solidFill>
                  <a:schemeClr val="tx1"/>
                </a:solidFill>
                <a:latin typeface="Times New Roman" pitchFamily="18" charset="0"/>
              </a:defRPr>
            </a:lvl5pPr>
            <a:lvl6pPr marL="2514600" indent="-228600" defTabSz="865188" eaLnBrk="0" fontAlgn="base" hangingPunct="0">
              <a:spcBef>
                <a:spcPct val="0"/>
              </a:spcBef>
              <a:spcAft>
                <a:spcPct val="0"/>
              </a:spcAft>
              <a:defRPr sz="2400">
                <a:solidFill>
                  <a:schemeClr val="tx1"/>
                </a:solidFill>
                <a:latin typeface="Times New Roman" pitchFamily="18" charset="0"/>
              </a:defRPr>
            </a:lvl6pPr>
            <a:lvl7pPr marL="2971800" indent="-228600" defTabSz="865188" eaLnBrk="0" fontAlgn="base" hangingPunct="0">
              <a:spcBef>
                <a:spcPct val="0"/>
              </a:spcBef>
              <a:spcAft>
                <a:spcPct val="0"/>
              </a:spcAft>
              <a:defRPr sz="2400">
                <a:solidFill>
                  <a:schemeClr val="tx1"/>
                </a:solidFill>
                <a:latin typeface="Times New Roman" pitchFamily="18" charset="0"/>
              </a:defRPr>
            </a:lvl7pPr>
            <a:lvl8pPr marL="3429000" indent="-228600" defTabSz="865188" eaLnBrk="0" fontAlgn="base" hangingPunct="0">
              <a:spcBef>
                <a:spcPct val="0"/>
              </a:spcBef>
              <a:spcAft>
                <a:spcPct val="0"/>
              </a:spcAft>
              <a:defRPr sz="2400">
                <a:solidFill>
                  <a:schemeClr val="tx1"/>
                </a:solidFill>
                <a:latin typeface="Times New Roman" pitchFamily="18" charset="0"/>
              </a:defRPr>
            </a:lvl8pPr>
            <a:lvl9pPr marL="3886200" indent="-228600" defTabSz="865188" eaLnBrk="0" fontAlgn="base" hangingPunct="0">
              <a:spcBef>
                <a:spcPct val="0"/>
              </a:spcBef>
              <a:spcAft>
                <a:spcPct val="0"/>
              </a:spcAft>
              <a:defRPr sz="2400">
                <a:solidFill>
                  <a:schemeClr val="tx1"/>
                </a:solidFill>
                <a:latin typeface="Times New Roman" pitchFamily="18" charset="0"/>
              </a:defRPr>
            </a:lvl9pPr>
          </a:lstStyle>
          <a:p>
            <a:r>
              <a:rPr lang="en-US" altLang="en-US" sz="2000" b="1">
                <a:solidFill>
                  <a:srgbClr val="0000FF"/>
                </a:solidFill>
                <a:latin typeface="Times" charset="0"/>
              </a:rPr>
              <a:t>4  times design</a:t>
            </a:r>
          </a:p>
        </p:txBody>
      </p:sp>
      <p:sp>
        <p:nvSpPr>
          <p:cNvPr id="23619" name="Line 67"/>
          <p:cNvSpPr>
            <a:spLocks noChangeShapeType="1"/>
          </p:cNvSpPr>
          <p:nvPr/>
        </p:nvSpPr>
        <p:spPr bwMode="auto">
          <a:xfrm flipH="1" flipV="1">
            <a:off x="6172200" y="6019800"/>
            <a:ext cx="685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20" name="Line 68"/>
          <p:cNvSpPr>
            <a:spLocks noChangeShapeType="1"/>
          </p:cNvSpPr>
          <p:nvPr/>
        </p:nvSpPr>
        <p:spPr bwMode="auto">
          <a:xfrm flipV="1">
            <a:off x="4114800" y="5486400"/>
            <a:ext cx="16002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PEP-II Horizontal Beam Line Offsets near IR</a:t>
            </a:r>
            <a:endParaRPr lang="en-US" dirty="0"/>
          </a:p>
        </p:txBody>
      </p:sp>
      <p:pic>
        <p:nvPicPr>
          <p:cNvPr id="1433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634632" y="1108570"/>
            <a:ext cx="5129040" cy="626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54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PEP-II Vertical Offsets near IR</a:t>
            </a:r>
            <a:endParaRPr lang="en-US" dirty="0"/>
          </a:p>
        </p:txBody>
      </p:sp>
      <p:pic>
        <p:nvPicPr>
          <p:cNvPr id="15362"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675311" y="989513"/>
            <a:ext cx="5227370" cy="635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18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a:xfrm>
            <a:off x="451822" y="129091"/>
            <a:ext cx="8433260" cy="753033"/>
          </a:xfrm>
        </p:spPr>
        <p:txBody>
          <a:bodyPr/>
          <a:lstStyle/>
          <a:p>
            <a:r>
              <a:rPr lang="en-US" dirty="0" smtClean="0"/>
              <a:t>Most PEP-II </a:t>
            </a:r>
            <a:r>
              <a:rPr lang="en-US" dirty="0" smtClean="0"/>
              <a:t>LER Dipoles and </a:t>
            </a:r>
            <a:r>
              <a:rPr lang="en-US" dirty="0" err="1" smtClean="0"/>
              <a:t>Quadrupoles</a:t>
            </a:r>
            <a:r>
              <a:rPr lang="en-US" dirty="0" smtClean="0"/>
              <a:t> </a:t>
            </a:r>
            <a:r>
              <a:rPr lang="en-US" dirty="0" smtClean="0"/>
              <a:t>made at</a:t>
            </a:r>
            <a:r>
              <a:rPr lang="en-US" dirty="0" smtClean="0"/>
              <a:t> </a:t>
            </a:r>
            <a:r>
              <a:rPr lang="en-US" dirty="0" smtClean="0"/>
              <a:t>IHEP</a:t>
            </a:r>
            <a:endParaRPr lang="en-US" dirty="0"/>
          </a:p>
        </p:txBody>
      </p:sp>
      <p:pic>
        <p:nvPicPr>
          <p:cNvPr id="12290"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133600" y="1219200"/>
            <a:ext cx="4797012" cy="31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433301"/>
            <a:ext cx="3200400" cy="240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54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smtClean="0"/>
              <a:t>PEP-II HER and LER Trajectories through IR</a:t>
            </a:r>
            <a:endParaRPr lang="en-US" dirty="0"/>
          </a:p>
        </p:txBody>
      </p:sp>
      <p:pic>
        <p:nvPicPr>
          <p:cNvPr id="1638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rot="5400000">
            <a:off x="1697276" y="657518"/>
            <a:ext cx="5341407" cy="705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52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smtClean="0"/>
              <a:t>HER and LER beam sizes versus Longitudinal Position</a:t>
            </a:r>
            <a:endParaRPr lang="en-US" dirty="0"/>
          </a:p>
        </p:txBody>
      </p:sp>
      <p:pic>
        <p:nvPicPr>
          <p:cNvPr id="19458"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435516" cy="257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244" y="2590800"/>
            <a:ext cx="3820288" cy="2350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468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SLAC-ppt-template-white-1">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709F57C22AF4C8D185745E3950065" ma:contentTypeVersion="1" ma:contentTypeDescription="Create a new document." ma:contentTypeScope="" ma:versionID="7d3a711b8110c7c07e19378b4cf52c2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1903D97-D4BB-480A-9FC7-782BC4B2785B}">
  <ds:schemaRefs>
    <ds:schemaRef ds:uri="http://purl.org/dc/elements/1.1/"/>
    <ds:schemaRef ds:uri="http://www.w3.org/XML/1998/namespace"/>
    <ds:schemaRef ds:uri="http://schemas.microsoft.com/sharepoint/v3"/>
    <ds:schemaRef ds:uri="http://purl.org/dc/dcmitype/"/>
    <ds:schemaRef ds:uri="http://schemas.microsoft.com/office/2006/documentManagement/types"/>
    <ds:schemaRef ds:uri="http://schemas.openxmlformats.org/package/2006/metadata/core-properties"/>
    <ds:schemaRef ds:uri="http://purl.org/dc/terms/"/>
    <ds:schemaRef ds:uri="http://schemas.microsoft.com/office/2006/metadata/properties"/>
  </ds:schemaRefs>
</ds:datastoreItem>
</file>

<file path=customXml/itemProps2.xml><?xml version="1.0" encoding="utf-8"?>
<ds:datastoreItem xmlns:ds="http://schemas.openxmlformats.org/officeDocument/2006/customXml" ds:itemID="{3F8BFBAB-521D-4F09-B446-0F1634B67173}">
  <ds:schemaRefs>
    <ds:schemaRef ds:uri="http://schemas.microsoft.com/sharepoint/v3/contenttype/forms"/>
  </ds:schemaRefs>
</ds:datastoreItem>
</file>

<file path=customXml/itemProps3.xml><?xml version="1.0" encoding="utf-8"?>
<ds:datastoreItem xmlns:ds="http://schemas.openxmlformats.org/officeDocument/2006/customXml" ds:itemID="{0B4C0B3F-983A-4B03-99A4-3E57D63ECC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SLAC-ppt-template-white-1</Template>
  <TotalTime>953</TotalTime>
  <Words>659</Words>
  <Application>Microsoft Office PowerPoint</Application>
  <PresentationFormat>On-screen Show (4:3)</PresentationFormat>
  <Paragraphs>227</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SLAC-ppt-template-white-1</vt:lpstr>
      <vt:lpstr>Synchrotron Radiation Absorption and Vacuum Issues in the IR at  PEP-II and a Higgs Factory</vt:lpstr>
      <vt:lpstr>Abstract: Synchrotron Radiation Absorption and Vacuum Issues in the IR </vt:lpstr>
      <vt:lpstr>Topics</vt:lpstr>
      <vt:lpstr>PowerPoint Presentation</vt:lpstr>
      <vt:lpstr>PEP-II Horizontal Beam Line Offsets near IR</vt:lpstr>
      <vt:lpstr>PEP-II Vertical Offsets near IR</vt:lpstr>
      <vt:lpstr>Most PEP-II LER Dipoles and Quadrupoles made at IHEP</vt:lpstr>
      <vt:lpstr>PEP-II HER and LER Trajectories through IR</vt:lpstr>
      <vt:lpstr>HER and LER beam sizes versus Longitudinal Position</vt:lpstr>
      <vt:lpstr>PEP-II IR LER X-ray Fans (M. Sullivan)</vt:lpstr>
      <vt:lpstr>PEP-II IR HER X-ray Fans (M. Sullivan)</vt:lpstr>
      <vt:lpstr>Synchrotron Radiation Deposition in the IR Region: HER</vt:lpstr>
      <vt:lpstr>HER High Power Dump Power Loading</vt:lpstr>
      <vt:lpstr>Outgassing Rate versus Integrated Amp-Hrs</vt:lpstr>
      <vt:lpstr>Vacuum Calculations (N. Kurita)</vt:lpstr>
      <vt:lpstr>IR Vacuum Pumps</vt:lpstr>
      <vt:lpstr>LER Vacuum Pressure Upstream IR</vt:lpstr>
      <vt:lpstr>Vacuum Conditions Near the IP</vt:lpstr>
      <vt:lpstr>LER Photon Stops</vt:lpstr>
      <vt:lpstr>PEP-II Support Tube and Permanent Magnet Schematic</vt:lpstr>
      <vt:lpstr>IR Be Chamber and Permanent Magnets</vt:lpstr>
      <vt:lpstr>B1 Vacuum Chamber</vt:lpstr>
      <vt:lpstr>LER B1 Chamber with X-ray masks</vt:lpstr>
      <vt:lpstr>Q2 Chamber Back Mask 1: Three dimensional</vt:lpstr>
      <vt:lpstr>HER Incoming Beam Chamber</vt:lpstr>
      <vt:lpstr>Back End Q2 A-Chamber Mask</vt:lpstr>
      <vt:lpstr>Q4-Q5 IR Vacuum System</vt:lpstr>
      <vt:lpstr>Q4 Magnet and Vacuum chamber</vt:lpstr>
      <vt:lpstr>Q2 Septum Chamber (Y)</vt:lpstr>
      <vt:lpstr>IR looking at HOM Modes</vt:lpstr>
      <vt:lpstr>HOM Spectrum and Power Calculations</vt:lpstr>
      <vt:lpstr>Circular Higgs Factory Ring Parameters for Injection (TLEP-H)</vt:lpstr>
      <vt:lpstr>HF: CEPC Horizontal Trajectory near the IR</vt:lpstr>
      <vt:lpstr>HF: CEPC  IR Beta Functions</vt:lpstr>
      <vt:lpstr>Synchrotron Radiation Comparison (N. Kurita)</vt:lpstr>
      <vt:lpstr>Conclusions</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SAREC Charge</dc:title>
  <dc:creator>ecolby</dc:creator>
  <cp:lastModifiedBy>Seeman, John</cp:lastModifiedBy>
  <cp:revision>131</cp:revision>
  <dcterms:created xsi:type="dcterms:W3CDTF">2012-10-04T22:35:54Z</dcterms:created>
  <dcterms:modified xsi:type="dcterms:W3CDTF">2014-10-10T13:40:22Z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SLAC_PPT_032312</vt:lpwstr>
  </property>
  <property fmtid="{D5CDD505-2E9C-101B-9397-08002B2CF9AE}" pid="4" name="ArticulateGUID">
    <vt:lpwstr>4F2C0736-F769-41F4-8D23-03358470444A</vt:lpwstr>
  </property>
  <property fmtid="{D5CDD505-2E9C-101B-9397-08002B2CF9AE}" pid="5" name="ArticulateProjectFull">
    <vt:lpwstr>F:\PROJECTS\JohnsonBeesley\S+G\SLAC\SLAC_PPT_040212.ppta</vt:lpwstr>
  </property>
  <property fmtid="{D5CDD505-2E9C-101B-9397-08002B2CF9AE}" pid="6" name="ContentTypeId">
    <vt:lpwstr>0x010100797709F57C22AF4C8D185745E3950065</vt:lpwstr>
  </property>
</Properties>
</file>