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7" r:id="rId3"/>
    <p:sldId id="285" r:id="rId4"/>
    <p:sldId id="286" r:id="rId5"/>
    <p:sldId id="287" r:id="rId6"/>
    <p:sldId id="284" r:id="rId7"/>
    <p:sldId id="264" r:id="rId8"/>
    <p:sldId id="265" r:id="rId9"/>
    <p:sldId id="288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2" r:id="rId24"/>
    <p:sldId id="260" r:id="rId25"/>
    <p:sldId id="261" r:id="rId26"/>
    <p:sldId id="262" r:id="rId27"/>
    <p:sldId id="263" r:id="rId28"/>
    <p:sldId id="283" r:id="rId29"/>
    <p:sldId id="281" r:id="rId3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CC"/>
    <a:srgbClr val="336699"/>
    <a:srgbClr val="003399"/>
    <a:srgbClr val="3366CC"/>
    <a:srgbClr val="3399FF"/>
    <a:srgbClr val="0033CC"/>
    <a:srgbClr val="FF0000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C0F2-67E0-45D3-8AE1-3CA81B4A264D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A3EA3-E722-4415-A59C-9359E6026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1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DD12-071A-44F3-B8C4-607F2C075A58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004E6-1FA5-4439-8D71-B258EFF5A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5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0A2B-4E9E-485E-9DF0-5DCB4FB6D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1F99-A612-4D31-8A63-489363EF8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762B0-F7D1-49E2-803F-0784C8719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98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1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054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DF16B-B5BE-47B4-84B3-3D1C53E24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9124-9B38-4F06-9AD7-77A10936B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1525-6972-4BD2-A4A4-C29F4BEEB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FBE4-4368-4B53-A196-056B322C9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A2E2-FFD1-424B-9D6F-A6293A537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78FC-6888-4086-9916-91D039A42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4FE0-E52E-4AC8-8FF7-055F38834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doc.cern.ch/archive/electronic/cern/others/PHO/photo-bul/bul-pho-2007-046_01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nal.gov/directorate/icfa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7384"/>
            <a:ext cx="9144000" cy="969963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rgbClr val="0066CC">
                  <a:alpha val="4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7" y="116632"/>
            <a:ext cx="6480721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496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335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smtClean="0"/>
              <a:t>Ph. Lebrun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335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HF 2014 Beijing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335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FD987AA-B004-4533-AE74-55DF45F13B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3" name="Picture 9" descr="photo-bul/bul-pho-2007-046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57150"/>
            <a:ext cx="931863" cy="912813"/>
          </a:xfrm>
          <a:prstGeom prst="rect">
            <a:avLst/>
          </a:prstGeom>
          <a:noFill/>
        </p:spPr>
      </p:pic>
      <p:pic>
        <p:nvPicPr>
          <p:cNvPr id="10" name="Picture 2" descr="ICFA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996" y="70148"/>
            <a:ext cx="14175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6356822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01926D-BD55-4F99-B46D-3C231A52E354}" type="slidenum">
              <a:rPr lang="en-GB" smtClean="0">
                <a:solidFill>
                  <a:srgbClr val="FFFFFF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50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FFFFFF"/>
                </a:solidFill>
                <a:latin typeface="Arial"/>
              </a:rPr>
              <a:t>HF 2014 Beijing</a:t>
            </a: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8D0A3-5C9A-4901-9C42-FBE507C34AF3}" type="slidenum">
              <a:rPr lang="en-GB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0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</a:rPr>
              <a:t>Future Circular Colliders – Conceptual Design Study</a:t>
            </a:r>
            <a:br>
              <a:rPr lang="en-GB" sz="1000" b="1" dirty="0" smtClean="0">
                <a:solidFill>
                  <a:srgbClr val="FFFFFF"/>
                </a:solidFill>
                <a:latin typeface="Arial"/>
              </a:rPr>
            </a:br>
            <a:r>
              <a:rPr lang="en-US" sz="1000" dirty="0" err="1" smtClean="0">
                <a:solidFill>
                  <a:srgbClr val="FFFFFF"/>
                </a:solidFill>
                <a:latin typeface="Arial"/>
              </a:rPr>
              <a:t>Frédérick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 Bordry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RECFA - Budapest– 5</a:t>
            </a:r>
            <a:r>
              <a:rPr lang="en-GB" sz="1000" baseline="30000" dirty="0" smtClean="0">
                <a:solidFill>
                  <a:srgbClr val="FFFFFF"/>
                </a:solidFill>
                <a:latin typeface="Arial"/>
              </a:rPr>
              <a:t>th</a:t>
            </a:r>
            <a:r>
              <a:rPr lang="en-GB" sz="1000" dirty="0" smtClean="0">
                <a:solidFill>
                  <a:srgbClr val="FFFFFF"/>
                </a:solidFill>
                <a:latin typeface="Arial"/>
              </a:rPr>
              <a:t> October 2013</a:t>
            </a:r>
          </a:p>
        </p:txBody>
      </p:sp>
    </p:spTree>
    <p:extLst>
      <p:ext uri="{BB962C8B-B14F-4D97-AF65-F5344CB8AC3E}">
        <p14:creationId xmlns:p14="http://schemas.microsoft.com/office/powerpoint/2010/main" val="254271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consumption and savings potential of CLIC</a:t>
            </a: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17032"/>
            <a:ext cx="6400800" cy="2448272"/>
          </a:xfrm>
        </p:spPr>
        <p:txBody>
          <a:bodyPr/>
          <a:lstStyle/>
          <a:p>
            <a:r>
              <a:rPr lang="en-US" dirty="0" smtClean="0"/>
              <a:t>Philippe Lebrun</a:t>
            </a:r>
          </a:p>
          <a:p>
            <a:r>
              <a:rPr lang="en-US" dirty="0" smtClean="0"/>
              <a:t>CERN, Geneva, Switzerland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GB" sz="1800" dirty="0">
                <a:solidFill>
                  <a:srgbClr val="FF0000"/>
                </a:solidFill>
              </a:rPr>
              <a:t>55th ICFA Advanced Beam Dynamics Workshop on</a:t>
            </a:r>
            <a:br>
              <a:rPr lang="en-GB" sz="1800" dirty="0">
                <a:solidFill>
                  <a:srgbClr val="FF0000"/>
                </a:solidFill>
              </a:rPr>
            </a:br>
            <a:r>
              <a:rPr lang="en-GB" sz="1800" dirty="0">
                <a:solidFill>
                  <a:srgbClr val="FF0000"/>
                </a:solidFill>
              </a:rPr>
              <a:t>High Luminosity Circular </a:t>
            </a:r>
            <a:r>
              <a:rPr lang="en-GB" sz="1800" dirty="0" err="1">
                <a:solidFill>
                  <a:srgbClr val="FF0000"/>
                </a:solidFill>
              </a:rPr>
              <a:t>e</a:t>
            </a:r>
            <a:r>
              <a:rPr lang="en-GB" sz="1800" baseline="30000" dirty="0" err="1">
                <a:solidFill>
                  <a:srgbClr val="FF0000"/>
                </a:solidFill>
              </a:rPr>
              <a:t>+</a:t>
            </a:r>
            <a:r>
              <a:rPr lang="en-GB" sz="1800" dirty="0" err="1">
                <a:solidFill>
                  <a:srgbClr val="FF0000"/>
                </a:solidFill>
              </a:rPr>
              <a:t>e</a:t>
            </a:r>
            <a:r>
              <a:rPr lang="en-GB" sz="1800" baseline="30000" dirty="0">
                <a:solidFill>
                  <a:srgbClr val="FF0000"/>
                </a:solidFill>
              </a:rPr>
              <a:t>-</a:t>
            </a:r>
            <a:r>
              <a:rPr lang="en-GB" sz="1800" dirty="0">
                <a:solidFill>
                  <a:srgbClr val="FF0000"/>
                </a:solidFill>
              </a:rPr>
              <a:t> Colliders – Higgs Factory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Beijing, 9-12 October 2014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913"/>
            <a:ext cx="6593810" cy="706437"/>
          </a:xfrm>
        </p:spPr>
        <p:txBody>
          <a:bodyPr/>
          <a:lstStyle/>
          <a:p>
            <a:r>
              <a:rPr lang="fr-CH" dirty="0" smtClean="0"/>
              <a:t>CLIC power </a:t>
            </a:r>
            <a:r>
              <a:rPr lang="fr-CH" dirty="0" err="1" smtClean="0"/>
              <a:t>consumption</a:t>
            </a:r>
            <a:r>
              <a:rPr lang="fr-CH" dirty="0" smtClean="0"/>
              <a:t> by </a:t>
            </a:r>
            <a:r>
              <a:rPr lang="fr-CH" dirty="0" err="1" smtClean="0"/>
              <a:t>technical</a:t>
            </a:r>
            <a:r>
              <a:rPr lang="fr-CH" dirty="0" smtClean="0"/>
              <a:t> system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3" y="2171744"/>
            <a:ext cx="3088507" cy="34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963929" cy="332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340963"/>
            <a:ext cx="2962484" cy="324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15567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2000" dirty="0" smtClean="0">
                <a:solidFill>
                  <a:srgbClr val="000000"/>
                </a:solidFill>
                <a:latin typeface="Tahoma"/>
              </a:rPr>
              <a:t>500 </a:t>
            </a:r>
            <a:r>
              <a:rPr lang="fr-CH" sz="2000" dirty="0" err="1" smtClean="0">
                <a:solidFill>
                  <a:srgbClr val="000000"/>
                </a:solidFill>
                <a:latin typeface="Tahoma"/>
              </a:rPr>
              <a:t>GeV</a:t>
            </a:r>
            <a:r>
              <a:rPr lang="fr-CH" sz="2000" dirty="0" smtClean="0">
                <a:solidFill>
                  <a:srgbClr val="000000"/>
                </a:solidFill>
                <a:latin typeface="Tahoma"/>
              </a:rPr>
              <a:t> A</a:t>
            </a:r>
          </a:p>
          <a:p>
            <a:pPr algn="ctr"/>
            <a:r>
              <a:rPr lang="fr-CH" sz="1600" dirty="0" smtClean="0">
                <a:latin typeface="+mn-lt"/>
              </a:rPr>
              <a:t>Total 272 MW 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5567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solidFill>
                  <a:srgbClr val="000000"/>
                </a:solidFill>
                <a:latin typeface="Tahoma"/>
              </a:rPr>
              <a:t>1.5 </a:t>
            </a:r>
            <a:r>
              <a:rPr lang="fr-CH" sz="2000" dirty="0" err="1" smtClean="0">
                <a:solidFill>
                  <a:srgbClr val="000000"/>
                </a:solidFill>
                <a:latin typeface="Tahoma"/>
              </a:rPr>
              <a:t>TeV</a:t>
            </a:r>
            <a:endParaRPr lang="fr-CH" sz="2000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fr-CH" sz="1600" dirty="0" smtClean="0">
                <a:latin typeface="+mn-lt"/>
              </a:rPr>
              <a:t>Total 364 MW 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15567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solidFill>
                  <a:srgbClr val="000000"/>
                </a:solidFill>
                <a:latin typeface="Tahoma"/>
              </a:rPr>
              <a:t>3 </a:t>
            </a:r>
            <a:r>
              <a:rPr lang="fr-CH" sz="2000" dirty="0" err="1" smtClean="0">
                <a:solidFill>
                  <a:srgbClr val="000000"/>
                </a:solidFill>
                <a:latin typeface="Tahoma"/>
              </a:rPr>
              <a:t>TeV</a:t>
            </a:r>
            <a:endParaRPr lang="fr-CH" sz="2000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fr-CH" sz="1600" dirty="0" smtClean="0">
                <a:latin typeface="+mn-lt"/>
              </a:rPr>
              <a:t>Total 589 MW 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5642084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CV: </a:t>
            </a:r>
            <a:r>
              <a:rPr lang="fr-CH" sz="1200" dirty="0" err="1" smtClean="0">
                <a:latin typeface="+mn-lt"/>
              </a:rPr>
              <a:t>cooling</a:t>
            </a:r>
            <a:r>
              <a:rPr lang="fr-CH" sz="1200" dirty="0" smtClean="0">
                <a:latin typeface="+mn-lt"/>
              </a:rPr>
              <a:t> &amp; ventilation, NW: </a:t>
            </a:r>
            <a:r>
              <a:rPr lang="fr-CH" sz="1200" dirty="0" err="1" smtClean="0">
                <a:latin typeface="+mn-lt"/>
              </a:rPr>
              <a:t>electrical</a:t>
            </a:r>
            <a:r>
              <a:rPr lang="fr-CH" sz="1200" dirty="0" smtClean="0">
                <a:latin typeface="+mn-lt"/>
              </a:rPr>
              <a:t> network </a:t>
            </a:r>
            <a:r>
              <a:rPr lang="fr-CH" sz="1200" dirty="0" err="1" smtClean="0">
                <a:latin typeface="+mn-lt"/>
              </a:rPr>
              <a:t>losses</a:t>
            </a:r>
            <a:r>
              <a:rPr lang="fr-CH" sz="1200" dirty="0" smtClean="0">
                <a:latin typeface="+mn-lt"/>
              </a:rPr>
              <a:t>, BIC: </a:t>
            </a:r>
            <a:r>
              <a:rPr lang="fr-CH" sz="1200" dirty="0" err="1" smtClean="0">
                <a:latin typeface="+mn-lt"/>
              </a:rPr>
              <a:t>beam</a:t>
            </a:r>
            <a:r>
              <a:rPr lang="fr-CH" sz="1200" dirty="0" smtClean="0">
                <a:latin typeface="+mn-lt"/>
              </a:rPr>
              <a:t> instrumentation &amp;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CDR</a:t>
            </a:r>
            <a:br>
              <a:rPr lang="en-US" dirty="0" smtClean="0"/>
            </a:br>
            <a:r>
              <a:rPr lang="en-US" sz="2000" dirty="0"/>
              <a:t>I</a:t>
            </a:r>
            <a:r>
              <a:rPr lang="en-US" sz="2000" dirty="0" smtClean="0"/>
              <a:t>ntegrated luminosity/Collision energy scenarios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46177" b="35"/>
          <a:stretch/>
        </p:blipFill>
        <p:spPr bwMode="auto">
          <a:xfrm>
            <a:off x="323528" y="1124744"/>
            <a:ext cx="8640960" cy="479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power to energy</a:t>
            </a:r>
            <a:br>
              <a:rPr lang="en-US" dirty="0" smtClean="0"/>
            </a:br>
            <a:r>
              <a:rPr lang="en-US" sz="2000" dirty="0" smtClean="0"/>
              <a:t>CLIC CDR assumptions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962719"/>
            <a:ext cx="75091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For each value of CM energy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177 days/year of beam time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188 days/year of scheduled and fault stops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 First year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59 days of injector and one-by-one sector commissioning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59 days of main </a:t>
            </a:r>
            <a:r>
              <a:rPr lang="en-US" sz="1600" dirty="0" err="1" smtClean="0">
                <a:latin typeface="+mn-lt"/>
              </a:rPr>
              <a:t>linac</a:t>
            </a:r>
            <a:r>
              <a:rPr lang="en-US" sz="1600" dirty="0" smtClean="0">
                <a:latin typeface="+mn-lt"/>
              </a:rPr>
              <a:t> commissioning, one </a:t>
            </a:r>
            <a:r>
              <a:rPr lang="en-US" sz="1600" dirty="0" err="1">
                <a:latin typeface="+mn-lt"/>
              </a:rPr>
              <a:t>l</a:t>
            </a:r>
            <a:r>
              <a:rPr lang="en-US" sz="1600" dirty="0" err="1" smtClean="0">
                <a:latin typeface="+mn-lt"/>
              </a:rPr>
              <a:t>inac</a:t>
            </a:r>
            <a:r>
              <a:rPr lang="en-US" sz="1600" dirty="0" smtClean="0">
                <a:latin typeface="+mn-lt"/>
              </a:rPr>
              <a:t> at a time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59 days of luminosity operation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All along : 50% of downtime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Second year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88 days with one </a:t>
            </a:r>
            <a:r>
              <a:rPr lang="en-US" sz="1600" dirty="0" err="1" smtClean="0">
                <a:latin typeface="+mn-lt"/>
              </a:rPr>
              <a:t>linac</a:t>
            </a:r>
            <a:r>
              <a:rPr lang="en-US" sz="1600" dirty="0" smtClean="0">
                <a:latin typeface="+mn-lt"/>
              </a:rPr>
              <a:t> at a time and 30 % of downtime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88 days without downtime</a:t>
            </a:r>
            <a:endParaRPr lang="en-US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Third year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Still only one e+ target at 0.5 </a:t>
            </a:r>
            <a:r>
              <a:rPr lang="en-US" sz="1600" dirty="0" err="1" smtClean="0">
                <a:latin typeface="+mn-lt"/>
              </a:rPr>
              <a:t>TeV</a:t>
            </a:r>
            <a:r>
              <a:rPr lang="en-US" sz="1600" dirty="0" smtClean="0">
                <a:latin typeface="+mn-lt"/>
              </a:rPr>
              <a:t>, like for years 1 &amp; 2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+mn-lt"/>
              </a:rPr>
              <a:t>Nominal at 1.5 and 3 </a:t>
            </a:r>
            <a:r>
              <a:rPr lang="en-US" sz="1600" dirty="0" err="1" smtClean="0">
                <a:latin typeface="+mn-lt"/>
              </a:rPr>
              <a:t>TeV</a:t>
            </a:r>
            <a:endParaRPr lang="en-US" sz="1600" dirty="0" smtClean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+mn-lt"/>
              </a:rPr>
              <a:t>Power during stops: scheduled (shutdown), unscheduled (fault), downtime</a:t>
            </a:r>
            <a:endParaRPr lang="en-US" sz="16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 CDR</a:t>
            </a:r>
            <a:br>
              <a:rPr lang="fr-CH" dirty="0" smtClean="0"/>
            </a:br>
            <a:r>
              <a:rPr lang="fr-CH" sz="2000" dirty="0" err="1" smtClean="0"/>
              <a:t>Yearly</a:t>
            </a:r>
            <a:r>
              <a:rPr lang="fr-CH" sz="2000" dirty="0" smtClean="0"/>
              <a:t> </a:t>
            </a:r>
            <a:r>
              <a:rPr lang="fr-CH" sz="2000" dirty="0" err="1" smtClean="0"/>
              <a:t>energy</a:t>
            </a:r>
            <a:r>
              <a:rPr lang="fr-CH" sz="2000" dirty="0" smtClean="0"/>
              <a:t> </a:t>
            </a:r>
            <a:r>
              <a:rPr lang="fr-CH" sz="2000" dirty="0" err="1" smtClean="0"/>
              <a:t>consumption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48672" cy="431766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790056" y="5298397"/>
            <a:ext cx="3563888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Integral over the whole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Scenario A : 25.6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TWh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Scenario B : 25.3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TWh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gQfSsvqg7Hg/Tl9_KF63t4I/AAAAAAAAAYM/dzrw2GIfDWg/s640/l+eclair+touche+la+Tour+Eiffel.jpg"/>
          <p:cNvPicPr>
            <a:picLocks noChangeAspect="1" noChangeArrowheads="1"/>
          </p:cNvPicPr>
          <p:nvPr/>
        </p:nvPicPr>
        <p:blipFill>
          <a:blip r:embed="rId2" cstate="print"/>
          <a:srcRect r="18000"/>
          <a:stretch>
            <a:fillRect/>
          </a:stretch>
        </p:blipFill>
        <p:spPr bwMode="auto">
          <a:xfrm>
            <a:off x="-36512" y="-99392"/>
            <a:ext cx="9181322" cy="6957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6064" y="5373216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sobriety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04" y="6309320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efficiency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805264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energy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management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5085184"/>
            <a:ext cx="313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waste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heat</a:t>
            </a:r>
            <a:r>
              <a:rPr lang="fr-CH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FF00"/>
                </a:solidFill>
                <a:latin typeface="+mn-lt"/>
              </a:rPr>
              <a:t>recovery</a:t>
            </a:r>
            <a:endParaRPr lang="en-US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5" y="1556792"/>
            <a:ext cx="5112567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four </a:t>
            </a:r>
            <a:r>
              <a:rPr lang="fr-CH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pillars</a:t>
            </a:r>
            <a:r>
              <a:rPr lang="fr-CH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fr-CH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energy</a:t>
            </a:r>
            <a:r>
              <a:rPr lang="fr-CH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CH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economy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A2E2-FFD1-424B-9D6F-A6293A537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Paths</a:t>
            </a:r>
            <a:r>
              <a:rPr lang="fr-CH" dirty="0" smtClean="0"/>
              <a:t> to power &amp;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savings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000" dirty="0" err="1" smtClean="0"/>
              <a:t>Sobriety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2"/>
            <a:ext cx="8496300" cy="5328940"/>
          </a:xfrm>
        </p:spPr>
        <p:txBody>
          <a:bodyPr/>
          <a:lstStyle/>
          <a:p>
            <a:r>
              <a:rPr lang="fr-CH" sz="1800" dirty="0" err="1" smtClean="0"/>
              <a:t>Reduced</a:t>
            </a:r>
            <a:r>
              <a:rPr lang="fr-CH" sz="1800" dirty="0" smtClean="0"/>
              <a:t> </a:t>
            </a:r>
            <a:r>
              <a:rPr lang="fr-CH" sz="1800" dirty="0" err="1" smtClean="0"/>
              <a:t>current</a:t>
            </a:r>
            <a:r>
              <a:rPr lang="fr-CH" sz="1800" dirty="0" smtClean="0"/>
              <a:t> </a:t>
            </a:r>
            <a:r>
              <a:rPr lang="fr-CH" sz="1800" dirty="0" err="1" smtClean="0"/>
              <a:t>density</a:t>
            </a:r>
            <a:r>
              <a:rPr lang="fr-CH" sz="1800" dirty="0" smtClean="0"/>
              <a:t> in normal-</a:t>
            </a:r>
            <a:r>
              <a:rPr lang="fr-CH" sz="1800" dirty="0" err="1" smtClean="0"/>
              <a:t>conducting</a:t>
            </a:r>
            <a:r>
              <a:rPr lang="fr-CH" sz="1800" dirty="0" smtClean="0"/>
              <a:t> </a:t>
            </a:r>
            <a:r>
              <a:rPr lang="fr-CH" sz="1800" dirty="0" err="1" smtClean="0"/>
              <a:t>magnets</a:t>
            </a:r>
            <a:endParaRPr lang="fr-CH" sz="1800" dirty="0" smtClean="0"/>
          </a:p>
          <a:p>
            <a:pPr lvl="1"/>
            <a:r>
              <a:rPr lang="fr-CH" sz="1600" dirty="0" err="1" smtClean="0"/>
              <a:t>Magnets</a:t>
            </a:r>
            <a:r>
              <a:rPr lang="fr-CH" sz="1600" dirty="0" smtClean="0"/>
              <a:t> &amp; </a:t>
            </a:r>
            <a:r>
              <a:rPr lang="fr-CH" sz="1600" dirty="0" err="1" smtClean="0"/>
              <a:t>overheads</a:t>
            </a:r>
            <a:r>
              <a:rPr lang="fr-CH" sz="1600" dirty="0" smtClean="0"/>
              <a:t> (</a:t>
            </a:r>
            <a:r>
              <a:rPr lang="fr-CH" sz="1600" dirty="0" err="1" smtClean="0"/>
              <a:t>electrical</a:t>
            </a:r>
            <a:r>
              <a:rPr lang="fr-CH" sz="1600" dirty="0" smtClean="0"/>
              <a:t> network </a:t>
            </a:r>
            <a:r>
              <a:rPr lang="fr-CH" sz="1600" dirty="0" err="1" smtClean="0"/>
              <a:t>losses</a:t>
            </a:r>
            <a:r>
              <a:rPr lang="fr-CH" sz="1600" dirty="0" smtClean="0"/>
              <a:t>, </a:t>
            </a:r>
            <a:r>
              <a:rPr lang="fr-CH" sz="1600" dirty="0" err="1" smtClean="0"/>
              <a:t>cooling</a:t>
            </a:r>
            <a:r>
              <a:rPr lang="fr-CH" sz="1600" dirty="0" smtClean="0"/>
              <a:t> &amp; ventilation) </a:t>
            </a:r>
            <a:r>
              <a:rPr lang="fr-CH" sz="1600" dirty="0" err="1" smtClean="0"/>
              <a:t>represent</a:t>
            </a:r>
            <a:r>
              <a:rPr lang="fr-CH" sz="1600" dirty="0" smtClean="0"/>
              <a:t> 27 % of </a:t>
            </a:r>
            <a:r>
              <a:rPr lang="fr-CH" sz="1600" dirty="0" err="1" smtClean="0"/>
              <a:t>overall</a:t>
            </a:r>
            <a:r>
              <a:rPr lang="fr-CH" sz="1600" dirty="0" smtClean="0"/>
              <a:t> power </a:t>
            </a:r>
            <a:r>
              <a:rPr lang="fr-CH" sz="1600" dirty="0" err="1" smtClean="0"/>
              <a:t>at</a:t>
            </a:r>
            <a:r>
              <a:rPr lang="fr-CH" sz="1600" dirty="0" smtClean="0"/>
              <a:t> 3 </a:t>
            </a:r>
            <a:r>
              <a:rPr lang="fr-CH" sz="1600" dirty="0" err="1" smtClean="0"/>
              <a:t>TeV</a:t>
            </a:r>
            <a:endParaRPr lang="fr-CH" sz="1600" dirty="0" smtClean="0"/>
          </a:p>
          <a:p>
            <a:pPr lvl="1"/>
            <a:r>
              <a:rPr lang="fr-CH" sz="1600" dirty="0" smtClean="0"/>
              <a:t>For </a:t>
            </a:r>
            <a:r>
              <a:rPr lang="fr-CH" sz="1600" dirty="0" err="1" smtClean="0"/>
              <a:t>given</a:t>
            </a:r>
            <a:r>
              <a:rPr lang="fr-CH" sz="1600" dirty="0" smtClean="0"/>
              <a:t> </a:t>
            </a:r>
            <a:r>
              <a:rPr lang="fr-CH" sz="1600" dirty="0" err="1" smtClean="0"/>
              <a:t>magnet</a:t>
            </a:r>
            <a:r>
              <a:rPr lang="fr-CH" sz="1600" dirty="0" smtClean="0"/>
              <a:t> size and </a:t>
            </a:r>
            <a:r>
              <a:rPr lang="fr-CH" sz="1600" dirty="0" err="1" smtClean="0"/>
              <a:t>field</a:t>
            </a:r>
            <a:r>
              <a:rPr lang="fr-CH" sz="1600" dirty="0" smtClean="0"/>
              <a:t>, power </a:t>
            </a:r>
            <a:r>
              <a:rPr lang="fr-CH" sz="1600" dirty="0" err="1" smtClean="0"/>
              <a:t>scales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current</a:t>
            </a:r>
            <a:r>
              <a:rPr lang="fr-CH" sz="1600" dirty="0" smtClean="0"/>
              <a:t> </a:t>
            </a:r>
            <a:r>
              <a:rPr lang="fr-CH" sz="1600" dirty="0" err="1" smtClean="0"/>
              <a:t>density</a:t>
            </a:r>
            <a:endParaRPr lang="fr-CH" sz="1600" dirty="0" smtClean="0"/>
          </a:p>
          <a:p>
            <a:pPr lvl="1"/>
            <a:r>
              <a:rPr lang="fr-CH" sz="1600" dirty="0" smtClean="0"/>
              <a:t>Compromise </a:t>
            </a:r>
            <a:r>
              <a:rPr lang="fr-CH" sz="1600" dirty="0" err="1" smtClean="0"/>
              <a:t>between</a:t>
            </a:r>
            <a:r>
              <a:rPr lang="fr-CH" sz="1600" dirty="0" smtClean="0"/>
              <a:t> capital &amp; real </a:t>
            </a:r>
            <a:r>
              <a:rPr lang="fr-CH" sz="1600" dirty="0" err="1" smtClean="0"/>
              <a:t>estate</a:t>
            </a:r>
            <a:r>
              <a:rPr lang="fr-CH" sz="1600" dirty="0" smtClean="0"/>
              <a:t> </a:t>
            </a:r>
            <a:r>
              <a:rPr lang="fr-CH" sz="1600" dirty="0" err="1" smtClean="0"/>
              <a:t>costs</a:t>
            </a:r>
            <a:r>
              <a:rPr lang="fr-CH" sz="1600" dirty="0" smtClean="0"/>
              <a:t> on one hand, and </a:t>
            </a:r>
            <a:r>
              <a:rPr lang="fr-CH" sz="1600" dirty="0" err="1" smtClean="0"/>
              <a:t>operation</a:t>
            </a:r>
            <a:r>
              <a:rPr lang="fr-CH" sz="1600" dirty="0" smtClean="0"/>
              <a:t> </a:t>
            </a:r>
            <a:r>
              <a:rPr lang="fr-CH" sz="1600" dirty="0" err="1" smtClean="0"/>
              <a:t>costs</a:t>
            </a:r>
            <a:r>
              <a:rPr lang="fr-CH" sz="1600" dirty="0" smtClean="0"/>
              <a:t> on the </a:t>
            </a:r>
            <a:r>
              <a:rPr lang="fr-CH" sz="1600" dirty="0" err="1" smtClean="0"/>
              <a:t>other</a:t>
            </a:r>
            <a:r>
              <a:rPr lang="fr-CH" sz="1600" dirty="0" smtClean="0"/>
              <a:t> hand</a:t>
            </a:r>
          </a:p>
          <a:p>
            <a:r>
              <a:rPr lang="fr-CH" sz="1800" dirty="0" err="1" smtClean="0"/>
              <a:t>Reduction</a:t>
            </a:r>
            <a:r>
              <a:rPr lang="fr-CH" sz="1800" dirty="0" smtClean="0"/>
              <a:t> of ventilation </a:t>
            </a:r>
            <a:r>
              <a:rPr lang="fr-CH" sz="1800" dirty="0" err="1" smtClean="0"/>
              <a:t>duty</a:t>
            </a:r>
            <a:endParaRPr lang="fr-CH" sz="1800" dirty="0" smtClean="0"/>
          </a:p>
          <a:p>
            <a:pPr lvl="1"/>
            <a:r>
              <a:rPr lang="fr-CH" sz="1600" dirty="0" smtClean="0"/>
              <a:t>Most </a:t>
            </a:r>
            <a:r>
              <a:rPr lang="fr-CH" sz="1600" dirty="0" err="1" smtClean="0"/>
              <a:t>heat</a:t>
            </a:r>
            <a:r>
              <a:rPr lang="fr-CH" sz="1600" dirty="0" smtClean="0"/>
              <a:t> </a:t>
            </a:r>
            <a:r>
              <a:rPr lang="fr-CH" sz="1600" dirty="0" err="1" smtClean="0"/>
              <a:t>loads</a:t>
            </a:r>
            <a:r>
              <a:rPr lang="fr-CH" sz="1600" dirty="0" smtClean="0"/>
              <a:t> </a:t>
            </a:r>
            <a:r>
              <a:rPr lang="fr-CH" sz="1600" dirty="0" err="1" smtClean="0"/>
              <a:t>already</a:t>
            </a:r>
            <a:r>
              <a:rPr lang="fr-CH" sz="1600" dirty="0" smtClean="0"/>
              <a:t> </a:t>
            </a:r>
            <a:r>
              <a:rPr lang="fr-CH" sz="1600" dirty="0" err="1" smtClean="0"/>
              <a:t>taken</a:t>
            </a:r>
            <a:r>
              <a:rPr lang="fr-CH" sz="1600" dirty="0" smtClean="0"/>
              <a:t> by water </a:t>
            </a:r>
            <a:r>
              <a:rPr lang="fr-CH" sz="1600" dirty="0" err="1" smtClean="0"/>
              <a:t>cooling</a:t>
            </a:r>
            <a:endParaRPr lang="fr-CH" sz="1600" dirty="0" smtClean="0"/>
          </a:p>
          <a:p>
            <a:pPr lvl="1"/>
            <a:r>
              <a:rPr lang="fr-CH" sz="1600" dirty="0" smtClean="0"/>
              <a:t>Possible </a:t>
            </a:r>
            <a:r>
              <a:rPr lang="fr-CH" sz="1600" dirty="0" err="1" smtClean="0"/>
              <a:t>further</a:t>
            </a:r>
            <a:r>
              <a:rPr lang="fr-CH" sz="1600" dirty="0" smtClean="0"/>
              <a:t> 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in main tunnel by thermal </a:t>
            </a:r>
            <a:r>
              <a:rPr lang="fr-CH" sz="1600" dirty="0" err="1" smtClean="0"/>
              <a:t>shielding</a:t>
            </a:r>
            <a:r>
              <a:rPr lang="fr-CH" sz="1600" dirty="0" smtClean="0"/>
              <a:t> of </a:t>
            </a:r>
            <a:r>
              <a:rPr lang="fr-CH" sz="1600" dirty="0" err="1" smtClean="0"/>
              <a:t>cables</a:t>
            </a:r>
            <a:endParaRPr lang="fr-CH" sz="1600" dirty="0" smtClean="0"/>
          </a:p>
          <a:p>
            <a:pPr lvl="1"/>
            <a:r>
              <a:rPr lang="fr-CH" sz="1600" dirty="0" smtClean="0"/>
              <a:t>Possible 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in surface buildings by </a:t>
            </a:r>
            <a:r>
              <a:rPr lang="fr-CH" sz="1600" dirty="0" err="1" smtClean="0"/>
              <a:t>improved</a:t>
            </a:r>
            <a:r>
              <a:rPr lang="fr-CH" sz="1600" dirty="0" smtClean="0"/>
              <a:t> thermal </a:t>
            </a:r>
            <a:r>
              <a:rPr lang="fr-CH" sz="1600" dirty="0" err="1" smtClean="0"/>
              <a:t>insulation</a:t>
            </a:r>
            <a:r>
              <a:rPr lang="fr-CH" sz="1600" dirty="0" smtClean="0"/>
              <a:t>, </a:t>
            </a:r>
            <a:r>
              <a:rPr lang="fr-CH" sz="1600" dirty="0" err="1" smtClean="0"/>
              <a:t>natural</a:t>
            </a:r>
            <a:r>
              <a:rPr lang="fr-CH" sz="1600" dirty="0" smtClean="0"/>
              <a:t> ventilation, relaxation of </a:t>
            </a:r>
            <a:r>
              <a:rPr lang="fr-CH" sz="1600" dirty="0" err="1" smtClean="0"/>
              <a:t>temperature</a:t>
            </a:r>
            <a:r>
              <a:rPr lang="fr-CH" sz="1600" dirty="0" smtClean="0"/>
              <a:t> </a:t>
            </a:r>
            <a:r>
              <a:rPr lang="fr-CH" sz="1600" dirty="0" err="1" smtClean="0"/>
              <a:t>limits</a:t>
            </a:r>
            <a:endParaRPr lang="fr-CH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Paths</a:t>
            </a:r>
            <a:r>
              <a:rPr lang="fr-CH" dirty="0" smtClean="0"/>
              <a:t> to power &amp;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savings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000" dirty="0" err="1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0728"/>
            <a:ext cx="8496300" cy="4896544"/>
          </a:xfrm>
          <a:noFill/>
        </p:spPr>
        <p:txBody>
          <a:bodyPr>
            <a:noAutofit/>
          </a:bodyPr>
          <a:lstStyle/>
          <a:p>
            <a:r>
              <a:rPr lang="fr-CH" sz="1800" dirty="0" err="1" smtClean="0"/>
              <a:t>Grid</a:t>
            </a:r>
            <a:r>
              <a:rPr lang="fr-CH" sz="1800" dirty="0" smtClean="0"/>
              <a:t>-to-RF power conversion</a:t>
            </a:r>
          </a:p>
          <a:p>
            <a:pPr lvl="1"/>
            <a:r>
              <a:rPr lang="fr-CH" sz="1600" dirty="0" smtClean="0"/>
              <a:t>R&amp;D on klystrons</a:t>
            </a:r>
          </a:p>
          <a:p>
            <a:pPr lvl="1"/>
            <a:r>
              <a:rPr lang="fr-CH" sz="1600" dirty="0" smtClean="0"/>
              <a:t>R&amp;D on </a:t>
            </a:r>
            <a:r>
              <a:rPr lang="fr-CH" sz="1600" dirty="0" err="1" smtClean="0"/>
              <a:t>modulators</a:t>
            </a:r>
            <a:r>
              <a:rPr lang="fr-CH" sz="1600" dirty="0" smtClean="0"/>
              <a:t>, </a:t>
            </a:r>
            <a:r>
              <a:rPr lang="fr-CH" sz="1600" dirty="0" err="1" smtClean="0"/>
              <a:t>powering</a:t>
            </a:r>
            <a:r>
              <a:rPr lang="fr-CH" sz="1600" dirty="0" smtClean="0"/>
              <a:t> </a:t>
            </a:r>
            <a:r>
              <a:rPr lang="fr-CH" sz="1600" dirty="0" err="1" smtClean="0"/>
              <a:t>from</a:t>
            </a:r>
            <a:r>
              <a:rPr lang="fr-CH" sz="1600" dirty="0" smtClean="0"/>
              <a:t> the </a:t>
            </a:r>
            <a:r>
              <a:rPr lang="fr-CH" sz="1600" dirty="0" err="1" smtClean="0"/>
              <a:t>grid</a:t>
            </a:r>
            <a:r>
              <a:rPr lang="fr-CH" sz="1600" dirty="0" smtClean="0"/>
              <a:t> at HV</a:t>
            </a:r>
          </a:p>
          <a:p>
            <a:r>
              <a:rPr lang="fr-CH" sz="1800" dirty="0" smtClean="0"/>
              <a:t>RF-to-</a:t>
            </a:r>
            <a:r>
              <a:rPr lang="fr-CH" sz="1800" dirty="0" err="1" smtClean="0"/>
              <a:t>beam</a:t>
            </a:r>
            <a:r>
              <a:rPr lang="fr-CH" sz="1800" dirty="0" smtClean="0"/>
              <a:t> power conversion</a:t>
            </a:r>
          </a:p>
          <a:p>
            <a:pPr lvl="1"/>
            <a:r>
              <a:rPr lang="fr-CH" sz="1600" dirty="0" err="1" smtClean="0"/>
              <a:t>Re-optimization</a:t>
            </a:r>
            <a:r>
              <a:rPr lang="fr-CH" sz="1600" dirty="0" smtClean="0"/>
              <a:t> of </a:t>
            </a:r>
            <a:r>
              <a:rPr lang="fr-CH" sz="1600" dirty="0" err="1" smtClean="0"/>
              <a:t>accelerating</a:t>
            </a:r>
            <a:r>
              <a:rPr lang="fr-CH" sz="1600" dirty="0" smtClean="0"/>
              <a:t> structures and gradient</a:t>
            </a:r>
          </a:p>
          <a:p>
            <a:r>
              <a:rPr lang="fr-CH" sz="1800" dirty="0" smtClean="0"/>
              <a:t>Permanent or super-</a:t>
            </a:r>
            <a:r>
              <a:rPr lang="fr-CH" sz="1800" dirty="0" err="1" smtClean="0"/>
              <a:t>ferric</a:t>
            </a:r>
            <a:r>
              <a:rPr lang="fr-CH" sz="1800" dirty="0" smtClean="0"/>
              <a:t> </a:t>
            </a:r>
            <a:r>
              <a:rPr lang="fr-CH" sz="1800" dirty="0" err="1" smtClean="0"/>
              <a:t>superconducting</a:t>
            </a:r>
            <a:r>
              <a:rPr lang="fr-CH" sz="1800" dirty="0" smtClean="0"/>
              <a:t> </a:t>
            </a:r>
            <a:r>
              <a:rPr lang="fr-CH" sz="1800" dirty="0" err="1" smtClean="0"/>
              <a:t>magnets</a:t>
            </a:r>
            <a:endParaRPr lang="fr-CH" sz="1800" dirty="0" smtClean="0"/>
          </a:p>
          <a:p>
            <a:pPr lvl="1"/>
            <a:r>
              <a:rPr lang="fr-CH" sz="1600" dirty="0" smtClean="0"/>
              <a:t>Permanent </a:t>
            </a:r>
            <a:r>
              <a:rPr lang="fr-CH" sz="1600" dirty="0" err="1" smtClean="0"/>
              <a:t>magnets</a:t>
            </a:r>
            <a:endParaRPr lang="fr-CH" sz="1600" dirty="0" smtClean="0"/>
          </a:p>
          <a:p>
            <a:pPr lvl="2"/>
            <a:r>
              <a:rPr lang="fr-CH" sz="1400" dirty="0" err="1" smtClean="0"/>
              <a:t>distributed</a:t>
            </a:r>
            <a:r>
              <a:rPr lang="fr-CH" sz="1400" dirty="0" smtClean="0"/>
              <a:t> uses, </a:t>
            </a:r>
            <a:r>
              <a:rPr lang="fr-CH" sz="1400" dirty="0" err="1" smtClean="0"/>
              <a:t>e.g</a:t>
            </a:r>
            <a:r>
              <a:rPr lang="fr-CH" sz="1400" dirty="0" smtClean="0"/>
              <a:t>. main </a:t>
            </a:r>
            <a:r>
              <a:rPr lang="fr-CH" sz="1400" dirty="0" err="1" smtClean="0"/>
              <a:t>linac</a:t>
            </a:r>
            <a:r>
              <a:rPr lang="fr-CH" sz="1400" dirty="0" smtClean="0"/>
              <a:t> DB quads</a:t>
            </a:r>
          </a:p>
          <a:p>
            <a:pPr lvl="2"/>
            <a:r>
              <a:rPr lang="fr-CH" sz="1400" dirty="0" err="1" smtClean="0"/>
              <a:t>fixed-field</a:t>
            </a:r>
            <a:r>
              <a:rPr lang="fr-CH" sz="1400" dirty="0" smtClean="0"/>
              <a:t>/gradient or </a:t>
            </a:r>
            <a:r>
              <a:rPr lang="fr-CH" sz="1400" dirty="0" err="1" smtClean="0"/>
              <a:t>mechanical</a:t>
            </a:r>
            <a:r>
              <a:rPr lang="fr-CH" sz="1400" dirty="0" smtClean="0"/>
              <a:t> </a:t>
            </a:r>
            <a:r>
              <a:rPr lang="fr-CH" sz="1400" dirty="0" err="1" smtClean="0"/>
              <a:t>tuning</a:t>
            </a:r>
            <a:endParaRPr lang="fr-CH" sz="1400" dirty="0" smtClean="0"/>
          </a:p>
          <a:p>
            <a:pPr lvl="1"/>
            <a:r>
              <a:rPr lang="fr-CH" sz="1600" dirty="0" smtClean="0"/>
              <a:t>Super-</a:t>
            </a:r>
            <a:r>
              <a:rPr lang="fr-CH" sz="1600" dirty="0" err="1" smtClean="0"/>
              <a:t>ferric</a:t>
            </a:r>
            <a:r>
              <a:rPr lang="fr-CH" sz="1600" dirty="0" smtClean="0"/>
              <a:t> </a:t>
            </a:r>
            <a:r>
              <a:rPr lang="fr-CH" sz="1600" dirty="0" err="1" smtClean="0"/>
              <a:t>superconducting</a:t>
            </a:r>
            <a:r>
              <a:rPr lang="fr-CH" sz="1600" dirty="0" smtClean="0"/>
              <a:t> </a:t>
            </a:r>
            <a:r>
              <a:rPr lang="fr-CH" sz="1600" dirty="0" err="1" smtClean="0"/>
              <a:t>magnets</a:t>
            </a:r>
            <a:endParaRPr lang="fr-CH" sz="1600" dirty="0" smtClean="0"/>
          </a:p>
          <a:p>
            <a:pPr lvl="2"/>
            <a:r>
              <a:rPr lang="fr-CH" sz="1400" dirty="0" smtClean="0"/>
              <a:t>« </a:t>
            </a:r>
            <a:r>
              <a:rPr lang="fr-CH" sz="1400" dirty="0" err="1" smtClean="0"/>
              <a:t>grouped</a:t>
            </a:r>
            <a:r>
              <a:rPr lang="fr-CH" sz="1400" dirty="0" smtClean="0"/>
              <a:t> » and DC uses, </a:t>
            </a:r>
            <a:r>
              <a:rPr lang="fr-CH" sz="1400" dirty="0" err="1" smtClean="0"/>
              <a:t>e.g</a:t>
            </a:r>
            <a:r>
              <a:rPr lang="fr-CH" sz="1400" dirty="0" smtClean="0"/>
              <a:t>. combiner rings, DB return </a:t>
            </a:r>
            <a:r>
              <a:rPr lang="fr-CH" sz="1400" dirty="0" err="1" smtClean="0"/>
              <a:t>loops</a:t>
            </a:r>
            <a:r>
              <a:rPr lang="fr-CH" sz="1400" dirty="0" smtClean="0"/>
              <a:t> in main </a:t>
            </a:r>
            <a:r>
              <a:rPr lang="fr-CH" sz="1400" dirty="0" err="1" smtClean="0"/>
              <a:t>linacs</a:t>
            </a:r>
            <a:r>
              <a:rPr lang="fr-CH" sz="1400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0784" y="4521894"/>
            <a:ext cx="5283503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9900"/>
                </a:solidFill>
                <a:latin typeface="+mn-lt"/>
              </a:rPr>
              <a:t>Total </a:t>
            </a:r>
            <a:r>
              <a:rPr lang="fr-CH" dirty="0" err="1">
                <a:solidFill>
                  <a:srgbClr val="009900"/>
                </a:solidFill>
                <a:latin typeface="+mn-lt"/>
              </a:rPr>
              <a:t>p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otential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for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further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power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savings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at 3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TeV</a:t>
            </a:r>
            <a:endParaRPr lang="fr-CH" dirty="0" smtClean="0">
              <a:solidFill>
                <a:srgbClr val="009900"/>
              </a:solidFill>
              <a:latin typeface="+mn-lt"/>
            </a:endParaRPr>
          </a:p>
          <a:p>
            <a:r>
              <a:rPr lang="fr-CH" dirty="0">
                <a:solidFill>
                  <a:srgbClr val="009900"/>
                </a:solidFill>
                <a:latin typeface="+mn-lt"/>
              </a:rPr>
              <a:t>	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- RF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already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taken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at high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efficiency</a:t>
            </a:r>
            <a:endParaRPr lang="fr-CH" dirty="0" smtClean="0">
              <a:solidFill>
                <a:srgbClr val="009900"/>
              </a:solidFill>
              <a:latin typeface="+mn-lt"/>
            </a:endParaRPr>
          </a:p>
          <a:p>
            <a:r>
              <a:rPr lang="fr-CH" dirty="0" smtClean="0">
                <a:solidFill>
                  <a:srgbClr val="009900"/>
                </a:solidFill>
                <a:latin typeface="+mn-lt"/>
              </a:rPr>
              <a:t>	-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magnets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~ 86 MW</a:t>
            </a:r>
          </a:p>
          <a:p>
            <a:r>
              <a:rPr lang="fr-CH" dirty="0" smtClean="0">
                <a:solidFill>
                  <a:srgbClr val="009900"/>
                </a:solidFill>
                <a:latin typeface="+mn-lt"/>
              </a:rPr>
              <a:t>	- </a:t>
            </a:r>
            <a:r>
              <a:rPr lang="fr-CH" dirty="0" err="1" smtClean="0">
                <a:solidFill>
                  <a:srgbClr val="009900"/>
                </a:solidFill>
                <a:latin typeface="+mn-lt"/>
              </a:rPr>
              <a:t>cooling</a:t>
            </a:r>
            <a:r>
              <a:rPr lang="fr-CH" dirty="0" smtClean="0">
                <a:solidFill>
                  <a:srgbClr val="009900"/>
                </a:solidFill>
                <a:latin typeface="+mn-lt"/>
              </a:rPr>
              <a:t> &amp; ventilation ~24 MW </a:t>
            </a:r>
            <a:endParaRPr lang="en-US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high-efficiency modulators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95328" cy="301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1138102"/>
          <a:ext cx="4114800" cy="27682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1200"/>
                <a:gridCol w="2133600"/>
              </a:tblGrid>
              <a:tr h="30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/>
                        <a:t>Useful flat-top </a:t>
                      </a:r>
                      <a:r>
                        <a:rPr lang="en-GB" sz="1200" b="0" dirty="0"/>
                        <a:t>Energy</a:t>
                      </a: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22MW*140</a:t>
                      </a:r>
                      <a:r>
                        <a:rPr lang="el-GR" sz="1200" b="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3.08kJ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Rise/fall time energy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22MW*5</a:t>
                      </a:r>
                      <a:r>
                        <a:rPr lang="el-G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s*2/3</a:t>
                      </a: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0.07kJ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Set-up time energy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22MW*5</a:t>
                      </a:r>
                      <a:r>
                        <a:rPr lang="el-G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GB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0.09kJ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Pulse efficiency</a:t>
                      </a:r>
                      <a:endParaRPr lang="en-US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Pulse forming</a:t>
                      </a:r>
                      <a:r>
                        <a:rPr lang="en-GB" sz="1200" baseline="0" dirty="0" smtClean="0"/>
                        <a:t> system efficiency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/>
                        <a:t>Charger efficiency</a:t>
                      </a:r>
                      <a:endParaRPr lang="en-US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Power efficiency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</a:rPr>
                        <a:t>Overall Modulator efficiency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89%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Content Placeholder 10" descr="voltage_selectio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4365104"/>
            <a:ext cx="54989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6732240" y="5111315"/>
            <a:ext cx="2159943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D. Nisbet &amp; D. </a:t>
            </a:r>
            <a:r>
              <a:rPr lang="fr-CH" sz="1400" dirty="0" err="1" smtClean="0">
                <a:solidFill>
                  <a:srgbClr val="0066CC"/>
                </a:solidFill>
                <a:latin typeface="Tahoma" pitchFamily="34" charset="0"/>
              </a:rPr>
              <a:t>Aguglia</a:t>
            </a:r>
            <a:endParaRPr lang="en-US" sz="1400" dirty="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Main </a:t>
            </a:r>
            <a:r>
              <a:rPr lang="fr-CH" dirty="0" err="1" smtClean="0"/>
              <a:t>linac</a:t>
            </a:r>
            <a:r>
              <a:rPr lang="fr-CH" dirty="0" smtClean="0"/>
              <a:t> DB </a:t>
            </a:r>
            <a:r>
              <a:rPr lang="fr-CH" dirty="0" err="1" smtClean="0"/>
              <a:t>quadrupoles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90330"/>
            <a:ext cx="3103275" cy="256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95847"/>
            <a:ext cx="3867118" cy="28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06688" y="1578278"/>
            <a:ext cx="268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err="1" smtClean="0">
                <a:latin typeface="+mn-lt"/>
              </a:rPr>
              <a:t>Conventional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electromagnet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57827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err="1" smtClean="0">
                <a:latin typeface="+mn-lt"/>
              </a:rPr>
              <a:t>Tunable</a:t>
            </a:r>
            <a:r>
              <a:rPr lang="fr-CH" sz="1600" dirty="0" smtClean="0">
                <a:latin typeface="+mn-lt"/>
              </a:rPr>
              <a:t> permanent </a:t>
            </a:r>
            <a:r>
              <a:rPr lang="fr-CH" sz="1600" dirty="0" err="1" smtClean="0">
                <a:latin typeface="+mn-lt"/>
              </a:rPr>
              <a:t>magnet</a:t>
            </a:r>
            <a:endParaRPr lang="en-US" sz="1600" dirty="0">
              <a:latin typeface="+mn-lt"/>
            </a:endParaRP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3491880" y="4941168"/>
            <a:ext cx="229708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M. </a:t>
            </a:r>
            <a:r>
              <a:rPr lang="fr-CH" sz="1400" dirty="0" err="1" smtClean="0">
                <a:solidFill>
                  <a:srgbClr val="0066CC"/>
                </a:solidFill>
                <a:latin typeface="Tahoma" pitchFamily="34" charset="0"/>
              </a:rPr>
              <a:t>Modena</a:t>
            </a: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, B. Shepherd</a:t>
            </a:r>
            <a:endParaRPr lang="en-US" sz="1400" dirty="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Paths</a:t>
            </a:r>
            <a:r>
              <a:rPr lang="fr-CH" dirty="0" smtClean="0"/>
              <a:t> to power &amp;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savings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000" dirty="0" err="1" smtClean="0"/>
              <a:t>Energy</a:t>
            </a:r>
            <a:r>
              <a:rPr lang="fr-CH" sz="2000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412"/>
            <a:ext cx="8496300" cy="576412"/>
          </a:xfrm>
        </p:spPr>
        <p:txBody>
          <a:bodyPr/>
          <a:lstStyle/>
          <a:p>
            <a:r>
              <a:rPr lang="fr-CH" sz="1800" dirty="0" err="1" smtClean="0"/>
              <a:t>Low</a:t>
            </a:r>
            <a:r>
              <a:rPr lang="fr-CH" sz="1800" dirty="0" smtClean="0"/>
              <a:t>-power configurations in case of </a:t>
            </a:r>
            <a:r>
              <a:rPr lang="fr-CH" sz="1800" dirty="0" err="1" smtClean="0"/>
              <a:t>beam</a:t>
            </a:r>
            <a:r>
              <a:rPr lang="fr-CH" sz="1800" dirty="0" smtClean="0"/>
              <a:t> interruption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4149080"/>
            <a:ext cx="8496300" cy="11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CH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Modulation of </a:t>
            </a:r>
            <a:r>
              <a:rPr kumimoji="0" lang="fr-CH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scheduled</a:t>
            </a:r>
            <a:r>
              <a:rPr kumimoji="0" lang="fr-CH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</a:t>
            </a:r>
            <a:r>
              <a:rPr kumimoji="0" lang="fr-CH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match </a:t>
            </a:r>
            <a:r>
              <a:rPr kumimoji="0" lang="fr-CH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electricity</a:t>
            </a:r>
            <a:r>
              <a:rPr kumimoji="0" lang="fr-CH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</a:t>
            </a:r>
            <a:endParaRPr kumimoji="0" lang="fr-CH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Seasonal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load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shedding</a:t>
            </a:r>
            <a:endParaRPr kumimoji="0" lang="fr-CH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Diurnal </a:t>
            </a:r>
            <a:r>
              <a:rPr kumimoji="0" lang="fr-CH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peak</a:t>
            </a:r>
            <a:r>
              <a:rPr kumimoji="0" lang="fr-CH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shaving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fr-CH" sz="1600" kern="0" dirty="0">
              <a:latin typeface="+mn-lt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CH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20680" cy="210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smtClean="0"/>
              <a:t>CLIC </a:t>
            </a:r>
            <a:r>
              <a:rPr lang="fr-CH" dirty="0" err="1" smtClean="0"/>
              <a:t>linear</a:t>
            </a:r>
            <a:r>
              <a:rPr lang="fr-CH" dirty="0" smtClean="0"/>
              <a:t> </a:t>
            </a:r>
            <a:r>
              <a:rPr lang="en-GB" dirty="0"/>
              <a:t>e</a:t>
            </a:r>
            <a:r>
              <a:rPr lang="en-GB" baseline="30000" dirty="0"/>
              <a:t>+</a:t>
            </a:r>
            <a:r>
              <a:rPr lang="en-GB" dirty="0"/>
              <a:t> e</a:t>
            </a:r>
            <a:r>
              <a:rPr lang="en-GB" baseline="30000" dirty="0"/>
              <a:t>- </a:t>
            </a:r>
            <a:r>
              <a:rPr lang="en-GB" baseline="30000" dirty="0" smtClean="0"/>
              <a:t> </a:t>
            </a:r>
            <a:r>
              <a:rPr lang="fr-CH" dirty="0" err="1" smtClean="0"/>
              <a:t>collider</a:t>
            </a:r>
            <a:r>
              <a:rPr lang="fr-CH" dirty="0" smtClean="0"/>
              <a:t> </a:t>
            </a:r>
            <a:r>
              <a:rPr lang="fr-CH" dirty="0" err="1" smtClean="0"/>
              <a:t>study</a:t>
            </a:r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281"/>
            <a:ext cx="7200800" cy="50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76" y="3518176"/>
            <a:ext cx="4548436" cy="25378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Variations of </a:t>
            </a:r>
            <a:r>
              <a:rPr lang="fr-CH" dirty="0" err="1" smtClean="0"/>
              <a:t>electricity</a:t>
            </a:r>
            <a:r>
              <a:rPr lang="fr-CH" dirty="0" smtClean="0"/>
              <a:t> </a:t>
            </a:r>
            <a:r>
              <a:rPr lang="fr-CH" dirty="0" err="1" smtClean="0"/>
              <a:t>demand</a:t>
            </a:r>
            <a:r>
              <a:rPr lang="fr-CH" dirty="0" smtClean="0"/>
              <a:t> in France</a:t>
            </a:r>
            <a:br>
              <a:rPr lang="fr-CH" dirty="0" smtClean="0"/>
            </a:br>
            <a:r>
              <a:rPr lang="fr-CH" sz="2000" dirty="0" smtClean="0"/>
              <a:t>(source: RTE)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80728"/>
            <a:ext cx="5170300" cy="28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5234161" cy="25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2052137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err="1" smtClean="0">
                <a:latin typeface="+mn-lt"/>
              </a:rPr>
              <a:t>Annual</a:t>
            </a:r>
            <a:r>
              <a:rPr lang="fr-CH" sz="1600" dirty="0" smtClean="0">
                <a:latin typeface="+mn-lt"/>
              </a:rPr>
              <a:t> variations of power </a:t>
            </a:r>
            <a:r>
              <a:rPr lang="fr-CH" sz="1600" dirty="0" err="1" smtClean="0">
                <a:latin typeface="+mn-lt"/>
              </a:rPr>
              <a:t>consumption</a:t>
            </a:r>
            <a:r>
              <a:rPr lang="fr-CH" sz="1600" dirty="0" smtClean="0">
                <a:latin typeface="+mn-lt"/>
              </a:rPr>
              <a:t> (</a:t>
            </a:r>
            <a:r>
              <a:rPr lang="fr-CH" sz="1600" dirty="0" err="1" smtClean="0">
                <a:latin typeface="+mn-lt"/>
              </a:rPr>
              <a:t>integrated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weekly</a:t>
            </a:r>
            <a:r>
              <a:rPr lang="fr-CH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 smtClean="0">
                <a:latin typeface="+mn-lt"/>
              </a:rPr>
              <a:t>Diurnal variations of power </a:t>
            </a:r>
            <a:r>
              <a:rPr lang="fr-CH" sz="1600" dirty="0" err="1" smtClean="0">
                <a:latin typeface="+mn-lt"/>
              </a:rPr>
              <a:t>consumption</a:t>
            </a:r>
            <a:r>
              <a:rPr lang="fr-CH" sz="1600" dirty="0" smtClean="0">
                <a:latin typeface="+mn-lt"/>
              </a:rPr>
              <a:t> (</a:t>
            </a:r>
            <a:r>
              <a:rPr lang="fr-CH" sz="1600" dirty="0" err="1" smtClean="0">
                <a:latin typeface="+mn-lt"/>
              </a:rPr>
              <a:t>winter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day</a:t>
            </a:r>
            <a:r>
              <a:rPr lang="fr-CH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Paths</a:t>
            </a:r>
            <a:r>
              <a:rPr lang="fr-CH" dirty="0" smtClean="0"/>
              <a:t> to power &amp;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savings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000" dirty="0" err="1" smtClean="0"/>
              <a:t>Waste</a:t>
            </a:r>
            <a:r>
              <a:rPr lang="fr-CH" sz="2000" dirty="0" smtClean="0"/>
              <a:t> </a:t>
            </a:r>
            <a:r>
              <a:rPr lang="fr-CH" sz="2000" dirty="0" err="1" smtClean="0"/>
              <a:t>heat</a:t>
            </a:r>
            <a:r>
              <a:rPr lang="fr-CH" sz="2000" dirty="0" smtClean="0"/>
              <a:t> </a:t>
            </a:r>
            <a:r>
              <a:rPr lang="fr-CH" sz="2000" dirty="0" err="1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736"/>
            <a:ext cx="8496300" cy="1008112"/>
          </a:xfrm>
        </p:spPr>
        <p:txBody>
          <a:bodyPr/>
          <a:lstStyle/>
          <a:p>
            <a:r>
              <a:rPr lang="fr-CH" sz="1800" dirty="0" err="1" smtClean="0"/>
              <a:t>Possibilities</a:t>
            </a:r>
            <a:r>
              <a:rPr lang="fr-CH" sz="1800" dirty="0" smtClean="0"/>
              <a:t> of </a:t>
            </a:r>
            <a:r>
              <a:rPr lang="fr-CH" sz="1800" dirty="0" err="1" smtClean="0"/>
              <a:t>heat</a:t>
            </a:r>
            <a:r>
              <a:rPr lang="fr-CH" sz="1800" dirty="0" smtClean="0"/>
              <a:t> rejection </a:t>
            </a:r>
            <a:r>
              <a:rPr lang="fr-CH" sz="1800" dirty="0" err="1" smtClean="0"/>
              <a:t>at</a:t>
            </a:r>
            <a:r>
              <a:rPr lang="fr-CH" sz="1800" dirty="0" smtClean="0"/>
              <a:t> </a:t>
            </a:r>
            <a:r>
              <a:rPr lang="fr-CH" sz="1800" dirty="0" err="1" smtClean="0"/>
              <a:t>higher</a:t>
            </a:r>
            <a:r>
              <a:rPr lang="fr-CH" sz="1800" dirty="0" smtClean="0"/>
              <a:t> </a:t>
            </a:r>
            <a:r>
              <a:rPr lang="fr-CH" sz="1800" dirty="0" err="1" smtClean="0"/>
              <a:t>temperature</a:t>
            </a:r>
            <a:r>
              <a:rPr lang="fr-CH" sz="1800" dirty="0" smtClean="0"/>
              <a:t>, </a:t>
            </a:r>
            <a:r>
              <a:rPr lang="fr-CH" sz="1800" dirty="0" err="1" smtClean="0"/>
              <a:t>e.g</a:t>
            </a:r>
            <a:r>
              <a:rPr lang="fr-CH" sz="1800" dirty="0" smtClean="0"/>
              <a:t>. </a:t>
            </a:r>
            <a:r>
              <a:rPr lang="fr-CH" sz="1800" dirty="0" err="1" smtClean="0"/>
              <a:t>beam</a:t>
            </a:r>
            <a:r>
              <a:rPr lang="fr-CH" sz="1800" dirty="0" smtClean="0"/>
              <a:t> dumps</a:t>
            </a:r>
          </a:p>
          <a:p>
            <a:r>
              <a:rPr lang="fr-CH" sz="1800" dirty="0" err="1" smtClean="0"/>
              <a:t>Valorization</a:t>
            </a:r>
            <a:r>
              <a:rPr lang="fr-CH" sz="1800" dirty="0" smtClean="0"/>
              <a:t> of </a:t>
            </a:r>
            <a:r>
              <a:rPr lang="fr-CH" sz="1800" dirty="0" err="1" smtClean="0"/>
              <a:t>low</a:t>
            </a:r>
            <a:r>
              <a:rPr lang="fr-CH" sz="1800" dirty="0" smtClean="0"/>
              <a:t>-grade </a:t>
            </a:r>
            <a:r>
              <a:rPr lang="fr-CH" sz="1800" dirty="0" err="1" smtClean="0"/>
              <a:t>waste</a:t>
            </a:r>
            <a:r>
              <a:rPr lang="fr-CH" sz="1800" dirty="0" smtClean="0"/>
              <a:t> </a:t>
            </a:r>
            <a:r>
              <a:rPr lang="fr-CH" sz="1800" dirty="0" err="1" smtClean="0"/>
              <a:t>heat</a:t>
            </a:r>
            <a:r>
              <a:rPr lang="fr-CH" sz="1800" dirty="0" smtClean="0"/>
              <a:t> for concomitant </a:t>
            </a:r>
            <a:r>
              <a:rPr lang="fr-CH" sz="1800" dirty="0" err="1" smtClean="0"/>
              <a:t>needs</a:t>
            </a:r>
            <a:r>
              <a:rPr lang="fr-CH" sz="1800" dirty="0" smtClean="0"/>
              <a:t>, </a:t>
            </a:r>
            <a:r>
              <a:rPr lang="fr-CH" sz="1800" dirty="0" err="1" smtClean="0"/>
              <a:t>e.g</a:t>
            </a:r>
            <a:r>
              <a:rPr lang="fr-CH" sz="1800" dirty="0" smtClean="0"/>
              <a:t>. </a:t>
            </a:r>
            <a:r>
              <a:rPr lang="fr-CH" sz="1800" dirty="0" err="1" smtClean="0"/>
              <a:t>residential</a:t>
            </a:r>
            <a:r>
              <a:rPr lang="fr-CH" sz="1800" dirty="0" smtClean="0"/>
              <a:t> </a:t>
            </a:r>
            <a:r>
              <a:rPr lang="fr-CH" sz="1800" dirty="0" err="1" smtClean="0"/>
              <a:t>heating</a:t>
            </a:r>
            <a:r>
              <a:rPr lang="fr-CH" sz="1800" dirty="0" smtClean="0"/>
              <a:t> or absorption </a:t>
            </a:r>
            <a:r>
              <a:rPr lang="fr-CH" sz="1800" dirty="0" err="1" smtClean="0"/>
              <a:t>cooling</a:t>
            </a:r>
            <a:endParaRPr lang="en-US" sz="1800" dirty="0"/>
          </a:p>
        </p:txBody>
      </p:sp>
      <p:pic>
        <p:nvPicPr>
          <p:cNvPr id="4" name="Picture 3" descr="Bed arrangement.jpg"/>
          <p:cNvPicPr>
            <a:picLocks noChangeAspect="1"/>
          </p:cNvPicPr>
          <p:nvPr/>
        </p:nvPicPr>
        <p:blipFill>
          <a:blip r:embed="rId2" cstate="print"/>
          <a:srcRect l="25446" t="14669" r="26217" b="4890"/>
          <a:stretch>
            <a:fillRect/>
          </a:stretch>
        </p:blipFill>
        <p:spPr>
          <a:xfrm>
            <a:off x="5509626" y="3741849"/>
            <a:ext cx="3094822" cy="24365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240360" cy="152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3" descr="3-Bed 2-ev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2832344"/>
            <a:ext cx="3923928" cy="34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22768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err="1" smtClean="0">
                <a:latin typeface="+mn-lt"/>
              </a:rPr>
              <a:t>Three</a:t>
            </a:r>
            <a:r>
              <a:rPr lang="fr-CH" sz="1400" dirty="0" smtClean="0">
                <a:latin typeface="+mn-lt"/>
              </a:rPr>
              <a:t>-</a:t>
            </a:r>
            <a:r>
              <a:rPr lang="fr-CH" sz="1400" dirty="0" err="1" smtClean="0">
                <a:latin typeface="+mn-lt"/>
              </a:rPr>
              <a:t>bed</a:t>
            </a:r>
            <a:r>
              <a:rPr lang="fr-CH" sz="1400" dirty="0" smtClean="0">
                <a:latin typeface="+mn-lt"/>
              </a:rPr>
              <a:t>, </a:t>
            </a:r>
            <a:r>
              <a:rPr lang="fr-CH" sz="1400" dirty="0" err="1" smtClean="0">
                <a:latin typeface="+mn-lt"/>
              </a:rPr>
              <a:t>two</a:t>
            </a:r>
            <a:r>
              <a:rPr lang="fr-CH" sz="1400" dirty="0" smtClean="0">
                <a:latin typeface="+mn-lt"/>
              </a:rPr>
              <a:t> </a:t>
            </a:r>
            <a:r>
              <a:rPr lang="fr-CH" sz="1400" dirty="0" err="1" smtClean="0">
                <a:latin typeface="+mn-lt"/>
              </a:rPr>
              <a:t>evaporator</a:t>
            </a:r>
            <a:r>
              <a:rPr lang="fr-CH" sz="1400" dirty="0" smtClean="0">
                <a:latin typeface="+mn-lt"/>
              </a:rPr>
              <a:t> adsorption </a:t>
            </a:r>
            <a:r>
              <a:rPr lang="fr-CH" sz="1400" dirty="0" err="1" smtClean="0">
                <a:latin typeface="+mn-lt"/>
              </a:rPr>
              <a:t>chiller</a:t>
            </a:r>
            <a:endParaRPr lang="fr-CH" sz="1400" dirty="0" smtClean="0">
              <a:latin typeface="+mn-lt"/>
            </a:endParaRPr>
          </a:p>
          <a:p>
            <a:pPr algn="ctr"/>
            <a:r>
              <a:rPr lang="fr-CH" sz="1400" dirty="0" smtClean="0">
                <a:latin typeface="+mn-lt"/>
              </a:rPr>
              <a:t>(Wroclaw </a:t>
            </a:r>
            <a:r>
              <a:rPr lang="fr-CH" sz="1400" dirty="0" err="1" smtClean="0">
                <a:latin typeface="+mn-lt"/>
              </a:rPr>
              <a:t>Technology</a:t>
            </a:r>
            <a:r>
              <a:rPr lang="fr-CH" sz="1400" dirty="0" smtClean="0">
                <a:latin typeface="+mn-lt"/>
              </a:rPr>
              <a:t> Park)</a:t>
            </a:r>
            <a:endParaRPr lang="en-US" sz="1400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waste heat worth recovering?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0728"/>
            <a:ext cx="8496300" cy="5145435"/>
          </a:xfrm>
        </p:spPr>
        <p:txBody>
          <a:bodyPr/>
          <a:lstStyle/>
          <a:p>
            <a:r>
              <a:rPr lang="en-GB" dirty="0" smtClean="0"/>
              <a:t>Consider heat rejection Q at temperature T with environment at T</a:t>
            </a:r>
            <a:r>
              <a:rPr lang="en-GB" baseline="-25000" dirty="0" smtClean="0"/>
              <a:t>0</a:t>
            </a:r>
          </a:p>
          <a:p>
            <a:r>
              <a:rPr lang="en-GB" dirty="0" smtClean="0"/>
              <a:t>What are the recovery options?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dirty="0" smtClean="0"/>
              <a:t>use as such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Is there a concomitant need for heat Q at T=</a:t>
            </a:r>
            <a:r>
              <a:rPr lang="en-GB" dirty="0" err="1" smtClean="0"/>
              <a:t>T</a:t>
            </a:r>
            <a:r>
              <a:rPr lang="en-GB" baseline="-25000" dirty="0" err="1" smtClean="0"/>
              <a:t>use</a:t>
            </a:r>
            <a:r>
              <a:rPr lang="en-GB" dirty="0" smtClean="0"/>
              <a:t>?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dirty="0" smtClean="0"/>
              <a:t>use as heat at higher temperature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use</a:t>
            </a:r>
            <a:r>
              <a:rPr lang="en-GB" dirty="0" smtClean="0"/>
              <a:t>&gt;T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Minimum work required for heat pump   </a:t>
            </a:r>
            <a:r>
              <a:rPr lang="en-GB" dirty="0" err="1" smtClean="0"/>
              <a:t>W</a:t>
            </a:r>
            <a:r>
              <a:rPr lang="en-GB" baseline="-25000" dirty="0" err="1" smtClean="0"/>
              <a:t>min</a:t>
            </a:r>
            <a:r>
              <a:rPr lang="en-GB" dirty="0" smtClean="0"/>
              <a:t> = Q (</a:t>
            </a:r>
            <a:r>
              <a:rPr lang="en-GB" dirty="0" err="1" smtClean="0"/>
              <a:t>T</a:t>
            </a:r>
            <a:r>
              <a:rPr lang="en-GB" baseline="-25000" dirty="0" err="1" smtClean="0"/>
              <a:t>use</a:t>
            </a:r>
            <a:r>
              <a:rPr lang="en-GB" dirty="0" smtClean="0"/>
              <a:t>/T – 1)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Example: for raising waste heat from 40 °C to 80 °C, </a:t>
            </a:r>
            <a:r>
              <a:rPr lang="en-GB" dirty="0" err="1"/>
              <a:t>W</a:t>
            </a:r>
            <a:r>
              <a:rPr lang="en-GB" baseline="-25000" dirty="0" err="1"/>
              <a:t>min</a:t>
            </a:r>
            <a:r>
              <a:rPr lang="en-GB" dirty="0"/>
              <a:t> = </a:t>
            </a:r>
            <a:r>
              <a:rPr lang="en-GB" dirty="0" smtClean="0"/>
              <a:t>0.13 Q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In practice, </a:t>
            </a:r>
            <a:r>
              <a:rPr lang="en-GB" dirty="0" err="1" smtClean="0"/>
              <a:t>W</a:t>
            </a:r>
            <a:r>
              <a:rPr lang="en-GB" baseline="-25000" dirty="0" err="1" smtClean="0"/>
              <a:t>real</a:t>
            </a:r>
            <a:r>
              <a:rPr lang="en-GB" dirty="0" smtClean="0"/>
              <a:t> may be 2 to 3 times higher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May still be an interesting option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dirty="0" smtClean="0"/>
              <a:t>use to produce work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Maximum work produced (Carnot machine)   </a:t>
            </a:r>
            <a:r>
              <a:rPr lang="en-GB" dirty="0" err="1" smtClean="0"/>
              <a:t>W</a:t>
            </a:r>
            <a:r>
              <a:rPr lang="en-GB" baseline="-25000" dirty="0" err="1" smtClean="0"/>
              <a:t>max</a:t>
            </a:r>
            <a:r>
              <a:rPr lang="en-GB" dirty="0" smtClean="0"/>
              <a:t> = Q (1 – T</a:t>
            </a:r>
            <a:r>
              <a:rPr lang="en-GB" baseline="-25000" dirty="0" smtClean="0"/>
              <a:t>0</a:t>
            </a:r>
            <a:r>
              <a:rPr lang="en-GB" dirty="0" smtClean="0"/>
              <a:t>/T)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This can also be written   </a:t>
            </a:r>
            <a:r>
              <a:rPr lang="en-GB" dirty="0" err="1" smtClean="0"/>
              <a:t>W</a:t>
            </a:r>
            <a:r>
              <a:rPr lang="en-GB" baseline="-25000" dirty="0" err="1" smtClean="0"/>
              <a:t>max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Q </a:t>
            </a:r>
            <a:r>
              <a:rPr lang="en-GB" dirty="0"/>
              <a:t>– </a:t>
            </a:r>
            <a:r>
              <a:rPr lang="en-GB" dirty="0" smtClean="0"/>
              <a:t>T</a:t>
            </a:r>
            <a:r>
              <a:rPr lang="en-GB" baseline="-25000" dirty="0" smtClean="0"/>
              <a:t>0</a:t>
            </a:r>
            <a:r>
              <a:rPr lang="en-GB" dirty="0"/>
              <a:t> </a:t>
            </a:r>
            <a:r>
              <a:rPr lang="en-GB" dirty="0" smtClean="0">
                <a:latin typeface="Symbol" pitchFamily="18" charset="2"/>
              </a:rPr>
              <a:t>D</a:t>
            </a:r>
            <a:r>
              <a:rPr lang="en-GB" dirty="0" smtClean="0"/>
              <a:t>S = </a:t>
            </a:r>
            <a:r>
              <a:rPr lang="en-GB" dirty="0" err="1" smtClean="0"/>
              <a:t>Exergy</a:t>
            </a:r>
            <a:endParaRPr lang="en-GB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Example: with T = </a:t>
            </a:r>
            <a:r>
              <a:rPr lang="en-GB" dirty="0"/>
              <a:t>40 °</a:t>
            </a:r>
            <a:r>
              <a:rPr lang="en-GB" dirty="0" smtClean="0"/>
              <a:t>C and T</a:t>
            </a:r>
            <a:r>
              <a:rPr lang="en-GB" baseline="-25000" dirty="0" smtClean="0"/>
              <a:t>0</a:t>
            </a:r>
            <a:r>
              <a:rPr lang="en-GB" dirty="0" smtClean="0"/>
              <a:t> = 15 </a:t>
            </a:r>
            <a:r>
              <a:rPr lang="en-GB" dirty="0"/>
              <a:t>°</a:t>
            </a:r>
            <a:r>
              <a:rPr lang="en-GB" dirty="0" smtClean="0"/>
              <a:t>C, </a:t>
            </a:r>
            <a:r>
              <a:rPr lang="en-GB" dirty="0" err="1"/>
              <a:t>W</a:t>
            </a:r>
            <a:r>
              <a:rPr lang="en-GB" baseline="-25000" dirty="0" err="1"/>
              <a:t>max</a:t>
            </a:r>
            <a:r>
              <a:rPr lang="en-GB" dirty="0"/>
              <a:t> </a:t>
            </a:r>
            <a:r>
              <a:rPr lang="en-GB" dirty="0" smtClean="0"/>
              <a:t>= 0.08 Q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In practice, </a:t>
            </a:r>
            <a:r>
              <a:rPr lang="en-GB" dirty="0" err="1"/>
              <a:t>W</a:t>
            </a:r>
            <a:r>
              <a:rPr lang="en-GB" baseline="-25000" dirty="0" err="1"/>
              <a:t>real</a:t>
            </a:r>
            <a:r>
              <a:rPr lang="en-GB" dirty="0"/>
              <a:t> </a:t>
            </a:r>
            <a:r>
              <a:rPr lang="en-GB" dirty="0" smtClean="0"/>
              <a:t>is only a fraction of this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Very inefficient unless one operates at higher T</a:t>
            </a:r>
          </a:p>
          <a:p>
            <a:pPr marL="0" lvl="0" indent="0">
              <a:buNone/>
            </a:pPr>
            <a:r>
              <a:rPr lang="en-GB" i="1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en-GB" i="1" dirty="0" smtClean="0">
                <a:solidFill>
                  <a:srgbClr val="FF0000"/>
                </a:solidFill>
              </a:rPr>
              <a:t>Investigate all options, using both energy and </a:t>
            </a:r>
            <a:r>
              <a:rPr lang="en-GB" i="1" dirty="0" err="1" smtClean="0">
                <a:solidFill>
                  <a:srgbClr val="FF0000"/>
                </a:solidFill>
              </a:rPr>
              <a:t>exergy</a:t>
            </a:r>
            <a:r>
              <a:rPr lang="en-GB" i="1" dirty="0" smtClean="0">
                <a:solidFill>
                  <a:srgbClr val="FF0000"/>
                </a:solidFill>
              </a:rPr>
              <a:t> as </a:t>
            </a:r>
            <a:r>
              <a:rPr lang="en-GB" i="1" dirty="0" err="1" smtClean="0">
                <a:solidFill>
                  <a:srgbClr val="FF0000"/>
                </a:solidFill>
              </a:rPr>
              <a:t>f.o.m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  <a:endParaRPr lang="en-GB" i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480720" cy="706437"/>
          </a:xfrm>
        </p:spPr>
        <p:txBody>
          <a:bodyPr/>
          <a:lstStyle/>
          <a:p>
            <a:r>
              <a:rPr lang="en-GB" dirty="0" smtClean="0"/>
              <a:t>Energy &amp; </a:t>
            </a:r>
            <a:r>
              <a:rPr lang="en-GB" dirty="0" err="1" smtClean="0"/>
              <a:t>exergy</a:t>
            </a:r>
            <a:r>
              <a:rPr lang="en-GB" dirty="0" smtClean="0"/>
              <a:t> in CLIC magnet systems</a:t>
            </a:r>
            <a:br>
              <a:rPr lang="en-GB" dirty="0" smtClean="0"/>
            </a:br>
            <a:r>
              <a:rPr lang="en-GB" sz="2000" dirty="0" smtClean="0"/>
              <a:t>T cooling water = 40 °C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77072"/>
            <a:ext cx="8496300" cy="2049438"/>
          </a:xfrm>
        </p:spPr>
        <p:txBody>
          <a:bodyPr/>
          <a:lstStyle/>
          <a:p>
            <a:r>
              <a:rPr lang="en-GB" sz="1600" dirty="0" smtClean="0"/>
              <a:t>100 drawn from network produces only 82.9 used in magnet</a:t>
            </a:r>
          </a:p>
          <a:p>
            <a:r>
              <a:rPr lang="en-GB" sz="1600" dirty="0" smtClean="0"/>
              <a:t>Waste heat in water contains 84.3% of consumed energy, but only 6.7% of consumed </a:t>
            </a:r>
            <a:r>
              <a:rPr lang="en-GB" sz="1600" dirty="0" err="1" smtClean="0"/>
              <a:t>exergy</a:t>
            </a:r>
            <a:r>
              <a:rPr lang="en-GB" sz="1600" dirty="0" smtClean="0"/>
              <a:t>: waste heat recovery is therefore interesting for final use as heat, not as source of electrical/mechanical energy</a:t>
            </a:r>
          </a:p>
          <a:p>
            <a:r>
              <a:rPr lang="en-GB" sz="1600" dirty="0" err="1" smtClean="0"/>
              <a:t>Exergy</a:t>
            </a:r>
            <a:r>
              <a:rPr lang="en-GB" sz="1600" dirty="0" smtClean="0"/>
              <a:t> economy should target improvement of electrical efficiency upstream the magnets, rather than waste heat recovery</a:t>
            </a:r>
          </a:p>
          <a:p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00000" cy="293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51920" y="3212976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932040" y="3695784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172400" y="3695784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480720" cy="706437"/>
          </a:xfrm>
        </p:spPr>
        <p:txBody>
          <a:bodyPr/>
          <a:lstStyle/>
          <a:p>
            <a:r>
              <a:rPr lang="en-GB" dirty="0" smtClean="0"/>
              <a:t>Energy &amp; </a:t>
            </a:r>
            <a:r>
              <a:rPr lang="en-GB" dirty="0" err="1" smtClean="0"/>
              <a:t>exergy</a:t>
            </a:r>
            <a:r>
              <a:rPr lang="en-GB" dirty="0" smtClean="0"/>
              <a:t> in CLIC magnet systems</a:t>
            </a:r>
            <a:br>
              <a:rPr lang="en-GB" dirty="0" smtClean="0"/>
            </a:br>
            <a:r>
              <a:rPr lang="en-GB" sz="2000" dirty="0" smtClean="0"/>
              <a:t>T cooling water = 60 °C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149080"/>
            <a:ext cx="8496300" cy="1977430"/>
          </a:xfrm>
        </p:spPr>
        <p:txBody>
          <a:bodyPr/>
          <a:lstStyle/>
          <a:p>
            <a:r>
              <a:rPr lang="en-GB" sz="1600" dirty="0" smtClean="0"/>
              <a:t>Increasing cooling water temperature to </a:t>
            </a:r>
            <a:r>
              <a:rPr lang="en-GB" sz="1600" dirty="0"/>
              <a:t>60 </a:t>
            </a:r>
            <a:r>
              <a:rPr lang="en-GB" sz="1600" dirty="0" smtClean="0"/>
              <a:t>°C raises its </a:t>
            </a:r>
            <a:r>
              <a:rPr lang="en-GB" sz="1600" dirty="0" err="1" smtClean="0"/>
              <a:t>exergy</a:t>
            </a:r>
            <a:r>
              <a:rPr lang="en-GB" sz="1600" dirty="0" smtClean="0"/>
              <a:t> content to 11.4% 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52736"/>
            <a:ext cx="809625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131865" y="3715832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480720" cy="706437"/>
          </a:xfrm>
        </p:spPr>
        <p:txBody>
          <a:bodyPr/>
          <a:lstStyle/>
          <a:p>
            <a:r>
              <a:rPr lang="en-GB" dirty="0" smtClean="0"/>
              <a:t>Energy &amp; </a:t>
            </a:r>
            <a:r>
              <a:rPr lang="en-GB" dirty="0" err="1" smtClean="0"/>
              <a:t>exergy</a:t>
            </a:r>
            <a:r>
              <a:rPr lang="en-GB" dirty="0" smtClean="0"/>
              <a:t> in CLIC RF systems</a:t>
            </a:r>
            <a:br>
              <a:rPr lang="en-GB" dirty="0" smtClean="0"/>
            </a:br>
            <a:r>
              <a:rPr lang="en-GB" sz="2000" dirty="0" smtClean="0"/>
              <a:t>T cooling water = 40 °C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53136"/>
            <a:ext cx="8496300" cy="1800200"/>
          </a:xfrm>
        </p:spPr>
        <p:txBody>
          <a:bodyPr/>
          <a:lstStyle/>
          <a:p>
            <a:r>
              <a:rPr lang="en-GB" sz="1600" dirty="0" smtClean="0"/>
              <a:t>100 drawn from network produces only 53.8 in PETS, 43.7 in AS, of which 10.9 goes into the main beam</a:t>
            </a:r>
          </a:p>
          <a:p>
            <a:r>
              <a:rPr lang="en-GB" sz="1600" dirty="0" smtClean="0"/>
              <a:t>Waste </a:t>
            </a:r>
            <a:r>
              <a:rPr lang="en-GB" sz="1600" dirty="0"/>
              <a:t>heat in water contains </a:t>
            </a:r>
            <a:r>
              <a:rPr lang="en-GB" sz="1600" dirty="0" smtClean="0"/>
              <a:t>92.6% </a:t>
            </a:r>
            <a:r>
              <a:rPr lang="en-GB" sz="1600" dirty="0"/>
              <a:t>of consumed energy, but only </a:t>
            </a:r>
            <a:r>
              <a:rPr lang="en-GB" sz="1600" dirty="0" smtClean="0"/>
              <a:t>7.4% </a:t>
            </a:r>
            <a:r>
              <a:rPr lang="en-GB" sz="1600" dirty="0"/>
              <a:t>of consumed </a:t>
            </a:r>
            <a:r>
              <a:rPr lang="en-GB" sz="1600" dirty="0" err="1" smtClean="0"/>
              <a:t>exergy</a:t>
            </a:r>
            <a:r>
              <a:rPr lang="en-GB" sz="1600" dirty="0" smtClean="0"/>
              <a:t>: waste heat should rather be </a:t>
            </a:r>
            <a:r>
              <a:rPr lang="en-GB" sz="1600" dirty="0" err="1" smtClean="0"/>
              <a:t>valorized</a:t>
            </a:r>
            <a:r>
              <a:rPr lang="en-GB" sz="1600" dirty="0" smtClean="0"/>
              <a:t> as heat</a:t>
            </a:r>
            <a:endParaRPr lang="en-GB" sz="1600" dirty="0"/>
          </a:p>
          <a:p>
            <a:r>
              <a:rPr lang="en-GB" sz="1600" dirty="0" err="1"/>
              <a:t>Exergy</a:t>
            </a:r>
            <a:r>
              <a:rPr lang="en-GB" sz="1600" dirty="0"/>
              <a:t> economy should target improvement of electrical efficiency upstream the magnets, rather than waste heat recovery</a:t>
            </a:r>
          </a:p>
          <a:p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000" cy="35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87824" y="3861048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851920" y="4288120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788024" y="4294257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596336" y="4300999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496121" y="4300999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0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624736" cy="706437"/>
          </a:xfrm>
        </p:spPr>
        <p:txBody>
          <a:bodyPr/>
          <a:lstStyle/>
          <a:p>
            <a:r>
              <a:rPr lang="en-GB" dirty="0" smtClean="0"/>
              <a:t>Energy &amp; </a:t>
            </a:r>
            <a:r>
              <a:rPr lang="en-GB" dirty="0" err="1" smtClean="0"/>
              <a:t>exergy</a:t>
            </a:r>
            <a:r>
              <a:rPr lang="en-GB" dirty="0" smtClean="0"/>
              <a:t> in CLIC RF systems</a:t>
            </a:r>
            <a:br>
              <a:rPr lang="en-GB" dirty="0" smtClean="0"/>
            </a:br>
            <a:r>
              <a:rPr lang="en-GB" sz="2000" dirty="0" smtClean="0"/>
              <a:t>T cooling water = 40 °C &amp; 80 °C (klystrons &amp; b. dumps)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941168"/>
            <a:ext cx="8496300" cy="1185342"/>
          </a:xfrm>
        </p:spPr>
        <p:txBody>
          <a:bodyPr/>
          <a:lstStyle/>
          <a:p>
            <a:r>
              <a:rPr lang="en-GB" sz="1600" dirty="0"/>
              <a:t>Increasing </a:t>
            </a:r>
            <a:r>
              <a:rPr lang="en-GB" sz="1600" dirty="0" smtClean="0"/>
              <a:t>klystron and beam dump cooling </a:t>
            </a:r>
            <a:r>
              <a:rPr lang="en-GB" sz="1600" dirty="0"/>
              <a:t>water temperature to </a:t>
            </a:r>
            <a:r>
              <a:rPr lang="en-GB" sz="1600" dirty="0" smtClean="0"/>
              <a:t>80 °C raises its </a:t>
            </a:r>
            <a:r>
              <a:rPr lang="en-GB" sz="1600" dirty="0" err="1" smtClean="0"/>
              <a:t>exergy</a:t>
            </a:r>
            <a:r>
              <a:rPr lang="en-GB" sz="1600" dirty="0" smtClean="0"/>
              <a:t> content to 8.4%, i.e. 12.1% in total (water1 and water2)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0000" cy="356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496024" y="4315681"/>
            <a:ext cx="5760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56445"/>
            <a:ext cx="8496300" cy="3456731"/>
          </a:xfrm>
        </p:spPr>
        <p:txBody>
          <a:bodyPr/>
          <a:lstStyle/>
          <a:p>
            <a:pPr algn="just"/>
            <a:r>
              <a:rPr lang="en-GB" sz="1800" dirty="0" smtClean="0"/>
              <a:t>Power consumption of CLIC and other large accelerator projects at the energy frontier has become a major issue in their technical feasibility, economic affordability and social acceptance</a:t>
            </a:r>
          </a:p>
          <a:p>
            <a:pPr algn="just"/>
            <a:r>
              <a:rPr lang="en-GB" sz="1800" dirty="0" smtClean="0"/>
              <a:t>Power and energy savings are therefore essential aspects of the study of such machines from the conceptual design phase</a:t>
            </a:r>
          </a:p>
          <a:p>
            <a:pPr algn="just"/>
            <a:r>
              <a:rPr lang="en-GB" sz="1800" dirty="0" smtClean="0"/>
              <a:t>Paths towards this goal must combine sobriety, efficiency, optimal energy management and waste heat recovery and valorisation</a:t>
            </a:r>
          </a:p>
          <a:p>
            <a:pPr algn="just"/>
            <a:r>
              <a:rPr lang="en-GB" sz="1800" dirty="0" err="1" smtClean="0"/>
              <a:t>Exergy</a:t>
            </a:r>
            <a:r>
              <a:rPr lang="en-GB" sz="1800" dirty="0" smtClean="0"/>
              <a:t> content of CLIC waste heat remains low at acceptable recovery temperatures</a:t>
            </a:r>
          </a:p>
          <a:p>
            <a:pPr lvl="1" algn="just"/>
            <a:r>
              <a:rPr lang="en-GB" sz="1600" dirty="0" smtClean="0"/>
              <a:t>Conversion to mechanical work is inefficient</a:t>
            </a:r>
          </a:p>
          <a:p>
            <a:pPr lvl="1" algn="just"/>
            <a:r>
              <a:rPr lang="en-GB" sz="1600" dirty="0" smtClean="0"/>
              <a:t>Use for heating/cooling may be economical, provided one finds concomitant needs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9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 complex schematic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4465"/>
            <a:ext cx="9144000" cy="49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Energy, luminosity and power consumption</a:t>
            </a:r>
            <a:br>
              <a:rPr lang="en-GB" dirty="0" smtClean="0"/>
            </a:br>
            <a:r>
              <a:rPr lang="en-GB" dirty="0" smtClean="0"/>
              <a:t>of linear colliders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486" y="980728"/>
                <a:ext cx="8496300" cy="5328591"/>
              </a:xfrm>
            </p:spPr>
            <p:txBody>
              <a:bodyPr/>
              <a:lstStyle/>
              <a:p>
                <a:r>
                  <a:rPr lang="en-GB" sz="1800" dirty="0" smtClean="0"/>
                  <a:t>Lower-energy regime (small </a:t>
                </a:r>
                <a:r>
                  <a:rPr lang="en-GB" sz="1800" dirty="0" err="1" smtClean="0"/>
                  <a:t>beamstrahlung</a:t>
                </a:r>
                <a:r>
                  <a:rPr lang="en-GB" sz="1800" dirty="0" smtClean="0"/>
                  <a:t>)</a:t>
                </a:r>
                <a:endParaRPr lang="en-GB" sz="1800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fr-CH" sz="2000" i="1">
                          <a:latin typeface="Cambria Math"/>
                          <a:ea typeface="Cambria Math"/>
                        </a:rPr>
                        <m:t> ~ </m:t>
                      </m:r>
                      <m:f>
                        <m:fPr>
                          <m:ctrlPr>
                            <a:rPr lang="fr-CH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H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H" sz="2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fr-CH" sz="2000" i="1">
                          <a:latin typeface="Cambria Math"/>
                          <a:ea typeface="Cambria Math"/>
                        </a:rPr>
                        <m:t>𝜂</m:t>
                      </m:r>
                      <m:f>
                        <m:fPr>
                          <m:ctrlPr>
                            <a:rPr lang="fr-CH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H" sz="20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fr-CH" sz="20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GB" sz="1800" dirty="0" smtClean="0"/>
                  <a:t>High-energy regime (large </a:t>
                </a:r>
                <a:r>
                  <a:rPr lang="en-GB" sz="1800" dirty="0" err="1" smtClean="0"/>
                  <a:t>beamstrahlung</a:t>
                </a:r>
                <a:r>
                  <a:rPr lang="en-GB" sz="1800" dirty="0" smtClean="0"/>
                  <a:t>)</a:t>
                </a:r>
                <a:endParaRPr lang="en-GB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fr-CH" sz="2000" i="1">
                          <a:latin typeface="Cambria Math"/>
                          <a:ea typeface="Cambria Math"/>
                        </a:rPr>
                        <m:t> ~ </m:t>
                      </m:r>
                      <m:f>
                        <m:fPr>
                          <m:ctrlPr>
                            <a:rPr lang="fr-CH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H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H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CH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200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CH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fr-CH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H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CH" sz="2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CH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fr-CH" sz="2000" i="1">
                          <a:latin typeface="Cambria Math"/>
                          <a:ea typeface="Cambria Math"/>
                        </a:rPr>
                        <m:t>𝜂</m:t>
                      </m:r>
                      <m:f>
                        <m:fPr>
                          <m:ctrlPr>
                            <a:rPr lang="fr-CH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CH" sz="20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fr-CH" sz="20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pPr marL="457200" lvl="1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486" y="980728"/>
                <a:ext cx="8496300" cy="5328591"/>
              </a:xfrm>
              <a:blipFill rotWithShape="1">
                <a:blip r:embed="rId2"/>
                <a:stretch>
                  <a:fillRect l="-646" t="-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20" idx="1"/>
          </p:cNvCxnSpPr>
          <p:nvPr/>
        </p:nvCxnSpPr>
        <p:spPr>
          <a:xfrm flipH="1">
            <a:off x="5390105" y="1350641"/>
            <a:ext cx="510238" cy="1538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409162" y="1772816"/>
            <a:ext cx="503342" cy="360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82303" y="1808819"/>
            <a:ext cx="326859" cy="4148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856418" y="2045770"/>
            <a:ext cx="328106" cy="4956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23381" y="1991932"/>
            <a:ext cx="239255" cy="4665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00343" y="1196752"/>
            <a:ext cx="107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Grid power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2504" y="165493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Beam energy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9821" y="2069748"/>
            <a:ext cx="220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Grid-to-beam efficiency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2612" y="245989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Vertical beta at collision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86150" y="254289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Vertical </a:t>
            </a:r>
            <a:r>
              <a:rPr lang="en-GB" sz="1400" dirty="0" err="1" smtClean="0">
                <a:solidFill>
                  <a:srgbClr val="FF0000"/>
                </a:solidFill>
                <a:latin typeface="+mn-lt"/>
              </a:rPr>
              <a:t>emittance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972704" y="3789040"/>
            <a:ext cx="239255" cy="4665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65350" y="4101658"/>
            <a:ext cx="123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+mn-lt"/>
              </a:rPr>
              <a:t>Bunch length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49688"/>
            <a:ext cx="7583596" cy="16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1580" y="43558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CLIC </a:t>
            </a: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0"/>
            <a:ext cx="6911975" cy="970805"/>
          </a:xfrm>
        </p:spPr>
        <p:txBody>
          <a:bodyPr/>
          <a:lstStyle/>
          <a:p>
            <a:r>
              <a:rPr lang="fr-CH" dirty="0" err="1" smtClean="0"/>
              <a:t>Electricity</a:t>
            </a:r>
            <a:r>
              <a:rPr lang="fr-CH" dirty="0" smtClean="0"/>
              <a:t> </a:t>
            </a:r>
            <a:r>
              <a:rPr lang="fr-CH" dirty="0" err="1" smtClean="0"/>
              <a:t>price</a:t>
            </a:r>
            <a:r>
              <a:rPr lang="fr-CH" dirty="0" smtClean="0"/>
              <a:t> projections</a:t>
            </a:r>
            <a:br>
              <a:rPr lang="fr-CH" dirty="0" smtClean="0"/>
            </a:br>
            <a:r>
              <a:rPr lang="fr-CH" sz="1800" dirty="0" err="1" smtClean="0"/>
              <a:t>European</a:t>
            </a:r>
            <a:r>
              <a:rPr lang="fr-CH" sz="1800" dirty="0" smtClean="0"/>
              <a:t> Commission, </a:t>
            </a:r>
            <a:r>
              <a:rPr lang="fr-CH" sz="1800" dirty="0" err="1" smtClean="0"/>
              <a:t>Directorate</a:t>
            </a:r>
            <a:r>
              <a:rPr lang="fr-CH" sz="1800" dirty="0" smtClean="0"/>
              <a:t>-General for </a:t>
            </a:r>
            <a:r>
              <a:rPr lang="fr-CH" sz="1800" dirty="0" err="1" smtClean="0"/>
              <a:t>Energy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i="1" dirty="0" smtClean="0"/>
              <a:t>EU </a:t>
            </a:r>
            <a:r>
              <a:rPr lang="fr-CH" sz="1800" i="1" dirty="0" err="1" smtClean="0"/>
              <a:t>energy</a:t>
            </a:r>
            <a:r>
              <a:rPr lang="fr-CH" sz="1800" i="1" dirty="0" smtClean="0"/>
              <a:t> trends to 2030, Reference Scenario 2010</a:t>
            </a:r>
            <a:endParaRPr lang="en-GB" sz="18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33350" y="980728"/>
            <a:ext cx="8877300" cy="5581650"/>
            <a:chOff x="133350" y="980728"/>
            <a:chExt cx="8877300" cy="5581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980728"/>
              <a:ext cx="887730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012160" y="4725144"/>
              <a:ext cx="1080120" cy="0"/>
            </a:xfrm>
            <a:prstGeom prst="line">
              <a:avLst/>
            </a:prstGeom>
            <a:ln w="25400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868144" y="4437112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200" b="1" dirty="0" smtClean="0">
                  <a:solidFill>
                    <a:srgbClr val="FF3399"/>
                  </a:solidFill>
                  <a:latin typeface="+mn-lt"/>
                </a:rPr>
                <a:t>CERN </a:t>
              </a:r>
              <a:r>
                <a:rPr lang="fr-CH" sz="1200" b="1" dirty="0" err="1" smtClean="0">
                  <a:solidFill>
                    <a:srgbClr val="FF3399"/>
                  </a:solidFill>
                  <a:latin typeface="+mn-lt"/>
                </a:rPr>
                <a:t>average</a:t>
              </a:r>
              <a:endParaRPr lang="en-GB" sz="1200" b="1" dirty="0">
                <a:solidFill>
                  <a:srgbClr val="FF3399"/>
                </a:solidFill>
                <a:latin typeface="+mn-l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 CDR </a:t>
            </a:r>
            <a:r>
              <a:rPr lang="fr-CH" dirty="0" err="1" smtClean="0"/>
              <a:t>parameters</a:t>
            </a:r>
            <a:r>
              <a:rPr lang="fr-CH" dirty="0" smtClean="0"/>
              <a:t> for Scenario A</a:t>
            </a:r>
            <a:br>
              <a:rPr lang="fr-CH" dirty="0" smtClean="0"/>
            </a:br>
            <a:r>
              <a:rPr lang="fr-CH" sz="2000" i="1" dirty="0" smtClean="0"/>
              <a:t>« </a:t>
            </a:r>
            <a:r>
              <a:rPr lang="fr-CH" sz="2000" i="1" dirty="0" err="1" smtClean="0"/>
              <a:t>optimized</a:t>
            </a:r>
            <a:r>
              <a:rPr lang="fr-CH" sz="2000" i="1" dirty="0" smtClean="0"/>
              <a:t> for </a:t>
            </a:r>
            <a:r>
              <a:rPr lang="fr-CH" sz="2000" i="1" dirty="0" err="1" smtClean="0"/>
              <a:t>luminosity</a:t>
            </a:r>
            <a:r>
              <a:rPr lang="fr-CH" sz="2000" i="1" dirty="0" smtClean="0"/>
              <a:t> at 500 </a:t>
            </a:r>
            <a:r>
              <a:rPr lang="fr-CH" sz="2000" i="1" dirty="0" err="1" smtClean="0"/>
              <a:t>GeV</a:t>
            </a:r>
            <a:r>
              <a:rPr lang="fr-CH" sz="2000" i="1" dirty="0" smtClean="0"/>
              <a:t> »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185863"/>
            <a:ext cx="80200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8144" y="314096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868144" y="4005064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CLIC CDR </a:t>
            </a:r>
            <a:r>
              <a:rPr lang="fr-CH" dirty="0" err="1" smtClean="0"/>
              <a:t>parameters</a:t>
            </a:r>
            <a:r>
              <a:rPr lang="fr-CH" dirty="0" smtClean="0"/>
              <a:t> for Scenario B</a:t>
            </a:r>
            <a:br>
              <a:rPr lang="fr-CH" dirty="0" smtClean="0"/>
            </a:br>
            <a:r>
              <a:rPr lang="fr-CH" sz="2000" i="1" dirty="0" smtClean="0"/>
              <a:t>« </a:t>
            </a:r>
            <a:r>
              <a:rPr lang="fr-CH" sz="2000" i="1" dirty="0" err="1" smtClean="0"/>
              <a:t>lower</a:t>
            </a:r>
            <a:r>
              <a:rPr lang="fr-CH" sz="2000" i="1" dirty="0" smtClean="0"/>
              <a:t> entry </a:t>
            </a:r>
            <a:r>
              <a:rPr lang="fr-CH" sz="2000" i="1" dirty="0" err="1" smtClean="0"/>
              <a:t>cost</a:t>
            </a:r>
            <a:r>
              <a:rPr lang="fr-CH" sz="2000" i="1" dirty="0" smtClean="0"/>
              <a:t> »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181100"/>
            <a:ext cx="80391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8144" y="314096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868144" y="4005064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 power flow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16B-B5BE-47B4-84B3-3D1C53E24B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4500000" cy="31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04" y="1628800"/>
            <a:ext cx="4500000" cy="31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252" y="486904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Power flow for the main RF system of CLIC at 3 </a:t>
            </a:r>
            <a:r>
              <a:rPr lang="en-GB" sz="1400" dirty="0" err="1" smtClean="0">
                <a:latin typeface="+mn-lt"/>
              </a:rPr>
              <a:t>TeV</a:t>
            </a:r>
            <a:endParaRPr lang="en-GB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2260" y="4849415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Overall power flow for CLIC at 3 </a:t>
            </a:r>
            <a:r>
              <a:rPr lang="en-GB" sz="1400" dirty="0" err="1" smtClean="0">
                <a:latin typeface="+mn-lt"/>
              </a:rPr>
              <a:t>TeV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0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2283"/>
            <a:ext cx="6557801" cy="706437"/>
          </a:xfrm>
        </p:spPr>
        <p:txBody>
          <a:bodyPr/>
          <a:lstStyle/>
          <a:p>
            <a:r>
              <a:rPr lang="fr-CH" dirty="0" smtClean="0"/>
              <a:t>CLIC power </a:t>
            </a:r>
            <a:r>
              <a:rPr lang="fr-CH" dirty="0" err="1" smtClean="0"/>
              <a:t>consumption</a:t>
            </a:r>
            <a:r>
              <a:rPr lang="fr-CH" dirty="0" smtClean="0"/>
              <a:t> by WBS </a:t>
            </a:r>
            <a:r>
              <a:rPr lang="fr-CH" dirty="0" err="1" smtClean="0"/>
              <a:t>domain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38427"/>
            <a:ext cx="2859632" cy="32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38427"/>
            <a:ext cx="28716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38427"/>
            <a:ext cx="3034483" cy="326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61834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+mn-lt"/>
              </a:rPr>
              <a:t>500 </a:t>
            </a:r>
            <a:r>
              <a:rPr lang="fr-CH" sz="2000" dirty="0" err="1" smtClean="0">
                <a:latin typeface="+mn-lt"/>
              </a:rPr>
              <a:t>GeV</a:t>
            </a:r>
            <a:r>
              <a:rPr lang="fr-CH" sz="2000" dirty="0" smtClean="0">
                <a:latin typeface="+mn-lt"/>
              </a:rPr>
              <a:t> A</a:t>
            </a:r>
          </a:p>
          <a:p>
            <a:pPr algn="ctr"/>
            <a:r>
              <a:rPr lang="fr-CH" sz="1600" dirty="0" smtClean="0">
                <a:latin typeface="+mn-lt"/>
              </a:rPr>
              <a:t>Total 272 MW 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620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+mn-lt"/>
              </a:rPr>
              <a:t>1.5 </a:t>
            </a:r>
            <a:r>
              <a:rPr lang="fr-CH" sz="2000" dirty="0" err="1" smtClean="0">
                <a:latin typeface="+mn-lt"/>
              </a:rPr>
              <a:t>TeV</a:t>
            </a:r>
            <a:endParaRPr lang="fr-CH" sz="2000" dirty="0" smtClean="0">
              <a:latin typeface="+mn-lt"/>
            </a:endParaRPr>
          </a:p>
          <a:p>
            <a:pPr algn="ctr"/>
            <a:r>
              <a:rPr lang="fr-CH" sz="1600" dirty="0" smtClean="0">
                <a:latin typeface="+mn-lt"/>
              </a:rPr>
              <a:t>Total 364 MW 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6183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+mn-lt"/>
              </a:rPr>
              <a:t>3 </a:t>
            </a:r>
            <a:r>
              <a:rPr lang="fr-CH" sz="2000" dirty="0" err="1" smtClean="0">
                <a:latin typeface="+mn-lt"/>
              </a:rPr>
              <a:t>TeV</a:t>
            </a:r>
            <a:endParaRPr lang="fr-CH" sz="2000" dirty="0" smtClean="0">
              <a:latin typeface="+mn-lt"/>
            </a:endParaRPr>
          </a:p>
          <a:p>
            <a:pPr algn="ctr"/>
            <a:r>
              <a:rPr lang="fr-CH" sz="1600" dirty="0" smtClean="0">
                <a:latin typeface="+mn-lt"/>
              </a:rPr>
              <a:t>Total 589 MW 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2474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i="1" dirty="0" smtClean="0">
                <a:latin typeface="+mn-lt"/>
              </a:rPr>
              <a:t>Power </a:t>
            </a:r>
            <a:r>
              <a:rPr lang="fr-CH" sz="1400" i="1" dirty="0" err="1" smtClean="0">
                <a:latin typeface="+mn-lt"/>
              </a:rPr>
              <a:t>consumption</a:t>
            </a:r>
            <a:r>
              <a:rPr lang="fr-CH" sz="1400" i="1" dirty="0" smtClean="0">
                <a:latin typeface="+mn-lt"/>
              </a:rPr>
              <a:t> of </a:t>
            </a:r>
            <a:r>
              <a:rPr lang="fr-CH" sz="1400" i="1" dirty="0" err="1" smtClean="0">
                <a:latin typeface="+mn-lt"/>
              </a:rPr>
              <a:t>ancillary</a:t>
            </a:r>
            <a:r>
              <a:rPr lang="fr-CH" sz="1400" i="1" dirty="0" smtClean="0">
                <a:latin typeface="+mn-lt"/>
              </a:rPr>
              <a:t> </a:t>
            </a:r>
            <a:r>
              <a:rPr lang="fr-CH" sz="1400" i="1" dirty="0" err="1" smtClean="0">
                <a:latin typeface="+mn-lt"/>
              </a:rPr>
              <a:t>systems</a:t>
            </a:r>
            <a:r>
              <a:rPr lang="fr-CH" sz="1400" i="1" dirty="0" smtClean="0">
                <a:latin typeface="+mn-lt"/>
              </a:rPr>
              <a:t> </a:t>
            </a:r>
            <a:r>
              <a:rPr lang="fr-CH" sz="1400" i="1" dirty="0" err="1" smtClean="0">
                <a:latin typeface="+mn-lt"/>
              </a:rPr>
              <a:t>ventilated</a:t>
            </a:r>
            <a:r>
              <a:rPr lang="fr-CH" sz="1400" i="1" dirty="0" smtClean="0">
                <a:latin typeface="+mn-lt"/>
              </a:rPr>
              <a:t> pro rata of and </a:t>
            </a:r>
            <a:r>
              <a:rPr lang="fr-CH" sz="1400" i="1" dirty="0" err="1" smtClean="0">
                <a:latin typeface="+mn-lt"/>
              </a:rPr>
              <a:t>included</a:t>
            </a:r>
            <a:r>
              <a:rPr lang="fr-CH" sz="1400" i="1" dirty="0" smtClean="0">
                <a:latin typeface="+mn-lt"/>
              </a:rPr>
              <a:t> in </a:t>
            </a:r>
            <a:r>
              <a:rPr lang="fr-CH" sz="1400" i="1" dirty="0" err="1" smtClean="0">
                <a:latin typeface="+mn-lt"/>
              </a:rPr>
              <a:t>numbers</a:t>
            </a:r>
            <a:r>
              <a:rPr lang="fr-CH" sz="1400" i="1" dirty="0" smtClean="0">
                <a:latin typeface="+mn-lt"/>
              </a:rPr>
              <a:t> by WBS </a:t>
            </a:r>
            <a:r>
              <a:rPr lang="fr-CH" sz="1400" i="1" dirty="0" err="1" smtClean="0">
                <a:latin typeface="+mn-lt"/>
              </a:rPr>
              <a:t>domain</a:t>
            </a:r>
            <a:endParaRPr lang="en-US" sz="14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631631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dirty="0" smtClean="0">
                <a:latin typeface="+mn-lt"/>
              </a:rPr>
              <a:t>RF: drive </a:t>
            </a:r>
            <a:r>
              <a:rPr lang="fr-CH" sz="1200" dirty="0" err="1" smtClean="0">
                <a:latin typeface="+mn-lt"/>
              </a:rPr>
              <a:t>beam</a:t>
            </a:r>
            <a:r>
              <a:rPr lang="fr-CH" sz="1200" dirty="0" smtClean="0">
                <a:latin typeface="+mn-lt"/>
              </a:rPr>
              <a:t> </a:t>
            </a:r>
            <a:r>
              <a:rPr lang="fr-CH" sz="1200" dirty="0" err="1" smtClean="0">
                <a:latin typeface="+mn-lt"/>
              </a:rPr>
              <a:t>linac</a:t>
            </a:r>
            <a:r>
              <a:rPr lang="fr-CH" sz="1200" dirty="0" smtClean="0">
                <a:latin typeface="+mn-lt"/>
              </a:rPr>
              <a:t>, FMT: </a:t>
            </a:r>
            <a:r>
              <a:rPr lang="fr-CH" sz="1200" dirty="0" err="1" smtClean="0">
                <a:latin typeface="+mn-lt"/>
              </a:rPr>
              <a:t>frequency</a:t>
            </a:r>
            <a:r>
              <a:rPr lang="fr-CH" sz="1200" dirty="0" smtClean="0">
                <a:latin typeface="+mn-lt"/>
              </a:rPr>
              <a:t> multiplication &amp; transport, So: sources &amp; </a:t>
            </a:r>
            <a:r>
              <a:rPr lang="fr-CH" sz="1200" dirty="0" err="1" smtClean="0">
                <a:latin typeface="+mn-lt"/>
              </a:rPr>
              <a:t>acceleration</a:t>
            </a:r>
            <a:r>
              <a:rPr lang="fr-CH" sz="1200" dirty="0" smtClean="0">
                <a:latin typeface="+mn-lt"/>
              </a:rPr>
              <a:t> up to 2.5 </a:t>
            </a:r>
            <a:r>
              <a:rPr lang="fr-CH" sz="1200" dirty="0" err="1" smtClean="0">
                <a:latin typeface="+mn-lt"/>
              </a:rPr>
              <a:t>GeV</a:t>
            </a:r>
            <a:r>
              <a:rPr lang="fr-CH" sz="1200" dirty="0" smtClean="0">
                <a:latin typeface="+mn-lt"/>
              </a:rPr>
              <a:t>, DR: </a:t>
            </a:r>
            <a:r>
              <a:rPr lang="fr-CH" sz="1200" dirty="0" err="1" smtClean="0">
                <a:latin typeface="+mn-lt"/>
              </a:rPr>
              <a:t>damping</a:t>
            </a:r>
            <a:r>
              <a:rPr lang="fr-CH" sz="1200" dirty="0" smtClean="0">
                <a:latin typeface="+mn-lt"/>
              </a:rPr>
              <a:t> rings, Tr: booster </a:t>
            </a:r>
            <a:r>
              <a:rPr lang="fr-CH" sz="1200" dirty="0" err="1" smtClean="0">
                <a:latin typeface="+mn-lt"/>
              </a:rPr>
              <a:t>linac</a:t>
            </a:r>
            <a:r>
              <a:rPr lang="fr-CH" sz="1200" dirty="0" smtClean="0">
                <a:latin typeface="+mn-lt"/>
              </a:rPr>
              <a:t> up to 9 </a:t>
            </a:r>
            <a:r>
              <a:rPr lang="fr-CH" sz="1200" dirty="0" err="1" smtClean="0">
                <a:latin typeface="+mn-lt"/>
              </a:rPr>
              <a:t>GeV</a:t>
            </a:r>
            <a:r>
              <a:rPr lang="fr-CH" sz="1200" dirty="0" smtClean="0">
                <a:latin typeface="+mn-lt"/>
              </a:rPr>
              <a:t> &amp; transport, ML: main </a:t>
            </a:r>
            <a:r>
              <a:rPr lang="fr-CH" sz="1200" dirty="0" err="1" smtClean="0">
                <a:latin typeface="+mn-lt"/>
              </a:rPr>
              <a:t>linacs</a:t>
            </a:r>
            <a:r>
              <a:rPr lang="fr-CH" sz="1200" dirty="0" smtClean="0">
                <a:latin typeface="+mn-lt"/>
              </a:rPr>
              <a:t>, BDS: </a:t>
            </a:r>
            <a:r>
              <a:rPr lang="fr-CH" sz="1200" dirty="0" err="1" smtClean="0">
                <a:latin typeface="+mn-lt"/>
              </a:rPr>
              <a:t>beam</a:t>
            </a:r>
            <a:r>
              <a:rPr lang="fr-CH" sz="1200" dirty="0" smtClean="0">
                <a:latin typeface="+mn-lt"/>
              </a:rPr>
              <a:t> </a:t>
            </a:r>
            <a:r>
              <a:rPr lang="fr-CH" sz="1200" dirty="0" err="1" smtClean="0">
                <a:latin typeface="+mn-lt"/>
              </a:rPr>
              <a:t>delivery</a:t>
            </a:r>
            <a:r>
              <a:rPr lang="fr-CH" sz="1200" dirty="0" smtClean="0">
                <a:latin typeface="+mn-lt"/>
              </a:rPr>
              <a:t> system, main dump &amp; </a:t>
            </a:r>
            <a:r>
              <a:rPr lang="fr-CH" sz="1200" dirty="0" err="1" smtClean="0">
                <a:latin typeface="+mn-lt"/>
              </a:rPr>
              <a:t>experimental</a:t>
            </a:r>
            <a:r>
              <a:rPr lang="fr-CH" sz="1200" dirty="0" smtClean="0">
                <a:latin typeface="+mn-lt"/>
              </a:rPr>
              <a:t> area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Ph. Lebrun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HF 2014 Beijing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1405</Words>
  <Application>Microsoft Office PowerPoint</Application>
  <PresentationFormat>On-screen Show (4:3)</PresentationFormat>
  <Paragraphs>246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1_FC5643-CERN3027 - Scale of contributions</vt:lpstr>
      <vt:lpstr>Energy consumption and savings potential of CLIC</vt:lpstr>
      <vt:lpstr>CLIC linear e+ e-  collider study</vt:lpstr>
      <vt:lpstr>CLIC complex schematic</vt:lpstr>
      <vt:lpstr>Energy, luminosity and power consumption of linear colliders</vt:lpstr>
      <vt:lpstr>Electricity price projections European Commission, Directorate-General for Energy EU energy trends to 2030, Reference Scenario 2010</vt:lpstr>
      <vt:lpstr>CLIC CDR parameters for Scenario A « optimized for luminosity at 500 GeV »</vt:lpstr>
      <vt:lpstr>CLIC CDR parameters for Scenario B « lower entry cost »</vt:lpstr>
      <vt:lpstr>CLIC power flow</vt:lpstr>
      <vt:lpstr>CLIC power consumption by WBS domain </vt:lpstr>
      <vt:lpstr>CLIC power consumption by technical system </vt:lpstr>
      <vt:lpstr>CLIC CDR Integrated luminosity/Collision energy scenarios</vt:lpstr>
      <vt:lpstr>From power to energy CLIC CDR assumptions</vt:lpstr>
      <vt:lpstr>CLIC CDR Yearly energy consumption</vt:lpstr>
      <vt:lpstr>PowerPoint Presentation</vt:lpstr>
      <vt:lpstr>Paths to power &amp; energy savings Sobriety</vt:lpstr>
      <vt:lpstr>Paths to power &amp; energy savings Efficiency</vt:lpstr>
      <vt:lpstr>Development of high-efficiency modulators</vt:lpstr>
      <vt:lpstr>Main linac DB quadrupoles</vt:lpstr>
      <vt:lpstr>Paths to power &amp; energy savings Energy management</vt:lpstr>
      <vt:lpstr>Variations of electricity demand in France (source: RTE)</vt:lpstr>
      <vt:lpstr>Paths to power &amp; energy savings Waste heat recovery</vt:lpstr>
      <vt:lpstr>Is waste heat worth recovering?</vt:lpstr>
      <vt:lpstr>Energy &amp; exergy in CLIC magnet systems T cooling water = 40 °C</vt:lpstr>
      <vt:lpstr>Energy &amp; exergy in CLIC magnet systems T cooling water = 60 °C</vt:lpstr>
      <vt:lpstr>Energy &amp; exergy in CLIC RF systems T cooling water = 40 °C</vt:lpstr>
      <vt:lpstr>Energy &amp; exergy in CLIC RF systems T cooling water = 40 °C &amp; 80 °C (klystrons &amp; b. dumps)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plebrun</dc:creator>
  <cp:lastModifiedBy>Philippe Lebrun</cp:lastModifiedBy>
  <cp:revision>118</cp:revision>
  <cp:lastPrinted>2014-01-06T11:39:36Z</cp:lastPrinted>
  <dcterms:created xsi:type="dcterms:W3CDTF">2006-09-22T09:17:37Z</dcterms:created>
  <dcterms:modified xsi:type="dcterms:W3CDTF">2014-10-09T00:34:46Z</dcterms:modified>
</cp:coreProperties>
</file>