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57" r:id="rId3"/>
    <p:sldId id="272" r:id="rId4"/>
    <p:sldId id="273" r:id="rId5"/>
    <p:sldId id="270" r:id="rId6"/>
    <p:sldId id="276" r:id="rId7"/>
    <p:sldId id="277" r:id="rId8"/>
    <p:sldId id="279" r:id="rId9"/>
    <p:sldId id="331" r:id="rId10"/>
    <p:sldId id="339" r:id="rId11"/>
    <p:sldId id="340" r:id="rId12"/>
    <p:sldId id="285" r:id="rId13"/>
    <p:sldId id="286" r:id="rId14"/>
    <p:sldId id="287" r:id="rId15"/>
    <p:sldId id="332" r:id="rId16"/>
    <p:sldId id="328" r:id="rId17"/>
    <p:sldId id="338" r:id="rId18"/>
    <p:sldId id="293" r:id="rId19"/>
    <p:sldId id="321" r:id="rId20"/>
    <p:sldId id="322" r:id="rId21"/>
    <p:sldId id="262" r:id="rId22"/>
    <p:sldId id="334" r:id="rId23"/>
    <p:sldId id="335" r:id="rId24"/>
    <p:sldId id="336" r:id="rId25"/>
    <p:sldId id="337" r:id="rId26"/>
  </p:sldIdLst>
  <p:sldSz cx="9144000" cy="6858000" type="screen4x3"/>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5CA25C"/>
    <a:srgbClr val="9D616B"/>
    <a:srgbClr val="86728C"/>
    <a:srgbClr val="CC99FF"/>
    <a:srgbClr val="006600"/>
    <a:srgbClr val="993300"/>
    <a:srgbClr val="B2B2B2"/>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607" autoAdjust="0"/>
  </p:normalViewPr>
  <p:slideViewPr>
    <p:cSldViewPr>
      <p:cViewPr>
        <p:scale>
          <a:sx n="80" d="100"/>
          <a:sy n="80" d="100"/>
        </p:scale>
        <p:origin x="-2514" y="-792"/>
      </p:cViewPr>
      <p:guideLst>
        <p:guide orient="horz" pos="2160"/>
        <p:guide pos="2880"/>
      </p:guideLst>
    </p:cSldViewPr>
  </p:slideViewPr>
  <p:outlineViewPr>
    <p:cViewPr>
      <p:scale>
        <a:sx n="33" d="100"/>
        <a:sy n="33" d="100"/>
      </p:scale>
      <p:origin x="0" y="226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808049C-E642-4048-BBFC-96F7DE304645}" type="datetimeFigureOut">
              <a:rPr lang="zh-CN" altLang="en-US" smtClean="0"/>
              <a:pPr/>
              <a:t>2014/8/9</a:t>
            </a:fld>
            <a:endParaRPr lang="zh-CN" altLang="en-US"/>
          </a:p>
        </p:txBody>
      </p:sp>
      <p:sp>
        <p:nvSpPr>
          <p:cNvPr id="4" name="页脚占位符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D3A4394E-3A8D-43F9-B1F3-C5B4AF6E28D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678883A-2DE7-4486-A381-AD931FF5C986}" type="datetimeFigureOut">
              <a:rPr lang="zh-CN" altLang="en-US" smtClean="0"/>
              <a:pPr/>
              <a:t>2014/8/9</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FC7DAF1A-D11D-4C02-8D31-ADB6881E427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C7DAF1A-D11D-4C02-8D31-ADB6881E4274}" type="slidenum">
              <a:rPr lang="zh-CN" altLang="en-US" smtClean="0"/>
              <a:pPr/>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C7DAF1A-D11D-4C02-8D31-ADB6881E4274}" type="slidenum">
              <a:rPr lang="zh-CN" altLang="en-US" smtClean="0"/>
              <a:pPr/>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Picture 7" descr="同济"/>
          <p:cNvPicPr>
            <a:picLocks noChangeAspect="1" noChangeArrowheads="1"/>
          </p:cNvPicPr>
          <p:nvPr userDrawn="1"/>
        </p:nvPicPr>
        <p:blipFill>
          <a:blip r:embed="rId2"/>
          <a:srcRect/>
          <a:stretch>
            <a:fillRect/>
          </a:stretch>
        </p:blipFill>
        <p:spPr bwMode="auto">
          <a:xfrm>
            <a:off x="8077200" y="0"/>
            <a:ext cx="1066800" cy="106203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2014/8/9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7.bin"/><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2.bin"/><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18.jpeg"/><Relationship Id="rId5" Type="http://schemas.openxmlformats.org/officeDocument/2006/relationships/oleObject" Target="../embeddings/oleObject15.bin"/><Relationship Id="rId10" Type="http://schemas.openxmlformats.org/officeDocument/2006/relationships/oleObject" Target="../embeddings/oleObject20.bin"/><Relationship Id="rId4" Type="http://schemas.openxmlformats.org/officeDocument/2006/relationships/oleObject" Target="../embeddings/oleObject14.bin"/><Relationship Id="rId9" Type="http://schemas.openxmlformats.org/officeDocument/2006/relationships/oleObject" Target="../embeddings/oleObject19.bin"/></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28596" y="1428736"/>
            <a:ext cx="8358246" cy="1500198"/>
          </a:xfrm>
        </p:spPr>
        <p:txBody>
          <a:bodyPr>
            <a:noAutofit/>
          </a:bodyPr>
          <a:lstStyle/>
          <a:p>
            <a:r>
              <a:rPr lang="zh-CN" altLang="en-US" sz="5000" b="1" dirty="0" smtClean="0">
                <a:solidFill>
                  <a:srgbClr val="0000FF"/>
                </a:solidFill>
                <a:latin typeface="华文楷体" pitchFamily="2" charset="-122"/>
                <a:ea typeface="华文楷体" pitchFamily="2" charset="-122"/>
              </a:rPr>
              <a:t>利用光子晶体实现闪烁体</a:t>
            </a:r>
            <a:r>
              <a:rPr lang="en-US" altLang="zh-CN" sz="5000" b="1" dirty="0" smtClean="0">
                <a:solidFill>
                  <a:srgbClr val="0000FF"/>
                </a:solidFill>
                <a:latin typeface="华文楷体" pitchFamily="2" charset="-122"/>
                <a:ea typeface="华文楷体" pitchFamily="2" charset="-122"/>
              </a:rPr>
              <a:t/>
            </a:r>
            <a:br>
              <a:rPr lang="en-US" altLang="zh-CN" sz="5000" b="1" dirty="0" smtClean="0">
                <a:solidFill>
                  <a:srgbClr val="0000FF"/>
                </a:solidFill>
                <a:latin typeface="华文楷体" pitchFamily="2" charset="-122"/>
                <a:ea typeface="华文楷体" pitchFamily="2" charset="-122"/>
              </a:rPr>
            </a:br>
            <a:r>
              <a:rPr lang="zh-CN" altLang="en-US" sz="5000" b="1" dirty="0" smtClean="0">
                <a:solidFill>
                  <a:srgbClr val="0000FF"/>
                </a:solidFill>
                <a:latin typeface="华文楷体" pitchFamily="2" charset="-122"/>
                <a:ea typeface="华文楷体" pitchFamily="2" charset="-122"/>
              </a:rPr>
              <a:t>光提取效率的提高</a:t>
            </a:r>
            <a:endParaRPr lang="zh-CN" altLang="en-US" sz="5000" b="1" dirty="0">
              <a:solidFill>
                <a:srgbClr val="0000FF"/>
              </a:solidFill>
              <a:latin typeface="华文楷体" pitchFamily="2" charset="-122"/>
              <a:ea typeface="华文楷体" pitchFamily="2" charset="-122"/>
            </a:endParaRPr>
          </a:p>
        </p:txBody>
      </p:sp>
      <p:sp>
        <p:nvSpPr>
          <p:cNvPr id="3" name="副标题 2"/>
          <p:cNvSpPr>
            <a:spLocks noGrp="1"/>
          </p:cNvSpPr>
          <p:nvPr>
            <p:ph type="subTitle" idx="1"/>
          </p:nvPr>
        </p:nvSpPr>
        <p:spPr>
          <a:xfrm>
            <a:off x="785786" y="4857760"/>
            <a:ext cx="7715304" cy="642942"/>
          </a:xfrm>
        </p:spPr>
        <p:txBody>
          <a:bodyPr>
            <a:noAutofit/>
          </a:bodyPr>
          <a:lstStyle/>
          <a:p>
            <a:r>
              <a:rPr lang="zh-CN" altLang="en-US" sz="2500" dirty="0" smtClean="0">
                <a:solidFill>
                  <a:srgbClr val="0000FF"/>
                </a:solidFill>
                <a:latin typeface="Arial" pitchFamily="34" charset="0"/>
                <a:ea typeface="黑体" pitchFamily="2" charset="-122"/>
                <a:cs typeface="Arial" pitchFamily="34" charset="0"/>
              </a:rPr>
              <a:t>同济大学     物理科学与工程学院</a:t>
            </a:r>
            <a:endParaRPr lang="en-US" altLang="zh-CN" sz="2000" dirty="0" smtClean="0">
              <a:solidFill>
                <a:srgbClr val="0000FF"/>
              </a:solidFill>
              <a:latin typeface="Arial" pitchFamily="34" charset="0"/>
              <a:ea typeface="黑体" pitchFamily="2" charset="-122"/>
              <a:cs typeface="Arial" pitchFamily="34" charset="0"/>
            </a:endParaRPr>
          </a:p>
          <a:p>
            <a:endParaRPr lang="en-US" altLang="zh-CN" sz="3000" dirty="0" smtClean="0">
              <a:solidFill>
                <a:srgbClr val="0000FF"/>
              </a:solidFill>
              <a:latin typeface="黑体" pitchFamily="2" charset="-122"/>
              <a:ea typeface="黑体" pitchFamily="2" charset="-122"/>
            </a:endParaRPr>
          </a:p>
        </p:txBody>
      </p:sp>
      <p:sp>
        <p:nvSpPr>
          <p:cNvPr id="4" name="TextBox 3"/>
          <p:cNvSpPr txBox="1"/>
          <p:nvPr/>
        </p:nvSpPr>
        <p:spPr>
          <a:xfrm>
            <a:off x="3929058" y="3714752"/>
            <a:ext cx="1714512" cy="707886"/>
          </a:xfrm>
          <a:prstGeom prst="rect">
            <a:avLst/>
          </a:prstGeom>
          <a:noFill/>
        </p:spPr>
        <p:txBody>
          <a:bodyPr wrap="square" rtlCol="0">
            <a:spAutoFit/>
          </a:bodyPr>
          <a:lstStyle/>
          <a:p>
            <a:r>
              <a:rPr lang="zh-CN" altLang="en-US" sz="4000" b="1" dirty="0" smtClean="0">
                <a:solidFill>
                  <a:srgbClr val="0000FF"/>
                </a:solidFill>
                <a:latin typeface="华文楷体" pitchFamily="2" charset="-122"/>
                <a:ea typeface="华文楷体" pitchFamily="2" charset="-122"/>
              </a:rPr>
              <a:t>刘 波</a:t>
            </a:r>
            <a:endParaRPr lang="zh-CN" altLang="en-US" sz="4000" b="1" dirty="0">
              <a:solidFill>
                <a:srgbClr val="0000FF"/>
              </a:solidFill>
              <a:latin typeface="华文楷体" pitchFamily="2" charset="-122"/>
              <a:ea typeface="华文楷体" pitchFamily="2" charset="-122"/>
            </a:endParaRPr>
          </a:p>
        </p:txBody>
      </p:sp>
      <p:sp>
        <p:nvSpPr>
          <p:cNvPr id="6" name="矩形 5"/>
          <p:cNvSpPr/>
          <p:nvPr/>
        </p:nvSpPr>
        <p:spPr>
          <a:xfrm>
            <a:off x="428628" y="6238094"/>
            <a:ext cx="8501090" cy="477054"/>
          </a:xfrm>
          <a:prstGeom prst="rect">
            <a:avLst/>
          </a:prstGeom>
          <a:noFill/>
          <a:effectLst>
            <a:innerShdw blurRad="63500" dist="50800" dir="16200000">
              <a:prstClr val="black">
                <a:alpha val="50000"/>
              </a:prstClr>
            </a:innerShdw>
          </a:effectLst>
        </p:spPr>
        <p:txBody>
          <a:bodyPr wrap="square">
            <a:spAutoFit/>
          </a:bodyPr>
          <a:lstStyle/>
          <a:p>
            <a:r>
              <a:rPr lang="zh-CN" altLang="en-US" sz="2500" b="1" dirty="0" smtClean="0">
                <a:solidFill>
                  <a:schemeClr val="tx1">
                    <a:lumMod val="50000"/>
                    <a:lumOff val="50000"/>
                  </a:schemeClr>
                </a:solidFill>
                <a:latin typeface="华文楷体" pitchFamily="2" charset="-122"/>
                <a:ea typeface="华文楷体" pitchFamily="2" charset="-122"/>
              </a:rPr>
              <a:t>第十七届核电子学与核探测技术学术年会  兰州  </a:t>
            </a:r>
            <a:r>
              <a:rPr lang="en-US" altLang="zh-CN" sz="2500" b="1" dirty="0" smtClean="0">
                <a:solidFill>
                  <a:schemeClr val="tx1">
                    <a:lumMod val="50000"/>
                    <a:lumOff val="50000"/>
                  </a:schemeClr>
                </a:solidFill>
                <a:latin typeface="华文楷体" pitchFamily="2" charset="-122"/>
                <a:ea typeface="华文楷体" pitchFamily="2" charset="-122"/>
              </a:rPr>
              <a:t>2014.8.12-16</a:t>
            </a:r>
            <a:endParaRPr lang="zh-CN" altLang="en-US" sz="2500" b="1" dirty="0" smtClean="0">
              <a:solidFill>
                <a:schemeClr val="tx1">
                  <a:lumMod val="50000"/>
                  <a:lumOff val="50000"/>
                </a:schemeClr>
              </a:solidFill>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srcRect/>
          <a:stretch>
            <a:fillRect/>
          </a:stretch>
        </p:blipFill>
        <p:spPr bwMode="auto">
          <a:xfrm>
            <a:off x="642910" y="2285992"/>
            <a:ext cx="7286676" cy="3228649"/>
          </a:xfrm>
          <a:prstGeom prst="rect">
            <a:avLst/>
          </a:prstGeom>
          <a:noFill/>
          <a:ln w="9525">
            <a:noFill/>
            <a:miter lim="800000"/>
            <a:headEnd/>
            <a:tailEnd/>
          </a:ln>
          <a:effectLst/>
        </p:spPr>
      </p:pic>
      <p:sp>
        <p:nvSpPr>
          <p:cNvPr id="6" name="标题 1"/>
          <p:cNvSpPr>
            <a:spLocks noGrp="1"/>
          </p:cNvSpPr>
          <p:nvPr>
            <p:ph type="title"/>
          </p:nvPr>
        </p:nvSpPr>
        <p:spPr>
          <a:xfrm>
            <a:off x="142844" y="214290"/>
            <a:ext cx="8572560" cy="1714512"/>
          </a:xfrm>
        </p:spPr>
        <p:txBody>
          <a:bodyPr>
            <a:normAutofit/>
          </a:bodyPr>
          <a:lstStyle/>
          <a:p>
            <a:pPr algn="l"/>
            <a:r>
              <a:rPr lang="zh-CN" altLang="en-US" sz="3500" dirty="0" smtClean="0">
                <a:solidFill>
                  <a:srgbClr val="0000FF"/>
                </a:solidFill>
                <a:latin typeface="Arial" pitchFamily="34" charset="0"/>
                <a:ea typeface="黑体" pitchFamily="2" charset="-122"/>
                <a:cs typeface="Arial" pitchFamily="34" charset="0"/>
              </a:rPr>
              <a:t>光子晶体</a:t>
            </a:r>
            <a:r>
              <a:rPr lang="en-US" altLang="zh-CN" sz="3500" dirty="0" smtClean="0">
                <a:solidFill>
                  <a:srgbClr val="0000FF"/>
                </a:solidFill>
                <a:latin typeface="Arial" pitchFamily="34" charset="0"/>
                <a:ea typeface="黑体" pitchFamily="2" charset="-122"/>
                <a:cs typeface="Arial" pitchFamily="34" charset="0"/>
              </a:rPr>
              <a:t/>
            </a:r>
            <a:br>
              <a:rPr lang="en-US" altLang="zh-CN" sz="3500" dirty="0" smtClean="0">
                <a:solidFill>
                  <a:srgbClr val="0000FF"/>
                </a:solidFill>
                <a:latin typeface="Arial" pitchFamily="34" charset="0"/>
                <a:ea typeface="黑体" pitchFamily="2" charset="-122"/>
                <a:cs typeface="Arial" pitchFamily="34" charset="0"/>
              </a:rPr>
            </a:br>
            <a:r>
              <a:rPr lang="en-US" altLang="zh-CN" sz="3500" dirty="0" smtClean="0">
                <a:solidFill>
                  <a:srgbClr val="993300"/>
                </a:solidFill>
                <a:latin typeface="Arial" pitchFamily="34" charset="0"/>
                <a:ea typeface="黑体" pitchFamily="2" charset="-122"/>
                <a:cs typeface="Arial" pitchFamily="34" charset="0"/>
              </a:rPr>
              <a:t/>
            </a:r>
            <a:br>
              <a:rPr lang="en-US" altLang="zh-CN" sz="3500" dirty="0" smtClean="0">
                <a:solidFill>
                  <a:srgbClr val="993300"/>
                </a:solidFill>
                <a:latin typeface="Arial" pitchFamily="34" charset="0"/>
                <a:ea typeface="黑体" pitchFamily="2" charset="-122"/>
                <a:cs typeface="Arial" pitchFamily="34" charset="0"/>
              </a:rPr>
            </a:br>
            <a:r>
              <a:rPr lang="zh-CN" altLang="en-US" sz="2500" dirty="0" smtClean="0">
                <a:solidFill>
                  <a:srgbClr val="993300"/>
                </a:solidFill>
                <a:latin typeface="Arial" pitchFamily="34" charset="0"/>
                <a:ea typeface="黑体" pitchFamily="2" charset="-122"/>
                <a:cs typeface="Arial" pitchFamily="34" charset="0"/>
              </a:rPr>
              <a:t>定义：折射率在空间周期变化的结构性材料。</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a:stretch>
            <a:fillRect/>
          </a:stretch>
        </p:blipFill>
        <p:spPr bwMode="auto">
          <a:xfrm>
            <a:off x="1166413" y="357166"/>
            <a:ext cx="6405983" cy="4597306"/>
          </a:xfrm>
          <a:prstGeom prst="rect">
            <a:avLst/>
          </a:prstGeom>
          <a:noFill/>
          <a:ln w="9525">
            <a:noFill/>
            <a:miter lim="800000"/>
            <a:headEnd/>
            <a:tailEnd/>
          </a:ln>
          <a:effectLst/>
        </p:spPr>
      </p:pic>
      <p:sp>
        <p:nvSpPr>
          <p:cNvPr id="5" name="标题 1"/>
          <p:cNvSpPr txBox="1">
            <a:spLocks/>
          </p:cNvSpPr>
          <p:nvPr/>
        </p:nvSpPr>
        <p:spPr>
          <a:xfrm>
            <a:off x="285720" y="5000636"/>
            <a:ext cx="8572560" cy="13573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500" b="0" i="0" u="none" strike="noStrike" kern="1200" cap="none" spc="0" normalizeH="0" baseline="0" noProof="0" dirty="0" smtClean="0">
                <a:ln>
                  <a:noFill/>
                </a:ln>
                <a:solidFill>
                  <a:srgbClr val="993300"/>
                </a:solidFill>
                <a:effectLst/>
                <a:uLnTx/>
                <a:uFillTx/>
                <a:latin typeface="Arial" pitchFamily="34" charset="0"/>
                <a:ea typeface="黑体" pitchFamily="2" charset="-122"/>
                <a:cs typeface="Arial" pitchFamily="34" charset="0"/>
              </a:rPr>
              <a:t>特点：电磁波</a:t>
            </a:r>
            <a:r>
              <a:rPr lang="zh-CN" altLang="en-US" sz="2500" dirty="0" smtClean="0">
                <a:solidFill>
                  <a:srgbClr val="993300"/>
                </a:solidFill>
                <a:latin typeface="Arial" pitchFamily="34" charset="0"/>
                <a:ea typeface="黑体" pitchFamily="2" charset="-122"/>
                <a:cs typeface="Arial" pitchFamily="34" charset="0"/>
              </a:rPr>
              <a:t>（光子）</a:t>
            </a:r>
            <a:r>
              <a:rPr kumimoji="0" lang="zh-CN" altLang="en-US" sz="2500" b="0" i="0" u="none" strike="noStrike" kern="1200" cap="none" spc="0" normalizeH="0" baseline="0" noProof="0" dirty="0" smtClean="0">
                <a:ln>
                  <a:noFill/>
                </a:ln>
                <a:solidFill>
                  <a:srgbClr val="993300"/>
                </a:solidFill>
                <a:effectLst/>
                <a:uLnTx/>
                <a:uFillTx/>
                <a:latin typeface="Arial" pitchFamily="34" charset="0"/>
                <a:ea typeface="黑体" pitchFamily="2" charset="-122"/>
                <a:cs typeface="Arial" pitchFamily="34" charset="0"/>
              </a:rPr>
              <a:t>在光子晶体中的传播类似于电子在晶体中的传播，受到周期势场的调制，形成能带结构。</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859093" y="5072074"/>
          <a:ext cx="2427287" cy="419100"/>
        </p:xfrm>
        <a:graphic>
          <a:graphicData uri="http://schemas.openxmlformats.org/presentationml/2006/ole">
            <p:oleObj spid="_x0000_s9218" name="公式" r:id="rId3" imgW="1320800" imgH="228600" progId="Equation.3">
              <p:embed/>
            </p:oleObj>
          </a:graphicData>
        </a:graphic>
      </p:graphicFrame>
      <p:graphicFrame>
        <p:nvGraphicFramePr>
          <p:cNvPr id="7171" name="Object 3"/>
          <p:cNvGraphicFramePr>
            <a:graphicFrameLocks noChangeAspect="1"/>
          </p:cNvGraphicFramePr>
          <p:nvPr/>
        </p:nvGraphicFramePr>
        <p:xfrm>
          <a:off x="4154502" y="5407044"/>
          <a:ext cx="2560638" cy="736600"/>
        </p:xfrm>
        <a:graphic>
          <a:graphicData uri="http://schemas.openxmlformats.org/presentationml/2006/ole">
            <p:oleObj spid="_x0000_s9219" name="Equation" r:id="rId4" imgW="1358640" imgH="393480" progId="Equation.3">
              <p:embed/>
            </p:oleObj>
          </a:graphicData>
        </a:graphic>
      </p:graphicFrame>
      <p:graphicFrame>
        <p:nvGraphicFramePr>
          <p:cNvPr id="7172" name="Object 4"/>
          <p:cNvGraphicFramePr>
            <a:graphicFrameLocks noChangeAspect="1"/>
          </p:cNvGraphicFramePr>
          <p:nvPr/>
        </p:nvGraphicFramePr>
        <p:xfrm>
          <a:off x="3178192" y="5970609"/>
          <a:ext cx="3822700" cy="458787"/>
        </p:xfrm>
        <a:graphic>
          <a:graphicData uri="http://schemas.openxmlformats.org/presentationml/2006/ole">
            <p:oleObj spid="_x0000_s9220" name="公式" r:id="rId5" imgW="1981200" imgH="241300" progId="Equation.3">
              <p:embed/>
            </p:oleObj>
          </a:graphicData>
        </a:graphic>
      </p:graphicFrame>
      <p:sp>
        <p:nvSpPr>
          <p:cNvPr id="7175" name="Rectangle 89"/>
          <p:cNvSpPr>
            <a:spLocks noChangeArrowheads="1"/>
          </p:cNvSpPr>
          <p:nvPr/>
        </p:nvSpPr>
        <p:spPr bwMode="auto">
          <a:xfrm>
            <a:off x="571472" y="5072074"/>
            <a:ext cx="2286016" cy="400110"/>
          </a:xfrm>
          <a:prstGeom prst="rect">
            <a:avLst/>
          </a:prstGeom>
          <a:noFill/>
          <a:ln w="9525">
            <a:noFill/>
            <a:miter lim="800000"/>
            <a:headEnd/>
            <a:tailEnd/>
          </a:ln>
        </p:spPr>
        <p:txBody>
          <a:bodyPr wrap="square" anchor="ctr">
            <a:spAutoFit/>
          </a:bodyPr>
          <a:lstStyle/>
          <a:p>
            <a:r>
              <a:rPr lang="en-US" altLang="zh-CN" sz="2000" dirty="0" smtClean="0">
                <a:solidFill>
                  <a:srgbClr val="FF0000"/>
                </a:solidFill>
                <a:latin typeface="Times New Roman" pitchFamily="18" charset="0"/>
                <a:ea typeface="黑体" pitchFamily="2" charset="-122"/>
                <a:cs typeface="Times New Roman" pitchFamily="18" charset="0"/>
              </a:rPr>
              <a:t>In-plane </a:t>
            </a:r>
            <a:r>
              <a:rPr lang="en-US" altLang="zh-CN" sz="2000" dirty="0" err="1" smtClean="0">
                <a:solidFill>
                  <a:srgbClr val="FF0000"/>
                </a:solidFill>
                <a:latin typeface="Times New Roman" pitchFamily="18" charset="0"/>
                <a:ea typeface="黑体" pitchFamily="2" charset="-122"/>
                <a:cs typeface="Times New Roman" pitchFamily="18" charset="0"/>
              </a:rPr>
              <a:t>wavevector</a:t>
            </a:r>
            <a:r>
              <a:rPr lang="en-US" altLang="zh-CN" sz="2000" dirty="0" smtClean="0">
                <a:solidFill>
                  <a:srgbClr val="FF0000"/>
                </a:solidFill>
                <a:latin typeface="Times New Roman" pitchFamily="18" charset="0"/>
                <a:ea typeface="黑体" pitchFamily="2" charset="-122"/>
                <a:cs typeface="Times New Roman" pitchFamily="18" charset="0"/>
              </a:rPr>
              <a:t>:</a:t>
            </a:r>
            <a:endParaRPr lang="zh-CN" altLang="en-US" sz="2000" dirty="0">
              <a:solidFill>
                <a:srgbClr val="FF0000"/>
              </a:solidFill>
              <a:latin typeface="Book Antiqua" pitchFamily="18" charset="0"/>
              <a:ea typeface="黑体" pitchFamily="2" charset="-122"/>
              <a:cs typeface="Times New Roman" pitchFamily="18" charset="0"/>
            </a:endParaRPr>
          </a:p>
        </p:txBody>
      </p:sp>
      <p:sp>
        <p:nvSpPr>
          <p:cNvPr id="7176" name="Rectangle 90"/>
          <p:cNvSpPr>
            <a:spLocks noChangeArrowheads="1"/>
          </p:cNvSpPr>
          <p:nvPr/>
        </p:nvSpPr>
        <p:spPr bwMode="auto">
          <a:xfrm>
            <a:off x="285720" y="5610243"/>
            <a:ext cx="5911850" cy="396875"/>
          </a:xfrm>
          <a:prstGeom prst="rect">
            <a:avLst/>
          </a:prstGeom>
          <a:noFill/>
          <a:ln w="9525">
            <a:noFill/>
            <a:miter lim="800000"/>
            <a:headEnd/>
            <a:tailEnd/>
          </a:ln>
        </p:spPr>
        <p:txBody>
          <a:bodyPr anchor="ctr">
            <a:spAutoFit/>
          </a:bodyPr>
          <a:lstStyle/>
          <a:p>
            <a:pPr indent="304800"/>
            <a:r>
              <a:rPr lang="en-US" altLang="zh-CN" sz="2000" dirty="0" smtClean="0">
                <a:solidFill>
                  <a:srgbClr val="FF0000"/>
                </a:solidFill>
                <a:latin typeface="Times New Roman" pitchFamily="18" charset="0"/>
                <a:ea typeface="黑体" pitchFamily="2" charset="-122"/>
                <a:cs typeface="Times New Roman" pitchFamily="18" charset="0"/>
              </a:rPr>
              <a:t>Leaky mode by photonic crystal:</a:t>
            </a:r>
            <a:endParaRPr lang="zh-CN" altLang="en-US" sz="2000" dirty="0">
              <a:solidFill>
                <a:srgbClr val="FF0000"/>
              </a:solidFill>
              <a:latin typeface="Book Antiqua" pitchFamily="18" charset="0"/>
              <a:ea typeface="黑体" pitchFamily="2" charset="-122"/>
              <a:cs typeface="Times New Roman" pitchFamily="18" charset="0"/>
            </a:endParaRPr>
          </a:p>
        </p:txBody>
      </p:sp>
      <p:sp>
        <p:nvSpPr>
          <p:cNvPr id="7177" name="Rectangle 91"/>
          <p:cNvSpPr>
            <a:spLocks noChangeArrowheads="1"/>
          </p:cNvSpPr>
          <p:nvPr/>
        </p:nvSpPr>
        <p:spPr bwMode="auto">
          <a:xfrm>
            <a:off x="294942" y="5994421"/>
            <a:ext cx="2133918" cy="400110"/>
          </a:xfrm>
          <a:prstGeom prst="rect">
            <a:avLst/>
          </a:prstGeom>
          <a:noFill/>
          <a:ln w="9525">
            <a:noFill/>
            <a:miter lim="800000"/>
            <a:headEnd/>
            <a:tailEnd/>
          </a:ln>
        </p:spPr>
        <p:txBody>
          <a:bodyPr wrap="none" anchor="ctr">
            <a:spAutoFit/>
          </a:bodyPr>
          <a:lstStyle/>
          <a:p>
            <a:pPr indent="304800"/>
            <a:r>
              <a:rPr lang="en-US" altLang="zh-CN" sz="2000" dirty="0" smtClean="0">
                <a:solidFill>
                  <a:srgbClr val="FF0000"/>
                </a:solidFill>
                <a:latin typeface="Times New Roman" pitchFamily="18" charset="0"/>
                <a:ea typeface="黑体" pitchFamily="2" charset="-122"/>
                <a:cs typeface="Times New Roman" pitchFamily="18" charset="0"/>
              </a:rPr>
              <a:t>Emission angle:</a:t>
            </a:r>
            <a:endParaRPr lang="zh-CN" altLang="en-US" sz="2000" dirty="0">
              <a:solidFill>
                <a:srgbClr val="FF0000"/>
              </a:solidFill>
              <a:latin typeface="Book Antiqua" pitchFamily="18" charset="0"/>
              <a:ea typeface="黑体" pitchFamily="2" charset="-122"/>
              <a:cs typeface="Times New Roman" pitchFamily="18" charset="0"/>
            </a:endParaRPr>
          </a:p>
        </p:txBody>
      </p:sp>
      <p:sp>
        <p:nvSpPr>
          <p:cNvPr id="10" name="标题 97"/>
          <p:cNvSpPr>
            <a:spLocks noGrp="1"/>
          </p:cNvSpPr>
          <p:nvPr>
            <p:ph type="title"/>
          </p:nvPr>
        </p:nvSpPr>
        <p:spPr>
          <a:xfrm>
            <a:off x="285720" y="214290"/>
            <a:ext cx="8358246" cy="530201"/>
          </a:xfrm>
          <a:blipFill>
            <a:blip r:embed="rId6"/>
            <a:tile tx="0" ty="0" sx="100000" sy="100000" flip="none" algn="tl"/>
          </a:blipFill>
          <a:ln>
            <a:solidFill>
              <a:schemeClr val="accent1"/>
            </a:solidFill>
          </a:ln>
        </p:spPr>
        <p:txBody>
          <a:bodyPr>
            <a:normAutofit fontScale="90000"/>
          </a:bodyPr>
          <a:lstStyle/>
          <a:p>
            <a:r>
              <a:rPr lang="zh-CN" altLang="en-US" sz="3500" dirty="0" smtClean="0">
                <a:solidFill>
                  <a:srgbClr val="0000FF"/>
                </a:solidFill>
                <a:latin typeface="Times New Roman" pitchFamily="18" charset="0"/>
                <a:ea typeface="黑体" pitchFamily="2" charset="-122"/>
                <a:cs typeface="Times New Roman" pitchFamily="18" charset="0"/>
              </a:rPr>
              <a:t>光子晶体实现光提取的基本原理</a:t>
            </a:r>
            <a:endParaRPr lang="en-US" altLang="zh-CN" sz="3500" dirty="0" smtClean="0">
              <a:solidFill>
                <a:srgbClr val="0000FF"/>
              </a:solidFill>
              <a:latin typeface="Times New Roman" pitchFamily="18" charset="0"/>
              <a:ea typeface="黑体" pitchFamily="2" charset="-122"/>
              <a:cs typeface="Times New Roman" pitchFamily="18" charset="0"/>
            </a:endParaRPr>
          </a:p>
        </p:txBody>
      </p:sp>
      <p:pic>
        <p:nvPicPr>
          <p:cNvPr id="85" name="图片 84" descr="图片2.png"/>
          <p:cNvPicPr>
            <a:picLocks noChangeAspect="1"/>
          </p:cNvPicPr>
          <p:nvPr/>
        </p:nvPicPr>
        <p:blipFill>
          <a:blip r:embed="rId7" cstate="print"/>
          <a:stretch>
            <a:fillRect/>
          </a:stretch>
        </p:blipFill>
        <p:spPr>
          <a:xfrm>
            <a:off x="571471" y="1142984"/>
            <a:ext cx="4110581" cy="3143272"/>
          </a:xfrm>
          <a:prstGeom prst="rect">
            <a:avLst/>
          </a:prstGeom>
        </p:spPr>
      </p:pic>
      <p:grpSp>
        <p:nvGrpSpPr>
          <p:cNvPr id="86" name="Group 100"/>
          <p:cNvGrpSpPr>
            <a:grpSpLocks/>
          </p:cNvGrpSpPr>
          <p:nvPr/>
        </p:nvGrpSpPr>
        <p:grpSpPr bwMode="auto">
          <a:xfrm>
            <a:off x="5000628" y="2014543"/>
            <a:ext cx="3749675" cy="2271713"/>
            <a:chOff x="3264" y="1316"/>
            <a:chExt cx="2362" cy="1431"/>
          </a:xfrm>
        </p:grpSpPr>
        <p:sp>
          <p:nvSpPr>
            <p:cNvPr id="87" name="Rectangle 73"/>
            <p:cNvSpPr>
              <a:spLocks noChangeArrowheads="1"/>
            </p:cNvSpPr>
            <p:nvPr/>
          </p:nvSpPr>
          <p:spPr bwMode="auto">
            <a:xfrm>
              <a:off x="3264" y="1872"/>
              <a:ext cx="2358" cy="859"/>
            </a:xfrm>
            <a:prstGeom prst="rect">
              <a:avLst/>
            </a:prstGeom>
            <a:gradFill rotWithShape="1">
              <a:gsLst>
                <a:gs pos="0">
                  <a:srgbClr val="99CC00"/>
                </a:gs>
                <a:gs pos="100000">
                  <a:srgbClr val="92C200"/>
                </a:gs>
              </a:gsLst>
              <a:lin ang="5400000" scaled="1"/>
            </a:gradFill>
            <a:ln w="9525">
              <a:solidFill>
                <a:schemeClr val="tx1"/>
              </a:solidFill>
              <a:miter lim="800000"/>
              <a:headEnd/>
              <a:tailEnd/>
            </a:ln>
          </p:spPr>
          <p:txBody>
            <a:bodyPr wrap="none" anchor="ctr"/>
            <a:lstStyle/>
            <a:p>
              <a:pPr algn="ctr"/>
              <a:endParaRPr lang="zh-CN" altLang="en-US">
                <a:latin typeface="Book Antiqua" pitchFamily="18" charset="0"/>
              </a:endParaRPr>
            </a:p>
          </p:txBody>
        </p:sp>
        <p:sp>
          <p:nvSpPr>
            <p:cNvPr id="88" name="Line 74"/>
            <p:cNvSpPr>
              <a:spLocks noChangeShapeType="1"/>
            </p:cNvSpPr>
            <p:nvPr/>
          </p:nvSpPr>
          <p:spPr bwMode="auto">
            <a:xfrm flipV="1">
              <a:off x="4239" y="1872"/>
              <a:ext cx="215" cy="444"/>
            </a:xfrm>
            <a:prstGeom prst="line">
              <a:avLst/>
            </a:prstGeom>
            <a:noFill/>
            <a:ln w="25400">
              <a:solidFill>
                <a:srgbClr val="0000FF"/>
              </a:solidFill>
              <a:round/>
              <a:headEnd/>
              <a:tailEnd type="arrow" w="med" len="med"/>
            </a:ln>
          </p:spPr>
          <p:txBody>
            <a:bodyPr/>
            <a:lstStyle/>
            <a:p>
              <a:endParaRPr lang="zh-CN" altLang="en-US"/>
            </a:p>
          </p:txBody>
        </p:sp>
        <p:sp>
          <p:nvSpPr>
            <p:cNvPr id="89" name="Line 75"/>
            <p:cNvSpPr>
              <a:spLocks noChangeShapeType="1"/>
            </p:cNvSpPr>
            <p:nvPr/>
          </p:nvSpPr>
          <p:spPr bwMode="auto">
            <a:xfrm>
              <a:off x="4454" y="1872"/>
              <a:ext cx="226" cy="467"/>
            </a:xfrm>
            <a:prstGeom prst="line">
              <a:avLst/>
            </a:prstGeom>
            <a:noFill/>
            <a:ln w="25400">
              <a:solidFill>
                <a:srgbClr val="0000FF"/>
              </a:solidFill>
              <a:round/>
              <a:headEnd/>
              <a:tailEnd/>
            </a:ln>
          </p:spPr>
          <p:txBody>
            <a:bodyPr/>
            <a:lstStyle/>
            <a:p>
              <a:endParaRPr lang="zh-CN" altLang="en-US"/>
            </a:p>
          </p:txBody>
        </p:sp>
        <p:sp>
          <p:nvSpPr>
            <p:cNvPr id="90" name="Line 76"/>
            <p:cNvSpPr>
              <a:spLocks noChangeShapeType="1"/>
            </p:cNvSpPr>
            <p:nvPr/>
          </p:nvSpPr>
          <p:spPr bwMode="auto">
            <a:xfrm>
              <a:off x="4454" y="1872"/>
              <a:ext cx="0" cy="415"/>
            </a:xfrm>
            <a:prstGeom prst="line">
              <a:avLst/>
            </a:prstGeom>
            <a:noFill/>
            <a:ln w="25400">
              <a:solidFill>
                <a:srgbClr val="800000"/>
              </a:solidFill>
              <a:round/>
              <a:headEnd/>
              <a:tailEnd/>
            </a:ln>
          </p:spPr>
          <p:txBody>
            <a:bodyPr/>
            <a:lstStyle/>
            <a:p>
              <a:endParaRPr lang="zh-CN" altLang="en-US"/>
            </a:p>
          </p:txBody>
        </p:sp>
        <p:sp>
          <p:nvSpPr>
            <p:cNvPr id="91" name="Text Box 77"/>
            <p:cNvSpPr txBox="1">
              <a:spLocks noChangeArrowheads="1"/>
            </p:cNvSpPr>
            <p:nvPr/>
          </p:nvSpPr>
          <p:spPr bwMode="auto">
            <a:xfrm>
              <a:off x="4141" y="2497"/>
              <a:ext cx="881" cy="250"/>
            </a:xfrm>
            <a:prstGeom prst="rect">
              <a:avLst/>
            </a:prstGeom>
            <a:noFill/>
            <a:ln w="9525">
              <a:noFill/>
              <a:miter lim="800000"/>
              <a:headEnd/>
              <a:tailEnd/>
            </a:ln>
          </p:spPr>
          <p:txBody>
            <a:bodyPr>
              <a:spAutoFit/>
            </a:bodyPr>
            <a:lstStyle/>
            <a:p>
              <a:pPr>
                <a:spcBef>
                  <a:spcPct val="50000"/>
                </a:spcBef>
              </a:pPr>
              <a:r>
                <a:rPr lang="zh-CN" altLang="en-US" sz="2000" dirty="0" smtClean="0">
                  <a:solidFill>
                    <a:srgbClr val="6600FF"/>
                  </a:solidFill>
                  <a:latin typeface="Book Antiqua" pitchFamily="18" charset="0"/>
                </a:rPr>
                <a:t>闪烁体</a:t>
              </a:r>
              <a:endParaRPr lang="en-US" altLang="zh-CN" sz="2000" dirty="0">
                <a:solidFill>
                  <a:srgbClr val="6600FF"/>
                </a:solidFill>
                <a:latin typeface="Book Antiqua" pitchFamily="18" charset="0"/>
              </a:endParaRPr>
            </a:p>
          </p:txBody>
        </p:sp>
        <p:sp>
          <p:nvSpPr>
            <p:cNvPr id="92" name="Line 78"/>
            <p:cNvSpPr>
              <a:spLocks noChangeShapeType="1"/>
            </p:cNvSpPr>
            <p:nvPr/>
          </p:nvSpPr>
          <p:spPr bwMode="auto">
            <a:xfrm>
              <a:off x="4413" y="1956"/>
              <a:ext cx="39" cy="16"/>
            </a:xfrm>
            <a:prstGeom prst="line">
              <a:avLst/>
            </a:prstGeom>
            <a:noFill/>
            <a:ln w="9525">
              <a:solidFill>
                <a:srgbClr val="800080"/>
              </a:solidFill>
              <a:round/>
              <a:headEnd/>
              <a:tailEnd/>
            </a:ln>
          </p:spPr>
          <p:txBody>
            <a:bodyPr/>
            <a:lstStyle/>
            <a:p>
              <a:endParaRPr lang="zh-CN" altLang="en-US"/>
            </a:p>
          </p:txBody>
        </p:sp>
        <p:graphicFrame>
          <p:nvGraphicFramePr>
            <p:cNvPr id="93" name="Object 2"/>
            <p:cNvGraphicFramePr>
              <a:graphicFrameLocks noChangeAspect="1"/>
            </p:cNvGraphicFramePr>
            <p:nvPr/>
          </p:nvGraphicFramePr>
          <p:xfrm>
            <a:off x="4370" y="2049"/>
            <a:ext cx="84" cy="119"/>
          </p:xfrm>
          <a:graphic>
            <a:graphicData uri="http://schemas.openxmlformats.org/presentationml/2006/ole">
              <p:oleObj spid="_x0000_s9221" name="公式" r:id="rId8" imgW="164880" imgH="228600" progId="Equation.3">
                <p:embed/>
              </p:oleObj>
            </a:graphicData>
          </a:graphic>
        </p:graphicFrame>
        <p:sp>
          <p:nvSpPr>
            <p:cNvPr id="94" name="Rectangle 80"/>
            <p:cNvSpPr>
              <a:spLocks noChangeArrowheads="1"/>
            </p:cNvSpPr>
            <p:nvPr/>
          </p:nvSpPr>
          <p:spPr bwMode="auto">
            <a:xfrm>
              <a:off x="3932" y="1750"/>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95" name="Rectangle 81"/>
            <p:cNvSpPr>
              <a:spLocks noChangeArrowheads="1"/>
            </p:cNvSpPr>
            <p:nvPr/>
          </p:nvSpPr>
          <p:spPr bwMode="auto">
            <a:xfrm>
              <a:off x="3706" y="1752"/>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96" name="Rectangle 82"/>
            <p:cNvSpPr>
              <a:spLocks noChangeArrowheads="1"/>
            </p:cNvSpPr>
            <p:nvPr/>
          </p:nvSpPr>
          <p:spPr bwMode="auto">
            <a:xfrm>
              <a:off x="4161" y="1752"/>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97" name="Rectangle 83"/>
            <p:cNvSpPr>
              <a:spLocks noChangeArrowheads="1"/>
            </p:cNvSpPr>
            <p:nvPr/>
          </p:nvSpPr>
          <p:spPr bwMode="auto">
            <a:xfrm>
              <a:off x="4625" y="1752"/>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98" name="Rectangle 84"/>
            <p:cNvSpPr>
              <a:spLocks noChangeArrowheads="1"/>
            </p:cNvSpPr>
            <p:nvPr/>
          </p:nvSpPr>
          <p:spPr bwMode="auto">
            <a:xfrm>
              <a:off x="5065" y="1752"/>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99" name="Rectangle 85"/>
            <p:cNvSpPr>
              <a:spLocks noChangeArrowheads="1"/>
            </p:cNvSpPr>
            <p:nvPr/>
          </p:nvSpPr>
          <p:spPr bwMode="auto">
            <a:xfrm>
              <a:off x="5525" y="1752"/>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0" name="Rectangle 86"/>
            <p:cNvSpPr>
              <a:spLocks noChangeArrowheads="1"/>
            </p:cNvSpPr>
            <p:nvPr/>
          </p:nvSpPr>
          <p:spPr bwMode="auto">
            <a:xfrm>
              <a:off x="4404" y="1750"/>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1" name="Rectangle 87"/>
            <p:cNvSpPr>
              <a:spLocks noChangeArrowheads="1"/>
            </p:cNvSpPr>
            <p:nvPr/>
          </p:nvSpPr>
          <p:spPr bwMode="auto">
            <a:xfrm>
              <a:off x="4848" y="1751"/>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2" name="Rectangle 88"/>
            <p:cNvSpPr>
              <a:spLocks noChangeArrowheads="1"/>
            </p:cNvSpPr>
            <p:nvPr/>
          </p:nvSpPr>
          <p:spPr bwMode="auto">
            <a:xfrm>
              <a:off x="5308" y="1750"/>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3" name="Rectangle 89"/>
            <p:cNvSpPr>
              <a:spLocks noChangeArrowheads="1"/>
            </p:cNvSpPr>
            <p:nvPr/>
          </p:nvSpPr>
          <p:spPr bwMode="auto">
            <a:xfrm>
              <a:off x="3496" y="1750"/>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4" name="Rectangle 90"/>
            <p:cNvSpPr>
              <a:spLocks noChangeArrowheads="1"/>
            </p:cNvSpPr>
            <p:nvPr/>
          </p:nvSpPr>
          <p:spPr bwMode="auto">
            <a:xfrm>
              <a:off x="3264" y="1751"/>
              <a:ext cx="101" cy="118"/>
            </a:xfrm>
            <a:prstGeom prst="rect">
              <a:avLst/>
            </a:prstGeom>
            <a:solidFill>
              <a:srgbClr val="33CCCC"/>
            </a:solidFill>
            <a:ln w="9525">
              <a:noFill/>
              <a:miter lim="800000"/>
              <a:headEnd/>
              <a:tailEnd/>
            </a:ln>
          </p:spPr>
          <p:txBody>
            <a:bodyPr wrap="none" anchor="ctr"/>
            <a:lstStyle/>
            <a:p>
              <a:endParaRPr lang="zh-CN" altLang="en-US">
                <a:latin typeface="Book Antiqua" pitchFamily="18" charset="0"/>
              </a:endParaRPr>
            </a:p>
          </p:txBody>
        </p:sp>
        <p:sp>
          <p:nvSpPr>
            <p:cNvPr id="105" name="Line 91"/>
            <p:cNvSpPr>
              <a:spLocks noChangeShapeType="1"/>
            </p:cNvSpPr>
            <p:nvPr/>
          </p:nvSpPr>
          <p:spPr bwMode="auto">
            <a:xfrm flipV="1">
              <a:off x="4447" y="1484"/>
              <a:ext cx="390" cy="384"/>
            </a:xfrm>
            <a:prstGeom prst="line">
              <a:avLst/>
            </a:prstGeom>
            <a:noFill/>
            <a:ln w="38100" cap="rnd">
              <a:solidFill>
                <a:srgbClr val="008000"/>
              </a:solidFill>
              <a:prstDash val="sysDot"/>
              <a:round/>
              <a:headEnd/>
              <a:tailEnd type="triangle" w="med" len="med"/>
            </a:ln>
          </p:spPr>
          <p:txBody>
            <a:bodyPr/>
            <a:lstStyle/>
            <a:p>
              <a:endParaRPr lang="zh-CN" altLang="en-US"/>
            </a:p>
          </p:txBody>
        </p:sp>
        <p:sp>
          <p:nvSpPr>
            <p:cNvPr id="106" name="Line 92"/>
            <p:cNvSpPr>
              <a:spLocks noChangeShapeType="1"/>
            </p:cNvSpPr>
            <p:nvPr/>
          </p:nvSpPr>
          <p:spPr bwMode="auto">
            <a:xfrm flipV="1">
              <a:off x="4458" y="1317"/>
              <a:ext cx="142" cy="555"/>
            </a:xfrm>
            <a:prstGeom prst="line">
              <a:avLst/>
            </a:prstGeom>
            <a:noFill/>
            <a:ln w="38100" cap="rnd">
              <a:solidFill>
                <a:srgbClr val="008000"/>
              </a:solidFill>
              <a:prstDash val="sysDot"/>
              <a:round/>
              <a:headEnd/>
              <a:tailEnd type="triangle" w="med" len="med"/>
            </a:ln>
          </p:spPr>
          <p:txBody>
            <a:bodyPr/>
            <a:lstStyle/>
            <a:p>
              <a:endParaRPr lang="zh-CN" altLang="en-US"/>
            </a:p>
          </p:txBody>
        </p:sp>
        <p:sp>
          <p:nvSpPr>
            <p:cNvPr id="107" name="Line 93"/>
            <p:cNvSpPr>
              <a:spLocks noChangeShapeType="1"/>
            </p:cNvSpPr>
            <p:nvPr/>
          </p:nvSpPr>
          <p:spPr bwMode="auto">
            <a:xfrm flipH="1" flipV="1">
              <a:off x="4282" y="1316"/>
              <a:ext cx="160" cy="560"/>
            </a:xfrm>
            <a:prstGeom prst="line">
              <a:avLst/>
            </a:prstGeom>
            <a:noFill/>
            <a:ln w="38100" cap="rnd">
              <a:solidFill>
                <a:srgbClr val="008000"/>
              </a:solidFill>
              <a:prstDash val="sysDot"/>
              <a:round/>
              <a:headEnd/>
              <a:tailEnd type="triangle" w="med" len="med"/>
            </a:ln>
          </p:spPr>
          <p:txBody>
            <a:bodyPr/>
            <a:lstStyle/>
            <a:p>
              <a:endParaRPr lang="zh-CN" altLang="en-US"/>
            </a:p>
          </p:txBody>
        </p:sp>
        <p:sp>
          <p:nvSpPr>
            <p:cNvPr id="108" name="Line 94"/>
            <p:cNvSpPr>
              <a:spLocks noChangeShapeType="1"/>
            </p:cNvSpPr>
            <p:nvPr/>
          </p:nvSpPr>
          <p:spPr bwMode="auto">
            <a:xfrm flipH="1" flipV="1">
              <a:off x="4013" y="1464"/>
              <a:ext cx="420" cy="391"/>
            </a:xfrm>
            <a:prstGeom prst="line">
              <a:avLst/>
            </a:prstGeom>
            <a:noFill/>
            <a:ln w="38100" cap="rnd">
              <a:solidFill>
                <a:srgbClr val="008000"/>
              </a:solidFill>
              <a:prstDash val="sysDot"/>
              <a:round/>
              <a:headEnd/>
              <a:tailEnd type="triangle" w="med" len="med"/>
            </a:ln>
          </p:spPr>
          <p:txBody>
            <a:bodyPr/>
            <a:lstStyle/>
            <a:p>
              <a:endParaRPr lang="zh-CN" altLang="en-US"/>
            </a:p>
          </p:txBody>
        </p:sp>
        <p:sp>
          <p:nvSpPr>
            <p:cNvPr id="109" name="Line 95"/>
            <p:cNvSpPr>
              <a:spLocks noChangeShapeType="1"/>
            </p:cNvSpPr>
            <p:nvPr/>
          </p:nvSpPr>
          <p:spPr bwMode="auto">
            <a:xfrm flipV="1">
              <a:off x="4041" y="1875"/>
              <a:ext cx="408" cy="328"/>
            </a:xfrm>
            <a:prstGeom prst="line">
              <a:avLst/>
            </a:prstGeom>
            <a:noFill/>
            <a:ln w="38100">
              <a:solidFill>
                <a:srgbClr val="008000"/>
              </a:solidFill>
              <a:round/>
              <a:headEnd/>
              <a:tailEnd type="triangle" w="med" len="med"/>
            </a:ln>
          </p:spPr>
          <p:txBody>
            <a:bodyPr/>
            <a:lstStyle/>
            <a:p>
              <a:endParaRPr lang="zh-CN" altLang="en-US"/>
            </a:p>
          </p:txBody>
        </p:sp>
        <p:sp>
          <p:nvSpPr>
            <p:cNvPr id="110" name="Line 96"/>
            <p:cNvSpPr>
              <a:spLocks noChangeShapeType="1"/>
            </p:cNvSpPr>
            <p:nvPr/>
          </p:nvSpPr>
          <p:spPr bwMode="auto">
            <a:xfrm>
              <a:off x="4449" y="1879"/>
              <a:ext cx="472" cy="308"/>
            </a:xfrm>
            <a:prstGeom prst="line">
              <a:avLst/>
            </a:prstGeom>
            <a:noFill/>
            <a:ln w="38100" cap="rnd">
              <a:solidFill>
                <a:srgbClr val="008000"/>
              </a:solidFill>
              <a:prstDash val="sysDot"/>
              <a:round/>
              <a:headEnd/>
              <a:tailEnd type="triangle" w="med" len="med"/>
            </a:ln>
          </p:spPr>
          <p:txBody>
            <a:bodyPr/>
            <a:lstStyle/>
            <a:p>
              <a:endParaRPr lang="zh-CN" altLang="en-US"/>
            </a:p>
          </p:txBody>
        </p:sp>
      </p:grpSp>
      <p:sp>
        <p:nvSpPr>
          <p:cNvPr id="111" name="TextBox 110"/>
          <p:cNvSpPr txBox="1"/>
          <p:nvPr/>
        </p:nvSpPr>
        <p:spPr>
          <a:xfrm>
            <a:off x="1285852" y="4357694"/>
            <a:ext cx="1787669" cy="477054"/>
          </a:xfrm>
          <a:prstGeom prst="rect">
            <a:avLst/>
          </a:prstGeom>
          <a:noFill/>
        </p:spPr>
        <p:txBody>
          <a:bodyPr wrap="none" rtlCol="0">
            <a:spAutoFit/>
          </a:bodyPr>
          <a:lstStyle/>
          <a:p>
            <a:r>
              <a:rPr lang="zh-CN" altLang="en-US" sz="2500" dirty="0" smtClean="0">
                <a:solidFill>
                  <a:srgbClr val="0000FF"/>
                </a:solidFill>
                <a:latin typeface="黑体" pitchFamily="49" charset="-122"/>
                <a:ea typeface="黑体" pitchFamily="49" charset="-122"/>
              </a:rPr>
              <a:t>薄膜闪烁体</a:t>
            </a:r>
            <a:endParaRPr lang="zh-CN" altLang="en-US" sz="2500" dirty="0">
              <a:solidFill>
                <a:srgbClr val="0000FF"/>
              </a:solidFill>
              <a:latin typeface="黑体" pitchFamily="49" charset="-122"/>
              <a:ea typeface="黑体" pitchFamily="49" charset="-122"/>
            </a:endParaRPr>
          </a:p>
        </p:txBody>
      </p:sp>
      <p:sp>
        <p:nvSpPr>
          <p:cNvPr id="112" name="TextBox 111"/>
          <p:cNvSpPr txBox="1"/>
          <p:nvPr/>
        </p:nvSpPr>
        <p:spPr>
          <a:xfrm>
            <a:off x="5991026" y="4380706"/>
            <a:ext cx="1795684" cy="477054"/>
          </a:xfrm>
          <a:prstGeom prst="rect">
            <a:avLst/>
          </a:prstGeom>
          <a:noFill/>
        </p:spPr>
        <p:txBody>
          <a:bodyPr wrap="none" rtlCol="0">
            <a:spAutoFit/>
          </a:bodyPr>
          <a:lstStyle/>
          <a:p>
            <a:r>
              <a:rPr lang="zh-CN" altLang="en-US" sz="2500" dirty="0" smtClean="0">
                <a:solidFill>
                  <a:srgbClr val="0000FF"/>
                </a:solidFill>
                <a:latin typeface="黑体" pitchFamily="49" charset="-122"/>
                <a:ea typeface="黑体" pitchFamily="49" charset="-122"/>
              </a:rPr>
              <a:t>块体闪烁体</a:t>
            </a:r>
            <a:endParaRPr lang="zh-CN" altLang="en-US" sz="2500" dirty="0">
              <a:solidFill>
                <a:srgbClr val="0000FF"/>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图片4"/>
          <p:cNvPicPr>
            <a:picLocks noChangeAspect="1" noChangeArrowheads="1"/>
          </p:cNvPicPr>
          <p:nvPr/>
        </p:nvPicPr>
        <p:blipFill>
          <a:blip r:embed="rId2"/>
          <a:srcRect/>
          <a:stretch>
            <a:fillRect/>
          </a:stretch>
        </p:blipFill>
        <p:spPr bwMode="auto">
          <a:xfrm>
            <a:off x="598488" y="1398602"/>
            <a:ext cx="4546600" cy="4102100"/>
          </a:xfrm>
          <a:prstGeom prst="rect">
            <a:avLst/>
          </a:prstGeom>
          <a:noFill/>
          <a:ln w="9525">
            <a:noFill/>
            <a:miter lim="800000"/>
            <a:headEnd/>
            <a:tailEnd/>
          </a:ln>
        </p:spPr>
      </p:pic>
      <p:sp>
        <p:nvSpPr>
          <p:cNvPr id="25603" name="Text Box 5"/>
          <p:cNvSpPr txBox="1">
            <a:spLocks noChangeArrowheads="1"/>
          </p:cNvSpPr>
          <p:nvPr/>
        </p:nvSpPr>
        <p:spPr bwMode="auto">
          <a:xfrm>
            <a:off x="5286380" y="1809748"/>
            <a:ext cx="3389313" cy="1404938"/>
          </a:xfrm>
          <a:prstGeom prst="rect">
            <a:avLst/>
          </a:prstGeom>
          <a:noFill/>
          <a:ln w="9525">
            <a:noFill/>
            <a:miter lim="800000"/>
            <a:headEnd/>
            <a:tailEnd/>
          </a:ln>
        </p:spPr>
        <p:txBody>
          <a:bodyPr/>
          <a:lstStyle/>
          <a:p>
            <a:pPr algn="just"/>
            <a:r>
              <a:rPr lang="zh-CN" altLang="en-US" sz="2000" dirty="0">
                <a:solidFill>
                  <a:srgbClr val="0000FF"/>
                </a:solidFill>
                <a:latin typeface="Book Antiqua" pitchFamily="18" charset="0"/>
                <a:ea typeface="黑体" pitchFamily="2" charset="-122"/>
              </a:rPr>
              <a:t>（</a:t>
            </a:r>
            <a:r>
              <a:rPr lang="en-US" altLang="zh-CN" sz="2000" dirty="0">
                <a:solidFill>
                  <a:srgbClr val="0000FF"/>
                </a:solidFill>
                <a:latin typeface="Book Antiqua" pitchFamily="18" charset="0"/>
                <a:ea typeface="黑体" pitchFamily="2" charset="-122"/>
              </a:rPr>
              <a:t>a</a:t>
            </a:r>
            <a:r>
              <a:rPr lang="zh-CN" altLang="en-US" sz="2000" dirty="0" smtClean="0">
                <a:solidFill>
                  <a:srgbClr val="0000FF"/>
                </a:solidFill>
                <a:latin typeface="Book Antiqua" pitchFamily="18" charset="0"/>
                <a:ea typeface="黑体" pitchFamily="2" charset="-122"/>
              </a:rPr>
              <a:t>）</a:t>
            </a:r>
            <a:r>
              <a:rPr lang="en-US" altLang="zh-CN" sz="2000" dirty="0" smtClean="0">
                <a:solidFill>
                  <a:srgbClr val="0000FF"/>
                </a:solidFill>
                <a:latin typeface="Book Antiqua" pitchFamily="18" charset="0"/>
                <a:ea typeface="黑体" pitchFamily="2" charset="-122"/>
              </a:rPr>
              <a:t>moth-eye </a:t>
            </a:r>
            <a:endParaRPr lang="zh-CN" altLang="en-US" sz="2000" dirty="0">
              <a:solidFill>
                <a:srgbClr val="0000FF"/>
              </a:solidFill>
              <a:latin typeface="Book Antiqua" pitchFamily="18" charset="0"/>
              <a:ea typeface="黑体" pitchFamily="2" charset="-122"/>
            </a:endParaRPr>
          </a:p>
          <a:p>
            <a:pPr algn="just"/>
            <a:r>
              <a:rPr lang="zh-CN" altLang="en-US" sz="2000" dirty="0">
                <a:solidFill>
                  <a:srgbClr val="0000FF"/>
                </a:solidFill>
                <a:latin typeface="Book Antiqua" pitchFamily="18" charset="0"/>
                <a:ea typeface="黑体" pitchFamily="2" charset="-122"/>
              </a:rPr>
              <a:t>（</a:t>
            </a:r>
            <a:r>
              <a:rPr lang="en-US" altLang="zh-CN" sz="2000" dirty="0">
                <a:solidFill>
                  <a:srgbClr val="0000FF"/>
                </a:solidFill>
                <a:latin typeface="Book Antiqua" pitchFamily="18" charset="0"/>
                <a:ea typeface="黑体" pitchFamily="2" charset="-122"/>
              </a:rPr>
              <a:t>b</a:t>
            </a:r>
            <a:r>
              <a:rPr lang="zh-CN" altLang="en-US" sz="2000" dirty="0" smtClean="0">
                <a:solidFill>
                  <a:srgbClr val="0000FF"/>
                </a:solidFill>
                <a:latin typeface="Book Antiqua" pitchFamily="18" charset="0"/>
                <a:ea typeface="黑体" pitchFamily="2" charset="-122"/>
              </a:rPr>
              <a:t>）</a:t>
            </a:r>
            <a:r>
              <a:rPr lang="en-US" altLang="zh-CN" sz="2000" dirty="0" smtClean="0">
                <a:solidFill>
                  <a:srgbClr val="0000FF"/>
                </a:solidFill>
                <a:latin typeface="Book Antiqua" pitchFamily="18" charset="0"/>
                <a:ea typeface="黑体" pitchFamily="2" charset="-122"/>
              </a:rPr>
              <a:t>microstructure</a:t>
            </a:r>
            <a:endParaRPr lang="zh-CN" altLang="en-US" sz="2000" dirty="0">
              <a:solidFill>
                <a:srgbClr val="0000FF"/>
              </a:solidFill>
              <a:latin typeface="Book Antiqua" pitchFamily="18" charset="0"/>
              <a:ea typeface="黑体" pitchFamily="2" charset="-122"/>
            </a:endParaRPr>
          </a:p>
          <a:p>
            <a:pPr algn="just"/>
            <a:r>
              <a:rPr lang="zh-CN" altLang="en-US" sz="2000" dirty="0">
                <a:solidFill>
                  <a:srgbClr val="0000FF"/>
                </a:solidFill>
                <a:latin typeface="Book Antiqua" pitchFamily="18" charset="0"/>
                <a:ea typeface="黑体" pitchFamily="2" charset="-122"/>
              </a:rPr>
              <a:t>（</a:t>
            </a:r>
            <a:r>
              <a:rPr lang="en-US" altLang="zh-CN" sz="2000" dirty="0">
                <a:solidFill>
                  <a:srgbClr val="0000FF"/>
                </a:solidFill>
                <a:latin typeface="Book Antiqua" pitchFamily="18" charset="0"/>
                <a:ea typeface="黑体" pitchFamily="2" charset="-122"/>
              </a:rPr>
              <a:t>c</a:t>
            </a:r>
            <a:r>
              <a:rPr lang="zh-CN" altLang="en-US" sz="2000" dirty="0" smtClean="0">
                <a:solidFill>
                  <a:srgbClr val="0000FF"/>
                </a:solidFill>
                <a:latin typeface="Book Antiqua" pitchFamily="18" charset="0"/>
                <a:ea typeface="黑体" pitchFamily="2" charset="-122"/>
              </a:rPr>
              <a:t>）</a:t>
            </a:r>
            <a:r>
              <a:rPr lang="en-US" altLang="zh-CN" sz="2000" dirty="0" smtClean="0">
                <a:solidFill>
                  <a:srgbClr val="0000FF"/>
                </a:solidFill>
                <a:latin typeface="Book Antiqua" pitchFamily="18" charset="0"/>
                <a:ea typeface="黑体" pitchFamily="2" charset="-122"/>
              </a:rPr>
              <a:t>SEM</a:t>
            </a:r>
            <a:endParaRPr lang="zh-CN" altLang="en-US" sz="2000" dirty="0">
              <a:solidFill>
                <a:srgbClr val="0000FF"/>
              </a:solidFill>
              <a:latin typeface="Book Antiqua" pitchFamily="18" charset="0"/>
              <a:ea typeface="黑体" pitchFamily="2" charset="-122"/>
            </a:endParaRPr>
          </a:p>
          <a:p>
            <a:pPr algn="just"/>
            <a:r>
              <a:rPr lang="zh-CN" altLang="en-US" sz="2000" dirty="0">
                <a:solidFill>
                  <a:srgbClr val="0000FF"/>
                </a:solidFill>
                <a:latin typeface="Book Antiqua" pitchFamily="18" charset="0"/>
                <a:ea typeface="黑体" pitchFamily="2" charset="-122"/>
              </a:rPr>
              <a:t>（</a:t>
            </a:r>
            <a:r>
              <a:rPr lang="en-US" altLang="zh-CN" sz="2000" dirty="0">
                <a:solidFill>
                  <a:srgbClr val="0000FF"/>
                </a:solidFill>
                <a:latin typeface="Book Antiqua" pitchFamily="18" charset="0"/>
                <a:ea typeface="黑体" pitchFamily="2" charset="-122"/>
              </a:rPr>
              <a:t>d</a:t>
            </a:r>
            <a:r>
              <a:rPr lang="zh-CN" altLang="en-US" sz="2000" dirty="0" smtClean="0">
                <a:solidFill>
                  <a:srgbClr val="0000FF"/>
                </a:solidFill>
                <a:latin typeface="Book Antiqua" pitchFamily="18" charset="0"/>
                <a:ea typeface="黑体" pitchFamily="2" charset="-122"/>
              </a:rPr>
              <a:t>）</a:t>
            </a:r>
            <a:r>
              <a:rPr lang="en-US" altLang="zh-CN" sz="2000" dirty="0" smtClean="0">
                <a:solidFill>
                  <a:srgbClr val="0000FF"/>
                </a:solidFill>
                <a:latin typeface="Book Antiqua" pitchFamily="18" charset="0"/>
                <a:ea typeface="黑体" pitchFamily="2" charset="-122"/>
              </a:rPr>
              <a:t>enhanced emission</a:t>
            </a:r>
            <a:endParaRPr lang="zh-CN" altLang="en-US" sz="2000" dirty="0">
              <a:solidFill>
                <a:srgbClr val="0000FF"/>
              </a:solidFill>
              <a:latin typeface="Book Antiqua" pitchFamily="18" charset="0"/>
              <a:ea typeface="黑体" pitchFamily="2" charset="-122"/>
            </a:endParaRPr>
          </a:p>
        </p:txBody>
      </p:sp>
      <p:sp>
        <p:nvSpPr>
          <p:cNvPr id="25604" name="Rectangle 6"/>
          <p:cNvSpPr>
            <a:spLocks noChangeArrowheads="1"/>
          </p:cNvSpPr>
          <p:nvPr/>
        </p:nvSpPr>
        <p:spPr bwMode="auto">
          <a:xfrm>
            <a:off x="579438" y="6060047"/>
            <a:ext cx="6707187" cy="708025"/>
          </a:xfrm>
          <a:prstGeom prst="rect">
            <a:avLst/>
          </a:prstGeom>
          <a:noFill/>
          <a:ln w="9525">
            <a:noFill/>
            <a:miter lim="800000"/>
            <a:headEnd/>
            <a:tailEnd/>
          </a:ln>
        </p:spPr>
        <p:txBody>
          <a:bodyPr anchor="ctr">
            <a:spAutoFit/>
          </a:bodyPr>
          <a:lstStyle/>
          <a:p>
            <a:r>
              <a:rPr lang="en-US" altLang="zh-CN" sz="2000">
                <a:solidFill>
                  <a:srgbClr val="0000FF"/>
                </a:solidFill>
                <a:latin typeface="Book Antiqua" pitchFamily="18" charset="0"/>
                <a:ea typeface="黑体" pitchFamily="2" charset="-122"/>
              </a:rPr>
              <a:t>P. Pignalosa, Bo Liu, Hong Chen, H. Smith, and Yasha Yi</a:t>
            </a:r>
          </a:p>
          <a:p>
            <a:r>
              <a:rPr lang="en-US" altLang="zh-CN" sz="2000" b="1" i="1">
                <a:solidFill>
                  <a:srgbClr val="0000FF"/>
                </a:solidFill>
                <a:latin typeface="Book Antiqua" pitchFamily="18" charset="0"/>
                <a:ea typeface="黑体" pitchFamily="2" charset="-122"/>
              </a:rPr>
              <a:t>Optics Letters</a:t>
            </a:r>
            <a:r>
              <a:rPr lang="en-US" altLang="zh-CN" sz="2000">
                <a:solidFill>
                  <a:srgbClr val="0000FF"/>
                </a:solidFill>
                <a:latin typeface="Book Antiqua" pitchFamily="18" charset="0"/>
                <a:ea typeface="黑体" pitchFamily="2" charset="-122"/>
              </a:rPr>
              <a:t>, 37 (2012) 2808</a:t>
            </a:r>
          </a:p>
        </p:txBody>
      </p:sp>
      <p:sp>
        <p:nvSpPr>
          <p:cNvPr id="25606" name="Rectangle 8"/>
          <p:cNvSpPr>
            <a:spLocks noChangeArrowheads="1"/>
          </p:cNvSpPr>
          <p:nvPr/>
        </p:nvSpPr>
        <p:spPr bwMode="auto">
          <a:xfrm>
            <a:off x="5291138" y="3357562"/>
            <a:ext cx="3686175" cy="1938992"/>
          </a:xfrm>
          <a:prstGeom prst="rect">
            <a:avLst/>
          </a:prstGeom>
          <a:noFill/>
          <a:ln w="9525">
            <a:noFill/>
            <a:miter lim="800000"/>
            <a:headEnd/>
            <a:tailEnd/>
          </a:ln>
        </p:spPr>
        <p:txBody>
          <a:bodyPr anchor="ctr">
            <a:spAutoFit/>
          </a:bodyPr>
          <a:lstStyle/>
          <a:p>
            <a:r>
              <a:rPr lang="en-US" altLang="zh-CN" sz="2000" dirty="0" smtClean="0">
                <a:solidFill>
                  <a:srgbClr val="0000FF"/>
                </a:solidFill>
                <a:latin typeface="Book Antiqua" pitchFamily="18" charset="0"/>
                <a:ea typeface="楷体_GB2312" pitchFamily="49" charset="-122"/>
                <a:cs typeface="Times New Roman" pitchFamily="18" charset="0"/>
              </a:rPr>
              <a:t>OSA, News </a:t>
            </a:r>
            <a:r>
              <a:rPr lang="en-US" altLang="zh-CN" sz="2000" dirty="0">
                <a:solidFill>
                  <a:srgbClr val="0000FF"/>
                </a:solidFill>
                <a:latin typeface="Book Antiqua" pitchFamily="18" charset="0"/>
                <a:ea typeface="楷体_GB2312" pitchFamily="49" charset="-122"/>
                <a:cs typeface="Times New Roman" pitchFamily="18" charset="0"/>
              </a:rPr>
              <a:t>Releases</a:t>
            </a:r>
            <a:r>
              <a:rPr lang="zh-CN" altLang="en-US" sz="2000" dirty="0">
                <a:solidFill>
                  <a:srgbClr val="0000FF"/>
                </a:solidFill>
                <a:latin typeface="Book Antiqua" pitchFamily="18" charset="0"/>
                <a:ea typeface="楷体_GB2312" pitchFamily="49" charset="-122"/>
                <a:cs typeface="Times New Roman" pitchFamily="18" charset="0"/>
              </a:rPr>
              <a:t> </a:t>
            </a:r>
            <a:endParaRPr lang="en-US" altLang="zh-CN" sz="2000" dirty="0">
              <a:solidFill>
                <a:srgbClr val="0000FF"/>
              </a:solidFill>
              <a:latin typeface="Book Antiqua" pitchFamily="18" charset="0"/>
              <a:ea typeface="楷体_GB2312" pitchFamily="49" charset="-122"/>
              <a:cs typeface="Times New Roman" pitchFamily="18" charset="0"/>
            </a:endParaRPr>
          </a:p>
          <a:p>
            <a:r>
              <a:rPr lang="en-US" altLang="zh-CN" sz="2000" dirty="0" smtClean="0">
                <a:solidFill>
                  <a:srgbClr val="0000FF"/>
                </a:solidFill>
                <a:latin typeface="Book Antiqua" pitchFamily="18" charset="0"/>
                <a:ea typeface="楷体_GB2312" pitchFamily="49" charset="-122"/>
                <a:cs typeface="Times New Roman" pitchFamily="18" charset="0"/>
              </a:rPr>
              <a:t>Reported by Engineer </a:t>
            </a:r>
            <a:r>
              <a:rPr lang="en-US" altLang="zh-CN" sz="2000" dirty="0">
                <a:solidFill>
                  <a:srgbClr val="0000FF"/>
                </a:solidFill>
                <a:latin typeface="Book Antiqua" pitchFamily="18" charset="0"/>
                <a:ea typeface="楷体_GB2312" pitchFamily="49" charset="-122"/>
                <a:cs typeface="Times New Roman" pitchFamily="18" charset="0"/>
              </a:rPr>
              <a:t>online</a:t>
            </a:r>
            <a:r>
              <a:rPr lang="zh-CN" altLang="en-US" sz="2000" dirty="0">
                <a:solidFill>
                  <a:srgbClr val="0000FF"/>
                </a:solidFill>
                <a:latin typeface="Book Antiqua" pitchFamily="18" charset="0"/>
                <a:ea typeface="楷体_GB2312" pitchFamily="49" charset="-122"/>
                <a:cs typeface="Times New Roman" pitchFamily="18" charset="0"/>
              </a:rPr>
              <a:t>，</a:t>
            </a:r>
            <a:r>
              <a:rPr lang="en-US" altLang="zh-CN" sz="2000" dirty="0" err="1">
                <a:solidFill>
                  <a:srgbClr val="0000FF"/>
                </a:solidFill>
                <a:latin typeface="Book Antiqua" pitchFamily="18" charset="0"/>
                <a:ea typeface="楷体_GB2312" pitchFamily="49" charset="-122"/>
                <a:cs typeface="Times New Roman" pitchFamily="18" charset="0"/>
              </a:rPr>
              <a:t>HealthTech</a:t>
            </a:r>
            <a:r>
              <a:rPr lang="en-US" altLang="zh-CN" sz="2000" dirty="0">
                <a:solidFill>
                  <a:srgbClr val="0000FF"/>
                </a:solidFill>
                <a:latin typeface="Book Antiqua" pitchFamily="18" charset="0"/>
                <a:ea typeface="楷体_GB2312" pitchFamily="49" charset="-122"/>
                <a:cs typeface="Times New Roman" pitchFamily="18" charset="0"/>
              </a:rPr>
              <a:t> Zone</a:t>
            </a:r>
            <a:r>
              <a:rPr lang="zh-CN" altLang="en-US" sz="2000" dirty="0">
                <a:solidFill>
                  <a:srgbClr val="0000FF"/>
                </a:solidFill>
                <a:latin typeface="Book Antiqua" pitchFamily="18" charset="0"/>
                <a:ea typeface="楷体_GB2312" pitchFamily="49" charset="-122"/>
                <a:cs typeface="Times New Roman" pitchFamily="18" charset="0"/>
              </a:rPr>
              <a:t>，</a:t>
            </a:r>
            <a:r>
              <a:rPr lang="en-US" altLang="zh-CN" sz="2000" dirty="0">
                <a:solidFill>
                  <a:srgbClr val="0000FF"/>
                </a:solidFill>
                <a:latin typeface="Book Antiqua" pitchFamily="18" charset="0"/>
                <a:ea typeface="楷体_GB2312" pitchFamily="49" charset="-122"/>
                <a:cs typeface="Times New Roman" pitchFamily="18" charset="0"/>
              </a:rPr>
              <a:t>Photonics.com</a:t>
            </a:r>
            <a:r>
              <a:rPr lang="zh-CN" altLang="en-US" sz="2000" dirty="0">
                <a:solidFill>
                  <a:srgbClr val="0000FF"/>
                </a:solidFill>
                <a:latin typeface="Book Antiqua" pitchFamily="18" charset="0"/>
                <a:ea typeface="楷体_GB2312" pitchFamily="49" charset="-122"/>
                <a:cs typeface="Times New Roman" pitchFamily="18" charset="0"/>
              </a:rPr>
              <a:t>，</a:t>
            </a:r>
            <a:r>
              <a:rPr lang="en-US" altLang="zh-CN" sz="2000" dirty="0">
                <a:solidFill>
                  <a:srgbClr val="0000FF"/>
                </a:solidFill>
                <a:latin typeface="Book Antiqua" pitchFamily="18" charset="0"/>
                <a:ea typeface="楷体_GB2312" pitchFamily="49" charset="-122"/>
                <a:cs typeface="Times New Roman" pitchFamily="18" charset="0"/>
              </a:rPr>
              <a:t>Radiology Daily </a:t>
            </a:r>
            <a:r>
              <a:rPr lang="zh-CN" altLang="en-US" sz="2000" dirty="0" smtClean="0">
                <a:solidFill>
                  <a:srgbClr val="0000FF"/>
                </a:solidFill>
                <a:latin typeface="Book Antiqua" pitchFamily="18" charset="0"/>
                <a:ea typeface="楷体_GB2312" pitchFamily="49" charset="-122"/>
                <a:cs typeface="Times New Roman" pitchFamily="18" charset="0"/>
              </a:rPr>
              <a:t>。报道已吸引西门子医学成像探测器小组的合作。</a:t>
            </a:r>
            <a:endParaRPr lang="zh-CN" altLang="en-US" sz="2000" dirty="0">
              <a:solidFill>
                <a:srgbClr val="0000FF"/>
              </a:solidFill>
              <a:latin typeface="Book Antiqua" pitchFamily="18" charset="0"/>
              <a:ea typeface="楷体_GB2312" pitchFamily="49" charset="-122"/>
              <a:cs typeface="Times New Roman" pitchFamily="18" charset="0"/>
            </a:endParaRPr>
          </a:p>
        </p:txBody>
      </p:sp>
      <p:sp>
        <p:nvSpPr>
          <p:cNvPr id="25607" name="Text Box 9"/>
          <p:cNvSpPr txBox="1">
            <a:spLocks noChangeArrowheads="1"/>
          </p:cNvSpPr>
          <p:nvPr/>
        </p:nvSpPr>
        <p:spPr bwMode="auto">
          <a:xfrm>
            <a:off x="635000" y="5511572"/>
            <a:ext cx="7580338" cy="477054"/>
          </a:xfrm>
          <a:prstGeom prst="rect">
            <a:avLst/>
          </a:prstGeom>
          <a:noFill/>
          <a:ln w="9525">
            <a:noFill/>
            <a:miter lim="800000"/>
            <a:headEnd/>
            <a:tailEnd/>
          </a:ln>
        </p:spPr>
        <p:txBody>
          <a:bodyPr wrap="square">
            <a:spAutoFit/>
          </a:bodyPr>
          <a:lstStyle/>
          <a:p>
            <a:pPr>
              <a:spcBef>
                <a:spcPct val="50000"/>
              </a:spcBef>
            </a:pPr>
            <a:r>
              <a:rPr lang="en-US" altLang="zh-CN" sz="2500" dirty="0" smtClean="0">
                <a:solidFill>
                  <a:srgbClr val="0000FF"/>
                </a:solidFill>
                <a:latin typeface="Book Antiqua" pitchFamily="18" charset="0"/>
                <a:ea typeface="黑体" pitchFamily="2" charset="-122"/>
              </a:rPr>
              <a:t>antireflection + diffraction of periodic structure</a:t>
            </a:r>
            <a:endParaRPr lang="zh-CN" altLang="en-US" sz="2500" dirty="0">
              <a:solidFill>
                <a:srgbClr val="0000FF"/>
              </a:solidFill>
              <a:latin typeface="Book Antiqua" pitchFamily="18" charset="0"/>
              <a:ea typeface="黑体" pitchFamily="2" charset="-122"/>
            </a:endParaRPr>
          </a:p>
        </p:txBody>
      </p:sp>
      <p:sp>
        <p:nvSpPr>
          <p:cNvPr id="8" name="TextBox 7"/>
          <p:cNvSpPr txBox="1"/>
          <p:nvPr/>
        </p:nvSpPr>
        <p:spPr>
          <a:xfrm>
            <a:off x="5214942" y="6488692"/>
            <a:ext cx="3071834" cy="369332"/>
          </a:xfrm>
          <a:prstGeom prst="rect">
            <a:avLst/>
          </a:prstGeom>
          <a:noFill/>
        </p:spPr>
        <p:txBody>
          <a:bodyPr wrap="square" rtlCol="0">
            <a:spAutoFit/>
          </a:bodyPr>
          <a:lstStyle/>
          <a:p>
            <a:r>
              <a:rPr lang="en-US" altLang="zh-CN" dirty="0" err="1" smtClean="0">
                <a:solidFill>
                  <a:srgbClr val="0000FF"/>
                </a:solidFill>
                <a:latin typeface="Times New Roman" pitchFamily="18" charset="0"/>
                <a:ea typeface="黑体" pitchFamily="2" charset="-122"/>
                <a:cs typeface="Times New Roman" pitchFamily="18" charset="0"/>
              </a:rPr>
              <a:t>Tongji</a:t>
            </a:r>
            <a:r>
              <a:rPr lang="en-US" altLang="zh-CN" dirty="0" smtClean="0">
                <a:solidFill>
                  <a:srgbClr val="0000FF"/>
                </a:solidFill>
                <a:latin typeface="Times New Roman" pitchFamily="18" charset="0"/>
                <a:ea typeface="黑体" pitchFamily="2" charset="-122"/>
                <a:cs typeface="Times New Roman" pitchFamily="18" charset="0"/>
              </a:rPr>
              <a:t> and New York Univ.</a:t>
            </a:r>
            <a:endParaRPr lang="zh-CN" altLang="en-US" dirty="0">
              <a:solidFill>
                <a:srgbClr val="0000FF"/>
              </a:solidFill>
              <a:latin typeface="Times New Roman" pitchFamily="18" charset="0"/>
              <a:ea typeface="黑体" pitchFamily="2" charset="-122"/>
              <a:cs typeface="Times New Roman" pitchFamily="18" charset="0"/>
            </a:endParaRPr>
          </a:p>
        </p:txBody>
      </p:sp>
      <p:sp>
        <p:nvSpPr>
          <p:cNvPr id="9" name="矩形 8"/>
          <p:cNvSpPr/>
          <p:nvPr/>
        </p:nvSpPr>
        <p:spPr>
          <a:xfrm>
            <a:off x="357158" y="137204"/>
            <a:ext cx="8358246" cy="1077218"/>
          </a:xfrm>
          <a:prstGeom prst="rect">
            <a:avLst/>
          </a:prstGeom>
          <a:ln>
            <a:solidFill>
              <a:srgbClr val="C00000"/>
            </a:solidFill>
          </a:ln>
        </p:spPr>
        <p:txBody>
          <a:bodyPr wrap="square">
            <a:spAutoFit/>
          </a:bodyPr>
          <a:lstStyle/>
          <a:p>
            <a:r>
              <a:rPr lang="zh-CN" altLang="en-US" sz="3200" b="1" dirty="0" smtClean="0">
                <a:solidFill>
                  <a:srgbClr val="C00000"/>
                </a:solidFill>
                <a:latin typeface="Arial" pitchFamily="34" charset="0"/>
                <a:ea typeface="黑体" pitchFamily="2" charset="-122"/>
                <a:cs typeface="Arial" pitchFamily="34" charset="0"/>
              </a:rPr>
              <a:t>利用仿生蛾眼微结构实现闪烁体薄膜光提取效率的提高</a:t>
            </a:r>
            <a:endParaRPr lang="en-US" altLang="zh-CN" sz="3200" b="1" dirty="0" smtClean="0">
              <a:solidFill>
                <a:srgbClr val="C00000"/>
              </a:solidFill>
              <a:latin typeface="Arial" pitchFamily="34" charset="0"/>
              <a:ea typeface="黑体" pitchFamily="2" charset="-122"/>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9" name="Object 3"/>
          <p:cNvGraphicFramePr>
            <a:graphicFrameLocks noChangeAspect="1"/>
          </p:cNvGraphicFramePr>
          <p:nvPr/>
        </p:nvGraphicFramePr>
        <p:xfrm>
          <a:off x="4500562" y="3357562"/>
          <a:ext cx="5357850" cy="3429024"/>
        </p:xfrm>
        <a:graphic>
          <a:graphicData uri="http://schemas.openxmlformats.org/presentationml/2006/ole">
            <p:oleObj spid="_x0000_s65539" name="Graph" r:id="rId3" imgW="4131720" imgH="2901600" progId="Origin50.Graph">
              <p:embed/>
            </p:oleObj>
          </a:graphicData>
        </a:graphic>
      </p:graphicFrame>
      <p:sp>
        <p:nvSpPr>
          <p:cNvPr id="14" name="TextBox 19"/>
          <p:cNvSpPr txBox="1">
            <a:spLocks noChangeArrowheads="1"/>
          </p:cNvSpPr>
          <p:nvPr/>
        </p:nvSpPr>
        <p:spPr bwMode="auto">
          <a:xfrm>
            <a:off x="6357950" y="6429396"/>
            <a:ext cx="1571636" cy="400110"/>
          </a:xfrm>
          <a:prstGeom prst="rect">
            <a:avLst/>
          </a:prstGeom>
          <a:noFill/>
          <a:ln w="9525">
            <a:noFill/>
            <a:miter lim="800000"/>
            <a:headEnd/>
            <a:tailEnd/>
          </a:ln>
        </p:spPr>
        <p:txBody>
          <a:bodyPr wrap="square">
            <a:spAutoFit/>
          </a:bodyPr>
          <a:lstStyle/>
          <a:p>
            <a:r>
              <a:rPr lang="zh-CN" altLang="en-US" sz="2000" b="1" dirty="0" smtClean="0">
                <a:solidFill>
                  <a:srgbClr val="0000FF"/>
                </a:solidFill>
                <a:latin typeface="华文楷体" pitchFamily="2" charset="-122"/>
                <a:ea typeface="华文楷体" pitchFamily="2" charset="-122"/>
              </a:rPr>
              <a:t>模拟结果</a:t>
            </a:r>
            <a:r>
              <a:rPr lang="en-US" altLang="zh-CN" sz="2000" b="1" dirty="0" smtClean="0">
                <a:solidFill>
                  <a:srgbClr val="0000FF"/>
                </a:solidFill>
                <a:latin typeface="华文楷体" pitchFamily="2" charset="-122"/>
                <a:ea typeface="华文楷体" pitchFamily="2" charset="-122"/>
              </a:rPr>
              <a:t> </a:t>
            </a:r>
            <a:endParaRPr lang="zh-CN" altLang="en-US" sz="2000" b="1" dirty="0">
              <a:solidFill>
                <a:srgbClr val="0000FF"/>
              </a:solidFill>
              <a:latin typeface="华文楷体" pitchFamily="2" charset="-122"/>
              <a:ea typeface="华文楷体" pitchFamily="2" charset="-122"/>
            </a:endParaRPr>
          </a:p>
        </p:txBody>
      </p:sp>
      <p:pic>
        <p:nvPicPr>
          <p:cNvPr id="65543" name="Picture 7"/>
          <p:cNvPicPr>
            <a:picLocks noChangeAspect="1" noChangeArrowheads="1"/>
          </p:cNvPicPr>
          <p:nvPr/>
        </p:nvPicPr>
        <p:blipFill>
          <a:blip r:embed="rId4"/>
          <a:srcRect/>
          <a:stretch>
            <a:fillRect/>
          </a:stretch>
        </p:blipFill>
        <p:spPr bwMode="auto">
          <a:xfrm>
            <a:off x="285720" y="1714488"/>
            <a:ext cx="4432506" cy="4286280"/>
          </a:xfrm>
          <a:prstGeom prst="rect">
            <a:avLst/>
          </a:prstGeom>
          <a:noFill/>
          <a:ln w="9525">
            <a:noFill/>
            <a:miter lim="800000"/>
            <a:headEnd/>
            <a:tailEnd/>
          </a:ln>
          <a:effectLst/>
        </p:spPr>
      </p:pic>
      <p:sp>
        <p:nvSpPr>
          <p:cNvPr id="20" name="矩形 19"/>
          <p:cNvSpPr/>
          <p:nvPr/>
        </p:nvSpPr>
        <p:spPr>
          <a:xfrm>
            <a:off x="357158" y="142852"/>
            <a:ext cx="8429684" cy="1077218"/>
          </a:xfrm>
          <a:prstGeom prst="rect">
            <a:avLst/>
          </a:prstGeom>
          <a:ln>
            <a:solidFill>
              <a:srgbClr val="C00000"/>
            </a:solidFill>
          </a:ln>
        </p:spPr>
        <p:txBody>
          <a:bodyPr wrap="square">
            <a:spAutoFit/>
          </a:bodyPr>
          <a:lstStyle/>
          <a:p>
            <a:r>
              <a:rPr lang="zh-CN" altLang="en-US" sz="3200" b="1" dirty="0" smtClean="0">
                <a:solidFill>
                  <a:srgbClr val="C00000"/>
                </a:solidFill>
                <a:latin typeface="Arial" pitchFamily="34" charset="0"/>
                <a:ea typeface="黑体" pitchFamily="2" charset="-122"/>
                <a:cs typeface="Arial" pitchFamily="34" charset="0"/>
              </a:rPr>
              <a:t>利用单层纳米球阵列形成的光子晶体实现闪烁晶体光提取效率的提高</a:t>
            </a:r>
            <a:endParaRPr lang="en-US" altLang="zh-CN" sz="3200" b="1" dirty="0" smtClean="0">
              <a:solidFill>
                <a:srgbClr val="C00000"/>
              </a:solidFill>
              <a:latin typeface="Arial" pitchFamily="34" charset="0"/>
              <a:ea typeface="黑体" pitchFamily="2" charset="-122"/>
              <a:cs typeface="Arial" pitchFamily="34" charset="0"/>
            </a:endParaRPr>
          </a:p>
        </p:txBody>
      </p:sp>
      <p:graphicFrame>
        <p:nvGraphicFramePr>
          <p:cNvPr id="65542" name="Object 6"/>
          <p:cNvGraphicFramePr>
            <a:graphicFrameLocks noChangeAspect="1"/>
          </p:cNvGraphicFramePr>
          <p:nvPr/>
        </p:nvGraphicFramePr>
        <p:xfrm>
          <a:off x="5000628" y="1219745"/>
          <a:ext cx="4000528" cy="2495007"/>
        </p:xfrm>
        <a:graphic>
          <a:graphicData uri="http://schemas.openxmlformats.org/presentationml/2006/ole">
            <p:oleObj spid="_x0000_s65542" name="Graph" r:id="rId5" imgW="4154400" imgH="2901600" progId="Origin50.Graph">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357158" y="642918"/>
            <a:ext cx="6296730" cy="428628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6674227" y="0"/>
            <a:ext cx="2469773" cy="32861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a:outerShdw blurRad="50800" dist="50800" dir="5400000" algn="ctr" rotWithShape="0">
              <a:srgbClr val="000000"/>
            </a:outerShdw>
          </a:effectLst>
        </p:spPr>
      </p:pic>
      <p:sp>
        <p:nvSpPr>
          <p:cNvPr id="6" name="Text Box 90"/>
          <p:cNvSpPr txBox="1">
            <a:spLocks noChangeArrowheads="1"/>
          </p:cNvSpPr>
          <p:nvPr/>
        </p:nvSpPr>
        <p:spPr bwMode="auto">
          <a:xfrm>
            <a:off x="5500694" y="5858880"/>
            <a:ext cx="3500462" cy="784830"/>
          </a:xfrm>
          <a:prstGeom prst="rect">
            <a:avLst/>
          </a:prstGeom>
          <a:noFill/>
          <a:ln w="9525">
            <a:noFill/>
            <a:miter lim="800000"/>
            <a:headEnd/>
            <a:tailEnd/>
          </a:ln>
        </p:spPr>
        <p:txBody>
          <a:bodyPr wrap="square">
            <a:spAutoFit/>
          </a:bodyPr>
          <a:lstStyle/>
          <a:p>
            <a:r>
              <a:rPr lang="en-US" altLang="zh-CN" sz="1500" b="1" i="1" dirty="0" smtClean="0">
                <a:solidFill>
                  <a:srgbClr val="0000FF"/>
                </a:solidFill>
                <a:latin typeface="Book Antiqua" pitchFamily="18" charset="0"/>
              </a:rPr>
              <a:t>Appl</a:t>
            </a:r>
            <a:r>
              <a:rPr lang="en-US" altLang="zh-CN" sz="1500" b="1" i="1" dirty="0">
                <a:solidFill>
                  <a:srgbClr val="0000FF"/>
                </a:solidFill>
                <a:latin typeface="Book Antiqua" pitchFamily="18" charset="0"/>
              </a:rPr>
              <a:t>. Phys. </a:t>
            </a:r>
            <a:r>
              <a:rPr lang="en-US" altLang="zh-CN" sz="1500" b="1" i="1" dirty="0" err="1">
                <a:solidFill>
                  <a:srgbClr val="0000FF"/>
                </a:solidFill>
                <a:latin typeface="Book Antiqua" pitchFamily="18" charset="0"/>
              </a:rPr>
              <a:t>Lett</a:t>
            </a:r>
            <a:r>
              <a:rPr lang="en-US" altLang="zh-CN" sz="1500" b="1" i="1" dirty="0">
                <a:solidFill>
                  <a:srgbClr val="0000FF"/>
                </a:solidFill>
                <a:latin typeface="Book Antiqua" pitchFamily="18" charset="0"/>
              </a:rPr>
              <a:t>.</a:t>
            </a:r>
            <a:r>
              <a:rPr lang="en-US" altLang="zh-CN" sz="1500" b="1" dirty="0">
                <a:solidFill>
                  <a:srgbClr val="0000FF"/>
                </a:solidFill>
                <a:latin typeface="Book Antiqua" pitchFamily="18" charset="0"/>
              </a:rPr>
              <a:t> 102, 071909 (2013</a:t>
            </a:r>
            <a:r>
              <a:rPr lang="en-US" altLang="zh-CN" sz="1500" b="1" dirty="0" smtClean="0">
                <a:solidFill>
                  <a:srgbClr val="0000FF"/>
                </a:solidFill>
                <a:latin typeface="Book Antiqua" pitchFamily="18" charset="0"/>
              </a:rPr>
              <a:t>)</a:t>
            </a:r>
            <a:r>
              <a:rPr lang="zh-CN" altLang="en-US" sz="1500" b="1" dirty="0" smtClean="0">
                <a:solidFill>
                  <a:srgbClr val="0000FF"/>
                </a:solidFill>
                <a:latin typeface="Book Antiqua" pitchFamily="18" charset="0"/>
              </a:rPr>
              <a:t>         </a:t>
            </a:r>
            <a:endParaRPr lang="en-US" altLang="zh-CN" sz="1500" b="1" dirty="0" smtClean="0">
              <a:solidFill>
                <a:srgbClr val="0000FF"/>
              </a:solidFill>
              <a:latin typeface="Book Antiqua" pitchFamily="18" charset="0"/>
            </a:endParaRPr>
          </a:p>
          <a:p>
            <a:r>
              <a:rPr lang="en-US" altLang="zh-CN" sz="1500" b="1" i="1" dirty="0" smtClean="0">
                <a:solidFill>
                  <a:srgbClr val="0000FF"/>
                </a:solidFill>
                <a:latin typeface="Book Antiqua" pitchFamily="18" charset="0"/>
              </a:rPr>
              <a:t>Optical Materials 35, </a:t>
            </a:r>
            <a:r>
              <a:rPr lang="en-US" altLang="zh-CN" sz="1500" b="1" dirty="0" smtClean="0">
                <a:solidFill>
                  <a:srgbClr val="0000FF"/>
                </a:solidFill>
                <a:latin typeface="Book Antiqua" pitchFamily="18" charset="0"/>
              </a:rPr>
              <a:t>2343–2346 (2013)   </a:t>
            </a:r>
          </a:p>
          <a:p>
            <a:r>
              <a:rPr lang="en-US" altLang="zh-CN" sz="1500" b="1" i="1" dirty="0" smtClean="0">
                <a:solidFill>
                  <a:srgbClr val="0000FF"/>
                </a:solidFill>
                <a:latin typeface="Book Antiqua" pitchFamily="18" charset="0"/>
              </a:rPr>
              <a:t>Phys. Status </a:t>
            </a:r>
            <a:r>
              <a:rPr lang="en-US" altLang="zh-CN" sz="1500" b="1" i="1" dirty="0" err="1" smtClean="0">
                <a:solidFill>
                  <a:srgbClr val="0000FF"/>
                </a:solidFill>
                <a:latin typeface="Book Antiqua" pitchFamily="18" charset="0"/>
              </a:rPr>
              <a:t>Solidi</a:t>
            </a:r>
            <a:r>
              <a:rPr lang="en-US" altLang="zh-CN" sz="1500" b="1" i="1" dirty="0" smtClean="0">
                <a:solidFill>
                  <a:srgbClr val="0000FF"/>
                </a:solidFill>
                <a:latin typeface="Book Antiqua" pitchFamily="18" charset="0"/>
              </a:rPr>
              <a:t> A, </a:t>
            </a:r>
            <a:r>
              <a:rPr lang="en-US" altLang="zh-CN" sz="1500" b="1" dirty="0" smtClean="0">
                <a:solidFill>
                  <a:srgbClr val="0000FF"/>
                </a:solidFill>
                <a:latin typeface="Book Antiqua" pitchFamily="18" charset="0"/>
              </a:rPr>
              <a:t>1–6 (2014)             </a:t>
            </a:r>
          </a:p>
        </p:txBody>
      </p:sp>
      <p:sp>
        <p:nvSpPr>
          <p:cNvPr id="7" name="TextBox 6"/>
          <p:cNvSpPr txBox="1"/>
          <p:nvPr/>
        </p:nvSpPr>
        <p:spPr>
          <a:xfrm>
            <a:off x="7694212" y="2957452"/>
            <a:ext cx="1449820" cy="400110"/>
          </a:xfrm>
          <a:prstGeom prst="rect">
            <a:avLst/>
          </a:prstGeom>
          <a:noFill/>
        </p:spPr>
        <p:txBody>
          <a:bodyPr wrap="none" rtlCol="0">
            <a:spAutoFit/>
          </a:bodyPr>
          <a:lstStyle/>
          <a:p>
            <a:r>
              <a:rPr lang="en-US" altLang="zh-CN" sz="2000" b="1" dirty="0" smtClean="0">
                <a:solidFill>
                  <a:srgbClr val="FFFF00"/>
                </a:solidFill>
              </a:rPr>
              <a:t>cover paper</a:t>
            </a:r>
            <a:endParaRPr lang="zh-CN" altLang="en-US" sz="2000" b="1" dirty="0">
              <a:solidFill>
                <a:srgbClr val="FFFF00"/>
              </a:solidFill>
            </a:endParaRPr>
          </a:p>
        </p:txBody>
      </p:sp>
      <p:sp>
        <p:nvSpPr>
          <p:cNvPr id="8" name="TextBox 7"/>
          <p:cNvSpPr txBox="1"/>
          <p:nvPr/>
        </p:nvSpPr>
        <p:spPr>
          <a:xfrm>
            <a:off x="2848451" y="71414"/>
            <a:ext cx="1723549" cy="553998"/>
          </a:xfrm>
          <a:prstGeom prst="rect">
            <a:avLst/>
          </a:prstGeom>
          <a:noFill/>
        </p:spPr>
        <p:txBody>
          <a:bodyPr wrap="none" rtlCol="0">
            <a:spAutoFit/>
          </a:bodyPr>
          <a:lstStyle/>
          <a:p>
            <a:r>
              <a:rPr lang="zh-CN" altLang="en-US" sz="3000" b="1" dirty="0" smtClean="0">
                <a:solidFill>
                  <a:srgbClr val="0000FF"/>
                </a:solidFill>
                <a:latin typeface="黑体" pitchFamily="49" charset="-122"/>
                <a:ea typeface="黑体" pitchFamily="49" charset="-122"/>
              </a:rPr>
              <a:t>实验表征</a:t>
            </a:r>
            <a:endParaRPr lang="zh-CN" altLang="en-US" sz="3000" b="1" dirty="0">
              <a:solidFill>
                <a:srgbClr val="0000FF"/>
              </a:solidFill>
              <a:latin typeface="黑体" pitchFamily="49" charset="-122"/>
              <a:ea typeface="黑体" pitchFamily="49" charset="-122"/>
            </a:endParaRPr>
          </a:p>
        </p:txBody>
      </p:sp>
      <p:sp>
        <p:nvSpPr>
          <p:cNvPr id="87041" name="Rectangle 1"/>
          <p:cNvSpPr>
            <a:spLocks noChangeArrowheads="1"/>
          </p:cNvSpPr>
          <p:nvPr/>
        </p:nvSpPr>
        <p:spPr bwMode="auto">
          <a:xfrm>
            <a:off x="214282" y="4941056"/>
            <a:ext cx="4786346"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lvl="0" indent="-457200" algn="just" fontAlgn="base">
              <a:spcBef>
                <a:spcPct val="0"/>
              </a:spcBef>
              <a:spcAft>
                <a:spcPct val="0"/>
              </a:spcAft>
              <a:buAutoNum type="alphaLcParenBoth"/>
            </a:pPr>
            <a:r>
              <a:rPr lang="en-US" altLang="zh-CN" sz="2000" dirty="0" smtClean="0">
                <a:solidFill>
                  <a:srgbClr val="0000FF"/>
                </a:solidFill>
                <a:latin typeface="Times New Roman" pitchFamily="18" charset="0"/>
                <a:ea typeface="宋体" pitchFamily="2" charset="-122"/>
                <a:cs typeface="Times New Roman" pitchFamily="18" charset="0"/>
              </a:rPr>
              <a:t>BGO covered with photonic structure</a:t>
            </a:r>
          </a:p>
          <a:p>
            <a:pPr marL="457200" lvl="0" indent="-457200" algn="just" fontAlgn="base">
              <a:spcBef>
                <a:spcPct val="0"/>
              </a:spcBef>
              <a:spcAft>
                <a:spcPct val="0"/>
              </a:spcAft>
              <a:buAutoNum type="alphaLcParenBoth"/>
            </a:pPr>
            <a:r>
              <a:rPr lang="en-US" altLang="zh-CN" sz="2000" dirty="0" smtClean="0">
                <a:solidFill>
                  <a:srgbClr val="0000FF"/>
                </a:solidFill>
                <a:latin typeface="Times New Roman" pitchFamily="18" charset="0"/>
                <a:ea typeface="宋体" pitchFamily="2" charset="-122"/>
                <a:cs typeface="Times New Roman" pitchFamily="18" charset="0"/>
              </a:rPr>
              <a:t>Reference BGO  </a:t>
            </a:r>
          </a:p>
          <a:p>
            <a:pPr marL="0" marR="0" lvl="0" indent="0" algn="just" defTabSz="914400" rtl="0" eaLnBrk="1" fontAlgn="base" latinLnBrk="0" hangingPunct="1">
              <a:lnSpc>
                <a:spcPct val="100000"/>
              </a:lnSpc>
              <a:spcBef>
                <a:spcPct val="0"/>
              </a:spcBef>
              <a:spcAft>
                <a:spcPct val="0"/>
              </a:spcAft>
              <a:buClrTx/>
              <a:buSzTx/>
              <a:buFontTx/>
              <a:buNone/>
              <a:tabLst/>
            </a:pPr>
            <a:r>
              <a:rPr lang="en-US" altLang="zh-CN" sz="2000" dirty="0" smtClean="0">
                <a:solidFill>
                  <a:srgbClr val="0000FF"/>
                </a:solidFill>
                <a:latin typeface="Times New Roman" pitchFamily="18" charset="0"/>
                <a:ea typeface="宋体" pitchFamily="2" charset="-122"/>
                <a:cs typeface="Times New Roman" pitchFamily="18" charset="0"/>
              </a:rPr>
              <a:t>(c)   </a:t>
            </a:r>
            <a:r>
              <a:rPr kumimoji="0" lang="en-US" altLang="zh-CN" sz="2000" b="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Angular profiles of emission at 510 nm </a:t>
            </a:r>
          </a:p>
          <a:p>
            <a:pPr lvl="0" algn="just" fontAlgn="base">
              <a:spcBef>
                <a:spcPct val="0"/>
              </a:spcBef>
              <a:spcAft>
                <a:spcPct val="0"/>
              </a:spcAft>
            </a:pPr>
            <a:r>
              <a:rPr lang="en-US" altLang="zh-CN" sz="2000" dirty="0" smtClean="0">
                <a:solidFill>
                  <a:srgbClr val="0000FF"/>
                </a:solidFill>
                <a:latin typeface="Times New Roman" pitchFamily="18" charset="0"/>
                <a:ea typeface="宋体" pitchFamily="2" charset="-122"/>
                <a:cs typeface="Times New Roman" pitchFamily="18" charset="0"/>
              </a:rPr>
              <a:t>(d)   Angular profiles of emission at </a:t>
            </a:r>
            <a:r>
              <a:rPr kumimoji="0" lang="en-US" altLang="zh-CN" sz="2000" b="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620 nm</a:t>
            </a:r>
          </a:p>
          <a:p>
            <a:pPr lvl="0" algn="just" fontAlgn="base">
              <a:spcBef>
                <a:spcPct val="0"/>
              </a:spcBef>
              <a:spcAft>
                <a:spcPct val="0"/>
              </a:spcAft>
            </a:pPr>
            <a:r>
              <a:rPr kumimoji="0" lang="en-US" altLang="zh-CN" sz="2000" b="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(e)   L</a:t>
            </a:r>
            <a:r>
              <a:rPr lang="en-US" altLang="zh-CN" sz="2000" dirty="0" smtClean="0">
                <a:solidFill>
                  <a:srgbClr val="0000FF"/>
                </a:solidFill>
                <a:latin typeface="Times New Roman" pitchFamily="18" charset="0"/>
                <a:ea typeface="宋体" pitchFamily="2" charset="-122"/>
                <a:cs typeface="Times New Roman" pitchFamily="18" charset="0"/>
              </a:rPr>
              <a:t>ight output with </a:t>
            </a:r>
            <a:r>
              <a:rPr lang="en-US" altLang="zh-CN" sz="2000" baseline="30000" dirty="0" smtClean="0">
                <a:solidFill>
                  <a:srgbClr val="0000FF"/>
                </a:solidFill>
                <a:latin typeface="Times New Roman" pitchFamily="18" charset="0"/>
                <a:ea typeface="宋体" pitchFamily="2" charset="-122"/>
                <a:cs typeface="Times New Roman" pitchFamily="18" charset="0"/>
              </a:rPr>
              <a:t>137</a:t>
            </a:r>
            <a:r>
              <a:rPr lang="en-US" altLang="zh-CN" sz="2000" dirty="0" smtClean="0">
                <a:solidFill>
                  <a:srgbClr val="0000FF"/>
                </a:solidFill>
                <a:latin typeface="Times New Roman" pitchFamily="18" charset="0"/>
                <a:ea typeface="宋体" pitchFamily="2" charset="-122"/>
                <a:cs typeface="Times New Roman" pitchFamily="18" charset="0"/>
              </a:rPr>
              <a:t>Cs</a:t>
            </a:r>
            <a:r>
              <a:rPr kumimoji="0" lang="en-US" altLang="zh-CN" sz="2000" b="0" i="0" u="none" strike="noStrike" cap="none" normalizeH="0" baseline="30000" dirty="0" smtClean="0">
                <a:ln>
                  <a:noFill/>
                </a:ln>
                <a:solidFill>
                  <a:srgbClr val="0000FF"/>
                </a:solidFill>
                <a:effectLst/>
                <a:latin typeface="Times New Roman" pitchFamily="18" charset="0"/>
                <a:ea typeface="宋体" pitchFamily="2" charset="-122"/>
                <a:cs typeface="Times New Roman" pitchFamily="18" charset="0"/>
              </a:rPr>
              <a:t> </a:t>
            </a:r>
            <a:r>
              <a:rPr kumimoji="0" lang="en-US" altLang="zh-CN" sz="2000" b="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γ-ray </a:t>
            </a:r>
            <a:endParaRPr kumimoji="0" lang="en-US" altLang="zh-CN" sz="2000" b="0" i="0" u="none" strike="noStrike" cap="none" normalizeH="0" baseline="0" dirty="0" smtClean="0">
              <a:ln>
                <a:noFill/>
              </a:ln>
              <a:solidFill>
                <a:srgbClr val="0000FF"/>
              </a:solidFill>
              <a:effectLst/>
              <a:latin typeface="Arial" pitchFamily="34" charset="0"/>
              <a:ea typeface="宋体" pitchFamily="2" charset="-122"/>
              <a:cs typeface="宋体" pitchFamily="2" charset="-122"/>
            </a:endParaRPr>
          </a:p>
        </p:txBody>
      </p:sp>
      <p:sp>
        <p:nvSpPr>
          <p:cNvPr id="10" name="TextBox 9"/>
          <p:cNvSpPr txBox="1"/>
          <p:nvPr/>
        </p:nvSpPr>
        <p:spPr>
          <a:xfrm>
            <a:off x="5500694" y="4924680"/>
            <a:ext cx="2857520" cy="861774"/>
          </a:xfrm>
          <a:prstGeom prst="rect">
            <a:avLst/>
          </a:prstGeom>
          <a:noFill/>
          <a:ln w="38100">
            <a:solidFill>
              <a:srgbClr val="FF0000"/>
            </a:solidFill>
          </a:ln>
        </p:spPr>
        <p:txBody>
          <a:bodyPr wrap="square" rtlCol="0">
            <a:spAutoFit/>
          </a:bodyPr>
          <a:lstStyle/>
          <a:p>
            <a:r>
              <a:rPr lang="zh-CN" altLang="en-US" sz="2500" dirty="0" smtClean="0">
                <a:solidFill>
                  <a:srgbClr val="0000FF"/>
                </a:solidFill>
                <a:latin typeface="华文楷体" pitchFamily="2" charset="-122"/>
                <a:ea typeface="华文楷体" pitchFamily="2" charset="-122"/>
              </a:rPr>
              <a:t>光输出提高约</a:t>
            </a:r>
            <a:r>
              <a:rPr lang="en-US" altLang="zh-CN" sz="2500" dirty="0" smtClean="0">
                <a:solidFill>
                  <a:srgbClr val="0000FF"/>
                </a:solidFill>
                <a:latin typeface="华文楷体" pitchFamily="2" charset="-122"/>
                <a:ea typeface="华文楷体" pitchFamily="2" charset="-122"/>
              </a:rPr>
              <a:t>60%</a:t>
            </a:r>
          </a:p>
          <a:p>
            <a:r>
              <a:rPr lang="zh-CN" altLang="en-US" sz="2500" dirty="0" smtClean="0">
                <a:solidFill>
                  <a:srgbClr val="0000FF"/>
                </a:solidFill>
                <a:latin typeface="华文楷体" pitchFamily="2" charset="-122"/>
                <a:ea typeface="华文楷体" pitchFamily="2" charset="-122"/>
              </a:rPr>
              <a:t>能量分辨率提升</a:t>
            </a:r>
            <a:endParaRPr lang="zh-CN" altLang="en-US" sz="2500" dirty="0">
              <a:solidFill>
                <a:srgbClr val="0000FF"/>
              </a:solidFill>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844" y="1142984"/>
            <a:ext cx="8858280" cy="1143008"/>
          </a:xfrm>
        </p:spPr>
        <p:txBody>
          <a:bodyPr>
            <a:normAutofit/>
          </a:bodyPr>
          <a:lstStyle/>
          <a:p>
            <a:pPr>
              <a:buFont typeface="Wingdings" pitchFamily="2" charset="2"/>
              <a:buChar char="ü"/>
            </a:pPr>
            <a:r>
              <a:rPr lang="zh-CN" altLang="en-US" sz="2500" dirty="0" smtClean="0">
                <a:solidFill>
                  <a:srgbClr val="FF0000"/>
                </a:solidFill>
                <a:latin typeface="黑体" pitchFamily="49" charset="-122"/>
                <a:ea typeface="黑体" pitchFamily="49" charset="-122"/>
                <a:cs typeface="Times New Roman" pitchFamily="18" charset="0"/>
              </a:rPr>
              <a:t>医学成像</a:t>
            </a:r>
            <a:endParaRPr lang="en-US" altLang="zh-CN" sz="2500" dirty="0" smtClean="0">
              <a:solidFill>
                <a:srgbClr val="FF0000"/>
              </a:solidFill>
              <a:latin typeface="黑体" pitchFamily="49" charset="-122"/>
              <a:ea typeface="黑体" pitchFamily="49" charset="-122"/>
              <a:cs typeface="Times New Roman" pitchFamily="18" charset="0"/>
            </a:endParaRPr>
          </a:p>
          <a:p>
            <a:pPr>
              <a:buNone/>
            </a:pPr>
            <a:r>
              <a:rPr lang="en-US" altLang="zh-CN" sz="2500" dirty="0" smtClean="0">
                <a:latin typeface="黑体" pitchFamily="49" charset="-122"/>
                <a:ea typeface="黑体" pitchFamily="49" charset="-122"/>
                <a:cs typeface="Times New Roman" pitchFamily="18" charset="0"/>
              </a:rPr>
              <a:t>  </a:t>
            </a:r>
            <a:r>
              <a:rPr lang="zh-CN" altLang="en-US" sz="2500" dirty="0" smtClean="0">
                <a:latin typeface="黑体" pitchFamily="49" charset="-122"/>
                <a:ea typeface="黑体" pitchFamily="49" charset="-122"/>
                <a:cs typeface="Times New Roman" pitchFamily="18" charset="0"/>
              </a:rPr>
              <a:t>高光提取→ 高灵敏度→ 低辐射剂量→低辐射诱导癌症风险</a:t>
            </a:r>
            <a:endParaRPr lang="en-US" altLang="zh-CN" sz="2500" dirty="0" smtClean="0">
              <a:latin typeface="黑体" pitchFamily="49" charset="-122"/>
              <a:ea typeface="黑体" pitchFamily="49" charset="-122"/>
              <a:cs typeface="Times New Roman" pitchFamily="18" charset="0"/>
            </a:endParaRPr>
          </a:p>
        </p:txBody>
      </p:sp>
      <p:sp>
        <p:nvSpPr>
          <p:cNvPr id="5" name="矩形 4"/>
          <p:cNvSpPr/>
          <p:nvPr/>
        </p:nvSpPr>
        <p:spPr>
          <a:xfrm>
            <a:off x="214282" y="3429000"/>
            <a:ext cx="8715436" cy="861774"/>
          </a:xfrm>
          <a:prstGeom prst="rect">
            <a:avLst/>
          </a:prstGeom>
        </p:spPr>
        <p:txBody>
          <a:bodyPr wrap="square">
            <a:spAutoFit/>
          </a:bodyPr>
          <a:lstStyle/>
          <a:p>
            <a:pPr>
              <a:buFont typeface="Wingdings" pitchFamily="2" charset="2"/>
              <a:buChar char="ü"/>
            </a:pPr>
            <a:r>
              <a:rPr lang="zh-CN" altLang="en-US" sz="2500" dirty="0" smtClean="0">
                <a:solidFill>
                  <a:srgbClr val="FF0000"/>
                </a:solidFill>
                <a:latin typeface="黑体" pitchFamily="49" charset="-122"/>
                <a:ea typeface="黑体" pitchFamily="49" charset="-122"/>
                <a:cs typeface="Times New Roman" pitchFamily="18" charset="0"/>
              </a:rPr>
              <a:t>极弱信号探测</a:t>
            </a:r>
            <a:endParaRPr lang="en-US" altLang="zh-CN" sz="2500" dirty="0" smtClean="0">
              <a:solidFill>
                <a:srgbClr val="FF0000"/>
              </a:solidFill>
              <a:latin typeface="黑体" pitchFamily="49" charset="-122"/>
              <a:ea typeface="黑体" pitchFamily="49" charset="-122"/>
              <a:cs typeface="Times New Roman" pitchFamily="18" charset="0"/>
            </a:endParaRPr>
          </a:p>
          <a:p>
            <a:pPr>
              <a:buNone/>
            </a:pPr>
            <a:r>
              <a:rPr lang="zh-CN" altLang="en-US" sz="2500" dirty="0" smtClean="0">
                <a:latin typeface="黑体" pitchFamily="49" charset="-122"/>
                <a:ea typeface="黑体" pitchFamily="49" charset="-122"/>
                <a:cs typeface="Times New Roman" pitchFamily="18" charset="0"/>
              </a:rPr>
              <a:t> 必须使用极薄闪烁体的场合，单个高能粒子的检测</a:t>
            </a:r>
            <a:endParaRPr lang="en-US" altLang="zh-CN" sz="2500" dirty="0" smtClean="0">
              <a:latin typeface="黑体" pitchFamily="49" charset="-122"/>
              <a:ea typeface="黑体" pitchFamily="49" charset="-122"/>
              <a:cs typeface="Times New Roman" pitchFamily="18" charset="0"/>
            </a:endParaRPr>
          </a:p>
        </p:txBody>
      </p:sp>
      <p:sp>
        <p:nvSpPr>
          <p:cNvPr id="6" name="内容占位符 2"/>
          <p:cNvSpPr txBox="1">
            <a:spLocks/>
          </p:cNvSpPr>
          <p:nvPr/>
        </p:nvSpPr>
        <p:spPr>
          <a:xfrm>
            <a:off x="200052" y="2285992"/>
            <a:ext cx="8229600" cy="104298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zh-CN" altLang="en-US" sz="2500" b="0" i="0" u="none" strike="noStrike" kern="1200" cap="none" spc="0" normalizeH="0" baseline="0" noProof="0" dirty="0" smtClean="0">
                <a:ln>
                  <a:noFill/>
                </a:ln>
                <a:solidFill>
                  <a:srgbClr val="FF0000"/>
                </a:solidFill>
                <a:effectLst/>
                <a:uLnTx/>
                <a:uFillTx/>
                <a:latin typeface="黑体" pitchFamily="49" charset="-122"/>
                <a:ea typeface="黑体" pitchFamily="49" charset="-122"/>
                <a:cs typeface="Times New Roman" pitchFamily="18" charset="0"/>
              </a:rPr>
              <a:t>显微成像</a:t>
            </a:r>
            <a:endParaRPr kumimoji="0" lang="en-US" altLang="zh-CN" sz="2500" b="0" i="0" u="none" strike="noStrike" kern="1200" cap="none" spc="0" normalizeH="0" baseline="0" noProof="0" dirty="0" smtClean="0">
              <a:ln>
                <a:noFill/>
              </a:ln>
              <a:solidFill>
                <a:srgbClr val="FF0000"/>
              </a:solidFill>
              <a:effectLst/>
              <a:uLnTx/>
              <a:uFillTx/>
              <a:latin typeface="黑体" pitchFamily="49" charset="-122"/>
              <a:ea typeface="黑体" pitchFamily="49" charset="-122"/>
              <a:cs typeface="Times New Roman" pitchFamily="18" charset="0"/>
            </a:endParaRPr>
          </a:p>
          <a:p>
            <a:pPr marL="342900" lvl="0" indent="-342900">
              <a:spcBef>
                <a:spcPct val="20000"/>
              </a:spcBef>
            </a:pPr>
            <a:r>
              <a:rPr lang="zh-CN" altLang="en-US" sz="2500" dirty="0" smtClean="0">
                <a:latin typeface="黑体" pitchFamily="49" charset="-122"/>
                <a:ea typeface="黑体" pitchFamily="49" charset="-122"/>
                <a:cs typeface="Times New Roman" pitchFamily="18" charset="0"/>
              </a:rPr>
              <a:t>  空间分辨、时间分辨与探测效率的矛盾</a:t>
            </a:r>
            <a:r>
              <a:rPr lang="en-US" altLang="zh-CN" sz="2500" dirty="0" smtClean="0">
                <a:latin typeface="黑体" pitchFamily="49" charset="-122"/>
                <a:ea typeface="黑体" pitchFamily="49" charset="-122"/>
                <a:cs typeface="Times New Roman" pitchFamily="18" charset="0"/>
              </a:rPr>
              <a:t>  </a:t>
            </a:r>
            <a:endParaRPr kumimoji="0" lang="en-US" altLang="zh-CN" sz="2500" b="0" i="0" u="none" strike="noStrike" kern="1200" cap="none" spc="0" normalizeH="0" baseline="0" noProof="0" dirty="0" smtClean="0">
              <a:ln>
                <a:noFill/>
              </a:ln>
              <a:solidFill>
                <a:schemeClr val="tx1"/>
              </a:solidFill>
              <a:effectLst/>
              <a:uLnTx/>
              <a:uFillTx/>
              <a:latin typeface="黑体" pitchFamily="49" charset="-122"/>
              <a:ea typeface="黑体" pitchFamily="49" charset="-122"/>
              <a:cs typeface="Times New Roman" pitchFamily="18" charset="0"/>
            </a:endParaRPr>
          </a:p>
        </p:txBody>
      </p:sp>
      <p:sp>
        <p:nvSpPr>
          <p:cNvPr id="7" name="矩形 6"/>
          <p:cNvSpPr/>
          <p:nvPr/>
        </p:nvSpPr>
        <p:spPr>
          <a:xfrm>
            <a:off x="285720" y="4572008"/>
            <a:ext cx="8715436" cy="1246495"/>
          </a:xfrm>
          <a:prstGeom prst="rect">
            <a:avLst/>
          </a:prstGeom>
        </p:spPr>
        <p:txBody>
          <a:bodyPr wrap="square">
            <a:spAutoFit/>
          </a:bodyPr>
          <a:lstStyle/>
          <a:p>
            <a:pPr>
              <a:buFont typeface="Wingdings" pitchFamily="2" charset="2"/>
              <a:buChar char="ü"/>
            </a:pPr>
            <a:r>
              <a:rPr lang="zh-CN" altLang="en-US" sz="2500" dirty="0" smtClean="0">
                <a:solidFill>
                  <a:srgbClr val="FF0000"/>
                </a:solidFill>
                <a:latin typeface="黑体" pitchFamily="49" charset="-122"/>
                <a:ea typeface="黑体" pitchFamily="49" charset="-122"/>
                <a:cs typeface="Times New Roman" pitchFamily="18" charset="0"/>
              </a:rPr>
              <a:t>其它的益处</a:t>
            </a:r>
          </a:p>
          <a:p>
            <a:pPr marL="82550" indent="-82550">
              <a:buNone/>
            </a:pPr>
            <a:r>
              <a:rPr lang="zh-CN" altLang="en-US" sz="2500" dirty="0" smtClean="0">
                <a:latin typeface="黑体" pitchFamily="49" charset="-122"/>
                <a:ea typeface="黑体" pitchFamily="49" charset="-122"/>
                <a:cs typeface="Times New Roman" pitchFamily="18" charset="0"/>
              </a:rPr>
              <a:t> 高的光提取效率可能直接或间接提升系统其它性能，如能量 分辨、时间分辨等。</a:t>
            </a:r>
            <a:endParaRPr lang="en-US" altLang="zh-CN" sz="2500" dirty="0" smtClean="0">
              <a:latin typeface="黑体" pitchFamily="49" charset="-122"/>
              <a:ea typeface="黑体" pitchFamily="49" charset="-122"/>
              <a:cs typeface="Times New Roman" pitchFamily="18" charset="0"/>
            </a:endParaRPr>
          </a:p>
        </p:txBody>
      </p:sp>
      <p:sp>
        <p:nvSpPr>
          <p:cNvPr id="8" name="矩形 7"/>
          <p:cNvSpPr/>
          <p:nvPr/>
        </p:nvSpPr>
        <p:spPr>
          <a:xfrm>
            <a:off x="285720" y="5968719"/>
            <a:ext cx="8715436" cy="861774"/>
          </a:xfrm>
          <a:prstGeom prst="rect">
            <a:avLst/>
          </a:prstGeom>
        </p:spPr>
        <p:txBody>
          <a:bodyPr wrap="square">
            <a:spAutoFit/>
          </a:bodyPr>
          <a:lstStyle/>
          <a:p>
            <a:pPr>
              <a:buFont typeface="Wingdings" pitchFamily="2" charset="2"/>
              <a:buChar char="ü"/>
            </a:pPr>
            <a:r>
              <a:rPr lang="en-US" altLang="zh-CN" sz="2500" dirty="0" smtClean="0">
                <a:solidFill>
                  <a:srgbClr val="FF0000"/>
                </a:solidFill>
                <a:latin typeface="黑体" pitchFamily="49" charset="-122"/>
                <a:ea typeface="黑体" pitchFamily="49" charset="-122"/>
                <a:cs typeface="Times New Roman" pitchFamily="18" charset="0"/>
              </a:rPr>
              <a:t>……</a:t>
            </a:r>
            <a:endParaRPr lang="zh-CN" altLang="en-US" sz="2500" dirty="0" smtClean="0">
              <a:solidFill>
                <a:srgbClr val="FF0000"/>
              </a:solidFill>
              <a:latin typeface="黑体" pitchFamily="49" charset="-122"/>
              <a:ea typeface="黑体" pitchFamily="49" charset="-122"/>
              <a:cs typeface="Times New Roman" pitchFamily="18" charset="0"/>
            </a:endParaRPr>
          </a:p>
          <a:p>
            <a:pPr>
              <a:buNone/>
            </a:pPr>
            <a:endParaRPr lang="en-US" altLang="zh-CN" sz="2500" dirty="0" smtClean="0">
              <a:latin typeface="黑体" pitchFamily="49" charset="-122"/>
              <a:ea typeface="黑体" pitchFamily="49" charset="-122"/>
              <a:cs typeface="Times New Roman" pitchFamily="18" charset="0"/>
            </a:endParaRPr>
          </a:p>
        </p:txBody>
      </p:sp>
      <p:sp>
        <p:nvSpPr>
          <p:cNvPr id="9" name="矩形 8"/>
          <p:cNvSpPr/>
          <p:nvPr/>
        </p:nvSpPr>
        <p:spPr>
          <a:xfrm>
            <a:off x="285720" y="214290"/>
            <a:ext cx="8429684" cy="584775"/>
          </a:xfrm>
          <a:prstGeom prst="rect">
            <a:avLst/>
          </a:prstGeom>
          <a:ln>
            <a:solidFill>
              <a:srgbClr val="C00000"/>
            </a:solidFill>
          </a:ln>
        </p:spPr>
        <p:txBody>
          <a:bodyPr wrap="square">
            <a:spAutoFit/>
          </a:bodyPr>
          <a:lstStyle/>
          <a:p>
            <a:r>
              <a:rPr lang="zh-CN" altLang="en-US" sz="3200" b="1" dirty="0" smtClean="0">
                <a:solidFill>
                  <a:srgbClr val="C00000"/>
                </a:solidFill>
                <a:latin typeface="Arial" pitchFamily="34" charset="0"/>
                <a:ea typeface="黑体" pitchFamily="2" charset="-122"/>
                <a:cs typeface="Arial" pitchFamily="34" charset="0"/>
              </a:rPr>
              <a:t>光提取效率对于探测系统的益处：</a:t>
            </a:r>
            <a:endParaRPr lang="en-US" altLang="zh-CN" sz="3200" b="1" dirty="0" smtClean="0">
              <a:solidFill>
                <a:srgbClr val="C00000"/>
              </a:solidFill>
              <a:latin typeface="Arial" pitchFamily="34" charset="0"/>
              <a:ea typeface="黑体" pitchFamily="2" charset="-122"/>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内容占位符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43372" y="1171502"/>
            <a:ext cx="1757106" cy="1714512"/>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72198" y="1171502"/>
            <a:ext cx="1788150" cy="1714512"/>
          </a:xfrm>
          <a:prstGeom prst="rect">
            <a:avLst/>
          </a:prstGeom>
        </p:spPr>
      </p:pic>
      <p:sp>
        <p:nvSpPr>
          <p:cNvPr id="37" name="文本框 75"/>
          <p:cNvSpPr txBox="1"/>
          <p:nvPr/>
        </p:nvSpPr>
        <p:spPr>
          <a:xfrm>
            <a:off x="357158" y="2314510"/>
            <a:ext cx="3786214" cy="400110"/>
          </a:xfrm>
          <a:prstGeom prst="rect">
            <a:avLst/>
          </a:prstGeom>
          <a:noFill/>
        </p:spPr>
        <p:txBody>
          <a:bodyPr wrap="square" rtlCol="0">
            <a:spAutoFit/>
          </a:bodyPr>
          <a:lstStyle/>
          <a:p>
            <a:r>
              <a:rPr lang="zh-CN" altLang="en-US" sz="2000" dirty="0" smtClean="0">
                <a:solidFill>
                  <a:srgbClr val="0000FF"/>
                </a:solidFill>
                <a:latin typeface="黑体" pitchFamily="49" charset="-122"/>
                <a:ea typeface="黑体" pitchFamily="49" charset="-122"/>
              </a:rPr>
              <a:t> 闪烁体表面制备二维光子晶体</a:t>
            </a:r>
            <a:endParaRPr lang="zh-CN" altLang="en-US" sz="2000" dirty="0">
              <a:solidFill>
                <a:srgbClr val="0000FF"/>
              </a:solidFill>
              <a:latin typeface="黑体" pitchFamily="49" charset="-122"/>
              <a:ea typeface="黑体" pitchFamily="49" charset="-122"/>
            </a:endParaRPr>
          </a:p>
        </p:txBody>
      </p:sp>
      <p:sp>
        <p:nvSpPr>
          <p:cNvPr id="44" name="TextBox 43"/>
          <p:cNvSpPr txBox="1"/>
          <p:nvPr/>
        </p:nvSpPr>
        <p:spPr>
          <a:xfrm>
            <a:off x="357158" y="5786454"/>
            <a:ext cx="5715040" cy="769441"/>
          </a:xfrm>
          <a:prstGeom prst="rect">
            <a:avLst/>
          </a:prstGeom>
          <a:noFill/>
        </p:spPr>
        <p:txBody>
          <a:bodyPr wrap="square" rtlCol="0">
            <a:spAutoFit/>
          </a:bodyPr>
          <a:lstStyle/>
          <a:p>
            <a:r>
              <a:rPr lang="zh-CN" altLang="en-US" sz="2200" dirty="0" smtClean="0">
                <a:solidFill>
                  <a:srgbClr val="0000FF"/>
                </a:solidFill>
                <a:latin typeface="黑体" pitchFamily="49" charset="-122"/>
                <a:ea typeface="黑体" pitchFamily="49" charset="-122"/>
              </a:rPr>
              <a:t>中科院上海应用物理研究所 上海光源 合作</a:t>
            </a:r>
            <a:endParaRPr lang="en-US" altLang="zh-CN" sz="2200" dirty="0" smtClean="0">
              <a:solidFill>
                <a:srgbClr val="0000FF"/>
              </a:solidFill>
              <a:latin typeface="黑体" pitchFamily="49" charset="-122"/>
              <a:ea typeface="黑体" pitchFamily="49" charset="-122"/>
            </a:endParaRPr>
          </a:p>
          <a:p>
            <a:r>
              <a:rPr lang="en-US" altLang="zh-CN" sz="2200" dirty="0" smtClean="0">
                <a:solidFill>
                  <a:srgbClr val="0000FF"/>
                </a:solidFill>
                <a:latin typeface="黑体" pitchFamily="49" charset="-122"/>
                <a:ea typeface="黑体" pitchFamily="49" charset="-122"/>
              </a:rPr>
              <a:t>X</a:t>
            </a:r>
            <a:r>
              <a:rPr lang="zh-CN" altLang="en-US" sz="2200" dirty="0" smtClean="0">
                <a:solidFill>
                  <a:srgbClr val="0000FF"/>
                </a:solidFill>
                <a:latin typeface="黑体" pitchFamily="49" charset="-122"/>
                <a:ea typeface="黑体" pitchFamily="49" charset="-122"/>
              </a:rPr>
              <a:t>射线成像及生物医学应用光束线</a:t>
            </a:r>
            <a:endParaRPr lang="en-US" altLang="zh-CN" sz="2200" dirty="0" smtClean="0">
              <a:solidFill>
                <a:srgbClr val="0000FF"/>
              </a:solidFill>
              <a:latin typeface="黑体" pitchFamily="49" charset="-122"/>
              <a:ea typeface="黑体" pitchFamily="49" charset="-122"/>
            </a:endParaRPr>
          </a:p>
        </p:txBody>
      </p:sp>
      <p:sp>
        <p:nvSpPr>
          <p:cNvPr id="45" name="矩形 44"/>
          <p:cNvSpPr/>
          <p:nvPr/>
        </p:nvSpPr>
        <p:spPr>
          <a:xfrm>
            <a:off x="357158" y="214290"/>
            <a:ext cx="8072494" cy="584775"/>
          </a:xfrm>
          <a:prstGeom prst="rect">
            <a:avLst/>
          </a:prstGeom>
          <a:ln>
            <a:solidFill>
              <a:srgbClr val="C00000"/>
            </a:solidFill>
          </a:ln>
        </p:spPr>
        <p:txBody>
          <a:bodyPr wrap="square">
            <a:spAutoFit/>
          </a:bodyPr>
          <a:lstStyle/>
          <a:p>
            <a:r>
              <a:rPr lang="zh-CN" altLang="en-US" sz="3200" b="1" dirty="0" smtClean="0">
                <a:solidFill>
                  <a:srgbClr val="C00000"/>
                </a:solidFill>
                <a:latin typeface="Arial" pitchFamily="34" charset="0"/>
                <a:ea typeface="黑体" pitchFamily="2" charset="-122"/>
                <a:cs typeface="Arial" pitchFamily="34" charset="0"/>
              </a:rPr>
              <a:t>光子晶体闪烁体在成像系统中的应用</a:t>
            </a:r>
            <a:endParaRPr lang="en-US" altLang="zh-CN" sz="3200" b="1" dirty="0" smtClean="0">
              <a:solidFill>
                <a:srgbClr val="C00000"/>
              </a:solidFill>
              <a:latin typeface="Arial" pitchFamily="34" charset="0"/>
              <a:ea typeface="黑体" pitchFamily="2" charset="-122"/>
              <a:cs typeface="Arial" pitchFamily="34" charset="0"/>
            </a:endParaRPr>
          </a:p>
        </p:txBody>
      </p:sp>
      <p:grpSp>
        <p:nvGrpSpPr>
          <p:cNvPr id="47" name="组合 46"/>
          <p:cNvGrpSpPr/>
          <p:nvPr/>
        </p:nvGrpSpPr>
        <p:grpSpPr>
          <a:xfrm>
            <a:off x="857224" y="1314378"/>
            <a:ext cx="2823169" cy="900662"/>
            <a:chOff x="500034" y="2385462"/>
            <a:chExt cx="2823169" cy="900662"/>
          </a:xfrm>
        </p:grpSpPr>
        <p:grpSp>
          <p:nvGrpSpPr>
            <p:cNvPr id="4" name="Group 50"/>
            <p:cNvGrpSpPr/>
            <p:nvPr/>
          </p:nvGrpSpPr>
          <p:grpSpPr>
            <a:xfrm>
              <a:off x="500034" y="2385462"/>
              <a:ext cx="2823169" cy="900662"/>
              <a:chOff x="5971546" y="3233601"/>
              <a:chExt cx="3643338" cy="1121068"/>
            </a:xfrm>
          </p:grpSpPr>
          <p:sp>
            <p:nvSpPr>
              <p:cNvPr id="5" name="矩形 22"/>
              <p:cNvSpPr/>
              <p:nvPr/>
            </p:nvSpPr>
            <p:spPr>
              <a:xfrm>
                <a:off x="5971546" y="3696957"/>
                <a:ext cx="3643338" cy="65508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黑体" pitchFamily="2" charset="-122"/>
                  <a:cs typeface="Times New Roman" pitchFamily="18" charset="0"/>
                </a:endParaRPr>
              </a:p>
            </p:txBody>
          </p:sp>
          <p:sp>
            <p:nvSpPr>
              <p:cNvPr id="6" name="矩形 23"/>
              <p:cNvSpPr/>
              <p:nvPr/>
            </p:nvSpPr>
            <p:spPr>
              <a:xfrm>
                <a:off x="5971546" y="3233601"/>
                <a:ext cx="3643338" cy="4633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黑体" pitchFamily="2" charset="-122"/>
                  <a:cs typeface="Times New Roman" pitchFamily="18" charset="0"/>
                </a:endParaRPr>
              </a:p>
            </p:txBody>
          </p:sp>
          <p:sp>
            <p:nvSpPr>
              <p:cNvPr id="7" name="矩形 24"/>
              <p:cNvSpPr/>
              <p:nvPr/>
            </p:nvSpPr>
            <p:spPr>
              <a:xfrm>
                <a:off x="6409698" y="3233601"/>
                <a:ext cx="490542" cy="46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黑体" pitchFamily="2" charset="-122"/>
                  <a:cs typeface="Times New Roman" pitchFamily="18" charset="0"/>
                </a:endParaRPr>
              </a:p>
            </p:txBody>
          </p:sp>
          <p:sp>
            <p:nvSpPr>
              <p:cNvPr id="8" name="矩形 25"/>
              <p:cNvSpPr/>
              <p:nvPr/>
            </p:nvSpPr>
            <p:spPr>
              <a:xfrm>
                <a:off x="7552706" y="3233601"/>
                <a:ext cx="490542" cy="46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黑体" pitchFamily="2" charset="-122"/>
                  <a:cs typeface="Times New Roman" pitchFamily="18" charset="0"/>
                </a:endParaRPr>
              </a:p>
            </p:txBody>
          </p:sp>
          <p:sp>
            <p:nvSpPr>
              <p:cNvPr id="9" name="矩形 26"/>
              <p:cNvSpPr/>
              <p:nvPr/>
            </p:nvSpPr>
            <p:spPr>
              <a:xfrm>
                <a:off x="8624276" y="3233601"/>
                <a:ext cx="561980" cy="46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黑体" pitchFamily="2" charset="-122"/>
                  <a:cs typeface="Times New Roman" pitchFamily="18" charset="0"/>
                </a:endParaRPr>
              </a:p>
            </p:txBody>
          </p:sp>
          <p:sp>
            <p:nvSpPr>
              <p:cNvPr id="10" name="TextBox 38"/>
              <p:cNvSpPr txBox="1"/>
              <p:nvPr/>
            </p:nvSpPr>
            <p:spPr>
              <a:xfrm>
                <a:off x="7226163" y="3856646"/>
                <a:ext cx="1231288" cy="498023"/>
              </a:xfrm>
              <a:prstGeom prst="rect">
                <a:avLst/>
              </a:prstGeom>
              <a:noFill/>
            </p:spPr>
            <p:txBody>
              <a:bodyPr wrap="none" rtlCol="0">
                <a:spAutoFit/>
              </a:bodyPr>
              <a:lstStyle/>
              <a:p>
                <a:r>
                  <a:rPr lang="zh-CN" altLang="en-US" sz="2000" dirty="0" smtClean="0">
                    <a:solidFill>
                      <a:schemeClr val="bg1"/>
                    </a:solidFill>
                    <a:ea typeface="黑体" pitchFamily="2" charset="-122"/>
                    <a:cs typeface="Times New Roman" pitchFamily="18" charset="0"/>
                  </a:rPr>
                  <a:t>闪烁体</a:t>
                </a:r>
                <a:endParaRPr lang="zh-CN" altLang="en-US" sz="2000" dirty="0">
                  <a:solidFill>
                    <a:schemeClr val="bg1"/>
                  </a:solidFill>
                  <a:ea typeface="黑体" pitchFamily="2" charset="-122"/>
                  <a:cs typeface="Times New Roman" pitchFamily="18" charset="0"/>
                </a:endParaRPr>
              </a:p>
            </p:txBody>
          </p:sp>
        </p:grpSp>
        <p:sp>
          <p:nvSpPr>
            <p:cNvPr id="46" name="TextBox 45"/>
            <p:cNvSpPr txBox="1"/>
            <p:nvPr/>
          </p:nvSpPr>
          <p:spPr>
            <a:xfrm>
              <a:off x="1428728" y="2416726"/>
              <a:ext cx="1107996" cy="369332"/>
            </a:xfrm>
            <a:prstGeom prst="rect">
              <a:avLst/>
            </a:prstGeom>
            <a:noFill/>
          </p:spPr>
          <p:txBody>
            <a:bodyPr wrap="none" rtlCol="0">
              <a:spAutoFit/>
            </a:bodyPr>
            <a:lstStyle/>
            <a:p>
              <a:r>
                <a:rPr lang="zh-CN" altLang="en-US" dirty="0" smtClean="0">
                  <a:latin typeface="黑体" pitchFamily="49" charset="-122"/>
                  <a:ea typeface="黑体" pitchFamily="49" charset="-122"/>
                </a:rPr>
                <a:t>光子晶体</a:t>
              </a:r>
              <a:endParaRPr lang="zh-CN" altLang="en-US" dirty="0">
                <a:latin typeface="黑体" pitchFamily="49" charset="-122"/>
                <a:ea typeface="黑体" pitchFamily="49" charset="-122"/>
              </a:endParaRPr>
            </a:p>
          </p:txBody>
        </p:sp>
      </p:grpSp>
      <p:pic>
        <p:nvPicPr>
          <p:cNvPr id="48"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5004" t="6793" r="11761" b="5189"/>
          <a:stretch/>
        </p:blipFill>
        <p:spPr>
          <a:xfrm>
            <a:off x="5357818" y="3243204"/>
            <a:ext cx="3350748" cy="2500315"/>
          </a:xfrm>
          <a:prstGeom prst="rect">
            <a:avLst/>
          </a:prstGeom>
        </p:spPr>
      </p:pic>
      <p:grpSp>
        <p:nvGrpSpPr>
          <p:cNvPr id="58" name="组合 57"/>
          <p:cNvGrpSpPr/>
          <p:nvPr/>
        </p:nvGrpSpPr>
        <p:grpSpPr>
          <a:xfrm>
            <a:off x="282328" y="3243204"/>
            <a:ext cx="4932614" cy="2438400"/>
            <a:chOff x="71406" y="3705244"/>
            <a:chExt cx="4932614" cy="2438400"/>
          </a:xfrm>
        </p:grpSpPr>
        <p:pic>
          <p:nvPicPr>
            <p:cNvPr id="49" name="Picture 3"/>
            <p:cNvPicPr>
              <a:picLocks noChangeAspect="1"/>
            </p:cNvPicPr>
            <p:nvPr/>
          </p:nvPicPr>
          <p:blipFill rotWithShape="1">
            <a:blip r:embed="rId5">
              <a:extLst>
                <a:ext uri="{28A0092B-C50C-407E-A947-70E740481C1C}">
                  <a14:useLocalDpi xmlns:a14="http://schemas.microsoft.com/office/drawing/2010/main" xmlns="" val="0"/>
                </a:ext>
              </a:extLst>
            </a:blip>
            <a:srcRect l="51614" t="5262" r="2381" b="4926"/>
            <a:stretch/>
          </p:blipFill>
          <p:spPr>
            <a:xfrm>
              <a:off x="71406" y="3705244"/>
              <a:ext cx="2432337" cy="2438400"/>
            </a:xfrm>
            <a:prstGeom prst="rect">
              <a:avLst/>
            </a:prstGeom>
          </p:spPr>
        </p:pic>
        <p:pic>
          <p:nvPicPr>
            <p:cNvPr id="50" name="Picture 4"/>
            <p:cNvPicPr>
              <a:picLocks noChangeAspect="1"/>
            </p:cNvPicPr>
            <p:nvPr/>
          </p:nvPicPr>
          <p:blipFill rotWithShape="1">
            <a:blip r:embed="rId5">
              <a:extLst>
                <a:ext uri="{28A0092B-C50C-407E-A947-70E740481C1C}">
                  <a14:useLocalDpi xmlns:a14="http://schemas.microsoft.com/office/drawing/2010/main" xmlns="" val="0"/>
                </a:ext>
              </a:extLst>
            </a:blip>
            <a:srcRect l="998" t="5375" r="52998" b="5262"/>
            <a:stretch/>
          </p:blipFill>
          <p:spPr>
            <a:xfrm>
              <a:off x="2571736" y="3717435"/>
              <a:ext cx="2432284" cy="2426209"/>
            </a:xfrm>
            <a:prstGeom prst="rect">
              <a:avLst/>
            </a:prstGeom>
          </p:spPr>
        </p:pic>
        <p:sp>
          <p:nvSpPr>
            <p:cNvPr id="52" name="TextBox 51"/>
            <p:cNvSpPr txBox="1"/>
            <p:nvPr/>
          </p:nvSpPr>
          <p:spPr>
            <a:xfrm>
              <a:off x="785786" y="5641319"/>
              <a:ext cx="1714512" cy="430887"/>
            </a:xfrm>
            <a:prstGeom prst="rect">
              <a:avLst/>
            </a:prstGeom>
            <a:noFill/>
          </p:spPr>
          <p:txBody>
            <a:bodyPr wrap="square" rtlCol="0">
              <a:spAutoFit/>
            </a:bodyPr>
            <a:lstStyle/>
            <a:p>
              <a:r>
                <a:rPr lang="zh-CN" altLang="en-US" sz="2200" dirty="0" smtClean="0">
                  <a:solidFill>
                    <a:srgbClr val="FFFF00"/>
                  </a:solidFill>
                  <a:latin typeface="黑体" pitchFamily="49" charset="-122"/>
                  <a:ea typeface="黑体" pitchFamily="49" charset="-122"/>
                </a:rPr>
                <a:t>有光子晶体</a:t>
              </a:r>
              <a:endParaRPr lang="zh-CN" altLang="en-US" sz="2200" dirty="0">
                <a:solidFill>
                  <a:srgbClr val="FFFF00"/>
                </a:solidFill>
                <a:latin typeface="黑体" pitchFamily="49" charset="-122"/>
                <a:ea typeface="黑体" pitchFamily="49" charset="-122"/>
              </a:endParaRPr>
            </a:p>
          </p:txBody>
        </p:sp>
        <p:sp>
          <p:nvSpPr>
            <p:cNvPr id="53" name="TextBox 52"/>
            <p:cNvSpPr txBox="1"/>
            <p:nvPr/>
          </p:nvSpPr>
          <p:spPr>
            <a:xfrm>
              <a:off x="3214678" y="5643578"/>
              <a:ext cx="1714512" cy="430887"/>
            </a:xfrm>
            <a:prstGeom prst="rect">
              <a:avLst/>
            </a:prstGeom>
            <a:noFill/>
          </p:spPr>
          <p:txBody>
            <a:bodyPr wrap="square" rtlCol="0">
              <a:spAutoFit/>
            </a:bodyPr>
            <a:lstStyle/>
            <a:p>
              <a:r>
                <a:rPr lang="zh-CN" altLang="en-US" sz="2200" dirty="0" smtClean="0">
                  <a:solidFill>
                    <a:srgbClr val="FFFF00"/>
                  </a:solidFill>
                  <a:latin typeface="黑体" pitchFamily="49" charset="-122"/>
                  <a:ea typeface="黑体" pitchFamily="49" charset="-122"/>
                </a:rPr>
                <a:t>无光子晶体</a:t>
              </a:r>
              <a:endParaRPr lang="zh-CN" altLang="en-US" sz="2200" dirty="0">
                <a:solidFill>
                  <a:srgbClr val="FFFF00"/>
                </a:solidFill>
                <a:latin typeface="黑体" pitchFamily="49" charset="-122"/>
                <a:ea typeface="黑体" pitchFamily="49" charset="-122"/>
              </a:endParaRPr>
            </a:p>
          </p:txBody>
        </p:sp>
      </p:grpSp>
      <p:cxnSp>
        <p:nvCxnSpPr>
          <p:cNvPr id="57" name="直接连接符 56"/>
          <p:cNvCxnSpPr/>
          <p:nvPr/>
        </p:nvCxnSpPr>
        <p:spPr>
          <a:xfrm>
            <a:off x="285752" y="3028890"/>
            <a:ext cx="8358214" cy="1588"/>
          </a:xfrm>
          <a:prstGeom prst="line">
            <a:avLst/>
          </a:prstGeom>
          <a:ln w="63500" cmpd="thickThi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43636" y="5814972"/>
            <a:ext cx="2268570" cy="477054"/>
          </a:xfrm>
          <a:prstGeom prst="rect">
            <a:avLst/>
          </a:prstGeom>
          <a:noFill/>
        </p:spPr>
        <p:txBody>
          <a:bodyPr wrap="none" rtlCol="0">
            <a:spAutoFit/>
          </a:bodyPr>
          <a:lstStyle/>
          <a:p>
            <a:r>
              <a:rPr lang="zh-CN" altLang="en-US" sz="2500" dirty="0" smtClean="0">
                <a:solidFill>
                  <a:srgbClr val="FF0000"/>
                </a:solidFill>
                <a:latin typeface="黑体" pitchFamily="49" charset="-122"/>
                <a:ea typeface="黑体" pitchFamily="49" charset="-122"/>
              </a:rPr>
              <a:t>计数提高了</a:t>
            </a:r>
            <a:r>
              <a:rPr lang="en-US" altLang="zh-CN" sz="2500" dirty="0" smtClean="0">
                <a:solidFill>
                  <a:srgbClr val="FF0000"/>
                </a:solidFill>
                <a:latin typeface="黑体" pitchFamily="49" charset="-122"/>
                <a:ea typeface="黑体" pitchFamily="49" charset="-122"/>
              </a:rPr>
              <a:t>50%</a:t>
            </a:r>
            <a:endParaRPr lang="zh-CN" altLang="en-US" sz="2500" dirty="0">
              <a:solidFill>
                <a:srgbClr val="FF0000"/>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910" y="1428736"/>
            <a:ext cx="7572428" cy="857256"/>
          </a:xfrm>
          <a:solidFill>
            <a:schemeClr val="accent4">
              <a:lumMod val="20000"/>
              <a:lumOff val="80000"/>
            </a:schemeClr>
          </a:solidFill>
        </p:spPr>
        <p:txBody>
          <a:bodyPr rtlCol="0">
            <a:noAutofit/>
          </a:bodyPr>
          <a:lstStyle/>
          <a:p>
            <a:pPr>
              <a:buFont typeface="Wingdings" pitchFamily="2" charset="2"/>
              <a:buChar char="Ø"/>
              <a:defRPr/>
            </a:pPr>
            <a:r>
              <a:rPr lang="zh-CN" altLang="en-US" dirty="0" smtClean="0">
                <a:solidFill>
                  <a:srgbClr val="008000"/>
                </a:solidFill>
                <a:latin typeface="黑体" pitchFamily="2" charset="-122"/>
                <a:ea typeface="黑体" pitchFamily="2" charset="-122"/>
                <a:cs typeface="Times New Roman" pitchFamily="18" charset="0"/>
              </a:rPr>
              <a:t>目标：利用新方法与概念提升系统性能；</a:t>
            </a:r>
            <a:endParaRPr lang="en-US" altLang="zh-CN" dirty="0" smtClean="0">
              <a:solidFill>
                <a:srgbClr val="008000"/>
              </a:solidFill>
              <a:latin typeface="黑体" pitchFamily="2" charset="-122"/>
              <a:ea typeface="黑体" pitchFamily="2" charset="-122"/>
              <a:cs typeface="Times New Roman" pitchFamily="18" charset="0"/>
            </a:endParaRPr>
          </a:p>
          <a:p>
            <a:pPr>
              <a:buNone/>
              <a:defRPr/>
            </a:pPr>
            <a:endParaRPr lang="en-US" altLang="zh-CN" dirty="0" smtClean="0">
              <a:solidFill>
                <a:srgbClr val="008000"/>
              </a:solidFill>
              <a:latin typeface="黑体" pitchFamily="2" charset="-122"/>
              <a:ea typeface="黑体" pitchFamily="2" charset="-122"/>
              <a:cs typeface="Times New Roman" pitchFamily="18" charset="0"/>
            </a:endParaRPr>
          </a:p>
          <a:p>
            <a:pPr>
              <a:buNone/>
              <a:defRPr/>
            </a:pPr>
            <a:endParaRPr lang="en-US" altLang="zh-CN" dirty="0" smtClean="0">
              <a:solidFill>
                <a:srgbClr val="008000"/>
              </a:solidFill>
              <a:latin typeface="黑体" pitchFamily="2" charset="-122"/>
              <a:ea typeface="黑体" pitchFamily="2" charset="-122"/>
              <a:cs typeface="Times New Roman" pitchFamily="18" charset="0"/>
            </a:endParaRPr>
          </a:p>
        </p:txBody>
      </p:sp>
      <p:sp>
        <p:nvSpPr>
          <p:cNvPr id="7" name="TextBox 6"/>
          <p:cNvSpPr txBox="1"/>
          <p:nvPr/>
        </p:nvSpPr>
        <p:spPr>
          <a:xfrm>
            <a:off x="642910" y="2571744"/>
            <a:ext cx="7572428" cy="1077218"/>
          </a:xfrm>
          <a:prstGeom prst="rect">
            <a:avLst/>
          </a:prstGeom>
          <a:solidFill>
            <a:schemeClr val="accent6">
              <a:lumMod val="20000"/>
              <a:lumOff val="80000"/>
            </a:schemeClr>
          </a:solidFill>
        </p:spPr>
        <p:txBody>
          <a:bodyPr wrap="square">
            <a:spAutoFit/>
          </a:bodyPr>
          <a:lstStyle/>
          <a:p>
            <a:pPr marL="355600" indent="-355600">
              <a:buFont typeface="Wingdings" pitchFamily="2" charset="2"/>
              <a:buChar char="Ø"/>
              <a:defRPr/>
            </a:pPr>
            <a:r>
              <a:rPr lang="zh-CN" altLang="en-US" sz="3200" dirty="0" smtClean="0">
                <a:solidFill>
                  <a:srgbClr val="0000FF"/>
                </a:solidFill>
                <a:latin typeface="黑体" pitchFamily="2" charset="-122"/>
                <a:ea typeface="黑体" pitchFamily="2" charset="-122"/>
                <a:cs typeface="Times New Roman" pitchFamily="18" charset="0"/>
              </a:rPr>
              <a:t>定位：需求牵引，大系统中有益的小角色，期待与系统合作；</a:t>
            </a:r>
            <a:endParaRPr lang="en-US" altLang="zh-CN" sz="3200" dirty="0" smtClean="0">
              <a:solidFill>
                <a:srgbClr val="0000FF"/>
              </a:solidFill>
              <a:latin typeface="黑体" pitchFamily="2" charset="-122"/>
              <a:ea typeface="黑体" pitchFamily="2" charset="-122"/>
              <a:cs typeface="Times New Roman" pitchFamily="18" charset="0"/>
            </a:endParaRPr>
          </a:p>
        </p:txBody>
      </p:sp>
      <p:sp>
        <p:nvSpPr>
          <p:cNvPr id="8" name="TextBox 7"/>
          <p:cNvSpPr txBox="1"/>
          <p:nvPr/>
        </p:nvSpPr>
        <p:spPr>
          <a:xfrm>
            <a:off x="642910" y="5344555"/>
            <a:ext cx="7572428" cy="584775"/>
          </a:xfrm>
          <a:prstGeom prst="rect">
            <a:avLst/>
          </a:prstGeom>
          <a:solidFill>
            <a:schemeClr val="accent6">
              <a:lumMod val="20000"/>
              <a:lumOff val="80000"/>
            </a:schemeClr>
          </a:solidFill>
        </p:spPr>
        <p:txBody>
          <a:bodyPr wrap="square">
            <a:spAutoFit/>
          </a:bodyPr>
          <a:lstStyle/>
          <a:p>
            <a:pPr fontAlgn="auto">
              <a:spcAft>
                <a:spcPts val="0"/>
              </a:spcAft>
              <a:buFont typeface="Wingdings" pitchFamily="2" charset="2"/>
              <a:buChar char="Ø"/>
              <a:defRPr/>
            </a:pPr>
            <a:r>
              <a:rPr lang="zh-CN" altLang="en-US" sz="3200" dirty="0" smtClean="0">
                <a:solidFill>
                  <a:srgbClr val="0000FF"/>
                </a:solidFill>
                <a:latin typeface="黑体" pitchFamily="2" charset="-122"/>
                <a:ea typeface="黑体" pitchFamily="2" charset="-122"/>
                <a:cs typeface="Times New Roman" pitchFamily="18" charset="0"/>
              </a:rPr>
              <a:t>与传统方法的关系：不排斥，相结合。</a:t>
            </a:r>
            <a:endParaRPr lang="en-US" altLang="zh-CN" sz="3200" dirty="0" smtClean="0">
              <a:solidFill>
                <a:srgbClr val="0000FF"/>
              </a:solidFill>
              <a:latin typeface="黑体" pitchFamily="2" charset="-122"/>
              <a:ea typeface="黑体" pitchFamily="2" charset="-122"/>
              <a:cs typeface="Times New Roman" pitchFamily="18" charset="0"/>
            </a:endParaRPr>
          </a:p>
        </p:txBody>
      </p:sp>
      <p:sp>
        <p:nvSpPr>
          <p:cNvPr id="9" name="内容占位符 2"/>
          <p:cNvSpPr txBox="1">
            <a:spLocks/>
          </p:cNvSpPr>
          <p:nvPr/>
        </p:nvSpPr>
        <p:spPr>
          <a:xfrm>
            <a:off x="642910" y="3929066"/>
            <a:ext cx="7572428" cy="1143008"/>
          </a:xfrm>
          <a:prstGeom prst="rect">
            <a:avLst/>
          </a:prstGeom>
          <a:solidFill>
            <a:schemeClr val="accent4">
              <a:lumMod val="20000"/>
              <a:lumOff val="80000"/>
            </a:schemeClr>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zh-CN" altLang="en-US" sz="3200" b="0" i="0" u="none" strike="noStrike" kern="1200" cap="none" spc="0" normalizeH="0" baseline="0" noProof="0" dirty="0" smtClean="0">
                <a:ln>
                  <a:noFill/>
                </a:ln>
                <a:solidFill>
                  <a:srgbClr val="008000"/>
                </a:solidFill>
                <a:effectLst/>
                <a:uLnTx/>
                <a:uFillTx/>
                <a:latin typeface="黑体" pitchFamily="2" charset="-122"/>
                <a:ea typeface="黑体" pitchFamily="2" charset="-122"/>
                <a:cs typeface="Times New Roman" pitchFamily="18" charset="0"/>
              </a:rPr>
              <a:t>方法：正确理解微纳光子学基本原理，正确理解闪烁系统要求，恰当的应用；</a:t>
            </a:r>
            <a:endParaRPr kumimoji="0" lang="en-US" altLang="zh-CN" sz="3200" b="0" i="0" u="none" strike="noStrike" kern="1200" cap="none" spc="0" normalizeH="0" baseline="0" noProof="0" dirty="0" smtClean="0">
              <a:ln>
                <a:noFill/>
              </a:ln>
              <a:solidFill>
                <a:srgbClr val="008000"/>
              </a:solidFill>
              <a:effectLst/>
              <a:uLnTx/>
              <a:uFillTx/>
              <a:latin typeface="黑体" pitchFamily="2" charset="-122"/>
              <a:ea typeface="黑体" pitchFamily="2" charset="-122"/>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3200" b="0" i="0" u="none" strike="noStrike" kern="1200" cap="none" spc="0" normalizeH="0" baseline="0" noProof="0" dirty="0" smtClean="0">
              <a:ln>
                <a:noFill/>
              </a:ln>
              <a:solidFill>
                <a:srgbClr val="008000"/>
              </a:solidFill>
              <a:effectLst/>
              <a:uLnTx/>
              <a:uFillTx/>
              <a:latin typeface="黑体" pitchFamily="2" charset="-122"/>
              <a:ea typeface="黑体" pitchFamily="2" charset="-122"/>
              <a:cs typeface="Times New Roman" pitchFamily="18" charset="0"/>
            </a:endParaRPr>
          </a:p>
        </p:txBody>
      </p:sp>
      <p:sp>
        <p:nvSpPr>
          <p:cNvPr id="10" name="矩形 9"/>
          <p:cNvSpPr/>
          <p:nvPr/>
        </p:nvSpPr>
        <p:spPr>
          <a:xfrm>
            <a:off x="714348" y="357166"/>
            <a:ext cx="5572164" cy="584775"/>
          </a:xfrm>
          <a:prstGeom prst="rect">
            <a:avLst/>
          </a:prstGeom>
          <a:ln>
            <a:solidFill>
              <a:srgbClr val="C00000"/>
            </a:solidFill>
          </a:ln>
        </p:spPr>
        <p:txBody>
          <a:bodyPr wrap="square">
            <a:spAutoFit/>
          </a:bodyPr>
          <a:lstStyle/>
          <a:p>
            <a:r>
              <a:rPr lang="zh-CN" altLang="en-US" sz="3200" b="1" dirty="0" smtClean="0">
                <a:solidFill>
                  <a:srgbClr val="C00000"/>
                </a:solidFill>
                <a:latin typeface="Arial" pitchFamily="34" charset="0"/>
                <a:ea typeface="黑体" pitchFamily="2" charset="-122"/>
                <a:cs typeface="Arial" pitchFamily="34" charset="0"/>
              </a:rPr>
              <a:t>人工微结构闪烁体发展思路</a:t>
            </a:r>
            <a:endParaRPr lang="en-US" altLang="zh-CN" sz="3200" b="1" dirty="0" smtClean="0">
              <a:solidFill>
                <a:srgbClr val="C00000"/>
              </a:solidFill>
              <a:latin typeface="Arial" pitchFamily="34" charset="0"/>
              <a:ea typeface="黑体" pitchFamily="2" charset="-122"/>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4282" y="285752"/>
            <a:ext cx="8643998" cy="6357958"/>
          </a:xfrm>
        </p:spPr>
        <p:txBody>
          <a:bodyPr anchor="ctr">
            <a:noAutofit/>
          </a:bodyPr>
          <a:lstStyle/>
          <a:p>
            <a:pPr marL="914400" indent="-914400">
              <a:lnSpc>
                <a:spcPct val="80000"/>
              </a:lnSpc>
              <a:buNone/>
            </a:pPr>
            <a:r>
              <a:rPr lang="en-US" altLang="zh-CN" sz="2500" dirty="0" smtClean="0">
                <a:solidFill>
                  <a:srgbClr val="0000FF"/>
                </a:solidFill>
                <a:latin typeface="Times New Roman" pitchFamily="18" charset="0"/>
                <a:ea typeface="黑体" pitchFamily="2" charset="-122"/>
                <a:cs typeface="Times New Roman" pitchFamily="18" charset="0"/>
              </a:rPr>
              <a:t>Publications</a:t>
            </a:r>
            <a:r>
              <a:rPr lang="zh-CN" altLang="en-US" sz="2500" dirty="0" smtClean="0">
                <a:solidFill>
                  <a:srgbClr val="0000FF"/>
                </a:solidFill>
                <a:latin typeface="Times New Roman" pitchFamily="18" charset="0"/>
                <a:ea typeface="黑体" pitchFamily="2" charset="-122"/>
                <a:cs typeface="Times New Roman" pitchFamily="18" charset="0"/>
              </a:rPr>
              <a:t>：</a:t>
            </a:r>
            <a:endParaRPr lang="en-US" altLang="zh-CN" sz="2500" dirty="0" smtClean="0">
              <a:solidFill>
                <a:srgbClr val="0000FF"/>
              </a:solidFill>
              <a:latin typeface="Times New Roman" pitchFamily="18" charset="0"/>
              <a:ea typeface="黑体" pitchFamily="2" charset="-122"/>
              <a:cs typeface="Times New Roman" pitchFamily="18" charset="0"/>
            </a:endParaRPr>
          </a:p>
          <a:p>
            <a:pPr marL="914400" indent="-914400">
              <a:lnSpc>
                <a:spcPct val="80000"/>
              </a:lnSpc>
              <a:buNone/>
            </a:pPr>
            <a:endParaRPr lang="en-US" altLang="zh-CN" sz="1600" dirty="0" smtClean="0">
              <a:solidFill>
                <a:srgbClr val="0000FF"/>
              </a:solidFill>
              <a:latin typeface="Times New Roman" pitchFamily="18" charset="0"/>
              <a:ea typeface="黑体" pitchFamily="2" charset="-122"/>
              <a:cs typeface="Times New Roman" pitchFamily="18" charset="0"/>
            </a:endParaRPr>
          </a:p>
          <a:p>
            <a:pPr marL="273050" indent="-273050">
              <a:lnSpc>
                <a:spcPct val="80000"/>
              </a:lnSpc>
              <a:buAutoNum type="arabicParenR"/>
            </a:pPr>
            <a:r>
              <a:rPr lang="zh-CN" altLang="en-US" sz="1600" dirty="0" smtClean="0">
                <a:solidFill>
                  <a:srgbClr val="0000FF"/>
                </a:solidFill>
                <a:latin typeface="Times New Roman" pitchFamily="18" charset="0"/>
                <a:ea typeface="黑体" pitchFamily="2" charset="-122"/>
                <a:cs typeface="Times New Roman" pitchFamily="18" charset="0"/>
              </a:rPr>
              <a:t>闪烁体与光子人工微结构，</a:t>
            </a:r>
            <a:endParaRPr lang="en-US" altLang="zh-CN" sz="1600" dirty="0" smtClean="0">
              <a:solidFill>
                <a:srgbClr val="0000FF"/>
              </a:solidFill>
              <a:latin typeface="Times New Roman" pitchFamily="18" charset="0"/>
              <a:ea typeface="黑体" pitchFamily="2" charset="-122"/>
              <a:cs typeface="Times New Roman" pitchFamily="18" charset="0"/>
            </a:endParaRPr>
          </a:p>
          <a:p>
            <a:pPr marL="273050" indent="-273050">
              <a:lnSpc>
                <a:spcPct val="80000"/>
              </a:lnSpc>
              <a:buNone/>
            </a:pPr>
            <a:r>
              <a:rPr lang="en-US" altLang="zh-CN" sz="1600" dirty="0" smtClean="0">
                <a:solidFill>
                  <a:srgbClr val="0000FF"/>
                </a:solidFill>
                <a:latin typeface="Times New Roman" pitchFamily="18" charset="0"/>
                <a:ea typeface="黑体" pitchFamily="2" charset="-122"/>
                <a:cs typeface="Times New Roman" pitchFamily="18" charset="0"/>
              </a:rPr>
              <a:t>     </a:t>
            </a:r>
            <a:r>
              <a:rPr lang="zh-CN" altLang="en-US" sz="1600" dirty="0" smtClean="0">
                <a:solidFill>
                  <a:srgbClr val="0000FF"/>
                </a:solidFill>
                <a:latin typeface="Times New Roman" pitchFamily="18" charset="0"/>
                <a:ea typeface="黑体" pitchFamily="2" charset="-122"/>
                <a:cs typeface="Times New Roman" pitchFamily="18" charset="0"/>
              </a:rPr>
              <a:t>刘波</a:t>
            </a:r>
            <a:r>
              <a:rPr lang="en-US" altLang="zh-CN" sz="1600" dirty="0" smtClean="0">
                <a:solidFill>
                  <a:srgbClr val="0000FF"/>
                </a:solidFill>
                <a:latin typeface="Times New Roman" pitchFamily="18" charset="0"/>
                <a:ea typeface="黑体" pitchFamily="2" charset="-122"/>
                <a:cs typeface="Times New Roman" pitchFamily="18" charset="0"/>
              </a:rPr>
              <a:t>*</a:t>
            </a:r>
            <a:r>
              <a:rPr lang="zh-CN" altLang="en-US" sz="1600" dirty="0" smtClean="0">
                <a:solidFill>
                  <a:srgbClr val="0000FF"/>
                </a:solidFill>
                <a:latin typeface="Times New Roman" pitchFamily="18" charset="0"/>
                <a:ea typeface="黑体" pitchFamily="2" charset="-122"/>
                <a:cs typeface="Times New Roman" pitchFamily="18" charset="0"/>
              </a:rPr>
              <a:t>，陈鸿，顾牡，易亚沙 </a:t>
            </a:r>
            <a:r>
              <a:rPr lang="en-US" altLang="zh-CN" sz="1600" b="1" i="1" dirty="0" smtClean="0">
                <a:solidFill>
                  <a:srgbClr val="0000FF"/>
                </a:solidFill>
                <a:latin typeface="Times New Roman" pitchFamily="18" charset="0"/>
                <a:ea typeface="黑体" pitchFamily="2" charset="-122"/>
                <a:cs typeface="Times New Roman" pitchFamily="18" charset="0"/>
              </a:rPr>
              <a:t>《</a:t>
            </a:r>
            <a:r>
              <a:rPr lang="zh-CN" altLang="en-US" sz="1600" b="1" i="1" dirty="0" smtClean="0">
                <a:solidFill>
                  <a:srgbClr val="0000FF"/>
                </a:solidFill>
                <a:latin typeface="Times New Roman" pitchFamily="18" charset="0"/>
                <a:ea typeface="黑体" pitchFamily="2" charset="-122"/>
                <a:cs typeface="Times New Roman" pitchFamily="18" charset="0"/>
              </a:rPr>
              <a:t>物理</a:t>
            </a:r>
            <a:r>
              <a:rPr lang="en-US" altLang="zh-CN" sz="1600" b="1" i="1" dirty="0" smtClean="0">
                <a:solidFill>
                  <a:srgbClr val="0000FF"/>
                </a:solidFill>
                <a:latin typeface="Times New Roman" pitchFamily="18" charset="0"/>
                <a:ea typeface="黑体" pitchFamily="2" charset="-122"/>
                <a:cs typeface="Times New Roman" pitchFamily="18" charset="0"/>
              </a:rPr>
              <a:t>》</a:t>
            </a:r>
            <a:r>
              <a:rPr lang="zh-CN" altLang="en-US" sz="1600" b="1" i="1" dirty="0" smtClean="0">
                <a:solidFill>
                  <a:srgbClr val="0000FF"/>
                </a:solidFill>
                <a:latin typeface="Times New Roman" pitchFamily="18" charset="0"/>
                <a:ea typeface="黑体" pitchFamily="2" charset="-122"/>
                <a:cs typeface="Times New Roman" pitchFamily="18" charset="0"/>
              </a:rPr>
              <a:t> </a:t>
            </a:r>
            <a:r>
              <a:rPr lang="en-US" altLang="zh-CN" sz="1600" dirty="0" smtClean="0">
                <a:solidFill>
                  <a:srgbClr val="0000FF"/>
                </a:solidFill>
                <a:latin typeface="Times New Roman" pitchFamily="18" charset="0"/>
                <a:ea typeface="黑体" pitchFamily="2" charset="-122"/>
                <a:cs typeface="Times New Roman" pitchFamily="18" charset="0"/>
              </a:rPr>
              <a:t>43</a:t>
            </a:r>
            <a:r>
              <a:rPr lang="zh-CN" altLang="en-US" sz="1600" dirty="0" smtClean="0">
                <a:solidFill>
                  <a:srgbClr val="0000FF"/>
                </a:solidFill>
                <a:latin typeface="Times New Roman" pitchFamily="18" charset="0"/>
                <a:ea typeface="黑体" pitchFamily="2" charset="-122"/>
                <a:cs typeface="Times New Roman" pitchFamily="18" charset="0"/>
              </a:rPr>
              <a:t>卷，</a:t>
            </a:r>
            <a:r>
              <a:rPr lang="en-US" altLang="zh-CN" sz="1600" dirty="0" smtClean="0">
                <a:solidFill>
                  <a:srgbClr val="0000FF"/>
                </a:solidFill>
                <a:latin typeface="Times New Roman" pitchFamily="18" charset="0"/>
                <a:ea typeface="黑体" pitchFamily="2" charset="-122"/>
                <a:cs typeface="Times New Roman" pitchFamily="18" charset="0"/>
              </a:rPr>
              <a:t>4</a:t>
            </a:r>
            <a:r>
              <a:rPr lang="zh-CN" altLang="en-US" sz="1600" dirty="0" smtClean="0">
                <a:solidFill>
                  <a:srgbClr val="0000FF"/>
                </a:solidFill>
                <a:latin typeface="Times New Roman" pitchFamily="18" charset="0"/>
                <a:ea typeface="黑体" pitchFamily="2" charset="-122"/>
                <a:cs typeface="Times New Roman" pitchFamily="18" charset="0"/>
              </a:rPr>
              <a:t>期，</a:t>
            </a:r>
            <a:r>
              <a:rPr lang="en-US" altLang="zh-CN" sz="1600" dirty="0" smtClean="0">
                <a:solidFill>
                  <a:srgbClr val="0000FF"/>
                </a:solidFill>
                <a:latin typeface="Times New Roman" pitchFamily="18" charset="0"/>
                <a:ea typeface="黑体" pitchFamily="2" charset="-122"/>
                <a:cs typeface="Times New Roman" pitchFamily="18" charset="0"/>
              </a:rPr>
              <a:t>254-262</a:t>
            </a:r>
            <a:r>
              <a:rPr lang="zh-CN" altLang="en-US" sz="1600" dirty="0" smtClean="0">
                <a:solidFill>
                  <a:srgbClr val="0000FF"/>
                </a:solidFill>
                <a:latin typeface="Times New Roman" pitchFamily="18" charset="0"/>
                <a:ea typeface="黑体" pitchFamily="2" charset="-122"/>
                <a:cs typeface="Times New Roman" pitchFamily="18" charset="0"/>
              </a:rPr>
              <a:t>（</a:t>
            </a:r>
            <a:r>
              <a:rPr lang="en-US" altLang="zh-CN" sz="1600" dirty="0" smtClean="0">
                <a:solidFill>
                  <a:srgbClr val="0000FF"/>
                </a:solidFill>
                <a:latin typeface="Times New Roman" pitchFamily="18" charset="0"/>
                <a:ea typeface="黑体" pitchFamily="2" charset="-122"/>
                <a:cs typeface="Times New Roman" pitchFamily="18" charset="0"/>
              </a:rPr>
              <a:t>2014</a:t>
            </a:r>
            <a:r>
              <a:rPr lang="zh-CN" altLang="en-US" sz="1600" dirty="0" smtClean="0">
                <a:solidFill>
                  <a:srgbClr val="0000FF"/>
                </a:solidFill>
                <a:latin typeface="Times New Roman" pitchFamily="18" charset="0"/>
                <a:ea typeface="黑体" pitchFamily="2" charset="-122"/>
                <a:cs typeface="Times New Roman" pitchFamily="18" charset="0"/>
              </a:rPr>
              <a:t>）</a:t>
            </a:r>
            <a:endParaRPr lang="en-US" altLang="zh-CN" sz="1600" dirty="0" smtClean="0">
              <a:solidFill>
                <a:srgbClr val="0000FF"/>
              </a:solidFill>
              <a:latin typeface="Times New Roman" pitchFamily="18" charset="0"/>
              <a:ea typeface="黑体" pitchFamily="2" charset="-122"/>
              <a:cs typeface="Times New Roman" pitchFamily="18" charset="0"/>
            </a:endParaRPr>
          </a:p>
          <a:p>
            <a:pPr marL="273050" indent="-273050">
              <a:lnSpc>
                <a:spcPct val="80000"/>
              </a:lnSpc>
              <a:buNone/>
            </a:pPr>
            <a:endParaRPr lang="en-US" altLang="zh-CN" sz="1600" dirty="0" smtClean="0">
              <a:solidFill>
                <a:srgbClr val="0000FF"/>
              </a:solidFill>
              <a:latin typeface="Times New Roman" pitchFamily="18" charset="0"/>
              <a:ea typeface="黑体" pitchFamily="2" charset="-122"/>
              <a:cs typeface="Times New Roman" pitchFamily="18" charset="0"/>
            </a:endParaRPr>
          </a:p>
          <a:p>
            <a:pPr marL="273050" indent="-273050">
              <a:lnSpc>
                <a:spcPct val="80000"/>
              </a:lnSpc>
              <a:buNone/>
            </a:pPr>
            <a:r>
              <a:rPr lang="en-US" altLang="zh-CN" sz="1600" dirty="0" smtClean="0">
                <a:solidFill>
                  <a:srgbClr val="0000FF"/>
                </a:solidFill>
                <a:latin typeface="Times New Roman" pitchFamily="18" charset="0"/>
                <a:ea typeface="黑体" pitchFamily="2" charset="-122"/>
                <a:cs typeface="Times New Roman" pitchFamily="18" charset="0"/>
              </a:rPr>
              <a:t>2</a:t>
            </a:r>
            <a:r>
              <a:rPr lang="zh-CN" altLang="en-US" sz="1600" dirty="0" smtClean="0">
                <a:solidFill>
                  <a:srgbClr val="0000FF"/>
                </a:solidFill>
                <a:latin typeface="Times New Roman" pitchFamily="18" charset="0"/>
                <a:ea typeface="黑体" pitchFamily="2" charset="-122"/>
                <a:cs typeface="Times New Roman" pitchFamily="18" charset="0"/>
              </a:rPr>
              <a:t>）</a:t>
            </a:r>
            <a:r>
              <a:rPr lang="en-US" altLang="zh-CN" sz="1600" dirty="0" smtClean="0">
                <a:solidFill>
                  <a:srgbClr val="0000FF"/>
                </a:solidFill>
                <a:latin typeface="Times New Roman" pitchFamily="18" charset="0"/>
                <a:ea typeface="黑体" pitchFamily="2" charset="-122"/>
                <a:cs typeface="Times New Roman" pitchFamily="18" charset="0"/>
              </a:rPr>
              <a:t>Book chapter, “Scintillators boosted by Nanophotonics” in “Science and engineering of strongly coupled systems between integrated nano electronic/photonic/mechanical structures and </a:t>
            </a:r>
            <a:r>
              <a:rPr lang="en-US" altLang="zh-CN" sz="1600" dirty="0" err="1" smtClean="0">
                <a:solidFill>
                  <a:srgbClr val="0000FF"/>
                </a:solidFill>
                <a:latin typeface="Times New Roman" pitchFamily="18" charset="0"/>
                <a:ea typeface="黑体" pitchFamily="2" charset="-122"/>
                <a:cs typeface="Times New Roman" pitchFamily="18" charset="0"/>
              </a:rPr>
              <a:t>nanoparticle</a:t>
            </a:r>
            <a:r>
              <a:rPr lang="en-US" altLang="zh-CN" sz="1600" dirty="0" smtClean="0">
                <a:solidFill>
                  <a:srgbClr val="0000FF"/>
                </a:solidFill>
                <a:latin typeface="Times New Roman" pitchFamily="18" charset="0"/>
                <a:ea typeface="黑体" pitchFamily="2" charset="-122"/>
                <a:cs typeface="Times New Roman" pitchFamily="18" charset="0"/>
              </a:rPr>
              <a:t>”, to be published in 2015, Pan Stanford Publishing </a:t>
            </a:r>
          </a:p>
          <a:p>
            <a:pPr marL="914400" indent="-914400">
              <a:lnSpc>
                <a:spcPct val="80000"/>
              </a:lnSpc>
              <a:buNone/>
            </a:pPr>
            <a:endParaRPr lang="en-US" altLang="zh-CN" sz="1600" dirty="0" smtClean="0">
              <a:solidFill>
                <a:srgbClr val="0000FF"/>
              </a:solidFill>
              <a:latin typeface="Times New Roman" pitchFamily="18" charset="0"/>
              <a:ea typeface="黑体" pitchFamily="2" charset="-122"/>
              <a:cs typeface="Times New Roman" pitchFamily="18" charset="0"/>
            </a:endParaRPr>
          </a:p>
          <a:p>
            <a:pPr>
              <a:lnSpc>
                <a:spcPct val="80000"/>
              </a:lnSpc>
              <a:buNone/>
            </a:pPr>
            <a:r>
              <a:rPr lang="en-US" altLang="zh-CN" sz="1600" dirty="0" smtClean="0">
                <a:solidFill>
                  <a:srgbClr val="0000FF"/>
                </a:solidFill>
                <a:latin typeface="Times New Roman" pitchFamily="18" charset="0"/>
                <a:ea typeface="黑体" pitchFamily="2" charset="-122"/>
                <a:cs typeface="Times New Roman" pitchFamily="18" charset="0"/>
              </a:rPr>
              <a:t>3) Giant light extraction enhancement of medical imaging scintillation materials using biologically inspired integrated nanostructures,</a:t>
            </a:r>
          </a:p>
          <a:p>
            <a:pPr>
              <a:lnSpc>
                <a:spcPct val="80000"/>
              </a:lnSpc>
              <a:buNone/>
            </a:pPr>
            <a:r>
              <a:rPr lang="en-US" altLang="zh-CN" sz="1600" dirty="0" smtClean="0">
                <a:solidFill>
                  <a:srgbClr val="0000FF"/>
                </a:solidFill>
                <a:latin typeface="Times New Roman" pitchFamily="18" charset="0"/>
                <a:ea typeface="黑体" pitchFamily="2" charset="-122"/>
                <a:cs typeface="Times New Roman" pitchFamily="18" charset="0"/>
              </a:rPr>
              <a:t>     P. </a:t>
            </a:r>
            <a:r>
              <a:rPr lang="en-US" altLang="zh-CN" sz="1600" dirty="0" err="1" smtClean="0">
                <a:solidFill>
                  <a:srgbClr val="0000FF"/>
                </a:solidFill>
                <a:latin typeface="Times New Roman" pitchFamily="18" charset="0"/>
                <a:ea typeface="黑体" pitchFamily="2" charset="-122"/>
                <a:cs typeface="Times New Roman" pitchFamily="18" charset="0"/>
              </a:rPr>
              <a:t>Pignalosa</a:t>
            </a:r>
            <a:r>
              <a:rPr lang="en-US" altLang="zh-CN" sz="1600" dirty="0" smtClean="0">
                <a:solidFill>
                  <a:srgbClr val="0000FF"/>
                </a:solidFill>
                <a:latin typeface="Times New Roman" pitchFamily="18" charset="0"/>
                <a:ea typeface="黑体" pitchFamily="2" charset="-122"/>
                <a:cs typeface="Times New Roman" pitchFamily="18" charset="0"/>
              </a:rPr>
              <a:t>, Bo Liu, Hong Chen, H. Smith and </a:t>
            </a:r>
            <a:r>
              <a:rPr lang="en-US" altLang="zh-CN" sz="1600" dirty="0" err="1" smtClean="0">
                <a:solidFill>
                  <a:srgbClr val="0000FF"/>
                </a:solidFill>
                <a:latin typeface="Times New Roman" pitchFamily="18" charset="0"/>
                <a:ea typeface="黑体" pitchFamily="2" charset="-122"/>
                <a:cs typeface="Times New Roman" pitchFamily="18" charset="0"/>
              </a:rPr>
              <a:t>Yasha</a:t>
            </a:r>
            <a:r>
              <a:rPr lang="en-US" altLang="zh-CN" sz="1600" dirty="0" smtClean="0">
                <a:solidFill>
                  <a:srgbClr val="0000FF"/>
                </a:solidFill>
                <a:latin typeface="Times New Roman" pitchFamily="18" charset="0"/>
                <a:ea typeface="黑体" pitchFamily="2" charset="-122"/>
                <a:cs typeface="Times New Roman" pitchFamily="18" charset="0"/>
              </a:rPr>
              <a:t> Yi</a:t>
            </a:r>
          </a:p>
          <a:p>
            <a:pPr>
              <a:lnSpc>
                <a:spcPct val="80000"/>
              </a:lnSpc>
              <a:buNone/>
            </a:pPr>
            <a:r>
              <a:rPr lang="en-US" altLang="zh-CN" sz="1600" b="1" i="1" dirty="0" smtClean="0">
                <a:solidFill>
                  <a:srgbClr val="0000FF"/>
                </a:solidFill>
                <a:latin typeface="Times New Roman" pitchFamily="18" charset="0"/>
                <a:ea typeface="黑体" pitchFamily="2" charset="-122"/>
                <a:cs typeface="Times New Roman" pitchFamily="18" charset="0"/>
              </a:rPr>
              <a:t>     Optics Letters </a:t>
            </a:r>
            <a:r>
              <a:rPr lang="en-US" altLang="zh-CN" sz="1600" b="1" dirty="0" smtClean="0">
                <a:solidFill>
                  <a:srgbClr val="0000FF"/>
                </a:solidFill>
                <a:latin typeface="Times New Roman" pitchFamily="18" charset="0"/>
                <a:ea typeface="黑体" pitchFamily="2" charset="-122"/>
                <a:cs typeface="Times New Roman" pitchFamily="18" charset="0"/>
              </a:rPr>
              <a:t>, 37, 2808 </a:t>
            </a:r>
            <a:r>
              <a:rPr lang="zh-CN" altLang="en-US" sz="1600" b="1" dirty="0" smtClean="0">
                <a:solidFill>
                  <a:srgbClr val="0000FF"/>
                </a:solidFill>
                <a:latin typeface="Times New Roman" pitchFamily="18" charset="0"/>
                <a:ea typeface="黑体" pitchFamily="2" charset="-122"/>
                <a:cs typeface="Times New Roman" pitchFamily="18" charset="0"/>
              </a:rPr>
              <a:t> </a:t>
            </a:r>
            <a:r>
              <a:rPr lang="en-US" altLang="zh-CN" sz="1600" b="1" dirty="0" smtClean="0">
                <a:solidFill>
                  <a:srgbClr val="0000FF"/>
                </a:solidFill>
                <a:latin typeface="Times New Roman" pitchFamily="18" charset="0"/>
                <a:ea typeface="黑体" pitchFamily="2" charset="-122"/>
                <a:cs typeface="Times New Roman" pitchFamily="18" charset="0"/>
              </a:rPr>
              <a:t>(2012) </a:t>
            </a:r>
          </a:p>
          <a:p>
            <a:pPr>
              <a:lnSpc>
                <a:spcPct val="80000"/>
              </a:lnSpc>
              <a:buNone/>
            </a:pPr>
            <a:endParaRPr lang="en-US" altLang="zh-CN" sz="1600" dirty="0" smtClean="0">
              <a:solidFill>
                <a:srgbClr val="0000FF"/>
              </a:solidFill>
              <a:latin typeface="Times New Roman" pitchFamily="18" charset="0"/>
              <a:ea typeface="黑体" pitchFamily="2" charset="-122"/>
              <a:cs typeface="Times New Roman" pitchFamily="18" charset="0"/>
            </a:endParaRPr>
          </a:p>
          <a:p>
            <a:pPr marL="268288" indent="-268288">
              <a:lnSpc>
                <a:spcPct val="80000"/>
              </a:lnSpc>
              <a:buNone/>
            </a:pPr>
            <a:r>
              <a:rPr lang="en-US" sz="1600" dirty="0" smtClean="0">
                <a:solidFill>
                  <a:srgbClr val="0000FF"/>
                </a:solidFill>
                <a:latin typeface="Times New Roman" pitchFamily="18" charset="0"/>
                <a:ea typeface="黑体" pitchFamily="2" charset="-122"/>
                <a:cs typeface="Times New Roman" pitchFamily="18" charset="0"/>
              </a:rPr>
              <a:t>4)  Improved light extraction efficiency of cerium-doped lutetium-yttrium  </a:t>
            </a:r>
            <a:r>
              <a:rPr lang="en-US" sz="1600" dirty="0" err="1" smtClean="0">
                <a:solidFill>
                  <a:srgbClr val="0000FF"/>
                </a:solidFill>
                <a:latin typeface="Times New Roman" pitchFamily="18" charset="0"/>
                <a:ea typeface="黑体" pitchFamily="2" charset="-122"/>
                <a:cs typeface="Times New Roman" pitchFamily="18" charset="0"/>
              </a:rPr>
              <a:t>oxyorthosilicate</a:t>
            </a:r>
            <a:r>
              <a:rPr lang="en-US" sz="1600" dirty="0" smtClean="0">
                <a:solidFill>
                  <a:srgbClr val="0000FF"/>
                </a:solidFill>
                <a:latin typeface="Times New Roman" pitchFamily="18" charset="0"/>
                <a:ea typeface="黑体" pitchFamily="2" charset="-122"/>
                <a:cs typeface="Times New Roman" pitchFamily="18" charset="0"/>
              </a:rPr>
              <a:t> scintillator by monolayers of periodic arrays of polystyrene spheres,</a:t>
            </a:r>
          </a:p>
          <a:p>
            <a:pPr marL="0" indent="0">
              <a:lnSpc>
                <a:spcPct val="80000"/>
              </a:lnSpc>
              <a:buNone/>
            </a:pPr>
            <a:r>
              <a:rPr lang="en-US" sz="1600" dirty="0" smtClean="0">
                <a:solidFill>
                  <a:srgbClr val="0000FF"/>
                </a:solidFill>
                <a:latin typeface="Times New Roman" pitchFamily="18" charset="0"/>
                <a:ea typeface="黑体" pitchFamily="2" charset="-122"/>
                <a:cs typeface="Times New Roman" pitchFamily="18" charset="0"/>
              </a:rPr>
              <a:t>    </a:t>
            </a:r>
            <a:r>
              <a:rPr lang="en-US" sz="1600" dirty="0" err="1" smtClean="0">
                <a:solidFill>
                  <a:srgbClr val="0000FF"/>
                </a:solidFill>
                <a:latin typeface="Times New Roman" pitchFamily="18" charset="0"/>
                <a:ea typeface="黑体" pitchFamily="2" charset="-122"/>
                <a:cs typeface="Times New Roman" pitchFamily="18" charset="0"/>
              </a:rPr>
              <a:t>Zhichao</a:t>
            </a:r>
            <a:r>
              <a:rPr lang="en-US" sz="1600" dirty="0" smtClean="0">
                <a:solidFill>
                  <a:srgbClr val="0000FF"/>
                </a:solidFill>
                <a:latin typeface="Times New Roman" pitchFamily="18" charset="0"/>
                <a:ea typeface="黑体" pitchFamily="2" charset="-122"/>
                <a:cs typeface="Times New Roman" pitchFamily="18" charset="0"/>
              </a:rPr>
              <a:t> Zhu , Bo Liu*, </a:t>
            </a:r>
            <a:r>
              <a:rPr lang="en-US" sz="1600" dirty="0" err="1" smtClean="0">
                <a:solidFill>
                  <a:srgbClr val="0000FF"/>
                </a:solidFill>
                <a:latin typeface="Times New Roman" pitchFamily="18" charset="0"/>
                <a:ea typeface="黑体" pitchFamily="2" charset="-122"/>
                <a:cs typeface="Times New Roman" pitchFamily="18" charset="0"/>
              </a:rPr>
              <a:t>Chuanwei</a:t>
            </a:r>
            <a:r>
              <a:rPr lang="en-US" sz="1600" dirty="0" smtClean="0">
                <a:solidFill>
                  <a:srgbClr val="0000FF"/>
                </a:solidFill>
                <a:latin typeface="Times New Roman" pitchFamily="18" charset="0"/>
                <a:ea typeface="黑体" pitchFamily="2" charset="-122"/>
                <a:cs typeface="Times New Roman" pitchFamily="18" charset="0"/>
              </a:rPr>
              <a:t> Cheng , </a:t>
            </a:r>
            <a:r>
              <a:rPr lang="en-US" sz="1600" dirty="0" err="1" smtClean="0">
                <a:solidFill>
                  <a:srgbClr val="0000FF"/>
                </a:solidFill>
                <a:latin typeface="Times New Roman" pitchFamily="18" charset="0"/>
                <a:ea typeface="黑体" pitchFamily="2" charset="-122"/>
                <a:cs typeface="Times New Roman" pitchFamily="18" charset="0"/>
              </a:rPr>
              <a:t>Yasha</a:t>
            </a:r>
            <a:r>
              <a:rPr lang="en-US" sz="1600" dirty="0" smtClean="0">
                <a:solidFill>
                  <a:srgbClr val="0000FF"/>
                </a:solidFill>
                <a:latin typeface="Times New Roman" pitchFamily="18" charset="0"/>
                <a:ea typeface="黑体" pitchFamily="2" charset="-122"/>
                <a:cs typeface="Times New Roman" pitchFamily="18" charset="0"/>
              </a:rPr>
              <a:t> Yi, Hong Chen , Mu </a:t>
            </a:r>
            <a:r>
              <a:rPr lang="en-US" sz="1600" dirty="0" err="1" smtClean="0">
                <a:solidFill>
                  <a:srgbClr val="0000FF"/>
                </a:solidFill>
                <a:latin typeface="Times New Roman" pitchFamily="18" charset="0"/>
                <a:ea typeface="黑体" pitchFamily="2" charset="-122"/>
                <a:cs typeface="Times New Roman" pitchFamily="18" charset="0"/>
              </a:rPr>
              <a:t>Gu</a:t>
            </a:r>
            <a:endParaRPr lang="en-US" altLang="zh-CN" sz="1600" dirty="0" smtClean="0">
              <a:solidFill>
                <a:srgbClr val="0000FF"/>
              </a:solidFill>
              <a:latin typeface="Times New Roman" pitchFamily="18" charset="0"/>
              <a:ea typeface="黑体" pitchFamily="2" charset="-122"/>
              <a:cs typeface="Times New Roman" pitchFamily="18" charset="0"/>
            </a:endParaRPr>
          </a:p>
          <a:p>
            <a:pPr marL="0" indent="0">
              <a:lnSpc>
                <a:spcPct val="80000"/>
              </a:lnSpc>
              <a:buNone/>
            </a:pPr>
            <a:r>
              <a:rPr lang="en-US" sz="1600" b="1" i="1" dirty="0" smtClean="0">
                <a:solidFill>
                  <a:srgbClr val="0000FF"/>
                </a:solidFill>
                <a:latin typeface="Times New Roman" pitchFamily="18" charset="0"/>
                <a:ea typeface="黑体" pitchFamily="2" charset="-122"/>
                <a:cs typeface="Times New Roman" pitchFamily="18" charset="0"/>
              </a:rPr>
              <a:t>    Applied Physics Letters</a:t>
            </a:r>
            <a:r>
              <a:rPr lang="en-US" sz="1600" b="1" dirty="0" smtClean="0">
                <a:solidFill>
                  <a:srgbClr val="0000FF"/>
                </a:solidFill>
                <a:latin typeface="Times New Roman" pitchFamily="18" charset="0"/>
                <a:ea typeface="黑体" pitchFamily="2" charset="-122"/>
                <a:cs typeface="Times New Roman" pitchFamily="18" charset="0"/>
              </a:rPr>
              <a:t>, 2013, 102(7): 071909 (2013)</a:t>
            </a:r>
          </a:p>
          <a:p>
            <a:pPr marL="0" indent="0">
              <a:lnSpc>
                <a:spcPct val="80000"/>
              </a:lnSpc>
              <a:buNone/>
            </a:pPr>
            <a:endParaRPr lang="en-US" sz="1600" dirty="0" smtClean="0">
              <a:solidFill>
                <a:srgbClr val="0000FF"/>
              </a:solidFill>
              <a:latin typeface="Times New Roman" pitchFamily="18" charset="0"/>
              <a:ea typeface="黑体" pitchFamily="2" charset="-122"/>
              <a:cs typeface="Times New Roman" pitchFamily="18" charset="0"/>
            </a:endParaRPr>
          </a:p>
          <a:p>
            <a:pPr>
              <a:buNone/>
            </a:pPr>
            <a:r>
              <a:rPr lang="en-US" sz="1600" dirty="0" smtClean="0">
                <a:solidFill>
                  <a:srgbClr val="0000FF"/>
                </a:solidFill>
                <a:latin typeface="Times New Roman" pitchFamily="18" charset="0"/>
                <a:ea typeface="黑体" pitchFamily="2" charset="-122"/>
                <a:cs typeface="Times New Roman" pitchFamily="18" charset="0"/>
              </a:rPr>
              <a:t>5) </a:t>
            </a:r>
            <a:r>
              <a:rPr lang="en-US" altLang="zh-CN" sz="1600" dirty="0" smtClean="0">
                <a:solidFill>
                  <a:srgbClr val="0000FF"/>
                </a:solidFill>
                <a:latin typeface="Times New Roman" pitchFamily="18" charset="0"/>
                <a:ea typeface="黑体" pitchFamily="2" charset="-122"/>
                <a:cs typeface="Times New Roman" pitchFamily="18" charset="0"/>
              </a:rPr>
              <a:t>An approach to achieve significantly faster luminescence decay of thin-film scintillator by surface </a:t>
            </a:r>
            <a:r>
              <a:rPr lang="en-US" altLang="zh-CN" sz="1600" dirty="0" err="1" smtClean="0">
                <a:solidFill>
                  <a:srgbClr val="0000FF"/>
                </a:solidFill>
                <a:latin typeface="Times New Roman" pitchFamily="18" charset="0"/>
                <a:ea typeface="黑体" pitchFamily="2" charset="-122"/>
                <a:cs typeface="Times New Roman" pitchFamily="18" charset="0"/>
              </a:rPr>
              <a:t>plasmons</a:t>
            </a:r>
            <a:endParaRPr lang="en-US" altLang="zh-CN" sz="1600" dirty="0" smtClean="0">
              <a:solidFill>
                <a:srgbClr val="0000FF"/>
              </a:solidFill>
              <a:latin typeface="Times New Roman" pitchFamily="18" charset="0"/>
              <a:ea typeface="黑体" pitchFamily="2" charset="-122"/>
              <a:cs typeface="Times New Roman" pitchFamily="18" charset="0"/>
            </a:endParaRPr>
          </a:p>
          <a:p>
            <a:pPr>
              <a:buNone/>
            </a:pPr>
            <a:r>
              <a:rPr lang="en-US" sz="1600" dirty="0" smtClean="0">
                <a:solidFill>
                  <a:srgbClr val="0000FF"/>
                </a:solidFill>
                <a:latin typeface="Times New Roman" pitchFamily="18" charset="0"/>
                <a:ea typeface="黑体" pitchFamily="2" charset="-122"/>
                <a:cs typeface="Times New Roman" pitchFamily="18" charset="0"/>
              </a:rPr>
              <a:t>     Bo Liu*, </a:t>
            </a:r>
            <a:r>
              <a:rPr lang="en-US" sz="1600" dirty="0" err="1" smtClean="0">
                <a:solidFill>
                  <a:srgbClr val="0000FF"/>
                </a:solidFill>
                <a:latin typeface="Times New Roman" pitchFamily="18" charset="0"/>
                <a:ea typeface="黑体" pitchFamily="2" charset="-122"/>
                <a:cs typeface="Times New Roman" pitchFamily="18" charset="0"/>
              </a:rPr>
              <a:t>Zhichao</a:t>
            </a:r>
            <a:r>
              <a:rPr lang="en-US" sz="1600" dirty="0" smtClean="0">
                <a:solidFill>
                  <a:srgbClr val="0000FF"/>
                </a:solidFill>
                <a:latin typeface="Times New Roman" pitchFamily="18" charset="0"/>
                <a:ea typeface="黑体" pitchFamily="2" charset="-122"/>
                <a:cs typeface="Times New Roman" pitchFamily="18" charset="0"/>
              </a:rPr>
              <a:t> Zhu, </a:t>
            </a:r>
            <a:r>
              <a:rPr lang="en-US" sz="1600" dirty="0" err="1" smtClean="0">
                <a:solidFill>
                  <a:srgbClr val="0000FF"/>
                </a:solidFill>
                <a:latin typeface="Times New Roman" pitchFamily="18" charset="0"/>
                <a:ea typeface="黑体" pitchFamily="2" charset="-122"/>
                <a:cs typeface="Times New Roman" pitchFamily="18" charset="0"/>
              </a:rPr>
              <a:t>Jingtao</a:t>
            </a:r>
            <a:r>
              <a:rPr lang="en-US" sz="1600" dirty="0" smtClean="0">
                <a:solidFill>
                  <a:srgbClr val="0000FF"/>
                </a:solidFill>
                <a:latin typeface="Times New Roman" pitchFamily="18" charset="0"/>
                <a:ea typeface="黑体" pitchFamily="2" charset="-122"/>
                <a:cs typeface="Times New Roman" pitchFamily="18" charset="0"/>
              </a:rPr>
              <a:t> Zhu, </a:t>
            </a:r>
            <a:r>
              <a:rPr lang="en-US" sz="1600" dirty="0" err="1" smtClean="0">
                <a:solidFill>
                  <a:srgbClr val="0000FF"/>
                </a:solidFill>
                <a:latin typeface="Times New Roman" pitchFamily="18" charset="0"/>
                <a:ea typeface="黑体" pitchFamily="2" charset="-122"/>
                <a:cs typeface="Times New Roman" pitchFamily="18" charset="0"/>
              </a:rPr>
              <a:t>Shuang</a:t>
            </a:r>
            <a:r>
              <a:rPr lang="en-US" sz="1600" dirty="0" smtClean="0">
                <a:solidFill>
                  <a:srgbClr val="0000FF"/>
                </a:solidFill>
                <a:latin typeface="Times New Roman" pitchFamily="18" charset="0"/>
                <a:ea typeface="黑体" pitchFamily="2" charset="-122"/>
                <a:cs typeface="Times New Roman" pitchFamily="18" charset="0"/>
              </a:rPr>
              <a:t> Wu, </a:t>
            </a:r>
            <a:r>
              <a:rPr lang="en-US" sz="1600" dirty="0" err="1" smtClean="0">
                <a:solidFill>
                  <a:srgbClr val="0000FF"/>
                </a:solidFill>
                <a:latin typeface="Times New Roman" pitchFamily="18" charset="0"/>
                <a:ea typeface="黑体" pitchFamily="2" charset="-122"/>
                <a:cs typeface="Times New Roman" pitchFamily="18" charset="0"/>
              </a:rPr>
              <a:t>Chuanwei</a:t>
            </a:r>
            <a:r>
              <a:rPr lang="en-US" sz="1600" dirty="0" smtClean="0">
                <a:solidFill>
                  <a:srgbClr val="0000FF"/>
                </a:solidFill>
                <a:latin typeface="Times New Roman" pitchFamily="18" charset="0"/>
                <a:ea typeface="黑体" pitchFamily="2" charset="-122"/>
                <a:cs typeface="Times New Roman" pitchFamily="18" charset="0"/>
              </a:rPr>
              <a:t> Cheng, </a:t>
            </a:r>
            <a:r>
              <a:rPr lang="en-US" sz="1600" dirty="0" err="1" smtClean="0">
                <a:solidFill>
                  <a:srgbClr val="0000FF"/>
                </a:solidFill>
                <a:latin typeface="Times New Roman" pitchFamily="18" charset="0"/>
                <a:ea typeface="黑体" pitchFamily="2" charset="-122"/>
                <a:cs typeface="Times New Roman" pitchFamily="18" charset="0"/>
              </a:rPr>
              <a:t>Qian</a:t>
            </a:r>
            <a:r>
              <a:rPr lang="en-US" sz="1600" dirty="0" smtClean="0">
                <a:solidFill>
                  <a:srgbClr val="0000FF"/>
                </a:solidFill>
                <a:latin typeface="Times New Roman" pitchFamily="18" charset="0"/>
                <a:ea typeface="黑体" pitchFamily="2" charset="-122"/>
                <a:cs typeface="Times New Roman" pitchFamily="18" charset="0"/>
              </a:rPr>
              <a:t> Cheng, Hong Chen, Mu </a:t>
            </a:r>
            <a:r>
              <a:rPr lang="en-US" sz="1600" dirty="0" err="1" smtClean="0">
                <a:solidFill>
                  <a:srgbClr val="0000FF"/>
                </a:solidFill>
                <a:latin typeface="Times New Roman" pitchFamily="18" charset="0"/>
                <a:ea typeface="黑体" pitchFamily="2" charset="-122"/>
                <a:cs typeface="Times New Roman" pitchFamily="18" charset="0"/>
              </a:rPr>
              <a:t>Gu</a:t>
            </a:r>
            <a:r>
              <a:rPr lang="en-US" sz="1600" dirty="0" smtClean="0">
                <a:solidFill>
                  <a:srgbClr val="0000FF"/>
                </a:solidFill>
                <a:latin typeface="Times New Roman" pitchFamily="18" charset="0"/>
                <a:ea typeface="黑体" pitchFamily="2" charset="-122"/>
                <a:cs typeface="Times New Roman" pitchFamily="18" charset="0"/>
              </a:rPr>
              <a:t>, </a:t>
            </a:r>
            <a:r>
              <a:rPr lang="en-US" sz="1600" dirty="0" err="1" smtClean="0">
                <a:solidFill>
                  <a:srgbClr val="0000FF"/>
                </a:solidFill>
                <a:latin typeface="Times New Roman" pitchFamily="18" charset="0"/>
                <a:ea typeface="黑体" pitchFamily="2" charset="-122"/>
                <a:cs typeface="Times New Roman" pitchFamily="18" charset="0"/>
              </a:rPr>
              <a:t>Zhanshan</a:t>
            </a:r>
            <a:r>
              <a:rPr lang="en-US" sz="1600" dirty="0" smtClean="0">
                <a:solidFill>
                  <a:srgbClr val="0000FF"/>
                </a:solidFill>
                <a:latin typeface="Times New Roman" pitchFamily="18" charset="0"/>
                <a:ea typeface="黑体" pitchFamily="2" charset="-122"/>
                <a:cs typeface="Times New Roman" pitchFamily="18" charset="0"/>
              </a:rPr>
              <a:t> Wang, </a:t>
            </a:r>
            <a:r>
              <a:rPr lang="en-US" sz="1600" dirty="0" err="1" smtClean="0">
                <a:solidFill>
                  <a:srgbClr val="0000FF"/>
                </a:solidFill>
                <a:latin typeface="Times New Roman" pitchFamily="18" charset="0"/>
                <a:ea typeface="黑体" pitchFamily="2" charset="-122"/>
                <a:cs typeface="Times New Roman" pitchFamily="18" charset="0"/>
              </a:rPr>
              <a:t>Qingli</a:t>
            </a:r>
            <a:r>
              <a:rPr lang="en-US" sz="1600" dirty="0" smtClean="0">
                <a:solidFill>
                  <a:srgbClr val="0000FF"/>
                </a:solidFill>
                <a:latin typeface="Times New Roman" pitchFamily="18" charset="0"/>
                <a:ea typeface="黑体" pitchFamily="2" charset="-122"/>
                <a:cs typeface="Times New Roman" pitchFamily="18" charset="0"/>
              </a:rPr>
              <a:t> Zhang</a:t>
            </a:r>
            <a:endParaRPr lang="en-US" altLang="zh-CN" sz="1600" dirty="0" smtClean="0">
              <a:solidFill>
                <a:srgbClr val="0000FF"/>
              </a:solidFill>
              <a:latin typeface="Times New Roman" pitchFamily="18" charset="0"/>
              <a:ea typeface="黑体" pitchFamily="2" charset="-122"/>
              <a:cs typeface="Times New Roman" pitchFamily="18" charset="0"/>
            </a:endParaRPr>
          </a:p>
          <a:p>
            <a:pPr>
              <a:buNone/>
            </a:pPr>
            <a:r>
              <a:rPr lang="en-US" sz="1600" b="1" i="1" dirty="0" smtClean="0">
                <a:solidFill>
                  <a:srgbClr val="0000FF"/>
                </a:solidFill>
                <a:latin typeface="Times New Roman" pitchFamily="18" charset="0"/>
                <a:ea typeface="黑体" pitchFamily="2" charset="-122"/>
                <a:cs typeface="Times New Roman" pitchFamily="18" charset="0"/>
              </a:rPr>
              <a:t>    Applied Physics Letters</a:t>
            </a:r>
            <a:r>
              <a:rPr lang="en-US" sz="1600" b="1" dirty="0" smtClean="0">
                <a:solidFill>
                  <a:srgbClr val="0000FF"/>
                </a:solidFill>
                <a:latin typeface="Times New Roman" pitchFamily="18" charset="0"/>
                <a:ea typeface="黑体" pitchFamily="2" charset="-122"/>
                <a:cs typeface="Times New Roman" pitchFamily="18" charset="0"/>
              </a:rPr>
              <a:t>, 2014 , 104: 061902  (2014)</a:t>
            </a:r>
          </a:p>
          <a:p>
            <a:pPr>
              <a:buNone/>
            </a:pPr>
            <a:endParaRPr lang="en-US" sz="1600" dirty="0" smtClean="0">
              <a:solidFill>
                <a:srgbClr val="0000FF"/>
              </a:solidFill>
              <a:latin typeface="Times New Roman" pitchFamily="18" charset="0"/>
              <a:ea typeface="黑体" pitchFamily="2" charset="-122"/>
              <a:cs typeface="Times New Roman" pitchFamily="18" charset="0"/>
            </a:endParaRPr>
          </a:p>
          <a:p>
            <a:pPr>
              <a:buNone/>
            </a:pPr>
            <a:endParaRPr lang="en-US" altLang="zh-CN" sz="1600" dirty="0" smtClean="0">
              <a:solidFill>
                <a:srgbClr val="0000FF"/>
              </a:solidFill>
              <a:latin typeface="Times New Roman" pitchFamily="18" charset="0"/>
              <a:ea typeface="黑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57158" y="571480"/>
            <a:ext cx="8470900" cy="1571636"/>
          </a:xfrm>
        </p:spPr>
        <p:txBody>
          <a:bodyPr>
            <a:noAutofit/>
          </a:bodyPr>
          <a:lstStyle/>
          <a:p>
            <a:pPr marL="0" indent="0" eaLnBrk="1" hangingPunct="1">
              <a:lnSpc>
                <a:spcPct val="110000"/>
              </a:lnSpc>
              <a:buNone/>
            </a:pPr>
            <a:r>
              <a:rPr lang="zh-CN" altLang="en-US" sz="3000" b="1" dirty="0" smtClean="0">
                <a:solidFill>
                  <a:srgbClr val="0000FF"/>
                </a:solidFill>
                <a:latin typeface="Arial" pitchFamily="34" charset="0"/>
                <a:ea typeface="黑体" pitchFamily="2" charset="-122"/>
                <a:cs typeface="Arial" pitchFamily="34" charset="0"/>
              </a:rPr>
              <a:t>闪烁现象</a:t>
            </a:r>
            <a:r>
              <a:rPr lang="en-US" altLang="zh-CN" sz="3000" b="1" dirty="0" smtClean="0">
                <a:solidFill>
                  <a:srgbClr val="0000FF"/>
                </a:solidFill>
                <a:latin typeface="Arial" pitchFamily="34" charset="0"/>
                <a:ea typeface="黑体" pitchFamily="2" charset="-122"/>
                <a:cs typeface="Arial" pitchFamily="34" charset="0"/>
              </a:rPr>
              <a:t>:</a:t>
            </a:r>
            <a:r>
              <a:rPr lang="zh-CN" altLang="en-US" sz="3000" b="1" dirty="0" smtClean="0">
                <a:solidFill>
                  <a:srgbClr val="0000FF"/>
                </a:solidFill>
                <a:latin typeface="Arial" pitchFamily="34" charset="0"/>
                <a:ea typeface="黑体" pitchFamily="2" charset="-122"/>
                <a:cs typeface="Arial" pitchFamily="34" charset="0"/>
              </a:rPr>
              <a:t>材料（闪烁体）吸收高能粒子或射线，并把能量转化为快衰减的可见光发射。</a:t>
            </a:r>
            <a:endParaRPr lang="en-US" altLang="zh-CN" sz="3000" b="1" dirty="0" smtClean="0">
              <a:solidFill>
                <a:srgbClr val="0000FF"/>
              </a:solidFill>
              <a:latin typeface="Arial" pitchFamily="34" charset="0"/>
              <a:ea typeface="黑体" pitchFamily="2" charset="-122"/>
              <a:cs typeface="Arial" pitchFamily="34" charset="0"/>
            </a:endParaRPr>
          </a:p>
          <a:p>
            <a:pPr marL="0" indent="0">
              <a:lnSpc>
                <a:spcPct val="110000"/>
              </a:lnSpc>
              <a:buNone/>
            </a:pPr>
            <a:r>
              <a:rPr lang="zh-CN" altLang="en-US" sz="3000" b="1" dirty="0" smtClean="0">
                <a:solidFill>
                  <a:srgbClr val="0000FF"/>
                </a:solidFill>
                <a:latin typeface="Arial" pitchFamily="34" charset="0"/>
                <a:ea typeface="黑体" pitchFamily="2" charset="-122"/>
                <a:cs typeface="Arial" pitchFamily="34" charset="0"/>
              </a:rPr>
              <a:t>本质特点：自发辐射，快衰减</a:t>
            </a:r>
            <a:endParaRPr lang="en-US" altLang="en-US" sz="3000" b="1" dirty="0" smtClean="0">
              <a:solidFill>
                <a:srgbClr val="0000FF"/>
              </a:solidFill>
              <a:latin typeface="Arial" pitchFamily="34" charset="0"/>
              <a:ea typeface="黑体" pitchFamily="2" charset="-122"/>
              <a:cs typeface="Arial" pitchFamily="34" charset="0"/>
            </a:endParaRPr>
          </a:p>
        </p:txBody>
      </p:sp>
      <p:grpSp>
        <p:nvGrpSpPr>
          <p:cNvPr id="5" name="Group 5"/>
          <p:cNvGrpSpPr>
            <a:grpSpLocks/>
          </p:cNvGrpSpPr>
          <p:nvPr/>
        </p:nvGrpSpPr>
        <p:grpSpPr bwMode="auto">
          <a:xfrm>
            <a:off x="1109662" y="2571744"/>
            <a:ext cx="6810375" cy="3549650"/>
            <a:chOff x="923" y="1900"/>
            <a:chExt cx="4290" cy="2236"/>
          </a:xfrm>
        </p:grpSpPr>
        <p:sp>
          <p:nvSpPr>
            <p:cNvPr id="6" name="Rectangle 6"/>
            <p:cNvSpPr>
              <a:spLocks noChangeArrowheads="1"/>
            </p:cNvSpPr>
            <p:nvPr/>
          </p:nvSpPr>
          <p:spPr bwMode="auto">
            <a:xfrm>
              <a:off x="2597" y="2197"/>
              <a:ext cx="610" cy="1939"/>
            </a:xfrm>
            <a:prstGeom prst="rect">
              <a:avLst/>
            </a:prstGeom>
            <a:solidFill>
              <a:srgbClr val="3333FF"/>
            </a:solidFill>
            <a:ln w="25400" algn="ctr">
              <a:solidFill>
                <a:srgbClr val="FFFFFF"/>
              </a:solidFill>
              <a:miter lim="800000"/>
              <a:headEnd/>
              <a:tailEnd/>
            </a:ln>
          </p:spPr>
          <p:txBody>
            <a:bodyPr anchor="ctr">
              <a:spAutoFit/>
            </a:bodyPr>
            <a:lstStyle/>
            <a:p>
              <a:endParaRPr lang="zh-CN" altLang="en-US">
                <a:latin typeface="Book Antiqua" pitchFamily="18" charset="0"/>
              </a:endParaRPr>
            </a:p>
          </p:txBody>
        </p:sp>
        <p:sp>
          <p:nvSpPr>
            <p:cNvPr id="7" name="AutoShape 7"/>
            <p:cNvSpPr>
              <a:spLocks noChangeArrowheads="1"/>
            </p:cNvSpPr>
            <p:nvPr/>
          </p:nvSpPr>
          <p:spPr bwMode="auto">
            <a:xfrm>
              <a:off x="2691" y="2454"/>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8" name="Line 8"/>
            <p:cNvSpPr>
              <a:spLocks noChangeShapeType="1"/>
            </p:cNvSpPr>
            <p:nvPr/>
          </p:nvSpPr>
          <p:spPr bwMode="auto">
            <a:xfrm flipV="1">
              <a:off x="1920" y="2508"/>
              <a:ext cx="778" cy="10"/>
            </a:xfrm>
            <a:prstGeom prst="line">
              <a:avLst/>
            </a:prstGeom>
            <a:noFill/>
            <a:ln w="76200">
              <a:solidFill>
                <a:srgbClr val="FF6600"/>
              </a:solidFill>
              <a:round/>
              <a:headEnd/>
              <a:tailEnd type="stealth" w="med" len="med"/>
            </a:ln>
          </p:spPr>
          <p:txBody>
            <a:bodyPr>
              <a:spAutoFit/>
            </a:bodyPr>
            <a:lstStyle/>
            <a:p>
              <a:endParaRPr lang="zh-CN" altLang="en-US"/>
            </a:p>
          </p:txBody>
        </p:sp>
        <p:sp>
          <p:nvSpPr>
            <p:cNvPr id="9" name="AutoShape 9"/>
            <p:cNvSpPr>
              <a:spLocks noChangeArrowheads="1"/>
            </p:cNvSpPr>
            <p:nvPr/>
          </p:nvSpPr>
          <p:spPr bwMode="auto">
            <a:xfrm rot="-5400000">
              <a:off x="3106" y="2407"/>
              <a:ext cx="436" cy="168"/>
            </a:xfrm>
            <a:custGeom>
              <a:avLst/>
              <a:gdLst>
                <a:gd name="T0" fmla="*/ 8 w 21600"/>
                <a:gd name="T1" fmla="*/ 1 h 21600"/>
                <a:gd name="T2" fmla="*/ 4 w 21600"/>
                <a:gd name="T3" fmla="*/ 1 h 21600"/>
                <a:gd name="T4" fmla="*/ 1 w 21600"/>
                <a:gd name="T5" fmla="*/ 1 h 21600"/>
                <a:gd name="T6" fmla="*/ 4 w 21600"/>
                <a:gd name="T7" fmla="*/ 0 h 21600"/>
                <a:gd name="T8" fmla="*/ 0 60000 65536"/>
                <a:gd name="T9" fmla="*/ 0 60000 65536"/>
                <a:gd name="T10" fmla="*/ 0 60000 65536"/>
                <a:gd name="T11" fmla="*/ 0 60000 65536"/>
                <a:gd name="T12" fmla="*/ 4508 w 21600"/>
                <a:gd name="T13" fmla="*/ 4500 h 21600"/>
                <a:gd name="T14" fmla="*/ 1709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0" name="AutoShape 10"/>
            <p:cNvSpPr>
              <a:spLocks noChangeArrowheads="1"/>
            </p:cNvSpPr>
            <p:nvPr/>
          </p:nvSpPr>
          <p:spPr bwMode="auto">
            <a:xfrm>
              <a:off x="3407" y="2427"/>
              <a:ext cx="354" cy="132"/>
            </a:xfrm>
            <a:prstGeom prst="flowChartProcess">
              <a:avLst/>
            </a:pr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1" name="AutoShape 11"/>
            <p:cNvSpPr>
              <a:spLocks noChangeArrowheads="1"/>
            </p:cNvSpPr>
            <p:nvPr/>
          </p:nvSpPr>
          <p:spPr bwMode="auto">
            <a:xfrm>
              <a:off x="2867" y="2447"/>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2" name="AutoShape 12"/>
            <p:cNvSpPr>
              <a:spLocks noChangeArrowheads="1"/>
            </p:cNvSpPr>
            <p:nvPr/>
          </p:nvSpPr>
          <p:spPr bwMode="auto">
            <a:xfrm>
              <a:off x="3192" y="2440"/>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3" name="AutoShape 13"/>
            <p:cNvSpPr>
              <a:spLocks noChangeArrowheads="1"/>
            </p:cNvSpPr>
            <p:nvPr/>
          </p:nvSpPr>
          <p:spPr bwMode="auto">
            <a:xfrm>
              <a:off x="3041" y="2439"/>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4" name="AutoShape 14"/>
            <p:cNvSpPr>
              <a:spLocks noChangeArrowheads="1"/>
            </p:cNvSpPr>
            <p:nvPr/>
          </p:nvSpPr>
          <p:spPr bwMode="auto">
            <a:xfrm>
              <a:off x="1717" y="2440"/>
              <a:ext cx="183" cy="165"/>
            </a:xfrm>
            <a:prstGeom prst="sun">
              <a:avLst>
                <a:gd name="adj" fmla="val 25000"/>
              </a:avLst>
            </a:prstGeom>
            <a:solidFill>
              <a:srgbClr val="CCFFCC"/>
            </a:solidFill>
            <a:ln w="25400" algn="ctr">
              <a:solidFill>
                <a:srgbClr val="000000"/>
              </a:solidFill>
              <a:miter lim="800000"/>
              <a:headEnd/>
              <a:tailEnd/>
            </a:ln>
          </p:spPr>
          <p:txBody>
            <a:bodyPr anchor="ctr">
              <a:spAutoFit/>
            </a:bodyPr>
            <a:lstStyle/>
            <a:p>
              <a:endParaRPr lang="zh-CN" altLang="en-US">
                <a:latin typeface="Book Antiqua" pitchFamily="18" charset="0"/>
              </a:endParaRPr>
            </a:p>
          </p:txBody>
        </p:sp>
        <p:sp>
          <p:nvSpPr>
            <p:cNvPr id="15" name="AutoShape 15"/>
            <p:cNvSpPr>
              <a:spLocks noChangeArrowheads="1"/>
            </p:cNvSpPr>
            <p:nvPr/>
          </p:nvSpPr>
          <p:spPr bwMode="auto">
            <a:xfrm>
              <a:off x="2692" y="3131"/>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6" name="Line 16"/>
            <p:cNvSpPr>
              <a:spLocks noChangeShapeType="1"/>
            </p:cNvSpPr>
            <p:nvPr/>
          </p:nvSpPr>
          <p:spPr bwMode="auto">
            <a:xfrm flipV="1">
              <a:off x="1921" y="3185"/>
              <a:ext cx="778" cy="10"/>
            </a:xfrm>
            <a:prstGeom prst="line">
              <a:avLst/>
            </a:prstGeom>
            <a:noFill/>
            <a:ln w="76200">
              <a:solidFill>
                <a:srgbClr val="FF6600"/>
              </a:solidFill>
              <a:round/>
              <a:headEnd/>
              <a:tailEnd type="stealth" w="med" len="med"/>
            </a:ln>
          </p:spPr>
          <p:txBody>
            <a:bodyPr>
              <a:spAutoFit/>
            </a:bodyPr>
            <a:lstStyle/>
            <a:p>
              <a:endParaRPr lang="zh-CN" altLang="en-US"/>
            </a:p>
          </p:txBody>
        </p:sp>
        <p:sp>
          <p:nvSpPr>
            <p:cNvPr id="17" name="AutoShape 17"/>
            <p:cNvSpPr>
              <a:spLocks noChangeArrowheads="1"/>
            </p:cNvSpPr>
            <p:nvPr/>
          </p:nvSpPr>
          <p:spPr bwMode="auto">
            <a:xfrm rot="-5400000">
              <a:off x="3107" y="3084"/>
              <a:ext cx="436" cy="168"/>
            </a:xfrm>
            <a:custGeom>
              <a:avLst/>
              <a:gdLst>
                <a:gd name="T0" fmla="*/ 8 w 21600"/>
                <a:gd name="T1" fmla="*/ 1 h 21600"/>
                <a:gd name="T2" fmla="*/ 4 w 21600"/>
                <a:gd name="T3" fmla="*/ 1 h 21600"/>
                <a:gd name="T4" fmla="*/ 1 w 21600"/>
                <a:gd name="T5" fmla="*/ 1 h 21600"/>
                <a:gd name="T6" fmla="*/ 4 w 21600"/>
                <a:gd name="T7" fmla="*/ 0 h 21600"/>
                <a:gd name="T8" fmla="*/ 0 60000 65536"/>
                <a:gd name="T9" fmla="*/ 0 60000 65536"/>
                <a:gd name="T10" fmla="*/ 0 60000 65536"/>
                <a:gd name="T11" fmla="*/ 0 60000 65536"/>
                <a:gd name="T12" fmla="*/ 4508 w 21600"/>
                <a:gd name="T13" fmla="*/ 4500 h 21600"/>
                <a:gd name="T14" fmla="*/ 1709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8" name="AutoShape 18"/>
            <p:cNvSpPr>
              <a:spLocks noChangeArrowheads="1"/>
            </p:cNvSpPr>
            <p:nvPr/>
          </p:nvSpPr>
          <p:spPr bwMode="auto">
            <a:xfrm>
              <a:off x="3408" y="3104"/>
              <a:ext cx="354" cy="132"/>
            </a:xfrm>
            <a:prstGeom prst="flowChartProcess">
              <a:avLst/>
            </a:pr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19" name="AutoShape 19"/>
            <p:cNvSpPr>
              <a:spLocks noChangeArrowheads="1"/>
            </p:cNvSpPr>
            <p:nvPr/>
          </p:nvSpPr>
          <p:spPr bwMode="auto">
            <a:xfrm>
              <a:off x="2868" y="3124"/>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0" name="AutoShape 20"/>
            <p:cNvSpPr>
              <a:spLocks noChangeArrowheads="1"/>
            </p:cNvSpPr>
            <p:nvPr/>
          </p:nvSpPr>
          <p:spPr bwMode="auto">
            <a:xfrm>
              <a:off x="3193" y="3117"/>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1" name="AutoShape 21"/>
            <p:cNvSpPr>
              <a:spLocks noChangeArrowheads="1"/>
            </p:cNvSpPr>
            <p:nvPr/>
          </p:nvSpPr>
          <p:spPr bwMode="auto">
            <a:xfrm>
              <a:off x="3042" y="3116"/>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2" name="AutoShape 22"/>
            <p:cNvSpPr>
              <a:spLocks noChangeArrowheads="1"/>
            </p:cNvSpPr>
            <p:nvPr/>
          </p:nvSpPr>
          <p:spPr bwMode="auto">
            <a:xfrm>
              <a:off x="1719" y="3117"/>
              <a:ext cx="182" cy="165"/>
            </a:xfrm>
            <a:prstGeom prst="sun">
              <a:avLst>
                <a:gd name="adj" fmla="val 25000"/>
              </a:avLst>
            </a:prstGeom>
            <a:solidFill>
              <a:srgbClr val="CCFFCC"/>
            </a:solidFill>
            <a:ln w="25400" algn="ctr">
              <a:solidFill>
                <a:srgbClr val="000000"/>
              </a:solidFill>
              <a:miter lim="800000"/>
              <a:headEnd/>
              <a:tailEnd/>
            </a:ln>
          </p:spPr>
          <p:txBody>
            <a:bodyPr anchor="ctr">
              <a:spAutoFit/>
            </a:bodyPr>
            <a:lstStyle/>
            <a:p>
              <a:endParaRPr lang="zh-CN" altLang="en-US">
                <a:latin typeface="Book Antiqua" pitchFamily="18" charset="0"/>
              </a:endParaRPr>
            </a:p>
          </p:txBody>
        </p:sp>
        <p:sp>
          <p:nvSpPr>
            <p:cNvPr id="23" name="AutoShape 23"/>
            <p:cNvSpPr>
              <a:spLocks noChangeArrowheads="1"/>
            </p:cNvSpPr>
            <p:nvPr/>
          </p:nvSpPr>
          <p:spPr bwMode="auto">
            <a:xfrm>
              <a:off x="2684" y="3814"/>
              <a:ext cx="95" cy="117"/>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4" name="Line 24"/>
            <p:cNvSpPr>
              <a:spLocks noChangeShapeType="1"/>
            </p:cNvSpPr>
            <p:nvPr/>
          </p:nvSpPr>
          <p:spPr bwMode="auto">
            <a:xfrm flipV="1">
              <a:off x="1913" y="3869"/>
              <a:ext cx="778" cy="10"/>
            </a:xfrm>
            <a:prstGeom prst="line">
              <a:avLst/>
            </a:prstGeom>
            <a:noFill/>
            <a:ln w="76200">
              <a:solidFill>
                <a:srgbClr val="FF6600"/>
              </a:solidFill>
              <a:round/>
              <a:headEnd/>
              <a:tailEnd type="stealth" w="med" len="med"/>
            </a:ln>
          </p:spPr>
          <p:txBody>
            <a:bodyPr>
              <a:spAutoFit/>
            </a:bodyPr>
            <a:lstStyle/>
            <a:p>
              <a:endParaRPr lang="zh-CN" altLang="en-US"/>
            </a:p>
          </p:txBody>
        </p:sp>
        <p:sp>
          <p:nvSpPr>
            <p:cNvPr id="25" name="AutoShape 25"/>
            <p:cNvSpPr>
              <a:spLocks noChangeArrowheads="1"/>
            </p:cNvSpPr>
            <p:nvPr/>
          </p:nvSpPr>
          <p:spPr bwMode="auto">
            <a:xfrm rot="-5400000">
              <a:off x="3099" y="3767"/>
              <a:ext cx="436" cy="168"/>
            </a:xfrm>
            <a:custGeom>
              <a:avLst/>
              <a:gdLst>
                <a:gd name="T0" fmla="*/ 8 w 21600"/>
                <a:gd name="T1" fmla="*/ 1 h 21600"/>
                <a:gd name="T2" fmla="*/ 4 w 21600"/>
                <a:gd name="T3" fmla="*/ 1 h 21600"/>
                <a:gd name="T4" fmla="*/ 1 w 21600"/>
                <a:gd name="T5" fmla="*/ 1 h 21600"/>
                <a:gd name="T6" fmla="*/ 4 w 21600"/>
                <a:gd name="T7" fmla="*/ 0 h 21600"/>
                <a:gd name="T8" fmla="*/ 0 60000 65536"/>
                <a:gd name="T9" fmla="*/ 0 60000 65536"/>
                <a:gd name="T10" fmla="*/ 0 60000 65536"/>
                <a:gd name="T11" fmla="*/ 0 60000 65536"/>
                <a:gd name="T12" fmla="*/ 4508 w 21600"/>
                <a:gd name="T13" fmla="*/ 4500 h 21600"/>
                <a:gd name="T14" fmla="*/ 1709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6" name="AutoShape 26"/>
            <p:cNvSpPr>
              <a:spLocks noChangeArrowheads="1"/>
            </p:cNvSpPr>
            <p:nvPr/>
          </p:nvSpPr>
          <p:spPr bwMode="auto">
            <a:xfrm>
              <a:off x="3400" y="3788"/>
              <a:ext cx="354" cy="132"/>
            </a:xfrm>
            <a:prstGeom prst="flowChartProcess">
              <a:avLst/>
            </a:pr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7" name="AutoShape 27"/>
            <p:cNvSpPr>
              <a:spLocks noChangeArrowheads="1"/>
            </p:cNvSpPr>
            <p:nvPr/>
          </p:nvSpPr>
          <p:spPr bwMode="auto">
            <a:xfrm>
              <a:off x="2860" y="3808"/>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8" name="AutoShape 28"/>
            <p:cNvSpPr>
              <a:spLocks noChangeArrowheads="1"/>
            </p:cNvSpPr>
            <p:nvPr/>
          </p:nvSpPr>
          <p:spPr bwMode="auto">
            <a:xfrm>
              <a:off x="3185" y="3801"/>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29" name="AutoShape 29"/>
            <p:cNvSpPr>
              <a:spLocks noChangeArrowheads="1"/>
            </p:cNvSpPr>
            <p:nvPr/>
          </p:nvSpPr>
          <p:spPr bwMode="auto">
            <a:xfrm>
              <a:off x="3034" y="3800"/>
              <a:ext cx="95" cy="116"/>
            </a:xfrm>
            <a:prstGeom prst="star16">
              <a:avLst>
                <a:gd name="adj" fmla="val 37500"/>
              </a:avLst>
            </a:prstGeom>
            <a:solidFill>
              <a:srgbClr val="FFFF00"/>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30" name="AutoShape 30"/>
            <p:cNvSpPr>
              <a:spLocks noChangeArrowheads="1"/>
            </p:cNvSpPr>
            <p:nvPr/>
          </p:nvSpPr>
          <p:spPr bwMode="auto">
            <a:xfrm>
              <a:off x="1711" y="3801"/>
              <a:ext cx="182" cy="164"/>
            </a:xfrm>
            <a:prstGeom prst="sun">
              <a:avLst>
                <a:gd name="adj" fmla="val 25000"/>
              </a:avLst>
            </a:prstGeom>
            <a:solidFill>
              <a:srgbClr val="CCFFCC"/>
            </a:solidFill>
            <a:ln w="25400" algn="ctr">
              <a:solidFill>
                <a:srgbClr val="000000"/>
              </a:solidFill>
              <a:miter lim="800000"/>
              <a:headEnd/>
              <a:tailEnd/>
            </a:ln>
          </p:spPr>
          <p:txBody>
            <a:bodyPr anchor="ctr">
              <a:spAutoFit/>
            </a:bodyPr>
            <a:lstStyle/>
            <a:p>
              <a:endParaRPr lang="zh-CN" altLang="en-US">
                <a:latin typeface="Book Antiqua" pitchFamily="18" charset="0"/>
              </a:endParaRPr>
            </a:p>
          </p:txBody>
        </p:sp>
        <p:sp>
          <p:nvSpPr>
            <p:cNvPr id="31" name="Text Box 31"/>
            <p:cNvSpPr txBox="1">
              <a:spLocks noChangeArrowheads="1"/>
            </p:cNvSpPr>
            <p:nvPr/>
          </p:nvSpPr>
          <p:spPr bwMode="auto">
            <a:xfrm>
              <a:off x="923" y="2451"/>
              <a:ext cx="921" cy="1221"/>
            </a:xfrm>
            <a:prstGeom prst="rect">
              <a:avLst/>
            </a:prstGeom>
            <a:noFill/>
            <a:ln w="25400" algn="ctr">
              <a:noFill/>
              <a:miter lim="800000"/>
              <a:headEnd/>
              <a:tailEnd/>
            </a:ln>
            <a:effectLst/>
          </p:spPr>
          <p:txBody>
            <a:bodyPr wrap="square">
              <a:spAutoFit/>
            </a:bodyPr>
            <a:lstStyle/>
            <a:p>
              <a:pPr fontAlgn="auto">
                <a:spcBef>
                  <a:spcPts val="0"/>
                </a:spcBef>
                <a:spcAft>
                  <a:spcPts val="0"/>
                </a:spcAft>
                <a:defRPr/>
              </a:pPr>
              <a:r>
                <a:rPr lang="zh-CN" altLang="en-US" sz="2000" dirty="0" smtClean="0">
                  <a:solidFill>
                    <a:srgbClr val="0000FF"/>
                  </a:solidFill>
                  <a:latin typeface="Times New Roman" pitchFamily="18" charset="0"/>
                  <a:ea typeface="黑体" pitchFamily="49" charset="-122"/>
                  <a:cs typeface="Times New Roman" pitchFamily="18" charset="0"/>
                </a:rPr>
                <a:t>电离辐射</a:t>
              </a:r>
              <a:endParaRPr lang="en-US" altLang="zh-CN" sz="2000" dirty="0" smtClean="0">
                <a:solidFill>
                  <a:srgbClr val="0000FF"/>
                </a:solidFill>
                <a:latin typeface="Times New Roman" pitchFamily="18" charset="0"/>
                <a:ea typeface="黑体" pitchFamily="49" charset="-122"/>
                <a:cs typeface="Times New Roman" pitchFamily="18" charset="0"/>
              </a:endParaRPr>
            </a:p>
            <a:p>
              <a:pPr fontAlgn="auto">
                <a:spcBef>
                  <a:spcPts val="0"/>
                </a:spcBef>
                <a:spcAft>
                  <a:spcPts val="0"/>
                </a:spcAft>
                <a:defRPr/>
              </a:pPr>
              <a:r>
                <a:rPr lang="zh-CN" altLang="en-US" sz="2000" dirty="0" smtClean="0">
                  <a:solidFill>
                    <a:srgbClr val="0000FF"/>
                  </a:solidFill>
                  <a:latin typeface="Times New Roman" pitchFamily="18" charset="0"/>
                  <a:ea typeface="黑体" pitchFamily="49" charset="-122"/>
                  <a:cs typeface="Times New Roman" pitchFamily="18" charset="0"/>
                </a:rPr>
                <a:t>例如</a:t>
              </a:r>
              <a:endParaRPr lang="en-US" sz="2000" dirty="0" smtClean="0">
                <a:solidFill>
                  <a:srgbClr val="0000FF"/>
                </a:solidFill>
                <a:latin typeface="Times New Roman" pitchFamily="18" charset="0"/>
                <a:ea typeface="黑体" pitchFamily="49" charset="-122"/>
                <a:cs typeface="Times New Roman" pitchFamily="18" charset="0"/>
              </a:endParaRPr>
            </a:p>
            <a:p>
              <a:pPr fontAlgn="auto">
                <a:spcBef>
                  <a:spcPts val="0"/>
                </a:spcBef>
                <a:spcAft>
                  <a:spcPts val="0"/>
                </a:spcAft>
                <a:defRPr/>
              </a:pPr>
              <a:r>
                <a:rPr lang="en-US" altLang="zh-CN" sz="2000" dirty="0" smtClean="0">
                  <a:solidFill>
                    <a:srgbClr val="0000FF"/>
                  </a:solidFill>
                  <a:latin typeface="Times New Roman" pitchFamily="18" charset="0"/>
                  <a:ea typeface="黑体" pitchFamily="49" charset="-122"/>
                  <a:cs typeface="Times New Roman" pitchFamily="18" charset="0"/>
                </a:rPr>
                <a:t>X-ray</a:t>
              </a:r>
              <a:r>
                <a:rPr lang="zh-CN" altLang="en-US" sz="2000" dirty="0" smtClean="0">
                  <a:solidFill>
                    <a:srgbClr val="0000FF"/>
                  </a:solidFill>
                  <a:latin typeface="Times New Roman" pitchFamily="18" charset="0"/>
                  <a:ea typeface="黑体" pitchFamily="49" charset="-122"/>
                  <a:cs typeface="Times New Roman" pitchFamily="18" charset="0"/>
                </a:rPr>
                <a:t>，</a:t>
              </a:r>
              <a:endParaRPr lang="en-US" altLang="zh-CN" sz="2000" dirty="0" smtClean="0">
                <a:solidFill>
                  <a:srgbClr val="0000FF"/>
                </a:solidFill>
                <a:latin typeface="Times New Roman" pitchFamily="18" charset="0"/>
                <a:ea typeface="黑体" pitchFamily="49" charset="-122"/>
                <a:cs typeface="Times New Roman" pitchFamily="18" charset="0"/>
              </a:endParaRPr>
            </a:p>
            <a:p>
              <a:pPr fontAlgn="auto">
                <a:spcBef>
                  <a:spcPts val="0"/>
                </a:spcBef>
                <a:spcAft>
                  <a:spcPts val="0"/>
                </a:spcAft>
                <a:defRPr/>
              </a:pPr>
              <a:r>
                <a:rPr lang="en-US" altLang="zh-CN" sz="2000" dirty="0" smtClean="0">
                  <a:solidFill>
                    <a:srgbClr val="0000FF"/>
                  </a:solidFill>
                  <a:latin typeface="Times New Roman" pitchFamily="18" charset="0"/>
                  <a:ea typeface="黑体" pitchFamily="49" charset="-122"/>
                  <a:cs typeface="Times New Roman" pitchFamily="18" charset="0"/>
                </a:rPr>
                <a:t>γ-ray</a:t>
              </a:r>
              <a:r>
                <a:rPr lang="zh-CN" altLang="en-US" sz="2000" dirty="0" smtClean="0">
                  <a:solidFill>
                    <a:srgbClr val="0000FF"/>
                  </a:solidFill>
                  <a:latin typeface="Times New Roman" pitchFamily="18" charset="0"/>
                  <a:ea typeface="黑体" pitchFamily="49" charset="-122"/>
                  <a:cs typeface="Times New Roman" pitchFamily="18" charset="0"/>
                </a:rPr>
                <a:t>，</a:t>
              </a:r>
              <a:endParaRPr lang="en-US" altLang="zh-CN" sz="2000" dirty="0" smtClean="0">
                <a:solidFill>
                  <a:srgbClr val="0000FF"/>
                </a:solidFill>
                <a:latin typeface="Times New Roman" pitchFamily="18" charset="0"/>
                <a:ea typeface="黑体" pitchFamily="49" charset="-122"/>
                <a:cs typeface="Times New Roman" pitchFamily="18" charset="0"/>
              </a:endParaRPr>
            </a:p>
            <a:p>
              <a:pPr fontAlgn="auto">
                <a:spcBef>
                  <a:spcPts val="0"/>
                </a:spcBef>
                <a:spcAft>
                  <a:spcPts val="0"/>
                </a:spcAft>
                <a:defRPr/>
              </a:pPr>
              <a:r>
                <a:rPr lang="en-US" altLang="zh-CN" sz="2000" dirty="0" smtClean="0">
                  <a:solidFill>
                    <a:srgbClr val="0000FF"/>
                  </a:solidFill>
                  <a:latin typeface="Times New Roman" pitchFamily="18" charset="0"/>
                  <a:ea typeface="黑体" pitchFamily="49" charset="-122"/>
                  <a:cs typeface="Times New Roman" pitchFamily="18" charset="0"/>
                </a:rPr>
                <a:t>neutron</a:t>
              </a:r>
            </a:p>
            <a:p>
              <a:pPr fontAlgn="auto">
                <a:spcBef>
                  <a:spcPts val="0"/>
                </a:spcBef>
                <a:spcAft>
                  <a:spcPts val="0"/>
                </a:spcAft>
                <a:defRPr/>
              </a:pPr>
              <a:endParaRPr lang="zh-CN" altLang="en-US" sz="2000" dirty="0">
                <a:solidFill>
                  <a:srgbClr val="0000FF"/>
                </a:solidFill>
                <a:latin typeface="Times New Roman" pitchFamily="18" charset="0"/>
                <a:ea typeface="黑体" pitchFamily="49" charset="-122"/>
                <a:cs typeface="Times New Roman" pitchFamily="18" charset="0"/>
              </a:endParaRPr>
            </a:p>
          </p:txBody>
        </p:sp>
        <p:sp>
          <p:nvSpPr>
            <p:cNvPr id="32" name="Line 32"/>
            <p:cNvSpPr>
              <a:spLocks noChangeShapeType="1"/>
            </p:cNvSpPr>
            <p:nvPr/>
          </p:nvSpPr>
          <p:spPr bwMode="auto">
            <a:xfrm flipH="1">
              <a:off x="2926" y="2032"/>
              <a:ext cx="265" cy="431"/>
            </a:xfrm>
            <a:prstGeom prst="line">
              <a:avLst/>
            </a:prstGeom>
            <a:ln w="38100">
              <a:headEnd/>
              <a:tailEnd type="triangle" w="med" len="med"/>
            </a:ln>
          </p:spPr>
          <p:style>
            <a:lnRef idx="1">
              <a:schemeClr val="accent2"/>
            </a:lnRef>
            <a:fillRef idx="0">
              <a:schemeClr val="accent2"/>
            </a:fillRef>
            <a:effectRef idx="0">
              <a:schemeClr val="accent2"/>
            </a:effectRef>
            <a:fontRef idx="minor">
              <a:schemeClr val="tx1"/>
            </a:fontRef>
          </p:style>
          <p:txBody>
            <a:bodyPr>
              <a:spAutoFit/>
            </a:bodyPr>
            <a:lstStyle/>
            <a:p>
              <a:pPr fontAlgn="auto">
                <a:spcBef>
                  <a:spcPts val="0"/>
                </a:spcBef>
                <a:spcAft>
                  <a:spcPts val="0"/>
                </a:spcAft>
                <a:defRPr/>
              </a:pPr>
              <a:endParaRPr lang="zh-CN" altLang="en-US"/>
            </a:p>
          </p:txBody>
        </p:sp>
        <p:sp>
          <p:nvSpPr>
            <p:cNvPr id="33" name="Text Box 33"/>
            <p:cNvSpPr txBox="1">
              <a:spLocks noChangeArrowheads="1"/>
            </p:cNvSpPr>
            <p:nvPr/>
          </p:nvSpPr>
          <p:spPr bwMode="auto">
            <a:xfrm>
              <a:off x="3158" y="1900"/>
              <a:ext cx="2055" cy="252"/>
            </a:xfrm>
            <a:prstGeom prst="rect">
              <a:avLst/>
            </a:prstGeom>
            <a:noFill/>
            <a:ln w="25400" algn="ctr">
              <a:noFill/>
              <a:miter lim="800000"/>
              <a:headEnd/>
              <a:tailEnd/>
            </a:ln>
            <a:effectLst/>
          </p:spPr>
          <p:txBody>
            <a:bodyPr wrap="none">
              <a:spAutoFit/>
            </a:bodyPr>
            <a:lstStyle/>
            <a:p>
              <a:pPr fontAlgn="auto">
                <a:spcBef>
                  <a:spcPts val="0"/>
                </a:spcBef>
                <a:spcAft>
                  <a:spcPts val="0"/>
                </a:spcAft>
                <a:defRPr/>
              </a:pPr>
              <a:r>
                <a:rPr lang="zh-CN" altLang="en-US" sz="2000" dirty="0" smtClean="0">
                  <a:solidFill>
                    <a:srgbClr val="0000FF"/>
                  </a:solidFill>
                  <a:latin typeface="黑体" pitchFamily="49" charset="-122"/>
                  <a:ea typeface="黑体" pitchFamily="49" charset="-122"/>
                  <a:cs typeface="Arial" pitchFamily="34" charset="0"/>
                </a:rPr>
                <a:t>闪烁发光</a:t>
              </a:r>
              <a:r>
                <a:rPr lang="en-US" altLang="zh-CN" sz="2000" dirty="0" smtClean="0">
                  <a:solidFill>
                    <a:srgbClr val="0000FF"/>
                  </a:solidFill>
                  <a:latin typeface="黑体" pitchFamily="49" charset="-122"/>
                  <a:ea typeface="黑体" pitchFamily="49" charset="-122"/>
                  <a:cs typeface="Arial" pitchFamily="34" charset="0"/>
                </a:rPr>
                <a:t>(</a:t>
              </a:r>
              <a:r>
                <a:rPr lang="zh-CN" altLang="en-US" sz="2000" dirty="0" smtClean="0">
                  <a:solidFill>
                    <a:srgbClr val="0000FF"/>
                  </a:solidFill>
                  <a:latin typeface="黑体" pitchFamily="49" charset="-122"/>
                  <a:ea typeface="黑体" pitchFamily="49" charset="-122"/>
                  <a:cs typeface="Arial" pitchFamily="34" charset="0"/>
                </a:rPr>
                <a:t>可见，近紫外区</a:t>
              </a:r>
              <a:r>
                <a:rPr lang="en-US" altLang="zh-CN" sz="2000" dirty="0" smtClean="0">
                  <a:solidFill>
                    <a:srgbClr val="0000FF"/>
                  </a:solidFill>
                  <a:latin typeface="黑体" pitchFamily="49" charset="-122"/>
                  <a:ea typeface="黑体" pitchFamily="49" charset="-122"/>
                  <a:cs typeface="Arial" pitchFamily="34" charset="0"/>
                </a:rPr>
                <a:t>)</a:t>
              </a:r>
              <a:endParaRPr lang="zh-CN" altLang="en-US" sz="2000" dirty="0">
                <a:solidFill>
                  <a:srgbClr val="0000FF"/>
                </a:solidFill>
                <a:latin typeface="黑体" pitchFamily="49" charset="-122"/>
                <a:ea typeface="黑体" pitchFamily="49" charset="-122"/>
                <a:cs typeface="Arial" pitchFamily="34" charset="0"/>
              </a:endParaRPr>
            </a:p>
          </p:txBody>
        </p:sp>
        <p:sp>
          <p:nvSpPr>
            <p:cNvPr id="34" name="Line 34"/>
            <p:cNvSpPr>
              <a:spLocks noChangeShapeType="1"/>
            </p:cNvSpPr>
            <p:nvPr/>
          </p:nvSpPr>
          <p:spPr bwMode="auto">
            <a:xfrm>
              <a:off x="2396" y="2129"/>
              <a:ext cx="402" cy="170"/>
            </a:xfrm>
            <a:prstGeom prst="line">
              <a:avLst/>
            </a:prstGeom>
            <a:ln w="38100">
              <a:solidFill>
                <a:schemeClr val="tx1">
                  <a:lumMod val="95000"/>
                  <a:lumOff val="5000"/>
                </a:schemeClr>
              </a:solidFill>
              <a:headEnd/>
              <a:tailEnd type="triangle" w="med" len="med"/>
            </a:ln>
          </p:spPr>
          <p:style>
            <a:lnRef idx="1">
              <a:schemeClr val="accent1"/>
            </a:lnRef>
            <a:fillRef idx="0">
              <a:schemeClr val="accent1"/>
            </a:fillRef>
            <a:effectRef idx="0">
              <a:schemeClr val="accent1"/>
            </a:effectRef>
            <a:fontRef idx="minor">
              <a:schemeClr val="tx1"/>
            </a:fontRef>
          </p:style>
          <p:txBody>
            <a:bodyPr>
              <a:spAutoFit/>
            </a:bodyPr>
            <a:lstStyle/>
            <a:p>
              <a:pPr fontAlgn="auto">
                <a:spcBef>
                  <a:spcPts val="0"/>
                </a:spcBef>
                <a:spcAft>
                  <a:spcPts val="0"/>
                </a:spcAft>
                <a:defRPr/>
              </a:pPr>
              <a:endParaRPr lang="zh-CN" altLang="en-US"/>
            </a:p>
          </p:txBody>
        </p:sp>
        <p:sp>
          <p:nvSpPr>
            <p:cNvPr id="35" name="Text Box 35"/>
            <p:cNvSpPr txBox="1">
              <a:spLocks noChangeArrowheads="1"/>
            </p:cNvSpPr>
            <p:nvPr/>
          </p:nvSpPr>
          <p:spPr bwMode="auto">
            <a:xfrm>
              <a:off x="1758" y="1997"/>
              <a:ext cx="626" cy="252"/>
            </a:xfrm>
            <a:prstGeom prst="rect">
              <a:avLst/>
            </a:prstGeom>
            <a:noFill/>
            <a:ln w="25400" algn="ctr">
              <a:noFill/>
              <a:miter lim="800000"/>
              <a:headEnd/>
              <a:tailEnd/>
            </a:ln>
          </p:spPr>
          <p:txBody>
            <a:bodyPr wrap="square">
              <a:spAutoFit/>
            </a:bodyPr>
            <a:lstStyle/>
            <a:p>
              <a:r>
                <a:rPr lang="zh-CN" altLang="en-US" sz="2000" dirty="0" smtClean="0">
                  <a:solidFill>
                    <a:srgbClr val="0000FF"/>
                  </a:solidFill>
                  <a:latin typeface="黑体" pitchFamily="49" charset="-122"/>
                  <a:ea typeface="黑体" pitchFamily="49" charset="-122"/>
                  <a:cs typeface="Arial" pitchFamily="34" charset="0"/>
                </a:rPr>
                <a:t>闪烁体</a:t>
              </a:r>
              <a:endParaRPr lang="zh-CN" altLang="en-US" sz="2000" dirty="0">
                <a:solidFill>
                  <a:srgbClr val="0000FF"/>
                </a:solidFill>
                <a:latin typeface="黑体" pitchFamily="49" charset="-122"/>
                <a:ea typeface="黑体" pitchFamily="49" charset="-122"/>
                <a:cs typeface="Arial" pitchFamily="34" charset="0"/>
              </a:endParaRPr>
            </a:p>
          </p:txBody>
        </p:sp>
        <p:sp>
          <p:nvSpPr>
            <p:cNvPr id="36" name="Text Box 36"/>
            <p:cNvSpPr txBox="1">
              <a:spLocks noChangeArrowheads="1"/>
            </p:cNvSpPr>
            <p:nvPr/>
          </p:nvSpPr>
          <p:spPr bwMode="auto">
            <a:xfrm>
              <a:off x="3820" y="2373"/>
              <a:ext cx="1227" cy="543"/>
            </a:xfrm>
            <a:prstGeom prst="rect">
              <a:avLst/>
            </a:prstGeom>
            <a:noFill/>
            <a:ln w="25400" algn="ctr">
              <a:noFill/>
              <a:miter lim="800000"/>
              <a:headEnd/>
              <a:tailEnd/>
            </a:ln>
          </p:spPr>
          <p:txBody>
            <a:bodyPr>
              <a:spAutoFit/>
            </a:bodyPr>
            <a:lstStyle/>
            <a:p>
              <a:pPr>
                <a:spcBef>
                  <a:spcPct val="50000"/>
                </a:spcBef>
              </a:pPr>
              <a:r>
                <a:rPr lang="zh-CN" altLang="en-US" sz="2000" dirty="0" smtClean="0">
                  <a:solidFill>
                    <a:srgbClr val="0000FF"/>
                  </a:solidFill>
                  <a:latin typeface="Times New Roman" pitchFamily="18" charset="0"/>
                  <a:ea typeface="黑体" pitchFamily="49" charset="-122"/>
                  <a:cs typeface="Times New Roman" pitchFamily="18" charset="0"/>
                </a:rPr>
                <a:t>光探测器</a:t>
              </a:r>
              <a:endParaRPr lang="en-US" altLang="zh-CN" sz="2000" dirty="0" smtClean="0">
                <a:solidFill>
                  <a:srgbClr val="0000FF"/>
                </a:solidFill>
                <a:latin typeface="Times New Roman" pitchFamily="18" charset="0"/>
                <a:ea typeface="黑体" pitchFamily="49" charset="-122"/>
                <a:cs typeface="Times New Roman" pitchFamily="18" charset="0"/>
              </a:endParaRPr>
            </a:p>
            <a:p>
              <a:pPr>
                <a:spcBef>
                  <a:spcPct val="50000"/>
                </a:spcBef>
              </a:pPr>
              <a:r>
                <a:rPr lang="zh-CN" altLang="en-US" sz="2000" dirty="0" smtClean="0">
                  <a:solidFill>
                    <a:srgbClr val="0000FF"/>
                  </a:solidFill>
                  <a:latin typeface="Times New Roman" pitchFamily="18" charset="0"/>
                  <a:ea typeface="黑体" pitchFamily="49" charset="-122"/>
                  <a:cs typeface="Times New Roman" pitchFamily="18" charset="0"/>
                </a:rPr>
                <a:t>例如</a:t>
              </a:r>
              <a:r>
                <a:rPr lang="en-US" altLang="zh-CN" sz="2000" dirty="0" smtClean="0">
                  <a:solidFill>
                    <a:srgbClr val="0000FF"/>
                  </a:solidFill>
                  <a:latin typeface="Times New Roman" pitchFamily="18" charset="0"/>
                  <a:ea typeface="黑体" pitchFamily="49" charset="-122"/>
                  <a:cs typeface="Times New Roman" pitchFamily="18" charset="0"/>
                </a:rPr>
                <a:t>PMT,CCD </a:t>
              </a:r>
              <a:endParaRPr lang="zh-CN" altLang="en-US" sz="2000" dirty="0">
                <a:solidFill>
                  <a:srgbClr val="0000FF"/>
                </a:solidFill>
                <a:latin typeface="Times New Roman" pitchFamily="18" charset="0"/>
                <a:ea typeface="黑体" pitchFamily="49" charset="-122"/>
                <a:cs typeface="Times New Roman" pitchFamily="18"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7158" y="142852"/>
            <a:ext cx="8543956" cy="6357982"/>
          </a:xfrm>
        </p:spPr>
        <p:txBody>
          <a:bodyPr>
            <a:noAutofit/>
          </a:bodyPr>
          <a:lstStyle/>
          <a:p>
            <a:pPr marL="0" indent="0">
              <a:buNone/>
            </a:pPr>
            <a:endParaRPr lang="en-US" sz="1600" b="1" dirty="0" smtClean="0">
              <a:solidFill>
                <a:srgbClr val="006600"/>
              </a:solidFill>
              <a:latin typeface="Times New Roman" pitchFamily="18" charset="0"/>
              <a:ea typeface="黑体" pitchFamily="2" charset="-122"/>
              <a:cs typeface="Times New Roman" pitchFamily="18" charset="0"/>
            </a:endParaRPr>
          </a:p>
          <a:p>
            <a:pPr>
              <a:buNone/>
            </a:pPr>
            <a:endParaRPr lang="en-US" altLang="zh-CN" sz="1600" b="1" dirty="0" smtClean="0">
              <a:solidFill>
                <a:srgbClr val="FF0000"/>
              </a:solidFill>
              <a:latin typeface="Times New Roman" pitchFamily="18" charset="0"/>
              <a:ea typeface="黑体" pitchFamily="2" charset="-122"/>
              <a:cs typeface="Times New Roman" pitchFamily="18" charset="0"/>
            </a:endParaRPr>
          </a:p>
        </p:txBody>
      </p:sp>
      <p:sp>
        <p:nvSpPr>
          <p:cNvPr id="4" name="内容占位符 2"/>
          <p:cNvSpPr txBox="1">
            <a:spLocks/>
          </p:cNvSpPr>
          <p:nvPr/>
        </p:nvSpPr>
        <p:spPr>
          <a:xfrm>
            <a:off x="214282" y="428628"/>
            <a:ext cx="8643998" cy="6000768"/>
          </a:xfrm>
          <a:prstGeom prst="rect">
            <a:avLst/>
          </a:prstGeom>
        </p:spPr>
        <p:txBody>
          <a:bodyPr vert="horz" lIns="91440" tIns="45720" rIns="91440" bIns="45720" rtlCol="0" anchor="ctr">
            <a:noAutofit/>
          </a:bodyPr>
          <a:lstStyle/>
          <a:p>
            <a:pPr marL="177800" indent="-177800">
              <a:lnSpc>
                <a:spcPct val="80000"/>
              </a:lnSpc>
              <a:buNone/>
            </a:pPr>
            <a:r>
              <a:rPr lang="en-US" sz="1600" dirty="0" smtClean="0">
                <a:solidFill>
                  <a:srgbClr val="0000FF"/>
                </a:solidFill>
                <a:latin typeface="Times New Roman" pitchFamily="18" charset="0"/>
                <a:ea typeface="黑体" pitchFamily="2" charset="-122"/>
                <a:cs typeface="Times New Roman" pitchFamily="18" charset="0"/>
              </a:rPr>
              <a:t>6) Enhanced light extraction of Bi</a:t>
            </a:r>
            <a:r>
              <a:rPr lang="en-US" sz="1600" baseline="-25000" dirty="0" smtClean="0">
                <a:solidFill>
                  <a:srgbClr val="0000FF"/>
                </a:solidFill>
                <a:latin typeface="Times New Roman" pitchFamily="18" charset="0"/>
                <a:ea typeface="黑体" pitchFamily="2" charset="-122"/>
                <a:cs typeface="Times New Roman" pitchFamily="18" charset="0"/>
              </a:rPr>
              <a:t>3</a:t>
            </a:r>
            <a:r>
              <a:rPr lang="en-US" sz="1600" dirty="0" smtClean="0">
                <a:solidFill>
                  <a:srgbClr val="0000FF"/>
                </a:solidFill>
                <a:latin typeface="Times New Roman" pitchFamily="18" charset="0"/>
                <a:ea typeface="黑体" pitchFamily="2" charset="-122"/>
                <a:cs typeface="Times New Roman" pitchFamily="18" charset="0"/>
              </a:rPr>
              <a:t>Ge</a:t>
            </a:r>
            <a:r>
              <a:rPr lang="en-US" sz="1600" baseline="-25000" dirty="0" smtClean="0">
                <a:solidFill>
                  <a:srgbClr val="0000FF"/>
                </a:solidFill>
                <a:latin typeface="Times New Roman" pitchFamily="18" charset="0"/>
                <a:ea typeface="黑体" pitchFamily="2" charset="-122"/>
                <a:cs typeface="Times New Roman" pitchFamily="18" charset="0"/>
              </a:rPr>
              <a:t>4</a:t>
            </a:r>
            <a:r>
              <a:rPr lang="en-US" sz="1600" dirty="0" smtClean="0">
                <a:solidFill>
                  <a:srgbClr val="0000FF"/>
                </a:solidFill>
                <a:latin typeface="Times New Roman" pitchFamily="18" charset="0"/>
                <a:ea typeface="黑体" pitchFamily="2" charset="-122"/>
                <a:cs typeface="Times New Roman" pitchFamily="18" charset="0"/>
              </a:rPr>
              <a:t>O</a:t>
            </a:r>
            <a:r>
              <a:rPr lang="en-US" sz="1600" baseline="-25000" dirty="0" smtClean="0">
                <a:solidFill>
                  <a:srgbClr val="0000FF"/>
                </a:solidFill>
                <a:latin typeface="Times New Roman" pitchFamily="18" charset="0"/>
                <a:ea typeface="黑体" pitchFamily="2" charset="-122"/>
                <a:cs typeface="Times New Roman" pitchFamily="18" charset="0"/>
              </a:rPr>
              <a:t>12</a:t>
            </a:r>
            <a:r>
              <a:rPr lang="en-US" sz="1600" dirty="0" smtClean="0">
                <a:solidFill>
                  <a:srgbClr val="0000FF"/>
                </a:solidFill>
                <a:latin typeface="Times New Roman" pitchFamily="18" charset="0"/>
                <a:ea typeface="黑体" pitchFamily="2" charset="-122"/>
                <a:cs typeface="Times New Roman" pitchFamily="18" charset="0"/>
              </a:rPr>
              <a:t> scintillator by graded-refractive-index antireflection coatings,</a:t>
            </a:r>
          </a:p>
          <a:p>
            <a:pPr>
              <a:lnSpc>
                <a:spcPct val="80000"/>
              </a:lnSpc>
            </a:pPr>
            <a:r>
              <a:rPr lang="en-US" sz="1600" dirty="0" smtClean="0">
                <a:solidFill>
                  <a:srgbClr val="0000FF"/>
                </a:solidFill>
                <a:latin typeface="Times New Roman" pitchFamily="18" charset="0"/>
                <a:ea typeface="黑体" pitchFamily="2" charset="-122"/>
                <a:cs typeface="Times New Roman" pitchFamily="18" charset="0"/>
              </a:rPr>
              <a:t>   </a:t>
            </a:r>
            <a:r>
              <a:rPr lang="en-US" sz="1600" dirty="0" err="1" smtClean="0">
                <a:solidFill>
                  <a:srgbClr val="0000FF"/>
                </a:solidFill>
                <a:latin typeface="Times New Roman" pitchFamily="18" charset="0"/>
                <a:ea typeface="黑体" pitchFamily="2" charset="-122"/>
                <a:cs typeface="Times New Roman" pitchFamily="18" charset="0"/>
              </a:rPr>
              <a:t>Fei</a:t>
            </a:r>
            <a:r>
              <a:rPr lang="en-US" sz="1600" dirty="0" smtClean="0">
                <a:solidFill>
                  <a:srgbClr val="0000FF"/>
                </a:solidFill>
                <a:latin typeface="Times New Roman" pitchFamily="18" charset="0"/>
                <a:ea typeface="黑体" pitchFamily="2" charset="-122"/>
                <a:cs typeface="Times New Roman" pitchFamily="18" charset="0"/>
              </a:rPr>
              <a:t> Tong,  Bo Liu*,  Hong Chen,  </a:t>
            </a:r>
            <a:r>
              <a:rPr lang="en-US" sz="1600" dirty="0" err="1" smtClean="0">
                <a:solidFill>
                  <a:srgbClr val="0000FF"/>
                </a:solidFill>
                <a:latin typeface="Times New Roman" pitchFamily="18" charset="0"/>
                <a:ea typeface="黑体" pitchFamily="2" charset="-122"/>
                <a:cs typeface="Times New Roman" pitchFamily="18" charset="0"/>
              </a:rPr>
              <a:t>Zhichao</a:t>
            </a:r>
            <a:r>
              <a:rPr lang="en-US" sz="1600" dirty="0" smtClean="0">
                <a:solidFill>
                  <a:srgbClr val="0000FF"/>
                </a:solidFill>
                <a:latin typeface="Times New Roman" pitchFamily="18" charset="0"/>
                <a:ea typeface="黑体" pitchFamily="2" charset="-122"/>
                <a:cs typeface="Times New Roman" pitchFamily="18" charset="0"/>
              </a:rPr>
              <a:t> Zhu, Mu </a:t>
            </a:r>
            <a:r>
              <a:rPr lang="en-US" sz="1600" dirty="0" err="1" smtClean="0">
                <a:solidFill>
                  <a:srgbClr val="0000FF"/>
                </a:solidFill>
                <a:latin typeface="Times New Roman" pitchFamily="18" charset="0"/>
                <a:ea typeface="黑体" pitchFamily="2" charset="-122"/>
                <a:cs typeface="Times New Roman" pitchFamily="18" charset="0"/>
              </a:rPr>
              <a:t>Gu</a:t>
            </a:r>
            <a:r>
              <a:rPr lang="en-US" sz="1600" dirty="0" smtClean="0">
                <a:solidFill>
                  <a:srgbClr val="0000FF"/>
                </a:solidFill>
                <a:latin typeface="Times New Roman" pitchFamily="18" charset="0"/>
                <a:ea typeface="黑体" pitchFamily="2" charset="-122"/>
                <a:cs typeface="Times New Roman" pitchFamily="18" charset="0"/>
              </a:rPr>
              <a:t> </a:t>
            </a:r>
          </a:p>
          <a:p>
            <a:pPr>
              <a:lnSpc>
                <a:spcPct val="80000"/>
              </a:lnSpc>
            </a:pPr>
            <a:r>
              <a:rPr lang="en-US" sz="1600" b="1" i="1" dirty="0" smtClean="0">
                <a:solidFill>
                  <a:srgbClr val="0000FF"/>
                </a:solidFill>
                <a:latin typeface="Times New Roman" pitchFamily="18" charset="0"/>
                <a:ea typeface="黑体" pitchFamily="2" charset="-122"/>
                <a:cs typeface="Times New Roman" pitchFamily="18" charset="0"/>
              </a:rPr>
              <a:t>    Applied Physics Letters</a:t>
            </a:r>
            <a:r>
              <a:rPr lang="en-US" sz="1600" b="1" dirty="0" smtClean="0">
                <a:solidFill>
                  <a:srgbClr val="0000FF"/>
                </a:solidFill>
                <a:latin typeface="Times New Roman" pitchFamily="18" charset="0"/>
                <a:ea typeface="黑体" pitchFamily="2" charset="-122"/>
                <a:cs typeface="Times New Roman" pitchFamily="18" charset="0"/>
              </a:rPr>
              <a:t>, 2013, 103(7) :071907 (2013)</a:t>
            </a:r>
          </a:p>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7)  Broadband light output enhancement for scintillator using whispering-gallery modes in nanospheres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altLang="zh-CN"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Zhichao</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Zhu, Bo Liu*, </a:t>
            </a:r>
            <a:r>
              <a:rPr kumimoji="0" lang="en-US" altLang="zh-CN"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Chuanwei</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Cheng, Hong Chen, Mu </a:t>
            </a:r>
            <a:r>
              <a:rPr kumimoji="0" lang="en-US" altLang="zh-CN"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Gu</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altLang="zh-CN"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Yasha</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Yi, and </a:t>
            </a:r>
            <a:r>
              <a:rPr kumimoji="0" lang="en-US" altLang="zh-CN"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Rihua</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Mao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1600" b="1" i="1"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Phys. Status </a:t>
            </a:r>
            <a:r>
              <a:rPr kumimoji="0" lang="en-US" altLang="zh-CN" sz="1600" b="1" i="1"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Solidi</a:t>
            </a:r>
            <a:r>
              <a:rPr kumimoji="0" lang="en-US" altLang="zh-CN" sz="1600" b="1" i="1"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a:t>
            </a:r>
            <a:r>
              <a:rPr kumimoji="0" lang="en-US" altLang="zh-CN" sz="1600" b="1"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lang="en-US" altLang="zh-CN" sz="1600" b="1" dirty="0" smtClean="0">
                <a:solidFill>
                  <a:srgbClr val="0000FF"/>
                </a:solidFill>
                <a:latin typeface="Times New Roman" pitchFamily="18" charset="0"/>
                <a:ea typeface="黑体" pitchFamily="2" charset="-122"/>
                <a:cs typeface="Times New Roman" pitchFamily="18" charset="0"/>
              </a:rPr>
              <a:t>211,1583-1588</a:t>
            </a:r>
            <a:r>
              <a:rPr kumimoji="0" lang="en-US" altLang="zh-CN" sz="1600" b="1"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(2014)</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268288" marR="0" lvl="0" indent="-268288"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8)  Enhanced light extraction efficiency for glass scintillator coupled with two-dimensional photonic crystal structure,</a:t>
            </a:r>
            <a:r>
              <a:rPr kumimoji="0" lang="zh-CN" alt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endPar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268288" marR="0" lvl="0" indent="-268288"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Zhichao</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Zhu, Bo Liu*,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Chuanwei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Cheng ,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Yasha</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Yi ,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Wenli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Guo</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Shiming</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Huang , Hong Chen, Mu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Gu</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 Chen Ni ,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Xiaolin</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Liu</a:t>
            </a:r>
            <a:r>
              <a:rPr kumimoji="0" lang="zh-CN" alt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a:t>
            </a: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1"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Optical Materials </a:t>
            </a:r>
            <a:r>
              <a:rPr kumimoji="0" lang="en-US" sz="1600" b="1"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35 (2013) 2343–2346</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9) The Luminescence of a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CuI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Film Scintillator Controlled by a Distributed Bragg Reflector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Tong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Fei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Zhu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Zhi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-Chao, Liu Bo*, Yi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Ya-Sha</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Gu</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Mu,  Chen Hong</a:t>
            </a:r>
            <a:r>
              <a:rPr kumimoji="0" lang="zh-CN" alt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endPar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1"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Chinese Physics Letters</a:t>
            </a:r>
            <a:r>
              <a:rPr kumimoji="0" lang="en-US" sz="1600" b="1"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2013,  30(2): 027803, (2013)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CN" alt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endParaRP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10) </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Enhanced luminescence of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CuI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thin film scintillator by reducing Fresnel reflection,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Fei</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Tong,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Zhichao</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Zhu, Bo Liu*,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Yasha</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Yi, Mu </a:t>
            </a:r>
            <a:r>
              <a:rPr kumimoji="0" lang="en-US" sz="1600" b="0" i="0" u="none" strike="noStrike" kern="1200" cap="none" spc="0" normalizeH="0" baseline="0" noProof="0" dirty="0" err="1" smtClean="0">
                <a:ln>
                  <a:noFill/>
                </a:ln>
                <a:solidFill>
                  <a:srgbClr val="0000FF"/>
                </a:solidFill>
                <a:effectLst/>
                <a:uLnTx/>
                <a:uFillTx/>
                <a:latin typeface="Times New Roman" pitchFamily="18" charset="0"/>
                <a:ea typeface="黑体" pitchFamily="2" charset="-122"/>
                <a:cs typeface="Times New Roman" pitchFamily="18" charset="0"/>
              </a:rPr>
              <a:t>Gu</a:t>
            </a:r>
            <a:r>
              <a:rPr kumimoji="0" lang="en-US" sz="1600" b="0"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Hong Chen,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1"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Instruments and Methods in Physics Research, A</a:t>
            </a:r>
            <a:r>
              <a:rPr kumimoji="0" lang="en-US" sz="1600" b="1" i="0" u="none" strike="noStrike" kern="1200" cap="none" spc="0" normalizeH="0" baseline="0" noProof="0" dirty="0" smtClean="0">
                <a:ln>
                  <a:noFill/>
                </a:ln>
                <a:solidFill>
                  <a:srgbClr val="0000FF"/>
                </a:solidFill>
                <a:effectLst/>
                <a:uLnTx/>
                <a:uFillTx/>
                <a:latin typeface="Times New Roman" pitchFamily="18" charset="0"/>
                <a:ea typeface="黑体" pitchFamily="2" charset="-122"/>
                <a:cs typeface="Times New Roman" pitchFamily="18" charset="0"/>
              </a:rPr>
              <a:t>, 2013, 707: 120-122, (2013)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596" y="1940802"/>
            <a:ext cx="5500726" cy="630942"/>
          </a:xfrm>
          <a:prstGeom prst="rect">
            <a:avLst/>
          </a:prstGeom>
          <a:noFill/>
        </p:spPr>
        <p:txBody>
          <a:bodyPr wrap="square" rtlCol="0">
            <a:spAutoFit/>
          </a:bodyPr>
          <a:lstStyle/>
          <a:p>
            <a:r>
              <a:rPr lang="zh-CN" altLang="en-US" sz="3500" b="1" dirty="0" smtClean="0">
                <a:solidFill>
                  <a:srgbClr val="FF0000"/>
                </a:solidFill>
                <a:latin typeface="微软雅黑" pitchFamily="34" charset="-122"/>
                <a:ea typeface="微软雅黑" pitchFamily="34" charset="-122"/>
              </a:rPr>
              <a:t>感谢各位专家同行的关注！</a:t>
            </a:r>
            <a:endParaRPr lang="zh-CN" altLang="en-US" sz="3500" b="1" dirty="0">
              <a:solidFill>
                <a:srgbClr val="FF0000"/>
              </a:solidFill>
              <a:latin typeface="微软雅黑" pitchFamily="34" charset="-122"/>
              <a:ea typeface="微软雅黑" pitchFamily="34" charset="-122"/>
            </a:endParaRPr>
          </a:p>
        </p:txBody>
      </p:sp>
      <p:pic>
        <p:nvPicPr>
          <p:cNvPr id="5" name="Picture 4"/>
          <p:cNvPicPr>
            <a:picLocks noChangeAspect="1" noChangeArrowheads="1"/>
          </p:cNvPicPr>
          <p:nvPr/>
        </p:nvPicPr>
        <p:blipFill>
          <a:blip r:embed="rId2"/>
          <a:srcRect/>
          <a:stretch>
            <a:fillRect/>
          </a:stretch>
        </p:blipFill>
        <p:spPr bwMode="auto">
          <a:xfrm>
            <a:off x="5643570" y="1357298"/>
            <a:ext cx="3152506" cy="3929057"/>
          </a:xfrm>
          <a:prstGeom prst="rect">
            <a:avLst/>
          </a:prstGeom>
          <a:noFill/>
          <a:ln w="19050" algn="ctr">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2"/>
          <p:cNvSpPr>
            <a:spLocks noGrp="1"/>
          </p:cNvSpPr>
          <p:nvPr>
            <p:ph type="title" idx="4294967295"/>
          </p:nvPr>
        </p:nvSpPr>
        <p:spPr>
          <a:xfrm>
            <a:off x="314318" y="3929066"/>
            <a:ext cx="5829318" cy="511174"/>
          </a:xfrm>
        </p:spPr>
        <p:txBody>
          <a:bodyPr>
            <a:normAutofit fontScale="90000"/>
          </a:bodyPr>
          <a:lstStyle/>
          <a:p>
            <a:r>
              <a:rPr lang="en-US" altLang="zh-CN" sz="2000" dirty="0" smtClean="0">
                <a:solidFill>
                  <a:srgbClr val="0000FF"/>
                </a:solidFill>
                <a:latin typeface="Times New Roman" pitchFamily="18" charset="0"/>
                <a:ea typeface="黑体" pitchFamily="2" charset="-122"/>
                <a:cs typeface="Times New Roman" pitchFamily="18" charset="0"/>
              </a:rPr>
              <a:t>Coupling between luminescent center with surface plasmon</a:t>
            </a:r>
            <a:endParaRPr lang="zh-CN" altLang="en-US" sz="2000" dirty="0" smtClean="0">
              <a:solidFill>
                <a:srgbClr val="0000FF"/>
              </a:solidFill>
              <a:latin typeface="Times New Roman" pitchFamily="18" charset="0"/>
              <a:ea typeface="黑体" pitchFamily="2" charset="-122"/>
              <a:cs typeface="Times New Roman" pitchFamily="18" charset="0"/>
            </a:endParaRPr>
          </a:p>
        </p:txBody>
      </p:sp>
      <p:graphicFrame>
        <p:nvGraphicFramePr>
          <p:cNvPr id="11266" name="Object 2"/>
          <p:cNvGraphicFramePr>
            <a:graphicFrameLocks noChangeAspect="1"/>
          </p:cNvGraphicFramePr>
          <p:nvPr>
            <p:ph sz="half" idx="4294967295"/>
          </p:nvPr>
        </p:nvGraphicFramePr>
        <p:xfrm>
          <a:off x="2071688" y="4500546"/>
          <a:ext cx="1214437" cy="384175"/>
        </p:xfrm>
        <a:graphic>
          <a:graphicData uri="http://schemas.openxmlformats.org/presentationml/2006/ole">
            <p:oleObj spid="_x0000_s96258" name="公式" r:id="rId3" imgW="723600" imgH="228600" progId="Equation.3">
              <p:embed/>
            </p:oleObj>
          </a:graphicData>
        </a:graphic>
      </p:graphicFrame>
      <p:graphicFrame>
        <p:nvGraphicFramePr>
          <p:cNvPr id="11267" name="Object 3"/>
          <p:cNvGraphicFramePr>
            <a:graphicFrameLocks noChangeAspect="1"/>
          </p:cNvGraphicFramePr>
          <p:nvPr>
            <p:ph sz="quarter" idx="4294967295"/>
          </p:nvPr>
        </p:nvGraphicFramePr>
        <p:xfrm>
          <a:off x="1928813" y="4929171"/>
          <a:ext cx="1285875" cy="661987"/>
        </p:xfrm>
        <a:graphic>
          <a:graphicData uri="http://schemas.openxmlformats.org/presentationml/2006/ole">
            <p:oleObj spid="_x0000_s96259" name="公式" r:id="rId4" imgW="838080" imgH="431640" progId="Equation.3">
              <p:embed/>
            </p:oleObj>
          </a:graphicData>
        </a:graphic>
      </p:graphicFrame>
      <p:graphicFrame>
        <p:nvGraphicFramePr>
          <p:cNvPr id="11268" name="Object 4"/>
          <p:cNvGraphicFramePr>
            <a:graphicFrameLocks noChangeAspect="1"/>
          </p:cNvGraphicFramePr>
          <p:nvPr>
            <p:ph sz="quarter" idx="4294967295"/>
          </p:nvPr>
        </p:nvGraphicFramePr>
        <p:xfrm>
          <a:off x="2082800" y="5572108"/>
          <a:ext cx="1131888" cy="652463"/>
        </p:xfrm>
        <a:graphic>
          <a:graphicData uri="http://schemas.openxmlformats.org/presentationml/2006/ole">
            <p:oleObj spid="_x0000_s96260" name="公式" r:id="rId5" imgW="749160" imgH="431640" progId="Equation.3">
              <p:embed/>
            </p:oleObj>
          </a:graphicData>
        </a:graphic>
      </p:graphicFrame>
      <p:sp>
        <p:nvSpPr>
          <p:cNvPr id="11275" name="Text Box 63"/>
          <p:cNvSpPr txBox="1">
            <a:spLocks noChangeArrowheads="1"/>
          </p:cNvSpPr>
          <p:nvPr/>
        </p:nvSpPr>
        <p:spPr bwMode="auto">
          <a:xfrm>
            <a:off x="428625" y="4500546"/>
            <a:ext cx="1724025" cy="400050"/>
          </a:xfrm>
          <a:prstGeom prst="rect">
            <a:avLst/>
          </a:prstGeom>
          <a:noFill/>
          <a:ln w="9525">
            <a:noFill/>
            <a:miter lim="800000"/>
            <a:headEnd/>
            <a:tailEnd/>
          </a:ln>
        </p:spPr>
        <p:txBody>
          <a:bodyPr wrap="none">
            <a:spAutoFit/>
          </a:bodyPr>
          <a:lstStyle/>
          <a:p>
            <a:r>
              <a:rPr lang="zh-CN" altLang="en-US" sz="2000">
                <a:solidFill>
                  <a:srgbClr val="0000FF"/>
                </a:solidFill>
                <a:latin typeface="Book Antiqua" pitchFamily="18" charset="0"/>
                <a:ea typeface="黑体" pitchFamily="2" charset="-122"/>
              </a:rPr>
              <a:t>总跃迁几率：</a:t>
            </a:r>
          </a:p>
        </p:txBody>
      </p:sp>
      <p:sp>
        <p:nvSpPr>
          <p:cNvPr id="11276" name="Text Box 68"/>
          <p:cNvSpPr txBox="1">
            <a:spLocks noChangeArrowheads="1"/>
          </p:cNvSpPr>
          <p:nvPr/>
        </p:nvSpPr>
        <p:spPr bwMode="auto">
          <a:xfrm>
            <a:off x="142875" y="5072046"/>
            <a:ext cx="1979613" cy="400050"/>
          </a:xfrm>
          <a:prstGeom prst="rect">
            <a:avLst/>
          </a:prstGeom>
          <a:noFill/>
          <a:ln w="9525">
            <a:noFill/>
            <a:miter lim="800000"/>
            <a:headEnd/>
            <a:tailEnd/>
          </a:ln>
        </p:spPr>
        <p:txBody>
          <a:bodyPr wrap="none">
            <a:spAutoFit/>
          </a:bodyPr>
          <a:lstStyle/>
          <a:p>
            <a:r>
              <a:rPr lang="zh-CN" altLang="en-US" sz="2000">
                <a:solidFill>
                  <a:srgbClr val="0000FF"/>
                </a:solidFill>
                <a:latin typeface="Book Antiqua" pitchFamily="18" charset="0"/>
                <a:ea typeface="黑体" pitchFamily="2" charset="-122"/>
              </a:rPr>
              <a:t>光子发射效率：</a:t>
            </a:r>
          </a:p>
        </p:txBody>
      </p:sp>
      <p:sp>
        <p:nvSpPr>
          <p:cNvPr id="11277" name="Text Box 69"/>
          <p:cNvSpPr txBox="1">
            <a:spLocks noChangeArrowheads="1"/>
          </p:cNvSpPr>
          <p:nvPr/>
        </p:nvSpPr>
        <p:spPr bwMode="auto">
          <a:xfrm>
            <a:off x="642938" y="5672121"/>
            <a:ext cx="1466850" cy="400050"/>
          </a:xfrm>
          <a:prstGeom prst="rect">
            <a:avLst/>
          </a:prstGeom>
          <a:noFill/>
          <a:ln w="9525">
            <a:noFill/>
            <a:miter lim="800000"/>
            <a:headEnd/>
            <a:tailEnd/>
          </a:ln>
        </p:spPr>
        <p:txBody>
          <a:bodyPr wrap="none">
            <a:spAutoFit/>
          </a:bodyPr>
          <a:lstStyle/>
          <a:p>
            <a:r>
              <a:rPr lang="zh-CN" altLang="en-US" sz="2000">
                <a:solidFill>
                  <a:srgbClr val="0000FF"/>
                </a:solidFill>
                <a:latin typeface="Book Antiqua" pitchFamily="18" charset="0"/>
                <a:ea typeface="黑体" pitchFamily="2" charset="-122"/>
              </a:rPr>
              <a:t>衰减时间：</a:t>
            </a:r>
          </a:p>
        </p:txBody>
      </p:sp>
      <p:grpSp>
        <p:nvGrpSpPr>
          <p:cNvPr id="2" name="组合 49"/>
          <p:cNvGrpSpPr>
            <a:grpSpLocks/>
          </p:cNvGrpSpPr>
          <p:nvPr/>
        </p:nvGrpSpPr>
        <p:grpSpPr bwMode="auto">
          <a:xfrm>
            <a:off x="428625" y="1071546"/>
            <a:ext cx="2786063" cy="2928937"/>
            <a:chOff x="468313" y="1660525"/>
            <a:chExt cx="3530603" cy="3568700"/>
          </a:xfrm>
        </p:grpSpPr>
        <p:sp>
          <p:nvSpPr>
            <p:cNvPr id="11332" name="Line 2"/>
            <p:cNvSpPr>
              <a:spLocks noChangeShapeType="1"/>
            </p:cNvSpPr>
            <p:nvPr/>
          </p:nvSpPr>
          <p:spPr bwMode="auto">
            <a:xfrm>
              <a:off x="611188" y="1660525"/>
              <a:ext cx="2952752" cy="0"/>
            </a:xfrm>
            <a:prstGeom prst="line">
              <a:avLst/>
            </a:prstGeom>
            <a:noFill/>
            <a:ln w="63500">
              <a:solidFill>
                <a:schemeClr val="tx1"/>
              </a:solidFill>
              <a:round/>
              <a:headEnd/>
              <a:tailEnd/>
            </a:ln>
          </p:spPr>
          <p:txBody>
            <a:bodyPr/>
            <a:lstStyle/>
            <a:p>
              <a:endParaRPr lang="zh-CN" altLang="en-US"/>
            </a:p>
          </p:txBody>
        </p:sp>
        <p:sp>
          <p:nvSpPr>
            <p:cNvPr id="11333" name="Line 3"/>
            <p:cNvSpPr>
              <a:spLocks noChangeShapeType="1"/>
            </p:cNvSpPr>
            <p:nvPr/>
          </p:nvSpPr>
          <p:spPr bwMode="auto">
            <a:xfrm>
              <a:off x="468313" y="5045075"/>
              <a:ext cx="3167065" cy="0"/>
            </a:xfrm>
            <a:prstGeom prst="line">
              <a:avLst/>
            </a:prstGeom>
            <a:noFill/>
            <a:ln w="63500">
              <a:solidFill>
                <a:schemeClr val="tx1"/>
              </a:solidFill>
              <a:round/>
              <a:headEnd/>
              <a:tailEnd/>
            </a:ln>
          </p:spPr>
          <p:txBody>
            <a:bodyPr/>
            <a:lstStyle/>
            <a:p>
              <a:endParaRPr lang="zh-CN" altLang="en-US"/>
            </a:p>
          </p:txBody>
        </p:sp>
        <p:sp>
          <p:nvSpPr>
            <p:cNvPr id="11334" name="Line 4"/>
            <p:cNvSpPr>
              <a:spLocks noChangeShapeType="1"/>
            </p:cNvSpPr>
            <p:nvPr/>
          </p:nvSpPr>
          <p:spPr bwMode="auto">
            <a:xfrm flipV="1">
              <a:off x="971551" y="1660525"/>
              <a:ext cx="0" cy="3384550"/>
            </a:xfrm>
            <a:prstGeom prst="line">
              <a:avLst/>
            </a:prstGeom>
            <a:noFill/>
            <a:ln w="63500">
              <a:solidFill>
                <a:schemeClr val="tx1"/>
              </a:solidFill>
              <a:round/>
              <a:headEnd/>
              <a:tailEnd type="triangle" w="med" len="med"/>
            </a:ln>
          </p:spPr>
          <p:txBody>
            <a:bodyPr/>
            <a:lstStyle/>
            <a:p>
              <a:endParaRPr lang="zh-CN" altLang="en-US"/>
            </a:p>
          </p:txBody>
        </p:sp>
        <p:sp>
          <p:nvSpPr>
            <p:cNvPr id="11335" name="Line 5"/>
            <p:cNvSpPr>
              <a:spLocks noChangeShapeType="1"/>
            </p:cNvSpPr>
            <p:nvPr/>
          </p:nvSpPr>
          <p:spPr bwMode="auto">
            <a:xfrm>
              <a:off x="2428860" y="2092325"/>
              <a:ext cx="0" cy="2952750"/>
            </a:xfrm>
            <a:prstGeom prst="line">
              <a:avLst/>
            </a:prstGeom>
            <a:noFill/>
            <a:ln w="63500">
              <a:solidFill>
                <a:schemeClr val="tx1"/>
              </a:solidFill>
              <a:round/>
              <a:headEnd/>
              <a:tailEnd type="triangle" w="med" len="med"/>
            </a:ln>
          </p:spPr>
          <p:txBody>
            <a:bodyPr/>
            <a:lstStyle/>
            <a:p>
              <a:endParaRPr lang="zh-CN" altLang="en-US"/>
            </a:p>
          </p:txBody>
        </p:sp>
        <p:sp>
          <p:nvSpPr>
            <p:cNvPr id="11336" name="Line 6"/>
            <p:cNvSpPr>
              <a:spLocks noChangeShapeType="1"/>
            </p:cNvSpPr>
            <p:nvPr/>
          </p:nvSpPr>
          <p:spPr bwMode="auto">
            <a:xfrm>
              <a:off x="611188" y="2092325"/>
              <a:ext cx="2952752" cy="0"/>
            </a:xfrm>
            <a:prstGeom prst="line">
              <a:avLst/>
            </a:prstGeom>
            <a:noFill/>
            <a:ln w="63500">
              <a:solidFill>
                <a:schemeClr val="tx1"/>
              </a:solidFill>
              <a:round/>
              <a:headEnd/>
              <a:tailEnd/>
            </a:ln>
          </p:spPr>
          <p:txBody>
            <a:bodyPr/>
            <a:lstStyle/>
            <a:p>
              <a:endParaRPr lang="zh-CN" altLang="en-US"/>
            </a:p>
          </p:txBody>
        </p:sp>
        <p:sp>
          <p:nvSpPr>
            <p:cNvPr id="11337" name="Text Box 8"/>
            <p:cNvSpPr txBox="1">
              <a:spLocks noChangeArrowheads="1"/>
            </p:cNvSpPr>
            <p:nvPr/>
          </p:nvSpPr>
          <p:spPr bwMode="auto">
            <a:xfrm>
              <a:off x="3616328" y="1749425"/>
              <a:ext cx="290513" cy="549275"/>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i</a:t>
              </a:r>
            </a:p>
          </p:txBody>
        </p:sp>
        <p:sp>
          <p:nvSpPr>
            <p:cNvPr id="11338" name="Text Box 9"/>
            <p:cNvSpPr txBox="1">
              <a:spLocks noChangeArrowheads="1"/>
            </p:cNvSpPr>
            <p:nvPr/>
          </p:nvSpPr>
          <p:spPr bwMode="auto">
            <a:xfrm>
              <a:off x="3708403" y="4679950"/>
              <a:ext cx="290513" cy="549275"/>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j</a:t>
              </a:r>
            </a:p>
          </p:txBody>
        </p:sp>
        <p:sp>
          <p:nvSpPr>
            <p:cNvPr id="11339" name="Text Box 19"/>
            <p:cNvSpPr txBox="1">
              <a:spLocks noChangeArrowheads="1"/>
            </p:cNvSpPr>
            <p:nvPr/>
          </p:nvSpPr>
          <p:spPr bwMode="auto">
            <a:xfrm>
              <a:off x="468313" y="2236788"/>
              <a:ext cx="438150" cy="701675"/>
            </a:xfrm>
            <a:prstGeom prst="rect">
              <a:avLst/>
            </a:prstGeom>
            <a:noFill/>
            <a:ln w="9525">
              <a:noFill/>
              <a:miter lim="800000"/>
              <a:headEnd/>
              <a:tailEnd/>
            </a:ln>
          </p:spPr>
          <p:txBody>
            <a:bodyPr wrap="none">
              <a:spAutoFit/>
            </a:bodyPr>
            <a:lstStyle/>
            <a:p>
              <a:r>
                <a:rPr lang="zh-CN" altLang="en-US" sz="2000">
                  <a:latin typeface="Book Antiqua" pitchFamily="18" charset="0"/>
                  <a:ea typeface="黑体" pitchFamily="2" charset="-122"/>
                </a:rPr>
                <a:t>激</a:t>
              </a:r>
            </a:p>
            <a:p>
              <a:r>
                <a:rPr lang="zh-CN" altLang="en-US" sz="2000">
                  <a:latin typeface="Book Antiqua" pitchFamily="18" charset="0"/>
                  <a:ea typeface="黑体" pitchFamily="2" charset="-122"/>
                </a:rPr>
                <a:t>发</a:t>
              </a:r>
            </a:p>
          </p:txBody>
        </p:sp>
        <p:sp>
          <p:nvSpPr>
            <p:cNvPr id="11340" name="Text Box 20"/>
            <p:cNvSpPr txBox="1">
              <a:spLocks noChangeArrowheads="1"/>
            </p:cNvSpPr>
            <p:nvPr/>
          </p:nvSpPr>
          <p:spPr bwMode="auto">
            <a:xfrm>
              <a:off x="2500298" y="2117725"/>
              <a:ext cx="438150" cy="1311275"/>
            </a:xfrm>
            <a:prstGeom prst="rect">
              <a:avLst/>
            </a:prstGeom>
            <a:noFill/>
            <a:ln w="9525">
              <a:noFill/>
              <a:miter lim="800000"/>
              <a:headEnd/>
              <a:tailEnd/>
            </a:ln>
          </p:spPr>
          <p:txBody>
            <a:bodyPr wrap="none">
              <a:spAutoFit/>
            </a:bodyPr>
            <a:lstStyle/>
            <a:p>
              <a:r>
                <a:rPr lang="zh-CN" altLang="en-US" sz="2000">
                  <a:latin typeface="Book Antiqua" pitchFamily="18" charset="0"/>
                  <a:ea typeface="黑体" pitchFamily="2" charset="-122"/>
                </a:rPr>
                <a:t>自</a:t>
              </a:r>
            </a:p>
            <a:p>
              <a:r>
                <a:rPr lang="zh-CN" altLang="en-US" sz="2000">
                  <a:latin typeface="Book Antiqua" pitchFamily="18" charset="0"/>
                  <a:ea typeface="黑体" pitchFamily="2" charset="-122"/>
                </a:rPr>
                <a:t>发</a:t>
              </a:r>
            </a:p>
            <a:p>
              <a:r>
                <a:rPr lang="zh-CN" altLang="en-US" sz="2000">
                  <a:latin typeface="Book Antiqua" pitchFamily="18" charset="0"/>
                  <a:ea typeface="黑体" pitchFamily="2" charset="-122"/>
                </a:rPr>
                <a:t>辐</a:t>
              </a:r>
            </a:p>
            <a:p>
              <a:r>
                <a:rPr lang="zh-CN" altLang="en-US" sz="2000">
                  <a:latin typeface="Book Antiqua" pitchFamily="18" charset="0"/>
                  <a:ea typeface="黑体" pitchFamily="2" charset="-122"/>
                </a:rPr>
                <a:t>射</a:t>
              </a:r>
            </a:p>
          </p:txBody>
        </p:sp>
        <p:grpSp>
          <p:nvGrpSpPr>
            <p:cNvPr id="3" name="Group 21"/>
            <p:cNvGrpSpPr>
              <a:grpSpLocks/>
            </p:cNvGrpSpPr>
            <p:nvPr/>
          </p:nvGrpSpPr>
          <p:grpSpPr bwMode="auto">
            <a:xfrm>
              <a:off x="1427167" y="3714750"/>
              <a:ext cx="793752" cy="144463"/>
              <a:chOff x="1611" y="2547"/>
              <a:chExt cx="819" cy="91"/>
            </a:xfrm>
          </p:grpSpPr>
          <p:grpSp>
            <p:nvGrpSpPr>
              <p:cNvPr id="4" name="Group 22"/>
              <p:cNvGrpSpPr>
                <a:grpSpLocks/>
              </p:cNvGrpSpPr>
              <p:nvPr/>
            </p:nvGrpSpPr>
            <p:grpSpPr bwMode="auto">
              <a:xfrm>
                <a:off x="1611" y="2547"/>
                <a:ext cx="274" cy="91"/>
                <a:chOff x="1611" y="2547"/>
                <a:chExt cx="274" cy="91"/>
              </a:xfrm>
            </p:grpSpPr>
            <p:sp>
              <p:nvSpPr>
                <p:cNvPr id="80" name="Freeform 23"/>
                <p:cNvSpPr>
                  <a:spLocks/>
                </p:cNvSpPr>
                <p:nvPr/>
              </p:nvSpPr>
              <p:spPr bwMode="auto">
                <a:xfrm>
                  <a:off x="1612"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81" name="Freeform 24"/>
                <p:cNvSpPr>
                  <a:spLocks/>
                </p:cNvSpPr>
                <p:nvPr/>
              </p:nvSpPr>
              <p:spPr bwMode="auto">
                <a:xfrm flipV="1">
                  <a:off x="1749" y="2593"/>
                  <a:ext cx="137"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grpSp>
          <p:grpSp>
            <p:nvGrpSpPr>
              <p:cNvPr id="5" name="Group 25"/>
              <p:cNvGrpSpPr>
                <a:grpSpLocks/>
              </p:cNvGrpSpPr>
              <p:nvPr/>
            </p:nvGrpSpPr>
            <p:grpSpPr bwMode="auto">
              <a:xfrm>
                <a:off x="1885" y="2547"/>
                <a:ext cx="272" cy="91"/>
                <a:chOff x="1613" y="2547"/>
                <a:chExt cx="272" cy="91"/>
              </a:xfrm>
            </p:grpSpPr>
            <p:sp>
              <p:nvSpPr>
                <p:cNvPr id="78" name="Freeform 26"/>
                <p:cNvSpPr>
                  <a:spLocks/>
                </p:cNvSpPr>
                <p:nvPr/>
              </p:nvSpPr>
              <p:spPr bwMode="auto">
                <a:xfrm>
                  <a:off x="1614"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79" name="Freeform 27"/>
                <p:cNvSpPr>
                  <a:spLocks/>
                </p:cNvSpPr>
                <p:nvPr/>
              </p:nvSpPr>
              <p:spPr bwMode="auto">
                <a:xfrm flipV="1">
                  <a:off x="1751" y="2593"/>
                  <a:ext cx="135"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grpSp>
          <p:sp>
            <p:nvSpPr>
              <p:cNvPr id="76" name="Freeform 28"/>
              <p:cNvSpPr>
                <a:spLocks/>
              </p:cNvSpPr>
              <p:nvPr/>
            </p:nvSpPr>
            <p:spPr bwMode="auto">
              <a:xfrm>
                <a:off x="2158"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77" name="Freeform 29"/>
              <p:cNvSpPr>
                <a:spLocks/>
              </p:cNvSpPr>
              <p:nvPr/>
            </p:nvSpPr>
            <p:spPr bwMode="auto">
              <a:xfrm flipV="1">
                <a:off x="2295" y="2593"/>
                <a:ext cx="135"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type="none" w="med" len="med"/>
                <a:tailEnd type="arrow" w="med" len="med"/>
              </a:ln>
              <a:effectLst/>
            </p:spPr>
            <p:txBody>
              <a:bodyPr/>
              <a:lstStyle/>
              <a:p>
                <a:pPr fontAlgn="auto">
                  <a:spcBef>
                    <a:spcPts val="0"/>
                  </a:spcBef>
                  <a:spcAft>
                    <a:spcPts val="0"/>
                  </a:spcAft>
                  <a:defRPr/>
                </a:pPr>
                <a:endParaRPr lang="zh-CN" altLang="en-US">
                  <a:latin typeface="+mn-lt"/>
                  <a:ea typeface="+mn-ea"/>
                </a:endParaRPr>
              </a:p>
            </p:txBody>
          </p:sp>
        </p:grpSp>
        <p:sp>
          <p:nvSpPr>
            <p:cNvPr id="11342" name="Text Box 30"/>
            <p:cNvSpPr txBox="1">
              <a:spLocks noChangeArrowheads="1"/>
            </p:cNvSpPr>
            <p:nvPr/>
          </p:nvSpPr>
          <p:spPr bwMode="auto">
            <a:xfrm flipH="1">
              <a:off x="2500298" y="3929066"/>
              <a:ext cx="1498617" cy="787502"/>
            </a:xfrm>
            <a:prstGeom prst="rect">
              <a:avLst/>
            </a:prstGeom>
            <a:noFill/>
            <a:ln w="9525">
              <a:noFill/>
              <a:miter lim="800000"/>
              <a:headEnd/>
              <a:tailEnd/>
            </a:ln>
          </p:spPr>
          <p:txBody>
            <a:bodyPr>
              <a:spAutoFit/>
            </a:bodyPr>
            <a:lstStyle/>
            <a:p>
              <a:r>
                <a:rPr lang="zh-CN" altLang="en-US">
                  <a:latin typeface="Book Antiqua" pitchFamily="18" charset="0"/>
                  <a:ea typeface="黑体" pitchFamily="2" charset="-122"/>
                </a:rPr>
                <a:t>自由空间</a:t>
              </a:r>
              <a:endParaRPr lang="en-US" altLang="zh-CN">
                <a:latin typeface="Book Antiqua" pitchFamily="18" charset="0"/>
                <a:ea typeface="黑体" pitchFamily="2" charset="-122"/>
              </a:endParaRPr>
            </a:p>
            <a:p>
              <a:r>
                <a:rPr lang="zh-CN" altLang="en-US">
                  <a:latin typeface="Book Antiqua" pitchFamily="18" charset="0"/>
                  <a:ea typeface="黑体" pitchFamily="2" charset="-122"/>
                </a:rPr>
                <a:t>光子</a:t>
              </a:r>
            </a:p>
          </p:txBody>
        </p:sp>
        <p:sp>
          <p:nvSpPr>
            <p:cNvPr id="11343" name="Line 43"/>
            <p:cNvSpPr>
              <a:spLocks noChangeShapeType="1"/>
            </p:cNvSpPr>
            <p:nvPr/>
          </p:nvSpPr>
          <p:spPr bwMode="auto">
            <a:xfrm>
              <a:off x="1285876" y="2092325"/>
              <a:ext cx="0" cy="2952750"/>
            </a:xfrm>
            <a:prstGeom prst="line">
              <a:avLst/>
            </a:prstGeom>
            <a:noFill/>
            <a:ln w="63500">
              <a:solidFill>
                <a:schemeClr val="tx1"/>
              </a:solidFill>
              <a:prstDash val="sysDot"/>
              <a:round/>
              <a:headEnd/>
              <a:tailEnd type="triangle" w="med" len="med"/>
            </a:ln>
          </p:spPr>
          <p:txBody>
            <a:bodyPr/>
            <a:lstStyle/>
            <a:p>
              <a:endParaRPr lang="zh-CN" altLang="en-US"/>
            </a:p>
          </p:txBody>
        </p:sp>
        <p:sp>
          <p:nvSpPr>
            <p:cNvPr id="11344" name="Text Box 44"/>
            <p:cNvSpPr txBox="1">
              <a:spLocks noChangeArrowheads="1"/>
            </p:cNvSpPr>
            <p:nvPr/>
          </p:nvSpPr>
          <p:spPr bwMode="auto">
            <a:xfrm>
              <a:off x="1357314" y="2071688"/>
              <a:ext cx="438150" cy="1616075"/>
            </a:xfrm>
            <a:prstGeom prst="rect">
              <a:avLst/>
            </a:prstGeom>
            <a:noFill/>
            <a:ln w="9525">
              <a:noFill/>
              <a:miter lim="800000"/>
              <a:headEnd/>
              <a:tailEnd/>
            </a:ln>
          </p:spPr>
          <p:txBody>
            <a:bodyPr wrap="none">
              <a:spAutoFit/>
            </a:bodyPr>
            <a:lstStyle/>
            <a:p>
              <a:r>
                <a:rPr lang="zh-CN" altLang="en-US" sz="2000">
                  <a:latin typeface="Book Antiqua" pitchFamily="18" charset="0"/>
                  <a:ea typeface="黑体" pitchFamily="2" charset="-122"/>
                </a:rPr>
                <a:t>无</a:t>
              </a:r>
            </a:p>
            <a:p>
              <a:r>
                <a:rPr lang="zh-CN" altLang="en-US" sz="2000">
                  <a:latin typeface="Book Antiqua" pitchFamily="18" charset="0"/>
                  <a:ea typeface="黑体" pitchFamily="2" charset="-122"/>
                </a:rPr>
                <a:t>辐</a:t>
              </a:r>
            </a:p>
            <a:p>
              <a:r>
                <a:rPr lang="zh-CN" altLang="en-US" sz="2000">
                  <a:latin typeface="Book Antiqua" pitchFamily="18" charset="0"/>
                  <a:ea typeface="黑体" pitchFamily="2" charset="-122"/>
                </a:rPr>
                <a:t>射</a:t>
              </a:r>
            </a:p>
            <a:p>
              <a:r>
                <a:rPr lang="zh-CN" altLang="en-US" sz="2000">
                  <a:latin typeface="Book Antiqua" pitchFamily="18" charset="0"/>
                  <a:ea typeface="黑体" pitchFamily="2" charset="-122"/>
                </a:rPr>
                <a:t>跃</a:t>
              </a:r>
            </a:p>
            <a:p>
              <a:r>
                <a:rPr lang="zh-CN" altLang="en-US" sz="2000">
                  <a:latin typeface="Book Antiqua" pitchFamily="18" charset="0"/>
                  <a:ea typeface="黑体" pitchFamily="2" charset="-122"/>
                </a:rPr>
                <a:t>迁</a:t>
              </a:r>
            </a:p>
          </p:txBody>
        </p:sp>
        <p:grpSp>
          <p:nvGrpSpPr>
            <p:cNvPr id="6" name="Group 45"/>
            <p:cNvGrpSpPr>
              <a:grpSpLocks/>
            </p:cNvGrpSpPr>
            <p:nvPr/>
          </p:nvGrpSpPr>
          <p:grpSpPr bwMode="auto">
            <a:xfrm>
              <a:off x="2642812" y="3714750"/>
              <a:ext cx="792162" cy="144463"/>
              <a:chOff x="1600" y="2320"/>
              <a:chExt cx="817" cy="91"/>
            </a:xfrm>
          </p:grpSpPr>
          <p:grpSp>
            <p:nvGrpSpPr>
              <p:cNvPr id="7" name="Group 46"/>
              <p:cNvGrpSpPr>
                <a:grpSpLocks/>
              </p:cNvGrpSpPr>
              <p:nvPr/>
            </p:nvGrpSpPr>
            <p:grpSpPr bwMode="auto">
              <a:xfrm>
                <a:off x="1600" y="2320"/>
                <a:ext cx="272" cy="91"/>
                <a:chOff x="1600" y="2320"/>
                <a:chExt cx="272" cy="91"/>
              </a:xfrm>
            </p:grpSpPr>
            <p:sp>
              <p:nvSpPr>
                <p:cNvPr id="11353" name="Freeform 47"/>
                <p:cNvSpPr>
                  <a:spLocks/>
                </p:cNvSpPr>
                <p:nvPr/>
              </p:nvSpPr>
              <p:spPr bwMode="auto">
                <a:xfrm>
                  <a:off x="1600"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54" name="Freeform 48"/>
                <p:cNvSpPr>
                  <a:spLocks/>
                </p:cNvSpPr>
                <p:nvPr/>
              </p:nvSpPr>
              <p:spPr bwMode="auto">
                <a:xfrm flipV="1">
                  <a:off x="1736"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grpSp>
            <p:nvGrpSpPr>
              <p:cNvPr id="8" name="Group 49"/>
              <p:cNvGrpSpPr>
                <a:grpSpLocks/>
              </p:cNvGrpSpPr>
              <p:nvPr/>
            </p:nvGrpSpPr>
            <p:grpSpPr bwMode="auto">
              <a:xfrm>
                <a:off x="1872" y="2320"/>
                <a:ext cx="272" cy="91"/>
                <a:chOff x="1600" y="2320"/>
                <a:chExt cx="272" cy="91"/>
              </a:xfrm>
            </p:grpSpPr>
            <p:sp>
              <p:nvSpPr>
                <p:cNvPr id="11351" name="Freeform 50"/>
                <p:cNvSpPr>
                  <a:spLocks/>
                </p:cNvSpPr>
                <p:nvPr/>
              </p:nvSpPr>
              <p:spPr bwMode="auto">
                <a:xfrm>
                  <a:off x="1600"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52" name="Freeform 51"/>
                <p:cNvSpPr>
                  <a:spLocks/>
                </p:cNvSpPr>
                <p:nvPr/>
              </p:nvSpPr>
              <p:spPr bwMode="auto">
                <a:xfrm flipV="1">
                  <a:off x="1736"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sp>
            <p:nvSpPr>
              <p:cNvPr id="11349" name="Freeform 52"/>
              <p:cNvSpPr>
                <a:spLocks/>
              </p:cNvSpPr>
              <p:nvPr/>
            </p:nvSpPr>
            <p:spPr bwMode="auto">
              <a:xfrm>
                <a:off x="2145"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50" name="Freeform 53"/>
              <p:cNvSpPr>
                <a:spLocks/>
              </p:cNvSpPr>
              <p:nvPr/>
            </p:nvSpPr>
            <p:spPr bwMode="auto">
              <a:xfrm flipV="1">
                <a:off x="2281"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type="arrow" w="med" len="med"/>
              </a:ln>
            </p:spPr>
            <p:txBody>
              <a:bodyPr/>
              <a:lstStyle/>
              <a:p>
                <a:endParaRPr lang="zh-CN" altLang="en-US">
                  <a:latin typeface="Book Antiqua" pitchFamily="18" charset="0"/>
                </a:endParaRPr>
              </a:p>
            </p:txBody>
          </p:sp>
        </p:grpSp>
        <p:sp>
          <p:nvSpPr>
            <p:cNvPr id="11346" name="Text Box 54"/>
            <p:cNvSpPr txBox="1">
              <a:spLocks noChangeArrowheads="1"/>
            </p:cNvSpPr>
            <p:nvPr/>
          </p:nvSpPr>
          <p:spPr bwMode="auto">
            <a:xfrm flipH="1">
              <a:off x="1355705" y="4000504"/>
              <a:ext cx="430213" cy="701675"/>
            </a:xfrm>
            <a:prstGeom prst="rect">
              <a:avLst/>
            </a:prstGeom>
            <a:noFill/>
            <a:ln w="9525">
              <a:noFill/>
              <a:miter lim="800000"/>
              <a:headEnd/>
              <a:tailEnd/>
            </a:ln>
          </p:spPr>
          <p:txBody>
            <a:bodyPr>
              <a:spAutoFit/>
            </a:bodyPr>
            <a:lstStyle/>
            <a:p>
              <a:r>
                <a:rPr lang="zh-CN" altLang="en-US" sz="2000">
                  <a:latin typeface="Book Antiqua" pitchFamily="18" charset="0"/>
                  <a:ea typeface="黑体" pitchFamily="2" charset="-122"/>
                </a:rPr>
                <a:t>声</a:t>
              </a:r>
            </a:p>
            <a:p>
              <a:r>
                <a:rPr lang="zh-CN" altLang="en-US" sz="2000">
                  <a:latin typeface="Book Antiqua" pitchFamily="18" charset="0"/>
                  <a:ea typeface="黑体" pitchFamily="2" charset="-122"/>
                </a:rPr>
                <a:t>子</a:t>
              </a:r>
            </a:p>
          </p:txBody>
        </p:sp>
      </p:grpSp>
      <p:sp>
        <p:nvSpPr>
          <p:cNvPr id="11279" name="Line 2"/>
          <p:cNvSpPr>
            <a:spLocks noChangeShapeType="1"/>
          </p:cNvSpPr>
          <p:nvPr/>
        </p:nvSpPr>
        <p:spPr bwMode="auto">
          <a:xfrm>
            <a:off x="4041775" y="1071546"/>
            <a:ext cx="2330450" cy="0"/>
          </a:xfrm>
          <a:prstGeom prst="line">
            <a:avLst/>
          </a:prstGeom>
          <a:noFill/>
          <a:ln w="63500">
            <a:solidFill>
              <a:schemeClr val="tx1"/>
            </a:solidFill>
            <a:round/>
            <a:headEnd/>
            <a:tailEnd/>
          </a:ln>
        </p:spPr>
        <p:txBody>
          <a:bodyPr/>
          <a:lstStyle/>
          <a:p>
            <a:endParaRPr lang="zh-CN" altLang="en-US"/>
          </a:p>
        </p:txBody>
      </p:sp>
      <p:sp>
        <p:nvSpPr>
          <p:cNvPr id="11280" name="Line 3"/>
          <p:cNvSpPr>
            <a:spLocks noChangeShapeType="1"/>
          </p:cNvSpPr>
          <p:nvPr/>
        </p:nvSpPr>
        <p:spPr bwMode="auto">
          <a:xfrm>
            <a:off x="3929063" y="3849671"/>
            <a:ext cx="2498725" cy="0"/>
          </a:xfrm>
          <a:prstGeom prst="line">
            <a:avLst/>
          </a:prstGeom>
          <a:noFill/>
          <a:ln w="63500">
            <a:solidFill>
              <a:schemeClr val="tx1"/>
            </a:solidFill>
            <a:round/>
            <a:headEnd/>
            <a:tailEnd/>
          </a:ln>
        </p:spPr>
        <p:txBody>
          <a:bodyPr/>
          <a:lstStyle/>
          <a:p>
            <a:endParaRPr lang="zh-CN" altLang="en-US"/>
          </a:p>
        </p:txBody>
      </p:sp>
      <p:sp>
        <p:nvSpPr>
          <p:cNvPr id="11281" name="Line 4"/>
          <p:cNvSpPr>
            <a:spLocks noChangeShapeType="1"/>
          </p:cNvSpPr>
          <p:nvPr/>
        </p:nvSpPr>
        <p:spPr bwMode="auto">
          <a:xfrm flipV="1">
            <a:off x="4325938" y="1071546"/>
            <a:ext cx="0" cy="2778125"/>
          </a:xfrm>
          <a:prstGeom prst="line">
            <a:avLst/>
          </a:prstGeom>
          <a:noFill/>
          <a:ln w="63500">
            <a:solidFill>
              <a:schemeClr val="tx1"/>
            </a:solidFill>
            <a:round/>
            <a:headEnd/>
            <a:tailEnd type="triangle" w="med" len="med"/>
          </a:ln>
        </p:spPr>
        <p:txBody>
          <a:bodyPr/>
          <a:lstStyle/>
          <a:p>
            <a:endParaRPr lang="zh-CN" altLang="en-US"/>
          </a:p>
        </p:txBody>
      </p:sp>
      <p:sp>
        <p:nvSpPr>
          <p:cNvPr id="86" name="Line 5"/>
          <p:cNvSpPr>
            <a:spLocks noChangeShapeType="1"/>
          </p:cNvSpPr>
          <p:nvPr/>
        </p:nvSpPr>
        <p:spPr bwMode="auto">
          <a:xfrm>
            <a:off x="5476875" y="1425558"/>
            <a:ext cx="0" cy="2424113"/>
          </a:xfrm>
          <a:prstGeom prst="line">
            <a:avLst/>
          </a:prstGeom>
          <a:ln w="38100">
            <a:solidFill>
              <a:srgbClr val="C00000"/>
            </a:solidFill>
            <a:prstDash val="sysDot"/>
            <a:headEnd/>
            <a:tailEnd type="triangle" w="med" len="me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lang="zh-CN" altLang="en-US"/>
          </a:p>
        </p:txBody>
      </p:sp>
      <p:sp>
        <p:nvSpPr>
          <p:cNvPr id="11283" name="Line 6"/>
          <p:cNvSpPr>
            <a:spLocks noChangeShapeType="1"/>
          </p:cNvSpPr>
          <p:nvPr/>
        </p:nvSpPr>
        <p:spPr bwMode="auto">
          <a:xfrm>
            <a:off x="4041775" y="1425558"/>
            <a:ext cx="2330450" cy="0"/>
          </a:xfrm>
          <a:prstGeom prst="line">
            <a:avLst/>
          </a:prstGeom>
          <a:noFill/>
          <a:ln w="63500">
            <a:solidFill>
              <a:schemeClr val="tx1"/>
            </a:solidFill>
            <a:round/>
            <a:headEnd/>
            <a:tailEnd/>
          </a:ln>
        </p:spPr>
        <p:txBody>
          <a:bodyPr/>
          <a:lstStyle/>
          <a:p>
            <a:endParaRPr lang="zh-CN" altLang="en-US"/>
          </a:p>
        </p:txBody>
      </p:sp>
      <p:sp>
        <p:nvSpPr>
          <p:cNvPr id="11284" name="Text Box 8"/>
          <p:cNvSpPr txBox="1">
            <a:spLocks noChangeArrowheads="1"/>
          </p:cNvSpPr>
          <p:nvPr/>
        </p:nvSpPr>
        <p:spPr bwMode="auto">
          <a:xfrm>
            <a:off x="6413500" y="1144571"/>
            <a:ext cx="228600" cy="450850"/>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i</a:t>
            </a:r>
          </a:p>
        </p:txBody>
      </p:sp>
      <p:sp>
        <p:nvSpPr>
          <p:cNvPr id="11285" name="Text Box 9"/>
          <p:cNvSpPr txBox="1">
            <a:spLocks noChangeArrowheads="1"/>
          </p:cNvSpPr>
          <p:nvPr/>
        </p:nvSpPr>
        <p:spPr bwMode="auto">
          <a:xfrm>
            <a:off x="6486525" y="3549633"/>
            <a:ext cx="228600" cy="450850"/>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j</a:t>
            </a:r>
          </a:p>
        </p:txBody>
      </p:sp>
      <p:sp>
        <p:nvSpPr>
          <p:cNvPr id="11286" name="Text Box 19"/>
          <p:cNvSpPr txBox="1">
            <a:spLocks noChangeArrowheads="1"/>
          </p:cNvSpPr>
          <p:nvPr/>
        </p:nvSpPr>
        <p:spPr bwMode="auto">
          <a:xfrm>
            <a:off x="3929063" y="1544621"/>
            <a:ext cx="346075" cy="576262"/>
          </a:xfrm>
          <a:prstGeom prst="rect">
            <a:avLst/>
          </a:prstGeom>
          <a:noFill/>
          <a:ln w="9525">
            <a:noFill/>
            <a:miter lim="800000"/>
            <a:headEnd/>
            <a:tailEnd/>
          </a:ln>
        </p:spPr>
        <p:txBody>
          <a:bodyPr wrap="none">
            <a:spAutoFit/>
          </a:bodyPr>
          <a:lstStyle/>
          <a:p>
            <a:r>
              <a:rPr lang="zh-CN" altLang="en-US" sz="2000">
                <a:latin typeface="Book Antiqua" pitchFamily="18" charset="0"/>
                <a:ea typeface="黑体" pitchFamily="2" charset="-122"/>
              </a:rPr>
              <a:t>激</a:t>
            </a:r>
          </a:p>
          <a:p>
            <a:r>
              <a:rPr lang="zh-CN" altLang="en-US" sz="2000">
                <a:latin typeface="Book Antiqua" pitchFamily="18" charset="0"/>
                <a:ea typeface="黑体" pitchFamily="2" charset="-122"/>
              </a:rPr>
              <a:t>发</a:t>
            </a:r>
          </a:p>
        </p:txBody>
      </p:sp>
      <p:grpSp>
        <p:nvGrpSpPr>
          <p:cNvPr id="9" name="Group 21"/>
          <p:cNvGrpSpPr>
            <a:grpSpLocks/>
          </p:cNvGrpSpPr>
          <p:nvPr/>
        </p:nvGrpSpPr>
        <p:grpSpPr bwMode="auto">
          <a:xfrm>
            <a:off x="4686300" y="2757471"/>
            <a:ext cx="625475" cy="119062"/>
            <a:chOff x="1611" y="2547"/>
            <a:chExt cx="819" cy="91"/>
          </a:xfrm>
        </p:grpSpPr>
        <p:grpSp>
          <p:nvGrpSpPr>
            <p:cNvPr id="10" name="Group 22"/>
            <p:cNvGrpSpPr>
              <a:grpSpLocks/>
            </p:cNvGrpSpPr>
            <p:nvPr/>
          </p:nvGrpSpPr>
          <p:grpSpPr bwMode="auto">
            <a:xfrm>
              <a:off x="1611" y="2547"/>
              <a:ext cx="274" cy="91"/>
              <a:chOff x="1611" y="2547"/>
              <a:chExt cx="274" cy="91"/>
            </a:xfrm>
          </p:grpSpPr>
          <p:sp>
            <p:nvSpPr>
              <p:cNvPr id="112" name="Freeform 23"/>
              <p:cNvSpPr>
                <a:spLocks/>
              </p:cNvSpPr>
              <p:nvPr/>
            </p:nvSpPr>
            <p:spPr bwMode="auto">
              <a:xfrm>
                <a:off x="1611"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13" name="Freeform 24"/>
              <p:cNvSpPr>
                <a:spLocks/>
              </p:cNvSpPr>
              <p:nvPr/>
            </p:nvSpPr>
            <p:spPr bwMode="auto">
              <a:xfrm flipV="1">
                <a:off x="1748" y="2593"/>
                <a:ext cx="137"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grpSp>
        <p:grpSp>
          <p:nvGrpSpPr>
            <p:cNvPr id="11" name="Group 25"/>
            <p:cNvGrpSpPr>
              <a:grpSpLocks/>
            </p:cNvGrpSpPr>
            <p:nvPr/>
          </p:nvGrpSpPr>
          <p:grpSpPr bwMode="auto">
            <a:xfrm>
              <a:off x="1885" y="2547"/>
              <a:ext cx="272" cy="91"/>
              <a:chOff x="1613" y="2547"/>
              <a:chExt cx="272" cy="91"/>
            </a:xfrm>
          </p:grpSpPr>
          <p:sp>
            <p:nvSpPr>
              <p:cNvPr id="110" name="Freeform 26"/>
              <p:cNvSpPr>
                <a:spLocks/>
              </p:cNvSpPr>
              <p:nvPr/>
            </p:nvSpPr>
            <p:spPr bwMode="auto">
              <a:xfrm>
                <a:off x="1613"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11" name="Freeform 27"/>
              <p:cNvSpPr>
                <a:spLocks/>
              </p:cNvSpPr>
              <p:nvPr/>
            </p:nvSpPr>
            <p:spPr bwMode="auto">
              <a:xfrm flipV="1">
                <a:off x="1751" y="2593"/>
                <a:ext cx="135"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grpSp>
        <p:sp>
          <p:nvSpPr>
            <p:cNvPr id="108" name="Freeform 28"/>
            <p:cNvSpPr>
              <a:spLocks/>
            </p:cNvSpPr>
            <p:nvPr/>
          </p:nvSpPr>
          <p:spPr bwMode="auto">
            <a:xfrm>
              <a:off x="2158" y="2547"/>
              <a:ext cx="137" cy="46"/>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09" name="Freeform 29"/>
            <p:cNvSpPr>
              <a:spLocks/>
            </p:cNvSpPr>
            <p:nvPr/>
          </p:nvSpPr>
          <p:spPr bwMode="auto">
            <a:xfrm flipV="1">
              <a:off x="2295" y="2593"/>
              <a:ext cx="135" cy="4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bg1">
                  <a:lumMod val="50000"/>
                </a:schemeClr>
              </a:solidFill>
              <a:round/>
              <a:headEnd type="none" w="med" len="med"/>
              <a:tailEnd type="arrow" w="med" len="med"/>
            </a:ln>
            <a:effectLst/>
          </p:spPr>
          <p:txBody>
            <a:bodyPr/>
            <a:lstStyle/>
            <a:p>
              <a:pPr fontAlgn="auto">
                <a:spcBef>
                  <a:spcPts val="0"/>
                </a:spcBef>
                <a:spcAft>
                  <a:spcPts val="0"/>
                </a:spcAft>
                <a:defRPr/>
              </a:pPr>
              <a:endParaRPr lang="zh-CN" altLang="en-US">
                <a:latin typeface="+mn-lt"/>
                <a:ea typeface="+mn-ea"/>
              </a:endParaRPr>
            </a:p>
          </p:txBody>
        </p:sp>
      </p:grpSp>
      <p:sp>
        <p:nvSpPr>
          <p:cNvPr id="11288" name="Line 43"/>
          <p:cNvSpPr>
            <a:spLocks noChangeShapeType="1"/>
          </p:cNvSpPr>
          <p:nvPr/>
        </p:nvSpPr>
        <p:spPr bwMode="auto">
          <a:xfrm>
            <a:off x="4573588" y="1425558"/>
            <a:ext cx="0" cy="2424113"/>
          </a:xfrm>
          <a:prstGeom prst="line">
            <a:avLst/>
          </a:prstGeom>
          <a:noFill/>
          <a:ln w="63500">
            <a:solidFill>
              <a:schemeClr val="tx1"/>
            </a:solidFill>
            <a:prstDash val="sysDot"/>
            <a:round/>
            <a:headEnd/>
            <a:tailEnd type="triangle" w="med" len="med"/>
          </a:ln>
        </p:spPr>
        <p:txBody>
          <a:bodyPr/>
          <a:lstStyle/>
          <a:p>
            <a:endParaRPr lang="zh-CN" altLang="en-US"/>
          </a:p>
        </p:txBody>
      </p:sp>
      <p:sp>
        <p:nvSpPr>
          <p:cNvPr id="11289" name="Text Box 44"/>
          <p:cNvSpPr txBox="1">
            <a:spLocks noChangeArrowheads="1"/>
          </p:cNvSpPr>
          <p:nvPr/>
        </p:nvSpPr>
        <p:spPr bwMode="auto">
          <a:xfrm>
            <a:off x="4630738" y="1409683"/>
            <a:ext cx="346075" cy="1325563"/>
          </a:xfrm>
          <a:prstGeom prst="rect">
            <a:avLst/>
          </a:prstGeom>
          <a:noFill/>
          <a:ln w="9525">
            <a:noFill/>
            <a:miter lim="800000"/>
            <a:headEnd/>
            <a:tailEnd/>
          </a:ln>
        </p:spPr>
        <p:txBody>
          <a:bodyPr wrap="none">
            <a:spAutoFit/>
          </a:bodyPr>
          <a:lstStyle/>
          <a:p>
            <a:r>
              <a:rPr lang="zh-CN" altLang="en-US" sz="2000">
                <a:latin typeface="Book Antiqua" pitchFamily="18" charset="0"/>
                <a:ea typeface="黑体" pitchFamily="2" charset="-122"/>
              </a:rPr>
              <a:t>无</a:t>
            </a:r>
          </a:p>
          <a:p>
            <a:r>
              <a:rPr lang="zh-CN" altLang="en-US" sz="2000">
                <a:latin typeface="Book Antiqua" pitchFamily="18" charset="0"/>
                <a:ea typeface="黑体" pitchFamily="2" charset="-122"/>
              </a:rPr>
              <a:t>辐</a:t>
            </a:r>
          </a:p>
          <a:p>
            <a:r>
              <a:rPr lang="zh-CN" altLang="en-US" sz="2000">
                <a:latin typeface="Book Antiqua" pitchFamily="18" charset="0"/>
                <a:ea typeface="黑体" pitchFamily="2" charset="-122"/>
              </a:rPr>
              <a:t>射</a:t>
            </a:r>
          </a:p>
          <a:p>
            <a:r>
              <a:rPr lang="zh-CN" altLang="en-US" sz="2000">
                <a:latin typeface="Book Antiqua" pitchFamily="18" charset="0"/>
                <a:ea typeface="黑体" pitchFamily="2" charset="-122"/>
              </a:rPr>
              <a:t>跃</a:t>
            </a:r>
          </a:p>
          <a:p>
            <a:r>
              <a:rPr lang="zh-CN" altLang="en-US" sz="2000">
                <a:latin typeface="Book Antiqua" pitchFamily="18" charset="0"/>
                <a:ea typeface="黑体" pitchFamily="2" charset="-122"/>
              </a:rPr>
              <a:t>迁</a:t>
            </a:r>
          </a:p>
        </p:txBody>
      </p:sp>
      <p:grpSp>
        <p:nvGrpSpPr>
          <p:cNvPr id="12" name="Group 45"/>
          <p:cNvGrpSpPr>
            <a:grpSpLocks/>
          </p:cNvGrpSpPr>
          <p:nvPr/>
        </p:nvGrpSpPr>
        <p:grpSpPr bwMode="auto">
          <a:xfrm>
            <a:off x="5645150" y="2757471"/>
            <a:ext cx="625475" cy="119062"/>
            <a:chOff x="1600" y="2320"/>
            <a:chExt cx="817" cy="91"/>
          </a:xfrm>
        </p:grpSpPr>
        <p:grpSp>
          <p:nvGrpSpPr>
            <p:cNvPr id="13" name="Group 46"/>
            <p:cNvGrpSpPr>
              <a:grpSpLocks/>
            </p:cNvGrpSpPr>
            <p:nvPr/>
          </p:nvGrpSpPr>
          <p:grpSpPr bwMode="auto">
            <a:xfrm>
              <a:off x="1600" y="2320"/>
              <a:ext cx="272" cy="91"/>
              <a:chOff x="1600" y="2320"/>
              <a:chExt cx="272" cy="91"/>
            </a:xfrm>
          </p:grpSpPr>
          <p:sp>
            <p:nvSpPr>
              <p:cNvPr id="11322" name="Freeform 47"/>
              <p:cNvSpPr>
                <a:spLocks/>
              </p:cNvSpPr>
              <p:nvPr/>
            </p:nvSpPr>
            <p:spPr bwMode="auto">
              <a:xfrm>
                <a:off x="1600"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23" name="Freeform 48"/>
              <p:cNvSpPr>
                <a:spLocks/>
              </p:cNvSpPr>
              <p:nvPr/>
            </p:nvSpPr>
            <p:spPr bwMode="auto">
              <a:xfrm flipV="1">
                <a:off x="1736"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grpSp>
          <p:nvGrpSpPr>
            <p:cNvPr id="14" name="Group 49"/>
            <p:cNvGrpSpPr>
              <a:grpSpLocks/>
            </p:cNvGrpSpPr>
            <p:nvPr/>
          </p:nvGrpSpPr>
          <p:grpSpPr bwMode="auto">
            <a:xfrm>
              <a:off x="1872" y="2320"/>
              <a:ext cx="272" cy="91"/>
              <a:chOff x="1600" y="2320"/>
              <a:chExt cx="272" cy="91"/>
            </a:xfrm>
          </p:grpSpPr>
          <p:sp>
            <p:nvSpPr>
              <p:cNvPr id="11320" name="Freeform 50"/>
              <p:cNvSpPr>
                <a:spLocks/>
              </p:cNvSpPr>
              <p:nvPr/>
            </p:nvSpPr>
            <p:spPr bwMode="auto">
              <a:xfrm>
                <a:off x="1600"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21" name="Freeform 51"/>
              <p:cNvSpPr>
                <a:spLocks/>
              </p:cNvSpPr>
              <p:nvPr/>
            </p:nvSpPr>
            <p:spPr bwMode="auto">
              <a:xfrm flipV="1">
                <a:off x="1736"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sp>
          <p:nvSpPr>
            <p:cNvPr id="11318" name="Freeform 52"/>
            <p:cNvSpPr>
              <a:spLocks/>
            </p:cNvSpPr>
            <p:nvPr/>
          </p:nvSpPr>
          <p:spPr bwMode="auto">
            <a:xfrm>
              <a:off x="2145" y="2320"/>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9" name="Freeform 53"/>
            <p:cNvSpPr>
              <a:spLocks/>
            </p:cNvSpPr>
            <p:nvPr/>
          </p:nvSpPr>
          <p:spPr bwMode="auto">
            <a:xfrm flipV="1">
              <a:off x="2281" y="2366"/>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type="arrow" w="med" len="med"/>
            </a:ln>
          </p:spPr>
          <p:txBody>
            <a:bodyPr/>
            <a:lstStyle/>
            <a:p>
              <a:endParaRPr lang="zh-CN" altLang="en-US">
                <a:latin typeface="Book Antiqua" pitchFamily="18" charset="0"/>
              </a:endParaRPr>
            </a:p>
          </p:txBody>
        </p:sp>
      </p:grpSp>
      <p:sp>
        <p:nvSpPr>
          <p:cNvPr id="11291" name="Text Box 54"/>
          <p:cNvSpPr txBox="1">
            <a:spLocks noChangeArrowheads="1"/>
          </p:cNvSpPr>
          <p:nvPr/>
        </p:nvSpPr>
        <p:spPr bwMode="auto">
          <a:xfrm flipH="1">
            <a:off x="4629150" y="2992421"/>
            <a:ext cx="339725" cy="576262"/>
          </a:xfrm>
          <a:prstGeom prst="rect">
            <a:avLst/>
          </a:prstGeom>
          <a:noFill/>
          <a:ln w="9525">
            <a:noFill/>
            <a:miter lim="800000"/>
            <a:headEnd/>
            <a:tailEnd/>
          </a:ln>
        </p:spPr>
        <p:txBody>
          <a:bodyPr>
            <a:spAutoFit/>
          </a:bodyPr>
          <a:lstStyle/>
          <a:p>
            <a:r>
              <a:rPr lang="zh-CN" altLang="en-US" sz="2000">
                <a:latin typeface="Book Antiqua" pitchFamily="18" charset="0"/>
                <a:ea typeface="黑体" pitchFamily="2" charset="-122"/>
              </a:rPr>
              <a:t>声</a:t>
            </a:r>
          </a:p>
          <a:p>
            <a:r>
              <a:rPr lang="zh-CN" altLang="en-US" sz="2000">
                <a:latin typeface="Book Antiqua" pitchFamily="18" charset="0"/>
                <a:ea typeface="黑体" pitchFamily="2" charset="-122"/>
              </a:rPr>
              <a:t>子</a:t>
            </a:r>
          </a:p>
        </p:txBody>
      </p:sp>
      <p:sp>
        <p:nvSpPr>
          <p:cNvPr id="114" name="椭圆 113"/>
          <p:cNvSpPr/>
          <p:nvPr/>
        </p:nvSpPr>
        <p:spPr>
          <a:xfrm>
            <a:off x="5572125" y="2000233"/>
            <a:ext cx="1000125" cy="1000125"/>
          </a:xfrm>
          <a:prstGeom prst="ellipse">
            <a:avLst/>
          </a:prstGeom>
          <a:solidFill>
            <a:schemeClr val="accent5">
              <a:lumMod val="40000"/>
              <a:lumOff val="60000"/>
              <a:alpha val="5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altLang="zh-CN" sz="1500" b="1" dirty="0"/>
              <a:t>SP</a:t>
            </a:r>
          </a:p>
          <a:p>
            <a:pPr algn="ctr" fontAlgn="auto">
              <a:spcBef>
                <a:spcPts val="0"/>
              </a:spcBef>
              <a:spcAft>
                <a:spcPts val="0"/>
              </a:spcAft>
              <a:defRPr/>
            </a:pPr>
            <a:r>
              <a:rPr lang="zh-CN" altLang="en-US" sz="1500" b="1" dirty="0"/>
              <a:t>激发</a:t>
            </a:r>
            <a:endParaRPr lang="en-US" altLang="zh-CN" sz="1500" b="1" dirty="0"/>
          </a:p>
        </p:txBody>
      </p:sp>
      <p:grpSp>
        <p:nvGrpSpPr>
          <p:cNvPr id="15" name="组合 120"/>
          <p:cNvGrpSpPr>
            <a:grpSpLocks/>
          </p:cNvGrpSpPr>
          <p:nvPr/>
        </p:nvGrpSpPr>
        <p:grpSpPr bwMode="auto">
          <a:xfrm rot="-2014270">
            <a:off x="6451600" y="1924033"/>
            <a:ext cx="1047750" cy="252413"/>
            <a:chOff x="7090158" y="2428868"/>
            <a:chExt cx="625114" cy="118566"/>
          </a:xfrm>
        </p:grpSpPr>
        <p:sp>
          <p:nvSpPr>
            <p:cNvPr id="11310" name="Freeform 47"/>
            <p:cNvSpPr>
              <a:spLocks/>
            </p:cNvSpPr>
            <p:nvPr/>
          </p:nvSpPr>
          <p:spPr bwMode="auto">
            <a:xfrm>
              <a:off x="7090158" y="2428868"/>
              <a:ext cx="104058" cy="59934"/>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1" name="Freeform 48"/>
            <p:cNvSpPr>
              <a:spLocks/>
            </p:cNvSpPr>
            <p:nvPr/>
          </p:nvSpPr>
          <p:spPr bwMode="auto">
            <a:xfrm flipV="1">
              <a:off x="7194216" y="2488802"/>
              <a:ext cx="104058" cy="58632"/>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2" name="Freeform 50"/>
            <p:cNvSpPr>
              <a:spLocks/>
            </p:cNvSpPr>
            <p:nvPr/>
          </p:nvSpPr>
          <p:spPr bwMode="auto">
            <a:xfrm>
              <a:off x="7298274" y="2428868"/>
              <a:ext cx="104058" cy="59934"/>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3" name="Freeform 51"/>
            <p:cNvSpPr>
              <a:spLocks/>
            </p:cNvSpPr>
            <p:nvPr/>
          </p:nvSpPr>
          <p:spPr bwMode="auto">
            <a:xfrm flipV="1">
              <a:off x="7402332" y="2488802"/>
              <a:ext cx="104058" cy="58632"/>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4" name="Freeform 52"/>
            <p:cNvSpPr>
              <a:spLocks/>
            </p:cNvSpPr>
            <p:nvPr/>
          </p:nvSpPr>
          <p:spPr bwMode="auto">
            <a:xfrm>
              <a:off x="7507156" y="2428868"/>
              <a:ext cx="104058" cy="59934"/>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11315" name="Freeform 53"/>
            <p:cNvSpPr>
              <a:spLocks/>
            </p:cNvSpPr>
            <p:nvPr/>
          </p:nvSpPr>
          <p:spPr bwMode="auto">
            <a:xfrm flipV="1">
              <a:off x="7611214" y="2488802"/>
              <a:ext cx="104058" cy="58632"/>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type="arrow" w="med" len="med"/>
            </a:ln>
          </p:spPr>
          <p:txBody>
            <a:bodyPr/>
            <a:lstStyle/>
            <a:p>
              <a:endParaRPr lang="zh-CN" altLang="en-US">
                <a:latin typeface="Book Antiqua" pitchFamily="18" charset="0"/>
              </a:endParaRPr>
            </a:p>
          </p:txBody>
        </p:sp>
      </p:grpSp>
      <p:grpSp>
        <p:nvGrpSpPr>
          <p:cNvPr id="16" name="组合 121"/>
          <p:cNvGrpSpPr>
            <a:grpSpLocks/>
          </p:cNvGrpSpPr>
          <p:nvPr/>
        </p:nvGrpSpPr>
        <p:grpSpPr bwMode="auto">
          <a:xfrm rot="2436026">
            <a:off x="6457950" y="2968608"/>
            <a:ext cx="855663" cy="206375"/>
            <a:chOff x="7090158" y="2428868"/>
            <a:chExt cx="625114" cy="118566"/>
          </a:xfrm>
        </p:grpSpPr>
        <p:sp>
          <p:nvSpPr>
            <p:cNvPr id="123" name="Freeform 47"/>
            <p:cNvSpPr>
              <a:spLocks/>
            </p:cNvSpPr>
            <p:nvPr/>
          </p:nvSpPr>
          <p:spPr bwMode="auto">
            <a:xfrm>
              <a:off x="7088937" y="2428967"/>
              <a:ext cx="104379" cy="6019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24" name="Freeform 48"/>
            <p:cNvSpPr>
              <a:spLocks/>
            </p:cNvSpPr>
            <p:nvPr/>
          </p:nvSpPr>
          <p:spPr bwMode="auto">
            <a:xfrm flipV="1">
              <a:off x="7194365" y="2488938"/>
              <a:ext cx="103219" cy="58371"/>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25" name="Freeform 50"/>
            <p:cNvSpPr>
              <a:spLocks/>
            </p:cNvSpPr>
            <p:nvPr/>
          </p:nvSpPr>
          <p:spPr bwMode="auto">
            <a:xfrm>
              <a:off x="7296246" y="2428573"/>
              <a:ext cx="104379" cy="6019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26" name="Freeform 51"/>
            <p:cNvSpPr>
              <a:spLocks/>
            </p:cNvSpPr>
            <p:nvPr/>
          </p:nvSpPr>
          <p:spPr bwMode="auto">
            <a:xfrm flipV="1">
              <a:off x="7400654" y="2488842"/>
              <a:ext cx="104379" cy="58371"/>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27" name="Freeform 52"/>
            <p:cNvSpPr>
              <a:spLocks/>
            </p:cNvSpPr>
            <p:nvPr/>
          </p:nvSpPr>
          <p:spPr bwMode="auto">
            <a:xfrm>
              <a:off x="7506965" y="2428675"/>
              <a:ext cx="103219" cy="60195"/>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a:tailEnd/>
            </a:ln>
            <a:effectLst/>
          </p:spPr>
          <p:txBody>
            <a:bodyPr/>
            <a:lstStyle/>
            <a:p>
              <a:pPr fontAlgn="auto">
                <a:spcBef>
                  <a:spcPts val="0"/>
                </a:spcBef>
                <a:spcAft>
                  <a:spcPts val="0"/>
                </a:spcAft>
                <a:defRPr/>
              </a:pPr>
              <a:endParaRPr lang="zh-CN" altLang="en-US">
                <a:latin typeface="+mn-lt"/>
                <a:ea typeface="+mn-ea"/>
              </a:endParaRPr>
            </a:p>
          </p:txBody>
        </p:sp>
        <p:sp>
          <p:nvSpPr>
            <p:cNvPr id="128" name="Freeform 53"/>
            <p:cNvSpPr>
              <a:spLocks/>
            </p:cNvSpPr>
            <p:nvPr/>
          </p:nvSpPr>
          <p:spPr bwMode="auto">
            <a:xfrm flipV="1">
              <a:off x="7609599" y="2488547"/>
              <a:ext cx="104379" cy="58371"/>
            </a:xfrm>
            <a:custGeom>
              <a:avLst/>
              <a:gdLst/>
              <a:ahLst/>
              <a:cxnLst>
                <a:cxn ang="0">
                  <a:pos x="0" y="182"/>
                </a:cxn>
                <a:cxn ang="0">
                  <a:pos x="91" y="0"/>
                </a:cxn>
                <a:cxn ang="0">
                  <a:pos x="182" y="182"/>
                </a:cxn>
              </a:cxnLst>
              <a:rect l="0" t="0" r="r" b="b"/>
              <a:pathLst>
                <a:path w="182" h="182">
                  <a:moveTo>
                    <a:pt x="0" y="182"/>
                  </a:moveTo>
                  <a:cubicBezTo>
                    <a:pt x="30" y="91"/>
                    <a:pt x="61" y="0"/>
                    <a:pt x="91" y="0"/>
                  </a:cubicBezTo>
                  <a:cubicBezTo>
                    <a:pt x="121" y="0"/>
                    <a:pt x="151" y="91"/>
                    <a:pt x="182" y="182"/>
                  </a:cubicBezTo>
                </a:path>
              </a:pathLst>
            </a:custGeom>
            <a:noFill/>
            <a:ln w="25400">
              <a:solidFill>
                <a:schemeClr val="tx1">
                  <a:lumMod val="50000"/>
                  <a:lumOff val="50000"/>
                </a:schemeClr>
              </a:solidFill>
              <a:round/>
              <a:headEnd type="none" w="med" len="med"/>
              <a:tailEnd type="arrow" w="med" len="med"/>
            </a:ln>
            <a:effectLst/>
          </p:spPr>
          <p:txBody>
            <a:bodyPr/>
            <a:lstStyle/>
            <a:p>
              <a:pPr fontAlgn="auto">
                <a:spcBef>
                  <a:spcPts val="0"/>
                </a:spcBef>
                <a:spcAft>
                  <a:spcPts val="0"/>
                </a:spcAft>
                <a:defRPr/>
              </a:pPr>
              <a:endParaRPr lang="zh-CN" altLang="en-US">
                <a:latin typeface="+mn-lt"/>
                <a:ea typeface="+mn-ea"/>
              </a:endParaRPr>
            </a:p>
          </p:txBody>
        </p:sp>
      </p:grpSp>
      <p:sp>
        <p:nvSpPr>
          <p:cNvPr id="129" name="TextBox 128"/>
          <p:cNvSpPr txBox="1"/>
          <p:nvPr/>
        </p:nvSpPr>
        <p:spPr>
          <a:xfrm>
            <a:off x="7143750" y="3214671"/>
            <a:ext cx="877888" cy="369887"/>
          </a:xfrm>
          <a:prstGeom prst="rect">
            <a:avLst/>
          </a:prstGeom>
          <a:noFill/>
        </p:spPr>
        <p:txBody>
          <a:bodyPr wrap="none">
            <a:spAutoFit/>
          </a:bodyPr>
          <a:lstStyle/>
          <a:p>
            <a:pPr fontAlgn="auto">
              <a:spcBef>
                <a:spcPts val="0"/>
              </a:spcBef>
              <a:spcAft>
                <a:spcPts val="0"/>
              </a:spcAft>
              <a:defRPr/>
            </a:pPr>
            <a:r>
              <a:rPr lang="zh-CN" altLang="en-US" dirty="0">
                <a:latin typeface="+mj-ea"/>
                <a:ea typeface="+mj-ea"/>
              </a:rPr>
              <a:t>欧姆热</a:t>
            </a:r>
          </a:p>
        </p:txBody>
      </p:sp>
      <p:sp>
        <p:nvSpPr>
          <p:cNvPr id="130" name="TextBox 129"/>
          <p:cNvSpPr txBox="1"/>
          <p:nvPr/>
        </p:nvSpPr>
        <p:spPr>
          <a:xfrm>
            <a:off x="7572375" y="1500171"/>
            <a:ext cx="1108075" cy="646112"/>
          </a:xfrm>
          <a:prstGeom prst="rect">
            <a:avLst/>
          </a:prstGeom>
          <a:noFill/>
        </p:spPr>
        <p:txBody>
          <a:bodyPr wrap="none">
            <a:spAutoFit/>
          </a:bodyPr>
          <a:lstStyle/>
          <a:p>
            <a:pPr fontAlgn="auto">
              <a:spcBef>
                <a:spcPts val="0"/>
              </a:spcBef>
              <a:spcAft>
                <a:spcPts val="0"/>
              </a:spcAft>
              <a:defRPr/>
            </a:pPr>
            <a:r>
              <a:rPr lang="zh-CN" altLang="en-US" dirty="0">
                <a:latin typeface="+mj-ea"/>
                <a:ea typeface="+mj-ea"/>
              </a:rPr>
              <a:t>自由空间</a:t>
            </a:r>
            <a:endParaRPr lang="en-US" altLang="zh-CN" dirty="0">
              <a:latin typeface="+mj-ea"/>
              <a:ea typeface="+mj-ea"/>
            </a:endParaRPr>
          </a:p>
          <a:p>
            <a:pPr fontAlgn="auto">
              <a:spcBef>
                <a:spcPts val="0"/>
              </a:spcBef>
              <a:spcAft>
                <a:spcPts val="0"/>
              </a:spcAft>
              <a:defRPr/>
            </a:pPr>
            <a:r>
              <a:rPr lang="zh-CN" altLang="en-US" dirty="0">
                <a:latin typeface="+mj-ea"/>
                <a:ea typeface="+mj-ea"/>
              </a:rPr>
              <a:t>光子</a:t>
            </a:r>
          </a:p>
        </p:txBody>
      </p:sp>
      <p:graphicFrame>
        <p:nvGraphicFramePr>
          <p:cNvPr id="11269" name="Object 5"/>
          <p:cNvGraphicFramePr>
            <a:graphicFrameLocks noChangeAspect="1"/>
          </p:cNvGraphicFramePr>
          <p:nvPr/>
        </p:nvGraphicFramePr>
        <p:xfrm>
          <a:off x="6500813" y="4000483"/>
          <a:ext cx="2514600" cy="541338"/>
        </p:xfrm>
        <a:graphic>
          <a:graphicData uri="http://schemas.openxmlformats.org/presentationml/2006/ole">
            <p:oleObj spid="_x0000_s96261" name="公式" r:id="rId6" imgW="1828800" imgH="393480" progId="Equation.3">
              <p:embed/>
            </p:oleObj>
          </a:graphicData>
        </a:graphic>
      </p:graphicFrame>
      <p:sp>
        <p:nvSpPr>
          <p:cNvPr id="134" name="燕尾形箭头 133"/>
          <p:cNvSpPr/>
          <p:nvPr/>
        </p:nvSpPr>
        <p:spPr>
          <a:xfrm rot="3170222">
            <a:off x="5438775" y="3590909"/>
            <a:ext cx="1271587" cy="296862"/>
          </a:xfrm>
          <a:prstGeom prst="notch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aphicFrame>
        <p:nvGraphicFramePr>
          <p:cNvPr id="11270" name="Object 7"/>
          <p:cNvGraphicFramePr>
            <a:graphicFrameLocks noChangeAspect="1"/>
          </p:cNvGraphicFramePr>
          <p:nvPr/>
        </p:nvGraphicFramePr>
        <p:xfrm>
          <a:off x="4465638" y="4500546"/>
          <a:ext cx="1320800" cy="384175"/>
        </p:xfrm>
        <a:graphic>
          <a:graphicData uri="http://schemas.openxmlformats.org/presentationml/2006/ole">
            <p:oleObj spid="_x0000_s96262" name="公式" r:id="rId7" imgW="787320" imgH="228600" progId="Equation.3">
              <p:embed/>
            </p:oleObj>
          </a:graphicData>
        </a:graphic>
      </p:graphicFrame>
      <p:graphicFrame>
        <p:nvGraphicFramePr>
          <p:cNvPr id="11271" name="Object 8"/>
          <p:cNvGraphicFramePr>
            <a:graphicFrameLocks noChangeAspect="1"/>
          </p:cNvGraphicFramePr>
          <p:nvPr/>
        </p:nvGraphicFramePr>
        <p:xfrm>
          <a:off x="4357688" y="4929171"/>
          <a:ext cx="1558925" cy="701675"/>
        </p:xfrm>
        <a:graphic>
          <a:graphicData uri="http://schemas.openxmlformats.org/presentationml/2006/ole">
            <p:oleObj spid="_x0000_s96263" name="公式" r:id="rId8" imgW="1015920" imgH="457200" progId="Equation.3">
              <p:embed/>
            </p:oleObj>
          </a:graphicData>
        </a:graphic>
      </p:graphicFrame>
      <p:graphicFrame>
        <p:nvGraphicFramePr>
          <p:cNvPr id="11272" name="Object 9"/>
          <p:cNvGraphicFramePr>
            <a:graphicFrameLocks noChangeAspect="1"/>
          </p:cNvGraphicFramePr>
          <p:nvPr/>
        </p:nvGraphicFramePr>
        <p:xfrm>
          <a:off x="4487863" y="5562583"/>
          <a:ext cx="1227137" cy="652463"/>
        </p:xfrm>
        <a:graphic>
          <a:graphicData uri="http://schemas.openxmlformats.org/presentationml/2006/ole">
            <p:oleObj spid="_x0000_s96264" name="公式" r:id="rId9" imgW="812520" imgH="431640" progId="Equation.3">
              <p:embed/>
            </p:oleObj>
          </a:graphicData>
        </a:graphic>
      </p:graphicFrame>
      <p:sp>
        <p:nvSpPr>
          <p:cNvPr id="142" name="燕尾形箭头 141"/>
          <p:cNvSpPr/>
          <p:nvPr/>
        </p:nvSpPr>
        <p:spPr>
          <a:xfrm>
            <a:off x="3357563" y="4571983"/>
            <a:ext cx="847725" cy="296863"/>
          </a:xfrm>
          <a:prstGeom prst="notch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 name="燕尾形箭头 142"/>
          <p:cNvSpPr/>
          <p:nvPr/>
        </p:nvSpPr>
        <p:spPr>
          <a:xfrm>
            <a:off x="3367088" y="5132371"/>
            <a:ext cx="847725" cy="296862"/>
          </a:xfrm>
          <a:prstGeom prst="notch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4" name="燕尾形箭头 143"/>
          <p:cNvSpPr/>
          <p:nvPr/>
        </p:nvSpPr>
        <p:spPr>
          <a:xfrm>
            <a:off x="3367088" y="5714983"/>
            <a:ext cx="847725" cy="296863"/>
          </a:xfrm>
          <a:prstGeom prst="notch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aphicFrame>
        <p:nvGraphicFramePr>
          <p:cNvPr id="11273" name="Object 10"/>
          <p:cNvGraphicFramePr>
            <a:graphicFrameLocks noChangeAspect="1"/>
          </p:cNvGraphicFramePr>
          <p:nvPr/>
        </p:nvGraphicFramePr>
        <p:xfrm>
          <a:off x="7050088" y="2214546"/>
          <a:ext cx="1879600" cy="285750"/>
        </p:xfrm>
        <a:graphic>
          <a:graphicData uri="http://schemas.openxmlformats.org/presentationml/2006/ole">
            <p:oleObj spid="_x0000_s96265" name="公式" r:id="rId10" imgW="1587240" imgH="241200" progId="Equation.3">
              <p:embed/>
            </p:oleObj>
          </a:graphicData>
        </a:graphic>
      </p:graphicFrame>
      <p:cxnSp>
        <p:nvCxnSpPr>
          <p:cNvPr id="147" name="直接连接符 146"/>
          <p:cNvCxnSpPr/>
          <p:nvPr/>
        </p:nvCxnSpPr>
        <p:spPr>
          <a:xfrm>
            <a:off x="8429625" y="4429108"/>
            <a:ext cx="571500" cy="158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6277333" y="4774180"/>
            <a:ext cx="2723823" cy="369332"/>
          </a:xfrm>
          <a:prstGeom prst="rect">
            <a:avLst/>
          </a:prstGeom>
          <a:noFill/>
        </p:spPr>
        <p:txBody>
          <a:bodyPr wrap="none">
            <a:spAutoFit/>
          </a:bodyPr>
          <a:lstStyle/>
          <a:p>
            <a:pPr fontAlgn="auto">
              <a:spcBef>
                <a:spcPts val="0"/>
              </a:spcBef>
              <a:spcAft>
                <a:spcPts val="0"/>
              </a:spcAft>
              <a:defRPr/>
            </a:pPr>
            <a:r>
              <a:rPr lang="en-US" altLang="zh-CN" dirty="0" smtClean="0">
                <a:solidFill>
                  <a:srgbClr val="C00000"/>
                </a:solidFill>
                <a:latin typeface="+mj-ea"/>
                <a:ea typeface="+mj-ea"/>
              </a:rPr>
              <a:t>Enhanced at </a:t>
            </a:r>
            <a:r>
              <a:rPr lang="en-US" altLang="zh-CN" dirty="0" err="1" smtClean="0">
                <a:solidFill>
                  <a:srgbClr val="C00000"/>
                </a:solidFill>
                <a:latin typeface="+mj-ea"/>
                <a:ea typeface="+mj-ea"/>
              </a:rPr>
              <a:t>resoanance</a:t>
            </a:r>
            <a:endParaRPr lang="zh-CN" altLang="en-US" dirty="0">
              <a:solidFill>
                <a:srgbClr val="C00000"/>
              </a:solidFill>
              <a:latin typeface="+mj-ea"/>
              <a:ea typeface="+mj-ea"/>
            </a:endParaRPr>
          </a:p>
        </p:txBody>
      </p:sp>
      <p:sp>
        <p:nvSpPr>
          <p:cNvPr id="149" name="TextBox 148"/>
          <p:cNvSpPr txBox="1"/>
          <p:nvPr/>
        </p:nvSpPr>
        <p:spPr>
          <a:xfrm>
            <a:off x="6000750" y="5500671"/>
            <a:ext cx="3006725" cy="400050"/>
          </a:xfrm>
          <a:prstGeom prst="rect">
            <a:avLst/>
          </a:prstGeom>
          <a:solidFill>
            <a:srgbClr val="0000FF"/>
          </a:solidFill>
        </p:spPr>
        <p:txBody>
          <a:bodyPr wrap="none">
            <a:spAutoFit/>
          </a:bodyPr>
          <a:lstStyle/>
          <a:p>
            <a:pPr fontAlgn="auto">
              <a:spcBef>
                <a:spcPts val="0"/>
              </a:spcBef>
              <a:spcAft>
                <a:spcPts val="0"/>
              </a:spcAft>
              <a:defRPr/>
            </a:pPr>
            <a:r>
              <a:rPr lang="zh-CN" altLang="en-US" sz="2000" dirty="0">
                <a:solidFill>
                  <a:srgbClr val="FFFF00"/>
                </a:solidFill>
                <a:latin typeface="+mj-ea"/>
                <a:ea typeface="+mj-ea"/>
              </a:rPr>
              <a:t>提高效率、缩短衰减时间</a:t>
            </a:r>
          </a:p>
        </p:txBody>
      </p:sp>
      <p:sp>
        <p:nvSpPr>
          <p:cNvPr id="99" name="标题 97"/>
          <p:cNvSpPr txBox="1">
            <a:spLocks/>
          </p:cNvSpPr>
          <p:nvPr/>
        </p:nvSpPr>
        <p:spPr>
          <a:xfrm>
            <a:off x="571472" y="184155"/>
            <a:ext cx="7000924" cy="530201"/>
          </a:xfrm>
          <a:prstGeom prst="rect">
            <a:avLst/>
          </a:prstGeom>
          <a:blipFill>
            <a:blip r:embed="rId11"/>
            <a:tile tx="0" ty="0" sx="100000" sy="100000" flip="none" algn="tl"/>
          </a:blipFill>
          <a:ln>
            <a:solidFill>
              <a:schemeClr val="accent1"/>
            </a:solidFill>
          </a:ln>
        </p:spPr>
        <p:txBody>
          <a:bodyPr vert="horz" lIns="91440" tIns="45720" rIns="91440" bIns="45720" rtlCol="0" anchor="ctr">
            <a:normAutofit fontScale="90000" lnSpcReduction="20000"/>
          </a:bodyPr>
          <a:lstStyle/>
          <a:p>
            <a:r>
              <a:rPr lang="en-US" altLang="zh-CN" sz="3500" dirty="0" smtClean="0">
                <a:solidFill>
                  <a:srgbClr val="0000FF"/>
                </a:solidFill>
                <a:latin typeface="Times New Roman" pitchFamily="18" charset="0"/>
                <a:ea typeface="黑体" pitchFamily="2" charset="-122"/>
                <a:cs typeface="Times New Roman" pitchFamily="18" charset="0"/>
              </a:rPr>
              <a:t>Improved decay time by surface plasmon</a:t>
            </a:r>
          </a:p>
        </p:txBody>
      </p:sp>
      <p:cxnSp>
        <p:nvCxnSpPr>
          <p:cNvPr id="101" name="直接箭头连接符 100"/>
          <p:cNvCxnSpPr/>
          <p:nvPr/>
        </p:nvCxnSpPr>
        <p:spPr>
          <a:xfrm flipV="1">
            <a:off x="7715272" y="4500570"/>
            <a:ext cx="857256" cy="3571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fig1.tif"/>
          <p:cNvPicPr>
            <a:picLocks noChangeAspect="1"/>
          </p:cNvPicPr>
          <p:nvPr/>
        </p:nvPicPr>
        <p:blipFill>
          <a:blip r:embed="rId2"/>
          <a:stretch>
            <a:fillRect/>
          </a:stretch>
        </p:blipFill>
        <p:spPr>
          <a:xfrm>
            <a:off x="642910" y="410618"/>
            <a:ext cx="3429024" cy="2769259"/>
          </a:xfrm>
          <a:prstGeom prst="rect">
            <a:avLst/>
          </a:prstGeom>
        </p:spPr>
      </p:pic>
      <p:pic>
        <p:nvPicPr>
          <p:cNvPr id="38" name="图片 37" descr="fig3.tif"/>
          <p:cNvPicPr>
            <a:picLocks noChangeAspect="1"/>
          </p:cNvPicPr>
          <p:nvPr/>
        </p:nvPicPr>
        <p:blipFill>
          <a:blip r:embed="rId3"/>
          <a:stretch>
            <a:fillRect/>
          </a:stretch>
        </p:blipFill>
        <p:spPr>
          <a:xfrm>
            <a:off x="642910" y="3125262"/>
            <a:ext cx="3709912" cy="2589754"/>
          </a:xfrm>
          <a:prstGeom prst="rect">
            <a:avLst/>
          </a:prstGeom>
        </p:spPr>
      </p:pic>
      <p:pic>
        <p:nvPicPr>
          <p:cNvPr id="40" name="图片 39" descr="fig5.tif"/>
          <p:cNvPicPr>
            <a:picLocks noChangeAspect="1"/>
          </p:cNvPicPr>
          <p:nvPr/>
        </p:nvPicPr>
        <p:blipFill>
          <a:blip r:embed="rId4"/>
          <a:stretch>
            <a:fillRect/>
          </a:stretch>
        </p:blipFill>
        <p:spPr>
          <a:xfrm>
            <a:off x="4429124" y="482056"/>
            <a:ext cx="3687723" cy="2571768"/>
          </a:xfrm>
          <a:prstGeom prst="rect">
            <a:avLst/>
          </a:prstGeom>
        </p:spPr>
      </p:pic>
      <p:sp>
        <p:nvSpPr>
          <p:cNvPr id="41" name="矩形 40"/>
          <p:cNvSpPr/>
          <p:nvPr/>
        </p:nvSpPr>
        <p:spPr>
          <a:xfrm>
            <a:off x="785786" y="5929330"/>
            <a:ext cx="6929486" cy="369332"/>
          </a:xfrm>
          <a:prstGeom prst="rect">
            <a:avLst/>
          </a:prstGeom>
        </p:spPr>
        <p:txBody>
          <a:bodyPr wrap="square">
            <a:spAutoFit/>
          </a:bodyPr>
          <a:lstStyle/>
          <a:p>
            <a:r>
              <a:rPr lang="en-US" b="1" i="1" dirty="0" smtClean="0">
                <a:solidFill>
                  <a:srgbClr val="0000FF"/>
                </a:solidFill>
                <a:latin typeface="Times New Roman" pitchFamily="18" charset="0"/>
                <a:ea typeface="黑体" pitchFamily="2" charset="-122"/>
                <a:cs typeface="Times New Roman" pitchFamily="18" charset="0"/>
              </a:rPr>
              <a:t>Applied Physics Letters</a:t>
            </a:r>
            <a:r>
              <a:rPr lang="en-US" b="1" dirty="0" smtClean="0">
                <a:solidFill>
                  <a:srgbClr val="0000FF"/>
                </a:solidFill>
                <a:latin typeface="Times New Roman" pitchFamily="18" charset="0"/>
                <a:ea typeface="黑体" pitchFamily="2" charset="-122"/>
                <a:cs typeface="Times New Roman" pitchFamily="18" charset="0"/>
              </a:rPr>
              <a:t>, 2014 , 104: 061902  (2014), </a:t>
            </a:r>
            <a:r>
              <a:rPr lang="en-US" b="1" dirty="0" err="1" smtClean="0">
                <a:solidFill>
                  <a:srgbClr val="0000FF"/>
                </a:solidFill>
                <a:latin typeface="Times New Roman" pitchFamily="18" charset="0"/>
                <a:ea typeface="黑体" pitchFamily="2" charset="-122"/>
                <a:cs typeface="Times New Roman" pitchFamily="18" charset="0"/>
              </a:rPr>
              <a:t>Tongji</a:t>
            </a:r>
            <a:r>
              <a:rPr lang="en-US" b="1" dirty="0" smtClean="0">
                <a:solidFill>
                  <a:srgbClr val="0000FF"/>
                </a:solidFill>
                <a:latin typeface="Times New Roman" pitchFamily="18" charset="0"/>
                <a:ea typeface="黑体" pitchFamily="2" charset="-122"/>
                <a:cs typeface="Times New Roman" pitchFamily="18" charset="0"/>
              </a:rPr>
              <a:t> University</a:t>
            </a:r>
            <a:endParaRPr lang="zh-CN" altLang="en-US" dirty="0"/>
          </a:p>
        </p:txBody>
      </p:sp>
      <p:pic>
        <p:nvPicPr>
          <p:cNvPr id="52" name="图片 51" descr="图片2.png"/>
          <p:cNvPicPr>
            <a:picLocks noChangeAspect="1"/>
          </p:cNvPicPr>
          <p:nvPr/>
        </p:nvPicPr>
        <p:blipFill>
          <a:blip r:embed="rId5"/>
          <a:stretch>
            <a:fillRect/>
          </a:stretch>
        </p:blipFill>
        <p:spPr>
          <a:xfrm>
            <a:off x="4286248" y="3000372"/>
            <a:ext cx="4704923" cy="2573907"/>
          </a:xfrm>
          <a:prstGeom prst="rect">
            <a:avLst/>
          </a:prstGeom>
        </p:spPr>
      </p:pic>
      <p:sp>
        <p:nvSpPr>
          <p:cNvPr id="53" name="TextBox 52"/>
          <p:cNvSpPr txBox="1"/>
          <p:nvPr/>
        </p:nvSpPr>
        <p:spPr>
          <a:xfrm>
            <a:off x="5572132" y="5500702"/>
            <a:ext cx="2229072" cy="369332"/>
          </a:xfrm>
          <a:prstGeom prst="rect">
            <a:avLst/>
          </a:prstGeom>
          <a:noFill/>
        </p:spPr>
        <p:txBody>
          <a:bodyPr wrap="none" rtlCol="0">
            <a:spAutoFit/>
          </a:bodyPr>
          <a:lstStyle/>
          <a:p>
            <a:r>
              <a:rPr lang="en-US" altLang="zh-CN" dirty="0" smtClean="0"/>
              <a:t>New fast components</a:t>
            </a:r>
            <a:endParaRPr lang="zh-CN"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97"/>
          <p:cNvSpPr txBox="1">
            <a:spLocks/>
          </p:cNvSpPr>
          <p:nvPr/>
        </p:nvSpPr>
        <p:spPr>
          <a:xfrm>
            <a:off x="500034" y="285728"/>
            <a:ext cx="7929618" cy="530201"/>
          </a:xfrm>
          <a:prstGeom prst="rect">
            <a:avLst/>
          </a:prstGeom>
          <a:blipFill>
            <a:blip r:embed="rId2"/>
            <a:tile tx="0" ty="0" sx="100000" sy="100000" flip="none" algn="tl"/>
          </a:blipFill>
          <a:ln>
            <a:solidFill>
              <a:schemeClr val="accent1"/>
            </a:solidFill>
          </a:ln>
        </p:spPr>
        <p:txBody>
          <a:bodyPr vert="horz" lIns="91440" tIns="45720" rIns="91440" bIns="45720" rtlCol="0" anchor="ctr">
            <a:normAutofit fontScale="90000" lnSpcReduction="20000"/>
          </a:bodyPr>
          <a:lstStyle/>
          <a:p>
            <a:r>
              <a:rPr lang="en-US" altLang="zh-CN" sz="3500" dirty="0" smtClean="0">
                <a:solidFill>
                  <a:srgbClr val="0000FF"/>
                </a:solidFill>
                <a:latin typeface="Times New Roman" pitchFamily="18" charset="0"/>
                <a:ea typeface="黑体" pitchFamily="2" charset="-122"/>
                <a:cs typeface="Times New Roman" pitchFamily="18" charset="0"/>
              </a:rPr>
              <a:t>Improved directivity by planar microcavity</a:t>
            </a:r>
            <a:endParaRPr lang="zh-CN" altLang="en-US" sz="3500" dirty="0">
              <a:solidFill>
                <a:srgbClr val="0000FF"/>
              </a:solidFill>
              <a:latin typeface="Times New Roman" pitchFamily="18" charset="0"/>
              <a:ea typeface="黑体" pitchFamily="2" charset="-122"/>
              <a:cs typeface="Times New Roman" pitchFamily="18" charset="0"/>
            </a:endParaRPr>
          </a:p>
        </p:txBody>
      </p:sp>
      <p:pic>
        <p:nvPicPr>
          <p:cNvPr id="90114" name="Picture 2" descr="C:\Users\lbo\Desktop\图片3.png"/>
          <p:cNvPicPr>
            <a:picLocks noChangeAspect="1" noChangeArrowheads="1"/>
          </p:cNvPicPr>
          <p:nvPr/>
        </p:nvPicPr>
        <p:blipFill>
          <a:blip r:embed="rId3"/>
          <a:srcRect/>
          <a:stretch>
            <a:fillRect/>
          </a:stretch>
        </p:blipFill>
        <p:spPr bwMode="auto">
          <a:xfrm>
            <a:off x="571472" y="1071546"/>
            <a:ext cx="3891968" cy="3254376"/>
          </a:xfrm>
          <a:prstGeom prst="rect">
            <a:avLst/>
          </a:prstGeom>
          <a:noFill/>
        </p:spPr>
      </p:pic>
      <p:pic>
        <p:nvPicPr>
          <p:cNvPr id="5" name="图片 4" descr="fig3.tif"/>
          <p:cNvPicPr/>
          <p:nvPr/>
        </p:nvPicPr>
        <p:blipFill>
          <a:blip r:embed="rId4"/>
          <a:stretch>
            <a:fillRect/>
          </a:stretch>
        </p:blipFill>
        <p:spPr>
          <a:xfrm>
            <a:off x="4572000" y="857232"/>
            <a:ext cx="3214710" cy="2143140"/>
          </a:xfrm>
          <a:prstGeom prst="rect">
            <a:avLst/>
          </a:prstGeom>
        </p:spPr>
      </p:pic>
      <p:pic>
        <p:nvPicPr>
          <p:cNvPr id="6" name="图片 5" descr="fig4.tif"/>
          <p:cNvPicPr/>
          <p:nvPr/>
        </p:nvPicPr>
        <p:blipFill>
          <a:blip r:embed="rId5"/>
          <a:stretch>
            <a:fillRect/>
          </a:stretch>
        </p:blipFill>
        <p:spPr>
          <a:xfrm>
            <a:off x="4792365" y="3000372"/>
            <a:ext cx="2994345" cy="2055179"/>
          </a:xfrm>
          <a:prstGeom prst="rect">
            <a:avLst/>
          </a:prstGeom>
        </p:spPr>
      </p:pic>
      <p:sp>
        <p:nvSpPr>
          <p:cNvPr id="7" name="TextBox 6"/>
          <p:cNvSpPr txBox="1"/>
          <p:nvPr/>
        </p:nvSpPr>
        <p:spPr>
          <a:xfrm>
            <a:off x="500034" y="4774180"/>
            <a:ext cx="4981300" cy="369332"/>
          </a:xfrm>
          <a:prstGeom prst="rect">
            <a:avLst/>
          </a:prstGeom>
          <a:noFill/>
        </p:spPr>
        <p:txBody>
          <a:bodyPr wrap="none" rtlCol="0">
            <a:spAutoFit/>
          </a:bodyPr>
          <a:lstStyle/>
          <a:p>
            <a:r>
              <a:rPr lang="en-US" altLang="zh-CN" dirty="0" smtClean="0"/>
              <a:t>Significantly enhancement in the normal direction. </a:t>
            </a:r>
            <a:endParaRPr lang="zh-CN" altLang="en-US" dirty="0"/>
          </a:p>
        </p:txBody>
      </p:sp>
      <p:sp>
        <p:nvSpPr>
          <p:cNvPr id="9" name="内容占位符 2"/>
          <p:cNvSpPr txBox="1">
            <a:spLocks/>
          </p:cNvSpPr>
          <p:nvPr/>
        </p:nvSpPr>
        <p:spPr>
          <a:xfrm>
            <a:off x="500034" y="5429264"/>
            <a:ext cx="8229600" cy="104298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en-US" altLang="zh-CN" sz="2500" dirty="0" smtClean="0">
                <a:solidFill>
                  <a:srgbClr val="FF0000"/>
                </a:solidFill>
                <a:latin typeface="Times New Roman" pitchFamily="18" charset="0"/>
                <a:cs typeface="Times New Roman" pitchFamily="18" charset="0"/>
              </a:rPr>
              <a:t>Microscopic  </a:t>
            </a:r>
            <a:r>
              <a:rPr kumimoji="0" lang="en-US" altLang="zh-CN" sz="25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imaging</a:t>
            </a:r>
          </a:p>
          <a:p>
            <a:pPr marL="342900" lvl="0" indent="-342900">
              <a:spcBef>
                <a:spcPct val="20000"/>
              </a:spcBef>
            </a:pPr>
            <a:r>
              <a:rPr lang="en-US" altLang="zh-CN" sz="2500" dirty="0" smtClean="0">
                <a:latin typeface="Times New Roman" pitchFamily="18" charset="0"/>
                <a:cs typeface="Times New Roman" pitchFamily="18" charset="0"/>
              </a:rPr>
              <a:t>trade-off  between spatial resolution and detection efficiency  </a:t>
            </a:r>
            <a:endParaRPr kumimoji="0" lang="en-US" altLang="zh-CN"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428596" y="285728"/>
            <a:ext cx="8229600" cy="104298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en-US" altLang="zh-CN" sz="2500" dirty="0" smtClean="0">
                <a:solidFill>
                  <a:srgbClr val="FF0000"/>
                </a:solidFill>
                <a:latin typeface="Times New Roman" pitchFamily="18" charset="0"/>
                <a:cs typeface="Times New Roman" pitchFamily="18" charset="0"/>
              </a:rPr>
              <a:t>Microscopic  </a:t>
            </a:r>
            <a:r>
              <a:rPr kumimoji="0" lang="en-US" altLang="zh-CN" sz="25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imaging</a:t>
            </a:r>
          </a:p>
          <a:p>
            <a:pPr marL="342900" lvl="0" indent="-342900">
              <a:spcBef>
                <a:spcPct val="20000"/>
              </a:spcBef>
            </a:pPr>
            <a:r>
              <a:rPr lang="en-US" altLang="zh-CN" sz="2500" dirty="0" smtClean="0">
                <a:latin typeface="Times New Roman" pitchFamily="18" charset="0"/>
                <a:cs typeface="Times New Roman" pitchFamily="18" charset="0"/>
              </a:rPr>
              <a:t>trade-off  between spatial resolution and detection efficiency  </a:t>
            </a:r>
            <a:endParaRPr kumimoji="0" lang="en-US" altLang="zh-CN"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6" name="TextBox 5"/>
          <p:cNvSpPr txBox="1"/>
          <p:nvPr/>
        </p:nvSpPr>
        <p:spPr>
          <a:xfrm>
            <a:off x="214282" y="4214818"/>
            <a:ext cx="8748292" cy="369332"/>
          </a:xfrm>
          <a:prstGeom prst="rect">
            <a:avLst/>
          </a:prstGeom>
          <a:noFill/>
        </p:spPr>
        <p:txBody>
          <a:bodyPr wrap="none" rtlCol="0">
            <a:spAutoFit/>
          </a:bodyPr>
          <a:lstStyle/>
          <a:p>
            <a:r>
              <a:rPr lang="en-US" altLang="zh-CN" dirty="0" smtClean="0">
                <a:solidFill>
                  <a:srgbClr val="0000FF"/>
                </a:solidFill>
              </a:rPr>
              <a:t>Reducing the thickness of scintillator layer can lead to an improvement of spatial resolution.</a:t>
            </a:r>
            <a:endParaRPr lang="zh-CN" altLang="en-US" dirty="0">
              <a:solidFill>
                <a:srgbClr val="0000FF"/>
              </a:solidFill>
            </a:endParaRPr>
          </a:p>
        </p:txBody>
      </p:sp>
      <p:pic>
        <p:nvPicPr>
          <p:cNvPr id="91140" name="Picture 4"/>
          <p:cNvPicPr>
            <a:picLocks noChangeAspect="1" noChangeArrowheads="1"/>
          </p:cNvPicPr>
          <p:nvPr/>
        </p:nvPicPr>
        <p:blipFill>
          <a:blip r:embed="rId2"/>
          <a:srcRect/>
          <a:stretch>
            <a:fillRect/>
          </a:stretch>
        </p:blipFill>
        <p:spPr bwMode="auto">
          <a:xfrm>
            <a:off x="357158" y="4643446"/>
            <a:ext cx="4171950" cy="1400175"/>
          </a:xfrm>
          <a:prstGeom prst="rect">
            <a:avLst/>
          </a:prstGeom>
          <a:noFill/>
          <a:ln w="9525">
            <a:noFill/>
            <a:miter lim="800000"/>
            <a:headEnd/>
            <a:tailEnd/>
          </a:ln>
          <a:effectLst/>
        </p:spPr>
      </p:pic>
      <p:pic>
        <p:nvPicPr>
          <p:cNvPr id="91141" name="Picture 5"/>
          <p:cNvPicPr>
            <a:picLocks noChangeAspect="1" noChangeArrowheads="1"/>
          </p:cNvPicPr>
          <p:nvPr/>
        </p:nvPicPr>
        <p:blipFill>
          <a:blip r:embed="rId3"/>
          <a:srcRect/>
          <a:stretch>
            <a:fillRect/>
          </a:stretch>
        </p:blipFill>
        <p:spPr bwMode="auto">
          <a:xfrm>
            <a:off x="500034" y="1142984"/>
            <a:ext cx="5481641" cy="30971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68" descr="2276288136660376360"/>
          <p:cNvPicPr>
            <a:picLocks noChangeAspect="1" noChangeArrowheads="1"/>
          </p:cNvPicPr>
          <p:nvPr/>
        </p:nvPicPr>
        <p:blipFill>
          <a:blip r:embed="rId2"/>
          <a:srcRect/>
          <a:stretch>
            <a:fillRect/>
          </a:stretch>
        </p:blipFill>
        <p:spPr bwMode="auto">
          <a:xfrm>
            <a:off x="4857752" y="500042"/>
            <a:ext cx="3397801" cy="2786082"/>
          </a:xfrm>
          <a:prstGeom prst="rect">
            <a:avLst/>
          </a:prstGeom>
          <a:noFill/>
          <a:ln w="9525">
            <a:noFill/>
            <a:miter lim="800000"/>
            <a:headEnd/>
            <a:tailEnd/>
          </a:ln>
        </p:spPr>
      </p:pic>
      <p:grpSp>
        <p:nvGrpSpPr>
          <p:cNvPr id="3" name="Group 12"/>
          <p:cNvGrpSpPr>
            <a:grpSpLocks noGrp="1" noUngrp="1" noChangeAspect="1"/>
          </p:cNvGrpSpPr>
          <p:nvPr/>
        </p:nvGrpSpPr>
        <p:grpSpPr bwMode="auto">
          <a:xfrm>
            <a:off x="500033" y="285728"/>
            <a:ext cx="4071025" cy="2786082"/>
            <a:chOff x="824795" y="1646238"/>
            <a:chExt cx="8127115" cy="4990335"/>
          </a:xfrm>
        </p:grpSpPr>
        <p:pic>
          <p:nvPicPr>
            <p:cNvPr id="18441" name="Picture 13" descr="CMSnc.jpg"/>
            <p:cNvPicPr>
              <a:picLocks noRot="1" noChangeAspect="1" noMove="1" noResize="1"/>
            </p:cNvPicPr>
            <p:nvPr isPhoto="1"/>
          </p:nvPicPr>
          <p:blipFill>
            <a:blip r:embed="rId3"/>
            <a:srcRect/>
            <a:stretch>
              <a:fillRect/>
            </a:stretch>
          </p:blipFill>
          <p:spPr bwMode="auto">
            <a:xfrm>
              <a:off x="1252538" y="1646238"/>
              <a:ext cx="6638925" cy="4411662"/>
            </a:xfrm>
            <a:prstGeom prst="rect">
              <a:avLst/>
            </a:prstGeom>
            <a:noFill/>
            <a:ln w="9525">
              <a:noFill/>
              <a:miter lim="800000"/>
              <a:headEnd/>
              <a:tailEnd/>
            </a:ln>
          </p:spPr>
        </p:pic>
        <p:sp>
          <p:nvSpPr>
            <p:cNvPr id="18442" name="Rectangle 14"/>
            <p:cNvSpPr>
              <a:spLocks noChangeArrowheads="1"/>
            </p:cNvSpPr>
            <p:nvPr/>
          </p:nvSpPr>
          <p:spPr bwMode="auto">
            <a:xfrm>
              <a:off x="824795" y="5781088"/>
              <a:ext cx="8127115" cy="855485"/>
            </a:xfrm>
            <a:prstGeom prst="rect">
              <a:avLst/>
            </a:prstGeom>
            <a:noFill/>
            <a:ln w="9525">
              <a:noFill/>
              <a:miter lim="800000"/>
              <a:headEnd/>
              <a:tailEnd/>
            </a:ln>
          </p:spPr>
          <p:txBody>
            <a:bodyPr anchor="ctr"/>
            <a:lstStyle/>
            <a:p>
              <a:pPr algn="ctr">
                <a:spcBef>
                  <a:spcPct val="50000"/>
                </a:spcBef>
              </a:pPr>
              <a:endParaRPr lang="zh-CN" altLang="de-AT" sz="2000" b="1" dirty="0">
                <a:latin typeface="Arial" pitchFamily="34" charset="0"/>
                <a:ea typeface="黑体" pitchFamily="2" charset="-122"/>
                <a:cs typeface="Arial" pitchFamily="34" charset="0"/>
                <a:sym typeface="Wingdings" pitchFamily="2" charset="2"/>
              </a:endParaRPr>
            </a:p>
          </p:txBody>
        </p:sp>
      </p:grpSp>
      <p:grpSp>
        <p:nvGrpSpPr>
          <p:cNvPr id="2" name="Group 9"/>
          <p:cNvGrpSpPr>
            <a:grpSpLocks noGrp="1" noUngrp="1" noChangeAspect="1"/>
          </p:cNvGrpSpPr>
          <p:nvPr/>
        </p:nvGrpSpPr>
        <p:grpSpPr bwMode="auto">
          <a:xfrm>
            <a:off x="642909" y="3429000"/>
            <a:ext cx="3724554" cy="3000396"/>
            <a:chOff x="3187700" y="1828800"/>
            <a:chExt cx="2779713" cy="2296332"/>
          </a:xfrm>
        </p:grpSpPr>
        <p:pic>
          <p:nvPicPr>
            <p:cNvPr id="18443" name="Picture 10" descr="PET_Nature.jpg"/>
            <p:cNvPicPr>
              <a:picLocks noRot="1" noChangeAspect="1" noMove="1" noResize="1"/>
            </p:cNvPicPr>
            <p:nvPr isPhoto="1"/>
          </p:nvPicPr>
          <p:blipFill>
            <a:blip r:embed="rId4"/>
            <a:srcRect t="4138" b="54408"/>
            <a:stretch>
              <a:fillRect/>
            </a:stretch>
          </p:blipFill>
          <p:spPr bwMode="auto">
            <a:xfrm>
              <a:off x="3187700" y="1828800"/>
              <a:ext cx="2767013" cy="1828800"/>
            </a:xfrm>
            <a:prstGeom prst="rect">
              <a:avLst/>
            </a:prstGeom>
            <a:noFill/>
            <a:ln w="9525">
              <a:noFill/>
              <a:miter lim="800000"/>
              <a:headEnd/>
              <a:tailEnd/>
            </a:ln>
          </p:spPr>
        </p:pic>
        <p:sp>
          <p:nvSpPr>
            <p:cNvPr id="18444" name="Rectangle 11"/>
            <p:cNvSpPr>
              <a:spLocks noChangeArrowheads="1"/>
            </p:cNvSpPr>
            <p:nvPr/>
          </p:nvSpPr>
          <p:spPr bwMode="auto">
            <a:xfrm>
              <a:off x="3200400" y="3782232"/>
              <a:ext cx="2767013" cy="342900"/>
            </a:xfrm>
            <a:prstGeom prst="rect">
              <a:avLst/>
            </a:prstGeom>
            <a:noFill/>
            <a:ln w="9525">
              <a:noFill/>
              <a:miter lim="800000"/>
              <a:headEnd/>
              <a:tailEnd/>
            </a:ln>
          </p:spPr>
          <p:txBody>
            <a:bodyPr anchor="ctr"/>
            <a:lstStyle/>
            <a:p>
              <a:pPr algn="ctr">
                <a:spcBef>
                  <a:spcPct val="50000"/>
                </a:spcBef>
              </a:pPr>
              <a:r>
                <a:rPr lang="en-US" altLang="zh-CN" sz="2000" b="1">
                  <a:latin typeface="Arial" pitchFamily="34" charset="0"/>
                  <a:ea typeface="黑体" pitchFamily="2" charset="-122"/>
                  <a:cs typeface="Arial" pitchFamily="34" charset="0"/>
                  <a:sym typeface="Wingdings" pitchFamily="2" charset="2"/>
                </a:rPr>
                <a:t> </a:t>
              </a:r>
            </a:p>
          </p:txBody>
        </p:sp>
      </p:grpSp>
      <p:sp>
        <p:nvSpPr>
          <p:cNvPr id="102466" name="Text Box 66"/>
          <p:cNvSpPr txBox="1">
            <a:spLocks noChangeArrowheads="1"/>
          </p:cNvSpPr>
          <p:nvPr/>
        </p:nvSpPr>
        <p:spPr bwMode="auto">
          <a:xfrm>
            <a:off x="714348" y="5357826"/>
            <a:ext cx="2603490" cy="861774"/>
          </a:xfrm>
          <a:prstGeom prst="rect">
            <a:avLst/>
          </a:prstGeom>
          <a:solidFill>
            <a:srgbClr val="0000FF">
              <a:alpha val="65000"/>
            </a:srgbClr>
          </a:solidFill>
          <a:ln w="25400" algn="ctr">
            <a:solidFill>
              <a:srgbClr val="FF0000"/>
            </a:solidFill>
            <a:miter lim="800000"/>
            <a:headEnd/>
            <a:tailEnd/>
          </a:ln>
          <a:effectLst/>
        </p:spPr>
        <p:txBody>
          <a:bodyPr wrap="square">
            <a:spAutoFit/>
          </a:bodyPr>
          <a:lstStyle/>
          <a:p>
            <a:pPr fontAlgn="auto">
              <a:spcBef>
                <a:spcPct val="50000"/>
              </a:spcBef>
              <a:spcAft>
                <a:spcPts val="0"/>
              </a:spcAft>
              <a:defRPr/>
            </a:pPr>
            <a:r>
              <a:rPr lang="zh-CN" altLang="en-US" sz="2000" dirty="0" smtClean="0">
                <a:solidFill>
                  <a:srgbClr val="FFFF00"/>
                </a:solidFill>
                <a:latin typeface="Arial" pitchFamily="34" charset="0"/>
                <a:ea typeface="黑体" pitchFamily="2" charset="-122"/>
                <a:cs typeface="Arial" pitchFamily="34" charset="0"/>
              </a:rPr>
              <a:t>核医学成像：</a:t>
            </a:r>
            <a:endParaRPr lang="zh-CN" altLang="en-US" sz="2000" dirty="0">
              <a:solidFill>
                <a:srgbClr val="FFFF00"/>
              </a:solidFill>
              <a:latin typeface="Arial" pitchFamily="34" charset="0"/>
              <a:ea typeface="黑体" pitchFamily="2" charset="-122"/>
              <a:cs typeface="Arial" pitchFamily="34" charset="0"/>
            </a:endParaRPr>
          </a:p>
          <a:p>
            <a:pPr fontAlgn="auto">
              <a:spcBef>
                <a:spcPct val="50000"/>
              </a:spcBef>
              <a:spcAft>
                <a:spcPts val="0"/>
              </a:spcAft>
              <a:defRPr/>
            </a:pPr>
            <a:r>
              <a:rPr lang="en-US" altLang="zh-CN" sz="2000" dirty="0" smtClean="0">
                <a:solidFill>
                  <a:srgbClr val="FFFF00"/>
                </a:solidFill>
                <a:latin typeface="Arial" pitchFamily="34" charset="0"/>
                <a:ea typeface="黑体" pitchFamily="2" charset="-122"/>
                <a:cs typeface="Arial" pitchFamily="34" charset="0"/>
              </a:rPr>
              <a:t>X-CT</a:t>
            </a:r>
            <a:r>
              <a:rPr lang="zh-CN" altLang="en-US" sz="2000" dirty="0">
                <a:solidFill>
                  <a:srgbClr val="FFFF00"/>
                </a:solidFill>
                <a:latin typeface="Arial" pitchFamily="34" charset="0"/>
                <a:ea typeface="黑体" pitchFamily="2" charset="-122"/>
                <a:cs typeface="Arial" pitchFamily="34" charset="0"/>
              </a:rPr>
              <a:t>、</a:t>
            </a:r>
            <a:r>
              <a:rPr lang="en-US" altLang="zh-CN" sz="2000" dirty="0">
                <a:solidFill>
                  <a:srgbClr val="FFFF00"/>
                </a:solidFill>
                <a:latin typeface="Arial" pitchFamily="34" charset="0"/>
                <a:ea typeface="黑体" pitchFamily="2" charset="-122"/>
                <a:cs typeface="Arial" pitchFamily="34" charset="0"/>
              </a:rPr>
              <a:t>PET</a:t>
            </a:r>
          </a:p>
        </p:txBody>
      </p:sp>
      <p:sp>
        <p:nvSpPr>
          <p:cNvPr id="102467" name="Text Box 5"/>
          <p:cNvSpPr txBox="1">
            <a:spLocks noChangeArrowheads="1"/>
          </p:cNvSpPr>
          <p:nvPr/>
        </p:nvSpPr>
        <p:spPr bwMode="auto">
          <a:xfrm>
            <a:off x="5000628" y="2824459"/>
            <a:ext cx="1285884" cy="461665"/>
          </a:xfrm>
          <a:prstGeom prst="rect">
            <a:avLst/>
          </a:prstGeom>
          <a:solidFill>
            <a:srgbClr val="0000FF">
              <a:alpha val="59000"/>
            </a:srgbClr>
          </a:solidFill>
          <a:ln w="25400">
            <a:solidFill>
              <a:srgbClr val="FF0000"/>
            </a:solidFill>
            <a:miter lim="800000"/>
            <a:headEnd/>
            <a:tailEnd/>
          </a:ln>
        </p:spPr>
        <p:txBody>
          <a:bodyPr wrap="square">
            <a:spAutoFit/>
          </a:bodyPr>
          <a:lstStyle/>
          <a:p>
            <a:pPr fontAlgn="auto">
              <a:lnSpc>
                <a:spcPct val="120000"/>
              </a:lnSpc>
              <a:spcBef>
                <a:spcPts val="0"/>
              </a:spcBef>
              <a:spcAft>
                <a:spcPts val="0"/>
              </a:spcAft>
              <a:defRPr/>
            </a:pPr>
            <a:r>
              <a:rPr lang="zh-CN" altLang="en-US" sz="2000" dirty="0" smtClean="0">
                <a:solidFill>
                  <a:srgbClr val="FFFF00"/>
                </a:solidFill>
                <a:latin typeface="Arial" pitchFamily="34" charset="0"/>
                <a:ea typeface="黑体" pitchFamily="2" charset="-122"/>
                <a:cs typeface="Arial" pitchFamily="34" charset="0"/>
              </a:rPr>
              <a:t>武器研究</a:t>
            </a:r>
            <a:endParaRPr lang="en-US" altLang="zh-CN" sz="2000" dirty="0">
              <a:solidFill>
                <a:srgbClr val="FFFF00"/>
              </a:solidFill>
              <a:latin typeface="Arial" pitchFamily="34" charset="0"/>
              <a:ea typeface="黑体" pitchFamily="2" charset="-122"/>
              <a:cs typeface="Arial" pitchFamily="34" charset="0"/>
            </a:endParaRPr>
          </a:p>
        </p:txBody>
      </p:sp>
      <p:sp>
        <p:nvSpPr>
          <p:cNvPr id="79" name="Text Box 5"/>
          <p:cNvSpPr txBox="1">
            <a:spLocks noChangeArrowheads="1"/>
          </p:cNvSpPr>
          <p:nvPr/>
        </p:nvSpPr>
        <p:spPr bwMode="auto">
          <a:xfrm>
            <a:off x="714348" y="2181517"/>
            <a:ext cx="1785950" cy="461665"/>
          </a:xfrm>
          <a:prstGeom prst="rect">
            <a:avLst/>
          </a:prstGeom>
          <a:solidFill>
            <a:srgbClr val="0000FF">
              <a:alpha val="74000"/>
            </a:srgbClr>
          </a:solidFill>
          <a:ln w="25400">
            <a:solidFill>
              <a:srgbClr val="FF0000"/>
            </a:solidFill>
            <a:miter lim="800000"/>
            <a:headEnd/>
            <a:tailEnd/>
          </a:ln>
        </p:spPr>
        <p:txBody>
          <a:bodyPr wrap="square">
            <a:spAutoFit/>
          </a:bodyPr>
          <a:lstStyle/>
          <a:p>
            <a:pPr fontAlgn="auto">
              <a:lnSpc>
                <a:spcPct val="120000"/>
              </a:lnSpc>
              <a:spcBef>
                <a:spcPts val="0"/>
              </a:spcBef>
              <a:spcAft>
                <a:spcPts val="0"/>
              </a:spcAft>
              <a:defRPr/>
            </a:pPr>
            <a:r>
              <a:rPr lang="zh-CN" altLang="en-US" sz="2000" dirty="0" smtClean="0">
                <a:solidFill>
                  <a:srgbClr val="FFFF00"/>
                </a:solidFill>
                <a:latin typeface="Arial" pitchFamily="34" charset="0"/>
                <a:ea typeface="黑体" pitchFamily="2" charset="-122"/>
                <a:cs typeface="Arial" pitchFamily="34" charset="0"/>
              </a:rPr>
              <a:t>高能物理实验</a:t>
            </a:r>
            <a:endParaRPr lang="zh-CN" altLang="en-US" sz="2000" dirty="0">
              <a:solidFill>
                <a:srgbClr val="FFFF00"/>
              </a:solidFill>
              <a:latin typeface="Arial" pitchFamily="34" charset="0"/>
              <a:ea typeface="黑体" pitchFamily="2" charset="-122"/>
              <a:cs typeface="Arial" pitchFamily="34" charset="0"/>
            </a:endParaRPr>
          </a:p>
        </p:txBody>
      </p:sp>
      <p:pic>
        <p:nvPicPr>
          <p:cNvPr id="76801" name="Picture 1"/>
          <p:cNvPicPr>
            <a:picLocks noChangeAspect="1" noChangeArrowheads="1"/>
          </p:cNvPicPr>
          <p:nvPr/>
        </p:nvPicPr>
        <p:blipFill>
          <a:blip r:embed="rId5"/>
          <a:srcRect/>
          <a:stretch>
            <a:fillRect/>
          </a:stretch>
        </p:blipFill>
        <p:spPr bwMode="auto">
          <a:xfrm>
            <a:off x="4786314" y="3690958"/>
            <a:ext cx="3529350" cy="2381248"/>
          </a:xfrm>
          <a:prstGeom prst="rect">
            <a:avLst/>
          </a:prstGeom>
          <a:noFill/>
          <a:ln w="9525">
            <a:noFill/>
            <a:miter lim="800000"/>
            <a:headEnd/>
            <a:tailEnd/>
          </a:ln>
          <a:effectLst/>
        </p:spPr>
      </p:pic>
      <p:sp>
        <p:nvSpPr>
          <p:cNvPr id="16" name="Text Box 66"/>
          <p:cNvSpPr txBox="1">
            <a:spLocks noChangeArrowheads="1"/>
          </p:cNvSpPr>
          <p:nvPr/>
        </p:nvSpPr>
        <p:spPr bwMode="auto">
          <a:xfrm>
            <a:off x="4857752" y="5600658"/>
            <a:ext cx="3286148" cy="400110"/>
          </a:xfrm>
          <a:prstGeom prst="rect">
            <a:avLst/>
          </a:prstGeom>
          <a:solidFill>
            <a:srgbClr val="0000FF">
              <a:alpha val="65000"/>
            </a:srgbClr>
          </a:solidFill>
          <a:ln w="25400" algn="ctr">
            <a:solidFill>
              <a:srgbClr val="FF0000"/>
            </a:solidFill>
            <a:miter lim="800000"/>
            <a:headEnd/>
            <a:tailEnd/>
          </a:ln>
          <a:effectLst/>
        </p:spPr>
        <p:txBody>
          <a:bodyPr wrap="square">
            <a:spAutoFit/>
          </a:bodyPr>
          <a:lstStyle/>
          <a:p>
            <a:pPr fontAlgn="auto">
              <a:spcBef>
                <a:spcPct val="50000"/>
              </a:spcBef>
              <a:spcAft>
                <a:spcPts val="0"/>
              </a:spcAft>
              <a:defRPr/>
            </a:pPr>
            <a:r>
              <a:rPr lang="zh-CN" altLang="en-US" sz="2000" dirty="0" smtClean="0">
                <a:solidFill>
                  <a:srgbClr val="FFFF00"/>
                </a:solidFill>
                <a:latin typeface="Arial" pitchFamily="34" charset="0"/>
                <a:ea typeface="黑体" pitchFamily="2" charset="-122"/>
                <a:cs typeface="Arial" pitchFamily="34" charset="0"/>
              </a:rPr>
              <a:t>同步辐射</a:t>
            </a:r>
            <a:r>
              <a:rPr lang="en-US" altLang="zh-CN" sz="2000" dirty="0" smtClean="0">
                <a:solidFill>
                  <a:srgbClr val="FFFF00"/>
                </a:solidFill>
                <a:latin typeface="Arial" pitchFamily="34" charset="0"/>
                <a:ea typeface="黑体" pitchFamily="2" charset="-122"/>
                <a:cs typeface="Arial" pitchFamily="34" charset="0"/>
              </a:rPr>
              <a:t>X</a:t>
            </a:r>
            <a:r>
              <a:rPr lang="zh-CN" altLang="en-US" sz="2000" dirty="0" smtClean="0">
                <a:solidFill>
                  <a:srgbClr val="FFFF00"/>
                </a:solidFill>
                <a:latin typeface="Arial" pitchFamily="34" charset="0"/>
                <a:ea typeface="黑体" pitchFamily="2" charset="-122"/>
                <a:cs typeface="Arial" pitchFamily="34" charset="0"/>
              </a:rPr>
              <a:t>射线成像与谱学</a:t>
            </a:r>
            <a:endParaRPr lang="zh-CN" altLang="en-US" sz="2000" dirty="0">
              <a:solidFill>
                <a:srgbClr val="FFFF00"/>
              </a:solidFill>
              <a:latin typeface="Arial" pitchFamily="34" charset="0"/>
              <a:ea typeface="黑体" pitchFamily="2" charset="-122"/>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57447" y="642918"/>
            <a:ext cx="5072073" cy="630942"/>
          </a:xfrm>
          <a:prstGeom prst="rect">
            <a:avLst/>
          </a:prstGeom>
          <a:noFill/>
          <a:ln w="25400" algn="ctr">
            <a:noFill/>
            <a:miter lim="800000"/>
            <a:headEnd/>
            <a:tailEnd/>
          </a:ln>
        </p:spPr>
        <p:txBody>
          <a:bodyPr wrap="square">
            <a:spAutoFit/>
          </a:bodyPr>
          <a:lstStyle/>
          <a:p>
            <a:pPr>
              <a:spcBef>
                <a:spcPct val="50000"/>
              </a:spcBef>
            </a:pPr>
            <a:r>
              <a:rPr lang="zh-CN" altLang="en-US" sz="3500" dirty="0" smtClean="0">
                <a:solidFill>
                  <a:srgbClr val="6600CC"/>
                </a:solidFill>
                <a:latin typeface="Arial" pitchFamily="34" charset="0"/>
                <a:ea typeface="黑体" pitchFamily="2" charset="-122"/>
                <a:cs typeface="Arial" pitchFamily="34" charset="0"/>
              </a:rPr>
              <a:t>闪烁体探测系统的目标</a:t>
            </a:r>
            <a:endParaRPr lang="zh-CN" altLang="en-US" sz="3500" dirty="0">
              <a:solidFill>
                <a:srgbClr val="6600CC"/>
              </a:solidFill>
              <a:latin typeface="Arial" pitchFamily="34" charset="0"/>
              <a:ea typeface="黑体" pitchFamily="2" charset="-122"/>
              <a:cs typeface="Arial" pitchFamily="34" charset="0"/>
            </a:endParaRPr>
          </a:p>
        </p:txBody>
      </p:sp>
      <p:sp>
        <p:nvSpPr>
          <p:cNvPr id="103427" name="Text Box 3"/>
          <p:cNvSpPr txBox="1">
            <a:spLocks noChangeArrowheads="1"/>
          </p:cNvSpPr>
          <p:nvPr/>
        </p:nvSpPr>
        <p:spPr bwMode="auto">
          <a:xfrm>
            <a:off x="1214414" y="4913667"/>
            <a:ext cx="7143800" cy="1015663"/>
          </a:xfrm>
          <a:prstGeom prst="rect">
            <a:avLst/>
          </a:prstGeom>
          <a:noFill/>
          <a:ln w="25400" algn="ctr">
            <a:noFill/>
            <a:miter lim="800000"/>
            <a:headEnd/>
            <a:tailEnd/>
          </a:ln>
          <a:effectLst/>
        </p:spPr>
        <p:txBody>
          <a:bodyPr wrap="square">
            <a:spAutoFit/>
          </a:bodyPr>
          <a:lstStyle/>
          <a:p>
            <a:pPr fontAlgn="auto">
              <a:spcBef>
                <a:spcPct val="50000"/>
              </a:spcBef>
              <a:spcAft>
                <a:spcPts val="0"/>
              </a:spcAft>
              <a:defRPr/>
            </a:pPr>
            <a:r>
              <a:rPr lang="zh-CN" altLang="en-US" sz="3000" dirty="0" smtClean="0">
                <a:solidFill>
                  <a:srgbClr val="0000FF"/>
                </a:solidFill>
                <a:latin typeface="黑体" pitchFamily="2" charset="-122"/>
                <a:ea typeface="黑体" pitchFamily="2" charset="-122"/>
              </a:rPr>
              <a:t>闪烁体必须服务于系统要求，是探测系统中的关键部分。</a:t>
            </a:r>
            <a:endParaRPr lang="zh-CN" altLang="en-US" sz="3000" dirty="0">
              <a:solidFill>
                <a:srgbClr val="0000FF"/>
              </a:solidFill>
              <a:latin typeface="黑体" pitchFamily="2" charset="-122"/>
              <a:ea typeface="黑体" pitchFamily="2" charset="-122"/>
            </a:endParaRPr>
          </a:p>
        </p:txBody>
      </p:sp>
      <p:sp>
        <p:nvSpPr>
          <p:cNvPr id="8" name="TextBox 7"/>
          <p:cNvSpPr txBox="1"/>
          <p:nvPr/>
        </p:nvSpPr>
        <p:spPr>
          <a:xfrm>
            <a:off x="1428728" y="1632884"/>
            <a:ext cx="6429375" cy="1938992"/>
          </a:xfrm>
          <a:prstGeom prst="rect">
            <a:avLst/>
          </a:prstGeom>
          <a:solidFill>
            <a:srgbClr val="FFFF00"/>
          </a:solidFill>
          <a:ln>
            <a:solidFill>
              <a:schemeClr val="accent6">
                <a:lumMod val="60000"/>
                <a:lumOff val="40000"/>
              </a:schemeClr>
            </a:solidFill>
          </a:ln>
        </p:spPr>
        <p:txBody>
          <a:bodyPr>
            <a:spAutoFit/>
          </a:bodyPr>
          <a:lstStyle/>
          <a:p>
            <a:pPr fontAlgn="auto">
              <a:spcBef>
                <a:spcPts val="0"/>
              </a:spcBef>
              <a:spcAft>
                <a:spcPts val="0"/>
              </a:spcAft>
              <a:defRPr/>
            </a:pPr>
            <a:r>
              <a:rPr lang="zh-CN" altLang="en-US" sz="3000" dirty="0" smtClean="0">
                <a:solidFill>
                  <a:srgbClr val="0000FF"/>
                </a:solidFill>
                <a:latin typeface="Arial" pitchFamily="34" charset="0"/>
                <a:ea typeface="黑体" pitchFamily="2" charset="-122"/>
                <a:cs typeface="Arial" pitchFamily="34" charset="0"/>
              </a:rPr>
              <a:t>时间分辨，</a:t>
            </a:r>
            <a:endParaRPr lang="en-US" altLang="zh-CN" sz="3000" dirty="0" smtClean="0">
              <a:solidFill>
                <a:srgbClr val="0000FF"/>
              </a:solidFill>
              <a:latin typeface="Arial" pitchFamily="34" charset="0"/>
              <a:ea typeface="黑体" pitchFamily="2" charset="-122"/>
              <a:cs typeface="Arial" pitchFamily="34" charset="0"/>
            </a:endParaRPr>
          </a:p>
          <a:p>
            <a:pPr fontAlgn="auto">
              <a:spcBef>
                <a:spcPts val="0"/>
              </a:spcBef>
              <a:spcAft>
                <a:spcPts val="0"/>
              </a:spcAft>
              <a:defRPr/>
            </a:pPr>
            <a:r>
              <a:rPr lang="zh-CN" altLang="en-US" sz="3000" dirty="0" smtClean="0">
                <a:solidFill>
                  <a:srgbClr val="0000FF"/>
                </a:solidFill>
                <a:latin typeface="Arial" pitchFamily="34" charset="0"/>
                <a:ea typeface="黑体" pitchFamily="2" charset="-122"/>
                <a:cs typeface="Arial" pitchFamily="34" charset="0"/>
              </a:rPr>
              <a:t>空间分辨，</a:t>
            </a:r>
            <a:endParaRPr lang="en-US" altLang="zh-CN" sz="3000" dirty="0" smtClean="0">
              <a:solidFill>
                <a:srgbClr val="0000FF"/>
              </a:solidFill>
              <a:latin typeface="Arial" pitchFamily="34" charset="0"/>
              <a:ea typeface="黑体" pitchFamily="2" charset="-122"/>
              <a:cs typeface="Arial" pitchFamily="34" charset="0"/>
            </a:endParaRPr>
          </a:p>
          <a:p>
            <a:pPr fontAlgn="auto">
              <a:spcBef>
                <a:spcPts val="0"/>
              </a:spcBef>
              <a:spcAft>
                <a:spcPts val="0"/>
              </a:spcAft>
              <a:defRPr/>
            </a:pPr>
            <a:r>
              <a:rPr lang="zh-CN" altLang="en-US" sz="3000" dirty="0" smtClean="0">
                <a:solidFill>
                  <a:srgbClr val="0000FF"/>
                </a:solidFill>
                <a:latin typeface="Arial" pitchFamily="34" charset="0"/>
                <a:ea typeface="黑体" pitchFamily="2" charset="-122"/>
                <a:cs typeface="Arial" pitchFamily="34" charset="0"/>
              </a:rPr>
              <a:t>能量分辨，</a:t>
            </a:r>
            <a:endParaRPr lang="en-US" altLang="zh-CN" sz="3000" dirty="0" smtClean="0">
              <a:solidFill>
                <a:srgbClr val="0000FF"/>
              </a:solidFill>
              <a:latin typeface="Arial" pitchFamily="34" charset="0"/>
              <a:ea typeface="黑体" pitchFamily="2" charset="-122"/>
              <a:cs typeface="Arial" pitchFamily="34" charset="0"/>
            </a:endParaRPr>
          </a:p>
          <a:p>
            <a:pPr fontAlgn="auto">
              <a:spcBef>
                <a:spcPts val="0"/>
              </a:spcBef>
              <a:spcAft>
                <a:spcPts val="0"/>
              </a:spcAft>
              <a:defRPr/>
            </a:pPr>
            <a:r>
              <a:rPr lang="zh-CN" altLang="en-US" sz="3000" dirty="0" smtClean="0">
                <a:solidFill>
                  <a:srgbClr val="0000FF"/>
                </a:solidFill>
                <a:latin typeface="黑体" pitchFamily="49" charset="-122"/>
                <a:ea typeface="黑体" pitchFamily="49" charset="-122"/>
                <a:cs typeface="Arial" pitchFamily="34" charset="0"/>
              </a:rPr>
              <a:t>粒子甄别 等</a:t>
            </a:r>
            <a:endParaRPr lang="zh-CN" altLang="en-US" sz="3000" dirty="0">
              <a:solidFill>
                <a:srgbClr val="0000FF"/>
              </a:solidFill>
              <a:latin typeface="黑体" pitchFamily="49" charset="-122"/>
              <a:ea typeface="黑体" pitchFamily="49" charset="-122"/>
              <a:cs typeface="Arial" pitchFamily="34" charset="0"/>
            </a:endParaRPr>
          </a:p>
        </p:txBody>
      </p:sp>
      <p:sp>
        <p:nvSpPr>
          <p:cNvPr id="9" name="TextBox 8"/>
          <p:cNvSpPr txBox="1"/>
          <p:nvPr/>
        </p:nvSpPr>
        <p:spPr>
          <a:xfrm>
            <a:off x="1428728" y="3571876"/>
            <a:ext cx="6429375" cy="861774"/>
          </a:xfrm>
          <a:prstGeom prst="rect">
            <a:avLst/>
          </a:prstGeom>
          <a:solidFill>
            <a:srgbClr val="009900">
              <a:alpha val="65882"/>
            </a:srgbClr>
          </a:solidFill>
          <a:ln>
            <a:solidFill>
              <a:schemeClr val="accent6">
                <a:lumMod val="60000"/>
                <a:lumOff val="40000"/>
              </a:schemeClr>
            </a:solidFill>
          </a:ln>
        </p:spPr>
        <p:txBody>
          <a:bodyPr>
            <a:spAutoFit/>
          </a:bodyPr>
          <a:lstStyle/>
          <a:p>
            <a:pPr algn="ctr" fontAlgn="auto">
              <a:spcBef>
                <a:spcPts val="0"/>
              </a:spcBef>
              <a:spcAft>
                <a:spcPts val="0"/>
              </a:spcAft>
              <a:defRPr/>
            </a:pPr>
            <a:r>
              <a:rPr lang="zh-CN" altLang="en-US" sz="5000" dirty="0" smtClean="0">
                <a:solidFill>
                  <a:srgbClr val="C00000"/>
                </a:solidFill>
                <a:latin typeface="黑体" pitchFamily="2" charset="-122"/>
                <a:ea typeface="黑体" pitchFamily="2" charset="-122"/>
              </a:rPr>
              <a:t>灵敏度，探测效率</a:t>
            </a:r>
            <a:endParaRPr lang="zh-CN" altLang="en-US" sz="5000" dirty="0">
              <a:solidFill>
                <a:srgbClr val="C00000"/>
              </a:solidFill>
              <a:latin typeface="黑体" pitchFamily="2" charset="-122"/>
              <a:ea typeface="黑体" pitchFamily="2"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214282" y="119063"/>
            <a:ext cx="2428871" cy="477054"/>
          </a:xfrm>
          <a:prstGeom prst="rect">
            <a:avLst/>
          </a:prstGeom>
          <a:noFill/>
          <a:ln w="9525" algn="ctr">
            <a:noFill/>
            <a:miter lim="800000"/>
            <a:headEnd/>
            <a:tailEnd/>
          </a:ln>
        </p:spPr>
        <p:txBody>
          <a:bodyPr wrap="none" anchor="ctr">
            <a:spAutoFit/>
          </a:bodyPr>
          <a:lstStyle/>
          <a:p>
            <a:pPr algn="ctr" eaLnBrk="0" hangingPunct="0"/>
            <a:r>
              <a:rPr lang="zh-CN" altLang="en-US" sz="2500" b="0" dirty="0" smtClean="0">
                <a:solidFill>
                  <a:srgbClr val="0000FF"/>
                </a:solidFill>
                <a:latin typeface="Arial" pitchFamily="34" charset="0"/>
                <a:ea typeface="黑体" pitchFamily="2" charset="-122"/>
                <a:cs typeface="Arial" pitchFamily="34" charset="0"/>
              </a:rPr>
              <a:t>常用闪烁体性能</a:t>
            </a:r>
            <a:endParaRPr lang="zh-CN" altLang="en-US" sz="2500" b="0" dirty="0">
              <a:solidFill>
                <a:srgbClr val="0000FF"/>
              </a:solidFill>
              <a:latin typeface="Arial" pitchFamily="34" charset="0"/>
              <a:ea typeface="黑体" pitchFamily="2" charset="-122"/>
              <a:cs typeface="Arial" pitchFamily="34" charset="0"/>
            </a:endParaRPr>
          </a:p>
        </p:txBody>
      </p:sp>
      <p:graphicFrame>
        <p:nvGraphicFramePr>
          <p:cNvPr id="86906" name="Group 890"/>
          <p:cNvGraphicFramePr>
            <a:graphicFrameLocks noGrp="1"/>
          </p:cNvGraphicFramePr>
          <p:nvPr/>
        </p:nvGraphicFramePr>
        <p:xfrm>
          <a:off x="214282" y="692150"/>
          <a:ext cx="8786874" cy="5073003"/>
        </p:xfrm>
        <a:graphic>
          <a:graphicData uri="http://schemas.openxmlformats.org/drawingml/2006/table">
            <a:tbl>
              <a:tblPr/>
              <a:tblGrid>
                <a:gridCol w="1849986"/>
                <a:gridCol w="1532669"/>
                <a:gridCol w="865162"/>
                <a:gridCol w="827016"/>
                <a:gridCol w="686580"/>
                <a:gridCol w="729925"/>
                <a:gridCol w="509586"/>
                <a:gridCol w="863574"/>
                <a:gridCol w="922376"/>
              </a:tblGrid>
              <a:tr h="950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scintillator</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Light yield</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Photons/</a:t>
                      </a:r>
                      <a:r>
                        <a:rPr kumimoji="0" lang="en-US" altLang="zh-CN" sz="1600" b="1" i="0" u="none" strike="noStrike" cap="none" normalizeH="0" baseline="0" dirty="0" err="1" smtClean="0">
                          <a:ln>
                            <a:noFill/>
                          </a:ln>
                          <a:solidFill>
                            <a:srgbClr val="3333CC"/>
                          </a:solidFill>
                          <a:effectLst/>
                          <a:latin typeface="Times New Roman" pitchFamily="18" charset="0"/>
                          <a:ea typeface="宋体" charset="-122"/>
                          <a:cs typeface="Times New Roman" pitchFamily="18" charset="0"/>
                        </a:rPr>
                        <a:t>MeV</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density</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g/cm</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Decay time</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ns</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wavelength</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nm</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Rad. L.</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cm</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rgbClr val="3333CC"/>
                          </a:solidFill>
                          <a:effectLst/>
                          <a:latin typeface="Times New Roman" pitchFamily="18" charset="0"/>
                          <a:ea typeface="宋体" charset="-122"/>
                          <a:cs typeface="Times New Roman" pitchFamily="18" charset="0"/>
                        </a:rPr>
                        <a:t>Zeff</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Refractive index</a:t>
                      </a:r>
                      <a:endParaRPr kumimoji="0" lang="zh-CN" altLang="en-US"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En. Res. </a:t>
                      </a:r>
                      <a:r>
                        <a:rPr kumimoji="0" lang="en-US" altLang="zh-CN" sz="1600" b="1" i="0" u="none" strike="noStrike" cap="none" normalizeH="0" baseline="30000" dirty="0" smtClean="0">
                          <a:ln>
                            <a:noFill/>
                          </a:ln>
                          <a:solidFill>
                            <a:srgbClr val="3333CC"/>
                          </a:solidFill>
                          <a:effectLst/>
                          <a:latin typeface="Times New Roman" pitchFamily="18" charset="0"/>
                          <a:ea typeface="宋体" charset="-122"/>
                          <a:cs typeface="Times New Roman" pitchFamily="18" charset="0"/>
                        </a:rPr>
                        <a:t>137</a:t>
                      </a: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Cs  %</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NaI(Tl)</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38,000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3.7</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230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415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2.59</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51</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1.85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CsI(Tl)</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60,000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560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1.85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1.80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9.0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BGO</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8,000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7.13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480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1.12</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2.15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9.5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LSO:Ce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25,000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7.35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11/36</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420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1.14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66</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1.82</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3333CC"/>
                          </a:solidFill>
                          <a:effectLst/>
                          <a:latin typeface="Times New Roman" pitchFamily="18" charset="0"/>
                          <a:ea typeface="宋体" charset="-122"/>
                          <a:cs typeface="Times New Roman" pitchFamily="18" charset="0"/>
                        </a:rPr>
                        <a:t>12.0</a:t>
                      </a:r>
                      <a:endParaRPr kumimoji="0" lang="en-US" altLang="zh-CN" sz="1600" b="1" i="0" u="none" strike="noStrike" cap="none" normalizeH="0" baseline="0" dirty="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4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GSO:Ce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8,000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6.7</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56/600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440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1.38</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59</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1.85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7.8</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YSO:Ce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10,000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4.54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37/82</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420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9.0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YAP:Ce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16,000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5.37</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28</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360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2.24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1.93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11.0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LuAP:Ce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9,600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8.34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11/28</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355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Lu</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0.3</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Y</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0.7</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AP:Ce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14,000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6.19</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360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Lu</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0.3</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Gd</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0.7</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AP:Ce</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10,800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7.93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360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Gd</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2</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O</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2</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S:Tb</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70,000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7.3</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545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64</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2.1</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  </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Y</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2</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O</a:t>
                      </a:r>
                      <a:r>
                        <a:rPr kumimoji="0" lang="en-US" altLang="zh-CN" sz="1600" b="1" i="0" u="none" strike="noStrike" cap="none" normalizeH="0" baseline="-30000" smtClean="0">
                          <a:ln>
                            <a:noFill/>
                          </a:ln>
                          <a:solidFill>
                            <a:srgbClr val="3333CC"/>
                          </a:solidFill>
                          <a:effectLst/>
                          <a:latin typeface="Times New Roman" pitchFamily="18" charset="0"/>
                          <a:ea typeface="宋体" charset="-122"/>
                          <a:cs typeface="Times New Roman" pitchFamily="18" charset="0"/>
                        </a:rPr>
                        <a:t>2</a:t>
                      </a: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S:Tb</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60,000</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4.9</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3333CC"/>
                          </a:solidFill>
                          <a:effectLst/>
                          <a:latin typeface="Times New Roman" pitchFamily="18" charset="0"/>
                          <a:ea typeface="宋体" charset="-122"/>
                          <a:cs typeface="Times New Roman" pitchFamily="18" charset="0"/>
                        </a:rPr>
                        <a:t>545</a:t>
                      </a:r>
                      <a:endParaRPr kumimoji="0" lang="en-US" altLang="zh-CN" sz="1600" b="1" i="0" u="none" strike="noStrike" cap="none" normalizeH="0" baseline="0" smtClean="0">
                        <a:ln>
                          <a:noFill/>
                        </a:ln>
                        <a:solidFill>
                          <a:srgbClr val="3333CC"/>
                        </a:solidFill>
                        <a:effectLst/>
                        <a:latin typeface="黑体" pitchFamily="2" charset="-122"/>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pPr>
                      <a:endParaRPr kumimoji="0" lang="zh-CN" altLang="en-US" sz="1600" b="1" i="0" u="none" strike="noStrike" cap="none" normalizeH="0" baseline="0" dirty="0" smtClean="0">
                        <a:ln>
                          <a:noFill/>
                        </a:ln>
                        <a:solidFill>
                          <a:srgbClr val="3333CC"/>
                        </a:solidFill>
                        <a:effectLst/>
                        <a:latin typeface="Arial" charset="0"/>
                        <a:ea typeface="黑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543" name="Rectangle 876"/>
          <p:cNvSpPr>
            <a:spLocks noChangeArrowheads="1"/>
          </p:cNvSpPr>
          <p:nvPr/>
        </p:nvSpPr>
        <p:spPr bwMode="auto">
          <a:xfrm>
            <a:off x="0" y="6486525"/>
            <a:ext cx="184150" cy="274638"/>
          </a:xfrm>
          <a:prstGeom prst="rect">
            <a:avLst/>
          </a:prstGeom>
          <a:noFill/>
          <a:ln w="9525" algn="ctr">
            <a:noFill/>
            <a:miter lim="800000"/>
            <a:headEnd/>
            <a:tailEnd/>
          </a:ln>
        </p:spPr>
        <p:txBody>
          <a:bodyPr wrap="none" anchor="ctr">
            <a:spAutoFit/>
          </a:bodyPr>
          <a:lstStyle/>
          <a:p>
            <a:pPr eaLnBrk="0" hangingPunct="0"/>
            <a:endParaRPr lang="zh-CN" altLang="en-US" sz="1200" b="0"/>
          </a:p>
        </p:txBody>
      </p:sp>
      <p:sp>
        <p:nvSpPr>
          <p:cNvPr id="6" name="TextBox 5"/>
          <p:cNvSpPr txBox="1"/>
          <p:nvPr/>
        </p:nvSpPr>
        <p:spPr>
          <a:xfrm>
            <a:off x="285720" y="6072206"/>
            <a:ext cx="7366119" cy="400110"/>
          </a:xfrm>
          <a:prstGeom prst="rect">
            <a:avLst/>
          </a:prstGeom>
          <a:noFill/>
        </p:spPr>
        <p:txBody>
          <a:bodyPr wrap="none" rtlCol="0">
            <a:spAutoFit/>
          </a:bodyPr>
          <a:lstStyle/>
          <a:p>
            <a:r>
              <a:rPr lang="zh-CN" altLang="en-US" sz="2000" dirty="0" smtClean="0">
                <a:solidFill>
                  <a:srgbClr val="0000FF"/>
                </a:solidFill>
                <a:latin typeface="黑体" pitchFamily="49" charset="-122"/>
                <a:ea typeface="黑体" pitchFamily="49" charset="-122"/>
              </a:rPr>
              <a:t>没有理想闪烁体（高光产额，高密度，快衰减等），选择权衡。</a:t>
            </a:r>
            <a:endParaRPr lang="zh-CN" altLang="en-US" sz="2000" dirty="0">
              <a:solidFill>
                <a:srgbClr val="0000FF"/>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ph idx="4294967295"/>
          </p:nvPr>
        </p:nvGraphicFramePr>
        <p:xfrm>
          <a:off x="6215063" y="4471988"/>
          <a:ext cx="2509837" cy="1446212"/>
        </p:xfrm>
        <a:graphic>
          <a:graphicData uri="http://schemas.openxmlformats.org/presentationml/2006/ole">
            <p:oleObj spid="_x0000_s3074" name="Graph" r:id="rId3" imgW="3303360" imgH="3507840" progId="Origin50.Graph">
              <p:embed/>
            </p:oleObj>
          </a:graphicData>
        </a:graphic>
      </p:graphicFrame>
      <p:sp>
        <p:nvSpPr>
          <p:cNvPr id="1030" name="Rectangle 12"/>
          <p:cNvSpPr>
            <a:spLocks noGrp="1"/>
          </p:cNvSpPr>
          <p:nvPr>
            <p:ph type="title" idx="4294967295"/>
          </p:nvPr>
        </p:nvSpPr>
        <p:spPr>
          <a:xfrm>
            <a:off x="142844" y="214290"/>
            <a:ext cx="7643866" cy="642942"/>
          </a:xfrm>
        </p:spPr>
        <p:txBody>
          <a:bodyPr>
            <a:normAutofit/>
          </a:bodyPr>
          <a:lstStyle/>
          <a:p>
            <a:pPr algn="l"/>
            <a:r>
              <a:rPr lang="zh-CN" altLang="en-US" sz="3000" dirty="0" smtClean="0">
                <a:solidFill>
                  <a:srgbClr val="993300"/>
                </a:solidFill>
                <a:latin typeface="Arial" pitchFamily="34" charset="0"/>
                <a:ea typeface="黑体" pitchFamily="2" charset="-122"/>
                <a:cs typeface="Arial" pitchFamily="34" charset="0"/>
              </a:rPr>
              <a:t>闪烁体发光的特点：</a:t>
            </a:r>
          </a:p>
        </p:txBody>
      </p:sp>
      <p:graphicFrame>
        <p:nvGraphicFramePr>
          <p:cNvPr id="1027" name="Object 3"/>
          <p:cNvGraphicFramePr>
            <a:graphicFrameLocks noChangeAspect="1"/>
          </p:cNvGraphicFramePr>
          <p:nvPr/>
        </p:nvGraphicFramePr>
        <p:xfrm>
          <a:off x="5000628" y="1684336"/>
          <a:ext cx="3001963" cy="1601788"/>
        </p:xfrm>
        <a:graphic>
          <a:graphicData uri="http://schemas.openxmlformats.org/presentationml/2006/ole">
            <p:oleObj spid="_x0000_s3075" name="公式" r:id="rId4" imgW="1587240" imgH="850680" progId="Equation.3">
              <p:embed/>
            </p:oleObj>
          </a:graphicData>
        </a:graphic>
      </p:graphicFrame>
      <p:sp>
        <p:nvSpPr>
          <p:cNvPr id="1032" name="Text Box 48"/>
          <p:cNvSpPr txBox="1">
            <a:spLocks noChangeArrowheads="1"/>
          </p:cNvSpPr>
          <p:nvPr/>
        </p:nvSpPr>
        <p:spPr bwMode="auto">
          <a:xfrm>
            <a:off x="4786314" y="1149478"/>
            <a:ext cx="4357718" cy="400110"/>
          </a:xfrm>
          <a:prstGeom prst="rect">
            <a:avLst/>
          </a:prstGeom>
          <a:noFill/>
          <a:ln w="9525">
            <a:noFill/>
            <a:miter lim="800000"/>
            <a:headEnd/>
            <a:tailEnd/>
          </a:ln>
        </p:spPr>
        <p:txBody>
          <a:bodyPr wrap="square">
            <a:spAutoFit/>
          </a:bodyPr>
          <a:lstStyle/>
          <a:p>
            <a:pPr>
              <a:spcBef>
                <a:spcPct val="50000"/>
              </a:spcBef>
              <a:buClr>
                <a:srgbClr val="006600"/>
              </a:buClr>
              <a:buFont typeface="Wingdings" pitchFamily="2" charset="2"/>
              <a:buChar char="u"/>
            </a:pPr>
            <a:r>
              <a:rPr lang="zh-CN" altLang="en-US" sz="2000" b="1" dirty="0" smtClean="0">
                <a:solidFill>
                  <a:srgbClr val="006600"/>
                </a:solidFill>
                <a:latin typeface="Book Antiqua" pitchFamily="18" charset="0"/>
                <a:ea typeface="黑体" pitchFamily="2" charset="-122"/>
              </a:rPr>
              <a:t>由于全内反射导致的提取效率低下</a:t>
            </a:r>
            <a:endParaRPr lang="zh-CN" altLang="en-US" sz="2000" b="1" dirty="0">
              <a:solidFill>
                <a:srgbClr val="006600"/>
              </a:solidFill>
              <a:latin typeface="Book Antiqua" pitchFamily="18" charset="0"/>
              <a:ea typeface="黑体" pitchFamily="2" charset="-122"/>
            </a:endParaRPr>
          </a:p>
        </p:txBody>
      </p:sp>
      <p:sp>
        <p:nvSpPr>
          <p:cNvPr id="1033" name="Text Box 49"/>
          <p:cNvSpPr txBox="1">
            <a:spLocks noChangeArrowheads="1"/>
          </p:cNvSpPr>
          <p:nvPr/>
        </p:nvSpPr>
        <p:spPr bwMode="auto">
          <a:xfrm>
            <a:off x="5143504" y="3643314"/>
            <a:ext cx="2987675" cy="400110"/>
          </a:xfrm>
          <a:prstGeom prst="rect">
            <a:avLst/>
          </a:prstGeom>
          <a:noFill/>
          <a:ln w="9525">
            <a:noFill/>
            <a:miter lim="800000"/>
            <a:headEnd/>
            <a:tailEnd/>
          </a:ln>
        </p:spPr>
        <p:txBody>
          <a:bodyPr>
            <a:spAutoFit/>
          </a:bodyPr>
          <a:lstStyle/>
          <a:p>
            <a:pPr>
              <a:spcBef>
                <a:spcPct val="50000"/>
              </a:spcBef>
              <a:buFont typeface="Wingdings" pitchFamily="2" charset="2"/>
              <a:buChar char="u"/>
            </a:pPr>
            <a:r>
              <a:rPr lang="zh-CN" altLang="en-US" sz="2000" b="1" dirty="0" smtClean="0">
                <a:solidFill>
                  <a:srgbClr val="006600"/>
                </a:solidFill>
                <a:latin typeface="Book Antiqua" pitchFamily="18" charset="0"/>
                <a:ea typeface="黑体" pitchFamily="2" charset="-122"/>
              </a:rPr>
              <a:t>方向性问题</a:t>
            </a:r>
            <a:endParaRPr lang="zh-CN" altLang="en-US" sz="2000" b="1" dirty="0">
              <a:solidFill>
                <a:srgbClr val="006600"/>
              </a:solidFill>
              <a:latin typeface="Book Antiqua" pitchFamily="18" charset="0"/>
              <a:ea typeface="黑体" pitchFamily="2" charset="-122"/>
            </a:endParaRPr>
          </a:p>
        </p:txBody>
      </p:sp>
      <p:graphicFrame>
        <p:nvGraphicFramePr>
          <p:cNvPr id="1028" name="Object 4"/>
          <p:cNvGraphicFramePr>
            <a:graphicFrameLocks noChangeAspect="1"/>
          </p:cNvGraphicFramePr>
          <p:nvPr/>
        </p:nvGraphicFramePr>
        <p:xfrm>
          <a:off x="5556250" y="4073525"/>
          <a:ext cx="2063750" cy="493713"/>
        </p:xfrm>
        <a:graphic>
          <a:graphicData uri="http://schemas.openxmlformats.org/presentationml/2006/ole">
            <p:oleObj spid="_x0000_s3076" name="公式" r:id="rId5" imgW="1091880" imgH="203040" progId="Equation.3">
              <p:embed/>
            </p:oleObj>
          </a:graphicData>
        </a:graphic>
      </p:graphicFrame>
      <p:sp>
        <p:nvSpPr>
          <p:cNvPr id="1034" name="Text Box 51"/>
          <p:cNvSpPr txBox="1">
            <a:spLocks noChangeArrowheads="1"/>
          </p:cNvSpPr>
          <p:nvPr/>
        </p:nvSpPr>
        <p:spPr bwMode="auto">
          <a:xfrm>
            <a:off x="214282" y="5786454"/>
            <a:ext cx="5508633" cy="477054"/>
          </a:xfrm>
          <a:prstGeom prst="rect">
            <a:avLst/>
          </a:prstGeom>
          <a:noFill/>
          <a:ln w="9525">
            <a:noFill/>
            <a:miter lim="800000"/>
            <a:headEnd/>
            <a:tailEnd/>
          </a:ln>
        </p:spPr>
        <p:txBody>
          <a:bodyPr wrap="square">
            <a:spAutoFit/>
          </a:bodyPr>
          <a:lstStyle/>
          <a:p>
            <a:pPr>
              <a:spcBef>
                <a:spcPct val="50000"/>
              </a:spcBef>
            </a:pPr>
            <a:r>
              <a:rPr lang="zh-CN" altLang="en-US" sz="2500" dirty="0" smtClean="0">
                <a:solidFill>
                  <a:srgbClr val="0000FF"/>
                </a:solidFill>
                <a:latin typeface="Book Antiqua" pitchFamily="18" charset="0"/>
                <a:ea typeface="黑体" pitchFamily="2" charset="-122"/>
              </a:rPr>
              <a:t>只有最终进入探测器的光子是有用的</a:t>
            </a:r>
            <a:endParaRPr lang="zh-CN" altLang="en-US" sz="2500" dirty="0">
              <a:solidFill>
                <a:srgbClr val="0000FF"/>
              </a:solidFill>
              <a:latin typeface="Book Antiqua" pitchFamily="18" charset="0"/>
              <a:ea typeface="黑体" pitchFamily="2" charset="-122"/>
            </a:endParaRPr>
          </a:p>
        </p:txBody>
      </p:sp>
      <p:sp>
        <p:nvSpPr>
          <p:cNvPr id="1035" name="Rectangle 52"/>
          <p:cNvSpPr>
            <a:spLocks noChangeArrowheads="1"/>
          </p:cNvSpPr>
          <p:nvPr/>
        </p:nvSpPr>
        <p:spPr bwMode="auto">
          <a:xfrm>
            <a:off x="6467475" y="5849938"/>
            <a:ext cx="1941557" cy="369332"/>
          </a:xfrm>
          <a:prstGeom prst="rect">
            <a:avLst/>
          </a:prstGeom>
          <a:noFill/>
          <a:ln w="9525">
            <a:noFill/>
            <a:miter lim="800000"/>
            <a:headEnd/>
            <a:tailEnd/>
          </a:ln>
        </p:spPr>
        <p:txBody>
          <a:bodyPr wrap="square" anchor="ctr">
            <a:spAutoFit/>
          </a:bodyPr>
          <a:lstStyle/>
          <a:p>
            <a:r>
              <a:rPr lang="en-US" altLang="zh-CN" dirty="0" err="1" smtClean="0">
                <a:latin typeface="Times New Roman" pitchFamily="18" charset="0"/>
                <a:ea typeface="黑体" pitchFamily="2" charset="-122"/>
              </a:rPr>
              <a:t>Lambertian</a:t>
            </a:r>
            <a:r>
              <a:rPr lang="zh-CN" altLang="en-US" dirty="0" smtClean="0">
                <a:latin typeface="Times New Roman" pitchFamily="18" charset="0"/>
                <a:ea typeface="黑体" pitchFamily="2" charset="-122"/>
              </a:rPr>
              <a:t> </a:t>
            </a:r>
            <a:r>
              <a:rPr lang="en-US" altLang="zh-CN" dirty="0" smtClean="0">
                <a:latin typeface="Times New Roman" pitchFamily="18" charset="0"/>
                <a:ea typeface="黑体" pitchFamily="2" charset="-122"/>
              </a:rPr>
              <a:t>profile</a:t>
            </a:r>
          </a:p>
        </p:txBody>
      </p:sp>
      <p:grpSp>
        <p:nvGrpSpPr>
          <p:cNvPr id="44" name="组合 43"/>
          <p:cNvGrpSpPr/>
          <p:nvPr/>
        </p:nvGrpSpPr>
        <p:grpSpPr>
          <a:xfrm>
            <a:off x="323850" y="1500174"/>
            <a:ext cx="4824413" cy="4016389"/>
            <a:chOff x="323850" y="1500174"/>
            <a:chExt cx="4824413" cy="4016389"/>
          </a:xfrm>
        </p:grpSpPr>
        <p:grpSp>
          <p:nvGrpSpPr>
            <p:cNvPr id="45" name="Group 15"/>
            <p:cNvGrpSpPr>
              <a:grpSpLocks/>
            </p:cNvGrpSpPr>
            <p:nvPr/>
          </p:nvGrpSpPr>
          <p:grpSpPr bwMode="auto">
            <a:xfrm>
              <a:off x="323848" y="2809875"/>
              <a:ext cx="4824415" cy="2706688"/>
              <a:chOff x="159" y="1683"/>
              <a:chExt cx="3039" cy="1705"/>
            </a:xfrm>
          </p:grpSpPr>
          <p:sp>
            <p:nvSpPr>
              <p:cNvPr id="50" name="Arc 16"/>
              <p:cNvSpPr>
                <a:spLocks/>
              </p:cNvSpPr>
              <p:nvPr/>
            </p:nvSpPr>
            <p:spPr bwMode="auto">
              <a:xfrm flipH="1">
                <a:off x="789" y="1683"/>
                <a:ext cx="889" cy="696"/>
              </a:xfrm>
              <a:custGeom>
                <a:avLst/>
                <a:gdLst>
                  <a:gd name="T0" fmla="*/ 0 w 21600"/>
                  <a:gd name="T1" fmla="*/ 0 h 21600"/>
                  <a:gd name="T2" fmla="*/ 889 w 21600"/>
                  <a:gd name="T3" fmla="*/ 696 h 21600"/>
                  <a:gd name="T4" fmla="*/ 0 w 21600"/>
                  <a:gd name="T5" fmla="*/ 6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1">
                <a:gsLst>
                  <a:gs pos="0">
                    <a:srgbClr val="0000FF"/>
                  </a:gs>
                  <a:gs pos="100000">
                    <a:srgbClr val="FFFFFF"/>
                  </a:gs>
                </a:gsLst>
                <a:path path="rect">
                  <a:fillToRect t="100000" r="100000"/>
                </a:path>
              </a:gradFill>
              <a:ln w="25400">
                <a:noFill/>
                <a:round/>
                <a:headEnd/>
                <a:tailEnd/>
              </a:ln>
            </p:spPr>
            <p:txBody>
              <a:bodyPr wrap="none" anchor="ctr"/>
              <a:lstStyle/>
              <a:p>
                <a:endParaRPr lang="zh-CN" altLang="en-US">
                  <a:latin typeface="Book Antiqua" pitchFamily="18" charset="0"/>
                </a:endParaRPr>
              </a:p>
            </p:txBody>
          </p:sp>
          <p:sp>
            <p:nvSpPr>
              <p:cNvPr id="51" name="Arc 17"/>
              <p:cNvSpPr>
                <a:spLocks/>
              </p:cNvSpPr>
              <p:nvPr/>
            </p:nvSpPr>
            <p:spPr bwMode="auto">
              <a:xfrm>
                <a:off x="1679" y="1683"/>
                <a:ext cx="889" cy="696"/>
              </a:xfrm>
              <a:custGeom>
                <a:avLst/>
                <a:gdLst>
                  <a:gd name="T0" fmla="*/ 0 w 21600"/>
                  <a:gd name="T1" fmla="*/ 0 h 21600"/>
                  <a:gd name="T2" fmla="*/ 889 w 21600"/>
                  <a:gd name="T3" fmla="*/ 696 h 21600"/>
                  <a:gd name="T4" fmla="*/ 0 w 21600"/>
                  <a:gd name="T5" fmla="*/ 6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1">
                <a:gsLst>
                  <a:gs pos="0">
                    <a:srgbClr val="0000FF"/>
                  </a:gs>
                  <a:gs pos="100000">
                    <a:srgbClr val="FFFFFF"/>
                  </a:gs>
                </a:gsLst>
                <a:path path="rect">
                  <a:fillToRect t="100000" r="100000"/>
                </a:path>
              </a:gradFill>
              <a:ln w="25400">
                <a:noFill/>
                <a:round/>
                <a:headEnd/>
                <a:tailEnd/>
              </a:ln>
            </p:spPr>
            <p:txBody>
              <a:bodyPr wrap="none" anchor="ctr"/>
              <a:lstStyle/>
              <a:p>
                <a:endParaRPr lang="zh-CN" altLang="en-US">
                  <a:latin typeface="Book Antiqua" pitchFamily="18" charset="0"/>
                </a:endParaRPr>
              </a:p>
            </p:txBody>
          </p:sp>
          <p:sp>
            <p:nvSpPr>
              <p:cNvPr id="52" name="Rectangle 18"/>
              <p:cNvSpPr>
                <a:spLocks noChangeArrowheads="1"/>
              </p:cNvSpPr>
              <p:nvPr/>
            </p:nvSpPr>
            <p:spPr bwMode="auto">
              <a:xfrm>
                <a:off x="159" y="2379"/>
                <a:ext cx="3039" cy="1009"/>
              </a:xfrm>
              <a:prstGeom prst="rect">
                <a:avLst/>
              </a:prstGeom>
              <a:gradFill rotWithShape="1">
                <a:gsLst>
                  <a:gs pos="0">
                    <a:srgbClr val="99CC00"/>
                  </a:gs>
                  <a:gs pos="100000">
                    <a:srgbClr val="92C200"/>
                  </a:gs>
                </a:gsLst>
                <a:lin ang="5400000" scaled="1"/>
              </a:gradFill>
              <a:ln w="9525">
                <a:solidFill>
                  <a:schemeClr val="tx1"/>
                </a:solidFill>
                <a:miter lim="800000"/>
                <a:headEnd/>
                <a:tailEnd/>
              </a:ln>
            </p:spPr>
            <p:txBody>
              <a:bodyPr wrap="none" anchor="ctr"/>
              <a:lstStyle/>
              <a:p>
                <a:pPr algn="ctr"/>
                <a:endParaRPr lang="zh-CN" altLang="en-US">
                  <a:latin typeface="Book Antiqua" pitchFamily="18" charset="0"/>
                </a:endParaRPr>
              </a:p>
            </p:txBody>
          </p:sp>
          <p:sp>
            <p:nvSpPr>
              <p:cNvPr id="53" name="AutoShape 19"/>
              <p:cNvSpPr>
                <a:spLocks noChangeArrowheads="1"/>
              </p:cNvSpPr>
              <p:nvPr/>
            </p:nvSpPr>
            <p:spPr bwMode="auto">
              <a:xfrm>
                <a:off x="1605" y="2831"/>
                <a:ext cx="185" cy="163"/>
              </a:xfrm>
              <a:prstGeom prst="star16">
                <a:avLst>
                  <a:gd name="adj" fmla="val 37500"/>
                </a:avLst>
              </a:prstGeom>
              <a:gradFill rotWithShape="1">
                <a:gsLst>
                  <a:gs pos="0">
                    <a:srgbClr val="0000FF"/>
                  </a:gs>
                  <a:gs pos="100000">
                    <a:srgbClr val="9696FF"/>
                  </a:gs>
                </a:gsLst>
                <a:path path="shape">
                  <a:fillToRect l="50000" t="50000" r="50000" b="50000"/>
                </a:path>
              </a:gradFill>
              <a:ln w="25400">
                <a:solidFill>
                  <a:srgbClr val="0000FF"/>
                </a:solidFill>
                <a:miter lim="800000"/>
                <a:headEnd/>
                <a:tailEnd/>
              </a:ln>
            </p:spPr>
            <p:txBody>
              <a:bodyPr wrap="none" anchor="ctr"/>
              <a:lstStyle/>
              <a:p>
                <a:endParaRPr lang="zh-CN" altLang="en-US">
                  <a:latin typeface="Book Antiqua" pitchFamily="18" charset="0"/>
                </a:endParaRPr>
              </a:p>
            </p:txBody>
          </p:sp>
          <p:sp>
            <p:nvSpPr>
              <p:cNvPr id="54" name="Line 20"/>
              <p:cNvSpPr>
                <a:spLocks noChangeShapeType="1"/>
              </p:cNvSpPr>
              <p:nvPr/>
            </p:nvSpPr>
            <p:spPr bwMode="auto">
              <a:xfrm flipH="1" flipV="1">
                <a:off x="1679" y="1683"/>
                <a:ext cx="17" cy="1218"/>
              </a:xfrm>
              <a:prstGeom prst="line">
                <a:avLst/>
              </a:prstGeom>
              <a:noFill/>
              <a:ln w="25400">
                <a:solidFill>
                  <a:srgbClr val="0000FF"/>
                </a:solidFill>
                <a:round/>
                <a:headEnd/>
                <a:tailEnd type="triangle" w="med" len="med"/>
              </a:ln>
            </p:spPr>
            <p:txBody>
              <a:bodyPr/>
              <a:lstStyle/>
              <a:p>
                <a:endParaRPr lang="zh-CN" altLang="en-US"/>
              </a:p>
            </p:txBody>
          </p:sp>
          <p:sp>
            <p:nvSpPr>
              <p:cNvPr id="55" name="Line 21"/>
              <p:cNvSpPr>
                <a:spLocks noChangeShapeType="1"/>
              </p:cNvSpPr>
              <p:nvPr/>
            </p:nvSpPr>
            <p:spPr bwMode="auto">
              <a:xfrm flipV="1">
                <a:off x="1699" y="2379"/>
                <a:ext cx="277" cy="522"/>
              </a:xfrm>
              <a:prstGeom prst="line">
                <a:avLst/>
              </a:prstGeom>
              <a:noFill/>
              <a:ln w="25400">
                <a:solidFill>
                  <a:srgbClr val="0000FF"/>
                </a:solidFill>
                <a:round/>
                <a:headEnd/>
                <a:tailEnd type="triangle" w="med" len="med"/>
              </a:ln>
            </p:spPr>
            <p:txBody>
              <a:bodyPr/>
              <a:lstStyle/>
              <a:p>
                <a:endParaRPr lang="zh-CN" altLang="en-US"/>
              </a:p>
            </p:txBody>
          </p:sp>
          <p:sp>
            <p:nvSpPr>
              <p:cNvPr id="56" name="Line 22"/>
              <p:cNvSpPr>
                <a:spLocks noChangeShapeType="1"/>
              </p:cNvSpPr>
              <p:nvPr/>
            </p:nvSpPr>
            <p:spPr bwMode="auto">
              <a:xfrm>
                <a:off x="1976" y="2379"/>
                <a:ext cx="518" cy="1009"/>
              </a:xfrm>
              <a:prstGeom prst="line">
                <a:avLst/>
              </a:prstGeom>
              <a:noFill/>
              <a:ln w="25400">
                <a:solidFill>
                  <a:schemeClr val="tx1"/>
                </a:solidFill>
                <a:round/>
                <a:headEnd/>
                <a:tailEnd type="triangle" w="med" len="med"/>
              </a:ln>
            </p:spPr>
            <p:txBody>
              <a:bodyPr/>
              <a:lstStyle/>
              <a:p>
                <a:endParaRPr lang="zh-CN" altLang="en-US"/>
              </a:p>
            </p:txBody>
          </p:sp>
          <p:sp>
            <p:nvSpPr>
              <p:cNvPr id="57" name="Line 23"/>
              <p:cNvSpPr>
                <a:spLocks noChangeShapeType="1"/>
              </p:cNvSpPr>
              <p:nvPr/>
            </p:nvSpPr>
            <p:spPr bwMode="auto">
              <a:xfrm flipV="1">
                <a:off x="2494" y="2379"/>
                <a:ext cx="482" cy="1009"/>
              </a:xfrm>
              <a:prstGeom prst="line">
                <a:avLst/>
              </a:prstGeom>
              <a:noFill/>
              <a:ln w="25400">
                <a:solidFill>
                  <a:schemeClr val="tx1"/>
                </a:solidFill>
                <a:round/>
                <a:headEnd/>
                <a:tailEnd type="triangle" w="med" len="med"/>
              </a:ln>
              <a:effectLst/>
            </p:spPr>
            <p:txBody>
              <a:bodyPr/>
              <a:lstStyle/>
              <a:p>
                <a:pPr fontAlgn="auto">
                  <a:spcBef>
                    <a:spcPts val="0"/>
                  </a:spcBef>
                  <a:spcAft>
                    <a:spcPts val="0"/>
                  </a:spcAft>
                  <a:defRPr/>
                </a:pPr>
                <a:endParaRPr lang="zh-CN" altLang="en-US">
                  <a:ln>
                    <a:solidFill>
                      <a:schemeClr val="tx1"/>
                    </a:solidFill>
                  </a:ln>
                  <a:latin typeface="+mn-lt"/>
                  <a:ea typeface="+mn-ea"/>
                </a:endParaRPr>
              </a:p>
            </p:txBody>
          </p:sp>
          <p:sp>
            <p:nvSpPr>
              <p:cNvPr id="58" name="Line 24"/>
              <p:cNvSpPr>
                <a:spLocks noChangeShapeType="1"/>
              </p:cNvSpPr>
              <p:nvPr/>
            </p:nvSpPr>
            <p:spPr bwMode="auto">
              <a:xfrm>
                <a:off x="2976" y="2379"/>
                <a:ext cx="222" cy="383"/>
              </a:xfrm>
              <a:prstGeom prst="line">
                <a:avLst/>
              </a:prstGeom>
              <a:noFill/>
              <a:ln w="25400">
                <a:solidFill>
                  <a:schemeClr val="tx1"/>
                </a:solidFill>
                <a:round/>
                <a:headEnd/>
                <a:tailEnd type="triangle" w="med" len="med"/>
              </a:ln>
            </p:spPr>
            <p:txBody>
              <a:bodyPr/>
              <a:lstStyle/>
              <a:p>
                <a:endParaRPr lang="zh-CN" altLang="en-US"/>
              </a:p>
            </p:txBody>
          </p:sp>
          <p:sp>
            <p:nvSpPr>
              <p:cNvPr id="59" name="Line 25"/>
              <p:cNvSpPr>
                <a:spLocks noChangeShapeType="1"/>
              </p:cNvSpPr>
              <p:nvPr/>
            </p:nvSpPr>
            <p:spPr bwMode="auto">
              <a:xfrm flipH="1" flipV="1">
                <a:off x="1439" y="2379"/>
                <a:ext cx="260" cy="522"/>
              </a:xfrm>
              <a:prstGeom prst="line">
                <a:avLst/>
              </a:prstGeom>
              <a:noFill/>
              <a:ln w="25400">
                <a:solidFill>
                  <a:srgbClr val="0000FF"/>
                </a:solidFill>
                <a:round/>
                <a:headEnd/>
                <a:tailEnd type="triangle" w="med" len="med"/>
              </a:ln>
            </p:spPr>
            <p:txBody>
              <a:bodyPr/>
              <a:lstStyle/>
              <a:p>
                <a:endParaRPr lang="zh-CN" altLang="en-US"/>
              </a:p>
            </p:txBody>
          </p:sp>
          <p:sp>
            <p:nvSpPr>
              <p:cNvPr id="60" name="Line 26"/>
              <p:cNvSpPr>
                <a:spLocks noChangeShapeType="1"/>
              </p:cNvSpPr>
              <p:nvPr/>
            </p:nvSpPr>
            <p:spPr bwMode="auto">
              <a:xfrm flipH="1">
                <a:off x="888" y="2379"/>
                <a:ext cx="556" cy="1008"/>
              </a:xfrm>
              <a:prstGeom prst="line">
                <a:avLst/>
              </a:prstGeom>
              <a:noFill/>
              <a:ln w="25400">
                <a:solidFill>
                  <a:schemeClr val="tx1"/>
                </a:solidFill>
                <a:round/>
                <a:headEnd/>
                <a:tailEnd type="triangle" w="med" len="med"/>
              </a:ln>
            </p:spPr>
            <p:txBody>
              <a:bodyPr/>
              <a:lstStyle/>
              <a:p>
                <a:endParaRPr lang="zh-CN" altLang="en-US"/>
              </a:p>
            </p:txBody>
          </p:sp>
          <p:sp>
            <p:nvSpPr>
              <p:cNvPr id="61" name="Line 27"/>
              <p:cNvSpPr>
                <a:spLocks noChangeShapeType="1"/>
              </p:cNvSpPr>
              <p:nvPr/>
            </p:nvSpPr>
            <p:spPr bwMode="auto">
              <a:xfrm flipH="1" flipV="1">
                <a:off x="418" y="2379"/>
                <a:ext cx="482" cy="1009"/>
              </a:xfrm>
              <a:prstGeom prst="line">
                <a:avLst/>
              </a:prstGeom>
              <a:noFill/>
              <a:ln w="25400">
                <a:solidFill>
                  <a:schemeClr val="tx1"/>
                </a:solidFill>
                <a:round/>
                <a:headEnd/>
                <a:tailEnd type="triangle" w="med" len="med"/>
              </a:ln>
            </p:spPr>
            <p:txBody>
              <a:bodyPr/>
              <a:lstStyle/>
              <a:p>
                <a:endParaRPr lang="zh-CN" altLang="en-US"/>
              </a:p>
            </p:txBody>
          </p:sp>
          <p:sp>
            <p:nvSpPr>
              <p:cNvPr id="62" name="Line 28"/>
              <p:cNvSpPr>
                <a:spLocks noChangeShapeType="1"/>
              </p:cNvSpPr>
              <p:nvPr/>
            </p:nvSpPr>
            <p:spPr bwMode="auto">
              <a:xfrm flipH="1">
                <a:off x="159" y="2379"/>
                <a:ext cx="259" cy="383"/>
              </a:xfrm>
              <a:prstGeom prst="line">
                <a:avLst/>
              </a:prstGeom>
              <a:noFill/>
              <a:ln w="25400">
                <a:solidFill>
                  <a:schemeClr val="tx1"/>
                </a:solidFill>
                <a:round/>
                <a:headEnd/>
                <a:tailEnd type="triangle" w="med" len="med"/>
              </a:ln>
            </p:spPr>
            <p:txBody>
              <a:bodyPr/>
              <a:lstStyle/>
              <a:p>
                <a:endParaRPr lang="zh-CN" altLang="en-US"/>
              </a:p>
            </p:txBody>
          </p:sp>
          <p:sp>
            <p:nvSpPr>
              <p:cNvPr id="63" name="Line 29"/>
              <p:cNvSpPr>
                <a:spLocks noChangeShapeType="1"/>
              </p:cNvSpPr>
              <p:nvPr/>
            </p:nvSpPr>
            <p:spPr bwMode="auto">
              <a:xfrm flipV="1">
                <a:off x="1696" y="2379"/>
                <a:ext cx="148" cy="522"/>
              </a:xfrm>
              <a:prstGeom prst="line">
                <a:avLst/>
              </a:prstGeom>
              <a:noFill/>
              <a:ln w="25400">
                <a:solidFill>
                  <a:srgbClr val="0000FF"/>
                </a:solidFill>
                <a:round/>
                <a:headEnd/>
                <a:tailEnd/>
              </a:ln>
            </p:spPr>
            <p:txBody>
              <a:bodyPr/>
              <a:lstStyle/>
              <a:p>
                <a:endParaRPr lang="zh-CN" altLang="en-US"/>
              </a:p>
            </p:txBody>
          </p:sp>
          <p:sp>
            <p:nvSpPr>
              <p:cNvPr id="64" name="Line 30"/>
              <p:cNvSpPr>
                <a:spLocks noChangeShapeType="1"/>
              </p:cNvSpPr>
              <p:nvPr/>
            </p:nvSpPr>
            <p:spPr bwMode="auto">
              <a:xfrm flipV="1">
                <a:off x="1844" y="1927"/>
                <a:ext cx="502" cy="452"/>
              </a:xfrm>
              <a:prstGeom prst="line">
                <a:avLst/>
              </a:prstGeom>
              <a:noFill/>
              <a:ln w="25400">
                <a:solidFill>
                  <a:srgbClr val="0000FF"/>
                </a:solidFill>
                <a:round/>
                <a:headEnd/>
                <a:tailEnd type="triangle" w="med" len="med"/>
              </a:ln>
            </p:spPr>
            <p:txBody>
              <a:bodyPr/>
              <a:lstStyle/>
              <a:p>
                <a:endParaRPr lang="zh-CN" altLang="en-US"/>
              </a:p>
            </p:txBody>
          </p:sp>
          <p:sp>
            <p:nvSpPr>
              <p:cNvPr id="65" name="Line 31"/>
              <p:cNvSpPr>
                <a:spLocks noChangeShapeType="1"/>
              </p:cNvSpPr>
              <p:nvPr/>
            </p:nvSpPr>
            <p:spPr bwMode="auto">
              <a:xfrm flipV="1">
                <a:off x="1699" y="2379"/>
                <a:ext cx="222" cy="522"/>
              </a:xfrm>
              <a:prstGeom prst="line">
                <a:avLst/>
              </a:prstGeom>
              <a:noFill/>
              <a:ln w="25400">
                <a:solidFill>
                  <a:srgbClr val="0000FF"/>
                </a:solidFill>
                <a:round/>
                <a:headEnd/>
                <a:tailEnd/>
              </a:ln>
            </p:spPr>
            <p:txBody>
              <a:bodyPr/>
              <a:lstStyle/>
              <a:p>
                <a:endParaRPr lang="zh-CN" altLang="en-US"/>
              </a:p>
            </p:txBody>
          </p:sp>
          <p:sp>
            <p:nvSpPr>
              <p:cNvPr id="66" name="Line 32"/>
              <p:cNvSpPr>
                <a:spLocks noChangeShapeType="1"/>
              </p:cNvSpPr>
              <p:nvPr/>
            </p:nvSpPr>
            <p:spPr bwMode="auto">
              <a:xfrm flipV="1">
                <a:off x="1913" y="2198"/>
                <a:ext cx="622" cy="181"/>
              </a:xfrm>
              <a:prstGeom prst="line">
                <a:avLst/>
              </a:prstGeom>
              <a:noFill/>
              <a:ln w="25400">
                <a:solidFill>
                  <a:srgbClr val="0000FF"/>
                </a:solidFill>
                <a:round/>
                <a:headEnd/>
                <a:tailEnd type="triangle" w="med" len="med"/>
              </a:ln>
            </p:spPr>
            <p:txBody>
              <a:bodyPr/>
              <a:lstStyle/>
              <a:p>
                <a:endParaRPr lang="zh-CN" altLang="en-US"/>
              </a:p>
            </p:txBody>
          </p:sp>
          <p:sp>
            <p:nvSpPr>
              <p:cNvPr id="67" name="Line 33"/>
              <p:cNvSpPr>
                <a:spLocks noChangeShapeType="1"/>
              </p:cNvSpPr>
              <p:nvPr/>
            </p:nvSpPr>
            <p:spPr bwMode="auto">
              <a:xfrm flipV="1">
                <a:off x="1699" y="2379"/>
                <a:ext cx="74" cy="522"/>
              </a:xfrm>
              <a:prstGeom prst="line">
                <a:avLst/>
              </a:prstGeom>
              <a:noFill/>
              <a:ln w="25400">
                <a:solidFill>
                  <a:srgbClr val="0000FF"/>
                </a:solidFill>
                <a:round/>
                <a:headEnd/>
                <a:tailEnd/>
              </a:ln>
            </p:spPr>
            <p:txBody>
              <a:bodyPr/>
              <a:lstStyle/>
              <a:p>
                <a:endParaRPr lang="zh-CN" altLang="en-US"/>
              </a:p>
            </p:txBody>
          </p:sp>
          <p:sp>
            <p:nvSpPr>
              <p:cNvPr id="68" name="Line 34"/>
              <p:cNvSpPr>
                <a:spLocks noChangeShapeType="1"/>
              </p:cNvSpPr>
              <p:nvPr/>
            </p:nvSpPr>
            <p:spPr bwMode="auto">
              <a:xfrm flipV="1">
                <a:off x="1770" y="1726"/>
                <a:ext cx="183" cy="653"/>
              </a:xfrm>
              <a:prstGeom prst="line">
                <a:avLst/>
              </a:prstGeom>
              <a:noFill/>
              <a:ln w="25400">
                <a:solidFill>
                  <a:srgbClr val="0000FF"/>
                </a:solidFill>
                <a:round/>
                <a:headEnd/>
                <a:tailEnd type="triangle" w="med" len="med"/>
              </a:ln>
            </p:spPr>
            <p:txBody>
              <a:bodyPr/>
              <a:lstStyle/>
              <a:p>
                <a:endParaRPr lang="zh-CN" altLang="en-US"/>
              </a:p>
            </p:txBody>
          </p:sp>
          <p:sp>
            <p:nvSpPr>
              <p:cNvPr id="69" name="Line 35"/>
              <p:cNvSpPr>
                <a:spLocks noChangeShapeType="1"/>
              </p:cNvSpPr>
              <p:nvPr/>
            </p:nvSpPr>
            <p:spPr bwMode="auto">
              <a:xfrm flipH="1" flipV="1">
                <a:off x="1606" y="2377"/>
                <a:ext cx="90" cy="522"/>
              </a:xfrm>
              <a:prstGeom prst="line">
                <a:avLst/>
              </a:prstGeom>
              <a:noFill/>
              <a:ln w="25400">
                <a:solidFill>
                  <a:srgbClr val="0000FF"/>
                </a:solidFill>
                <a:round/>
                <a:headEnd/>
                <a:tailEnd/>
              </a:ln>
            </p:spPr>
            <p:txBody>
              <a:bodyPr/>
              <a:lstStyle/>
              <a:p>
                <a:endParaRPr lang="zh-CN" altLang="en-US"/>
              </a:p>
            </p:txBody>
          </p:sp>
          <p:sp>
            <p:nvSpPr>
              <p:cNvPr id="70" name="Line 36"/>
              <p:cNvSpPr>
                <a:spLocks noChangeShapeType="1"/>
              </p:cNvSpPr>
              <p:nvPr/>
            </p:nvSpPr>
            <p:spPr bwMode="auto">
              <a:xfrm flipH="1" flipV="1">
                <a:off x="1550" y="2379"/>
                <a:ext cx="147" cy="522"/>
              </a:xfrm>
              <a:prstGeom prst="line">
                <a:avLst/>
              </a:prstGeom>
              <a:noFill/>
              <a:ln w="25400">
                <a:solidFill>
                  <a:srgbClr val="0000FF"/>
                </a:solidFill>
                <a:round/>
                <a:headEnd/>
                <a:tailEnd/>
              </a:ln>
            </p:spPr>
            <p:txBody>
              <a:bodyPr/>
              <a:lstStyle/>
              <a:p>
                <a:endParaRPr lang="zh-CN" altLang="en-US"/>
              </a:p>
            </p:txBody>
          </p:sp>
          <p:sp>
            <p:nvSpPr>
              <p:cNvPr id="71" name="Line 37"/>
              <p:cNvSpPr>
                <a:spLocks noChangeShapeType="1"/>
              </p:cNvSpPr>
              <p:nvPr/>
            </p:nvSpPr>
            <p:spPr bwMode="auto">
              <a:xfrm flipH="1" flipV="1">
                <a:off x="1487" y="2380"/>
                <a:ext cx="211" cy="518"/>
              </a:xfrm>
              <a:prstGeom prst="line">
                <a:avLst/>
              </a:prstGeom>
              <a:noFill/>
              <a:ln w="25400">
                <a:solidFill>
                  <a:srgbClr val="0000FF"/>
                </a:solidFill>
                <a:round/>
                <a:headEnd/>
                <a:tailEnd/>
              </a:ln>
            </p:spPr>
            <p:txBody>
              <a:bodyPr/>
              <a:lstStyle/>
              <a:p>
                <a:endParaRPr lang="zh-CN" altLang="en-US"/>
              </a:p>
            </p:txBody>
          </p:sp>
          <p:sp>
            <p:nvSpPr>
              <p:cNvPr id="72" name="Line 38"/>
              <p:cNvSpPr>
                <a:spLocks noChangeShapeType="1"/>
              </p:cNvSpPr>
              <p:nvPr/>
            </p:nvSpPr>
            <p:spPr bwMode="auto">
              <a:xfrm flipH="1" flipV="1">
                <a:off x="1399" y="1721"/>
                <a:ext cx="206" cy="658"/>
              </a:xfrm>
              <a:prstGeom prst="line">
                <a:avLst/>
              </a:prstGeom>
              <a:noFill/>
              <a:ln w="25400">
                <a:solidFill>
                  <a:srgbClr val="0000FF"/>
                </a:solidFill>
                <a:round/>
                <a:headEnd/>
                <a:tailEnd type="triangle" w="med" len="med"/>
              </a:ln>
            </p:spPr>
            <p:txBody>
              <a:bodyPr/>
              <a:lstStyle/>
              <a:p>
                <a:endParaRPr lang="zh-CN" altLang="en-US"/>
              </a:p>
            </p:txBody>
          </p:sp>
          <p:sp>
            <p:nvSpPr>
              <p:cNvPr id="73" name="Line 39"/>
              <p:cNvSpPr>
                <a:spLocks noChangeShapeType="1"/>
              </p:cNvSpPr>
              <p:nvPr/>
            </p:nvSpPr>
            <p:spPr bwMode="auto">
              <a:xfrm flipH="1" flipV="1">
                <a:off x="1011" y="1927"/>
                <a:ext cx="541" cy="460"/>
              </a:xfrm>
              <a:prstGeom prst="line">
                <a:avLst/>
              </a:prstGeom>
              <a:noFill/>
              <a:ln w="25400">
                <a:solidFill>
                  <a:srgbClr val="0000FF"/>
                </a:solidFill>
                <a:round/>
                <a:headEnd/>
                <a:tailEnd type="triangle" w="med" len="med"/>
              </a:ln>
            </p:spPr>
            <p:txBody>
              <a:bodyPr/>
              <a:lstStyle/>
              <a:p>
                <a:endParaRPr lang="zh-CN" altLang="en-US"/>
              </a:p>
            </p:txBody>
          </p:sp>
          <p:sp>
            <p:nvSpPr>
              <p:cNvPr id="74" name="Line 40"/>
              <p:cNvSpPr>
                <a:spLocks noChangeShapeType="1"/>
              </p:cNvSpPr>
              <p:nvPr/>
            </p:nvSpPr>
            <p:spPr bwMode="auto">
              <a:xfrm flipH="1" flipV="1">
                <a:off x="820" y="2196"/>
                <a:ext cx="669" cy="183"/>
              </a:xfrm>
              <a:prstGeom prst="line">
                <a:avLst/>
              </a:prstGeom>
              <a:noFill/>
              <a:ln w="25400">
                <a:solidFill>
                  <a:srgbClr val="0000FF"/>
                </a:solidFill>
                <a:round/>
                <a:headEnd/>
                <a:tailEnd type="triangle" w="med" len="med"/>
              </a:ln>
            </p:spPr>
            <p:txBody>
              <a:bodyPr/>
              <a:lstStyle/>
              <a:p>
                <a:endParaRPr lang="zh-CN" altLang="en-US"/>
              </a:p>
            </p:txBody>
          </p:sp>
          <p:sp>
            <p:nvSpPr>
              <p:cNvPr id="75" name="Line 41"/>
              <p:cNvSpPr>
                <a:spLocks noChangeShapeType="1"/>
              </p:cNvSpPr>
              <p:nvPr/>
            </p:nvSpPr>
            <p:spPr bwMode="auto">
              <a:xfrm>
                <a:off x="1976" y="2379"/>
                <a:ext cx="0" cy="487"/>
              </a:xfrm>
              <a:prstGeom prst="line">
                <a:avLst/>
              </a:prstGeom>
              <a:noFill/>
              <a:ln w="25400">
                <a:solidFill>
                  <a:srgbClr val="800000"/>
                </a:solidFill>
                <a:round/>
                <a:headEnd/>
                <a:tailEnd/>
              </a:ln>
            </p:spPr>
            <p:txBody>
              <a:bodyPr/>
              <a:lstStyle/>
              <a:p>
                <a:endParaRPr lang="zh-CN" altLang="en-US"/>
              </a:p>
            </p:txBody>
          </p:sp>
          <p:sp>
            <p:nvSpPr>
              <p:cNvPr id="76" name="Text Box 42"/>
              <p:cNvSpPr txBox="1">
                <a:spLocks noChangeArrowheads="1"/>
              </p:cNvSpPr>
              <p:nvPr/>
            </p:nvSpPr>
            <p:spPr bwMode="auto">
              <a:xfrm>
                <a:off x="1290" y="3113"/>
                <a:ext cx="1136" cy="250"/>
              </a:xfrm>
              <a:prstGeom prst="rect">
                <a:avLst/>
              </a:prstGeom>
              <a:noFill/>
              <a:ln w="9525">
                <a:noFill/>
                <a:miter lim="800000"/>
                <a:headEnd/>
                <a:tailEnd/>
              </a:ln>
            </p:spPr>
            <p:txBody>
              <a:bodyPr>
                <a:spAutoFit/>
              </a:bodyPr>
              <a:lstStyle/>
              <a:p>
                <a:pPr>
                  <a:spcBef>
                    <a:spcPct val="50000"/>
                  </a:spcBef>
                </a:pPr>
                <a:r>
                  <a:rPr lang="en-US" altLang="zh-CN" sz="2000" dirty="0">
                    <a:solidFill>
                      <a:srgbClr val="6600FF"/>
                    </a:solidFill>
                    <a:latin typeface="Book Antiqua" pitchFamily="18" charset="0"/>
                  </a:rPr>
                  <a:t>scintillator</a:t>
                </a:r>
              </a:p>
            </p:txBody>
          </p:sp>
          <p:sp>
            <p:nvSpPr>
              <p:cNvPr id="77" name="Line 43"/>
              <p:cNvSpPr>
                <a:spLocks noChangeShapeType="1"/>
              </p:cNvSpPr>
              <p:nvPr/>
            </p:nvSpPr>
            <p:spPr bwMode="auto">
              <a:xfrm>
                <a:off x="1924" y="2477"/>
                <a:ext cx="49" cy="19"/>
              </a:xfrm>
              <a:prstGeom prst="line">
                <a:avLst/>
              </a:prstGeom>
              <a:noFill/>
              <a:ln w="9525">
                <a:solidFill>
                  <a:srgbClr val="800080"/>
                </a:solidFill>
                <a:round/>
                <a:headEnd/>
                <a:tailEnd/>
              </a:ln>
            </p:spPr>
            <p:txBody>
              <a:bodyPr/>
              <a:lstStyle/>
              <a:p>
                <a:endParaRPr lang="zh-CN" altLang="en-US"/>
              </a:p>
            </p:txBody>
          </p:sp>
          <p:graphicFrame>
            <p:nvGraphicFramePr>
              <p:cNvPr id="78" name="Object 5"/>
              <p:cNvGraphicFramePr>
                <a:graphicFrameLocks noChangeAspect="1"/>
              </p:cNvGraphicFramePr>
              <p:nvPr/>
            </p:nvGraphicFramePr>
            <p:xfrm>
              <a:off x="1868" y="2587"/>
              <a:ext cx="108" cy="140"/>
            </p:xfrm>
            <a:graphic>
              <a:graphicData uri="http://schemas.openxmlformats.org/presentationml/2006/ole">
                <p:oleObj spid="_x0000_s3078" name="公式" r:id="rId6" imgW="164880" imgH="228600" progId="Equation.3">
                  <p:embed/>
                </p:oleObj>
              </a:graphicData>
            </a:graphic>
          </p:graphicFrame>
        </p:grpSp>
        <p:grpSp>
          <p:nvGrpSpPr>
            <p:cNvPr id="46" name="Group 45"/>
            <p:cNvGrpSpPr>
              <a:grpSpLocks/>
            </p:cNvGrpSpPr>
            <p:nvPr/>
          </p:nvGrpSpPr>
          <p:grpSpPr bwMode="auto">
            <a:xfrm>
              <a:off x="2405063" y="1984375"/>
              <a:ext cx="654050" cy="730250"/>
              <a:chOff x="1434" y="1163"/>
              <a:chExt cx="412" cy="460"/>
            </a:xfrm>
          </p:grpSpPr>
          <p:sp>
            <p:nvSpPr>
              <p:cNvPr id="48" name="AutoShape 9"/>
              <p:cNvSpPr>
                <a:spLocks noChangeArrowheads="1"/>
              </p:cNvSpPr>
              <p:nvPr/>
            </p:nvSpPr>
            <p:spPr bwMode="auto">
              <a:xfrm rot="10800000">
                <a:off x="1434" y="1475"/>
                <a:ext cx="412" cy="148"/>
              </a:xfrm>
              <a:custGeom>
                <a:avLst/>
                <a:gdLst>
                  <a:gd name="T0" fmla="*/ 7 w 21600"/>
                  <a:gd name="T1" fmla="*/ 1 h 21600"/>
                  <a:gd name="T2" fmla="*/ 4 w 21600"/>
                  <a:gd name="T3" fmla="*/ 1 h 21600"/>
                  <a:gd name="T4" fmla="*/ 1 w 21600"/>
                  <a:gd name="T5" fmla="*/ 1 h 21600"/>
                  <a:gd name="T6" fmla="*/ 4 w 21600"/>
                  <a:gd name="T7" fmla="*/ 0 h 21600"/>
                  <a:gd name="T8" fmla="*/ 0 60000 65536"/>
                  <a:gd name="T9" fmla="*/ 0 60000 65536"/>
                  <a:gd name="T10" fmla="*/ 0 60000 65536"/>
                  <a:gd name="T11" fmla="*/ 0 60000 65536"/>
                  <a:gd name="T12" fmla="*/ 4509 w 21600"/>
                  <a:gd name="T13" fmla="*/ 4524 h 21600"/>
                  <a:gd name="T14" fmla="*/ 17091 w 21600"/>
                  <a:gd name="T15" fmla="*/ 1707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FFCC"/>
              </a:solidFill>
              <a:ln w="25400" algn="ctr">
                <a:solidFill>
                  <a:srgbClr val="FF0000"/>
                </a:solidFill>
                <a:miter lim="800000"/>
                <a:headEnd/>
                <a:tailEnd/>
              </a:ln>
            </p:spPr>
            <p:txBody>
              <a:bodyPr anchor="ctr">
                <a:spAutoFit/>
              </a:bodyPr>
              <a:lstStyle/>
              <a:p>
                <a:endParaRPr lang="zh-CN" altLang="en-US">
                  <a:latin typeface="Book Antiqua" pitchFamily="18" charset="0"/>
                </a:endParaRPr>
              </a:p>
            </p:txBody>
          </p:sp>
          <p:sp>
            <p:nvSpPr>
              <p:cNvPr id="49" name="AutoShape 10"/>
              <p:cNvSpPr>
                <a:spLocks noChangeArrowheads="1"/>
              </p:cNvSpPr>
              <p:nvPr/>
            </p:nvSpPr>
            <p:spPr bwMode="auto">
              <a:xfrm rot="16200000">
                <a:off x="1483" y="1199"/>
                <a:ext cx="305" cy="233"/>
              </a:xfrm>
              <a:prstGeom prst="flowChartProcess">
                <a:avLst/>
              </a:prstGeom>
              <a:solidFill>
                <a:srgbClr val="CCFFCC"/>
              </a:solidFill>
              <a:ln w="25400" algn="ctr">
                <a:solidFill>
                  <a:srgbClr val="FF0000"/>
                </a:solidFill>
                <a:miter lim="800000"/>
                <a:headEnd/>
                <a:tailEnd/>
              </a:ln>
            </p:spPr>
            <p:txBody>
              <a:bodyPr vert="eaVert" anchor="ctr">
                <a:spAutoFit/>
              </a:bodyPr>
              <a:lstStyle/>
              <a:p>
                <a:endParaRPr lang="zh-CN" altLang="en-US">
                  <a:latin typeface="Book Antiqua" pitchFamily="18" charset="0"/>
                </a:endParaRPr>
              </a:p>
            </p:txBody>
          </p:sp>
        </p:grpSp>
        <p:sp>
          <p:nvSpPr>
            <p:cNvPr id="47" name="TextBox 46"/>
            <p:cNvSpPr txBox="1"/>
            <p:nvPr/>
          </p:nvSpPr>
          <p:spPr>
            <a:xfrm>
              <a:off x="2247955" y="1500174"/>
              <a:ext cx="1109599" cy="400110"/>
            </a:xfrm>
            <a:prstGeom prst="rect">
              <a:avLst/>
            </a:prstGeom>
            <a:noFill/>
          </p:spPr>
          <p:txBody>
            <a:bodyPr wrap="none" rtlCol="0">
              <a:spAutoFit/>
            </a:bodyPr>
            <a:lstStyle/>
            <a:p>
              <a:pPr>
                <a:spcBef>
                  <a:spcPct val="50000"/>
                </a:spcBef>
              </a:pPr>
              <a:r>
                <a:rPr lang="en-US" altLang="zh-CN" sz="2000" dirty="0" smtClean="0">
                  <a:solidFill>
                    <a:srgbClr val="6600FF"/>
                  </a:solidFill>
                  <a:latin typeface="Book Antiqua" pitchFamily="18" charset="0"/>
                </a:rPr>
                <a:t>detector</a:t>
              </a:r>
              <a:endParaRPr lang="zh-CN" altLang="en-US" sz="2000" dirty="0">
                <a:solidFill>
                  <a:srgbClr val="6600FF"/>
                </a:solidFill>
                <a:latin typeface="Book Antiqua" pitchFamily="18"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sz="half" idx="4294967295"/>
          </p:nvPr>
        </p:nvGraphicFramePr>
        <p:xfrm>
          <a:off x="4643438" y="2544763"/>
          <a:ext cx="3455987" cy="812800"/>
        </p:xfrm>
        <a:graphic>
          <a:graphicData uri="http://schemas.openxmlformats.org/presentationml/2006/ole">
            <p:oleObj spid="_x0000_s4098" name="公式" r:id="rId3" imgW="1676160" imgH="393480" progId="Equation.3">
              <p:embed/>
            </p:oleObj>
          </a:graphicData>
        </a:graphic>
      </p:graphicFrame>
      <p:sp>
        <p:nvSpPr>
          <p:cNvPr id="2052" name="Text Box 19"/>
          <p:cNvSpPr txBox="1">
            <a:spLocks noChangeArrowheads="1"/>
          </p:cNvSpPr>
          <p:nvPr/>
        </p:nvSpPr>
        <p:spPr bwMode="auto">
          <a:xfrm>
            <a:off x="4572000" y="1231900"/>
            <a:ext cx="4143404" cy="1054135"/>
          </a:xfrm>
          <a:prstGeom prst="rect">
            <a:avLst/>
          </a:prstGeom>
          <a:noFill/>
          <a:ln w="9525">
            <a:noFill/>
            <a:miter lim="800000"/>
            <a:headEnd/>
            <a:tailEnd/>
          </a:ln>
        </p:spPr>
        <p:txBody>
          <a:bodyPr wrap="square">
            <a:spAutoFit/>
          </a:bodyPr>
          <a:lstStyle/>
          <a:p>
            <a:pPr>
              <a:spcBef>
                <a:spcPct val="50000"/>
              </a:spcBef>
            </a:pPr>
            <a:r>
              <a:rPr lang="zh-CN" altLang="en-US" sz="2500" dirty="0" smtClean="0">
                <a:solidFill>
                  <a:srgbClr val="0000FF"/>
                </a:solidFill>
                <a:latin typeface="Times New Roman" pitchFamily="18" charset="0"/>
                <a:ea typeface="黑体" pitchFamily="2" charset="-122"/>
              </a:rPr>
              <a:t>自发辐射几率：</a:t>
            </a:r>
            <a:endParaRPr lang="en-US" altLang="zh-CN" sz="2500" dirty="0">
              <a:solidFill>
                <a:srgbClr val="0000FF"/>
              </a:solidFill>
              <a:latin typeface="Times New Roman" pitchFamily="18" charset="0"/>
              <a:ea typeface="黑体" pitchFamily="2" charset="-122"/>
            </a:endParaRPr>
          </a:p>
          <a:p>
            <a:pPr>
              <a:spcBef>
                <a:spcPct val="50000"/>
              </a:spcBef>
            </a:pPr>
            <a:r>
              <a:rPr lang="en-US" altLang="zh-CN" sz="2500" dirty="0">
                <a:solidFill>
                  <a:srgbClr val="0000FF"/>
                </a:solidFill>
                <a:latin typeface="Times New Roman" pitchFamily="18" charset="0"/>
                <a:ea typeface="黑体" pitchFamily="2" charset="-122"/>
              </a:rPr>
              <a:t>(Fermi’s golden rule)</a:t>
            </a:r>
            <a:endParaRPr lang="zh-CN" altLang="en-US" sz="2500" dirty="0">
              <a:solidFill>
                <a:srgbClr val="0000FF"/>
              </a:solidFill>
              <a:latin typeface="Times New Roman" pitchFamily="18" charset="0"/>
              <a:ea typeface="黑体" pitchFamily="2" charset="-122"/>
            </a:endParaRPr>
          </a:p>
        </p:txBody>
      </p:sp>
      <p:sp>
        <p:nvSpPr>
          <p:cNvPr id="2053" name="Text Box 20"/>
          <p:cNvSpPr txBox="1">
            <a:spLocks noChangeArrowheads="1"/>
          </p:cNvSpPr>
          <p:nvPr/>
        </p:nvSpPr>
        <p:spPr bwMode="auto">
          <a:xfrm>
            <a:off x="4500563" y="3571875"/>
            <a:ext cx="1655762" cy="553998"/>
          </a:xfrm>
          <a:prstGeom prst="rect">
            <a:avLst/>
          </a:prstGeom>
          <a:noFill/>
          <a:ln w="9525">
            <a:noFill/>
            <a:miter lim="800000"/>
            <a:headEnd/>
            <a:tailEnd/>
          </a:ln>
        </p:spPr>
        <p:txBody>
          <a:bodyPr>
            <a:spAutoFit/>
          </a:bodyPr>
          <a:lstStyle/>
          <a:p>
            <a:pPr>
              <a:spcBef>
                <a:spcPct val="50000"/>
              </a:spcBef>
            </a:pPr>
            <a:r>
              <a:rPr lang="en-US" altLang="zh-CN" sz="1500" dirty="0" smtClean="0">
                <a:latin typeface="Times New Roman" pitchFamily="18" charset="0"/>
                <a:ea typeface="黑体" pitchFamily="2" charset="-122"/>
              </a:rPr>
              <a:t>transition matrix element</a:t>
            </a:r>
            <a:endParaRPr lang="zh-CN" altLang="en-US" sz="1500" dirty="0">
              <a:latin typeface="Times New Roman" pitchFamily="18" charset="0"/>
              <a:ea typeface="黑体" pitchFamily="2" charset="-122"/>
            </a:endParaRPr>
          </a:p>
        </p:txBody>
      </p:sp>
      <p:sp>
        <p:nvSpPr>
          <p:cNvPr id="2054" name="Text Box 21"/>
          <p:cNvSpPr txBox="1">
            <a:spLocks noChangeArrowheads="1"/>
          </p:cNvSpPr>
          <p:nvPr/>
        </p:nvSpPr>
        <p:spPr bwMode="auto">
          <a:xfrm>
            <a:off x="5929322" y="3677339"/>
            <a:ext cx="3256020" cy="323165"/>
          </a:xfrm>
          <a:prstGeom prst="rect">
            <a:avLst/>
          </a:prstGeom>
          <a:noFill/>
          <a:ln w="9525">
            <a:noFill/>
            <a:miter lim="800000"/>
            <a:headEnd/>
            <a:tailEnd/>
          </a:ln>
        </p:spPr>
        <p:txBody>
          <a:bodyPr wrap="none">
            <a:spAutoFit/>
          </a:bodyPr>
          <a:lstStyle/>
          <a:p>
            <a:r>
              <a:rPr lang="en-US" altLang="zh-CN" sz="1500" dirty="0" smtClean="0">
                <a:latin typeface="Times New Roman" pitchFamily="18" charset="0"/>
                <a:ea typeface="黑体" pitchFamily="2" charset="-122"/>
              </a:rPr>
              <a:t>Density of optical modes for final states</a:t>
            </a:r>
            <a:endParaRPr lang="zh-CN" altLang="en-US" sz="1500" dirty="0">
              <a:latin typeface="Times New Roman" pitchFamily="18" charset="0"/>
              <a:ea typeface="黑体" pitchFamily="2" charset="-122"/>
            </a:endParaRPr>
          </a:p>
        </p:txBody>
      </p:sp>
      <p:graphicFrame>
        <p:nvGraphicFramePr>
          <p:cNvPr id="2051" name="Object 3"/>
          <p:cNvGraphicFramePr>
            <a:graphicFrameLocks noChangeAspect="1"/>
          </p:cNvGraphicFramePr>
          <p:nvPr>
            <p:ph sz="half" idx="4294967295"/>
          </p:nvPr>
        </p:nvGraphicFramePr>
        <p:xfrm>
          <a:off x="4643438" y="4643438"/>
          <a:ext cx="2232025" cy="887412"/>
        </p:xfrm>
        <a:graphic>
          <a:graphicData uri="http://schemas.openxmlformats.org/presentationml/2006/ole">
            <p:oleObj spid="_x0000_s4099" name="公式" r:id="rId4" imgW="1117440" imgH="444240" progId="Equation.3">
              <p:embed/>
            </p:oleObj>
          </a:graphicData>
        </a:graphic>
      </p:graphicFrame>
      <p:sp>
        <p:nvSpPr>
          <p:cNvPr id="2056" name="Line 114"/>
          <p:cNvSpPr>
            <a:spLocks noChangeShapeType="1"/>
          </p:cNvSpPr>
          <p:nvPr/>
        </p:nvSpPr>
        <p:spPr bwMode="auto">
          <a:xfrm flipV="1">
            <a:off x="5500688" y="3071813"/>
            <a:ext cx="1143000" cy="498475"/>
          </a:xfrm>
          <a:prstGeom prst="line">
            <a:avLst/>
          </a:prstGeom>
          <a:noFill/>
          <a:ln w="9525">
            <a:solidFill>
              <a:schemeClr val="tx1"/>
            </a:solidFill>
            <a:round/>
            <a:headEnd/>
            <a:tailEnd type="triangle" w="med" len="med"/>
          </a:ln>
        </p:spPr>
        <p:txBody>
          <a:bodyPr/>
          <a:lstStyle/>
          <a:p>
            <a:endParaRPr lang="zh-CN" altLang="en-US"/>
          </a:p>
        </p:txBody>
      </p:sp>
      <p:sp>
        <p:nvSpPr>
          <p:cNvPr id="2057" name="Line 115"/>
          <p:cNvSpPr>
            <a:spLocks noChangeShapeType="1"/>
          </p:cNvSpPr>
          <p:nvPr/>
        </p:nvSpPr>
        <p:spPr bwMode="auto">
          <a:xfrm flipV="1">
            <a:off x="6858000" y="3143250"/>
            <a:ext cx="785813" cy="571500"/>
          </a:xfrm>
          <a:prstGeom prst="line">
            <a:avLst/>
          </a:prstGeom>
          <a:noFill/>
          <a:ln w="9525">
            <a:solidFill>
              <a:schemeClr val="tx1"/>
            </a:solidFill>
            <a:round/>
            <a:headEnd/>
            <a:tailEnd type="triangle" w="med" len="med"/>
          </a:ln>
        </p:spPr>
        <p:txBody>
          <a:bodyPr/>
          <a:lstStyle/>
          <a:p>
            <a:endParaRPr lang="zh-CN" altLang="en-US"/>
          </a:p>
        </p:txBody>
      </p:sp>
      <p:sp>
        <p:nvSpPr>
          <p:cNvPr id="2058" name="Text Box 116"/>
          <p:cNvSpPr txBox="1">
            <a:spLocks noChangeArrowheads="1"/>
          </p:cNvSpPr>
          <p:nvPr/>
        </p:nvSpPr>
        <p:spPr bwMode="auto">
          <a:xfrm>
            <a:off x="4500563" y="4246563"/>
            <a:ext cx="3097323" cy="400110"/>
          </a:xfrm>
          <a:prstGeom prst="rect">
            <a:avLst/>
          </a:prstGeom>
          <a:noFill/>
          <a:ln w="9525">
            <a:noFill/>
            <a:miter lim="800000"/>
            <a:headEnd/>
            <a:tailEnd/>
          </a:ln>
        </p:spPr>
        <p:txBody>
          <a:bodyPr wrap="none">
            <a:spAutoFit/>
          </a:bodyPr>
          <a:lstStyle/>
          <a:p>
            <a:r>
              <a:rPr lang="en-US" altLang="zh-CN" sz="2000" dirty="0" smtClean="0">
                <a:solidFill>
                  <a:srgbClr val="0000FF"/>
                </a:solidFill>
                <a:latin typeface="Book Antiqua" pitchFamily="18" charset="0"/>
                <a:ea typeface="黑体" pitchFamily="2" charset="-122"/>
              </a:rPr>
              <a:t>For a isotropic medium</a:t>
            </a:r>
            <a:r>
              <a:rPr lang="zh-CN" altLang="en-US" sz="2000" dirty="0" smtClean="0">
                <a:solidFill>
                  <a:srgbClr val="0000FF"/>
                </a:solidFill>
                <a:latin typeface="Book Antiqua" pitchFamily="18" charset="0"/>
                <a:ea typeface="黑体" pitchFamily="2" charset="-122"/>
              </a:rPr>
              <a:t>：</a:t>
            </a:r>
            <a:endParaRPr lang="zh-CN" altLang="en-US" sz="2000" dirty="0">
              <a:solidFill>
                <a:srgbClr val="0000FF"/>
              </a:solidFill>
              <a:latin typeface="Book Antiqua" pitchFamily="18" charset="0"/>
              <a:ea typeface="黑体" pitchFamily="2" charset="-122"/>
            </a:endParaRPr>
          </a:p>
        </p:txBody>
      </p:sp>
      <p:sp>
        <p:nvSpPr>
          <p:cNvPr id="2059" name="Text Box 117"/>
          <p:cNvSpPr txBox="1">
            <a:spLocks noChangeArrowheads="1"/>
          </p:cNvSpPr>
          <p:nvPr/>
        </p:nvSpPr>
        <p:spPr bwMode="auto">
          <a:xfrm>
            <a:off x="684213" y="5572140"/>
            <a:ext cx="8172450" cy="1169551"/>
          </a:xfrm>
          <a:prstGeom prst="rect">
            <a:avLst/>
          </a:prstGeom>
          <a:noFill/>
          <a:ln w="9525">
            <a:noFill/>
            <a:miter lim="800000"/>
            <a:headEnd/>
            <a:tailEnd/>
          </a:ln>
        </p:spPr>
        <p:txBody>
          <a:bodyPr>
            <a:spAutoFit/>
          </a:bodyPr>
          <a:lstStyle/>
          <a:p>
            <a:pPr>
              <a:spcBef>
                <a:spcPct val="50000"/>
              </a:spcBef>
            </a:pPr>
            <a:r>
              <a:rPr lang="zh-CN" altLang="en-US" sz="2000" dirty="0" smtClean="0">
                <a:solidFill>
                  <a:srgbClr val="0000FF"/>
                </a:solidFill>
                <a:latin typeface="Book Antiqua" pitchFamily="18" charset="0"/>
                <a:ea typeface="黑体" pitchFamily="2" charset="-122"/>
              </a:rPr>
              <a:t>体材料中光学模式密度是个确定值，微结构可能显著改变模式密度（重新分布），为自发辐射几率的调控带来可能。</a:t>
            </a:r>
            <a:endParaRPr lang="en-US" altLang="zh-CN" sz="2000" dirty="0" smtClean="0">
              <a:solidFill>
                <a:srgbClr val="0000FF"/>
              </a:solidFill>
              <a:latin typeface="Book Antiqua" pitchFamily="18" charset="0"/>
              <a:ea typeface="黑体" pitchFamily="2" charset="-122"/>
            </a:endParaRPr>
          </a:p>
          <a:p>
            <a:pPr>
              <a:spcBef>
                <a:spcPct val="50000"/>
              </a:spcBef>
            </a:pPr>
            <a:r>
              <a:rPr lang="zh-CN" altLang="en-US" sz="2000" dirty="0" smtClean="0">
                <a:solidFill>
                  <a:srgbClr val="0000FF"/>
                </a:solidFill>
                <a:latin typeface="Book Antiqua" pitchFamily="18" charset="0"/>
                <a:ea typeface="黑体" pitchFamily="2" charset="-122"/>
              </a:rPr>
              <a:t>效果：影响发光动力学过程，衰减时间，与无辐射跃迁竞争</a:t>
            </a:r>
            <a:r>
              <a:rPr lang="en-US" altLang="zh-CN" sz="2000" dirty="0" smtClean="0">
                <a:solidFill>
                  <a:srgbClr val="0000FF"/>
                </a:solidFill>
                <a:latin typeface="Book Antiqua" pitchFamily="18" charset="0"/>
                <a:ea typeface="黑体" pitchFamily="2" charset="-122"/>
              </a:rPr>
              <a:t>……</a:t>
            </a:r>
            <a:endParaRPr lang="zh-CN" altLang="en-US" sz="2000" dirty="0">
              <a:solidFill>
                <a:srgbClr val="0000FF"/>
              </a:solidFill>
              <a:latin typeface="Book Antiqua" pitchFamily="18" charset="0"/>
              <a:ea typeface="黑体" pitchFamily="2" charset="-122"/>
            </a:endParaRPr>
          </a:p>
        </p:txBody>
      </p:sp>
      <p:grpSp>
        <p:nvGrpSpPr>
          <p:cNvPr id="2" name="Group 135"/>
          <p:cNvGrpSpPr>
            <a:grpSpLocks/>
          </p:cNvGrpSpPr>
          <p:nvPr/>
        </p:nvGrpSpPr>
        <p:grpSpPr bwMode="auto">
          <a:xfrm>
            <a:off x="468313" y="1589088"/>
            <a:ext cx="3530601" cy="3568700"/>
            <a:chOff x="295" y="981"/>
            <a:chExt cx="2224" cy="2248"/>
          </a:xfrm>
        </p:grpSpPr>
        <p:sp>
          <p:nvSpPr>
            <p:cNvPr id="2061" name="Line 4"/>
            <p:cNvSpPr>
              <a:spLocks noChangeShapeType="1"/>
            </p:cNvSpPr>
            <p:nvPr/>
          </p:nvSpPr>
          <p:spPr bwMode="auto">
            <a:xfrm>
              <a:off x="385" y="981"/>
              <a:ext cx="1860" cy="0"/>
            </a:xfrm>
            <a:prstGeom prst="line">
              <a:avLst/>
            </a:prstGeom>
            <a:noFill/>
            <a:ln w="63500">
              <a:solidFill>
                <a:schemeClr val="tx1"/>
              </a:solidFill>
              <a:round/>
              <a:headEnd/>
              <a:tailEnd/>
            </a:ln>
          </p:spPr>
          <p:txBody>
            <a:bodyPr/>
            <a:lstStyle/>
            <a:p>
              <a:endParaRPr lang="zh-CN" altLang="en-US"/>
            </a:p>
          </p:txBody>
        </p:sp>
        <p:sp>
          <p:nvSpPr>
            <p:cNvPr id="2062" name="Line 5"/>
            <p:cNvSpPr>
              <a:spLocks noChangeShapeType="1"/>
            </p:cNvSpPr>
            <p:nvPr/>
          </p:nvSpPr>
          <p:spPr bwMode="auto">
            <a:xfrm>
              <a:off x="295" y="3113"/>
              <a:ext cx="1995" cy="0"/>
            </a:xfrm>
            <a:prstGeom prst="line">
              <a:avLst/>
            </a:prstGeom>
            <a:noFill/>
            <a:ln w="63500">
              <a:solidFill>
                <a:schemeClr val="tx1"/>
              </a:solidFill>
              <a:round/>
              <a:headEnd/>
              <a:tailEnd/>
            </a:ln>
          </p:spPr>
          <p:txBody>
            <a:bodyPr/>
            <a:lstStyle/>
            <a:p>
              <a:endParaRPr lang="zh-CN" altLang="en-US"/>
            </a:p>
          </p:txBody>
        </p:sp>
        <p:sp>
          <p:nvSpPr>
            <p:cNvPr id="2063" name="Line 7"/>
            <p:cNvSpPr>
              <a:spLocks noChangeShapeType="1"/>
            </p:cNvSpPr>
            <p:nvPr/>
          </p:nvSpPr>
          <p:spPr bwMode="auto">
            <a:xfrm flipV="1">
              <a:off x="612" y="981"/>
              <a:ext cx="0" cy="2132"/>
            </a:xfrm>
            <a:prstGeom prst="line">
              <a:avLst/>
            </a:prstGeom>
            <a:noFill/>
            <a:ln w="63500">
              <a:solidFill>
                <a:schemeClr val="tx1"/>
              </a:solidFill>
              <a:round/>
              <a:headEnd/>
              <a:tailEnd type="triangle" w="med" len="med"/>
            </a:ln>
          </p:spPr>
          <p:txBody>
            <a:bodyPr/>
            <a:lstStyle/>
            <a:p>
              <a:endParaRPr lang="zh-CN" altLang="en-US"/>
            </a:p>
          </p:txBody>
        </p:sp>
        <p:sp>
          <p:nvSpPr>
            <p:cNvPr id="2064" name="Line 8"/>
            <p:cNvSpPr>
              <a:spLocks noChangeShapeType="1"/>
            </p:cNvSpPr>
            <p:nvPr/>
          </p:nvSpPr>
          <p:spPr bwMode="auto">
            <a:xfrm>
              <a:off x="1066" y="1253"/>
              <a:ext cx="0" cy="1860"/>
            </a:xfrm>
            <a:prstGeom prst="line">
              <a:avLst/>
            </a:prstGeom>
            <a:noFill/>
            <a:ln w="63500">
              <a:solidFill>
                <a:schemeClr val="tx1"/>
              </a:solidFill>
              <a:round/>
              <a:headEnd/>
              <a:tailEnd type="triangle" w="med" len="med"/>
            </a:ln>
          </p:spPr>
          <p:txBody>
            <a:bodyPr/>
            <a:lstStyle/>
            <a:p>
              <a:endParaRPr lang="zh-CN" altLang="en-US"/>
            </a:p>
          </p:txBody>
        </p:sp>
        <p:sp>
          <p:nvSpPr>
            <p:cNvPr id="2065" name="Line 9"/>
            <p:cNvSpPr>
              <a:spLocks noChangeShapeType="1"/>
            </p:cNvSpPr>
            <p:nvPr/>
          </p:nvSpPr>
          <p:spPr bwMode="auto">
            <a:xfrm>
              <a:off x="385" y="1253"/>
              <a:ext cx="1860" cy="0"/>
            </a:xfrm>
            <a:prstGeom prst="line">
              <a:avLst/>
            </a:prstGeom>
            <a:noFill/>
            <a:ln w="63500">
              <a:solidFill>
                <a:schemeClr val="tx1"/>
              </a:solidFill>
              <a:round/>
              <a:headEnd/>
              <a:tailEnd/>
            </a:ln>
          </p:spPr>
          <p:txBody>
            <a:bodyPr/>
            <a:lstStyle/>
            <a:p>
              <a:endParaRPr lang="zh-CN" altLang="en-US"/>
            </a:p>
          </p:txBody>
        </p:sp>
        <p:sp>
          <p:nvSpPr>
            <p:cNvPr id="2066" name="Text Box 17"/>
            <p:cNvSpPr txBox="1">
              <a:spLocks noChangeArrowheads="1"/>
            </p:cNvSpPr>
            <p:nvPr/>
          </p:nvSpPr>
          <p:spPr bwMode="auto">
            <a:xfrm>
              <a:off x="2278" y="1037"/>
              <a:ext cx="183" cy="346"/>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i</a:t>
              </a:r>
            </a:p>
          </p:txBody>
        </p:sp>
        <p:sp>
          <p:nvSpPr>
            <p:cNvPr id="2067" name="Text Box 18"/>
            <p:cNvSpPr txBox="1">
              <a:spLocks noChangeArrowheads="1"/>
            </p:cNvSpPr>
            <p:nvPr/>
          </p:nvSpPr>
          <p:spPr bwMode="auto">
            <a:xfrm>
              <a:off x="2336" y="2883"/>
              <a:ext cx="183" cy="346"/>
            </a:xfrm>
            <a:prstGeom prst="rect">
              <a:avLst/>
            </a:prstGeom>
            <a:noFill/>
            <a:ln w="9525">
              <a:noFill/>
              <a:miter lim="800000"/>
              <a:headEnd/>
              <a:tailEnd/>
            </a:ln>
          </p:spPr>
          <p:txBody>
            <a:bodyPr wrap="none">
              <a:spAutoFit/>
            </a:bodyPr>
            <a:lstStyle/>
            <a:p>
              <a:r>
                <a:rPr lang="en-US" altLang="zh-CN" sz="3000" b="1" i="1">
                  <a:latin typeface="Times New Roman" pitchFamily="18" charset="0"/>
                  <a:ea typeface="黑体" pitchFamily="2" charset="-122"/>
                </a:rPr>
                <a:t>j</a:t>
              </a:r>
            </a:p>
          </p:txBody>
        </p:sp>
        <p:sp>
          <p:nvSpPr>
            <p:cNvPr id="2068" name="Text Box 118"/>
            <p:cNvSpPr txBox="1">
              <a:spLocks noChangeArrowheads="1"/>
            </p:cNvSpPr>
            <p:nvPr/>
          </p:nvSpPr>
          <p:spPr bwMode="auto">
            <a:xfrm rot="5400000">
              <a:off x="395" y="1785"/>
              <a:ext cx="812" cy="252"/>
            </a:xfrm>
            <a:prstGeom prst="rect">
              <a:avLst/>
            </a:prstGeom>
            <a:noFill/>
            <a:ln w="9525">
              <a:noFill/>
              <a:miter lim="800000"/>
              <a:headEnd/>
              <a:tailEnd/>
            </a:ln>
          </p:spPr>
          <p:txBody>
            <a:bodyPr wrap="none">
              <a:spAutoFit/>
            </a:bodyPr>
            <a:lstStyle/>
            <a:p>
              <a:r>
                <a:rPr lang="en-US" altLang="zh-CN" sz="2000" dirty="0" smtClean="0">
                  <a:latin typeface="Book Antiqua" pitchFamily="18" charset="0"/>
                  <a:ea typeface="黑体" pitchFamily="2" charset="-122"/>
                </a:rPr>
                <a:t>excitation</a:t>
              </a:r>
              <a:endParaRPr lang="zh-CN" altLang="en-US" sz="2000" dirty="0">
                <a:latin typeface="Book Antiqua" pitchFamily="18" charset="0"/>
                <a:ea typeface="黑体" pitchFamily="2" charset="-122"/>
              </a:endParaRPr>
            </a:p>
          </p:txBody>
        </p:sp>
        <p:sp>
          <p:nvSpPr>
            <p:cNvPr id="2069" name="Text Box 119"/>
            <p:cNvSpPr txBox="1">
              <a:spLocks noChangeArrowheads="1"/>
            </p:cNvSpPr>
            <p:nvPr/>
          </p:nvSpPr>
          <p:spPr bwMode="auto">
            <a:xfrm rot="5400000">
              <a:off x="448" y="2015"/>
              <a:ext cx="1697" cy="252"/>
            </a:xfrm>
            <a:prstGeom prst="rect">
              <a:avLst/>
            </a:prstGeom>
            <a:noFill/>
            <a:ln w="9525">
              <a:noFill/>
              <a:miter lim="800000"/>
              <a:headEnd/>
              <a:tailEnd/>
            </a:ln>
          </p:spPr>
          <p:txBody>
            <a:bodyPr wrap="none">
              <a:spAutoFit/>
            </a:bodyPr>
            <a:lstStyle/>
            <a:p>
              <a:r>
                <a:rPr lang="en-US" altLang="zh-CN" sz="2000" dirty="0" smtClean="0">
                  <a:latin typeface="Book Antiqua" pitchFamily="18" charset="0"/>
                  <a:ea typeface="黑体" pitchFamily="2" charset="-122"/>
                </a:rPr>
                <a:t>spontaneous emission</a:t>
              </a:r>
              <a:endParaRPr lang="zh-CN" altLang="en-US" sz="2000" dirty="0">
                <a:latin typeface="Book Antiqua" pitchFamily="18" charset="0"/>
                <a:ea typeface="黑体" pitchFamily="2" charset="-122"/>
              </a:endParaRPr>
            </a:p>
          </p:txBody>
        </p:sp>
        <p:grpSp>
          <p:nvGrpSpPr>
            <p:cNvPr id="3" name="Group 132"/>
            <p:cNvGrpSpPr>
              <a:grpSpLocks/>
            </p:cNvGrpSpPr>
            <p:nvPr/>
          </p:nvGrpSpPr>
          <p:grpSpPr bwMode="auto">
            <a:xfrm>
              <a:off x="1066" y="2069"/>
              <a:ext cx="817" cy="91"/>
              <a:chOff x="1882" y="2341"/>
              <a:chExt cx="817" cy="91"/>
            </a:xfrm>
          </p:grpSpPr>
          <p:grpSp>
            <p:nvGrpSpPr>
              <p:cNvPr id="4" name="Group 122"/>
              <p:cNvGrpSpPr>
                <a:grpSpLocks/>
              </p:cNvGrpSpPr>
              <p:nvPr/>
            </p:nvGrpSpPr>
            <p:grpSpPr bwMode="auto">
              <a:xfrm>
                <a:off x="1882" y="2341"/>
                <a:ext cx="272" cy="91"/>
                <a:chOff x="1882" y="2341"/>
                <a:chExt cx="272" cy="91"/>
              </a:xfrm>
            </p:grpSpPr>
            <p:sp>
              <p:nvSpPr>
                <p:cNvPr id="2078" name="Freeform 120"/>
                <p:cNvSpPr>
                  <a:spLocks/>
                </p:cNvSpPr>
                <p:nvPr/>
              </p:nvSpPr>
              <p:spPr bwMode="auto">
                <a:xfrm>
                  <a:off x="1882" y="2341"/>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2079" name="Freeform 121"/>
                <p:cNvSpPr>
                  <a:spLocks/>
                </p:cNvSpPr>
                <p:nvPr/>
              </p:nvSpPr>
              <p:spPr bwMode="auto">
                <a:xfrm flipV="1">
                  <a:off x="2018" y="2387"/>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grpSp>
            <p:nvGrpSpPr>
              <p:cNvPr id="5" name="Group 123"/>
              <p:cNvGrpSpPr>
                <a:grpSpLocks/>
              </p:cNvGrpSpPr>
              <p:nvPr/>
            </p:nvGrpSpPr>
            <p:grpSpPr bwMode="auto">
              <a:xfrm>
                <a:off x="2154" y="2341"/>
                <a:ext cx="272" cy="91"/>
                <a:chOff x="1882" y="2341"/>
                <a:chExt cx="272" cy="91"/>
              </a:xfrm>
            </p:grpSpPr>
            <p:sp>
              <p:nvSpPr>
                <p:cNvPr id="2076" name="Freeform 124"/>
                <p:cNvSpPr>
                  <a:spLocks/>
                </p:cNvSpPr>
                <p:nvPr/>
              </p:nvSpPr>
              <p:spPr bwMode="auto">
                <a:xfrm>
                  <a:off x="1882" y="2341"/>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2077" name="Freeform 125"/>
                <p:cNvSpPr>
                  <a:spLocks/>
                </p:cNvSpPr>
                <p:nvPr/>
              </p:nvSpPr>
              <p:spPr bwMode="auto">
                <a:xfrm flipV="1">
                  <a:off x="2018" y="2387"/>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grpSp>
          <p:sp>
            <p:nvSpPr>
              <p:cNvPr id="2074" name="Freeform 127"/>
              <p:cNvSpPr>
                <a:spLocks/>
              </p:cNvSpPr>
              <p:nvPr/>
            </p:nvSpPr>
            <p:spPr bwMode="auto">
              <a:xfrm>
                <a:off x="2427" y="2341"/>
                <a:ext cx="136" cy="46"/>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a:ln>
            </p:spPr>
            <p:txBody>
              <a:bodyPr/>
              <a:lstStyle/>
              <a:p>
                <a:endParaRPr lang="zh-CN" altLang="en-US">
                  <a:latin typeface="Book Antiqua" pitchFamily="18" charset="0"/>
                </a:endParaRPr>
              </a:p>
            </p:txBody>
          </p:sp>
          <p:sp>
            <p:nvSpPr>
              <p:cNvPr id="2075" name="Freeform 128"/>
              <p:cNvSpPr>
                <a:spLocks/>
              </p:cNvSpPr>
              <p:nvPr/>
            </p:nvSpPr>
            <p:spPr bwMode="auto">
              <a:xfrm flipV="1">
                <a:off x="2563" y="2387"/>
                <a:ext cx="136" cy="45"/>
              </a:xfrm>
              <a:custGeom>
                <a:avLst/>
                <a:gdLst>
                  <a:gd name="T0" fmla="*/ 0 w 182"/>
                  <a:gd name="T1" fmla="*/ 182 h 182"/>
                  <a:gd name="T2" fmla="*/ 91 w 182"/>
                  <a:gd name="T3" fmla="*/ 0 h 182"/>
                  <a:gd name="T4" fmla="*/ 182 w 182"/>
                  <a:gd name="T5" fmla="*/ 182 h 182"/>
                  <a:gd name="T6" fmla="*/ 0 60000 65536"/>
                  <a:gd name="T7" fmla="*/ 0 60000 65536"/>
                  <a:gd name="T8" fmla="*/ 0 60000 65536"/>
                  <a:gd name="T9" fmla="*/ 0 w 182"/>
                  <a:gd name="T10" fmla="*/ 0 h 182"/>
                  <a:gd name="T11" fmla="*/ 182 w 182"/>
                  <a:gd name="T12" fmla="*/ 182 h 182"/>
                </a:gdLst>
                <a:ahLst/>
                <a:cxnLst>
                  <a:cxn ang="T6">
                    <a:pos x="T0" y="T1"/>
                  </a:cxn>
                  <a:cxn ang="T7">
                    <a:pos x="T2" y="T3"/>
                  </a:cxn>
                  <a:cxn ang="T8">
                    <a:pos x="T4" y="T5"/>
                  </a:cxn>
                </a:cxnLst>
                <a:rect l="T9" t="T10" r="T11" b="T12"/>
                <a:pathLst>
                  <a:path w="182" h="182">
                    <a:moveTo>
                      <a:pt x="0" y="182"/>
                    </a:moveTo>
                    <a:cubicBezTo>
                      <a:pt x="30" y="91"/>
                      <a:pt x="61" y="0"/>
                      <a:pt x="91" y="0"/>
                    </a:cubicBezTo>
                    <a:cubicBezTo>
                      <a:pt x="121" y="0"/>
                      <a:pt x="151" y="91"/>
                      <a:pt x="182" y="182"/>
                    </a:cubicBezTo>
                  </a:path>
                </a:pathLst>
              </a:custGeom>
              <a:noFill/>
              <a:ln w="25400">
                <a:solidFill>
                  <a:srgbClr val="0000FF"/>
                </a:solidFill>
                <a:round/>
                <a:headEnd/>
                <a:tailEnd type="arrow" w="med" len="med"/>
              </a:ln>
            </p:spPr>
            <p:txBody>
              <a:bodyPr/>
              <a:lstStyle/>
              <a:p>
                <a:endParaRPr lang="zh-CN" altLang="en-US">
                  <a:latin typeface="Book Antiqua" pitchFamily="18" charset="0"/>
                </a:endParaRPr>
              </a:p>
            </p:txBody>
          </p:sp>
        </p:grpSp>
        <p:sp>
          <p:nvSpPr>
            <p:cNvPr id="2071" name="Text Box 134"/>
            <p:cNvSpPr txBox="1">
              <a:spLocks noChangeArrowheads="1"/>
            </p:cNvSpPr>
            <p:nvPr/>
          </p:nvSpPr>
          <p:spPr bwMode="auto">
            <a:xfrm>
              <a:off x="1869" y="1966"/>
              <a:ext cx="629" cy="252"/>
            </a:xfrm>
            <a:prstGeom prst="rect">
              <a:avLst/>
            </a:prstGeom>
            <a:noFill/>
            <a:ln w="9525">
              <a:noFill/>
              <a:miter lim="800000"/>
              <a:headEnd/>
              <a:tailEnd/>
            </a:ln>
          </p:spPr>
          <p:txBody>
            <a:bodyPr wrap="none">
              <a:spAutoFit/>
            </a:bodyPr>
            <a:lstStyle/>
            <a:p>
              <a:r>
                <a:rPr lang="en-US" altLang="zh-CN" sz="2000" dirty="0" smtClean="0">
                  <a:latin typeface="Book Antiqua" pitchFamily="18" charset="0"/>
                  <a:ea typeface="黑体" pitchFamily="2" charset="-122"/>
                </a:rPr>
                <a:t>photon</a:t>
              </a:r>
              <a:endParaRPr lang="zh-CN" altLang="en-US" sz="2000" dirty="0">
                <a:latin typeface="Book Antiqua" pitchFamily="18" charset="0"/>
                <a:ea typeface="黑体" pitchFamily="2" charset="-122"/>
              </a:endParaRPr>
            </a:p>
          </p:txBody>
        </p:sp>
      </p:grpSp>
      <p:sp>
        <p:nvSpPr>
          <p:cNvPr id="32" name="Rectangle 12"/>
          <p:cNvSpPr>
            <a:spLocks noGrp="1"/>
          </p:cNvSpPr>
          <p:nvPr>
            <p:ph type="title" idx="4294967295"/>
          </p:nvPr>
        </p:nvSpPr>
        <p:spPr>
          <a:xfrm>
            <a:off x="142844" y="214290"/>
            <a:ext cx="7643866" cy="642942"/>
          </a:xfrm>
        </p:spPr>
        <p:txBody>
          <a:bodyPr>
            <a:normAutofit/>
          </a:bodyPr>
          <a:lstStyle/>
          <a:p>
            <a:pPr algn="l"/>
            <a:r>
              <a:rPr lang="zh-CN" altLang="en-US" sz="3000" dirty="0" smtClean="0">
                <a:solidFill>
                  <a:srgbClr val="993300"/>
                </a:solidFill>
                <a:latin typeface="Arial" pitchFamily="34" charset="0"/>
                <a:ea typeface="黑体" pitchFamily="2" charset="-122"/>
                <a:cs typeface="Arial" pitchFamily="34" charset="0"/>
              </a:rPr>
              <a:t>闪烁体发光的特点：</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357158" y="214314"/>
            <a:ext cx="8215370" cy="857232"/>
          </a:xfrm>
        </p:spPr>
        <p:txBody>
          <a:bodyPr>
            <a:normAutofit/>
          </a:bodyPr>
          <a:lstStyle/>
          <a:p>
            <a:r>
              <a:rPr lang="zh-CN" altLang="en-US" sz="3500" dirty="0" smtClean="0">
                <a:solidFill>
                  <a:srgbClr val="993300"/>
                </a:solidFill>
                <a:latin typeface="Arial" pitchFamily="34" charset="0"/>
                <a:ea typeface="黑体" pitchFamily="2" charset="-122"/>
                <a:cs typeface="Arial" pitchFamily="34" charset="0"/>
              </a:rPr>
              <a:t>人工微结构中的光学：微纳光子学</a:t>
            </a:r>
          </a:p>
        </p:txBody>
      </p:sp>
      <p:sp>
        <p:nvSpPr>
          <p:cNvPr id="32772" name="Text Box 4"/>
          <p:cNvSpPr txBox="1">
            <a:spLocks noChangeArrowheads="1"/>
          </p:cNvSpPr>
          <p:nvPr/>
        </p:nvSpPr>
        <p:spPr bwMode="auto">
          <a:xfrm>
            <a:off x="214282" y="1357298"/>
            <a:ext cx="8818596" cy="4824398"/>
          </a:xfrm>
          <a:prstGeom prst="rect">
            <a:avLst/>
          </a:prstGeom>
          <a:noFill/>
          <a:ln w="9525">
            <a:noFill/>
            <a:miter lim="800000"/>
            <a:headEnd/>
            <a:tailEnd/>
          </a:ln>
          <a:effectLst/>
        </p:spPr>
        <p:txBody>
          <a:bodyPr wrap="square">
            <a:spAutoFit/>
          </a:bodyPr>
          <a:lstStyle/>
          <a:p>
            <a:pPr fontAlgn="auto">
              <a:lnSpc>
                <a:spcPts val="2500"/>
              </a:lnSpc>
              <a:spcBef>
                <a:spcPct val="50000"/>
              </a:spcBef>
              <a:spcAft>
                <a:spcPts val="0"/>
              </a:spcAft>
              <a:buFont typeface="Wingdings" pitchFamily="2" charset="2"/>
              <a:buChar char="Ø"/>
              <a:defRPr/>
            </a:pPr>
            <a:r>
              <a:rPr lang="zh-CN" altLang="en-US" sz="3000" u="sng" dirty="0" smtClean="0">
                <a:solidFill>
                  <a:srgbClr val="0000FF"/>
                </a:solidFill>
                <a:latin typeface="Times New Roman" pitchFamily="18" charset="0"/>
                <a:ea typeface="黑体" pitchFamily="2" charset="-122"/>
                <a:cs typeface="Times New Roman" pitchFamily="18" charset="0"/>
              </a:rPr>
              <a:t>人工微结构材料的特征：</a:t>
            </a:r>
            <a:endParaRPr lang="en-US" altLang="zh-CN" sz="3000" u="sng" dirty="0" smtClean="0">
              <a:solidFill>
                <a:srgbClr val="0000FF"/>
              </a:solidFill>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r>
              <a:rPr lang="en-US" altLang="zh-CN" sz="3000" dirty="0" smtClean="0">
                <a:latin typeface="Times New Roman" pitchFamily="18" charset="0"/>
                <a:ea typeface="黑体" pitchFamily="2" charset="-122"/>
                <a:cs typeface="Times New Roman" pitchFamily="18" charset="0"/>
              </a:rPr>
              <a:t>    </a:t>
            </a:r>
            <a:r>
              <a:rPr lang="zh-CN" altLang="en-US" sz="3000" dirty="0" smtClean="0">
                <a:latin typeface="Times New Roman" pitchFamily="18" charset="0"/>
                <a:ea typeface="黑体" pitchFamily="2" charset="-122"/>
                <a:cs typeface="Times New Roman" pitchFamily="18" charset="0"/>
              </a:rPr>
              <a:t>波长或亚波长结构的介质或金属</a:t>
            </a:r>
            <a:endParaRPr lang="en-US" altLang="zh-CN" sz="3000" dirty="0" smtClean="0">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endParaRPr lang="zh-CN" altLang="en-US" sz="3000" dirty="0" smtClean="0">
              <a:latin typeface="Times New Roman" pitchFamily="18" charset="0"/>
              <a:ea typeface="黑体" pitchFamily="2" charset="-122"/>
              <a:cs typeface="Times New Roman" pitchFamily="18" charset="0"/>
            </a:endParaRPr>
          </a:p>
          <a:p>
            <a:pPr fontAlgn="auto">
              <a:lnSpc>
                <a:spcPts val="2500"/>
              </a:lnSpc>
              <a:spcBef>
                <a:spcPct val="50000"/>
              </a:spcBef>
              <a:spcAft>
                <a:spcPts val="0"/>
              </a:spcAft>
              <a:buFont typeface="Wingdings" pitchFamily="2" charset="2"/>
              <a:buChar char="Ø"/>
              <a:defRPr/>
            </a:pPr>
            <a:r>
              <a:rPr lang="zh-CN" altLang="en-US" sz="3000" u="sng" dirty="0" smtClean="0">
                <a:solidFill>
                  <a:srgbClr val="0000FF"/>
                </a:solidFill>
                <a:latin typeface="Times New Roman" pitchFamily="18" charset="0"/>
                <a:ea typeface="黑体" pitchFamily="2" charset="-122"/>
                <a:cs typeface="Times New Roman" pitchFamily="18" charset="0"/>
              </a:rPr>
              <a:t>功能：</a:t>
            </a:r>
            <a:endParaRPr lang="en-US" altLang="zh-CN" sz="3000" u="sng" dirty="0" smtClean="0">
              <a:solidFill>
                <a:srgbClr val="0000FF"/>
              </a:solidFill>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r>
              <a:rPr lang="en-US" altLang="zh-CN" sz="3000" dirty="0" smtClean="0">
                <a:latin typeface="Times New Roman" pitchFamily="18" charset="0"/>
                <a:ea typeface="黑体" pitchFamily="2" charset="-122"/>
                <a:cs typeface="Times New Roman" pitchFamily="18" charset="0"/>
              </a:rPr>
              <a:t>(1) </a:t>
            </a:r>
            <a:r>
              <a:rPr lang="zh-CN" altLang="en-US" sz="3000" dirty="0" smtClean="0">
                <a:latin typeface="Times New Roman" pitchFamily="18" charset="0"/>
                <a:ea typeface="黑体" pitchFamily="2" charset="-122"/>
                <a:cs typeface="Times New Roman" pitchFamily="18" charset="0"/>
              </a:rPr>
              <a:t>调控电磁波的传输</a:t>
            </a:r>
            <a:endParaRPr lang="en-US" sz="3000" dirty="0" smtClean="0">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r>
              <a:rPr lang="en-US" altLang="zh-CN" sz="3000" dirty="0" smtClean="0">
                <a:latin typeface="Times New Roman" pitchFamily="18" charset="0"/>
                <a:ea typeface="黑体" pitchFamily="2" charset="-122"/>
                <a:cs typeface="Times New Roman" pitchFamily="18" charset="0"/>
              </a:rPr>
              <a:t>(2) </a:t>
            </a:r>
            <a:r>
              <a:rPr lang="zh-CN" altLang="en-US" sz="3000" dirty="0" smtClean="0">
                <a:latin typeface="Times New Roman" pitchFamily="18" charset="0"/>
                <a:ea typeface="黑体" pitchFamily="2" charset="-122"/>
                <a:cs typeface="Times New Roman" pitchFamily="18" charset="0"/>
              </a:rPr>
              <a:t>调控光学模式密度</a:t>
            </a:r>
            <a:endParaRPr lang="en-US" altLang="zh-CN" sz="3000" dirty="0" smtClean="0">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endParaRPr lang="zh-CN" altLang="en-US" sz="3000" dirty="0">
              <a:latin typeface="Times New Roman" pitchFamily="18" charset="0"/>
              <a:ea typeface="黑体" pitchFamily="2" charset="-122"/>
              <a:cs typeface="Times New Roman" pitchFamily="18" charset="0"/>
            </a:endParaRPr>
          </a:p>
          <a:p>
            <a:pPr fontAlgn="auto">
              <a:lnSpc>
                <a:spcPts val="2500"/>
              </a:lnSpc>
              <a:spcBef>
                <a:spcPct val="50000"/>
              </a:spcBef>
              <a:spcAft>
                <a:spcPts val="0"/>
              </a:spcAft>
              <a:buFont typeface="Wingdings" pitchFamily="2" charset="2"/>
              <a:buChar char="Ø"/>
              <a:defRPr/>
            </a:pPr>
            <a:r>
              <a:rPr lang="zh-CN" altLang="en-US" sz="3000" u="sng" dirty="0" smtClean="0">
                <a:solidFill>
                  <a:srgbClr val="0000FF"/>
                </a:solidFill>
                <a:latin typeface="Times New Roman" pitchFamily="18" charset="0"/>
                <a:ea typeface="黑体" pitchFamily="2" charset="-122"/>
                <a:cs typeface="Times New Roman" pitchFamily="18" charset="0"/>
              </a:rPr>
              <a:t>种类：</a:t>
            </a:r>
            <a:endParaRPr lang="en-US" altLang="zh-CN" sz="3000" u="sng" dirty="0" smtClean="0">
              <a:solidFill>
                <a:srgbClr val="0000FF"/>
              </a:solidFill>
              <a:latin typeface="Times New Roman" pitchFamily="18" charset="0"/>
              <a:ea typeface="黑体" pitchFamily="2" charset="-122"/>
              <a:cs typeface="Times New Roman" pitchFamily="18" charset="0"/>
            </a:endParaRPr>
          </a:p>
          <a:p>
            <a:pPr fontAlgn="auto">
              <a:lnSpc>
                <a:spcPts val="2500"/>
              </a:lnSpc>
              <a:spcBef>
                <a:spcPct val="50000"/>
              </a:spcBef>
              <a:spcAft>
                <a:spcPts val="0"/>
              </a:spcAft>
              <a:defRPr/>
            </a:pPr>
            <a:r>
              <a:rPr lang="zh-CN" altLang="en-US" sz="3000" dirty="0" smtClean="0">
                <a:latin typeface="Times New Roman" pitchFamily="18" charset="0"/>
                <a:ea typeface="黑体" pitchFamily="2" charset="-122"/>
                <a:cs typeface="Times New Roman" pitchFamily="18" charset="0"/>
              </a:rPr>
              <a:t>光子晶体，光学微腔，表面等离激元，等</a:t>
            </a:r>
            <a:endParaRPr lang="en-US" altLang="zh-CN" sz="3000" dirty="0" smtClean="0">
              <a:latin typeface="Times New Roman" pitchFamily="18" charset="0"/>
              <a:ea typeface="黑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body" idx="4294967295"/>
          </p:nvPr>
        </p:nvSpPr>
        <p:spPr>
          <a:xfrm>
            <a:off x="468313" y="333375"/>
            <a:ext cx="4175125" cy="523875"/>
          </a:xfrm>
        </p:spPr>
        <p:txBody>
          <a:bodyPr/>
          <a:lstStyle/>
          <a:p>
            <a:pPr>
              <a:lnSpc>
                <a:spcPct val="80000"/>
              </a:lnSpc>
              <a:buFont typeface="Arial" pitchFamily="34" charset="0"/>
              <a:buNone/>
            </a:pPr>
            <a:r>
              <a:rPr lang="zh-CN" altLang="en-US" sz="3000" dirty="0" smtClean="0">
                <a:solidFill>
                  <a:srgbClr val="0000FF"/>
                </a:solidFill>
                <a:latin typeface="黑体" pitchFamily="2" charset="-122"/>
                <a:ea typeface="黑体" pitchFamily="2" charset="-122"/>
              </a:rPr>
              <a:t>人工微结构闪烁体 </a:t>
            </a:r>
          </a:p>
        </p:txBody>
      </p:sp>
      <p:sp>
        <p:nvSpPr>
          <p:cNvPr id="24579" name="Text Box 3"/>
          <p:cNvSpPr txBox="1">
            <a:spLocks noChangeArrowheads="1"/>
          </p:cNvSpPr>
          <p:nvPr/>
        </p:nvSpPr>
        <p:spPr bwMode="auto">
          <a:xfrm>
            <a:off x="4191000" y="1165225"/>
            <a:ext cx="1981200" cy="473075"/>
          </a:xfrm>
          <a:prstGeom prst="rect">
            <a:avLst/>
          </a:prstGeom>
          <a:noFill/>
          <a:ln w="25400" algn="ctr">
            <a:noFill/>
            <a:miter lim="800000"/>
            <a:headEnd/>
            <a:tailEnd/>
          </a:ln>
        </p:spPr>
        <p:txBody>
          <a:bodyPr>
            <a:spAutoFit/>
          </a:bodyPr>
          <a:lstStyle/>
          <a:p>
            <a:pPr>
              <a:spcBef>
                <a:spcPct val="50000"/>
              </a:spcBef>
            </a:pPr>
            <a:r>
              <a:rPr lang="zh-CN" altLang="en-US" sz="2500" dirty="0" smtClean="0">
                <a:solidFill>
                  <a:srgbClr val="0000FF"/>
                </a:solidFill>
                <a:latin typeface="黑体" pitchFamily="2" charset="-122"/>
                <a:ea typeface="黑体" pitchFamily="2" charset="-122"/>
              </a:rPr>
              <a:t>人工微结构</a:t>
            </a:r>
            <a:endParaRPr lang="zh-CN" altLang="en-US" sz="2500" dirty="0">
              <a:solidFill>
                <a:srgbClr val="0000FF"/>
              </a:solidFill>
              <a:latin typeface="黑体" pitchFamily="2" charset="-122"/>
              <a:ea typeface="黑体" pitchFamily="2" charset="-122"/>
            </a:endParaRPr>
          </a:p>
        </p:txBody>
      </p:sp>
      <p:sp>
        <p:nvSpPr>
          <p:cNvPr id="24580" name="Oval 4"/>
          <p:cNvSpPr>
            <a:spLocks noChangeArrowheads="1"/>
          </p:cNvSpPr>
          <p:nvPr/>
        </p:nvSpPr>
        <p:spPr bwMode="auto">
          <a:xfrm>
            <a:off x="685800" y="1028700"/>
            <a:ext cx="2438400" cy="762000"/>
          </a:xfrm>
          <a:prstGeom prst="ellipse">
            <a:avLst/>
          </a:prstGeom>
          <a:noFill/>
          <a:ln w="25400" algn="ctr">
            <a:solidFill>
              <a:srgbClr val="FF0000"/>
            </a:solidFill>
            <a:round/>
            <a:headEnd/>
            <a:tailEnd/>
          </a:ln>
        </p:spPr>
        <p:txBody>
          <a:bodyPr anchor="ctr">
            <a:spAutoFit/>
          </a:bodyPr>
          <a:lstStyle/>
          <a:p>
            <a:endParaRPr lang="zh-CN" altLang="en-US">
              <a:latin typeface="Book Antiqua" pitchFamily="18" charset="0"/>
            </a:endParaRPr>
          </a:p>
        </p:txBody>
      </p:sp>
      <p:sp>
        <p:nvSpPr>
          <p:cNvPr id="24581" name="Text Box 5"/>
          <p:cNvSpPr txBox="1">
            <a:spLocks noChangeArrowheads="1"/>
          </p:cNvSpPr>
          <p:nvPr/>
        </p:nvSpPr>
        <p:spPr bwMode="auto">
          <a:xfrm>
            <a:off x="3124200" y="708025"/>
            <a:ext cx="696913" cy="1311275"/>
          </a:xfrm>
          <a:prstGeom prst="rect">
            <a:avLst/>
          </a:prstGeom>
          <a:noFill/>
          <a:ln w="25400" algn="ctr">
            <a:noFill/>
            <a:miter lim="800000"/>
            <a:headEnd/>
            <a:tailEnd/>
          </a:ln>
        </p:spPr>
        <p:txBody>
          <a:bodyPr wrap="none">
            <a:spAutoFit/>
          </a:bodyPr>
          <a:lstStyle/>
          <a:p>
            <a:r>
              <a:rPr lang="en-US" altLang="zh-CN" sz="8000" b="1">
                <a:latin typeface="黑体" pitchFamily="2" charset="-122"/>
                <a:ea typeface="黑体" pitchFamily="2" charset="-122"/>
              </a:rPr>
              <a:t>+</a:t>
            </a:r>
          </a:p>
        </p:txBody>
      </p:sp>
      <p:sp>
        <p:nvSpPr>
          <p:cNvPr id="24582" name="Text Box 6"/>
          <p:cNvSpPr txBox="1">
            <a:spLocks noChangeArrowheads="1"/>
          </p:cNvSpPr>
          <p:nvPr/>
        </p:nvSpPr>
        <p:spPr bwMode="auto">
          <a:xfrm>
            <a:off x="914400" y="1165225"/>
            <a:ext cx="2133600" cy="473075"/>
          </a:xfrm>
          <a:prstGeom prst="rect">
            <a:avLst/>
          </a:prstGeom>
          <a:noFill/>
          <a:ln w="25400" algn="ctr">
            <a:noFill/>
            <a:miter lim="800000"/>
            <a:headEnd/>
            <a:tailEnd/>
          </a:ln>
        </p:spPr>
        <p:txBody>
          <a:bodyPr>
            <a:spAutoFit/>
          </a:bodyPr>
          <a:lstStyle/>
          <a:p>
            <a:pPr algn="ctr">
              <a:spcBef>
                <a:spcPct val="50000"/>
              </a:spcBef>
            </a:pPr>
            <a:r>
              <a:rPr lang="zh-CN" altLang="en-US" sz="2500">
                <a:solidFill>
                  <a:srgbClr val="0000FF"/>
                </a:solidFill>
                <a:latin typeface="黑体" pitchFamily="2" charset="-122"/>
                <a:ea typeface="黑体" pitchFamily="2" charset="-122"/>
              </a:rPr>
              <a:t>闪烁发光</a:t>
            </a:r>
          </a:p>
        </p:txBody>
      </p:sp>
      <p:sp>
        <p:nvSpPr>
          <p:cNvPr id="24583" name="Oval 7"/>
          <p:cNvSpPr>
            <a:spLocks noChangeArrowheads="1"/>
          </p:cNvSpPr>
          <p:nvPr/>
        </p:nvSpPr>
        <p:spPr bwMode="auto">
          <a:xfrm>
            <a:off x="3810000" y="1012825"/>
            <a:ext cx="2438400" cy="762000"/>
          </a:xfrm>
          <a:prstGeom prst="ellipse">
            <a:avLst/>
          </a:prstGeom>
          <a:noFill/>
          <a:ln w="25400" algn="ctr">
            <a:solidFill>
              <a:srgbClr val="FF0000"/>
            </a:solidFill>
            <a:round/>
            <a:headEnd/>
            <a:tailEnd/>
          </a:ln>
        </p:spPr>
        <p:txBody>
          <a:bodyPr anchor="ctr">
            <a:spAutoFit/>
          </a:bodyPr>
          <a:lstStyle/>
          <a:p>
            <a:endParaRPr lang="zh-CN" altLang="en-US">
              <a:latin typeface="Book Antiqua" pitchFamily="18" charset="0"/>
            </a:endParaRPr>
          </a:p>
        </p:txBody>
      </p:sp>
      <p:sp>
        <p:nvSpPr>
          <p:cNvPr id="24584" name="Line 8"/>
          <p:cNvSpPr>
            <a:spLocks noChangeShapeType="1"/>
          </p:cNvSpPr>
          <p:nvPr/>
        </p:nvSpPr>
        <p:spPr bwMode="auto">
          <a:xfrm>
            <a:off x="6477000" y="1409700"/>
            <a:ext cx="1828800" cy="0"/>
          </a:xfrm>
          <a:prstGeom prst="line">
            <a:avLst/>
          </a:prstGeom>
          <a:noFill/>
          <a:ln w="254000">
            <a:solidFill>
              <a:srgbClr val="0000FF"/>
            </a:solidFill>
            <a:round/>
            <a:headEnd/>
            <a:tailEnd type="triangle" w="med" len="med"/>
          </a:ln>
        </p:spPr>
        <p:txBody>
          <a:bodyPr>
            <a:spAutoFit/>
          </a:bodyPr>
          <a:lstStyle/>
          <a:p>
            <a:endParaRPr lang="zh-CN" altLang="en-US"/>
          </a:p>
        </p:txBody>
      </p:sp>
      <p:sp>
        <p:nvSpPr>
          <p:cNvPr id="36873" name="Rectangle 9"/>
          <p:cNvSpPr>
            <a:spLocks noChangeArrowheads="1"/>
          </p:cNvSpPr>
          <p:nvPr/>
        </p:nvSpPr>
        <p:spPr bwMode="auto">
          <a:xfrm>
            <a:off x="609600" y="2108200"/>
            <a:ext cx="5475288" cy="830263"/>
          </a:xfrm>
          <a:prstGeom prst="rect">
            <a:avLst/>
          </a:prstGeom>
          <a:noFill/>
          <a:ln w="9525">
            <a:noFill/>
            <a:miter lim="800000"/>
            <a:headEnd/>
            <a:tailEnd/>
          </a:ln>
          <a:effectLst/>
        </p:spPr>
        <p:txBody>
          <a:bodyPr/>
          <a:lstStyle/>
          <a:p>
            <a:pPr marL="342900" indent="-342900" algn="ctr" fontAlgn="auto">
              <a:spcBef>
                <a:spcPct val="20000"/>
              </a:spcBef>
              <a:spcAft>
                <a:spcPts val="0"/>
              </a:spcAft>
              <a:buFont typeface="Arial" pitchFamily="34" charset="0"/>
              <a:buNone/>
              <a:defRPr/>
            </a:pPr>
            <a:r>
              <a:rPr lang="zh-CN" altLang="en-US" sz="4100">
                <a:effectLst>
                  <a:outerShdw blurRad="38100" dist="38100" dir="2700000" algn="tl">
                    <a:srgbClr val="C0C0C0"/>
                  </a:outerShdw>
                </a:effectLst>
                <a:latin typeface="黑体" pitchFamily="2" charset="-122"/>
                <a:ea typeface="黑体" pitchFamily="2" charset="-122"/>
              </a:rPr>
              <a:t>人工微结构闪烁体</a:t>
            </a:r>
          </a:p>
          <a:p>
            <a:pPr marL="342900" indent="-342900" algn="ctr" fontAlgn="auto">
              <a:spcBef>
                <a:spcPct val="20000"/>
              </a:spcBef>
              <a:spcAft>
                <a:spcPts val="0"/>
              </a:spcAft>
              <a:buFont typeface="Arial" pitchFamily="34" charset="0"/>
              <a:buNone/>
              <a:defRPr/>
            </a:pPr>
            <a:r>
              <a:rPr lang="zh-CN" altLang="en-US" sz="2500">
                <a:solidFill>
                  <a:srgbClr val="FF0000"/>
                </a:solidFill>
                <a:latin typeface="黑体" pitchFamily="2" charset="-122"/>
                <a:ea typeface="黑体" pitchFamily="2" charset="-122"/>
              </a:rPr>
              <a:t>方向性受控</a:t>
            </a:r>
          </a:p>
          <a:p>
            <a:pPr marL="342900" indent="-342900" algn="ctr" fontAlgn="auto">
              <a:spcBef>
                <a:spcPct val="20000"/>
              </a:spcBef>
              <a:spcAft>
                <a:spcPts val="0"/>
              </a:spcAft>
              <a:buFont typeface="Arial" pitchFamily="34" charset="0"/>
              <a:buNone/>
              <a:defRPr/>
            </a:pPr>
            <a:r>
              <a:rPr lang="zh-CN" altLang="en-US" sz="2500">
                <a:solidFill>
                  <a:srgbClr val="FF0000"/>
                </a:solidFill>
                <a:latin typeface="黑体" pitchFamily="2" charset="-122"/>
                <a:ea typeface="黑体" pitchFamily="2" charset="-122"/>
              </a:rPr>
              <a:t>跃迁动力学过程受控</a:t>
            </a:r>
          </a:p>
          <a:p>
            <a:pPr marL="342900" indent="-342900" algn="ctr" fontAlgn="auto">
              <a:spcBef>
                <a:spcPct val="20000"/>
              </a:spcBef>
              <a:spcAft>
                <a:spcPts val="0"/>
              </a:spcAft>
              <a:buFont typeface="Arial" pitchFamily="34" charset="0"/>
              <a:buNone/>
              <a:defRPr/>
            </a:pPr>
            <a:endParaRPr lang="zh-CN" altLang="en-US" sz="4100">
              <a:effectLst>
                <a:outerShdw blurRad="38100" dist="38100" dir="2700000" algn="tl">
                  <a:srgbClr val="C0C0C0"/>
                </a:outerShdw>
              </a:effectLst>
              <a:latin typeface="黑体" pitchFamily="2" charset="-122"/>
              <a:ea typeface="黑体" pitchFamily="2" charset="-122"/>
            </a:endParaRPr>
          </a:p>
        </p:txBody>
      </p:sp>
      <p:sp>
        <p:nvSpPr>
          <p:cNvPr id="24586" name="Oval 10"/>
          <p:cNvSpPr>
            <a:spLocks noChangeArrowheads="1"/>
          </p:cNvSpPr>
          <p:nvPr/>
        </p:nvSpPr>
        <p:spPr bwMode="auto">
          <a:xfrm>
            <a:off x="304800" y="1844675"/>
            <a:ext cx="6019800" cy="2092325"/>
          </a:xfrm>
          <a:prstGeom prst="ellipse">
            <a:avLst/>
          </a:prstGeom>
          <a:noFill/>
          <a:ln w="25400" algn="ctr">
            <a:solidFill>
              <a:srgbClr val="FF0000"/>
            </a:solidFill>
            <a:round/>
            <a:headEnd/>
            <a:tailEnd/>
          </a:ln>
        </p:spPr>
        <p:txBody>
          <a:bodyPr anchor="ctr">
            <a:spAutoFit/>
          </a:bodyPr>
          <a:lstStyle/>
          <a:p>
            <a:endParaRPr lang="zh-CN" altLang="en-US">
              <a:latin typeface="Book Antiqua" pitchFamily="18" charset="0"/>
            </a:endParaRPr>
          </a:p>
        </p:txBody>
      </p:sp>
      <p:sp>
        <p:nvSpPr>
          <p:cNvPr id="36875" name="Text Box 11"/>
          <p:cNvSpPr txBox="1">
            <a:spLocks noChangeArrowheads="1"/>
          </p:cNvSpPr>
          <p:nvPr/>
        </p:nvSpPr>
        <p:spPr bwMode="auto">
          <a:xfrm>
            <a:off x="6629400" y="692150"/>
            <a:ext cx="822325" cy="473075"/>
          </a:xfrm>
          <a:prstGeom prst="rect">
            <a:avLst/>
          </a:prstGeom>
          <a:noFill/>
          <a:ln w="25400" algn="ctr">
            <a:noFill/>
            <a:miter lim="800000"/>
            <a:headEnd/>
            <a:tailEnd/>
          </a:ln>
          <a:effectLst/>
        </p:spPr>
        <p:txBody>
          <a:bodyPr wrap="none">
            <a:spAutoFit/>
          </a:bodyPr>
          <a:lstStyle/>
          <a:p>
            <a:pPr fontAlgn="auto">
              <a:spcBef>
                <a:spcPts val="0"/>
              </a:spcBef>
              <a:spcAft>
                <a:spcPts val="0"/>
              </a:spcAft>
              <a:defRPr/>
            </a:pPr>
            <a:r>
              <a:rPr lang="zh-CN" altLang="en-US" sz="2500" b="1">
                <a:solidFill>
                  <a:srgbClr val="6600CC"/>
                </a:solidFill>
                <a:effectLst>
                  <a:outerShdw blurRad="38100" dist="38100" dir="2700000" algn="tl">
                    <a:srgbClr val="C0C0C0"/>
                  </a:outerShdw>
                </a:effectLst>
                <a:latin typeface="黑体" pitchFamily="2" charset="-122"/>
                <a:ea typeface="黑体" pitchFamily="2" charset="-122"/>
              </a:rPr>
              <a:t>结合</a:t>
            </a:r>
          </a:p>
        </p:txBody>
      </p:sp>
      <p:pic>
        <p:nvPicPr>
          <p:cNvPr id="24588" name="Picture 16" descr="drip%20irrigation_0"/>
          <p:cNvPicPr>
            <a:picLocks noChangeAspect="1" noChangeArrowheads="1"/>
          </p:cNvPicPr>
          <p:nvPr/>
        </p:nvPicPr>
        <p:blipFill>
          <a:blip r:embed="rId2"/>
          <a:srcRect/>
          <a:stretch>
            <a:fillRect/>
          </a:stretch>
        </p:blipFill>
        <p:spPr bwMode="auto">
          <a:xfrm>
            <a:off x="285750" y="4000500"/>
            <a:ext cx="4319588" cy="2584450"/>
          </a:xfrm>
          <a:prstGeom prst="rect">
            <a:avLst/>
          </a:prstGeom>
          <a:noFill/>
          <a:ln w="9525">
            <a:noFill/>
            <a:miter lim="800000"/>
            <a:headEnd/>
            <a:tailEnd/>
          </a:ln>
        </p:spPr>
      </p:pic>
      <p:sp>
        <p:nvSpPr>
          <p:cNvPr id="24589" name="Text Box 18"/>
          <p:cNvSpPr txBox="1">
            <a:spLocks noChangeArrowheads="1"/>
          </p:cNvSpPr>
          <p:nvPr/>
        </p:nvSpPr>
        <p:spPr bwMode="auto">
          <a:xfrm>
            <a:off x="1042988" y="6237288"/>
            <a:ext cx="3384550" cy="366712"/>
          </a:xfrm>
          <a:prstGeom prst="rect">
            <a:avLst/>
          </a:prstGeom>
          <a:noFill/>
          <a:ln w="9525">
            <a:noFill/>
            <a:miter lim="800000"/>
            <a:headEnd/>
            <a:tailEnd/>
          </a:ln>
        </p:spPr>
        <p:txBody>
          <a:bodyPr>
            <a:spAutoFit/>
          </a:bodyPr>
          <a:lstStyle/>
          <a:p>
            <a:pPr>
              <a:spcBef>
                <a:spcPct val="50000"/>
              </a:spcBef>
            </a:pPr>
            <a:r>
              <a:rPr lang="zh-CN" altLang="en-US">
                <a:solidFill>
                  <a:srgbClr val="FFFF00"/>
                </a:solidFill>
                <a:latin typeface="Book Antiqua" pitchFamily="18" charset="0"/>
                <a:ea typeface="黑体" pitchFamily="2" charset="-122"/>
              </a:rPr>
              <a:t>滴灌技术：充分利用每一滴水</a:t>
            </a:r>
          </a:p>
        </p:txBody>
      </p:sp>
      <p:sp>
        <p:nvSpPr>
          <p:cNvPr id="14" name="TextBox 13"/>
          <p:cNvSpPr txBox="1"/>
          <p:nvPr/>
        </p:nvSpPr>
        <p:spPr>
          <a:xfrm>
            <a:off x="4857750" y="4786313"/>
            <a:ext cx="4032250" cy="554037"/>
          </a:xfrm>
          <a:prstGeom prst="rect">
            <a:avLst/>
          </a:prstGeom>
          <a:noFill/>
        </p:spPr>
        <p:txBody>
          <a:bodyPr wrap="none">
            <a:spAutoFit/>
          </a:bodyPr>
          <a:lstStyle/>
          <a:p>
            <a:pPr fontAlgn="auto">
              <a:spcBef>
                <a:spcPts val="0"/>
              </a:spcBef>
              <a:spcAft>
                <a:spcPts val="0"/>
              </a:spcAft>
              <a:defRPr/>
            </a:pPr>
            <a:r>
              <a:rPr lang="zh-CN" altLang="en-US" sz="3000" dirty="0">
                <a:solidFill>
                  <a:srgbClr val="FF0000"/>
                </a:solidFill>
                <a:latin typeface="黑体" pitchFamily="2" charset="-122"/>
                <a:ea typeface="黑体" pitchFamily="2" charset="-122"/>
              </a:rPr>
              <a:t>充分利用自发辐射跃迁</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50800">
          <a:tailEnd type="arrow"/>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2413</TotalTime>
  <Words>1205</Words>
  <PresentationFormat>全屏显示(4:3)</PresentationFormat>
  <Paragraphs>318</Paragraphs>
  <Slides>25</Slides>
  <Notes>2</Notes>
  <HiddenSlides>0</HiddenSlides>
  <MMClips>0</MMClips>
  <ScaleCrop>false</ScaleCrop>
  <HeadingPairs>
    <vt:vector size="6" baseType="variant">
      <vt:variant>
        <vt:lpstr>主题</vt:lpstr>
      </vt:variant>
      <vt:variant>
        <vt:i4>1</vt:i4>
      </vt:variant>
      <vt:variant>
        <vt:lpstr>嵌入 OLE 服务器</vt:lpstr>
      </vt:variant>
      <vt:variant>
        <vt:i4>4</vt:i4>
      </vt:variant>
      <vt:variant>
        <vt:lpstr>幻灯片标题</vt:lpstr>
      </vt:variant>
      <vt:variant>
        <vt:i4>25</vt:i4>
      </vt:variant>
    </vt:vector>
  </HeadingPairs>
  <TitlesOfParts>
    <vt:vector size="30" baseType="lpstr">
      <vt:lpstr>Office 主题</vt:lpstr>
      <vt:lpstr>Graph</vt:lpstr>
      <vt:lpstr>公式</vt:lpstr>
      <vt:lpstr>Equation</vt:lpstr>
      <vt:lpstr>Origin Graph</vt:lpstr>
      <vt:lpstr>利用光子晶体实现闪烁体 光提取效率的提高</vt:lpstr>
      <vt:lpstr>幻灯片 2</vt:lpstr>
      <vt:lpstr>幻灯片 3</vt:lpstr>
      <vt:lpstr>幻灯片 4</vt:lpstr>
      <vt:lpstr>幻灯片 5</vt:lpstr>
      <vt:lpstr>闪烁体发光的特点：</vt:lpstr>
      <vt:lpstr>闪烁体发光的特点：</vt:lpstr>
      <vt:lpstr>人工微结构中的光学：微纳光子学</vt:lpstr>
      <vt:lpstr>幻灯片 9</vt:lpstr>
      <vt:lpstr>光子晶体  定义：折射率在空间周期变化的结构性材料。</vt:lpstr>
      <vt:lpstr>幻灯片 11</vt:lpstr>
      <vt:lpstr>光子晶体实现光提取的基本原理</vt:lpstr>
      <vt:lpstr>幻灯片 13</vt:lpstr>
      <vt:lpstr>幻灯片 14</vt:lpstr>
      <vt:lpstr>幻灯片 15</vt:lpstr>
      <vt:lpstr>幻灯片 16</vt:lpstr>
      <vt:lpstr>幻灯片 17</vt:lpstr>
      <vt:lpstr>幻灯片 18</vt:lpstr>
      <vt:lpstr>幻灯片 19</vt:lpstr>
      <vt:lpstr>幻灯片 20</vt:lpstr>
      <vt:lpstr>幻灯片 21</vt:lpstr>
      <vt:lpstr>Coupling between luminescent center with surface plasmon</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无机闪烁体研究进展</dc:title>
  <dc:creator>lbo</dc:creator>
  <cp:lastModifiedBy>lbo</cp:lastModifiedBy>
  <cp:revision>375</cp:revision>
  <dcterms:modified xsi:type="dcterms:W3CDTF">2014-08-09T02:06:01Z</dcterms:modified>
</cp:coreProperties>
</file>