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56" r:id="rId2"/>
    <p:sldId id="316" r:id="rId3"/>
    <p:sldId id="346" r:id="rId4"/>
    <p:sldId id="350" r:id="rId5"/>
    <p:sldId id="331" r:id="rId6"/>
    <p:sldId id="353" r:id="rId7"/>
    <p:sldId id="358" r:id="rId8"/>
    <p:sldId id="322" r:id="rId9"/>
    <p:sldId id="355" r:id="rId10"/>
    <p:sldId id="332" r:id="rId11"/>
    <p:sldId id="333" r:id="rId12"/>
    <p:sldId id="335" r:id="rId13"/>
    <p:sldId id="336" r:id="rId14"/>
    <p:sldId id="338" r:id="rId15"/>
    <p:sldId id="337" r:id="rId16"/>
    <p:sldId id="344" r:id="rId17"/>
    <p:sldId id="342" r:id="rId18"/>
    <p:sldId id="343" r:id="rId19"/>
    <p:sldId id="329" r:id="rId20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012ECD-51FC-41F1-AA8D-1B2483CD663E}" styleName="浅色样式 2 - 强调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950" autoAdjust="0"/>
  </p:normalViewPr>
  <p:slideViewPr>
    <p:cSldViewPr>
      <p:cViewPr>
        <p:scale>
          <a:sx n="50" d="100"/>
          <a:sy n="50" d="100"/>
        </p:scale>
        <p:origin x="-1253" y="-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6" d="100"/>
          <a:sy n="66" d="100"/>
        </p:scale>
        <p:origin x="-3139" y="-77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7F7D14-37B4-44D3-B35A-0CE9F77659BC}" type="datetimeFigureOut">
              <a:rPr lang="zh-CN" altLang="en-US" smtClean="0"/>
              <a:pPr/>
              <a:t>2014/8/12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9605CA-999B-4DDB-B54C-5DBFACACEF1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55A77E-D6DB-4D3C-99EC-BC17ED31ED07}" type="datetimeFigureOut">
              <a:rPr lang="zh-CN" altLang="en-US" smtClean="0"/>
              <a:pPr/>
              <a:t>2014/8/12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18C398-0A28-47ED-A7C0-04435D0C611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8C398-0A28-47ED-A7C0-04435D0C6116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 smtClean="0"/>
              <a:t>单击此处编辑母版副标题样式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2014/8/12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2014/8/12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2014/8/12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2014/8/12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" name="Rectangle 11"/>
          <p:cNvSpPr>
            <a:spLocks noChangeArrowheads="1"/>
          </p:cNvSpPr>
          <p:nvPr userDrawn="1"/>
        </p:nvSpPr>
        <p:spPr bwMode="auto">
          <a:xfrm>
            <a:off x="533400" y="1262062"/>
            <a:ext cx="7206952" cy="45719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2014/8/12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2014/8/12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533400" y="1262062"/>
            <a:ext cx="7206952" cy="45719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2014/8/12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" name="Rectangle 11"/>
          <p:cNvSpPr>
            <a:spLocks noChangeArrowheads="1"/>
          </p:cNvSpPr>
          <p:nvPr userDrawn="1"/>
        </p:nvSpPr>
        <p:spPr bwMode="auto">
          <a:xfrm>
            <a:off x="533400" y="1262062"/>
            <a:ext cx="7206952" cy="45719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2014/8/12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9" name="Rectangle 11"/>
          <p:cNvSpPr>
            <a:spLocks noChangeArrowheads="1"/>
          </p:cNvSpPr>
          <p:nvPr userDrawn="1"/>
        </p:nvSpPr>
        <p:spPr bwMode="auto">
          <a:xfrm>
            <a:off x="533400" y="1262062"/>
            <a:ext cx="7206952" cy="45719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2014/8/12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2014/8/12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2014/8/12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2014/8/12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8" name="Picture 7" descr="川大校徽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596336" y="119063"/>
            <a:ext cx="1441302" cy="1437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emf"/><Relationship Id="rId4" Type="http://schemas.openxmlformats.org/officeDocument/2006/relationships/image" Target="../media/image23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hyperlink" Target="../../../../Temp/t6/hadron1a.exe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071538" y="4000504"/>
            <a:ext cx="6429420" cy="71438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b="1" dirty="0" smtClean="0">
                <a:latin typeface="+mj-ea"/>
                <a:ea typeface="+mj-ea"/>
              </a:rPr>
              <a:t>报告人：张京隆</a:t>
            </a:r>
            <a:endParaRPr lang="en-US" altLang="zh-CN" b="1" dirty="0" smtClean="0">
              <a:latin typeface="+mj-ea"/>
              <a:ea typeface="+mj-ea"/>
            </a:endParaRPr>
          </a:p>
          <a:p>
            <a:pPr algn="r">
              <a:lnSpc>
                <a:spcPct val="150000"/>
              </a:lnSpc>
            </a:pPr>
            <a:endParaRPr lang="zh-CN" altLang="en-US" dirty="0" smtClean="0">
              <a:latin typeface="+mj-ea"/>
              <a:ea typeface="+mj-ea"/>
            </a:endParaRPr>
          </a:p>
        </p:txBody>
      </p:sp>
      <p:pic>
        <p:nvPicPr>
          <p:cNvPr id="5" name="图片 4" descr="YBJ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26431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reflection blurRad="6350" stA="52000" endA="300" endPos="35000" dir="5400000" sy="-100000" algn="bl" rotWithShape="0"/>
          </a:effectLst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0" y="2428868"/>
            <a:ext cx="9358346" cy="1214446"/>
          </a:xfrm>
        </p:spPr>
        <p:txBody>
          <a:bodyPr>
            <a:normAutofit fontScale="90000"/>
          </a:bodyPr>
          <a:lstStyle/>
          <a:p>
            <a:pPr algn="l"/>
            <a:r>
              <a:rPr lang="en-US" altLang="zh-CN" b="1" dirty="0" smtClean="0">
                <a:latin typeface="+mj-ea"/>
              </a:rPr>
              <a:t/>
            </a:r>
            <a:br>
              <a:rPr lang="en-US" altLang="zh-CN" b="1" dirty="0" smtClean="0">
                <a:latin typeface="+mj-ea"/>
              </a:rPr>
            </a:br>
            <a:r>
              <a:rPr lang="en-US" altLang="zh-CN" b="1" dirty="0" smtClean="0">
                <a:latin typeface="+mj-ea"/>
              </a:rPr>
              <a:t> LHAASO-WFCTA</a:t>
            </a:r>
            <a:br>
              <a:rPr lang="en-US" altLang="zh-CN" b="1" dirty="0" smtClean="0">
                <a:latin typeface="+mj-ea"/>
              </a:rPr>
            </a:br>
            <a:r>
              <a:rPr lang="en-US" altLang="zh-CN" b="1" dirty="0" smtClean="0">
                <a:latin typeface="+mj-ea"/>
              </a:rPr>
              <a:t> </a:t>
            </a:r>
            <a:r>
              <a:rPr lang="zh-CN" altLang="en-US" b="1" dirty="0" smtClean="0">
                <a:latin typeface="+mj-ea"/>
              </a:rPr>
              <a:t>电子学读出系统</a:t>
            </a:r>
            <a:r>
              <a:rPr lang="en-US" altLang="zh-CN" b="1" dirty="0" smtClean="0">
                <a:latin typeface="+mj-ea"/>
              </a:rPr>
              <a:t>-</a:t>
            </a:r>
            <a:r>
              <a:rPr lang="zh-CN" altLang="en-US" b="1" dirty="0" smtClean="0">
                <a:latin typeface="+mj-ea"/>
              </a:rPr>
              <a:t>数字电路设计</a:t>
            </a:r>
            <a:endParaRPr lang="zh-CN" altLang="en-US" b="1" dirty="0">
              <a:latin typeface="+mj-ea"/>
            </a:endParaRPr>
          </a:p>
        </p:txBody>
      </p:sp>
      <p:sp>
        <p:nvSpPr>
          <p:cNvPr id="8" name="副标题 2"/>
          <p:cNvSpPr txBox="1">
            <a:spLocks/>
          </p:cNvSpPr>
          <p:nvPr/>
        </p:nvSpPr>
        <p:spPr>
          <a:xfrm>
            <a:off x="3857588" y="6286496"/>
            <a:ext cx="5286412" cy="5715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zh-CN" alt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四川大学核科学与工程技术学院</a:t>
            </a:r>
          </a:p>
        </p:txBody>
      </p:sp>
      <p:sp>
        <p:nvSpPr>
          <p:cNvPr id="6" name="副标题 2"/>
          <p:cNvSpPr txBox="1">
            <a:spLocks/>
          </p:cNvSpPr>
          <p:nvPr/>
        </p:nvSpPr>
        <p:spPr>
          <a:xfrm>
            <a:off x="857224" y="4714884"/>
            <a:ext cx="7286676" cy="18573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>
              <a:lnSpc>
                <a:spcPct val="150000"/>
              </a:lnSpc>
              <a:spcBef>
                <a:spcPct val="20000"/>
              </a:spcBef>
            </a:pPr>
            <a:r>
              <a:rPr lang="zh-CN" altLang="en-US" sz="2400" dirty="0" smtClean="0">
                <a:latin typeface="+mj-ea"/>
                <a:ea typeface="+mj-ea"/>
              </a:rPr>
              <a:t>周荣</a:t>
            </a:r>
            <a:r>
              <a:rPr lang="zh-CN" altLang="en-US" sz="2400" baseline="0" dirty="0" smtClean="0">
                <a:latin typeface="+mj-ea"/>
                <a:ea typeface="+mj-ea"/>
              </a:rPr>
              <a:t>、白立新、韩纪锋、</a:t>
            </a:r>
            <a:r>
              <a:rPr lang="zh-CN" altLang="en-US" sz="2400" dirty="0" smtClean="0">
                <a:latin typeface="+mj-ea"/>
                <a:ea typeface="+mj-ea"/>
              </a:rPr>
              <a:t>张京隆、张进文、杨朝文</a:t>
            </a:r>
            <a:endParaRPr lang="en-US" altLang="zh-CN" sz="2400" dirty="0" smtClean="0">
              <a:latin typeface="+mj-ea"/>
              <a:ea typeface="+mj-ea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altLang="zh-CN" sz="2400" dirty="0" smtClean="0">
              <a:latin typeface="+mj-ea"/>
              <a:ea typeface="+mj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IMG_3419.JPG"/>
          <p:cNvPicPr/>
          <p:nvPr/>
        </p:nvPicPr>
        <p:blipFill>
          <a:blip r:embed="rId2" cstate="print"/>
          <a:srcRect l="23030" t="2919" r="15979" b="10852"/>
          <a:stretch>
            <a:fillRect/>
          </a:stretch>
        </p:blipFill>
        <p:spPr>
          <a:xfrm>
            <a:off x="4357686" y="857232"/>
            <a:ext cx="4500594" cy="47149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857884" y="5643578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数字电路实照</a:t>
            </a:r>
            <a:endParaRPr lang="zh-CN" alt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1142984"/>
            <a:ext cx="3586238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solidFill>
                  <a:srgbClr val="FF0000"/>
                </a:solidFill>
                <a:latin typeface="+mj-ea"/>
                <a:ea typeface="+mj-ea"/>
              </a:rPr>
              <a:t>主要芯片</a:t>
            </a:r>
            <a:endParaRPr lang="en-US" altLang="zh-CN" sz="3200" dirty="0" smtClean="0">
              <a:solidFill>
                <a:srgbClr val="FF0000"/>
              </a:solidFill>
              <a:latin typeface="+mj-ea"/>
              <a:ea typeface="+mj-ea"/>
            </a:endParaRPr>
          </a:p>
          <a:p>
            <a:r>
              <a:rPr lang="en-US" altLang="zh-CN" dirty="0" smtClean="0">
                <a:latin typeface="+mj-ea"/>
                <a:ea typeface="+mj-ea"/>
              </a:rPr>
              <a:t>AD9249</a:t>
            </a:r>
            <a:r>
              <a:rPr lang="zh-CN" altLang="en-US" dirty="0" smtClean="0">
                <a:latin typeface="+mj-ea"/>
                <a:ea typeface="+mj-ea"/>
              </a:rPr>
              <a:t>：</a:t>
            </a:r>
            <a:endParaRPr lang="en-US" altLang="zh-CN" dirty="0" smtClean="0">
              <a:latin typeface="+mj-ea"/>
              <a:ea typeface="+mj-ea"/>
            </a:endParaRPr>
          </a:p>
          <a:p>
            <a:r>
              <a:rPr lang="en-US" altLang="zh-CN" dirty="0" smtClean="0">
                <a:latin typeface="+mj-ea"/>
                <a:ea typeface="+mj-ea"/>
              </a:rPr>
              <a:t>16</a:t>
            </a:r>
            <a:r>
              <a:rPr lang="zh-CN" altLang="en-US" dirty="0" smtClean="0">
                <a:latin typeface="+mj-ea"/>
                <a:ea typeface="+mj-ea"/>
              </a:rPr>
              <a:t>通道</a:t>
            </a:r>
            <a:r>
              <a:rPr lang="en-US" altLang="zh-CN" dirty="0" smtClean="0">
                <a:latin typeface="+mj-ea"/>
                <a:ea typeface="+mj-ea"/>
              </a:rPr>
              <a:t>ADC,</a:t>
            </a:r>
            <a:r>
              <a:rPr lang="zh-CN" altLang="en-US" dirty="0" smtClean="0">
                <a:latin typeface="+mj-ea"/>
                <a:ea typeface="+mj-ea"/>
              </a:rPr>
              <a:t>最高</a:t>
            </a:r>
            <a:r>
              <a:rPr lang="en-US" altLang="zh-CN" dirty="0" smtClean="0">
                <a:latin typeface="+mj-ea"/>
                <a:ea typeface="+mj-ea"/>
              </a:rPr>
              <a:t>65Msps@14bit</a:t>
            </a:r>
          </a:p>
          <a:p>
            <a:endParaRPr lang="en-US" altLang="zh-CN" dirty="0" smtClean="0">
              <a:latin typeface="+mj-ea"/>
              <a:ea typeface="+mj-ea"/>
            </a:endParaRPr>
          </a:p>
          <a:p>
            <a:r>
              <a:rPr lang="en-US" altLang="zh-CN" dirty="0" smtClean="0">
                <a:latin typeface="+mj-ea"/>
                <a:ea typeface="+mj-ea"/>
              </a:rPr>
              <a:t>FPGA:</a:t>
            </a:r>
          </a:p>
          <a:p>
            <a:r>
              <a:rPr lang="en-US" altLang="zh-CN" dirty="0" smtClean="0">
                <a:latin typeface="+mj-ea"/>
                <a:ea typeface="+mj-ea"/>
              </a:rPr>
              <a:t>XC6SLX100T-3FGG676I</a:t>
            </a:r>
          </a:p>
          <a:p>
            <a:endParaRPr lang="en-US" altLang="zh-CN" dirty="0" smtClean="0">
              <a:latin typeface="+mj-ea"/>
              <a:ea typeface="+mj-ea"/>
            </a:endParaRPr>
          </a:p>
          <a:p>
            <a:r>
              <a:rPr lang="en-US" altLang="zh-CN" dirty="0" smtClean="0">
                <a:latin typeface="+mj-ea"/>
                <a:ea typeface="+mj-ea"/>
              </a:rPr>
              <a:t>EP53F8QI:</a:t>
            </a:r>
          </a:p>
          <a:p>
            <a:r>
              <a:rPr lang="zh-CN" altLang="en-US" dirty="0" smtClean="0">
                <a:latin typeface="+mj-ea"/>
                <a:ea typeface="+mj-ea"/>
              </a:rPr>
              <a:t>高效率高品质</a:t>
            </a:r>
            <a:r>
              <a:rPr lang="en-US" altLang="zh-CN" dirty="0" smtClean="0">
                <a:latin typeface="+mj-ea"/>
                <a:ea typeface="+mj-ea"/>
              </a:rPr>
              <a:t>DC-DC</a:t>
            </a:r>
            <a:r>
              <a:rPr lang="zh-CN" altLang="en-US" dirty="0" smtClean="0">
                <a:latin typeface="+mj-ea"/>
                <a:ea typeface="+mj-ea"/>
              </a:rPr>
              <a:t>电源</a:t>
            </a:r>
            <a:endParaRPr lang="en-US" altLang="zh-CN" dirty="0" smtClean="0">
              <a:latin typeface="+mj-ea"/>
              <a:ea typeface="+mj-ea"/>
            </a:endParaRPr>
          </a:p>
          <a:p>
            <a:endParaRPr lang="en-US" altLang="zh-CN" dirty="0" smtClean="0">
              <a:latin typeface="+mj-ea"/>
              <a:ea typeface="+mj-ea"/>
            </a:endParaRPr>
          </a:p>
          <a:p>
            <a:endParaRPr lang="en-US" altLang="zh-CN" dirty="0" smtClean="0">
              <a:latin typeface="+mj-ea"/>
              <a:ea typeface="+mj-ea"/>
            </a:endParaRPr>
          </a:p>
          <a:p>
            <a:endParaRPr lang="en-US" altLang="zh-CN" dirty="0" smtClean="0">
              <a:latin typeface="+mj-ea"/>
              <a:ea typeface="+mj-ea"/>
            </a:endParaRPr>
          </a:p>
          <a:p>
            <a:endParaRPr lang="en-US" altLang="zh-CN" dirty="0" smtClean="0">
              <a:latin typeface="+mj-ea"/>
              <a:ea typeface="+mj-ea"/>
            </a:endParaRPr>
          </a:p>
          <a:p>
            <a:endParaRPr lang="en-US" altLang="zh-CN" dirty="0" smtClean="0">
              <a:latin typeface="+mj-ea"/>
              <a:ea typeface="+mj-ea"/>
            </a:endParaRPr>
          </a:p>
          <a:p>
            <a:endParaRPr lang="zh-CN" altLang="en-US" dirty="0">
              <a:latin typeface="+mj-ea"/>
              <a:ea typeface="+mj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857232"/>
          </a:xfrm>
        </p:spPr>
        <p:txBody>
          <a:bodyPr/>
          <a:lstStyle/>
          <a:p>
            <a:r>
              <a:rPr lang="en-US" altLang="zh-CN" dirty="0" smtClean="0">
                <a:latin typeface="+mj-ea"/>
              </a:rPr>
              <a:t>3.</a:t>
            </a:r>
            <a:r>
              <a:rPr lang="zh-CN" altLang="en-US" dirty="0" smtClean="0">
                <a:latin typeface="+mj-ea"/>
              </a:rPr>
              <a:t>性能测试</a:t>
            </a:r>
            <a:endParaRPr lang="zh-CN" altLang="en-US" dirty="0">
              <a:latin typeface="+mj-ea"/>
            </a:endParaRPr>
          </a:p>
        </p:txBody>
      </p:sp>
      <p:pic>
        <p:nvPicPr>
          <p:cNvPr id="3" name="图片 2" descr="QQ图片20140724104808.jpg"/>
          <p:cNvPicPr/>
          <p:nvPr/>
        </p:nvPicPr>
        <p:blipFill>
          <a:blip r:embed="rId2" cstate="print"/>
          <a:srcRect l="13430" r="8300" b="18112"/>
          <a:stretch>
            <a:fillRect/>
          </a:stretch>
        </p:blipFill>
        <p:spPr>
          <a:xfrm>
            <a:off x="142844" y="1285860"/>
            <a:ext cx="4071966" cy="3143272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1571604" y="4643446"/>
            <a:ext cx="1569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 smtClean="0">
                <a:latin typeface="+mj-ea"/>
                <a:ea typeface="+mj-ea"/>
              </a:rPr>
              <a:t>测试平台实照</a:t>
            </a:r>
            <a:endParaRPr lang="zh-CN" altLang="en-US" dirty="0">
              <a:latin typeface="+mj-ea"/>
              <a:ea typeface="+mj-ea"/>
            </a:endParaRPr>
          </a:p>
        </p:txBody>
      </p:sp>
      <p:graphicFrame>
        <p:nvGraphicFramePr>
          <p:cNvPr id="8" name="表格 7"/>
          <p:cNvGraphicFramePr>
            <a:graphicFrameLocks noGrp="1"/>
          </p:cNvGraphicFramePr>
          <p:nvPr/>
        </p:nvGraphicFramePr>
        <p:xfrm>
          <a:off x="4357685" y="1285860"/>
          <a:ext cx="4786315" cy="4199006"/>
        </p:xfrm>
        <a:graphic>
          <a:graphicData uri="http://schemas.openxmlformats.org/drawingml/2006/table">
            <a:tbl>
              <a:tblPr/>
              <a:tblGrid>
                <a:gridCol w="1329541"/>
                <a:gridCol w="1462494"/>
                <a:gridCol w="1994280"/>
              </a:tblGrid>
              <a:tr h="218600">
                <a:tc>
                  <a:txBody>
                    <a:bodyPr/>
                    <a:lstStyle/>
                    <a:p>
                      <a:pPr indent="127000">
                        <a:lnSpc>
                          <a:spcPts val="2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zh-CN" sz="1100" b="1" kern="100" dirty="0">
                          <a:latin typeface="+mj-ea"/>
                          <a:ea typeface="+mj-ea"/>
                          <a:cs typeface="Times New Roman"/>
                        </a:rPr>
                        <a:t>仪器</a:t>
                      </a:r>
                      <a:endParaRPr lang="zh-CN" sz="1100" kern="100" dirty="0">
                        <a:latin typeface="+mj-ea"/>
                        <a:ea typeface="+mj-ea"/>
                        <a:cs typeface="Times New Roman"/>
                      </a:endParaRPr>
                    </a:p>
                  </a:txBody>
                  <a:tcPr marL="38464" marR="384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27000">
                        <a:lnSpc>
                          <a:spcPts val="2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zh-CN" sz="1100" b="1" kern="100" dirty="0">
                          <a:latin typeface="+mj-ea"/>
                          <a:ea typeface="+mj-ea"/>
                          <a:cs typeface="Times New Roman"/>
                        </a:rPr>
                        <a:t>型号</a:t>
                      </a:r>
                      <a:endParaRPr lang="zh-CN" sz="1100" kern="100" dirty="0">
                        <a:latin typeface="+mj-ea"/>
                        <a:ea typeface="+mj-ea"/>
                        <a:cs typeface="Times New Roman"/>
                      </a:endParaRPr>
                    </a:p>
                  </a:txBody>
                  <a:tcPr marL="38464" marR="384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27000">
                        <a:lnSpc>
                          <a:spcPts val="2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zh-CN" sz="1100" b="1" kern="100">
                          <a:latin typeface="+mj-ea"/>
                          <a:ea typeface="+mj-ea"/>
                          <a:cs typeface="Times New Roman"/>
                        </a:rPr>
                        <a:t>主要指标</a:t>
                      </a:r>
                      <a:endParaRPr lang="zh-CN" sz="1100" kern="100">
                        <a:latin typeface="+mj-ea"/>
                        <a:ea typeface="+mj-ea"/>
                        <a:cs typeface="Times New Roman"/>
                      </a:endParaRPr>
                    </a:p>
                  </a:txBody>
                  <a:tcPr marL="38464" marR="384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04919">
                <a:tc>
                  <a:txBody>
                    <a:bodyPr/>
                    <a:lstStyle/>
                    <a:p>
                      <a:pPr indent="127000">
                        <a:lnSpc>
                          <a:spcPts val="2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zh-CN" sz="1100" kern="100" dirty="0">
                          <a:latin typeface="+mj-ea"/>
                          <a:ea typeface="+mj-ea"/>
                          <a:cs typeface="Times New Roman"/>
                        </a:rPr>
                        <a:t>信号发生器</a:t>
                      </a:r>
                    </a:p>
                  </a:txBody>
                  <a:tcPr marL="38464" marR="384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27000">
                        <a:lnSpc>
                          <a:spcPts val="2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100" kern="100" dirty="0">
                          <a:latin typeface="+mj-ea"/>
                          <a:ea typeface="+mj-ea"/>
                          <a:cs typeface="Times New Roman"/>
                        </a:rPr>
                        <a:t>R&amp;S  AFQ100B</a:t>
                      </a:r>
                      <a:endParaRPr lang="zh-CN" sz="1100" kern="100" dirty="0">
                        <a:latin typeface="+mj-ea"/>
                        <a:ea typeface="+mj-ea"/>
                        <a:cs typeface="Times New Roman"/>
                      </a:endParaRPr>
                    </a:p>
                  </a:txBody>
                  <a:tcPr marL="38464" marR="384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2700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zh-CN" sz="1100" kern="100" dirty="0">
                          <a:latin typeface="+mj-ea"/>
                          <a:ea typeface="+mj-ea"/>
                          <a:cs typeface="Times New Roman"/>
                        </a:rPr>
                        <a:t>信号输出</a:t>
                      </a:r>
                      <a:r>
                        <a:rPr lang="en-US" sz="1100" kern="100" dirty="0">
                          <a:latin typeface="+mj-ea"/>
                          <a:ea typeface="+mj-ea"/>
                          <a:cs typeface="Times New Roman"/>
                        </a:rPr>
                        <a:t>0~1.4V</a:t>
                      </a:r>
                      <a:endParaRPr lang="zh-CN" sz="1100" kern="100" dirty="0">
                        <a:latin typeface="+mj-ea"/>
                        <a:ea typeface="+mj-ea"/>
                        <a:cs typeface="Times New Roman"/>
                      </a:endParaRPr>
                    </a:p>
                    <a:p>
                      <a:pPr indent="12700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zh-CN" sz="1100" kern="100" dirty="0" smtClean="0">
                          <a:latin typeface="+mj-ea"/>
                          <a:ea typeface="+mj-ea"/>
                          <a:cs typeface="Times New Roman"/>
                        </a:rPr>
                        <a:t>分辨</a:t>
                      </a:r>
                      <a:r>
                        <a:rPr lang="zh-CN" sz="1100" kern="100" dirty="0">
                          <a:latin typeface="+mj-ea"/>
                          <a:ea typeface="+mj-ea"/>
                          <a:cs typeface="Times New Roman"/>
                        </a:rPr>
                        <a:t>位数</a:t>
                      </a:r>
                      <a:r>
                        <a:rPr lang="en-US" sz="1100" kern="100" dirty="0">
                          <a:latin typeface="+mj-ea"/>
                          <a:ea typeface="+mj-ea"/>
                          <a:cs typeface="Times New Roman"/>
                        </a:rPr>
                        <a:t>14 bit</a:t>
                      </a:r>
                      <a:endParaRPr lang="zh-CN" sz="1100" kern="100" dirty="0">
                        <a:latin typeface="+mj-ea"/>
                        <a:ea typeface="+mj-ea"/>
                        <a:cs typeface="Times New Roman"/>
                      </a:endParaRPr>
                    </a:p>
                    <a:p>
                      <a:pPr indent="12700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zh-CN" sz="1100" kern="100" dirty="0" smtClean="0">
                          <a:latin typeface="+mj-ea"/>
                          <a:ea typeface="+mj-ea"/>
                          <a:cs typeface="Times New Roman"/>
                        </a:rPr>
                        <a:t>最高</a:t>
                      </a:r>
                      <a:r>
                        <a:rPr lang="zh-CN" sz="1100" kern="100" dirty="0">
                          <a:latin typeface="+mj-ea"/>
                          <a:ea typeface="+mj-ea"/>
                          <a:cs typeface="Times New Roman"/>
                        </a:rPr>
                        <a:t>带宽</a:t>
                      </a:r>
                      <a:r>
                        <a:rPr lang="en-US" sz="1100" kern="100" dirty="0" smtClean="0">
                          <a:latin typeface="+mj-ea"/>
                          <a:ea typeface="+mj-ea"/>
                          <a:cs typeface="Times New Roman"/>
                        </a:rPr>
                        <a:t>528M</a:t>
                      </a:r>
                      <a:endParaRPr lang="zh-CN" sz="1100" kern="100" dirty="0">
                        <a:latin typeface="+mj-ea"/>
                        <a:ea typeface="+mj-ea"/>
                        <a:cs typeface="Times New Roman"/>
                      </a:endParaRPr>
                    </a:p>
                  </a:txBody>
                  <a:tcPr marL="38464" marR="384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7512">
                <a:tc>
                  <a:txBody>
                    <a:bodyPr/>
                    <a:lstStyle/>
                    <a:p>
                      <a:pPr indent="127000">
                        <a:lnSpc>
                          <a:spcPts val="2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zh-CN" sz="1100" kern="100">
                          <a:latin typeface="+mj-ea"/>
                          <a:ea typeface="+mj-ea"/>
                          <a:cs typeface="Times New Roman"/>
                        </a:rPr>
                        <a:t>信号发生器</a:t>
                      </a:r>
                    </a:p>
                  </a:txBody>
                  <a:tcPr marL="38464" marR="384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27000">
                        <a:lnSpc>
                          <a:spcPts val="2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100" kern="100">
                          <a:latin typeface="+mj-ea"/>
                          <a:ea typeface="+mj-ea"/>
                          <a:cs typeface="Times New Roman"/>
                        </a:rPr>
                        <a:t>RIGOL DG4072</a:t>
                      </a:r>
                      <a:endParaRPr lang="zh-CN" sz="1100" kern="100">
                        <a:latin typeface="+mj-ea"/>
                        <a:ea typeface="+mj-ea"/>
                        <a:cs typeface="Times New Roman"/>
                      </a:endParaRPr>
                    </a:p>
                  </a:txBody>
                  <a:tcPr marL="38464" marR="384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2700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100" kern="100" dirty="0">
                          <a:latin typeface="+mj-ea"/>
                          <a:ea typeface="+mj-ea"/>
                          <a:cs typeface="Times New Roman"/>
                        </a:rPr>
                        <a:t>2</a:t>
                      </a:r>
                      <a:r>
                        <a:rPr lang="zh-CN" sz="1100" kern="100" dirty="0">
                          <a:latin typeface="+mj-ea"/>
                          <a:ea typeface="+mj-ea"/>
                          <a:cs typeface="Times New Roman"/>
                        </a:rPr>
                        <a:t>通道</a:t>
                      </a:r>
                    </a:p>
                    <a:p>
                      <a:pPr indent="12700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zh-CN" sz="1100" kern="100" dirty="0">
                          <a:latin typeface="+mj-ea"/>
                          <a:ea typeface="+mj-ea"/>
                          <a:cs typeface="Times New Roman"/>
                        </a:rPr>
                        <a:t>信号输出</a:t>
                      </a:r>
                      <a:r>
                        <a:rPr lang="en-US" sz="1100" kern="100" dirty="0">
                          <a:latin typeface="+mj-ea"/>
                          <a:ea typeface="+mj-ea"/>
                          <a:cs typeface="Times New Roman"/>
                        </a:rPr>
                        <a:t>-5V~+5V</a:t>
                      </a:r>
                      <a:endParaRPr lang="zh-CN" sz="1100" kern="100" dirty="0">
                        <a:latin typeface="+mj-ea"/>
                        <a:ea typeface="+mj-ea"/>
                        <a:cs typeface="Times New Roman"/>
                      </a:endParaRPr>
                    </a:p>
                    <a:p>
                      <a:pPr indent="12700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zh-CN" sz="1100" kern="100" dirty="0">
                          <a:latin typeface="+mj-ea"/>
                          <a:ea typeface="+mj-ea"/>
                          <a:cs typeface="Times New Roman"/>
                        </a:rPr>
                        <a:t>输出正弦波最高频率</a:t>
                      </a:r>
                      <a:r>
                        <a:rPr lang="en-US" sz="1100" kern="100" dirty="0" smtClean="0">
                          <a:latin typeface="+mj-ea"/>
                          <a:ea typeface="+mj-ea"/>
                          <a:cs typeface="Times New Roman"/>
                        </a:rPr>
                        <a:t>70MHZ</a:t>
                      </a:r>
                      <a:endParaRPr lang="zh-CN" sz="1100" kern="100" dirty="0">
                        <a:latin typeface="+mj-ea"/>
                        <a:ea typeface="+mj-ea"/>
                        <a:cs typeface="Times New Roman"/>
                      </a:endParaRPr>
                    </a:p>
                  </a:txBody>
                  <a:tcPr marL="38464" marR="384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5802">
                <a:tc>
                  <a:txBody>
                    <a:bodyPr/>
                    <a:lstStyle/>
                    <a:p>
                      <a:pPr indent="127000">
                        <a:lnSpc>
                          <a:spcPts val="2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zh-CN" sz="1100" kern="100">
                          <a:latin typeface="+mj-ea"/>
                          <a:ea typeface="+mj-ea"/>
                          <a:cs typeface="Times New Roman"/>
                        </a:rPr>
                        <a:t>示波器</a:t>
                      </a:r>
                    </a:p>
                  </a:txBody>
                  <a:tcPr marL="38464" marR="384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27000">
                        <a:lnSpc>
                          <a:spcPts val="2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100" kern="100">
                          <a:latin typeface="+mj-ea"/>
                          <a:ea typeface="+mj-ea"/>
                          <a:cs typeface="Times New Roman"/>
                        </a:rPr>
                        <a:t>Lecroy WaveMaster808Zi</a:t>
                      </a:r>
                      <a:endParaRPr lang="zh-CN" sz="1100" kern="100">
                        <a:latin typeface="+mj-ea"/>
                        <a:ea typeface="+mj-ea"/>
                        <a:cs typeface="Times New Roman"/>
                      </a:endParaRPr>
                    </a:p>
                  </a:txBody>
                  <a:tcPr marL="38464" marR="384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2700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100" kern="100" dirty="0">
                          <a:latin typeface="+mj-ea"/>
                          <a:ea typeface="+mj-ea"/>
                          <a:cs typeface="Times New Roman"/>
                        </a:rPr>
                        <a:t>8</a:t>
                      </a:r>
                      <a:r>
                        <a:rPr lang="zh-CN" sz="1100" kern="100" dirty="0">
                          <a:latin typeface="+mj-ea"/>
                          <a:ea typeface="+mj-ea"/>
                          <a:cs typeface="Times New Roman"/>
                        </a:rPr>
                        <a:t>通道</a:t>
                      </a:r>
                    </a:p>
                    <a:p>
                      <a:pPr indent="12700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zh-CN" sz="1100" kern="100" dirty="0">
                          <a:latin typeface="+mj-ea"/>
                          <a:ea typeface="+mj-ea"/>
                          <a:cs typeface="Times New Roman"/>
                        </a:rPr>
                        <a:t>采样率最高</a:t>
                      </a:r>
                      <a:r>
                        <a:rPr lang="en-US" sz="1100" kern="100" dirty="0">
                          <a:latin typeface="+mj-ea"/>
                          <a:ea typeface="+mj-ea"/>
                          <a:cs typeface="Times New Roman"/>
                        </a:rPr>
                        <a:t>40GS/s</a:t>
                      </a:r>
                      <a:endParaRPr lang="zh-CN" sz="1100" kern="100" dirty="0">
                        <a:latin typeface="+mj-ea"/>
                        <a:ea typeface="+mj-ea"/>
                        <a:cs typeface="Times New Roman"/>
                      </a:endParaRPr>
                    </a:p>
                    <a:p>
                      <a:pPr indent="12700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zh-CN" sz="1100" kern="100" dirty="0">
                          <a:latin typeface="+mj-ea"/>
                          <a:ea typeface="+mj-ea"/>
                          <a:cs typeface="Times New Roman"/>
                        </a:rPr>
                        <a:t>最高带宽</a:t>
                      </a:r>
                      <a:r>
                        <a:rPr lang="en-US" sz="1100" kern="100" dirty="0">
                          <a:latin typeface="+mj-ea"/>
                          <a:ea typeface="+mj-ea"/>
                          <a:cs typeface="Times New Roman"/>
                        </a:rPr>
                        <a:t>8GHZ</a:t>
                      </a:r>
                      <a:endParaRPr lang="zh-CN" sz="1100" kern="100" dirty="0">
                        <a:latin typeface="+mj-ea"/>
                        <a:ea typeface="+mj-ea"/>
                        <a:cs typeface="Times New Roman"/>
                      </a:endParaRPr>
                    </a:p>
                  </a:txBody>
                  <a:tcPr marL="38464" marR="384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27583">
                <a:tc>
                  <a:txBody>
                    <a:bodyPr/>
                    <a:lstStyle/>
                    <a:p>
                      <a:pPr indent="127000">
                        <a:lnSpc>
                          <a:spcPts val="2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zh-CN" sz="1100" kern="100">
                          <a:latin typeface="+mj-ea"/>
                          <a:ea typeface="+mj-ea"/>
                          <a:cs typeface="Times New Roman"/>
                        </a:rPr>
                        <a:t>直流稳压电源</a:t>
                      </a:r>
                    </a:p>
                  </a:txBody>
                  <a:tcPr marL="38464" marR="384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27000">
                        <a:lnSpc>
                          <a:spcPts val="2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zh-CN" sz="1100" kern="100">
                          <a:latin typeface="+mj-ea"/>
                          <a:ea typeface="+mj-ea"/>
                          <a:cs typeface="Times New Roman"/>
                        </a:rPr>
                        <a:t>扬州明生电子科技 </a:t>
                      </a:r>
                    </a:p>
                    <a:p>
                      <a:pPr indent="127000">
                        <a:lnSpc>
                          <a:spcPts val="2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100" kern="100">
                          <a:latin typeface="+mj-ea"/>
                          <a:ea typeface="+mj-ea"/>
                          <a:cs typeface="Times New Roman"/>
                        </a:rPr>
                        <a:t>MS-DX</a:t>
                      </a:r>
                      <a:r>
                        <a:rPr lang="zh-CN" sz="1100" kern="100">
                          <a:latin typeface="+mj-ea"/>
                          <a:ea typeface="+mj-ea"/>
                          <a:cs typeface="Times New Roman"/>
                        </a:rPr>
                        <a:t>精密线性</a:t>
                      </a:r>
                    </a:p>
                  </a:txBody>
                  <a:tcPr marL="38464" marR="384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2700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zh-CN" sz="1100" kern="100" dirty="0">
                          <a:latin typeface="+mj-ea"/>
                          <a:ea typeface="+mj-ea"/>
                          <a:cs typeface="Times New Roman"/>
                        </a:rPr>
                        <a:t>两路独立输出电源</a:t>
                      </a:r>
                    </a:p>
                    <a:p>
                      <a:pPr indent="12700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zh-CN" sz="1100" kern="100" dirty="0">
                          <a:latin typeface="+mj-ea"/>
                          <a:ea typeface="+mj-ea"/>
                          <a:cs typeface="Times New Roman"/>
                        </a:rPr>
                        <a:t>最高输出电压±</a:t>
                      </a:r>
                      <a:r>
                        <a:rPr lang="en-US" sz="1100" kern="100" dirty="0">
                          <a:latin typeface="+mj-ea"/>
                          <a:ea typeface="+mj-ea"/>
                          <a:cs typeface="Times New Roman"/>
                        </a:rPr>
                        <a:t>12V 10A</a:t>
                      </a:r>
                      <a:endParaRPr lang="zh-CN" sz="1100" kern="100" dirty="0">
                        <a:latin typeface="+mj-ea"/>
                        <a:ea typeface="+mj-ea"/>
                        <a:cs typeface="Times New Roman"/>
                      </a:endParaRPr>
                    </a:p>
                    <a:p>
                      <a:pPr indent="12700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zh-CN" sz="1100" kern="100" dirty="0">
                          <a:latin typeface="+mj-ea"/>
                          <a:ea typeface="+mj-ea"/>
                          <a:cs typeface="Times New Roman"/>
                        </a:rPr>
                        <a:t>纹波电压 ：</a:t>
                      </a:r>
                      <a:r>
                        <a:rPr lang="en-US" sz="1100" kern="100" dirty="0">
                          <a:latin typeface="+mj-ea"/>
                          <a:ea typeface="+mj-ea"/>
                          <a:cs typeface="Times New Roman"/>
                        </a:rPr>
                        <a:t>&lt;=0.01%+10mV</a:t>
                      </a:r>
                      <a:endParaRPr lang="zh-CN" sz="1100" kern="100" dirty="0">
                        <a:latin typeface="+mj-ea"/>
                        <a:ea typeface="+mj-ea"/>
                        <a:cs typeface="Times New Roman"/>
                      </a:endParaRPr>
                    </a:p>
                    <a:p>
                      <a:pPr indent="12700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zh-CN" sz="1100" kern="100" dirty="0">
                          <a:latin typeface="+mj-ea"/>
                          <a:ea typeface="+mj-ea"/>
                          <a:cs typeface="Times New Roman"/>
                        </a:rPr>
                        <a:t>过压、过流自动</a:t>
                      </a:r>
                      <a:r>
                        <a:rPr lang="zh-CN" sz="1100" kern="100" dirty="0" smtClean="0">
                          <a:latin typeface="+mj-ea"/>
                          <a:ea typeface="+mj-ea"/>
                          <a:cs typeface="Times New Roman"/>
                        </a:rPr>
                        <a:t>保护</a:t>
                      </a:r>
                      <a:endParaRPr lang="en-US" altLang="zh-CN" sz="1100" kern="100" dirty="0" smtClean="0">
                        <a:latin typeface="+mj-ea"/>
                        <a:ea typeface="+mj-ea"/>
                        <a:cs typeface="Times New Roman"/>
                      </a:endParaRPr>
                    </a:p>
                  </a:txBody>
                  <a:tcPr marL="38464" marR="384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27613">
                <a:tc>
                  <a:txBody>
                    <a:bodyPr/>
                    <a:lstStyle/>
                    <a:p>
                      <a:pPr indent="127000">
                        <a:lnSpc>
                          <a:spcPts val="2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zh-CN" sz="1100" kern="100" dirty="0">
                          <a:latin typeface="+mj-ea"/>
                          <a:ea typeface="+mj-ea"/>
                          <a:cs typeface="Times New Roman"/>
                        </a:rPr>
                        <a:t>测试电路</a:t>
                      </a:r>
                    </a:p>
                  </a:txBody>
                  <a:tcPr marL="38464" marR="384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27000">
                        <a:lnSpc>
                          <a:spcPts val="2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zh-CN" sz="1100" kern="100" dirty="0">
                          <a:latin typeface="+mj-ea"/>
                          <a:ea typeface="+mj-ea"/>
                          <a:cs typeface="Times New Roman"/>
                        </a:rPr>
                        <a:t>自主研制</a:t>
                      </a:r>
                    </a:p>
                  </a:txBody>
                  <a:tcPr marL="38464" marR="384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2700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zh-CN" sz="1100" kern="100" dirty="0">
                          <a:latin typeface="+mj-ea"/>
                          <a:ea typeface="+mj-ea"/>
                          <a:cs typeface="Times New Roman"/>
                        </a:rPr>
                        <a:t>与</a:t>
                      </a:r>
                      <a:r>
                        <a:rPr lang="en-US" sz="1100" kern="100" dirty="0">
                          <a:latin typeface="+mj-ea"/>
                          <a:ea typeface="+mj-ea"/>
                          <a:cs typeface="Times New Roman"/>
                        </a:rPr>
                        <a:t>ADC</a:t>
                      </a:r>
                      <a:r>
                        <a:rPr lang="zh-CN" sz="1100" kern="100" dirty="0">
                          <a:latin typeface="+mj-ea"/>
                          <a:ea typeface="+mj-ea"/>
                          <a:cs typeface="Times New Roman"/>
                        </a:rPr>
                        <a:t>输出</a:t>
                      </a:r>
                      <a:r>
                        <a:rPr lang="en-US" sz="1100" kern="100" dirty="0" err="1">
                          <a:latin typeface="+mj-ea"/>
                          <a:ea typeface="+mj-ea"/>
                          <a:cs typeface="Times New Roman"/>
                        </a:rPr>
                        <a:t>Vcm</a:t>
                      </a:r>
                      <a:r>
                        <a:rPr lang="en-US" sz="1100" kern="100" dirty="0">
                          <a:latin typeface="+mj-ea"/>
                          <a:ea typeface="+mj-ea"/>
                          <a:cs typeface="Times New Roman"/>
                        </a:rPr>
                        <a:t> </a:t>
                      </a:r>
                      <a:r>
                        <a:rPr lang="zh-CN" sz="1100" kern="100" dirty="0">
                          <a:latin typeface="+mj-ea"/>
                          <a:ea typeface="+mj-ea"/>
                          <a:cs typeface="Times New Roman"/>
                        </a:rPr>
                        <a:t>兼容</a:t>
                      </a:r>
                    </a:p>
                    <a:p>
                      <a:pPr indent="12700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100" kern="100" dirty="0" smtClean="0">
                          <a:latin typeface="+mj-ea"/>
                          <a:ea typeface="+mj-ea"/>
                          <a:cs typeface="Times New Roman"/>
                        </a:rPr>
                        <a:t>32</a:t>
                      </a:r>
                      <a:r>
                        <a:rPr lang="zh-CN" sz="1100" kern="100" dirty="0">
                          <a:latin typeface="+mj-ea"/>
                          <a:ea typeface="+mj-ea"/>
                          <a:cs typeface="Times New Roman"/>
                        </a:rPr>
                        <a:t>路差分信号输出</a:t>
                      </a:r>
                    </a:p>
                    <a:p>
                      <a:pPr indent="12700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zh-CN" sz="1100" kern="100" dirty="0" smtClean="0">
                          <a:latin typeface="+mj-ea"/>
                          <a:ea typeface="+mj-ea"/>
                          <a:cs typeface="Times New Roman"/>
                        </a:rPr>
                        <a:t>最高带宽</a:t>
                      </a:r>
                      <a:r>
                        <a:rPr lang="en-US" sz="1100" kern="100" dirty="0">
                          <a:latin typeface="+mj-ea"/>
                          <a:ea typeface="+mj-ea"/>
                          <a:cs typeface="Times New Roman"/>
                        </a:rPr>
                        <a:t>100MHZ</a:t>
                      </a:r>
                      <a:endParaRPr lang="zh-CN" sz="1100" kern="100" dirty="0">
                        <a:latin typeface="+mj-ea"/>
                        <a:ea typeface="+mj-ea"/>
                        <a:cs typeface="Times New Roman"/>
                      </a:endParaRPr>
                    </a:p>
                  </a:txBody>
                  <a:tcPr marL="38464" marR="384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5715008" y="928670"/>
            <a:ext cx="14414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b="1" dirty="0" smtClean="0">
                <a:latin typeface="+mj-ea"/>
                <a:ea typeface="+mj-ea"/>
              </a:rPr>
              <a:t>测试仪器性能表</a:t>
            </a:r>
            <a:endParaRPr lang="zh-CN" altLang="en-US" sz="1400" b="1" dirty="0">
              <a:latin typeface="+mj-ea"/>
              <a:ea typeface="+mj-ea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42976" y="5429264"/>
            <a:ext cx="176041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latin typeface="+mj-ea"/>
                <a:ea typeface="+mj-ea"/>
              </a:rPr>
              <a:t>1.</a:t>
            </a:r>
            <a:r>
              <a:rPr lang="zh-CN" altLang="en-US" dirty="0" smtClean="0">
                <a:latin typeface="+mj-ea"/>
                <a:ea typeface="+mj-ea"/>
              </a:rPr>
              <a:t>幅度分辨能力</a:t>
            </a:r>
            <a:endParaRPr lang="en-US" altLang="zh-CN" dirty="0" smtClean="0">
              <a:latin typeface="+mj-ea"/>
              <a:ea typeface="+mj-ea"/>
            </a:endParaRPr>
          </a:p>
          <a:p>
            <a:r>
              <a:rPr lang="en-US" altLang="zh-CN" dirty="0" smtClean="0">
                <a:latin typeface="+mj-ea"/>
                <a:ea typeface="+mj-ea"/>
              </a:rPr>
              <a:t>2.</a:t>
            </a:r>
            <a:r>
              <a:rPr lang="zh-CN" altLang="en-US" dirty="0" smtClean="0">
                <a:latin typeface="+mj-ea"/>
                <a:ea typeface="+mj-ea"/>
              </a:rPr>
              <a:t>积分非线性</a:t>
            </a:r>
            <a:endParaRPr lang="en-US" altLang="zh-CN" dirty="0" smtClean="0">
              <a:latin typeface="+mj-ea"/>
              <a:ea typeface="+mj-ea"/>
            </a:endParaRPr>
          </a:p>
          <a:p>
            <a:r>
              <a:rPr lang="en-US" altLang="zh-CN" dirty="0" smtClean="0">
                <a:latin typeface="+mj-ea"/>
                <a:ea typeface="+mj-ea"/>
              </a:rPr>
              <a:t>3.</a:t>
            </a:r>
            <a:r>
              <a:rPr lang="zh-CN" altLang="en-US" dirty="0" smtClean="0">
                <a:latin typeface="+mj-ea"/>
                <a:ea typeface="+mj-ea"/>
              </a:rPr>
              <a:t>功耗</a:t>
            </a:r>
            <a:endParaRPr lang="zh-CN" altLang="en-US" dirty="0">
              <a:latin typeface="+mj-ea"/>
              <a:ea typeface="+mj-ea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0" y="5072074"/>
            <a:ext cx="1338828" cy="36933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zh-CN" altLang="en-US" dirty="0" smtClean="0">
                <a:latin typeface="+mj-ea"/>
                <a:ea typeface="+mj-ea"/>
              </a:rPr>
              <a:t>测试内容：</a:t>
            </a:r>
            <a:endParaRPr lang="en-US" altLang="zh-CN" dirty="0" smtClean="0">
              <a:latin typeface="+mj-ea"/>
              <a:ea typeface="+mj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1.</a:t>
            </a:r>
            <a:r>
              <a:rPr lang="zh-CN" altLang="en-US" dirty="0" smtClean="0"/>
              <a:t>幅度分辨能力</a:t>
            </a:r>
            <a:endParaRPr lang="zh-CN" altLang="en-US" dirty="0"/>
          </a:p>
        </p:txBody>
      </p:sp>
      <p:pic>
        <p:nvPicPr>
          <p:cNvPr id="4" name="图片 3" descr="分辨率原理.emf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4282" y="1500174"/>
            <a:ext cx="3857620" cy="2357454"/>
          </a:xfrm>
          <a:prstGeom prst="rect">
            <a:avLst/>
          </a:prstGeom>
        </p:spPr>
      </p:pic>
      <p:pic>
        <p:nvPicPr>
          <p:cNvPr id="5" name="图片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33900" y="1500174"/>
            <a:ext cx="4610100" cy="2342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357290" y="3857628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测量原理示意图</a:t>
            </a:r>
            <a:endParaRPr lang="zh-CN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429256" y="3857628"/>
            <a:ext cx="2954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实测数据的统计展宽（选）</a:t>
            </a:r>
            <a:endParaRPr lang="zh-CN" alt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0" y="4572008"/>
            <a:ext cx="1107996" cy="36933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zh-CN" altLang="en-US" dirty="0" smtClean="0"/>
              <a:t>测试方法</a:t>
            </a:r>
            <a:endParaRPr lang="zh-CN" alt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85786" y="5000636"/>
            <a:ext cx="81531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latin typeface="+mj-ea"/>
                <a:ea typeface="+mj-ea"/>
              </a:rPr>
              <a:t>        信号发生器产生不同幅度的直流电平，得到不同直流电平的幅度对应</a:t>
            </a:r>
            <a:r>
              <a:rPr lang="en-US" altLang="zh-CN" dirty="0" smtClean="0">
                <a:latin typeface="+mj-ea"/>
                <a:ea typeface="+mj-ea"/>
              </a:rPr>
              <a:t>ADC</a:t>
            </a:r>
          </a:p>
          <a:p>
            <a:r>
              <a:rPr lang="zh-CN" altLang="en-US" dirty="0" smtClean="0">
                <a:latin typeface="+mj-ea"/>
                <a:ea typeface="+mj-ea"/>
              </a:rPr>
              <a:t>测量值的统计分布</a:t>
            </a:r>
            <a:endParaRPr lang="zh-CN" altLang="en-US" dirty="0">
              <a:latin typeface="+mj-ea"/>
              <a:ea typeface="+mj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clear_resoution_ADC2.emf"/>
          <p:cNvPicPr>
            <a:picLocks noChangeAspect="1"/>
          </p:cNvPicPr>
          <p:nvPr/>
        </p:nvPicPr>
        <p:blipFill>
          <a:blip r:embed="rId2" cstate="print"/>
          <a:srcRect l="5578" t="4264" r="7025"/>
          <a:stretch>
            <a:fillRect/>
          </a:stretch>
        </p:blipFill>
        <p:spPr>
          <a:xfrm>
            <a:off x="4429124" y="152279"/>
            <a:ext cx="3357586" cy="2761200"/>
          </a:xfrm>
          <a:prstGeom prst="rect">
            <a:avLst/>
          </a:prstGeom>
        </p:spPr>
      </p:pic>
      <p:pic>
        <p:nvPicPr>
          <p:cNvPr id="8" name="图片 7" descr="clear_resoution_ADC1.emf"/>
          <p:cNvPicPr>
            <a:picLocks noChangeAspect="1"/>
          </p:cNvPicPr>
          <p:nvPr/>
        </p:nvPicPr>
        <p:blipFill>
          <a:blip r:embed="rId3" cstate="print"/>
          <a:srcRect l="5455" t="6397" r="7273"/>
          <a:stretch>
            <a:fillRect/>
          </a:stretch>
        </p:blipFill>
        <p:spPr>
          <a:xfrm>
            <a:off x="1142976" y="214290"/>
            <a:ext cx="3429024" cy="2761022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3071802" y="2857496"/>
            <a:ext cx="34291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+mj-ea"/>
                <a:ea typeface="+mj-ea"/>
              </a:rPr>
              <a:t>ADC1(1-16)</a:t>
            </a:r>
            <a:r>
              <a:rPr lang="zh-CN" altLang="en-US" dirty="0" smtClean="0">
                <a:solidFill>
                  <a:srgbClr val="FF0000"/>
                </a:solidFill>
                <a:latin typeface="+mj-ea"/>
                <a:ea typeface="+mj-ea"/>
              </a:rPr>
              <a:t>通道</a:t>
            </a:r>
            <a:r>
              <a:rPr lang="en-US" dirty="0" smtClean="0">
                <a:solidFill>
                  <a:srgbClr val="FF0000"/>
                </a:solidFill>
                <a:latin typeface="+mj-ea"/>
                <a:ea typeface="+mj-ea"/>
              </a:rPr>
              <a:t>FWHM VS</a:t>
            </a:r>
            <a:r>
              <a:rPr lang="zh-CN" altLang="en-US" dirty="0" smtClean="0">
                <a:solidFill>
                  <a:srgbClr val="FF0000"/>
                </a:solidFill>
                <a:latin typeface="+mj-ea"/>
                <a:ea typeface="+mj-ea"/>
              </a:rPr>
              <a:t>道址</a:t>
            </a:r>
            <a:endParaRPr lang="zh-CN" altLang="en-US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10" name="图片 9" descr="clear_resoultion_ADC3.emf"/>
          <p:cNvPicPr>
            <a:picLocks noChangeAspect="1"/>
          </p:cNvPicPr>
          <p:nvPr/>
        </p:nvPicPr>
        <p:blipFill>
          <a:blip r:embed="rId4" cstate="print"/>
          <a:srcRect l="3639" t="6394" r="7272"/>
          <a:stretch>
            <a:fillRect/>
          </a:stretch>
        </p:blipFill>
        <p:spPr>
          <a:xfrm>
            <a:off x="1071538" y="3645821"/>
            <a:ext cx="3500462" cy="2761200"/>
          </a:xfrm>
          <a:prstGeom prst="rect">
            <a:avLst/>
          </a:prstGeom>
        </p:spPr>
      </p:pic>
      <p:pic>
        <p:nvPicPr>
          <p:cNvPr id="11" name="图片 10" descr="ADC4_clear_resloution.emf"/>
          <p:cNvPicPr>
            <a:picLocks noChangeAspect="1"/>
          </p:cNvPicPr>
          <p:nvPr/>
        </p:nvPicPr>
        <p:blipFill>
          <a:blip r:embed="rId5" cstate="print"/>
          <a:srcRect l="5492" t="6394" r="7238"/>
          <a:stretch>
            <a:fillRect/>
          </a:stretch>
        </p:blipFill>
        <p:spPr>
          <a:xfrm>
            <a:off x="4572000" y="3616069"/>
            <a:ext cx="3429024" cy="2761200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3000364" y="6429396"/>
            <a:ext cx="34355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+mj-ea"/>
                <a:ea typeface="+mj-ea"/>
              </a:rPr>
              <a:t>ADC</a:t>
            </a:r>
            <a:r>
              <a:rPr lang="en-US" altLang="zh-CN" dirty="0" smtClean="0">
                <a:solidFill>
                  <a:srgbClr val="FF0000"/>
                </a:solidFill>
                <a:latin typeface="+mj-ea"/>
                <a:ea typeface="+mj-ea"/>
              </a:rPr>
              <a:t>2</a:t>
            </a:r>
            <a:r>
              <a:rPr lang="en-US" dirty="0" smtClean="0">
                <a:solidFill>
                  <a:srgbClr val="FF0000"/>
                </a:solidFill>
                <a:latin typeface="+mj-ea"/>
                <a:ea typeface="+mj-ea"/>
              </a:rPr>
              <a:t>(1-16)</a:t>
            </a:r>
            <a:r>
              <a:rPr lang="zh-CN" altLang="en-US" dirty="0" smtClean="0">
                <a:solidFill>
                  <a:srgbClr val="FF0000"/>
                </a:solidFill>
                <a:latin typeface="+mj-ea"/>
                <a:ea typeface="+mj-ea"/>
              </a:rPr>
              <a:t>通道</a:t>
            </a:r>
            <a:r>
              <a:rPr lang="en-US" dirty="0" smtClean="0">
                <a:solidFill>
                  <a:srgbClr val="FF0000"/>
                </a:solidFill>
                <a:latin typeface="+mj-ea"/>
                <a:ea typeface="+mj-ea"/>
              </a:rPr>
              <a:t>FWHM VS</a:t>
            </a:r>
            <a:r>
              <a:rPr lang="zh-CN" altLang="en-US" dirty="0" smtClean="0">
                <a:solidFill>
                  <a:srgbClr val="FF0000"/>
                </a:solidFill>
                <a:latin typeface="+mj-ea"/>
                <a:ea typeface="+mj-ea"/>
              </a:rPr>
              <a:t>道址</a:t>
            </a:r>
            <a:endParaRPr lang="zh-CN" altLang="en-US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214290"/>
            <a:ext cx="646331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zh-CN" altLang="en-US" dirty="0" smtClean="0">
                <a:latin typeface="+mj-ea"/>
                <a:ea typeface="+mj-ea"/>
              </a:rPr>
              <a:t>数据</a:t>
            </a:r>
            <a:endParaRPr lang="zh-CN" altLang="en-US" dirty="0">
              <a:latin typeface="+mj-ea"/>
              <a:ea typeface="+mj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>
                <a:latin typeface="+mj-ea"/>
              </a:rPr>
              <a:t>幅度分辨率结论</a:t>
            </a:r>
            <a:endParaRPr lang="zh-CN" altLang="en-US" dirty="0">
              <a:latin typeface="+mj-e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7158" y="1714488"/>
            <a:ext cx="5160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solidFill>
                  <a:srgbClr val="FF0000"/>
                </a:solidFill>
                <a:latin typeface="+mj-ea"/>
                <a:ea typeface="+mj-ea"/>
              </a:rPr>
              <a:t>所有通道</a:t>
            </a:r>
            <a:r>
              <a:rPr lang="en-US" altLang="zh-CN" dirty="0" smtClean="0">
                <a:solidFill>
                  <a:srgbClr val="FF0000"/>
                </a:solidFill>
                <a:latin typeface="+mj-ea"/>
                <a:ea typeface="+mj-ea"/>
              </a:rPr>
              <a:t>FWHM</a:t>
            </a:r>
            <a:r>
              <a:rPr lang="zh-CN" altLang="en-US" dirty="0" smtClean="0">
                <a:solidFill>
                  <a:srgbClr val="FF0000"/>
                </a:solidFill>
                <a:latin typeface="+mj-ea"/>
                <a:ea typeface="+mj-ea"/>
              </a:rPr>
              <a:t>最大值为</a:t>
            </a:r>
            <a:r>
              <a:rPr lang="en-US" altLang="zh-CN" dirty="0" smtClean="0">
                <a:solidFill>
                  <a:srgbClr val="FF0000"/>
                </a:solidFill>
                <a:latin typeface="+mj-ea"/>
                <a:ea typeface="+mj-ea"/>
              </a:rPr>
              <a:t>7.8LSB</a:t>
            </a:r>
            <a:r>
              <a:rPr lang="zh-CN" altLang="en-US" dirty="0" smtClean="0">
                <a:solidFill>
                  <a:srgbClr val="FF0000"/>
                </a:solidFill>
                <a:latin typeface="+mj-ea"/>
                <a:ea typeface="+mj-ea"/>
              </a:rPr>
              <a:t>，最小值</a:t>
            </a:r>
            <a:r>
              <a:rPr lang="en-US" altLang="zh-CN" dirty="0" smtClean="0">
                <a:solidFill>
                  <a:srgbClr val="FF0000"/>
                </a:solidFill>
                <a:latin typeface="+mj-ea"/>
                <a:ea typeface="+mj-ea"/>
              </a:rPr>
              <a:t>1.2LSB</a:t>
            </a:r>
            <a:endParaRPr lang="zh-CN" altLang="en-US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786050" y="2928934"/>
            <a:ext cx="2084126" cy="785818"/>
          </a:xfrm>
          <a:prstGeom prst="rect">
            <a:avLst/>
          </a:prstGeom>
          <a:noFill/>
        </p:spPr>
      </p:pic>
      <p:pic>
        <p:nvPicPr>
          <p:cNvPr id="28673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786050" y="4000504"/>
            <a:ext cx="1894660" cy="714380"/>
          </a:xfrm>
          <a:prstGeom prst="rect">
            <a:avLst/>
          </a:prstGeom>
          <a:noFill/>
        </p:spPr>
      </p:pic>
      <p:sp>
        <p:nvSpPr>
          <p:cNvPr id="28675" name="Rectangle 3"/>
          <p:cNvSpPr>
            <a:spLocks noChangeArrowheads="1"/>
          </p:cNvSpPr>
          <p:nvPr/>
        </p:nvSpPr>
        <p:spPr bwMode="auto">
          <a:xfrm>
            <a:off x="0" y="2500306"/>
            <a:ext cx="845455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048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ea"/>
                <a:ea typeface="+mj-ea"/>
                <a:cs typeface="Times New Roman" pitchFamily="18" charset="0"/>
              </a:rPr>
              <a:t>在</a:t>
            </a:r>
            <a:r>
              <a:rPr kumimoji="0" lang="zh-CN" alt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ea"/>
                <a:ea typeface="+mj-ea"/>
                <a:cs typeface="Times New Roman" pitchFamily="18" charset="0"/>
              </a:rPr>
              <a:t>小量程</a:t>
            </a:r>
            <a:r>
              <a:rPr kumimoji="0" lang="zh-CN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ea"/>
                <a:ea typeface="+mj-ea"/>
                <a:cs typeface="Times New Roman" pitchFamily="18" charset="0"/>
              </a:rPr>
              <a:t>（</a:t>
            </a:r>
            <a:r>
              <a:rPr kumimoji="0" lang="en-US" altLang="zh-CN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ea"/>
                <a:ea typeface="+mj-ea"/>
                <a:cs typeface="Times New Roman" pitchFamily="18" charset="0"/>
              </a:rPr>
              <a:t>0pe</a:t>
            </a:r>
            <a:r>
              <a:rPr kumimoji="0" lang="zh-CN" alt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ea"/>
                <a:ea typeface="+mj-ea"/>
                <a:cs typeface="Times New Roman" pitchFamily="18" charset="0"/>
              </a:rPr>
              <a:t>～</a:t>
            </a:r>
            <a:r>
              <a:rPr kumimoji="0" lang="en-US" altLang="zh-CN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ea"/>
                <a:ea typeface="+mj-ea"/>
                <a:cs typeface="Times New Roman" pitchFamily="18" charset="0"/>
              </a:rPr>
              <a:t>800pe</a:t>
            </a:r>
            <a:r>
              <a:rPr kumimoji="0" lang="zh-CN" alt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ea"/>
                <a:ea typeface="+mj-ea"/>
                <a:cs typeface="Times New Roman" pitchFamily="18" charset="0"/>
              </a:rPr>
              <a:t>），测量最小值（</a:t>
            </a:r>
            <a:r>
              <a:rPr kumimoji="0" lang="en-US" altLang="zh-CN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ea"/>
                <a:ea typeface="+mj-ea"/>
                <a:cs typeface="Times New Roman" pitchFamily="18" charset="0"/>
              </a:rPr>
              <a:t>10pe</a:t>
            </a:r>
            <a:r>
              <a:rPr kumimoji="0" lang="zh-CN" alt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ea"/>
                <a:ea typeface="+mj-ea"/>
                <a:cs typeface="Times New Roman" pitchFamily="18" charset="0"/>
              </a:rPr>
              <a:t>）对应</a:t>
            </a:r>
            <a:r>
              <a:rPr kumimoji="0" lang="en-US" altLang="zh-CN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ea"/>
                <a:ea typeface="+mj-ea"/>
                <a:cs typeface="Times New Roman" pitchFamily="18" charset="0"/>
              </a:rPr>
              <a:t>100 LSB</a:t>
            </a:r>
            <a:r>
              <a:rPr kumimoji="0" lang="zh-CN" alt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ea"/>
                <a:ea typeface="+mj-ea"/>
                <a:cs typeface="Times New Roman" pitchFamily="18" charset="0"/>
              </a:rPr>
              <a:t>，那么</a:t>
            </a:r>
            <a:r>
              <a:rPr kumimoji="0" lang="en-US" altLang="zh-CN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ea"/>
                <a:ea typeface="+mj-ea"/>
                <a:cs typeface="Times New Roman" pitchFamily="18" charset="0"/>
              </a:rPr>
              <a:t>10pe</a:t>
            </a:r>
            <a:r>
              <a:rPr kumimoji="0" lang="zh-CN" alt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ea"/>
                <a:ea typeface="+mj-ea"/>
                <a:cs typeface="Times New Roman" pitchFamily="18" charset="0"/>
              </a:rPr>
              <a:t>处幅度分辨率最大值为：</a:t>
            </a:r>
            <a:endParaRPr kumimoji="0" lang="zh-CN" alt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ea"/>
              <a:ea typeface="+mj-ea"/>
              <a:cs typeface="宋体" pitchFamily="2" charset="-122"/>
            </a:endParaRPr>
          </a:p>
          <a:p>
            <a:pPr marL="0" marR="0" lvl="0" indent="3048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ea"/>
              <a:ea typeface="+mj-ea"/>
              <a:cs typeface="宋体" pitchFamily="2" charset="-122"/>
            </a:endParaRPr>
          </a:p>
        </p:txBody>
      </p:sp>
      <p:sp>
        <p:nvSpPr>
          <p:cNvPr id="28676" name="Rectangle 4"/>
          <p:cNvSpPr>
            <a:spLocks noChangeArrowheads="1"/>
          </p:cNvSpPr>
          <p:nvPr/>
        </p:nvSpPr>
        <p:spPr bwMode="auto">
          <a:xfrm>
            <a:off x="0" y="3643314"/>
            <a:ext cx="848020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048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ea"/>
                <a:ea typeface="+mj-ea"/>
                <a:cs typeface="Times New Roman" pitchFamily="18" charset="0"/>
              </a:rPr>
              <a:t>在</a:t>
            </a:r>
            <a:r>
              <a:rPr kumimoji="0" lang="zh-CN" alt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ea"/>
                <a:ea typeface="+mj-ea"/>
                <a:cs typeface="Times New Roman" pitchFamily="18" charset="0"/>
              </a:rPr>
              <a:t>大量程</a:t>
            </a:r>
            <a:r>
              <a:rPr kumimoji="0" lang="zh-CN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ea"/>
                <a:ea typeface="+mj-ea"/>
                <a:cs typeface="Times New Roman" pitchFamily="18" charset="0"/>
              </a:rPr>
              <a:t>（</a:t>
            </a:r>
            <a:r>
              <a:rPr kumimoji="0" lang="en-US" altLang="zh-CN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ea"/>
                <a:ea typeface="+mj-ea"/>
                <a:cs typeface="Times New Roman" pitchFamily="18" charset="0"/>
              </a:rPr>
              <a:t>0</a:t>
            </a:r>
            <a:r>
              <a:rPr kumimoji="0" lang="zh-CN" alt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ea"/>
                <a:ea typeface="+mj-ea"/>
                <a:cs typeface="Times New Roman" pitchFamily="18" charset="0"/>
              </a:rPr>
              <a:t>～</a:t>
            </a:r>
            <a:r>
              <a:rPr kumimoji="0" lang="en-US" altLang="zh-CN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ea"/>
                <a:ea typeface="+mj-ea"/>
                <a:cs typeface="Times New Roman" pitchFamily="18" charset="0"/>
              </a:rPr>
              <a:t>16000pe</a:t>
            </a:r>
            <a:r>
              <a:rPr kumimoji="0" lang="zh-CN" alt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ea"/>
                <a:ea typeface="+mj-ea"/>
                <a:cs typeface="Times New Roman" pitchFamily="18" charset="0"/>
              </a:rPr>
              <a:t>），测量最小值（</a:t>
            </a:r>
            <a:r>
              <a:rPr kumimoji="0" lang="en-US" altLang="zh-CN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ea"/>
                <a:ea typeface="+mj-ea"/>
                <a:cs typeface="Times New Roman" pitchFamily="18" charset="0"/>
              </a:rPr>
              <a:t>600pe</a:t>
            </a:r>
            <a:r>
              <a:rPr kumimoji="0" lang="zh-CN" alt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ea"/>
                <a:ea typeface="+mj-ea"/>
                <a:cs typeface="Times New Roman" pitchFamily="18" charset="0"/>
              </a:rPr>
              <a:t>）对应</a:t>
            </a:r>
            <a:r>
              <a:rPr kumimoji="0" lang="en-US" altLang="zh-CN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ea"/>
                <a:ea typeface="+mj-ea"/>
                <a:cs typeface="Times New Roman" pitchFamily="18" charset="0"/>
              </a:rPr>
              <a:t>300 LSB</a:t>
            </a:r>
            <a:r>
              <a:rPr kumimoji="0" lang="zh-CN" alt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ea"/>
                <a:ea typeface="+mj-ea"/>
                <a:cs typeface="Times New Roman" pitchFamily="18" charset="0"/>
              </a:rPr>
              <a:t>，那么</a:t>
            </a:r>
            <a:r>
              <a:rPr kumimoji="0" lang="en-US" altLang="zh-CN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ea"/>
                <a:ea typeface="+mj-ea"/>
                <a:cs typeface="Times New Roman" pitchFamily="18" charset="0"/>
              </a:rPr>
              <a:t>600pe</a:t>
            </a:r>
            <a:r>
              <a:rPr kumimoji="0" lang="zh-CN" alt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ea"/>
                <a:ea typeface="+mj-ea"/>
                <a:cs typeface="Times New Roman" pitchFamily="18" charset="0"/>
              </a:rPr>
              <a:t>幅度分辨率最大值为：</a:t>
            </a:r>
            <a:endParaRPr kumimoji="0" lang="zh-CN" alt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ea"/>
              <a:ea typeface="+mj-ea"/>
              <a:cs typeface="宋体" pitchFamily="2" charset="-122"/>
            </a:endParaRPr>
          </a:p>
          <a:p>
            <a:pPr marL="0" marR="0" lvl="0" indent="3048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ea"/>
              <a:ea typeface="+mj-ea"/>
              <a:cs typeface="宋体" pitchFamily="2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5720" y="5988626"/>
            <a:ext cx="77764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latin typeface="+mj-ea"/>
                <a:ea typeface="+mj-ea"/>
              </a:rPr>
              <a:t>3.</a:t>
            </a:r>
            <a:r>
              <a:rPr lang="zh-CN" altLang="en-US" dirty="0" smtClean="0">
                <a:latin typeface="+mj-ea"/>
                <a:ea typeface="+mj-ea"/>
              </a:rPr>
              <a:t>由于采用的的是最大</a:t>
            </a:r>
            <a:r>
              <a:rPr lang="en-US" altLang="zh-CN" dirty="0" smtClean="0">
                <a:latin typeface="+mj-ea"/>
                <a:ea typeface="+mj-ea"/>
              </a:rPr>
              <a:t>FWHM</a:t>
            </a:r>
            <a:r>
              <a:rPr lang="zh-CN" altLang="en-US" dirty="0" smtClean="0">
                <a:latin typeface="+mj-ea"/>
                <a:ea typeface="+mj-ea"/>
              </a:rPr>
              <a:t>和最小测量值，所有测量值分辨率均满足要求</a:t>
            </a:r>
            <a:endParaRPr lang="zh-CN" altLang="en-US" dirty="0">
              <a:latin typeface="+mj-ea"/>
              <a:ea typeface="+mj-e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786578" y="3071810"/>
            <a:ext cx="1544012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zh-CN" altLang="en-US" dirty="0" smtClean="0"/>
              <a:t>设计要求</a:t>
            </a:r>
            <a:r>
              <a:rPr lang="en-US" altLang="zh-CN" dirty="0" smtClean="0"/>
              <a:t>20%</a:t>
            </a:r>
            <a:endParaRPr lang="zh-CN" alt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786578" y="4143380"/>
            <a:ext cx="1409360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zh-CN" altLang="en-US" dirty="0" smtClean="0"/>
              <a:t>设计要求</a:t>
            </a:r>
            <a:r>
              <a:rPr lang="en-US" altLang="zh-CN" dirty="0" smtClean="0"/>
              <a:t>5%</a:t>
            </a:r>
            <a:endParaRPr lang="zh-CN" alt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85720" y="5702874"/>
            <a:ext cx="61462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latin typeface="+mj-ea"/>
                <a:ea typeface="+mj-ea"/>
              </a:rPr>
              <a:t>2.</a:t>
            </a:r>
            <a:r>
              <a:rPr lang="zh-CN" altLang="en-US" dirty="0" smtClean="0">
                <a:latin typeface="+mj-ea"/>
                <a:ea typeface="+mj-ea"/>
              </a:rPr>
              <a:t>以上结果包含信号发生器和测试电路对幅度分辨率的贡献</a:t>
            </a:r>
            <a:endParaRPr lang="zh-CN" altLang="en-US" dirty="0">
              <a:latin typeface="+mj-ea"/>
              <a:ea typeface="+mj-ea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5000636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solidFill>
                  <a:srgbClr val="FF0000"/>
                </a:solidFill>
                <a:latin typeface="+mj-ea"/>
                <a:ea typeface="+mj-ea"/>
              </a:rPr>
              <a:t>说明</a:t>
            </a:r>
            <a:endParaRPr lang="zh-CN" altLang="en-US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85720" y="5417122"/>
            <a:ext cx="47644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latin typeface="+mj-ea"/>
                <a:ea typeface="+mj-ea"/>
              </a:rPr>
              <a:t>1.</a:t>
            </a:r>
            <a:r>
              <a:rPr lang="zh-CN" altLang="en-US" dirty="0" smtClean="0">
                <a:latin typeface="+mj-ea"/>
                <a:ea typeface="+mj-ea"/>
              </a:rPr>
              <a:t>采用</a:t>
            </a:r>
            <a:r>
              <a:rPr lang="en-US" altLang="zh-CN" dirty="0" smtClean="0">
                <a:latin typeface="+mj-ea"/>
                <a:ea typeface="+mj-ea"/>
              </a:rPr>
              <a:t>13bit</a:t>
            </a:r>
            <a:r>
              <a:rPr lang="zh-CN" altLang="en-US" dirty="0" smtClean="0">
                <a:latin typeface="+mj-ea"/>
                <a:ea typeface="+mj-ea"/>
              </a:rPr>
              <a:t>有效位数，总道数</a:t>
            </a:r>
            <a:r>
              <a:rPr lang="en-US" altLang="zh-CN" dirty="0" smtClean="0">
                <a:latin typeface="+mj-ea"/>
                <a:ea typeface="+mj-ea"/>
              </a:rPr>
              <a:t>2^13=8192</a:t>
            </a:r>
            <a:r>
              <a:rPr lang="zh-CN" altLang="en-US" dirty="0" smtClean="0">
                <a:latin typeface="+mj-ea"/>
                <a:ea typeface="+mj-ea"/>
              </a:rPr>
              <a:t>道</a:t>
            </a:r>
            <a:endParaRPr lang="zh-CN" altLang="en-US" dirty="0">
              <a:latin typeface="+mj-ea"/>
              <a:ea typeface="+mj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/>
            <a:r>
              <a:rPr lang="en-US" altLang="zh-CN" dirty="0" smtClean="0"/>
              <a:t>2.</a:t>
            </a:r>
            <a:r>
              <a:rPr lang="zh-CN" altLang="en-US" dirty="0" smtClean="0"/>
              <a:t>积分非线性</a:t>
            </a:r>
            <a:endParaRPr lang="zh-CN" altLang="en-US" dirty="0"/>
          </a:p>
        </p:txBody>
      </p:sp>
      <p:sp>
        <p:nvSpPr>
          <p:cNvPr id="2969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pic>
        <p:nvPicPr>
          <p:cNvPr id="5" name="图片 4" descr="线性拟合.tif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571868" y="1643050"/>
            <a:ext cx="5247932" cy="350046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5000636"/>
            <a:ext cx="1107996" cy="36933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zh-CN" altLang="en-US" dirty="0" smtClean="0"/>
              <a:t>测试方法</a:t>
            </a:r>
            <a:endParaRPr lang="zh-CN" alt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0" y="5500702"/>
            <a:ext cx="895629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latin typeface="+mj-ea"/>
                <a:ea typeface="+mj-ea"/>
              </a:rPr>
              <a:t>        信号发生器产生不同幅度的直流电平，得到不同直流电平的幅度对应</a:t>
            </a:r>
            <a:r>
              <a:rPr lang="en-US" altLang="zh-CN" dirty="0" smtClean="0">
                <a:latin typeface="+mj-ea"/>
                <a:ea typeface="+mj-ea"/>
              </a:rPr>
              <a:t>ADC</a:t>
            </a:r>
          </a:p>
          <a:p>
            <a:r>
              <a:rPr lang="zh-CN" altLang="en-US" dirty="0" smtClean="0">
                <a:latin typeface="+mj-ea"/>
                <a:ea typeface="+mj-ea"/>
              </a:rPr>
              <a:t>测量值；利用测量值与输入幅度做出线性拟合曲线，得到拟合的输入幅度（拟合值），</a:t>
            </a:r>
            <a:endParaRPr lang="en-US" altLang="zh-CN" dirty="0" smtClean="0">
              <a:latin typeface="+mj-ea"/>
              <a:ea typeface="+mj-ea"/>
            </a:endParaRPr>
          </a:p>
          <a:p>
            <a:r>
              <a:rPr lang="zh-CN" altLang="en-US" dirty="0" smtClean="0">
                <a:latin typeface="+mj-ea"/>
                <a:ea typeface="+mj-ea"/>
              </a:rPr>
              <a:t>根据计算公式得到</a:t>
            </a:r>
            <a:r>
              <a:rPr lang="en-US" altLang="zh-CN" dirty="0" smtClean="0">
                <a:latin typeface="+mj-ea"/>
                <a:ea typeface="+mj-ea"/>
              </a:rPr>
              <a:t>INL</a:t>
            </a:r>
          </a:p>
          <a:p>
            <a:endParaRPr lang="zh-CN" altLang="en-US" dirty="0">
              <a:latin typeface="+mj-ea"/>
              <a:ea typeface="+mj-ea"/>
            </a:endParaRPr>
          </a:p>
        </p:txBody>
      </p:sp>
      <p:sp>
        <p:nvSpPr>
          <p:cNvPr id="29699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00053" y="2143116"/>
            <a:ext cx="3200422" cy="571504"/>
          </a:xfrm>
          <a:prstGeom prst="rect">
            <a:avLst/>
          </a:prstGeom>
          <a:noFill/>
        </p:spPr>
      </p:pic>
      <p:sp>
        <p:nvSpPr>
          <p:cNvPr id="29700" name="Rectangle 4"/>
          <p:cNvSpPr>
            <a:spLocks noChangeArrowheads="1"/>
          </p:cNvSpPr>
          <p:nvPr/>
        </p:nvSpPr>
        <p:spPr bwMode="auto">
          <a:xfrm>
            <a:off x="0" y="838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1643050"/>
            <a:ext cx="1338828" cy="36933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zh-CN" altLang="en-US" dirty="0" smtClean="0"/>
              <a:t>计算公式：</a:t>
            </a:r>
            <a:endParaRPr lang="zh-CN" altLang="en-US" dirty="0"/>
          </a:p>
        </p:txBody>
      </p:sp>
      <p:sp>
        <p:nvSpPr>
          <p:cNvPr id="13" name="矩形 12"/>
          <p:cNvSpPr/>
          <p:nvPr/>
        </p:nvSpPr>
        <p:spPr>
          <a:xfrm>
            <a:off x="0" y="2883755"/>
            <a:ext cx="38576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+mj-ea"/>
                <a:ea typeface="+mj-ea"/>
              </a:rPr>
              <a:t>D</a:t>
            </a:r>
            <a:r>
              <a:rPr lang="en-US" sz="1600" baseline="-25000" dirty="0" smtClean="0">
                <a:latin typeface="+mj-ea"/>
                <a:ea typeface="+mj-ea"/>
              </a:rPr>
              <a:t>i</a:t>
            </a:r>
            <a:r>
              <a:rPr lang="zh-CN" altLang="en-US" sz="1600" dirty="0" smtClean="0">
                <a:latin typeface="+mj-ea"/>
                <a:ea typeface="+mj-ea"/>
              </a:rPr>
              <a:t>为第</a:t>
            </a:r>
            <a:r>
              <a:rPr lang="en-US" sz="1600" dirty="0" err="1" smtClean="0">
                <a:latin typeface="+mj-ea"/>
                <a:ea typeface="+mj-ea"/>
              </a:rPr>
              <a:t>i</a:t>
            </a:r>
            <a:r>
              <a:rPr lang="zh-CN" altLang="en-US" sz="1600" dirty="0" smtClean="0">
                <a:latin typeface="+mj-ea"/>
                <a:ea typeface="+mj-ea"/>
              </a:rPr>
              <a:t>次模拟输出时系统测量值，</a:t>
            </a:r>
            <a:r>
              <a:rPr lang="en-US" sz="1600" dirty="0" err="1" smtClean="0">
                <a:latin typeface="+mj-ea"/>
                <a:ea typeface="+mj-ea"/>
              </a:rPr>
              <a:t>D</a:t>
            </a:r>
            <a:r>
              <a:rPr lang="en-US" sz="1600" baseline="-25000" dirty="0" err="1" smtClean="0">
                <a:latin typeface="+mj-ea"/>
                <a:ea typeface="+mj-ea"/>
              </a:rPr>
              <a:t>ideal</a:t>
            </a:r>
            <a:r>
              <a:rPr lang="zh-CN" altLang="en-US" sz="1600" dirty="0" smtClean="0">
                <a:latin typeface="+mj-ea"/>
                <a:ea typeface="+mj-ea"/>
              </a:rPr>
              <a:t>为第</a:t>
            </a:r>
            <a:r>
              <a:rPr lang="en-US" sz="1600" dirty="0" err="1" smtClean="0">
                <a:latin typeface="+mj-ea"/>
                <a:ea typeface="+mj-ea"/>
              </a:rPr>
              <a:t>i</a:t>
            </a:r>
            <a:r>
              <a:rPr lang="zh-CN" altLang="en-US" sz="1600" dirty="0" smtClean="0">
                <a:latin typeface="+mj-ea"/>
                <a:ea typeface="+mj-ea"/>
              </a:rPr>
              <a:t>次模拟输出时理想输出值，</a:t>
            </a:r>
            <a:r>
              <a:rPr lang="en-US" sz="1600" dirty="0" smtClean="0">
                <a:latin typeface="+mj-ea"/>
                <a:ea typeface="+mj-ea"/>
              </a:rPr>
              <a:t>D</a:t>
            </a:r>
            <a:r>
              <a:rPr lang="en-US" sz="1600" baseline="-25000" dirty="0" smtClean="0">
                <a:latin typeface="+mj-ea"/>
                <a:ea typeface="+mj-ea"/>
              </a:rPr>
              <a:t>FSR</a:t>
            </a:r>
            <a:r>
              <a:rPr lang="zh-CN" altLang="en-US" sz="1600" dirty="0" smtClean="0">
                <a:latin typeface="+mj-ea"/>
                <a:ea typeface="+mj-ea"/>
              </a:rPr>
              <a:t>为满量程输出范围</a:t>
            </a:r>
            <a:endParaRPr lang="zh-CN" altLang="en-US" sz="1600" dirty="0">
              <a:latin typeface="+mj-ea"/>
              <a:ea typeface="+mj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ADC_INL.tif"/>
          <p:cNvPicPr/>
          <p:nvPr/>
        </p:nvPicPr>
        <p:blipFill>
          <a:blip r:embed="rId2" cstate="print"/>
          <a:srcRect l="3615" t="5783" r="7095"/>
          <a:stretch>
            <a:fillRect/>
          </a:stretch>
        </p:blipFill>
        <p:spPr>
          <a:xfrm>
            <a:off x="2090751" y="857232"/>
            <a:ext cx="4410075" cy="349056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32" y="202148"/>
            <a:ext cx="17123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latin typeface="+mj-ea"/>
                <a:ea typeface="+mj-ea"/>
              </a:rPr>
              <a:t>INL</a:t>
            </a:r>
            <a:r>
              <a:rPr lang="zh-CN" altLang="en-US" dirty="0" smtClean="0">
                <a:latin typeface="+mj-ea"/>
                <a:ea typeface="+mj-ea"/>
              </a:rPr>
              <a:t>数据结果：</a:t>
            </a:r>
            <a:endParaRPr lang="zh-CN" altLang="en-US" dirty="0">
              <a:latin typeface="+mj-ea"/>
              <a:ea typeface="+mj-e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44" y="4714885"/>
            <a:ext cx="1569660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dirty="0" smtClean="0">
                <a:latin typeface="+mj-ea"/>
                <a:ea typeface="+mj-ea"/>
              </a:rPr>
              <a:t>结论与说明：</a:t>
            </a:r>
            <a:endParaRPr lang="en-US" altLang="zh-CN" dirty="0" smtClean="0">
              <a:latin typeface="+mj-ea"/>
              <a:ea typeface="+mj-e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8982" y="5305242"/>
            <a:ext cx="87066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latin typeface="+mj-ea"/>
                <a:ea typeface="+mj-ea"/>
              </a:rPr>
              <a:t>2.</a:t>
            </a:r>
            <a:r>
              <a:rPr lang="zh-CN" altLang="en-US" dirty="0" smtClean="0">
                <a:latin typeface="+mj-ea"/>
                <a:ea typeface="+mj-ea"/>
              </a:rPr>
              <a:t>单个数字电路</a:t>
            </a:r>
            <a:r>
              <a:rPr lang="en-US" altLang="zh-CN" dirty="0" smtClean="0">
                <a:latin typeface="+mj-ea"/>
                <a:ea typeface="+mj-ea"/>
              </a:rPr>
              <a:t>ADC</a:t>
            </a:r>
            <a:r>
              <a:rPr lang="zh-CN" altLang="en-US" dirty="0" smtClean="0">
                <a:latin typeface="+mj-ea"/>
                <a:ea typeface="+mj-ea"/>
              </a:rPr>
              <a:t>总共</a:t>
            </a:r>
            <a:r>
              <a:rPr lang="en-US" altLang="zh-CN" dirty="0" smtClean="0">
                <a:latin typeface="+mj-ea"/>
                <a:ea typeface="+mj-ea"/>
              </a:rPr>
              <a:t>2</a:t>
            </a:r>
            <a:r>
              <a:rPr lang="zh-CN" altLang="en-US" dirty="0" smtClean="0">
                <a:latin typeface="+mj-ea"/>
                <a:ea typeface="+mj-ea"/>
              </a:rPr>
              <a:t>片，包含</a:t>
            </a:r>
            <a:r>
              <a:rPr lang="en-US" altLang="zh-CN" dirty="0" smtClean="0">
                <a:latin typeface="+mj-ea"/>
                <a:ea typeface="+mj-ea"/>
              </a:rPr>
              <a:t>32</a:t>
            </a:r>
            <a:r>
              <a:rPr lang="zh-CN" altLang="en-US" dirty="0" smtClean="0">
                <a:latin typeface="+mj-ea"/>
                <a:ea typeface="+mj-ea"/>
              </a:rPr>
              <a:t>通道，每</a:t>
            </a:r>
            <a:r>
              <a:rPr lang="en-US" altLang="zh-CN" dirty="0" smtClean="0">
                <a:latin typeface="+mj-ea"/>
                <a:ea typeface="+mj-ea"/>
              </a:rPr>
              <a:t>8</a:t>
            </a:r>
            <a:r>
              <a:rPr lang="zh-CN" altLang="en-US" dirty="0" smtClean="0">
                <a:latin typeface="+mj-ea"/>
                <a:ea typeface="+mj-ea"/>
              </a:rPr>
              <a:t>个通道共用</a:t>
            </a:r>
            <a:r>
              <a:rPr lang="en-US" altLang="zh-CN" dirty="0" smtClean="0">
                <a:latin typeface="+mj-ea"/>
                <a:ea typeface="+mj-ea"/>
              </a:rPr>
              <a:t>1</a:t>
            </a:r>
            <a:r>
              <a:rPr lang="zh-CN" altLang="en-US" dirty="0" smtClean="0">
                <a:latin typeface="+mj-ea"/>
                <a:ea typeface="+mj-ea"/>
              </a:rPr>
              <a:t>个</a:t>
            </a:r>
            <a:r>
              <a:rPr lang="en-US" altLang="zh-CN" dirty="0" err="1" smtClean="0">
                <a:latin typeface="+mj-ea"/>
                <a:ea typeface="+mj-ea"/>
              </a:rPr>
              <a:t>Vcm</a:t>
            </a:r>
            <a:r>
              <a:rPr lang="zh-CN" altLang="en-US" dirty="0" smtClean="0">
                <a:latin typeface="+mj-ea"/>
                <a:ea typeface="+mj-ea"/>
              </a:rPr>
              <a:t>，所以最后结果</a:t>
            </a:r>
            <a:endParaRPr lang="en-US" altLang="zh-CN" dirty="0" smtClean="0">
              <a:latin typeface="+mj-ea"/>
              <a:ea typeface="+mj-ea"/>
            </a:endParaRPr>
          </a:p>
          <a:p>
            <a:r>
              <a:rPr lang="zh-CN" altLang="en-US" dirty="0" smtClean="0">
                <a:latin typeface="+mj-ea"/>
                <a:ea typeface="+mj-ea"/>
              </a:rPr>
              <a:t>大致分成了</a:t>
            </a:r>
            <a:r>
              <a:rPr lang="en-US" altLang="zh-CN" dirty="0" smtClean="0">
                <a:latin typeface="+mj-ea"/>
                <a:ea typeface="+mj-ea"/>
              </a:rPr>
              <a:t>4</a:t>
            </a:r>
            <a:r>
              <a:rPr lang="zh-CN" altLang="en-US" dirty="0" smtClean="0">
                <a:latin typeface="+mj-ea"/>
                <a:ea typeface="+mj-ea"/>
              </a:rPr>
              <a:t>段</a:t>
            </a:r>
            <a:endParaRPr lang="zh-CN" altLang="en-US" dirty="0">
              <a:latin typeface="+mj-ea"/>
              <a:ea typeface="+mj-e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8596" y="5845750"/>
            <a:ext cx="8740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latin typeface="+mj-ea"/>
                <a:ea typeface="+mj-ea"/>
              </a:rPr>
              <a:t>  3.</a:t>
            </a:r>
            <a:r>
              <a:rPr lang="zh-CN" altLang="en-US" dirty="0" smtClean="0">
                <a:latin typeface="+mj-ea"/>
                <a:ea typeface="+mj-ea"/>
              </a:rPr>
              <a:t>测试中发现通道</a:t>
            </a:r>
            <a:r>
              <a:rPr lang="en-US" altLang="zh-CN" dirty="0" smtClean="0">
                <a:latin typeface="+mj-ea"/>
                <a:ea typeface="+mj-ea"/>
              </a:rPr>
              <a:t>1-8</a:t>
            </a:r>
            <a:r>
              <a:rPr lang="zh-CN" altLang="en-US" dirty="0" smtClean="0">
                <a:latin typeface="+mj-ea"/>
                <a:ea typeface="+mj-ea"/>
              </a:rPr>
              <a:t>的</a:t>
            </a:r>
            <a:r>
              <a:rPr lang="en-US" altLang="zh-CN" dirty="0" err="1" smtClean="0">
                <a:latin typeface="+mj-ea"/>
                <a:ea typeface="+mj-ea"/>
              </a:rPr>
              <a:t>Vcm</a:t>
            </a:r>
            <a:r>
              <a:rPr lang="zh-CN" altLang="en-US" dirty="0" smtClean="0">
                <a:latin typeface="+mj-ea"/>
                <a:ea typeface="+mj-ea"/>
              </a:rPr>
              <a:t>并没有加载到测试电路中，所以后结果比其它通道要差</a:t>
            </a:r>
            <a:endParaRPr lang="zh-CN" altLang="en-US" dirty="0">
              <a:latin typeface="+mj-ea"/>
              <a:ea typeface="+mj-ea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1472" y="5072074"/>
            <a:ext cx="61462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latin typeface="+mj-ea"/>
                <a:ea typeface="+mj-ea"/>
              </a:rPr>
              <a:t>1.</a:t>
            </a:r>
            <a:r>
              <a:rPr lang="zh-CN" altLang="en-US" dirty="0" smtClean="0">
                <a:latin typeface="+mj-ea"/>
                <a:ea typeface="+mj-ea"/>
              </a:rPr>
              <a:t>以上结果包含信号发生器和测试电路对积分非线性的贡献</a:t>
            </a:r>
            <a:endParaRPr lang="zh-CN" altLang="en-US" dirty="0">
              <a:latin typeface="+mj-ea"/>
              <a:ea typeface="+mj-ea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3722" y="6143644"/>
            <a:ext cx="45063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latin typeface="+mj-ea"/>
                <a:ea typeface="+mj-ea"/>
              </a:rPr>
              <a:t>  4.</a:t>
            </a:r>
            <a:r>
              <a:rPr lang="zh-CN" altLang="en-US" dirty="0" smtClean="0">
                <a:latin typeface="+mj-ea"/>
                <a:ea typeface="+mj-ea"/>
              </a:rPr>
              <a:t>其它通道积分非线性分布在</a:t>
            </a:r>
            <a:r>
              <a:rPr lang="en-US" altLang="zh-CN" dirty="0" smtClean="0">
                <a:latin typeface="+mj-ea"/>
                <a:ea typeface="+mj-ea"/>
              </a:rPr>
              <a:t>0.5%</a:t>
            </a:r>
            <a:r>
              <a:rPr lang="zh-CN" altLang="en-US" dirty="0" smtClean="0">
                <a:latin typeface="+mj-ea"/>
                <a:ea typeface="+mj-ea"/>
              </a:rPr>
              <a:t>左右。</a:t>
            </a:r>
            <a:endParaRPr lang="en-US" altLang="zh-CN" dirty="0" smtClean="0">
              <a:latin typeface="+mj-ea"/>
              <a:ea typeface="+mj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3.</a:t>
            </a:r>
            <a:r>
              <a:rPr lang="zh-CN" altLang="en-US" dirty="0" smtClean="0"/>
              <a:t>功耗</a:t>
            </a:r>
            <a:endParaRPr lang="zh-CN" alt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14282" y="1714488"/>
            <a:ext cx="87238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 smtClean="0">
                <a:latin typeface="+mj-ea"/>
                <a:ea typeface="+mj-ea"/>
              </a:rPr>
              <a:t>目前使用测试程序，电路整体功耗约为</a:t>
            </a:r>
            <a:r>
              <a:rPr lang="en-US" altLang="zh-CN" sz="2000" dirty="0" smtClean="0">
                <a:latin typeface="+mj-ea"/>
                <a:ea typeface="+mj-ea"/>
              </a:rPr>
              <a:t>2.45w</a:t>
            </a:r>
            <a:r>
              <a:rPr lang="zh-CN" altLang="en-US" sz="2000" dirty="0" smtClean="0">
                <a:latin typeface="+mj-ea"/>
                <a:ea typeface="+mj-ea"/>
              </a:rPr>
              <a:t>（</a:t>
            </a:r>
            <a:r>
              <a:rPr lang="en-US" altLang="zh-CN" sz="2000" dirty="0" smtClean="0">
                <a:latin typeface="+mj-ea"/>
                <a:ea typeface="+mj-ea"/>
              </a:rPr>
              <a:t>5V</a:t>
            </a:r>
            <a:r>
              <a:rPr lang="zh-CN" altLang="en-US" sz="2000" dirty="0" smtClean="0">
                <a:latin typeface="+mj-ea"/>
                <a:ea typeface="+mj-ea"/>
              </a:rPr>
              <a:t>，电流消耗</a:t>
            </a:r>
            <a:r>
              <a:rPr lang="en-US" altLang="zh-CN" sz="2000" dirty="0" smtClean="0">
                <a:latin typeface="+mj-ea"/>
                <a:ea typeface="+mj-ea"/>
              </a:rPr>
              <a:t>0.490mA</a:t>
            </a:r>
            <a:r>
              <a:rPr lang="zh-CN" altLang="en-US" sz="2000" dirty="0" smtClean="0">
                <a:latin typeface="+mj-ea"/>
                <a:ea typeface="+mj-ea"/>
              </a:rPr>
              <a:t>），</a:t>
            </a:r>
            <a:endParaRPr lang="en-US" altLang="zh-CN" sz="2000" dirty="0" smtClean="0">
              <a:latin typeface="+mj-ea"/>
              <a:ea typeface="+mj-ea"/>
            </a:endParaRPr>
          </a:p>
          <a:p>
            <a:r>
              <a:rPr lang="zh-CN" altLang="en-US" sz="2000" dirty="0" smtClean="0">
                <a:latin typeface="+mj-ea"/>
                <a:ea typeface="+mj-ea"/>
              </a:rPr>
              <a:t>加载所有程序，电路整体功耗估计为</a:t>
            </a:r>
            <a:r>
              <a:rPr lang="en-US" altLang="zh-CN" sz="2000" dirty="0" smtClean="0">
                <a:latin typeface="+mj-ea"/>
                <a:ea typeface="+mj-ea"/>
              </a:rPr>
              <a:t>3w</a:t>
            </a:r>
            <a:endParaRPr lang="zh-CN" altLang="en-US" sz="2000" dirty="0">
              <a:latin typeface="+mj-ea"/>
              <a:ea typeface="+mj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下一步计划</a:t>
            </a:r>
            <a:endParaRPr lang="zh-CN" alt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14282" y="1714488"/>
            <a:ext cx="5051383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7030A0"/>
              </a:buClr>
              <a:buFont typeface="Wingdings" pitchFamily="2" charset="2"/>
              <a:buChar char="u"/>
            </a:pPr>
            <a:r>
              <a:rPr lang="en-US" altLang="zh-CN" sz="2400" dirty="0" smtClean="0">
                <a:latin typeface="+mj-ea"/>
                <a:ea typeface="+mj-ea"/>
              </a:rPr>
              <a:t>1.</a:t>
            </a:r>
            <a:r>
              <a:rPr lang="zh-CN" altLang="en-US" sz="2400" dirty="0" smtClean="0">
                <a:latin typeface="+mj-ea"/>
                <a:ea typeface="+mj-ea"/>
              </a:rPr>
              <a:t>改进测试电路，更加全面的测试</a:t>
            </a:r>
            <a:endParaRPr lang="en-US" altLang="zh-CN" sz="2400" dirty="0" smtClean="0">
              <a:latin typeface="+mj-ea"/>
              <a:ea typeface="+mj-ea"/>
            </a:endParaRPr>
          </a:p>
          <a:p>
            <a:pPr>
              <a:buClr>
                <a:srgbClr val="7030A0"/>
              </a:buClr>
              <a:buFont typeface="Wingdings" pitchFamily="2" charset="2"/>
              <a:buChar char="u"/>
            </a:pPr>
            <a:endParaRPr lang="en-US" altLang="zh-CN" sz="2400" dirty="0" smtClean="0">
              <a:latin typeface="+mj-ea"/>
              <a:ea typeface="+mj-ea"/>
            </a:endParaRPr>
          </a:p>
          <a:p>
            <a:pPr>
              <a:buClr>
                <a:srgbClr val="7030A0"/>
              </a:buClr>
              <a:buFont typeface="Wingdings" pitchFamily="2" charset="2"/>
              <a:buChar char="u"/>
            </a:pPr>
            <a:r>
              <a:rPr lang="en-US" altLang="zh-CN" sz="2400" dirty="0" smtClean="0">
                <a:latin typeface="+mj-ea"/>
                <a:ea typeface="+mj-ea"/>
              </a:rPr>
              <a:t>2.FPGA</a:t>
            </a:r>
            <a:r>
              <a:rPr lang="zh-CN" altLang="en-US" sz="2400" dirty="0" smtClean="0">
                <a:latin typeface="+mj-ea"/>
                <a:ea typeface="+mj-ea"/>
              </a:rPr>
              <a:t>算法的设计</a:t>
            </a:r>
            <a:endParaRPr lang="en-US" altLang="zh-CN" sz="2400" dirty="0" smtClean="0">
              <a:latin typeface="+mj-ea"/>
              <a:ea typeface="+mj-ea"/>
            </a:endParaRPr>
          </a:p>
          <a:p>
            <a:pPr>
              <a:buClr>
                <a:srgbClr val="7030A0"/>
              </a:buClr>
              <a:buFont typeface="Wingdings" pitchFamily="2" charset="2"/>
              <a:buChar char="u"/>
            </a:pPr>
            <a:endParaRPr lang="en-US" altLang="zh-CN" sz="2400" dirty="0" smtClean="0">
              <a:latin typeface="+mj-ea"/>
              <a:ea typeface="+mj-ea"/>
            </a:endParaRPr>
          </a:p>
          <a:p>
            <a:pPr>
              <a:buClr>
                <a:srgbClr val="7030A0"/>
              </a:buClr>
              <a:buFont typeface="Wingdings" pitchFamily="2" charset="2"/>
              <a:buChar char="u"/>
            </a:pPr>
            <a:r>
              <a:rPr lang="en-US" altLang="zh-CN" sz="2400" dirty="0" smtClean="0">
                <a:latin typeface="+mj-ea"/>
                <a:ea typeface="+mj-ea"/>
              </a:rPr>
              <a:t>3.</a:t>
            </a:r>
            <a:r>
              <a:rPr lang="zh-CN" altLang="en-US" sz="2400" dirty="0" smtClean="0">
                <a:latin typeface="+mj-ea"/>
                <a:ea typeface="+mj-ea"/>
              </a:rPr>
              <a:t>与模拟电路联调</a:t>
            </a:r>
            <a:endParaRPr lang="en-US" altLang="zh-CN" sz="2400" dirty="0" smtClean="0">
              <a:latin typeface="+mj-ea"/>
              <a:ea typeface="+mj-ea"/>
            </a:endParaRPr>
          </a:p>
          <a:p>
            <a:pPr>
              <a:buClr>
                <a:srgbClr val="7030A0"/>
              </a:buClr>
              <a:buFont typeface="Wingdings" pitchFamily="2" charset="2"/>
              <a:buChar char="u"/>
            </a:pPr>
            <a:endParaRPr lang="en-US" altLang="zh-CN" sz="2400" dirty="0" smtClean="0">
              <a:latin typeface="+mj-ea"/>
              <a:ea typeface="+mj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CN" altLang="en-US" b="1" dirty="0" smtClean="0"/>
              <a:t>谢谢大家！</a:t>
            </a:r>
            <a:endParaRPr lang="zh-CN" alt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主要内容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39552" y="1600200"/>
            <a:ext cx="8147248" cy="4525963"/>
          </a:xfrm>
        </p:spPr>
        <p:txBody>
          <a:bodyPr/>
          <a:lstStyle/>
          <a:p>
            <a:pPr>
              <a:buClr>
                <a:srgbClr val="7030A0"/>
              </a:buClr>
              <a:buFont typeface="Wingdings" pitchFamily="2" charset="2"/>
              <a:buChar char="u"/>
            </a:pPr>
            <a:r>
              <a:rPr lang="en-US" altLang="zh-CN" dirty="0" smtClean="0"/>
              <a:t>1.LHAASO-WFCTA</a:t>
            </a:r>
            <a:r>
              <a:rPr lang="zh-CN" altLang="en-US" dirty="0" smtClean="0"/>
              <a:t>研究背景</a:t>
            </a:r>
            <a:endParaRPr lang="en-US" altLang="zh-CN" dirty="0" smtClean="0"/>
          </a:p>
          <a:p>
            <a:pPr>
              <a:buClr>
                <a:srgbClr val="7030A0"/>
              </a:buClr>
              <a:buFont typeface="Wingdings" pitchFamily="2" charset="2"/>
              <a:buChar char="u"/>
            </a:pPr>
            <a:r>
              <a:rPr lang="en-US" altLang="zh-CN" dirty="0" smtClean="0"/>
              <a:t>2.</a:t>
            </a:r>
            <a:r>
              <a:rPr lang="zh-CN" altLang="en-US" dirty="0" smtClean="0"/>
              <a:t>数字电路设计</a:t>
            </a:r>
            <a:endParaRPr lang="en-US" altLang="zh-CN" dirty="0" smtClean="0"/>
          </a:p>
          <a:p>
            <a:pPr>
              <a:buClr>
                <a:srgbClr val="7030A0"/>
              </a:buClr>
              <a:buFont typeface="Wingdings" pitchFamily="2" charset="2"/>
              <a:buChar char="u"/>
            </a:pPr>
            <a:r>
              <a:rPr lang="en-US" altLang="zh-CN" dirty="0" smtClean="0"/>
              <a:t>3.</a:t>
            </a:r>
            <a:r>
              <a:rPr lang="zh-CN" altLang="en-US" dirty="0" smtClean="0"/>
              <a:t>性能测试</a:t>
            </a:r>
            <a:endParaRPr lang="en-US" altLang="zh-CN" dirty="0" smtClean="0"/>
          </a:p>
          <a:p>
            <a:pPr>
              <a:buClr>
                <a:srgbClr val="7030A0"/>
              </a:buClr>
              <a:buFont typeface="Wingdings" pitchFamily="2" charset="2"/>
              <a:buChar char="u"/>
            </a:pPr>
            <a:r>
              <a:rPr lang="en-US" altLang="zh-CN" dirty="0" smtClean="0"/>
              <a:t>4.</a:t>
            </a:r>
            <a:r>
              <a:rPr lang="zh-CN" altLang="en-US" dirty="0" smtClean="0"/>
              <a:t>下一步计划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642910" y="285728"/>
            <a:ext cx="7545800" cy="6352618"/>
            <a:chOff x="642910" y="285728"/>
            <a:chExt cx="7545800" cy="6352618"/>
          </a:xfrm>
        </p:grpSpPr>
        <p:grpSp>
          <p:nvGrpSpPr>
            <p:cNvPr id="10" name="组合 9"/>
            <p:cNvGrpSpPr/>
            <p:nvPr/>
          </p:nvGrpSpPr>
          <p:grpSpPr>
            <a:xfrm>
              <a:off x="642910" y="285728"/>
              <a:ext cx="7545800" cy="6352618"/>
              <a:chOff x="642910" y="285728"/>
              <a:chExt cx="7545800" cy="6352618"/>
            </a:xfrm>
          </p:grpSpPr>
          <p:pic>
            <p:nvPicPr>
              <p:cNvPr id="7" name="图片 6" descr="宇宙线轰击.gif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714348" y="285728"/>
                <a:ext cx="7474362" cy="5286412"/>
              </a:xfrm>
              <a:prstGeom prst="rect">
                <a:avLst/>
              </a:prstGeom>
            </p:spPr>
          </p:pic>
          <p:sp>
            <p:nvSpPr>
              <p:cNvPr id="9" name="TextBox 8"/>
              <p:cNvSpPr txBox="1"/>
              <p:nvPr/>
            </p:nvSpPr>
            <p:spPr>
              <a:xfrm>
                <a:off x="642910" y="5715016"/>
                <a:ext cx="6183103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Clr>
                    <a:srgbClr val="7030A0"/>
                  </a:buClr>
                  <a:buFont typeface="Wingdings" pitchFamily="2" charset="2"/>
                  <a:buChar char="u"/>
                </a:pPr>
                <a:r>
                  <a:rPr lang="zh-CN" altLang="en-US" dirty="0" smtClean="0">
                    <a:latin typeface="+mj-ea"/>
                    <a:ea typeface="+mj-ea"/>
                  </a:rPr>
                  <a:t>这些宇宙射线来自何方？</a:t>
                </a:r>
                <a:endParaRPr lang="en-US" altLang="zh-CN" dirty="0" smtClean="0">
                  <a:latin typeface="+mj-ea"/>
                  <a:ea typeface="+mj-ea"/>
                </a:endParaRPr>
              </a:p>
              <a:p>
                <a:pPr>
                  <a:buClr>
                    <a:srgbClr val="7030A0"/>
                  </a:buClr>
                  <a:buFont typeface="Wingdings" pitchFamily="2" charset="2"/>
                  <a:buChar char="u"/>
                </a:pPr>
                <a:r>
                  <a:rPr lang="zh-CN" altLang="en-US" dirty="0" smtClean="0">
                    <a:latin typeface="+mj-ea"/>
                    <a:ea typeface="+mj-ea"/>
                  </a:rPr>
                  <a:t>是什么机制导致这些宇宙射线被加速到如此高的能量？</a:t>
                </a:r>
                <a:endParaRPr lang="en-US" altLang="zh-CN" dirty="0" smtClean="0">
                  <a:latin typeface="+mj-ea"/>
                  <a:ea typeface="+mj-ea"/>
                </a:endParaRPr>
              </a:p>
              <a:p>
                <a:pPr>
                  <a:buClr>
                    <a:srgbClr val="7030A0"/>
                  </a:buClr>
                  <a:buFont typeface="Wingdings" pitchFamily="2" charset="2"/>
                  <a:buChar char="u"/>
                </a:pPr>
                <a:r>
                  <a:rPr lang="zh-CN" altLang="en-US" dirty="0" smtClean="0">
                    <a:latin typeface="+mj-ea"/>
                    <a:ea typeface="+mj-ea"/>
                  </a:rPr>
                  <a:t>从发射源传播到地球这一漫长而遥远的旅途经历了什么？</a:t>
                </a:r>
                <a:endParaRPr lang="zh-CN" altLang="en-US" dirty="0">
                  <a:latin typeface="+mj-ea"/>
                  <a:ea typeface="+mj-ea"/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7429520" y="5214950"/>
              <a:ext cx="714380" cy="369332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</p:spPr>
          <p:txBody>
            <a:bodyPr wrap="square" rtlCol="0">
              <a:spAutoFit/>
            </a:bodyPr>
            <a:lstStyle/>
            <a:p>
              <a:endParaRPr lang="zh-CN" altLang="en-US" dirty="0"/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4929190" y="1285860"/>
            <a:ext cx="4065338" cy="3798356"/>
            <a:chOff x="4929190" y="1285860"/>
            <a:chExt cx="4065338" cy="3798356"/>
          </a:xfrm>
        </p:grpSpPr>
        <p:pic>
          <p:nvPicPr>
            <p:cNvPr id="15" name="图片 14" descr="QQ图片20140811102942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929190" y="1285860"/>
              <a:ext cx="4065338" cy="3286148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5643570" y="4714884"/>
              <a:ext cx="29546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 smtClean="0"/>
                <a:t>广视角契仑科夫望远镜阵列</a:t>
              </a:r>
              <a:endParaRPr lang="zh-CN" altLang="en-US" dirty="0"/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0" y="285728"/>
            <a:ext cx="8956298" cy="5575553"/>
            <a:chOff x="0" y="285728"/>
            <a:chExt cx="8956298" cy="5575553"/>
          </a:xfrm>
        </p:grpSpPr>
        <p:grpSp>
          <p:nvGrpSpPr>
            <p:cNvPr id="13" name="组合 12"/>
            <p:cNvGrpSpPr/>
            <p:nvPr/>
          </p:nvGrpSpPr>
          <p:grpSpPr>
            <a:xfrm>
              <a:off x="71406" y="285728"/>
              <a:ext cx="4182900" cy="4429156"/>
              <a:chOff x="71406" y="285728"/>
              <a:chExt cx="4182900" cy="4429156"/>
            </a:xfrm>
          </p:grpSpPr>
          <p:sp>
            <p:nvSpPr>
              <p:cNvPr id="6" name="TextBox 5"/>
              <p:cNvSpPr txBox="1"/>
              <p:nvPr/>
            </p:nvSpPr>
            <p:spPr>
              <a:xfrm>
                <a:off x="142844" y="285728"/>
                <a:ext cx="35316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400" dirty="0" smtClean="0">
                    <a:solidFill>
                      <a:srgbClr val="FF0000"/>
                    </a:solidFill>
                    <a:latin typeface="+mj-ea"/>
                    <a:ea typeface="+mj-ea"/>
                  </a:rPr>
                  <a:t>大气簇射</a:t>
                </a:r>
                <a:r>
                  <a:rPr lang="en-US" altLang="zh-CN" sz="2400" dirty="0" smtClean="0">
                    <a:solidFill>
                      <a:srgbClr val="FF0000"/>
                    </a:solidFill>
                    <a:latin typeface="+mj-ea"/>
                    <a:ea typeface="+mj-ea"/>
                  </a:rPr>
                  <a:t>(Air Shower)</a:t>
                </a:r>
                <a:r>
                  <a:rPr lang="zh-CN" altLang="en-US" sz="2400" dirty="0" smtClean="0">
                    <a:solidFill>
                      <a:srgbClr val="FF0000"/>
                    </a:solidFill>
                    <a:latin typeface="+mj-ea"/>
                    <a:ea typeface="+mj-ea"/>
                  </a:rPr>
                  <a:t>：</a:t>
                </a:r>
                <a:endParaRPr lang="zh-CN" altLang="en-US" sz="2400" dirty="0">
                  <a:solidFill>
                    <a:srgbClr val="FF0000"/>
                  </a:solidFill>
                  <a:latin typeface="+mj-ea"/>
                  <a:ea typeface="+mj-ea"/>
                </a:endParaRPr>
              </a:p>
            </p:txBody>
          </p:sp>
          <p:pic>
            <p:nvPicPr>
              <p:cNvPr id="8" name="Picture 2">
                <a:hlinkClick r:id="rId4" action="ppaction://hlinkfile"/>
              </p:cNvPr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71406" y="928670"/>
                <a:ext cx="4182900" cy="378621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</p:grpSp>
        <p:sp>
          <p:nvSpPr>
            <p:cNvPr id="18" name="TextBox 17"/>
            <p:cNvSpPr txBox="1"/>
            <p:nvPr/>
          </p:nvSpPr>
          <p:spPr>
            <a:xfrm>
              <a:off x="0" y="5214950"/>
              <a:ext cx="895629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 smtClean="0"/>
                <a:t>宇宙线与大气中的分子相互碰撞，产生了很多次级粒子，随着海拔的不同，次级粒子的</a:t>
              </a:r>
              <a:endParaRPr lang="en-US" altLang="zh-CN" dirty="0" smtClean="0"/>
            </a:p>
            <a:p>
              <a:r>
                <a:rPr lang="zh-CN" altLang="en-US" dirty="0" smtClean="0"/>
                <a:t>数量和能量也有变化</a:t>
              </a:r>
              <a:endParaRPr lang="zh-CN" altLang="en-US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圆角矩形 55"/>
          <p:cNvSpPr/>
          <p:nvPr/>
        </p:nvSpPr>
        <p:spPr>
          <a:xfrm>
            <a:off x="-32" y="1214422"/>
            <a:ext cx="1643074" cy="485778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4</a:t>
            </a:fld>
            <a:endParaRPr lang="zh-CN" altLang="en-US" dirty="0"/>
          </a:p>
        </p:txBody>
      </p:sp>
      <p:sp>
        <p:nvSpPr>
          <p:cNvPr id="30" name="标题 29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8229600" cy="1143000"/>
          </a:xfrm>
        </p:spPr>
        <p:txBody>
          <a:bodyPr/>
          <a:lstStyle/>
          <a:p>
            <a:pPr algn="l"/>
            <a:r>
              <a:rPr lang="en-US" altLang="zh-CN" b="1" dirty="0" smtClean="0"/>
              <a:t>WFCTA-</a:t>
            </a:r>
            <a:r>
              <a:rPr lang="zh-CN" altLang="en-US" b="1" dirty="0" smtClean="0"/>
              <a:t>整体布局</a:t>
            </a:r>
            <a:endParaRPr lang="zh-CN" altLang="en-US" b="1" dirty="0"/>
          </a:p>
        </p:txBody>
      </p:sp>
      <p:pic>
        <p:nvPicPr>
          <p:cNvPr id="5" name="图片 4" descr="主控室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61243" y="2500306"/>
            <a:ext cx="2882757" cy="1928826"/>
          </a:xfrm>
          <a:prstGeom prst="rect">
            <a:avLst/>
          </a:prstGeom>
        </p:spPr>
      </p:pic>
      <p:pic>
        <p:nvPicPr>
          <p:cNvPr id="14" name="图片 13" descr="2014.1.8爆炸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0183" y="1357298"/>
            <a:ext cx="1028545" cy="500066"/>
          </a:xfrm>
          <a:prstGeom prst="rect">
            <a:avLst/>
          </a:prstGeom>
        </p:spPr>
      </p:pic>
      <p:cxnSp>
        <p:nvCxnSpPr>
          <p:cNvPr id="16" name="直接连接符 15"/>
          <p:cNvCxnSpPr/>
          <p:nvPr/>
        </p:nvCxnSpPr>
        <p:spPr>
          <a:xfrm rot="5400000">
            <a:off x="-785056" y="3642521"/>
            <a:ext cx="3429024" cy="1588"/>
          </a:xfrm>
          <a:prstGeom prst="line">
            <a:avLst/>
          </a:prstGeom>
          <a:ln w="38100"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图片 16" descr="2014.1.8爆炸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3101" y="5429265"/>
            <a:ext cx="1028542" cy="50006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85720" y="3262970"/>
            <a:ext cx="605294" cy="523220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en-US" altLang="zh-CN" sz="1400" b="1" dirty="0" smtClean="0"/>
              <a:t>×</a:t>
            </a:r>
          </a:p>
          <a:p>
            <a:r>
              <a:rPr lang="en-US" altLang="zh-CN" sz="1400" b="1" dirty="0" smtClean="0"/>
              <a:t>1536</a:t>
            </a: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3071802" y="1285860"/>
            <a:ext cx="1714512" cy="1288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2" name="直接连接符 21"/>
          <p:cNvCxnSpPr/>
          <p:nvPr/>
        </p:nvCxnSpPr>
        <p:spPr>
          <a:xfrm rot="5400000">
            <a:off x="2965439" y="3606801"/>
            <a:ext cx="1785950" cy="1588"/>
          </a:xfrm>
          <a:prstGeom prst="line">
            <a:avLst/>
          </a:prstGeom>
          <a:ln w="28575"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图片 2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3071802" y="4572008"/>
            <a:ext cx="1714512" cy="1288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TextBox 26"/>
          <p:cNvSpPr txBox="1"/>
          <p:nvPr/>
        </p:nvSpPr>
        <p:spPr>
          <a:xfrm>
            <a:off x="3428992" y="3286124"/>
            <a:ext cx="388376" cy="523220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en-US" altLang="zh-CN" sz="1400" b="1" dirty="0" smtClean="0"/>
              <a:t>×</a:t>
            </a:r>
          </a:p>
          <a:p>
            <a:r>
              <a:rPr lang="en-US" altLang="zh-CN" sz="1400" b="1" dirty="0" smtClean="0"/>
              <a:t>24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55051" y="6143644"/>
            <a:ext cx="16594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b="1" dirty="0" err="1" smtClean="0">
                <a:latin typeface="+mj-ea"/>
                <a:ea typeface="+mj-ea"/>
              </a:rPr>
              <a:t>Clsuter</a:t>
            </a:r>
            <a:r>
              <a:rPr lang="zh-CN" altLang="en-US" sz="1200" b="1" dirty="0" smtClean="0">
                <a:latin typeface="+mj-ea"/>
                <a:ea typeface="+mj-ea"/>
              </a:rPr>
              <a:t>：</a:t>
            </a:r>
            <a:endParaRPr lang="en-US" altLang="zh-CN" sz="1200" b="1" dirty="0" smtClean="0">
              <a:latin typeface="+mj-ea"/>
              <a:ea typeface="+mj-ea"/>
            </a:endParaRPr>
          </a:p>
          <a:p>
            <a:r>
              <a:rPr lang="zh-CN" altLang="en-US" sz="1200" dirty="0" smtClean="0">
                <a:latin typeface="+mj-ea"/>
                <a:ea typeface="+mj-ea"/>
              </a:rPr>
              <a:t>第</a:t>
            </a:r>
            <a:r>
              <a:rPr lang="en-US" altLang="zh-CN" sz="1200" dirty="0" smtClean="0">
                <a:latin typeface="+mj-ea"/>
                <a:ea typeface="+mj-ea"/>
              </a:rPr>
              <a:t>1</a:t>
            </a:r>
            <a:r>
              <a:rPr lang="zh-CN" altLang="en-US" sz="1200" dirty="0" smtClean="0">
                <a:latin typeface="+mj-ea"/>
                <a:ea typeface="+mj-ea"/>
              </a:rPr>
              <a:t>级触发，提取脉冲</a:t>
            </a:r>
            <a:endParaRPr lang="zh-CN" altLang="en-US" sz="1200" dirty="0">
              <a:latin typeface="+mj-ea"/>
              <a:ea typeface="+mj-ea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143240" y="6143644"/>
            <a:ext cx="16594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b="1" dirty="0" smtClean="0"/>
              <a:t>BDB</a:t>
            </a:r>
            <a:r>
              <a:rPr lang="zh-CN" altLang="en-US" sz="1200" b="1" dirty="0" smtClean="0"/>
              <a:t>：</a:t>
            </a:r>
            <a:endParaRPr lang="en-US" altLang="zh-CN" sz="1200" b="1" dirty="0" smtClean="0"/>
          </a:p>
          <a:p>
            <a:r>
              <a:rPr lang="zh-CN" altLang="en-US" sz="1200" dirty="0" smtClean="0"/>
              <a:t>第</a:t>
            </a:r>
            <a:r>
              <a:rPr lang="en-US" altLang="zh-CN" sz="1200" dirty="0" smtClean="0"/>
              <a:t>2</a:t>
            </a:r>
            <a:r>
              <a:rPr lang="zh-CN" altLang="en-US" sz="1200" dirty="0" smtClean="0"/>
              <a:t>级触发，阵列事例</a:t>
            </a:r>
            <a:endParaRPr lang="zh-CN" altLang="en-US" sz="1200" dirty="0"/>
          </a:p>
        </p:txBody>
      </p:sp>
      <p:cxnSp>
        <p:nvCxnSpPr>
          <p:cNvPr id="46" name="直接连接符 45"/>
          <p:cNvCxnSpPr/>
          <p:nvPr/>
        </p:nvCxnSpPr>
        <p:spPr>
          <a:xfrm rot="5400000">
            <a:off x="4142578" y="3713958"/>
            <a:ext cx="2714644" cy="1588"/>
          </a:xfrm>
          <a:prstGeom prst="line">
            <a:avLst/>
          </a:prstGeom>
          <a:ln w="28575"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6215074" y="1643050"/>
            <a:ext cx="845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TCP/IP</a:t>
            </a:r>
            <a:endParaRPr lang="zh-CN" altLang="en-US" dirty="0"/>
          </a:p>
        </p:txBody>
      </p:sp>
      <p:sp>
        <p:nvSpPr>
          <p:cNvPr id="50" name="TextBox 49"/>
          <p:cNvSpPr txBox="1"/>
          <p:nvPr/>
        </p:nvSpPr>
        <p:spPr>
          <a:xfrm>
            <a:off x="6786578" y="4559866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主控室：物理分析</a:t>
            </a:r>
          </a:p>
        </p:txBody>
      </p:sp>
      <p:sp>
        <p:nvSpPr>
          <p:cNvPr id="57" name="圆角矩形 56"/>
          <p:cNvSpPr/>
          <p:nvPr/>
        </p:nvSpPr>
        <p:spPr>
          <a:xfrm>
            <a:off x="3000364" y="1214422"/>
            <a:ext cx="1857388" cy="4929222"/>
          </a:xfrm>
          <a:prstGeom prst="round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1" name="图片 60" descr="sata.jpg"/>
          <p:cNvPicPr>
            <a:picLocks noChangeAspect="1"/>
          </p:cNvPicPr>
          <p:nvPr/>
        </p:nvPicPr>
        <p:blipFill>
          <a:blip r:embed="rId5" cstate="print"/>
          <a:srcRect t="21307" b="27556"/>
          <a:stretch>
            <a:fillRect/>
          </a:stretch>
        </p:blipFill>
        <p:spPr>
          <a:xfrm>
            <a:off x="1857356" y="1857364"/>
            <a:ext cx="698500" cy="357190"/>
          </a:xfrm>
          <a:prstGeom prst="rect">
            <a:avLst/>
          </a:prstGeom>
        </p:spPr>
      </p:pic>
      <p:pic>
        <p:nvPicPr>
          <p:cNvPr id="62" name="图片 61" descr="sata.jpg"/>
          <p:cNvPicPr>
            <a:picLocks noChangeAspect="1"/>
          </p:cNvPicPr>
          <p:nvPr/>
        </p:nvPicPr>
        <p:blipFill>
          <a:blip r:embed="rId5" cstate="print"/>
          <a:srcRect t="21307" b="27556"/>
          <a:stretch>
            <a:fillRect/>
          </a:stretch>
        </p:blipFill>
        <p:spPr>
          <a:xfrm>
            <a:off x="1873236" y="5429264"/>
            <a:ext cx="698500" cy="357190"/>
          </a:xfrm>
          <a:prstGeom prst="rect">
            <a:avLst/>
          </a:prstGeom>
        </p:spPr>
      </p:pic>
      <p:sp>
        <p:nvSpPr>
          <p:cNvPr id="63" name="TextBox 62"/>
          <p:cNvSpPr txBox="1"/>
          <p:nvPr/>
        </p:nvSpPr>
        <p:spPr>
          <a:xfrm>
            <a:off x="1785918" y="1643050"/>
            <a:ext cx="8755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 smtClean="0">
                <a:latin typeface="+mj-ea"/>
                <a:ea typeface="+mj-ea"/>
              </a:rPr>
              <a:t>1</a:t>
            </a:r>
            <a:r>
              <a:rPr lang="zh-CN" altLang="en-US" sz="1200" dirty="0" smtClean="0">
                <a:latin typeface="+mj-ea"/>
                <a:ea typeface="+mj-ea"/>
              </a:rPr>
              <a:t>台：</a:t>
            </a:r>
            <a:r>
              <a:rPr lang="en-US" altLang="zh-CN" sz="1200" dirty="0" smtClean="0">
                <a:latin typeface="+mj-ea"/>
                <a:ea typeface="+mj-ea"/>
              </a:rPr>
              <a:t>×64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1785918" y="5786454"/>
            <a:ext cx="8755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 smtClean="0">
                <a:latin typeface="+mj-ea"/>
                <a:ea typeface="+mj-ea"/>
              </a:rPr>
              <a:t>1</a:t>
            </a:r>
            <a:r>
              <a:rPr lang="zh-CN" altLang="en-US" sz="1200" dirty="0" smtClean="0">
                <a:latin typeface="+mj-ea"/>
                <a:ea typeface="+mj-ea"/>
              </a:rPr>
              <a:t>台：</a:t>
            </a:r>
            <a:r>
              <a:rPr lang="en-US" altLang="zh-CN" sz="1200" dirty="0" smtClean="0">
                <a:latin typeface="+mj-ea"/>
                <a:ea typeface="+mj-ea"/>
              </a:rPr>
              <a:t>×64</a:t>
            </a:r>
          </a:p>
        </p:txBody>
      </p:sp>
      <p:cxnSp>
        <p:nvCxnSpPr>
          <p:cNvPr id="65" name="直接连接符 64"/>
          <p:cNvCxnSpPr/>
          <p:nvPr/>
        </p:nvCxnSpPr>
        <p:spPr>
          <a:xfrm rot="5400000">
            <a:off x="750861" y="3749677"/>
            <a:ext cx="2928958" cy="1588"/>
          </a:xfrm>
          <a:prstGeom prst="line">
            <a:avLst/>
          </a:prstGeom>
          <a:ln w="38100"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8" name="图片 67" descr="网线.jpg"/>
          <p:cNvPicPr>
            <a:picLocks noChangeAspect="1"/>
          </p:cNvPicPr>
          <p:nvPr/>
        </p:nvPicPr>
        <p:blipFill>
          <a:blip r:embed="rId6" cstate="print"/>
          <a:srcRect t="19792"/>
          <a:stretch>
            <a:fillRect/>
          </a:stretch>
        </p:blipFill>
        <p:spPr>
          <a:xfrm flipV="1">
            <a:off x="4929190" y="1571612"/>
            <a:ext cx="1143008" cy="714380"/>
          </a:xfrm>
          <a:prstGeom prst="rect">
            <a:avLst/>
          </a:prstGeom>
        </p:spPr>
      </p:pic>
      <p:pic>
        <p:nvPicPr>
          <p:cNvPr id="69" name="图片 68" descr="网线.jpg"/>
          <p:cNvPicPr>
            <a:picLocks noChangeAspect="1"/>
          </p:cNvPicPr>
          <p:nvPr/>
        </p:nvPicPr>
        <p:blipFill>
          <a:blip r:embed="rId7" cstate="print"/>
          <a:srcRect t="19792"/>
          <a:stretch>
            <a:fillRect/>
          </a:stretch>
        </p:blipFill>
        <p:spPr>
          <a:xfrm flipV="1">
            <a:off x="5000628" y="5143512"/>
            <a:ext cx="914406" cy="571504"/>
          </a:xfrm>
          <a:prstGeom prst="rect">
            <a:avLst/>
          </a:prstGeom>
        </p:spPr>
      </p:pic>
      <p:sp>
        <p:nvSpPr>
          <p:cNvPr id="70" name="左右箭头 69"/>
          <p:cNvSpPr/>
          <p:nvPr/>
        </p:nvSpPr>
        <p:spPr>
          <a:xfrm>
            <a:off x="1714480" y="3357562"/>
            <a:ext cx="1000132" cy="428628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1" name="左右箭头 70"/>
          <p:cNvSpPr/>
          <p:nvPr/>
        </p:nvSpPr>
        <p:spPr>
          <a:xfrm>
            <a:off x="5072066" y="3357562"/>
            <a:ext cx="1000132" cy="428628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6" name="Rectangle 4"/>
          <p:cNvSpPr>
            <a:spLocks noChangeArrowheads="1"/>
          </p:cNvSpPr>
          <p:nvPr/>
        </p:nvSpPr>
        <p:spPr bwMode="auto">
          <a:xfrm>
            <a:off x="152400" y="152400"/>
            <a:ext cx="5419732" cy="6461256"/>
          </a:xfrm>
          <a:prstGeom prst="rect">
            <a:avLst/>
          </a:prstGeom>
          <a:solidFill>
            <a:srgbClr val="FFFFFF">
              <a:alpha val="50195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altLang="zh-CN" sz="3200" b="1" dirty="0" smtClean="0">
                <a:solidFill>
                  <a:srgbClr val="0000FF"/>
                </a:solidFill>
                <a:latin typeface="Times New Roman" pitchFamily="18" charset="0"/>
              </a:rPr>
              <a:t>WFCTA</a:t>
            </a:r>
            <a:r>
              <a:rPr lang="zh-CN" altLang="en-US" sz="3200" b="1" dirty="0" smtClean="0">
                <a:solidFill>
                  <a:srgbClr val="0000FF"/>
                </a:solidFill>
                <a:latin typeface="Times New Roman" pitchFamily="18" charset="0"/>
              </a:rPr>
              <a:t>望远镜：</a:t>
            </a:r>
            <a:endParaRPr lang="zh-CN" altLang="en-US" sz="3200" b="1" dirty="0">
              <a:solidFill>
                <a:srgbClr val="0000FF"/>
              </a:solidFill>
              <a:latin typeface="Times New Roman" pitchFamily="18" charset="0"/>
            </a:endParaRPr>
          </a:p>
          <a:p>
            <a:endParaRPr lang="zh-CN" altLang="en-US" sz="2000" b="1" dirty="0">
              <a:solidFill>
                <a:srgbClr val="000000"/>
              </a:solidFill>
              <a:latin typeface="Times New Roman" pitchFamily="18" charset="0"/>
            </a:endParaRPr>
          </a:p>
          <a:p>
            <a:r>
              <a:rPr lang="en-US" altLang="zh-CN" sz="2000" b="1" dirty="0" smtClean="0">
                <a:solidFill>
                  <a:srgbClr val="FF3300"/>
                </a:solidFill>
                <a:latin typeface="Times New Roman" pitchFamily="18" charset="0"/>
              </a:rPr>
              <a:t>1. </a:t>
            </a:r>
            <a:r>
              <a:rPr lang="zh-CN" altLang="en-US" sz="2000" b="1" dirty="0" smtClean="0">
                <a:solidFill>
                  <a:srgbClr val="FF3300"/>
                </a:solidFill>
                <a:latin typeface="Times New Roman" pitchFamily="18" charset="0"/>
              </a:rPr>
              <a:t>望远镜</a:t>
            </a:r>
            <a:r>
              <a:rPr lang="zh-CN" altLang="en-US" sz="2000" b="1" dirty="0">
                <a:solidFill>
                  <a:srgbClr val="FF3300"/>
                </a:solidFill>
                <a:latin typeface="Times New Roman" pitchFamily="18" charset="0"/>
              </a:rPr>
              <a:t>主体</a:t>
            </a:r>
          </a:p>
          <a:p>
            <a:r>
              <a:rPr lang="en-US" altLang="zh-CN" sz="1600" b="1" dirty="0" smtClean="0">
                <a:solidFill>
                  <a:srgbClr val="000000"/>
                </a:solidFill>
              </a:rPr>
              <a:t>     1/4</a:t>
            </a:r>
            <a:r>
              <a:rPr lang="zh-CN" altLang="en-US" sz="1600" b="1" dirty="0">
                <a:solidFill>
                  <a:srgbClr val="000000"/>
                </a:solidFill>
              </a:rPr>
              <a:t>标准</a:t>
            </a:r>
            <a:r>
              <a:rPr lang="zh-CN" altLang="en-US" sz="1600" b="1" dirty="0">
                <a:solidFill>
                  <a:srgbClr val="000000"/>
                </a:solidFill>
                <a:latin typeface="Times New Roman" pitchFamily="18" charset="0"/>
              </a:rPr>
              <a:t>海运集装箱（</a:t>
            </a:r>
            <a:r>
              <a:rPr lang="en-US" altLang="zh-CN" sz="1600" b="1" dirty="0">
                <a:solidFill>
                  <a:srgbClr val="000000"/>
                </a:solidFill>
                <a:latin typeface="Times New Roman" pitchFamily="18" charset="0"/>
              </a:rPr>
              <a:t>2.9m×2.5m×2.38m</a:t>
            </a:r>
            <a:r>
              <a:rPr lang="zh-CN" altLang="en-US" sz="1600" b="1" dirty="0">
                <a:solidFill>
                  <a:srgbClr val="000000"/>
                </a:solidFill>
                <a:latin typeface="Times New Roman" pitchFamily="18" charset="0"/>
              </a:rPr>
              <a:t>），</a:t>
            </a:r>
          </a:p>
          <a:p>
            <a:r>
              <a:rPr lang="zh-CN" altLang="en-US" sz="1600" b="1" dirty="0" smtClean="0">
                <a:solidFill>
                  <a:srgbClr val="000000"/>
                </a:solidFill>
                <a:latin typeface="Times New Roman" pitchFamily="18" charset="0"/>
              </a:rPr>
              <a:t>    液压</a:t>
            </a:r>
            <a:r>
              <a:rPr lang="zh-CN" altLang="en-US" sz="1600" b="1" dirty="0">
                <a:solidFill>
                  <a:srgbClr val="000000"/>
                </a:solidFill>
                <a:latin typeface="Times New Roman" pitchFamily="18" charset="0"/>
              </a:rPr>
              <a:t>升降系统（</a:t>
            </a:r>
            <a:r>
              <a:rPr lang="en-US" altLang="zh-CN" sz="1600" b="1" dirty="0">
                <a:solidFill>
                  <a:srgbClr val="000000"/>
                </a:solidFill>
                <a:latin typeface="Times New Roman" pitchFamily="18" charset="0"/>
              </a:rPr>
              <a:t>0</a:t>
            </a:r>
            <a:r>
              <a:rPr lang="zh-CN" altLang="en-US" sz="1600" b="1" dirty="0">
                <a:solidFill>
                  <a:srgbClr val="000000"/>
                </a:solidFill>
                <a:latin typeface="Times New Roman" pitchFamily="18" charset="0"/>
              </a:rPr>
              <a:t>－</a:t>
            </a:r>
            <a:r>
              <a:rPr lang="en-US" altLang="zh-CN" sz="1600" b="1" dirty="0">
                <a:solidFill>
                  <a:srgbClr val="000000"/>
                </a:solidFill>
                <a:latin typeface="Times New Roman" pitchFamily="18" charset="0"/>
              </a:rPr>
              <a:t>60</a:t>
            </a:r>
            <a:r>
              <a:rPr lang="zh-CN" altLang="en-US" sz="1600" b="1" dirty="0">
                <a:solidFill>
                  <a:srgbClr val="000000"/>
                </a:solidFill>
                <a:latin typeface="Times New Roman" pitchFamily="18" charset="0"/>
              </a:rPr>
              <a:t>度升降）</a:t>
            </a:r>
          </a:p>
          <a:p>
            <a:endParaRPr lang="zh-CN" altLang="en-US" sz="1600" b="1" dirty="0">
              <a:solidFill>
                <a:srgbClr val="FF3300"/>
              </a:solidFill>
              <a:latin typeface="Times New Roman" pitchFamily="18" charset="0"/>
            </a:endParaRPr>
          </a:p>
          <a:p>
            <a:r>
              <a:rPr lang="en-US" altLang="zh-CN" sz="2000" b="1" dirty="0" smtClean="0">
                <a:solidFill>
                  <a:srgbClr val="FF3300"/>
                </a:solidFill>
                <a:latin typeface="Times New Roman" pitchFamily="18" charset="0"/>
              </a:rPr>
              <a:t>2. </a:t>
            </a:r>
            <a:r>
              <a:rPr lang="zh-CN" altLang="en-US" sz="2000" b="1" dirty="0" smtClean="0">
                <a:solidFill>
                  <a:srgbClr val="FF3300"/>
                </a:solidFill>
                <a:latin typeface="Times New Roman" pitchFamily="18" charset="0"/>
              </a:rPr>
              <a:t>光</a:t>
            </a:r>
            <a:r>
              <a:rPr lang="zh-CN" altLang="en-US" sz="2000" b="1" dirty="0">
                <a:solidFill>
                  <a:srgbClr val="FF3300"/>
                </a:solidFill>
                <a:latin typeface="Times New Roman" pitchFamily="18" charset="0"/>
              </a:rPr>
              <a:t>收集系统</a:t>
            </a:r>
          </a:p>
          <a:p>
            <a:r>
              <a:rPr lang="en-US" altLang="zh-CN" sz="1600" b="1" dirty="0" smtClean="0">
                <a:solidFill>
                  <a:srgbClr val="000000"/>
                </a:solidFill>
                <a:latin typeface="Times New Roman" pitchFamily="18" charset="0"/>
              </a:rPr>
              <a:t>     20</a:t>
            </a:r>
            <a:r>
              <a:rPr lang="zh-CN" altLang="en-US" sz="1600" b="1" dirty="0">
                <a:solidFill>
                  <a:srgbClr val="000000"/>
                </a:solidFill>
                <a:latin typeface="Times New Roman" pitchFamily="18" charset="0"/>
              </a:rPr>
              <a:t>块球面镜组成，接收面积约</a:t>
            </a:r>
            <a:r>
              <a:rPr lang="en-US" altLang="zh-CN" sz="1600" b="1" dirty="0">
                <a:solidFill>
                  <a:srgbClr val="000000"/>
                </a:solidFill>
                <a:latin typeface="Times New Roman" pitchFamily="18" charset="0"/>
              </a:rPr>
              <a:t>5m</a:t>
            </a:r>
            <a:r>
              <a:rPr lang="en-US" altLang="zh-CN" sz="1600" b="1" baseline="30000" dirty="0">
                <a:solidFill>
                  <a:srgbClr val="000000"/>
                </a:solidFill>
                <a:latin typeface="Times New Roman" pitchFamily="18" charset="0"/>
              </a:rPr>
              <a:t>2</a:t>
            </a:r>
          </a:p>
          <a:p>
            <a:endParaRPr lang="en-US" altLang="zh-CN" sz="1600" b="1" dirty="0">
              <a:solidFill>
                <a:srgbClr val="000000"/>
              </a:solidFill>
              <a:latin typeface="Times New Roman" pitchFamily="18" charset="0"/>
            </a:endParaRPr>
          </a:p>
          <a:p>
            <a:r>
              <a:rPr lang="en-US" altLang="zh-CN" sz="2000" b="1" dirty="0" smtClean="0">
                <a:solidFill>
                  <a:srgbClr val="FF3300"/>
                </a:solidFill>
                <a:latin typeface="Times New Roman" pitchFamily="18" charset="0"/>
              </a:rPr>
              <a:t>3. </a:t>
            </a:r>
            <a:r>
              <a:rPr lang="zh-CN" altLang="en-US" sz="2000" b="1" dirty="0" smtClean="0">
                <a:solidFill>
                  <a:srgbClr val="FF3300"/>
                </a:solidFill>
                <a:latin typeface="Times New Roman" pitchFamily="18" charset="0"/>
              </a:rPr>
              <a:t>成像</a:t>
            </a:r>
            <a:r>
              <a:rPr lang="zh-CN" altLang="en-US" sz="2000" b="1" dirty="0">
                <a:solidFill>
                  <a:srgbClr val="FF3300"/>
                </a:solidFill>
                <a:latin typeface="Times New Roman" pitchFamily="18" charset="0"/>
              </a:rPr>
              <a:t>系统</a:t>
            </a:r>
          </a:p>
          <a:p>
            <a:r>
              <a:rPr lang="en-US" altLang="zh-CN" sz="1600" b="1" dirty="0" smtClean="0">
                <a:solidFill>
                  <a:srgbClr val="000000"/>
                </a:solidFill>
                <a:latin typeface="Times New Roman" pitchFamily="18" charset="0"/>
              </a:rPr>
              <a:t>    32×32</a:t>
            </a:r>
            <a:r>
              <a:rPr lang="zh-CN" altLang="en-US" sz="1600" b="1" dirty="0" smtClean="0">
                <a:solidFill>
                  <a:srgbClr val="000000"/>
                </a:solidFill>
                <a:latin typeface="Times New Roman" pitchFamily="18" charset="0"/>
              </a:rPr>
              <a:t>的</a:t>
            </a:r>
            <a:r>
              <a:rPr lang="zh-CN" altLang="en-US" sz="1600" b="1" dirty="0">
                <a:solidFill>
                  <a:srgbClr val="000000"/>
                </a:solidFill>
                <a:latin typeface="Times New Roman" pitchFamily="18" charset="0"/>
              </a:rPr>
              <a:t>光电倍增管阵列， </a:t>
            </a:r>
            <a:r>
              <a:rPr lang="en-US" altLang="zh-CN" sz="1600" b="1" dirty="0" smtClean="0">
                <a:solidFill>
                  <a:srgbClr val="000000"/>
                </a:solidFill>
                <a:latin typeface="Times New Roman" pitchFamily="18" charset="0"/>
              </a:rPr>
              <a:t>0.5</a:t>
            </a:r>
            <a:r>
              <a:rPr lang="en-US" altLang="zh-CN" b="1" baseline="30000" dirty="0" smtClean="0">
                <a:solidFill>
                  <a:srgbClr val="000000"/>
                </a:solidFill>
                <a:latin typeface="Times New Roman" pitchFamily="18" charset="0"/>
              </a:rPr>
              <a:t>o</a:t>
            </a:r>
            <a:r>
              <a:rPr lang="zh-CN" altLang="en-US" sz="1600" b="1" dirty="0">
                <a:solidFill>
                  <a:srgbClr val="000000"/>
                </a:solidFill>
                <a:latin typeface="Times New Roman" pitchFamily="18" charset="0"/>
              </a:rPr>
              <a:t>的像素，覆盖视场范围</a:t>
            </a:r>
          </a:p>
          <a:p>
            <a:r>
              <a:rPr lang="en-US" altLang="zh-CN" sz="1600" b="1" dirty="0" smtClean="0">
                <a:solidFill>
                  <a:srgbClr val="000000"/>
                </a:solidFill>
                <a:latin typeface="Times New Roman" pitchFamily="18" charset="0"/>
              </a:rPr>
              <a:t>    14</a:t>
            </a:r>
            <a:r>
              <a:rPr lang="en-US" altLang="zh-CN" sz="1600" b="1" baseline="30000" dirty="0" smtClean="0">
                <a:solidFill>
                  <a:srgbClr val="000000"/>
                </a:solidFill>
                <a:latin typeface="Times New Roman" pitchFamily="18" charset="0"/>
              </a:rPr>
              <a:t>o</a:t>
            </a:r>
            <a:r>
              <a:rPr lang="en-US" altLang="zh-CN" sz="1600" b="1" dirty="0" smtClean="0">
                <a:solidFill>
                  <a:srgbClr val="000000"/>
                </a:solidFill>
                <a:latin typeface="Times New Roman" pitchFamily="18" charset="0"/>
              </a:rPr>
              <a:t>×16</a:t>
            </a:r>
            <a:r>
              <a:rPr lang="en-US" altLang="zh-CN" sz="1600" b="1" baseline="30000" dirty="0" smtClean="0">
                <a:solidFill>
                  <a:srgbClr val="000000"/>
                </a:solidFill>
                <a:latin typeface="Times New Roman" pitchFamily="18" charset="0"/>
              </a:rPr>
              <a:t>o</a:t>
            </a:r>
            <a:endParaRPr lang="en-US" altLang="zh-CN" sz="1600" b="1" dirty="0">
              <a:solidFill>
                <a:srgbClr val="000000"/>
              </a:solidFill>
              <a:latin typeface="Times New Roman" pitchFamily="18" charset="0"/>
            </a:endParaRPr>
          </a:p>
          <a:p>
            <a:endParaRPr lang="en-US" altLang="zh-CN" sz="1600" b="1" baseline="30000" dirty="0">
              <a:solidFill>
                <a:srgbClr val="FF3300"/>
              </a:solidFill>
              <a:latin typeface="Times New Roman" pitchFamily="18" charset="0"/>
            </a:endParaRPr>
          </a:p>
          <a:p>
            <a:r>
              <a:rPr lang="en-US" altLang="zh-CN" sz="2000" b="1" dirty="0" smtClean="0">
                <a:solidFill>
                  <a:srgbClr val="FF3300"/>
                </a:solidFill>
                <a:latin typeface="Times New Roman" pitchFamily="18" charset="0"/>
              </a:rPr>
              <a:t>4. </a:t>
            </a:r>
            <a:r>
              <a:rPr lang="zh-CN" altLang="en-US" sz="2000" b="1" dirty="0" smtClean="0">
                <a:solidFill>
                  <a:srgbClr val="FF3300"/>
                </a:solidFill>
                <a:latin typeface="Times New Roman" pitchFamily="18" charset="0"/>
              </a:rPr>
              <a:t>电子学</a:t>
            </a:r>
            <a:r>
              <a:rPr lang="zh-CN" altLang="en-US" sz="2000" b="1" dirty="0">
                <a:solidFill>
                  <a:srgbClr val="FF3300"/>
                </a:solidFill>
                <a:latin typeface="Times New Roman" pitchFamily="18" charset="0"/>
              </a:rPr>
              <a:t>系统</a:t>
            </a:r>
          </a:p>
          <a:p>
            <a:endParaRPr lang="zh-CN" altLang="en-US" sz="1600" b="1" dirty="0">
              <a:solidFill>
                <a:srgbClr val="000000"/>
              </a:solidFill>
              <a:latin typeface="Times New Roman" pitchFamily="18" charset="0"/>
            </a:endParaRPr>
          </a:p>
          <a:p>
            <a:r>
              <a:rPr lang="en-US" altLang="zh-CN" sz="2000" b="1" dirty="0" smtClean="0">
                <a:solidFill>
                  <a:srgbClr val="FF3300"/>
                </a:solidFill>
                <a:latin typeface="Times New Roman" pitchFamily="18" charset="0"/>
              </a:rPr>
              <a:t>5. </a:t>
            </a:r>
            <a:r>
              <a:rPr lang="zh-CN" altLang="en-US" sz="2000" b="1" dirty="0" smtClean="0">
                <a:solidFill>
                  <a:srgbClr val="FF3300"/>
                </a:solidFill>
                <a:latin typeface="Times New Roman" pitchFamily="18" charset="0"/>
              </a:rPr>
              <a:t>电源</a:t>
            </a:r>
            <a:r>
              <a:rPr lang="zh-CN" altLang="en-US" sz="2000" b="1" dirty="0">
                <a:solidFill>
                  <a:srgbClr val="FF3300"/>
                </a:solidFill>
                <a:latin typeface="Times New Roman" pitchFamily="18" charset="0"/>
              </a:rPr>
              <a:t>系统</a:t>
            </a:r>
          </a:p>
          <a:p>
            <a:r>
              <a:rPr lang="zh-CN" altLang="en-US" sz="1600" b="1" dirty="0" smtClean="0">
                <a:solidFill>
                  <a:srgbClr val="000000"/>
                </a:solidFill>
                <a:cs typeface="Arial" charset="0"/>
              </a:rPr>
              <a:t>    ＋</a:t>
            </a:r>
            <a:r>
              <a:rPr lang="en-US" altLang="zh-CN" sz="1600" b="1" dirty="0" smtClean="0">
                <a:solidFill>
                  <a:srgbClr val="000000"/>
                </a:solidFill>
                <a:cs typeface="Arial" charset="0"/>
              </a:rPr>
              <a:t>5V</a:t>
            </a:r>
            <a:r>
              <a:rPr lang="zh-CN" altLang="en-US" sz="1600" b="1" dirty="0">
                <a:solidFill>
                  <a:srgbClr val="000000"/>
                </a:solidFill>
                <a:cs typeface="Arial" charset="0"/>
              </a:rPr>
              <a:t>和</a:t>
            </a:r>
            <a:r>
              <a:rPr lang="zh-CN" altLang="en-US" sz="1600" b="1" dirty="0" smtClean="0">
                <a:solidFill>
                  <a:srgbClr val="000000"/>
                </a:solidFill>
                <a:cs typeface="Arial" charset="0"/>
              </a:rPr>
              <a:t>－</a:t>
            </a:r>
            <a:r>
              <a:rPr lang="en-US" altLang="zh-CN" sz="1600" b="1" dirty="0" smtClean="0">
                <a:solidFill>
                  <a:srgbClr val="000000"/>
                </a:solidFill>
                <a:cs typeface="Arial" charset="0"/>
              </a:rPr>
              <a:t>5V </a:t>
            </a:r>
            <a:r>
              <a:rPr lang="zh-CN" altLang="en-US" sz="1600" b="1" dirty="0">
                <a:solidFill>
                  <a:srgbClr val="000000"/>
                </a:solidFill>
                <a:latin typeface="Times New Roman" pitchFamily="18" charset="0"/>
              </a:rPr>
              <a:t>低压电源，高压电源，</a:t>
            </a:r>
            <a:r>
              <a:rPr lang="en-US" altLang="zh-CN" sz="1600" b="1" dirty="0">
                <a:solidFill>
                  <a:srgbClr val="000000"/>
                </a:solidFill>
                <a:latin typeface="Times New Roman" pitchFamily="18" charset="0"/>
              </a:rPr>
              <a:t>UPS</a:t>
            </a:r>
          </a:p>
          <a:p>
            <a:endParaRPr lang="en-US" altLang="zh-CN" sz="1600" b="1" dirty="0">
              <a:solidFill>
                <a:srgbClr val="000000"/>
              </a:solidFill>
              <a:latin typeface="Times New Roman" pitchFamily="18" charset="0"/>
            </a:endParaRPr>
          </a:p>
          <a:p>
            <a:r>
              <a:rPr lang="en-US" altLang="zh-CN" sz="2000" b="1" dirty="0" smtClean="0">
                <a:solidFill>
                  <a:srgbClr val="FF3300"/>
                </a:solidFill>
                <a:latin typeface="Times New Roman" pitchFamily="18" charset="0"/>
              </a:rPr>
              <a:t>6. </a:t>
            </a:r>
            <a:r>
              <a:rPr lang="zh-CN" altLang="en-US" sz="2000" b="1" dirty="0" smtClean="0">
                <a:solidFill>
                  <a:srgbClr val="FF3300"/>
                </a:solidFill>
                <a:latin typeface="Times New Roman" pitchFamily="18" charset="0"/>
              </a:rPr>
              <a:t>慢</a:t>
            </a:r>
            <a:r>
              <a:rPr lang="zh-CN" altLang="en-US" sz="2000" b="1" dirty="0">
                <a:solidFill>
                  <a:srgbClr val="FF3300"/>
                </a:solidFill>
                <a:latin typeface="Times New Roman" pitchFamily="18" charset="0"/>
              </a:rPr>
              <a:t>控制和监控系统 ：</a:t>
            </a:r>
            <a:r>
              <a:rPr lang="zh-CN" altLang="en-US" sz="2000" b="1" dirty="0">
                <a:solidFill>
                  <a:srgbClr val="000000"/>
                </a:solidFill>
                <a:latin typeface="Times New Roman" pitchFamily="18" charset="0"/>
              </a:rPr>
              <a:t>实现远程控制</a:t>
            </a:r>
          </a:p>
          <a:p>
            <a:r>
              <a:rPr lang="zh-CN" altLang="en-US" sz="1600" b="1" dirty="0">
                <a:solidFill>
                  <a:srgbClr val="000000"/>
                </a:solidFill>
              </a:rPr>
              <a:t>   </a:t>
            </a:r>
            <a:r>
              <a:rPr lang="zh-CN" altLang="en-US" sz="1600" b="1" dirty="0" smtClean="0">
                <a:solidFill>
                  <a:srgbClr val="000000"/>
                </a:solidFill>
              </a:rPr>
              <a:t>  －  </a:t>
            </a:r>
            <a:r>
              <a:rPr lang="zh-CN" altLang="en-US" sz="1600" b="1" dirty="0">
                <a:solidFill>
                  <a:srgbClr val="000000"/>
                </a:solidFill>
              </a:rPr>
              <a:t>慢控制</a:t>
            </a:r>
            <a:r>
              <a:rPr lang="zh-CN" altLang="en-US" sz="1600" b="1" dirty="0" smtClean="0">
                <a:solidFill>
                  <a:srgbClr val="000000"/>
                </a:solidFill>
              </a:rPr>
              <a:t>：门</a:t>
            </a:r>
            <a:r>
              <a:rPr lang="zh-CN" altLang="en-US" sz="1600" b="1" dirty="0">
                <a:solidFill>
                  <a:srgbClr val="000000"/>
                </a:solidFill>
              </a:rPr>
              <a:t>开关</a:t>
            </a:r>
            <a:r>
              <a:rPr lang="zh-CN" altLang="en-US" sz="1600" b="1" dirty="0" smtClean="0">
                <a:solidFill>
                  <a:srgbClr val="000000"/>
                </a:solidFill>
              </a:rPr>
              <a:t>、电源开关</a:t>
            </a:r>
            <a:r>
              <a:rPr lang="zh-CN" altLang="en-US" sz="1600" b="1" dirty="0">
                <a:solidFill>
                  <a:srgbClr val="000000"/>
                </a:solidFill>
              </a:rPr>
              <a:t>、 </a:t>
            </a:r>
            <a:r>
              <a:rPr lang="en-US" altLang="zh-CN" sz="1600" b="1" dirty="0" smtClean="0">
                <a:solidFill>
                  <a:srgbClr val="000000"/>
                </a:solidFill>
              </a:rPr>
              <a:t>LED</a:t>
            </a:r>
            <a:r>
              <a:rPr lang="zh-CN" altLang="en-US" sz="1600" b="1" dirty="0" smtClean="0">
                <a:solidFill>
                  <a:srgbClr val="000000"/>
                </a:solidFill>
              </a:rPr>
              <a:t>和激光开关</a:t>
            </a:r>
            <a:endParaRPr lang="zh-CN" altLang="en-US" sz="1600" b="1" dirty="0">
              <a:solidFill>
                <a:srgbClr val="000000"/>
              </a:solidFill>
              <a:latin typeface="Times New Roman" pitchFamily="18" charset="0"/>
            </a:endParaRPr>
          </a:p>
          <a:p>
            <a:pPr>
              <a:spcBef>
                <a:spcPct val="20000"/>
              </a:spcBef>
            </a:pPr>
            <a:r>
              <a:rPr lang="zh-CN" altLang="en-US" sz="1600" b="1" dirty="0">
                <a:solidFill>
                  <a:srgbClr val="000000"/>
                </a:solidFill>
              </a:rPr>
              <a:t>   </a:t>
            </a:r>
            <a:r>
              <a:rPr lang="zh-CN" altLang="en-US" sz="1600" b="1" dirty="0" smtClean="0">
                <a:solidFill>
                  <a:srgbClr val="000000"/>
                </a:solidFill>
              </a:rPr>
              <a:t>  －  </a:t>
            </a:r>
            <a:r>
              <a:rPr lang="zh-CN" altLang="en-US" sz="1600" b="1" dirty="0">
                <a:solidFill>
                  <a:srgbClr val="000000"/>
                </a:solidFill>
              </a:rPr>
              <a:t>监测：</a:t>
            </a:r>
            <a:r>
              <a:rPr lang="zh-CN" altLang="en-US" sz="1600" b="1" dirty="0" smtClean="0">
                <a:solidFill>
                  <a:srgbClr val="000000"/>
                </a:solidFill>
              </a:rPr>
              <a:t>门状态监测</a:t>
            </a:r>
            <a:r>
              <a:rPr lang="zh-CN" altLang="en-US" sz="1600" b="1" dirty="0">
                <a:solidFill>
                  <a:srgbClr val="000000"/>
                </a:solidFill>
              </a:rPr>
              <a:t>、</a:t>
            </a:r>
            <a:r>
              <a:rPr lang="zh-CN" altLang="en-US" sz="1600" b="1" dirty="0" smtClean="0">
                <a:solidFill>
                  <a:srgbClr val="000000"/>
                </a:solidFill>
              </a:rPr>
              <a:t>高低压监测、</a:t>
            </a:r>
            <a:r>
              <a:rPr lang="zh-CN" altLang="en-US" sz="1600" b="1" dirty="0">
                <a:solidFill>
                  <a:srgbClr val="000000"/>
                </a:solidFill>
              </a:rPr>
              <a:t>温度监测</a:t>
            </a:r>
          </a:p>
          <a:p>
            <a:endParaRPr lang="zh-CN" altLang="en-US" sz="1600" b="1" dirty="0">
              <a:solidFill>
                <a:srgbClr val="000000"/>
              </a:solidFill>
              <a:latin typeface="Times New Roman" pitchFamily="18" charset="0"/>
            </a:endParaRPr>
          </a:p>
          <a:p>
            <a:r>
              <a:rPr lang="en-US" altLang="zh-CN" sz="2000" b="1" dirty="0" smtClean="0">
                <a:solidFill>
                  <a:srgbClr val="FF3300"/>
                </a:solidFill>
              </a:rPr>
              <a:t>7. </a:t>
            </a:r>
            <a:r>
              <a:rPr lang="zh-CN" altLang="en-US" sz="2000" b="1" dirty="0" smtClean="0">
                <a:solidFill>
                  <a:srgbClr val="FF3300"/>
                </a:solidFill>
              </a:rPr>
              <a:t>标定</a:t>
            </a:r>
            <a:r>
              <a:rPr lang="zh-CN" altLang="en-US" sz="2000" b="1" dirty="0">
                <a:solidFill>
                  <a:srgbClr val="FF3300"/>
                </a:solidFill>
              </a:rPr>
              <a:t>系统</a:t>
            </a:r>
          </a:p>
        </p:txBody>
      </p:sp>
      <p:sp>
        <p:nvSpPr>
          <p:cNvPr id="22532" name="Rectangle 6"/>
          <p:cNvSpPr>
            <a:spLocks noChangeArrowheads="1"/>
          </p:cNvSpPr>
          <p:nvPr/>
        </p:nvSpPr>
        <p:spPr bwMode="auto">
          <a:xfrm>
            <a:off x="3352800" y="4953000"/>
            <a:ext cx="42672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endParaRPr lang="zh-CN" altLang="zh-CN" sz="2000">
              <a:solidFill>
                <a:srgbClr val="000000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23192" y="3214686"/>
            <a:ext cx="3620808" cy="2714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5929322" y="6000768"/>
            <a:ext cx="2954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单台宽视场契仑科夫望远镜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圆角矩形 92"/>
          <p:cNvSpPr/>
          <p:nvPr/>
        </p:nvSpPr>
        <p:spPr>
          <a:xfrm>
            <a:off x="0" y="116632"/>
            <a:ext cx="9144000" cy="3140968"/>
          </a:xfrm>
          <a:prstGeom prst="roundRect">
            <a:avLst/>
          </a:prstGeom>
          <a:ln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b="1" dirty="0"/>
          </a:p>
        </p:txBody>
      </p:sp>
      <p:sp>
        <p:nvSpPr>
          <p:cNvPr id="94" name="圆角矩形 93"/>
          <p:cNvSpPr/>
          <p:nvPr/>
        </p:nvSpPr>
        <p:spPr>
          <a:xfrm>
            <a:off x="1907704" y="214860"/>
            <a:ext cx="3168352" cy="242088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400" b="1" dirty="0" smtClean="0">
                <a:solidFill>
                  <a:schemeClr val="bg1"/>
                </a:solidFill>
              </a:rPr>
              <a:t>16</a:t>
            </a:r>
            <a:r>
              <a:rPr lang="zh-CN" altLang="zh-CN" sz="2400" b="1" dirty="0" smtClean="0">
                <a:solidFill>
                  <a:schemeClr val="bg1"/>
                </a:solidFill>
              </a:rPr>
              <a:t> ×</a:t>
            </a:r>
            <a:endParaRPr lang="zh-CN" altLang="en-US" sz="2400" b="1" dirty="0">
              <a:solidFill>
                <a:schemeClr val="bg1"/>
              </a:solidFill>
            </a:endParaRPr>
          </a:p>
        </p:txBody>
      </p:sp>
      <p:sp>
        <p:nvSpPr>
          <p:cNvPr id="7" name="圆角矩形 6"/>
          <p:cNvSpPr/>
          <p:nvPr/>
        </p:nvSpPr>
        <p:spPr>
          <a:xfrm>
            <a:off x="179512" y="726864"/>
            <a:ext cx="936104" cy="1512168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 smtClean="0">
                <a:solidFill>
                  <a:schemeClr val="bg1"/>
                </a:solidFill>
              </a:rPr>
              <a:t>4</a:t>
            </a:r>
            <a:r>
              <a:rPr lang="zh-CN" altLang="zh-CN" b="1" dirty="0" smtClean="0">
                <a:solidFill>
                  <a:schemeClr val="bg1"/>
                </a:solidFill>
              </a:rPr>
              <a:t> × </a:t>
            </a:r>
            <a:r>
              <a:rPr lang="en-US" altLang="zh-CN" b="1" dirty="0" smtClean="0">
                <a:solidFill>
                  <a:schemeClr val="bg1"/>
                </a:solidFill>
              </a:rPr>
              <a:t>4 PMT</a:t>
            </a:r>
          </a:p>
        </p:txBody>
      </p:sp>
      <p:sp>
        <p:nvSpPr>
          <p:cNvPr id="11" name="圆角矩形 10"/>
          <p:cNvSpPr/>
          <p:nvPr/>
        </p:nvSpPr>
        <p:spPr>
          <a:xfrm>
            <a:off x="4932040" y="5534741"/>
            <a:ext cx="4176464" cy="980728"/>
          </a:xfrm>
          <a:prstGeom prst="roundRect">
            <a:avLst/>
          </a:prstGeom>
          <a:solidFill>
            <a:srgbClr val="00206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 smtClean="0"/>
              <a:t>服务器</a:t>
            </a:r>
            <a:endParaRPr lang="en-US" altLang="zh-CN" b="1" dirty="0" smtClean="0"/>
          </a:p>
          <a:p>
            <a:pPr algn="ctr"/>
            <a:r>
              <a:rPr lang="zh-CN" altLang="en-US" b="1" dirty="0" smtClean="0"/>
              <a:t>（数据获取、控制监测平台、千兆网卡）</a:t>
            </a:r>
            <a:endParaRPr lang="zh-CN" alt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6228184" y="3571852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 smtClean="0"/>
              <a:t>千兆网</a:t>
            </a:r>
            <a:endParaRPr lang="en-US" altLang="zh-CN" b="1" dirty="0" smtClean="0"/>
          </a:p>
        </p:txBody>
      </p:sp>
      <p:sp>
        <p:nvSpPr>
          <p:cNvPr id="15" name="圆角矩形 14"/>
          <p:cNvSpPr/>
          <p:nvPr/>
        </p:nvSpPr>
        <p:spPr>
          <a:xfrm>
            <a:off x="6516216" y="4283221"/>
            <a:ext cx="1512168" cy="576064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 smtClean="0"/>
              <a:t>交换机</a:t>
            </a:r>
            <a:endParaRPr lang="zh-CN" altLang="en-US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6071101" y="5003301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 smtClean="0"/>
              <a:t>千兆网</a:t>
            </a:r>
            <a:endParaRPr lang="zh-CN" altLang="en-US" b="1" dirty="0"/>
          </a:p>
        </p:txBody>
      </p:sp>
      <p:sp>
        <p:nvSpPr>
          <p:cNvPr id="19" name="上下箭头 18"/>
          <p:cNvSpPr/>
          <p:nvPr/>
        </p:nvSpPr>
        <p:spPr>
          <a:xfrm>
            <a:off x="7020272" y="4931293"/>
            <a:ext cx="288032" cy="504056"/>
          </a:xfrm>
          <a:prstGeom prst="up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/>
          </a:p>
        </p:txBody>
      </p:sp>
      <p:sp>
        <p:nvSpPr>
          <p:cNvPr id="28" name="圆角矩形 27"/>
          <p:cNvSpPr/>
          <p:nvPr/>
        </p:nvSpPr>
        <p:spPr>
          <a:xfrm>
            <a:off x="2267744" y="3779165"/>
            <a:ext cx="1368152" cy="612068"/>
          </a:xfrm>
          <a:prstGeom prst="round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 smtClean="0"/>
              <a:t>低压电源</a:t>
            </a:r>
            <a:endParaRPr lang="zh-CN" altLang="en-US" b="1" dirty="0"/>
          </a:p>
        </p:txBody>
      </p:sp>
      <p:sp>
        <p:nvSpPr>
          <p:cNvPr id="35" name="圆角矩形 34"/>
          <p:cNvSpPr/>
          <p:nvPr/>
        </p:nvSpPr>
        <p:spPr>
          <a:xfrm>
            <a:off x="179512" y="3923181"/>
            <a:ext cx="864096" cy="648072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 smtClean="0"/>
              <a:t>高压</a:t>
            </a:r>
            <a:endParaRPr lang="en-US" altLang="zh-CN" b="1" dirty="0" smtClean="0"/>
          </a:p>
          <a:p>
            <a:pPr algn="ctr"/>
            <a:r>
              <a:rPr lang="zh-CN" altLang="en-US" b="1" dirty="0" smtClean="0"/>
              <a:t>电源</a:t>
            </a:r>
            <a:endParaRPr lang="zh-CN" altLang="en-US" b="1" dirty="0"/>
          </a:p>
        </p:txBody>
      </p:sp>
      <p:sp>
        <p:nvSpPr>
          <p:cNvPr id="37" name="圆角矩形 36"/>
          <p:cNvSpPr/>
          <p:nvPr/>
        </p:nvSpPr>
        <p:spPr>
          <a:xfrm>
            <a:off x="3995936" y="4283221"/>
            <a:ext cx="1224136" cy="86409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 smtClean="0"/>
              <a:t>慢控制系统和监测系统</a:t>
            </a:r>
            <a:endParaRPr lang="zh-CN" altLang="en-US" b="1" dirty="0"/>
          </a:p>
        </p:txBody>
      </p:sp>
      <p:sp>
        <p:nvSpPr>
          <p:cNvPr id="80" name="上箭头 79"/>
          <p:cNvSpPr/>
          <p:nvPr/>
        </p:nvSpPr>
        <p:spPr>
          <a:xfrm>
            <a:off x="539552" y="2347716"/>
            <a:ext cx="72008" cy="1512168"/>
          </a:xfrm>
          <a:prstGeom prst="up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/>
          </a:p>
        </p:txBody>
      </p:sp>
      <p:sp>
        <p:nvSpPr>
          <p:cNvPr id="82" name="左右箭头 81"/>
          <p:cNvSpPr/>
          <p:nvPr/>
        </p:nvSpPr>
        <p:spPr>
          <a:xfrm>
            <a:off x="5436096" y="4499245"/>
            <a:ext cx="792088" cy="144016"/>
          </a:xfrm>
          <a:prstGeom prst="left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/>
          </a:p>
        </p:txBody>
      </p:sp>
      <p:sp>
        <p:nvSpPr>
          <p:cNvPr id="88" name="直角上箭头 87"/>
          <p:cNvSpPr/>
          <p:nvPr/>
        </p:nvSpPr>
        <p:spPr>
          <a:xfrm rot="16200000">
            <a:off x="4067944" y="3635149"/>
            <a:ext cx="216024" cy="936104"/>
          </a:xfrm>
          <a:prstGeom prst="bentUp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/>
          </a:p>
        </p:txBody>
      </p:sp>
      <p:sp>
        <p:nvSpPr>
          <p:cNvPr id="90" name="圆角右箭头 89"/>
          <p:cNvSpPr/>
          <p:nvPr/>
        </p:nvSpPr>
        <p:spPr>
          <a:xfrm rot="16200000">
            <a:off x="2123728" y="3059085"/>
            <a:ext cx="216024" cy="3384376"/>
          </a:xfrm>
          <a:prstGeom prst="ben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chemeClr val="tx1"/>
              </a:solidFill>
            </a:endParaRPr>
          </a:p>
        </p:txBody>
      </p:sp>
      <p:sp>
        <p:nvSpPr>
          <p:cNvPr id="92" name="上箭头 91"/>
          <p:cNvSpPr/>
          <p:nvPr/>
        </p:nvSpPr>
        <p:spPr>
          <a:xfrm>
            <a:off x="2843808" y="3427836"/>
            <a:ext cx="288032" cy="216024"/>
          </a:xfrm>
          <a:prstGeom prst="up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/>
          </a:p>
        </p:txBody>
      </p:sp>
      <p:sp>
        <p:nvSpPr>
          <p:cNvPr id="95" name="矩形 94"/>
          <p:cNvSpPr/>
          <p:nvPr/>
        </p:nvSpPr>
        <p:spPr>
          <a:xfrm>
            <a:off x="3491880" y="2707756"/>
            <a:ext cx="12180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 smtClean="0">
                <a:solidFill>
                  <a:schemeClr val="bg1"/>
                </a:solidFill>
              </a:rPr>
              <a:t>64 </a:t>
            </a:r>
            <a:r>
              <a:rPr lang="zh-CN" altLang="zh-CN" sz="3200" b="1" dirty="0" smtClean="0">
                <a:solidFill>
                  <a:schemeClr val="bg1"/>
                </a:solidFill>
              </a:rPr>
              <a:t>×</a:t>
            </a:r>
            <a:r>
              <a:rPr lang="en-US" altLang="zh-CN" sz="3200" b="1" dirty="0" smtClean="0">
                <a:solidFill>
                  <a:schemeClr val="bg1"/>
                </a:solidFill>
              </a:rPr>
              <a:t> </a:t>
            </a:r>
            <a:endParaRPr lang="zh-CN" altLang="en-US" sz="3200" b="1" dirty="0">
              <a:solidFill>
                <a:schemeClr val="bg1"/>
              </a:solidFill>
            </a:endParaRPr>
          </a:p>
        </p:txBody>
      </p:sp>
      <p:sp>
        <p:nvSpPr>
          <p:cNvPr id="51" name="圆角矩形 50"/>
          <p:cNvSpPr/>
          <p:nvPr/>
        </p:nvSpPr>
        <p:spPr>
          <a:xfrm>
            <a:off x="3286116" y="285728"/>
            <a:ext cx="3214710" cy="214314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 smtClean="0"/>
              <a:t>DB</a:t>
            </a:r>
            <a:endParaRPr lang="zh-CN" altLang="en-US" sz="2400" b="1" dirty="0"/>
          </a:p>
        </p:txBody>
      </p:sp>
      <p:sp>
        <p:nvSpPr>
          <p:cNvPr id="9" name="圆角矩形 8"/>
          <p:cNvSpPr/>
          <p:nvPr/>
        </p:nvSpPr>
        <p:spPr>
          <a:xfrm>
            <a:off x="5436096" y="510840"/>
            <a:ext cx="936104" cy="1728192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 smtClean="0">
                <a:solidFill>
                  <a:schemeClr val="bg1"/>
                </a:solidFill>
              </a:rPr>
              <a:t>FPGA</a:t>
            </a:r>
          </a:p>
        </p:txBody>
      </p:sp>
      <p:sp>
        <p:nvSpPr>
          <p:cNvPr id="68" name="圆角矩形 67"/>
          <p:cNvSpPr/>
          <p:nvPr/>
        </p:nvSpPr>
        <p:spPr>
          <a:xfrm>
            <a:off x="3518168" y="1662968"/>
            <a:ext cx="1368152" cy="648072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 smtClean="0">
                <a:solidFill>
                  <a:schemeClr val="bg1"/>
                </a:solidFill>
              </a:rPr>
              <a:t>50M 12 bit FADC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8" name="圆角矩形 7"/>
          <p:cNvSpPr/>
          <p:nvPr/>
        </p:nvSpPr>
        <p:spPr>
          <a:xfrm>
            <a:off x="3491880" y="510840"/>
            <a:ext cx="1368152" cy="648072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 smtClean="0">
                <a:solidFill>
                  <a:schemeClr val="bg1"/>
                </a:solidFill>
              </a:rPr>
              <a:t>50M 12 bit FADC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72" name="右箭头 71"/>
          <p:cNvSpPr/>
          <p:nvPr/>
        </p:nvSpPr>
        <p:spPr>
          <a:xfrm>
            <a:off x="5004048" y="726864"/>
            <a:ext cx="360040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/>
          </a:p>
        </p:txBody>
      </p:sp>
      <p:sp>
        <p:nvSpPr>
          <p:cNvPr id="73" name="右箭头 72"/>
          <p:cNvSpPr/>
          <p:nvPr/>
        </p:nvSpPr>
        <p:spPr>
          <a:xfrm>
            <a:off x="4932040" y="1878992"/>
            <a:ext cx="360040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/>
          </a:p>
        </p:txBody>
      </p:sp>
      <p:grpSp>
        <p:nvGrpSpPr>
          <p:cNvPr id="2" name="组合 53"/>
          <p:cNvGrpSpPr/>
          <p:nvPr/>
        </p:nvGrpSpPr>
        <p:grpSpPr>
          <a:xfrm>
            <a:off x="7429520" y="214290"/>
            <a:ext cx="1714480" cy="2928958"/>
            <a:chOff x="7429552" y="214290"/>
            <a:chExt cx="1714480" cy="2928958"/>
          </a:xfrm>
        </p:grpSpPr>
        <p:sp>
          <p:nvSpPr>
            <p:cNvPr id="52" name="圆角矩形 51"/>
            <p:cNvSpPr/>
            <p:nvPr/>
          </p:nvSpPr>
          <p:spPr>
            <a:xfrm>
              <a:off x="7429552" y="214290"/>
              <a:ext cx="1714480" cy="2857520"/>
            </a:xfrm>
            <a:prstGeom prst="round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7929586" y="2743138"/>
              <a:ext cx="72487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b="1" dirty="0" smtClean="0"/>
                <a:t>BDB</a:t>
              </a:r>
              <a:endParaRPr lang="zh-CN" altLang="en-US" sz="2000" b="1" dirty="0"/>
            </a:p>
          </p:txBody>
        </p:sp>
      </p:grpSp>
      <p:sp>
        <p:nvSpPr>
          <p:cNvPr id="12" name="圆角矩形 11"/>
          <p:cNvSpPr/>
          <p:nvPr/>
        </p:nvSpPr>
        <p:spPr>
          <a:xfrm>
            <a:off x="7812360" y="304108"/>
            <a:ext cx="1152128" cy="2475656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 smtClean="0">
                <a:solidFill>
                  <a:schemeClr val="bg1"/>
                </a:solidFill>
              </a:rPr>
              <a:t>数据汇总和触发板</a:t>
            </a:r>
            <a:endParaRPr lang="en-US" altLang="zh-CN" b="1" dirty="0" smtClean="0">
              <a:solidFill>
                <a:schemeClr val="bg1"/>
              </a:solidFill>
            </a:endParaRPr>
          </a:p>
          <a:p>
            <a:pPr algn="ctr"/>
            <a:r>
              <a:rPr lang="zh-CN" altLang="en-US" b="1" dirty="0" smtClean="0">
                <a:solidFill>
                  <a:schemeClr val="bg1"/>
                </a:solidFill>
              </a:rPr>
              <a:t>（千兆网口、时钟、事例触发）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74" name="左右箭头 73"/>
          <p:cNvSpPr/>
          <p:nvPr/>
        </p:nvSpPr>
        <p:spPr>
          <a:xfrm>
            <a:off x="6516216" y="620688"/>
            <a:ext cx="1080120" cy="144016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/>
          </a:p>
        </p:txBody>
      </p:sp>
      <p:sp>
        <p:nvSpPr>
          <p:cNvPr id="81" name="直角双向箭头 80"/>
          <p:cNvSpPr/>
          <p:nvPr/>
        </p:nvSpPr>
        <p:spPr>
          <a:xfrm flipH="1" flipV="1">
            <a:off x="7164288" y="2203700"/>
            <a:ext cx="504056" cy="2016224"/>
          </a:xfrm>
          <a:prstGeom prst="leftUp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/>
          </a:p>
        </p:txBody>
      </p:sp>
      <p:grpSp>
        <p:nvGrpSpPr>
          <p:cNvPr id="3" name="组合 59"/>
          <p:cNvGrpSpPr/>
          <p:nvPr/>
        </p:nvGrpSpPr>
        <p:grpSpPr>
          <a:xfrm>
            <a:off x="1834914" y="242426"/>
            <a:ext cx="1379764" cy="2443676"/>
            <a:chOff x="-1357322" y="1028244"/>
            <a:chExt cx="1379764" cy="2443676"/>
          </a:xfrm>
        </p:grpSpPr>
        <p:sp>
          <p:nvSpPr>
            <p:cNvPr id="56" name="圆角矩形 55"/>
            <p:cNvSpPr/>
            <p:nvPr/>
          </p:nvSpPr>
          <p:spPr>
            <a:xfrm>
              <a:off x="-1357322" y="1028244"/>
              <a:ext cx="1357322" cy="2357454"/>
            </a:xfrm>
            <a:prstGeom prst="round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-511679" y="3071810"/>
              <a:ext cx="53412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b="1" dirty="0" smtClean="0"/>
                <a:t>AB</a:t>
              </a:r>
              <a:endParaRPr lang="zh-CN" altLang="en-US" sz="2000" b="1" dirty="0"/>
            </a:p>
          </p:txBody>
        </p:sp>
      </p:grpSp>
      <p:sp>
        <p:nvSpPr>
          <p:cNvPr id="5" name="右箭头 4"/>
          <p:cNvSpPr/>
          <p:nvPr/>
        </p:nvSpPr>
        <p:spPr>
          <a:xfrm flipV="1">
            <a:off x="1187624" y="942888"/>
            <a:ext cx="936104" cy="720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/>
          </a:p>
        </p:txBody>
      </p:sp>
      <p:sp>
        <p:nvSpPr>
          <p:cNvPr id="46" name="TextBox 45"/>
          <p:cNvSpPr txBox="1"/>
          <p:nvPr/>
        </p:nvSpPr>
        <p:spPr>
          <a:xfrm>
            <a:off x="1089328" y="1260626"/>
            <a:ext cx="8771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 smtClean="0">
                <a:solidFill>
                  <a:schemeClr val="bg1"/>
                </a:solidFill>
              </a:rPr>
              <a:t>打拿极</a:t>
            </a:r>
            <a:endParaRPr lang="en-US" altLang="zh-CN" b="1" dirty="0" smtClean="0">
              <a:solidFill>
                <a:schemeClr val="bg1"/>
              </a:solidFill>
            </a:endParaRPr>
          </a:p>
          <a:p>
            <a:r>
              <a:rPr lang="en-US" altLang="zh-CN" b="1" dirty="0" smtClean="0">
                <a:solidFill>
                  <a:schemeClr val="bg1"/>
                </a:solidFill>
              </a:rPr>
              <a:t>(D10)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259632" y="510840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>
                <a:solidFill>
                  <a:schemeClr val="bg1"/>
                </a:solidFill>
              </a:rPr>
              <a:t>阳极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grpSp>
        <p:nvGrpSpPr>
          <p:cNvPr id="4" name="组合 56"/>
          <p:cNvGrpSpPr/>
          <p:nvPr/>
        </p:nvGrpSpPr>
        <p:grpSpPr>
          <a:xfrm>
            <a:off x="2123728" y="294817"/>
            <a:ext cx="864096" cy="1080120"/>
            <a:chOff x="2267744" y="5633864"/>
            <a:chExt cx="1080120" cy="1224136"/>
          </a:xfrm>
        </p:grpSpPr>
        <p:sp>
          <p:nvSpPr>
            <p:cNvPr id="58" name="流程图: 摘录 57"/>
            <p:cNvSpPr/>
            <p:nvPr/>
          </p:nvSpPr>
          <p:spPr>
            <a:xfrm rot="5400000">
              <a:off x="2231740" y="5741876"/>
              <a:ext cx="1224136" cy="1008112"/>
            </a:xfrm>
            <a:prstGeom prst="flowChartExtra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/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2267744" y="5878691"/>
              <a:ext cx="811921" cy="7325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b="1" dirty="0" smtClean="0">
                  <a:solidFill>
                    <a:schemeClr val="bg1"/>
                  </a:solidFill>
                </a:rPr>
                <a:t>成形</a:t>
              </a:r>
              <a:endParaRPr lang="en-US" altLang="zh-CN" b="1" dirty="0" smtClean="0">
                <a:solidFill>
                  <a:schemeClr val="bg1"/>
                </a:solidFill>
              </a:endParaRPr>
            </a:p>
            <a:p>
              <a:r>
                <a:rPr lang="zh-CN" altLang="en-US" b="1" dirty="0" smtClean="0">
                  <a:solidFill>
                    <a:schemeClr val="bg1"/>
                  </a:solidFill>
                </a:rPr>
                <a:t>放大</a:t>
              </a:r>
              <a:endParaRPr lang="en-US" altLang="zh-CN" b="1" dirty="0" smtClean="0">
                <a:solidFill>
                  <a:schemeClr val="bg1"/>
                </a:solidFill>
              </a:endParaRPr>
            </a:p>
          </p:txBody>
        </p:sp>
      </p:grpSp>
      <p:grpSp>
        <p:nvGrpSpPr>
          <p:cNvPr id="6" name="组合 59"/>
          <p:cNvGrpSpPr/>
          <p:nvPr/>
        </p:nvGrpSpPr>
        <p:grpSpPr>
          <a:xfrm>
            <a:off x="2123728" y="1446944"/>
            <a:ext cx="864096" cy="1080120"/>
            <a:chOff x="2267744" y="5878692"/>
            <a:chExt cx="1080120" cy="1224136"/>
          </a:xfrm>
        </p:grpSpPr>
        <p:sp>
          <p:nvSpPr>
            <p:cNvPr id="61" name="流程图: 摘录 60"/>
            <p:cNvSpPr/>
            <p:nvPr/>
          </p:nvSpPr>
          <p:spPr>
            <a:xfrm rot="5400000">
              <a:off x="2231740" y="5986703"/>
              <a:ext cx="1224136" cy="1008113"/>
            </a:xfrm>
            <a:prstGeom prst="flowChartExtra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/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2267744" y="6123520"/>
              <a:ext cx="811921" cy="7325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b="1" dirty="0" smtClean="0">
                  <a:solidFill>
                    <a:schemeClr val="bg1"/>
                  </a:solidFill>
                </a:rPr>
                <a:t>成形</a:t>
              </a:r>
              <a:endParaRPr lang="en-US" altLang="zh-CN" b="1" dirty="0" smtClean="0">
                <a:solidFill>
                  <a:schemeClr val="bg1"/>
                </a:solidFill>
              </a:endParaRPr>
            </a:p>
            <a:p>
              <a:r>
                <a:rPr lang="zh-CN" altLang="en-US" b="1" dirty="0" smtClean="0">
                  <a:solidFill>
                    <a:schemeClr val="bg1"/>
                  </a:solidFill>
                </a:rPr>
                <a:t>放大</a:t>
              </a:r>
              <a:endParaRPr lang="en-US" altLang="zh-CN" b="1" dirty="0" smtClean="0">
                <a:solidFill>
                  <a:schemeClr val="bg1"/>
                </a:solidFill>
              </a:endParaRPr>
            </a:p>
          </p:txBody>
        </p:sp>
      </p:grpSp>
      <p:sp>
        <p:nvSpPr>
          <p:cNvPr id="65" name="右箭头 64"/>
          <p:cNvSpPr/>
          <p:nvPr/>
        </p:nvSpPr>
        <p:spPr>
          <a:xfrm flipV="1">
            <a:off x="1187624" y="1878993"/>
            <a:ext cx="936104" cy="720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/>
          </a:p>
        </p:txBody>
      </p:sp>
      <p:sp>
        <p:nvSpPr>
          <p:cNvPr id="70" name="右箭头 69"/>
          <p:cNvSpPr/>
          <p:nvPr/>
        </p:nvSpPr>
        <p:spPr>
          <a:xfrm>
            <a:off x="3059832" y="1878992"/>
            <a:ext cx="360040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/>
          </a:p>
        </p:txBody>
      </p:sp>
      <p:sp>
        <p:nvSpPr>
          <p:cNvPr id="69" name="右箭头 68"/>
          <p:cNvSpPr/>
          <p:nvPr/>
        </p:nvSpPr>
        <p:spPr>
          <a:xfrm>
            <a:off x="3059832" y="798872"/>
            <a:ext cx="360040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/>
          </a:p>
        </p:txBody>
      </p:sp>
      <p:sp>
        <p:nvSpPr>
          <p:cNvPr id="66" name="右箭头 65"/>
          <p:cNvSpPr/>
          <p:nvPr/>
        </p:nvSpPr>
        <p:spPr>
          <a:xfrm flipV="1">
            <a:off x="6588224" y="1268760"/>
            <a:ext cx="1008112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/>
          </a:p>
        </p:txBody>
      </p:sp>
      <p:sp>
        <p:nvSpPr>
          <p:cNvPr id="55" name="TextBox 54"/>
          <p:cNvSpPr txBox="1"/>
          <p:nvPr/>
        </p:nvSpPr>
        <p:spPr>
          <a:xfrm>
            <a:off x="107504" y="5157192"/>
            <a:ext cx="410445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 smtClean="0"/>
              <a:t>BDB </a:t>
            </a:r>
            <a:r>
              <a:rPr lang="zh-CN" altLang="en-US" sz="2000" b="1" dirty="0" smtClean="0"/>
              <a:t>板功能：数据总线接口、收集单路触发信号、发布事例触发信号、发布时钟同步信号、数据缓存、事例触发计算、获取绝对时间、网络通讯、完成</a:t>
            </a:r>
            <a:r>
              <a:rPr lang="en-US" altLang="zh-CN" sz="2000" b="1" dirty="0" smtClean="0"/>
              <a:t>TCP/IP</a:t>
            </a:r>
            <a:r>
              <a:rPr lang="zh-CN" altLang="en-US" sz="2000" b="1" dirty="0" smtClean="0"/>
              <a:t>协议</a:t>
            </a:r>
            <a:endParaRPr lang="zh-CN" altLang="en-US" sz="2000" b="1" dirty="0"/>
          </a:p>
        </p:txBody>
      </p:sp>
      <p:sp>
        <p:nvSpPr>
          <p:cNvPr id="60" name="矩形 59"/>
          <p:cNvSpPr/>
          <p:nvPr/>
        </p:nvSpPr>
        <p:spPr>
          <a:xfrm>
            <a:off x="3071802" y="2643182"/>
            <a:ext cx="1218026" cy="58477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r>
              <a:rPr lang="en-US" altLang="zh-CN" sz="3200" b="1" dirty="0" smtClean="0">
                <a:solidFill>
                  <a:schemeClr val="bg1"/>
                </a:solidFill>
              </a:rPr>
              <a:t>64 </a:t>
            </a:r>
            <a:r>
              <a:rPr lang="zh-CN" altLang="zh-CN" sz="3200" b="1" dirty="0" smtClean="0">
                <a:solidFill>
                  <a:schemeClr val="bg1"/>
                </a:solidFill>
              </a:rPr>
              <a:t>×</a:t>
            </a:r>
            <a:r>
              <a:rPr lang="en-US" altLang="zh-CN" sz="3200" b="1" dirty="0" smtClean="0">
                <a:solidFill>
                  <a:schemeClr val="bg1"/>
                </a:solidFill>
              </a:rPr>
              <a:t> </a:t>
            </a:r>
            <a:endParaRPr lang="zh-CN" altLang="en-US" sz="32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95536" y="692696"/>
            <a:ext cx="8229600" cy="548680"/>
          </a:xfrm>
        </p:spPr>
        <p:txBody>
          <a:bodyPr>
            <a:noAutofit/>
          </a:bodyPr>
          <a:lstStyle/>
          <a:p>
            <a:r>
              <a:rPr lang="zh-CN" altLang="en-US" sz="3600" b="1" dirty="0" smtClean="0"/>
              <a:t>电子学读出系统指标要求</a:t>
            </a:r>
            <a:endParaRPr lang="zh-CN" altLang="en-US" sz="3600" b="1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23528" y="1457400"/>
            <a:ext cx="8229600" cy="5400600"/>
          </a:xfrm>
        </p:spPr>
        <p:txBody>
          <a:bodyPr>
            <a:noAutofit/>
          </a:bodyPr>
          <a:lstStyle/>
          <a:p>
            <a:pPr lvl="0">
              <a:buFont typeface="Wingdings" pitchFamily="2" charset="2"/>
              <a:buChar char="u"/>
            </a:pPr>
            <a:r>
              <a:rPr lang="zh-CN" altLang="zh-CN" sz="1800" b="1" dirty="0" smtClean="0">
                <a:solidFill>
                  <a:schemeClr val="tx2"/>
                </a:solidFill>
                <a:latin typeface="+mj-ea"/>
                <a:ea typeface="+mj-ea"/>
              </a:rPr>
              <a:t>单道触发率： </a:t>
            </a:r>
            <a:r>
              <a:rPr lang="en-US" altLang="zh-CN" sz="1800" b="1" dirty="0" smtClean="0">
                <a:solidFill>
                  <a:schemeClr val="tx2"/>
                </a:solidFill>
                <a:latin typeface="+mj-ea"/>
                <a:ea typeface="+mj-ea"/>
              </a:rPr>
              <a:t>10 kHz </a:t>
            </a:r>
            <a:endParaRPr lang="zh-CN" altLang="zh-CN" sz="1800" b="1" dirty="0" smtClean="0">
              <a:solidFill>
                <a:schemeClr val="tx2"/>
              </a:solidFill>
              <a:latin typeface="+mj-ea"/>
              <a:ea typeface="+mj-ea"/>
            </a:endParaRPr>
          </a:p>
          <a:p>
            <a:pPr lvl="0">
              <a:buFont typeface="Wingdings" pitchFamily="2" charset="2"/>
              <a:buChar char="u"/>
            </a:pPr>
            <a:r>
              <a:rPr lang="zh-CN" altLang="zh-CN" sz="1800" b="1" dirty="0" smtClean="0">
                <a:solidFill>
                  <a:schemeClr val="tx2"/>
                </a:solidFill>
                <a:latin typeface="+mj-ea"/>
                <a:ea typeface="+mj-ea"/>
              </a:rPr>
              <a:t>动态范围： </a:t>
            </a:r>
            <a:r>
              <a:rPr lang="en-US" altLang="zh-CN" sz="1800" b="1" dirty="0" smtClean="0">
                <a:solidFill>
                  <a:schemeClr val="tx2"/>
                </a:solidFill>
                <a:latin typeface="+mj-ea"/>
                <a:ea typeface="+mj-ea"/>
              </a:rPr>
              <a:t>10pe-15000pe </a:t>
            </a:r>
            <a:endParaRPr lang="zh-CN" altLang="zh-CN" sz="1800" b="1" dirty="0" smtClean="0">
              <a:solidFill>
                <a:schemeClr val="tx2"/>
              </a:solidFill>
              <a:latin typeface="+mj-ea"/>
              <a:ea typeface="+mj-ea"/>
            </a:endParaRPr>
          </a:p>
          <a:p>
            <a:pPr lvl="0">
              <a:buFont typeface="Wingdings" pitchFamily="2" charset="2"/>
              <a:buChar char="u"/>
            </a:pPr>
            <a:r>
              <a:rPr lang="zh-CN" altLang="zh-CN" sz="1800" b="1" dirty="0" smtClean="0">
                <a:solidFill>
                  <a:schemeClr val="tx2"/>
                </a:solidFill>
                <a:latin typeface="+mj-ea"/>
                <a:ea typeface="+mj-ea"/>
              </a:rPr>
              <a:t>分辨率</a:t>
            </a:r>
            <a:r>
              <a:rPr lang="en-US" altLang="zh-CN" sz="1800" b="1" dirty="0" smtClean="0">
                <a:solidFill>
                  <a:schemeClr val="tx2"/>
                </a:solidFill>
                <a:latin typeface="+mj-ea"/>
                <a:ea typeface="+mj-ea"/>
              </a:rPr>
              <a:t>:&lt;20%@&gt;10pe, &lt;5%@ &gt;100pe </a:t>
            </a:r>
            <a:endParaRPr lang="zh-CN" altLang="zh-CN" sz="1800" b="1" dirty="0" smtClean="0">
              <a:solidFill>
                <a:schemeClr val="tx2"/>
              </a:solidFill>
              <a:latin typeface="+mj-ea"/>
              <a:ea typeface="+mj-ea"/>
            </a:endParaRPr>
          </a:p>
          <a:p>
            <a:pPr lvl="0">
              <a:buFont typeface="Wingdings" pitchFamily="2" charset="2"/>
              <a:buChar char="u"/>
            </a:pPr>
            <a:r>
              <a:rPr lang="zh-CN" altLang="en-US" sz="1800" b="1" dirty="0" smtClean="0">
                <a:solidFill>
                  <a:schemeClr val="tx2"/>
                </a:solidFill>
                <a:latin typeface="+mj-ea"/>
                <a:ea typeface="+mj-ea"/>
              </a:rPr>
              <a:t>积分非线性</a:t>
            </a:r>
            <a:r>
              <a:rPr lang="zh-CN" altLang="zh-CN" sz="1800" b="1" dirty="0" smtClean="0">
                <a:solidFill>
                  <a:schemeClr val="tx2"/>
                </a:solidFill>
                <a:latin typeface="+mj-ea"/>
                <a:ea typeface="+mj-ea"/>
              </a:rPr>
              <a:t>：</a:t>
            </a:r>
            <a:r>
              <a:rPr lang="en-US" altLang="zh-CN" sz="1800" b="1" dirty="0" smtClean="0">
                <a:solidFill>
                  <a:schemeClr val="tx2"/>
                </a:solidFill>
                <a:latin typeface="+mj-ea"/>
                <a:ea typeface="+mj-ea"/>
              </a:rPr>
              <a:t> &lt;1%</a:t>
            </a:r>
            <a:endParaRPr lang="zh-CN" altLang="zh-CN" sz="1800" b="1" dirty="0" smtClean="0">
              <a:solidFill>
                <a:schemeClr val="tx2"/>
              </a:solidFill>
              <a:latin typeface="+mj-ea"/>
              <a:ea typeface="+mj-ea"/>
            </a:endParaRPr>
          </a:p>
          <a:p>
            <a:pPr lvl="0">
              <a:buFont typeface="Wingdings" pitchFamily="2" charset="2"/>
              <a:buChar char="u"/>
            </a:pPr>
            <a:r>
              <a:rPr lang="zh-CN" altLang="zh-CN" sz="1800" dirty="0" smtClean="0">
                <a:latin typeface="+mj-ea"/>
                <a:ea typeface="+mj-ea"/>
              </a:rPr>
              <a:t>阈值可调范围：</a:t>
            </a:r>
            <a:r>
              <a:rPr lang="en-US" altLang="zh-CN" sz="1800" dirty="0" smtClean="0">
                <a:latin typeface="+mj-ea"/>
                <a:ea typeface="+mj-ea"/>
              </a:rPr>
              <a:t>5pe  - 100pe</a:t>
            </a:r>
            <a:endParaRPr lang="zh-CN" altLang="zh-CN" sz="1800" dirty="0" smtClean="0">
              <a:latin typeface="+mj-ea"/>
              <a:ea typeface="+mj-ea"/>
            </a:endParaRPr>
          </a:p>
          <a:p>
            <a:pPr lvl="0">
              <a:buFont typeface="Wingdings" pitchFamily="2" charset="2"/>
              <a:buChar char="u"/>
            </a:pPr>
            <a:r>
              <a:rPr lang="zh-CN" altLang="zh-CN" sz="1800" dirty="0" smtClean="0">
                <a:latin typeface="+mj-ea"/>
                <a:ea typeface="+mj-ea"/>
              </a:rPr>
              <a:t>时间分辨率：</a:t>
            </a:r>
            <a:r>
              <a:rPr lang="en-US" altLang="zh-CN" sz="1800" dirty="0" smtClean="0">
                <a:latin typeface="+mj-ea"/>
                <a:ea typeface="+mj-ea"/>
              </a:rPr>
              <a:t>&lt; 10 ns</a:t>
            </a:r>
            <a:endParaRPr lang="zh-CN" altLang="zh-CN" sz="1800" dirty="0" smtClean="0">
              <a:latin typeface="+mj-ea"/>
              <a:ea typeface="+mj-ea"/>
            </a:endParaRPr>
          </a:p>
          <a:p>
            <a:pPr lvl="0">
              <a:buFont typeface="Wingdings" pitchFamily="2" charset="2"/>
              <a:buChar char="u"/>
            </a:pPr>
            <a:r>
              <a:rPr lang="zh-CN" altLang="zh-CN" sz="1800" b="1" dirty="0" smtClean="0">
                <a:solidFill>
                  <a:srgbClr val="FF0000"/>
                </a:solidFill>
                <a:latin typeface="+mj-ea"/>
                <a:ea typeface="+mj-ea"/>
              </a:rPr>
              <a:t>功耗：</a:t>
            </a:r>
            <a:r>
              <a:rPr lang="en-US" altLang="zh-CN" sz="1800" b="1" dirty="0" smtClean="0">
                <a:solidFill>
                  <a:srgbClr val="FF0000"/>
                </a:solidFill>
                <a:latin typeface="+mj-ea"/>
                <a:ea typeface="+mj-ea"/>
              </a:rPr>
              <a:t>&lt;500 W/</a:t>
            </a:r>
            <a:r>
              <a:rPr lang="zh-CN" altLang="zh-CN" sz="1800" b="1" dirty="0" smtClean="0">
                <a:solidFill>
                  <a:srgbClr val="FF0000"/>
                </a:solidFill>
                <a:latin typeface="+mj-ea"/>
                <a:ea typeface="+mj-ea"/>
              </a:rPr>
              <a:t>台</a:t>
            </a:r>
          </a:p>
        </p:txBody>
      </p:sp>
      <p:grpSp>
        <p:nvGrpSpPr>
          <p:cNvPr id="5" name="组合 13"/>
          <p:cNvGrpSpPr>
            <a:grpSpLocks/>
          </p:cNvGrpSpPr>
          <p:nvPr/>
        </p:nvGrpSpPr>
        <p:grpSpPr bwMode="auto">
          <a:xfrm>
            <a:off x="0" y="3771752"/>
            <a:ext cx="4067944" cy="2753592"/>
            <a:chOff x="5514751" y="4433221"/>
            <a:chExt cx="3505200" cy="2263315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514751" y="4513723"/>
              <a:ext cx="3505200" cy="21828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7" name="TextBox 12"/>
            <p:cNvSpPr txBox="1">
              <a:spLocks noChangeArrowheads="1"/>
            </p:cNvSpPr>
            <p:nvPr/>
          </p:nvSpPr>
          <p:spPr bwMode="auto">
            <a:xfrm>
              <a:off x="5731477" y="4433221"/>
              <a:ext cx="190629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CN" b="1" dirty="0"/>
                <a:t>Cherenkov </a:t>
              </a:r>
              <a:r>
                <a:rPr lang="zh-CN" altLang="en-US" b="1" dirty="0"/>
                <a:t>信号</a:t>
              </a:r>
            </a:p>
          </p:txBody>
        </p:sp>
      </p:grpSp>
      <p:pic>
        <p:nvPicPr>
          <p:cNvPr id="8" name="Picture 17" descr="the_64_pmt0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17094" y="4007577"/>
            <a:ext cx="3643338" cy="2445759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5940152" y="3707740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 smtClean="0">
                <a:latin typeface="+mj-ea"/>
                <a:ea typeface="+mj-ea"/>
              </a:rPr>
              <a:t>激光信号</a:t>
            </a:r>
            <a:endParaRPr lang="zh-CN" altLang="en-US" b="1" dirty="0">
              <a:latin typeface="+mj-ea"/>
              <a:ea typeface="+mj-ea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860032" y="6453336"/>
            <a:ext cx="37551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 smtClean="0"/>
              <a:t>标定事例</a:t>
            </a:r>
            <a:r>
              <a:rPr lang="en-US" altLang="zh-CN" dirty="0" smtClean="0"/>
              <a:t>-</a:t>
            </a:r>
            <a:r>
              <a:rPr lang="zh-CN" altLang="en-US" dirty="0" smtClean="0"/>
              <a:t>激光信号：</a:t>
            </a:r>
            <a:r>
              <a:rPr lang="en-US" altLang="zh-CN" dirty="0" smtClean="0"/>
              <a:t>FADC</a:t>
            </a:r>
            <a:r>
              <a:rPr lang="zh-CN" altLang="en-US" dirty="0" smtClean="0"/>
              <a:t>记录模式</a:t>
            </a:r>
            <a:endParaRPr lang="zh-CN" altLang="en-US" dirty="0"/>
          </a:p>
        </p:txBody>
      </p:sp>
      <p:sp>
        <p:nvSpPr>
          <p:cNvPr id="11" name="矩形 10"/>
          <p:cNvSpPr/>
          <p:nvPr/>
        </p:nvSpPr>
        <p:spPr>
          <a:xfrm>
            <a:off x="-396552" y="6453336"/>
            <a:ext cx="55446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zh-CN" altLang="en-US" dirty="0" smtClean="0"/>
              <a:t>宇宙线事例</a:t>
            </a:r>
            <a:r>
              <a:rPr lang="en-US" altLang="zh-CN" dirty="0" smtClean="0"/>
              <a:t>-</a:t>
            </a:r>
            <a:r>
              <a:rPr lang="zh-CN" altLang="en-US" dirty="0" smtClean="0"/>
              <a:t>契伦科夫信号：积分记录模式</a:t>
            </a:r>
            <a:endParaRPr lang="en-US" altLang="zh-CN" dirty="0" smtClean="0"/>
          </a:p>
          <a:p>
            <a:pPr lvl="1">
              <a:buFont typeface="Arial" pitchFamily="34" charset="0"/>
              <a:buChar char="•"/>
            </a:pPr>
            <a:endParaRPr lang="en-US" altLang="zh-CN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2.</a:t>
            </a:r>
            <a:r>
              <a:rPr lang="zh-CN" altLang="en-US" dirty="0" smtClean="0"/>
              <a:t>数字电路技术方案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8</a:t>
            </a:fld>
            <a:endParaRPr lang="zh-CN" altLang="en-US"/>
          </a:p>
        </p:txBody>
      </p:sp>
      <p:pic>
        <p:nvPicPr>
          <p:cNvPr id="7" name="内容占位符 6" descr="数字电路系统整体框架.emf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9552" y="1772816"/>
            <a:ext cx="7704856" cy="403244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131840" y="6021288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电路原理框图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8229600" cy="764704"/>
          </a:xfrm>
        </p:spPr>
        <p:txBody>
          <a:bodyPr/>
          <a:lstStyle/>
          <a:p>
            <a:pPr algn="l"/>
            <a:r>
              <a:rPr lang="zh-CN" altLang="en-US" dirty="0" smtClean="0"/>
              <a:t>触发流程</a:t>
            </a:r>
            <a:endParaRPr lang="zh-CN" alt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866760"/>
            <a:ext cx="4032448" cy="5730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组合 93"/>
          <p:cNvGrpSpPr/>
          <p:nvPr/>
        </p:nvGrpSpPr>
        <p:grpSpPr>
          <a:xfrm>
            <a:off x="4860032" y="3717032"/>
            <a:ext cx="3168352" cy="1658803"/>
            <a:chOff x="5964262" y="4430439"/>
            <a:chExt cx="3072234" cy="1521460"/>
          </a:xfrm>
        </p:grpSpPr>
        <p:grpSp>
          <p:nvGrpSpPr>
            <p:cNvPr id="6" name="Group 4"/>
            <p:cNvGrpSpPr>
              <a:grpSpLocks/>
            </p:cNvGrpSpPr>
            <p:nvPr/>
          </p:nvGrpSpPr>
          <p:grpSpPr bwMode="auto">
            <a:xfrm>
              <a:off x="7524326" y="4430439"/>
              <a:ext cx="1512168" cy="1152127"/>
              <a:chOff x="3446" y="2569"/>
              <a:chExt cx="2019" cy="1429"/>
            </a:xfrm>
          </p:grpSpPr>
          <p:sp>
            <p:nvSpPr>
              <p:cNvPr id="46" name="AutoShape 5"/>
              <p:cNvSpPr>
                <a:spLocks noChangeArrowheads="1"/>
              </p:cNvSpPr>
              <p:nvPr/>
            </p:nvSpPr>
            <p:spPr bwMode="auto">
              <a:xfrm rot="5400000">
                <a:off x="3446" y="2569"/>
                <a:ext cx="295" cy="295"/>
              </a:xfrm>
              <a:prstGeom prst="flowChartPreparation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47" name="AutoShape 6"/>
              <p:cNvSpPr>
                <a:spLocks noChangeArrowheads="1"/>
              </p:cNvSpPr>
              <p:nvPr/>
            </p:nvSpPr>
            <p:spPr bwMode="auto">
              <a:xfrm rot="5400000">
                <a:off x="3764" y="2569"/>
                <a:ext cx="295" cy="295"/>
              </a:xfrm>
              <a:prstGeom prst="flowChartPreparation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48" name="AutoShape 7"/>
              <p:cNvSpPr>
                <a:spLocks noChangeArrowheads="1"/>
              </p:cNvSpPr>
              <p:nvPr/>
            </p:nvSpPr>
            <p:spPr bwMode="auto">
              <a:xfrm rot="5400000">
                <a:off x="4081" y="2569"/>
                <a:ext cx="295" cy="295"/>
              </a:xfrm>
              <a:prstGeom prst="flowChartPreparation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49" name="AutoShape 8"/>
              <p:cNvSpPr>
                <a:spLocks noChangeArrowheads="1"/>
              </p:cNvSpPr>
              <p:nvPr/>
            </p:nvSpPr>
            <p:spPr bwMode="auto">
              <a:xfrm rot="5400000">
                <a:off x="4399" y="2569"/>
                <a:ext cx="295" cy="295"/>
              </a:xfrm>
              <a:prstGeom prst="flowChartPreparation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50" name="AutoShape 9"/>
              <p:cNvSpPr>
                <a:spLocks noChangeArrowheads="1"/>
              </p:cNvSpPr>
              <p:nvPr/>
            </p:nvSpPr>
            <p:spPr bwMode="auto">
              <a:xfrm rot="5400000">
                <a:off x="4716" y="2569"/>
                <a:ext cx="295" cy="295"/>
              </a:xfrm>
              <a:prstGeom prst="flowChartPreparation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51" name="AutoShape 10"/>
              <p:cNvSpPr>
                <a:spLocks noChangeArrowheads="1"/>
              </p:cNvSpPr>
              <p:nvPr/>
            </p:nvSpPr>
            <p:spPr bwMode="auto">
              <a:xfrm rot="5400000">
                <a:off x="5034" y="2569"/>
                <a:ext cx="295" cy="295"/>
              </a:xfrm>
              <a:prstGeom prst="flowChartPreparation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52" name="AutoShape 11"/>
              <p:cNvSpPr>
                <a:spLocks noChangeArrowheads="1"/>
              </p:cNvSpPr>
              <p:nvPr/>
            </p:nvSpPr>
            <p:spPr bwMode="auto">
              <a:xfrm rot="5400000">
                <a:off x="3582" y="2796"/>
                <a:ext cx="295" cy="295"/>
              </a:xfrm>
              <a:prstGeom prst="flowChartPreparation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53" name="AutoShape 12"/>
              <p:cNvSpPr>
                <a:spLocks noChangeArrowheads="1"/>
              </p:cNvSpPr>
              <p:nvPr/>
            </p:nvSpPr>
            <p:spPr bwMode="auto">
              <a:xfrm rot="5400000">
                <a:off x="3900" y="2796"/>
                <a:ext cx="295" cy="295"/>
              </a:xfrm>
              <a:prstGeom prst="flowChartPreparation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54" name="AutoShape 13"/>
              <p:cNvSpPr>
                <a:spLocks noChangeArrowheads="1"/>
              </p:cNvSpPr>
              <p:nvPr/>
            </p:nvSpPr>
            <p:spPr bwMode="auto">
              <a:xfrm rot="5400000">
                <a:off x="4217" y="2796"/>
                <a:ext cx="295" cy="295"/>
              </a:xfrm>
              <a:prstGeom prst="flowChartPreparation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55" name="AutoShape 14"/>
              <p:cNvSpPr>
                <a:spLocks noChangeArrowheads="1"/>
              </p:cNvSpPr>
              <p:nvPr/>
            </p:nvSpPr>
            <p:spPr bwMode="auto">
              <a:xfrm rot="5400000">
                <a:off x="4535" y="2796"/>
                <a:ext cx="295" cy="295"/>
              </a:xfrm>
              <a:prstGeom prst="flowChartPreparation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56" name="AutoShape 15"/>
              <p:cNvSpPr>
                <a:spLocks noChangeArrowheads="1"/>
              </p:cNvSpPr>
              <p:nvPr/>
            </p:nvSpPr>
            <p:spPr bwMode="auto">
              <a:xfrm rot="5400000">
                <a:off x="4852" y="2796"/>
                <a:ext cx="295" cy="295"/>
              </a:xfrm>
              <a:prstGeom prst="flowChartPreparation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57" name="AutoShape 16"/>
              <p:cNvSpPr>
                <a:spLocks noChangeArrowheads="1"/>
              </p:cNvSpPr>
              <p:nvPr/>
            </p:nvSpPr>
            <p:spPr bwMode="auto">
              <a:xfrm rot="5400000">
                <a:off x="5170" y="2796"/>
                <a:ext cx="295" cy="295"/>
              </a:xfrm>
              <a:prstGeom prst="flowChartPreparation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58" name="AutoShape 17"/>
              <p:cNvSpPr>
                <a:spLocks noChangeArrowheads="1"/>
              </p:cNvSpPr>
              <p:nvPr/>
            </p:nvSpPr>
            <p:spPr bwMode="auto">
              <a:xfrm rot="5400000">
                <a:off x="3446" y="3022"/>
                <a:ext cx="295" cy="295"/>
              </a:xfrm>
              <a:prstGeom prst="flowChartPreparation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59" name="AutoShape 18"/>
              <p:cNvSpPr>
                <a:spLocks noChangeArrowheads="1"/>
              </p:cNvSpPr>
              <p:nvPr/>
            </p:nvSpPr>
            <p:spPr bwMode="auto">
              <a:xfrm rot="5400000">
                <a:off x="3764" y="3022"/>
                <a:ext cx="295" cy="295"/>
              </a:xfrm>
              <a:prstGeom prst="flowChartPreparation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60" name="AutoShape 19"/>
              <p:cNvSpPr>
                <a:spLocks noChangeArrowheads="1"/>
              </p:cNvSpPr>
              <p:nvPr/>
            </p:nvSpPr>
            <p:spPr bwMode="auto">
              <a:xfrm rot="5400000">
                <a:off x="4081" y="3022"/>
                <a:ext cx="295" cy="295"/>
              </a:xfrm>
              <a:prstGeom prst="flowChartPreparation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61" name="AutoShape 20"/>
              <p:cNvSpPr>
                <a:spLocks noChangeArrowheads="1"/>
              </p:cNvSpPr>
              <p:nvPr/>
            </p:nvSpPr>
            <p:spPr bwMode="auto">
              <a:xfrm rot="5400000">
                <a:off x="4399" y="3022"/>
                <a:ext cx="295" cy="295"/>
              </a:xfrm>
              <a:prstGeom prst="flowChartPreparation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62" name="AutoShape 21"/>
              <p:cNvSpPr>
                <a:spLocks noChangeArrowheads="1"/>
              </p:cNvSpPr>
              <p:nvPr/>
            </p:nvSpPr>
            <p:spPr bwMode="auto">
              <a:xfrm rot="5400000">
                <a:off x="4716" y="3022"/>
                <a:ext cx="295" cy="295"/>
              </a:xfrm>
              <a:prstGeom prst="flowChartPreparation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63" name="AutoShape 22"/>
              <p:cNvSpPr>
                <a:spLocks noChangeArrowheads="1"/>
              </p:cNvSpPr>
              <p:nvPr/>
            </p:nvSpPr>
            <p:spPr bwMode="auto">
              <a:xfrm rot="5400000">
                <a:off x="5034" y="3022"/>
                <a:ext cx="295" cy="295"/>
              </a:xfrm>
              <a:prstGeom prst="flowChartPreparation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64" name="AutoShape 23"/>
              <p:cNvSpPr>
                <a:spLocks noChangeArrowheads="1"/>
              </p:cNvSpPr>
              <p:nvPr/>
            </p:nvSpPr>
            <p:spPr bwMode="auto">
              <a:xfrm rot="5400000">
                <a:off x="3582" y="3249"/>
                <a:ext cx="295" cy="295"/>
              </a:xfrm>
              <a:prstGeom prst="flowChartPreparation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65" name="AutoShape 24"/>
              <p:cNvSpPr>
                <a:spLocks noChangeArrowheads="1"/>
              </p:cNvSpPr>
              <p:nvPr/>
            </p:nvSpPr>
            <p:spPr bwMode="auto">
              <a:xfrm rot="5400000">
                <a:off x="3900" y="3249"/>
                <a:ext cx="295" cy="295"/>
              </a:xfrm>
              <a:prstGeom prst="flowChartPreparation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66" name="AutoShape 25"/>
              <p:cNvSpPr>
                <a:spLocks noChangeArrowheads="1"/>
              </p:cNvSpPr>
              <p:nvPr/>
            </p:nvSpPr>
            <p:spPr bwMode="auto">
              <a:xfrm rot="5400000">
                <a:off x="4217" y="3249"/>
                <a:ext cx="295" cy="295"/>
              </a:xfrm>
              <a:prstGeom prst="flowChartPreparation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67" name="AutoShape 26"/>
              <p:cNvSpPr>
                <a:spLocks noChangeArrowheads="1"/>
              </p:cNvSpPr>
              <p:nvPr/>
            </p:nvSpPr>
            <p:spPr bwMode="auto">
              <a:xfrm rot="5400000">
                <a:off x="4535" y="3249"/>
                <a:ext cx="295" cy="295"/>
              </a:xfrm>
              <a:prstGeom prst="flowChartPreparation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68" name="AutoShape 27"/>
              <p:cNvSpPr>
                <a:spLocks noChangeArrowheads="1"/>
              </p:cNvSpPr>
              <p:nvPr/>
            </p:nvSpPr>
            <p:spPr bwMode="auto">
              <a:xfrm rot="5400000">
                <a:off x="4852" y="3249"/>
                <a:ext cx="295" cy="295"/>
              </a:xfrm>
              <a:prstGeom prst="flowChartPreparation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69" name="AutoShape 28"/>
              <p:cNvSpPr>
                <a:spLocks noChangeArrowheads="1"/>
              </p:cNvSpPr>
              <p:nvPr/>
            </p:nvSpPr>
            <p:spPr bwMode="auto">
              <a:xfrm rot="5400000">
                <a:off x="5170" y="3249"/>
                <a:ext cx="295" cy="295"/>
              </a:xfrm>
              <a:prstGeom prst="flowChartPreparation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70" name="AutoShape 29"/>
              <p:cNvSpPr>
                <a:spLocks noChangeArrowheads="1"/>
              </p:cNvSpPr>
              <p:nvPr/>
            </p:nvSpPr>
            <p:spPr bwMode="auto">
              <a:xfrm rot="5400000">
                <a:off x="3446" y="3476"/>
                <a:ext cx="295" cy="295"/>
              </a:xfrm>
              <a:prstGeom prst="flowChartPreparation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71" name="AutoShape 30"/>
              <p:cNvSpPr>
                <a:spLocks noChangeArrowheads="1"/>
              </p:cNvSpPr>
              <p:nvPr/>
            </p:nvSpPr>
            <p:spPr bwMode="auto">
              <a:xfrm rot="5400000">
                <a:off x="3764" y="3476"/>
                <a:ext cx="295" cy="295"/>
              </a:xfrm>
              <a:prstGeom prst="flowChartPreparation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72" name="AutoShape 31"/>
              <p:cNvSpPr>
                <a:spLocks noChangeArrowheads="1"/>
              </p:cNvSpPr>
              <p:nvPr/>
            </p:nvSpPr>
            <p:spPr bwMode="auto">
              <a:xfrm rot="5400000">
                <a:off x="4081" y="3476"/>
                <a:ext cx="295" cy="295"/>
              </a:xfrm>
              <a:prstGeom prst="flowChartPreparation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73" name="AutoShape 32"/>
              <p:cNvSpPr>
                <a:spLocks noChangeArrowheads="1"/>
              </p:cNvSpPr>
              <p:nvPr/>
            </p:nvSpPr>
            <p:spPr bwMode="auto">
              <a:xfrm rot="5400000">
                <a:off x="4399" y="3476"/>
                <a:ext cx="295" cy="295"/>
              </a:xfrm>
              <a:prstGeom prst="flowChartPreparation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74" name="AutoShape 33"/>
              <p:cNvSpPr>
                <a:spLocks noChangeArrowheads="1"/>
              </p:cNvSpPr>
              <p:nvPr/>
            </p:nvSpPr>
            <p:spPr bwMode="auto">
              <a:xfrm rot="5400000">
                <a:off x="4716" y="3476"/>
                <a:ext cx="295" cy="295"/>
              </a:xfrm>
              <a:prstGeom prst="flowChartPreparation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75" name="AutoShape 34"/>
              <p:cNvSpPr>
                <a:spLocks noChangeArrowheads="1"/>
              </p:cNvSpPr>
              <p:nvPr/>
            </p:nvSpPr>
            <p:spPr bwMode="auto">
              <a:xfrm rot="5400000">
                <a:off x="5034" y="3476"/>
                <a:ext cx="295" cy="295"/>
              </a:xfrm>
              <a:prstGeom prst="flowChartPreparation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76" name="AutoShape 35"/>
              <p:cNvSpPr>
                <a:spLocks noChangeArrowheads="1"/>
              </p:cNvSpPr>
              <p:nvPr/>
            </p:nvSpPr>
            <p:spPr bwMode="auto">
              <a:xfrm rot="5400000">
                <a:off x="3582" y="3703"/>
                <a:ext cx="295" cy="295"/>
              </a:xfrm>
              <a:prstGeom prst="flowChartPreparation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77" name="AutoShape 36"/>
              <p:cNvSpPr>
                <a:spLocks noChangeArrowheads="1"/>
              </p:cNvSpPr>
              <p:nvPr/>
            </p:nvSpPr>
            <p:spPr bwMode="auto">
              <a:xfrm rot="5400000">
                <a:off x="3900" y="3703"/>
                <a:ext cx="295" cy="295"/>
              </a:xfrm>
              <a:prstGeom prst="flowChartPreparation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78" name="AutoShape 37"/>
              <p:cNvSpPr>
                <a:spLocks noChangeArrowheads="1"/>
              </p:cNvSpPr>
              <p:nvPr/>
            </p:nvSpPr>
            <p:spPr bwMode="auto">
              <a:xfrm rot="5400000">
                <a:off x="4217" y="3703"/>
                <a:ext cx="295" cy="295"/>
              </a:xfrm>
              <a:prstGeom prst="flowChartPreparation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79" name="AutoShape 38"/>
              <p:cNvSpPr>
                <a:spLocks noChangeArrowheads="1"/>
              </p:cNvSpPr>
              <p:nvPr/>
            </p:nvSpPr>
            <p:spPr bwMode="auto">
              <a:xfrm rot="5400000">
                <a:off x="4535" y="3703"/>
                <a:ext cx="295" cy="295"/>
              </a:xfrm>
              <a:prstGeom prst="flowChartPreparation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80" name="AutoShape 39"/>
              <p:cNvSpPr>
                <a:spLocks noChangeArrowheads="1"/>
              </p:cNvSpPr>
              <p:nvPr/>
            </p:nvSpPr>
            <p:spPr bwMode="auto">
              <a:xfrm rot="5400000">
                <a:off x="4852" y="3703"/>
                <a:ext cx="295" cy="295"/>
              </a:xfrm>
              <a:prstGeom prst="flowChartPreparation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81" name="AutoShape 40"/>
              <p:cNvSpPr>
                <a:spLocks noChangeArrowheads="1"/>
              </p:cNvSpPr>
              <p:nvPr/>
            </p:nvSpPr>
            <p:spPr bwMode="auto">
              <a:xfrm rot="5400000">
                <a:off x="5170" y="3703"/>
                <a:ext cx="295" cy="295"/>
              </a:xfrm>
              <a:prstGeom prst="flowChartPreparation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</p:grpSp>
        <p:grpSp>
          <p:nvGrpSpPr>
            <p:cNvPr id="7" name="Group 41"/>
            <p:cNvGrpSpPr>
              <a:grpSpLocks/>
            </p:cNvGrpSpPr>
            <p:nvPr/>
          </p:nvGrpSpPr>
          <p:grpSpPr bwMode="auto">
            <a:xfrm>
              <a:off x="5964260" y="4430439"/>
              <a:ext cx="1479374" cy="1148185"/>
              <a:chOff x="3552" y="2784"/>
              <a:chExt cx="2019" cy="1292"/>
            </a:xfrm>
          </p:grpSpPr>
          <p:sp>
            <p:nvSpPr>
              <p:cNvPr id="10" name="AutoShape 42"/>
              <p:cNvSpPr>
                <a:spLocks noChangeArrowheads="1"/>
              </p:cNvSpPr>
              <p:nvPr/>
            </p:nvSpPr>
            <p:spPr bwMode="auto">
              <a:xfrm rot="5400000">
                <a:off x="3566" y="2770"/>
                <a:ext cx="267" cy="295"/>
              </a:xfrm>
              <a:prstGeom prst="flowChartPreparation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11" name="AutoShape 43"/>
              <p:cNvSpPr>
                <a:spLocks noChangeArrowheads="1"/>
              </p:cNvSpPr>
              <p:nvPr/>
            </p:nvSpPr>
            <p:spPr bwMode="auto">
              <a:xfrm rot="5400000">
                <a:off x="3884" y="2770"/>
                <a:ext cx="267" cy="295"/>
              </a:xfrm>
              <a:prstGeom prst="flowChartPreparation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12" name="AutoShape 44"/>
              <p:cNvSpPr>
                <a:spLocks noChangeArrowheads="1"/>
              </p:cNvSpPr>
              <p:nvPr/>
            </p:nvSpPr>
            <p:spPr bwMode="auto">
              <a:xfrm rot="5400000">
                <a:off x="4201" y="2770"/>
                <a:ext cx="267" cy="295"/>
              </a:xfrm>
              <a:prstGeom prst="flowChartPreparation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13" name="AutoShape 45"/>
              <p:cNvSpPr>
                <a:spLocks noChangeArrowheads="1"/>
              </p:cNvSpPr>
              <p:nvPr/>
            </p:nvSpPr>
            <p:spPr bwMode="auto">
              <a:xfrm rot="5400000">
                <a:off x="4519" y="2770"/>
                <a:ext cx="267" cy="295"/>
              </a:xfrm>
              <a:prstGeom prst="flowChartPreparation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14" name="AutoShape 46"/>
              <p:cNvSpPr>
                <a:spLocks noChangeArrowheads="1"/>
              </p:cNvSpPr>
              <p:nvPr/>
            </p:nvSpPr>
            <p:spPr bwMode="auto">
              <a:xfrm rot="5400000">
                <a:off x="4836" y="2770"/>
                <a:ext cx="267" cy="295"/>
              </a:xfrm>
              <a:prstGeom prst="flowChartPreparation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15" name="AutoShape 47"/>
              <p:cNvSpPr>
                <a:spLocks noChangeArrowheads="1"/>
              </p:cNvSpPr>
              <p:nvPr/>
            </p:nvSpPr>
            <p:spPr bwMode="auto">
              <a:xfrm rot="5400000">
                <a:off x="5154" y="2770"/>
                <a:ext cx="267" cy="295"/>
              </a:xfrm>
              <a:prstGeom prst="flowChartPreparation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16" name="AutoShape 48"/>
              <p:cNvSpPr>
                <a:spLocks noChangeArrowheads="1"/>
              </p:cNvSpPr>
              <p:nvPr/>
            </p:nvSpPr>
            <p:spPr bwMode="auto">
              <a:xfrm rot="5400000">
                <a:off x="3702" y="2975"/>
                <a:ext cx="267" cy="295"/>
              </a:xfrm>
              <a:prstGeom prst="flowChartPreparation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17" name="AutoShape 49"/>
              <p:cNvSpPr>
                <a:spLocks noChangeArrowheads="1"/>
              </p:cNvSpPr>
              <p:nvPr/>
            </p:nvSpPr>
            <p:spPr bwMode="auto">
              <a:xfrm rot="5400000">
                <a:off x="4020" y="2975"/>
                <a:ext cx="267" cy="295"/>
              </a:xfrm>
              <a:prstGeom prst="flowChartPreparation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18" name="AutoShape 50"/>
              <p:cNvSpPr>
                <a:spLocks noChangeArrowheads="1"/>
              </p:cNvSpPr>
              <p:nvPr/>
            </p:nvSpPr>
            <p:spPr bwMode="auto">
              <a:xfrm rot="5400000">
                <a:off x="4337" y="2975"/>
                <a:ext cx="267" cy="295"/>
              </a:xfrm>
              <a:prstGeom prst="flowChartPreparation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19" name="AutoShape 51"/>
              <p:cNvSpPr>
                <a:spLocks noChangeArrowheads="1"/>
              </p:cNvSpPr>
              <p:nvPr/>
            </p:nvSpPr>
            <p:spPr bwMode="auto">
              <a:xfrm rot="5400000">
                <a:off x="4655" y="2975"/>
                <a:ext cx="267" cy="295"/>
              </a:xfrm>
              <a:prstGeom prst="flowChartPreparation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20" name="AutoShape 52"/>
              <p:cNvSpPr>
                <a:spLocks noChangeArrowheads="1"/>
              </p:cNvSpPr>
              <p:nvPr/>
            </p:nvSpPr>
            <p:spPr bwMode="auto">
              <a:xfrm rot="5400000">
                <a:off x="4972" y="2975"/>
                <a:ext cx="267" cy="295"/>
              </a:xfrm>
              <a:prstGeom prst="flowChartPreparation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21" name="AutoShape 53"/>
              <p:cNvSpPr>
                <a:spLocks noChangeArrowheads="1"/>
              </p:cNvSpPr>
              <p:nvPr/>
            </p:nvSpPr>
            <p:spPr bwMode="auto">
              <a:xfrm rot="5400000">
                <a:off x="5290" y="2975"/>
                <a:ext cx="267" cy="295"/>
              </a:xfrm>
              <a:prstGeom prst="flowChartPreparation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22" name="AutoShape 54"/>
              <p:cNvSpPr>
                <a:spLocks noChangeArrowheads="1"/>
              </p:cNvSpPr>
              <p:nvPr/>
            </p:nvSpPr>
            <p:spPr bwMode="auto">
              <a:xfrm rot="5400000">
                <a:off x="3567" y="3179"/>
                <a:ext cx="266" cy="295"/>
              </a:xfrm>
              <a:prstGeom prst="flowChartPreparation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23" name="AutoShape 55"/>
              <p:cNvSpPr>
                <a:spLocks noChangeArrowheads="1"/>
              </p:cNvSpPr>
              <p:nvPr/>
            </p:nvSpPr>
            <p:spPr bwMode="auto">
              <a:xfrm rot="5400000">
                <a:off x="3885" y="3179"/>
                <a:ext cx="266" cy="295"/>
              </a:xfrm>
              <a:prstGeom prst="flowChartPreparation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24" name="AutoShape 56"/>
              <p:cNvSpPr>
                <a:spLocks noChangeArrowheads="1"/>
              </p:cNvSpPr>
              <p:nvPr/>
            </p:nvSpPr>
            <p:spPr bwMode="auto">
              <a:xfrm rot="5400000">
                <a:off x="4202" y="3179"/>
                <a:ext cx="266" cy="295"/>
              </a:xfrm>
              <a:prstGeom prst="flowChartPreparation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25" name="AutoShape 57"/>
              <p:cNvSpPr>
                <a:spLocks noChangeArrowheads="1"/>
              </p:cNvSpPr>
              <p:nvPr/>
            </p:nvSpPr>
            <p:spPr bwMode="auto">
              <a:xfrm rot="5400000">
                <a:off x="4520" y="3179"/>
                <a:ext cx="266" cy="295"/>
              </a:xfrm>
              <a:prstGeom prst="flowChartPreparation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26" name="AutoShape 58"/>
              <p:cNvSpPr>
                <a:spLocks noChangeArrowheads="1"/>
              </p:cNvSpPr>
              <p:nvPr/>
            </p:nvSpPr>
            <p:spPr bwMode="auto">
              <a:xfrm rot="5400000">
                <a:off x="4837" y="3179"/>
                <a:ext cx="266" cy="295"/>
              </a:xfrm>
              <a:prstGeom prst="flowChartPreparation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27" name="AutoShape 59"/>
              <p:cNvSpPr>
                <a:spLocks noChangeArrowheads="1"/>
              </p:cNvSpPr>
              <p:nvPr/>
            </p:nvSpPr>
            <p:spPr bwMode="auto">
              <a:xfrm rot="5400000">
                <a:off x="5155" y="3179"/>
                <a:ext cx="266" cy="295"/>
              </a:xfrm>
              <a:prstGeom prst="flowChartPreparation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28" name="AutoShape 60"/>
              <p:cNvSpPr>
                <a:spLocks noChangeArrowheads="1"/>
              </p:cNvSpPr>
              <p:nvPr/>
            </p:nvSpPr>
            <p:spPr bwMode="auto">
              <a:xfrm rot="5400000">
                <a:off x="3702" y="3385"/>
                <a:ext cx="267" cy="295"/>
              </a:xfrm>
              <a:prstGeom prst="flowChartPreparation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29" name="AutoShape 61"/>
              <p:cNvSpPr>
                <a:spLocks noChangeArrowheads="1"/>
              </p:cNvSpPr>
              <p:nvPr/>
            </p:nvSpPr>
            <p:spPr bwMode="auto">
              <a:xfrm rot="5400000">
                <a:off x="4020" y="3385"/>
                <a:ext cx="267" cy="295"/>
              </a:xfrm>
              <a:prstGeom prst="flowChartPreparation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30" name="AutoShape 62"/>
              <p:cNvSpPr>
                <a:spLocks noChangeArrowheads="1"/>
              </p:cNvSpPr>
              <p:nvPr/>
            </p:nvSpPr>
            <p:spPr bwMode="auto">
              <a:xfrm rot="5400000">
                <a:off x="4337" y="3385"/>
                <a:ext cx="267" cy="295"/>
              </a:xfrm>
              <a:prstGeom prst="flowChartPreparation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31" name="AutoShape 63"/>
              <p:cNvSpPr>
                <a:spLocks noChangeArrowheads="1"/>
              </p:cNvSpPr>
              <p:nvPr/>
            </p:nvSpPr>
            <p:spPr bwMode="auto">
              <a:xfrm rot="5400000">
                <a:off x="4655" y="3385"/>
                <a:ext cx="267" cy="295"/>
              </a:xfrm>
              <a:prstGeom prst="flowChartPreparation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32" name="AutoShape 64"/>
              <p:cNvSpPr>
                <a:spLocks noChangeArrowheads="1"/>
              </p:cNvSpPr>
              <p:nvPr/>
            </p:nvSpPr>
            <p:spPr bwMode="auto">
              <a:xfrm rot="5400000">
                <a:off x="4972" y="3385"/>
                <a:ext cx="267" cy="295"/>
              </a:xfrm>
              <a:prstGeom prst="flowChartPreparation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33" name="AutoShape 65"/>
              <p:cNvSpPr>
                <a:spLocks noChangeArrowheads="1"/>
              </p:cNvSpPr>
              <p:nvPr/>
            </p:nvSpPr>
            <p:spPr bwMode="auto">
              <a:xfrm rot="5400000">
                <a:off x="5290" y="3385"/>
                <a:ext cx="267" cy="295"/>
              </a:xfrm>
              <a:prstGeom prst="flowChartPreparation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34" name="AutoShape 66"/>
              <p:cNvSpPr>
                <a:spLocks noChangeArrowheads="1"/>
              </p:cNvSpPr>
              <p:nvPr/>
            </p:nvSpPr>
            <p:spPr bwMode="auto">
              <a:xfrm rot="5400000">
                <a:off x="3566" y="3590"/>
                <a:ext cx="267" cy="295"/>
              </a:xfrm>
              <a:prstGeom prst="flowChartPreparation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35" name="AutoShape 67"/>
              <p:cNvSpPr>
                <a:spLocks noChangeArrowheads="1"/>
              </p:cNvSpPr>
              <p:nvPr/>
            </p:nvSpPr>
            <p:spPr bwMode="auto">
              <a:xfrm rot="5400000">
                <a:off x="3884" y="3590"/>
                <a:ext cx="267" cy="295"/>
              </a:xfrm>
              <a:prstGeom prst="flowChartPreparation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36" name="AutoShape 68"/>
              <p:cNvSpPr>
                <a:spLocks noChangeArrowheads="1"/>
              </p:cNvSpPr>
              <p:nvPr/>
            </p:nvSpPr>
            <p:spPr bwMode="auto">
              <a:xfrm rot="5400000">
                <a:off x="4201" y="3590"/>
                <a:ext cx="267" cy="295"/>
              </a:xfrm>
              <a:prstGeom prst="flowChartPreparation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37" name="AutoShape 69"/>
              <p:cNvSpPr>
                <a:spLocks noChangeArrowheads="1"/>
              </p:cNvSpPr>
              <p:nvPr/>
            </p:nvSpPr>
            <p:spPr bwMode="auto">
              <a:xfrm rot="5400000">
                <a:off x="4519" y="3590"/>
                <a:ext cx="267" cy="295"/>
              </a:xfrm>
              <a:prstGeom prst="flowChartPreparation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38" name="AutoShape 70"/>
              <p:cNvSpPr>
                <a:spLocks noChangeArrowheads="1"/>
              </p:cNvSpPr>
              <p:nvPr/>
            </p:nvSpPr>
            <p:spPr bwMode="auto">
              <a:xfrm rot="5400000">
                <a:off x="4836" y="3590"/>
                <a:ext cx="267" cy="295"/>
              </a:xfrm>
              <a:prstGeom prst="flowChartPreparation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39" name="AutoShape 71"/>
              <p:cNvSpPr>
                <a:spLocks noChangeArrowheads="1"/>
              </p:cNvSpPr>
              <p:nvPr/>
            </p:nvSpPr>
            <p:spPr bwMode="auto">
              <a:xfrm rot="5400000">
                <a:off x="5154" y="3590"/>
                <a:ext cx="267" cy="295"/>
              </a:xfrm>
              <a:prstGeom prst="flowChartPreparation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40" name="AutoShape 72"/>
              <p:cNvSpPr>
                <a:spLocks noChangeArrowheads="1"/>
              </p:cNvSpPr>
              <p:nvPr/>
            </p:nvSpPr>
            <p:spPr bwMode="auto">
              <a:xfrm rot="5400000">
                <a:off x="3702" y="3795"/>
                <a:ext cx="267" cy="295"/>
              </a:xfrm>
              <a:prstGeom prst="flowChartPreparation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41" name="AutoShape 73"/>
              <p:cNvSpPr>
                <a:spLocks noChangeArrowheads="1"/>
              </p:cNvSpPr>
              <p:nvPr/>
            </p:nvSpPr>
            <p:spPr bwMode="auto">
              <a:xfrm rot="5400000">
                <a:off x="4020" y="3795"/>
                <a:ext cx="267" cy="295"/>
              </a:xfrm>
              <a:prstGeom prst="flowChartPreparation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42" name="AutoShape 74"/>
              <p:cNvSpPr>
                <a:spLocks noChangeArrowheads="1"/>
              </p:cNvSpPr>
              <p:nvPr/>
            </p:nvSpPr>
            <p:spPr bwMode="auto">
              <a:xfrm rot="5400000">
                <a:off x="4337" y="3795"/>
                <a:ext cx="267" cy="295"/>
              </a:xfrm>
              <a:prstGeom prst="flowChartPreparation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43" name="AutoShape 75"/>
              <p:cNvSpPr>
                <a:spLocks noChangeArrowheads="1"/>
              </p:cNvSpPr>
              <p:nvPr/>
            </p:nvSpPr>
            <p:spPr bwMode="auto">
              <a:xfrm rot="5400000">
                <a:off x="4655" y="3795"/>
                <a:ext cx="267" cy="295"/>
              </a:xfrm>
              <a:prstGeom prst="flowChartPreparation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44" name="AutoShape 76"/>
              <p:cNvSpPr>
                <a:spLocks noChangeArrowheads="1"/>
              </p:cNvSpPr>
              <p:nvPr/>
            </p:nvSpPr>
            <p:spPr bwMode="auto">
              <a:xfrm rot="5400000">
                <a:off x="4972" y="3795"/>
                <a:ext cx="267" cy="295"/>
              </a:xfrm>
              <a:prstGeom prst="flowChartPreparation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  <p:sp>
            <p:nvSpPr>
              <p:cNvPr id="45" name="AutoShape 77"/>
              <p:cNvSpPr>
                <a:spLocks noChangeArrowheads="1"/>
              </p:cNvSpPr>
              <p:nvPr/>
            </p:nvSpPr>
            <p:spPr bwMode="auto">
              <a:xfrm rot="5400000">
                <a:off x="5290" y="3795"/>
                <a:ext cx="267" cy="295"/>
              </a:xfrm>
              <a:prstGeom prst="flowChartPreparation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/>
              </a:p>
            </p:txBody>
          </p:sp>
        </p:grpSp>
        <p:sp>
          <p:nvSpPr>
            <p:cNvPr id="8" name="Rectangle 80"/>
            <p:cNvSpPr>
              <a:spLocks noChangeArrowheads="1"/>
            </p:cNvSpPr>
            <p:nvPr/>
          </p:nvSpPr>
          <p:spPr bwMode="auto">
            <a:xfrm>
              <a:off x="6156176" y="5582567"/>
              <a:ext cx="110799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zh-CN" altLang="en-US" dirty="0" smtClean="0"/>
                <a:t>圆形图像</a:t>
              </a:r>
              <a:endParaRPr lang="en-US" altLang="zh-CN" dirty="0"/>
            </a:p>
          </p:txBody>
        </p:sp>
        <p:sp>
          <p:nvSpPr>
            <p:cNvPr id="9" name="Rectangle 81"/>
            <p:cNvSpPr>
              <a:spLocks noChangeArrowheads="1"/>
            </p:cNvSpPr>
            <p:nvPr/>
          </p:nvSpPr>
          <p:spPr bwMode="auto">
            <a:xfrm>
              <a:off x="7548438" y="5582567"/>
              <a:ext cx="14160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zh-CN" altLang="en-US" dirty="0" smtClean="0"/>
                <a:t>线形图像</a:t>
              </a:r>
              <a:endParaRPr lang="en-US" altLang="zh-CN" dirty="0"/>
            </a:p>
          </p:txBody>
        </p:sp>
      </p:grpSp>
      <p:sp>
        <p:nvSpPr>
          <p:cNvPr id="82" name="Rectangle 83"/>
          <p:cNvSpPr txBox="1">
            <a:spLocks noChangeArrowheads="1"/>
          </p:cNvSpPr>
          <p:nvPr/>
        </p:nvSpPr>
        <p:spPr>
          <a:xfrm>
            <a:off x="4727376" y="5399112"/>
            <a:ext cx="4597152" cy="7661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p"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直射</a:t>
            </a:r>
            <a:r>
              <a:rPr kumimoji="0" lang="en-US" altLang="zh-CN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Cherenkov</a:t>
            </a:r>
            <a:r>
              <a:rPr kumimoji="0" lang="zh-CN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事例</a:t>
            </a:r>
            <a:r>
              <a:rPr kumimoji="0" lang="en-US" altLang="zh-CN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: </a:t>
            </a:r>
            <a:r>
              <a:rPr kumimoji="0" lang="zh-CN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圆形图像</a:t>
            </a:r>
            <a:endParaRPr kumimoji="0" lang="en-US" altLang="zh-CN" sz="1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p"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荧光事例（激光事例）</a:t>
            </a:r>
            <a:r>
              <a:rPr kumimoji="0" lang="en-US" altLang="zh-CN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: </a:t>
            </a:r>
            <a:r>
              <a:rPr kumimoji="0" lang="zh-CN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线形图像</a:t>
            </a:r>
            <a:endParaRPr kumimoji="0" lang="en-US" altLang="zh-CN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sp>
        <p:nvSpPr>
          <p:cNvPr id="83" name="Text Box 94"/>
          <p:cNvSpPr txBox="1">
            <a:spLocks noChangeArrowheads="1"/>
          </p:cNvSpPr>
          <p:nvPr/>
        </p:nvSpPr>
        <p:spPr bwMode="auto">
          <a:xfrm>
            <a:off x="3995936" y="2031231"/>
            <a:ext cx="36455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l"/>
            </a:pPr>
            <a:r>
              <a:rPr lang="zh-CN" altLang="en-US" sz="2400" b="1" dirty="0" smtClean="0">
                <a:solidFill>
                  <a:srgbClr val="FF0000"/>
                </a:solidFill>
              </a:rPr>
              <a:t>  第</a:t>
            </a:r>
            <a:r>
              <a:rPr lang="zh-CN" altLang="en-US" sz="2400" b="1" dirty="0">
                <a:solidFill>
                  <a:srgbClr val="FF0000"/>
                </a:solidFill>
              </a:rPr>
              <a:t>一级触发：单道触发</a:t>
            </a:r>
          </a:p>
        </p:txBody>
      </p:sp>
      <p:sp>
        <p:nvSpPr>
          <p:cNvPr id="84" name="Rectangle 95"/>
          <p:cNvSpPr>
            <a:spLocks noChangeArrowheads="1"/>
          </p:cNvSpPr>
          <p:nvPr/>
        </p:nvSpPr>
        <p:spPr bwMode="auto">
          <a:xfrm>
            <a:off x="4991472" y="2420888"/>
            <a:ext cx="4117032" cy="4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p"/>
            </a:pPr>
            <a:r>
              <a:rPr lang="zh-CN" altLang="en-US" sz="2000" dirty="0" smtClean="0"/>
              <a:t>固定阈触法或信噪比（</a:t>
            </a:r>
            <a:r>
              <a:rPr lang="en-US" altLang="zh-CN" sz="2000" dirty="0" smtClean="0"/>
              <a:t>S/N&gt;n</a:t>
            </a:r>
            <a:r>
              <a:rPr lang="zh-CN" altLang="en-US" sz="2000" dirty="0" smtClean="0"/>
              <a:t>）</a:t>
            </a:r>
            <a:r>
              <a:rPr lang="en-US" altLang="zh-CN" sz="2000" dirty="0" smtClean="0"/>
              <a:t>      </a:t>
            </a:r>
            <a:endParaRPr lang="en-US" altLang="zh-CN" sz="2000" dirty="0"/>
          </a:p>
        </p:txBody>
      </p:sp>
      <p:sp>
        <p:nvSpPr>
          <p:cNvPr id="85" name="Text Box 78"/>
          <p:cNvSpPr txBox="1">
            <a:spLocks noChangeArrowheads="1"/>
          </p:cNvSpPr>
          <p:nvPr/>
        </p:nvSpPr>
        <p:spPr bwMode="auto">
          <a:xfrm>
            <a:off x="3995936" y="3284984"/>
            <a:ext cx="4968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 typeface="Wingdings" pitchFamily="2" charset="2"/>
              <a:buChar char="l"/>
            </a:pPr>
            <a:r>
              <a:rPr lang="zh-CN" altLang="en-US" sz="2400" b="1" dirty="0" smtClean="0">
                <a:solidFill>
                  <a:srgbClr val="FF0000"/>
                </a:solidFill>
              </a:rPr>
              <a:t>  第二</a:t>
            </a:r>
            <a:r>
              <a:rPr lang="zh-CN" altLang="en-US" sz="2400" b="1" dirty="0">
                <a:solidFill>
                  <a:srgbClr val="FF0000"/>
                </a:solidFill>
              </a:rPr>
              <a:t>级触发： </a:t>
            </a:r>
            <a:r>
              <a:rPr lang="zh-CN" altLang="en-US" sz="2400" b="1" dirty="0" smtClean="0">
                <a:solidFill>
                  <a:srgbClr val="FF0000"/>
                </a:solidFill>
              </a:rPr>
              <a:t>图像识别</a:t>
            </a:r>
            <a:endParaRPr lang="zh-CN" alt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暗香扑面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</a:majorFont>
      <a:minorFont>
        <a:latin typeface="Franklin Gothic Book"/>
        <a:ea typeface=""/>
        <a:cs typeface=""/>
        <a:font script="Jpan" typeface="HG創英角ｺﾞｼｯｸUB"/>
        <a:font script="Hang" typeface="맑은 고딕"/>
        <a:font script="Hans" typeface="黑体"/>
        <a:font script="Hant" typeface="新細明體"/>
        <a:font script="Arab" typeface="Arial"/>
        <a:font script="Hebr" typeface="Arial"/>
        <a:font script="Thai" typeface="Cordian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活力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7211</TotalTime>
  <Words>1072</Words>
  <Application>Microsoft Office PowerPoint</Application>
  <PresentationFormat>全屏显示(4:3)</PresentationFormat>
  <Paragraphs>201</Paragraphs>
  <Slides>19</Slides>
  <Notes>1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20" baseType="lpstr">
      <vt:lpstr>Office 主题</vt:lpstr>
      <vt:lpstr>  LHAASO-WFCTA  电子学读出系统-数字电路设计</vt:lpstr>
      <vt:lpstr>主要内容</vt:lpstr>
      <vt:lpstr>幻灯片 3</vt:lpstr>
      <vt:lpstr>WFCTA-整体布局</vt:lpstr>
      <vt:lpstr>幻灯片 5</vt:lpstr>
      <vt:lpstr>幻灯片 6</vt:lpstr>
      <vt:lpstr>电子学读出系统指标要求</vt:lpstr>
      <vt:lpstr>2.数字电路技术方案</vt:lpstr>
      <vt:lpstr>触发流程</vt:lpstr>
      <vt:lpstr>幻灯片 10</vt:lpstr>
      <vt:lpstr>3.性能测试</vt:lpstr>
      <vt:lpstr>1.幅度分辨能力</vt:lpstr>
      <vt:lpstr>幻灯片 13</vt:lpstr>
      <vt:lpstr>幅度分辨率结论</vt:lpstr>
      <vt:lpstr>2.积分非线性</vt:lpstr>
      <vt:lpstr>幻灯片 16</vt:lpstr>
      <vt:lpstr>3.功耗</vt:lpstr>
      <vt:lpstr>下一步计划</vt:lpstr>
      <vt:lpstr>谢谢大家！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JingL</dc:creator>
  <cp:lastModifiedBy>JingLong</cp:lastModifiedBy>
  <cp:revision>2227</cp:revision>
  <dcterms:created xsi:type="dcterms:W3CDTF">2011-07-12T02:45:39Z</dcterms:created>
  <dcterms:modified xsi:type="dcterms:W3CDTF">2014-08-12T13:04:15Z</dcterms:modified>
</cp:coreProperties>
</file>