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31" r:id="rId3"/>
    <p:sldId id="318" r:id="rId4"/>
    <p:sldId id="319" r:id="rId5"/>
    <p:sldId id="320" r:id="rId6"/>
    <p:sldId id="321" r:id="rId7"/>
    <p:sldId id="322" r:id="rId8"/>
    <p:sldId id="326" r:id="rId9"/>
    <p:sldId id="323" r:id="rId10"/>
    <p:sldId id="327" r:id="rId11"/>
    <p:sldId id="328" r:id="rId12"/>
    <p:sldId id="329" r:id="rId13"/>
    <p:sldId id="330" r:id="rId14"/>
    <p:sldId id="273" r:id="rId15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045C15"/>
    <a:srgbClr val="FF9900"/>
    <a:srgbClr val="5E020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429" autoAdjust="0"/>
    <p:restoredTop sz="90881" autoAdjust="0"/>
  </p:normalViewPr>
  <p:slideViewPr>
    <p:cSldViewPr>
      <p:cViewPr varScale="1">
        <p:scale>
          <a:sx n="79" d="100"/>
          <a:sy n="79" d="100"/>
        </p:scale>
        <p:origin x="-139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8"/>
    </p:cViewPr>
  </p:sorterViewPr>
  <p:notesViewPr>
    <p:cSldViewPr>
      <p:cViewPr varScale="1">
        <p:scale>
          <a:sx n="49" d="100"/>
          <a:sy n="49" d="100"/>
        </p:scale>
        <p:origin x="-2741" y="-67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539F346-80CD-45E2-BC5B-AE59FE37689E}" type="datetimeFigureOut">
              <a:rPr lang="zh-CN" altLang="en-US" smtClean="0"/>
              <a:pPr/>
              <a:t>2014/8/12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BFBCC-EAA4-4C47-BD86-927AAC3BD4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D9D92B9-69A5-4A52-9618-EB7222A4BF56}" type="datetimeFigureOut">
              <a:rPr lang="zh-CN" altLang="en-US" smtClean="0"/>
              <a:pPr/>
              <a:t>2014/8/12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84107D-26E1-4F1F-9178-2ACF9DA62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107D-26E1-4F1F-9178-2ACF9DA6221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715000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81032" y="1081230"/>
            <a:ext cx="3210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sz="1400" dirty="0" smtClean="0">
                <a:gradFill flip="none" rotWithShape="1">
                  <a:gsLst>
                    <a:gs pos="21000">
                      <a:schemeClr val="tx1"/>
                    </a:gs>
                    <a:gs pos="82000">
                      <a:srgbClr val="FFFFFF"/>
                    </a:gs>
                  </a:gsLst>
                  <a:lin ang="0" scaled="1"/>
                  <a:tileRect/>
                </a:gradFill>
                <a:latin typeface="Abadi MT Condensed Extra Bold"/>
                <a:cs typeface="Abadi MT Condensed Extra Bold"/>
              </a:rPr>
              <a:t>Department </a:t>
            </a:r>
            <a:r>
              <a:rPr lang="en-US" altLang="zh-CN" sz="1400" dirty="0">
                <a:gradFill flip="none" rotWithShape="1">
                  <a:gsLst>
                    <a:gs pos="21000">
                      <a:schemeClr val="tx1"/>
                    </a:gs>
                    <a:gs pos="82000">
                      <a:srgbClr val="FFFFFF"/>
                    </a:gs>
                  </a:gsLst>
                  <a:lin ang="0" scaled="1"/>
                  <a:tileRect/>
                </a:gradFill>
                <a:latin typeface="Abadi MT Condensed Extra Bold"/>
                <a:cs typeface="Abadi MT Condensed Extra Bold"/>
              </a:rPr>
              <a:t>of Engineering Physics</a:t>
            </a:r>
          </a:p>
        </p:txBody>
      </p:sp>
      <p:pic>
        <p:nvPicPr>
          <p:cNvPr id="7" name="Picture 20" descr="Tsinghua_Emble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" y="68263"/>
            <a:ext cx="13287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30200" y="1706563"/>
            <a:ext cx="5349875" cy="449262"/>
          </a:xfrm>
          <a:ln w="12700"/>
        </p:spPr>
        <p:txBody>
          <a:bodyPr tIns="45720" anchor="t"/>
          <a:lstStyle>
            <a:lvl1pPr>
              <a:defRPr sz="2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1313" y="4491038"/>
            <a:ext cx="4506912" cy="390525"/>
          </a:xfrm>
          <a:ln w="12700"/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-112" charset="2"/>
              <a:buNone/>
              <a:defRPr sz="1400" i="1"/>
            </a:lvl1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1945148"/>
          </a:xfrm>
        </p:spPr>
        <p:txBody>
          <a:bodyPr/>
          <a:lstStyle>
            <a:lvl1pPr>
              <a:defRPr sz="2400" b="1">
                <a:latin typeface="宋体" pitchFamily="2" charset="-122"/>
                <a:ea typeface="宋体" pitchFamily="2" charset="-122"/>
                <a:cs typeface="Times New Roman" pitchFamily="18" charset="0"/>
              </a:defRPr>
            </a:lvl1pPr>
            <a:lvl2pPr>
              <a:defRPr sz="2000" b="1">
                <a:latin typeface="楷体" pitchFamily="49" charset="-122"/>
                <a:ea typeface="楷体" pitchFamily="49" charset="-122"/>
                <a:cs typeface="Times New Roman" pitchFamily="18" charset="0"/>
              </a:defRPr>
            </a:lvl2pPr>
            <a:lvl3pPr>
              <a:defRPr sz="2000" b="0" i="0" baseline="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80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-6350" y="5756275"/>
            <a:ext cx="425450" cy="7270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68" y="458"/>
              </a:cxn>
              <a:cxn ang="0">
                <a:pos x="2" y="454"/>
              </a:cxn>
              <a:cxn ang="0">
                <a:pos x="0" y="398"/>
              </a:cxn>
              <a:cxn ang="0">
                <a:pos x="2" y="276"/>
              </a:cxn>
              <a:cxn ang="0">
                <a:pos x="4" y="0"/>
              </a:cxn>
            </a:cxnLst>
            <a:rect l="0" t="0" r="r" b="b"/>
            <a:pathLst>
              <a:path w="268" h="458">
                <a:moveTo>
                  <a:pt x="4" y="0"/>
                </a:moveTo>
                <a:lnTo>
                  <a:pt x="268" y="458"/>
                </a:lnTo>
                <a:lnTo>
                  <a:pt x="2" y="454"/>
                </a:lnTo>
                <a:lnTo>
                  <a:pt x="0" y="398"/>
                </a:lnTo>
                <a:lnTo>
                  <a:pt x="2" y="276"/>
                </a:lnTo>
                <a:lnTo>
                  <a:pt x="4" y="0"/>
                </a:lnTo>
                <a:close/>
              </a:path>
            </a:pathLst>
          </a:custGeom>
          <a:solidFill>
            <a:srgbClr val="B02A30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zh-CN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463550" y="6502400"/>
            <a:ext cx="8680450" cy="355600"/>
          </a:xfrm>
          <a:custGeom>
            <a:avLst/>
            <a:gdLst/>
            <a:ahLst/>
            <a:cxnLst>
              <a:cxn ang="0">
                <a:pos x="126" y="224"/>
              </a:cxn>
              <a:cxn ang="0">
                <a:pos x="0" y="2"/>
              </a:cxn>
              <a:cxn ang="0">
                <a:pos x="5468" y="0"/>
              </a:cxn>
              <a:cxn ang="0">
                <a:pos x="5468" y="224"/>
              </a:cxn>
              <a:cxn ang="0">
                <a:pos x="126" y="224"/>
              </a:cxn>
            </a:cxnLst>
            <a:rect l="0" t="0" r="r" b="b"/>
            <a:pathLst>
              <a:path w="5468" h="224">
                <a:moveTo>
                  <a:pt x="126" y="224"/>
                </a:moveTo>
                <a:lnTo>
                  <a:pt x="0" y="2"/>
                </a:lnTo>
                <a:lnTo>
                  <a:pt x="5468" y="0"/>
                </a:lnTo>
                <a:lnTo>
                  <a:pt x="5468" y="224"/>
                </a:lnTo>
                <a:lnTo>
                  <a:pt x="126" y="224"/>
                </a:lnTo>
                <a:close/>
              </a:path>
            </a:pathLst>
          </a:custGeom>
          <a:solidFill>
            <a:srgbClr val="0000FF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zh-CN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8345488" y="-3175"/>
            <a:ext cx="798512" cy="492125"/>
          </a:xfrm>
          <a:custGeom>
            <a:avLst/>
            <a:gdLst/>
            <a:ahLst/>
            <a:cxnLst>
              <a:cxn ang="0">
                <a:pos x="177" y="308"/>
              </a:cxn>
              <a:cxn ang="0">
                <a:pos x="0" y="0"/>
              </a:cxn>
              <a:cxn ang="0">
                <a:pos x="503" y="0"/>
              </a:cxn>
              <a:cxn ang="0">
                <a:pos x="503" y="310"/>
              </a:cxn>
              <a:cxn ang="0">
                <a:pos x="177" y="308"/>
              </a:cxn>
            </a:cxnLst>
            <a:rect l="0" t="0" r="r" b="b"/>
            <a:pathLst>
              <a:path w="503" h="310">
                <a:moveTo>
                  <a:pt x="177" y="308"/>
                </a:moveTo>
                <a:lnTo>
                  <a:pt x="0" y="0"/>
                </a:lnTo>
                <a:lnTo>
                  <a:pt x="503" y="0"/>
                </a:lnTo>
                <a:lnTo>
                  <a:pt x="503" y="310"/>
                </a:lnTo>
                <a:lnTo>
                  <a:pt x="177" y="30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zh-CN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652588"/>
            <a:ext cx="7935912" cy="23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106363"/>
            <a:ext cx="79549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0" y="496888"/>
            <a:ext cx="8647113" cy="3175"/>
          </a:xfrm>
          <a:prstGeom prst="line">
            <a:avLst/>
          </a:prstGeom>
          <a:noFill/>
          <a:ln w="28575">
            <a:solidFill>
              <a:srgbClr val="B02A3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8648700" y="512763"/>
            <a:ext cx="495300" cy="844550"/>
          </a:xfrm>
          <a:custGeom>
            <a:avLst/>
            <a:gdLst/>
            <a:ahLst/>
            <a:cxnLst>
              <a:cxn ang="0">
                <a:pos x="309" y="531"/>
              </a:cxn>
              <a:cxn ang="0">
                <a:pos x="0" y="1"/>
              </a:cxn>
              <a:cxn ang="0">
                <a:pos x="312" y="0"/>
              </a:cxn>
              <a:cxn ang="0">
                <a:pos x="312" y="532"/>
              </a:cxn>
              <a:cxn ang="0">
                <a:pos x="309" y="531"/>
              </a:cxn>
            </a:cxnLst>
            <a:rect l="0" t="0" r="r" b="b"/>
            <a:pathLst>
              <a:path w="312" h="532">
                <a:moveTo>
                  <a:pt x="309" y="531"/>
                </a:moveTo>
                <a:lnTo>
                  <a:pt x="0" y="1"/>
                </a:lnTo>
                <a:lnTo>
                  <a:pt x="312" y="0"/>
                </a:lnTo>
                <a:lnTo>
                  <a:pt x="312" y="532"/>
                </a:lnTo>
                <a:lnTo>
                  <a:pt x="309" y="531"/>
                </a:lnTo>
                <a:close/>
              </a:path>
            </a:pathLst>
          </a:custGeom>
          <a:solidFill>
            <a:srgbClr val="CD1B2B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zh-CN" alt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500063" y="6545263"/>
            <a:ext cx="82010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1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NED</a:t>
            </a:r>
            <a:r>
              <a:rPr lang="en-US" altLang="zh-CN" sz="1100" i="1" baseline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2014</a:t>
            </a:r>
            <a:r>
              <a:rPr lang="zh-CN" altLang="en-US" sz="1100" i="1" baseline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， 兰州</a:t>
            </a:r>
            <a:endParaRPr lang="en-US" altLang="zh-CN" sz="11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9188" y="6540500"/>
            <a:ext cx="363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/>
            <a:fld id="{FF7831FA-596A-496E-A4BC-7571B233E84A}" type="slidenum">
              <a:rPr lang="zh-CN" altLang="en-US" sz="1200">
                <a:solidFill>
                  <a:srgbClr val="FFFFFF"/>
                </a:solidFill>
              </a:rPr>
              <a:pPr algn="l" eaLnBrk="0" hangingPunct="0"/>
              <a:t>‹#›</a:t>
            </a:fld>
            <a:endParaRPr lang="en-US" altLang="zh-CN" sz="12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9188" y="6540500"/>
            <a:ext cx="363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/>
            <a:fld id="{C3A749C9-FB74-4032-AE0F-7243061E4771}" type="slidenum">
              <a:rPr lang="zh-CN" altLang="en-US" sz="1200">
                <a:solidFill>
                  <a:srgbClr val="FFFFFF"/>
                </a:solidFill>
              </a:rPr>
              <a:pPr algn="l" eaLnBrk="0" hangingPunct="0"/>
              <a:t>‹#›</a:t>
            </a:fld>
            <a:endParaRPr lang="en-US" altLang="zh-CN" sz="1200" dirty="0">
              <a:solidFill>
                <a:srgbClr val="FFFFFF"/>
              </a:solidFill>
            </a:endParaRPr>
          </a:p>
        </p:txBody>
      </p:sp>
      <p:pic>
        <p:nvPicPr>
          <p:cNvPr id="1037" name="Picture 14" descr="Tsinghua_Emble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1713" y="0"/>
            <a:ext cx="5222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pitchFamily="-11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pitchFamily="-11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pitchFamily="-11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pitchFamily="-112" charset="0"/>
        </a:defRPr>
      </a:lvl9pPr>
    </p:titleStyle>
    <p:bodyStyle>
      <a:lvl1pPr marL="282575" indent="-28257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Wingdings" charset="2"/>
        <a:buChar char="n"/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1pPr>
      <a:lvl2pPr marL="685800" indent="-2889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Char char="–"/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968375" indent="-16827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sz="2400" i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363663" indent="-280988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–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16525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sz="2000" i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21097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pitchFamily="-112" charset="0"/>
        <a:buChar char="•"/>
        <a:defRPr i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5669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pitchFamily="-112" charset="0"/>
        <a:buChar char="•"/>
        <a:defRPr i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0241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pitchFamily="-112" charset="0"/>
        <a:buChar char="•"/>
        <a:defRPr i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4813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pitchFamily="-112" charset="0"/>
        <a:buChar char="•"/>
        <a:defRPr i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500034" y="2500306"/>
            <a:ext cx="8358246" cy="535531"/>
          </a:xfrm>
        </p:spPr>
        <p:txBody>
          <a:bodyPr/>
          <a:lstStyle/>
          <a:p>
            <a:r>
              <a:rPr lang="zh-CN" altLang="en-US" sz="3200" i="0" dirty="0" smtClean="0"/>
              <a:t>一种宽量程辐射监测</a:t>
            </a:r>
            <a:r>
              <a:rPr lang="zh-CN" altLang="en-US" sz="3200" i="0" dirty="0" smtClean="0"/>
              <a:t>系统</a:t>
            </a:r>
            <a:r>
              <a:rPr lang="zh-CN" altLang="en-US" sz="3200" i="0" dirty="0" smtClean="0"/>
              <a:t>的设计</a:t>
            </a:r>
            <a:endParaRPr lang="zh-CN" altLang="en-US" sz="3200" i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714348" y="3429000"/>
            <a:ext cx="8001056" cy="1231106"/>
          </a:xfrm>
        </p:spPr>
        <p:txBody>
          <a:bodyPr/>
          <a:lstStyle/>
          <a:p>
            <a:pPr algn="r"/>
            <a:r>
              <a:rPr lang="zh-CN" altLang="en-US" sz="2000" dirty="0" smtClean="0"/>
              <a:t>宫辉 邵贝贝</a:t>
            </a:r>
            <a:endParaRPr lang="en-US" altLang="zh-CN" sz="2000" dirty="0" smtClean="0"/>
          </a:p>
          <a:p>
            <a:pPr algn="r"/>
            <a:r>
              <a:rPr lang="zh-CN" altLang="en-US" sz="2000" dirty="0" smtClean="0"/>
              <a:t>清华大学 工程物理系</a:t>
            </a:r>
          </a:p>
          <a:p>
            <a:pPr algn="r"/>
            <a:endParaRPr lang="en-US" altLang="zh-CN" sz="2000" i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52199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5E020B"/>
                </a:solidFill>
              </a:rPr>
              <a:t>*gonghui@mail.tsinghua.edu.cn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0826" y="600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99CF8DBC-BE9B-487F-B670-18E797BBA278}" type="datetime5">
              <a:rPr lang="zh-CN" altLang="en-US" sz="2800" smtClean="0">
                <a:latin typeface="+mj-lt"/>
              </a:rPr>
              <a:pPr algn="l"/>
              <a:t>2014/8/12</a:t>
            </a:fld>
            <a:endParaRPr lang="zh-CN" alt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950" y="103160"/>
            <a:ext cx="7954963" cy="350865"/>
          </a:xfrm>
        </p:spPr>
        <p:txBody>
          <a:bodyPr/>
          <a:lstStyle/>
          <a:p>
            <a:r>
              <a:rPr lang="zh-CN" altLang="zh-CN" dirty="0" smtClean="0"/>
              <a:t>γ放射源</a:t>
            </a:r>
            <a:r>
              <a:rPr lang="zh-CN" altLang="en-US" dirty="0" smtClean="0"/>
              <a:t>刻度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571480"/>
            <a:ext cx="8286808" cy="2086725"/>
          </a:xfrm>
        </p:spPr>
        <p:txBody>
          <a:bodyPr/>
          <a:lstStyle/>
          <a:p>
            <a:r>
              <a:rPr lang="zh-CN" altLang="zh-CN" dirty="0" smtClean="0"/>
              <a:t>γ</a:t>
            </a:r>
            <a:r>
              <a:rPr lang="zh-CN" altLang="en-US" dirty="0" smtClean="0"/>
              <a:t>辐射</a:t>
            </a:r>
            <a:r>
              <a:rPr lang="zh-CN" altLang="zh-CN" dirty="0" smtClean="0"/>
              <a:t>刻度范围为</a:t>
            </a:r>
            <a:r>
              <a:rPr lang="en-US" altLang="zh-CN" dirty="0" smtClean="0"/>
              <a:t>10μGy/h </a:t>
            </a:r>
            <a:r>
              <a:rPr lang="zh-CN" altLang="zh-CN" dirty="0" smtClean="0"/>
              <a:t>到 </a:t>
            </a:r>
            <a:r>
              <a:rPr lang="en-US" altLang="zh-CN" dirty="0" smtClean="0"/>
              <a:t>50mGy/h</a:t>
            </a:r>
          </a:p>
          <a:p>
            <a:r>
              <a:rPr lang="zh-CN" altLang="en-US" dirty="0" smtClean="0"/>
              <a:t>在剂量率高于</a:t>
            </a:r>
            <a:r>
              <a:rPr lang="en-US" altLang="zh-CN" dirty="0" smtClean="0"/>
              <a:t>10mGy/h</a:t>
            </a:r>
            <a:r>
              <a:rPr lang="zh-CN" altLang="en-US" dirty="0" smtClean="0"/>
              <a:t>，采用的高气压电离室出现轻微的饱和现象。高压气电离室测量上限一般约为</a:t>
            </a:r>
            <a:r>
              <a:rPr lang="en-US" altLang="zh-CN" dirty="0" smtClean="0"/>
              <a:t>1Gy/h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如需测量更高的剂量率，可采用空气电离室，测量上限可达数百</a:t>
            </a:r>
            <a:r>
              <a:rPr lang="en-US" altLang="zh-CN" dirty="0" err="1" smtClean="0"/>
              <a:t>Gy</a:t>
            </a:r>
            <a:r>
              <a:rPr lang="en-US" altLang="zh-CN" dirty="0" smtClean="0"/>
              <a:t>/h.</a:t>
            </a:r>
            <a:endParaRPr lang="zh-CN" altLang="en-US" dirty="0"/>
          </a:p>
        </p:txBody>
      </p:sp>
      <p:pic>
        <p:nvPicPr>
          <p:cNvPr id="4" name="图片 3" descr="#602 A20 Gamm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04" y="2571744"/>
            <a:ext cx="6143668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常规辐射监测系统设计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1274195"/>
          </a:xfrm>
        </p:spPr>
        <p:txBody>
          <a:bodyPr/>
          <a:lstStyle/>
          <a:p>
            <a:r>
              <a:rPr lang="zh-CN" altLang="en-US" dirty="0" smtClean="0"/>
              <a:t>如果待测辐射场非长时间强辐射场，</a:t>
            </a:r>
            <a:r>
              <a:rPr lang="zh-CN" altLang="en-US" dirty="0" smtClean="0"/>
              <a:t>可以不使用微弱</a:t>
            </a:r>
            <a:r>
              <a:rPr lang="zh-CN" altLang="en-US" dirty="0" smtClean="0"/>
              <a:t>电流传输电缆，使辐射监测系统更加紧凑。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 descr="GRM placed outdo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857364"/>
            <a:ext cx="4714908" cy="431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origin_ex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26"/>
            <a:ext cx="6209398" cy="43345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常规辐射监测系统的长时间室外</a:t>
            </a:r>
            <a:r>
              <a:rPr lang="zh-CN" altLang="zh-CN" dirty="0" smtClean="0"/>
              <a:t>γ</a:t>
            </a:r>
            <a:r>
              <a:rPr lang="zh-CN" altLang="en-US" dirty="0" smtClean="0"/>
              <a:t>辐射测量结果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714356"/>
            <a:ext cx="8286808" cy="904863"/>
          </a:xfrm>
        </p:spPr>
        <p:txBody>
          <a:bodyPr/>
          <a:lstStyle/>
          <a:p>
            <a:r>
              <a:rPr lang="zh-CN" altLang="en-US" dirty="0" smtClean="0"/>
              <a:t>取数开始时间</a:t>
            </a:r>
            <a:r>
              <a:rPr lang="en-US" altLang="zh-CN" dirty="0" smtClean="0"/>
              <a:t>2012.11.1</a:t>
            </a:r>
            <a:r>
              <a:rPr lang="zh-CN" altLang="en-US" dirty="0" smtClean="0"/>
              <a:t>，稳定取数</a:t>
            </a:r>
            <a:r>
              <a:rPr lang="en-US" altLang="zh-CN" dirty="0" smtClean="0"/>
              <a:t>1.5</a:t>
            </a:r>
            <a:r>
              <a:rPr lang="zh-CN" altLang="en-US" dirty="0" smtClean="0"/>
              <a:t>年。</a:t>
            </a:r>
            <a:endParaRPr lang="en-US" altLang="zh-CN" dirty="0" smtClean="0"/>
          </a:p>
          <a:p>
            <a:r>
              <a:rPr lang="zh-CN" altLang="en-US" dirty="0" smtClean="0"/>
              <a:t>设备露天放置，可以观测到明显的雨峰。</a:t>
            </a:r>
            <a:endParaRPr lang="zh-CN" altLang="en-US" dirty="0"/>
          </a:p>
        </p:txBody>
      </p:sp>
      <p:sp>
        <p:nvSpPr>
          <p:cNvPr id="7" name="椭圆 6"/>
          <p:cNvSpPr/>
          <p:nvPr/>
        </p:nvSpPr>
        <p:spPr bwMode="auto">
          <a:xfrm>
            <a:off x="1000100" y="3000372"/>
            <a:ext cx="285752" cy="15716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929066"/>
            <a:ext cx="3356742" cy="24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图片 3" descr="辐射探伤作业引起的剂量变化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75" y="1530601"/>
            <a:ext cx="3333725" cy="232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椭圆 13"/>
          <p:cNvSpPr/>
          <p:nvPr/>
        </p:nvSpPr>
        <p:spPr bwMode="auto">
          <a:xfrm>
            <a:off x="5000628" y="2143116"/>
            <a:ext cx="285752" cy="207170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1357290" y="4214818"/>
            <a:ext cx="4572032" cy="12858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直接箭头连接符 15"/>
          <p:cNvCxnSpPr/>
          <p:nvPr/>
        </p:nvCxnSpPr>
        <p:spPr bwMode="auto">
          <a:xfrm>
            <a:off x="5429256" y="2857496"/>
            <a:ext cx="50006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2825389"/>
          </a:xfrm>
        </p:spPr>
        <p:txBody>
          <a:bodyPr/>
          <a:lstStyle/>
          <a:p>
            <a:r>
              <a:rPr lang="zh-CN" altLang="en-US" dirty="0" smtClean="0"/>
              <a:t>基于特制的长距离微弱电流传输电缆，在采用高气压电离室时，系统测量范围约为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-8</a:t>
            </a:r>
            <a:r>
              <a:rPr lang="zh-CN" altLang="en-US" dirty="0" smtClean="0"/>
              <a:t>～</a:t>
            </a:r>
            <a:r>
              <a:rPr lang="en-US" altLang="zh-CN" dirty="0" smtClean="0"/>
              <a:t>1Gy/h</a:t>
            </a:r>
            <a:r>
              <a:rPr lang="zh-CN" altLang="en-US" dirty="0" smtClean="0"/>
              <a:t>。如更换为空气电离室，系统测量上限可达数百</a:t>
            </a:r>
            <a:r>
              <a:rPr lang="en-US" altLang="zh-CN" dirty="0" err="1" smtClean="0"/>
              <a:t>Gy</a:t>
            </a:r>
            <a:r>
              <a:rPr lang="en-US" altLang="zh-CN" dirty="0" smtClean="0"/>
              <a:t>/h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对于非长时间高强度的辐射场，不足以对电子学系统造成明显的辐射损伤，电子学系统可以紧靠电离室安装，毋须采用长距离的微弱电流传输电缆，系统结构更加紧凑。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85720" y="2786058"/>
            <a:ext cx="8458200" cy="968357"/>
          </a:xfrm>
          <a:prstGeom prst="rect">
            <a:avLst/>
          </a:prstGeom>
        </p:spPr>
        <p:txBody>
          <a:bodyPr/>
          <a:lstStyle/>
          <a:p>
            <a:pPr marL="282575" lvl="0" indent="-282575" algn="ctr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r>
              <a:rPr kumimoji="0" lang="zh-CN" alt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谢谢大家</a:t>
            </a:r>
            <a:r>
              <a:rPr kumimoji="0" lang="en-US" altLang="zh-CN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!</a:t>
            </a:r>
          </a:p>
          <a:p>
            <a:pPr marL="282575" marR="0" lvl="0" indent="-282575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 typeface="Wingdings" charset="2"/>
              <a:buChar char="n"/>
              <a:tabLst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4" descr="C:\Documents and Settings\htc\Local Settings\Temporary Internet Files\Content.IE5\QNRQBBQC\MCj041602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25" y="4214818"/>
            <a:ext cx="2873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3625608"/>
          </a:xfrm>
        </p:spPr>
        <p:txBody>
          <a:bodyPr/>
          <a:lstStyle/>
          <a:p>
            <a:r>
              <a:rPr lang="zh-CN" altLang="en-US" sz="2800" dirty="0" smtClean="0"/>
              <a:t>研究背景</a:t>
            </a:r>
            <a:endParaRPr lang="en-US" altLang="zh-CN" sz="2800" dirty="0" smtClean="0"/>
          </a:p>
          <a:p>
            <a:r>
              <a:rPr lang="zh-CN" altLang="en-US" sz="2800" dirty="0" smtClean="0"/>
              <a:t>系统设计</a:t>
            </a:r>
            <a:endParaRPr lang="en-US" altLang="zh-CN" sz="2800" dirty="0" smtClean="0"/>
          </a:p>
          <a:p>
            <a:r>
              <a:rPr lang="zh-CN" altLang="en-US" sz="2800" dirty="0" smtClean="0"/>
              <a:t>系统电流刻度</a:t>
            </a:r>
            <a:endParaRPr lang="en-US" altLang="zh-CN" sz="2800" dirty="0" smtClean="0"/>
          </a:p>
          <a:p>
            <a:r>
              <a:rPr lang="zh-CN" altLang="en-US" sz="2800" dirty="0" smtClean="0"/>
              <a:t>系统辐射刻度</a:t>
            </a:r>
            <a:endParaRPr lang="en-US" altLang="zh-CN" sz="2800" dirty="0" smtClean="0"/>
          </a:p>
          <a:p>
            <a:r>
              <a:rPr lang="zh-CN" altLang="en-US" sz="2800" dirty="0" smtClean="0"/>
              <a:t>常规辐射监测</a:t>
            </a:r>
            <a:endParaRPr lang="en-US" altLang="zh-CN" sz="2800" dirty="0" smtClean="0"/>
          </a:p>
          <a:p>
            <a:r>
              <a:rPr lang="zh-CN" altLang="en-US" sz="2800" dirty="0" smtClean="0"/>
              <a:t>总结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4450449"/>
          </a:xfrm>
        </p:spPr>
        <p:txBody>
          <a:bodyPr/>
          <a:lstStyle/>
          <a:p>
            <a:r>
              <a:rPr lang="zh-CN" altLang="zh-CN" dirty="0" smtClean="0"/>
              <a:t>常规的辐射监测设备其读出电子学一般与探测器紧密安装在一起，这样</a:t>
            </a:r>
            <a:r>
              <a:rPr lang="zh-CN" altLang="zh-CN" dirty="0" smtClean="0"/>
              <a:t>不仅</a:t>
            </a:r>
            <a:r>
              <a:rPr lang="zh-CN" altLang="zh-CN" dirty="0" smtClean="0"/>
              <a:t>系统结构紧凑</a:t>
            </a:r>
            <a:r>
              <a:rPr lang="zh-CN" altLang="en-US" dirty="0" smtClean="0"/>
              <a:t>，也</a:t>
            </a:r>
            <a:r>
              <a:rPr lang="zh-CN" altLang="zh-CN" dirty="0" smtClean="0"/>
              <a:t>有利于</a:t>
            </a:r>
            <a:r>
              <a:rPr lang="zh-CN" altLang="zh-CN" dirty="0" smtClean="0"/>
              <a:t>降低噪声、提高系统的抗干扰</a:t>
            </a:r>
            <a:r>
              <a:rPr lang="zh-CN" altLang="zh-CN" dirty="0" smtClean="0"/>
              <a:t>能力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zh-CN" dirty="0" smtClean="0"/>
              <a:t>但这样的系统在用于强辐射场测量时，比如在对大型加速器或反应堆周边的辐射场进行测量时，电子学系统也处于强辐射场中，长时间工作时，电子学部件会因辐照效应而出现性能衰退甚至失效的情况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因此，在对强辐射场进行长时间测量时，应使电子学系统远离强辐射场。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系统设计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830997"/>
          </a:xfrm>
        </p:spPr>
        <p:txBody>
          <a:bodyPr/>
          <a:lstStyle/>
          <a:p>
            <a:r>
              <a:rPr lang="zh-CN" altLang="en-US" dirty="0" smtClean="0"/>
              <a:t>本设计采用</a:t>
            </a:r>
            <a:r>
              <a:rPr lang="zh-CN" altLang="en-US" dirty="0" smtClean="0"/>
              <a:t>长距离特制微弱电流传输电缆，使电子学远离强辐射场。</a:t>
            </a:r>
            <a:endParaRPr lang="zh-CN" altLang="en-US" dirty="0"/>
          </a:p>
        </p:txBody>
      </p:sp>
      <p:pic>
        <p:nvPicPr>
          <p:cNvPr id="4" name="图片 3" descr="捕获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750099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微弱电流传输电缆</a:t>
            </a:r>
            <a:endParaRPr lang="zh-CN" alt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500034" y="1714488"/>
            <a:ext cx="1619713" cy="1619713"/>
            <a:chOff x="4807" y="2304"/>
            <a:chExt cx="2793" cy="2793"/>
          </a:xfrm>
        </p:grpSpPr>
        <p:sp>
          <p:nvSpPr>
            <p:cNvPr id="5" name="Oval 3"/>
            <p:cNvSpPr>
              <a:spLocks noChangeAspect="1" noChangeArrowheads="1"/>
            </p:cNvSpPr>
            <p:nvPr/>
          </p:nvSpPr>
          <p:spPr bwMode="auto">
            <a:xfrm>
              <a:off x="4807" y="2304"/>
              <a:ext cx="2793" cy="2793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4" descr="Kleine Welle"/>
            <p:cNvSpPr>
              <a:spLocks noChangeAspect="1" noChangeArrowheads="1"/>
            </p:cNvSpPr>
            <p:nvPr/>
          </p:nvSpPr>
          <p:spPr bwMode="auto">
            <a:xfrm>
              <a:off x="5058" y="2555"/>
              <a:ext cx="2291" cy="2291"/>
            </a:xfrm>
            <a:prstGeom prst="ellipse">
              <a:avLst/>
            </a:prstGeom>
            <a:pattFill prst="weave">
              <a:fgClr>
                <a:srgbClr val="000000"/>
              </a:fgClr>
              <a:bgClr>
                <a:srgbClr val="FFFFFF"/>
              </a:bgClr>
            </a:patt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5"/>
            <p:cNvSpPr>
              <a:spLocks noChangeAspect="1" noChangeArrowheads="1"/>
            </p:cNvSpPr>
            <p:nvPr/>
          </p:nvSpPr>
          <p:spPr bwMode="auto">
            <a:xfrm>
              <a:off x="5130" y="2627"/>
              <a:ext cx="2147" cy="2147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6"/>
            <p:cNvSpPr>
              <a:spLocks noChangeAspect="1" noChangeArrowheads="1"/>
            </p:cNvSpPr>
            <p:nvPr/>
          </p:nvSpPr>
          <p:spPr bwMode="auto">
            <a:xfrm>
              <a:off x="5171" y="2655"/>
              <a:ext cx="2078" cy="2085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/>
            <p:cNvSpPr>
              <a:spLocks noChangeAspect="1" noChangeArrowheads="1"/>
            </p:cNvSpPr>
            <p:nvPr/>
          </p:nvSpPr>
          <p:spPr bwMode="auto">
            <a:xfrm>
              <a:off x="5682" y="2658"/>
              <a:ext cx="1041" cy="10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/>
            <p:cNvSpPr>
              <a:spLocks noChangeAspect="1" noChangeArrowheads="1"/>
            </p:cNvSpPr>
            <p:nvPr/>
          </p:nvSpPr>
          <p:spPr bwMode="auto">
            <a:xfrm>
              <a:off x="5742" y="2717"/>
              <a:ext cx="922" cy="925"/>
            </a:xfrm>
            <a:prstGeom prst="ellipse">
              <a:avLst/>
            </a:prstGeom>
            <a:solidFill>
              <a:srgbClr val="B2B2B2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 descr="Kleine Welle"/>
            <p:cNvSpPr>
              <a:spLocks noChangeAspect="1" noChangeArrowheads="1"/>
            </p:cNvSpPr>
            <p:nvPr/>
          </p:nvSpPr>
          <p:spPr bwMode="auto">
            <a:xfrm>
              <a:off x="5778" y="2753"/>
              <a:ext cx="847" cy="853"/>
            </a:xfrm>
            <a:prstGeom prst="ellipse">
              <a:avLst/>
            </a:prstGeom>
            <a:pattFill prst="weave">
              <a:fgClr>
                <a:srgbClr val="CC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/>
            <p:cNvSpPr>
              <a:spLocks noChangeAspect="1" noChangeArrowheads="1"/>
            </p:cNvSpPr>
            <p:nvPr/>
          </p:nvSpPr>
          <p:spPr bwMode="auto">
            <a:xfrm>
              <a:off x="5833" y="2808"/>
              <a:ext cx="738" cy="74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Oval 11"/>
            <p:cNvSpPr>
              <a:spLocks noChangeAspect="1" noChangeArrowheads="1"/>
            </p:cNvSpPr>
            <p:nvPr/>
          </p:nvSpPr>
          <p:spPr bwMode="auto">
            <a:xfrm>
              <a:off x="5868" y="2842"/>
              <a:ext cx="670" cy="6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4" name="Group 12"/>
            <p:cNvGrpSpPr>
              <a:grpSpLocks noChangeAspect="1"/>
            </p:cNvGrpSpPr>
            <p:nvPr/>
          </p:nvGrpSpPr>
          <p:grpSpPr bwMode="auto">
            <a:xfrm>
              <a:off x="6048" y="3024"/>
              <a:ext cx="308" cy="309"/>
              <a:chOff x="3706" y="3325"/>
              <a:chExt cx="159" cy="159"/>
            </a:xfrm>
          </p:grpSpPr>
          <p:sp>
            <p:nvSpPr>
              <p:cNvPr id="76" name="Oval 13"/>
              <p:cNvSpPr>
                <a:spLocks noChangeAspect="1" noChangeArrowheads="1"/>
              </p:cNvSpPr>
              <p:nvPr/>
            </p:nvSpPr>
            <p:spPr bwMode="auto">
              <a:xfrm>
                <a:off x="3706" y="3325"/>
                <a:ext cx="159" cy="15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77" name="Group 14"/>
              <p:cNvGrpSpPr>
                <a:grpSpLocks noChangeAspect="1"/>
              </p:cNvGrpSpPr>
              <p:nvPr/>
            </p:nvGrpSpPr>
            <p:grpSpPr bwMode="auto">
              <a:xfrm>
                <a:off x="3726" y="3345"/>
                <a:ext cx="118" cy="118"/>
                <a:chOff x="3726" y="3343"/>
                <a:chExt cx="118" cy="118"/>
              </a:xfrm>
            </p:grpSpPr>
            <p:grpSp>
              <p:nvGrpSpPr>
                <p:cNvPr id="78" name="Group 15"/>
                <p:cNvGrpSpPr>
                  <a:grpSpLocks noChangeAspect="1"/>
                </p:cNvGrpSpPr>
                <p:nvPr/>
              </p:nvGrpSpPr>
              <p:grpSpPr bwMode="auto">
                <a:xfrm>
                  <a:off x="3732" y="3349"/>
                  <a:ext cx="106" cy="107"/>
                  <a:chOff x="3732" y="3349"/>
                  <a:chExt cx="106" cy="107"/>
                </a:xfrm>
              </p:grpSpPr>
              <p:sp>
                <p:nvSpPr>
                  <p:cNvPr id="80" name="Oval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32" y="3370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1" name="Oval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7" y="3349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2" name="Oval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6" y="3385"/>
                    <a:ext cx="38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3" name="Oval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1" y="3395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4" name="Oval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5" y="3357"/>
                    <a:ext cx="37" cy="37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5" name="Oval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4" y="3420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86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39" y="3405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79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3726" y="3343"/>
                  <a:ext cx="118" cy="11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15" name="Group 24"/>
            <p:cNvGrpSpPr>
              <a:grpSpLocks noChangeAspect="1"/>
            </p:cNvGrpSpPr>
            <p:nvPr/>
          </p:nvGrpSpPr>
          <p:grpSpPr bwMode="auto">
            <a:xfrm>
              <a:off x="6551" y="3356"/>
              <a:ext cx="692" cy="697"/>
              <a:chOff x="6551" y="3356"/>
              <a:chExt cx="692" cy="697"/>
            </a:xfrm>
          </p:grpSpPr>
          <p:sp>
            <p:nvSpPr>
              <p:cNvPr id="55" name="Oval 25"/>
              <p:cNvSpPr>
                <a:spLocks noChangeAspect="1" noChangeArrowheads="1"/>
              </p:cNvSpPr>
              <p:nvPr/>
            </p:nvSpPr>
            <p:spPr bwMode="auto">
              <a:xfrm>
                <a:off x="6551" y="3356"/>
                <a:ext cx="684" cy="697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56" name="Group 26"/>
              <p:cNvGrpSpPr>
                <a:grpSpLocks noChangeAspect="1"/>
              </p:cNvGrpSpPr>
              <p:nvPr/>
            </p:nvGrpSpPr>
            <p:grpSpPr bwMode="auto">
              <a:xfrm>
                <a:off x="6556" y="3497"/>
                <a:ext cx="343" cy="350"/>
                <a:chOff x="6556" y="3497"/>
                <a:chExt cx="343" cy="350"/>
              </a:xfrm>
            </p:grpSpPr>
            <p:sp>
              <p:nvSpPr>
                <p:cNvPr id="6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6556" y="3497"/>
                  <a:ext cx="343" cy="35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68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6652" y="3606"/>
                  <a:ext cx="150" cy="169"/>
                  <a:chOff x="2455" y="2544"/>
                  <a:chExt cx="131" cy="144"/>
                </a:xfrm>
              </p:grpSpPr>
              <p:sp>
                <p:nvSpPr>
                  <p:cNvPr id="69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54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0" name="Oval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596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1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646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2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5" y="2572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3" name="Oval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5" y="262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4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5" y="2572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75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5" y="262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57" name="Group 36"/>
              <p:cNvGrpSpPr>
                <a:grpSpLocks noChangeAspect="1"/>
              </p:cNvGrpSpPr>
              <p:nvPr/>
            </p:nvGrpSpPr>
            <p:grpSpPr bwMode="auto">
              <a:xfrm>
                <a:off x="6900" y="3551"/>
                <a:ext cx="343" cy="350"/>
                <a:chOff x="6900" y="3551"/>
                <a:chExt cx="343" cy="350"/>
              </a:xfrm>
            </p:grpSpPr>
            <p:sp>
              <p:nvSpPr>
                <p:cNvPr id="58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6900" y="3551"/>
                  <a:ext cx="343" cy="350"/>
                </a:xfrm>
                <a:prstGeom prst="ellipse">
                  <a:avLst/>
                </a:prstGeom>
                <a:solidFill>
                  <a:srgbClr val="333333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59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6996" y="3660"/>
                  <a:ext cx="150" cy="169"/>
                  <a:chOff x="2455" y="2544"/>
                  <a:chExt cx="131" cy="144"/>
                </a:xfrm>
              </p:grpSpPr>
              <p:sp>
                <p:nvSpPr>
                  <p:cNvPr id="60" name="Oval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54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1" name="Oval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596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2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646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3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5" y="2572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4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5" y="262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5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5" y="2572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66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5" y="262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16" name="Group 46"/>
            <p:cNvGrpSpPr>
              <a:grpSpLocks noChangeAspect="1"/>
            </p:cNvGrpSpPr>
            <p:nvPr/>
          </p:nvGrpSpPr>
          <p:grpSpPr bwMode="auto">
            <a:xfrm>
              <a:off x="5156" y="3358"/>
              <a:ext cx="693" cy="697"/>
              <a:chOff x="941" y="2380"/>
              <a:chExt cx="459" cy="454"/>
            </a:xfrm>
          </p:grpSpPr>
          <p:sp>
            <p:nvSpPr>
              <p:cNvPr id="34" name="Oval 47"/>
              <p:cNvSpPr>
                <a:spLocks noChangeAspect="1" noChangeArrowheads="1"/>
              </p:cNvSpPr>
              <p:nvPr/>
            </p:nvSpPr>
            <p:spPr bwMode="auto">
              <a:xfrm>
                <a:off x="941" y="2380"/>
                <a:ext cx="453" cy="454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35" name="Group 48"/>
              <p:cNvGrpSpPr>
                <a:grpSpLocks noChangeAspect="1"/>
              </p:cNvGrpSpPr>
              <p:nvPr/>
            </p:nvGrpSpPr>
            <p:grpSpPr bwMode="auto">
              <a:xfrm>
                <a:off x="1173" y="2490"/>
                <a:ext cx="227" cy="228"/>
                <a:chOff x="4126" y="1860"/>
                <a:chExt cx="237" cy="238"/>
              </a:xfrm>
            </p:grpSpPr>
            <p:sp>
              <p:nvSpPr>
                <p:cNvPr id="46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26" y="1860"/>
                  <a:ext cx="237" cy="238"/>
                </a:xfrm>
                <a:prstGeom prst="ellipse">
                  <a:avLst/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47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4230" y="1906"/>
                  <a:ext cx="106" cy="113"/>
                  <a:chOff x="2455" y="2544"/>
                  <a:chExt cx="131" cy="144"/>
                </a:xfrm>
              </p:grpSpPr>
              <p:sp>
                <p:nvSpPr>
                  <p:cNvPr id="48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54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9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596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0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646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1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5" y="2572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2" name="Oval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5" y="262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3" name="Oval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5" y="2572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54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5" y="262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36" name="Group 58"/>
              <p:cNvGrpSpPr>
                <a:grpSpLocks noChangeAspect="1"/>
              </p:cNvGrpSpPr>
              <p:nvPr/>
            </p:nvGrpSpPr>
            <p:grpSpPr bwMode="auto">
              <a:xfrm>
                <a:off x="948" y="2485"/>
                <a:ext cx="227" cy="228"/>
                <a:chOff x="894" y="2454"/>
                <a:chExt cx="227" cy="228"/>
              </a:xfrm>
            </p:grpSpPr>
            <p:sp>
              <p:nvSpPr>
                <p:cNvPr id="37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894" y="2454"/>
                  <a:ext cx="227" cy="228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grpSp>
              <p:nvGrpSpPr>
                <p:cNvPr id="38" name="Group 60"/>
                <p:cNvGrpSpPr>
                  <a:grpSpLocks noChangeAspect="1"/>
                </p:cNvGrpSpPr>
                <p:nvPr/>
              </p:nvGrpSpPr>
              <p:grpSpPr bwMode="auto">
                <a:xfrm>
                  <a:off x="936" y="2513"/>
                  <a:ext cx="99" cy="110"/>
                  <a:chOff x="2455" y="2544"/>
                  <a:chExt cx="131" cy="144"/>
                </a:xfrm>
              </p:grpSpPr>
              <p:sp>
                <p:nvSpPr>
                  <p:cNvPr id="39" name="Oval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54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0" name="Oval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596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1" name="Oval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3" y="2646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2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5" y="2572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3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5" y="262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4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5" y="2572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45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5" y="2624"/>
                    <a:ext cx="41" cy="42"/>
                  </a:xfrm>
                  <a:prstGeom prst="ellipse">
                    <a:avLst/>
                  </a:prstGeom>
                  <a:solidFill>
                    <a:srgbClr val="FF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</p:grpSp>
        </p:grpSp>
        <p:sp>
          <p:nvSpPr>
            <p:cNvPr id="17" name="Oval 68"/>
            <p:cNvSpPr>
              <a:spLocks noChangeAspect="1" noChangeArrowheads="1"/>
            </p:cNvSpPr>
            <p:nvPr/>
          </p:nvSpPr>
          <p:spPr bwMode="auto">
            <a:xfrm>
              <a:off x="5675" y="3703"/>
              <a:ext cx="1039" cy="10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Oval 69"/>
            <p:cNvSpPr>
              <a:spLocks noChangeAspect="1" noChangeArrowheads="1"/>
            </p:cNvSpPr>
            <p:nvPr/>
          </p:nvSpPr>
          <p:spPr bwMode="auto">
            <a:xfrm>
              <a:off x="5735" y="3762"/>
              <a:ext cx="920" cy="925"/>
            </a:xfrm>
            <a:prstGeom prst="ellipse">
              <a:avLst/>
            </a:prstGeom>
            <a:solidFill>
              <a:srgbClr val="B2B2B2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Oval 70" descr="Kleine Welle"/>
            <p:cNvSpPr>
              <a:spLocks noChangeAspect="1" noChangeArrowheads="1"/>
            </p:cNvSpPr>
            <p:nvPr/>
          </p:nvSpPr>
          <p:spPr bwMode="auto">
            <a:xfrm>
              <a:off x="5771" y="3798"/>
              <a:ext cx="845" cy="853"/>
            </a:xfrm>
            <a:prstGeom prst="ellipse">
              <a:avLst/>
            </a:prstGeom>
            <a:pattFill prst="weave">
              <a:fgClr>
                <a:srgbClr val="CC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71"/>
            <p:cNvSpPr>
              <a:spLocks noChangeAspect="1" noChangeArrowheads="1"/>
            </p:cNvSpPr>
            <p:nvPr/>
          </p:nvSpPr>
          <p:spPr bwMode="auto">
            <a:xfrm>
              <a:off x="5826" y="3853"/>
              <a:ext cx="736" cy="7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72"/>
            <p:cNvSpPr>
              <a:spLocks noChangeAspect="1" noChangeArrowheads="1"/>
            </p:cNvSpPr>
            <p:nvPr/>
          </p:nvSpPr>
          <p:spPr bwMode="auto">
            <a:xfrm>
              <a:off x="5861" y="3887"/>
              <a:ext cx="668" cy="6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22" name="Group 73"/>
            <p:cNvGrpSpPr>
              <a:grpSpLocks noChangeAspect="1"/>
            </p:cNvGrpSpPr>
            <p:nvPr/>
          </p:nvGrpSpPr>
          <p:grpSpPr bwMode="auto">
            <a:xfrm>
              <a:off x="6040" y="4069"/>
              <a:ext cx="308" cy="309"/>
              <a:chOff x="3706" y="3325"/>
              <a:chExt cx="159" cy="159"/>
            </a:xfrm>
          </p:grpSpPr>
          <p:sp>
            <p:nvSpPr>
              <p:cNvPr id="23" name="Oval 74"/>
              <p:cNvSpPr>
                <a:spLocks noChangeAspect="1" noChangeArrowheads="1"/>
              </p:cNvSpPr>
              <p:nvPr/>
            </p:nvSpPr>
            <p:spPr bwMode="auto">
              <a:xfrm>
                <a:off x="3706" y="3325"/>
                <a:ext cx="159" cy="15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24" name="Group 75"/>
              <p:cNvGrpSpPr>
                <a:grpSpLocks noChangeAspect="1"/>
              </p:cNvGrpSpPr>
              <p:nvPr/>
            </p:nvGrpSpPr>
            <p:grpSpPr bwMode="auto">
              <a:xfrm>
                <a:off x="3726" y="3345"/>
                <a:ext cx="118" cy="118"/>
                <a:chOff x="3726" y="3343"/>
                <a:chExt cx="118" cy="118"/>
              </a:xfrm>
            </p:grpSpPr>
            <p:grpSp>
              <p:nvGrpSpPr>
                <p:cNvPr id="25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3732" y="3349"/>
                  <a:ext cx="106" cy="107"/>
                  <a:chOff x="3732" y="3349"/>
                  <a:chExt cx="106" cy="107"/>
                </a:xfrm>
              </p:grpSpPr>
              <p:sp>
                <p:nvSpPr>
                  <p:cNvPr id="27" name="Oval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32" y="3370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8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7" y="3349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29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66" y="3385"/>
                    <a:ext cx="38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0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1" y="3395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1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5" y="3357"/>
                    <a:ext cx="37" cy="37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2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74" y="3420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3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39" y="3405"/>
                    <a:ext cx="37" cy="36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26" name="Oval 84"/>
                <p:cNvSpPr>
                  <a:spLocks noChangeAspect="1" noChangeArrowheads="1"/>
                </p:cNvSpPr>
                <p:nvPr/>
              </p:nvSpPr>
              <p:spPr bwMode="auto">
                <a:xfrm>
                  <a:off x="3726" y="3343"/>
                  <a:ext cx="118" cy="11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7" name="Group 85"/>
          <p:cNvGrpSpPr>
            <a:grpSpLocks/>
          </p:cNvGrpSpPr>
          <p:nvPr/>
        </p:nvGrpSpPr>
        <p:grpSpPr bwMode="auto">
          <a:xfrm>
            <a:off x="3500430" y="2143116"/>
            <a:ext cx="4482147" cy="361585"/>
            <a:chOff x="5061" y="6498"/>
            <a:chExt cx="5949" cy="480"/>
          </a:xfrm>
        </p:grpSpPr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5061" y="6498"/>
              <a:ext cx="5949" cy="480"/>
              <a:chOff x="5061" y="6498"/>
              <a:chExt cx="5949" cy="480"/>
            </a:xfrm>
          </p:grpSpPr>
          <p:grpSp>
            <p:nvGrpSpPr>
              <p:cNvPr id="90" name="Group 93"/>
              <p:cNvGrpSpPr>
                <a:grpSpLocks/>
              </p:cNvGrpSpPr>
              <p:nvPr/>
            </p:nvGrpSpPr>
            <p:grpSpPr bwMode="auto">
              <a:xfrm>
                <a:off x="9861" y="6675"/>
                <a:ext cx="1149" cy="141"/>
                <a:chOff x="8322" y="3872"/>
                <a:chExt cx="1149" cy="141"/>
              </a:xfrm>
            </p:grpSpPr>
            <p:grpSp>
              <p:nvGrpSpPr>
                <p:cNvPr id="96" name="Group 95"/>
                <p:cNvGrpSpPr>
                  <a:grpSpLocks/>
                </p:cNvGrpSpPr>
                <p:nvPr/>
              </p:nvGrpSpPr>
              <p:grpSpPr bwMode="auto">
                <a:xfrm>
                  <a:off x="8513" y="3882"/>
                  <a:ext cx="958" cy="105"/>
                  <a:chOff x="8770" y="3830"/>
                  <a:chExt cx="958" cy="105"/>
                </a:xfrm>
              </p:grpSpPr>
              <p:sp>
                <p:nvSpPr>
                  <p:cNvPr id="98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933" y="3830"/>
                    <a:ext cx="795" cy="7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>
                          <a:gamma/>
                          <a:shade val="69412"/>
                          <a:invGamma/>
                        </a:srgbClr>
                      </a:gs>
                      <a:gs pos="50000">
                        <a:srgbClr val="C0C0C0"/>
                      </a:gs>
                      <a:gs pos="100000">
                        <a:srgbClr val="C0C0C0">
                          <a:gamma/>
                          <a:shade val="69412"/>
                          <a:invGamma/>
                        </a:srgbClr>
                      </a:gs>
                    </a:gsLst>
                    <a:lin ang="5400000" scaled="1"/>
                  </a:gra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99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770" y="3860"/>
                    <a:ext cx="795" cy="7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>
                          <a:gamma/>
                          <a:shade val="69412"/>
                          <a:invGamma/>
                        </a:srgbClr>
                      </a:gs>
                      <a:gs pos="50000">
                        <a:srgbClr val="C0C0C0"/>
                      </a:gs>
                      <a:gs pos="100000">
                        <a:srgbClr val="C0C0C0">
                          <a:gamma/>
                          <a:shade val="69412"/>
                          <a:invGamma/>
                        </a:srgbClr>
                      </a:gs>
                    </a:gsLst>
                    <a:lin ang="5400000" scaled="1"/>
                  </a:gra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/>
                  </a:p>
                </p:txBody>
              </p:sp>
            </p:grpSp>
            <p:sp>
              <p:nvSpPr>
                <p:cNvPr id="97" name="Rectangle 94"/>
                <p:cNvSpPr>
                  <a:spLocks noChangeArrowheads="1"/>
                </p:cNvSpPr>
                <p:nvPr/>
              </p:nvSpPr>
              <p:spPr bwMode="auto">
                <a:xfrm>
                  <a:off x="8322" y="3872"/>
                  <a:ext cx="530" cy="14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00"/>
                    </a:gs>
                    <a:gs pos="50000">
                      <a:srgbClr val="000000">
                        <a:gamma/>
                        <a:tint val="40000"/>
                        <a:invGamma/>
                      </a:srgbClr>
                    </a:gs>
                    <a:gs pos="100000">
                      <a:srgbClr val="000000"/>
                    </a:gs>
                  </a:gsLst>
                  <a:lin ang="5400000" scaled="1"/>
                </a:gra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91" name="Rectangle 92"/>
              <p:cNvSpPr>
                <a:spLocks noChangeArrowheads="1"/>
              </p:cNvSpPr>
              <p:nvPr/>
            </p:nvSpPr>
            <p:spPr bwMode="auto">
              <a:xfrm>
                <a:off x="9621" y="6591"/>
                <a:ext cx="530" cy="297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6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9456" y="6583"/>
                <a:ext cx="365" cy="310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000000">
                      <a:gamma/>
                      <a:tint val="40000"/>
                      <a:invGamma/>
                    </a:srgbClr>
                  </a:gs>
                  <a:gs pos="100000">
                    <a:srgbClr val="000000"/>
                  </a:gs>
                </a:gsLst>
                <a:lin ang="540000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Rectangle 90" descr="Kleine Welle"/>
              <p:cNvSpPr>
                <a:spLocks noChangeArrowheads="1"/>
              </p:cNvSpPr>
              <p:nvPr/>
            </p:nvSpPr>
            <p:spPr bwMode="auto">
              <a:xfrm>
                <a:off x="6609" y="6561"/>
                <a:ext cx="2882" cy="357"/>
              </a:xfrm>
              <a:prstGeom prst="rect">
                <a:avLst/>
              </a:prstGeom>
              <a:pattFill prst="weave">
                <a:fgClr>
                  <a:srgbClr val="FF0000"/>
                </a:fgClr>
                <a:bgClr>
                  <a:srgbClr val="FFFFFF"/>
                </a:bgClr>
              </a:patt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Rectangle 89"/>
              <p:cNvSpPr>
                <a:spLocks noChangeArrowheads="1"/>
              </p:cNvSpPr>
              <p:nvPr/>
            </p:nvSpPr>
            <p:spPr bwMode="auto">
              <a:xfrm>
                <a:off x="5514" y="6546"/>
                <a:ext cx="3627" cy="387"/>
              </a:xfrm>
              <a:prstGeom prst="rect">
                <a:avLst/>
              </a:prstGeom>
              <a:gradFill rotWithShape="0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50000">
                    <a:srgbClr val="DDDDDD"/>
                  </a:gs>
                  <a:gs pos="100000">
                    <a:srgbClr val="DDDDDD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Rectangle 88"/>
              <p:cNvSpPr>
                <a:spLocks noChangeArrowheads="1"/>
              </p:cNvSpPr>
              <p:nvPr/>
            </p:nvSpPr>
            <p:spPr bwMode="auto">
              <a:xfrm>
                <a:off x="5061" y="6498"/>
                <a:ext cx="3745" cy="480"/>
              </a:xfrm>
              <a:prstGeom prst="rect">
                <a:avLst/>
              </a:prstGeom>
              <a:gradFill rotWithShape="0">
                <a:gsLst>
                  <a:gs pos="0">
                    <a:srgbClr val="FF3300">
                      <a:gamma/>
                      <a:shade val="66275"/>
                      <a:invGamma/>
                    </a:srgbClr>
                  </a:gs>
                  <a:gs pos="50000">
                    <a:srgbClr val="FF3300"/>
                  </a:gs>
                  <a:gs pos="100000">
                    <a:srgbClr val="FF3300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" name="Line 86"/>
            <p:cNvSpPr>
              <a:spLocks noChangeShapeType="1"/>
            </p:cNvSpPr>
            <p:nvPr/>
          </p:nvSpPr>
          <p:spPr bwMode="auto">
            <a:xfrm flipH="1">
              <a:off x="8814" y="6546"/>
              <a:ext cx="320" cy="3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101" name="直接箭头连接符 100"/>
          <p:cNvCxnSpPr/>
          <p:nvPr/>
        </p:nvCxnSpPr>
        <p:spPr bwMode="auto">
          <a:xfrm>
            <a:off x="1611158" y="2222207"/>
            <a:ext cx="1603520" cy="135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2" name="矩形 101"/>
          <p:cNvSpPr/>
          <p:nvPr/>
        </p:nvSpPr>
        <p:spPr>
          <a:xfrm>
            <a:off x="4071934" y="2928934"/>
            <a:ext cx="45720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zh-CN" altLang="en-US" sz="2400" dirty="0" smtClean="0"/>
              <a:t>用于微弱电流传输：</a:t>
            </a:r>
            <a:r>
              <a:rPr lang="zh-CN" altLang="zh-CN" sz="2400" dirty="0" smtClean="0"/>
              <a:t>从里到外依次是导体、半导体层、绝缘层、半导体层、屏蔽层、包裹层等</a:t>
            </a:r>
            <a:endParaRPr lang="zh-CN" altLang="en-US" sz="2400" dirty="0"/>
          </a:p>
        </p:txBody>
      </p:sp>
      <p:cxnSp>
        <p:nvCxnSpPr>
          <p:cNvPr id="103" name="直接箭头连接符 102"/>
          <p:cNvCxnSpPr>
            <a:endCxn id="102" idx="0"/>
          </p:cNvCxnSpPr>
          <p:nvPr/>
        </p:nvCxnSpPr>
        <p:spPr bwMode="auto">
          <a:xfrm rot="16200000" flipH="1">
            <a:off x="5965033" y="2536033"/>
            <a:ext cx="500066" cy="285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文本占位符 104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830997"/>
          </a:xfrm>
        </p:spPr>
        <p:txBody>
          <a:bodyPr/>
          <a:lstStyle/>
          <a:p>
            <a:r>
              <a:rPr lang="zh-CN" altLang="en-US" dirty="0" smtClean="0"/>
              <a:t>采用的微弱电流传输电缆（</a:t>
            </a:r>
            <a:r>
              <a:rPr lang="en-GB" altLang="en-US" dirty="0" smtClean="0"/>
              <a:t> SPA6 </a:t>
            </a:r>
            <a:r>
              <a:rPr lang="zh-CN" altLang="en-US" dirty="0" smtClean="0"/>
              <a:t>）集成了高压传输，由</a:t>
            </a:r>
            <a:r>
              <a:rPr lang="en-US" altLang="zh-CN" dirty="0" smtClean="0"/>
              <a:t>CERN</a:t>
            </a:r>
            <a:r>
              <a:rPr lang="zh-CN" altLang="en-US" dirty="0" smtClean="0"/>
              <a:t>和</a:t>
            </a:r>
            <a:r>
              <a:rPr lang="en-US" altLang="zh-CN" dirty="0" smtClean="0"/>
              <a:t>DRAKA</a:t>
            </a:r>
            <a:r>
              <a:rPr lang="zh-CN" altLang="en-US" dirty="0" smtClean="0"/>
              <a:t>公司合作研制。</a:t>
            </a:r>
            <a:endParaRPr lang="zh-CN" altLang="en-US" dirty="0"/>
          </a:p>
        </p:txBody>
      </p:sp>
      <p:cxnSp>
        <p:nvCxnSpPr>
          <p:cNvPr id="110" name="直接箭头连接符 109"/>
          <p:cNvCxnSpPr/>
          <p:nvPr/>
        </p:nvCxnSpPr>
        <p:spPr bwMode="auto">
          <a:xfrm rot="16200000" flipH="1">
            <a:off x="1071538" y="3286124"/>
            <a:ext cx="1214446" cy="642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矩形 111"/>
          <p:cNvSpPr/>
          <p:nvPr/>
        </p:nvSpPr>
        <p:spPr>
          <a:xfrm>
            <a:off x="1142976" y="4357694"/>
            <a:ext cx="2071702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用于高压传输</a:t>
            </a:r>
            <a:endParaRPr lang="zh-CN" altLang="en-US" sz="2400" dirty="0"/>
          </a:p>
        </p:txBody>
      </p:sp>
      <p:pic>
        <p:nvPicPr>
          <p:cNvPr id="106" name="图片 105" descr="捕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315506"/>
            <a:ext cx="3071673" cy="2542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电离室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1643050"/>
            <a:ext cx="4143404" cy="2357454"/>
          </a:xfrm>
        </p:spPr>
        <p:txBody>
          <a:bodyPr/>
          <a:lstStyle/>
          <a:p>
            <a:r>
              <a:rPr lang="zh-CN" altLang="zh-CN" dirty="0" smtClean="0"/>
              <a:t>采用了体积为</a:t>
            </a:r>
            <a:r>
              <a:rPr lang="en-US" altLang="zh-CN" dirty="0" smtClean="0"/>
              <a:t>5L</a:t>
            </a:r>
            <a:r>
              <a:rPr lang="zh-CN" altLang="zh-CN" dirty="0" smtClean="0"/>
              <a:t>、充气压力为</a:t>
            </a:r>
            <a:r>
              <a:rPr lang="en-US" altLang="zh-CN" dirty="0" smtClean="0"/>
              <a:t>20atm</a:t>
            </a:r>
            <a:r>
              <a:rPr lang="zh-CN" altLang="zh-CN" dirty="0" smtClean="0"/>
              <a:t>的充氩高气压电离室，其灵敏度为</a:t>
            </a:r>
            <a:r>
              <a:rPr lang="en-US" altLang="zh-CN" dirty="0" smtClean="0"/>
              <a:t>1.37μA/</a:t>
            </a:r>
            <a:r>
              <a:rPr lang="en-US" altLang="zh-CN" dirty="0" err="1" smtClean="0"/>
              <a:t>Gy</a:t>
            </a:r>
            <a:r>
              <a:rPr lang="en-US" altLang="zh-CN" dirty="0" smtClean="0"/>
              <a:t>/h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4" name="Picture 4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401751"/>
            <a:ext cx="2786082" cy="38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_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913" y="2071678"/>
            <a:ext cx="6856573" cy="47863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微弱电流测量电路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2086725"/>
          </a:xfrm>
        </p:spPr>
        <p:txBody>
          <a:bodyPr/>
          <a:lstStyle/>
          <a:p>
            <a:r>
              <a:rPr lang="zh-CN" altLang="en-US" dirty="0" smtClean="0"/>
              <a:t>微弱电流测量方法包括：跨阻放大法、积分电容法、动电容法等。</a:t>
            </a:r>
            <a:endParaRPr lang="en-US" altLang="zh-CN" dirty="0" smtClean="0"/>
          </a:p>
          <a:p>
            <a:r>
              <a:rPr lang="zh-CN" altLang="en-US" dirty="0" smtClean="0"/>
              <a:t>本系统的微弱电流测量电路</a:t>
            </a:r>
            <a:r>
              <a:rPr lang="zh-CN" altLang="zh-CN" dirty="0" smtClean="0"/>
              <a:t>基于电容积分的原理设计</a:t>
            </a:r>
            <a:r>
              <a:rPr lang="zh-CN" altLang="en-US" dirty="0" smtClean="0"/>
              <a:t>，其电流刻度结果：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使用微弱电流传输电缆时，电流刻度结果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1348061"/>
          </a:xfrm>
        </p:spPr>
        <p:txBody>
          <a:bodyPr/>
          <a:lstStyle/>
          <a:p>
            <a:r>
              <a:rPr lang="zh-CN" altLang="en-US" dirty="0" smtClean="0"/>
              <a:t>电缆长度</a:t>
            </a:r>
            <a:r>
              <a:rPr lang="en-US" altLang="zh-CN" dirty="0" smtClean="0"/>
              <a:t>800m</a:t>
            </a:r>
          </a:p>
          <a:p>
            <a:r>
              <a:rPr lang="zh-CN" altLang="en-US" dirty="0" smtClean="0"/>
              <a:t>电流源由</a:t>
            </a:r>
            <a:r>
              <a:rPr lang="en-US" altLang="zh-CN" dirty="0" smtClean="0"/>
              <a:t>KEITHLEY 263</a:t>
            </a:r>
            <a:r>
              <a:rPr lang="zh-CN" altLang="en-US" dirty="0" smtClean="0"/>
              <a:t>产生</a:t>
            </a:r>
            <a:endParaRPr lang="en-US" altLang="zh-CN" dirty="0" smtClean="0"/>
          </a:p>
          <a:p>
            <a:r>
              <a:rPr lang="en-US" altLang="zh-CN" dirty="0" smtClean="0"/>
              <a:t>100fA</a:t>
            </a:r>
            <a:r>
              <a:rPr lang="zh-CN" altLang="en-US" dirty="0" smtClean="0"/>
              <a:t>～</a:t>
            </a:r>
            <a:r>
              <a:rPr lang="en-US" altLang="zh-CN" dirty="0" smtClean="0"/>
              <a:t>1</a:t>
            </a:r>
            <a:r>
              <a:rPr lang="el-GR" altLang="zh-CN" dirty="0" smtClean="0"/>
              <a:t>μ</a:t>
            </a:r>
            <a:r>
              <a:rPr lang="en-US" altLang="zh-CN" dirty="0" smtClean="0"/>
              <a:t>A</a:t>
            </a:r>
            <a:r>
              <a:rPr lang="zh-CN" altLang="en-US" dirty="0" smtClean="0"/>
              <a:t>电流源的刻度结果如下。最大相对偏差小于</a:t>
            </a:r>
            <a:r>
              <a:rPr lang="en-US" altLang="zh-CN" dirty="0" smtClean="0"/>
              <a:t>1%</a:t>
            </a:r>
            <a:endParaRPr lang="zh-CN" altLang="en-US" dirty="0"/>
          </a:p>
        </p:txBody>
      </p:sp>
      <p:pic>
        <p:nvPicPr>
          <p:cNvPr id="4" name="图片 3" descr="Graph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2786058"/>
            <a:ext cx="4286280" cy="3143272"/>
          </a:xfrm>
          <a:prstGeom prst="rect">
            <a:avLst/>
          </a:prstGeom>
        </p:spPr>
      </p:pic>
      <p:pic>
        <p:nvPicPr>
          <p:cNvPr id="5" name="图片 4" descr="Current calibration error 800m C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7" y="2786058"/>
            <a:ext cx="4334260" cy="319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raph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6643734" cy="45720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使用微弱电流传输电缆时，电流刻度结果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57158" y="642918"/>
            <a:ext cx="8286808" cy="1883593"/>
          </a:xfrm>
        </p:spPr>
        <p:txBody>
          <a:bodyPr/>
          <a:lstStyle/>
          <a:p>
            <a:r>
              <a:rPr lang="zh-CN" altLang="en-US" dirty="0" smtClean="0"/>
              <a:t>为进一步测试该电缆的特性，采用</a:t>
            </a:r>
            <a:r>
              <a:rPr lang="en-US" altLang="zh-CN" dirty="0" smtClean="0"/>
              <a:t>10</a:t>
            </a:r>
            <a:r>
              <a:rPr lang="zh-CN" altLang="zh-CN" dirty="0" smtClean="0"/>
              <a:t>～</a:t>
            </a:r>
            <a:r>
              <a:rPr lang="en-US" altLang="zh-CN" dirty="0" smtClean="0"/>
              <a:t>50fA</a:t>
            </a:r>
            <a:r>
              <a:rPr lang="zh-CN" altLang="en-US" dirty="0" smtClean="0"/>
              <a:t>的电流源进行了电流刻度。</a:t>
            </a:r>
            <a:endParaRPr lang="en-US" altLang="zh-CN" dirty="0" smtClean="0"/>
          </a:p>
          <a:p>
            <a:pPr lvl="1"/>
            <a:r>
              <a:rPr lang="zh-CN" altLang="zh-CN" dirty="0" smtClean="0"/>
              <a:t>电流实测值与电流源输出值之间的绝对偏差小于</a:t>
            </a:r>
            <a:r>
              <a:rPr lang="en-US" altLang="zh-CN" dirty="0" smtClean="0"/>
              <a:t>1fA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电流测量下限不高于</a:t>
            </a:r>
            <a:r>
              <a:rPr lang="en-US" altLang="zh-CN" dirty="0" smtClean="0"/>
              <a:t>10fA</a:t>
            </a:r>
            <a:r>
              <a:rPr lang="zh-CN" altLang="en-US" dirty="0" smtClean="0"/>
              <a:t>，使用高气压电离室时，对应辐射测量下限不高于</a:t>
            </a:r>
            <a:r>
              <a:rPr lang="en-US" altLang="zh-CN" dirty="0" smtClean="0"/>
              <a:t>10nGy/h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HS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400" dirty="0">
            <a:latin typeface="+mj-lt"/>
          </a:defRPr>
        </a:defPPr>
      </a:lstStyle>
    </a:txDef>
  </a:objectDefaults>
  <a:extraClrSchemeLst>
    <a:extraClrScheme>
      <a:clrScheme name="Blank Presentation 1">
        <a:dk1>
          <a:srgbClr val="131313"/>
        </a:dk1>
        <a:lt1>
          <a:srgbClr val="FFFFFF"/>
        </a:lt1>
        <a:dk2>
          <a:srgbClr val="0071BC"/>
        </a:dk2>
        <a:lt2>
          <a:srgbClr val="808080"/>
        </a:lt2>
        <a:accent1>
          <a:srgbClr val="00A650"/>
        </a:accent1>
        <a:accent2>
          <a:srgbClr val="FFC20E"/>
        </a:accent2>
        <a:accent3>
          <a:srgbClr val="FFFFFF"/>
        </a:accent3>
        <a:accent4>
          <a:srgbClr val="0E0E0E"/>
        </a:accent4>
        <a:accent5>
          <a:srgbClr val="AAD0B3"/>
        </a:accent5>
        <a:accent6>
          <a:srgbClr val="E7B00C"/>
        </a:accent6>
        <a:hlink>
          <a:srgbClr val="00ADEF"/>
        </a:hlink>
        <a:folHlink>
          <a:srgbClr val="6931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CPHS_presentation</Template>
  <TotalTime>12593</TotalTime>
  <Words>572</Words>
  <Application>Microsoft Office PowerPoint</Application>
  <PresentationFormat>全屏显示(4:3)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CPHS</vt:lpstr>
      <vt:lpstr>一种宽量程辐射监测系统的设计</vt:lpstr>
      <vt:lpstr>主要内容</vt:lpstr>
      <vt:lpstr>背景</vt:lpstr>
      <vt:lpstr>系统设计</vt:lpstr>
      <vt:lpstr>微弱电流传输电缆</vt:lpstr>
      <vt:lpstr>电离室</vt:lpstr>
      <vt:lpstr>微弱电流测量电路</vt:lpstr>
      <vt:lpstr>使用微弱电流传输电缆时，电流刻度结果</vt:lpstr>
      <vt:lpstr>使用微弱电流传输电缆时，电流刻度结果</vt:lpstr>
      <vt:lpstr>γ放射源刻度</vt:lpstr>
      <vt:lpstr>常规辐射监测系统设计</vt:lpstr>
      <vt:lpstr>常规辐射监测系统的长时间室外γ辐射测量结果</vt:lpstr>
      <vt:lpstr>总结</vt:lpstr>
      <vt:lpstr>幻灯片 14</vt:lpstr>
    </vt:vector>
  </TitlesOfParts>
  <Company>tsinghua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htc</dc:creator>
  <cp:lastModifiedBy>Chris</cp:lastModifiedBy>
  <cp:revision>1347</cp:revision>
  <dcterms:created xsi:type="dcterms:W3CDTF">2010-03-09T13:43:09Z</dcterms:created>
  <dcterms:modified xsi:type="dcterms:W3CDTF">2014-08-12T15:43:23Z</dcterms:modified>
</cp:coreProperties>
</file>