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90" r:id="rId13"/>
    <p:sldId id="269" r:id="rId14"/>
    <p:sldId id="281" r:id="rId15"/>
    <p:sldId id="283" r:id="rId16"/>
    <p:sldId id="285" r:id="rId17"/>
    <p:sldId id="284" r:id="rId18"/>
    <p:sldId id="292" r:id="rId19"/>
    <p:sldId id="293" r:id="rId20"/>
    <p:sldId id="296" r:id="rId21"/>
    <p:sldId id="295" r:id="rId22"/>
    <p:sldId id="273" r:id="rId23"/>
    <p:sldId id="286" r:id="rId24"/>
    <p:sldId id="272" r:id="rId25"/>
    <p:sldId id="274" r:id="rId26"/>
    <p:sldId id="275" r:id="rId27"/>
    <p:sldId id="276" r:id="rId28"/>
    <p:sldId id="277" r:id="rId29"/>
    <p:sldId id="279" r:id="rId30"/>
    <p:sldId id="278" r:id="rId31"/>
    <p:sldId id="287" r:id="rId32"/>
    <p:sldId id="28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60"/>
  </p:normalViewPr>
  <p:slideViewPr>
    <p:cSldViewPr>
      <p:cViewPr>
        <p:scale>
          <a:sx n="66" d="100"/>
          <a:sy n="66" d="100"/>
        </p:scale>
        <p:origin x="-151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1FF15-EB59-4F72-95DD-7163825563C3}" type="datetimeFigureOut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DBA02-273A-450C-B7A7-AE46448203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BA02-273A-450C-B7A7-AE46448203E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PCIE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数据采集卡是一块基于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PCIE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总线的插卡，安装在数据处理计算机中。它的功能是接收一个通道千兆网络传输的数据包，或者一个通道光纤传输的数据包，把得到的数据存储在卡上的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 SDRAM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（简称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Double-Data-Rate Two   Synchronous Dynamic Random Access Memory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，第二代双倍数据率同步动态随机存取存储器）中；通过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PCIE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总线用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DMA(Direct Memory Access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，直接内存存取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方式把数据传输到计算机内存中。根据输入信号来源不同，通过板上的硬件配置，数据采集卡可以工作在两种工作模式，即千兆网输入模式和光纤输入模式。</a:t>
            </a:r>
            <a:r>
              <a:rPr lang="zh-CN" altLang="zh-CN" dirty="0" smtClean="0"/>
              <a:t>千兆网模块的作用是接受一个通道的网络包数据，把数据存储到</a:t>
            </a:r>
            <a:r>
              <a:rPr lang="en-US" altLang="zh-CN" dirty="0" smtClean="0"/>
              <a:t>FPGA</a:t>
            </a:r>
            <a:r>
              <a:rPr lang="zh-CN" altLang="zh-CN" dirty="0" smtClean="0"/>
              <a:t>的</a:t>
            </a:r>
            <a:r>
              <a:rPr lang="en-US" altLang="zh-CN" dirty="0" smtClean="0"/>
              <a:t>FIFO</a:t>
            </a:r>
            <a:r>
              <a:rPr lang="zh-CN" altLang="zh-CN" dirty="0" smtClean="0"/>
              <a:t>中等待后续处理，并发送一个返回包作为回应。接收到的数据可以在</a:t>
            </a:r>
            <a:r>
              <a:rPr lang="en-US" altLang="zh-CN" dirty="0" smtClean="0"/>
              <a:t>FPGA</a:t>
            </a:r>
            <a:r>
              <a:rPr lang="zh-CN" altLang="zh-CN" dirty="0" smtClean="0"/>
              <a:t>中做初步的处理，从而减轻直接从计算机网口输入而带来的计算机端的处理压力。千兆以太网的功能是由</a:t>
            </a:r>
            <a:r>
              <a:rPr lang="en-US" altLang="zh-CN" dirty="0" smtClean="0"/>
              <a:t>FPGA</a:t>
            </a:r>
            <a:r>
              <a:rPr lang="zh-CN" altLang="zh-CN" dirty="0" smtClean="0"/>
              <a:t>内部集成的硬核模块</a:t>
            </a:r>
            <a:r>
              <a:rPr lang="en-US" altLang="zh-CN" dirty="0" smtClean="0"/>
              <a:t>TEMAC</a:t>
            </a:r>
            <a:r>
              <a:rPr lang="zh-CN" altLang="zh-CN" dirty="0" smtClean="0"/>
              <a:t>和外接的</a:t>
            </a:r>
            <a:r>
              <a:rPr lang="en-US" altLang="zh-CN" dirty="0" smtClean="0"/>
              <a:t>PHY</a:t>
            </a:r>
            <a:r>
              <a:rPr lang="zh-CN" altLang="zh-CN" dirty="0" smtClean="0"/>
              <a:t>芯片</a:t>
            </a:r>
            <a:r>
              <a:rPr lang="en-US" altLang="zh-CN" dirty="0" smtClean="0"/>
              <a:t>88e1111</a:t>
            </a:r>
            <a:r>
              <a:rPr lang="zh-CN" altLang="zh-CN" dirty="0" smtClean="0"/>
              <a:t>来实现的。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光纤模块的功能是接收一个通道光纤信号，经光电转化、放大、量化、解串行和解码后把数据存储到</a:t>
            </a:r>
            <a:r>
              <a:rPr lang="en-US" altLang="zh-CN" dirty="0" smtClean="0"/>
              <a:t>FPGA</a:t>
            </a:r>
            <a:r>
              <a:rPr lang="zh-CN" altLang="zh-CN" dirty="0" smtClean="0"/>
              <a:t>的</a:t>
            </a:r>
            <a:r>
              <a:rPr lang="en-US" altLang="zh-CN" dirty="0" smtClean="0"/>
              <a:t>FIFO</a:t>
            </a:r>
            <a:r>
              <a:rPr lang="zh-CN" altLang="zh-CN" dirty="0" smtClean="0"/>
              <a:t>中。</a:t>
            </a:r>
            <a:endParaRPr lang="zh-CN" altLang="en-US" dirty="0" smtClean="0"/>
          </a:p>
          <a:p>
            <a:r>
              <a:rPr lang="en-US" altLang="zh-CN" dirty="0" smtClean="0"/>
              <a:t>PCIE</a:t>
            </a:r>
            <a:r>
              <a:rPr lang="zh-CN" altLang="zh-CN" dirty="0" smtClean="0"/>
              <a:t>模块的功能是接收并分析主机端发送的</a:t>
            </a:r>
            <a:r>
              <a:rPr lang="en-US" altLang="zh-CN" dirty="0" smtClean="0"/>
              <a:t>PCIE</a:t>
            </a:r>
            <a:r>
              <a:rPr lang="zh-CN" altLang="zh-CN" dirty="0" smtClean="0"/>
              <a:t>处理层数据包，响应</a:t>
            </a:r>
            <a:r>
              <a:rPr lang="en-US" altLang="zh-CN" dirty="0" smtClean="0"/>
              <a:t>PCIE</a:t>
            </a:r>
            <a:r>
              <a:rPr lang="zh-CN" altLang="zh-CN" dirty="0" smtClean="0"/>
              <a:t>事务，通过</a:t>
            </a:r>
            <a:r>
              <a:rPr lang="en-US" altLang="zh-CN" dirty="0" smtClean="0"/>
              <a:t>PCIE</a:t>
            </a:r>
            <a:r>
              <a:rPr lang="zh-CN" altLang="zh-CN" dirty="0" smtClean="0"/>
              <a:t>总线实现计算机内存和板上</a:t>
            </a:r>
            <a:r>
              <a:rPr lang="en-US" altLang="zh-CN" dirty="0" smtClean="0"/>
              <a:t>DDR2</a:t>
            </a:r>
            <a:r>
              <a:rPr lang="zh-CN" altLang="zh-CN" dirty="0" smtClean="0"/>
              <a:t>之间用</a:t>
            </a:r>
            <a:r>
              <a:rPr lang="en-US" altLang="zh-CN" dirty="0" smtClean="0"/>
              <a:t>DMA</a:t>
            </a:r>
            <a:r>
              <a:rPr lang="zh-CN" altLang="zh-CN" dirty="0" smtClean="0"/>
              <a:t>方式交换数据。</a:t>
            </a:r>
            <a:endParaRPr lang="en-US" altLang="zh-CN" dirty="0" smtClean="0"/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模块的功能是按照数据仲裁模块生成的地址、控制逻辑，对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 SDRAM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的数据进行存取操作。使用的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 SDRAM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芯片是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公司的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MT47H64M8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数据仲裁模块连接以上四个接口模块，主要完成以下几个功能：根据硬件配置来选择把哪一路的输入信号存入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中；在用户程序的控制下，生成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的地址、控制信号，对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DDR2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进行指定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DMA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块大小的读写操作。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81985-DC63-43E4-BA67-E85C7165BCF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4711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81985-DC63-43E4-BA67-E85C7165BCF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81985-DC63-43E4-BA67-E85C7165BCF1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3462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81985-DC63-43E4-BA67-E85C7165BCF1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采样时钟的晃动对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ADC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性能有一定的影响，需选择恰当时钟晃动的锁相环以保证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ADC</a:t>
            </a:r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的性能不受影响。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81985-DC63-43E4-BA67-E85C7165BCF1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9429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BB27-0088-4DFA-A1D8-C798F84B7889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F2E6-CDEF-49E2-8C5D-B63A5673BBB4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27D08-0F81-4367-BF9B-0750653CD594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4038600" cy="4718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8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B68E-B86B-48A0-8D77-AB8CDF172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10370-286C-4631-BA58-8DDC42A20E23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7672-5619-4EF0-9B01-08DF7ACFB3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765C0-E4C5-4949-8F4F-EBA069A6B349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2E23-885D-470E-87C0-FA2D2E2850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2BF43-B94D-4140-9D1E-F810DCF556DC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B237-AE10-445F-BDEE-82EEAB567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E5180-CDF0-483D-BCAC-D8B0D7284C64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65EA-1FB6-4FE0-B51D-9360B0E379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7ADF2-3C0D-48ED-AB68-8895BE8D6FC0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451D-52D3-43CB-B171-4F9D23E8A1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59BC3-66B4-4D59-BA22-D0F32BC10DE8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00F3-1FC9-41D2-B71C-ACECED9356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E9F6A-52FA-452A-878B-2EDB5EA9C335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D2803-89DB-4E56-A25F-9AA512CE7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B1949-FAD2-47DE-B89F-96C05680AC00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29755-9B68-4A43-A0EE-DEFA0F2E2671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FE93-C249-4BCE-86D2-A09A4BACC9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E9705-38FD-4766-8DA9-93B198ED2249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FA29-6C76-4AD5-9E77-B98BFA5A1C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F870E-9AD3-4948-8D5A-106DE1031051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BE9F-7C5E-4CA3-87DD-3400022081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CB7B6-BEE3-4D37-A5F7-EB6847C5D628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40D9-9E9F-42DB-8E59-4192C1980A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56E82-FB1F-47CC-877E-DB28B246BD91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77C22-11FF-4D6E-953F-01550A8698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363A-60B1-4A34-9B38-8C355E270FCB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70BA-A281-4188-89CA-ACD9E386DD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9894-006F-4446-8E33-6D9270B520B8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74E0-5928-4C9A-B4C5-4659699EC7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D29A-F94A-4AED-81D6-9605FC13A9FC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7213-ADD2-45BA-BB72-4E83D51CB7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BED8-6FFC-4371-8431-A3590EAB037B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57D1-753C-4EBC-8D8E-3574E3DDEB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2DD6-759A-4DC2-B612-14F9C991E994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F562-68C2-46FB-B3F1-0F51F41757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1D937-EE86-4AEB-ABE0-017C7910F036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065E-F717-4C2A-95F8-CF5457B311D1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BF96-0D2B-4047-B0C6-70387E8D84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1DA2-2F8A-4F1D-9522-DC4574FD3F23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A4C1C-1F7C-45DB-962E-F79CC312CC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A1EB-4083-40A2-87F1-E373333E8726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6A9B-7D55-4636-B5D1-E2A4685CEB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838E-1ECF-4135-8BF4-B90975B63FC8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8BC75-070D-4EBD-A9EE-9F7BC3C248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5ED5-325B-4366-B0E8-828DDB3E2ED7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70A5-FB86-47B9-AB09-512026667A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4038600" cy="4718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814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B68E-B86B-48A0-8D77-AB8CDF172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4038600" cy="47181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4008" y="1412776"/>
            <a:ext cx="4038600" cy="23042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1048"/>
            <a:ext cx="4038600" cy="22698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8BE6-963B-424A-9904-6FF2F6C18340}" type="datetime1">
              <a:rPr lang="zh-CN" altLang="en-US" smtClean="0"/>
              <a:pPr>
                <a:defRPr/>
              </a:pPr>
              <a:t>2014-8-12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A3F4-927E-4155-86F7-A0286867E0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9B0EC-DF19-4D2D-A89F-06046698C2BE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E0118-E725-4678-8F03-3B3E3E79D1F6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E58FE-3683-4D5E-910D-F792A23DD046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66B45-0057-4D15-9646-7E57F3C72399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7359A-D87E-4D0F-A7EB-2AF1E46A81BE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39658-F337-4073-A6BA-32F8D2E41E76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fld id="{4AEBF74A-2BC2-48AE-8293-E67B4DF1F722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</p:sldLayoutIdLst>
  <p:transition>
    <p:split orient="vert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00249B5F-9876-4491-B896-D9A3180C548A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CAC6838E-06A6-4A5D-ACF6-5DB914A082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E762A9EC-3467-4E06-ADEA-6BEF5D7FFB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华文中宋" pitchFamily="2" charset="-122"/>
          <a:ea typeface="华文中宋" pitchFamily="2" charset="-122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华文中宋" pitchFamily="2" charset="-122"/>
          <a:ea typeface="华文中宋" pitchFamily="2" charset="-122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华文中宋" pitchFamily="2" charset="-122"/>
          <a:ea typeface="华文中宋" pitchFamily="2" charset="-122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华文中宋" pitchFamily="2" charset="-122"/>
          <a:ea typeface="华文中宋" pitchFamily="2" charset="-122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华文中宋" pitchFamily="2" charset="-122"/>
          <a:ea typeface="华文中宋" pitchFamily="2" charset="-122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000" b="1" dirty="0" smtClean="0"/>
              <a:t>基于</a:t>
            </a:r>
            <a:r>
              <a:rPr lang="en-US" altLang="zh-CN" sz="4000" b="1" dirty="0" smtClean="0"/>
              <a:t>NIM</a:t>
            </a:r>
            <a:r>
              <a:rPr lang="zh-CN" altLang="zh-CN" sz="4000" b="1" dirty="0" smtClean="0"/>
              <a:t>机箱的地下暗物质实验电子学系统研制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body" sz="quarter" idx="12"/>
          </p:nvPr>
        </p:nvSpPr>
        <p:spPr>
          <a:xfrm>
            <a:off x="1714480" y="4581525"/>
            <a:ext cx="6336704" cy="792163"/>
          </a:xfrm>
        </p:spPr>
        <p:txBody>
          <a:bodyPr/>
          <a:lstStyle/>
          <a:p>
            <a:r>
              <a:rPr lang="zh-CN" altLang="en-US" u="sng" dirty="0" smtClean="0"/>
              <a:t>胡俊</a:t>
            </a:r>
            <a:r>
              <a:rPr lang="zh-CN" altLang="en-US" dirty="0" smtClean="0"/>
              <a:t>，江晓山，邹剑雄，张杰，宁哲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4FBB-83DC-4E33-ACE4-4777DF9036E5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536032" cy="47625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中国科学院高能物理研究所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67744" y="52292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1"/>
          </p:nvPr>
        </p:nvSpPr>
        <p:spPr>
          <a:xfrm>
            <a:off x="457200" y="1052736"/>
            <a:ext cx="4038600" cy="5040560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高速板对板接插件的选型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QTH/QSH-060-01-L-D-A</a:t>
            </a:r>
            <a:r>
              <a:rPr lang="zh-CN" altLang="en-US" sz="2000" dirty="0" smtClean="0"/>
              <a:t>（</a:t>
            </a:r>
            <a:r>
              <a:rPr lang="en-US" altLang="zh-CN" sz="2000" dirty="0" err="1" smtClean="0"/>
              <a:t>Samtec</a:t>
            </a:r>
            <a:r>
              <a:rPr lang="zh-CN" altLang="en-US" sz="2000" dirty="0" smtClean="0"/>
              <a:t>）</a:t>
            </a:r>
            <a:endParaRPr lang="en-US" altLang="zh-CN" sz="2000" dirty="0"/>
          </a:p>
          <a:p>
            <a:pPr lvl="2"/>
            <a:r>
              <a:rPr lang="en-US" altLang="zh-CN" sz="1800" dirty="0"/>
              <a:t>5mm</a:t>
            </a:r>
            <a:r>
              <a:rPr lang="zh-CN" altLang="en-US" sz="1800" dirty="0"/>
              <a:t>高度</a:t>
            </a:r>
          </a:p>
          <a:p>
            <a:pPr lvl="2"/>
            <a:r>
              <a:rPr lang="en-US" altLang="zh-CN" sz="1800" dirty="0"/>
              <a:t>120</a:t>
            </a:r>
            <a:r>
              <a:rPr lang="zh-CN" altLang="en-US" sz="1800" dirty="0"/>
              <a:t>管脚</a:t>
            </a:r>
            <a:endParaRPr lang="en-US" altLang="zh-CN" sz="1800" dirty="0"/>
          </a:p>
          <a:p>
            <a:pPr lvl="2"/>
            <a:r>
              <a:rPr lang="en-US" altLang="zh-CN" sz="1800" dirty="0"/>
              <a:t>-3dB</a:t>
            </a:r>
            <a:r>
              <a:rPr lang="zh-CN" altLang="en-US" sz="1800" dirty="0"/>
              <a:t>带宽高达</a:t>
            </a:r>
            <a:r>
              <a:rPr lang="en-US" altLang="zh-CN" sz="1800" dirty="0" smtClean="0"/>
              <a:t>7.85GHz</a:t>
            </a:r>
            <a:endParaRPr lang="en-US" altLang="zh-CN" sz="2000" dirty="0"/>
          </a:p>
          <a:p>
            <a:pPr>
              <a:buNone/>
            </a:pPr>
            <a:r>
              <a:rPr lang="zh-CN" altLang="en-US" sz="2200" dirty="0" smtClean="0"/>
              <a:t>接口信号定义</a:t>
            </a:r>
            <a:endParaRPr lang="en-US" altLang="zh-CN" sz="2200" dirty="0" smtClean="0"/>
          </a:p>
          <a:p>
            <a:pPr lvl="1"/>
            <a:r>
              <a:rPr lang="zh-CN" altLang="en-US" sz="2000" dirty="0" smtClean="0"/>
              <a:t>电源供电：</a:t>
            </a:r>
            <a:r>
              <a:rPr lang="en-US" altLang="zh-CN" sz="2000" dirty="0" smtClean="0"/>
              <a:t>±5V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+3.3V</a:t>
            </a:r>
          </a:p>
          <a:p>
            <a:pPr lvl="1"/>
            <a:r>
              <a:rPr lang="zh-CN" altLang="en-US" sz="2000" dirty="0" smtClean="0"/>
              <a:t>高速数据传输：</a:t>
            </a:r>
            <a:r>
              <a:rPr lang="en-US" altLang="zh-CN" sz="2000" dirty="0" smtClean="0"/>
              <a:t>2.5Gbps</a:t>
            </a:r>
          </a:p>
          <a:p>
            <a:pPr lvl="1"/>
            <a:r>
              <a:rPr lang="zh-CN" altLang="en-US" sz="2000" dirty="0" smtClean="0"/>
              <a:t>配置信号：从串配置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控制信号：复位、甄别、触发等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预留信号</a:t>
            </a:r>
            <a:endParaRPr lang="en-US" altLang="zh-CN" sz="2000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11" name="图片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9679" y="1196752"/>
            <a:ext cx="4203065" cy="2293620"/>
          </a:xfrm>
          <a:prstGeom prst="rect">
            <a:avLst/>
          </a:prstGeom>
        </p:spPr>
      </p:pic>
    </p:spTree>
  </p:cSld>
  <p:clrMapOvr>
    <a:masterClrMapping/>
  </p:clrMapOvr>
  <p:transition advTm="157487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1"/>
          </p:nvPr>
        </p:nvSpPr>
        <p:spPr>
          <a:xfrm>
            <a:off x="457200" y="1231131"/>
            <a:ext cx="3754760" cy="4862165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/>
              <a:t>FPGA</a:t>
            </a:r>
            <a:r>
              <a:rPr lang="zh-CN" altLang="en-US" sz="2400" dirty="0" smtClean="0"/>
              <a:t>固件设计</a:t>
            </a:r>
            <a:endParaRPr lang="en-US" altLang="zh-CN" dirty="0" smtClean="0"/>
          </a:p>
          <a:p>
            <a:pPr lvl="1"/>
            <a:r>
              <a:rPr lang="zh-CN" altLang="en-US" sz="2000" dirty="0"/>
              <a:t>芯片初始化（</a:t>
            </a:r>
            <a:r>
              <a:rPr lang="en-US" altLang="zh-CN" sz="2000" dirty="0"/>
              <a:t>SPI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pPr lvl="2"/>
            <a:r>
              <a:rPr lang="en-US" altLang="zh-CN" sz="1600" dirty="0" smtClean="0"/>
              <a:t>HMC830LP6G</a:t>
            </a:r>
            <a:r>
              <a:rPr lang="zh-CN" altLang="en-US" sz="1600" dirty="0" smtClean="0"/>
              <a:t>：输出频率、输出幅度等</a:t>
            </a:r>
            <a:endParaRPr lang="en-US" altLang="zh-CN" sz="1600" dirty="0"/>
          </a:p>
          <a:p>
            <a:pPr lvl="2"/>
            <a:r>
              <a:rPr lang="en-US" altLang="zh-CN" sz="1600" dirty="0" smtClean="0"/>
              <a:t>EV10AQ190</a:t>
            </a:r>
            <a:r>
              <a:rPr lang="zh-CN" altLang="en-US" sz="1600" dirty="0" smtClean="0"/>
              <a:t>：工作模式、测试</a:t>
            </a:r>
            <a:r>
              <a:rPr lang="en-US" altLang="zh-CN" sz="1600" dirty="0" smtClean="0"/>
              <a:t>pattern</a:t>
            </a:r>
            <a:r>
              <a:rPr lang="zh-CN" altLang="en-US" sz="1600" dirty="0" smtClean="0"/>
              <a:t>等</a:t>
            </a:r>
            <a:endParaRPr lang="en-US" altLang="zh-CN" sz="1600" dirty="0"/>
          </a:p>
          <a:p>
            <a:pPr lvl="2"/>
            <a:r>
              <a:rPr lang="zh-CN" altLang="en-US" sz="1600" dirty="0"/>
              <a:t>自检电路</a:t>
            </a:r>
            <a:r>
              <a:rPr lang="en-US" altLang="zh-CN" sz="1600" dirty="0" smtClean="0"/>
              <a:t>DAC</a:t>
            </a:r>
            <a:r>
              <a:rPr lang="zh-CN" altLang="en-US" sz="1600" dirty="0" smtClean="0"/>
              <a:t>：输出电压幅度</a:t>
            </a:r>
            <a:endParaRPr lang="en-US" altLang="zh-CN" sz="1600" dirty="0"/>
          </a:p>
          <a:p>
            <a:pPr lvl="1"/>
            <a:r>
              <a:rPr lang="en-US" altLang="zh-CN" sz="2000" dirty="0" smtClean="0"/>
              <a:t>ADC</a:t>
            </a:r>
            <a:r>
              <a:rPr lang="zh-CN" altLang="en-US" sz="2000" dirty="0" smtClean="0"/>
              <a:t>数据源同步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数据包装、传输</a:t>
            </a:r>
            <a:endParaRPr lang="en-US" altLang="zh-CN" sz="2000" dirty="0" smtClean="0"/>
          </a:p>
          <a:p>
            <a:pPr lvl="1"/>
            <a:endParaRPr lang="en-US" altLang="zh-CN" sz="2200" dirty="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文本占位符 2"/>
          <p:cNvSpPr txBox="1">
            <a:spLocks/>
          </p:cNvSpPr>
          <p:nvPr/>
        </p:nvSpPr>
        <p:spPr bwMode="auto">
          <a:xfrm>
            <a:off x="4286248" y="1214422"/>
            <a:ext cx="464347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ADC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数据源同步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问题：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数据由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ADC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输出后，经过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PCB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走线、过孔、焊盘以及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FPGA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内部路径后到达同步单元（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ISERDES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），源同步时钟与数据位经过的延时各不相同，使得建立保持时间不满足，导致时序不收敛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数据捕获结构：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使用</a:t>
            </a:r>
            <a:r>
              <a:rPr kumimoji="0" lang="en-US" altLang="zh-CN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IODelay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调节数据位与源同步时钟间的相位关系（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78ps/tap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）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时钟结构采用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FPGA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</a:rPr>
              <a:t>全局时钟网络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3658843"/>
              </p:ext>
            </p:extLst>
          </p:nvPr>
        </p:nvGraphicFramePr>
        <p:xfrm>
          <a:off x="1714480" y="4231600"/>
          <a:ext cx="6643734" cy="2483548"/>
        </p:xfrm>
        <a:graphic>
          <a:graphicData uri="http://schemas.openxmlformats.org/presentationml/2006/ole">
            <p:oleObj spid="_x0000_s6147" name="Visio" r:id="rId4" imgW="6424920" imgH="3667574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44633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-16"/>
            <a:ext cx="7899874" cy="1143000"/>
          </a:xfrm>
        </p:spPr>
        <p:txBody>
          <a:bodyPr/>
          <a:lstStyle/>
          <a:p>
            <a:pPr lvl="1" algn="ctr"/>
            <a:r>
              <a:rPr lang="zh-CN" altLang="en-US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数据汇总及传输插件</a:t>
            </a:r>
            <a:endParaRPr lang="en-US" altLang="zh-CN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6BE8F7C-394F-4835-8438-AF0ADF26C8EC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41693897"/>
              </p:ext>
            </p:extLst>
          </p:nvPr>
        </p:nvGraphicFramePr>
        <p:xfrm>
          <a:off x="3600824" y="1479550"/>
          <a:ext cx="5400332" cy="4021152"/>
        </p:xfrm>
        <a:graphic>
          <a:graphicData uri="http://schemas.openxmlformats.org/presentationml/2006/ole">
            <p:oleObj spid="_x0000_s89090" name="Visio" r:id="rId4" imgW="4379791" imgH="3257289" progId="Visio.Drawing.11">
              <p:embed/>
            </p:oleObj>
          </a:graphicData>
        </a:graphic>
      </p:graphicFrame>
      <p:sp>
        <p:nvSpPr>
          <p:cNvPr id="7" name="文本占位符 6"/>
          <p:cNvSpPr txBox="1">
            <a:spLocks/>
          </p:cNvSpPr>
          <p:nvPr/>
        </p:nvSpPr>
        <p:spPr bwMode="auto">
          <a:xfrm>
            <a:off x="457200" y="1412776"/>
            <a:ext cx="3543296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zh-CN" altLang="en-US" sz="2400" kern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插件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功能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汇总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块子板的数据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在线加载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</a:rPr>
              <a:t>   控制，寄存器配置</a:t>
            </a:r>
            <a:endParaRPr lang="en-US" altLang="zh-CN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</a:rPr>
              <a:t>   光纤输出数据到计算机</a:t>
            </a:r>
            <a:endParaRPr lang="en-US" altLang="zh-CN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</a:rPr>
              <a:t>   板级缓存</a:t>
            </a:r>
            <a:endParaRPr lang="en-US" altLang="zh-CN" kern="0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电路原理设计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60000" lvl="1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电源设计</a:t>
            </a:r>
            <a:endParaRPr lang="en-US" altLang="zh-CN" kern="0" dirty="0" smtClean="0"/>
          </a:p>
          <a:p>
            <a:pPr marL="360000" lvl="1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Xilinx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GTP</a:t>
            </a:r>
            <a:r>
              <a:rPr kumimoji="0" lang="zh-CN" altLang="en-US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高速收发器</a:t>
            </a:r>
            <a:endParaRPr lang="en-US" altLang="zh-CN" kern="0" dirty="0" smtClean="0"/>
          </a:p>
          <a:p>
            <a:pPr marL="360000" lvl="1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</a:pPr>
            <a:r>
              <a:rPr lang="en-US" altLang="zh-CN" kern="0" dirty="0" smtClean="0"/>
              <a:t> USB</a:t>
            </a:r>
            <a:r>
              <a:rPr lang="zh-CN" altLang="en-US" kern="0" dirty="0" smtClean="0"/>
              <a:t>接口</a:t>
            </a:r>
            <a:endParaRPr lang="en-US" altLang="zh-CN" kern="0" dirty="0" smtClean="0"/>
          </a:p>
          <a:p>
            <a:pPr marL="360000" lvl="1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</a:pPr>
            <a:r>
              <a:rPr lang="en-US" altLang="zh-CN" kern="0" baseline="0" dirty="0" smtClean="0"/>
              <a:t> DDR2</a:t>
            </a:r>
            <a:r>
              <a:rPr lang="zh-CN" altLang="en-US" kern="0" baseline="0" dirty="0" smtClean="0"/>
              <a:t>内存设计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tabLst/>
              <a:defRPr/>
            </a:pP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 advTm="4639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half" idx="1"/>
          </p:nvPr>
        </p:nvSpPr>
        <p:spPr>
          <a:xfrm>
            <a:off x="457200" y="1196752"/>
            <a:ext cx="2674640" cy="47684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FPGA</a:t>
            </a:r>
            <a:r>
              <a:rPr lang="zh-CN" altLang="en-US" sz="2400" dirty="0" smtClean="0"/>
              <a:t>固件设计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子板数据汇总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数据光纤输出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DDRII SDRAM</a:t>
            </a:r>
            <a:r>
              <a:rPr lang="zh-CN" altLang="en-US" sz="1800" dirty="0" smtClean="0"/>
              <a:t>接口逻辑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寄存器空间</a:t>
            </a:r>
            <a:endParaRPr lang="en-US" altLang="zh-CN" sz="1800" dirty="0" smtClean="0"/>
          </a:p>
          <a:p>
            <a:pPr lvl="1"/>
            <a:endParaRPr lang="en-US" altLang="zh-CN" sz="2000" dirty="0" smtClean="0"/>
          </a:p>
          <a:p>
            <a:pPr lvl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3586040"/>
              </p:ext>
            </p:extLst>
          </p:nvPr>
        </p:nvGraphicFramePr>
        <p:xfrm>
          <a:off x="3071802" y="1571612"/>
          <a:ext cx="6034763" cy="4286280"/>
        </p:xfrm>
        <a:graphic>
          <a:graphicData uri="http://schemas.openxmlformats.org/presentationml/2006/ole">
            <p:oleObj spid="_x0000_s93186" name="Visio" r:id="rId4" imgW="4643253" imgH="3296699" progId="Visio.Drawing.11">
              <p:embed/>
            </p:oleObj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数据汇总及传输插件</a:t>
            </a:r>
            <a:endParaRPr lang="zh-CN" altLang="en-US" sz="3600" dirty="0"/>
          </a:p>
        </p:txBody>
      </p:sp>
      <p:sp>
        <p:nvSpPr>
          <p:cNvPr id="9" name="文本占位符 2"/>
          <p:cNvSpPr txBox="1">
            <a:spLocks/>
          </p:cNvSpPr>
          <p:nvPr/>
        </p:nvSpPr>
        <p:spPr bwMode="auto">
          <a:xfrm>
            <a:off x="428596" y="3425759"/>
            <a:ext cx="3571900" cy="27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tabLst/>
              <a:defRPr/>
            </a:pPr>
            <a:r>
              <a:rPr lang="zh-CN" altLang="en-US" sz="2000" kern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高速数据传输方案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基于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Xilinx GTP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收发器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主要数据流通路（子板到母板通过插座，母板到计算机通过光纤）和寄存器配置信息 基于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Aurora 8b10b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帧传输协议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线速率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2.5Gbps</a:t>
            </a:r>
          </a:p>
        </p:txBody>
      </p:sp>
    </p:spTree>
  </p:cSld>
  <p:clrMapOvr>
    <a:masterClrMapping/>
  </p:clrMapOvr>
  <p:transition advTm="12511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数据汇总及传输插件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85860"/>
            <a:ext cx="8258204" cy="4718149"/>
          </a:xfrm>
        </p:spPr>
        <p:txBody>
          <a:bodyPr/>
          <a:lstStyle/>
          <a:p>
            <a:r>
              <a:rPr lang="zh-CN" altLang="en-US" sz="2000" dirty="0" smtClean="0"/>
              <a:t>数据缓存的考虑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因为</a:t>
            </a:r>
            <a:r>
              <a:rPr lang="en-US" altLang="zh-CN" sz="1800" dirty="0" smtClean="0"/>
              <a:t>ADC</a:t>
            </a:r>
            <a:r>
              <a:rPr lang="zh-CN" altLang="en-US" sz="1800" dirty="0" smtClean="0"/>
              <a:t>子板没有缓存，只能采用</a:t>
            </a:r>
            <a:r>
              <a:rPr lang="en-US" altLang="zh-CN" sz="1800" dirty="0" smtClean="0"/>
              <a:t>FPGA</a:t>
            </a:r>
            <a:r>
              <a:rPr lang="zh-CN" altLang="en-US" sz="1800" dirty="0" smtClean="0"/>
              <a:t>内部</a:t>
            </a:r>
            <a:r>
              <a:rPr lang="en-US" altLang="zh-CN" sz="1800" dirty="0" smtClean="0"/>
              <a:t>RAM</a:t>
            </a:r>
            <a:r>
              <a:rPr lang="zh-CN" altLang="en-US" sz="1800" dirty="0" smtClean="0"/>
              <a:t>，最多可缓存</a:t>
            </a:r>
            <a:r>
              <a:rPr lang="en-US" altLang="zh-CN" sz="1800" dirty="0" smtClean="0"/>
              <a:t>30us</a:t>
            </a:r>
            <a:r>
              <a:rPr lang="zh-CN" altLang="en-US" sz="1800" dirty="0" smtClean="0"/>
              <a:t>数据，死时间为</a:t>
            </a:r>
            <a:r>
              <a:rPr lang="en-US" altLang="zh-CN" sz="1800" dirty="0" smtClean="0"/>
              <a:t>210us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在母板上需要外部</a:t>
            </a:r>
            <a:r>
              <a:rPr lang="en-US" altLang="zh-CN" sz="1800" dirty="0" smtClean="0"/>
              <a:t>DDR</a:t>
            </a:r>
            <a:r>
              <a:rPr lang="zh-CN" altLang="en-US" sz="1800" dirty="0" smtClean="0"/>
              <a:t>芯片来缓存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基于</a:t>
            </a:r>
            <a:r>
              <a:rPr lang="en-US" altLang="zh-CN" sz="1800" dirty="0" smtClean="0"/>
              <a:t>Xilinx MIG</a:t>
            </a:r>
            <a:r>
              <a:rPr lang="zh-CN" altLang="en-US" sz="1800" dirty="0" smtClean="0"/>
              <a:t>核设计</a:t>
            </a:r>
            <a:endParaRPr lang="en-US" altLang="zh-CN" sz="1800" dirty="0" smtClean="0"/>
          </a:p>
          <a:p>
            <a:pPr lvl="1"/>
            <a:endParaRPr lang="zh-CN" altLang="en-US" sz="1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Picture 6" descr="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73914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57290" y="3062310"/>
            <a:ext cx="909638" cy="3581400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光纤</a:t>
            </a:r>
            <a:r>
              <a:rPr lang="en-US" altLang="zh-CN" sz="3600" dirty="0" smtClean="0"/>
              <a:t>-PCIE</a:t>
            </a:r>
            <a:r>
              <a:rPr lang="zh-CN" altLang="en-US" sz="3600" dirty="0" smtClean="0"/>
              <a:t>转换插件</a:t>
            </a:r>
            <a:endParaRPr lang="zh-CN" altLang="en-US" sz="36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1"/>
          </p:nvPr>
        </p:nvSpPr>
        <p:spPr>
          <a:xfrm>
            <a:off x="457200" y="1268760"/>
            <a:ext cx="2543164" cy="4718149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/>
              <a:t>插件功能</a:t>
            </a:r>
            <a:endParaRPr lang="en-US" altLang="zh-CN" sz="2400" dirty="0" smtClean="0"/>
          </a:p>
          <a:p>
            <a:pPr marL="741600" lvl="1"/>
            <a:r>
              <a:rPr lang="zh-CN" altLang="zh-CN" sz="1800" kern="1200" dirty="0" smtClean="0"/>
              <a:t>接收光纤数据</a:t>
            </a:r>
            <a:endParaRPr lang="en-US" altLang="zh-CN" sz="1800" kern="1200" dirty="0" smtClean="0"/>
          </a:p>
          <a:p>
            <a:pPr marL="741600" lvl="1"/>
            <a:r>
              <a:rPr lang="zh-CN" altLang="zh-CN" sz="1800" kern="1200" dirty="0" smtClean="0"/>
              <a:t>通过</a:t>
            </a:r>
            <a:r>
              <a:rPr lang="en-US" altLang="zh-CN" sz="1800" kern="1200" dirty="0" smtClean="0"/>
              <a:t>PCIE</a:t>
            </a:r>
            <a:r>
              <a:rPr lang="zh-CN" altLang="zh-CN" sz="1800" kern="1200" dirty="0" smtClean="0"/>
              <a:t>总线</a:t>
            </a:r>
            <a:r>
              <a:rPr lang="zh-CN" altLang="en-US" sz="1800" kern="1200" dirty="0" smtClean="0"/>
              <a:t>，利用</a:t>
            </a:r>
            <a:r>
              <a:rPr lang="en-US" altLang="zh-CN" sz="1800" kern="1200" dirty="0" smtClean="0"/>
              <a:t>DMA</a:t>
            </a:r>
            <a:r>
              <a:rPr lang="zh-CN" altLang="zh-CN" sz="1800" kern="1200" dirty="0" smtClean="0"/>
              <a:t>方式把数据传输用到计算机内存中</a:t>
            </a:r>
            <a:endParaRPr lang="en-US" altLang="zh-CN" sz="1800" kern="1200" dirty="0" smtClean="0"/>
          </a:p>
          <a:p>
            <a:pPr marL="741600" lvl="1"/>
            <a:r>
              <a:rPr lang="en-US" altLang="zh-CN" sz="1800" kern="1200" dirty="0" smtClean="0"/>
              <a:t>DDR2</a:t>
            </a:r>
            <a:r>
              <a:rPr lang="zh-CN" altLang="en-US" sz="1800" kern="1200" dirty="0" smtClean="0"/>
              <a:t>缓存</a:t>
            </a:r>
            <a:endParaRPr lang="en-US" altLang="zh-CN" sz="1800" kern="1200" dirty="0" smtClean="0"/>
          </a:p>
          <a:p>
            <a:pPr>
              <a:buNone/>
            </a:pPr>
            <a:r>
              <a:rPr lang="zh-CN" altLang="en-US" sz="2400" dirty="0" smtClean="0"/>
              <a:t>总体结构</a:t>
            </a:r>
            <a:endParaRPr lang="en-US" altLang="zh-CN" sz="2400" dirty="0" smtClean="0"/>
          </a:p>
          <a:p>
            <a:pPr lvl="1"/>
            <a:r>
              <a:rPr lang="zh-CN" altLang="zh-CN" sz="1800" dirty="0" smtClean="0"/>
              <a:t>光纤模块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PCIE</a:t>
            </a:r>
            <a:r>
              <a:rPr lang="zh-CN" altLang="zh-CN" sz="1800" dirty="0" smtClean="0"/>
              <a:t>模块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DDR2</a:t>
            </a:r>
            <a:r>
              <a:rPr lang="zh-CN" altLang="zh-CN" sz="1800" dirty="0" smtClean="0"/>
              <a:t>模块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数据控制模块</a:t>
            </a:r>
            <a:endParaRPr lang="zh-CN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928926" y="1785926"/>
          <a:ext cx="6286544" cy="4021142"/>
        </p:xfrm>
        <a:graphic>
          <a:graphicData uri="http://schemas.openxmlformats.org/presentationml/2006/ole">
            <p:oleObj spid="_x0000_s108546" name="Visio" r:id="rId4" imgW="4354686" imgH="2781126" progId="Visio.Drawing.11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光纤</a:t>
            </a:r>
            <a:r>
              <a:rPr lang="en-US" altLang="zh-CN" sz="3600" dirty="0" smtClean="0"/>
              <a:t>-PCIE</a:t>
            </a:r>
            <a:r>
              <a:rPr lang="zh-CN" altLang="en-US" sz="3600" dirty="0" smtClean="0"/>
              <a:t>转换插件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5972188" cy="4718149"/>
          </a:xfrm>
        </p:spPr>
        <p:txBody>
          <a:bodyPr/>
          <a:lstStyle/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3399"/>
                </a:solidFill>
                <a:cs typeface="+mn-cs"/>
              </a:rPr>
              <a:t>采用</a:t>
            </a:r>
            <a:r>
              <a:rPr lang="en-US" altLang="zh-CN" dirty="0" err="1" smtClean="0">
                <a:solidFill>
                  <a:srgbClr val="003399"/>
                </a:solidFill>
                <a:cs typeface="+mn-cs"/>
              </a:rPr>
              <a:t>Xillybus</a:t>
            </a:r>
            <a:r>
              <a:rPr lang="en-US" altLang="zh-CN" dirty="0" smtClean="0">
                <a:solidFill>
                  <a:srgbClr val="003399"/>
                </a:solidFill>
                <a:cs typeface="+mn-cs"/>
              </a:rPr>
              <a:t> PCIE</a:t>
            </a:r>
            <a:r>
              <a:rPr lang="zh-CN" altLang="en-US" dirty="0" smtClean="0">
                <a:solidFill>
                  <a:srgbClr val="003399"/>
                </a:solidFill>
                <a:cs typeface="+mn-cs"/>
              </a:rPr>
              <a:t>解决方案</a:t>
            </a:r>
            <a:endParaRPr lang="en-US" altLang="zh-CN" dirty="0" smtClean="0">
              <a:solidFill>
                <a:srgbClr val="003399"/>
              </a:solidFill>
              <a:cs typeface="+mn-cs"/>
            </a:endParaRPr>
          </a:p>
          <a:p>
            <a:pPr marL="742950" lvl="2" indent="-342900">
              <a:buClr>
                <a:srgbClr val="00B050"/>
              </a:buClr>
              <a:buSzPct val="90000"/>
              <a:buFont typeface="Wingdings" pitchFamily="2" charset="2"/>
              <a:buChar char="l"/>
            </a:pPr>
            <a:r>
              <a:rPr lang="en-US" altLang="zh-CN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DMA</a:t>
            </a:r>
            <a:r>
              <a:rPr lang="zh-CN" altLang="en-US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引擎</a:t>
            </a:r>
            <a:endParaRPr lang="en-US" altLang="zh-CN" sz="18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buClr>
                <a:srgbClr val="00B050"/>
              </a:buClr>
              <a:buSzPct val="90000"/>
              <a:buFont typeface="Wingdings" pitchFamily="2" charset="2"/>
              <a:buChar char="l"/>
            </a:pPr>
            <a:r>
              <a:rPr lang="en-US" altLang="zh-CN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PCIE</a:t>
            </a:r>
            <a:r>
              <a:rPr lang="zh-CN" altLang="en-US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驱动</a:t>
            </a:r>
            <a:endParaRPr lang="en-US" altLang="zh-CN" sz="18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2" indent="-342900">
              <a:buClr>
                <a:srgbClr val="00B050"/>
              </a:buClr>
              <a:buSzPct val="90000"/>
              <a:buFont typeface="Wingdings" pitchFamily="2" charset="2"/>
              <a:buChar char="l"/>
            </a:pPr>
            <a:r>
              <a:rPr lang="zh-CN" altLang="en-US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目前能达到</a:t>
            </a:r>
            <a:r>
              <a:rPr lang="en-US" altLang="zh-CN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200MBps</a:t>
            </a:r>
            <a:r>
              <a:rPr lang="zh-CN" altLang="en-US" sz="1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的读写速度</a:t>
            </a:r>
            <a:endParaRPr lang="en-US" altLang="zh-CN" sz="1800" kern="12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/>
              <a:t>软件界面基于</a:t>
            </a:r>
            <a:r>
              <a:rPr lang="en-US" altLang="zh-CN" sz="2400" dirty="0" err="1" smtClean="0"/>
              <a:t>Labview</a:t>
            </a:r>
            <a:r>
              <a:rPr lang="zh-CN" altLang="en-US" sz="2400" dirty="0" smtClean="0"/>
              <a:t>编写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软件流程</a:t>
            </a:r>
            <a:endParaRPr lang="en-US" altLang="zh-CN" sz="2000" dirty="0" smtClean="0"/>
          </a:p>
          <a:p>
            <a:endParaRPr lang="en-US" altLang="zh-CN" sz="2400" dirty="0" smtClean="0"/>
          </a:p>
          <a:p>
            <a:pPr lvl="0"/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143108" y="3786190"/>
          <a:ext cx="4667250" cy="2090737"/>
        </p:xfrm>
        <a:graphic>
          <a:graphicData uri="http://schemas.openxmlformats.org/presentationml/2006/ole">
            <p:oleObj spid="_x0000_s123906" name="Visio" r:id="rId3" imgW="5701691" imgH="2554651" progId="Visio.Drawing.11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 </a:t>
            </a:r>
            <a:r>
              <a:rPr lang="zh-CN" altLang="en-US" sz="3600" dirty="0" smtClean="0"/>
              <a:t>数据格式</a:t>
            </a:r>
            <a:endParaRPr lang="zh-CN" altLang="en-US" sz="3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-31" y="1857364"/>
          <a:ext cx="6072230" cy="425021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60711"/>
                <a:gridCol w="1125238"/>
                <a:gridCol w="4286281"/>
              </a:tblGrid>
              <a:tr h="71438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配置数据包格式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 rowSpan="4"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配置地址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pcie</a:t>
                      </a:r>
                      <a:r>
                        <a:rPr lang="zh-CN" altLang="en-US" sz="1800" dirty="0" smtClean="0"/>
                        <a:t>配置空间地址，映射到不同的硬件位置。</a:t>
                      </a:r>
                      <a:endParaRPr lang="en-US" altLang="zh-CN" sz="1800" dirty="0" smtClean="0"/>
                    </a:p>
                    <a:p>
                      <a:r>
                        <a:rPr lang="zh-CN" altLang="en-US" sz="1800" dirty="0" smtClean="0"/>
                        <a:t>如</a:t>
                      </a:r>
                      <a:r>
                        <a:rPr lang="en-US" sz="1800" dirty="0" smtClean="0"/>
                        <a:t>PCIE</a:t>
                      </a:r>
                      <a:r>
                        <a:rPr lang="zh-CN" altLang="en-US" sz="1800" dirty="0" smtClean="0"/>
                        <a:t>卡，母板</a:t>
                      </a:r>
                      <a:r>
                        <a:rPr lang="en-US" sz="1800" dirty="0" smtClean="0"/>
                        <a:t>1</a:t>
                      </a:r>
                      <a:r>
                        <a:rPr lang="zh-CN" altLang="en-US" sz="1800" dirty="0" smtClean="0"/>
                        <a:t>，子板</a:t>
                      </a:r>
                      <a:r>
                        <a:rPr lang="en-US" sz="1800" dirty="0" smtClean="0"/>
                        <a:t>1</a:t>
                      </a:r>
                      <a:r>
                        <a:rPr lang="zh-CN" altLang="en-US" sz="1800" dirty="0" smtClean="0"/>
                        <a:t>，子板</a:t>
                      </a:r>
                      <a:r>
                        <a:rPr lang="en-US" sz="1800" dirty="0" smtClean="0"/>
                        <a:t>2</a:t>
                      </a:r>
                      <a:r>
                        <a:rPr lang="zh-CN" altLang="en-US" sz="1800" dirty="0" smtClean="0"/>
                        <a:t>；母板</a:t>
                      </a:r>
                      <a:r>
                        <a:rPr lang="en-US" sz="1800" dirty="0" smtClean="0"/>
                        <a:t>2</a:t>
                      </a:r>
                      <a:r>
                        <a:rPr lang="zh-CN" altLang="en-US" sz="1800" dirty="0" smtClean="0"/>
                        <a:t>等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目的地址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在硬件中的具体配置地址， 在不同的硬件中有不同的定义。</a:t>
                      </a:r>
                      <a:endParaRPr lang="en-US" altLang="zh-CN" sz="1800" dirty="0" smtClean="0"/>
                    </a:p>
                    <a:p>
                      <a:r>
                        <a:rPr lang="zh-CN" altLang="en-US" sz="1800" dirty="0" smtClean="0"/>
                        <a:t>如设置触发长度，数据来源，工作模式，配置</a:t>
                      </a:r>
                      <a:r>
                        <a:rPr lang="en-US" altLang="zh-CN" sz="1800" dirty="0" smtClean="0"/>
                        <a:t>ADC</a:t>
                      </a:r>
                      <a:r>
                        <a:rPr lang="zh-CN" altLang="en-US" sz="1800" dirty="0" smtClean="0"/>
                        <a:t>，</a:t>
                      </a:r>
                      <a:r>
                        <a:rPr lang="en-US" altLang="zh-CN" sz="1800" dirty="0" smtClean="0"/>
                        <a:t>DAC</a:t>
                      </a:r>
                      <a:r>
                        <a:rPr lang="zh-CN" altLang="en-US" sz="1800" dirty="0" smtClean="0"/>
                        <a:t>，</a:t>
                      </a:r>
                      <a:r>
                        <a:rPr lang="en-US" altLang="zh-CN" sz="1800" dirty="0" smtClean="0"/>
                        <a:t>PLL</a:t>
                      </a:r>
                      <a:r>
                        <a:rPr lang="zh-CN" altLang="en-US" sz="1800" dirty="0" smtClean="0"/>
                        <a:t>等等</a:t>
                      </a:r>
                      <a:endParaRPr lang="zh-CN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8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高位数据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/>
                        <a:t>具体的配置数据。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1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低位数据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357950" y="1928802"/>
          <a:ext cx="2428892" cy="256803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08427"/>
                <a:gridCol w="1720465"/>
              </a:tblGrid>
              <a:tr h="12571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有效数据包格式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434">
                <a:tc rowSpan="3">
                  <a:txBody>
                    <a:bodyPr/>
                    <a:lstStyle/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r"/>
                      <a:endParaRPr lang="en-US" altLang="zh-CN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时间戳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通道号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10bit ADC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数据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系统电压温度监测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8329642" cy="4718149"/>
          </a:xfrm>
        </p:spPr>
        <p:txBody>
          <a:bodyPr/>
          <a:lstStyle/>
          <a:p>
            <a:r>
              <a:rPr lang="zh-CN" altLang="en-US" sz="2400" dirty="0" smtClean="0"/>
              <a:t>基于</a:t>
            </a:r>
            <a:r>
              <a:rPr lang="en-US" altLang="zh-CN" sz="2400" dirty="0" smtClean="0"/>
              <a:t>Xilinx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System Monitor</a:t>
            </a:r>
            <a:r>
              <a:rPr lang="zh-CN" altLang="en-US" sz="2400" dirty="0" smtClean="0"/>
              <a:t>模块监测电源电压及温度</a:t>
            </a:r>
            <a:endParaRPr lang="zh-CN" altLang="en-US" sz="2400" dirty="0"/>
          </a:p>
        </p:txBody>
      </p:sp>
      <p:pic>
        <p:nvPicPr>
          <p:cNvPr id="7" name="内容占位符 6" descr="monitor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000240"/>
            <a:ext cx="7829576" cy="4286280"/>
          </a:xfrm>
          <a:prstGeom prst="rect">
            <a:avLst/>
          </a:prstGeom>
          <a:noFill/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770BA-A281-4188-89CA-ACD9E386DDD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散热考虑</a:t>
            </a:r>
            <a:endParaRPr lang="zh-CN" alt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36533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218" y="2643182"/>
            <a:ext cx="39925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 bwMode="auto">
          <a:xfrm flipV="1">
            <a:off x="1913864" y="3497986"/>
            <a:ext cx="96058" cy="936104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71604" y="44291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80</a:t>
            </a:r>
            <a:r>
              <a:rPr lang="zh-CN" altLang="en-US" dirty="0" smtClean="0">
                <a:solidFill>
                  <a:srgbClr val="FF0000"/>
                </a:solidFill>
              </a:rPr>
              <a:t>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stCxn id="12" idx="0"/>
          </p:cNvCxnSpPr>
          <p:nvPr/>
        </p:nvCxnSpPr>
        <p:spPr bwMode="auto">
          <a:xfrm flipV="1">
            <a:off x="5610322" y="3505170"/>
            <a:ext cx="96058" cy="936104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274332" y="444127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45</a:t>
            </a:r>
            <a:r>
              <a:rPr lang="zh-CN" altLang="en-US" dirty="0" smtClean="0">
                <a:solidFill>
                  <a:srgbClr val="FF0000"/>
                </a:solidFill>
              </a:rPr>
              <a:t>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占位符 7"/>
          <p:cNvSpPr txBox="1">
            <a:spLocks/>
          </p:cNvSpPr>
          <p:nvPr/>
        </p:nvSpPr>
        <p:spPr bwMode="auto">
          <a:xfrm>
            <a:off x="457200" y="1412776"/>
            <a:ext cx="8329642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至少需要散热片</a:t>
            </a:r>
            <a:r>
              <a:rPr lang="en-US" altLang="zh-CN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风扇才能基本满足</a:t>
            </a:r>
            <a:r>
              <a:rPr lang="en-US" altLang="zh-CN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5~6W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ADC</a:t>
            </a:r>
            <a:r>
              <a:rPr lang="zh-CN" altLang="en-US" sz="24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芯片散热</a:t>
            </a:r>
            <a:endParaRPr lang="en-US" altLang="zh-CN" sz="24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课题背景</a:t>
            </a:r>
            <a:endParaRPr lang="en-US" altLang="zh-CN" dirty="0" smtClean="0"/>
          </a:p>
          <a:p>
            <a:r>
              <a:rPr lang="zh-CN" altLang="en-US" dirty="0" smtClean="0"/>
              <a:t>系统结构</a:t>
            </a:r>
            <a:endParaRPr lang="en-US" altLang="zh-CN" dirty="0" smtClean="0"/>
          </a:p>
          <a:p>
            <a:r>
              <a:rPr lang="zh-CN" altLang="en-US" dirty="0" smtClean="0"/>
              <a:t>系统主要模块设计及实现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高速采样模数转换模块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数据汇总及传输插件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光纤</a:t>
            </a:r>
            <a:r>
              <a:rPr lang="en-US" altLang="zh-CN" sz="1800" dirty="0" smtClean="0"/>
              <a:t>-PCIE</a:t>
            </a:r>
            <a:r>
              <a:rPr lang="zh-CN" altLang="en-US" sz="1800" dirty="0" smtClean="0"/>
              <a:t>转换插件</a:t>
            </a:r>
            <a:endParaRPr lang="en-US" altLang="zh-CN" sz="1800" dirty="0" smtClean="0"/>
          </a:p>
          <a:p>
            <a:r>
              <a:rPr lang="zh-CN" altLang="en-US" dirty="0" smtClean="0"/>
              <a:t>系统测试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ADC</a:t>
            </a:r>
            <a:r>
              <a:rPr lang="zh-CN" altLang="en-US" sz="1800" dirty="0" smtClean="0"/>
              <a:t>性能测试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数据传输性能测试</a:t>
            </a:r>
            <a:endParaRPr lang="en-US" altLang="zh-CN" sz="1800" dirty="0" smtClean="0"/>
          </a:p>
          <a:p>
            <a:r>
              <a:rPr lang="zh-CN" altLang="en-US" dirty="0" smtClean="0"/>
              <a:t>总结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949-FAD2-47DE-B89F-96C05680AC00}" type="datetime1">
              <a:rPr lang="zh-CN" altLang="en-US" smtClean="0"/>
              <a:pPr/>
              <a:t>2014-8-12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3614734" cy="4718149"/>
          </a:xfrm>
        </p:spPr>
        <p:txBody>
          <a:bodyPr/>
          <a:lstStyle/>
          <a:p>
            <a:r>
              <a:rPr lang="zh-CN" altLang="en-US" sz="2400" dirty="0" smtClean="0"/>
              <a:t>测试环境</a:t>
            </a:r>
            <a:endParaRPr lang="en-US" altLang="zh-CN" sz="2400" dirty="0" smtClean="0"/>
          </a:p>
          <a:p>
            <a:pPr lvl="1"/>
            <a:r>
              <a:rPr lang="en-US" altLang="zh-CN" sz="2200" dirty="0" smtClean="0"/>
              <a:t>NIM</a:t>
            </a:r>
            <a:r>
              <a:rPr lang="zh-CN" altLang="en-US" sz="2200" dirty="0" smtClean="0"/>
              <a:t>机箱</a:t>
            </a:r>
            <a:endParaRPr lang="en-US" altLang="zh-CN" sz="2200" dirty="0" smtClean="0"/>
          </a:p>
          <a:p>
            <a:pPr lvl="1"/>
            <a:r>
              <a:rPr lang="en-US" altLang="zh-CN" sz="2200" dirty="0" smtClean="0"/>
              <a:t>PMT 5912</a:t>
            </a:r>
          </a:p>
          <a:p>
            <a:pPr lvl="1"/>
            <a:r>
              <a:rPr lang="zh-CN" altLang="en-US" sz="2200" dirty="0" smtClean="0"/>
              <a:t>信号发生器</a:t>
            </a:r>
            <a:endParaRPr lang="en-US" altLang="zh-CN" sz="2200" dirty="0" smtClean="0"/>
          </a:p>
          <a:p>
            <a:pPr lvl="2"/>
            <a:r>
              <a:rPr lang="zh-CN" altLang="en-US" sz="1800" dirty="0" smtClean="0"/>
              <a:t>泰克</a:t>
            </a:r>
            <a:r>
              <a:rPr lang="en-US" altLang="zh-CN" sz="1800" dirty="0" smtClean="0"/>
              <a:t>AFG3252</a:t>
            </a:r>
          </a:p>
          <a:p>
            <a:pPr lvl="1"/>
            <a:r>
              <a:rPr lang="zh-CN" altLang="en-US" sz="2200" dirty="0" smtClean="0"/>
              <a:t>带通滤波器</a:t>
            </a:r>
            <a:endParaRPr lang="en-US" altLang="zh-CN" sz="2200" dirty="0" smtClean="0"/>
          </a:p>
          <a:p>
            <a:pPr lvl="2"/>
            <a:r>
              <a:rPr lang="en-US" altLang="zh-CN" sz="1800" dirty="0" smtClean="0"/>
              <a:t>Mini Circuit BBP-70</a:t>
            </a:r>
          </a:p>
          <a:p>
            <a:pPr lvl="1"/>
            <a:r>
              <a:rPr lang="en-US" altLang="zh-CN" sz="2200" dirty="0" smtClean="0"/>
              <a:t>10m</a:t>
            </a:r>
            <a:r>
              <a:rPr lang="zh-CN" altLang="en-US" sz="2200" dirty="0" smtClean="0"/>
              <a:t>长光缆</a:t>
            </a:r>
            <a:endParaRPr lang="en-US" altLang="zh-CN" sz="22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E770BA-A281-4188-89CA-ACD9E386DDD1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786050" y="1928802"/>
          <a:ext cx="6565585" cy="3786214"/>
        </p:xfrm>
        <a:graphic>
          <a:graphicData uri="http://schemas.openxmlformats.org/presentationml/2006/ole">
            <p:oleObj spid="_x0000_s8195" name="Visio" r:id="rId3" imgW="5935730" imgH="3381998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416626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1949-FAD2-47DE-B89F-96C05680AC00}" type="datetime1">
              <a:rPr lang="zh-CN" altLang="en-US" smtClean="0"/>
              <a:pPr/>
              <a:t>2014-8-12</a:t>
            </a:fld>
            <a:endParaRPr lang="zh-CN" altLang="en-US"/>
          </a:p>
        </p:txBody>
      </p:sp>
      <p:pic>
        <p:nvPicPr>
          <p:cNvPr id="5" name="Picture 3" descr="C:\Users\holland\Desktop\新建文件夹\IMG_20140606_082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3323861" cy="2492896"/>
          </a:xfrm>
          <a:prstGeom prst="rect">
            <a:avLst/>
          </a:prstGeom>
          <a:noFill/>
        </p:spPr>
      </p:pic>
      <p:pic>
        <p:nvPicPr>
          <p:cNvPr id="6" name="图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854" y="1206988"/>
            <a:ext cx="2560320" cy="12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134" y="1012546"/>
            <a:ext cx="2677886" cy="198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pcie"/>
          <p:cNvPicPr/>
          <p:nvPr/>
        </p:nvPicPr>
        <p:blipFill>
          <a:blip r:embed="rId5" cstate="print"/>
          <a:srcRect l="1788" t="2019" r="2283" b="9119"/>
          <a:stretch>
            <a:fillRect/>
          </a:stretch>
        </p:blipFill>
        <p:spPr bwMode="auto">
          <a:xfrm>
            <a:off x="1138416" y="4148872"/>
            <a:ext cx="2528515" cy="17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 bwMode="auto">
          <a:xfrm rot="10800000">
            <a:off x="3567308" y="4564574"/>
            <a:ext cx="1643074" cy="433665"/>
          </a:xfrm>
          <a:prstGeom prst="rightArrow">
            <a:avLst>
              <a:gd name="adj1" fmla="val 42440"/>
              <a:gd name="adj2" fmla="val 105738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0" name="右箭头 9"/>
          <p:cNvSpPr/>
          <p:nvPr/>
        </p:nvSpPr>
        <p:spPr bwMode="auto">
          <a:xfrm rot="16200000">
            <a:off x="5811084" y="3685555"/>
            <a:ext cx="2143139" cy="344147"/>
          </a:xfrm>
          <a:prstGeom prst="rightArrow">
            <a:avLst>
              <a:gd name="adj1" fmla="val 39055"/>
              <a:gd name="adj2" fmla="val 145462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 rot="13473228">
            <a:off x="3330448" y="3496497"/>
            <a:ext cx="3639278" cy="408344"/>
          </a:xfrm>
          <a:prstGeom prst="rightArrow">
            <a:avLst>
              <a:gd name="adj1" fmla="val 35727"/>
              <a:gd name="adj2" fmla="val 175564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24214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ADC</a:t>
            </a:r>
            <a:r>
              <a:rPr lang="zh-CN" altLang="en-US" dirty="0" smtClean="0"/>
              <a:t>模块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8492" y="29167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NIM</a:t>
            </a:r>
            <a:r>
              <a:rPr lang="zh-CN" altLang="en-US" dirty="0" smtClean="0"/>
              <a:t>母板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85789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PCIE</a:t>
            </a:r>
            <a:r>
              <a:rPr lang="zh-CN" altLang="en-US" dirty="0" smtClean="0"/>
              <a:t>插卡</a:t>
            </a:r>
            <a:endParaRPr lang="zh-CN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性能</a:t>
            </a:r>
            <a:r>
              <a:rPr lang="zh-CN" altLang="en-US" sz="3600" dirty="0"/>
              <a:t>测试以及与</a:t>
            </a:r>
            <a:r>
              <a:rPr lang="zh-CN" altLang="en-US" sz="3600" dirty="0" smtClean="0"/>
              <a:t>探测器初步</a:t>
            </a:r>
            <a:r>
              <a:rPr lang="zh-CN" altLang="en-US" sz="3600" dirty="0"/>
              <a:t>联调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814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ADC</a:t>
            </a:r>
            <a:r>
              <a:rPr lang="zh-CN" altLang="en-US" sz="2400" dirty="0" smtClean="0"/>
              <a:t>性能测试</a:t>
            </a:r>
            <a:endParaRPr lang="en-US" altLang="zh-CN" sz="2400" dirty="0" smtClean="0"/>
          </a:p>
          <a:p>
            <a:r>
              <a:rPr lang="zh-CN" altLang="en-US" sz="2400" dirty="0" smtClean="0"/>
              <a:t>静态噪声：</a:t>
            </a:r>
            <a:r>
              <a:rPr lang="zh-CN" altLang="zh-CN" sz="2400" b="0" dirty="0" smtClean="0"/>
              <a:t>不会</a:t>
            </a:r>
            <a:r>
              <a:rPr lang="zh-CN" altLang="zh-CN" sz="2400" b="0" dirty="0"/>
              <a:t>随输入信号的变化而</a:t>
            </a:r>
            <a:r>
              <a:rPr lang="zh-CN" altLang="zh-CN" sz="2400" b="0" dirty="0" smtClean="0"/>
              <a:t>变化</a:t>
            </a:r>
            <a:endParaRPr lang="en-US" altLang="zh-CN" sz="2400" b="0" dirty="0" smtClean="0"/>
          </a:p>
          <a:p>
            <a:pPr lvl="1"/>
            <a:r>
              <a:rPr lang="zh-CN" altLang="en-US" sz="2000" dirty="0" smtClean="0"/>
              <a:t>随机噪声（</a:t>
            </a:r>
            <a:r>
              <a:rPr lang="en-US" altLang="zh-CN" sz="2000" dirty="0" smtClean="0"/>
              <a:t>Random Noise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en-US" sz="2000" b="0" dirty="0" smtClean="0"/>
              <a:t>微分非线性（</a:t>
            </a:r>
            <a:r>
              <a:rPr lang="en-US" altLang="zh-CN" sz="2000" b="0" dirty="0" smtClean="0"/>
              <a:t>Differential-Nonlinearity</a:t>
            </a:r>
            <a:r>
              <a:rPr lang="zh-CN" altLang="en-US" sz="2000" b="0" dirty="0" smtClean="0"/>
              <a:t>）</a:t>
            </a:r>
            <a:endParaRPr lang="en-US" altLang="zh-CN" sz="2000" b="0" dirty="0" smtClean="0"/>
          </a:p>
          <a:p>
            <a:pPr lvl="1"/>
            <a:r>
              <a:rPr lang="zh-CN" altLang="en-US" sz="2000" dirty="0"/>
              <a:t>积分</a:t>
            </a:r>
            <a:r>
              <a:rPr lang="zh-CN" altLang="en-US" sz="2000" dirty="0" smtClean="0"/>
              <a:t>非线性（</a:t>
            </a:r>
            <a:r>
              <a:rPr lang="en-US" altLang="zh-CN" sz="2000" dirty="0" smtClean="0"/>
              <a:t>Integral-Nonlinearity</a:t>
            </a:r>
            <a:r>
              <a:rPr lang="zh-CN" altLang="en-US" sz="2000" dirty="0" smtClean="0"/>
              <a:t>）</a:t>
            </a:r>
            <a:endParaRPr lang="en-US" altLang="zh-CN" sz="2000" b="0" dirty="0"/>
          </a:p>
          <a:p>
            <a:r>
              <a:rPr lang="zh-CN" altLang="en-US" sz="2400" dirty="0" smtClean="0"/>
              <a:t>动态噪声：</a:t>
            </a:r>
            <a:r>
              <a:rPr lang="zh-CN" altLang="zh-CN" sz="2400" b="0" dirty="0" smtClean="0"/>
              <a:t>与</a:t>
            </a:r>
            <a:r>
              <a:rPr lang="zh-CN" altLang="zh-CN" sz="2400" b="0" dirty="0"/>
              <a:t>输入信号特征有关，不同频率信号输入情况下动态噪声的大小也会</a:t>
            </a:r>
            <a:r>
              <a:rPr lang="zh-CN" altLang="zh-CN" sz="2400" b="0" dirty="0" smtClean="0"/>
              <a:t>不一样</a:t>
            </a:r>
            <a:endParaRPr lang="en-US" altLang="zh-CN" sz="2400" b="0" dirty="0" smtClean="0"/>
          </a:p>
          <a:p>
            <a:pPr lvl="1"/>
            <a:r>
              <a:rPr lang="zh-CN" altLang="en-US" sz="2000" b="0" dirty="0" smtClean="0"/>
              <a:t>总谐波失真（</a:t>
            </a:r>
            <a:r>
              <a:rPr lang="en-US" altLang="zh-CN" sz="2000" b="0" dirty="0" smtClean="0"/>
              <a:t>Total-</a:t>
            </a:r>
            <a:r>
              <a:rPr lang="en-US" altLang="zh-CN" sz="2000" dirty="0" smtClean="0"/>
              <a:t>Harmonic-Distortion</a:t>
            </a:r>
            <a:r>
              <a:rPr lang="zh-CN" altLang="en-US" sz="2000" b="0" dirty="0" smtClean="0"/>
              <a:t>）</a:t>
            </a:r>
            <a:endParaRPr lang="en-US" altLang="zh-CN" sz="2000" b="0" dirty="0" smtClean="0"/>
          </a:p>
          <a:p>
            <a:pPr lvl="1"/>
            <a:r>
              <a:rPr lang="zh-CN" altLang="en-US" sz="2000" b="0" dirty="0" smtClean="0"/>
              <a:t>信号噪声失真比（</a:t>
            </a:r>
            <a:r>
              <a:rPr lang="en-US" altLang="zh-CN" sz="2000" dirty="0"/>
              <a:t> Signal-to-Noise-And-Distortion-ratio </a:t>
            </a:r>
            <a:r>
              <a:rPr lang="zh-CN" altLang="en-US" sz="2000" b="0" dirty="0" smtClean="0"/>
              <a:t>）</a:t>
            </a:r>
            <a:endParaRPr lang="en-US" altLang="zh-CN" sz="2000" b="0" dirty="0" smtClean="0"/>
          </a:p>
          <a:p>
            <a:pPr lvl="1"/>
            <a:r>
              <a:rPr lang="zh-CN" altLang="zh-CN" sz="2000" dirty="0"/>
              <a:t>信噪比（</a:t>
            </a:r>
            <a:r>
              <a:rPr lang="en-US" altLang="zh-CN" sz="2000" dirty="0"/>
              <a:t>Signal-to-Noise-Ratio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zh-CN" sz="2000" dirty="0"/>
              <a:t>无伪波动态范围（</a:t>
            </a:r>
            <a:r>
              <a:rPr lang="en-US" altLang="zh-CN" sz="2000" dirty="0"/>
              <a:t>Spurious-Free-Dynamic-Range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zh-CN" sz="2000" dirty="0"/>
              <a:t>有效位（</a:t>
            </a:r>
            <a:r>
              <a:rPr lang="en-US" altLang="zh-CN" sz="2000" dirty="0"/>
              <a:t>Effective-Number-Of-Bits</a:t>
            </a:r>
            <a:r>
              <a:rPr lang="zh-CN" altLang="zh-CN" sz="2000" dirty="0"/>
              <a:t>）</a:t>
            </a:r>
            <a:endParaRPr lang="en-US" altLang="zh-CN" sz="2000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6BE8F7C-394F-4835-8438-AF0ADF26C8E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28" y="74597"/>
            <a:ext cx="7258072" cy="1139825"/>
          </a:xfrm>
        </p:spPr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1082803"/>
              </p:ext>
            </p:extLst>
          </p:nvPr>
        </p:nvGraphicFramePr>
        <p:xfrm>
          <a:off x="539552" y="3789040"/>
          <a:ext cx="7488833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415"/>
                <a:gridCol w="1497415"/>
                <a:gridCol w="1497415"/>
                <a:gridCol w="1498294"/>
                <a:gridCol w="1498294"/>
              </a:tblGrid>
              <a:tr h="68407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通道号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NS(LSB)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1.495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1.418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1.311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1.432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文本占位符 6"/>
              <p:cNvSpPr txBox="1">
                <a:spLocks/>
              </p:cNvSpPr>
              <p:nvPr/>
            </p:nvSpPr>
            <p:spPr bwMode="auto">
              <a:xfrm>
                <a:off x="467544" y="1268760"/>
                <a:ext cx="7632848" cy="4752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 b="1">
                    <a:solidFill>
                      <a:schemeClr val="tx1"/>
                    </a:solidFill>
                    <a:latin typeface="华文中宋" pitchFamily="2" charset="-122"/>
                    <a:ea typeface="华文中宋" pitchFamily="2" charset="-122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华文中宋" pitchFamily="2" charset="-122"/>
                    <a:ea typeface="华文中宋" pitchFamily="2" charset="-122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华文中宋" pitchFamily="2" charset="-122"/>
                    <a:ea typeface="华文中宋" pitchFamily="2" charset="-122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华文中宋" pitchFamily="2" charset="-122"/>
                    <a:ea typeface="华文中宋" pitchFamily="2" charset="-122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华文中宋" pitchFamily="2" charset="-122"/>
                    <a:ea typeface="华文中宋" pitchFamily="2" charset="-122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zh-CN" altLang="en-US" kern="0" dirty="0" smtClean="0"/>
                  <a:t>随机噪声测试</a:t>
                </a:r>
                <a:endParaRPr lang="en-US" altLang="zh-CN" kern="0" dirty="0"/>
              </a:p>
              <a:p>
                <a:pPr lvl="1"/>
                <a:r>
                  <a:rPr lang="zh-CN" altLang="zh-CN" kern="0" dirty="0"/>
                  <a:t>测试时悬空输入端，取</a:t>
                </a:r>
                <a:r>
                  <a:rPr lang="en-US" altLang="zh-CN" kern="0" dirty="0"/>
                  <a:t>100000</a:t>
                </a:r>
                <a:r>
                  <a:rPr lang="zh-CN" altLang="zh-CN" kern="0" dirty="0"/>
                  <a:t>个采样点</a:t>
                </a:r>
                <a:r>
                  <a:rPr lang="zh-CN" altLang="zh-CN" kern="0" dirty="0" smtClean="0"/>
                  <a:t>，</a:t>
                </a:r>
                <a:r>
                  <a:rPr lang="zh-CN" altLang="en-US" kern="0" dirty="0" smtClean="0"/>
                  <a:t>按一下公式</a:t>
                </a:r>
                <a:r>
                  <a:rPr lang="zh-CN" altLang="zh-CN" kern="0" dirty="0" smtClean="0"/>
                  <a:t>求</a:t>
                </a:r>
                <a:r>
                  <a:rPr lang="zh-CN" altLang="zh-CN" kern="0" dirty="0"/>
                  <a:t>标准差即为</a:t>
                </a:r>
                <a:r>
                  <a:rPr lang="zh-CN" altLang="zh-CN" kern="0" dirty="0" smtClean="0"/>
                  <a:t>随机噪声</a:t>
                </a:r>
                <a:r>
                  <a:rPr lang="zh-CN" altLang="en-US" kern="0" dirty="0" smtClean="0"/>
                  <a:t>。</a:t>
                </a:r>
                <a:endParaRPr lang="en-US" altLang="zh-CN" kern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NS</m:t>
                    </m:r>
                    <m:r>
                      <a:rPr lang="en-US" altLang="zh-CN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𝑀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𝑀𝑒𝑎𝑛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b="0" dirty="0" smtClean="0"/>
                  <a:t>各通道随机噪声约为</a:t>
                </a:r>
                <a:r>
                  <a:rPr lang="en-US" altLang="zh-CN" b="0" dirty="0" smtClean="0"/>
                  <a:t>1.5LSB</a:t>
                </a:r>
                <a:r>
                  <a:rPr lang="zh-CN" altLang="en-US" b="0" dirty="0" smtClean="0"/>
                  <a:t>（</a:t>
                </a:r>
                <a:r>
                  <a:rPr lang="en-US" altLang="zh-CN" b="0" dirty="0" smtClean="0"/>
                  <a:t>0.7mV</a:t>
                </a:r>
                <a:r>
                  <a:rPr lang="zh-CN" altLang="en-US" b="0" dirty="0" smtClean="0"/>
                  <a:t>）</a:t>
                </a:r>
                <a:endParaRPr lang="zh-CN" altLang="en-US" b="0" dirty="0"/>
              </a:p>
              <a:p>
                <a:endParaRPr lang="zh-CN" altLang="en-US" kern="0" dirty="0" smtClean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8" name="文本占位符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68760"/>
                <a:ext cx="7632848" cy="475252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59" t="-12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199" y="1412776"/>
                <a:ext cx="4042793" cy="4718149"/>
              </a:xfrm>
            </p:spPr>
            <p:txBody>
              <a:bodyPr/>
              <a:lstStyle/>
              <a:p>
                <a:r>
                  <a:rPr lang="zh-CN" altLang="en-US" dirty="0" smtClean="0"/>
                  <a:t>微分</a:t>
                </a:r>
                <a:r>
                  <a:rPr lang="en-US" altLang="zh-CN" dirty="0" smtClean="0"/>
                  <a:t>/</a:t>
                </a:r>
                <a:r>
                  <a:rPr lang="zh-CN" altLang="en-US" dirty="0" smtClean="0"/>
                  <a:t>积分非线性测试</a:t>
                </a:r>
                <a:endParaRPr lang="en-US" altLang="zh-CN" dirty="0" smtClean="0"/>
              </a:p>
              <a:p>
                <a:pPr lvl="1"/>
                <a:r>
                  <a:rPr lang="zh-CN" altLang="en-US" sz="2000" dirty="0"/>
                  <a:t>码密度法进行</a:t>
                </a:r>
                <a:r>
                  <a:rPr lang="zh-CN" altLang="en-US" sz="2000" dirty="0" smtClean="0"/>
                  <a:t>测试</a:t>
                </a:r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/>
                      </a:rPr>
                      <m:t>正弦波概率密度函数：</m:t>
                    </m:r>
                  </m:oMath>
                </a14:m>
                <a:endParaRPr lang="en-US" altLang="zh-CN" sz="2000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0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CN" sz="2000" dirty="0" smtClean="0"/>
              </a:p>
              <a:p>
                <a:pPr lvl="1"/>
                <a:r>
                  <a:rPr lang="zh-CN" altLang="en-US" sz="2000" dirty="0" smtClean="0"/>
                  <a:t>输入正弦波幅度需要略大于</a:t>
                </a:r>
                <a:r>
                  <a:rPr lang="en-US" altLang="zh-CN" sz="2000" dirty="0" smtClean="0"/>
                  <a:t>ADC</a:t>
                </a:r>
                <a:r>
                  <a:rPr lang="zh-CN" altLang="en-US" sz="2000" dirty="0" smtClean="0"/>
                  <a:t>的输入动态范围。</a:t>
                </a:r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0.1</a:t>
                </a:r>
                <a:r>
                  <a:rPr lang="zh-CN" altLang="en-US" sz="2000" dirty="0" smtClean="0"/>
                  <a:t>测量容差，</a:t>
                </a:r>
                <a:r>
                  <a:rPr lang="en-US" altLang="zh-CN" sz="2000" dirty="0" smtClean="0"/>
                  <a:t>90%</a:t>
                </a:r>
                <a:r>
                  <a:rPr lang="zh-CN" altLang="en-US" sz="2000" dirty="0" smtClean="0"/>
                  <a:t>测量置信度的情况下，需要取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×</a:t>
                </a:r>
                <a:r>
                  <a:rPr lang="en-US" altLang="zh-CN" sz="2000" dirty="0"/>
                  <a:t>10</a:t>
                </a:r>
                <a:r>
                  <a:rPr lang="en-US" altLang="zh-CN" sz="2000" baseline="30000" dirty="0"/>
                  <a:t>6</a:t>
                </a:r>
                <a:r>
                  <a:rPr lang="zh-CN" altLang="en-US" sz="2000" dirty="0" smtClean="0"/>
                  <a:t>个采样点</a:t>
                </a:r>
                <a:endParaRPr lang="en-US" altLang="zh-CN" sz="2000" dirty="0" smtClean="0"/>
              </a:p>
              <a:p>
                <a:pPr lvl="1"/>
                <a:r>
                  <a:rPr lang="zh-CN" altLang="en-US" sz="2000" dirty="0"/>
                  <a:t>做统计</a:t>
                </a:r>
                <a:r>
                  <a:rPr lang="zh-CN" altLang="en-US" sz="2000" dirty="0" smtClean="0"/>
                  <a:t>直方图，并计算微分</a:t>
                </a:r>
                <a:r>
                  <a:rPr lang="en-US" altLang="zh-CN" sz="2000" dirty="0" smtClean="0"/>
                  <a:t>/</a:t>
                </a:r>
                <a:r>
                  <a:rPr lang="zh-CN" altLang="en-US" sz="2000" dirty="0" smtClean="0"/>
                  <a:t>积分非线性</a:t>
                </a:r>
                <a:endParaRPr lang="en-US" altLang="zh-CN" sz="2000" dirty="0" smtClean="0"/>
              </a:p>
              <a:p>
                <a:pPr lvl="1"/>
                <a:endParaRPr lang="en-US" altLang="zh-CN" sz="2400" dirty="0" smtClean="0"/>
              </a:p>
            </p:txBody>
          </p:sp>
        </mc:Choice>
        <mc:Fallback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199" y="1412776"/>
                <a:ext cx="4042793" cy="4718149"/>
              </a:xfrm>
              <a:blipFill rotWithShape="1">
                <a:blip r:embed="rId3" cstate="print"/>
                <a:stretch>
                  <a:fillRect l="-905" t="-1292" r="-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5" y="1434088"/>
            <a:ext cx="4358005" cy="170688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4046" y="3284984"/>
            <a:ext cx="4042410" cy="247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4451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6BE8F7C-394F-4835-8438-AF0ADF26C8EC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757541"/>
            <a:ext cx="4117975" cy="253555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784211"/>
            <a:ext cx="4109085" cy="250888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589014"/>
              </p:ext>
            </p:extLst>
          </p:nvPr>
        </p:nvGraphicFramePr>
        <p:xfrm>
          <a:off x="1043608" y="4509120"/>
          <a:ext cx="6984778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628"/>
                <a:gridCol w="1396628"/>
                <a:gridCol w="1396628"/>
                <a:gridCol w="1397447"/>
                <a:gridCol w="1397447"/>
              </a:tblGrid>
              <a:tr h="4320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通道号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DNL(LSB)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0.25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0.23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INL(LSB)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2.1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1.75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文本占位符 2"/>
          <p:cNvSpPr txBox="1">
            <a:spLocks/>
          </p:cNvSpPr>
          <p:nvPr/>
        </p:nvSpPr>
        <p:spPr bwMode="auto">
          <a:xfrm>
            <a:off x="473430" y="1124744"/>
            <a:ext cx="8059010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 smtClean="0"/>
              <a:t>微分</a:t>
            </a:r>
            <a:r>
              <a:rPr lang="en-US" altLang="zh-CN" sz="2400" kern="0" dirty="0" smtClean="0"/>
              <a:t>/</a:t>
            </a:r>
            <a:r>
              <a:rPr lang="zh-CN" altLang="en-US" sz="2400" kern="0" dirty="0" smtClean="0"/>
              <a:t>积分非线性测试结果</a:t>
            </a:r>
            <a:endParaRPr lang="en-US" altLang="zh-CN" sz="2400" kern="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half" idx="1"/>
          </p:nvPr>
        </p:nvSpPr>
        <p:spPr>
          <a:xfrm>
            <a:off x="467544" y="980728"/>
            <a:ext cx="8147248" cy="846658"/>
          </a:xfrm>
        </p:spPr>
        <p:txBody>
          <a:bodyPr/>
          <a:lstStyle/>
          <a:p>
            <a:r>
              <a:rPr lang="zh-CN" altLang="en-US" sz="2400" dirty="0" smtClean="0"/>
              <a:t>动态性能参数测试：</a:t>
            </a:r>
            <a:endParaRPr lang="en-US" altLang="zh-CN" sz="2400" dirty="0" smtClean="0"/>
          </a:p>
          <a:p>
            <a:pPr lvl="1"/>
            <a:r>
              <a:rPr lang="zh-CN" altLang="en-US" sz="2200" b="0" dirty="0" smtClean="0"/>
              <a:t>输入正弦波，对采样点进行离散傅立叶变换得到其频谱，然后根据定义计算各项动态性能参数</a:t>
            </a:r>
            <a:endParaRPr lang="en-US" altLang="zh-CN" sz="2200" b="0" dirty="0" smtClean="0"/>
          </a:p>
          <a:p>
            <a:endParaRPr lang="zh-CN" altLang="en-US" sz="2400" dirty="0"/>
          </a:p>
          <a:p>
            <a:endParaRPr lang="zh-CN" altLang="en-US" dirty="0" smtClean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19" name="图片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5256584" cy="3456384"/>
          </a:xfrm>
          <a:prstGeom prst="rect">
            <a:avLst/>
          </a:prstGeom>
        </p:spPr>
      </p:pic>
      <p:sp>
        <p:nvSpPr>
          <p:cNvPr id="20" name="文本占位符 10"/>
          <p:cNvSpPr txBox="1">
            <a:spLocks/>
          </p:cNvSpPr>
          <p:nvPr/>
        </p:nvSpPr>
        <p:spPr bwMode="auto">
          <a:xfrm>
            <a:off x="395536" y="2294432"/>
            <a:ext cx="3024336" cy="387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/>
              <a:t>输入</a:t>
            </a:r>
            <a:r>
              <a:rPr lang="en-US" altLang="zh-CN" sz="2400" kern="0" dirty="0"/>
              <a:t>-1dBFS</a:t>
            </a:r>
            <a:r>
              <a:rPr lang="zh-CN" altLang="en-US" sz="2400" kern="0" dirty="0"/>
              <a:t>，</a:t>
            </a:r>
            <a:r>
              <a:rPr lang="en-US" altLang="zh-CN" sz="2400" kern="0" dirty="0"/>
              <a:t>70MHz</a:t>
            </a:r>
            <a:r>
              <a:rPr lang="zh-CN" altLang="en-US" sz="2400" kern="0" dirty="0"/>
              <a:t>的正弦波</a:t>
            </a:r>
            <a:endParaRPr lang="en-US" altLang="zh-CN" sz="2400" kern="0" dirty="0"/>
          </a:p>
          <a:p>
            <a:pPr lvl="1"/>
            <a:r>
              <a:rPr lang="zh-CN" altLang="en-US" sz="2000" kern="0" dirty="0"/>
              <a:t>输入信号最快上升沿</a:t>
            </a:r>
            <a:r>
              <a:rPr lang="en-US" altLang="zh-CN" sz="2000" kern="0" dirty="0"/>
              <a:t>5ns</a:t>
            </a:r>
            <a:r>
              <a:rPr lang="zh-CN" altLang="en-US" sz="2000" kern="0" dirty="0"/>
              <a:t>，根据</a:t>
            </a:r>
            <a:r>
              <a:rPr lang="en-US" altLang="zh-CN" sz="2000" dirty="0"/>
              <a:t>f</a:t>
            </a:r>
            <a:r>
              <a:rPr lang="zh-CN" altLang="zh-CN" sz="2000" dirty="0"/>
              <a:t>×</a:t>
            </a:r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r</a:t>
            </a:r>
            <a:r>
              <a:rPr lang="en-US" altLang="zh-CN" sz="2000" dirty="0"/>
              <a:t>=0.35</a:t>
            </a:r>
            <a:r>
              <a:rPr lang="zh-CN" altLang="en-US" sz="2000" dirty="0"/>
              <a:t>，可知</a:t>
            </a:r>
            <a:r>
              <a:rPr lang="zh-CN" altLang="zh-CN" sz="2000" dirty="0"/>
              <a:t>信号最大频率分量约为</a:t>
            </a:r>
            <a:r>
              <a:rPr lang="en-US" altLang="zh-CN" sz="2000" dirty="0"/>
              <a:t>70MHz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400" b="1" dirty="0" smtClean="0"/>
              <a:t>取</a:t>
            </a:r>
            <a:r>
              <a:rPr lang="en-US" altLang="zh-CN" sz="2400" b="1" dirty="0"/>
              <a:t>4096</a:t>
            </a:r>
            <a:r>
              <a:rPr lang="zh-CN" altLang="en-US" sz="2400" b="1" dirty="0"/>
              <a:t>个</a:t>
            </a:r>
            <a:r>
              <a:rPr lang="zh-CN" altLang="en-US" sz="2400" b="1" dirty="0" smtClean="0"/>
              <a:t>采样点</a:t>
            </a:r>
            <a:endParaRPr lang="en-US" altLang="zh-CN" sz="2400" b="1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400" b="1" dirty="0" smtClean="0"/>
              <a:t>作</a:t>
            </a:r>
            <a:r>
              <a:rPr lang="en-US" altLang="zh-CN" sz="2400" b="1" dirty="0" smtClean="0"/>
              <a:t>FFT</a:t>
            </a:r>
            <a:r>
              <a:rPr lang="zh-CN" altLang="en-US" sz="2400" b="1" dirty="0" smtClean="0"/>
              <a:t>，计算</a:t>
            </a:r>
            <a:r>
              <a:rPr lang="zh-CN" altLang="en-US" sz="2400" b="1" dirty="0"/>
              <a:t>各动态性能参数</a:t>
            </a:r>
            <a:endParaRPr lang="en-US" altLang="zh-CN" sz="2400" b="1" dirty="0"/>
          </a:p>
          <a:p>
            <a:endParaRPr lang="zh-CN" altLang="en-US" sz="1800" kern="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4812077"/>
              </p:ext>
            </p:extLst>
          </p:nvPr>
        </p:nvGraphicFramePr>
        <p:xfrm>
          <a:off x="827584" y="2673308"/>
          <a:ext cx="7776864" cy="2987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008"/>
                <a:gridCol w="1555008"/>
                <a:gridCol w="1555008"/>
                <a:gridCol w="1555920"/>
                <a:gridCol w="1555920"/>
              </a:tblGrid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参数</a:t>
                      </a:r>
                      <a:r>
                        <a:rPr lang="en-US" sz="1200" kern="100" dirty="0">
                          <a:effectLst/>
                        </a:rPr>
                        <a:t>\</a:t>
                      </a:r>
                      <a:r>
                        <a:rPr lang="zh-CN" sz="1200" kern="100" dirty="0">
                          <a:effectLst/>
                        </a:rPr>
                        <a:t>通道号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THD(dBc)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-62.13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-59.61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-58.67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-64.78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SFDR(dB)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66.28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62.05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63.35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66.19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SNR(dB)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49.42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48.88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48.27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49.19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SINAD(dB)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49.19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48.57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47.90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49.07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97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ENOB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7.88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7.78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7.66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7.86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2808312" cy="4718149"/>
          </a:xfrm>
        </p:spPr>
        <p:txBody>
          <a:bodyPr/>
          <a:lstStyle/>
          <a:p>
            <a:r>
              <a:rPr lang="zh-CN" altLang="en-US" sz="2400" dirty="0" smtClean="0"/>
              <a:t>数据传输测试</a:t>
            </a:r>
            <a:endParaRPr lang="en-US" altLang="zh-CN" sz="2400" dirty="0" smtClean="0"/>
          </a:p>
          <a:p>
            <a:pPr marL="381600" lvl="1"/>
            <a:r>
              <a:rPr lang="zh-CN" altLang="en-US" sz="2000" dirty="0" smtClean="0"/>
              <a:t>采用</a:t>
            </a:r>
            <a:r>
              <a:rPr lang="en-US" altLang="zh-CN" sz="2000" dirty="0" smtClean="0"/>
              <a:t>Xilinx</a:t>
            </a:r>
            <a:r>
              <a:rPr lang="zh-CN" altLang="en-US" sz="2000" dirty="0" smtClean="0"/>
              <a:t>提供的</a:t>
            </a:r>
            <a:r>
              <a:rPr lang="en-US" altLang="zh-CN" sz="2000" dirty="0" smtClean="0"/>
              <a:t>IBERT IP</a:t>
            </a:r>
            <a:r>
              <a:rPr lang="zh-CN" altLang="en-US" sz="2000" dirty="0" smtClean="0"/>
              <a:t>核来测试</a:t>
            </a:r>
            <a:r>
              <a:rPr lang="en-US" altLang="zh-CN" sz="2000" dirty="0" smtClean="0"/>
              <a:t>GTP</a:t>
            </a:r>
            <a:r>
              <a:rPr lang="zh-CN" altLang="en-US" sz="2000" dirty="0" smtClean="0"/>
              <a:t>的误码率</a:t>
            </a:r>
            <a:endParaRPr lang="en-US" altLang="zh-CN" sz="2000" dirty="0" smtClean="0"/>
          </a:p>
          <a:p>
            <a:pPr marL="381600" lvl="1"/>
            <a:r>
              <a:rPr lang="zh-CN" altLang="en-US" sz="2000" dirty="0" smtClean="0"/>
              <a:t>在外部光纤回环和</a:t>
            </a:r>
            <a:r>
              <a:rPr lang="en-US" altLang="zh-CN" sz="2000" dirty="0" smtClean="0"/>
              <a:t>2.5Gbps</a:t>
            </a:r>
            <a:r>
              <a:rPr lang="zh-CN" altLang="en-US" sz="2000" dirty="0" smtClean="0"/>
              <a:t>线速率下，采用</a:t>
            </a:r>
            <a:r>
              <a:rPr lang="en-US" altLang="zh-CN" sz="2000" dirty="0" smtClean="0"/>
              <a:t>PRBS-31</a:t>
            </a:r>
            <a:r>
              <a:rPr lang="zh-CN" altLang="en-US" sz="2000" dirty="0" smtClean="0"/>
              <a:t>伪随机码测试</a:t>
            </a:r>
            <a:endParaRPr lang="en-US" altLang="zh-CN" sz="2000" dirty="0" smtClean="0"/>
          </a:p>
          <a:p>
            <a:pPr marL="381600" lvl="1"/>
            <a:r>
              <a:rPr lang="zh-CN" altLang="en-US" sz="2000" dirty="0" smtClean="0"/>
              <a:t>结果误码率小于</a:t>
            </a:r>
            <a:r>
              <a:rPr lang="en-US" altLang="zh-CN" sz="2000" dirty="0" smtClean="0"/>
              <a:t> 1×10</a:t>
            </a:r>
            <a:r>
              <a:rPr lang="en-US" altLang="zh-CN" sz="2000" baseline="30000" dirty="0" smtClean="0"/>
              <a:t>-12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1"/>
            <a:ext cx="5868144" cy="5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74597"/>
            <a:ext cx="7543824" cy="1139825"/>
          </a:xfrm>
        </p:spPr>
        <p:txBody>
          <a:bodyPr/>
          <a:lstStyle/>
          <a:p>
            <a:r>
              <a:rPr lang="zh-CN" altLang="en-US" sz="3600" dirty="0" smtClean="0"/>
              <a:t>性能测试以及与探测器初步联调</a:t>
            </a:r>
            <a:endParaRPr lang="zh-CN" altLang="en-US" sz="3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19756"/>
            <a:ext cx="7342286" cy="42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42910" y="148803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n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PMT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信号输入通道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，设置工作模式为外触发，每次触发后采集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1us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数据。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8186766" cy="4718149"/>
          </a:xfrm>
        </p:spPr>
        <p:txBody>
          <a:bodyPr/>
          <a:lstStyle/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en-US" dirty="0" smtClean="0"/>
              <a:t>设计了</a:t>
            </a:r>
            <a:r>
              <a:rPr lang="zh-CN" altLang="zh-CN" dirty="0" smtClean="0"/>
              <a:t>基于</a:t>
            </a:r>
            <a:r>
              <a:rPr lang="en-US" altLang="zh-CN" dirty="0" smtClean="0"/>
              <a:t>NIM</a:t>
            </a:r>
            <a:r>
              <a:rPr lang="zh-CN" altLang="zh-CN" dirty="0" smtClean="0"/>
              <a:t>机箱的地下暗物质实验电子学</a:t>
            </a:r>
            <a:r>
              <a:rPr lang="zh-CN" altLang="zh-CN" dirty="0" smtClean="0"/>
              <a:t>系统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en-US" dirty="0" smtClean="0"/>
              <a:t>完成</a:t>
            </a:r>
            <a:r>
              <a:rPr lang="zh-CN" altLang="zh-CN" dirty="0" smtClean="0"/>
              <a:t>了</a:t>
            </a:r>
            <a:r>
              <a:rPr lang="en-US" altLang="zh-CN" dirty="0" smtClean="0"/>
              <a:t>4</a:t>
            </a:r>
            <a:r>
              <a:rPr lang="zh-CN" altLang="zh-CN" dirty="0" smtClean="0"/>
              <a:t>通道，</a:t>
            </a:r>
            <a:r>
              <a:rPr lang="en-US" altLang="zh-CN" dirty="0" smtClean="0"/>
              <a:t>10bits</a:t>
            </a:r>
            <a:r>
              <a:rPr lang="zh-CN" altLang="zh-CN" dirty="0" smtClean="0"/>
              <a:t>，</a:t>
            </a:r>
            <a:r>
              <a:rPr lang="en-US" altLang="zh-CN" dirty="0" smtClean="0"/>
              <a:t>1GSps</a:t>
            </a:r>
            <a:r>
              <a:rPr lang="zh-CN" altLang="zh-CN" dirty="0" smtClean="0"/>
              <a:t>的高速采样模数转换电路。</a:t>
            </a:r>
            <a:endParaRPr lang="en-US" altLang="zh-CN" dirty="0" smtClean="0"/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en-US" dirty="0" smtClean="0"/>
              <a:t>完成了数据汇总及传输插件以及光纤</a:t>
            </a:r>
            <a:r>
              <a:rPr lang="en-US" altLang="zh-CN" dirty="0" smtClean="0"/>
              <a:t>-PCIE</a:t>
            </a:r>
            <a:r>
              <a:rPr lang="zh-CN" altLang="en-US" dirty="0" smtClean="0"/>
              <a:t>转换插件设计。</a:t>
            </a:r>
            <a:endParaRPr lang="en-US" altLang="zh-CN" dirty="0" smtClean="0"/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en-US" dirty="0" smtClean="0"/>
              <a:t>完成了大部分系统工作逻辑设计，初步的驱动界面设计。</a:t>
            </a:r>
            <a:endParaRPr lang="en-US" altLang="zh-CN" dirty="0" smtClean="0"/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zh-CN" dirty="0" smtClean="0"/>
              <a:t>研究了</a:t>
            </a:r>
            <a:r>
              <a:rPr lang="en-US" altLang="zh-CN" dirty="0" smtClean="0"/>
              <a:t>ADC</a:t>
            </a:r>
            <a:r>
              <a:rPr lang="zh-CN" altLang="zh-CN" dirty="0" smtClean="0"/>
              <a:t>系统的性能测试方法，并完成了测试。</a:t>
            </a:r>
          </a:p>
          <a:p>
            <a:pPr marL="342900" lvl="1" indent="-342900">
              <a:buClr>
                <a:schemeClr val="accent5">
                  <a:lumMod val="50000"/>
                </a:schemeClr>
              </a:buClr>
              <a:buSzPct val="65000"/>
              <a:buFont typeface="Wingdings" pitchFamily="2" charset="2"/>
              <a:buChar char="n"/>
            </a:pPr>
            <a:r>
              <a:rPr lang="zh-CN" altLang="en-US" dirty="0" smtClean="0"/>
              <a:t>完成与初步探测器联调，得到部分定性的分析结果。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980728"/>
            <a:ext cx="3898776" cy="51125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暗物质</a:t>
            </a:r>
            <a:r>
              <a:rPr lang="zh-CN" altLang="en-US" sz="2400" dirty="0"/>
              <a:t>直接探测原理</a:t>
            </a:r>
            <a:endParaRPr lang="en-US" altLang="zh-CN" sz="2400" dirty="0"/>
          </a:p>
          <a:p>
            <a:pPr lvl="1"/>
            <a:r>
              <a:rPr lang="en-US" altLang="zh-CN" sz="1600" b="0" dirty="0" smtClean="0"/>
              <a:t>WIMPs</a:t>
            </a:r>
            <a:r>
              <a:rPr lang="zh-CN" altLang="en-US" sz="1600" b="0" dirty="0" smtClean="0"/>
              <a:t>（</a:t>
            </a:r>
            <a:r>
              <a:rPr lang="zh-CN" altLang="zh-CN" sz="1600" dirty="0" smtClean="0"/>
              <a:t>弱相互作用</a:t>
            </a:r>
            <a:r>
              <a:rPr lang="zh-CN" altLang="en-US" sz="1600" dirty="0" smtClean="0"/>
              <a:t>重</a:t>
            </a:r>
            <a:r>
              <a:rPr lang="zh-CN" altLang="zh-CN" sz="1600" dirty="0" smtClean="0"/>
              <a:t>粒子</a:t>
            </a:r>
            <a:r>
              <a:rPr lang="zh-CN" altLang="en-US" sz="1600" dirty="0" smtClean="0"/>
              <a:t>）</a:t>
            </a:r>
            <a:r>
              <a:rPr lang="zh-CN" altLang="en-US" sz="1600" b="0" dirty="0" smtClean="0"/>
              <a:t>通过</a:t>
            </a:r>
            <a:r>
              <a:rPr lang="zh-CN" altLang="en-US" sz="1600" b="0" dirty="0"/>
              <a:t>靶物质时发生核反冲。</a:t>
            </a:r>
            <a:endParaRPr lang="en-US" altLang="zh-CN" sz="1600" b="0" dirty="0"/>
          </a:p>
          <a:p>
            <a:pPr lvl="1"/>
            <a:r>
              <a:rPr lang="zh-CN" altLang="en-US" sz="1600" b="0" dirty="0"/>
              <a:t>光子以及电子通过靶物质时发生电子反冲。</a:t>
            </a:r>
            <a:endParaRPr lang="en-US" altLang="zh-CN" sz="1600" b="0" dirty="0"/>
          </a:p>
          <a:p>
            <a:pPr lvl="1"/>
            <a:r>
              <a:rPr lang="zh-CN" altLang="en-US" sz="1600" b="0" dirty="0"/>
              <a:t>探测核反冲事例，排除电子反冲事例，要求探测器具有</a:t>
            </a:r>
            <a:r>
              <a:rPr lang="en-US" altLang="zh-CN" sz="1600" b="0" dirty="0"/>
              <a:t>n-gamma</a:t>
            </a:r>
            <a:r>
              <a:rPr lang="zh-CN" altLang="en-US" sz="1600" b="0" dirty="0" smtClean="0"/>
              <a:t>分辨（核反冲与中子弹性散射类似）。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2400" dirty="0" err="1"/>
              <a:t>CsI</a:t>
            </a:r>
            <a:r>
              <a:rPr lang="en-US" altLang="zh-CN" sz="2400" dirty="0"/>
              <a:t>(Na)</a:t>
            </a:r>
            <a:r>
              <a:rPr lang="zh-CN" altLang="en-US" sz="2400" dirty="0" smtClean="0"/>
              <a:t>晶体的</a:t>
            </a:r>
            <a:r>
              <a:rPr lang="en-US" altLang="zh-CN" sz="2400" dirty="0" smtClean="0"/>
              <a:t>n-gamma</a:t>
            </a:r>
            <a:r>
              <a:rPr lang="zh-CN" altLang="en-US" sz="2400" dirty="0" smtClean="0"/>
              <a:t>分辨原理</a:t>
            </a:r>
            <a:endParaRPr lang="en-US" altLang="zh-CN" sz="2400" dirty="0"/>
          </a:p>
          <a:p>
            <a:pPr lvl="1"/>
            <a:r>
              <a:rPr lang="en-US" altLang="zh-CN" sz="1600" b="0" dirty="0" err="1"/>
              <a:t>CsI</a:t>
            </a:r>
            <a:r>
              <a:rPr lang="en-US" altLang="zh-CN" sz="1600" b="0" dirty="0"/>
              <a:t>(Na)</a:t>
            </a:r>
            <a:r>
              <a:rPr lang="zh-CN" altLang="en-US" sz="1600" b="0" dirty="0"/>
              <a:t>晶体发光包括快发光成分、慢发光成分。不同粒子激发快慢发光成分比例不同</a:t>
            </a:r>
            <a:r>
              <a:rPr lang="zh-CN" altLang="en-US" sz="1600" b="0" dirty="0" smtClean="0"/>
              <a:t>。</a:t>
            </a:r>
            <a:endParaRPr lang="en-US" altLang="zh-CN" sz="1600" b="0" dirty="0" smtClean="0"/>
          </a:p>
          <a:p>
            <a:pPr lvl="1"/>
            <a:r>
              <a:rPr lang="zh-CN" altLang="en-US" sz="1600" b="0" dirty="0" smtClean="0"/>
              <a:t>通过波形鉴别方法来实现</a:t>
            </a:r>
            <a:r>
              <a:rPr lang="en-US" altLang="zh-CN" sz="1600" b="0" dirty="0" smtClean="0"/>
              <a:t>n-gamma</a:t>
            </a:r>
            <a:r>
              <a:rPr lang="zh-CN" altLang="en-US" sz="1600" b="0" dirty="0" smtClean="0"/>
              <a:t>分别。</a:t>
            </a:r>
            <a:endParaRPr lang="zh-CN" altLang="en-US" sz="1600" b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412776"/>
            <a:ext cx="424847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004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1977"/>
            <a:ext cx="3600400" cy="2139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dirty="0" smtClean="0"/>
              <a:t>课题背景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2398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B68E-B86B-48A0-8D77-AB8CDF172D60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797056" y="1772816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dirty="0" smtClean="0"/>
              <a:t>课题背景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1"/>
          </p:nvPr>
        </p:nvSpPr>
        <p:spPr>
          <a:xfrm>
            <a:off x="457200" y="1412777"/>
            <a:ext cx="8075240" cy="47525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探测器</a:t>
            </a:r>
            <a:r>
              <a:rPr lang="zh-CN" altLang="en-US" sz="2400" dirty="0"/>
              <a:t>输出信号的特点：</a:t>
            </a:r>
            <a:endParaRPr lang="en-US" altLang="zh-CN" sz="2400" dirty="0"/>
          </a:p>
          <a:p>
            <a:pPr lvl="1"/>
            <a:r>
              <a:rPr lang="zh-CN" altLang="en-US" sz="2000" dirty="0"/>
              <a:t>核反冲事例：快发光成分占主导</a:t>
            </a:r>
            <a:r>
              <a:rPr lang="zh-CN" altLang="en-US" sz="2000" dirty="0" smtClean="0"/>
              <a:t>，最快信号上升</a:t>
            </a:r>
            <a:r>
              <a:rPr lang="zh-CN" altLang="en-US" sz="2000" dirty="0"/>
              <a:t>沿为</a:t>
            </a:r>
            <a:r>
              <a:rPr lang="en-US" altLang="zh-CN" sz="2000" dirty="0"/>
              <a:t>5ns</a:t>
            </a:r>
            <a:r>
              <a:rPr lang="zh-CN" altLang="en-US" sz="2000" dirty="0"/>
              <a:t>，下降沿为</a:t>
            </a:r>
            <a:r>
              <a:rPr lang="en-US" altLang="zh-CN" sz="2000" dirty="0"/>
              <a:t>20</a:t>
            </a:r>
            <a:r>
              <a:rPr lang="zh-CN" altLang="en-US" sz="2000" dirty="0"/>
              <a:t>～</a:t>
            </a:r>
            <a:r>
              <a:rPr lang="en-US" altLang="zh-CN" sz="2000" dirty="0"/>
              <a:t>30ns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电子反冲事例：慢发光成分占主导，上升沿为</a:t>
            </a:r>
            <a:r>
              <a:rPr lang="en-US" altLang="zh-CN" sz="2000" dirty="0"/>
              <a:t>50ns</a:t>
            </a:r>
            <a:r>
              <a:rPr lang="zh-CN" altLang="en-US" sz="2000" dirty="0"/>
              <a:t>，下降沿约为</a:t>
            </a:r>
            <a:r>
              <a:rPr lang="en-US" altLang="zh-CN" sz="2000" dirty="0"/>
              <a:t>600ns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lvl="1"/>
            <a:r>
              <a:rPr lang="zh-CN" altLang="en-US" sz="2000" dirty="0"/>
              <a:t>信号幅度范围</a:t>
            </a:r>
            <a:r>
              <a:rPr lang="en-US" altLang="zh-CN" sz="2000" dirty="0"/>
              <a:t>5mV</a:t>
            </a:r>
            <a:r>
              <a:rPr lang="zh-CN" altLang="en-US" sz="2000" dirty="0"/>
              <a:t>（单光子信号）～</a:t>
            </a:r>
            <a:r>
              <a:rPr lang="en-US" altLang="zh-CN" sz="2000" dirty="0"/>
              <a:t>400mV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有效事例</a:t>
            </a:r>
            <a:r>
              <a:rPr lang="zh-CN" altLang="en-US" sz="2000" dirty="0" smtClean="0"/>
              <a:t>率约为</a:t>
            </a:r>
            <a:r>
              <a:rPr lang="en-US" altLang="zh-CN" sz="2000" dirty="0" smtClean="0"/>
              <a:t>100Hz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400" dirty="0" smtClean="0"/>
              <a:t>对读出电子学的要求：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信号</a:t>
            </a:r>
            <a:r>
              <a:rPr lang="zh-CN" altLang="en-US" sz="2000" dirty="0" smtClean="0"/>
              <a:t>最快上升沿为</a:t>
            </a:r>
            <a:r>
              <a:rPr lang="en-US" altLang="zh-CN" sz="2000" dirty="0" smtClean="0"/>
              <a:t>5ns</a:t>
            </a:r>
            <a:r>
              <a:rPr lang="zh-CN" altLang="en-US" sz="2000" dirty="0" smtClean="0"/>
              <a:t>，按照波形</a:t>
            </a:r>
            <a:r>
              <a:rPr lang="zh-CN" altLang="en-US" sz="2000" dirty="0" smtClean="0"/>
              <a:t>鉴别的需求，要求使用</a:t>
            </a:r>
            <a:r>
              <a:rPr lang="en-US" altLang="zh-CN" sz="2000" dirty="0"/>
              <a:t>1GSps</a:t>
            </a:r>
            <a:r>
              <a:rPr lang="zh-CN" altLang="en-US" sz="2000" dirty="0"/>
              <a:t>高速模数转换对探测器信号进行波形</a:t>
            </a:r>
            <a:r>
              <a:rPr lang="zh-CN" altLang="en-US" sz="2000" dirty="0" smtClean="0"/>
              <a:t>数字化，传输全波形信息。</a:t>
            </a:r>
            <a:endParaRPr lang="en-US" altLang="zh-CN" sz="2000" dirty="0"/>
          </a:p>
          <a:p>
            <a:pPr lvl="1"/>
            <a:r>
              <a:rPr lang="zh-CN" altLang="en-US" sz="2000" dirty="0" smtClean="0"/>
              <a:t>高速的数据传输方案。</a:t>
            </a:r>
            <a:endParaRPr lang="en-US" altLang="zh-CN" sz="2000" dirty="0" smtClean="0"/>
          </a:p>
          <a:p>
            <a:pPr lvl="1"/>
            <a:endParaRPr lang="en-US" altLang="zh-CN" sz="22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ransition advTm="63712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283152" cy="1139825"/>
          </a:xfrm>
        </p:spPr>
        <p:txBody>
          <a:bodyPr/>
          <a:lstStyle/>
          <a:p>
            <a:r>
              <a:rPr lang="zh-CN" altLang="en-US" dirty="0" smtClean="0"/>
              <a:t>读出电子学系统结构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1"/>
          </p:nvPr>
        </p:nvSpPr>
        <p:spPr>
          <a:xfrm>
            <a:off x="467544" y="2729849"/>
            <a:ext cx="4186808" cy="329143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读出电子学</a:t>
            </a:r>
            <a:endParaRPr lang="en-US" altLang="zh-CN" sz="2400" dirty="0" smtClean="0"/>
          </a:p>
          <a:p>
            <a:pPr lvl="1"/>
            <a:r>
              <a:rPr lang="zh-CN" altLang="en-US" sz="1800" dirty="0" smtClean="0"/>
              <a:t>高精度电源模块</a:t>
            </a:r>
            <a:endParaRPr lang="en-US" altLang="zh-CN" sz="1800" dirty="0" smtClean="0"/>
          </a:p>
          <a:p>
            <a:pPr lvl="2"/>
            <a:r>
              <a:rPr lang="zh-CN" altLang="en-US" sz="1600" dirty="0" smtClean="0"/>
              <a:t>提供高质量的模拟电源</a:t>
            </a:r>
            <a:endParaRPr lang="en-US" altLang="zh-CN" sz="1600" dirty="0" smtClean="0"/>
          </a:p>
          <a:p>
            <a:pPr lvl="1"/>
            <a:r>
              <a:rPr lang="zh-CN" altLang="en-US" sz="1800" dirty="0" smtClean="0"/>
              <a:t>触发</a:t>
            </a:r>
            <a:r>
              <a:rPr lang="zh-CN" altLang="en-US" sz="1800" dirty="0"/>
              <a:t>及控制插件</a:t>
            </a:r>
            <a:endParaRPr lang="en-US" altLang="zh-CN" sz="1800" dirty="0"/>
          </a:p>
          <a:p>
            <a:pPr lvl="2"/>
            <a:r>
              <a:rPr lang="zh-CN" altLang="en-US" sz="1600" dirty="0" smtClean="0"/>
              <a:t>提供触发</a:t>
            </a:r>
            <a:r>
              <a:rPr lang="zh-CN" altLang="en-US" sz="1600" dirty="0"/>
              <a:t>信号</a:t>
            </a:r>
            <a:endParaRPr lang="en-US" altLang="zh-CN" sz="1600" dirty="0"/>
          </a:p>
          <a:p>
            <a:pPr lvl="1"/>
            <a:r>
              <a:rPr lang="zh-CN" altLang="en-US" sz="1800" dirty="0" smtClean="0"/>
              <a:t>高速</a:t>
            </a:r>
            <a:r>
              <a:rPr lang="zh-CN" altLang="en-US" sz="1800" dirty="0"/>
              <a:t>采样模数转换模块</a:t>
            </a:r>
            <a:endParaRPr lang="en-US" altLang="zh-CN" sz="1800" dirty="0"/>
          </a:p>
          <a:p>
            <a:pPr lvl="2"/>
            <a:r>
              <a:rPr lang="zh-CN" altLang="en-US" sz="1600" dirty="0"/>
              <a:t>信号的高速数字化</a:t>
            </a:r>
            <a:endParaRPr lang="en-US" altLang="zh-CN" sz="1600" dirty="0"/>
          </a:p>
          <a:p>
            <a:pPr lvl="1"/>
            <a:r>
              <a:rPr lang="zh-CN" altLang="en-US" sz="1800" dirty="0"/>
              <a:t>数据</a:t>
            </a:r>
            <a:r>
              <a:rPr lang="zh-CN" altLang="en-US" sz="1800" dirty="0" smtClean="0"/>
              <a:t>汇总及传输插件</a:t>
            </a:r>
            <a:endParaRPr lang="en-US" altLang="zh-CN" sz="1800" dirty="0"/>
          </a:p>
          <a:p>
            <a:pPr lvl="2"/>
            <a:r>
              <a:rPr lang="zh-CN" altLang="en-US" sz="1600" dirty="0" smtClean="0"/>
              <a:t>汇总数据并进行实时处理</a:t>
            </a:r>
            <a:endParaRPr lang="en-US" altLang="zh-CN" sz="1600" dirty="0"/>
          </a:p>
          <a:p>
            <a:pPr lvl="1"/>
            <a:r>
              <a:rPr lang="zh-CN" altLang="en-US" sz="1800" dirty="0" smtClean="0"/>
              <a:t>光纤</a:t>
            </a:r>
            <a:r>
              <a:rPr lang="en-US" altLang="zh-CN" sz="1800" dirty="0" smtClean="0"/>
              <a:t>-PCIE</a:t>
            </a:r>
            <a:r>
              <a:rPr lang="zh-CN" altLang="en-US" sz="1800" dirty="0" smtClean="0"/>
              <a:t>转换插件</a:t>
            </a:r>
            <a:endParaRPr lang="en-US" altLang="zh-CN" sz="1800" dirty="0" smtClean="0"/>
          </a:p>
          <a:p>
            <a:pPr lvl="2"/>
            <a:r>
              <a:rPr lang="zh-CN" altLang="en-US" sz="1600" dirty="0" smtClean="0"/>
              <a:t>将光纤数据通过</a:t>
            </a:r>
            <a:r>
              <a:rPr lang="en-US" altLang="zh-CN" sz="1600" dirty="0" smtClean="0"/>
              <a:t>PCIE</a:t>
            </a:r>
            <a:r>
              <a:rPr lang="zh-CN" altLang="en-US" sz="1600" dirty="0" smtClean="0"/>
              <a:t>总线传输到计算机</a:t>
            </a:r>
            <a:endParaRPr lang="en-US" altLang="zh-CN" sz="1600" dirty="0"/>
          </a:p>
          <a:p>
            <a:pPr lvl="1"/>
            <a:endParaRPr lang="en-US" altLang="zh-CN" sz="18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42988" y="1214438"/>
          <a:ext cx="7010400" cy="1901825"/>
        </p:xfrm>
        <a:graphic>
          <a:graphicData uri="http://schemas.openxmlformats.org/presentationml/2006/ole">
            <p:oleObj spid="_x0000_s1027" name="Visio" r:id="rId4" imgW="10111985" imgH="2752243" progId="Visio.Drawing.11">
              <p:embed/>
            </p:oleObj>
          </a:graphicData>
        </a:graphic>
      </p:graphicFrame>
      <p:sp>
        <p:nvSpPr>
          <p:cNvPr id="9" name="右箭头 8"/>
          <p:cNvSpPr/>
          <p:nvPr/>
        </p:nvSpPr>
        <p:spPr bwMode="auto">
          <a:xfrm rot="18272825">
            <a:off x="4351420" y="4352258"/>
            <a:ext cx="432048" cy="216024"/>
          </a:xfrm>
          <a:prstGeom prst="rightArrow">
            <a:avLst>
              <a:gd name="adj1" fmla="val 44211"/>
              <a:gd name="adj2" fmla="val 67947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 rot="18117509">
            <a:off x="4345934" y="5001599"/>
            <a:ext cx="432048" cy="216024"/>
          </a:xfrm>
          <a:prstGeom prst="rightArrow">
            <a:avLst>
              <a:gd name="adj1" fmla="val 44211"/>
              <a:gd name="adj2" fmla="val 67947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2" name="文本占位符 9"/>
          <p:cNvSpPr txBox="1">
            <a:spLocks/>
          </p:cNvSpPr>
          <p:nvPr/>
        </p:nvSpPr>
        <p:spPr bwMode="auto">
          <a:xfrm>
            <a:off x="4000496" y="3573016"/>
            <a:ext cx="468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lang="zh-CN" altLang="en-US" sz="2000" dirty="0" smtClean="0"/>
              <a:t>采用子母板结构</a:t>
            </a:r>
            <a:endParaRPr lang="en-US" altLang="zh-CN" sz="2000" dirty="0" smtClean="0"/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lang="zh-CN" altLang="en-US" dirty="0" smtClean="0"/>
              <a:t>子板实现</a:t>
            </a:r>
            <a:r>
              <a:rPr lang="en-US" altLang="zh-CN" dirty="0" smtClean="0"/>
              <a:t>4</a:t>
            </a:r>
            <a:r>
              <a:rPr lang="zh-CN" altLang="en-US" dirty="0" smtClean="0"/>
              <a:t>通道，</a:t>
            </a:r>
            <a:r>
              <a:rPr lang="en-US" altLang="zh-CN" dirty="0" smtClean="0"/>
              <a:t>10-bit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1GSps </a:t>
            </a:r>
            <a:r>
              <a:rPr lang="zh-CN" altLang="en-US" dirty="0" smtClean="0"/>
              <a:t>模数转换</a:t>
            </a:r>
            <a:endParaRPr lang="en-US" altLang="zh-CN" dirty="0" smtClean="0"/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lang="zh-CN" altLang="en-US" dirty="0" smtClean="0"/>
              <a:t>母板为</a:t>
            </a:r>
            <a:r>
              <a:rPr lang="en-US" altLang="zh-CN" dirty="0" smtClean="0"/>
              <a:t>NIM</a:t>
            </a:r>
            <a:r>
              <a:rPr lang="zh-CN" altLang="en-US" dirty="0" smtClean="0"/>
              <a:t>标准双宽插件，可安装</a:t>
            </a:r>
            <a:r>
              <a:rPr lang="en-US" altLang="zh-CN" dirty="0" smtClean="0"/>
              <a:t>2</a:t>
            </a:r>
            <a:r>
              <a:rPr lang="zh-CN" altLang="en-US" dirty="0" smtClean="0"/>
              <a:t>块子板</a:t>
            </a:r>
            <a:endParaRPr lang="en-US" altLang="zh-CN" dirty="0" smtClean="0"/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r>
              <a:rPr lang="zh-CN" altLang="en-US" dirty="0" smtClean="0"/>
              <a:t>接口采用自定义的接口协议</a:t>
            </a:r>
            <a:r>
              <a:rPr lang="zh-CN" altLang="en-US" sz="2000" dirty="0" smtClean="0"/>
              <a:t>。</a:t>
            </a:r>
            <a:endParaRPr lang="en-US" altLang="zh-CN" dirty="0" smtClean="0"/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endParaRPr lang="en-US" altLang="zh-CN" dirty="0" smtClean="0"/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</a:pPr>
            <a:endParaRPr lang="en-US" altLang="zh-CN" dirty="0" smtClean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占位符 9"/>
          <p:cNvSpPr txBox="1">
            <a:spLocks/>
          </p:cNvSpPr>
          <p:nvPr/>
        </p:nvSpPr>
        <p:spPr bwMode="auto">
          <a:xfrm>
            <a:off x="4000496" y="5558460"/>
            <a:ext cx="4686304" cy="72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安装在计算机中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/>
            </a:pP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</a:rPr>
              <a:t>标准</a:t>
            </a:r>
            <a:r>
              <a:rPr lang="en-US" altLang="zh-CN" kern="0" dirty="0" smtClean="0">
                <a:latin typeface="微软雅黑" pitchFamily="34" charset="-122"/>
                <a:ea typeface="微软雅黑" pitchFamily="34" charset="-122"/>
              </a:rPr>
              <a:t>PCI Express X8</a:t>
            </a: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</a:rPr>
              <a:t>插卡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4357686" y="5797268"/>
            <a:ext cx="432048" cy="216024"/>
          </a:xfrm>
          <a:prstGeom prst="rightArrow">
            <a:avLst>
              <a:gd name="adj1" fmla="val 44211"/>
              <a:gd name="adj2" fmla="val 67947"/>
            </a:avLst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advTm="6843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1"/>
          </p:nvPr>
        </p:nvSpPr>
        <p:spPr>
          <a:xfrm>
            <a:off x="457200" y="1412776"/>
            <a:ext cx="2962672" cy="471814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模块功能</a:t>
            </a:r>
            <a:endParaRPr lang="en-US" altLang="zh-CN" sz="2400" dirty="0" smtClean="0"/>
          </a:p>
          <a:p>
            <a:pPr marL="400050" lvl="1" indent="0"/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实现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通道，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10-bit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1GSps 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模数转换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00050" lvl="1" indent="0"/>
            <a:r>
              <a:rPr lang="zh-CN" altLang="en-US" sz="1800" dirty="0" smtClean="0"/>
              <a:t>   根据触发信息将有效数据汇总通过高速插件传输到母板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电路原理设计</a:t>
            </a:r>
            <a:endParaRPr lang="en-US" altLang="zh-CN" sz="2400" dirty="0" smtClean="0"/>
          </a:p>
          <a:p>
            <a:pPr lvl="1"/>
            <a:r>
              <a:rPr lang="zh-CN" altLang="en-US" sz="1800" dirty="0" smtClean="0"/>
              <a:t>模拟前端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4</a:t>
            </a:r>
            <a:r>
              <a:rPr lang="zh-CN" altLang="en-US" sz="1800" dirty="0" smtClean="0"/>
              <a:t>通道，</a:t>
            </a:r>
            <a:r>
              <a:rPr lang="en-US" altLang="zh-CN" sz="1800" dirty="0" smtClean="0"/>
              <a:t>10-bit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1GSps ADC</a:t>
            </a:r>
          </a:p>
          <a:p>
            <a:pPr lvl="1"/>
            <a:r>
              <a:rPr lang="zh-CN" altLang="en-US" sz="1800" dirty="0" smtClean="0"/>
              <a:t>锁相环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自检电路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FPGA</a:t>
            </a:r>
          </a:p>
          <a:p>
            <a:pPr lvl="1"/>
            <a:r>
              <a:rPr lang="zh-CN" altLang="en-US" sz="1800" dirty="0" smtClean="0"/>
              <a:t>高速板到板接插件</a:t>
            </a:r>
            <a:endParaRPr lang="en-US" altLang="zh-CN" sz="1800" dirty="0" smtClean="0"/>
          </a:p>
          <a:p>
            <a:pPr lvl="2"/>
            <a:endParaRPr lang="en-US" altLang="zh-CN" sz="2400" dirty="0" smtClean="0"/>
          </a:p>
          <a:p>
            <a:pPr lvl="1">
              <a:buNone/>
            </a:pP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9681839"/>
              </p:ext>
            </p:extLst>
          </p:nvPr>
        </p:nvGraphicFramePr>
        <p:xfrm>
          <a:off x="3109832" y="1571612"/>
          <a:ext cx="6034168" cy="3786214"/>
        </p:xfrm>
        <a:graphic>
          <a:graphicData uri="http://schemas.openxmlformats.org/presentationml/2006/ole">
            <p:oleObj spid="_x0000_s4098" name="Visio" r:id="rId4" imgW="14398086" imgH="8988030" progId="Visio.Drawing.11">
              <p:embed/>
            </p:oleObj>
          </a:graphicData>
        </a:graphic>
      </p:graphicFrame>
    </p:spTree>
  </p:cSld>
  <p:clrMapOvr>
    <a:masterClrMapping/>
  </p:clrMapOvr>
  <p:transition advTm="67579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half" idx="1"/>
          </p:nvPr>
        </p:nvSpPr>
        <p:spPr>
          <a:xfrm>
            <a:off x="457200" y="1196752"/>
            <a:ext cx="3466728" cy="47684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/>
              <a:t>模拟前端的功能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单</a:t>
            </a:r>
            <a:r>
              <a:rPr lang="zh-CN" altLang="en-US" sz="2000" dirty="0" smtClean="0"/>
              <a:t>端转差分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信号调节：</a:t>
            </a:r>
            <a:endParaRPr lang="en-US" altLang="zh-CN" sz="2000" dirty="0" smtClean="0"/>
          </a:p>
          <a:p>
            <a:pPr lvl="2"/>
            <a:r>
              <a:rPr lang="zh-CN" altLang="en-US" sz="1800" dirty="0" smtClean="0"/>
              <a:t>增益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基线偏移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2400" dirty="0" smtClean="0"/>
              <a:t>LMH6554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TI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2.8GHz</a:t>
            </a:r>
            <a:r>
              <a:rPr lang="zh-CN" altLang="en-US" sz="2000" dirty="0" smtClean="0"/>
              <a:t>带宽</a:t>
            </a:r>
            <a:endParaRPr lang="zh-CN" altLang="zh-CN" sz="2000" dirty="0"/>
          </a:p>
          <a:p>
            <a:pPr lvl="1"/>
            <a:r>
              <a:rPr lang="zh-CN" altLang="zh-CN" sz="2000" dirty="0"/>
              <a:t>输入电压噪声密度：</a:t>
            </a:r>
            <a:r>
              <a:rPr lang="en-US" altLang="zh-CN" sz="2000" dirty="0"/>
              <a:t>0.9nV/</a:t>
            </a:r>
            <a:r>
              <a:rPr lang="zh-CN" altLang="zh-CN" sz="2000" dirty="0"/>
              <a:t>√</a:t>
            </a:r>
            <a:r>
              <a:rPr lang="en-US" altLang="zh-CN" sz="2000" dirty="0"/>
              <a:t>Hz</a:t>
            </a:r>
            <a:endParaRPr lang="zh-CN" altLang="zh-CN" sz="2000" dirty="0"/>
          </a:p>
          <a:p>
            <a:pPr lvl="1"/>
            <a:r>
              <a:rPr lang="zh-CN" altLang="zh-CN" sz="2000" dirty="0"/>
              <a:t>输入电流噪声密度：</a:t>
            </a:r>
            <a:r>
              <a:rPr lang="en-US" altLang="zh-CN" sz="2000" dirty="0"/>
              <a:t>11pA/</a:t>
            </a:r>
            <a:r>
              <a:rPr lang="zh-CN" altLang="zh-CN" sz="2000" dirty="0"/>
              <a:t>√</a:t>
            </a:r>
            <a:r>
              <a:rPr lang="en-US" altLang="zh-CN" sz="2000" dirty="0"/>
              <a:t>Hz</a:t>
            </a:r>
            <a:endParaRPr lang="zh-CN" altLang="zh-CN" sz="2000" dirty="0"/>
          </a:p>
          <a:p>
            <a:pPr lvl="1"/>
            <a:r>
              <a:rPr lang="zh-CN" altLang="zh-CN" sz="2000" dirty="0"/>
              <a:t>动态范围：</a:t>
            </a:r>
            <a:r>
              <a:rPr lang="en-US" altLang="zh-CN" sz="2000" dirty="0"/>
              <a:t>5Vpp</a:t>
            </a:r>
            <a:endParaRPr lang="zh-CN" altLang="zh-CN" sz="2000" dirty="0"/>
          </a:p>
          <a:p>
            <a:pPr lvl="1"/>
            <a:r>
              <a:rPr lang="zh-CN" altLang="zh-CN" sz="2000" dirty="0"/>
              <a:t>输入摆率：</a:t>
            </a:r>
            <a:r>
              <a:rPr lang="en-US" altLang="zh-CN" sz="2000" dirty="0"/>
              <a:t>6200V/us</a:t>
            </a:r>
            <a:endParaRPr lang="zh-CN" altLang="zh-CN" sz="2000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6" y="908719"/>
            <a:ext cx="5357991" cy="2880321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3"/>
            <a:ext cx="4030920" cy="2392173"/>
          </a:xfrm>
          <a:prstGeom prst="rect">
            <a:avLst/>
          </a:prstGeom>
        </p:spPr>
      </p:pic>
    </p:spTree>
  </p:cSld>
  <p:clrMapOvr>
    <a:masterClrMapping/>
  </p:clrMapOvr>
  <p:transition advTm="86816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931224" cy="1143000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87115"/>
            <a:ext cx="3898776" cy="47181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dirty="0" smtClean="0"/>
              <a:t>ADC</a:t>
            </a:r>
            <a:r>
              <a:rPr lang="zh-CN" altLang="en-US" sz="2400" dirty="0" smtClean="0"/>
              <a:t>芯片的选型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采样率：信号最快上升沿</a:t>
            </a:r>
            <a:r>
              <a:rPr lang="en-US" altLang="zh-CN" sz="2400" dirty="0" smtClean="0"/>
              <a:t>5ns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1GSps</a:t>
            </a:r>
          </a:p>
          <a:p>
            <a:pPr lvl="1"/>
            <a:r>
              <a:rPr lang="zh-CN" altLang="en-US" sz="2400" dirty="0"/>
              <a:t>精度：</a:t>
            </a:r>
            <a:endParaRPr lang="en-US" altLang="zh-CN" sz="2400" dirty="0"/>
          </a:p>
          <a:p>
            <a:pPr lvl="2"/>
            <a:r>
              <a:rPr lang="zh-CN" altLang="en-US" dirty="0"/>
              <a:t>动态范围为</a:t>
            </a:r>
            <a:r>
              <a:rPr lang="en-US" altLang="zh-CN" dirty="0"/>
              <a:t>400mV</a:t>
            </a:r>
            <a:r>
              <a:rPr lang="zh-CN" altLang="en-US" dirty="0"/>
              <a:t>（最大信号幅度）</a:t>
            </a:r>
            <a:endParaRPr lang="en-US" altLang="zh-CN" dirty="0"/>
          </a:p>
          <a:p>
            <a:pPr lvl="2"/>
            <a:r>
              <a:rPr lang="en-US" altLang="zh-CN" dirty="0"/>
              <a:t>LSB</a:t>
            </a:r>
            <a:r>
              <a:rPr lang="zh-CN" altLang="en-US" dirty="0"/>
              <a:t>约为</a:t>
            </a:r>
            <a:r>
              <a:rPr lang="en-US" altLang="zh-CN" dirty="0"/>
              <a:t>430uV</a:t>
            </a:r>
            <a:r>
              <a:rPr lang="zh-CN" altLang="en-US" dirty="0"/>
              <a:t>（噪声电压）</a:t>
            </a:r>
            <a:endParaRPr lang="en-US" altLang="zh-CN" dirty="0"/>
          </a:p>
          <a:p>
            <a:pPr lvl="2"/>
            <a:r>
              <a:rPr lang="en-US" altLang="zh-CN" dirty="0"/>
              <a:t>N=log</a:t>
            </a:r>
            <a:r>
              <a:rPr lang="en-US" altLang="zh-CN" baseline="-25000" dirty="0"/>
              <a:t>2</a:t>
            </a:r>
            <a:r>
              <a:rPr lang="en-US" altLang="zh-CN" dirty="0"/>
              <a:t>(400mV/0.43mV)=9.86</a:t>
            </a:r>
          </a:p>
          <a:p>
            <a:pPr lvl="1"/>
            <a:r>
              <a:rPr lang="zh-CN" altLang="en-US" sz="2400" dirty="0"/>
              <a:t>高集成度</a:t>
            </a:r>
            <a:endParaRPr lang="en-US" altLang="zh-CN" sz="2400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96BE8F7C-394F-4835-8438-AF0ADF26C8E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716016" y="1087115"/>
            <a:ext cx="4114800" cy="50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400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EV10AQ190</a:t>
            </a:r>
            <a:r>
              <a:rPr lang="zh-CN" altLang="en-US" sz="2400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E2V</a:t>
            </a:r>
            <a:r>
              <a:rPr lang="zh-CN" altLang="en-US" sz="2400" b="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b="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采样率：最高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1.25GSps/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通道</a:t>
            </a:r>
            <a:endParaRPr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动态范围：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500mVpp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>
                <a:latin typeface="微软雅黑" pitchFamily="34" charset="-122"/>
                <a:ea typeface="微软雅黑" pitchFamily="34" charset="-122"/>
              </a:rPr>
              <a:t>精度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10-bit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>
                <a:latin typeface="微软雅黑" pitchFamily="34" charset="-122"/>
                <a:ea typeface="微软雅黑" pitchFamily="34" charset="-122"/>
              </a:rPr>
              <a:t>有效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位：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8.0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8.3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位</a:t>
            </a:r>
            <a:endParaRPr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模拟带宽：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3.2GHz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欧姆匹配电阻</a:t>
            </a:r>
            <a:endParaRPr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>
                <a:latin typeface="微软雅黑" pitchFamily="34" charset="-122"/>
                <a:ea typeface="微软雅黑" pitchFamily="34" charset="-122"/>
              </a:rPr>
              <a:t>孔径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晃动：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200fs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功耗：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1.4W/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通道</a:t>
            </a:r>
            <a:endParaRPr lang="en-US" altLang="zh-CN" sz="2400" kern="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l"/>
            </a:pP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通道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kern="0" dirty="0" smtClean="0">
                <a:latin typeface="微软雅黑" pitchFamily="34" charset="-122"/>
                <a:ea typeface="微软雅黑" pitchFamily="34" charset="-122"/>
              </a:rPr>
              <a:t>芯片</a:t>
            </a:r>
            <a:r>
              <a:rPr lang="en-US" altLang="zh-CN" sz="2400" kern="0" dirty="0" smtClean="0">
                <a:latin typeface="微软雅黑" pitchFamily="34" charset="-122"/>
                <a:ea typeface="微软雅黑" pitchFamily="34" charset="-122"/>
              </a:rPr>
              <a:t>(27×27mm)</a:t>
            </a:r>
          </a:p>
        </p:txBody>
      </p:sp>
      <p:sp>
        <p:nvSpPr>
          <p:cNvPr id="4" name="右箭头 3"/>
          <p:cNvSpPr/>
          <p:nvPr/>
        </p:nvSpPr>
        <p:spPr>
          <a:xfrm>
            <a:off x="4355976" y="3239877"/>
            <a:ext cx="576064" cy="549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2976" y="1714488"/>
            <a:ext cx="6696744" cy="3411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08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zh-CN" altLang="en-US" sz="3600" dirty="0" smtClean="0"/>
              <a:t>高速</a:t>
            </a:r>
            <a:r>
              <a:rPr lang="zh-CN" altLang="en-US" sz="3600" dirty="0"/>
              <a:t>采样模数转换</a:t>
            </a:r>
            <a:r>
              <a:rPr lang="zh-CN" altLang="en-US" sz="3600" dirty="0" smtClean="0"/>
              <a:t>模块</a:t>
            </a:r>
            <a:endParaRPr lang="zh-CN" altLang="en-US" sz="3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half" idx="1"/>
          </p:nvPr>
        </p:nvSpPr>
        <p:spPr>
          <a:xfrm>
            <a:off x="457200" y="1052736"/>
            <a:ext cx="4330824" cy="5112568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None/>
            </a:pPr>
            <a:r>
              <a:rPr lang="zh-CN" altLang="en-US" dirty="0" smtClean="0">
                <a:solidFill>
                  <a:srgbClr val="003399"/>
                </a:solidFill>
                <a:cs typeface="+mn-cs"/>
              </a:rPr>
              <a:t>锁相环的选型</a:t>
            </a:r>
            <a:endParaRPr lang="en-US" altLang="zh-CN" dirty="0">
              <a:solidFill>
                <a:srgbClr val="003399"/>
              </a:solidFill>
              <a:cs typeface="+mn-cs"/>
            </a:endParaRPr>
          </a:p>
          <a:p>
            <a:pPr marL="695325" lvl="2" indent="-34290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</a:rPr>
              <a:t>10bitsADC</a:t>
            </a:r>
            <a:r>
              <a:rPr lang="zh-CN" altLang="zh-CN" sz="2000" dirty="0">
                <a:solidFill>
                  <a:schemeClr val="tx1"/>
                </a:solidFill>
              </a:rPr>
              <a:t>的信噪比为</a:t>
            </a:r>
            <a:r>
              <a:rPr lang="en-US" altLang="zh-CN" sz="2000" dirty="0" smtClean="0">
                <a:solidFill>
                  <a:schemeClr val="tx1"/>
                </a:solidFill>
              </a:rPr>
              <a:t>61.96dB</a:t>
            </a:r>
            <a:r>
              <a:rPr lang="zh-CN" altLang="en-US" sz="2000" dirty="0" smtClean="0">
                <a:solidFill>
                  <a:schemeClr val="tx1"/>
                </a:solidFill>
              </a:rPr>
              <a:t>，模拟信号频率</a:t>
            </a:r>
            <a:r>
              <a:rPr lang="en-US" altLang="zh-CN" sz="2000" dirty="0" smtClean="0">
                <a:solidFill>
                  <a:schemeClr val="tx1"/>
                </a:solidFill>
              </a:rPr>
              <a:t>1GHz</a:t>
            </a:r>
            <a:r>
              <a:rPr lang="zh-CN" altLang="en-US" sz="2000" dirty="0" smtClean="0">
                <a:solidFill>
                  <a:schemeClr val="tx1"/>
                </a:solidFill>
              </a:rPr>
              <a:t>，根据公式计算得到采样时钟的晃动需小于</a:t>
            </a:r>
            <a:r>
              <a:rPr lang="en-US" altLang="zh-CN" sz="2000" dirty="0" smtClean="0">
                <a:solidFill>
                  <a:schemeClr val="tx1"/>
                </a:solidFill>
              </a:rPr>
              <a:t>127fs</a:t>
            </a: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锁相环输出频率能达到</a:t>
            </a:r>
            <a:r>
              <a:rPr lang="en-US" altLang="zh-CN" sz="2000" dirty="0" smtClean="0">
                <a:solidFill>
                  <a:schemeClr val="tx1"/>
                </a:solidFill>
              </a:rPr>
              <a:t>2GHz</a:t>
            </a: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时钟幅度范围：</a:t>
            </a:r>
            <a:r>
              <a:rPr lang="en-US" altLang="zh-CN" sz="2000" dirty="0" smtClean="0">
                <a:solidFill>
                  <a:schemeClr val="tx1"/>
                </a:solidFill>
              </a:rPr>
              <a:t>300mVpp</a:t>
            </a:r>
            <a:r>
              <a:rPr lang="zh-CN" altLang="zh-CN" sz="2000" dirty="0">
                <a:solidFill>
                  <a:schemeClr val="tx1"/>
                </a:solidFill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</a:rPr>
              <a:t>1130mVpp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1"/>
              </a:buClr>
              <a:buSzPct val="65000"/>
              <a:buNone/>
            </a:pPr>
            <a:r>
              <a:rPr lang="en-US" altLang="zh-CN" dirty="0" smtClean="0">
                <a:solidFill>
                  <a:srgbClr val="003399"/>
                </a:solidFill>
                <a:cs typeface="+mn-cs"/>
              </a:rPr>
              <a:t>HMC830LP6G</a:t>
            </a:r>
            <a:r>
              <a:rPr lang="zh-CN" altLang="en-US" dirty="0" smtClean="0">
                <a:solidFill>
                  <a:srgbClr val="003399"/>
                </a:solidFill>
                <a:cs typeface="+mn-cs"/>
              </a:rPr>
              <a:t>（</a:t>
            </a:r>
            <a:r>
              <a:rPr lang="en-US" altLang="zh-CN" dirty="0" smtClean="0">
                <a:solidFill>
                  <a:srgbClr val="003399"/>
                </a:solidFill>
                <a:cs typeface="+mn-cs"/>
              </a:rPr>
              <a:t>Hittite</a:t>
            </a:r>
            <a:r>
              <a:rPr lang="zh-CN" altLang="en-US" dirty="0" smtClean="0">
                <a:solidFill>
                  <a:srgbClr val="003399"/>
                </a:solidFill>
                <a:cs typeface="+mn-cs"/>
              </a:rPr>
              <a:t>）</a:t>
            </a:r>
            <a:endParaRPr lang="en-US" altLang="zh-CN" dirty="0" smtClean="0">
              <a:solidFill>
                <a:srgbClr val="003399"/>
              </a:solidFill>
              <a:cs typeface="+mn-cs"/>
            </a:endParaRP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集成</a:t>
            </a:r>
            <a:r>
              <a:rPr lang="en-US" altLang="zh-CN" sz="2000" dirty="0" smtClean="0">
                <a:solidFill>
                  <a:schemeClr val="tx1"/>
                </a:solidFill>
              </a:rPr>
              <a:t>PLL</a:t>
            </a:r>
            <a:r>
              <a:rPr lang="zh-CN" altLang="en-US" sz="2000" dirty="0" smtClean="0">
                <a:solidFill>
                  <a:schemeClr val="tx1"/>
                </a:solidFill>
              </a:rPr>
              <a:t>和</a:t>
            </a:r>
            <a:r>
              <a:rPr lang="en-US" altLang="zh-CN" sz="2000" dirty="0" smtClean="0">
                <a:solidFill>
                  <a:schemeClr val="tx1"/>
                </a:solidFill>
              </a:rPr>
              <a:t>VCO</a:t>
            </a: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频率范围：</a:t>
            </a:r>
            <a:r>
              <a:rPr lang="en-US" altLang="zh-CN" sz="2000" dirty="0" smtClean="0">
                <a:solidFill>
                  <a:schemeClr val="tx1"/>
                </a:solidFill>
              </a:rPr>
              <a:t>25</a:t>
            </a:r>
            <a:r>
              <a:rPr lang="zh-CN" altLang="en-US" sz="2000" dirty="0" smtClean="0">
                <a:solidFill>
                  <a:schemeClr val="tx1"/>
                </a:solidFill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</a:rPr>
              <a:t>3000MHz</a:t>
            </a: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输出功率范围：</a:t>
            </a:r>
            <a:r>
              <a:rPr lang="en-US" altLang="zh-CN" sz="2000" dirty="0" smtClean="0">
                <a:solidFill>
                  <a:schemeClr val="tx1"/>
                </a:solidFill>
              </a:rPr>
              <a:t>4.5</a:t>
            </a:r>
            <a:r>
              <a:rPr lang="zh-CN" altLang="en-US" sz="2000" dirty="0" smtClean="0">
                <a:solidFill>
                  <a:schemeClr val="tx1"/>
                </a:solidFill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</a:rPr>
              <a:t>7.5dBm</a:t>
            </a:r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531mV</a:t>
            </a:r>
            <a:r>
              <a:rPr lang="zh-CN" altLang="en-US" sz="2000" dirty="0" smtClean="0">
                <a:solidFill>
                  <a:schemeClr val="tx1"/>
                </a:solidFill>
              </a:rPr>
              <a:t>～</a:t>
            </a:r>
            <a:r>
              <a:rPr lang="en-US" altLang="zh-CN" sz="2000" dirty="0" smtClean="0">
                <a:solidFill>
                  <a:schemeClr val="tx1"/>
                </a:solidFill>
              </a:rPr>
              <a:t>750mV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695325" lvl="2" indent="-342900">
              <a:buClr>
                <a:srgbClr val="00B050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时钟晃动小于</a:t>
            </a:r>
            <a:r>
              <a:rPr lang="en-US" altLang="zh-CN" sz="2000" dirty="0" smtClean="0">
                <a:solidFill>
                  <a:schemeClr val="tx1"/>
                </a:solidFill>
              </a:rPr>
              <a:t>180fs</a:t>
            </a:r>
          </a:p>
          <a:p>
            <a:pPr lvl="1"/>
            <a:endParaRPr lang="en-US" altLang="zh-CN" sz="2200" dirty="0" smtClean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8F7C-394F-4835-8438-AF0ADF26C8EC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2" name="图片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067175" cy="2520280"/>
          </a:xfrm>
          <a:prstGeom prst="rect">
            <a:avLst/>
          </a:prstGeom>
        </p:spPr>
      </p:pic>
      <p:sp>
        <p:nvSpPr>
          <p:cNvPr id="9" name="文本占位符 10"/>
          <p:cNvSpPr txBox="1">
            <a:spLocks/>
          </p:cNvSpPr>
          <p:nvPr/>
        </p:nvSpPr>
        <p:spPr bwMode="auto">
          <a:xfrm>
            <a:off x="5076056" y="3789040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400" b="1" kern="0" dirty="0"/>
              <a:t>电路</a:t>
            </a:r>
            <a:r>
              <a:rPr lang="zh-CN" altLang="en-US" sz="2400" b="1" kern="0" dirty="0" smtClean="0"/>
              <a:t>设计</a:t>
            </a:r>
            <a:endParaRPr lang="en-US" altLang="zh-CN" sz="2000" b="1" kern="0" dirty="0" smtClean="0"/>
          </a:p>
          <a:p>
            <a:pPr lvl="1"/>
            <a:r>
              <a:rPr lang="en-US" altLang="zh-CN" sz="2000" dirty="0" smtClean="0"/>
              <a:t>100MHz </a:t>
            </a:r>
            <a:r>
              <a:rPr lang="zh-CN" altLang="en-US" sz="2000" dirty="0" smtClean="0"/>
              <a:t>参考时钟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环路</a:t>
            </a:r>
            <a:r>
              <a:rPr lang="zh-CN" altLang="en-US" sz="2000" dirty="0"/>
              <a:t>滤波器</a:t>
            </a:r>
            <a:endParaRPr lang="en-US" altLang="zh-CN" sz="2000" dirty="0"/>
          </a:p>
          <a:p>
            <a:pPr lvl="2"/>
            <a:r>
              <a:rPr lang="en-US" altLang="zh-CN" sz="1800" dirty="0" smtClean="0"/>
              <a:t>90KHz</a:t>
            </a:r>
            <a:endParaRPr lang="en-US" altLang="zh-CN" sz="1800" dirty="0"/>
          </a:p>
          <a:p>
            <a:pPr lvl="1"/>
            <a:r>
              <a:rPr lang="zh-CN" altLang="en-US" sz="2000" dirty="0" smtClean="0"/>
              <a:t>电源供电</a:t>
            </a:r>
            <a:endParaRPr lang="en-US" altLang="zh-CN" sz="2000" dirty="0"/>
          </a:p>
          <a:p>
            <a:pPr lvl="2"/>
            <a:r>
              <a:rPr lang="en-US" altLang="zh-CN" sz="1800" dirty="0"/>
              <a:t>+5V</a:t>
            </a:r>
            <a:r>
              <a:rPr lang="zh-CN" altLang="en-US" sz="1800" dirty="0"/>
              <a:t>、</a:t>
            </a:r>
            <a:r>
              <a:rPr lang="en-US" altLang="zh-CN" sz="1800" dirty="0"/>
              <a:t>+3.3V</a:t>
            </a:r>
            <a:endParaRPr lang="zh-CN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200" kern="0" dirty="0" smtClean="0"/>
          </a:p>
        </p:txBody>
      </p:sp>
    </p:spTree>
  </p:cSld>
  <p:clrMapOvr>
    <a:masterClrMapping/>
  </p:clrMapOvr>
  <p:transition advTm="4102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heme/theme1.xml><?xml version="1.0" encoding="utf-8"?>
<a:theme xmlns:a="http://schemas.openxmlformats.org/drawingml/2006/main" name="ihep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solidFill>
          <a:srgbClr val="FF0000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</Template>
  <TotalTime>625</TotalTime>
  <Words>2067</Words>
  <Application>Microsoft Office PowerPoint</Application>
  <PresentationFormat>全屏显示(4:3)</PresentationFormat>
  <Paragraphs>368</Paragraphs>
  <Slides>30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ihep</vt:lpstr>
      <vt:lpstr>主题1</vt:lpstr>
      <vt:lpstr>Edge</vt:lpstr>
      <vt:lpstr>Microsoft Office Visio 绘图</vt:lpstr>
      <vt:lpstr>Visio</vt:lpstr>
      <vt:lpstr>基于NIM机箱的地下暗物质实验电子学系统研制</vt:lpstr>
      <vt:lpstr>概要</vt:lpstr>
      <vt:lpstr>课题背景</vt:lpstr>
      <vt:lpstr>课题背景</vt:lpstr>
      <vt:lpstr>读出电子学系统结构</vt:lpstr>
      <vt:lpstr>高速采样模数转换模块</vt:lpstr>
      <vt:lpstr>高速采样模数转换模块</vt:lpstr>
      <vt:lpstr>高速采样模数转换模块</vt:lpstr>
      <vt:lpstr>高速采样模数转换模块</vt:lpstr>
      <vt:lpstr>高速采样模数转换模块</vt:lpstr>
      <vt:lpstr>高速采样模数转换模块</vt:lpstr>
      <vt:lpstr>数据汇总及传输插件</vt:lpstr>
      <vt:lpstr>数据汇总及传输插件</vt:lpstr>
      <vt:lpstr>数据汇总及传输插件</vt:lpstr>
      <vt:lpstr>光纤-PCIE转换插件</vt:lpstr>
      <vt:lpstr>光纤-PCIE转换插件</vt:lpstr>
      <vt:lpstr> 数据格式</vt:lpstr>
      <vt:lpstr>系统电压温度监测</vt:lpstr>
      <vt:lpstr>散热考虑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性能测试以及与探测器初步联调</vt:lpstr>
      <vt:lpstr>总结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基于NIM机箱的地下暗物质实验电子学系统研制</dc:title>
  <dc:creator>holland</dc:creator>
  <cp:lastModifiedBy>hujun</cp:lastModifiedBy>
  <cp:revision>62</cp:revision>
  <dcterms:created xsi:type="dcterms:W3CDTF">2014-08-10T10:52:34Z</dcterms:created>
  <dcterms:modified xsi:type="dcterms:W3CDTF">2014-08-12T08:56:28Z</dcterms:modified>
</cp:coreProperties>
</file>