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zh-CN"/>
    </a:defPPr>
    <a:lvl1pPr algn="l" rtl="0" fontAlgn="base">
      <a:spcBef>
        <a:spcPct val="0"/>
      </a:spcBef>
      <a:spcAft>
        <a:spcPct val="0"/>
      </a:spcAft>
      <a:defRPr sz="3600"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sz="3600"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sz="3600"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sz="3600"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sz="3600" kern="1200">
        <a:solidFill>
          <a:schemeClr val="tx1"/>
        </a:solidFill>
        <a:latin typeface="Arial" pitchFamily="34" charset="0"/>
        <a:ea typeface="宋体" pitchFamily="2" charset="-122"/>
        <a:cs typeface="+mn-cs"/>
      </a:defRPr>
    </a:lvl5pPr>
    <a:lvl6pPr marL="2286000" algn="l" defTabSz="914400" rtl="0" eaLnBrk="1" latinLnBrk="0" hangingPunct="1">
      <a:defRPr sz="3600" kern="1200">
        <a:solidFill>
          <a:schemeClr val="tx1"/>
        </a:solidFill>
        <a:latin typeface="Arial" pitchFamily="34" charset="0"/>
        <a:ea typeface="宋体" pitchFamily="2" charset="-122"/>
        <a:cs typeface="+mn-cs"/>
      </a:defRPr>
    </a:lvl6pPr>
    <a:lvl7pPr marL="2743200" algn="l" defTabSz="914400" rtl="0" eaLnBrk="1" latinLnBrk="0" hangingPunct="1">
      <a:defRPr sz="3600" kern="1200">
        <a:solidFill>
          <a:schemeClr val="tx1"/>
        </a:solidFill>
        <a:latin typeface="Arial" pitchFamily="34" charset="0"/>
        <a:ea typeface="宋体" pitchFamily="2" charset="-122"/>
        <a:cs typeface="+mn-cs"/>
      </a:defRPr>
    </a:lvl7pPr>
    <a:lvl8pPr marL="3200400" algn="l" defTabSz="914400" rtl="0" eaLnBrk="1" latinLnBrk="0" hangingPunct="1">
      <a:defRPr sz="3600" kern="1200">
        <a:solidFill>
          <a:schemeClr val="tx1"/>
        </a:solidFill>
        <a:latin typeface="Arial" pitchFamily="34" charset="0"/>
        <a:ea typeface="宋体" pitchFamily="2" charset="-122"/>
        <a:cs typeface="+mn-cs"/>
      </a:defRPr>
    </a:lvl8pPr>
    <a:lvl9pPr marL="3657600" algn="l" defTabSz="914400" rtl="0" eaLnBrk="1" latinLnBrk="0" hangingPunct="1">
      <a:defRPr sz="36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800000"/>
    <a:srgbClr val="FF3300"/>
    <a:srgbClr val="FF3399"/>
    <a:srgbClr val="6666FF"/>
    <a:srgbClr val="FF6600"/>
    <a:srgbClr val="C90303"/>
    <a:srgbClr val="CC0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1" autoAdjust="0"/>
    <p:restoredTop sz="94660"/>
  </p:normalViewPr>
  <p:slideViewPr>
    <p:cSldViewPr>
      <p:cViewPr varScale="1">
        <p:scale>
          <a:sx n="80" d="100"/>
          <a:sy n="80" d="100"/>
        </p:scale>
        <p:origin x="-49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4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18332DD-433F-4A86-9659-182D10309DA8}" type="datetimeFigureOut">
              <a:rPr lang="zh-CN" altLang="en-US"/>
              <a:pPr>
                <a:defRPr/>
              </a:pPr>
              <a:t>2014-8-12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DF166408-1823-49BF-8D98-FD97EE72A771}" type="slidenum">
              <a:rPr lang="zh-CN" altLang="en-US"/>
              <a:pPr>
                <a:defRPr/>
              </a:pPr>
              <a:t>‹#›</a:t>
            </a:fld>
            <a:endParaRPr lang="zh-CN" altLang="en-US"/>
          </a:p>
        </p:txBody>
      </p:sp>
    </p:spTree>
    <p:extLst>
      <p:ext uri="{BB962C8B-B14F-4D97-AF65-F5344CB8AC3E}">
        <p14:creationId xmlns:p14="http://schemas.microsoft.com/office/powerpoint/2010/main" val="114852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zh-CN" alt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zh-CN" altLang="en-US"/>
              <a:t>0,1,2,3...</a:t>
            </a:r>
            <a:endParaRPr lang="en-US" altLang="zh-CN"/>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D9D03DA-78A5-42F7-916A-83F6498ADB86}" type="slidenum">
              <a:rPr lang="zh-CN" altLang="en-US"/>
              <a:pPr>
                <a:defRPr/>
              </a:pPr>
              <a:t>‹#›</a:t>
            </a:fld>
            <a:endParaRPr lang="en-US" altLang="zh-CN"/>
          </a:p>
        </p:txBody>
      </p:sp>
    </p:spTree>
    <p:extLst>
      <p:ext uri="{BB962C8B-B14F-4D97-AF65-F5344CB8AC3E}">
        <p14:creationId xmlns:p14="http://schemas.microsoft.com/office/powerpoint/2010/main" val="251559341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765BC77-9241-4CB7-83C7-FC57CE923B54}" type="slidenum">
              <a:rPr lang="zh-CN" altLang="en-US" smtClean="0"/>
              <a:pPr>
                <a:defRPr/>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spTree>
    <p:extLst>
      <p:ext uri="{BB962C8B-B14F-4D97-AF65-F5344CB8AC3E}">
        <p14:creationId xmlns:p14="http://schemas.microsoft.com/office/powerpoint/2010/main" val="288440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4251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4899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FB246E6C-969D-41EF-81F5-8EE057C7F181}" type="datetimeFigureOut">
              <a:rPr lang="zh-CN" altLang="en-US"/>
              <a:pPr>
                <a:defRPr/>
              </a:pPr>
              <a:t>2014-8-12</a:t>
            </a:fld>
            <a:endParaRPr lang="en-US"/>
          </a:p>
        </p:txBody>
      </p:sp>
      <p:sp>
        <p:nvSpPr>
          <p:cNvPr id="5" name="页脚占位符 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5951B536-BB75-47F7-A5DD-484B1713D270}" type="slidenum">
              <a:rPr lang="zh-CN" altLang="en-US"/>
              <a:pPr>
                <a:defRPr/>
              </a:pPr>
              <a:t>‹#›</a:t>
            </a:fld>
            <a:endParaRPr lang="en-US"/>
          </a:p>
        </p:txBody>
      </p:sp>
    </p:spTree>
    <p:extLst>
      <p:ext uri="{BB962C8B-B14F-4D97-AF65-F5344CB8AC3E}">
        <p14:creationId xmlns:p14="http://schemas.microsoft.com/office/powerpoint/2010/main" val="437647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1D4A1F43-3960-4D8D-AA93-EC11CF6665A7}" type="datetimeFigureOut">
              <a:rPr lang="zh-CN" altLang="en-US"/>
              <a:pPr>
                <a:defRPr/>
              </a:pPr>
              <a:t>2014-8-12</a:t>
            </a:fld>
            <a:endParaRPr lang="en-US"/>
          </a:p>
        </p:txBody>
      </p:sp>
      <p:sp>
        <p:nvSpPr>
          <p:cNvPr id="5" name="页脚占位符 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84CC4DA2-6889-476C-B0BA-24773FAAF57B}" type="slidenum">
              <a:rPr lang="zh-CN" altLang="en-US"/>
              <a:pPr>
                <a:defRPr/>
              </a:pPr>
              <a:t>‹#›</a:t>
            </a:fld>
            <a:endParaRPr lang="en-US"/>
          </a:p>
        </p:txBody>
      </p:sp>
    </p:spTree>
    <p:extLst>
      <p:ext uri="{BB962C8B-B14F-4D97-AF65-F5344CB8AC3E}">
        <p14:creationId xmlns:p14="http://schemas.microsoft.com/office/powerpoint/2010/main" val="162254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58308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59860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8255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5584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4087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15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7771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0923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28625" y="15716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pic>
        <p:nvPicPr>
          <p:cNvPr id="2051" name="Picture 7" descr="rainbow"/>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750" y="571500"/>
            <a:ext cx="8223250" cy="73025"/>
          </a:xfrm>
          <a:prstGeom prst="rect">
            <a:avLst/>
          </a:prstGeom>
          <a:gradFill rotWithShape="1">
            <a:gsLst>
              <a:gs pos="0">
                <a:srgbClr val="000082"/>
              </a:gs>
              <a:gs pos="30000">
                <a:srgbClr val="66008F"/>
              </a:gs>
              <a:gs pos="64999">
                <a:srgbClr val="BA0066"/>
              </a:gs>
              <a:gs pos="89999">
                <a:srgbClr val="FF0000"/>
              </a:gs>
              <a:gs pos="100000">
                <a:srgbClr val="FF8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2" name="图片 27" descr="研究所.png"/>
          <p:cNvPicPr>
            <a:picLocks noChangeAspect="1"/>
          </p:cNvPicPr>
          <p:nvPr userDrawn="1"/>
        </p:nvPicPr>
        <p:blipFill>
          <a:blip r:embed="rId16">
            <a:extLst>
              <a:ext uri="{28A0092B-C50C-407E-A947-70E740481C1C}">
                <a14:useLocalDpi xmlns:a14="http://schemas.microsoft.com/office/drawing/2010/main" val="0"/>
              </a:ext>
            </a:extLst>
          </a:blip>
          <a:srcRect l="3807" r="80968"/>
          <a:stretch>
            <a:fillRect/>
          </a:stretch>
        </p:blipFill>
        <p:spPr bwMode="auto">
          <a:xfrm>
            <a:off x="285750" y="104775"/>
            <a:ext cx="571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userDrawn="1"/>
        </p:nvSpPr>
        <p:spPr>
          <a:xfrm>
            <a:off x="6357938" y="0"/>
            <a:ext cx="2071687" cy="584200"/>
          </a:xfrm>
          <a:prstGeom prst="rect">
            <a:avLst/>
          </a:prstGeom>
          <a:noFill/>
        </p:spPr>
        <p:txBody>
          <a:bodyPr>
            <a:spAutoFit/>
          </a:bodyPr>
          <a:lstStyle/>
          <a:p>
            <a:pPr>
              <a:defRPr/>
            </a:pPr>
            <a:r>
              <a:rPr lang="zh-CN" altLang="en-US" sz="1600" b="1" dirty="0">
                <a:latin typeface="楷体_GB2312" pitchFamily="49" charset="-122"/>
                <a:ea typeface="楷体_GB2312" pitchFamily="49" charset="-122"/>
              </a:rPr>
              <a:t>艰苦奋斗  无私奉献</a:t>
            </a:r>
            <a:endParaRPr lang="en-US" altLang="zh-CN" sz="1600" b="1" dirty="0">
              <a:latin typeface="楷体_GB2312" pitchFamily="49" charset="-122"/>
              <a:ea typeface="楷体_GB2312" pitchFamily="49" charset="-122"/>
            </a:endParaRPr>
          </a:p>
          <a:p>
            <a:pPr>
              <a:defRPr/>
            </a:pPr>
            <a:r>
              <a:rPr lang="zh-CN" altLang="en-US" sz="1600" b="1" dirty="0">
                <a:latin typeface="楷体_GB2312" pitchFamily="49" charset="-122"/>
                <a:ea typeface="楷体_GB2312" pitchFamily="49" charset="-122"/>
              </a:rPr>
              <a:t>集智攻关  勇攀高峰</a:t>
            </a:r>
          </a:p>
        </p:txBody>
      </p:sp>
      <p:sp>
        <p:nvSpPr>
          <p:cNvPr id="31" name="TextBox 30"/>
          <p:cNvSpPr txBox="1"/>
          <p:nvPr userDrawn="1"/>
        </p:nvSpPr>
        <p:spPr>
          <a:xfrm>
            <a:off x="827088" y="115888"/>
            <a:ext cx="4572000" cy="396875"/>
          </a:xfrm>
          <a:prstGeom prst="rect">
            <a:avLst/>
          </a:prstGeom>
          <a:noFill/>
        </p:spPr>
        <p:txBody>
          <a:bodyPr>
            <a:spAutoFit/>
          </a:bodyPr>
          <a:lstStyle>
            <a:lvl1pPr eaLnBrk="0" hangingPunct="0">
              <a:defRPr sz="3600">
                <a:solidFill>
                  <a:schemeClr val="tx1"/>
                </a:solidFill>
                <a:latin typeface="Arial" pitchFamily="34" charset="0"/>
                <a:ea typeface="宋体" pitchFamily="2" charset="-122"/>
              </a:defRPr>
            </a:lvl1pPr>
            <a:lvl2pPr marL="742950" indent="-285750" eaLnBrk="0" hangingPunct="0">
              <a:defRPr sz="3600">
                <a:solidFill>
                  <a:schemeClr val="tx1"/>
                </a:solidFill>
                <a:latin typeface="Arial" pitchFamily="34" charset="0"/>
                <a:ea typeface="宋体" pitchFamily="2" charset="-122"/>
              </a:defRPr>
            </a:lvl2pPr>
            <a:lvl3pPr marL="1143000" indent="-228600" eaLnBrk="0" hangingPunct="0">
              <a:defRPr sz="3600">
                <a:solidFill>
                  <a:schemeClr val="tx1"/>
                </a:solidFill>
                <a:latin typeface="Arial" pitchFamily="34" charset="0"/>
                <a:ea typeface="宋体" pitchFamily="2" charset="-122"/>
              </a:defRPr>
            </a:lvl3pPr>
            <a:lvl4pPr marL="1600200" indent="-228600" eaLnBrk="0" hangingPunct="0">
              <a:defRPr sz="3600">
                <a:solidFill>
                  <a:schemeClr val="tx1"/>
                </a:solidFill>
                <a:latin typeface="Arial" pitchFamily="34" charset="0"/>
                <a:ea typeface="宋体" pitchFamily="2" charset="-122"/>
              </a:defRPr>
            </a:lvl4pPr>
            <a:lvl5pPr marL="2057400" indent="-228600" eaLnBrk="0" hangingPunct="0">
              <a:defRPr sz="3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tx1"/>
                </a:solidFill>
                <a:latin typeface="Arial" pitchFamily="34" charset="0"/>
                <a:ea typeface="宋体" pitchFamily="2" charset="-122"/>
              </a:defRPr>
            </a:lvl9pPr>
          </a:lstStyle>
          <a:p>
            <a:pPr eaLnBrk="1" hangingPunct="1"/>
            <a:r>
              <a:rPr lang="zh-CN" altLang="en-US" sz="2000">
                <a:latin typeface="华文琥珀" pitchFamily="2" charset="-122"/>
                <a:ea typeface="华文琥珀" pitchFamily="2" charset="-122"/>
              </a:rPr>
              <a:t>西北核技术研究所</a:t>
            </a:r>
            <a:endParaRPr lang="en-US" altLang="zh-CN" sz="2000">
              <a:latin typeface="华文琥珀" pitchFamily="2" charset="-122"/>
              <a:ea typeface="华文琥珀" pitchFamily="2" charset="-122"/>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33.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3.png"/><Relationship Id="rId5" Type="http://schemas.openxmlformats.org/officeDocument/2006/relationships/image" Target="../media/image41.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9.jpe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8.jpeg"/><Relationship Id="rId5" Type="http://schemas.openxmlformats.org/officeDocument/2006/relationships/image" Target="../media/image6.png"/><Relationship Id="rId10" Type="http://schemas.openxmlformats.org/officeDocument/2006/relationships/image" Target="../media/image5.wmf"/><Relationship Id="rId4" Type="http://schemas.openxmlformats.org/officeDocument/2006/relationships/image" Target="../media/image3.emf"/><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9.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124744"/>
            <a:ext cx="7772400" cy="1728192"/>
          </a:xfrm>
        </p:spPr>
        <p:txBody>
          <a:bodyPr/>
          <a:lstStyle/>
          <a:p>
            <a:pPr algn="ctr">
              <a:lnSpc>
                <a:spcPct val="150000"/>
              </a:lnSpc>
              <a:defRPr/>
            </a:pPr>
            <a:r>
              <a:rPr lang="zh-CN" altLang="en-US" sz="4400" b="1" dirty="0" smtClean="0">
                <a:solidFill>
                  <a:srgbClr val="800000"/>
                </a:solidFill>
                <a:latin typeface="黑体" pitchFamily="2" charset="-122"/>
                <a:ea typeface="黑体" pitchFamily="2" charset="-122"/>
              </a:rPr>
              <a:t>中子散射成像系统</a:t>
            </a:r>
            <a:r>
              <a:rPr lang="en-US" altLang="zh-CN" sz="4400" b="1" dirty="0" smtClean="0">
                <a:solidFill>
                  <a:srgbClr val="800000"/>
                </a:solidFill>
                <a:latin typeface="黑体" pitchFamily="2" charset="-122"/>
                <a:ea typeface="黑体" pitchFamily="2" charset="-122"/>
              </a:rPr>
              <a:t/>
            </a:r>
            <a:br>
              <a:rPr lang="en-US" altLang="zh-CN" sz="4400" b="1" dirty="0" smtClean="0">
                <a:solidFill>
                  <a:srgbClr val="800000"/>
                </a:solidFill>
                <a:latin typeface="黑体" pitchFamily="2" charset="-122"/>
                <a:ea typeface="黑体" pitchFamily="2" charset="-122"/>
              </a:rPr>
            </a:br>
            <a:r>
              <a:rPr lang="en-US" altLang="zh-CN" sz="2800" b="1" dirty="0" smtClean="0">
                <a:solidFill>
                  <a:srgbClr val="800000"/>
                </a:solidFill>
                <a:latin typeface="黑体" pitchFamily="2" charset="-122"/>
                <a:ea typeface="黑体" pitchFamily="2" charset="-122"/>
              </a:rPr>
              <a:t>—</a:t>
            </a:r>
            <a:r>
              <a:rPr lang="zh-CN" altLang="en-US" sz="2800" b="1" dirty="0" smtClean="0">
                <a:solidFill>
                  <a:srgbClr val="800000"/>
                </a:solidFill>
                <a:latin typeface="黑体" pitchFamily="2" charset="-122"/>
                <a:ea typeface="黑体" pitchFamily="2" charset="-122"/>
              </a:rPr>
              <a:t>第十七届核电子学与</a:t>
            </a:r>
            <a:r>
              <a:rPr lang="zh-CN" altLang="en-US" sz="2800" b="1" dirty="0">
                <a:solidFill>
                  <a:srgbClr val="800000"/>
                </a:solidFill>
                <a:latin typeface="黑体" pitchFamily="2" charset="-122"/>
                <a:ea typeface="黑体" pitchFamily="2" charset="-122"/>
              </a:rPr>
              <a:t>核</a:t>
            </a:r>
            <a:r>
              <a:rPr lang="zh-CN" altLang="en-US" sz="2800" b="1" dirty="0" smtClean="0">
                <a:solidFill>
                  <a:srgbClr val="800000"/>
                </a:solidFill>
                <a:latin typeface="黑体" pitchFamily="2" charset="-122"/>
                <a:ea typeface="黑体" pitchFamily="2" charset="-122"/>
              </a:rPr>
              <a:t>探测技术学术年会报告</a:t>
            </a:r>
          </a:p>
        </p:txBody>
      </p:sp>
      <p:sp>
        <p:nvSpPr>
          <p:cNvPr id="4102" name="副标题 6"/>
          <p:cNvSpPr>
            <a:spLocks noGrp="1"/>
          </p:cNvSpPr>
          <p:nvPr>
            <p:ph type="subTitle" idx="1"/>
          </p:nvPr>
        </p:nvSpPr>
        <p:spPr>
          <a:xfrm>
            <a:off x="1403648" y="3284984"/>
            <a:ext cx="6400800" cy="3024336"/>
          </a:xfrm>
        </p:spPr>
        <p:txBody>
          <a:bodyPr/>
          <a:lstStyle/>
          <a:p>
            <a:r>
              <a:rPr lang="zh-CN" altLang="en-US" b="1" dirty="0" smtClean="0">
                <a:solidFill>
                  <a:srgbClr val="0000FF"/>
                </a:solidFill>
              </a:rPr>
              <a:t>张显</a:t>
            </a:r>
            <a:r>
              <a:rPr lang="zh-CN" altLang="en-US" b="1" dirty="0" smtClean="0">
                <a:solidFill>
                  <a:srgbClr val="0000FF"/>
                </a:solidFill>
              </a:rPr>
              <a:t>鹏</a:t>
            </a:r>
            <a:endParaRPr lang="en-US" altLang="zh-CN" b="1" dirty="0" smtClean="0">
              <a:solidFill>
                <a:srgbClr val="0000FF"/>
              </a:solidFill>
            </a:endParaRPr>
          </a:p>
          <a:p>
            <a:r>
              <a:rPr lang="zh-CN" altLang="en-US" sz="2400" b="1" dirty="0" smtClean="0">
                <a:solidFill>
                  <a:srgbClr val="0000FF"/>
                </a:solidFill>
                <a:latin typeface="Times New Roman" pitchFamily="18" charset="0"/>
                <a:cs typeface="Times New Roman" pitchFamily="18" charset="0"/>
              </a:rPr>
              <a:t>电话：</a:t>
            </a:r>
            <a:r>
              <a:rPr lang="en-US" altLang="zh-CN" sz="2400" b="1" dirty="0" smtClean="0">
                <a:solidFill>
                  <a:srgbClr val="0000FF"/>
                </a:solidFill>
                <a:latin typeface="Times New Roman" pitchFamily="18" charset="0"/>
                <a:cs typeface="Times New Roman" pitchFamily="18" charset="0"/>
              </a:rPr>
              <a:t>13519185402</a:t>
            </a:r>
          </a:p>
          <a:p>
            <a:r>
              <a:rPr lang="en-US" altLang="zh-CN" sz="2400" b="1" dirty="0" smtClean="0">
                <a:solidFill>
                  <a:srgbClr val="0000FF"/>
                </a:solidFill>
                <a:latin typeface="Times New Roman" pitchFamily="18" charset="0"/>
                <a:cs typeface="Times New Roman" pitchFamily="18" charset="0"/>
              </a:rPr>
              <a:t>email: wetam@tom.com</a:t>
            </a:r>
            <a:endParaRPr lang="en-US" altLang="zh-CN" sz="2400" b="1" dirty="0" smtClean="0">
              <a:solidFill>
                <a:srgbClr val="0000FF"/>
              </a:solidFill>
              <a:latin typeface="Times New Roman" pitchFamily="18" charset="0"/>
              <a:cs typeface="Times New Roman" pitchFamily="18" charset="0"/>
            </a:endParaRPr>
          </a:p>
          <a:p>
            <a:r>
              <a:rPr lang="zh-CN" altLang="en-US" sz="2400" b="1" dirty="0" smtClean="0">
                <a:solidFill>
                  <a:srgbClr val="FF0000"/>
                </a:solidFill>
                <a:latin typeface="华文隶书" pitchFamily="2" charset="-122"/>
                <a:ea typeface="华文隶书" pitchFamily="2" charset="-122"/>
              </a:rPr>
              <a:t>西</a:t>
            </a:r>
            <a:r>
              <a:rPr lang="zh-CN" altLang="en-US" sz="2400" b="1" dirty="0">
                <a:solidFill>
                  <a:srgbClr val="FF0000"/>
                </a:solidFill>
                <a:latin typeface="华文隶书" pitchFamily="2" charset="-122"/>
                <a:ea typeface="华文隶书" pitchFamily="2" charset="-122"/>
              </a:rPr>
              <a:t>北核技术研究</a:t>
            </a:r>
            <a:r>
              <a:rPr lang="zh-CN" altLang="en-US" sz="2400" b="1" dirty="0" smtClean="0">
                <a:solidFill>
                  <a:srgbClr val="FF0000"/>
                </a:solidFill>
                <a:latin typeface="华文隶书" pitchFamily="2" charset="-122"/>
                <a:ea typeface="华文隶书" pitchFamily="2" charset="-122"/>
              </a:rPr>
              <a:t>所二室</a:t>
            </a:r>
            <a:endParaRPr lang="en-US" altLang="zh-CN" sz="2400" b="1" dirty="0" smtClean="0">
              <a:solidFill>
                <a:srgbClr val="FF0000"/>
              </a:solidFill>
              <a:latin typeface="华文隶书" pitchFamily="2" charset="-122"/>
              <a:ea typeface="华文隶书" pitchFamily="2" charset="-122"/>
            </a:endParaRPr>
          </a:p>
          <a:p>
            <a:r>
              <a:rPr lang="zh-CN" altLang="en-US" sz="2400" b="1" dirty="0" smtClean="0">
                <a:solidFill>
                  <a:srgbClr val="FF0000"/>
                </a:solidFill>
                <a:latin typeface="华文隶书" pitchFamily="2" charset="-122"/>
                <a:ea typeface="华文隶书" pitchFamily="2" charset="-122"/>
              </a:rPr>
              <a:t>西</a:t>
            </a:r>
            <a:r>
              <a:rPr lang="zh-CN" altLang="en-US" sz="2400" b="1" dirty="0">
                <a:solidFill>
                  <a:srgbClr val="FF0000"/>
                </a:solidFill>
                <a:latin typeface="华文隶书" pitchFamily="2" charset="-122"/>
                <a:ea typeface="华文隶书" pitchFamily="2" charset="-122"/>
              </a:rPr>
              <a:t>安</a:t>
            </a:r>
            <a:r>
              <a:rPr lang="zh-CN" altLang="en-US" sz="2400" b="1" dirty="0" smtClean="0">
                <a:solidFill>
                  <a:srgbClr val="FF0000"/>
                </a:solidFill>
                <a:latin typeface="华文隶书" pitchFamily="2" charset="-122"/>
                <a:ea typeface="华文隶书" pitchFamily="2" charset="-122"/>
              </a:rPr>
              <a:t>交通大学核</a:t>
            </a:r>
            <a:r>
              <a:rPr lang="zh-CN" altLang="en-US" sz="2400" b="1" dirty="0">
                <a:solidFill>
                  <a:srgbClr val="FF0000"/>
                </a:solidFill>
                <a:latin typeface="华文隶书" pitchFamily="2" charset="-122"/>
                <a:ea typeface="华文隶书" pitchFamily="2" charset="-122"/>
              </a:rPr>
              <a:t>科学与技术学院  </a:t>
            </a:r>
            <a:endParaRPr lang="en-US" altLang="zh-CN" sz="2400" b="1" dirty="0">
              <a:solidFill>
                <a:srgbClr val="FF0000"/>
              </a:solidFill>
              <a:latin typeface="华文隶书" pitchFamily="2" charset="-122"/>
              <a:ea typeface="华文隶书" pitchFamily="2" charset="-122"/>
            </a:endParaRPr>
          </a:p>
          <a:p>
            <a:r>
              <a:rPr lang="en-US" altLang="zh-CN" sz="2400" b="1" dirty="0" smtClean="0">
                <a:solidFill>
                  <a:srgbClr val="0000FF"/>
                </a:solidFill>
              </a:rPr>
              <a:t>2014</a:t>
            </a:r>
            <a:r>
              <a:rPr lang="zh-CN" altLang="en-US" sz="2400" b="1" dirty="0" smtClean="0">
                <a:solidFill>
                  <a:srgbClr val="0000FF"/>
                </a:solidFill>
              </a:rPr>
              <a:t>年</a:t>
            </a:r>
            <a:r>
              <a:rPr lang="en-US" altLang="zh-CN" sz="2400" b="1" dirty="0">
                <a:solidFill>
                  <a:srgbClr val="0000FF"/>
                </a:solidFill>
              </a:rPr>
              <a:t>8</a:t>
            </a:r>
            <a:r>
              <a:rPr lang="zh-CN" altLang="en-US" sz="2400" b="1" dirty="0" smtClean="0">
                <a:solidFill>
                  <a:srgbClr val="0000FF"/>
                </a:solidFill>
              </a:rPr>
              <a:t>月</a:t>
            </a:r>
            <a:r>
              <a:rPr lang="en-US" altLang="zh-CN" sz="2400" b="1" dirty="0" smtClean="0">
                <a:solidFill>
                  <a:srgbClr val="0000FF"/>
                </a:solidFill>
              </a:rPr>
              <a:t>14</a:t>
            </a:r>
            <a:r>
              <a:rPr lang="zh-CN" altLang="en-US" sz="2400" b="1" dirty="0" smtClean="0">
                <a:solidFill>
                  <a:srgbClr val="0000FF"/>
                </a:solidFill>
              </a:rPr>
              <a:t>日</a:t>
            </a:r>
            <a:endParaRPr lang="zh-CN" altLang="en-US" sz="2400" b="1" dirty="0">
              <a:solidFill>
                <a:srgbClr val="0000FF"/>
              </a:solidFill>
            </a:endParaRPr>
          </a:p>
          <a:p>
            <a:endParaRPr lang="en-US" altLang="zh-CN" b="1" dirty="0" smtClean="0">
              <a:solidFill>
                <a:srgbClr val="0000FF"/>
              </a:solidFill>
            </a:endParaRPr>
          </a:p>
          <a:p>
            <a:endParaRPr lang="zh-CN" altLang="en-US" dirty="0" smtClean="0"/>
          </a:p>
        </p:txBody>
      </p:sp>
    </p:spTree>
    <p:extLst>
      <p:ext uri="{BB962C8B-B14F-4D97-AF65-F5344CB8AC3E}">
        <p14:creationId xmlns:p14="http://schemas.microsoft.com/office/powerpoint/2010/main" val="322664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6552" y="593978"/>
            <a:ext cx="5161844" cy="928688"/>
          </a:xfrm>
        </p:spPr>
        <p:txBody>
          <a:bodyPr/>
          <a:lstStyle/>
          <a:p>
            <a:pPr>
              <a:defRPr/>
            </a:pPr>
            <a:r>
              <a:rPr lang="en-US" altLang="zh-CN" sz="3600" b="1" dirty="0">
                <a:solidFill>
                  <a:srgbClr val="800000"/>
                </a:solidFill>
                <a:latin typeface="黑体" pitchFamily="2" charset="-122"/>
                <a:ea typeface="黑体" pitchFamily="2" charset="-122"/>
              </a:rPr>
              <a:t>4</a:t>
            </a:r>
            <a:r>
              <a:rPr lang="zh-CN" altLang="en-US" sz="3600" b="1" dirty="0">
                <a:solidFill>
                  <a:srgbClr val="800000"/>
                </a:solidFill>
                <a:latin typeface="黑体" pitchFamily="2" charset="-122"/>
                <a:ea typeface="黑体" pitchFamily="2" charset="-122"/>
              </a:rPr>
              <a:t>、原理系统实验</a:t>
            </a:r>
          </a:p>
        </p:txBody>
      </p:sp>
      <p:sp>
        <p:nvSpPr>
          <p:cNvPr id="7171" name="Rectangle 3"/>
          <p:cNvSpPr>
            <a:spLocks noGrp="1" noChangeArrowheads="1"/>
          </p:cNvSpPr>
          <p:nvPr>
            <p:ph type="body" idx="1"/>
          </p:nvPr>
        </p:nvSpPr>
        <p:spPr>
          <a:xfrm>
            <a:off x="357188" y="1008063"/>
            <a:ext cx="8501062" cy="920739"/>
          </a:xfrm>
        </p:spPr>
        <p:txBody>
          <a:bodyPr/>
          <a:lstStyle/>
          <a:p>
            <a:pPr marL="0" indent="-96838" algn="just">
              <a:lnSpc>
                <a:spcPts val="3000"/>
              </a:lnSpc>
              <a:spcBef>
                <a:spcPct val="0"/>
              </a:spcBef>
              <a:buFont typeface="Arial" pitchFamily="34" charset="0"/>
              <a:buNone/>
            </a:pPr>
            <a:endParaRPr lang="en-US" altLang="zh-CN" sz="2400" b="1" dirty="0" smtClean="0">
              <a:solidFill>
                <a:srgbClr val="FF0000"/>
              </a:solidFill>
            </a:endParaRPr>
          </a:p>
          <a:p>
            <a:pPr marL="0" indent="-96838" algn="just">
              <a:lnSpc>
                <a:spcPts val="3000"/>
              </a:lnSpc>
              <a:spcBef>
                <a:spcPct val="0"/>
              </a:spcBef>
              <a:buFont typeface="Arial" pitchFamily="34" charset="0"/>
              <a:buNone/>
            </a:pPr>
            <a:r>
              <a:rPr lang="zh-CN" altLang="en-US" sz="2000" b="1" dirty="0" smtClean="0">
                <a:solidFill>
                  <a:srgbClr val="FF0000"/>
                </a:solidFill>
              </a:rPr>
              <a:t> </a:t>
            </a:r>
            <a:endParaRPr lang="en-US" altLang="zh-CN" sz="2000" b="1" dirty="0" smtClean="0">
              <a:solidFill>
                <a:srgbClr val="FF0000"/>
              </a:solidFill>
            </a:endParaRPr>
          </a:p>
          <a:p>
            <a:pPr marL="0" indent="-96838" algn="just">
              <a:lnSpc>
                <a:spcPts val="3000"/>
              </a:lnSpc>
              <a:spcBef>
                <a:spcPct val="0"/>
              </a:spcBef>
              <a:buFont typeface="Arial" pitchFamily="34" charset="0"/>
              <a:buNone/>
            </a:pPr>
            <a:endParaRPr lang="zh-CN" altLang="en-US" sz="2000" b="1" dirty="0" smtClean="0">
              <a:solidFill>
                <a:srgbClr val="FF0000"/>
              </a:solidFill>
            </a:endParaRPr>
          </a:p>
          <a:p>
            <a:pPr marL="0" indent="-96838" algn="just">
              <a:lnSpc>
                <a:spcPts val="3000"/>
              </a:lnSpc>
              <a:spcBef>
                <a:spcPct val="0"/>
              </a:spcBef>
              <a:buFont typeface="Arial" pitchFamily="34" charset="0"/>
              <a:buNone/>
            </a:pPr>
            <a:endParaRPr lang="en-US" altLang="zh-CN" sz="2000" b="1" dirty="0" smtClean="0">
              <a:solidFill>
                <a:srgbClr val="0000FF"/>
              </a:solidFill>
            </a:endParaRPr>
          </a:p>
          <a:p>
            <a:pPr marL="0" indent="-96838" algn="just">
              <a:lnSpc>
                <a:spcPts val="3000"/>
              </a:lnSpc>
              <a:spcBef>
                <a:spcPct val="0"/>
              </a:spcBef>
              <a:buFont typeface="Arial" pitchFamily="34" charset="0"/>
              <a:buNone/>
            </a:pPr>
            <a:endParaRPr lang="zh-CN" altLang="en-US" sz="2000" b="1" dirty="0" smtClean="0">
              <a:solidFill>
                <a:srgbClr val="0000FF"/>
              </a:solidFill>
            </a:endParaRPr>
          </a:p>
        </p:txBody>
      </p:sp>
      <p:sp>
        <p:nvSpPr>
          <p:cNvPr id="7173" name="Rectangle 1"/>
          <p:cNvSpPr>
            <a:spLocks noChangeArrowheads="1"/>
          </p:cNvSpPr>
          <p:nvPr/>
        </p:nvSpPr>
        <p:spPr bwMode="auto">
          <a:xfrm>
            <a:off x="357188" y="1000125"/>
            <a:ext cx="8643937" cy="830263"/>
          </a:xfrm>
          <a:prstGeom prst="rect">
            <a:avLst/>
          </a:prstGeom>
          <a:noFill/>
          <a:ln w="9525">
            <a:noFill/>
            <a:miter lim="800000"/>
            <a:headEnd/>
            <a:tailEnd/>
          </a:ln>
        </p:spPr>
        <p:txBody>
          <a:bodyPr anchor="ctr">
            <a:spAutoFit/>
          </a:bodyPr>
          <a:lstStyle/>
          <a:p>
            <a:pPr indent="363538"/>
            <a:endParaRPr lang="en-US" altLang="zh-CN" sz="2400">
              <a:solidFill>
                <a:srgbClr val="000000"/>
              </a:solidFill>
              <a:latin typeface="Times New Roman" pitchFamily="18" charset="0"/>
              <a:ea typeface="仿宋_GB2312" pitchFamily="49" charset="-122"/>
              <a:cs typeface="Times New Roman" pitchFamily="18" charset="0"/>
            </a:endParaRPr>
          </a:p>
          <a:p>
            <a:pPr indent="363538"/>
            <a:endParaRPr lang="en-US" altLang="zh-CN" sz="2400">
              <a:solidFill>
                <a:srgbClr val="000000"/>
              </a:solidFill>
              <a:latin typeface="Times New Roman" pitchFamily="18" charset="0"/>
              <a:ea typeface="仿宋_GB2312" pitchFamily="49" charset="-122"/>
              <a:cs typeface="Times New Roman" pitchFamily="18" charset="0"/>
            </a:endParaRPr>
          </a:p>
        </p:txBody>
      </p:sp>
      <p:sp>
        <p:nvSpPr>
          <p:cNvPr id="6" name="矩形 5"/>
          <p:cNvSpPr/>
          <p:nvPr/>
        </p:nvSpPr>
        <p:spPr>
          <a:xfrm>
            <a:off x="317971" y="1322611"/>
            <a:ext cx="2492990" cy="400110"/>
          </a:xfrm>
          <a:prstGeom prst="rect">
            <a:avLst/>
          </a:prstGeom>
        </p:spPr>
        <p:txBody>
          <a:bodyPr wrap="none">
            <a:spAutoFit/>
          </a:bodyPr>
          <a:lstStyle/>
          <a:p>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单元探测系统</a:t>
            </a:r>
            <a:endParaRPr lang="zh-CN" altLang="en-US" sz="2000" dirty="0">
              <a:latin typeface="+mj-ea"/>
              <a:ea typeface="+mj-ea"/>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5" name="Rectangle 3"/>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8" name="Rectangle 6"/>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8" name="Rectangle 16"/>
          <p:cNvSpPr>
            <a:spLocks noChangeArrowheads="1"/>
          </p:cNvSpPr>
          <p:nvPr/>
        </p:nvSpPr>
        <p:spPr bwMode="auto">
          <a:xfrm>
            <a:off x="0" y="498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29" name="图片 28" descr="SDC10020"/>
          <p:cNvPicPr/>
          <p:nvPr/>
        </p:nvPicPr>
        <p:blipFill>
          <a:blip r:embed="rId3" cstate="print">
            <a:lum bright="20000" contrast="40000"/>
          </a:blip>
          <a:srcRect/>
          <a:stretch>
            <a:fillRect/>
          </a:stretch>
        </p:blipFill>
        <p:spPr bwMode="auto">
          <a:xfrm>
            <a:off x="1071538" y="3588406"/>
            <a:ext cx="2500331" cy="1928826"/>
          </a:xfrm>
          <a:prstGeom prst="rect">
            <a:avLst/>
          </a:prstGeom>
          <a:noFill/>
          <a:ln w="9525">
            <a:noFill/>
            <a:miter lim="800000"/>
            <a:headEnd/>
            <a:tailEnd/>
          </a:ln>
        </p:spPr>
      </p:pic>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1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1751" name="Rectangle 7"/>
          <p:cNvSpPr>
            <a:spLocks noChangeArrowheads="1"/>
          </p:cNvSpPr>
          <p:nvPr/>
        </p:nvSpPr>
        <p:spPr bwMode="auto">
          <a:xfrm>
            <a:off x="0" y="208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Object 4"/>
          <p:cNvGraphicFramePr>
            <a:graphicFrameLocks noChangeAspect="1"/>
          </p:cNvGraphicFramePr>
          <p:nvPr>
            <p:extLst>
              <p:ext uri="{D42A27DB-BD31-4B8C-83A1-F6EECF244321}">
                <p14:modId xmlns:p14="http://schemas.microsoft.com/office/powerpoint/2010/main" val="2506911611"/>
              </p:ext>
            </p:extLst>
          </p:nvPr>
        </p:nvGraphicFramePr>
        <p:xfrm>
          <a:off x="4436534" y="3693334"/>
          <a:ext cx="3429024" cy="2035983"/>
        </p:xfrm>
        <a:graphic>
          <a:graphicData uri="http://schemas.openxmlformats.org/presentationml/2006/ole">
            <mc:AlternateContent xmlns:mc="http://schemas.openxmlformats.org/markup-compatibility/2006">
              <mc:Choice xmlns:v="urn:schemas-microsoft-com:vml" Requires="v">
                <p:oleObj spid="_x0000_s68618" name="Visio" r:id="rId4" imgW="7029148" imgH="4146559" progId="Visio.Drawing.11">
                  <p:embed/>
                </p:oleObj>
              </mc:Choice>
              <mc:Fallback>
                <p:oleObj name="Visio" r:id="rId4" imgW="7029148" imgH="414655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534" y="3693334"/>
                        <a:ext cx="3429024" cy="20359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内容占位符 2"/>
          <p:cNvSpPr txBox="1">
            <a:spLocks/>
          </p:cNvSpPr>
          <p:nvPr/>
        </p:nvSpPr>
        <p:spPr bwMode="auto">
          <a:xfrm>
            <a:off x="383208" y="1831512"/>
            <a:ext cx="8143932" cy="3697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pitchFamily="34" charset="0"/>
              <a:buChar char="•"/>
            </a:pPr>
            <a:r>
              <a:rPr lang="zh-CN" altLang="en-US" sz="2000" b="1" kern="0" dirty="0" smtClean="0">
                <a:solidFill>
                  <a:srgbClr val="0000FF"/>
                </a:solidFill>
                <a:latin typeface="+mn-lt"/>
                <a:ea typeface="+mn-ea"/>
              </a:rPr>
              <a:t>一个散射探测器，</a:t>
            </a:r>
            <a:r>
              <a:rPr lang="zh-CN" altLang="en-US" sz="2000" b="1" kern="0" dirty="0" smtClean="0">
                <a:solidFill>
                  <a:srgbClr val="0000FF"/>
                </a:solidFill>
              </a:rPr>
              <a:t>三个接收探测器</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zh-CN" altLang="en-US" sz="2000" b="1" kern="0" dirty="0" smtClean="0">
                <a:solidFill>
                  <a:srgbClr val="0000FF"/>
                </a:solidFill>
                <a:latin typeface="+mn-lt"/>
                <a:ea typeface="+mn-ea"/>
              </a:rPr>
              <a:t>每个探测器用三个插件实现波形甄别</a:t>
            </a:r>
            <a:endParaRPr lang="en-US" altLang="zh-CN" sz="2000" b="1" kern="0" dirty="0" smtClean="0">
              <a:solidFill>
                <a:srgbClr val="0000FF"/>
              </a:solidFill>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zh-CN" altLang="en-US" sz="2000" b="1" kern="0" dirty="0" smtClean="0">
                <a:solidFill>
                  <a:srgbClr val="0000FF"/>
                </a:solidFill>
                <a:latin typeface="+mn-lt"/>
                <a:ea typeface="+mn-ea"/>
              </a:rPr>
              <a:t>散射和接受探测器两两之间都进行飞行时间谱测量</a:t>
            </a:r>
            <a:endParaRPr lang="en-US" altLang="zh-CN" sz="2000" b="1" kern="0" dirty="0" smtClean="0">
              <a:solidFill>
                <a:srgbClr val="0000FF"/>
              </a:solidFill>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zh-CN" altLang="en-US" sz="2000" b="1" kern="0" dirty="0" smtClean="0">
                <a:solidFill>
                  <a:srgbClr val="0000FF"/>
                </a:solidFill>
                <a:latin typeface="+mn-lt"/>
                <a:ea typeface="+mn-ea"/>
              </a:rPr>
              <a:t>源为</a:t>
            </a:r>
            <a:r>
              <a:rPr lang="en-US" altLang="zh-CN" sz="2000" b="1" kern="0" dirty="0" smtClean="0">
                <a:solidFill>
                  <a:srgbClr val="0000FF"/>
                </a:solidFill>
                <a:latin typeface="+mn-lt"/>
                <a:ea typeface="+mn-ea"/>
              </a:rPr>
              <a:t>~10</a:t>
            </a:r>
            <a:r>
              <a:rPr lang="en-US" altLang="zh-CN" sz="2000" b="1" kern="0" baseline="30000" dirty="0" smtClean="0">
                <a:solidFill>
                  <a:srgbClr val="0000FF"/>
                </a:solidFill>
                <a:latin typeface="+mn-lt"/>
                <a:ea typeface="+mn-ea"/>
              </a:rPr>
              <a:t>6</a:t>
            </a:r>
            <a:r>
              <a:rPr lang="en-US" altLang="zh-CN" sz="2000" b="1" kern="0" dirty="0" smtClean="0">
                <a:solidFill>
                  <a:srgbClr val="0000FF"/>
                </a:solidFill>
                <a:latin typeface="+mn-lt"/>
                <a:ea typeface="+mn-ea"/>
              </a:rPr>
              <a:t>/s</a:t>
            </a:r>
            <a:r>
              <a:rPr lang="zh-CN" altLang="en-US" sz="2000" b="1" kern="0" dirty="0" smtClean="0">
                <a:solidFill>
                  <a:srgbClr val="0000FF"/>
                </a:solidFill>
                <a:latin typeface="+mn-lt"/>
                <a:ea typeface="+mn-ea"/>
              </a:rPr>
              <a:t>的</a:t>
            </a:r>
            <a:r>
              <a:rPr lang="en-US" altLang="zh-CN" sz="2000" b="1" kern="0" dirty="0" smtClean="0">
                <a:solidFill>
                  <a:srgbClr val="0000FF"/>
                </a:solidFill>
                <a:latin typeface="+mn-lt"/>
                <a:ea typeface="+mn-ea"/>
              </a:rPr>
              <a:t>Cf-252</a:t>
            </a:r>
            <a:r>
              <a:rPr lang="zh-CN" altLang="en-US" sz="2000" b="1" kern="0" dirty="0" smtClean="0">
                <a:solidFill>
                  <a:srgbClr val="0000FF"/>
                </a:solidFill>
                <a:latin typeface="+mn-lt"/>
                <a:ea typeface="+mn-ea"/>
              </a:rPr>
              <a:t>中子源</a:t>
            </a:r>
            <a:endParaRPr lang="en-US" altLang="zh-CN" sz="2000" b="1" kern="0" baseline="30000" dirty="0" smtClean="0">
              <a:solidFill>
                <a:srgbClr val="0000FF"/>
              </a:solidFill>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en-US" altLang="zh-CN" kern="0" dirty="0" smtClean="0">
              <a:latin typeface="+mn-lt"/>
              <a:ea typeface="+mn-ea"/>
            </a:endParaRPr>
          </a:p>
        </p:txBody>
      </p:sp>
      <p:sp>
        <p:nvSpPr>
          <p:cNvPr id="41" name="TextBox 40"/>
          <p:cNvSpPr txBox="1"/>
          <p:nvPr/>
        </p:nvSpPr>
        <p:spPr>
          <a:xfrm>
            <a:off x="1000100" y="5702129"/>
            <a:ext cx="2643206" cy="523220"/>
          </a:xfrm>
          <a:prstGeom prst="rect">
            <a:avLst/>
          </a:prstGeom>
          <a:noFill/>
        </p:spPr>
        <p:txBody>
          <a:bodyPr wrap="square" rtlCol="0">
            <a:spAutoFit/>
          </a:bodyPr>
          <a:lstStyle/>
          <a:p>
            <a:r>
              <a:rPr lang="en-US" altLang="zh-CN" sz="1400" dirty="0" smtClean="0"/>
              <a:t>              </a:t>
            </a:r>
            <a:r>
              <a:rPr lang="en-US" altLang="zh-CN" sz="1400" b="1" dirty="0" smtClean="0">
                <a:solidFill>
                  <a:srgbClr val="7030A0"/>
                </a:solidFill>
                <a:latin typeface="黑体" pitchFamily="2" charset="-122"/>
                <a:ea typeface="黑体" pitchFamily="2" charset="-122"/>
              </a:rPr>
              <a:t>4</a:t>
            </a:r>
            <a:r>
              <a:rPr lang="zh-CN" altLang="en-US" sz="1400" b="1" dirty="0" smtClean="0">
                <a:solidFill>
                  <a:srgbClr val="7030A0"/>
                </a:solidFill>
                <a:latin typeface="黑体" pitchFamily="2" charset="-122"/>
                <a:ea typeface="黑体" pitchFamily="2" charset="-122"/>
              </a:rPr>
              <a:t>单元探测系统</a:t>
            </a:r>
            <a:endParaRPr lang="en-US" altLang="zh-CN" sz="1400" b="1" dirty="0" smtClean="0">
              <a:solidFill>
                <a:srgbClr val="7030A0"/>
              </a:solidFill>
              <a:latin typeface="黑体" pitchFamily="2" charset="-122"/>
              <a:ea typeface="黑体" pitchFamily="2" charset="-122"/>
            </a:endParaRPr>
          </a:p>
          <a:p>
            <a:r>
              <a:rPr lang="zh-CN" altLang="en-US" sz="1400" b="1" dirty="0" smtClean="0">
                <a:solidFill>
                  <a:srgbClr val="7030A0"/>
                </a:solidFill>
                <a:latin typeface="黑体" pitchFamily="2" charset="-122"/>
                <a:ea typeface="黑体" pitchFamily="2" charset="-122"/>
              </a:rPr>
              <a:t>（原子能院串列加速器大厅）</a:t>
            </a:r>
            <a:endParaRPr lang="zh-CN" altLang="en-US" sz="1400" b="1" dirty="0">
              <a:solidFill>
                <a:srgbClr val="7030A0"/>
              </a:solidFill>
              <a:latin typeface="黑体" pitchFamily="2" charset="-122"/>
              <a:ea typeface="黑体" pitchFamily="2" charset="-122"/>
            </a:endParaRPr>
          </a:p>
        </p:txBody>
      </p:sp>
      <p:sp>
        <p:nvSpPr>
          <p:cNvPr id="42" name="TextBox 41"/>
          <p:cNvSpPr txBox="1"/>
          <p:nvPr/>
        </p:nvSpPr>
        <p:spPr>
          <a:xfrm>
            <a:off x="5508104" y="5809850"/>
            <a:ext cx="1285884" cy="307777"/>
          </a:xfrm>
          <a:prstGeom prst="rect">
            <a:avLst/>
          </a:prstGeom>
          <a:noFill/>
        </p:spPr>
        <p:txBody>
          <a:bodyPr wrap="square" rtlCol="0">
            <a:spAutoFit/>
          </a:bodyPr>
          <a:lstStyle/>
          <a:p>
            <a:r>
              <a:rPr lang="zh-CN" altLang="en-US" sz="1400" b="1" dirty="0" smtClean="0">
                <a:solidFill>
                  <a:srgbClr val="7030A0"/>
                </a:solidFill>
                <a:latin typeface="黑体" pitchFamily="2" charset="-122"/>
                <a:ea typeface="黑体" pitchFamily="2" charset="-122"/>
              </a:rPr>
              <a:t>实验接线图</a:t>
            </a:r>
            <a:endParaRPr lang="zh-CN" altLang="en-US" sz="1400" b="1" dirty="0">
              <a:solidFill>
                <a:srgbClr val="7030A0"/>
              </a:solidFill>
              <a:latin typeface="黑体" pitchFamily="2" charset="-122"/>
              <a:ea typeface="黑体" pitchFamily="2" charset="-122"/>
            </a:endParaRPr>
          </a:p>
        </p:txBody>
      </p:sp>
    </p:spTree>
    <p:extLst>
      <p:ext uri="{BB962C8B-B14F-4D97-AF65-F5344CB8AC3E}">
        <p14:creationId xmlns:p14="http://schemas.microsoft.com/office/powerpoint/2010/main" val="1631481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326" y="667259"/>
            <a:ext cx="4676499" cy="1143000"/>
          </a:xfrm>
        </p:spPr>
        <p:txBody>
          <a:bodyPr/>
          <a:lstStyle/>
          <a:p>
            <a:pPr>
              <a:defRPr/>
            </a:pPr>
            <a:r>
              <a:rPr lang="en-US" altLang="zh-CN" sz="3600" b="1" dirty="0">
                <a:solidFill>
                  <a:srgbClr val="800000"/>
                </a:solidFill>
                <a:latin typeface="黑体" pitchFamily="2" charset="-122"/>
                <a:ea typeface="黑体" pitchFamily="2" charset="-122"/>
              </a:rPr>
              <a:t>4</a:t>
            </a:r>
            <a:r>
              <a:rPr lang="zh-CN" altLang="en-US" sz="3600" b="1" dirty="0">
                <a:solidFill>
                  <a:srgbClr val="800000"/>
                </a:solidFill>
                <a:latin typeface="黑体" pitchFamily="2" charset="-122"/>
                <a:ea typeface="黑体" pitchFamily="2" charset="-122"/>
              </a:rPr>
              <a:t>、原理系统实验</a:t>
            </a:r>
            <a:endParaRPr lang="zh-CN" altLang="en-US" sz="3600" b="1" dirty="0">
              <a:solidFill>
                <a:srgbClr val="800000"/>
              </a:solidFill>
              <a:latin typeface="黑体" pitchFamily="2" charset="-122"/>
              <a:ea typeface="黑体" pitchFamily="2" charset="-122"/>
            </a:endParaRPr>
          </a:p>
        </p:txBody>
      </p:sp>
      <p:sp>
        <p:nvSpPr>
          <p:cNvPr id="4" name="内容占位符 2"/>
          <p:cNvSpPr>
            <a:spLocks noGrp="1"/>
          </p:cNvSpPr>
          <p:nvPr>
            <p:ph idx="1"/>
          </p:nvPr>
        </p:nvSpPr>
        <p:spPr>
          <a:xfrm>
            <a:off x="428596" y="1968308"/>
            <a:ext cx="8229600" cy="3625857"/>
          </a:xfrm>
        </p:spPr>
        <p:txBody>
          <a:bodyPr/>
          <a:lstStyle/>
          <a:p>
            <a:r>
              <a:rPr lang="zh-CN" altLang="en-US" sz="2000" b="1" dirty="0" smtClean="0">
                <a:solidFill>
                  <a:srgbClr val="0000FF"/>
                </a:solidFill>
              </a:rPr>
              <a:t>系统的阈值较高，</a:t>
            </a:r>
            <a:r>
              <a:rPr lang="en-US" altLang="zh-CN" sz="2000" b="1" dirty="0" smtClean="0">
                <a:solidFill>
                  <a:srgbClr val="0000FF"/>
                </a:solidFill>
              </a:rPr>
              <a:t>&gt;1.5MeV</a:t>
            </a:r>
          </a:p>
          <a:p>
            <a:r>
              <a:rPr lang="zh-CN" altLang="en-US" sz="2000" b="1" dirty="0" smtClean="0">
                <a:solidFill>
                  <a:srgbClr val="0000FF"/>
                </a:solidFill>
              </a:rPr>
              <a:t>图像的角分辨较差，</a:t>
            </a:r>
            <a:r>
              <a:rPr lang="en-US" altLang="zh-CN" sz="2000" b="1" dirty="0" smtClean="0">
                <a:solidFill>
                  <a:srgbClr val="0000FF"/>
                </a:solidFill>
              </a:rPr>
              <a:t>&gt;20</a:t>
            </a:r>
            <a:r>
              <a:rPr lang="en-US" altLang="zh-CN" sz="2000" b="1" dirty="0" smtClean="0">
                <a:solidFill>
                  <a:srgbClr val="0000FF"/>
                </a:solidFill>
                <a:sym typeface="Symbol"/>
              </a:rPr>
              <a:t></a:t>
            </a:r>
          </a:p>
          <a:p>
            <a:r>
              <a:rPr lang="zh-CN" altLang="en-US" sz="2000" b="1" dirty="0" smtClean="0">
                <a:solidFill>
                  <a:srgbClr val="0000FF"/>
                </a:solidFill>
                <a:sym typeface="Symbol"/>
              </a:rPr>
              <a:t>源的位置偏离实际位置</a:t>
            </a:r>
            <a:r>
              <a:rPr lang="en-US" altLang="zh-CN" sz="2000" b="1" dirty="0" smtClean="0">
                <a:solidFill>
                  <a:srgbClr val="0000FF"/>
                </a:solidFill>
                <a:sym typeface="Symbol"/>
              </a:rPr>
              <a:t>&gt;10cm</a:t>
            </a:r>
            <a:endParaRPr lang="zh-CN" altLang="en-US" sz="2000" b="1" dirty="0">
              <a:solidFill>
                <a:srgbClr val="0000FF"/>
              </a:solidFill>
            </a:endParaRPr>
          </a:p>
        </p:txBody>
      </p:sp>
      <p:pic>
        <p:nvPicPr>
          <p:cNvPr id="5" name="图片 107" descr="exp1energy"/>
          <p:cNvPicPr>
            <a:picLocks noChangeAspect="1" noChangeArrowheads="1"/>
          </p:cNvPicPr>
          <p:nvPr/>
        </p:nvPicPr>
        <p:blipFill>
          <a:blip r:embed="rId2"/>
          <a:srcRect/>
          <a:stretch>
            <a:fillRect/>
          </a:stretch>
        </p:blipFill>
        <p:spPr bwMode="auto">
          <a:xfrm>
            <a:off x="1357290" y="3372952"/>
            <a:ext cx="2947757" cy="2000264"/>
          </a:xfrm>
          <a:prstGeom prst="rect">
            <a:avLst/>
          </a:prstGeom>
          <a:noFill/>
        </p:spPr>
      </p:pic>
      <p:pic>
        <p:nvPicPr>
          <p:cNvPr id="6" name="图片 108" descr="exp1image"/>
          <p:cNvPicPr>
            <a:picLocks noChangeAspect="1" noChangeArrowheads="1"/>
          </p:cNvPicPr>
          <p:nvPr/>
        </p:nvPicPr>
        <p:blipFill>
          <a:blip r:embed="rId3"/>
          <a:srcRect/>
          <a:stretch>
            <a:fillRect/>
          </a:stretch>
        </p:blipFill>
        <p:spPr bwMode="auto">
          <a:xfrm>
            <a:off x="4860032" y="3299402"/>
            <a:ext cx="3286148" cy="2217830"/>
          </a:xfrm>
          <a:prstGeom prst="rect">
            <a:avLst/>
          </a:prstGeom>
          <a:noFill/>
        </p:spPr>
      </p:pic>
      <p:sp>
        <p:nvSpPr>
          <p:cNvPr id="7" name="矩形 6"/>
          <p:cNvSpPr/>
          <p:nvPr/>
        </p:nvSpPr>
        <p:spPr>
          <a:xfrm>
            <a:off x="441540" y="1484784"/>
            <a:ext cx="3126177" cy="461665"/>
          </a:xfrm>
          <a:prstGeom prst="rect">
            <a:avLst/>
          </a:prstGeom>
        </p:spPr>
        <p:txBody>
          <a:bodyPr wrap="none">
            <a:spAutoFit/>
          </a:bodyPr>
          <a:lstStyle/>
          <a:p>
            <a:r>
              <a:rPr lang="en-US" altLang="zh-CN" sz="2400" b="1" dirty="0" smtClean="0"/>
              <a:t>4</a:t>
            </a:r>
            <a:r>
              <a:rPr lang="zh-CN" altLang="en-US" sz="2400" b="1" dirty="0" smtClean="0"/>
              <a:t>单元系统实验结果：</a:t>
            </a:r>
            <a:endParaRPr lang="zh-CN" altLang="en-US" sz="2400" b="1" dirty="0"/>
          </a:p>
        </p:txBody>
      </p:sp>
      <p:sp>
        <p:nvSpPr>
          <p:cNvPr id="8" name="TextBox 7"/>
          <p:cNvSpPr txBox="1"/>
          <p:nvPr/>
        </p:nvSpPr>
        <p:spPr>
          <a:xfrm>
            <a:off x="1855076" y="5425479"/>
            <a:ext cx="2428892" cy="307777"/>
          </a:xfrm>
          <a:prstGeom prst="rect">
            <a:avLst/>
          </a:prstGeom>
          <a:noFill/>
        </p:spPr>
        <p:txBody>
          <a:bodyPr wrap="square" rtlCol="0">
            <a:spAutoFit/>
          </a:bodyPr>
          <a:lstStyle/>
          <a:p>
            <a:r>
              <a:rPr lang="en-US" altLang="zh-CN" sz="1400" b="1" dirty="0" smtClean="0">
                <a:solidFill>
                  <a:srgbClr val="7030A0"/>
                </a:solidFill>
                <a:latin typeface="黑体" pitchFamily="2" charset="-122"/>
                <a:ea typeface="黑体" pitchFamily="2" charset="-122"/>
              </a:rPr>
              <a:t>4</a:t>
            </a:r>
            <a:r>
              <a:rPr lang="zh-CN" altLang="en-US" sz="1400" b="1" dirty="0" smtClean="0">
                <a:solidFill>
                  <a:srgbClr val="7030A0"/>
                </a:solidFill>
                <a:latin typeface="黑体" pitchFamily="2" charset="-122"/>
                <a:ea typeface="黑体" pitchFamily="2" charset="-122"/>
              </a:rPr>
              <a:t>单元系统测量的能谱</a:t>
            </a:r>
            <a:endParaRPr lang="zh-CN" altLang="en-US" sz="1400" b="1" dirty="0">
              <a:solidFill>
                <a:srgbClr val="7030A0"/>
              </a:solidFill>
              <a:latin typeface="黑体" pitchFamily="2" charset="-122"/>
              <a:ea typeface="黑体" pitchFamily="2" charset="-122"/>
            </a:endParaRPr>
          </a:p>
        </p:txBody>
      </p:sp>
      <p:sp>
        <p:nvSpPr>
          <p:cNvPr id="9" name="TextBox 8"/>
          <p:cNvSpPr txBox="1"/>
          <p:nvPr/>
        </p:nvSpPr>
        <p:spPr>
          <a:xfrm>
            <a:off x="5429256" y="5425479"/>
            <a:ext cx="2428892" cy="307777"/>
          </a:xfrm>
          <a:prstGeom prst="rect">
            <a:avLst/>
          </a:prstGeom>
          <a:noFill/>
        </p:spPr>
        <p:txBody>
          <a:bodyPr wrap="square" rtlCol="0">
            <a:spAutoFit/>
          </a:bodyPr>
          <a:lstStyle/>
          <a:p>
            <a:r>
              <a:rPr lang="en-US" altLang="zh-CN" sz="1400" b="1" dirty="0" smtClean="0">
                <a:solidFill>
                  <a:srgbClr val="7030A0"/>
                </a:solidFill>
                <a:latin typeface="黑体" pitchFamily="2" charset="-122"/>
                <a:ea typeface="黑体" pitchFamily="2" charset="-122"/>
              </a:rPr>
              <a:t>4</a:t>
            </a:r>
            <a:r>
              <a:rPr lang="zh-CN" altLang="en-US" sz="1400" b="1" dirty="0" smtClean="0">
                <a:solidFill>
                  <a:srgbClr val="7030A0"/>
                </a:solidFill>
                <a:latin typeface="黑体" pitchFamily="2" charset="-122"/>
                <a:ea typeface="黑体" pitchFamily="2" charset="-122"/>
              </a:rPr>
              <a:t>单元系统测量的源的位置</a:t>
            </a:r>
            <a:endParaRPr lang="zh-CN" altLang="en-US" sz="1400" b="1" dirty="0">
              <a:solidFill>
                <a:srgbClr val="7030A0"/>
              </a:solidFill>
              <a:latin typeface="黑体" pitchFamily="2" charset="-122"/>
              <a:ea typeface="黑体" pitchFamily="2" charset="-122"/>
            </a:endParaRPr>
          </a:p>
        </p:txBody>
      </p:sp>
    </p:spTree>
    <p:extLst>
      <p:ext uri="{BB962C8B-B14F-4D97-AF65-F5344CB8AC3E}">
        <p14:creationId xmlns:p14="http://schemas.microsoft.com/office/powerpoint/2010/main" val="298634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41869" y="556096"/>
            <a:ext cx="5472360" cy="928688"/>
          </a:xfrm>
        </p:spPr>
        <p:txBody>
          <a:bodyPr/>
          <a:lstStyle/>
          <a:p>
            <a:pPr>
              <a:defRPr/>
            </a:pPr>
            <a:r>
              <a:rPr lang="en-US" altLang="zh-CN" sz="3600" b="1" dirty="0">
                <a:solidFill>
                  <a:srgbClr val="800000"/>
                </a:solidFill>
                <a:latin typeface="黑体" pitchFamily="2" charset="-122"/>
                <a:ea typeface="黑体" pitchFamily="2" charset="-122"/>
              </a:rPr>
              <a:t>4</a:t>
            </a:r>
            <a:r>
              <a:rPr lang="zh-CN" altLang="en-US" sz="3600" b="1" dirty="0">
                <a:solidFill>
                  <a:srgbClr val="800000"/>
                </a:solidFill>
                <a:latin typeface="黑体" pitchFamily="2" charset="-122"/>
                <a:ea typeface="黑体" pitchFamily="2" charset="-122"/>
              </a:rPr>
              <a:t>、原理系统实验</a:t>
            </a:r>
          </a:p>
        </p:txBody>
      </p:sp>
      <p:sp>
        <p:nvSpPr>
          <p:cNvPr id="7171" name="Rectangle 3"/>
          <p:cNvSpPr>
            <a:spLocks noGrp="1" noChangeArrowheads="1"/>
          </p:cNvSpPr>
          <p:nvPr>
            <p:ph type="body" idx="1"/>
          </p:nvPr>
        </p:nvSpPr>
        <p:spPr>
          <a:xfrm>
            <a:off x="357188" y="1008063"/>
            <a:ext cx="8501062" cy="5564187"/>
          </a:xfrm>
        </p:spPr>
        <p:txBody>
          <a:bodyPr/>
          <a:lstStyle/>
          <a:p>
            <a:pPr marL="0" indent="-96838" algn="just">
              <a:lnSpc>
                <a:spcPts val="3000"/>
              </a:lnSpc>
              <a:spcBef>
                <a:spcPct val="0"/>
              </a:spcBef>
              <a:buFont typeface="Arial" pitchFamily="34" charset="0"/>
              <a:buNone/>
            </a:pPr>
            <a:endParaRPr lang="en-US" altLang="zh-CN" sz="2400" b="1" dirty="0" smtClean="0">
              <a:solidFill>
                <a:srgbClr val="FF0000"/>
              </a:solidFill>
            </a:endParaRPr>
          </a:p>
          <a:p>
            <a:pPr marL="0" indent="-96838" algn="just">
              <a:lnSpc>
                <a:spcPts val="3000"/>
              </a:lnSpc>
              <a:spcBef>
                <a:spcPct val="0"/>
              </a:spcBef>
              <a:buFont typeface="Arial" pitchFamily="34" charset="0"/>
              <a:buNone/>
            </a:pPr>
            <a:r>
              <a:rPr lang="zh-CN" altLang="en-US" sz="2000" b="1" dirty="0" smtClean="0">
                <a:solidFill>
                  <a:srgbClr val="FF0000"/>
                </a:solidFill>
              </a:rPr>
              <a:t> </a:t>
            </a:r>
            <a:endParaRPr lang="en-US" altLang="zh-CN" sz="2000" b="1" dirty="0" smtClean="0">
              <a:solidFill>
                <a:srgbClr val="FF0000"/>
              </a:solidFill>
            </a:endParaRPr>
          </a:p>
          <a:p>
            <a:pPr marL="0" indent="-96838" algn="just">
              <a:lnSpc>
                <a:spcPts val="3000"/>
              </a:lnSpc>
              <a:spcBef>
                <a:spcPct val="0"/>
              </a:spcBef>
              <a:buFont typeface="Arial" pitchFamily="34" charset="0"/>
              <a:buNone/>
            </a:pPr>
            <a:endParaRPr lang="zh-CN" altLang="en-US" sz="2000" b="1" dirty="0" smtClean="0">
              <a:solidFill>
                <a:srgbClr val="FF0000"/>
              </a:solidFill>
            </a:endParaRPr>
          </a:p>
        </p:txBody>
      </p:sp>
      <p:sp>
        <p:nvSpPr>
          <p:cNvPr id="7173" name="Rectangle 1"/>
          <p:cNvSpPr>
            <a:spLocks noChangeArrowheads="1"/>
          </p:cNvSpPr>
          <p:nvPr/>
        </p:nvSpPr>
        <p:spPr bwMode="auto">
          <a:xfrm>
            <a:off x="357188" y="1000125"/>
            <a:ext cx="8643937" cy="830263"/>
          </a:xfrm>
          <a:prstGeom prst="rect">
            <a:avLst/>
          </a:prstGeom>
          <a:noFill/>
          <a:ln w="9525">
            <a:noFill/>
            <a:miter lim="800000"/>
            <a:headEnd/>
            <a:tailEnd/>
          </a:ln>
        </p:spPr>
        <p:txBody>
          <a:bodyPr anchor="ctr">
            <a:spAutoFit/>
          </a:bodyPr>
          <a:lstStyle/>
          <a:p>
            <a:pPr indent="363538"/>
            <a:endParaRPr lang="en-US" altLang="zh-CN" sz="2400">
              <a:solidFill>
                <a:srgbClr val="000000"/>
              </a:solidFill>
              <a:latin typeface="Times New Roman" pitchFamily="18" charset="0"/>
              <a:ea typeface="仿宋_GB2312" pitchFamily="49" charset="-122"/>
              <a:cs typeface="Times New Roman" pitchFamily="18" charset="0"/>
            </a:endParaRPr>
          </a:p>
          <a:p>
            <a:pPr indent="363538"/>
            <a:endParaRPr lang="en-US" altLang="zh-CN" sz="2400">
              <a:solidFill>
                <a:srgbClr val="000000"/>
              </a:solidFill>
              <a:latin typeface="Times New Roman" pitchFamily="18" charset="0"/>
              <a:ea typeface="仿宋_GB2312" pitchFamily="49" charset="-122"/>
              <a:cs typeface="Times New Roman" pitchFamily="18" charset="0"/>
            </a:endParaRPr>
          </a:p>
        </p:txBody>
      </p:sp>
      <p:sp>
        <p:nvSpPr>
          <p:cNvPr id="6" name="矩形 5"/>
          <p:cNvSpPr/>
          <p:nvPr/>
        </p:nvSpPr>
        <p:spPr>
          <a:xfrm>
            <a:off x="214282" y="1239143"/>
            <a:ext cx="2339102" cy="461665"/>
          </a:xfrm>
          <a:prstGeom prst="rect">
            <a:avLst/>
          </a:prstGeom>
        </p:spPr>
        <p:txBody>
          <a:bodyPr wrap="none">
            <a:spAutoFit/>
          </a:bodyPr>
          <a:lstStyle/>
          <a:p>
            <a:r>
              <a:rPr lang="zh-CN" altLang="en-US" sz="2400" b="1" dirty="0" smtClean="0">
                <a:latin typeface="+mj-ea"/>
                <a:ea typeface="+mj-ea"/>
              </a:rPr>
              <a:t>（</a:t>
            </a:r>
            <a:r>
              <a:rPr lang="en-US" altLang="zh-CN" sz="2400" b="1" dirty="0" smtClean="0">
                <a:latin typeface="+mj-ea"/>
                <a:ea typeface="+mj-ea"/>
              </a:rPr>
              <a:t>2</a:t>
            </a:r>
            <a:r>
              <a:rPr lang="zh-CN" altLang="en-US" sz="2400" b="1" dirty="0" smtClean="0">
                <a:latin typeface="+mj-ea"/>
                <a:ea typeface="+mj-ea"/>
              </a:rPr>
              <a:t>）</a:t>
            </a:r>
            <a:r>
              <a:rPr lang="en-US" altLang="zh-CN" sz="2400" b="1" dirty="0" smtClean="0">
                <a:latin typeface="+mj-ea"/>
                <a:ea typeface="+mj-ea"/>
              </a:rPr>
              <a:t>8</a:t>
            </a:r>
            <a:r>
              <a:rPr lang="zh-CN" altLang="en-US" sz="2400" b="1" dirty="0" smtClean="0">
                <a:latin typeface="+mj-ea"/>
                <a:ea typeface="+mj-ea"/>
              </a:rPr>
              <a:t>单元系统</a:t>
            </a:r>
            <a:endParaRPr lang="zh-CN" altLang="en-US" sz="2400" b="1" dirty="0">
              <a:latin typeface="+mj-ea"/>
              <a:ea typeface="+mj-ea"/>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5" name="Rectangle 3"/>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8" name="Rectangle 6"/>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8" name="Rectangle 16"/>
          <p:cNvSpPr>
            <a:spLocks noChangeArrowheads="1"/>
          </p:cNvSpPr>
          <p:nvPr/>
        </p:nvSpPr>
        <p:spPr bwMode="auto">
          <a:xfrm>
            <a:off x="0" y="498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 name="矩形 33"/>
          <p:cNvSpPr/>
          <p:nvPr/>
        </p:nvSpPr>
        <p:spPr>
          <a:xfrm>
            <a:off x="2357423" y="6309320"/>
            <a:ext cx="4286280" cy="307777"/>
          </a:xfrm>
          <a:prstGeom prst="rect">
            <a:avLst/>
          </a:prstGeom>
        </p:spPr>
        <p:txBody>
          <a:bodyPr wrap="square">
            <a:spAutoFit/>
          </a:bodyPr>
          <a:lstStyle/>
          <a:p>
            <a:r>
              <a:rPr lang="en-US" altLang="zh-CN" sz="1400" b="1" dirty="0" smtClean="0">
                <a:solidFill>
                  <a:srgbClr val="7030A0"/>
                </a:solidFill>
                <a:latin typeface="黑体" pitchFamily="2" charset="-122"/>
                <a:ea typeface="黑体" pitchFamily="2" charset="-122"/>
              </a:rPr>
              <a:t>  8</a:t>
            </a:r>
            <a:r>
              <a:rPr lang="zh-CN" altLang="en-US" sz="1400" b="1" dirty="0" smtClean="0">
                <a:solidFill>
                  <a:srgbClr val="7030A0"/>
                </a:solidFill>
                <a:latin typeface="黑体" pitchFamily="2" charset="-122"/>
                <a:ea typeface="黑体" pitchFamily="2" charset="-122"/>
              </a:rPr>
              <a:t>探测单元数据采集原理、探测阵列及数采系统</a:t>
            </a:r>
            <a:endParaRPr lang="zh-CN" altLang="en-US" sz="1400" b="1" dirty="0">
              <a:solidFill>
                <a:srgbClr val="7030A0"/>
              </a:solidFill>
              <a:latin typeface="黑体" pitchFamily="2" charset="-122"/>
              <a:ea typeface="黑体" pitchFamily="2" charset="-122"/>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1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1751" name="Rectangle 7"/>
          <p:cNvSpPr>
            <a:spLocks noChangeArrowheads="1"/>
          </p:cNvSpPr>
          <p:nvPr/>
        </p:nvSpPr>
        <p:spPr bwMode="auto">
          <a:xfrm>
            <a:off x="0" y="208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26" name="图片 25" descr="P1000066.JPG"/>
          <p:cNvPicPr/>
          <p:nvPr/>
        </p:nvPicPr>
        <p:blipFill>
          <a:blip r:embed="rId2" cstate="print"/>
          <a:stretch>
            <a:fillRect/>
          </a:stretch>
        </p:blipFill>
        <p:spPr>
          <a:xfrm>
            <a:off x="1714481" y="4437112"/>
            <a:ext cx="2786082" cy="1857388"/>
          </a:xfrm>
          <a:prstGeom prst="rect">
            <a:avLst/>
          </a:prstGeom>
        </p:spPr>
      </p:pic>
      <p:pic>
        <p:nvPicPr>
          <p:cNvPr id="27" name="图片 26" descr="P1000047.JPG"/>
          <p:cNvPicPr/>
          <p:nvPr/>
        </p:nvPicPr>
        <p:blipFill>
          <a:blip r:embed="rId3" cstate="print"/>
          <a:srcRect t="4920" r="15610" b="25027"/>
          <a:stretch>
            <a:fillRect/>
          </a:stretch>
        </p:blipFill>
        <p:spPr>
          <a:xfrm>
            <a:off x="5286380" y="4451932"/>
            <a:ext cx="2786082" cy="1857388"/>
          </a:xfrm>
          <a:prstGeom prst="rect">
            <a:avLst/>
          </a:prstGeom>
        </p:spPr>
      </p:pic>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8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872" name="Rectangle 8"/>
          <p:cNvSpPr>
            <a:spLocks noChangeArrowheads="1"/>
          </p:cNvSpPr>
          <p:nvPr/>
        </p:nvSpPr>
        <p:spPr bwMode="auto">
          <a:xfrm>
            <a:off x="0" y="2238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6873" name="Rectangle 9"/>
          <p:cNvSpPr>
            <a:spLocks noChangeArrowheads="1"/>
          </p:cNvSpPr>
          <p:nvPr/>
        </p:nvSpPr>
        <p:spPr bwMode="auto">
          <a:xfrm>
            <a:off x="0" y="400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45058" name="Picture 2"/>
          <p:cNvPicPr>
            <a:picLocks noChangeAspect="1" noChangeArrowheads="1"/>
          </p:cNvPicPr>
          <p:nvPr/>
        </p:nvPicPr>
        <p:blipFill>
          <a:blip r:embed="rId4"/>
          <a:srcRect/>
          <a:stretch>
            <a:fillRect/>
          </a:stretch>
        </p:blipFill>
        <p:spPr bwMode="auto">
          <a:xfrm>
            <a:off x="1500166" y="1844824"/>
            <a:ext cx="6215074" cy="2409825"/>
          </a:xfrm>
          <a:prstGeom prst="rect">
            <a:avLst/>
          </a:prstGeom>
          <a:noFill/>
          <a:ln w="9525">
            <a:noFill/>
            <a:miter lim="800000"/>
            <a:headEnd/>
            <a:tailEnd/>
          </a:ln>
          <a:effectLst/>
        </p:spPr>
      </p:pic>
    </p:spTree>
    <p:extLst>
      <p:ext uri="{BB962C8B-B14F-4D97-AF65-F5344CB8AC3E}">
        <p14:creationId xmlns:p14="http://schemas.microsoft.com/office/powerpoint/2010/main" val="3327195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10" y="548680"/>
            <a:ext cx="4433112" cy="1143000"/>
          </a:xfrm>
        </p:spPr>
        <p:txBody>
          <a:bodyPr/>
          <a:lstStyle/>
          <a:p>
            <a:pPr>
              <a:defRPr/>
            </a:pPr>
            <a:r>
              <a:rPr lang="en-US" altLang="zh-CN" sz="3600" b="1" dirty="0">
                <a:solidFill>
                  <a:srgbClr val="800000"/>
                </a:solidFill>
                <a:latin typeface="黑体" pitchFamily="2" charset="-122"/>
                <a:ea typeface="黑体" pitchFamily="2" charset="-122"/>
              </a:rPr>
              <a:t>4</a:t>
            </a:r>
            <a:r>
              <a:rPr lang="zh-CN" altLang="en-US" sz="3600" b="1" dirty="0">
                <a:solidFill>
                  <a:srgbClr val="800000"/>
                </a:solidFill>
                <a:latin typeface="黑体" pitchFamily="2" charset="-122"/>
                <a:ea typeface="黑体" pitchFamily="2" charset="-122"/>
              </a:rPr>
              <a:t>、原理系统实验</a:t>
            </a:r>
            <a:endParaRPr lang="zh-CN" altLang="en-US" sz="3600" b="1" dirty="0">
              <a:solidFill>
                <a:srgbClr val="800000"/>
              </a:solidFill>
              <a:latin typeface="黑体" pitchFamily="2" charset="-122"/>
              <a:ea typeface="黑体" pitchFamily="2" charset="-122"/>
            </a:endParaRPr>
          </a:p>
        </p:txBody>
      </p:sp>
      <p:sp>
        <p:nvSpPr>
          <p:cNvPr id="3" name="内容占位符 2"/>
          <p:cNvSpPr>
            <a:spLocks noGrp="1"/>
          </p:cNvSpPr>
          <p:nvPr>
            <p:ph idx="1"/>
          </p:nvPr>
        </p:nvSpPr>
        <p:spPr>
          <a:xfrm>
            <a:off x="428596" y="1214422"/>
            <a:ext cx="8229600" cy="3150682"/>
          </a:xfrm>
        </p:spPr>
        <p:txBody>
          <a:bodyPr/>
          <a:lstStyle/>
          <a:p>
            <a:r>
              <a:rPr lang="zh-CN" altLang="en-US" sz="2000" b="1" dirty="0" smtClean="0">
                <a:solidFill>
                  <a:srgbClr val="0000FF"/>
                </a:solidFill>
              </a:rPr>
              <a:t>根</a:t>
            </a:r>
            <a:r>
              <a:rPr lang="zh-CN" altLang="en-US" sz="2000" b="1" dirty="0" smtClean="0">
                <a:solidFill>
                  <a:srgbClr val="0000FF"/>
                </a:solidFill>
              </a:rPr>
              <a:t>据</a:t>
            </a:r>
            <a:r>
              <a:rPr lang="en-US" altLang="en-US" sz="2000" b="1" dirty="0" smtClean="0">
                <a:solidFill>
                  <a:srgbClr val="0000FF"/>
                </a:solidFill>
              </a:rPr>
              <a:t>Cs-137</a:t>
            </a:r>
            <a:r>
              <a:rPr lang="zh-CN" altLang="en-US" sz="2000" b="1" dirty="0" smtClean="0">
                <a:solidFill>
                  <a:srgbClr val="0000FF"/>
                </a:solidFill>
              </a:rPr>
              <a:t>源测量的波形幅度及所测的中子能量范围，以及</a:t>
            </a:r>
            <a:r>
              <a:rPr lang="en-US" altLang="en-US" sz="2000" b="1" dirty="0" smtClean="0">
                <a:solidFill>
                  <a:srgbClr val="0000FF"/>
                </a:solidFill>
              </a:rPr>
              <a:t>MPD-4</a:t>
            </a:r>
            <a:r>
              <a:rPr lang="zh-CN" altLang="en-US" sz="2000" b="1" dirty="0" smtClean="0">
                <a:solidFill>
                  <a:srgbClr val="0000FF"/>
                </a:solidFill>
              </a:rPr>
              <a:t>的最大输入幅度（</a:t>
            </a:r>
            <a:r>
              <a:rPr lang="en-US" altLang="en-US" sz="2000" b="1" dirty="0" smtClean="0">
                <a:solidFill>
                  <a:srgbClr val="0000FF"/>
                </a:solidFill>
              </a:rPr>
              <a:t>4V</a:t>
            </a:r>
            <a:r>
              <a:rPr lang="zh-CN" altLang="en-US" sz="2000" b="1" dirty="0" smtClean="0">
                <a:solidFill>
                  <a:srgbClr val="0000FF"/>
                </a:solidFill>
              </a:rPr>
              <a:t>），确定每个探测器所加电</a:t>
            </a:r>
            <a:r>
              <a:rPr lang="zh-CN" altLang="en-US" sz="2000" b="1" dirty="0" smtClean="0">
                <a:solidFill>
                  <a:srgbClr val="0000FF"/>
                </a:solidFill>
              </a:rPr>
              <a:t>压。</a:t>
            </a:r>
            <a:endParaRPr lang="en-US" altLang="zh-CN" sz="2000" b="1" dirty="0" smtClean="0">
              <a:solidFill>
                <a:srgbClr val="0000FF"/>
              </a:solidFill>
            </a:endParaRPr>
          </a:p>
          <a:p>
            <a:r>
              <a:rPr lang="zh-CN" altLang="en-US" sz="2000" b="1" dirty="0" smtClean="0">
                <a:solidFill>
                  <a:srgbClr val="0000FF"/>
                </a:solidFill>
              </a:rPr>
              <a:t>首先用</a:t>
            </a:r>
            <a:r>
              <a:rPr lang="en-US" sz="2000" b="1" baseline="30000" dirty="0" smtClean="0">
                <a:solidFill>
                  <a:srgbClr val="0000FF"/>
                </a:solidFill>
              </a:rPr>
              <a:t>137</a:t>
            </a:r>
            <a:r>
              <a:rPr lang="en-US" sz="2000" b="1" dirty="0" smtClean="0">
                <a:solidFill>
                  <a:srgbClr val="0000FF"/>
                </a:solidFill>
              </a:rPr>
              <a:t>Cs</a:t>
            </a:r>
            <a:r>
              <a:rPr lang="zh-CN" altLang="en-US" sz="2000" b="1" dirty="0" smtClean="0">
                <a:solidFill>
                  <a:srgbClr val="0000FF"/>
                </a:solidFill>
              </a:rPr>
              <a:t>、</a:t>
            </a:r>
            <a:r>
              <a:rPr lang="en-US" sz="2000" b="1" baseline="30000" dirty="0" smtClean="0">
                <a:solidFill>
                  <a:srgbClr val="0000FF"/>
                </a:solidFill>
              </a:rPr>
              <a:t>22</a:t>
            </a:r>
            <a:r>
              <a:rPr lang="en-US" sz="2000" b="1" dirty="0" smtClean="0">
                <a:solidFill>
                  <a:srgbClr val="0000FF"/>
                </a:solidFill>
              </a:rPr>
              <a:t>Na</a:t>
            </a:r>
            <a:r>
              <a:rPr lang="zh-CN" altLang="en-US" sz="2000" b="1" dirty="0" smtClean="0">
                <a:solidFill>
                  <a:srgbClr val="0000FF"/>
                </a:solidFill>
              </a:rPr>
              <a:t>源等的康普顿边对每个探测器</a:t>
            </a:r>
            <a:r>
              <a:rPr lang="en-US" sz="2000" b="1" dirty="0" smtClean="0">
                <a:solidFill>
                  <a:srgbClr val="0000FF"/>
                </a:solidFill>
              </a:rPr>
              <a:t>ADC</a:t>
            </a:r>
            <a:r>
              <a:rPr lang="zh-CN" altLang="en-US" sz="2000" b="1" dirty="0" smtClean="0">
                <a:solidFill>
                  <a:srgbClr val="0000FF"/>
                </a:solidFill>
              </a:rPr>
              <a:t>的</a:t>
            </a:r>
            <a:r>
              <a:rPr lang="en-US" sz="2000" b="1" dirty="0" smtClean="0">
                <a:solidFill>
                  <a:srgbClr val="0000FF"/>
                </a:solidFill>
              </a:rPr>
              <a:t>PH</a:t>
            </a:r>
            <a:r>
              <a:rPr lang="zh-CN" altLang="en-US" sz="2000" b="1" dirty="0" smtClean="0">
                <a:solidFill>
                  <a:srgbClr val="0000FF"/>
                </a:solidFill>
              </a:rPr>
              <a:t>谱进行能量刻度，再采用延迟线的方法对系统的时间进行刻</a:t>
            </a:r>
            <a:r>
              <a:rPr lang="zh-CN" altLang="en-US" sz="2000" b="1" dirty="0" smtClean="0">
                <a:solidFill>
                  <a:srgbClr val="0000FF"/>
                </a:solidFill>
              </a:rPr>
              <a:t>度。</a:t>
            </a:r>
            <a:endParaRPr lang="en-US" altLang="zh-CN" sz="2000" b="1" dirty="0" smtClean="0">
              <a:solidFill>
                <a:srgbClr val="0000FF"/>
              </a:solidFill>
            </a:endParaRPr>
          </a:p>
          <a:p>
            <a:r>
              <a:rPr lang="zh-CN" altLang="en-US" sz="2000" b="1" dirty="0" smtClean="0">
                <a:solidFill>
                  <a:srgbClr val="0000FF"/>
                </a:solidFill>
              </a:rPr>
              <a:t>与</a:t>
            </a:r>
            <a:r>
              <a:rPr lang="en-US" altLang="zh-CN" sz="2000" b="1" dirty="0" smtClean="0">
                <a:solidFill>
                  <a:srgbClr val="0000FF"/>
                </a:solidFill>
              </a:rPr>
              <a:t>4</a:t>
            </a:r>
            <a:r>
              <a:rPr lang="zh-CN" altLang="en-US" sz="2000" b="1" dirty="0" smtClean="0">
                <a:solidFill>
                  <a:srgbClr val="0000FF"/>
                </a:solidFill>
              </a:rPr>
              <a:t>单元系统不同的是：采用</a:t>
            </a:r>
            <a:r>
              <a:rPr lang="en-US" altLang="zh-CN" sz="2000" b="1" dirty="0" smtClean="0">
                <a:solidFill>
                  <a:srgbClr val="0000FF"/>
                </a:solidFill>
              </a:rPr>
              <a:t>MPD-4</a:t>
            </a:r>
            <a:r>
              <a:rPr lang="zh-CN" altLang="en-US" sz="2000" b="1" dirty="0" smtClean="0">
                <a:solidFill>
                  <a:srgbClr val="0000FF"/>
                </a:solidFill>
              </a:rPr>
              <a:t>同时获得幅度谱和波形甄别谱，整个系统的飞行时间只有一路。大大减小了系统的复杂度，增加了可扩展能</a:t>
            </a:r>
            <a:r>
              <a:rPr lang="zh-CN" altLang="en-US" sz="2000" b="1" dirty="0" smtClean="0">
                <a:solidFill>
                  <a:srgbClr val="0000FF"/>
                </a:solidFill>
              </a:rPr>
              <a:t>力。</a:t>
            </a:r>
            <a:endParaRPr lang="zh-CN" altLang="en-US" sz="2000" b="1" dirty="0" smtClean="0">
              <a:solidFill>
                <a:srgbClr val="0000FF"/>
              </a:solidFill>
            </a:endParaRPr>
          </a:p>
          <a:p>
            <a:endParaRPr lang="en-US" altLang="zh-CN" sz="1800" dirty="0" smtClean="0">
              <a:solidFill>
                <a:srgbClr val="0000FF"/>
              </a:solidFill>
            </a:endParaRP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9153" name="Object 1"/>
          <p:cNvGraphicFramePr>
            <a:graphicFrameLocks noChangeAspect="1"/>
          </p:cNvGraphicFramePr>
          <p:nvPr/>
        </p:nvGraphicFramePr>
        <p:xfrm>
          <a:off x="1643042" y="3714752"/>
          <a:ext cx="5443756" cy="1000132"/>
        </p:xfrm>
        <a:graphic>
          <a:graphicData uri="http://schemas.openxmlformats.org/presentationml/2006/ole">
            <mc:AlternateContent xmlns:mc="http://schemas.openxmlformats.org/markup-compatibility/2006">
              <mc:Choice xmlns:v="urn:schemas-microsoft-com:vml" Requires="v">
                <p:oleObj spid="_x0000_s69642" name="Visio" r:id="rId3" imgW="5121063" imgH="934693" progId="Visio.Drawing.11">
                  <p:embed/>
                </p:oleObj>
              </mc:Choice>
              <mc:Fallback>
                <p:oleObj name="Visio" r:id="rId3" imgW="5121063" imgH="93469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42" y="3714752"/>
                        <a:ext cx="5443756" cy="100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图片 6"/>
          <p:cNvPicPr/>
          <p:nvPr/>
        </p:nvPicPr>
        <p:blipFill>
          <a:blip r:embed="rId5"/>
          <a:srcRect/>
          <a:stretch>
            <a:fillRect/>
          </a:stretch>
        </p:blipFill>
        <p:spPr bwMode="auto">
          <a:xfrm>
            <a:off x="4643438" y="5030174"/>
            <a:ext cx="3893820" cy="1470660"/>
          </a:xfrm>
          <a:prstGeom prst="rect">
            <a:avLst/>
          </a:prstGeom>
          <a:noFill/>
          <a:ln w="9525">
            <a:noFill/>
            <a:miter lim="800000"/>
            <a:headEnd/>
            <a:tailEnd/>
          </a:ln>
        </p:spPr>
      </p:pic>
      <p:pic>
        <p:nvPicPr>
          <p:cNvPr id="49155" name="Picture 3"/>
          <p:cNvPicPr>
            <a:picLocks noChangeAspect="1" noChangeArrowheads="1"/>
          </p:cNvPicPr>
          <p:nvPr/>
        </p:nvPicPr>
        <p:blipFill>
          <a:blip r:embed="rId6"/>
          <a:srcRect/>
          <a:stretch>
            <a:fillRect/>
          </a:stretch>
        </p:blipFill>
        <p:spPr bwMode="auto">
          <a:xfrm>
            <a:off x="857224" y="5072074"/>
            <a:ext cx="3905250" cy="1428750"/>
          </a:xfrm>
          <a:prstGeom prst="rect">
            <a:avLst/>
          </a:prstGeom>
          <a:noFill/>
          <a:ln w="9525">
            <a:noFill/>
            <a:miter lim="800000"/>
            <a:headEnd/>
            <a:tailEnd/>
          </a:ln>
          <a:effectLst/>
        </p:spPr>
      </p:pic>
      <p:sp>
        <p:nvSpPr>
          <p:cNvPr id="9" name="矩形 8"/>
          <p:cNvSpPr/>
          <p:nvPr/>
        </p:nvSpPr>
        <p:spPr>
          <a:xfrm>
            <a:off x="2214546" y="6429396"/>
            <a:ext cx="1857388" cy="307777"/>
          </a:xfrm>
          <a:prstGeom prst="rect">
            <a:avLst/>
          </a:prstGeom>
        </p:spPr>
        <p:txBody>
          <a:bodyPr wrap="square">
            <a:spAutoFit/>
          </a:bodyPr>
          <a:lstStyle/>
          <a:p>
            <a:r>
              <a:rPr lang="zh-CN" altLang="en-US" sz="1400" b="1" dirty="0" smtClean="0">
                <a:solidFill>
                  <a:srgbClr val="7030A0"/>
                </a:solidFill>
                <a:latin typeface="黑体" pitchFamily="2" charset="-122"/>
                <a:ea typeface="黑体" pitchFamily="2" charset="-122"/>
              </a:rPr>
              <a:t>能量刻度谱（</a:t>
            </a:r>
            <a:r>
              <a:rPr lang="en-US" altLang="zh-CN" sz="1400" b="1" baseline="30000" dirty="0" smtClean="0">
                <a:solidFill>
                  <a:srgbClr val="7030A0"/>
                </a:solidFill>
                <a:latin typeface="黑体" pitchFamily="2" charset="-122"/>
                <a:ea typeface="黑体" pitchFamily="2" charset="-122"/>
              </a:rPr>
              <a:t>137</a:t>
            </a:r>
            <a:r>
              <a:rPr lang="en-US" altLang="zh-CN" sz="1400" b="1" dirty="0" smtClean="0">
                <a:solidFill>
                  <a:srgbClr val="7030A0"/>
                </a:solidFill>
                <a:latin typeface="黑体" pitchFamily="2" charset="-122"/>
                <a:ea typeface="黑体" pitchFamily="2" charset="-122"/>
              </a:rPr>
              <a:t>Cs</a:t>
            </a:r>
            <a:r>
              <a:rPr lang="zh-CN" altLang="en-US" sz="1400" b="1" dirty="0" smtClean="0">
                <a:solidFill>
                  <a:srgbClr val="7030A0"/>
                </a:solidFill>
                <a:latin typeface="黑体" pitchFamily="2" charset="-122"/>
                <a:ea typeface="黑体" pitchFamily="2" charset="-122"/>
              </a:rPr>
              <a:t>）</a:t>
            </a:r>
            <a:endParaRPr lang="zh-CN" altLang="en-US" sz="1400" b="1" dirty="0">
              <a:solidFill>
                <a:srgbClr val="7030A0"/>
              </a:solidFill>
              <a:latin typeface="黑体" pitchFamily="2" charset="-122"/>
              <a:ea typeface="黑体" pitchFamily="2" charset="-122"/>
            </a:endParaRPr>
          </a:p>
        </p:txBody>
      </p:sp>
      <p:sp>
        <p:nvSpPr>
          <p:cNvPr id="10" name="矩形 9"/>
          <p:cNvSpPr/>
          <p:nvPr/>
        </p:nvSpPr>
        <p:spPr>
          <a:xfrm>
            <a:off x="6357950" y="6429396"/>
            <a:ext cx="1143007" cy="307777"/>
          </a:xfrm>
          <a:prstGeom prst="rect">
            <a:avLst/>
          </a:prstGeom>
        </p:spPr>
        <p:txBody>
          <a:bodyPr wrap="square">
            <a:spAutoFit/>
          </a:bodyPr>
          <a:lstStyle/>
          <a:p>
            <a:r>
              <a:rPr lang="zh-CN" altLang="en-US" sz="1400" b="1" dirty="0" smtClean="0">
                <a:solidFill>
                  <a:srgbClr val="7030A0"/>
                </a:solidFill>
                <a:latin typeface="黑体" pitchFamily="2" charset="-122"/>
                <a:ea typeface="黑体" pitchFamily="2" charset="-122"/>
              </a:rPr>
              <a:t>时间刻度谱</a:t>
            </a:r>
            <a:endParaRPr lang="zh-CN" altLang="en-US" sz="1400" b="1" dirty="0">
              <a:solidFill>
                <a:srgbClr val="7030A0"/>
              </a:solidFill>
              <a:latin typeface="黑体" pitchFamily="2" charset="-122"/>
              <a:ea typeface="黑体" pitchFamily="2" charset="-122"/>
            </a:endParaRPr>
          </a:p>
        </p:txBody>
      </p:sp>
      <p:sp>
        <p:nvSpPr>
          <p:cNvPr id="11" name="矩形 10"/>
          <p:cNvSpPr/>
          <p:nvPr/>
        </p:nvSpPr>
        <p:spPr>
          <a:xfrm>
            <a:off x="3857620" y="4705399"/>
            <a:ext cx="1428759" cy="307777"/>
          </a:xfrm>
          <a:prstGeom prst="rect">
            <a:avLst/>
          </a:prstGeom>
        </p:spPr>
        <p:txBody>
          <a:bodyPr wrap="square">
            <a:spAutoFit/>
          </a:bodyPr>
          <a:lstStyle/>
          <a:p>
            <a:r>
              <a:rPr lang="zh-CN" altLang="en-US" sz="1400" b="1" dirty="0" smtClean="0">
                <a:solidFill>
                  <a:srgbClr val="7030A0"/>
                </a:solidFill>
                <a:latin typeface="黑体" pitchFamily="2" charset="-122"/>
                <a:ea typeface="黑体" pitchFamily="2" charset="-122"/>
              </a:rPr>
              <a:t>时间刻度原理</a:t>
            </a:r>
            <a:endParaRPr lang="zh-CN" altLang="en-US" sz="1400" b="1" dirty="0">
              <a:solidFill>
                <a:srgbClr val="7030A0"/>
              </a:solidFill>
              <a:latin typeface="黑体" pitchFamily="2" charset="-122"/>
              <a:ea typeface="黑体" pitchFamily="2" charset="-122"/>
            </a:endParaRPr>
          </a:p>
        </p:txBody>
      </p:sp>
    </p:spTree>
    <p:extLst>
      <p:ext uri="{BB962C8B-B14F-4D97-AF65-F5344CB8AC3E}">
        <p14:creationId xmlns:p14="http://schemas.microsoft.com/office/powerpoint/2010/main" val="110181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0608" y="620688"/>
            <a:ext cx="6258426" cy="1143000"/>
          </a:xfrm>
        </p:spPr>
        <p:txBody>
          <a:bodyPr/>
          <a:lstStyle/>
          <a:p>
            <a:r>
              <a:rPr lang="en-US" altLang="zh-CN" sz="3600" b="1" dirty="0">
                <a:solidFill>
                  <a:srgbClr val="800000"/>
                </a:solidFill>
                <a:latin typeface="黑体" pitchFamily="2" charset="-122"/>
                <a:ea typeface="黑体" pitchFamily="2" charset="-122"/>
              </a:rPr>
              <a:t>4</a:t>
            </a:r>
            <a:r>
              <a:rPr lang="zh-CN" altLang="en-US" sz="3600" b="1" dirty="0">
                <a:solidFill>
                  <a:srgbClr val="800000"/>
                </a:solidFill>
                <a:latin typeface="黑体" pitchFamily="2" charset="-122"/>
                <a:ea typeface="黑体" pitchFamily="2" charset="-122"/>
              </a:rPr>
              <a:t>、原理系统实验</a:t>
            </a:r>
            <a:endParaRPr lang="zh-CN" altLang="en-US" sz="3600" b="1" dirty="0">
              <a:solidFill>
                <a:srgbClr val="800000"/>
              </a:solidFill>
              <a:latin typeface="黑体" pitchFamily="2" charset="-122"/>
              <a:ea typeface="黑体" pitchFamily="2" charset="-122"/>
            </a:endParaRPr>
          </a:p>
        </p:txBody>
      </p:sp>
      <p:sp>
        <p:nvSpPr>
          <p:cNvPr id="3" name="内容占位符 2"/>
          <p:cNvSpPr>
            <a:spLocks noGrp="1"/>
          </p:cNvSpPr>
          <p:nvPr>
            <p:ph idx="1"/>
          </p:nvPr>
        </p:nvSpPr>
        <p:spPr>
          <a:xfrm>
            <a:off x="395536" y="1268760"/>
            <a:ext cx="8229600" cy="3143272"/>
          </a:xfrm>
        </p:spPr>
        <p:txBody>
          <a:bodyPr/>
          <a:lstStyle/>
          <a:p>
            <a:r>
              <a:rPr lang="zh-CN" altLang="en-US" sz="2000" b="1" dirty="0" smtClean="0">
                <a:solidFill>
                  <a:srgbClr val="0000FF"/>
                </a:solidFill>
              </a:rPr>
              <a:t>分</a:t>
            </a:r>
            <a:r>
              <a:rPr lang="zh-CN" altLang="en-US" sz="2000" b="1" dirty="0" smtClean="0">
                <a:solidFill>
                  <a:srgbClr val="0000FF"/>
                </a:solidFill>
              </a:rPr>
              <a:t>别对探测器平放和竖放两种结构进行了测量，源的位置选取了</a:t>
            </a:r>
            <a:r>
              <a:rPr lang="en-US" sz="2000" b="1" dirty="0" smtClean="0">
                <a:solidFill>
                  <a:srgbClr val="0000FF"/>
                </a:solidFill>
              </a:rPr>
              <a:t>1</a:t>
            </a:r>
            <a:r>
              <a:rPr lang="zh-CN" altLang="en-US" sz="2000" b="1" dirty="0" smtClean="0">
                <a:solidFill>
                  <a:srgbClr val="0000FF"/>
                </a:solidFill>
              </a:rPr>
              <a:t>米处和</a:t>
            </a:r>
            <a:r>
              <a:rPr lang="en-US" sz="2000" b="1" dirty="0" smtClean="0">
                <a:solidFill>
                  <a:srgbClr val="0000FF"/>
                </a:solidFill>
              </a:rPr>
              <a:t>5</a:t>
            </a:r>
            <a:r>
              <a:rPr lang="zh-CN" altLang="en-US" sz="2000" b="1" dirty="0" smtClean="0">
                <a:solidFill>
                  <a:srgbClr val="0000FF"/>
                </a:solidFill>
              </a:rPr>
              <a:t>米处中心轴上，偏离中心轴一定的位置</a:t>
            </a:r>
            <a:endParaRPr lang="en-US" altLang="zh-CN" sz="2000" b="1" dirty="0" smtClean="0">
              <a:solidFill>
                <a:srgbClr val="0000FF"/>
              </a:solidFill>
            </a:endParaRPr>
          </a:p>
          <a:p>
            <a:r>
              <a:rPr lang="zh-CN" altLang="en-US" sz="2000" b="1" dirty="0" smtClean="0">
                <a:solidFill>
                  <a:srgbClr val="0000FF"/>
                </a:solidFill>
              </a:rPr>
              <a:t>以二进制形式记下每个粒子作用时获得的事件文件，通过</a:t>
            </a:r>
            <a:r>
              <a:rPr lang="en-US" altLang="zh-CN" sz="2000" b="1" dirty="0" err="1" smtClean="0">
                <a:solidFill>
                  <a:srgbClr val="0000FF"/>
                </a:solidFill>
              </a:rPr>
              <a:t>Kmax</a:t>
            </a:r>
            <a:r>
              <a:rPr lang="zh-CN" altLang="en-US" sz="2000" b="1" dirty="0" smtClean="0">
                <a:solidFill>
                  <a:srgbClr val="0000FF"/>
                </a:solidFill>
              </a:rPr>
              <a:t>和</a:t>
            </a:r>
            <a:r>
              <a:rPr lang="en-US" altLang="zh-CN" sz="2000" b="1" dirty="0" smtClean="0">
                <a:solidFill>
                  <a:srgbClr val="0000FF"/>
                </a:solidFill>
              </a:rPr>
              <a:t>ROOT</a:t>
            </a:r>
            <a:r>
              <a:rPr lang="zh-CN" altLang="en-US" sz="2000" b="1" dirty="0" smtClean="0">
                <a:solidFill>
                  <a:srgbClr val="0000FF"/>
                </a:solidFill>
              </a:rPr>
              <a:t>程序进行数据处理获得结果</a:t>
            </a:r>
            <a:endParaRPr lang="en-US" altLang="zh-CN" sz="2000" b="1" dirty="0" smtClean="0">
              <a:solidFill>
                <a:srgbClr val="0000FF"/>
              </a:solidFill>
            </a:endParaRPr>
          </a:p>
          <a:p>
            <a:r>
              <a:rPr lang="zh-CN" altLang="en-US" sz="2000" b="1" dirty="0" smtClean="0">
                <a:solidFill>
                  <a:srgbClr val="0000FF"/>
                </a:solidFill>
              </a:rPr>
              <a:t>数据处理时，通过探测器的电子</a:t>
            </a:r>
            <a:r>
              <a:rPr lang="en-US" altLang="zh-CN" sz="2000" b="1" dirty="0" smtClean="0">
                <a:solidFill>
                  <a:srgbClr val="0000FF"/>
                </a:solidFill>
              </a:rPr>
              <a:t>-</a:t>
            </a:r>
            <a:r>
              <a:rPr lang="zh-CN" altLang="en-US" sz="2000" b="1" dirty="0" smtClean="0">
                <a:solidFill>
                  <a:srgbClr val="0000FF"/>
                </a:solidFill>
              </a:rPr>
              <a:t>质子光响应函数获得</a:t>
            </a:r>
            <a:r>
              <a:rPr lang="en-US" altLang="zh-CN" sz="2000" b="1" dirty="0" err="1" smtClean="0">
                <a:solidFill>
                  <a:srgbClr val="0000FF"/>
                </a:solidFill>
              </a:rPr>
              <a:t>E</a:t>
            </a:r>
            <a:r>
              <a:rPr lang="en-US" altLang="zh-CN" sz="2000" b="1" baseline="-25000" dirty="0" err="1" smtClean="0">
                <a:solidFill>
                  <a:srgbClr val="0000FF"/>
                </a:solidFill>
              </a:rPr>
              <a:t>p</a:t>
            </a:r>
            <a:r>
              <a:rPr lang="zh-CN" altLang="en-US" sz="2000" b="1" dirty="0" smtClean="0">
                <a:solidFill>
                  <a:srgbClr val="0000FF"/>
                </a:solidFill>
              </a:rPr>
              <a:t>，通过飞行时间测量获得</a:t>
            </a:r>
            <a:r>
              <a:rPr lang="en-US" altLang="zh-CN" sz="2000" b="1" dirty="0" smtClean="0">
                <a:solidFill>
                  <a:srgbClr val="0000FF"/>
                </a:solidFill>
              </a:rPr>
              <a:t>E</a:t>
            </a:r>
            <a:r>
              <a:rPr lang="en-US" altLang="zh-CN" sz="2000" b="1" baseline="-25000" dirty="0" smtClean="0">
                <a:solidFill>
                  <a:srgbClr val="0000FF"/>
                </a:solidFill>
              </a:rPr>
              <a:t>n1</a:t>
            </a:r>
            <a:endParaRPr lang="en-US" altLang="zh-CN" sz="2000" b="1" dirty="0" smtClean="0">
              <a:solidFill>
                <a:srgbClr val="0000FF"/>
              </a:solidFill>
            </a:endParaRPr>
          </a:p>
          <a:p>
            <a:endParaRPr lang="zh-CN" altLang="en-US" sz="1800" b="1" dirty="0" smtClean="0">
              <a:solidFill>
                <a:srgbClr val="0000FF"/>
              </a:solidFill>
            </a:endParaRPr>
          </a:p>
          <a:p>
            <a:endParaRPr lang="zh-CN" altLang="en-US" dirty="0"/>
          </a:p>
        </p:txBody>
      </p:sp>
      <p:pic>
        <p:nvPicPr>
          <p:cNvPr id="4" name="图片 3" descr="中子伽马甄别二维谱.tif"/>
          <p:cNvPicPr/>
          <p:nvPr/>
        </p:nvPicPr>
        <p:blipFill>
          <a:blip r:embed="rId3"/>
          <a:srcRect l="2749"/>
          <a:stretch>
            <a:fillRect/>
          </a:stretch>
        </p:blipFill>
        <p:spPr>
          <a:xfrm>
            <a:off x="857224" y="3643314"/>
            <a:ext cx="3143272" cy="2214578"/>
          </a:xfrm>
          <a:prstGeom prst="rect">
            <a:avLst/>
          </a:prstGeom>
        </p:spPr>
      </p:pic>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2225" name="Object 1"/>
          <p:cNvGraphicFramePr>
            <a:graphicFrameLocks noChangeAspect="1"/>
          </p:cNvGraphicFramePr>
          <p:nvPr/>
        </p:nvGraphicFramePr>
        <p:xfrm>
          <a:off x="5072066" y="3643314"/>
          <a:ext cx="2714644" cy="2183518"/>
        </p:xfrm>
        <a:graphic>
          <a:graphicData uri="http://schemas.openxmlformats.org/presentationml/2006/ole">
            <mc:AlternateContent xmlns:mc="http://schemas.openxmlformats.org/markup-compatibility/2006">
              <mc:Choice xmlns:v="urn:schemas-microsoft-com:vml" Requires="v">
                <p:oleObj spid="_x0000_s70666" name="Visio" r:id="rId4" imgW="5713447" imgH="3665348" progId="Visio.Drawing.11">
                  <p:embed/>
                </p:oleObj>
              </mc:Choice>
              <mc:Fallback>
                <p:oleObj name="Visio" r:id="rId4" imgW="5713447" imgH="36653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066" y="3643314"/>
                        <a:ext cx="2714644" cy="21835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1643042" y="5786454"/>
            <a:ext cx="1928826" cy="307777"/>
          </a:xfrm>
          <a:prstGeom prst="rect">
            <a:avLst/>
          </a:prstGeom>
        </p:spPr>
        <p:txBody>
          <a:bodyPr wrap="square">
            <a:spAutoFit/>
          </a:bodyPr>
          <a:lstStyle/>
          <a:p>
            <a:r>
              <a:rPr lang="zh-CN" altLang="en-US" sz="1400" b="1" dirty="0" smtClean="0">
                <a:solidFill>
                  <a:srgbClr val="7030A0"/>
                </a:solidFill>
                <a:latin typeface="黑体" pitchFamily="2" charset="-122"/>
                <a:ea typeface="黑体" pitchFamily="2" charset="-122"/>
              </a:rPr>
              <a:t>中子伽马甄别二维谱</a:t>
            </a:r>
            <a:endParaRPr lang="zh-CN" altLang="en-US" sz="1400" b="1" dirty="0">
              <a:solidFill>
                <a:srgbClr val="7030A0"/>
              </a:solidFill>
              <a:latin typeface="黑体" pitchFamily="2" charset="-122"/>
              <a:ea typeface="黑体" pitchFamily="2" charset="-122"/>
            </a:endParaRPr>
          </a:p>
        </p:txBody>
      </p:sp>
      <p:sp>
        <p:nvSpPr>
          <p:cNvPr id="8" name="矩形 7"/>
          <p:cNvSpPr/>
          <p:nvPr/>
        </p:nvSpPr>
        <p:spPr>
          <a:xfrm>
            <a:off x="5357818" y="5786454"/>
            <a:ext cx="2428892" cy="523220"/>
          </a:xfrm>
          <a:prstGeom prst="rect">
            <a:avLst/>
          </a:prstGeom>
        </p:spPr>
        <p:txBody>
          <a:bodyPr wrap="square">
            <a:spAutoFit/>
          </a:bodyPr>
          <a:lstStyle/>
          <a:p>
            <a:r>
              <a:rPr lang="zh-CN" altLang="en-US" sz="1400" b="1" dirty="0" smtClean="0">
                <a:solidFill>
                  <a:srgbClr val="7030A0"/>
                </a:solidFill>
                <a:latin typeface="黑体" pitchFamily="2" charset="-122"/>
                <a:ea typeface="黑体" pitchFamily="2" charset="-122"/>
              </a:rPr>
              <a:t>两探测器之间的飞行时间谱</a:t>
            </a:r>
            <a:endParaRPr lang="en-US" altLang="zh-CN" sz="1400" b="1" dirty="0" smtClean="0">
              <a:solidFill>
                <a:srgbClr val="7030A0"/>
              </a:solidFill>
              <a:latin typeface="黑体" pitchFamily="2" charset="-122"/>
              <a:ea typeface="黑体" pitchFamily="2" charset="-122"/>
            </a:endParaRPr>
          </a:p>
          <a:p>
            <a:r>
              <a:rPr lang="zh-CN" altLang="en-US" sz="1400" b="1" dirty="0" smtClean="0">
                <a:solidFill>
                  <a:srgbClr val="7030A0"/>
                </a:solidFill>
                <a:latin typeface="黑体" pitchFamily="2" charset="-122"/>
                <a:ea typeface="黑体" pitchFamily="2" charset="-122"/>
              </a:rPr>
              <a:t>     （已扣除伽马）</a:t>
            </a:r>
            <a:endParaRPr lang="zh-CN" altLang="en-US" sz="1400" b="1" dirty="0">
              <a:solidFill>
                <a:srgbClr val="7030A0"/>
              </a:solidFill>
              <a:latin typeface="黑体" pitchFamily="2" charset="-122"/>
              <a:ea typeface="黑体" pitchFamily="2" charset="-122"/>
            </a:endParaRPr>
          </a:p>
        </p:txBody>
      </p:sp>
    </p:spTree>
    <p:extLst>
      <p:ext uri="{BB962C8B-B14F-4D97-AF65-F5344CB8AC3E}">
        <p14:creationId xmlns:p14="http://schemas.microsoft.com/office/powerpoint/2010/main" val="1234451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560" y="701824"/>
            <a:ext cx="5349280" cy="1143000"/>
          </a:xfrm>
        </p:spPr>
        <p:txBody>
          <a:bodyPr/>
          <a:lstStyle/>
          <a:p>
            <a:r>
              <a:rPr lang="en-US" altLang="zh-CN" sz="3600" b="1" dirty="0">
                <a:solidFill>
                  <a:srgbClr val="800000"/>
                </a:solidFill>
                <a:latin typeface="黑体" pitchFamily="2" charset="-122"/>
                <a:ea typeface="黑体" pitchFamily="2" charset="-122"/>
              </a:rPr>
              <a:t>4</a:t>
            </a:r>
            <a:r>
              <a:rPr lang="zh-CN" altLang="en-US" sz="3600" b="1" dirty="0">
                <a:solidFill>
                  <a:srgbClr val="800000"/>
                </a:solidFill>
                <a:latin typeface="黑体" pitchFamily="2" charset="-122"/>
                <a:ea typeface="黑体" pitchFamily="2" charset="-122"/>
              </a:rPr>
              <a:t>、原理系统实验</a:t>
            </a:r>
            <a:endParaRPr lang="zh-CN" altLang="en-US" sz="3600" b="1" dirty="0">
              <a:solidFill>
                <a:srgbClr val="800000"/>
              </a:solidFill>
              <a:latin typeface="黑体" pitchFamily="2" charset="-122"/>
              <a:ea typeface="黑体" pitchFamily="2" charset="-122"/>
            </a:endParaRPr>
          </a:p>
        </p:txBody>
      </p:sp>
      <p:sp>
        <p:nvSpPr>
          <p:cNvPr id="3" name="内容占位符 2"/>
          <p:cNvSpPr>
            <a:spLocks noGrp="1"/>
          </p:cNvSpPr>
          <p:nvPr>
            <p:ph idx="1"/>
          </p:nvPr>
        </p:nvSpPr>
        <p:spPr>
          <a:xfrm>
            <a:off x="323528" y="1412776"/>
            <a:ext cx="8229600" cy="4525963"/>
          </a:xfrm>
        </p:spPr>
        <p:txBody>
          <a:bodyPr/>
          <a:lstStyle/>
          <a:p>
            <a:pPr>
              <a:buNone/>
            </a:pPr>
            <a:r>
              <a:rPr lang="zh-CN" altLang="en-US" sz="2400" b="1" dirty="0" smtClean="0">
                <a:latin typeface="+mj-ea"/>
                <a:ea typeface="+mj-ea"/>
              </a:rPr>
              <a:t>（</a:t>
            </a:r>
            <a:r>
              <a:rPr lang="en-US" altLang="zh-CN" sz="2400" b="1" dirty="0" smtClean="0">
                <a:latin typeface="+mj-ea"/>
                <a:ea typeface="+mj-ea"/>
              </a:rPr>
              <a:t>3</a:t>
            </a:r>
            <a:r>
              <a:rPr lang="zh-CN" altLang="en-US" sz="2400" b="1" dirty="0" smtClean="0">
                <a:latin typeface="+mj-ea"/>
                <a:ea typeface="+mj-ea"/>
              </a:rPr>
              <a:t>）</a:t>
            </a:r>
            <a:r>
              <a:rPr lang="en-US" altLang="zh-CN" sz="2400" b="1" dirty="0" smtClean="0">
                <a:latin typeface="+mj-ea"/>
                <a:ea typeface="+mj-ea"/>
              </a:rPr>
              <a:t>8</a:t>
            </a:r>
            <a:r>
              <a:rPr lang="zh-CN" altLang="en-US" sz="2400" b="1" dirty="0" smtClean="0">
                <a:latin typeface="+mj-ea"/>
                <a:ea typeface="+mj-ea"/>
              </a:rPr>
              <a:t>单元原理系统数据处理结</a:t>
            </a:r>
            <a:r>
              <a:rPr lang="zh-CN" altLang="en-US" sz="2400" b="1" dirty="0" smtClean="0">
                <a:latin typeface="+mj-ea"/>
                <a:ea typeface="+mj-ea"/>
              </a:rPr>
              <a:t>果</a:t>
            </a:r>
            <a:endParaRPr lang="en-US" altLang="zh-CN" sz="2000" b="1" dirty="0" smtClean="0">
              <a:solidFill>
                <a:srgbClr val="0000FF"/>
              </a:solidFill>
            </a:endParaRPr>
          </a:p>
          <a:p>
            <a:pPr>
              <a:spcBef>
                <a:spcPts val="600"/>
              </a:spcBef>
            </a:pPr>
            <a:r>
              <a:rPr lang="zh-CN" altLang="en-US" sz="2000" b="1" dirty="0" smtClean="0">
                <a:solidFill>
                  <a:srgbClr val="0000FF"/>
                </a:solidFill>
              </a:rPr>
              <a:t>对</a:t>
            </a:r>
            <a:r>
              <a:rPr lang="en-US" sz="2000" b="1" dirty="0" smtClean="0">
                <a:solidFill>
                  <a:srgbClr val="0000FF"/>
                </a:solidFill>
              </a:rPr>
              <a:t>100000</a:t>
            </a:r>
            <a:r>
              <a:rPr lang="zh-CN" altLang="en-US" sz="2000" b="1" dirty="0" smtClean="0">
                <a:solidFill>
                  <a:srgbClr val="0000FF"/>
                </a:solidFill>
              </a:rPr>
              <a:t>个事件进行了统计：</a:t>
            </a:r>
          </a:p>
          <a:p>
            <a:r>
              <a:rPr lang="zh-CN" altLang="en-US" sz="2000" b="1" dirty="0" smtClean="0">
                <a:solidFill>
                  <a:srgbClr val="0000FF"/>
                </a:solidFill>
              </a:rPr>
              <a:t>中子事件：</a:t>
            </a:r>
            <a:r>
              <a:rPr lang="en-US" sz="2000" b="1" dirty="0" smtClean="0">
                <a:solidFill>
                  <a:srgbClr val="0000FF"/>
                </a:solidFill>
              </a:rPr>
              <a:t>10861</a:t>
            </a:r>
            <a:r>
              <a:rPr lang="zh-CN" altLang="en-US" sz="2000" b="1" dirty="0" smtClean="0">
                <a:solidFill>
                  <a:srgbClr val="0000FF"/>
                </a:solidFill>
              </a:rPr>
              <a:t>，占总事件的</a:t>
            </a:r>
            <a:r>
              <a:rPr lang="en-US" sz="2000" b="1" dirty="0" smtClean="0">
                <a:solidFill>
                  <a:srgbClr val="0000FF"/>
                </a:solidFill>
              </a:rPr>
              <a:t>10.86%</a:t>
            </a:r>
            <a:r>
              <a:rPr lang="zh-CN" altLang="en-US" sz="2000" b="1" dirty="0" smtClean="0">
                <a:solidFill>
                  <a:srgbClr val="0000FF"/>
                </a:solidFill>
              </a:rPr>
              <a:t>。其余为伽马事件。</a:t>
            </a:r>
          </a:p>
          <a:p>
            <a:r>
              <a:rPr lang="zh-CN" altLang="en-US" sz="2000" b="1" dirty="0" smtClean="0">
                <a:solidFill>
                  <a:srgbClr val="0000FF"/>
                </a:solidFill>
              </a:rPr>
              <a:t>飞行时间阈值（</a:t>
            </a:r>
            <a:r>
              <a:rPr lang="en-US" sz="2000" b="1" dirty="0" smtClean="0">
                <a:solidFill>
                  <a:srgbClr val="0000FF"/>
                </a:solidFill>
              </a:rPr>
              <a:t>0.5MeV</a:t>
            </a:r>
            <a:r>
              <a:rPr lang="zh-CN" altLang="en-US" sz="2000" b="1" dirty="0" smtClean="0">
                <a:solidFill>
                  <a:srgbClr val="0000FF"/>
                </a:solidFill>
              </a:rPr>
              <a:t>）以下的事件：</a:t>
            </a:r>
            <a:r>
              <a:rPr lang="en-US" sz="2000" b="1" dirty="0" smtClean="0">
                <a:solidFill>
                  <a:srgbClr val="0000FF"/>
                </a:solidFill>
              </a:rPr>
              <a:t>5497</a:t>
            </a:r>
            <a:r>
              <a:rPr lang="zh-CN" altLang="en-US" sz="2000" b="1" dirty="0" smtClean="0">
                <a:solidFill>
                  <a:srgbClr val="0000FF"/>
                </a:solidFill>
              </a:rPr>
              <a:t>，占中子事件</a:t>
            </a:r>
            <a:r>
              <a:rPr lang="en-US" sz="2000" b="1" dirty="0" smtClean="0">
                <a:solidFill>
                  <a:srgbClr val="0000FF"/>
                </a:solidFill>
              </a:rPr>
              <a:t>50.61%</a:t>
            </a:r>
            <a:r>
              <a:rPr lang="zh-CN" altLang="en-US" sz="2000" b="1" dirty="0" smtClean="0">
                <a:solidFill>
                  <a:srgbClr val="0000FF"/>
                </a:solidFill>
              </a:rPr>
              <a:t>。</a:t>
            </a:r>
          </a:p>
          <a:p>
            <a:r>
              <a:rPr lang="zh-CN" altLang="en-US" sz="2000" b="1" dirty="0" smtClean="0">
                <a:solidFill>
                  <a:srgbClr val="0000FF"/>
                </a:solidFill>
              </a:rPr>
              <a:t>中子同时作用到同一面板上的两探测器上的事件数：</a:t>
            </a:r>
            <a:r>
              <a:rPr lang="en-US" sz="2000" b="1" dirty="0" smtClean="0">
                <a:solidFill>
                  <a:srgbClr val="0000FF"/>
                </a:solidFill>
              </a:rPr>
              <a:t>99</a:t>
            </a:r>
            <a:r>
              <a:rPr lang="zh-CN" altLang="en-US" sz="2000" b="1" dirty="0" smtClean="0">
                <a:solidFill>
                  <a:srgbClr val="0000FF"/>
                </a:solidFill>
              </a:rPr>
              <a:t>，占</a:t>
            </a:r>
            <a:r>
              <a:rPr lang="en-US" sz="2000" b="1" dirty="0" smtClean="0">
                <a:solidFill>
                  <a:srgbClr val="0000FF"/>
                </a:solidFill>
              </a:rPr>
              <a:t>0.91%</a:t>
            </a:r>
            <a:r>
              <a:rPr lang="zh-CN" altLang="en-US" sz="2000" b="1" dirty="0" smtClean="0">
                <a:solidFill>
                  <a:srgbClr val="0000FF"/>
                </a:solidFill>
              </a:rPr>
              <a:t>。</a:t>
            </a:r>
          </a:p>
          <a:p>
            <a:r>
              <a:rPr lang="zh-CN" altLang="en-US" sz="2000" b="1" dirty="0" smtClean="0">
                <a:solidFill>
                  <a:srgbClr val="0000FF"/>
                </a:solidFill>
              </a:rPr>
              <a:t>可见，所有事件中，中子事件只</a:t>
            </a:r>
            <a:r>
              <a:rPr lang="zh-CN" altLang="en-US" sz="2000" b="1" dirty="0" smtClean="0">
                <a:solidFill>
                  <a:srgbClr val="FF0000"/>
                </a:solidFill>
              </a:rPr>
              <a:t>占</a:t>
            </a:r>
            <a:r>
              <a:rPr lang="en-US" sz="2000" b="1" dirty="0" smtClean="0">
                <a:solidFill>
                  <a:srgbClr val="FF0000"/>
                </a:solidFill>
              </a:rPr>
              <a:t>10%</a:t>
            </a:r>
            <a:r>
              <a:rPr lang="zh-CN" altLang="en-US" sz="2000" b="1" dirty="0" smtClean="0">
                <a:solidFill>
                  <a:srgbClr val="0000FF"/>
                </a:solidFill>
              </a:rPr>
              <a:t>左右，而伽马事件占到了</a:t>
            </a:r>
            <a:r>
              <a:rPr lang="en-US" sz="2000" b="1" dirty="0" smtClean="0">
                <a:solidFill>
                  <a:srgbClr val="0000FF"/>
                </a:solidFill>
              </a:rPr>
              <a:t>90%</a:t>
            </a:r>
            <a:r>
              <a:rPr lang="zh-CN" altLang="en-US" sz="2000" b="1" dirty="0" smtClean="0">
                <a:solidFill>
                  <a:srgbClr val="0000FF"/>
                </a:solidFill>
              </a:rPr>
              <a:t>。</a:t>
            </a:r>
            <a:r>
              <a:rPr lang="zh-CN" altLang="en-US" sz="2000" b="1" dirty="0" smtClean="0">
                <a:solidFill>
                  <a:srgbClr val="FF0000"/>
                </a:solidFill>
              </a:rPr>
              <a:t>必须加入中子伽马波形甄别，</a:t>
            </a:r>
            <a:r>
              <a:rPr lang="zh-CN" altLang="en-US" sz="2000" b="1" dirty="0" smtClean="0">
                <a:solidFill>
                  <a:srgbClr val="0000FF"/>
                </a:solidFill>
              </a:rPr>
              <a:t>以剔除伽马的影响。数据处理中，采用飞行时间法，进一步剔除伽马。两中子事件同时作用的概率很小，可以忽略。</a:t>
            </a:r>
          </a:p>
          <a:p>
            <a:r>
              <a:rPr lang="zh-CN" altLang="en-US" sz="2000" b="1" dirty="0" smtClean="0">
                <a:solidFill>
                  <a:srgbClr val="0000FF"/>
                </a:solidFill>
              </a:rPr>
              <a:t>除了增加探测器的个数与增大探测器的体积外，降低探测器的</a:t>
            </a:r>
            <a:r>
              <a:rPr lang="zh-CN" altLang="en-US" sz="2000" b="1" dirty="0" smtClean="0">
                <a:solidFill>
                  <a:srgbClr val="FF0000"/>
                </a:solidFill>
              </a:rPr>
              <a:t>阈值</a:t>
            </a:r>
            <a:r>
              <a:rPr lang="zh-CN" altLang="en-US" sz="2000" b="1" dirty="0" smtClean="0">
                <a:solidFill>
                  <a:srgbClr val="0000FF"/>
                </a:solidFill>
              </a:rPr>
              <a:t>也可以提高系统的效率。</a:t>
            </a:r>
          </a:p>
          <a:p>
            <a:endParaRPr lang="zh-CN" altLang="en-US" dirty="0"/>
          </a:p>
        </p:txBody>
      </p:sp>
    </p:spTree>
    <p:extLst>
      <p:ext uri="{BB962C8B-B14F-4D97-AF65-F5344CB8AC3E}">
        <p14:creationId xmlns:p14="http://schemas.microsoft.com/office/powerpoint/2010/main" val="183124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87611" y="700112"/>
            <a:ext cx="5807683" cy="928688"/>
          </a:xfrm>
        </p:spPr>
        <p:txBody>
          <a:bodyPr/>
          <a:lstStyle/>
          <a:p>
            <a:pPr>
              <a:defRPr/>
            </a:pPr>
            <a:r>
              <a:rPr lang="en-US" altLang="zh-CN" sz="3600" b="1" dirty="0">
                <a:solidFill>
                  <a:srgbClr val="800000"/>
                </a:solidFill>
                <a:latin typeface="黑体" pitchFamily="2" charset="-122"/>
                <a:ea typeface="黑体" pitchFamily="2" charset="-122"/>
              </a:rPr>
              <a:t>5</a:t>
            </a:r>
            <a:r>
              <a:rPr lang="zh-CN" altLang="en-US" sz="3600" b="1" dirty="0">
                <a:solidFill>
                  <a:srgbClr val="800000"/>
                </a:solidFill>
                <a:latin typeface="黑体" pitchFamily="2" charset="-122"/>
                <a:ea typeface="黑体" pitchFamily="2" charset="-122"/>
              </a:rPr>
              <a:t>、能量及图像重建</a:t>
            </a:r>
          </a:p>
        </p:txBody>
      </p:sp>
      <p:sp>
        <p:nvSpPr>
          <p:cNvPr id="7171" name="Rectangle 3"/>
          <p:cNvSpPr>
            <a:spLocks noGrp="1" noChangeArrowheads="1"/>
          </p:cNvSpPr>
          <p:nvPr>
            <p:ph type="body" idx="1"/>
          </p:nvPr>
        </p:nvSpPr>
        <p:spPr>
          <a:xfrm>
            <a:off x="357188" y="1008063"/>
            <a:ext cx="8501062" cy="5564187"/>
          </a:xfrm>
        </p:spPr>
        <p:txBody>
          <a:bodyPr/>
          <a:lstStyle/>
          <a:p>
            <a:pPr marL="0" indent="-96838" algn="just">
              <a:lnSpc>
                <a:spcPts val="3000"/>
              </a:lnSpc>
              <a:spcBef>
                <a:spcPct val="0"/>
              </a:spcBef>
              <a:buFont typeface="Arial" pitchFamily="34" charset="0"/>
              <a:buNone/>
            </a:pPr>
            <a:endParaRPr lang="en-US" altLang="zh-CN" sz="2400" b="1" dirty="0" smtClean="0">
              <a:solidFill>
                <a:srgbClr val="FF0000"/>
              </a:solidFill>
            </a:endParaRPr>
          </a:p>
          <a:p>
            <a:pPr marL="0" indent="-96838" algn="just">
              <a:lnSpc>
                <a:spcPts val="3000"/>
              </a:lnSpc>
              <a:spcBef>
                <a:spcPct val="0"/>
              </a:spcBef>
              <a:buFont typeface="Arial" pitchFamily="34" charset="0"/>
              <a:buNone/>
            </a:pPr>
            <a:r>
              <a:rPr lang="zh-CN" altLang="en-US" sz="2000" b="1" dirty="0" smtClean="0">
                <a:solidFill>
                  <a:srgbClr val="FF0000"/>
                </a:solidFill>
              </a:rPr>
              <a:t> </a:t>
            </a:r>
            <a:endParaRPr lang="en-US" altLang="zh-CN" sz="2000" b="1" dirty="0" smtClean="0">
              <a:solidFill>
                <a:srgbClr val="FF0000"/>
              </a:solidFill>
            </a:endParaRPr>
          </a:p>
          <a:p>
            <a:pPr marL="0" indent="-96838" algn="just">
              <a:lnSpc>
                <a:spcPts val="3000"/>
              </a:lnSpc>
              <a:spcBef>
                <a:spcPct val="0"/>
              </a:spcBef>
              <a:buFont typeface="Arial" pitchFamily="34" charset="0"/>
              <a:buNone/>
            </a:pPr>
            <a:endParaRPr lang="zh-CN" altLang="en-US" sz="2000" b="1" dirty="0" smtClean="0">
              <a:solidFill>
                <a:srgbClr val="FF0000"/>
              </a:solidFill>
            </a:endParaRPr>
          </a:p>
          <a:p>
            <a:pPr marL="0" indent="-96838" algn="just">
              <a:lnSpc>
                <a:spcPts val="3000"/>
              </a:lnSpc>
              <a:spcBef>
                <a:spcPct val="0"/>
              </a:spcBef>
              <a:buFont typeface="Arial" pitchFamily="34" charset="0"/>
              <a:buNone/>
            </a:pPr>
            <a:endParaRPr lang="en-US" altLang="zh-CN" sz="2000" b="1" dirty="0" smtClean="0">
              <a:solidFill>
                <a:srgbClr val="0000FF"/>
              </a:solidFill>
            </a:endParaRPr>
          </a:p>
          <a:p>
            <a:pPr>
              <a:buNone/>
            </a:pPr>
            <a:r>
              <a:rPr lang="en-US" sz="2000" dirty="0" smtClean="0"/>
              <a:t>  </a:t>
            </a:r>
            <a:endParaRPr lang="zh-CN" altLang="en-US" sz="2000" dirty="0" smtClean="0"/>
          </a:p>
        </p:txBody>
      </p:sp>
      <p:sp>
        <p:nvSpPr>
          <p:cNvPr id="7173" name="Rectangle 1"/>
          <p:cNvSpPr>
            <a:spLocks noChangeArrowheads="1"/>
          </p:cNvSpPr>
          <p:nvPr/>
        </p:nvSpPr>
        <p:spPr bwMode="auto">
          <a:xfrm>
            <a:off x="357188" y="1000125"/>
            <a:ext cx="8643937" cy="830263"/>
          </a:xfrm>
          <a:prstGeom prst="rect">
            <a:avLst/>
          </a:prstGeom>
          <a:noFill/>
          <a:ln w="9525">
            <a:noFill/>
            <a:miter lim="800000"/>
            <a:headEnd/>
            <a:tailEnd/>
          </a:ln>
        </p:spPr>
        <p:txBody>
          <a:bodyPr anchor="ctr">
            <a:spAutoFit/>
          </a:bodyPr>
          <a:lstStyle/>
          <a:p>
            <a:pPr indent="363538"/>
            <a:endParaRPr lang="en-US" altLang="zh-CN" sz="2400">
              <a:solidFill>
                <a:srgbClr val="000000"/>
              </a:solidFill>
              <a:latin typeface="Times New Roman" pitchFamily="18" charset="0"/>
              <a:ea typeface="仿宋_GB2312" pitchFamily="49" charset="-122"/>
              <a:cs typeface="Times New Roman" pitchFamily="18" charset="0"/>
            </a:endParaRPr>
          </a:p>
          <a:p>
            <a:pPr indent="363538"/>
            <a:endParaRPr lang="en-US" altLang="zh-CN" sz="2400">
              <a:solidFill>
                <a:srgbClr val="000000"/>
              </a:solidFill>
              <a:latin typeface="Times New Roman" pitchFamily="18" charset="0"/>
              <a:ea typeface="仿宋_GB2312" pitchFamily="49" charset="-122"/>
              <a:cs typeface="Times New Roman" pitchFamily="18" charset="0"/>
            </a:endParaRPr>
          </a:p>
        </p:txBody>
      </p:sp>
      <p:sp>
        <p:nvSpPr>
          <p:cNvPr id="6" name="矩形 5"/>
          <p:cNvSpPr/>
          <p:nvPr/>
        </p:nvSpPr>
        <p:spPr>
          <a:xfrm>
            <a:off x="357158" y="1372706"/>
            <a:ext cx="2364750" cy="400110"/>
          </a:xfrm>
          <a:prstGeom prst="rect">
            <a:avLst/>
          </a:prstGeom>
        </p:spPr>
        <p:txBody>
          <a:bodyPr wrap="none">
            <a:spAutoFit/>
          </a:bodyPr>
          <a:lstStyle/>
          <a:p>
            <a:r>
              <a:rPr lang="zh-CN" altLang="en-US" sz="2000" b="1" dirty="0" smtClean="0">
                <a:latin typeface="+mj-ea"/>
                <a:ea typeface="+mj-ea"/>
              </a:rPr>
              <a:t>（</a:t>
            </a:r>
            <a:r>
              <a:rPr lang="en-US" altLang="zh-CN" sz="2000" b="1" dirty="0" smtClean="0">
                <a:latin typeface="+mj-ea"/>
                <a:ea typeface="+mj-ea"/>
              </a:rPr>
              <a:t>1</a:t>
            </a:r>
            <a:r>
              <a:rPr lang="zh-CN" altLang="en-US" sz="2000" b="1" dirty="0" smtClean="0">
                <a:latin typeface="+mj-ea"/>
                <a:ea typeface="+mj-ea"/>
              </a:rPr>
              <a:t>）直接反投影法</a:t>
            </a:r>
            <a:endParaRPr lang="zh-CN" altLang="en-US" sz="2000" b="1" dirty="0">
              <a:latin typeface="+mj-ea"/>
              <a:ea typeface="+mj-ea"/>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5" name="Rectangle 3"/>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8" name="Rectangle 6"/>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8" name="Rectangle 16"/>
          <p:cNvSpPr>
            <a:spLocks noChangeArrowheads="1"/>
          </p:cNvSpPr>
          <p:nvPr/>
        </p:nvSpPr>
        <p:spPr bwMode="auto">
          <a:xfrm>
            <a:off x="0" y="498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 name="矩形 33"/>
          <p:cNvSpPr/>
          <p:nvPr/>
        </p:nvSpPr>
        <p:spPr>
          <a:xfrm>
            <a:off x="3214678" y="6186790"/>
            <a:ext cx="2500330" cy="338554"/>
          </a:xfrm>
          <a:prstGeom prst="rect">
            <a:avLst/>
          </a:prstGeom>
        </p:spPr>
        <p:txBody>
          <a:bodyPr wrap="square">
            <a:spAutoFit/>
          </a:bodyPr>
          <a:lstStyle/>
          <a:p>
            <a:r>
              <a:rPr lang="zh-CN" altLang="en-US" sz="1600" b="1" dirty="0" smtClean="0">
                <a:latin typeface="+mn-ea"/>
                <a:ea typeface="+mn-ea"/>
              </a:rPr>
              <a:t>能谱与位相重建结果</a:t>
            </a:r>
            <a:endParaRPr lang="zh-CN" altLang="en-US" sz="1600" b="1" dirty="0">
              <a:latin typeface="+mn-ea"/>
              <a:ea typeface="+mn-ea"/>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1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1751" name="Rectangle 7"/>
          <p:cNvSpPr>
            <a:spLocks noChangeArrowheads="1"/>
          </p:cNvSpPr>
          <p:nvPr/>
        </p:nvSpPr>
        <p:spPr bwMode="auto">
          <a:xfrm>
            <a:off x="0" y="208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8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872" name="Rectangle 8"/>
          <p:cNvSpPr>
            <a:spLocks noChangeArrowheads="1"/>
          </p:cNvSpPr>
          <p:nvPr/>
        </p:nvSpPr>
        <p:spPr bwMode="auto">
          <a:xfrm>
            <a:off x="0" y="2238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6873" name="Rectangle 9"/>
          <p:cNvSpPr>
            <a:spLocks noChangeArrowheads="1"/>
          </p:cNvSpPr>
          <p:nvPr/>
        </p:nvSpPr>
        <p:spPr bwMode="auto">
          <a:xfrm>
            <a:off x="0" y="400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789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7895" name="Rectangle 7"/>
          <p:cNvSpPr>
            <a:spLocks noChangeArrowheads="1"/>
          </p:cNvSpPr>
          <p:nvPr/>
        </p:nvSpPr>
        <p:spPr bwMode="auto">
          <a:xfrm>
            <a:off x="0" y="173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789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7900" name="Rectangle 12"/>
          <p:cNvSpPr>
            <a:spLocks noChangeArrowheads="1"/>
          </p:cNvSpPr>
          <p:nvPr/>
        </p:nvSpPr>
        <p:spPr bwMode="auto">
          <a:xfrm>
            <a:off x="0" y="1666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FF0000"/>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790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7905" name="Rectangle 17"/>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FF0000"/>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2" name="矩形 41"/>
          <p:cNvSpPr/>
          <p:nvPr/>
        </p:nvSpPr>
        <p:spPr>
          <a:xfrm>
            <a:off x="500034" y="5929535"/>
            <a:ext cx="2357454" cy="307777"/>
          </a:xfrm>
          <a:prstGeom prst="rect">
            <a:avLst/>
          </a:prstGeom>
        </p:spPr>
        <p:txBody>
          <a:bodyPr wrap="square">
            <a:spAutoFit/>
          </a:bodyPr>
          <a:lstStyle/>
          <a:p>
            <a:r>
              <a:rPr lang="zh-CN" altLang="en-US" sz="1400" dirty="0" smtClean="0">
                <a:latin typeface="+mn-ea"/>
                <a:ea typeface="+mn-ea"/>
              </a:rPr>
              <a:t>（</a:t>
            </a:r>
            <a:r>
              <a:rPr lang="en-US" altLang="zh-CN" sz="1400" dirty="0" smtClean="0">
                <a:latin typeface="+mn-ea"/>
                <a:ea typeface="+mn-ea"/>
              </a:rPr>
              <a:t>a</a:t>
            </a:r>
            <a:r>
              <a:rPr lang="zh-CN" altLang="en-US" sz="1400" dirty="0" smtClean="0">
                <a:latin typeface="+mn-ea"/>
                <a:ea typeface="+mn-ea"/>
              </a:rPr>
              <a:t>）源在中心轴上</a:t>
            </a:r>
            <a:r>
              <a:rPr lang="en-US" sz="1400" dirty="0" smtClean="0">
                <a:latin typeface="+mn-ea"/>
                <a:ea typeface="+mn-ea"/>
              </a:rPr>
              <a:t>1</a:t>
            </a:r>
            <a:r>
              <a:rPr lang="zh-CN" altLang="en-US" sz="1400" dirty="0" smtClean="0">
                <a:latin typeface="+mn-ea"/>
                <a:ea typeface="+mn-ea"/>
              </a:rPr>
              <a:t>米处</a:t>
            </a:r>
            <a:endParaRPr lang="zh-CN" altLang="en-US" sz="1400" dirty="0">
              <a:latin typeface="+mn-ea"/>
              <a:ea typeface="+mn-ea"/>
            </a:endParaRPr>
          </a:p>
        </p:txBody>
      </p:sp>
      <p:sp>
        <p:nvSpPr>
          <p:cNvPr id="44" name="矩形 43"/>
          <p:cNvSpPr/>
          <p:nvPr/>
        </p:nvSpPr>
        <p:spPr>
          <a:xfrm>
            <a:off x="3071802" y="5929535"/>
            <a:ext cx="3000396" cy="307777"/>
          </a:xfrm>
          <a:prstGeom prst="rect">
            <a:avLst/>
          </a:prstGeom>
        </p:spPr>
        <p:txBody>
          <a:bodyPr wrap="square">
            <a:spAutoFit/>
          </a:bodyPr>
          <a:lstStyle/>
          <a:p>
            <a:r>
              <a:rPr lang="zh-CN" altLang="en-US" sz="1400" dirty="0" smtClean="0"/>
              <a:t>（</a:t>
            </a:r>
            <a:r>
              <a:rPr lang="en-US" altLang="zh-CN" sz="1400" dirty="0" smtClean="0"/>
              <a:t>b</a:t>
            </a:r>
            <a:r>
              <a:rPr lang="zh-CN" altLang="en-US" sz="1400" dirty="0" smtClean="0"/>
              <a:t>）源在中心轴上</a:t>
            </a:r>
            <a:r>
              <a:rPr lang="en-US" sz="1400" dirty="0" smtClean="0"/>
              <a:t>1</a:t>
            </a:r>
            <a:r>
              <a:rPr lang="zh-CN" altLang="en-US" sz="1400" dirty="0" smtClean="0"/>
              <a:t>米偏下</a:t>
            </a:r>
            <a:r>
              <a:rPr lang="en-US" sz="1400" dirty="0" smtClean="0"/>
              <a:t>33cm</a:t>
            </a:r>
            <a:endParaRPr lang="zh-CN" altLang="en-US" sz="1400" dirty="0"/>
          </a:p>
        </p:txBody>
      </p:sp>
      <p:sp>
        <p:nvSpPr>
          <p:cNvPr id="45" name="矩形 44"/>
          <p:cNvSpPr/>
          <p:nvPr/>
        </p:nvSpPr>
        <p:spPr>
          <a:xfrm>
            <a:off x="6000760" y="5929535"/>
            <a:ext cx="3000396" cy="307777"/>
          </a:xfrm>
          <a:prstGeom prst="rect">
            <a:avLst/>
          </a:prstGeom>
        </p:spPr>
        <p:txBody>
          <a:bodyPr wrap="square">
            <a:spAutoFit/>
          </a:bodyPr>
          <a:lstStyle/>
          <a:p>
            <a:r>
              <a:rPr lang="zh-CN" altLang="en-US" sz="1400" dirty="0" smtClean="0"/>
              <a:t>（</a:t>
            </a:r>
            <a:r>
              <a:rPr lang="en-US" altLang="zh-CN" sz="1400" dirty="0" smtClean="0"/>
              <a:t>c</a:t>
            </a:r>
            <a:r>
              <a:rPr lang="zh-CN" altLang="en-US" sz="1400" dirty="0" smtClean="0"/>
              <a:t>）源在中心轴上</a:t>
            </a:r>
            <a:r>
              <a:rPr lang="en-US" sz="1400" dirty="0" smtClean="0"/>
              <a:t>5</a:t>
            </a:r>
            <a:r>
              <a:rPr lang="zh-CN" altLang="en-US" sz="1400" dirty="0" smtClean="0"/>
              <a:t>米处</a:t>
            </a:r>
            <a:endParaRPr lang="zh-CN" altLang="en-US" sz="1400" dirty="0"/>
          </a:p>
        </p:txBody>
      </p:sp>
      <p:pic>
        <p:nvPicPr>
          <p:cNvPr id="40" name="图片 39"/>
          <p:cNvPicPr/>
          <p:nvPr/>
        </p:nvPicPr>
        <p:blipFill>
          <a:blip r:embed="rId2"/>
          <a:srcRect/>
          <a:stretch>
            <a:fillRect/>
          </a:stretch>
        </p:blipFill>
        <p:spPr bwMode="auto">
          <a:xfrm>
            <a:off x="357158" y="1861354"/>
            <a:ext cx="2643206" cy="2071702"/>
          </a:xfrm>
          <a:prstGeom prst="rect">
            <a:avLst/>
          </a:prstGeom>
          <a:noFill/>
          <a:ln w="9525">
            <a:noFill/>
            <a:miter lim="800000"/>
            <a:headEnd/>
            <a:tailEnd/>
          </a:ln>
        </p:spPr>
      </p:pic>
      <p:pic>
        <p:nvPicPr>
          <p:cNvPr id="43" name="图片 42"/>
          <p:cNvPicPr/>
          <p:nvPr/>
        </p:nvPicPr>
        <p:blipFill>
          <a:blip r:embed="rId3"/>
          <a:srcRect/>
          <a:stretch>
            <a:fillRect/>
          </a:stretch>
        </p:blipFill>
        <p:spPr bwMode="auto">
          <a:xfrm>
            <a:off x="428596" y="3878148"/>
            <a:ext cx="2714644" cy="2143140"/>
          </a:xfrm>
          <a:prstGeom prst="rect">
            <a:avLst/>
          </a:prstGeom>
          <a:noFill/>
          <a:ln w="9525">
            <a:noFill/>
            <a:miter lim="800000"/>
            <a:headEnd/>
            <a:tailEnd/>
          </a:ln>
        </p:spPr>
      </p:pic>
      <p:pic>
        <p:nvPicPr>
          <p:cNvPr id="46" name="图片 45"/>
          <p:cNvPicPr/>
          <p:nvPr/>
        </p:nvPicPr>
        <p:blipFill>
          <a:blip r:embed="rId4"/>
          <a:srcRect/>
          <a:stretch>
            <a:fillRect/>
          </a:stretch>
        </p:blipFill>
        <p:spPr bwMode="auto">
          <a:xfrm>
            <a:off x="3071802" y="1861354"/>
            <a:ext cx="2571768" cy="2071702"/>
          </a:xfrm>
          <a:prstGeom prst="rect">
            <a:avLst/>
          </a:prstGeom>
          <a:noFill/>
          <a:ln w="9525">
            <a:noFill/>
            <a:miter lim="800000"/>
            <a:headEnd/>
            <a:tailEnd/>
          </a:ln>
        </p:spPr>
      </p:pic>
      <p:pic>
        <p:nvPicPr>
          <p:cNvPr id="47" name="图片 46"/>
          <p:cNvPicPr/>
          <p:nvPr/>
        </p:nvPicPr>
        <p:blipFill>
          <a:blip r:embed="rId5"/>
          <a:srcRect/>
          <a:stretch>
            <a:fillRect/>
          </a:stretch>
        </p:blipFill>
        <p:spPr bwMode="auto">
          <a:xfrm>
            <a:off x="3071802" y="3949586"/>
            <a:ext cx="2714644" cy="2071702"/>
          </a:xfrm>
          <a:prstGeom prst="rect">
            <a:avLst/>
          </a:prstGeom>
          <a:noFill/>
          <a:ln w="9525">
            <a:noFill/>
            <a:miter lim="800000"/>
            <a:headEnd/>
            <a:tailEnd/>
          </a:ln>
        </p:spPr>
      </p:pic>
      <p:pic>
        <p:nvPicPr>
          <p:cNvPr id="48" name="图片 47"/>
          <p:cNvPicPr/>
          <p:nvPr/>
        </p:nvPicPr>
        <p:blipFill>
          <a:blip r:embed="rId6"/>
          <a:srcRect/>
          <a:stretch>
            <a:fillRect/>
          </a:stretch>
        </p:blipFill>
        <p:spPr bwMode="auto">
          <a:xfrm>
            <a:off x="5715008" y="1861354"/>
            <a:ext cx="2500330" cy="2071702"/>
          </a:xfrm>
          <a:prstGeom prst="rect">
            <a:avLst/>
          </a:prstGeom>
          <a:noFill/>
          <a:ln w="9525">
            <a:noFill/>
            <a:miter lim="800000"/>
            <a:headEnd/>
            <a:tailEnd/>
          </a:ln>
        </p:spPr>
      </p:pic>
      <p:pic>
        <p:nvPicPr>
          <p:cNvPr id="49" name="图片 48"/>
          <p:cNvPicPr/>
          <p:nvPr/>
        </p:nvPicPr>
        <p:blipFill>
          <a:blip r:embed="rId7"/>
          <a:srcRect/>
          <a:stretch>
            <a:fillRect/>
          </a:stretch>
        </p:blipFill>
        <p:spPr bwMode="auto">
          <a:xfrm>
            <a:off x="5715008" y="3949586"/>
            <a:ext cx="2643206" cy="2071702"/>
          </a:xfrm>
          <a:prstGeom prst="rect">
            <a:avLst/>
          </a:prstGeom>
          <a:noFill/>
          <a:ln w="9525">
            <a:noFill/>
            <a:miter lim="800000"/>
            <a:headEnd/>
            <a:tailEnd/>
          </a:ln>
        </p:spPr>
      </p:pic>
    </p:spTree>
    <p:extLst>
      <p:ext uri="{BB962C8B-B14F-4D97-AF65-F5344CB8AC3E}">
        <p14:creationId xmlns:p14="http://schemas.microsoft.com/office/powerpoint/2010/main" val="3907182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6051" y="642926"/>
            <a:ext cx="4329114" cy="1143000"/>
          </a:xfrm>
        </p:spPr>
        <p:txBody>
          <a:bodyPr/>
          <a:lstStyle/>
          <a:p>
            <a:pPr>
              <a:defRPr/>
            </a:pPr>
            <a:r>
              <a:rPr lang="en-US" altLang="zh-CN" sz="3600" b="1" dirty="0">
                <a:solidFill>
                  <a:srgbClr val="800000"/>
                </a:solidFill>
                <a:latin typeface="黑体" pitchFamily="2" charset="-122"/>
                <a:ea typeface="黑体" pitchFamily="2" charset="-122"/>
              </a:rPr>
              <a:t>5</a:t>
            </a:r>
            <a:r>
              <a:rPr lang="zh-CN" altLang="en-US" sz="3600" b="1" dirty="0">
                <a:solidFill>
                  <a:srgbClr val="800000"/>
                </a:solidFill>
                <a:latin typeface="黑体" pitchFamily="2" charset="-122"/>
                <a:ea typeface="黑体" pitchFamily="2" charset="-122"/>
              </a:rPr>
              <a:t>、能量及图像重建</a:t>
            </a:r>
          </a:p>
        </p:txBody>
      </p:sp>
      <p:sp>
        <p:nvSpPr>
          <p:cNvPr id="3" name="内容占位符 2"/>
          <p:cNvSpPr>
            <a:spLocks noGrp="1"/>
          </p:cNvSpPr>
          <p:nvPr>
            <p:ph idx="1"/>
          </p:nvPr>
        </p:nvSpPr>
        <p:spPr>
          <a:xfrm>
            <a:off x="538649" y="1785926"/>
            <a:ext cx="8229600" cy="2714644"/>
          </a:xfrm>
        </p:spPr>
        <p:txBody>
          <a:bodyPr/>
          <a:lstStyle/>
          <a:p>
            <a:r>
              <a:rPr lang="zh-CN" altLang="en-US" sz="1800" b="1" dirty="0" smtClean="0">
                <a:solidFill>
                  <a:srgbClr val="0000FF"/>
                </a:solidFill>
              </a:rPr>
              <a:t>探测器</a:t>
            </a:r>
            <a:r>
              <a:rPr lang="en-US" sz="1800" b="1" i="1" dirty="0" err="1" smtClean="0">
                <a:solidFill>
                  <a:srgbClr val="0000FF"/>
                </a:solidFill>
              </a:rPr>
              <a:t>E</a:t>
            </a:r>
            <a:r>
              <a:rPr lang="en-US" sz="1800" b="1" baseline="-25000" dirty="0" err="1" smtClean="0">
                <a:solidFill>
                  <a:srgbClr val="0000FF"/>
                </a:solidFill>
              </a:rPr>
              <a:t>p</a:t>
            </a:r>
            <a:r>
              <a:rPr lang="zh-CN" altLang="en-US" sz="1800" b="1" dirty="0" smtClean="0">
                <a:solidFill>
                  <a:srgbClr val="0000FF"/>
                </a:solidFill>
              </a:rPr>
              <a:t>和</a:t>
            </a:r>
            <a:r>
              <a:rPr lang="en-US" sz="1800" b="1" i="1" dirty="0" smtClean="0">
                <a:solidFill>
                  <a:srgbClr val="0000FF"/>
                </a:solidFill>
              </a:rPr>
              <a:t>E</a:t>
            </a:r>
            <a:r>
              <a:rPr lang="en-US" sz="1800" b="1" baseline="-25000" dirty="0" smtClean="0">
                <a:solidFill>
                  <a:srgbClr val="0000FF"/>
                </a:solidFill>
              </a:rPr>
              <a:t>n1</a:t>
            </a:r>
            <a:r>
              <a:rPr lang="zh-CN" altLang="en-US" sz="1800" b="1" dirty="0" smtClean="0">
                <a:solidFill>
                  <a:srgbClr val="0000FF"/>
                </a:solidFill>
              </a:rPr>
              <a:t>的阈值都为</a:t>
            </a:r>
            <a:r>
              <a:rPr lang="en-US" sz="1800" b="1" dirty="0" smtClean="0">
                <a:solidFill>
                  <a:srgbClr val="0000FF"/>
                </a:solidFill>
              </a:rPr>
              <a:t>0.5 </a:t>
            </a:r>
            <a:r>
              <a:rPr lang="en-US" sz="1800" b="1" dirty="0" err="1" smtClean="0">
                <a:solidFill>
                  <a:srgbClr val="0000FF"/>
                </a:solidFill>
              </a:rPr>
              <a:t>MeV</a:t>
            </a:r>
            <a:r>
              <a:rPr lang="zh-CN" altLang="en-US" sz="1800" b="1" dirty="0" smtClean="0">
                <a:solidFill>
                  <a:srgbClr val="0000FF"/>
                </a:solidFill>
              </a:rPr>
              <a:t>左右，所以，</a:t>
            </a:r>
            <a:r>
              <a:rPr lang="en-US" sz="1800" b="1" i="1" dirty="0" smtClean="0">
                <a:solidFill>
                  <a:srgbClr val="0000FF"/>
                </a:solidFill>
              </a:rPr>
              <a:t>E</a:t>
            </a:r>
            <a:r>
              <a:rPr lang="en-US" sz="1800" b="1" baseline="-25000" dirty="0" smtClean="0">
                <a:solidFill>
                  <a:srgbClr val="0000FF"/>
                </a:solidFill>
              </a:rPr>
              <a:t>n</a:t>
            </a:r>
            <a:r>
              <a:rPr lang="zh-CN" altLang="en-US" sz="1800" b="1" dirty="0" smtClean="0">
                <a:solidFill>
                  <a:srgbClr val="0000FF"/>
                </a:solidFill>
              </a:rPr>
              <a:t>的阈值为</a:t>
            </a:r>
            <a:r>
              <a:rPr lang="en-US" sz="1800" b="1" dirty="0" smtClean="0">
                <a:solidFill>
                  <a:srgbClr val="0000FF"/>
                </a:solidFill>
              </a:rPr>
              <a:t>1 </a:t>
            </a:r>
            <a:r>
              <a:rPr lang="en-US" sz="1800" b="1" dirty="0" err="1" smtClean="0">
                <a:solidFill>
                  <a:srgbClr val="0000FF"/>
                </a:solidFill>
              </a:rPr>
              <a:t>MeV</a:t>
            </a:r>
            <a:r>
              <a:rPr lang="zh-CN" altLang="en-US" sz="1800" b="1" dirty="0" smtClean="0">
                <a:solidFill>
                  <a:srgbClr val="0000FF"/>
                </a:solidFill>
              </a:rPr>
              <a:t>。</a:t>
            </a:r>
            <a:endParaRPr lang="en-US" altLang="zh-CN" sz="1800" b="1" dirty="0" smtClean="0">
              <a:solidFill>
                <a:srgbClr val="0000FF"/>
              </a:solidFill>
            </a:endParaRPr>
          </a:p>
          <a:p>
            <a:r>
              <a:rPr lang="zh-CN" altLang="en-US" sz="1800" b="1" dirty="0" smtClean="0">
                <a:solidFill>
                  <a:srgbClr val="0000FF"/>
                </a:solidFill>
              </a:rPr>
              <a:t>反冲质子能量分辨：                               </a:t>
            </a:r>
            <a:r>
              <a:rPr lang="zh-CN" altLang="en-US" sz="1800" b="1" dirty="0" smtClean="0">
                <a:solidFill>
                  <a:srgbClr val="0000FF"/>
                </a:solidFill>
              </a:rPr>
              <a:t>，</a:t>
            </a:r>
            <a:r>
              <a:rPr lang="zh-CN" altLang="en-US" sz="1800" b="1" dirty="0" smtClean="0">
                <a:solidFill>
                  <a:srgbClr val="0000FF"/>
                </a:solidFill>
              </a:rPr>
              <a:t>约</a:t>
            </a:r>
            <a:r>
              <a:rPr lang="en-US" altLang="zh-CN" sz="1800" b="1" dirty="0" smtClean="0">
                <a:solidFill>
                  <a:srgbClr val="0000FF"/>
                </a:solidFill>
              </a:rPr>
              <a:t>20%</a:t>
            </a:r>
          </a:p>
          <a:p>
            <a:pPr>
              <a:buNone/>
            </a:pPr>
            <a:r>
              <a:rPr lang="zh-CN" altLang="en-US" sz="1800" b="1" dirty="0" smtClean="0">
                <a:solidFill>
                  <a:srgbClr val="0000FF"/>
                </a:solidFill>
              </a:rPr>
              <a:t>      散射中子能量分辨：                                    </a:t>
            </a:r>
            <a:r>
              <a:rPr lang="zh-CN" altLang="en-US" sz="1800" b="1" dirty="0" smtClean="0">
                <a:solidFill>
                  <a:srgbClr val="0000FF"/>
                </a:solidFill>
              </a:rPr>
              <a:t>，</a:t>
            </a:r>
            <a:r>
              <a:rPr lang="zh-CN" altLang="en-US" sz="1800" b="1" dirty="0" smtClean="0">
                <a:solidFill>
                  <a:srgbClr val="0000FF"/>
                </a:solidFill>
              </a:rPr>
              <a:t>约</a:t>
            </a:r>
            <a:r>
              <a:rPr lang="en-US" altLang="zh-CN" sz="1800" b="1" dirty="0" smtClean="0">
                <a:solidFill>
                  <a:srgbClr val="0000FF"/>
                </a:solidFill>
              </a:rPr>
              <a:t>16%</a:t>
            </a:r>
          </a:p>
          <a:p>
            <a:pPr>
              <a:buNone/>
            </a:pPr>
            <a:r>
              <a:rPr lang="en-US" altLang="zh-CN" sz="1800" b="1" dirty="0" smtClean="0">
                <a:solidFill>
                  <a:srgbClr val="0000FF"/>
                </a:solidFill>
              </a:rPr>
              <a:t>      </a:t>
            </a:r>
            <a:r>
              <a:rPr lang="zh-CN" altLang="en-US" sz="1800" b="1" dirty="0" smtClean="0">
                <a:solidFill>
                  <a:srgbClr val="0000FF"/>
                </a:solidFill>
              </a:rPr>
              <a:t>系统能量分辨约</a:t>
            </a:r>
            <a:r>
              <a:rPr lang="en-US" altLang="zh-CN" sz="1800" b="1" dirty="0" smtClean="0">
                <a:solidFill>
                  <a:srgbClr val="0000FF"/>
                </a:solidFill>
              </a:rPr>
              <a:t>26</a:t>
            </a:r>
            <a:r>
              <a:rPr lang="en-US" altLang="zh-CN" sz="1800" b="1" dirty="0" smtClean="0">
                <a:solidFill>
                  <a:srgbClr val="0000FF"/>
                </a:solidFill>
              </a:rPr>
              <a:t>%</a:t>
            </a:r>
            <a:endParaRPr lang="en-US" altLang="zh-CN" sz="1800" b="1" dirty="0" smtClean="0">
              <a:solidFill>
                <a:srgbClr val="0000FF"/>
              </a:solidFill>
            </a:endParaRPr>
          </a:p>
          <a:p>
            <a:r>
              <a:rPr lang="zh-CN" altLang="en-US" sz="1800" b="1" dirty="0" smtClean="0">
                <a:solidFill>
                  <a:srgbClr val="0000FF"/>
                </a:solidFill>
              </a:rPr>
              <a:t>对</a:t>
            </a:r>
            <a:r>
              <a:rPr lang="en-US" sz="1800" b="1" dirty="0" smtClean="0">
                <a:solidFill>
                  <a:srgbClr val="0000FF"/>
                </a:solidFill>
              </a:rPr>
              <a:t>Cf-252</a:t>
            </a:r>
            <a:r>
              <a:rPr lang="zh-CN" altLang="en-US" sz="1800" b="1" dirty="0" smtClean="0">
                <a:solidFill>
                  <a:srgbClr val="0000FF"/>
                </a:solidFill>
              </a:rPr>
              <a:t>源（平均能量约</a:t>
            </a:r>
            <a:r>
              <a:rPr lang="en-US" sz="1800" b="1" dirty="0" smtClean="0">
                <a:solidFill>
                  <a:srgbClr val="0000FF"/>
                </a:solidFill>
              </a:rPr>
              <a:t>2 </a:t>
            </a:r>
            <a:r>
              <a:rPr lang="en-US" sz="1800" b="1" dirty="0" err="1" smtClean="0">
                <a:solidFill>
                  <a:srgbClr val="0000FF"/>
                </a:solidFill>
              </a:rPr>
              <a:t>MeV</a:t>
            </a:r>
            <a:r>
              <a:rPr lang="zh-CN" altLang="en-US" sz="1800" b="1" dirty="0" smtClean="0">
                <a:solidFill>
                  <a:srgbClr val="0000FF"/>
                </a:solidFill>
              </a:rPr>
              <a:t>），系统的探测效率在</a:t>
            </a:r>
            <a:r>
              <a:rPr lang="en-US" sz="1800" b="1" dirty="0" smtClean="0">
                <a:solidFill>
                  <a:srgbClr val="0000FF"/>
                </a:solidFill>
              </a:rPr>
              <a:t>1</a:t>
            </a:r>
            <a:r>
              <a:rPr lang="zh-CN" altLang="en-US" sz="1800" b="1" dirty="0" smtClean="0">
                <a:solidFill>
                  <a:srgbClr val="0000FF"/>
                </a:solidFill>
              </a:rPr>
              <a:t>米处为：</a:t>
            </a:r>
            <a:r>
              <a:rPr lang="en-US" sz="1800" b="1" dirty="0" smtClean="0">
                <a:solidFill>
                  <a:srgbClr val="0000FF"/>
                </a:solidFill>
              </a:rPr>
              <a:t>2.6</a:t>
            </a:r>
            <a:r>
              <a:rPr lang="en-US" sz="1800" b="1" dirty="0" smtClean="0">
                <a:solidFill>
                  <a:srgbClr val="0000FF"/>
                </a:solidFill>
                <a:sym typeface="Symbol"/>
              </a:rPr>
              <a:t></a:t>
            </a:r>
            <a:r>
              <a:rPr lang="en-US" sz="1800" b="1" dirty="0" smtClean="0">
                <a:solidFill>
                  <a:srgbClr val="0000FF"/>
                </a:solidFill>
              </a:rPr>
              <a:t>10</a:t>
            </a:r>
            <a:r>
              <a:rPr lang="en-US" sz="1800" b="1" baseline="30000" dirty="0" smtClean="0">
                <a:solidFill>
                  <a:srgbClr val="0000FF"/>
                </a:solidFill>
              </a:rPr>
              <a:t>-4</a:t>
            </a:r>
            <a:r>
              <a:rPr lang="zh-CN" altLang="en-US" sz="1800" b="1" dirty="0" smtClean="0">
                <a:solidFill>
                  <a:srgbClr val="0000FF"/>
                </a:solidFill>
              </a:rPr>
              <a:t>。</a:t>
            </a:r>
          </a:p>
          <a:p>
            <a:r>
              <a:rPr lang="zh-CN" altLang="en-US" sz="1800" b="1" dirty="0" smtClean="0">
                <a:solidFill>
                  <a:srgbClr val="0000FF"/>
                </a:solidFill>
              </a:rPr>
              <a:t>系统对源中心位置的重建偏差在</a:t>
            </a:r>
            <a:r>
              <a:rPr lang="en-US" sz="1800" b="1" dirty="0" smtClean="0">
                <a:solidFill>
                  <a:srgbClr val="0000FF"/>
                </a:solidFill>
              </a:rPr>
              <a:t>0.5</a:t>
            </a:r>
            <a:r>
              <a:rPr lang="en-US" sz="1800" b="1" dirty="0" smtClean="0">
                <a:solidFill>
                  <a:srgbClr val="0000FF"/>
                </a:solidFill>
                <a:sym typeface="Symbol"/>
              </a:rPr>
              <a:t></a:t>
            </a:r>
            <a:r>
              <a:rPr lang="zh-CN" altLang="en-US" sz="1800" b="1" dirty="0" smtClean="0">
                <a:solidFill>
                  <a:srgbClr val="0000FF"/>
                </a:solidFill>
              </a:rPr>
              <a:t>以内，角分辨好于</a:t>
            </a:r>
            <a:r>
              <a:rPr lang="en-US" altLang="zh-CN" sz="1800" b="1" dirty="0" smtClean="0">
                <a:solidFill>
                  <a:srgbClr val="0000FF"/>
                </a:solidFill>
              </a:rPr>
              <a:t>8</a:t>
            </a:r>
            <a:r>
              <a:rPr lang="en-US" sz="1800" b="1" dirty="0" smtClean="0">
                <a:solidFill>
                  <a:srgbClr val="0000FF"/>
                </a:solidFill>
                <a:sym typeface="Symbol"/>
              </a:rPr>
              <a:t></a:t>
            </a:r>
            <a:r>
              <a:rPr lang="zh-CN" altLang="en-US" sz="1800" b="1" dirty="0" smtClean="0">
                <a:solidFill>
                  <a:srgbClr val="0000FF"/>
                </a:solidFill>
                <a:sym typeface="Symbol"/>
              </a:rPr>
              <a:t>（</a:t>
            </a:r>
            <a:r>
              <a:rPr lang="en-US" altLang="zh-CN" sz="1800" b="1" dirty="0" smtClean="0">
                <a:solidFill>
                  <a:srgbClr val="0000FF"/>
                </a:solidFill>
                <a:sym typeface="Symbol"/>
              </a:rPr>
              <a:t>1</a:t>
            </a:r>
            <a:r>
              <a:rPr lang="zh-CN" altLang="en-US" sz="1800" b="1" dirty="0" smtClean="0">
                <a:solidFill>
                  <a:srgbClr val="0000FF"/>
                </a:solidFill>
                <a:sym typeface="Symbol"/>
              </a:rPr>
              <a:t>）</a:t>
            </a:r>
            <a:r>
              <a:rPr lang="zh-CN" altLang="en-US" sz="1800" b="1" dirty="0" smtClean="0">
                <a:solidFill>
                  <a:srgbClr val="0000FF"/>
                </a:solidFill>
              </a:rPr>
              <a:t>。</a:t>
            </a:r>
            <a:endParaRPr lang="en-US" altLang="zh-CN" sz="1800" b="1" dirty="0" smtClean="0">
              <a:solidFill>
                <a:srgbClr val="0000FF"/>
              </a:solidFill>
            </a:endParaRPr>
          </a:p>
          <a:p>
            <a:endParaRPr lang="en-US" altLang="zh-CN" sz="1800" b="1" dirty="0" smtClean="0">
              <a:solidFill>
                <a:srgbClr val="0000FF"/>
              </a:solidFill>
            </a:endParaRPr>
          </a:p>
          <a:p>
            <a:endParaRPr lang="en-US" altLang="zh-CN" sz="1800" b="1" dirty="0" smtClean="0">
              <a:solidFill>
                <a:srgbClr val="0000FF"/>
              </a:solidFill>
            </a:endParaRPr>
          </a:p>
          <a:p>
            <a:pPr>
              <a:buNone/>
            </a:pPr>
            <a:r>
              <a:rPr lang="zh-CN" altLang="en-US" sz="1800" b="1" dirty="0" smtClean="0">
                <a:solidFill>
                  <a:srgbClr val="0000FF"/>
                </a:solidFill>
              </a:rPr>
              <a:t>      </a:t>
            </a:r>
            <a:r>
              <a:rPr lang="en-US" altLang="zh-CN" sz="1800" b="1" dirty="0" smtClean="0">
                <a:solidFill>
                  <a:srgbClr val="0000FF"/>
                </a:solidFill>
              </a:rPr>
              <a:t>    </a:t>
            </a:r>
          </a:p>
          <a:p>
            <a:pPr>
              <a:buNone/>
            </a:pPr>
            <a:endParaRPr lang="en-US" altLang="zh-CN" sz="1800" b="1" dirty="0" smtClean="0">
              <a:solidFill>
                <a:srgbClr val="0000FF"/>
              </a:solidFill>
            </a:endParaRPr>
          </a:p>
          <a:p>
            <a:pPr>
              <a:buNone/>
            </a:pPr>
            <a:endParaRPr lang="en-US" altLang="zh-CN" sz="1800" b="1" dirty="0" smtClean="0">
              <a:solidFill>
                <a:srgbClr val="0000FF"/>
              </a:solidFill>
            </a:endParaRPr>
          </a:p>
          <a:p>
            <a:pPr>
              <a:buNone/>
            </a:pPr>
            <a:endParaRPr lang="en-US" altLang="zh-CN" sz="1800" b="1" dirty="0" smtClean="0">
              <a:solidFill>
                <a:srgbClr val="0000FF"/>
              </a:solidFill>
            </a:endParaRPr>
          </a:p>
          <a:p>
            <a:pPr>
              <a:buNone/>
            </a:pPr>
            <a:endParaRPr lang="en-US" altLang="zh-CN" sz="1800" b="1" dirty="0" smtClean="0">
              <a:solidFill>
                <a:srgbClr val="0000FF"/>
              </a:solidFill>
            </a:endParaRPr>
          </a:p>
          <a:p>
            <a:pPr>
              <a:buNone/>
            </a:pPr>
            <a:endParaRPr lang="en-US" altLang="zh-CN" sz="1800" b="1" dirty="0" smtClean="0">
              <a:solidFill>
                <a:srgbClr val="0000FF"/>
              </a:solidFill>
            </a:endParaRPr>
          </a:p>
          <a:p>
            <a:endParaRPr lang="en-US" altLang="zh-CN" sz="1800" b="1" dirty="0" smtClean="0">
              <a:solidFill>
                <a:srgbClr val="0000FF"/>
              </a:solidFill>
            </a:endParaRPr>
          </a:p>
          <a:p>
            <a:pPr>
              <a:buNone/>
            </a:pPr>
            <a:r>
              <a:rPr lang="en-US" altLang="zh-CN" dirty="0" smtClean="0"/>
              <a:t>    </a:t>
            </a:r>
            <a:r>
              <a:rPr lang="zh-CN" altLang="en-US" dirty="0" smtClean="0"/>
              <a:t> </a:t>
            </a:r>
            <a:endParaRPr lang="zh-CN" altLang="en-US" dirty="0"/>
          </a:p>
        </p:txBody>
      </p:sp>
      <p:sp>
        <p:nvSpPr>
          <p:cNvPr id="4" name="矩形 3"/>
          <p:cNvSpPr/>
          <p:nvPr/>
        </p:nvSpPr>
        <p:spPr>
          <a:xfrm>
            <a:off x="607098" y="1300698"/>
            <a:ext cx="6083717" cy="400110"/>
          </a:xfrm>
          <a:prstGeom prst="rect">
            <a:avLst/>
          </a:prstGeom>
        </p:spPr>
        <p:txBody>
          <a:bodyPr wrap="none">
            <a:spAutoFit/>
          </a:bodyPr>
          <a:lstStyle/>
          <a:p>
            <a:r>
              <a:rPr lang="zh-CN" altLang="en-US" sz="2000" b="1" dirty="0" smtClean="0">
                <a:latin typeface="+mj-ea"/>
                <a:ea typeface="+mj-ea"/>
              </a:rPr>
              <a:t>阈值、能量分辨和角分辨、效率</a:t>
            </a:r>
            <a:r>
              <a:rPr lang="zh-CN" altLang="en-US" sz="2000" b="1" dirty="0">
                <a:latin typeface="+mj-ea"/>
                <a:ea typeface="+mj-ea"/>
              </a:rPr>
              <a:t>（直接反投影法）：</a:t>
            </a:r>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5632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1898" y="2132856"/>
            <a:ext cx="1962150" cy="361950"/>
          </a:xfrm>
          <a:prstGeom prst="rect">
            <a:avLst/>
          </a:prstGeom>
          <a:noFill/>
        </p:spPr>
      </p:pic>
      <p:sp>
        <p:nvSpPr>
          <p:cNvPr id="56323" name="Rectangle 3"/>
          <p:cNvSpPr>
            <a:spLocks noChangeArrowheads="1"/>
          </p:cNvSpPr>
          <p:nvPr/>
        </p:nvSpPr>
        <p:spPr bwMode="auto">
          <a:xfrm>
            <a:off x="0" y="361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0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63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6324" name="Object 4"/>
          <p:cNvGraphicFramePr>
            <a:graphicFrameLocks noChangeAspect="1"/>
          </p:cNvGraphicFramePr>
          <p:nvPr>
            <p:extLst>
              <p:ext uri="{D42A27DB-BD31-4B8C-83A1-F6EECF244321}">
                <p14:modId xmlns:p14="http://schemas.microsoft.com/office/powerpoint/2010/main" val="497925451"/>
              </p:ext>
            </p:extLst>
          </p:nvPr>
        </p:nvGraphicFramePr>
        <p:xfrm>
          <a:off x="3059832" y="2424311"/>
          <a:ext cx="2343150" cy="428625"/>
        </p:xfrm>
        <a:graphic>
          <a:graphicData uri="http://schemas.openxmlformats.org/presentationml/2006/ole">
            <mc:AlternateContent xmlns:mc="http://schemas.openxmlformats.org/markup-compatibility/2006">
              <mc:Choice xmlns:v="urn:schemas-microsoft-com:vml" Requires="v">
                <p:oleObj spid="_x0000_s71690" name="公式" r:id="rId4" imgW="2349500" imgH="431800" progId="Equation.3">
                  <p:embed/>
                </p:oleObj>
              </mc:Choice>
              <mc:Fallback>
                <p:oleObj name="公式" r:id="rId4" imgW="23495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2424311"/>
                        <a:ext cx="23431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矩形 15"/>
          <p:cNvSpPr/>
          <p:nvPr/>
        </p:nvSpPr>
        <p:spPr>
          <a:xfrm>
            <a:off x="2000232" y="6433591"/>
            <a:ext cx="2500330" cy="307777"/>
          </a:xfrm>
          <a:prstGeom prst="rect">
            <a:avLst/>
          </a:prstGeom>
        </p:spPr>
        <p:txBody>
          <a:bodyPr wrap="square">
            <a:spAutoFit/>
          </a:bodyPr>
          <a:lstStyle/>
          <a:p>
            <a:r>
              <a:rPr lang="zh-CN" altLang="en-US" sz="1400" b="1" dirty="0" smtClean="0">
                <a:solidFill>
                  <a:srgbClr val="7030A0"/>
                </a:solidFill>
                <a:latin typeface="黑体" pitchFamily="2" charset="-122"/>
                <a:ea typeface="黑体" pitchFamily="2" charset="-122"/>
              </a:rPr>
              <a:t>探测效率随能量的变化</a:t>
            </a:r>
            <a:endParaRPr lang="zh-CN" altLang="en-US" sz="1400" b="1" dirty="0">
              <a:solidFill>
                <a:srgbClr val="7030A0"/>
              </a:solidFill>
              <a:latin typeface="黑体" pitchFamily="2" charset="-122"/>
              <a:ea typeface="黑体" pitchFamily="2" charset="-122"/>
            </a:endParaRPr>
          </a:p>
        </p:txBody>
      </p:sp>
      <p:sp>
        <p:nvSpPr>
          <p:cNvPr id="17" name="矩形 16"/>
          <p:cNvSpPr/>
          <p:nvPr/>
        </p:nvSpPr>
        <p:spPr>
          <a:xfrm>
            <a:off x="5572132" y="6433591"/>
            <a:ext cx="2500330" cy="307777"/>
          </a:xfrm>
          <a:prstGeom prst="rect">
            <a:avLst/>
          </a:prstGeom>
        </p:spPr>
        <p:txBody>
          <a:bodyPr wrap="square">
            <a:spAutoFit/>
          </a:bodyPr>
          <a:lstStyle/>
          <a:p>
            <a:r>
              <a:rPr lang="zh-CN" altLang="en-US" sz="1400" b="1" dirty="0" smtClean="0">
                <a:solidFill>
                  <a:srgbClr val="7030A0"/>
                </a:solidFill>
                <a:latin typeface="黑体" pitchFamily="2" charset="-122"/>
                <a:ea typeface="黑体" pitchFamily="2" charset="-122"/>
              </a:rPr>
              <a:t>图像投影的拟合</a:t>
            </a:r>
            <a:endParaRPr lang="zh-CN" altLang="en-US" sz="1400" b="1" dirty="0">
              <a:solidFill>
                <a:srgbClr val="7030A0"/>
              </a:solidFill>
              <a:latin typeface="黑体" pitchFamily="2" charset="-122"/>
              <a:ea typeface="黑体" pitchFamily="2" charset="-122"/>
            </a:endParaRPr>
          </a:p>
        </p:txBody>
      </p:sp>
      <p:pic>
        <p:nvPicPr>
          <p:cNvPr id="56326" name="Picture 6"/>
          <p:cNvPicPr>
            <a:picLocks noChangeAspect="1" noChangeArrowheads="1"/>
          </p:cNvPicPr>
          <p:nvPr/>
        </p:nvPicPr>
        <p:blipFill>
          <a:blip r:embed="rId6"/>
          <a:srcRect/>
          <a:stretch>
            <a:fillRect/>
          </a:stretch>
        </p:blipFill>
        <p:spPr bwMode="auto">
          <a:xfrm>
            <a:off x="1500166" y="4071942"/>
            <a:ext cx="2911973" cy="2322001"/>
          </a:xfrm>
          <a:prstGeom prst="rect">
            <a:avLst/>
          </a:prstGeom>
          <a:noFill/>
          <a:ln w="9525">
            <a:noFill/>
            <a:miter lim="800000"/>
            <a:headEnd/>
            <a:tailEnd/>
          </a:ln>
          <a:effectLst/>
        </p:spPr>
      </p:pic>
      <p:pic>
        <p:nvPicPr>
          <p:cNvPr id="56329" name="Picture 9"/>
          <p:cNvPicPr>
            <a:picLocks noChangeAspect="1" noChangeArrowheads="1"/>
          </p:cNvPicPr>
          <p:nvPr/>
        </p:nvPicPr>
        <p:blipFill>
          <a:blip r:embed="rId7"/>
          <a:srcRect/>
          <a:stretch>
            <a:fillRect/>
          </a:stretch>
        </p:blipFill>
        <p:spPr bwMode="auto">
          <a:xfrm>
            <a:off x="4786314" y="4005064"/>
            <a:ext cx="2787781" cy="2393439"/>
          </a:xfrm>
          <a:prstGeom prst="rect">
            <a:avLst/>
          </a:prstGeom>
          <a:noFill/>
          <a:ln w="9525">
            <a:noFill/>
            <a:miter lim="800000"/>
            <a:headEnd/>
            <a:tailEnd/>
          </a:ln>
          <a:effectLst/>
        </p:spPr>
      </p:pic>
    </p:spTree>
    <p:extLst>
      <p:ext uri="{BB962C8B-B14F-4D97-AF65-F5344CB8AC3E}">
        <p14:creationId xmlns:p14="http://schemas.microsoft.com/office/powerpoint/2010/main" val="225395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3104" y="628104"/>
            <a:ext cx="5002294" cy="928688"/>
          </a:xfrm>
        </p:spPr>
        <p:txBody>
          <a:bodyPr/>
          <a:lstStyle/>
          <a:p>
            <a:pPr>
              <a:defRPr/>
            </a:pPr>
            <a:r>
              <a:rPr lang="en-US" altLang="zh-CN" sz="3600" b="1" dirty="0">
                <a:solidFill>
                  <a:srgbClr val="800000"/>
                </a:solidFill>
                <a:latin typeface="黑体" pitchFamily="2" charset="-122"/>
                <a:ea typeface="黑体" pitchFamily="2" charset="-122"/>
              </a:rPr>
              <a:t>5</a:t>
            </a:r>
            <a:r>
              <a:rPr lang="zh-CN" altLang="en-US" sz="3600" b="1" dirty="0">
                <a:solidFill>
                  <a:srgbClr val="800000"/>
                </a:solidFill>
                <a:latin typeface="黑体" pitchFamily="2" charset="-122"/>
                <a:ea typeface="黑体" pitchFamily="2" charset="-122"/>
              </a:rPr>
              <a:t>、能量及图像重建</a:t>
            </a:r>
            <a:endParaRPr lang="zh-CN" altLang="en-US" sz="3600" b="1" dirty="0">
              <a:solidFill>
                <a:srgbClr val="800000"/>
              </a:solidFill>
              <a:latin typeface="黑体" pitchFamily="2" charset="-122"/>
              <a:ea typeface="黑体" pitchFamily="2" charset="-122"/>
            </a:endParaRPr>
          </a:p>
        </p:txBody>
      </p:sp>
      <p:sp>
        <p:nvSpPr>
          <p:cNvPr id="7171" name="Rectangle 3"/>
          <p:cNvSpPr>
            <a:spLocks noGrp="1" noChangeArrowheads="1"/>
          </p:cNvSpPr>
          <p:nvPr>
            <p:ph type="body" idx="1"/>
          </p:nvPr>
        </p:nvSpPr>
        <p:spPr>
          <a:xfrm>
            <a:off x="367624" y="1415256"/>
            <a:ext cx="8501062" cy="5564187"/>
          </a:xfrm>
        </p:spPr>
        <p:txBody>
          <a:bodyPr/>
          <a:lstStyle/>
          <a:p>
            <a:pPr marL="0" indent="-96838" algn="just">
              <a:lnSpc>
                <a:spcPts val="3000"/>
              </a:lnSpc>
              <a:spcBef>
                <a:spcPct val="0"/>
              </a:spcBef>
              <a:buFont typeface="Arial" pitchFamily="34" charset="0"/>
              <a:buNone/>
            </a:pPr>
            <a:endParaRPr lang="en-US" altLang="zh-CN" sz="2400" b="1" dirty="0" smtClean="0">
              <a:solidFill>
                <a:srgbClr val="FF0000"/>
              </a:solidFill>
            </a:endParaRPr>
          </a:p>
          <a:p>
            <a:pPr marL="0" indent="-96838" algn="just">
              <a:lnSpc>
                <a:spcPts val="3000"/>
              </a:lnSpc>
              <a:spcBef>
                <a:spcPct val="0"/>
              </a:spcBef>
              <a:buNone/>
            </a:pPr>
            <a:r>
              <a:rPr lang="zh-CN" altLang="en-US" sz="2000" b="1" dirty="0">
                <a:solidFill>
                  <a:srgbClr val="0000FF"/>
                </a:solidFill>
              </a:rPr>
              <a:t>       该法</a:t>
            </a:r>
            <a:r>
              <a:rPr lang="zh-CN" altLang="en-US" sz="2000" b="1" dirty="0">
                <a:solidFill>
                  <a:srgbClr val="FF0000"/>
                </a:solidFill>
              </a:rPr>
              <a:t>不</a:t>
            </a:r>
            <a:r>
              <a:rPr lang="zh-CN" altLang="en-US" sz="2000" b="1" dirty="0">
                <a:solidFill>
                  <a:srgbClr val="0000FF"/>
                </a:solidFill>
              </a:rPr>
              <a:t>对所有网格或像素进行</a:t>
            </a:r>
            <a:r>
              <a:rPr lang="zh-CN" altLang="en-US" sz="2000" b="1" dirty="0">
                <a:solidFill>
                  <a:srgbClr val="FF0000"/>
                </a:solidFill>
              </a:rPr>
              <a:t>遍历搜索</a:t>
            </a:r>
            <a:r>
              <a:rPr lang="zh-CN" altLang="en-US" sz="2000" b="1" dirty="0">
                <a:solidFill>
                  <a:srgbClr val="0000FF"/>
                </a:solidFill>
              </a:rPr>
              <a:t>判断，</a:t>
            </a:r>
            <a:r>
              <a:rPr lang="zh-CN" altLang="en-US" sz="2000" b="1" dirty="0" smtClean="0">
                <a:solidFill>
                  <a:srgbClr val="0000FF"/>
                </a:solidFill>
              </a:rPr>
              <a:t>而是沿某一坐标轴方向（</a:t>
            </a:r>
            <a:r>
              <a:rPr lang="en-US" sz="2000" b="1" dirty="0" smtClean="0">
                <a:solidFill>
                  <a:srgbClr val="0000FF"/>
                </a:solidFill>
              </a:rPr>
              <a:t>x</a:t>
            </a:r>
            <a:r>
              <a:rPr lang="zh-CN" altLang="en-US" sz="2000" b="1" dirty="0" smtClean="0">
                <a:solidFill>
                  <a:srgbClr val="0000FF"/>
                </a:solidFill>
              </a:rPr>
              <a:t>轴或</a:t>
            </a:r>
            <a:r>
              <a:rPr lang="en-US" sz="2000" b="1" dirty="0" smtClean="0">
                <a:solidFill>
                  <a:srgbClr val="0000FF"/>
                </a:solidFill>
              </a:rPr>
              <a:t>y</a:t>
            </a:r>
            <a:r>
              <a:rPr lang="zh-CN" altLang="en-US" sz="2000" b="1" dirty="0" smtClean="0">
                <a:solidFill>
                  <a:srgbClr val="0000FF"/>
                </a:solidFill>
              </a:rPr>
              <a:t>轴），根据事件所确定二次曲线方程（在源平面上），遍历查找满足二次曲线方程解的另一坐标值，确定二次曲线在所划分网格平面上坐标范围，</a:t>
            </a:r>
            <a:r>
              <a:rPr lang="zh-CN" altLang="en-US" sz="2000" b="1" dirty="0">
                <a:solidFill>
                  <a:srgbClr val="0000FF"/>
                </a:solidFill>
              </a:rPr>
              <a:t>在所得到坐标范围内遍历再判断源粒子发射位置，减小了搜索判断的范围，</a:t>
            </a:r>
            <a:r>
              <a:rPr lang="zh-CN" altLang="en-US" sz="2000" b="1" dirty="0">
                <a:solidFill>
                  <a:srgbClr val="FF0000"/>
                </a:solidFill>
              </a:rPr>
              <a:t>提高了运算速度</a:t>
            </a:r>
            <a:r>
              <a:rPr lang="zh-CN" altLang="en-US" sz="2000" b="1" dirty="0">
                <a:solidFill>
                  <a:srgbClr val="0000FF"/>
                </a:solidFill>
              </a:rPr>
              <a:t>。</a:t>
            </a:r>
            <a:endParaRPr lang="en-US" altLang="zh-CN" sz="2000" b="1" dirty="0">
              <a:solidFill>
                <a:srgbClr val="0000FF"/>
              </a:solidFill>
            </a:endParaRPr>
          </a:p>
          <a:p>
            <a:pPr marL="0" indent="-96838" algn="just">
              <a:lnSpc>
                <a:spcPts val="3000"/>
              </a:lnSpc>
              <a:spcBef>
                <a:spcPct val="0"/>
              </a:spcBef>
              <a:buFont typeface="Arial" pitchFamily="34" charset="0"/>
              <a:buNone/>
            </a:pPr>
            <a:endParaRPr lang="zh-CN" altLang="en-US" sz="2000" b="1" dirty="0" smtClean="0">
              <a:solidFill>
                <a:srgbClr val="FF0000"/>
              </a:solidFill>
            </a:endParaRPr>
          </a:p>
          <a:p>
            <a:pPr marL="0" indent="-96838" algn="just">
              <a:lnSpc>
                <a:spcPts val="3000"/>
              </a:lnSpc>
              <a:spcBef>
                <a:spcPct val="0"/>
              </a:spcBef>
              <a:buFont typeface="Arial" pitchFamily="34" charset="0"/>
              <a:buNone/>
            </a:pPr>
            <a:endParaRPr lang="en-US" altLang="zh-CN" sz="2000" b="1" dirty="0" smtClean="0">
              <a:solidFill>
                <a:srgbClr val="0000FF"/>
              </a:solidFill>
            </a:endParaRPr>
          </a:p>
          <a:p>
            <a:pPr marL="0" indent="-96838" algn="just">
              <a:lnSpc>
                <a:spcPts val="3000"/>
              </a:lnSpc>
              <a:spcBef>
                <a:spcPct val="0"/>
              </a:spcBef>
              <a:buFont typeface="Arial" pitchFamily="34" charset="0"/>
              <a:buNone/>
            </a:pPr>
            <a:endParaRPr lang="zh-CN" altLang="en-US" sz="2000" b="1" dirty="0" smtClean="0">
              <a:solidFill>
                <a:srgbClr val="0000FF"/>
              </a:solidFill>
            </a:endParaRPr>
          </a:p>
        </p:txBody>
      </p:sp>
      <p:sp>
        <p:nvSpPr>
          <p:cNvPr id="7173" name="Rectangle 1"/>
          <p:cNvSpPr>
            <a:spLocks noChangeArrowheads="1"/>
          </p:cNvSpPr>
          <p:nvPr/>
        </p:nvSpPr>
        <p:spPr bwMode="auto">
          <a:xfrm>
            <a:off x="357188" y="1000125"/>
            <a:ext cx="8643937" cy="830263"/>
          </a:xfrm>
          <a:prstGeom prst="rect">
            <a:avLst/>
          </a:prstGeom>
          <a:noFill/>
          <a:ln w="9525">
            <a:noFill/>
            <a:miter lim="800000"/>
            <a:headEnd/>
            <a:tailEnd/>
          </a:ln>
        </p:spPr>
        <p:txBody>
          <a:bodyPr anchor="ctr">
            <a:spAutoFit/>
          </a:bodyPr>
          <a:lstStyle/>
          <a:p>
            <a:pPr indent="363538"/>
            <a:endParaRPr lang="en-US" altLang="zh-CN" sz="2400">
              <a:solidFill>
                <a:srgbClr val="000000"/>
              </a:solidFill>
              <a:latin typeface="Times New Roman" pitchFamily="18" charset="0"/>
              <a:ea typeface="仿宋_GB2312" pitchFamily="49" charset="-122"/>
              <a:cs typeface="Times New Roman" pitchFamily="18" charset="0"/>
            </a:endParaRPr>
          </a:p>
          <a:p>
            <a:pPr indent="363538"/>
            <a:endParaRPr lang="en-US" altLang="zh-CN" sz="2400">
              <a:solidFill>
                <a:srgbClr val="000000"/>
              </a:solidFill>
              <a:latin typeface="Times New Roman" pitchFamily="18" charset="0"/>
              <a:ea typeface="仿宋_GB2312" pitchFamily="49" charset="-122"/>
              <a:cs typeface="Times New Roman" pitchFamily="18" charset="0"/>
            </a:endParaRPr>
          </a:p>
        </p:txBody>
      </p:sp>
      <p:sp>
        <p:nvSpPr>
          <p:cNvPr id="6" name="矩形 5"/>
          <p:cNvSpPr/>
          <p:nvPr/>
        </p:nvSpPr>
        <p:spPr>
          <a:xfrm>
            <a:off x="179512" y="1291779"/>
            <a:ext cx="5570756" cy="769441"/>
          </a:xfrm>
          <a:prstGeom prst="rect">
            <a:avLst/>
          </a:prstGeom>
        </p:spPr>
        <p:txBody>
          <a:bodyPr wrap="none">
            <a:spAutoFit/>
          </a:bodyPr>
          <a:lstStyle/>
          <a:p>
            <a:r>
              <a:rPr lang="zh-CN" altLang="en-US" sz="2400" b="1" dirty="0" smtClean="0">
                <a:latin typeface="+mj-ea"/>
                <a:ea typeface="+mj-ea"/>
              </a:rPr>
              <a:t>（</a:t>
            </a:r>
            <a:r>
              <a:rPr lang="en-US" altLang="zh-CN" sz="2400" b="1" dirty="0" smtClean="0">
                <a:latin typeface="+mj-ea"/>
                <a:ea typeface="+mj-ea"/>
              </a:rPr>
              <a:t>2</a:t>
            </a:r>
            <a:r>
              <a:rPr lang="zh-CN" altLang="en-US" sz="2400" b="1" dirty="0" smtClean="0">
                <a:latin typeface="+mj-ea"/>
                <a:ea typeface="+mj-ea"/>
              </a:rPr>
              <a:t>）图像重建技术研究</a:t>
            </a:r>
            <a:r>
              <a:rPr lang="en-US" altLang="zh-CN" sz="2400" b="1" dirty="0">
                <a:latin typeface="+mj-ea"/>
                <a:ea typeface="+mj-ea"/>
              </a:rPr>
              <a:t>—</a:t>
            </a:r>
            <a:r>
              <a:rPr lang="zh-CN" altLang="en-US" sz="2400" b="1" dirty="0">
                <a:latin typeface="+mj-ea"/>
                <a:ea typeface="+mj-ea"/>
              </a:rPr>
              <a:t>快速反投影</a:t>
            </a:r>
            <a:r>
              <a:rPr lang="zh-CN" altLang="en-US" sz="2400" b="1" dirty="0" smtClean="0">
                <a:latin typeface="+mj-ea"/>
                <a:ea typeface="+mj-ea"/>
              </a:rPr>
              <a:t>法</a:t>
            </a:r>
            <a:endParaRPr lang="en-US" altLang="zh-CN" sz="2000" b="1" dirty="0" smtClean="0">
              <a:latin typeface="+mj-ea"/>
              <a:ea typeface="+mj-ea"/>
            </a:endParaRPr>
          </a:p>
          <a:p>
            <a:endParaRPr lang="en-US" altLang="zh-CN" sz="2000" dirty="0" smtClean="0">
              <a:latin typeface="+mj-ea"/>
              <a:ea typeface="+mj-ea"/>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5" name="Rectangle 3"/>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8" name="Rectangle 6"/>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8921" name="图片 2" descr="fastbacktouying4.tif"/>
          <p:cNvPicPr>
            <a:picLocks noChangeAspect="1" noChangeArrowheads="1"/>
          </p:cNvPicPr>
          <p:nvPr/>
        </p:nvPicPr>
        <p:blipFill>
          <a:blip r:embed="rId2"/>
          <a:srcRect/>
          <a:stretch>
            <a:fillRect/>
          </a:stretch>
        </p:blipFill>
        <p:spPr bwMode="auto">
          <a:xfrm>
            <a:off x="3643306" y="3962105"/>
            <a:ext cx="2571768" cy="2059183"/>
          </a:xfrm>
          <a:prstGeom prst="rect">
            <a:avLst/>
          </a:prstGeom>
          <a:noFill/>
        </p:spPr>
      </p:pic>
      <p:sp>
        <p:nvSpPr>
          <p:cNvPr id="389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4" name="Rectangle 12"/>
          <p:cNvSpPr>
            <a:spLocks noChangeArrowheads="1"/>
          </p:cNvSpPr>
          <p:nvPr/>
        </p:nvSpPr>
        <p:spPr bwMode="auto">
          <a:xfrm>
            <a:off x="3143240" y="6001543"/>
            <a:ext cx="578644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182563"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(a)</a:t>
            </a:r>
            <a:r>
              <a:rPr kumimoji="0" lang="zh-CN" altLang="en-US" sz="14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一</a:t>
            </a:r>
            <a:r>
              <a:rPr kumimoji="0" lang="en-US" altLang="zh-CN" sz="14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 </a:t>
            </a:r>
            <a:r>
              <a:rPr lang="zh-CN" altLang="en-US" sz="1400" dirty="0" smtClean="0">
                <a:latin typeface="Times New Roman" pitchFamily="18" charset="0"/>
                <a:ea typeface="黑体" pitchFamily="2" charset="-122"/>
                <a:cs typeface="Times New Roman" pitchFamily="18" charset="0"/>
              </a:rPr>
              <a:t>点源                                 （</a:t>
            </a:r>
            <a:r>
              <a:rPr lang="en-US" altLang="zh-CN" sz="1400" dirty="0" smtClean="0">
                <a:latin typeface="Times New Roman" pitchFamily="18" charset="0"/>
                <a:ea typeface="黑体" pitchFamily="2" charset="-122"/>
                <a:cs typeface="Times New Roman" pitchFamily="18" charset="0"/>
              </a:rPr>
              <a:t>b</a:t>
            </a:r>
            <a:r>
              <a:rPr lang="zh-CN" altLang="en-US" sz="1400" dirty="0" smtClean="0">
                <a:latin typeface="Times New Roman" pitchFamily="18" charset="0"/>
                <a:ea typeface="黑体" pitchFamily="2" charset="-122"/>
                <a:cs typeface="Times New Roman" pitchFamily="18" charset="0"/>
              </a:rPr>
              <a:t>）两点源</a:t>
            </a:r>
            <a:endParaRPr kumimoji="0" lang="zh-CN" altLang="en-US" sz="14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38926" name="图片 3" descr="fastbacktouying2p100.tif"/>
          <p:cNvPicPr>
            <a:picLocks noChangeAspect="1" noChangeArrowheads="1"/>
          </p:cNvPicPr>
          <p:nvPr/>
        </p:nvPicPr>
        <p:blipFill>
          <a:blip r:embed="rId3"/>
          <a:srcRect/>
          <a:stretch>
            <a:fillRect/>
          </a:stretch>
        </p:blipFill>
        <p:spPr bwMode="auto">
          <a:xfrm>
            <a:off x="5929322" y="3991727"/>
            <a:ext cx="2714644" cy="2029561"/>
          </a:xfrm>
          <a:prstGeom prst="rect">
            <a:avLst/>
          </a:prstGeom>
          <a:noFill/>
        </p:spPr>
      </p:pic>
      <p:sp>
        <p:nvSpPr>
          <p:cNvPr id="38927" name="Rectangle 15"/>
          <p:cNvSpPr>
            <a:spLocks noChangeArrowheads="1"/>
          </p:cNvSpPr>
          <p:nvPr/>
        </p:nvSpPr>
        <p:spPr bwMode="auto">
          <a:xfrm>
            <a:off x="500034"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8" name="Rectangle 16"/>
          <p:cNvSpPr>
            <a:spLocks noChangeArrowheads="1"/>
          </p:cNvSpPr>
          <p:nvPr/>
        </p:nvSpPr>
        <p:spPr bwMode="auto">
          <a:xfrm>
            <a:off x="0" y="498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 name="矩形 33"/>
          <p:cNvSpPr/>
          <p:nvPr/>
        </p:nvSpPr>
        <p:spPr>
          <a:xfrm>
            <a:off x="4572000" y="6289575"/>
            <a:ext cx="3236784" cy="307777"/>
          </a:xfrm>
          <a:prstGeom prst="rect">
            <a:avLst/>
          </a:prstGeom>
        </p:spPr>
        <p:txBody>
          <a:bodyPr wrap="none">
            <a:spAutoFit/>
          </a:bodyPr>
          <a:lstStyle/>
          <a:p>
            <a:r>
              <a:rPr lang="zh-CN" altLang="en-US" sz="1400" b="1" dirty="0" smtClean="0">
                <a:solidFill>
                  <a:srgbClr val="7030A0"/>
                </a:solidFill>
                <a:latin typeface="黑体" pitchFamily="2" charset="-122"/>
                <a:ea typeface="黑体" pitchFamily="2" charset="-122"/>
              </a:rPr>
              <a:t>一点源及两点源快速反投影法复原结果</a:t>
            </a:r>
            <a:endParaRPr lang="zh-CN" altLang="en-US" sz="1400" b="1" dirty="0">
              <a:solidFill>
                <a:srgbClr val="7030A0"/>
              </a:solidFill>
              <a:latin typeface="黑体" pitchFamily="2" charset="-122"/>
              <a:ea typeface="黑体" pitchFamily="2" charset="-122"/>
            </a:endParaRPr>
          </a:p>
        </p:txBody>
      </p:sp>
      <p:sp>
        <p:nvSpPr>
          <p:cNvPr id="29" name="矩形 28"/>
          <p:cNvSpPr/>
          <p:nvPr/>
        </p:nvSpPr>
        <p:spPr>
          <a:xfrm>
            <a:off x="428596" y="5143512"/>
            <a:ext cx="301686" cy="369332"/>
          </a:xfrm>
          <a:prstGeom prst="rect">
            <a:avLst/>
          </a:prstGeom>
        </p:spPr>
        <p:txBody>
          <a:bodyPr wrap="none">
            <a:spAutoFit/>
          </a:bodyPr>
          <a:lstStyle/>
          <a:p>
            <a:r>
              <a:rPr lang="zh-CN" altLang="en-US" b="1" dirty="0" smtClean="0">
                <a:solidFill>
                  <a:srgbClr val="FF0000"/>
                </a:solidFill>
                <a:latin typeface="+mj-ea"/>
              </a:rPr>
              <a:t> </a:t>
            </a:r>
            <a:endParaRPr lang="zh-CN" altLang="en-US" b="1" dirty="0">
              <a:solidFill>
                <a:srgbClr val="FF0000"/>
              </a:solidFill>
              <a:latin typeface="+mj-ea"/>
            </a:endParaRPr>
          </a:p>
        </p:txBody>
      </p:sp>
      <p:pic>
        <p:nvPicPr>
          <p:cNvPr id="32821" name="Picture 53"/>
          <p:cNvPicPr>
            <a:picLocks noChangeAspect="1" noChangeArrowheads="1"/>
          </p:cNvPicPr>
          <p:nvPr/>
        </p:nvPicPr>
        <p:blipFill>
          <a:blip r:embed="rId4"/>
          <a:srcRect/>
          <a:stretch>
            <a:fillRect/>
          </a:stretch>
        </p:blipFill>
        <p:spPr bwMode="auto">
          <a:xfrm>
            <a:off x="642910" y="3914353"/>
            <a:ext cx="3019425" cy="2466975"/>
          </a:xfrm>
          <a:prstGeom prst="rect">
            <a:avLst/>
          </a:prstGeom>
          <a:noFill/>
          <a:ln w="9525">
            <a:noFill/>
            <a:miter lim="800000"/>
            <a:headEnd/>
            <a:tailEnd/>
          </a:ln>
          <a:effectLst/>
        </p:spPr>
      </p:pic>
      <p:sp>
        <p:nvSpPr>
          <p:cNvPr id="67" name="矩形 66"/>
          <p:cNvSpPr/>
          <p:nvPr/>
        </p:nvSpPr>
        <p:spPr>
          <a:xfrm>
            <a:off x="1000100" y="6289575"/>
            <a:ext cx="1620957" cy="307777"/>
          </a:xfrm>
          <a:prstGeom prst="rect">
            <a:avLst/>
          </a:prstGeom>
        </p:spPr>
        <p:txBody>
          <a:bodyPr wrap="none">
            <a:spAutoFit/>
          </a:bodyPr>
          <a:lstStyle/>
          <a:p>
            <a:r>
              <a:rPr lang="zh-CN" altLang="en-US" sz="1400" b="1" dirty="0" smtClean="0">
                <a:solidFill>
                  <a:srgbClr val="7030A0"/>
                </a:solidFill>
                <a:latin typeface="黑体" pitchFamily="2" charset="-122"/>
                <a:ea typeface="黑体" pitchFamily="2" charset="-122"/>
              </a:rPr>
              <a:t>快速反投影法原理</a:t>
            </a:r>
            <a:endParaRPr lang="zh-CN" altLang="en-US" sz="1400" b="1" dirty="0">
              <a:solidFill>
                <a:srgbClr val="7030A0"/>
              </a:solidFill>
              <a:latin typeface="黑体" pitchFamily="2" charset="-122"/>
              <a:ea typeface="黑体" pitchFamily="2" charset="-122"/>
            </a:endParaRPr>
          </a:p>
        </p:txBody>
      </p:sp>
    </p:spTree>
    <p:extLst>
      <p:ext uri="{BB962C8B-B14F-4D97-AF65-F5344CB8AC3E}">
        <p14:creationId xmlns:p14="http://schemas.microsoft.com/office/powerpoint/2010/main" val="1198647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681909"/>
            <a:ext cx="4832516" cy="1143000"/>
          </a:xfrm>
        </p:spPr>
        <p:txBody>
          <a:bodyPr/>
          <a:lstStyle/>
          <a:p>
            <a:r>
              <a:rPr lang="en-US" altLang="zh-CN" sz="3600" b="1" dirty="0">
                <a:solidFill>
                  <a:srgbClr val="800000"/>
                </a:solidFill>
                <a:latin typeface="黑体" pitchFamily="2" charset="-122"/>
                <a:ea typeface="黑体" pitchFamily="2" charset="-122"/>
              </a:rPr>
              <a:t>5</a:t>
            </a:r>
            <a:r>
              <a:rPr lang="zh-CN" altLang="en-US" sz="3600" b="1" dirty="0">
                <a:solidFill>
                  <a:srgbClr val="800000"/>
                </a:solidFill>
                <a:latin typeface="黑体" pitchFamily="2" charset="-122"/>
                <a:ea typeface="黑体" pitchFamily="2" charset="-122"/>
              </a:rPr>
              <a:t>、能量及图像重建</a:t>
            </a:r>
          </a:p>
        </p:txBody>
      </p:sp>
      <p:sp>
        <p:nvSpPr>
          <p:cNvPr id="3" name="内容占位符 2"/>
          <p:cNvSpPr>
            <a:spLocks noGrp="1"/>
          </p:cNvSpPr>
          <p:nvPr>
            <p:ph idx="1"/>
          </p:nvPr>
        </p:nvSpPr>
        <p:spPr>
          <a:xfrm>
            <a:off x="457200" y="1450347"/>
            <a:ext cx="8229600" cy="4525963"/>
          </a:xfrm>
        </p:spPr>
        <p:txBody>
          <a:bodyPr/>
          <a:lstStyle/>
          <a:p>
            <a:pPr>
              <a:buNone/>
            </a:pPr>
            <a:r>
              <a:rPr lang="zh-CN" altLang="en-US" sz="2000" b="1" kern="1200" dirty="0" smtClean="0">
                <a:latin typeface="+mj-ea"/>
                <a:ea typeface="+mj-ea"/>
              </a:rPr>
              <a:t>（</a:t>
            </a:r>
            <a:r>
              <a:rPr lang="en-US" altLang="zh-CN" sz="2000" b="1" kern="1200" dirty="0">
                <a:latin typeface="+mj-ea"/>
                <a:ea typeface="+mj-ea"/>
              </a:rPr>
              <a:t>3</a:t>
            </a:r>
            <a:r>
              <a:rPr lang="zh-CN" altLang="en-US" sz="2000" b="1" kern="1200" dirty="0" smtClean="0">
                <a:latin typeface="+mj-ea"/>
                <a:ea typeface="+mj-ea"/>
              </a:rPr>
              <a:t>）图像重建技术研究</a:t>
            </a:r>
            <a:r>
              <a:rPr lang="en-US" altLang="zh-CN" sz="2000" b="1" kern="1200" dirty="0" smtClean="0">
                <a:latin typeface="+mj-ea"/>
                <a:ea typeface="+mj-ea"/>
              </a:rPr>
              <a:t>—</a:t>
            </a:r>
            <a:r>
              <a:rPr lang="zh-CN" altLang="en-US" sz="2000" b="1" kern="1200" dirty="0" smtClean="0">
                <a:latin typeface="+mj-ea"/>
                <a:ea typeface="+mj-ea"/>
              </a:rPr>
              <a:t>极大似然法</a:t>
            </a:r>
            <a:endParaRPr lang="en-US" altLang="zh-CN" sz="2000" b="1" kern="1200" dirty="0" smtClean="0">
              <a:latin typeface="+mj-ea"/>
              <a:ea typeface="+mj-ea"/>
            </a:endParaRPr>
          </a:p>
          <a:p>
            <a:pPr>
              <a:buNone/>
            </a:pPr>
            <a:r>
              <a:rPr lang="zh-CN" altLang="en-US" sz="1600" dirty="0" smtClean="0">
                <a:solidFill>
                  <a:srgbClr val="0000FF"/>
                </a:solidFill>
              </a:rPr>
              <a:t>     </a:t>
            </a:r>
            <a:endParaRPr lang="en-US" altLang="zh-CN" sz="1600" dirty="0" smtClean="0">
              <a:solidFill>
                <a:srgbClr val="0000FF"/>
              </a:solidFill>
            </a:endParaRPr>
          </a:p>
          <a:p>
            <a:pPr>
              <a:buNone/>
            </a:pPr>
            <a:r>
              <a:rPr lang="en-US" altLang="zh-CN" sz="1600" dirty="0" smtClean="0">
                <a:solidFill>
                  <a:srgbClr val="0000FF"/>
                </a:solidFill>
              </a:rPr>
              <a:t>      </a:t>
            </a:r>
            <a:r>
              <a:rPr lang="en-US" altLang="zh-CN" sz="1600" dirty="0" smtClean="0">
                <a:solidFill>
                  <a:srgbClr val="0000FF"/>
                </a:solidFill>
              </a:rPr>
              <a:t> </a:t>
            </a:r>
            <a:r>
              <a:rPr lang="zh-CN" altLang="en-US" sz="1800" b="1" dirty="0" smtClean="0">
                <a:solidFill>
                  <a:srgbClr val="0000FF"/>
                </a:solidFill>
              </a:rPr>
              <a:t>迭代方程</a:t>
            </a:r>
            <a:r>
              <a:rPr lang="en-US" sz="1800" b="1" dirty="0" smtClean="0">
                <a:solidFill>
                  <a:srgbClr val="0000FF"/>
                </a:solidFill>
              </a:rPr>
              <a:t>:</a:t>
            </a:r>
            <a:r>
              <a:rPr lang="en-US" sz="1600" b="1" dirty="0" smtClean="0">
                <a:solidFill>
                  <a:srgbClr val="0000FF"/>
                </a:solidFill>
              </a:rPr>
              <a:t>                                           </a:t>
            </a:r>
            <a:r>
              <a:rPr lang="zh-CN" altLang="en-US" sz="1600" b="1" dirty="0" smtClean="0">
                <a:solidFill>
                  <a:srgbClr val="0000FF"/>
                </a:solidFill>
              </a:rPr>
              <a:t>，</a:t>
            </a:r>
          </a:p>
          <a:p>
            <a:pPr>
              <a:buNone/>
            </a:pPr>
            <a:r>
              <a:rPr lang="zh-CN" altLang="en-US" sz="1600" b="1" dirty="0" smtClean="0">
                <a:solidFill>
                  <a:srgbClr val="0000FF"/>
                </a:solidFill>
              </a:rPr>
              <a:t>     </a:t>
            </a:r>
            <a:endParaRPr lang="en-US" altLang="zh-CN" sz="1600" b="1" dirty="0" smtClean="0">
              <a:solidFill>
                <a:srgbClr val="0000FF"/>
              </a:solidFill>
            </a:endParaRPr>
          </a:p>
          <a:p>
            <a:pPr>
              <a:buNone/>
            </a:pPr>
            <a:r>
              <a:rPr lang="zh-CN" altLang="en-US" sz="1600" b="1" dirty="0" smtClean="0">
                <a:solidFill>
                  <a:srgbClr val="0000FF"/>
                </a:solidFill>
              </a:rPr>
              <a:t>       </a:t>
            </a:r>
            <a:r>
              <a:rPr lang="zh-CN" altLang="en-US" sz="1800" b="1" dirty="0" smtClean="0">
                <a:solidFill>
                  <a:srgbClr val="0000FF"/>
                </a:solidFill>
              </a:rPr>
              <a:t>其</a:t>
            </a:r>
            <a:r>
              <a:rPr lang="zh-CN" altLang="en-US" sz="1800" b="1" dirty="0" smtClean="0">
                <a:solidFill>
                  <a:srgbClr val="0000FF"/>
                </a:solidFill>
              </a:rPr>
              <a:t>中，  为第</a:t>
            </a:r>
            <a:r>
              <a:rPr lang="en-US" sz="1800" b="1" i="1" dirty="0" smtClean="0">
                <a:solidFill>
                  <a:srgbClr val="0000FF"/>
                </a:solidFill>
              </a:rPr>
              <a:t>n</a:t>
            </a:r>
            <a:r>
              <a:rPr lang="zh-CN" altLang="en-US" sz="1800" b="1" dirty="0" smtClean="0">
                <a:solidFill>
                  <a:srgbClr val="0000FF"/>
                </a:solidFill>
              </a:rPr>
              <a:t>次迭代第</a:t>
            </a:r>
            <a:r>
              <a:rPr lang="en-US" sz="1800" b="1" i="1" dirty="0" smtClean="0">
                <a:solidFill>
                  <a:srgbClr val="0000FF"/>
                </a:solidFill>
              </a:rPr>
              <a:t>j</a:t>
            </a:r>
            <a:r>
              <a:rPr lang="zh-CN" altLang="en-US" sz="1800" b="1" dirty="0" smtClean="0">
                <a:solidFill>
                  <a:srgbClr val="0000FF"/>
                </a:solidFill>
              </a:rPr>
              <a:t>个像素中发射的粒子强度</a:t>
            </a:r>
            <a:r>
              <a:rPr lang="en-US" sz="1800" b="1" dirty="0" smtClean="0">
                <a:solidFill>
                  <a:srgbClr val="0000FF"/>
                </a:solidFill>
              </a:rPr>
              <a:t>,</a:t>
            </a:r>
            <a:r>
              <a:rPr lang="en-US" sz="1800" b="1" i="1" dirty="0" smtClean="0">
                <a:solidFill>
                  <a:srgbClr val="0000FF"/>
                </a:solidFill>
              </a:rPr>
              <a:t> N</a:t>
            </a:r>
            <a:r>
              <a:rPr lang="zh-CN" altLang="en-US" sz="1800" b="1" dirty="0" smtClean="0">
                <a:solidFill>
                  <a:srgbClr val="0000FF"/>
                </a:solidFill>
              </a:rPr>
              <a:t>为测量到事件的总数</a:t>
            </a:r>
            <a:r>
              <a:rPr lang="en-US" sz="1800" b="1" dirty="0" smtClean="0">
                <a:solidFill>
                  <a:srgbClr val="0000FF"/>
                </a:solidFill>
              </a:rPr>
              <a:t>,    </a:t>
            </a:r>
            <a:r>
              <a:rPr lang="zh-CN" altLang="en-US" sz="1800" b="1" dirty="0" smtClean="0">
                <a:solidFill>
                  <a:srgbClr val="0000FF"/>
                </a:solidFill>
              </a:rPr>
              <a:t>为从第</a:t>
            </a:r>
            <a:r>
              <a:rPr lang="en-US" sz="1800" b="1" i="1" dirty="0" smtClean="0">
                <a:solidFill>
                  <a:srgbClr val="0000FF"/>
                </a:solidFill>
              </a:rPr>
              <a:t>j</a:t>
            </a:r>
            <a:r>
              <a:rPr lang="zh-CN" altLang="en-US" sz="1800" b="1" dirty="0" smtClean="0">
                <a:solidFill>
                  <a:srgbClr val="0000FF"/>
                </a:solidFill>
              </a:rPr>
              <a:t>个像素中探到事件的概率， 为概率响应矩阵函数，表示从第</a:t>
            </a:r>
            <a:r>
              <a:rPr lang="en-US" sz="1800" b="1" i="1" dirty="0" smtClean="0">
                <a:solidFill>
                  <a:srgbClr val="0000FF"/>
                </a:solidFill>
              </a:rPr>
              <a:t>j</a:t>
            </a:r>
            <a:r>
              <a:rPr lang="zh-CN" altLang="en-US" sz="1800" b="1" dirty="0" smtClean="0">
                <a:solidFill>
                  <a:srgbClr val="0000FF"/>
                </a:solidFill>
              </a:rPr>
              <a:t>个像素中测到第</a:t>
            </a:r>
            <a:r>
              <a:rPr lang="en-US" sz="1800" b="1" i="1" dirty="0" err="1" smtClean="0">
                <a:solidFill>
                  <a:srgbClr val="0000FF"/>
                </a:solidFill>
              </a:rPr>
              <a:t>i</a:t>
            </a:r>
            <a:r>
              <a:rPr lang="zh-CN" altLang="en-US" sz="1800" b="1" dirty="0" smtClean="0">
                <a:solidFill>
                  <a:srgbClr val="0000FF"/>
                </a:solidFill>
              </a:rPr>
              <a:t>个事件的概率。</a:t>
            </a:r>
            <a:r>
              <a:rPr lang="zh-CN" altLang="en-US" sz="1800" b="1" dirty="0">
                <a:solidFill>
                  <a:srgbClr val="0000FF"/>
                </a:solidFill>
              </a:rPr>
              <a:t>应用</a:t>
            </a:r>
            <a:r>
              <a:rPr lang="en-US" sz="1800" b="1" dirty="0">
                <a:solidFill>
                  <a:srgbClr val="FF0000"/>
                </a:solidFill>
              </a:rPr>
              <a:t>List-mode MLEM</a:t>
            </a:r>
            <a:r>
              <a:rPr lang="zh-CN" altLang="en-US" sz="1800" b="1" dirty="0">
                <a:solidFill>
                  <a:srgbClr val="0000FF"/>
                </a:solidFill>
              </a:rPr>
              <a:t>方法关键要求得概率响应矩阵函数，可以根据散射成像概率传递给出，也可以通过快速反投影方法给出。</a:t>
            </a:r>
          </a:p>
          <a:p>
            <a:pPr>
              <a:buNone/>
            </a:pPr>
            <a:endParaRPr lang="en-US" altLang="zh-CN" sz="2000" kern="1200" dirty="0" smtClean="0">
              <a:latin typeface="+mj-ea"/>
              <a:ea typeface="+mj-ea"/>
            </a:endParaRPr>
          </a:p>
          <a:p>
            <a:pPr>
              <a:buNone/>
            </a:pPr>
            <a:endParaRPr lang="zh-CN" altLang="en-US" dirty="0"/>
          </a:p>
        </p:txBody>
      </p:sp>
      <p:pic>
        <p:nvPicPr>
          <p:cNvPr id="4" name="图片 0" descr="amlem1p100.tif"/>
          <p:cNvPicPr>
            <a:picLocks noChangeAspect="1" noChangeArrowheads="1"/>
          </p:cNvPicPr>
          <p:nvPr/>
        </p:nvPicPr>
        <p:blipFill>
          <a:blip r:embed="rId2"/>
          <a:srcRect/>
          <a:stretch>
            <a:fillRect/>
          </a:stretch>
        </p:blipFill>
        <p:spPr bwMode="auto">
          <a:xfrm>
            <a:off x="3571868" y="3989412"/>
            <a:ext cx="2581275" cy="2247900"/>
          </a:xfrm>
          <a:prstGeom prst="rect">
            <a:avLst/>
          </a:prstGeom>
          <a:noFill/>
        </p:spPr>
      </p:pic>
      <p:pic>
        <p:nvPicPr>
          <p:cNvPr id="5" name="图片 4" descr="amlem2p100-1.tif"/>
          <p:cNvPicPr>
            <a:picLocks noChangeAspect="1" noChangeArrowheads="1"/>
          </p:cNvPicPr>
          <p:nvPr/>
        </p:nvPicPr>
        <p:blipFill>
          <a:blip r:embed="rId3"/>
          <a:srcRect/>
          <a:stretch>
            <a:fillRect/>
          </a:stretch>
        </p:blipFill>
        <p:spPr bwMode="auto">
          <a:xfrm>
            <a:off x="5786446" y="4047192"/>
            <a:ext cx="2714644" cy="2190120"/>
          </a:xfrm>
          <a:prstGeom prst="rect">
            <a:avLst/>
          </a:prstGeom>
          <a:noFill/>
        </p:spPr>
      </p:pic>
      <p:sp>
        <p:nvSpPr>
          <p:cNvPr id="6" name="Rectangle 12"/>
          <p:cNvSpPr>
            <a:spLocks noChangeArrowheads="1"/>
          </p:cNvSpPr>
          <p:nvPr/>
        </p:nvSpPr>
        <p:spPr bwMode="auto">
          <a:xfrm>
            <a:off x="0" y="6286520"/>
            <a:ext cx="428624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182563" algn="ctr" defTabSz="914400" rtl="0" eaLnBrk="1" fontAlgn="base" latinLnBrk="0" hangingPunct="1">
              <a:lnSpc>
                <a:spcPct val="100000"/>
              </a:lnSpc>
              <a:spcBef>
                <a:spcPct val="0"/>
              </a:spcBef>
              <a:spcAft>
                <a:spcPct val="0"/>
              </a:spcAft>
              <a:buClrTx/>
              <a:buSzTx/>
              <a:buFontTx/>
              <a:buNone/>
              <a:tabLst/>
            </a:pPr>
            <a:r>
              <a:rPr lang="zh-CN" altLang="en-US" sz="1400" b="1" dirty="0" smtClean="0">
                <a:solidFill>
                  <a:srgbClr val="7030A0"/>
                </a:solidFill>
                <a:latin typeface="黑体" pitchFamily="2" charset="-122"/>
                <a:ea typeface="黑体" pitchFamily="2" charset="-122"/>
              </a:rPr>
              <a:t>极大似然法原理</a:t>
            </a:r>
          </a:p>
        </p:txBody>
      </p:sp>
      <p:sp>
        <p:nvSpPr>
          <p:cNvPr id="7" name="Rectangle 12"/>
          <p:cNvSpPr>
            <a:spLocks noChangeArrowheads="1"/>
          </p:cNvSpPr>
          <p:nvPr/>
        </p:nvSpPr>
        <p:spPr bwMode="auto">
          <a:xfrm>
            <a:off x="3429024" y="6104329"/>
            <a:ext cx="492919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182563"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ea"/>
                <a:ea typeface="+mn-ea"/>
                <a:cs typeface="Times New Roman" pitchFamily="18" charset="0"/>
              </a:rPr>
              <a:t>(a)</a:t>
            </a:r>
            <a:r>
              <a:rPr kumimoji="0" lang="zh-CN" altLang="en-US" sz="1200" b="0" i="0" u="none" strike="noStrike" cap="none" normalizeH="0" baseline="0" dirty="0" smtClean="0">
                <a:ln>
                  <a:noFill/>
                </a:ln>
                <a:solidFill>
                  <a:schemeClr val="tx1"/>
                </a:solidFill>
                <a:effectLst/>
                <a:latin typeface="+mn-ea"/>
                <a:ea typeface="+mn-ea"/>
                <a:cs typeface="Times New Roman" pitchFamily="18" charset="0"/>
              </a:rPr>
              <a:t>一</a:t>
            </a:r>
            <a:r>
              <a:rPr kumimoji="0" lang="en-US" altLang="zh-CN" sz="1200" b="0" i="0" u="none" strike="noStrike" cap="none" normalizeH="0" baseline="0" dirty="0" smtClean="0">
                <a:ln>
                  <a:noFill/>
                </a:ln>
                <a:solidFill>
                  <a:schemeClr val="tx1"/>
                </a:solidFill>
                <a:effectLst/>
                <a:latin typeface="+mn-ea"/>
                <a:ea typeface="+mn-ea"/>
                <a:cs typeface="Times New Roman" pitchFamily="18" charset="0"/>
              </a:rPr>
              <a:t> </a:t>
            </a:r>
            <a:r>
              <a:rPr lang="zh-CN" altLang="en-US" sz="1200" dirty="0" smtClean="0">
                <a:latin typeface="+mn-ea"/>
                <a:ea typeface="+mn-ea"/>
                <a:cs typeface="Times New Roman" pitchFamily="18" charset="0"/>
              </a:rPr>
              <a:t>点源                   （</a:t>
            </a:r>
            <a:r>
              <a:rPr lang="en-US" altLang="zh-CN" sz="1200" dirty="0" smtClean="0">
                <a:latin typeface="+mn-ea"/>
                <a:ea typeface="+mn-ea"/>
                <a:cs typeface="Times New Roman" pitchFamily="18" charset="0"/>
              </a:rPr>
              <a:t>b</a:t>
            </a:r>
            <a:r>
              <a:rPr lang="zh-CN" altLang="en-US" sz="1200" dirty="0" smtClean="0">
                <a:latin typeface="+mn-ea"/>
                <a:ea typeface="+mn-ea"/>
                <a:cs typeface="Times New Roman" pitchFamily="18" charset="0"/>
              </a:rPr>
              <a:t>）两点源</a:t>
            </a:r>
            <a:endParaRPr kumimoji="0" lang="zh-CN" altLang="en-US" sz="1200" b="0" i="0" u="none" strike="noStrike" cap="none" normalizeH="0" baseline="0" dirty="0" smtClean="0">
              <a:ln>
                <a:noFill/>
              </a:ln>
              <a:solidFill>
                <a:schemeClr val="tx1"/>
              </a:solidFill>
              <a:effectLst/>
              <a:latin typeface="+mn-ea"/>
              <a:ea typeface="+mn-ea"/>
            </a:endParaRP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324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15700" y="2000240"/>
            <a:ext cx="2026583" cy="500066"/>
          </a:xfrm>
          <a:prstGeom prst="rect">
            <a:avLst/>
          </a:prstGeom>
          <a:noFill/>
        </p:spPr>
      </p:pic>
      <p:sp>
        <p:nvSpPr>
          <p:cNvPr id="53251" name="Rectangle 3"/>
          <p:cNvSpPr>
            <a:spLocks noChangeArrowheads="1"/>
          </p:cNvSpPr>
          <p:nvPr/>
        </p:nvSpPr>
        <p:spPr bwMode="auto">
          <a:xfrm>
            <a:off x="0" y="361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325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52350" y="2135136"/>
            <a:ext cx="1115794" cy="285752"/>
          </a:xfrm>
          <a:prstGeom prst="rect">
            <a:avLst/>
          </a:prstGeom>
          <a:noFill/>
        </p:spPr>
      </p:pic>
      <p:sp>
        <p:nvSpPr>
          <p:cNvPr id="53254" name="Rectangle 6"/>
          <p:cNvSpPr>
            <a:spLocks noChangeArrowheads="1"/>
          </p:cNvSpPr>
          <p:nvPr/>
        </p:nvSpPr>
        <p:spPr bwMode="auto">
          <a:xfrm>
            <a:off x="0" y="200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000" b="0" i="0" u="none" strike="noStrike" cap="none" normalizeH="0" baseline="0" smtClean="0">
                <a:ln>
                  <a:noFill/>
                </a:ln>
                <a:solidFill>
                  <a:schemeClr val="tx1"/>
                </a:solidFill>
                <a:effectLst/>
                <a:latin typeface="Arial" pitchFamily="34" charset="0"/>
                <a:ea typeface="宋体" pitchFamily="2" charset="-122"/>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32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32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3257"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619672" y="2821777"/>
            <a:ext cx="163287" cy="214314"/>
          </a:xfrm>
          <a:prstGeom prst="rect">
            <a:avLst/>
          </a:prstGeom>
          <a:noFill/>
        </p:spPr>
      </p:pic>
      <p:sp>
        <p:nvSpPr>
          <p:cNvPr id="532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32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3261"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355976" y="3053950"/>
            <a:ext cx="142876" cy="250033"/>
          </a:xfrm>
          <a:prstGeom prst="rect">
            <a:avLst/>
          </a:prstGeom>
          <a:noFill/>
        </p:spPr>
      </p:pic>
      <p:sp>
        <p:nvSpPr>
          <p:cNvPr id="5326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53263" name="Picture 1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27584" y="3071810"/>
            <a:ext cx="142876" cy="214314"/>
          </a:xfrm>
          <a:prstGeom prst="rect">
            <a:avLst/>
          </a:prstGeom>
          <a:noFill/>
        </p:spPr>
      </p:pic>
      <p:pic>
        <p:nvPicPr>
          <p:cNvPr id="53266" name="Picture 18"/>
          <p:cNvPicPr>
            <a:picLocks noChangeAspect="1" noChangeArrowheads="1"/>
          </p:cNvPicPr>
          <p:nvPr/>
        </p:nvPicPr>
        <p:blipFill>
          <a:blip r:embed="rId9"/>
          <a:srcRect/>
          <a:stretch>
            <a:fillRect/>
          </a:stretch>
        </p:blipFill>
        <p:spPr bwMode="auto">
          <a:xfrm>
            <a:off x="642910" y="4437112"/>
            <a:ext cx="2786082" cy="1359813"/>
          </a:xfrm>
          <a:prstGeom prst="rect">
            <a:avLst/>
          </a:prstGeom>
          <a:noFill/>
          <a:ln w="9525">
            <a:noFill/>
            <a:miter lim="800000"/>
            <a:headEnd/>
            <a:tailEnd/>
          </a:ln>
          <a:effectLst/>
        </p:spPr>
      </p:pic>
      <p:sp>
        <p:nvSpPr>
          <p:cNvPr id="26" name="Rectangle 12"/>
          <p:cNvSpPr>
            <a:spLocks noChangeArrowheads="1"/>
          </p:cNvSpPr>
          <p:nvPr/>
        </p:nvSpPr>
        <p:spPr bwMode="auto">
          <a:xfrm>
            <a:off x="4081458" y="6296044"/>
            <a:ext cx="428624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2563" algn="ctr"/>
            <a:r>
              <a:rPr lang="zh-CN" altLang="en-US" sz="1400" b="1" dirty="0" smtClean="0">
                <a:solidFill>
                  <a:srgbClr val="7030A0"/>
                </a:solidFill>
                <a:latin typeface="黑体" pitchFamily="2" charset="-122"/>
                <a:ea typeface="黑体" pitchFamily="2" charset="-122"/>
              </a:rPr>
              <a:t>极大似然复原结果</a:t>
            </a:r>
          </a:p>
        </p:txBody>
      </p:sp>
    </p:spTree>
    <p:extLst>
      <p:ext uri="{BB962C8B-B14F-4D97-AF65-F5344CB8AC3E}">
        <p14:creationId xmlns:p14="http://schemas.microsoft.com/office/powerpoint/2010/main" val="91574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5373" y="788878"/>
            <a:ext cx="8229600" cy="1143000"/>
          </a:xfrm>
        </p:spPr>
        <p:txBody>
          <a:bodyPr/>
          <a:lstStyle/>
          <a:p>
            <a:pPr algn="ctr">
              <a:defRPr/>
            </a:pPr>
            <a:r>
              <a:rPr lang="zh-CN" altLang="en-US" b="1" dirty="0">
                <a:solidFill>
                  <a:srgbClr val="800000"/>
                </a:solidFill>
                <a:latin typeface="黑体" pitchFamily="2" charset="-122"/>
                <a:ea typeface="黑体" pitchFamily="2" charset="-122"/>
                <a:sym typeface="Arial" charset="0"/>
              </a:rPr>
              <a:t>主要内容</a:t>
            </a:r>
          </a:p>
        </p:txBody>
      </p:sp>
      <p:sp>
        <p:nvSpPr>
          <p:cNvPr id="5" name="文本占位符 3"/>
          <p:cNvSpPr txBox="1">
            <a:spLocks/>
          </p:cNvSpPr>
          <p:nvPr/>
        </p:nvSpPr>
        <p:spPr>
          <a:xfrm>
            <a:off x="1259632" y="1916832"/>
            <a:ext cx="7358114" cy="4000528"/>
          </a:xfrm>
          <a:prstGeom prst="rect">
            <a:avLst/>
          </a:prstGeom>
        </p:spPr>
        <p:txBody>
          <a:bodyPr>
            <a:normAutofit/>
            <a:scene3d>
              <a:camera prst="orthographicFront"/>
              <a:lightRig rig="threePt" dir="t"/>
            </a:scene3d>
            <a:sp3d prstMaterial="dkEdge"/>
          </a:bodyPr>
          <a:lstStyle/>
          <a:p>
            <a:pPr fontAlgn="auto">
              <a:lnSpc>
                <a:spcPct val="110000"/>
              </a:lnSpc>
              <a:spcBef>
                <a:spcPct val="20000"/>
              </a:spcBef>
              <a:spcAft>
                <a:spcPts val="0"/>
              </a:spcAft>
              <a:defRPr/>
            </a:pPr>
            <a:r>
              <a:rPr lang="en-US" altLang="zh-CN" sz="2400" b="1" kern="0" dirty="0" smtClean="0">
                <a:solidFill>
                  <a:srgbClr val="C00000"/>
                </a:solidFill>
                <a:latin typeface="Times New Roman" pitchFamily="18" charset="0"/>
                <a:ea typeface="微软雅黑" pitchFamily="34" charset="-122"/>
                <a:cs typeface="Times New Roman" pitchFamily="18" charset="0"/>
              </a:rPr>
              <a:t>0</a:t>
            </a:r>
            <a:r>
              <a:rPr lang="zh-CN" altLang="en-US" sz="2400" b="1" kern="0" dirty="0">
                <a:solidFill>
                  <a:srgbClr val="C00000"/>
                </a:solidFill>
                <a:latin typeface="Times New Roman" pitchFamily="18" charset="0"/>
                <a:ea typeface="微软雅黑" pitchFamily="34" charset="-122"/>
                <a:cs typeface="Times New Roman" pitchFamily="18" charset="0"/>
              </a:rPr>
              <a:t>、目的、意义及原理</a:t>
            </a:r>
            <a:endParaRPr lang="en-US" altLang="zh-CN" sz="2400" b="1" kern="0" dirty="0">
              <a:solidFill>
                <a:srgbClr val="C00000"/>
              </a:solidFill>
              <a:latin typeface="Times New Roman" pitchFamily="18" charset="0"/>
              <a:ea typeface="微软雅黑" pitchFamily="34" charset="-122"/>
              <a:cs typeface="Times New Roman" pitchFamily="18" charset="0"/>
            </a:endParaRPr>
          </a:p>
          <a:p>
            <a:pPr fontAlgn="auto">
              <a:lnSpc>
                <a:spcPct val="110000"/>
              </a:lnSpc>
              <a:spcBef>
                <a:spcPct val="20000"/>
              </a:spcBef>
              <a:spcAft>
                <a:spcPts val="0"/>
              </a:spcAft>
              <a:defRPr/>
            </a:pPr>
            <a:r>
              <a:rPr lang="en-US" altLang="zh-CN" sz="2400" b="1" kern="0" dirty="0">
                <a:solidFill>
                  <a:srgbClr val="C00000"/>
                </a:solidFill>
                <a:latin typeface="Times New Roman" pitchFamily="18" charset="0"/>
                <a:ea typeface="微软雅黑" pitchFamily="34" charset="-122"/>
                <a:cs typeface="Times New Roman" pitchFamily="18" charset="0"/>
              </a:rPr>
              <a:t>1</a:t>
            </a:r>
            <a:r>
              <a:rPr lang="zh-CN" altLang="en-US" sz="2400" b="1" kern="0" dirty="0">
                <a:solidFill>
                  <a:srgbClr val="C00000"/>
                </a:solidFill>
                <a:latin typeface="Times New Roman" pitchFamily="18" charset="0"/>
                <a:ea typeface="微软雅黑" pitchFamily="34" charset="-122"/>
                <a:cs typeface="Times New Roman" pitchFamily="18" charset="0"/>
              </a:rPr>
              <a:t>、理论模拟</a:t>
            </a:r>
            <a:endParaRPr lang="en-US" altLang="zh-CN" sz="2400" b="1" kern="0" dirty="0">
              <a:solidFill>
                <a:srgbClr val="C00000"/>
              </a:solidFill>
              <a:latin typeface="Times New Roman" pitchFamily="18" charset="0"/>
              <a:ea typeface="微软雅黑" pitchFamily="34" charset="-122"/>
              <a:cs typeface="Times New Roman" pitchFamily="18" charset="0"/>
            </a:endParaRPr>
          </a:p>
          <a:p>
            <a:pPr fontAlgn="auto">
              <a:lnSpc>
                <a:spcPct val="110000"/>
              </a:lnSpc>
              <a:spcBef>
                <a:spcPct val="20000"/>
              </a:spcBef>
              <a:spcAft>
                <a:spcPts val="0"/>
              </a:spcAft>
              <a:defRPr/>
            </a:pPr>
            <a:r>
              <a:rPr lang="en-US" altLang="zh-CN" sz="2400" b="1" kern="0" dirty="0">
                <a:solidFill>
                  <a:srgbClr val="C00000"/>
                </a:solidFill>
                <a:latin typeface="Times New Roman" pitchFamily="18" charset="0"/>
                <a:ea typeface="微软雅黑" pitchFamily="34" charset="-122"/>
                <a:cs typeface="Times New Roman" pitchFamily="18" charset="0"/>
              </a:rPr>
              <a:t>2</a:t>
            </a:r>
            <a:r>
              <a:rPr lang="zh-CN" altLang="en-US" sz="2400" b="1" kern="0" dirty="0">
                <a:solidFill>
                  <a:srgbClr val="C00000"/>
                </a:solidFill>
                <a:latin typeface="Times New Roman" pitchFamily="18" charset="0"/>
                <a:ea typeface="微软雅黑" pitchFamily="34" charset="-122"/>
                <a:cs typeface="Times New Roman" pitchFamily="18" charset="0"/>
              </a:rPr>
              <a:t>、数据获取系统</a:t>
            </a:r>
            <a:endParaRPr lang="en-US" altLang="zh-CN" sz="2400" b="1" kern="0" dirty="0">
              <a:solidFill>
                <a:srgbClr val="C00000"/>
              </a:solidFill>
              <a:latin typeface="Times New Roman" pitchFamily="18" charset="0"/>
              <a:ea typeface="微软雅黑" pitchFamily="34" charset="-122"/>
              <a:cs typeface="Times New Roman" pitchFamily="18" charset="0"/>
            </a:endParaRPr>
          </a:p>
          <a:p>
            <a:pPr fontAlgn="auto">
              <a:lnSpc>
                <a:spcPct val="110000"/>
              </a:lnSpc>
              <a:spcBef>
                <a:spcPct val="20000"/>
              </a:spcBef>
              <a:spcAft>
                <a:spcPts val="0"/>
              </a:spcAft>
              <a:defRPr/>
            </a:pPr>
            <a:r>
              <a:rPr lang="en-US" altLang="zh-CN" sz="2400" b="1" kern="0" dirty="0">
                <a:solidFill>
                  <a:srgbClr val="C00000"/>
                </a:solidFill>
                <a:latin typeface="Times New Roman" pitchFamily="18" charset="0"/>
                <a:ea typeface="微软雅黑" pitchFamily="34" charset="-122"/>
                <a:cs typeface="Times New Roman" pitchFamily="18" charset="0"/>
              </a:rPr>
              <a:t>3</a:t>
            </a:r>
            <a:r>
              <a:rPr lang="zh-CN" altLang="en-US" sz="2400" b="1" kern="0" dirty="0">
                <a:solidFill>
                  <a:srgbClr val="C00000"/>
                </a:solidFill>
                <a:latin typeface="Times New Roman" pitchFamily="18" charset="0"/>
                <a:ea typeface="微软雅黑" pitchFamily="34" charset="-122"/>
                <a:cs typeface="Times New Roman" pitchFamily="18" charset="0"/>
              </a:rPr>
              <a:t>、探测器的质子</a:t>
            </a:r>
            <a:r>
              <a:rPr lang="en-US" altLang="zh-CN" sz="2400" b="1" kern="0" dirty="0">
                <a:solidFill>
                  <a:srgbClr val="C00000"/>
                </a:solidFill>
                <a:latin typeface="Times New Roman" pitchFamily="18" charset="0"/>
                <a:ea typeface="微软雅黑" pitchFamily="34" charset="-122"/>
                <a:cs typeface="Times New Roman" pitchFamily="18" charset="0"/>
              </a:rPr>
              <a:t>-</a:t>
            </a:r>
            <a:r>
              <a:rPr lang="zh-CN" altLang="en-US" sz="2400" b="1" kern="0" dirty="0">
                <a:solidFill>
                  <a:srgbClr val="C00000"/>
                </a:solidFill>
                <a:latin typeface="Times New Roman" pitchFamily="18" charset="0"/>
                <a:ea typeface="微软雅黑" pitchFamily="34" charset="-122"/>
                <a:cs typeface="Times New Roman" pitchFamily="18" charset="0"/>
              </a:rPr>
              <a:t>电子响应函数测量</a:t>
            </a:r>
            <a:endParaRPr lang="en-US" altLang="zh-CN" sz="2400" b="1" kern="0" dirty="0">
              <a:solidFill>
                <a:srgbClr val="C00000"/>
              </a:solidFill>
              <a:latin typeface="Times New Roman" pitchFamily="18" charset="0"/>
              <a:ea typeface="微软雅黑" pitchFamily="34" charset="-122"/>
              <a:cs typeface="Times New Roman" pitchFamily="18" charset="0"/>
            </a:endParaRPr>
          </a:p>
          <a:p>
            <a:pPr fontAlgn="auto">
              <a:lnSpc>
                <a:spcPct val="110000"/>
              </a:lnSpc>
              <a:spcBef>
                <a:spcPct val="20000"/>
              </a:spcBef>
              <a:spcAft>
                <a:spcPts val="0"/>
              </a:spcAft>
              <a:defRPr/>
            </a:pPr>
            <a:r>
              <a:rPr lang="en-US" altLang="zh-CN" sz="2400" b="1" kern="0" dirty="0">
                <a:solidFill>
                  <a:srgbClr val="C00000"/>
                </a:solidFill>
                <a:latin typeface="Times New Roman" pitchFamily="18" charset="0"/>
                <a:ea typeface="微软雅黑" pitchFamily="34" charset="-122"/>
                <a:cs typeface="Times New Roman" pitchFamily="18" charset="0"/>
              </a:rPr>
              <a:t>4</a:t>
            </a:r>
            <a:r>
              <a:rPr lang="zh-CN" altLang="en-US" sz="2400" b="1" kern="0" dirty="0">
                <a:solidFill>
                  <a:srgbClr val="C00000"/>
                </a:solidFill>
                <a:latin typeface="Times New Roman" pitchFamily="18" charset="0"/>
                <a:ea typeface="微软雅黑" pitchFamily="34" charset="-122"/>
                <a:cs typeface="Times New Roman" pitchFamily="18" charset="0"/>
              </a:rPr>
              <a:t>、原理实验</a:t>
            </a:r>
            <a:endParaRPr lang="en-US" altLang="zh-CN" sz="2400" b="1" kern="0" dirty="0">
              <a:solidFill>
                <a:srgbClr val="C00000"/>
              </a:solidFill>
              <a:latin typeface="Times New Roman" pitchFamily="18" charset="0"/>
              <a:ea typeface="微软雅黑" pitchFamily="34" charset="-122"/>
              <a:cs typeface="Times New Roman" pitchFamily="18" charset="0"/>
            </a:endParaRPr>
          </a:p>
          <a:p>
            <a:pPr fontAlgn="auto">
              <a:lnSpc>
                <a:spcPct val="110000"/>
              </a:lnSpc>
              <a:spcBef>
                <a:spcPct val="20000"/>
              </a:spcBef>
              <a:spcAft>
                <a:spcPts val="0"/>
              </a:spcAft>
              <a:defRPr/>
            </a:pPr>
            <a:r>
              <a:rPr lang="en-US" altLang="zh-CN" sz="2400" b="1" kern="0" dirty="0">
                <a:solidFill>
                  <a:srgbClr val="C00000"/>
                </a:solidFill>
                <a:latin typeface="Times New Roman" pitchFamily="18" charset="0"/>
                <a:ea typeface="微软雅黑" pitchFamily="34" charset="-122"/>
                <a:cs typeface="Times New Roman" pitchFamily="18" charset="0"/>
              </a:rPr>
              <a:t>5</a:t>
            </a:r>
            <a:r>
              <a:rPr lang="zh-CN" altLang="en-US" sz="2400" b="1" kern="0" dirty="0">
                <a:solidFill>
                  <a:srgbClr val="C00000"/>
                </a:solidFill>
                <a:latin typeface="Times New Roman" pitchFamily="18" charset="0"/>
                <a:ea typeface="微软雅黑" pitchFamily="34" charset="-122"/>
                <a:cs typeface="Times New Roman" pitchFamily="18" charset="0"/>
              </a:rPr>
              <a:t>、能量及图像重建</a:t>
            </a:r>
            <a:endParaRPr lang="en-US" altLang="zh-CN" sz="2400" b="1" kern="0" dirty="0">
              <a:solidFill>
                <a:srgbClr val="C00000"/>
              </a:solidFill>
              <a:latin typeface="Times New Roman" pitchFamily="18" charset="0"/>
              <a:ea typeface="微软雅黑" pitchFamily="34" charset="-122"/>
              <a:cs typeface="Times New Roman" pitchFamily="18" charset="0"/>
            </a:endParaRPr>
          </a:p>
          <a:p>
            <a:pPr fontAlgn="auto">
              <a:lnSpc>
                <a:spcPct val="110000"/>
              </a:lnSpc>
              <a:spcBef>
                <a:spcPct val="20000"/>
              </a:spcBef>
              <a:spcAft>
                <a:spcPts val="0"/>
              </a:spcAft>
              <a:defRPr/>
            </a:pPr>
            <a:r>
              <a:rPr lang="en-US" altLang="zh-CN" sz="2400" b="1" kern="0" dirty="0">
                <a:solidFill>
                  <a:srgbClr val="C00000"/>
                </a:solidFill>
                <a:latin typeface="Times New Roman" pitchFamily="18" charset="0"/>
                <a:ea typeface="微软雅黑" pitchFamily="34" charset="-122"/>
                <a:cs typeface="Times New Roman" pitchFamily="18" charset="0"/>
              </a:rPr>
              <a:t>6</a:t>
            </a:r>
            <a:r>
              <a:rPr lang="zh-CN" altLang="en-US" sz="2400" b="1" kern="0" dirty="0">
                <a:solidFill>
                  <a:srgbClr val="C00000"/>
                </a:solidFill>
                <a:latin typeface="Times New Roman" pitchFamily="18" charset="0"/>
                <a:ea typeface="微软雅黑" pitchFamily="34" charset="-122"/>
                <a:cs typeface="Times New Roman" pitchFamily="18" charset="0"/>
              </a:rPr>
              <a:t>、存在问题</a:t>
            </a:r>
            <a:endParaRPr lang="en-US" altLang="zh-CN" sz="2400" b="1" kern="0" dirty="0">
              <a:solidFill>
                <a:srgbClr val="C00000"/>
              </a:solidFill>
              <a:latin typeface="Times New Roman" pitchFamily="18" charset="0"/>
              <a:ea typeface="微软雅黑" pitchFamily="34" charset="-122"/>
              <a:cs typeface="Times New Roman" pitchFamily="18" charset="0"/>
            </a:endParaRPr>
          </a:p>
          <a:p>
            <a:pPr marL="342900" indent="-342900" fontAlgn="auto">
              <a:lnSpc>
                <a:spcPct val="110000"/>
              </a:lnSpc>
              <a:spcBef>
                <a:spcPct val="20000"/>
              </a:spcBef>
              <a:spcAft>
                <a:spcPts val="0"/>
              </a:spcAft>
              <a:buFont typeface="Arial" pitchFamily="34" charset="0"/>
              <a:buChar char="•"/>
              <a:defRPr/>
            </a:pPr>
            <a:endParaRPr lang="zh-CN" altLang="en-US" sz="2000" b="1" kern="0" dirty="0">
              <a:solidFill>
                <a:srgbClr val="FF0000"/>
              </a:solidFill>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2817226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36" y="642922"/>
            <a:ext cx="4935113" cy="1143000"/>
          </a:xfrm>
        </p:spPr>
        <p:txBody>
          <a:bodyPr/>
          <a:lstStyle/>
          <a:p>
            <a:r>
              <a:rPr lang="en-US" altLang="zh-CN" sz="3600" b="1" dirty="0">
                <a:solidFill>
                  <a:srgbClr val="800000"/>
                </a:solidFill>
                <a:latin typeface="黑体" pitchFamily="2" charset="-122"/>
                <a:ea typeface="黑体" pitchFamily="2" charset="-122"/>
              </a:rPr>
              <a:t>5</a:t>
            </a:r>
            <a:r>
              <a:rPr lang="zh-CN" altLang="en-US" sz="3600" b="1" dirty="0">
                <a:solidFill>
                  <a:srgbClr val="800000"/>
                </a:solidFill>
                <a:latin typeface="黑体" pitchFamily="2" charset="-122"/>
                <a:ea typeface="黑体" pitchFamily="2" charset="-122"/>
              </a:rPr>
              <a:t>、能量及图像重建</a:t>
            </a:r>
          </a:p>
        </p:txBody>
      </p:sp>
      <p:sp>
        <p:nvSpPr>
          <p:cNvPr id="3" name="内容占位符 2"/>
          <p:cNvSpPr>
            <a:spLocks noGrp="1"/>
          </p:cNvSpPr>
          <p:nvPr>
            <p:ph idx="1"/>
          </p:nvPr>
        </p:nvSpPr>
        <p:spPr>
          <a:xfrm>
            <a:off x="395536" y="1881962"/>
            <a:ext cx="8229600" cy="1042982"/>
          </a:xfrm>
        </p:spPr>
        <p:txBody>
          <a:bodyPr/>
          <a:lstStyle/>
          <a:p>
            <a:r>
              <a:rPr lang="zh-CN" altLang="en-US" sz="2000" b="1" dirty="0" smtClean="0">
                <a:solidFill>
                  <a:srgbClr val="0066FF"/>
                </a:solidFill>
              </a:rPr>
              <a:t>该方法可以明显</a:t>
            </a:r>
            <a:r>
              <a:rPr lang="zh-CN" altLang="en-US" sz="2000" b="1" dirty="0" smtClean="0">
                <a:solidFill>
                  <a:srgbClr val="FF0000"/>
                </a:solidFill>
              </a:rPr>
              <a:t>消除伪像</a:t>
            </a:r>
            <a:r>
              <a:rPr lang="zh-CN" altLang="en-US" sz="2000" b="1" dirty="0" smtClean="0"/>
              <a:t>，</a:t>
            </a:r>
            <a:r>
              <a:rPr lang="zh-CN" altLang="en-US" sz="2000" b="1" dirty="0" smtClean="0">
                <a:solidFill>
                  <a:srgbClr val="FF0000"/>
                </a:solidFill>
              </a:rPr>
              <a:t>提高</a:t>
            </a:r>
            <a:r>
              <a:rPr lang="zh-CN" altLang="en-US" sz="2000" b="1" dirty="0" smtClean="0">
                <a:solidFill>
                  <a:srgbClr val="0066FF"/>
                </a:solidFill>
              </a:rPr>
              <a:t>系统的</a:t>
            </a:r>
            <a:r>
              <a:rPr lang="zh-CN" altLang="en-US" sz="2000" b="1" dirty="0" smtClean="0">
                <a:solidFill>
                  <a:srgbClr val="FF0000"/>
                </a:solidFill>
              </a:rPr>
              <a:t>分辨率</a:t>
            </a:r>
            <a:endParaRPr lang="zh-CN" altLang="en-US" sz="2000" b="1" dirty="0">
              <a:solidFill>
                <a:srgbClr val="FF0000"/>
              </a:solidFill>
            </a:endParaRPr>
          </a:p>
        </p:txBody>
      </p:sp>
      <p:sp>
        <p:nvSpPr>
          <p:cNvPr id="12" name="矩形 11"/>
          <p:cNvSpPr/>
          <p:nvPr/>
        </p:nvSpPr>
        <p:spPr>
          <a:xfrm>
            <a:off x="571472" y="1372706"/>
            <a:ext cx="4288560" cy="400110"/>
          </a:xfrm>
          <a:prstGeom prst="rect">
            <a:avLst/>
          </a:prstGeom>
        </p:spPr>
        <p:txBody>
          <a:bodyPr wrap="square">
            <a:spAutoFit/>
          </a:bodyPr>
          <a:lstStyle/>
          <a:p>
            <a:r>
              <a:rPr lang="zh-CN" altLang="en-US" sz="2000" b="1" dirty="0" smtClean="0">
                <a:latin typeface="+mj-ea"/>
                <a:ea typeface="+mj-ea"/>
              </a:rPr>
              <a:t>极大似然法对实验结果的图像重建：</a:t>
            </a:r>
            <a:endParaRPr lang="zh-CN" altLang="en-US" sz="2000" b="1" dirty="0">
              <a:latin typeface="+mj-ea"/>
              <a:ea typeface="+mj-ea"/>
            </a:endParaRPr>
          </a:p>
        </p:txBody>
      </p:sp>
      <p:sp>
        <p:nvSpPr>
          <p:cNvPr id="13" name="矩形 12"/>
          <p:cNvSpPr/>
          <p:nvPr/>
        </p:nvSpPr>
        <p:spPr>
          <a:xfrm>
            <a:off x="3500430" y="4951223"/>
            <a:ext cx="2500330" cy="307777"/>
          </a:xfrm>
          <a:prstGeom prst="rect">
            <a:avLst/>
          </a:prstGeom>
        </p:spPr>
        <p:txBody>
          <a:bodyPr wrap="square">
            <a:spAutoFit/>
          </a:bodyPr>
          <a:lstStyle/>
          <a:p>
            <a:r>
              <a:rPr lang="zh-CN" altLang="en-US" sz="1400" b="1" dirty="0">
                <a:solidFill>
                  <a:srgbClr val="7030A0"/>
                </a:solidFill>
                <a:latin typeface="黑体" pitchFamily="2" charset="-122"/>
                <a:ea typeface="黑体" pitchFamily="2" charset="-122"/>
              </a:rPr>
              <a:t>极大似然法图像重建</a:t>
            </a:r>
          </a:p>
        </p:txBody>
      </p:sp>
      <p:sp>
        <p:nvSpPr>
          <p:cNvPr id="14" name="矩形 13"/>
          <p:cNvSpPr/>
          <p:nvPr/>
        </p:nvSpPr>
        <p:spPr>
          <a:xfrm>
            <a:off x="3500430" y="4643446"/>
            <a:ext cx="1500198" cy="307777"/>
          </a:xfrm>
          <a:prstGeom prst="rect">
            <a:avLst/>
          </a:prstGeom>
        </p:spPr>
        <p:txBody>
          <a:bodyPr wrap="square">
            <a:spAutoFit/>
          </a:bodyPr>
          <a:lstStyle/>
          <a:p>
            <a:r>
              <a:rPr lang="zh-CN" altLang="en-US" sz="1400" dirty="0" smtClean="0"/>
              <a:t>（</a:t>
            </a:r>
            <a:r>
              <a:rPr lang="en-US" altLang="zh-CN" sz="1400" dirty="0" smtClean="0"/>
              <a:t>b</a:t>
            </a:r>
            <a:r>
              <a:rPr lang="zh-CN" altLang="en-US" sz="1400" dirty="0" smtClean="0"/>
              <a:t>）迭代</a:t>
            </a:r>
            <a:r>
              <a:rPr lang="en-US" altLang="zh-CN" sz="1400" dirty="0" smtClean="0"/>
              <a:t>10</a:t>
            </a:r>
            <a:r>
              <a:rPr lang="zh-CN" altLang="en-US" sz="1400" dirty="0" smtClean="0"/>
              <a:t>次</a:t>
            </a:r>
            <a:endParaRPr lang="zh-CN" altLang="en-US" sz="1400" dirty="0"/>
          </a:p>
        </p:txBody>
      </p:sp>
      <p:sp>
        <p:nvSpPr>
          <p:cNvPr id="15" name="矩形 14"/>
          <p:cNvSpPr/>
          <p:nvPr/>
        </p:nvSpPr>
        <p:spPr>
          <a:xfrm>
            <a:off x="1071538" y="4643446"/>
            <a:ext cx="1285884" cy="307777"/>
          </a:xfrm>
          <a:prstGeom prst="rect">
            <a:avLst/>
          </a:prstGeom>
        </p:spPr>
        <p:txBody>
          <a:bodyPr wrap="square">
            <a:spAutoFit/>
          </a:bodyPr>
          <a:lstStyle/>
          <a:p>
            <a:r>
              <a:rPr lang="zh-CN" altLang="en-US" sz="1400" dirty="0" smtClean="0"/>
              <a:t>（</a:t>
            </a:r>
            <a:r>
              <a:rPr lang="en-US" altLang="zh-CN" sz="1400" dirty="0" smtClean="0"/>
              <a:t>a</a:t>
            </a:r>
            <a:r>
              <a:rPr lang="zh-CN" altLang="en-US" sz="1400" dirty="0" smtClean="0"/>
              <a:t>）迭代</a:t>
            </a:r>
            <a:r>
              <a:rPr lang="en-US" altLang="zh-CN" sz="1400" dirty="0" smtClean="0"/>
              <a:t>5</a:t>
            </a:r>
            <a:r>
              <a:rPr lang="zh-CN" altLang="en-US" sz="1400" dirty="0" smtClean="0"/>
              <a:t>次</a:t>
            </a:r>
            <a:endParaRPr lang="zh-CN" altLang="en-US" sz="1400" dirty="0"/>
          </a:p>
        </p:txBody>
      </p:sp>
      <p:sp>
        <p:nvSpPr>
          <p:cNvPr id="16" name="矩形 15"/>
          <p:cNvSpPr/>
          <p:nvPr/>
        </p:nvSpPr>
        <p:spPr>
          <a:xfrm>
            <a:off x="6143636" y="4643446"/>
            <a:ext cx="1571636" cy="307777"/>
          </a:xfrm>
          <a:prstGeom prst="rect">
            <a:avLst/>
          </a:prstGeom>
        </p:spPr>
        <p:txBody>
          <a:bodyPr wrap="square">
            <a:spAutoFit/>
          </a:bodyPr>
          <a:lstStyle/>
          <a:p>
            <a:r>
              <a:rPr lang="zh-CN" altLang="en-US" sz="1400" dirty="0" smtClean="0"/>
              <a:t>（</a:t>
            </a:r>
            <a:r>
              <a:rPr lang="en-US" altLang="zh-CN" sz="1400" dirty="0" smtClean="0"/>
              <a:t>c</a:t>
            </a:r>
            <a:r>
              <a:rPr lang="zh-CN" altLang="en-US" sz="1400" dirty="0" smtClean="0"/>
              <a:t>）迭代</a:t>
            </a:r>
            <a:r>
              <a:rPr lang="en-US" altLang="zh-CN" sz="1400" dirty="0" smtClean="0"/>
              <a:t>20</a:t>
            </a:r>
            <a:r>
              <a:rPr lang="zh-CN" altLang="en-US" sz="1400" dirty="0" smtClean="0"/>
              <a:t>次</a:t>
            </a:r>
            <a:endParaRPr lang="zh-CN" altLang="en-US" sz="1400" dirty="0"/>
          </a:p>
        </p:txBody>
      </p:sp>
      <p:pic>
        <p:nvPicPr>
          <p:cNvPr id="59394" name="Picture 2"/>
          <p:cNvPicPr>
            <a:picLocks noChangeAspect="1" noChangeArrowheads="1"/>
          </p:cNvPicPr>
          <p:nvPr/>
        </p:nvPicPr>
        <p:blipFill>
          <a:blip r:embed="rId2"/>
          <a:srcRect/>
          <a:stretch>
            <a:fillRect/>
          </a:stretch>
        </p:blipFill>
        <p:spPr bwMode="auto">
          <a:xfrm>
            <a:off x="571472" y="2571744"/>
            <a:ext cx="2500330" cy="1951150"/>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a:srcRect/>
          <a:stretch>
            <a:fillRect/>
          </a:stretch>
        </p:blipFill>
        <p:spPr bwMode="auto">
          <a:xfrm>
            <a:off x="3143240" y="2571744"/>
            <a:ext cx="2509423" cy="2000264"/>
          </a:xfrm>
          <a:prstGeom prst="rect">
            <a:avLst/>
          </a:prstGeom>
          <a:noFill/>
          <a:ln w="9525">
            <a:noFill/>
            <a:miter lim="800000"/>
            <a:headEnd/>
            <a:tailEnd/>
          </a:ln>
          <a:effectLst/>
        </p:spPr>
      </p:pic>
      <p:pic>
        <p:nvPicPr>
          <p:cNvPr id="59396" name="Picture 4"/>
          <p:cNvPicPr>
            <a:picLocks noChangeAspect="1" noChangeArrowheads="1"/>
          </p:cNvPicPr>
          <p:nvPr/>
        </p:nvPicPr>
        <p:blipFill>
          <a:blip r:embed="rId4"/>
          <a:srcRect/>
          <a:stretch>
            <a:fillRect/>
          </a:stretch>
        </p:blipFill>
        <p:spPr bwMode="auto">
          <a:xfrm>
            <a:off x="5643570" y="2571744"/>
            <a:ext cx="2543713" cy="2000263"/>
          </a:xfrm>
          <a:prstGeom prst="rect">
            <a:avLst/>
          </a:prstGeom>
          <a:noFill/>
          <a:ln w="9525">
            <a:noFill/>
            <a:miter lim="800000"/>
            <a:headEnd/>
            <a:tailEnd/>
          </a:ln>
          <a:effectLst/>
        </p:spPr>
      </p:pic>
    </p:spTree>
    <p:extLst>
      <p:ext uri="{BB962C8B-B14F-4D97-AF65-F5344CB8AC3E}">
        <p14:creationId xmlns:p14="http://schemas.microsoft.com/office/powerpoint/2010/main" val="25656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82727" y="697260"/>
            <a:ext cx="8229600" cy="1143000"/>
          </a:xfrm>
        </p:spPr>
        <p:txBody>
          <a:bodyPr/>
          <a:lstStyle/>
          <a:p>
            <a:r>
              <a:rPr lang="en-US" altLang="zh-CN" sz="3600" b="1" dirty="0">
                <a:solidFill>
                  <a:srgbClr val="800000"/>
                </a:solidFill>
                <a:latin typeface="黑体" pitchFamily="2" charset="-122"/>
                <a:ea typeface="黑体" pitchFamily="2" charset="-122"/>
              </a:rPr>
              <a:t>5</a:t>
            </a:r>
            <a:r>
              <a:rPr lang="zh-CN" altLang="en-US" sz="3600" b="1" dirty="0">
                <a:solidFill>
                  <a:srgbClr val="800000"/>
                </a:solidFill>
                <a:latin typeface="黑体" pitchFamily="2" charset="-122"/>
                <a:ea typeface="黑体" pitchFamily="2" charset="-122"/>
              </a:rPr>
              <a:t>、能量及图像重建</a:t>
            </a:r>
          </a:p>
        </p:txBody>
      </p:sp>
      <p:sp>
        <p:nvSpPr>
          <p:cNvPr id="3" name="内容占位符 2"/>
          <p:cNvSpPr>
            <a:spLocks noGrp="1"/>
          </p:cNvSpPr>
          <p:nvPr>
            <p:ph idx="1"/>
          </p:nvPr>
        </p:nvSpPr>
        <p:spPr>
          <a:xfrm>
            <a:off x="552950" y="1700809"/>
            <a:ext cx="8229600" cy="1584176"/>
          </a:xfrm>
        </p:spPr>
        <p:txBody>
          <a:bodyPr/>
          <a:lstStyle/>
          <a:p>
            <a:r>
              <a:rPr lang="zh-CN" altLang="zh-CN" sz="2000" b="1" dirty="0" smtClean="0">
                <a:solidFill>
                  <a:srgbClr val="0000FF"/>
                </a:solidFill>
              </a:rPr>
              <a:t>采</a:t>
            </a:r>
            <a:r>
              <a:rPr lang="zh-CN" altLang="zh-CN" sz="2000" b="1" dirty="0">
                <a:solidFill>
                  <a:srgbClr val="0000FF"/>
                </a:solidFill>
              </a:rPr>
              <a:t>用飞行时间</a:t>
            </a:r>
            <a:r>
              <a:rPr lang="zh-CN" altLang="zh-CN" sz="2000" b="1" dirty="0" smtClean="0">
                <a:solidFill>
                  <a:srgbClr val="0000FF"/>
                </a:solidFill>
              </a:rPr>
              <a:t>法</a:t>
            </a:r>
            <a:r>
              <a:rPr lang="zh-CN" altLang="en-US" sz="2000" b="1" dirty="0" smtClean="0">
                <a:solidFill>
                  <a:srgbClr val="0000FF"/>
                </a:solidFill>
              </a:rPr>
              <a:t>，</a:t>
            </a:r>
            <a:r>
              <a:rPr lang="zh-CN" altLang="zh-CN" sz="2000" b="1" dirty="0" smtClean="0">
                <a:solidFill>
                  <a:srgbClr val="0000FF"/>
                </a:solidFill>
              </a:rPr>
              <a:t>对</a:t>
            </a:r>
            <a:r>
              <a:rPr lang="zh-CN" altLang="zh-CN" sz="2000" b="1" dirty="0">
                <a:solidFill>
                  <a:srgbClr val="0000FF"/>
                </a:solidFill>
              </a:rPr>
              <a:t>电子学系统要求较高。因而，我们开展了不采用飞行时间方法的图像能量重建方法，同时可对伽马源进行重建（因伽马</a:t>
            </a:r>
            <a:r>
              <a:rPr lang="zh-CN" altLang="zh-CN" sz="2000" b="1" dirty="0" smtClean="0">
                <a:solidFill>
                  <a:srgbClr val="0000FF"/>
                </a:solidFill>
              </a:rPr>
              <a:t>源</a:t>
            </a:r>
            <a:r>
              <a:rPr lang="zh-CN" altLang="en-US" sz="2000" b="1" dirty="0">
                <a:solidFill>
                  <a:srgbClr val="0000FF"/>
                </a:solidFill>
              </a:rPr>
              <a:t>无</a:t>
            </a:r>
            <a:r>
              <a:rPr lang="zh-CN" altLang="en-US" sz="2000" b="1" dirty="0" smtClean="0">
                <a:solidFill>
                  <a:srgbClr val="0000FF"/>
                </a:solidFill>
              </a:rPr>
              <a:t>法测量飞行时间</a:t>
            </a:r>
            <a:r>
              <a:rPr lang="zh-CN" altLang="zh-CN" sz="2000" b="1" dirty="0" smtClean="0">
                <a:solidFill>
                  <a:srgbClr val="0000FF"/>
                </a:solidFill>
              </a:rPr>
              <a:t>）。</a:t>
            </a:r>
            <a:endParaRPr lang="en-US" altLang="zh-CN" sz="2000" b="1" dirty="0" smtClean="0">
              <a:solidFill>
                <a:srgbClr val="0000FF"/>
              </a:solidFill>
            </a:endParaRPr>
          </a:p>
          <a:p>
            <a:r>
              <a:rPr lang="zh-CN" altLang="en-US" sz="2000" b="1" dirty="0">
                <a:solidFill>
                  <a:srgbClr val="0000FF"/>
                </a:solidFill>
              </a:rPr>
              <a:t>基</a:t>
            </a:r>
            <a:r>
              <a:rPr lang="zh-CN" altLang="en-US" sz="2000" b="1" dirty="0" smtClean="0">
                <a:solidFill>
                  <a:srgbClr val="0000FF"/>
                </a:solidFill>
              </a:rPr>
              <a:t>本原理：求解中子二次散射</a:t>
            </a:r>
            <a:r>
              <a:rPr lang="zh-CN" altLang="zh-CN" sz="2000" b="1" dirty="0" smtClean="0">
                <a:solidFill>
                  <a:srgbClr val="0000FF"/>
                </a:solidFill>
              </a:rPr>
              <a:t>平</a:t>
            </a:r>
            <a:r>
              <a:rPr lang="zh-CN" altLang="zh-CN" sz="2000" b="1" dirty="0">
                <a:solidFill>
                  <a:srgbClr val="0000FF"/>
                </a:solidFill>
              </a:rPr>
              <a:t>均散射</a:t>
            </a:r>
            <a:r>
              <a:rPr lang="zh-CN" altLang="zh-CN" sz="2000" b="1" dirty="0" smtClean="0">
                <a:solidFill>
                  <a:srgbClr val="0000FF"/>
                </a:solidFill>
              </a:rPr>
              <a:t>角</a:t>
            </a:r>
            <a:r>
              <a:rPr lang="zh-CN" altLang="en-US" sz="2000" b="1" dirty="0" smtClean="0">
                <a:solidFill>
                  <a:srgbClr val="0000FF"/>
                </a:solidFill>
              </a:rPr>
              <a:t>。</a:t>
            </a:r>
            <a:endParaRPr lang="en-US" altLang="zh-CN" sz="2000" b="1" dirty="0" smtClean="0">
              <a:solidFill>
                <a:srgbClr val="0000FF"/>
              </a:solidFill>
            </a:endParaRPr>
          </a:p>
          <a:p>
            <a:r>
              <a:rPr lang="zh-CN" altLang="en-US" sz="2000" b="1" dirty="0">
                <a:solidFill>
                  <a:srgbClr val="0000FF"/>
                </a:solidFill>
              </a:rPr>
              <a:t>结论：</a:t>
            </a:r>
            <a:r>
              <a:rPr lang="zh-CN" altLang="zh-CN" sz="2000" b="1" dirty="0">
                <a:solidFill>
                  <a:srgbClr val="0000FF"/>
                </a:solidFill>
              </a:rPr>
              <a:t>不采用飞行时间法，也可获得源的位置图像和能谱，只是其分辨效果较采用飞行时间法差些。</a:t>
            </a:r>
          </a:p>
          <a:p>
            <a:endParaRPr lang="zh-CN" altLang="en-US" dirty="0"/>
          </a:p>
        </p:txBody>
      </p:sp>
      <p:sp>
        <p:nvSpPr>
          <p:cNvPr id="4" name="矩形 3"/>
          <p:cNvSpPr/>
          <p:nvPr/>
        </p:nvSpPr>
        <p:spPr>
          <a:xfrm>
            <a:off x="395536" y="1300698"/>
            <a:ext cx="4673074" cy="400110"/>
          </a:xfrm>
          <a:prstGeom prst="rect">
            <a:avLst/>
          </a:prstGeom>
        </p:spPr>
        <p:txBody>
          <a:bodyPr wrap="none">
            <a:spAutoFit/>
          </a:bodyPr>
          <a:lstStyle/>
          <a:p>
            <a:pPr>
              <a:buNone/>
            </a:pPr>
            <a:r>
              <a:rPr lang="zh-CN" altLang="en-US" sz="2000" b="1" dirty="0" smtClean="0">
                <a:latin typeface="+mj-ea"/>
                <a:ea typeface="+mj-ea"/>
              </a:rPr>
              <a:t>（</a:t>
            </a:r>
            <a:r>
              <a:rPr lang="en-US" altLang="zh-CN" sz="2000" b="1" dirty="0">
                <a:latin typeface="+mj-ea"/>
                <a:ea typeface="+mj-ea"/>
              </a:rPr>
              <a:t>4</a:t>
            </a:r>
            <a:r>
              <a:rPr lang="zh-CN" altLang="en-US" sz="2000" b="1" dirty="0" smtClean="0">
                <a:latin typeface="+mj-ea"/>
                <a:ea typeface="+mj-ea"/>
              </a:rPr>
              <a:t>）不采用飞行时间法的图像能量重建</a:t>
            </a:r>
            <a:endParaRPr lang="en-US" altLang="zh-CN" sz="2000" b="1" dirty="0">
              <a:latin typeface="+mj-ea"/>
              <a:ea typeface="+mj-ea"/>
            </a:endParaRPr>
          </a:p>
        </p:txBody>
      </p:sp>
      <mc:AlternateContent xmlns:mc="http://schemas.openxmlformats.org/markup-compatibility/2006" xmlns:a14="http://schemas.microsoft.com/office/drawing/2010/main">
        <mc:Choice Requires="a14">
          <p:sp>
            <p:nvSpPr>
              <p:cNvPr id="5" name="矩形 4"/>
              <p:cNvSpPr/>
              <p:nvPr/>
            </p:nvSpPr>
            <p:spPr>
              <a:xfrm>
                <a:off x="1043607" y="3933056"/>
                <a:ext cx="5166320" cy="7732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zh-CN" altLang="zh-CN" sz="1400" i="1">
                              <a:latin typeface="Cambria Math"/>
                            </a:rPr>
                          </m:ctrlPr>
                        </m:accPr>
                        <m:e>
                          <m:r>
                            <m:rPr>
                              <m:sty m:val="p"/>
                            </m:rPr>
                            <a:rPr lang="en-US" altLang="zh-CN" sz="1400">
                              <a:latin typeface="Cambria Math"/>
                            </a:rPr>
                            <m:t>cosθ</m:t>
                          </m:r>
                        </m:e>
                      </m:acc>
                      <m:r>
                        <a:rPr lang="en-US" altLang="zh-CN" sz="1400">
                          <a:latin typeface="Cambria Math"/>
                        </a:rPr>
                        <m:t>=</m:t>
                      </m:r>
                      <m:f>
                        <m:fPr>
                          <m:ctrlPr>
                            <a:rPr lang="zh-CN" altLang="zh-CN" sz="1400" i="1">
                              <a:latin typeface="Cambria Math"/>
                            </a:rPr>
                          </m:ctrlPr>
                        </m:fPr>
                        <m:num>
                          <m:r>
                            <a:rPr lang="en-US" altLang="zh-CN" sz="1400">
                              <a:latin typeface="Cambria Math"/>
                            </a:rPr>
                            <m:t>1</m:t>
                          </m:r>
                        </m:num>
                        <m:den>
                          <m:r>
                            <a:rPr lang="en-US" altLang="zh-CN" sz="1400">
                              <a:latin typeface="Cambria Math"/>
                            </a:rPr>
                            <m:t>2</m:t>
                          </m:r>
                        </m:den>
                      </m:f>
                      <m:nary>
                        <m:naryPr>
                          <m:limLoc m:val="subSup"/>
                          <m:ctrlPr>
                            <a:rPr lang="zh-CN" altLang="zh-CN" sz="1400" i="1">
                              <a:latin typeface="Cambria Math"/>
                            </a:rPr>
                          </m:ctrlPr>
                        </m:naryPr>
                        <m:sub>
                          <m:r>
                            <a:rPr lang="en-US" altLang="zh-CN" sz="1400">
                              <a:latin typeface="Cambria Math"/>
                            </a:rPr>
                            <m:t>0</m:t>
                          </m:r>
                        </m:sub>
                        <m:sup>
                          <m:r>
                            <m:rPr>
                              <m:sty m:val="p"/>
                            </m:rPr>
                            <a:rPr lang="en-US" altLang="zh-CN" sz="1400">
                              <a:latin typeface="Cambria Math"/>
                            </a:rPr>
                            <m:t>π</m:t>
                          </m:r>
                        </m:sup>
                        <m:e>
                          <m:f>
                            <m:fPr>
                              <m:ctrlPr>
                                <a:rPr lang="zh-CN" altLang="zh-CN" sz="1400" i="1">
                                  <a:latin typeface="Cambria Math"/>
                                </a:rPr>
                              </m:ctrlPr>
                            </m:fPr>
                            <m:num>
                              <m:r>
                                <a:rPr lang="en-US" altLang="zh-CN" sz="1400">
                                  <a:latin typeface="Cambria Math"/>
                                </a:rPr>
                                <m:t>1+</m:t>
                              </m:r>
                              <m:r>
                                <m:rPr>
                                  <m:sty m:val="p"/>
                                </m:rPr>
                                <a:rPr lang="en-US" altLang="zh-CN" sz="1400">
                                  <a:latin typeface="Cambria Math"/>
                                </a:rPr>
                                <m:t>A</m:t>
                              </m:r>
                              <m:func>
                                <m:funcPr>
                                  <m:ctrlPr>
                                    <a:rPr lang="zh-CN" altLang="zh-CN" sz="1400" i="1">
                                      <a:latin typeface="Cambria Math"/>
                                    </a:rPr>
                                  </m:ctrlPr>
                                </m:funcPr>
                                <m:fName>
                                  <m:r>
                                    <m:rPr>
                                      <m:sty m:val="p"/>
                                    </m:rPr>
                                    <a:rPr lang="en-US" altLang="zh-CN" sz="1400">
                                      <a:latin typeface="Cambria Math"/>
                                    </a:rPr>
                                    <m:t>cos</m:t>
                                  </m:r>
                                </m:fName>
                                <m:e>
                                  <m:sSub>
                                    <m:sSubPr>
                                      <m:ctrlPr>
                                        <a:rPr lang="zh-CN" altLang="zh-CN" sz="1400" i="1">
                                          <a:latin typeface="Cambria Math"/>
                                        </a:rPr>
                                      </m:ctrlPr>
                                    </m:sSubPr>
                                    <m:e>
                                      <m:r>
                                        <m:rPr>
                                          <m:sty m:val="p"/>
                                        </m:rPr>
                                        <a:rPr lang="en-US" altLang="zh-CN" sz="1400">
                                          <a:latin typeface="Cambria Math"/>
                                        </a:rPr>
                                        <m:t>θ</m:t>
                                      </m:r>
                                    </m:e>
                                    <m:sub>
                                      <m:r>
                                        <m:rPr>
                                          <m:sty m:val="p"/>
                                        </m:rPr>
                                        <a:rPr lang="en-US" altLang="zh-CN" sz="1400">
                                          <a:latin typeface="Cambria Math"/>
                                        </a:rPr>
                                        <m:t>c</m:t>
                                      </m:r>
                                    </m:sub>
                                  </m:sSub>
                                </m:e>
                              </m:func>
                            </m:num>
                            <m:den>
                              <m:rad>
                                <m:radPr>
                                  <m:degHide m:val="on"/>
                                  <m:ctrlPr>
                                    <a:rPr lang="zh-CN" altLang="zh-CN" sz="1400" i="1">
                                      <a:latin typeface="Cambria Math"/>
                                    </a:rPr>
                                  </m:ctrlPr>
                                </m:radPr>
                                <m:deg/>
                                <m:e>
                                  <m:sSup>
                                    <m:sSupPr>
                                      <m:ctrlPr>
                                        <a:rPr lang="zh-CN" altLang="zh-CN" sz="1400" i="1">
                                          <a:latin typeface="Cambria Math"/>
                                        </a:rPr>
                                      </m:ctrlPr>
                                    </m:sSupPr>
                                    <m:e>
                                      <m:r>
                                        <m:rPr>
                                          <m:sty m:val="p"/>
                                        </m:rPr>
                                        <a:rPr lang="en-US" altLang="zh-CN" sz="1400">
                                          <a:latin typeface="Cambria Math"/>
                                        </a:rPr>
                                        <m:t>A</m:t>
                                      </m:r>
                                    </m:e>
                                    <m:sup>
                                      <m:r>
                                        <a:rPr lang="en-US" altLang="zh-CN" sz="1400">
                                          <a:latin typeface="Cambria Math"/>
                                        </a:rPr>
                                        <m:t>2</m:t>
                                      </m:r>
                                    </m:sup>
                                  </m:sSup>
                                  <m:r>
                                    <a:rPr lang="en-US" altLang="zh-CN" sz="1400">
                                      <a:latin typeface="Cambria Math"/>
                                    </a:rPr>
                                    <m:t>+2</m:t>
                                  </m:r>
                                  <m:r>
                                    <m:rPr>
                                      <m:sty m:val="p"/>
                                    </m:rPr>
                                    <a:rPr lang="en-US" altLang="zh-CN" sz="1400">
                                      <a:latin typeface="Cambria Math"/>
                                    </a:rPr>
                                    <m:t>A</m:t>
                                  </m:r>
                                  <m:func>
                                    <m:funcPr>
                                      <m:ctrlPr>
                                        <a:rPr lang="zh-CN" altLang="zh-CN" sz="1400" i="1">
                                          <a:latin typeface="Cambria Math"/>
                                        </a:rPr>
                                      </m:ctrlPr>
                                    </m:funcPr>
                                    <m:fName>
                                      <m:r>
                                        <m:rPr>
                                          <m:sty m:val="p"/>
                                        </m:rPr>
                                        <a:rPr lang="en-US" altLang="zh-CN" sz="1400">
                                          <a:latin typeface="Cambria Math"/>
                                        </a:rPr>
                                        <m:t>cos</m:t>
                                      </m:r>
                                    </m:fName>
                                    <m:e>
                                      <m:sSub>
                                        <m:sSubPr>
                                          <m:ctrlPr>
                                            <a:rPr lang="zh-CN" altLang="zh-CN" sz="1400" i="1">
                                              <a:latin typeface="Cambria Math"/>
                                            </a:rPr>
                                          </m:ctrlPr>
                                        </m:sSubPr>
                                        <m:e>
                                          <m:r>
                                            <m:rPr>
                                              <m:sty m:val="p"/>
                                            </m:rPr>
                                            <a:rPr lang="en-US" altLang="zh-CN" sz="1400">
                                              <a:latin typeface="Cambria Math"/>
                                            </a:rPr>
                                            <m:t>θ</m:t>
                                          </m:r>
                                        </m:e>
                                        <m:sub>
                                          <m:r>
                                            <m:rPr>
                                              <m:sty m:val="p"/>
                                            </m:rPr>
                                            <a:rPr lang="en-US" altLang="zh-CN" sz="1400">
                                              <a:latin typeface="Cambria Math"/>
                                            </a:rPr>
                                            <m:t>c</m:t>
                                          </m:r>
                                        </m:sub>
                                      </m:sSub>
                                      <m:r>
                                        <a:rPr lang="en-US" altLang="zh-CN" sz="1400">
                                          <a:latin typeface="Cambria Math"/>
                                        </a:rPr>
                                        <m:t>+1</m:t>
                                      </m:r>
                                    </m:e>
                                  </m:func>
                                </m:e>
                              </m:rad>
                            </m:den>
                          </m:f>
                        </m:e>
                      </m:nary>
                      <m:func>
                        <m:funcPr>
                          <m:ctrlPr>
                            <a:rPr lang="zh-CN" altLang="zh-CN" sz="1400" i="1">
                              <a:latin typeface="Cambria Math"/>
                            </a:rPr>
                          </m:ctrlPr>
                        </m:funcPr>
                        <m:fName>
                          <m:r>
                            <m:rPr>
                              <m:sty m:val="p"/>
                            </m:rPr>
                            <a:rPr lang="en-US" altLang="zh-CN" sz="1400">
                              <a:latin typeface="Cambria Math"/>
                            </a:rPr>
                            <m:t>sin</m:t>
                          </m:r>
                        </m:fName>
                        <m:e>
                          <m:sSub>
                            <m:sSubPr>
                              <m:ctrlPr>
                                <a:rPr lang="zh-CN" altLang="zh-CN" sz="1400" i="1">
                                  <a:latin typeface="Cambria Math"/>
                                </a:rPr>
                              </m:ctrlPr>
                            </m:sSubPr>
                            <m:e>
                              <m:r>
                                <m:rPr>
                                  <m:sty m:val="p"/>
                                </m:rPr>
                                <a:rPr lang="en-US" altLang="zh-CN" sz="1400">
                                  <a:latin typeface="Cambria Math"/>
                                </a:rPr>
                                <m:t>θ</m:t>
                              </m:r>
                            </m:e>
                            <m:sub>
                              <m:r>
                                <m:rPr>
                                  <m:sty m:val="p"/>
                                </m:rPr>
                                <a:rPr lang="en-US" altLang="zh-CN" sz="1400">
                                  <a:latin typeface="Cambria Math"/>
                                </a:rPr>
                                <m:t>c</m:t>
                              </m:r>
                            </m:sub>
                          </m:sSub>
                        </m:e>
                      </m:func>
                      <m:r>
                        <m:rPr>
                          <m:sty m:val="p"/>
                        </m:rPr>
                        <a:rPr lang="en-US" altLang="zh-CN" sz="1400">
                          <a:latin typeface="Cambria Math"/>
                        </a:rPr>
                        <m:t>d</m:t>
                      </m:r>
                      <m:sSub>
                        <m:sSubPr>
                          <m:ctrlPr>
                            <a:rPr lang="zh-CN" altLang="zh-CN" sz="1400" i="1">
                              <a:latin typeface="Cambria Math"/>
                            </a:rPr>
                          </m:ctrlPr>
                        </m:sSubPr>
                        <m:e>
                          <m:r>
                            <m:rPr>
                              <m:sty m:val="p"/>
                            </m:rPr>
                            <a:rPr lang="en-US" altLang="zh-CN" sz="1400">
                              <a:latin typeface="Cambria Math"/>
                            </a:rPr>
                            <m:t>θ</m:t>
                          </m:r>
                        </m:e>
                        <m:sub>
                          <m:r>
                            <m:rPr>
                              <m:sty m:val="p"/>
                            </m:rPr>
                            <a:rPr lang="en-US" altLang="zh-CN" sz="1400">
                              <a:latin typeface="Cambria Math"/>
                            </a:rPr>
                            <m:t>c</m:t>
                          </m:r>
                        </m:sub>
                      </m:sSub>
                      <m:r>
                        <a:rPr lang="en-US" altLang="zh-CN" sz="1400">
                          <a:latin typeface="Cambria Math"/>
                        </a:rPr>
                        <m:t>=</m:t>
                      </m:r>
                      <m:f>
                        <m:fPr>
                          <m:ctrlPr>
                            <a:rPr lang="zh-CN" altLang="zh-CN" sz="1400" i="1">
                              <a:latin typeface="Cambria Math"/>
                            </a:rPr>
                          </m:ctrlPr>
                        </m:fPr>
                        <m:num>
                          <m:r>
                            <a:rPr lang="en-US" altLang="zh-CN" sz="1400">
                              <a:latin typeface="Cambria Math"/>
                            </a:rPr>
                            <m:t>2</m:t>
                          </m:r>
                        </m:num>
                        <m:den>
                          <m:r>
                            <a:rPr lang="en-US" altLang="zh-CN" sz="1400">
                              <a:latin typeface="Cambria Math"/>
                            </a:rPr>
                            <m:t>3</m:t>
                          </m:r>
                          <m:r>
                            <m:rPr>
                              <m:sty m:val="p"/>
                            </m:rPr>
                            <a:rPr lang="en-US" altLang="zh-CN" sz="1400">
                              <a:latin typeface="Cambria Math"/>
                            </a:rPr>
                            <m:t>A</m:t>
                          </m:r>
                        </m:den>
                      </m:f>
                    </m:oMath>
                  </m:oMathPara>
                </a14:m>
                <a:endParaRPr lang="zh-CN" altLang="zh-CN" sz="1400" dirty="0"/>
              </a:p>
            </p:txBody>
          </p:sp>
        </mc:Choice>
        <mc:Fallback xmlns="">
          <p:sp>
            <p:nvSpPr>
              <p:cNvPr id="5" name="矩形 4"/>
              <p:cNvSpPr>
                <a:spLocks noRot="1" noChangeAspect="1" noMove="1" noResize="1" noEditPoints="1" noAdjustHandles="1" noChangeArrowheads="1" noChangeShapeType="1" noTextEdit="1"/>
              </p:cNvSpPr>
              <p:nvPr/>
            </p:nvSpPr>
            <p:spPr>
              <a:xfrm>
                <a:off x="1043607" y="3933056"/>
                <a:ext cx="5166320" cy="773225"/>
              </a:xfrm>
              <a:prstGeom prst="rect">
                <a:avLst/>
              </a:prstGeom>
              <a:blipFill rotWithShape="1">
                <a:blip r:embed="rId2"/>
                <a:stretch>
                  <a:fillRect t="-110236" b="-1322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667490" y="4832754"/>
                <a:ext cx="8784976" cy="9725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zh-CN" altLang="zh-CN" sz="1400" i="1">
                              <a:latin typeface="Cambria Math"/>
                            </a:rPr>
                          </m:ctrlPr>
                        </m:accPr>
                        <m:e>
                          <m:r>
                            <m:rPr>
                              <m:sty m:val="p"/>
                            </m:rPr>
                            <a:rPr lang="en-US" altLang="zh-CN" sz="1400">
                              <a:latin typeface="Cambria Math"/>
                            </a:rPr>
                            <m:t>cosθ</m:t>
                          </m:r>
                        </m:e>
                      </m:acc>
                      <m:r>
                        <a:rPr lang="en-US" altLang="zh-CN" sz="1400">
                          <a:latin typeface="Cambria Math"/>
                        </a:rPr>
                        <m:t>=</m:t>
                      </m:r>
                      <m:f>
                        <m:fPr>
                          <m:ctrlPr>
                            <a:rPr lang="zh-CN" altLang="zh-CN" sz="1400" i="1">
                              <a:latin typeface="Cambria Math"/>
                            </a:rPr>
                          </m:ctrlPr>
                        </m:fPr>
                        <m:num>
                          <m:f>
                            <m:fPr>
                              <m:ctrlPr>
                                <a:rPr lang="zh-CN" altLang="zh-CN" sz="1400" i="1">
                                  <a:latin typeface="Cambria Math"/>
                                </a:rPr>
                              </m:ctrlPr>
                            </m:fPr>
                            <m:num>
                              <m:r>
                                <a:rPr lang="en-US" altLang="zh-CN" sz="1400">
                                  <a:latin typeface="Cambria Math"/>
                                </a:rPr>
                                <m:t>1</m:t>
                              </m:r>
                              <m:r>
                                <a:rPr lang="en-US" altLang="zh-CN" sz="1400" i="1">
                                  <a:latin typeface="Cambria Math"/>
                                </a:rPr>
                                <m:t>−</m:t>
                              </m:r>
                              <m:r>
                                <a:rPr lang="en-US" altLang="zh-CN" sz="1400">
                                  <a:latin typeface="Cambria Math"/>
                                </a:rPr>
                                <m:t>5</m:t>
                              </m:r>
                              <m:r>
                                <m:rPr>
                                  <m:sty m:val="p"/>
                                </m:rPr>
                                <a:rPr lang="en-US" altLang="zh-CN" sz="1400">
                                  <a:latin typeface="Cambria Math"/>
                                </a:rPr>
                                <m:t>α</m:t>
                              </m:r>
                            </m:num>
                            <m:den>
                              <m:r>
                                <a:rPr lang="en-US" altLang="zh-CN" sz="1400">
                                  <a:latin typeface="Cambria Math"/>
                                </a:rPr>
                                <m:t>2</m:t>
                              </m:r>
                              <m:sSup>
                                <m:sSupPr>
                                  <m:ctrlPr>
                                    <a:rPr lang="zh-CN" altLang="zh-CN" sz="1400" i="1">
                                      <a:latin typeface="Cambria Math"/>
                                    </a:rPr>
                                  </m:ctrlPr>
                                </m:sSupPr>
                                <m:e>
                                  <m:r>
                                    <m:rPr>
                                      <m:sty m:val="p"/>
                                    </m:rPr>
                                    <a:rPr lang="en-US" altLang="zh-CN" sz="1400">
                                      <a:latin typeface="Cambria Math"/>
                                    </a:rPr>
                                    <m:t>α</m:t>
                                  </m:r>
                                </m:e>
                                <m:sup>
                                  <m:r>
                                    <a:rPr lang="en-US" altLang="zh-CN" sz="1400">
                                      <a:latin typeface="Cambria Math"/>
                                    </a:rPr>
                                    <m:t>2</m:t>
                                  </m:r>
                                </m:sup>
                              </m:sSup>
                            </m:den>
                          </m:f>
                          <m:r>
                            <a:rPr lang="en-US" altLang="zh-CN" sz="1400">
                              <a:latin typeface="Cambria Math"/>
                            </a:rPr>
                            <m:t>+</m:t>
                          </m:r>
                          <m:f>
                            <m:fPr>
                              <m:ctrlPr>
                                <a:rPr lang="zh-CN" altLang="zh-CN" sz="1400" i="1">
                                  <a:latin typeface="Cambria Math"/>
                                </a:rPr>
                              </m:ctrlPr>
                            </m:fPr>
                            <m:num>
                              <m:r>
                                <a:rPr lang="en-US" altLang="zh-CN" sz="1400">
                                  <a:latin typeface="Cambria Math"/>
                                </a:rPr>
                                <m:t>8</m:t>
                              </m:r>
                            </m:num>
                            <m:den>
                              <m:sSup>
                                <m:sSupPr>
                                  <m:ctrlPr>
                                    <a:rPr lang="zh-CN" altLang="zh-CN" sz="1400" i="1">
                                      <a:latin typeface="Cambria Math"/>
                                    </a:rPr>
                                  </m:ctrlPr>
                                </m:sSupPr>
                                <m:e>
                                  <m:r>
                                    <m:rPr>
                                      <m:sty m:val="p"/>
                                    </m:rPr>
                                    <a:rPr lang="en-US" altLang="zh-CN" sz="1400">
                                      <a:latin typeface="Cambria Math"/>
                                    </a:rPr>
                                    <m:t>α</m:t>
                                  </m:r>
                                </m:e>
                                <m:sup>
                                  <m:r>
                                    <a:rPr lang="en-US" altLang="zh-CN" sz="1400">
                                      <a:latin typeface="Cambria Math"/>
                                    </a:rPr>
                                    <m:t>3</m:t>
                                  </m:r>
                                </m:sup>
                              </m:sSup>
                            </m:den>
                          </m:f>
                          <m:r>
                            <a:rPr lang="en-US" altLang="zh-CN" sz="1400">
                              <a:latin typeface="Cambria Math"/>
                            </a:rPr>
                            <m:t>+</m:t>
                          </m:r>
                          <m:f>
                            <m:fPr>
                              <m:ctrlPr>
                                <a:rPr lang="zh-CN" altLang="zh-CN" sz="1400" i="1">
                                  <a:latin typeface="Cambria Math"/>
                                </a:rPr>
                              </m:ctrlPr>
                            </m:fPr>
                            <m:num>
                              <m:r>
                                <a:rPr lang="en-US" altLang="zh-CN" sz="1400">
                                  <a:latin typeface="Cambria Math"/>
                                </a:rPr>
                                <m:t>8</m:t>
                              </m:r>
                              <m:sSup>
                                <m:sSupPr>
                                  <m:ctrlPr>
                                    <a:rPr lang="zh-CN" altLang="zh-CN" sz="1400" i="1">
                                      <a:latin typeface="Cambria Math"/>
                                    </a:rPr>
                                  </m:ctrlPr>
                                </m:sSupPr>
                                <m:e>
                                  <m:r>
                                    <m:rPr>
                                      <m:sty m:val="p"/>
                                    </m:rPr>
                                    <a:rPr lang="en-US" altLang="zh-CN" sz="1400">
                                      <a:latin typeface="Cambria Math"/>
                                    </a:rPr>
                                    <m:t>α</m:t>
                                  </m:r>
                                </m:e>
                                <m:sup>
                                  <m:r>
                                    <a:rPr lang="en-US" altLang="zh-CN" sz="1400">
                                      <a:latin typeface="Cambria Math"/>
                                    </a:rPr>
                                    <m:t>2</m:t>
                                  </m:r>
                                </m:sup>
                              </m:sSup>
                              <m:r>
                                <a:rPr lang="en-US" altLang="zh-CN" sz="1400">
                                  <a:latin typeface="Cambria Math"/>
                                </a:rPr>
                                <m:t>+48</m:t>
                              </m:r>
                              <m:r>
                                <m:rPr>
                                  <m:sty m:val="p"/>
                                </m:rPr>
                                <a:rPr lang="en-US" altLang="zh-CN" sz="1400">
                                  <a:latin typeface="Cambria Math"/>
                                </a:rPr>
                                <m:t>α</m:t>
                              </m:r>
                              <m:r>
                                <a:rPr lang="en-US" altLang="zh-CN" sz="1400">
                                  <a:latin typeface="Cambria Math"/>
                                </a:rPr>
                                <m:t>+23</m:t>
                              </m:r>
                            </m:num>
                            <m:den>
                              <m:sSup>
                                <m:sSupPr>
                                  <m:ctrlPr>
                                    <a:rPr lang="zh-CN" altLang="zh-CN" sz="1400" i="1">
                                      <a:latin typeface="Cambria Math"/>
                                    </a:rPr>
                                  </m:ctrlPr>
                                </m:sSupPr>
                                <m:e>
                                  <m:r>
                                    <a:rPr lang="en-US" altLang="zh-CN" sz="1400">
                                      <a:latin typeface="Cambria Math"/>
                                    </a:rPr>
                                    <m:t>2</m:t>
                                  </m:r>
                                  <m:r>
                                    <m:rPr>
                                      <m:sty m:val="p"/>
                                    </m:rPr>
                                    <a:rPr lang="en-US" altLang="zh-CN" sz="1400">
                                      <a:latin typeface="Cambria Math"/>
                                    </a:rPr>
                                    <m:t>α</m:t>
                                  </m:r>
                                  <m:d>
                                    <m:dPr>
                                      <m:ctrlPr>
                                        <a:rPr lang="zh-CN" altLang="zh-CN" sz="1400" i="1">
                                          <a:latin typeface="Cambria Math"/>
                                        </a:rPr>
                                      </m:ctrlPr>
                                    </m:dPr>
                                    <m:e>
                                      <m:r>
                                        <a:rPr lang="en-US" altLang="zh-CN" sz="1400">
                                          <a:latin typeface="Cambria Math"/>
                                        </a:rPr>
                                        <m:t>1+2</m:t>
                                      </m:r>
                                      <m:r>
                                        <m:rPr>
                                          <m:sty m:val="p"/>
                                        </m:rPr>
                                        <a:rPr lang="en-US" altLang="zh-CN" sz="1400">
                                          <a:latin typeface="Cambria Math"/>
                                        </a:rPr>
                                        <m:t>α</m:t>
                                      </m:r>
                                    </m:e>
                                  </m:d>
                                </m:e>
                                <m:sup>
                                  <m:r>
                                    <a:rPr lang="en-US" altLang="zh-CN" sz="1400">
                                      <a:latin typeface="Cambria Math"/>
                                    </a:rPr>
                                    <m:t>2</m:t>
                                  </m:r>
                                </m:sup>
                              </m:sSup>
                            </m:den>
                          </m:f>
                          <m:r>
                            <a:rPr lang="en-US" altLang="zh-CN" sz="1400">
                              <a:latin typeface="Cambria Math"/>
                            </a:rPr>
                            <m:t>+</m:t>
                          </m:r>
                          <m:f>
                            <m:fPr>
                              <m:ctrlPr>
                                <a:rPr lang="zh-CN" altLang="zh-CN" sz="1400" i="1">
                                  <a:latin typeface="Cambria Math"/>
                                </a:rPr>
                              </m:ctrlPr>
                            </m:fPr>
                            <m:num>
                              <m:r>
                                <a:rPr lang="en-US" altLang="zh-CN" sz="1400">
                                  <a:latin typeface="Cambria Math"/>
                                </a:rPr>
                                <m:t>3</m:t>
                              </m:r>
                              <m:r>
                                <m:rPr>
                                  <m:sty m:val="p"/>
                                </m:rPr>
                                <a:rPr lang="en-US" altLang="zh-CN" sz="1400">
                                  <a:latin typeface="Cambria Math"/>
                                </a:rPr>
                                <m:t>α</m:t>
                              </m:r>
                              <m:r>
                                <a:rPr lang="en-US" altLang="zh-CN" sz="1400" i="1">
                                  <a:latin typeface="Cambria Math"/>
                                </a:rPr>
                                <m:t>−</m:t>
                              </m:r>
                              <m:r>
                                <a:rPr lang="en-US" altLang="zh-CN" sz="1400">
                                  <a:latin typeface="Cambria Math"/>
                                </a:rPr>
                                <m:t>4</m:t>
                              </m:r>
                            </m:num>
                            <m:den>
                              <m:sSup>
                                <m:sSupPr>
                                  <m:ctrlPr>
                                    <a:rPr lang="zh-CN" altLang="zh-CN" sz="1400" i="1">
                                      <a:latin typeface="Cambria Math"/>
                                    </a:rPr>
                                  </m:ctrlPr>
                                </m:sSupPr>
                                <m:e>
                                  <m:r>
                                    <a:rPr lang="en-US" altLang="zh-CN" sz="1400">
                                      <a:latin typeface="Cambria Math"/>
                                    </a:rPr>
                                    <m:t>2</m:t>
                                  </m:r>
                                  <m:r>
                                    <m:rPr>
                                      <m:sty m:val="p"/>
                                    </m:rPr>
                                    <a:rPr lang="en-US" altLang="zh-CN" sz="1400">
                                      <a:latin typeface="Cambria Math"/>
                                    </a:rPr>
                                    <m:t>α</m:t>
                                  </m:r>
                                </m:e>
                                <m:sup>
                                  <m:r>
                                    <a:rPr lang="en-US" altLang="zh-CN" sz="1400">
                                      <a:latin typeface="Cambria Math"/>
                                    </a:rPr>
                                    <m:t>3</m:t>
                                  </m:r>
                                </m:sup>
                              </m:sSup>
                              <m:d>
                                <m:dPr>
                                  <m:ctrlPr>
                                    <a:rPr lang="zh-CN" altLang="zh-CN" sz="1400" i="1">
                                      <a:latin typeface="Cambria Math"/>
                                    </a:rPr>
                                  </m:ctrlPr>
                                </m:dPr>
                                <m:e>
                                  <m:r>
                                    <a:rPr lang="en-US" altLang="zh-CN" sz="1400">
                                      <a:latin typeface="Cambria Math"/>
                                    </a:rPr>
                                    <m:t>1+2</m:t>
                                  </m:r>
                                  <m:r>
                                    <m:rPr>
                                      <m:sty m:val="p"/>
                                    </m:rPr>
                                    <a:rPr lang="en-US" altLang="zh-CN" sz="1400">
                                      <a:latin typeface="Cambria Math"/>
                                    </a:rPr>
                                    <m:t>α</m:t>
                                  </m:r>
                                </m:e>
                              </m:d>
                            </m:den>
                          </m:f>
                          <m:r>
                            <a:rPr lang="en-US" altLang="zh-CN" sz="1400">
                              <a:latin typeface="Cambria Math"/>
                            </a:rPr>
                            <m:t>+</m:t>
                          </m:r>
                          <m:d>
                            <m:dPr>
                              <m:begChr m:val="["/>
                              <m:endChr m:val="]"/>
                              <m:ctrlPr>
                                <a:rPr lang="zh-CN" altLang="zh-CN" sz="1400" i="1">
                                  <a:latin typeface="Cambria Math"/>
                                </a:rPr>
                              </m:ctrlPr>
                            </m:dPr>
                            <m:e>
                              <m:f>
                                <m:fPr>
                                  <m:ctrlPr>
                                    <a:rPr lang="zh-CN" altLang="zh-CN" sz="1400" i="1">
                                      <a:latin typeface="Cambria Math"/>
                                    </a:rPr>
                                  </m:ctrlPr>
                                </m:fPr>
                                <m:num>
                                  <m:r>
                                    <a:rPr lang="en-US" altLang="zh-CN" sz="1400">
                                      <a:latin typeface="Cambria Math"/>
                                    </a:rPr>
                                    <m:t>1</m:t>
                                  </m:r>
                                </m:num>
                                <m:den>
                                  <m:r>
                                    <m:rPr>
                                      <m:sty m:val="p"/>
                                    </m:rPr>
                                    <a:rPr lang="en-US" altLang="zh-CN" sz="1400">
                                      <a:latin typeface="Cambria Math"/>
                                    </a:rPr>
                                    <m:t>α</m:t>
                                  </m:r>
                                </m:den>
                              </m:f>
                              <m:r>
                                <a:rPr lang="en-US" altLang="zh-CN" sz="1400" i="1">
                                  <a:latin typeface="Cambria Math"/>
                                </a:rPr>
                                <m:t>−</m:t>
                              </m:r>
                              <m:f>
                                <m:fPr>
                                  <m:ctrlPr>
                                    <a:rPr lang="zh-CN" altLang="zh-CN" sz="1400" i="1">
                                      <a:latin typeface="Cambria Math"/>
                                    </a:rPr>
                                  </m:ctrlPr>
                                </m:fPr>
                                <m:num>
                                  <m:r>
                                    <a:rPr lang="en-US" altLang="zh-CN" sz="1400">
                                      <a:latin typeface="Cambria Math"/>
                                    </a:rPr>
                                    <m:t>1</m:t>
                                  </m:r>
                                </m:num>
                                <m:den>
                                  <m:sSup>
                                    <m:sSupPr>
                                      <m:ctrlPr>
                                        <a:rPr lang="zh-CN" altLang="zh-CN" sz="1400" i="1">
                                          <a:latin typeface="Cambria Math"/>
                                        </a:rPr>
                                      </m:ctrlPr>
                                    </m:sSupPr>
                                    <m:e>
                                      <m:r>
                                        <m:rPr>
                                          <m:sty m:val="p"/>
                                        </m:rPr>
                                        <a:rPr lang="en-US" altLang="zh-CN" sz="1400">
                                          <a:latin typeface="Cambria Math"/>
                                        </a:rPr>
                                        <m:t>α</m:t>
                                      </m:r>
                                    </m:e>
                                    <m:sup>
                                      <m:r>
                                        <a:rPr lang="en-US" altLang="zh-CN" sz="1400">
                                          <a:latin typeface="Cambria Math"/>
                                        </a:rPr>
                                        <m:t>2</m:t>
                                      </m:r>
                                    </m:sup>
                                  </m:sSup>
                                </m:den>
                              </m:f>
                              <m:r>
                                <a:rPr lang="en-US" altLang="zh-CN" sz="1400" i="1">
                                  <a:latin typeface="Cambria Math"/>
                                </a:rPr>
                                <m:t>−</m:t>
                              </m:r>
                              <m:f>
                                <m:fPr>
                                  <m:ctrlPr>
                                    <a:rPr lang="zh-CN" altLang="zh-CN" sz="1400" i="1">
                                      <a:latin typeface="Cambria Math"/>
                                    </a:rPr>
                                  </m:ctrlPr>
                                </m:fPr>
                                <m:num>
                                  <m:r>
                                    <a:rPr lang="en-US" altLang="zh-CN" sz="1400">
                                      <a:latin typeface="Cambria Math"/>
                                    </a:rPr>
                                    <m:t>6</m:t>
                                  </m:r>
                                </m:num>
                                <m:den>
                                  <m:sSup>
                                    <m:sSupPr>
                                      <m:ctrlPr>
                                        <a:rPr lang="zh-CN" altLang="zh-CN" sz="1400" i="1">
                                          <a:latin typeface="Cambria Math"/>
                                        </a:rPr>
                                      </m:ctrlPr>
                                    </m:sSupPr>
                                    <m:e>
                                      <m:r>
                                        <m:rPr>
                                          <m:sty m:val="p"/>
                                        </m:rPr>
                                        <a:rPr lang="en-US" altLang="zh-CN" sz="1400">
                                          <a:latin typeface="Cambria Math"/>
                                        </a:rPr>
                                        <m:t>α</m:t>
                                      </m:r>
                                    </m:e>
                                    <m:sup>
                                      <m:r>
                                        <a:rPr lang="en-US" altLang="zh-CN" sz="1400">
                                          <a:latin typeface="Cambria Math"/>
                                        </a:rPr>
                                        <m:t>3</m:t>
                                      </m:r>
                                    </m:sup>
                                  </m:sSup>
                                </m:den>
                              </m:f>
                              <m:r>
                                <a:rPr lang="en-US" altLang="zh-CN" sz="1400" i="1">
                                  <a:latin typeface="Cambria Math"/>
                                </a:rPr>
                                <m:t>−</m:t>
                              </m:r>
                              <m:f>
                                <m:fPr>
                                  <m:ctrlPr>
                                    <a:rPr lang="zh-CN" altLang="zh-CN" sz="1400" i="1">
                                      <a:latin typeface="Cambria Math"/>
                                    </a:rPr>
                                  </m:ctrlPr>
                                </m:fPr>
                                <m:num>
                                  <m:r>
                                    <a:rPr lang="en-US" altLang="zh-CN" sz="1400">
                                      <a:latin typeface="Cambria Math"/>
                                    </a:rPr>
                                    <m:t>3</m:t>
                                  </m:r>
                                </m:num>
                                <m:den>
                                  <m:sSup>
                                    <m:sSupPr>
                                      <m:ctrlPr>
                                        <a:rPr lang="zh-CN" altLang="zh-CN" sz="1400" i="1">
                                          <a:latin typeface="Cambria Math"/>
                                        </a:rPr>
                                      </m:ctrlPr>
                                    </m:sSupPr>
                                    <m:e>
                                      <m:r>
                                        <m:rPr>
                                          <m:sty m:val="p"/>
                                        </m:rPr>
                                        <a:rPr lang="en-US" altLang="zh-CN" sz="1400">
                                          <a:latin typeface="Cambria Math"/>
                                        </a:rPr>
                                        <m:t>α</m:t>
                                      </m:r>
                                    </m:e>
                                    <m:sup>
                                      <m:r>
                                        <a:rPr lang="en-US" altLang="zh-CN" sz="1400">
                                          <a:latin typeface="Cambria Math"/>
                                        </a:rPr>
                                        <m:t>4</m:t>
                                      </m:r>
                                    </m:sup>
                                  </m:sSup>
                                </m:den>
                              </m:f>
                            </m:e>
                          </m:d>
                          <m:r>
                            <m:rPr>
                              <m:sty m:val="p"/>
                            </m:rPr>
                            <a:rPr lang="en-US" altLang="zh-CN" sz="1400">
                              <a:latin typeface="Cambria Math"/>
                            </a:rPr>
                            <m:t>ln</m:t>
                          </m:r>
                          <m:d>
                            <m:dPr>
                              <m:ctrlPr>
                                <a:rPr lang="zh-CN" altLang="zh-CN" sz="1400" i="1">
                                  <a:latin typeface="Cambria Math"/>
                                </a:rPr>
                              </m:ctrlPr>
                            </m:dPr>
                            <m:e>
                              <m:r>
                                <a:rPr lang="en-US" altLang="zh-CN" sz="1400">
                                  <a:latin typeface="Cambria Math"/>
                                </a:rPr>
                                <m:t>1+2</m:t>
                              </m:r>
                              <m:r>
                                <m:rPr>
                                  <m:sty m:val="p"/>
                                </m:rPr>
                                <a:rPr lang="en-US" altLang="zh-CN" sz="1400">
                                  <a:latin typeface="Cambria Math"/>
                                </a:rPr>
                                <m:t>α</m:t>
                              </m:r>
                            </m:e>
                          </m:d>
                        </m:num>
                        <m:den>
                          <m:d>
                            <m:dPr>
                              <m:begChr m:val="["/>
                              <m:endChr m:val="]"/>
                              <m:ctrlPr>
                                <a:rPr lang="zh-CN" altLang="zh-CN" sz="1400" i="1">
                                  <a:latin typeface="Cambria Math"/>
                                </a:rPr>
                              </m:ctrlPr>
                            </m:dPr>
                            <m:e>
                              <m:f>
                                <m:fPr>
                                  <m:ctrlPr>
                                    <a:rPr lang="zh-CN" altLang="zh-CN" sz="1400" i="1">
                                      <a:latin typeface="Cambria Math"/>
                                    </a:rPr>
                                  </m:ctrlPr>
                                </m:fPr>
                                <m:num>
                                  <m:r>
                                    <a:rPr lang="en-US" altLang="zh-CN" sz="1400">
                                      <a:latin typeface="Cambria Math"/>
                                    </a:rPr>
                                    <m:t>8+</m:t>
                                  </m:r>
                                  <m:r>
                                    <m:rPr>
                                      <m:sty m:val="p"/>
                                    </m:rPr>
                                    <a:rPr lang="en-US" altLang="zh-CN" sz="1400">
                                      <a:latin typeface="Cambria Math"/>
                                    </a:rPr>
                                    <m:t>α</m:t>
                                  </m:r>
                                </m:num>
                                <m:den>
                                  <m:r>
                                    <a:rPr lang="en-US" altLang="zh-CN" sz="1400">
                                      <a:latin typeface="Cambria Math"/>
                                    </a:rPr>
                                    <m:t>2</m:t>
                                  </m:r>
                                  <m:sSup>
                                    <m:sSupPr>
                                      <m:ctrlPr>
                                        <a:rPr lang="zh-CN" altLang="zh-CN" sz="1400" i="1">
                                          <a:latin typeface="Cambria Math"/>
                                        </a:rPr>
                                      </m:ctrlPr>
                                    </m:sSupPr>
                                    <m:e>
                                      <m:r>
                                        <m:rPr>
                                          <m:sty m:val="p"/>
                                        </m:rPr>
                                        <a:rPr lang="en-US" altLang="zh-CN" sz="1400">
                                          <a:latin typeface="Cambria Math"/>
                                        </a:rPr>
                                        <m:t>α</m:t>
                                      </m:r>
                                    </m:e>
                                    <m:sup>
                                      <m:r>
                                        <a:rPr lang="en-US" altLang="zh-CN" sz="1400">
                                          <a:latin typeface="Cambria Math"/>
                                        </a:rPr>
                                        <m:t>2</m:t>
                                      </m:r>
                                    </m:sup>
                                  </m:sSup>
                                </m:den>
                              </m:f>
                              <m:r>
                                <a:rPr lang="en-US" altLang="zh-CN" sz="1400" i="1">
                                  <a:latin typeface="Cambria Math"/>
                                </a:rPr>
                                <m:t>−</m:t>
                              </m:r>
                              <m:f>
                                <m:fPr>
                                  <m:ctrlPr>
                                    <a:rPr lang="zh-CN" altLang="zh-CN" sz="1400" i="1">
                                      <a:latin typeface="Cambria Math"/>
                                    </a:rPr>
                                  </m:ctrlPr>
                                </m:fPr>
                                <m:num>
                                  <m:r>
                                    <a:rPr lang="en-US" altLang="zh-CN" sz="1400">
                                      <a:latin typeface="Cambria Math"/>
                                    </a:rPr>
                                    <m:t>1</m:t>
                                  </m:r>
                                </m:num>
                                <m:den>
                                  <m:sSup>
                                    <m:sSupPr>
                                      <m:ctrlPr>
                                        <a:rPr lang="zh-CN" altLang="zh-CN" sz="1400" i="1">
                                          <a:latin typeface="Cambria Math"/>
                                        </a:rPr>
                                      </m:ctrlPr>
                                    </m:sSupPr>
                                    <m:e>
                                      <m:r>
                                        <a:rPr lang="en-US" altLang="zh-CN" sz="1400">
                                          <a:latin typeface="Cambria Math"/>
                                        </a:rPr>
                                        <m:t>2</m:t>
                                      </m:r>
                                      <m:r>
                                        <m:rPr>
                                          <m:sty m:val="p"/>
                                        </m:rPr>
                                        <a:rPr lang="en-US" altLang="zh-CN" sz="1400">
                                          <a:latin typeface="Cambria Math"/>
                                        </a:rPr>
                                        <m:t>α</m:t>
                                      </m:r>
                                      <m:d>
                                        <m:dPr>
                                          <m:ctrlPr>
                                            <a:rPr lang="zh-CN" altLang="zh-CN" sz="1400" i="1">
                                              <a:latin typeface="Cambria Math"/>
                                            </a:rPr>
                                          </m:ctrlPr>
                                        </m:dPr>
                                        <m:e>
                                          <m:r>
                                            <a:rPr lang="en-US" altLang="zh-CN" sz="1400">
                                              <a:latin typeface="Cambria Math"/>
                                            </a:rPr>
                                            <m:t>1+2</m:t>
                                          </m:r>
                                          <m:r>
                                            <m:rPr>
                                              <m:sty m:val="p"/>
                                            </m:rPr>
                                            <a:rPr lang="en-US" altLang="zh-CN" sz="1400">
                                              <a:latin typeface="Cambria Math"/>
                                            </a:rPr>
                                            <m:t>α</m:t>
                                          </m:r>
                                        </m:e>
                                      </m:d>
                                    </m:e>
                                    <m:sup>
                                      <m:r>
                                        <a:rPr lang="en-US" altLang="zh-CN" sz="1400">
                                          <a:latin typeface="Cambria Math"/>
                                        </a:rPr>
                                        <m:t>2</m:t>
                                      </m:r>
                                    </m:sup>
                                  </m:sSup>
                                </m:den>
                              </m:f>
                            </m:e>
                          </m:d>
                          <m:r>
                            <a:rPr lang="en-US" altLang="zh-CN" sz="1400">
                              <a:latin typeface="Cambria Math"/>
                            </a:rPr>
                            <m:t>+</m:t>
                          </m:r>
                          <m:d>
                            <m:dPr>
                              <m:begChr m:val="["/>
                              <m:endChr m:val="]"/>
                              <m:ctrlPr>
                                <a:rPr lang="zh-CN" altLang="zh-CN" sz="1400" i="1">
                                  <a:latin typeface="Cambria Math"/>
                                </a:rPr>
                              </m:ctrlPr>
                            </m:dPr>
                            <m:e>
                              <m:f>
                                <m:fPr>
                                  <m:ctrlPr>
                                    <a:rPr lang="zh-CN" altLang="zh-CN" sz="1400" i="1">
                                      <a:latin typeface="Cambria Math"/>
                                    </a:rPr>
                                  </m:ctrlPr>
                                </m:fPr>
                                <m:num>
                                  <m:r>
                                    <a:rPr lang="en-US" altLang="zh-CN" sz="1400">
                                      <a:latin typeface="Cambria Math"/>
                                    </a:rPr>
                                    <m:t>1</m:t>
                                  </m:r>
                                </m:num>
                                <m:den>
                                  <m:r>
                                    <m:rPr>
                                      <m:sty m:val="p"/>
                                    </m:rPr>
                                    <a:rPr lang="en-US" altLang="zh-CN" sz="1400">
                                      <a:latin typeface="Cambria Math"/>
                                    </a:rPr>
                                    <m:t>α</m:t>
                                  </m:r>
                                </m:den>
                              </m:f>
                              <m:r>
                                <a:rPr lang="en-US" altLang="zh-CN" sz="1400" i="1">
                                  <a:latin typeface="Cambria Math"/>
                                </a:rPr>
                                <m:t>−</m:t>
                              </m:r>
                              <m:f>
                                <m:fPr>
                                  <m:ctrlPr>
                                    <a:rPr lang="zh-CN" altLang="zh-CN" sz="1400" i="1">
                                      <a:latin typeface="Cambria Math"/>
                                    </a:rPr>
                                  </m:ctrlPr>
                                </m:fPr>
                                <m:num>
                                  <m:r>
                                    <a:rPr lang="en-US" altLang="zh-CN" sz="1400">
                                      <a:latin typeface="Cambria Math"/>
                                    </a:rPr>
                                    <m:t>2</m:t>
                                  </m:r>
                                </m:num>
                                <m:den>
                                  <m:sSup>
                                    <m:sSupPr>
                                      <m:ctrlPr>
                                        <a:rPr lang="zh-CN" altLang="zh-CN" sz="1400" i="1">
                                          <a:latin typeface="Cambria Math"/>
                                        </a:rPr>
                                      </m:ctrlPr>
                                    </m:sSupPr>
                                    <m:e>
                                      <m:r>
                                        <m:rPr>
                                          <m:sty m:val="p"/>
                                        </m:rPr>
                                        <a:rPr lang="en-US" altLang="zh-CN" sz="1400">
                                          <a:latin typeface="Cambria Math"/>
                                        </a:rPr>
                                        <m:t>α</m:t>
                                      </m:r>
                                    </m:e>
                                    <m:sup>
                                      <m:r>
                                        <a:rPr lang="en-US" altLang="zh-CN" sz="1400">
                                          <a:latin typeface="Cambria Math"/>
                                        </a:rPr>
                                        <m:t>2</m:t>
                                      </m:r>
                                    </m:sup>
                                  </m:sSup>
                                </m:den>
                              </m:f>
                              <m:r>
                                <a:rPr lang="en-US" altLang="zh-CN" sz="1400" i="1">
                                  <a:latin typeface="Cambria Math"/>
                                </a:rPr>
                                <m:t>−</m:t>
                              </m:r>
                              <m:f>
                                <m:fPr>
                                  <m:ctrlPr>
                                    <a:rPr lang="zh-CN" altLang="zh-CN" sz="1400" i="1">
                                      <a:latin typeface="Cambria Math"/>
                                    </a:rPr>
                                  </m:ctrlPr>
                                </m:fPr>
                                <m:num>
                                  <m:r>
                                    <a:rPr lang="en-US" altLang="zh-CN" sz="1400">
                                      <a:latin typeface="Cambria Math"/>
                                    </a:rPr>
                                    <m:t>2</m:t>
                                  </m:r>
                                </m:num>
                                <m:den>
                                  <m:sSup>
                                    <m:sSupPr>
                                      <m:ctrlPr>
                                        <a:rPr lang="zh-CN" altLang="zh-CN" sz="1400" i="1">
                                          <a:latin typeface="Cambria Math"/>
                                        </a:rPr>
                                      </m:ctrlPr>
                                    </m:sSupPr>
                                    <m:e>
                                      <m:r>
                                        <m:rPr>
                                          <m:sty m:val="p"/>
                                        </m:rPr>
                                        <a:rPr lang="en-US" altLang="zh-CN" sz="1400">
                                          <a:latin typeface="Cambria Math"/>
                                        </a:rPr>
                                        <m:t>α</m:t>
                                      </m:r>
                                    </m:e>
                                    <m:sup>
                                      <m:r>
                                        <a:rPr lang="en-US" altLang="zh-CN" sz="1400">
                                          <a:latin typeface="Cambria Math"/>
                                        </a:rPr>
                                        <m:t>3</m:t>
                                      </m:r>
                                    </m:sup>
                                  </m:sSup>
                                </m:den>
                              </m:f>
                            </m:e>
                          </m:d>
                          <m:func>
                            <m:funcPr>
                              <m:ctrlPr>
                                <a:rPr lang="zh-CN" altLang="zh-CN" sz="1400" i="1">
                                  <a:latin typeface="Cambria Math"/>
                                </a:rPr>
                              </m:ctrlPr>
                            </m:funcPr>
                            <m:fName>
                              <m:r>
                                <m:rPr>
                                  <m:sty m:val="p"/>
                                </m:rPr>
                                <a:rPr lang="en-US" altLang="zh-CN" sz="1400">
                                  <a:latin typeface="Cambria Math"/>
                                </a:rPr>
                                <m:t>ln</m:t>
                              </m:r>
                            </m:fName>
                            <m:e>
                              <m:d>
                                <m:dPr>
                                  <m:ctrlPr>
                                    <a:rPr lang="zh-CN" altLang="zh-CN" sz="1400" i="1">
                                      <a:latin typeface="Cambria Math"/>
                                    </a:rPr>
                                  </m:ctrlPr>
                                </m:dPr>
                                <m:e>
                                  <m:r>
                                    <a:rPr lang="en-US" altLang="zh-CN" sz="1400">
                                      <a:latin typeface="Cambria Math"/>
                                    </a:rPr>
                                    <m:t>1+2</m:t>
                                  </m:r>
                                  <m:r>
                                    <m:rPr>
                                      <m:sty m:val="p"/>
                                    </m:rPr>
                                    <a:rPr lang="en-US" altLang="zh-CN" sz="1400">
                                      <a:latin typeface="Cambria Math"/>
                                    </a:rPr>
                                    <m:t>α</m:t>
                                  </m:r>
                                </m:e>
                              </m:d>
                            </m:e>
                          </m:func>
                        </m:den>
                      </m:f>
                    </m:oMath>
                  </m:oMathPara>
                </a14:m>
                <a:endParaRPr lang="zh-CN" altLang="zh-CN" sz="1400" dirty="0"/>
              </a:p>
            </p:txBody>
          </p:sp>
        </mc:Choice>
        <mc:Fallback xmlns="">
          <p:sp>
            <p:nvSpPr>
              <p:cNvPr id="7" name="矩形 6"/>
              <p:cNvSpPr>
                <a:spLocks noRot="1" noChangeAspect="1" noMove="1" noResize="1" noEditPoints="1" noAdjustHandles="1" noChangeArrowheads="1" noChangeShapeType="1" noTextEdit="1"/>
              </p:cNvSpPr>
              <p:nvPr/>
            </p:nvSpPr>
            <p:spPr>
              <a:xfrm>
                <a:off x="667490" y="4832754"/>
                <a:ext cx="8784976" cy="97251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1686199" y="6078566"/>
                <a:ext cx="1939825" cy="411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sSub>
                            <m:sSubPr>
                              <m:ctrlPr>
                                <a:rPr lang="zh-CN" altLang="zh-CN" sz="1400" i="1">
                                  <a:latin typeface="Cambria Math"/>
                                </a:rPr>
                              </m:ctrlPr>
                            </m:sSubPr>
                            <m:e>
                              <m:r>
                                <a:rPr lang="en-US" altLang="zh-CN" sz="1400" i="1">
                                  <a:latin typeface="Cambria Math"/>
                                </a:rPr>
                                <m:t>𝐸</m:t>
                              </m:r>
                            </m:e>
                            <m:sub>
                              <m:r>
                                <a:rPr lang="en-US" altLang="zh-CN" sz="1400" i="1">
                                  <a:latin typeface="Cambria Math"/>
                                </a:rPr>
                                <m:t>𝑛</m:t>
                              </m:r>
                            </m:sub>
                          </m:sSub>
                          <m:r>
                            <a:rPr lang="en-US" altLang="zh-CN" sz="1400">
                              <a:latin typeface="Cambria Math"/>
                            </a:rPr>
                            <m:t>=</m:t>
                          </m:r>
                          <m:r>
                            <m:rPr>
                              <m:sty m:val="p"/>
                            </m:rPr>
                            <a:rPr lang="en-US" altLang="zh-CN" sz="1400">
                              <a:latin typeface="Cambria Math"/>
                            </a:rPr>
                            <m:t>E</m:t>
                          </m:r>
                        </m:e>
                        <m:sub>
                          <m:r>
                            <m:rPr>
                              <m:sty m:val="p"/>
                            </m:rPr>
                            <a:rPr lang="en-US" altLang="zh-CN" sz="1400">
                              <a:latin typeface="Cambria Math"/>
                            </a:rPr>
                            <m:t>p</m:t>
                          </m:r>
                          <m:r>
                            <a:rPr lang="en-US" altLang="zh-CN" sz="1400">
                              <a:latin typeface="Cambria Math"/>
                            </a:rPr>
                            <m:t>1</m:t>
                          </m:r>
                        </m:sub>
                      </m:sSub>
                      <m:r>
                        <a:rPr lang="en-US" altLang="zh-CN" sz="1400">
                          <a:latin typeface="Cambria Math"/>
                        </a:rPr>
                        <m:t>+</m:t>
                      </m:r>
                      <m:sSub>
                        <m:sSubPr>
                          <m:ctrlPr>
                            <a:rPr lang="zh-CN" altLang="zh-CN" sz="1400" i="1">
                              <a:latin typeface="Cambria Math"/>
                            </a:rPr>
                          </m:ctrlPr>
                        </m:sSubPr>
                        <m:e>
                          <m:r>
                            <m:rPr>
                              <m:sty m:val="p"/>
                            </m:rPr>
                            <a:rPr lang="en-US" altLang="zh-CN" sz="1400">
                              <a:latin typeface="Cambria Math"/>
                            </a:rPr>
                            <m:t>E</m:t>
                          </m:r>
                        </m:e>
                        <m:sub>
                          <m:r>
                            <m:rPr>
                              <m:sty m:val="p"/>
                            </m:rPr>
                            <a:rPr lang="en-US" altLang="zh-CN" sz="1400">
                              <a:latin typeface="Cambria Math"/>
                            </a:rPr>
                            <m:t>p</m:t>
                          </m:r>
                          <m:r>
                            <a:rPr lang="en-US" altLang="zh-CN" sz="1400">
                              <a:latin typeface="Cambria Math"/>
                            </a:rPr>
                            <m:t>2</m:t>
                          </m:r>
                        </m:sub>
                      </m:sSub>
                      <m:r>
                        <a:rPr lang="en-US" altLang="zh-CN" sz="1400">
                          <a:latin typeface="Cambria Math"/>
                        </a:rPr>
                        <m:t>/</m:t>
                      </m:r>
                      <m:sSup>
                        <m:sSupPr>
                          <m:ctrlPr>
                            <a:rPr lang="zh-CN" altLang="zh-CN" sz="1400" i="1">
                              <a:latin typeface="Cambria Math"/>
                            </a:rPr>
                          </m:ctrlPr>
                        </m:sSupPr>
                        <m:e>
                          <m:acc>
                            <m:accPr>
                              <m:chr m:val="̅"/>
                              <m:ctrlPr>
                                <a:rPr lang="zh-CN" altLang="zh-CN" sz="1400" i="1">
                                  <a:latin typeface="Cambria Math"/>
                                </a:rPr>
                              </m:ctrlPr>
                            </m:accPr>
                            <m:e>
                              <m:func>
                                <m:funcPr>
                                  <m:ctrlPr>
                                    <a:rPr lang="zh-CN" altLang="zh-CN" sz="1400" i="1">
                                      <a:latin typeface="Cambria Math"/>
                                    </a:rPr>
                                  </m:ctrlPr>
                                </m:funcPr>
                                <m:fName>
                                  <m:r>
                                    <m:rPr>
                                      <m:sty m:val="p"/>
                                    </m:rPr>
                                    <a:rPr lang="en-US" altLang="zh-CN" sz="1400">
                                      <a:latin typeface="Cambria Math"/>
                                    </a:rPr>
                                    <m:t>sin</m:t>
                                  </m:r>
                                </m:fName>
                                <m:e>
                                  <m:r>
                                    <m:rPr>
                                      <m:sty m:val="p"/>
                                    </m:rPr>
                                    <a:rPr lang="en-US" altLang="zh-CN" sz="1400">
                                      <a:latin typeface="Cambria Math"/>
                                    </a:rPr>
                                    <m:t>θ</m:t>
                                  </m:r>
                                </m:e>
                              </m:func>
                            </m:e>
                          </m:acc>
                        </m:e>
                        <m:sup>
                          <m:r>
                            <a:rPr lang="en-US" altLang="zh-CN" sz="1400">
                              <a:latin typeface="Cambria Math"/>
                            </a:rPr>
                            <m:t>2</m:t>
                          </m:r>
                        </m:sup>
                      </m:sSup>
                    </m:oMath>
                  </m:oMathPara>
                </a14:m>
                <a:endParaRPr lang="zh-CN" altLang="zh-CN" sz="1400" dirty="0"/>
              </a:p>
            </p:txBody>
          </p:sp>
        </mc:Choice>
        <mc:Fallback xmlns="">
          <p:sp>
            <p:nvSpPr>
              <p:cNvPr id="10" name="矩形 9"/>
              <p:cNvSpPr>
                <a:spLocks noRot="1" noChangeAspect="1" noMove="1" noResize="1" noEditPoints="1" noAdjustHandles="1" noChangeArrowheads="1" noChangeShapeType="1" noTextEdit="1"/>
              </p:cNvSpPr>
              <p:nvPr/>
            </p:nvSpPr>
            <p:spPr>
              <a:xfrm>
                <a:off x="1686199" y="6078566"/>
                <a:ext cx="1939825" cy="411459"/>
              </a:xfrm>
              <a:prstGeom prst="rect">
                <a:avLst/>
              </a:prstGeom>
              <a:blipFill rotWithShape="1">
                <a:blip r:embed="rId4"/>
                <a:stretch>
                  <a:fillRect b="-14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4479652" y="5805264"/>
                <a:ext cx="2823017" cy="7307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m:rPr>
                              <m:sty m:val="p"/>
                            </m:rPr>
                            <a:rPr lang="en-US" altLang="zh-CN" sz="1400">
                              <a:latin typeface="Cambria Math"/>
                            </a:rPr>
                            <m:t>E</m:t>
                          </m:r>
                        </m:e>
                        <m:sub>
                          <m:r>
                            <m:rPr>
                              <m:sty m:val="p"/>
                            </m:rPr>
                            <a:rPr lang="en-US" altLang="zh-CN" sz="1400">
                              <a:latin typeface="Cambria Math"/>
                            </a:rPr>
                            <m:t>γ</m:t>
                          </m:r>
                        </m:sub>
                      </m:sSub>
                      <m:r>
                        <a:rPr lang="en-US" altLang="zh-CN" sz="1400">
                          <a:latin typeface="Cambria Math"/>
                        </a:rPr>
                        <m:t>=</m:t>
                      </m:r>
                      <m:sSub>
                        <m:sSubPr>
                          <m:ctrlPr>
                            <a:rPr lang="zh-CN" altLang="zh-CN" sz="1400" i="1">
                              <a:latin typeface="Cambria Math"/>
                            </a:rPr>
                          </m:ctrlPr>
                        </m:sSubPr>
                        <m:e>
                          <m:r>
                            <m:rPr>
                              <m:sty m:val="p"/>
                            </m:rPr>
                            <a:rPr lang="en-US" altLang="zh-CN" sz="1400">
                              <a:latin typeface="Cambria Math"/>
                            </a:rPr>
                            <m:t>E</m:t>
                          </m:r>
                        </m:e>
                        <m:sub>
                          <m:r>
                            <m:rPr>
                              <m:sty m:val="p"/>
                            </m:rPr>
                            <a:rPr lang="en-US" altLang="zh-CN" sz="1400">
                              <a:latin typeface="Cambria Math"/>
                            </a:rPr>
                            <m:t>e</m:t>
                          </m:r>
                          <m:r>
                            <a:rPr lang="en-US" altLang="zh-CN" sz="1400">
                              <a:latin typeface="Cambria Math"/>
                            </a:rPr>
                            <m:t>1</m:t>
                          </m:r>
                        </m:sub>
                      </m:sSub>
                      <m:r>
                        <a:rPr lang="en-US" altLang="zh-CN" sz="1400">
                          <a:latin typeface="Cambria Math"/>
                        </a:rPr>
                        <m:t>+</m:t>
                      </m:r>
                      <m:f>
                        <m:fPr>
                          <m:ctrlPr>
                            <a:rPr lang="zh-CN" altLang="zh-CN" sz="1400" i="1">
                              <a:latin typeface="Cambria Math"/>
                            </a:rPr>
                          </m:ctrlPr>
                        </m:fPr>
                        <m:num>
                          <m:sSub>
                            <m:sSubPr>
                              <m:ctrlPr>
                                <a:rPr lang="zh-CN" altLang="zh-CN" sz="1400" i="1">
                                  <a:latin typeface="Cambria Math"/>
                                </a:rPr>
                              </m:ctrlPr>
                            </m:sSubPr>
                            <m:e>
                              <m:r>
                                <m:rPr>
                                  <m:sty m:val="p"/>
                                </m:rPr>
                                <a:rPr lang="en-US" altLang="zh-CN" sz="1400">
                                  <a:latin typeface="Cambria Math"/>
                                </a:rPr>
                                <m:t>E</m:t>
                              </m:r>
                            </m:e>
                            <m:sub>
                              <m:r>
                                <m:rPr>
                                  <m:sty m:val="p"/>
                                </m:rPr>
                                <a:rPr lang="en-US" altLang="zh-CN" sz="1400">
                                  <a:latin typeface="Cambria Math"/>
                                </a:rPr>
                                <m:t>e</m:t>
                              </m:r>
                              <m:r>
                                <a:rPr lang="en-US" altLang="zh-CN" sz="1400">
                                  <a:latin typeface="Cambria Math"/>
                                </a:rPr>
                                <m:t>2</m:t>
                              </m:r>
                            </m:sub>
                          </m:sSub>
                          <m:r>
                            <a:rPr lang="en-US" altLang="zh-CN" sz="1400">
                              <a:latin typeface="Cambria Math"/>
                            </a:rPr>
                            <m:t>+</m:t>
                          </m:r>
                          <m:rad>
                            <m:radPr>
                              <m:degHide m:val="on"/>
                              <m:ctrlPr>
                                <a:rPr lang="zh-CN" altLang="zh-CN" sz="1400" i="1">
                                  <a:latin typeface="Cambria Math"/>
                                </a:rPr>
                              </m:ctrlPr>
                            </m:radPr>
                            <m:deg/>
                            <m:e>
                              <m:sSubSup>
                                <m:sSubSupPr>
                                  <m:ctrlPr>
                                    <a:rPr lang="zh-CN" altLang="zh-CN" sz="1400" i="1">
                                      <a:latin typeface="Cambria Math"/>
                                    </a:rPr>
                                  </m:ctrlPr>
                                </m:sSubSupPr>
                                <m:e>
                                  <m:r>
                                    <m:rPr>
                                      <m:sty m:val="p"/>
                                    </m:rPr>
                                    <a:rPr lang="en-US" altLang="zh-CN" sz="1400">
                                      <a:latin typeface="Cambria Math"/>
                                    </a:rPr>
                                    <m:t>E</m:t>
                                  </m:r>
                                </m:e>
                                <m:sub>
                                  <m:r>
                                    <m:rPr>
                                      <m:sty m:val="p"/>
                                    </m:rPr>
                                    <a:rPr lang="en-US" altLang="zh-CN" sz="1400">
                                      <a:latin typeface="Cambria Math"/>
                                    </a:rPr>
                                    <m:t>e</m:t>
                                  </m:r>
                                  <m:r>
                                    <a:rPr lang="en-US" altLang="zh-CN" sz="1400">
                                      <a:latin typeface="Cambria Math"/>
                                    </a:rPr>
                                    <m:t>2</m:t>
                                  </m:r>
                                </m:sub>
                                <m:sup>
                                  <m:r>
                                    <a:rPr lang="en-US" altLang="zh-CN" sz="1400">
                                      <a:latin typeface="Cambria Math"/>
                                    </a:rPr>
                                    <m:t>2</m:t>
                                  </m:r>
                                </m:sup>
                              </m:sSubSup>
                              <m:r>
                                <a:rPr lang="en-US" altLang="zh-CN" sz="1400">
                                  <a:latin typeface="Cambria Math"/>
                                </a:rPr>
                                <m:t>+</m:t>
                              </m:r>
                              <m:f>
                                <m:fPr>
                                  <m:ctrlPr>
                                    <a:rPr lang="zh-CN" altLang="zh-CN" sz="1400" i="1">
                                      <a:latin typeface="Cambria Math"/>
                                    </a:rPr>
                                  </m:ctrlPr>
                                </m:fPr>
                                <m:num>
                                  <m:r>
                                    <a:rPr lang="en-US" altLang="zh-CN" sz="1400">
                                      <a:latin typeface="Cambria Math"/>
                                    </a:rPr>
                                    <m:t>4</m:t>
                                  </m:r>
                                  <m:sSub>
                                    <m:sSubPr>
                                      <m:ctrlPr>
                                        <a:rPr lang="zh-CN" altLang="zh-CN" sz="1400" i="1">
                                          <a:latin typeface="Cambria Math"/>
                                        </a:rPr>
                                      </m:ctrlPr>
                                    </m:sSubPr>
                                    <m:e>
                                      <m:r>
                                        <m:rPr>
                                          <m:sty m:val="p"/>
                                        </m:rPr>
                                        <a:rPr lang="en-US" altLang="zh-CN" sz="1400">
                                          <a:latin typeface="Cambria Math"/>
                                        </a:rPr>
                                        <m:t>m</m:t>
                                      </m:r>
                                    </m:e>
                                    <m:sub>
                                      <m:r>
                                        <a:rPr lang="en-US" altLang="zh-CN" sz="1400">
                                          <a:latin typeface="Cambria Math"/>
                                        </a:rPr>
                                        <m:t>0</m:t>
                                      </m:r>
                                    </m:sub>
                                  </m:sSub>
                                  <m:sSup>
                                    <m:sSupPr>
                                      <m:ctrlPr>
                                        <a:rPr lang="zh-CN" altLang="zh-CN" sz="1400" i="1">
                                          <a:latin typeface="Cambria Math"/>
                                        </a:rPr>
                                      </m:ctrlPr>
                                    </m:sSupPr>
                                    <m:e>
                                      <m:r>
                                        <m:rPr>
                                          <m:sty m:val="p"/>
                                        </m:rPr>
                                        <a:rPr lang="en-US" altLang="zh-CN" sz="1400">
                                          <a:latin typeface="Cambria Math"/>
                                        </a:rPr>
                                        <m:t>c</m:t>
                                      </m:r>
                                    </m:e>
                                    <m:sup>
                                      <m:r>
                                        <a:rPr lang="en-US" altLang="zh-CN" sz="1400">
                                          <a:latin typeface="Cambria Math"/>
                                        </a:rPr>
                                        <m:t>2</m:t>
                                      </m:r>
                                    </m:sup>
                                  </m:sSup>
                                </m:num>
                                <m:den>
                                  <m:r>
                                    <a:rPr lang="en-US" altLang="zh-CN" sz="1400">
                                      <a:latin typeface="Cambria Math"/>
                                    </a:rPr>
                                    <m:t>1</m:t>
                                  </m:r>
                                  <m:r>
                                    <a:rPr lang="en-US" altLang="zh-CN" sz="1400" i="1">
                                      <a:latin typeface="Cambria Math"/>
                                    </a:rPr>
                                    <m:t>−</m:t>
                                  </m:r>
                                  <m:r>
                                    <m:rPr>
                                      <m:sty m:val="p"/>
                                    </m:rPr>
                                    <a:rPr lang="en-US" altLang="zh-CN" sz="1400">
                                      <a:latin typeface="Cambria Math"/>
                                    </a:rPr>
                                    <m:t>cosθ</m:t>
                                  </m:r>
                                </m:den>
                              </m:f>
                            </m:e>
                          </m:rad>
                        </m:num>
                        <m:den>
                          <m:r>
                            <a:rPr lang="en-US" altLang="zh-CN" sz="1400">
                              <a:latin typeface="Cambria Math"/>
                            </a:rPr>
                            <m:t>2</m:t>
                          </m:r>
                        </m:den>
                      </m:f>
                    </m:oMath>
                  </m:oMathPara>
                </a14:m>
                <a:endParaRPr lang="zh-CN" altLang="zh-CN" sz="1400" dirty="0"/>
              </a:p>
            </p:txBody>
          </p:sp>
        </mc:Choice>
        <mc:Fallback xmlns="">
          <p:sp>
            <p:nvSpPr>
              <p:cNvPr id="11" name="矩形 10"/>
              <p:cNvSpPr>
                <a:spLocks noRot="1" noChangeAspect="1" noMove="1" noResize="1" noEditPoints="1" noAdjustHandles="1" noChangeArrowheads="1" noChangeShapeType="1" noTextEdit="1"/>
              </p:cNvSpPr>
              <p:nvPr/>
            </p:nvSpPr>
            <p:spPr>
              <a:xfrm>
                <a:off x="4479652" y="5805264"/>
                <a:ext cx="2823017" cy="730713"/>
              </a:xfrm>
              <a:prstGeom prst="rect">
                <a:avLst/>
              </a:prstGeom>
              <a:blipFill rotWithShape="1">
                <a:blip r:embed="rId5"/>
                <a:stretch>
                  <a:fillRect/>
                </a:stretch>
              </a:blipFill>
            </p:spPr>
            <p:txBody>
              <a:bodyPr/>
              <a:lstStyle/>
              <a:p>
                <a:r>
                  <a:rPr lang="zh-CN" altLang="en-US">
                    <a:noFill/>
                  </a:rPr>
                  <a:t> </a:t>
                </a:r>
              </a:p>
            </p:txBody>
          </p:sp>
        </mc:Fallback>
      </mc:AlternateContent>
      <p:sp>
        <p:nvSpPr>
          <p:cNvPr id="12" name="TextBox 11"/>
          <p:cNvSpPr txBox="1"/>
          <p:nvPr/>
        </p:nvSpPr>
        <p:spPr>
          <a:xfrm>
            <a:off x="809703" y="4005064"/>
            <a:ext cx="1138956" cy="400110"/>
          </a:xfrm>
          <a:prstGeom prst="rect">
            <a:avLst/>
          </a:prstGeom>
          <a:noFill/>
        </p:spPr>
        <p:txBody>
          <a:bodyPr wrap="square" rtlCol="0">
            <a:spAutoFit/>
          </a:bodyPr>
          <a:lstStyle/>
          <a:p>
            <a:r>
              <a:rPr lang="zh-CN" altLang="en-US" sz="2000" b="1" dirty="0">
                <a:solidFill>
                  <a:srgbClr val="0000FF"/>
                </a:solidFill>
                <a:latin typeface="+mn-lt"/>
                <a:ea typeface="+mn-ea"/>
              </a:rPr>
              <a:t>中子</a:t>
            </a:r>
            <a:r>
              <a:rPr lang="en-US" altLang="zh-CN" sz="2000" b="1" dirty="0">
                <a:solidFill>
                  <a:srgbClr val="0000FF"/>
                </a:solidFill>
                <a:latin typeface="+mn-lt"/>
                <a:ea typeface="+mn-ea"/>
              </a:rPr>
              <a:t>:</a:t>
            </a:r>
            <a:endParaRPr lang="zh-CN" altLang="en-US" sz="2000" b="1" dirty="0">
              <a:solidFill>
                <a:srgbClr val="0000FF"/>
              </a:solidFill>
              <a:latin typeface="+mn-lt"/>
              <a:ea typeface="+mn-ea"/>
            </a:endParaRPr>
          </a:p>
        </p:txBody>
      </p:sp>
      <p:sp>
        <p:nvSpPr>
          <p:cNvPr id="13" name="TextBox 12"/>
          <p:cNvSpPr txBox="1"/>
          <p:nvPr/>
        </p:nvSpPr>
        <p:spPr>
          <a:xfrm>
            <a:off x="827584" y="5085184"/>
            <a:ext cx="1304043" cy="400110"/>
          </a:xfrm>
          <a:prstGeom prst="rect">
            <a:avLst/>
          </a:prstGeom>
          <a:noFill/>
        </p:spPr>
        <p:txBody>
          <a:bodyPr wrap="square" rtlCol="0">
            <a:spAutoFit/>
          </a:bodyPr>
          <a:lstStyle/>
          <a:p>
            <a:r>
              <a:rPr lang="zh-CN" altLang="en-US" sz="2000" b="1" dirty="0">
                <a:solidFill>
                  <a:srgbClr val="0000FF"/>
                </a:solidFill>
                <a:latin typeface="+mn-lt"/>
                <a:ea typeface="+mn-ea"/>
              </a:rPr>
              <a:t>伽马：</a:t>
            </a:r>
            <a:endParaRPr lang="zh-CN" altLang="en-US" sz="2000" b="1" dirty="0">
              <a:solidFill>
                <a:srgbClr val="0000FF"/>
              </a:solidFill>
              <a:latin typeface="+mn-lt"/>
              <a:ea typeface="+mn-ea"/>
            </a:endParaRPr>
          </a:p>
        </p:txBody>
      </p:sp>
      <p:sp>
        <p:nvSpPr>
          <p:cNvPr id="14" name="TextBox 13"/>
          <p:cNvSpPr txBox="1"/>
          <p:nvPr/>
        </p:nvSpPr>
        <p:spPr>
          <a:xfrm>
            <a:off x="827584" y="6021288"/>
            <a:ext cx="1304043" cy="400110"/>
          </a:xfrm>
          <a:prstGeom prst="rect">
            <a:avLst/>
          </a:prstGeom>
          <a:noFill/>
        </p:spPr>
        <p:txBody>
          <a:bodyPr wrap="square" rtlCol="0">
            <a:spAutoFit/>
          </a:bodyPr>
          <a:lstStyle/>
          <a:p>
            <a:r>
              <a:rPr lang="zh-CN" altLang="en-US" sz="2000" b="1" dirty="0">
                <a:solidFill>
                  <a:srgbClr val="0000FF"/>
                </a:solidFill>
                <a:latin typeface="+mn-lt"/>
                <a:ea typeface="+mn-ea"/>
              </a:rPr>
              <a:t>能量</a:t>
            </a:r>
            <a:r>
              <a:rPr lang="zh-CN" altLang="en-US" sz="2000" b="1" dirty="0">
                <a:solidFill>
                  <a:srgbClr val="0000FF"/>
                </a:solidFill>
                <a:latin typeface="+mn-lt"/>
                <a:ea typeface="+mn-ea"/>
              </a:rPr>
              <a:t>：</a:t>
            </a:r>
            <a:endParaRPr lang="zh-CN" altLang="en-US" sz="2000" b="1" dirty="0">
              <a:solidFill>
                <a:srgbClr val="0000FF"/>
              </a:solidFill>
              <a:latin typeface="+mn-lt"/>
              <a:ea typeface="+mn-ea"/>
            </a:endParaRPr>
          </a:p>
        </p:txBody>
      </p:sp>
    </p:spTree>
    <p:extLst>
      <p:ext uri="{BB962C8B-B14F-4D97-AF65-F5344CB8AC3E}">
        <p14:creationId xmlns:p14="http://schemas.microsoft.com/office/powerpoint/2010/main" val="102815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him1En01.jpg"/>
          <p:cNvPicPr/>
          <p:nvPr/>
        </p:nvPicPr>
        <p:blipFill rotWithShape="1">
          <a:blip r:embed="rId2"/>
          <a:srcRect r="50552"/>
          <a:stretch/>
        </p:blipFill>
        <p:spPr bwMode="auto">
          <a:xfrm>
            <a:off x="1814007" y="761027"/>
            <a:ext cx="2489200" cy="2385695"/>
          </a:xfrm>
          <a:prstGeom prst="rect">
            <a:avLst/>
          </a:prstGeom>
          <a:ln>
            <a:noFill/>
          </a:ln>
          <a:extLst>
            <a:ext uri="{53640926-AAD7-44D8-BBD7-CCE9431645EC}">
              <a14:shadowObscured xmlns:a14="http://schemas.microsoft.com/office/drawing/2010/main"/>
            </a:ext>
          </a:extLst>
        </p:spPr>
      </p:pic>
      <p:pic>
        <p:nvPicPr>
          <p:cNvPr id="7" name="图片 6"/>
          <p:cNvPicPr/>
          <p:nvPr/>
        </p:nvPicPr>
        <p:blipFill>
          <a:blip r:embed="rId3"/>
          <a:stretch>
            <a:fillRect/>
          </a:stretch>
        </p:blipFill>
        <p:spPr>
          <a:xfrm>
            <a:off x="5148064" y="980906"/>
            <a:ext cx="2480945" cy="2136140"/>
          </a:xfrm>
          <a:prstGeom prst="rect">
            <a:avLst/>
          </a:prstGeom>
        </p:spPr>
      </p:pic>
      <p:sp>
        <p:nvSpPr>
          <p:cNvPr id="8" name="矩形 7"/>
          <p:cNvSpPr/>
          <p:nvPr/>
        </p:nvSpPr>
        <p:spPr>
          <a:xfrm>
            <a:off x="3496032" y="3160765"/>
            <a:ext cx="2877711" cy="307777"/>
          </a:xfrm>
          <a:prstGeom prst="rect">
            <a:avLst/>
          </a:prstGeom>
        </p:spPr>
        <p:txBody>
          <a:bodyPr wrap="none">
            <a:spAutoFit/>
          </a:bodyPr>
          <a:lstStyle/>
          <a:p>
            <a:r>
              <a:rPr lang="en-US" altLang="zh-CN" sz="1400" b="1" dirty="0">
                <a:solidFill>
                  <a:srgbClr val="7030A0"/>
                </a:solidFill>
                <a:latin typeface="黑体" pitchFamily="2" charset="-122"/>
                <a:ea typeface="黑体" pitchFamily="2" charset="-122"/>
              </a:rPr>
              <a:t>Cf-252</a:t>
            </a:r>
            <a:r>
              <a:rPr lang="zh-CN" altLang="zh-CN" sz="1400" b="1" dirty="0">
                <a:solidFill>
                  <a:srgbClr val="7030A0"/>
                </a:solidFill>
                <a:latin typeface="黑体" pitchFamily="2" charset="-122"/>
                <a:ea typeface="黑体" pitchFamily="2" charset="-122"/>
              </a:rPr>
              <a:t>中子源位置图像及中子能谱</a:t>
            </a:r>
          </a:p>
        </p:txBody>
      </p:sp>
      <p:pic>
        <p:nvPicPr>
          <p:cNvPr id="9" name="图片 8" descr="himg1Eg01.jpg"/>
          <p:cNvPicPr/>
          <p:nvPr/>
        </p:nvPicPr>
        <p:blipFill rotWithShape="1">
          <a:blip r:embed="rId4"/>
          <a:srcRect r="50209"/>
          <a:stretch/>
        </p:blipFill>
        <p:spPr bwMode="auto">
          <a:xfrm>
            <a:off x="1794554" y="3666579"/>
            <a:ext cx="2625090" cy="2498725"/>
          </a:xfrm>
          <a:prstGeom prst="rect">
            <a:avLst/>
          </a:prstGeom>
          <a:ln>
            <a:noFill/>
          </a:ln>
          <a:extLst>
            <a:ext uri="{53640926-AAD7-44D8-BBD7-CCE9431645EC}">
              <a14:shadowObscured xmlns:a14="http://schemas.microsoft.com/office/drawing/2010/main"/>
            </a:ext>
          </a:extLst>
        </p:spPr>
      </p:pic>
      <p:pic>
        <p:nvPicPr>
          <p:cNvPr id="10" name="图片 9"/>
          <p:cNvPicPr/>
          <p:nvPr/>
        </p:nvPicPr>
        <p:blipFill>
          <a:blip r:embed="rId5"/>
          <a:stretch>
            <a:fillRect/>
          </a:stretch>
        </p:blipFill>
        <p:spPr>
          <a:xfrm>
            <a:off x="5133270" y="3886780"/>
            <a:ext cx="2480946" cy="2206516"/>
          </a:xfrm>
          <a:prstGeom prst="rect">
            <a:avLst/>
          </a:prstGeom>
        </p:spPr>
      </p:pic>
      <p:sp>
        <p:nvSpPr>
          <p:cNvPr id="12" name="矩形 11"/>
          <p:cNvSpPr/>
          <p:nvPr/>
        </p:nvSpPr>
        <p:spPr>
          <a:xfrm>
            <a:off x="3496032" y="6182714"/>
            <a:ext cx="3236784" cy="307777"/>
          </a:xfrm>
          <a:prstGeom prst="rect">
            <a:avLst/>
          </a:prstGeom>
        </p:spPr>
        <p:txBody>
          <a:bodyPr wrap="none">
            <a:spAutoFit/>
          </a:bodyPr>
          <a:lstStyle/>
          <a:p>
            <a:r>
              <a:rPr lang="en-US" altLang="zh-CN" sz="1400" b="1" dirty="0">
                <a:solidFill>
                  <a:srgbClr val="7030A0"/>
                </a:solidFill>
                <a:latin typeface="黑体" pitchFamily="2" charset="-122"/>
                <a:ea typeface="黑体" pitchFamily="2" charset="-122"/>
              </a:rPr>
              <a:t>Cf-252</a:t>
            </a:r>
            <a:r>
              <a:rPr lang="zh-CN" altLang="zh-CN" sz="1400" b="1" dirty="0">
                <a:solidFill>
                  <a:srgbClr val="7030A0"/>
                </a:solidFill>
                <a:latin typeface="黑体" pitchFamily="2" charset="-122"/>
                <a:ea typeface="黑体" pitchFamily="2" charset="-122"/>
              </a:rPr>
              <a:t>中子源伽马位置图像及伽马能谱</a:t>
            </a:r>
          </a:p>
        </p:txBody>
      </p:sp>
    </p:spTree>
    <p:extLst>
      <p:ext uri="{BB962C8B-B14F-4D97-AF65-F5344CB8AC3E}">
        <p14:creationId xmlns:p14="http://schemas.microsoft.com/office/powerpoint/2010/main" val="3972354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4584" y="772120"/>
            <a:ext cx="4943400" cy="928688"/>
          </a:xfrm>
        </p:spPr>
        <p:txBody>
          <a:bodyPr/>
          <a:lstStyle/>
          <a:p>
            <a:pPr>
              <a:defRPr/>
            </a:pPr>
            <a:r>
              <a:rPr lang="en-US" altLang="zh-CN" sz="3600" b="1" dirty="0">
                <a:solidFill>
                  <a:srgbClr val="800000"/>
                </a:solidFill>
                <a:latin typeface="黑体" pitchFamily="2" charset="-122"/>
                <a:ea typeface="黑体" pitchFamily="2" charset="-122"/>
              </a:rPr>
              <a:t>6</a:t>
            </a:r>
            <a:r>
              <a:rPr lang="zh-CN" altLang="en-US" sz="3600" b="1" dirty="0">
                <a:solidFill>
                  <a:srgbClr val="800000"/>
                </a:solidFill>
                <a:latin typeface="黑体" pitchFamily="2" charset="-122"/>
                <a:ea typeface="黑体" pitchFamily="2" charset="-122"/>
              </a:rPr>
              <a:t>、存在问题</a:t>
            </a:r>
          </a:p>
        </p:txBody>
      </p:sp>
      <p:sp>
        <p:nvSpPr>
          <p:cNvPr id="7171" name="Rectangle 3"/>
          <p:cNvSpPr>
            <a:spLocks noGrp="1" noChangeArrowheads="1"/>
          </p:cNvSpPr>
          <p:nvPr>
            <p:ph type="body" idx="1"/>
          </p:nvPr>
        </p:nvSpPr>
        <p:spPr>
          <a:xfrm>
            <a:off x="535434" y="1587178"/>
            <a:ext cx="8501062" cy="2201862"/>
          </a:xfrm>
        </p:spPr>
        <p:txBody>
          <a:bodyPr/>
          <a:lstStyle/>
          <a:p>
            <a:pPr marL="0" indent="0">
              <a:buNone/>
            </a:pPr>
            <a:r>
              <a:rPr lang="en-US" altLang="zh-CN" sz="2400" b="1" dirty="0" smtClean="0">
                <a:solidFill>
                  <a:srgbClr val="0000FF"/>
                </a:solidFill>
                <a:latin typeface="+mn-ea"/>
              </a:rPr>
              <a:t>1</a:t>
            </a:r>
            <a:r>
              <a:rPr lang="zh-CN" altLang="en-US" sz="2400" b="1" dirty="0" smtClean="0">
                <a:solidFill>
                  <a:srgbClr val="0000FF"/>
                </a:solidFill>
                <a:latin typeface="+mn-ea"/>
              </a:rPr>
              <a:t>、未能实现实时化</a:t>
            </a:r>
            <a:endParaRPr lang="en-US" altLang="zh-CN" sz="2400" b="1" dirty="0" smtClean="0">
              <a:solidFill>
                <a:srgbClr val="0000FF"/>
              </a:solidFill>
              <a:latin typeface="+mn-ea"/>
            </a:endParaRPr>
          </a:p>
          <a:p>
            <a:pPr marL="0" indent="0">
              <a:buNone/>
            </a:pPr>
            <a:r>
              <a:rPr lang="en-US" altLang="zh-CN" sz="2400" b="1" dirty="0" smtClean="0">
                <a:solidFill>
                  <a:srgbClr val="0000FF"/>
                </a:solidFill>
                <a:latin typeface="+mn-ea"/>
              </a:rPr>
              <a:t>2</a:t>
            </a:r>
            <a:r>
              <a:rPr lang="zh-CN" altLang="en-US" sz="2400" b="1" dirty="0" smtClean="0">
                <a:solidFill>
                  <a:srgbClr val="0000FF"/>
                </a:solidFill>
                <a:latin typeface="+mn-ea"/>
              </a:rPr>
              <a:t>、系统较为庞大</a:t>
            </a:r>
            <a:endParaRPr lang="en-US" altLang="zh-CN" sz="2400" b="1" dirty="0" smtClean="0">
              <a:solidFill>
                <a:srgbClr val="0000FF"/>
              </a:solidFill>
              <a:latin typeface="+mn-ea"/>
            </a:endParaRPr>
          </a:p>
          <a:p>
            <a:pPr marL="0" indent="0">
              <a:buNone/>
            </a:pPr>
            <a:r>
              <a:rPr lang="en-US" altLang="zh-CN" sz="2400" b="1" dirty="0" smtClean="0">
                <a:solidFill>
                  <a:srgbClr val="0000FF"/>
                </a:solidFill>
                <a:latin typeface="+mn-ea"/>
              </a:rPr>
              <a:t>3</a:t>
            </a:r>
            <a:r>
              <a:rPr lang="zh-CN" altLang="en-US" sz="2400" b="1" dirty="0" smtClean="0">
                <a:solidFill>
                  <a:srgbClr val="0000FF"/>
                </a:solidFill>
                <a:latin typeface="+mn-ea"/>
              </a:rPr>
              <a:t>、探测单元较少，探测效率和位向分辨受限制</a:t>
            </a:r>
            <a:endParaRPr lang="en-US" altLang="zh-CN" sz="2400" b="1" dirty="0" smtClean="0">
              <a:solidFill>
                <a:srgbClr val="0000FF"/>
              </a:solidFill>
              <a:latin typeface="+mn-ea"/>
            </a:endParaRPr>
          </a:p>
          <a:p>
            <a:pPr marL="0" indent="0">
              <a:buNone/>
            </a:pPr>
            <a:r>
              <a:rPr lang="en-US" altLang="zh-CN" sz="2400" b="1" dirty="0" smtClean="0">
                <a:solidFill>
                  <a:srgbClr val="0000FF"/>
                </a:solidFill>
                <a:latin typeface="+mn-ea"/>
              </a:rPr>
              <a:t>4</a:t>
            </a:r>
            <a:r>
              <a:rPr lang="zh-CN" altLang="en-US" sz="2400" b="1" dirty="0" smtClean="0">
                <a:solidFill>
                  <a:srgbClr val="0000FF"/>
                </a:solidFill>
                <a:latin typeface="+mn-ea"/>
              </a:rPr>
              <a:t>、效率随入射角变化未测</a:t>
            </a:r>
            <a:endParaRPr lang="en-US" altLang="zh-CN" sz="2400" b="1" dirty="0">
              <a:solidFill>
                <a:srgbClr val="0000FF"/>
              </a:solidFill>
              <a:latin typeface="+mn-ea"/>
            </a:endParaRPr>
          </a:p>
          <a:p>
            <a:endParaRPr lang="en-US" altLang="zh-CN" sz="2000" b="1" dirty="0" smtClean="0">
              <a:solidFill>
                <a:srgbClr val="0000FF"/>
              </a:solidFill>
              <a:latin typeface="+mj-ea"/>
              <a:ea typeface="+mj-ea"/>
            </a:endParaRPr>
          </a:p>
          <a:p>
            <a:endParaRPr lang="en-US" altLang="zh-CN" sz="2000" dirty="0" smtClean="0">
              <a:solidFill>
                <a:srgbClr val="0000FF"/>
              </a:solidFill>
              <a:latin typeface="+mj-ea"/>
              <a:ea typeface="+mj-ea"/>
            </a:endParaRPr>
          </a:p>
          <a:p>
            <a:endParaRPr lang="zh-CN" altLang="en-US" sz="2000" dirty="0" smtClean="0">
              <a:solidFill>
                <a:srgbClr val="0000FF"/>
              </a:solidFill>
              <a:latin typeface="+mj-ea"/>
              <a:ea typeface="+mj-ea"/>
            </a:endParaRPr>
          </a:p>
          <a:p>
            <a:pPr marL="0" indent="-96838" algn="just">
              <a:lnSpc>
                <a:spcPts val="3000"/>
              </a:lnSpc>
              <a:spcBef>
                <a:spcPct val="0"/>
              </a:spcBef>
              <a:buFont typeface="Arial" pitchFamily="34" charset="0"/>
              <a:buNone/>
            </a:pPr>
            <a:r>
              <a:rPr lang="zh-CN" altLang="en-US" sz="2000" b="1" dirty="0" smtClean="0">
                <a:solidFill>
                  <a:srgbClr val="FF0000"/>
                </a:solidFill>
              </a:rPr>
              <a:t>      </a:t>
            </a:r>
            <a:endParaRPr lang="en-US" altLang="zh-CN" sz="2000" b="1" dirty="0" smtClean="0">
              <a:solidFill>
                <a:srgbClr val="FF0000"/>
              </a:solidFill>
            </a:endParaRPr>
          </a:p>
          <a:p>
            <a:pPr marL="0" indent="-96838" algn="just">
              <a:lnSpc>
                <a:spcPts val="3000"/>
              </a:lnSpc>
              <a:spcBef>
                <a:spcPct val="0"/>
              </a:spcBef>
              <a:buNone/>
            </a:pPr>
            <a:endParaRPr lang="zh-CN" altLang="en-US" sz="2400" b="1" dirty="0" smtClean="0">
              <a:solidFill>
                <a:srgbClr val="FF0000"/>
              </a:solidFill>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5" name="Rectangle 3"/>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18" name="Rectangle 6"/>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6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8928" name="Rectangle 16"/>
          <p:cNvSpPr>
            <a:spLocks noChangeArrowheads="1"/>
          </p:cNvSpPr>
          <p:nvPr/>
        </p:nvSpPr>
        <p:spPr bwMode="auto">
          <a:xfrm>
            <a:off x="0" y="498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1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1751" name="Rectangle 7"/>
          <p:cNvSpPr>
            <a:spLocks noChangeArrowheads="1"/>
          </p:cNvSpPr>
          <p:nvPr/>
        </p:nvSpPr>
        <p:spPr bwMode="auto">
          <a:xfrm>
            <a:off x="0" y="208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00025"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87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6872" name="Rectangle 8"/>
          <p:cNvSpPr>
            <a:spLocks noChangeArrowheads="1"/>
          </p:cNvSpPr>
          <p:nvPr/>
        </p:nvSpPr>
        <p:spPr bwMode="auto">
          <a:xfrm>
            <a:off x="0" y="2238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6873" name="Rectangle 9"/>
          <p:cNvSpPr>
            <a:spLocks noChangeArrowheads="1"/>
          </p:cNvSpPr>
          <p:nvPr/>
        </p:nvSpPr>
        <p:spPr bwMode="auto">
          <a:xfrm>
            <a:off x="0" y="400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789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7895" name="Rectangle 7"/>
          <p:cNvSpPr>
            <a:spLocks noChangeArrowheads="1"/>
          </p:cNvSpPr>
          <p:nvPr/>
        </p:nvSpPr>
        <p:spPr bwMode="auto">
          <a:xfrm>
            <a:off x="0" y="173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789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7900" name="Rectangle 12"/>
          <p:cNvSpPr>
            <a:spLocks noChangeArrowheads="1"/>
          </p:cNvSpPr>
          <p:nvPr/>
        </p:nvSpPr>
        <p:spPr bwMode="auto">
          <a:xfrm>
            <a:off x="0" y="1666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FF0000"/>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790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7905" name="Rectangle 17"/>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FF0000"/>
                </a:solidFill>
                <a:effectLst/>
                <a:latin typeface="Times New Roman" pitchFamily="18" charset="0"/>
                <a:ea typeface="仿宋_GB2312" pitchFamily="49"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09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19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199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999" name="Rectangle 15"/>
          <p:cNvSpPr>
            <a:spLocks noChangeArrowheads="1"/>
          </p:cNvSpPr>
          <p:nvPr/>
        </p:nvSpPr>
        <p:spPr bwMode="auto">
          <a:xfrm>
            <a:off x="0" y="1838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2000" name="Rectangle 16"/>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1106838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
          <p:cNvSpPr>
            <a:spLocks noChangeArrowheads="1"/>
          </p:cNvSpPr>
          <p:nvPr/>
        </p:nvSpPr>
        <p:spPr bwMode="auto">
          <a:xfrm>
            <a:off x="179388" y="1223963"/>
            <a:ext cx="8750300" cy="579437"/>
          </a:xfrm>
          <a:prstGeom prst="rect">
            <a:avLst/>
          </a:prstGeom>
          <a:noFill/>
          <a:ln w="9525">
            <a:noFill/>
            <a:miter lim="800000"/>
            <a:headEnd/>
            <a:tailEnd/>
          </a:ln>
        </p:spPr>
        <p:txBody>
          <a:bodyPr anchor="ctr">
            <a:spAutoFit/>
          </a:bodyPr>
          <a:lstStyle/>
          <a:p>
            <a:pPr>
              <a:lnSpc>
                <a:spcPct val="150000"/>
              </a:lnSpc>
            </a:pPr>
            <a:endParaRPr lang="en-US" altLang="zh-CN" sz="2400" b="1">
              <a:solidFill>
                <a:srgbClr val="FF0000"/>
              </a:solidFill>
              <a:latin typeface="Times New Roman" pitchFamily="18" charset="0"/>
              <a:ea typeface="仿宋_GB2312" pitchFamily="49" charset="-122"/>
              <a:cs typeface="Times New Roman" pitchFamily="18" charset="0"/>
            </a:endParaRPr>
          </a:p>
        </p:txBody>
      </p:sp>
      <p:sp>
        <p:nvSpPr>
          <p:cNvPr id="19461" name="矩形 26"/>
          <p:cNvSpPr>
            <a:spLocks noChangeArrowheads="1"/>
          </p:cNvSpPr>
          <p:nvPr/>
        </p:nvSpPr>
        <p:spPr bwMode="auto">
          <a:xfrm>
            <a:off x="2571736" y="1214422"/>
            <a:ext cx="4071966" cy="1062038"/>
          </a:xfrm>
          <a:prstGeom prst="rect">
            <a:avLst/>
          </a:prstGeom>
          <a:noFill/>
          <a:ln w="9525">
            <a:noFill/>
            <a:miter lim="800000"/>
            <a:headEnd/>
            <a:tailEnd/>
          </a:ln>
        </p:spPr>
        <p:txBody>
          <a:bodyPr wrap="square">
            <a:spAutoFit/>
          </a:bodyPr>
          <a:lstStyle/>
          <a:p>
            <a:pPr>
              <a:lnSpc>
                <a:spcPct val="150000"/>
              </a:lnSpc>
            </a:pPr>
            <a:r>
              <a:rPr lang="zh-CN" altLang="en-US" sz="2400" b="1">
                <a:solidFill>
                  <a:srgbClr val="0000FF"/>
                </a:solidFill>
              </a:rPr>
              <a:t>     </a:t>
            </a:r>
            <a:endParaRPr lang="en-US" altLang="zh-CN" sz="2400" b="1">
              <a:solidFill>
                <a:srgbClr val="0000FF"/>
              </a:solidFill>
            </a:endParaRPr>
          </a:p>
          <a:p>
            <a:pPr>
              <a:lnSpc>
                <a:spcPct val="150000"/>
              </a:lnSpc>
            </a:pPr>
            <a:endParaRPr lang="zh-CN" altLang="en-US"/>
          </a:p>
        </p:txBody>
      </p:sp>
      <p:sp>
        <p:nvSpPr>
          <p:cNvPr id="7" name="标题 6"/>
          <p:cNvSpPr>
            <a:spLocks noGrp="1"/>
          </p:cNvSpPr>
          <p:nvPr>
            <p:ph type="title"/>
          </p:nvPr>
        </p:nvSpPr>
        <p:spPr>
          <a:xfrm>
            <a:off x="2857488" y="2852936"/>
            <a:ext cx="4378808" cy="1143000"/>
          </a:xfrm>
        </p:spPr>
        <p:txBody>
          <a:bodyPr/>
          <a:lstStyle/>
          <a:p>
            <a:r>
              <a:rPr lang="zh-CN" altLang="en-US" dirty="0" smtClean="0">
                <a:solidFill>
                  <a:srgbClr val="FF0000"/>
                </a:solidFill>
              </a:rPr>
              <a:t>谢谢大家！</a:t>
            </a:r>
            <a:r>
              <a:rPr lang="zh-CN" altLang="en-US" dirty="0" smtClean="0"/>
              <a:t>          </a:t>
            </a:r>
            <a:r>
              <a:rPr lang="en-US" altLang="zh-CN" dirty="0" smtClean="0"/>
              <a:t/>
            </a:r>
            <a:br>
              <a:rPr lang="en-US" altLang="zh-CN" dirty="0" smtClean="0"/>
            </a:br>
            <a:r>
              <a:rPr lang="en-US" altLang="zh-CN" dirty="0" smtClean="0"/>
              <a:t/>
            </a:r>
            <a:br>
              <a:rPr lang="en-US" altLang="zh-CN" dirty="0" smtClean="0"/>
            </a:br>
            <a:r>
              <a:rPr lang="zh-CN" altLang="en-US" dirty="0" smtClean="0">
                <a:solidFill>
                  <a:srgbClr val="FF0000"/>
                </a:solidFill>
              </a:rPr>
              <a:t>  </a:t>
            </a:r>
            <a:r>
              <a:rPr lang="en-US" altLang="zh-CN" sz="4000" dirty="0" smtClean="0"/>
              <a:t/>
            </a:r>
            <a:br>
              <a:rPr lang="en-US" altLang="zh-CN" sz="4000" dirty="0" smtClean="0"/>
            </a:br>
            <a:endParaRPr lang="zh-CN" altLang="en-US" sz="4000" dirty="0"/>
          </a:p>
        </p:txBody>
      </p:sp>
    </p:spTree>
    <p:extLst>
      <p:ext uri="{BB962C8B-B14F-4D97-AF65-F5344CB8AC3E}">
        <p14:creationId xmlns:p14="http://schemas.microsoft.com/office/powerpoint/2010/main" val="1448603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0648" y="764704"/>
            <a:ext cx="8229600" cy="1143000"/>
          </a:xfrm>
        </p:spPr>
        <p:txBody>
          <a:bodyPr/>
          <a:lstStyle/>
          <a:p>
            <a:r>
              <a:rPr lang="en-US" altLang="zh-CN" sz="3600" b="1" dirty="0" smtClean="0">
                <a:solidFill>
                  <a:srgbClr val="800000"/>
                </a:solidFill>
                <a:latin typeface="黑体" pitchFamily="2" charset="-122"/>
                <a:ea typeface="黑体" pitchFamily="2" charset="-122"/>
              </a:rPr>
              <a:t>0 </a:t>
            </a:r>
            <a:r>
              <a:rPr lang="zh-CN" altLang="en-US" sz="3600" b="1" dirty="0" smtClean="0">
                <a:solidFill>
                  <a:srgbClr val="800000"/>
                </a:solidFill>
                <a:latin typeface="黑体" pitchFamily="2" charset="-122"/>
                <a:ea typeface="黑体" pitchFamily="2" charset="-122"/>
              </a:rPr>
              <a:t>、目的、意义及原理</a:t>
            </a:r>
            <a:endParaRPr lang="zh-CN" altLang="en-US" sz="3600" b="1" dirty="0">
              <a:solidFill>
                <a:srgbClr val="800000"/>
              </a:solidFill>
              <a:latin typeface="黑体" pitchFamily="2" charset="-122"/>
              <a:ea typeface="黑体" pitchFamily="2" charset="-122"/>
            </a:endParaRPr>
          </a:p>
        </p:txBody>
      </p:sp>
      <p:sp>
        <p:nvSpPr>
          <p:cNvPr id="3" name="内容占位符 2"/>
          <p:cNvSpPr>
            <a:spLocks noGrp="1"/>
          </p:cNvSpPr>
          <p:nvPr>
            <p:ph idx="1"/>
          </p:nvPr>
        </p:nvSpPr>
        <p:spPr/>
        <p:txBody>
          <a:bodyPr/>
          <a:lstStyle/>
          <a:p>
            <a:r>
              <a:rPr lang="zh-CN" altLang="en-US" sz="2400" b="1" dirty="0" smtClean="0">
                <a:solidFill>
                  <a:srgbClr val="0000FF"/>
                </a:solidFill>
              </a:rPr>
              <a:t>中子难以被完全屏蔽，在特殊核材料监控中，铀及超铀元素钚自发或者诱发裂变产生的中子</a:t>
            </a:r>
            <a:r>
              <a:rPr lang="en-US" sz="2400" b="1" dirty="0" smtClean="0">
                <a:solidFill>
                  <a:srgbClr val="0000FF"/>
                </a:solidFill>
              </a:rPr>
              <a:t>(</a:t>
            </a:r>
            <a:r>
              <a:rPr lang="zh-CN" altLang="en-US" sz="2400" b="1" dirty="0" smtClean="0">
                <a:solidFill>
                  <a:srgbClr val="0000FF"/>
                </a:solidFill>
              </a:rPr>
              <a:t>能量小于</a:t>
            </a:r>
            <a:r>
              <a:rPr lang="en-US" sz="2400" b="1" dirty="0" smtClean="0">
                <a:solidFill>
                  <a:srgbClr val="0000FF"/>
                </a:solidFill>
              </a:rPr>
              <a:t>10 </a:t>
            </a:r>
            <a:r>
              <a:rPr lang="en-US" sz="2400" b="1" dirty="0" err="1" smtClean="0">
                <a:solidFill>
                  <a:srgbClr val="0000FF"/>
                </a:solidFill>
              </a:rPr>
              <a:t>MeV</a:t>
            </a:r>
            <a:r>
              <a:rPr lang="en-US" sz="2400" b="1" dirty="0" smtClean="0">
                <a:solidFill>
                  <a:srgbClr val="0000FF"/>
                </a:solidFill>
              </a:rPr>
              <a:t>)</a:t>
            </a:r>
            <a:r>
              <a:rPr lang="zh-CN" altLang="en-US" sz="2400" b="1" dirty="0" smtClean="0">
                <a:solidFill>
                  <a:srgbClr val="0000FF"/>
                </a:solidFill>
              </a:rPr>
              <a:t>是其区别于伽马射线的重要材料特征指示</a:t>
            </a:r>
            <a:endParaRPr lang="en-US" altLang="zh-CN" sz="2400" b="1" dirty="0" smtClean="0">
              <a:solidFill>
                <a:srgbClr val="0000FF"/>
              </a:solidFill>
            </a:endParaRPr>
          </a:p>
          <a:p>
            <a:r>
              <a:rPr lang="zh-CN" altLang="en-US" sz="2400" b="1" dirty="0" smtClean="0">
                <a:solidFill>
                  <a:srgbClr val="0000FF"/>
                </a:solidFill>
              </a:rPr>
              <a:t>在空间射线探测中，通过探测太阳耀斑中</a:t>
            </a:r>
            <a:r>
              <a:rPr lang="en-US" sz="2400" b="1" dirty="0" err="1" smtClean="0">
                <a:solidFill>
                  <a:srgbClr val="0000FF"/>
                </a:solidFill>
              </a:rPr>
              <a:t>MeV</a:t>
            </a:r>
            <a:r>
              <a:rPr lang="zh-CN" altLang="en-US" sz="2400" b="1" dirty="0" smtClean="0">
                <a:solidFill>
                  <a:srgbClr val="0000FF"/>
                </a:solidFill>
              </a:rPr>
              <a:t>能量的中子可以获得带电粒子加速的重要信息</a:t>
            </a:r>
            <a:endParaRPr lang="en-US" altLang="zh-CN" sz="2400" b="1" dirty="0" smtClean="0">
              <a:solidFill>
                <a:srgbClr val="0000FF"/>
              </a:solidFill>
            </a:endParaRPr>
          </a:p>
          <a:p>
            <a:r>
              <a:rPr lang="zh-CN" altLang="en-US" sz="2400" b="1" dirty="0" smtClean="0">
                <a:solidFill>
                  <a:srgbClr val="0000FF"/>
                </a:solidFill>
              </a:rPr>
              <a:t>核爆炸放射性材料分布探测中，要求探测系统在较大空间范围内获得核材料的位置信息及其辐射能谱</a:t>
            </a:r>
            <a:endParaRPr lang="en-US" altLang="zh-CN" sz="2400" b="1" dirty="0" smtClean="0">
              <a:solidFill>
                <a:srgbClr val="0000FF"/>
              </a:solidFill>
            </a:endParaRPr>
          </a:p>
          <a:p>
            <a:r>
              <a:rPr lang="zh-CN" altLang="en-US" sz="2400" b="1" dirty="0">
                <a:solidFill>
                  <a:srgbClr val="0000FF"/>
                </a:solidFill>
              </a:rPr>
              <a:t>要求探测系统同时具有</a:t>
            </a:r>
            <a:r>
              <a:rPr lang="zh-CN" altLang="en-US" sz="2400" b="1" dirty="0" smtClean="0">
                <a:solidFill>
                  <a:srgbClr val="FF0000"/>
                </a:solidFill>
              </a:rPr>
              <a:t>位置、能量和粒子分辨能力</a:t>
            </a:r>
            <a:endParaRPr lang="zh-CN" altLang="en-US" sz="2400" b="1" dirty="0">
              <a:solidFill>
                <a:srgbClr val="FF0000"/>
              </a:solidFill>
            </a:endParaRPr>
          </a:p>
        </p:txBody>
      </p:sp>
    </p:spTree>
    <p:extLst>
      <p:ext uri="{BB962C8B-B14F-4D97-AF65-F5344CB8AC3E}">
        <p14:creationId xmlns:p14="http://schemas.microsoft.com/office/powerpoint/2010/main" val="356558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76672" y="535781"/>
            <a:ext cx="8229600" cy="928688"/>
          </a:xfrm>
        </p:spPr>
        <p:txBody>
          <a:bodyPr/>
          <a:lstStyle/>
          <a:p>
            <a:pPr>
              <a:defRPr/>
            </a:pPr>
            <a:r>
              <a:rPr lang="en-US" altLang="zh-CN" sz="3600" b="1" dirty="0">
                <a:solidFill>
                  <a:srgbClr val="800000"/>
                </a:solidFill>
                <a:latin typeface="黑体" pitchFamily="2" charset="-122"/>
                <a:ea typeface="黑体" pitchFamily="2" charset="-122"/>
              </a:rPr>
              <a:t>0</a:t>
            </a:r>
            <a:r>
              <a:rPr lang="zh-CN" altLang="en-US" sz="3600" b="1" dirty="0">
                <a:solidFill>
                  <a:srgbClr val="800000"/>
                </a:solidFill>
                <a:latin typeface="黑体" pitchFamily="2" charset="-122"/>
                <a:ea typeface="黑体" pitchFamily="2" charset="-122"/>
              </a:rPr>
              <a:t>、目的、意义及原理</a:t>
            </a:r>
          </a:p>
        </p:txBody>
      </p:sp>
      <p:sp>
        <p:nvSpPr>
          <p:cNvPr id="1029" name="Rectangle 1"/>
          <p:cNvSpPr>
            <a:spLocks noChangeArrowheads="1"/>
          </p:cNvSpPr>
          <p:nvPr/>
        </p:nvSpPr>
        <p:spPr bwMode="auto">
          <a:xfrm>
            <a:off x="357188" y="1000125"/>
            <a:ext cx="8643937" cy="830263"/>
          </a:xfrm>
          <a:prstGeom prst="rect">
            <a:avLst/>
          </a:prstGeom>
          <a:noFill/>
          <a:ln w="9525">
            <a:noFill/>
            <a:miter lim="800000"/>
            <a:headEnd/>
            <a:tailEnd/>
          </a:ln>
        </p:spPr>
        <p:txBody>
          <a:bodyPr anchor="ctr">
            <a:spAutoFit/>
          </a:bodyPr>
          <a:lstStyle/>
          <a:p>
            <a:pPr indent="363538"/>
            <a:endParaRPr lang="en-US" altLang="zh-CN" sz="2400">
              <a:solidFill>
                <a:srgbClr val="000000"/>
              </a:solidFill>
              <a:latin typeface="Times New Roman" pitchFamily="18" charset="0"/>
              <a:ea typeface="仿宋_GB2312" pitchFamily="49" charset="-122"/>
              <a:cs typeface="Times New Roman" pitchFamily="18" charset="0"/>
            </a:endParaRPr>
          </a:p>
          <a:p>
            <a:pPr indent="363538"/>
            <a:endParaRPr lang="en-US" altLang="zh-CN" sz="2400">
              <a:solidFill>
                <a:srgbClr val="000000"/>
              </a:solidFill>
              <a:latin typeface="Times New Roman" pitchFamily="18" charset="0"/>
              <a:ea typeface="仿宋_GB2312" pitchFamily="49" charset="-122"/>
              <a:cs typeface="Times New Roman" pitchFamily="18" charset="0"/>
            </a:endParaRPr>
          </a:p>
        </p:txBody>
      </p:sp>
      <p:sp>
        <p:nvSpPr>
          <p:cNvPr id="10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 name="Rectangle 3"/>
          <p:cNvSpPr txBox="1">
            <a:spLocks noChangeArrowheads="1"/>
          </p:cNvSpPr>
          <p:nvPr/>
        </p:nvSpPr>
        <p:spPr bwMode="auto">
          <a:xfrm>
            <a:off x="571500" y="5500688"/>
            <a:ext cx="8429625" cy="2278062"/>
          </a:xfrm>
          <a:prstGeom prst="rect">
            <a:avLst/>
          </a:prstGeom>
          <a:noFill/>
          <a:ln w="9525">
            <a:noFill/>
            <a:miter lim="800000"/>
            <a:headEnd/>
            <a:tailEnd/>
          </a:ln>
        </p:spPr>
        <p:txBody>
          <a:bodyPr/>
          <a:lstStyle/>
          <a:p>
            <a:pPr indent="-96838" algn="just" eaLnBrk="0" hangingPunct="0">
              <a:lnSpc>
                <a:spcPts val="3000"/>
              </a:lnSpc>
              <a:buFont typeface="Arial" pitchFamily="34" charset="0"/>
              <a:buNone/>
              <a:defRPr/>
            </a:pPr>
            <a:endParaRPr lang="zh-CN" altLang="en-US" sz="2000" b="1" kern="0" dirty="0">
              <a:solidFill>
                <a:srgbClr val="FF0000"/>
              </a:solidFill>
              <a:latin typeface="+mn-lt"/>
              <a:ea typeface="+mn-ea"/>
            </a:endParaRPr>
          </a:p>
          <a:p>
            <a:pPr indent="-96838" algn="just" eaLnBrk="0" hangingPunct="0">
              <a:lnSpc>
                <a:spcPts val="3000"/>
              </a:lnSpc>
              <a:buFont typeface="Arial" pitchFamily="34" charset="0"/>
              <a:buNone/>
              <a:defRPr/>
            </a:pPr>
            <a:endParaRPr lang="en-US" altLang="zh-CN" sz="2000" b="1" kern="0" dirty="0">
              <a:solidFill>
                <a:srgbClr val="0000FF"/>
              </a:solidFill>
              <a:latin typeface="+mn-lt"/>
              <a:ea typeface="+mn-ea"/>
            </a:endParaRPr>
          </a:p>
          <a:p>
            <a:pPr indent="-96838" algn="just" eaLnBrk="0" hangingPunct="0">
              <a:lnSpc>
                <a:spcPts val="3000"/>
              </a:lnSpc>
              <a:buFont typeface="Arial" pitchFamily="34" charset="0"/>
              <a:buNone/>
              <a:defRPr/>
            </a:pPr>
            <a:endParaRPr lang="zh-CN" altLang="en-US" sz="2000" b="1" kern="0" dirty="0">
              <a:solidFill>
                <a:srgbClr val="0000FF"/>
              </a:solidFill>
              <a:latin typeface="+mn-lt"/>
              <a:ea typeface="+mn-ea"/>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27" name="Object 3"/>
          <p:cNvGraphicFramePr>
            <a:graphicFrameLocks noChangeAspect="1"/>
          </p:cNvGraphicFramePr>
          <p:nvPr>
            <p:extLst>
              <p:ext uri="{D42A27DB-BD31-4B8C-83A1-F6EECF244321}">
                <p14:modId xmlns:p14="http://schemas.microsoft.com/office/powerpoint/2010/main" val="2012158395"/>
              </p:ext>
            </p:extLst>
          </p:nvPr>
        </p:nvGraphicFramePr>
        <p:xfrm>
          <a:off x="0" y="1331697"/>
          <a:ext cx="3794025" cy="2529351"/>
        </p:xfrm>
        <a:graphic>
          <a:graphicData uri="http://schemas.openxmlformats.org/presentationml/2006/ole">
            <mc:AlternateContent xmlns:mc="http://schemas.openxmlformats.org/markup-compatibility/2006">
              <mc:Choice xmlns:v="urn:schemas-microsoft-com:vml" Requires="v">
                <p:oleObj spid="_x0000_s64535" name="Visio" r:id="rId3" imgW="2851893" imgH="1881347" progId="Visio.Drawing.11">
                  <p:embed/>
                </p:oleObj>
              </mc:Choice>
              <mc:Fallback>
                <p:oleObj name="Visio" r:id="rId3" imgW="2851893" imgH="188134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31697"/>
                        <a:ext cx="3794025" cy="2529351"/>
                      </a:xfrm>
                      <a:prstGeom prst="rect">
                        <a:avLst/>
                      </a:prstGeom>
                      <a:noFill/>
                      <a:extLst/>
                    </p:spPr>
                  </p:pic>
                </p:oleObj>
              </mc:Fallback>
            </mc:AlternateContent>
          </a:graphicData>
        </a:graphic>
      </p:graphicFrame>
      <p:sp>
        <p:nvSpPr>
          <p:cNvPr id="14" name="TextBox 13"/>
          <p:cNvSpPr txBox="1"/>
          <p:nvPr/>
        </p:nvSpPr>
        <p:spPr>
          <a:xfrm>
            <a:off x="3714744" y="1357298"/>
            <a:ext cx="4572032" cy="2246769"/>
          </a:xfrm>
          <a:prstGeom prst="rect">
            <a:avLst/>
          </a:prstGeom>
          <a:noFill/>
        </p:spPr>
        <p:txBody>
          <a:bodyPr wrap="square" rtlCol="0">
            <a:spAutoFit/>
          </a:bodyPr>
          <a:lstStyle/>
          <a:p>
            <a:pPr algn="just"/>
            <a:r>
              <a:rPr lang="zh-CN" altLang="en-US" sz="2000" b="1" dirty="0" smtClean="0">
                <a:solidFill>
                  <a:srgbClr val="0000FF"/>
                </a:solidFill>
              </a:rPr>
              <a:t>能量和位向重建：</a:t>
            </a:r>
            <a:r>
              <a:rPr lang="zh-CN" altLang="en-US" sz="2000" b="1" u="sng" dirty="0" smtClean="0">
                <a:solidFill>
                  <a:srgbClr val="FF0000"/>
                </a:solidFill>
              </a:rPr>
              <a:t>一次事件</a:t>
            </a:r>
            <a:r>
              <a:rPr lang="zh-CN" altLang="en-US" sz="2000" b="1" dirty="0" smtClean="0">
                <a:solidFill>
                  <a:srgbClr val="FF0000"/>
                </a:solidFill>
              </a:rPr>
              <a:t> ，</a:t>
            </a:r>
            <a:r>
              <a:rPr lang="zh-CN" altLang="en-US" sz="2000" b="1" u="sng" dirty="0" smtClean="0">
                <a:solidFill>
                  <a:srgbClr val="FF0000"/>
                </a:solidFill>
              </a:rPr>
              <a:t>两个位置</a:t>
            </a:r>
            <a:r>
              <a:rPr lang="zh-CN" altLang="en-US" sz="2000" b="1" dirty="0" smtClean="0">
                <a:solidFill>
                  <a:srgbClr val="FF0000"/>
                </a:solidFill>
              </a:rPr>
              <a:t>（散射位置、接收位置），</a:t>
            </a:r>
            <a:r>
              <a:rPr lang="zh-CN" altLang="en-US" sz="2000" b="1" u="sng" dirty="0" smtClean="0">
                <a:solidFill>
                  <a:srgbClr val="FF0000"/>
                </a:solidFill>
              </a:rPr>
              <a:t>两个能量</a:t>
            </a:r>
            <a:r>
              <a:rPr lang="zh-CN" altLang="en-US" sz="2000" b="1" dirty="0" smtClean="0">
                <a:solidFill>
                  <a:srgbClr val="FF0000"/>
                </a:solidFill>
              </a:rPr>
              <a:t>（反冲核能量，散射中子能量）。</a:t>
            </a:r>
            <a:endParaRPr lang="en-US" altLang="zh-CN" sz="2000" b="1" dirty="0" smtClean="0">
              <a:solidFill>
                <a:srgbClr val="FF0000"/>
              </a:solidFill>
            </a:endParaRPr>
          </a:p>
          <a:p>
            <a:pPr algn="just"/>
            <a:endParaRPr lang="en-US" altLang="zh-CN" sz="2000" b="1" dirty="0" smtClean="0">
              <a:solidFill>
                <a:srgbClr val="FF0000"/>
              </a:solidFill>
            </a:endParaRPr>
          </a:p>
          <a:p>
            <a:pPr algn="just"/>
            <a:r>
              <a:rPr lang="zh-CN" altLang="en-US" sz="2000" b="1" dirty="0" smtClean="0">
                <a:solidFill>
                  <a:srgbClr val="FF0000"/>
                </a:solidFill>
              </a:rPr>
              <a:t>中子：</a:t>
            </a:r>
            <a:endParaRPr lang="en-US" altLang="zh-CN" sz="2000" b="1" dirty="0" smtClean="0">
              <a:solidFill>
                <a:srgbClr val="FF0000"/>
              </a:solidFill>
            </a:endParaRPr>
          </a:p>
          <a:p>
            <a:pPr algn="just"/>
            <a:endParaRPr lang="en-US" altLang="zh-CN" sz="2000" b="1" dirty="0" smtClean="0">
              <a:solidFill>
                <a:srgbClr val="FF0000"/>
              </a:solidFill>
            </a:endParaRPr>
          </a:p>
          <a:p>
            <a:pPr algn="just"/>
            <a:r>
              <a:rPr lang="zh-CN" altLang="en-US" sz="2000" b="1" dirty="0" smtClean="0">
                <a:solidFill>
                  <a:srgbClr val="FF0000"/>
                </a:solidFill>
              </a:rPr>
              <a:t>伽马：</a:t>
            </a:r>
            <a:endParaRPr lang="zh-CN" altLang="en-US" sz="2000" b="1" dirty="0">
              <a:solidFill>
                <a:srgbClr val="FF0000"/>
              </a:solidFill>
            </a:endParaRPr>
          </a:p>
        </p:txBody>
      </p:sp>
      <p:sp>
        <p:nvSpPr>
          <p:cNvPr id="16" name="TextBox 15"/>
          <p:cNvSpPr txBox="1"/>
          <p:nvPr/>
        </p:nvSpPr>
        <p:spPr>
          <a:xfrm>
            <a:off x="1285852" y="3214686"/>
            <a:ext cx="1857388" cy="307777"/>
          </a:xfrm>
          <a:prstGeom prst="rect">
            <a:avLst/>
          </a:prstGeom>
          <a:noFill/>
        </p:spPr>
        <p:txBody>
          <a:bodyPr wrap="square" rtlCol="0">
            <a:spAutoFit/>
          </a:bodyPr>
          <a:lstStyle/>
          <a:p>
            <a:r>
              <a:rPr lang="zh-CN" altLang="en-US" sz="1400" b="1" dirty="0" smtClean="0">
                <a:solidFill>
                  <a:srgbClr val="7030A0"/>
                </a:solidFill>
                <a:latin typeface="+mj-ea"/>
                <a:ea typeface="+mj-ea"/>
              </a:rPr>
              <a:t>成像原理图</a:t>
            </a:r>
            <a:endParaRPr lang="zh-CN" altLang="en-US" sz="1400" b="1" dirty="0">
              <a:solidFill>
                <a:srgbClr val="7030A0"/>
              </a:solidFill>
              <a:latin typeface="+mj-ea"/>
              <a:ea typeface="+mj-ea"/>
            </a:endParaRPr>
          </a:p>
        </p:txBody>
      </p:sp>
      <p:pic>
        <p:nvPicPr>
          <p:cNvPr id="2"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429388" y="2569464"/>
            <a:ext cx="1387941" cy="571504"/>
          </a:xfrm>
          <a:prstGeom prst="rect">
            <a:avLst/>
          </a:prstGeom>
          <a:noFill/>
        </p:spPr>
      </p:pic>
      <p:pic>
        <p:nvPicPr>
          <p:cNvPr id="3"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72000" y="2640332"/>
            <a:ext cx="1714512" cy="428628"/>
          </a:xfrm>
          <a:prstGeom prst="rect">
            <a:avLst/>
          </a:prstGeom>
          <a:noFill/>
        </p:spPr>
      </p:pic>
      <p:sp>
        <p:nvSpPr>
          <p:cNvPr id="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7" name="Rectangle 6"/>
          <p:cNvSpPr>
            <a:spLocks noChangeArrowheads="1"/>
          </p:cNvSpPr>
          <p:nvPr/>
        </p:nvSpPr>
        <p:spPr bwMode="auto">
          <a:xfrm>
            <a:off x="3877379" y="3796005"/>
            <a:ext cx="481826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tabLst>
                <a:tab pos="3151188" algn="ctr"/>
              </a:tabLst>
            </a:pPr>
            <a:r>
              <a:rPr lang="zh-CN" altLang="en-US" b="1" dirty="0" smtClean="0">
                <a:solidFill>
                  <a:srgbClr val="0000FF"/>
                </a:solidFill>
              </a:rPr>
              <a:t>    </a:t>
            </a:r>
            <a:r>
              <a:rPr lang="zh-CN" altLang="en-US" sz="1800" b="1" dirty="0" smtClean="0">
                <a:solidFill>
                  <a:srgbClr val="0000FF"/>
                </a:solidFill>
              </a:rPr>
              <a:t>中</a:t>
            </a:r>
            <a:r>
              <a:rPr lang="zh-CN" altLang="en-US" sz="1800" b="1" dirty="0" smtClean="0">
                <a:solidFill>
                  <a:srgbClr val="0000FF"/>
                </a:solidFill>
              </a:rPr>
              <a:t>子能量为</a:t>
            </a:r>
            <a:r>
              <a:rPr lang="en-US" altLang="zh-CN" sz="1800" b="1" dirty="0" smtClean="0">
                <a:solidFill>
                  <a:srgbClr val="0000FF"/>
                </a:solidFill>
              </a:rPr>
              <a:t>E</a:t>
            </a:r>
            <a:r>
              <a:rPr lang="en-US" altLang="zh-CN" sz="1800" b="1" baseline="-25000" dirty="0" smtClean="0">
                <a:solidFill>
                  <a:srgbClr val="0000FF"/>
                </a:solidFill>
              </a:rPr>
              <a:t>p1</a:t>
            </a:r>
            <a:r>
              <a:rPr lang="zh-CN" altLang="en-US" sz="1800" b="1" dirty="0" smtClean="0">
                <a:solidFill>
                  <a:srgbClr val="0000FF"/>
                </a:solidFill>
              </a:rPr>
              <a:t>和</a:t>
            </a:r>
            <a:r>
              <a:rPr lang="en-US" altLang="zh-CN" sz="1800" b="1" dirty="0" smtClean="0">
                <a:solidFill>
                  <a:srgbClr val="0000FF"/>
                </a:solidFill>
              </a:rPr>
              <a:t>E</a:t>
            </a:r>
            <a:r>
              <a:rPr lang="en-US" altLang="zh-CN" sz="1800" b="1" baseline="-25000" dirty="0" smtClean="0">
                <a:solidFill>
                  <a:srgbClr val="0000FF"/>
                </a:solidFill>
              </a:rPr>
              <a:t>n1</a:t>
            </a:r>
            <a:r>
              <a:rPr lang="zh-CN" altLang="en-US" sz="1800" b="1" dirty="0" smtClean="0">
                <a:solidFill>
                  <a:srgbClr val="0000FF"/>
                </a:solidFill>
              </a:rPr>
              <a:t>相加，可分别通过测量探测器的脉冲幅度谱和散射中子的飞行时间谱获得。通过角度公式可以获得事件的“概率锥”，通过对许多平面上的“事件圈”叠加，即可确定中子源方向。采用脉冲形状甄别</a:t>
            </a:r>
            <a:r>
              <a:rPr lang="en-US" altLang="zh-CN" sz="1800" b="1" dirty="0" smtClean="0">
                <a:solidFill>
                  <a:srgbClr val="0000FF"/>
                </a:solidFill>
              </a:rPr>
              <a:t>(PSD)</a:t>
            </a:r>
            <a:r>
              <a:rPr lang="zh-CN" altLang="en-US" sz="1800" b="1" dirty="0" smtClean="0">
                <a:solidFill>
                  <a:srgbClr val="0000FF"/>
                </a:solidFill>
              </a:rPr>
              <a:t>技术和中子、伽马在前后探测器之间飞行时间的不同，能够对源中的伽马射线进行有效甄别。</a:t>
            </a:r>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43" name="Object 19"/>
          <p:cNvGraphicFramePr>
            <a:graphicFrameLocks noChangeAspect="1"/>
          </p:cNvGraphicFramePr>
          <p:nvPr>
            <p:extLst>
              <p:ext uri="{D42A27DB-BD31-4B8C-83A1-F6EECF244321}">
                <p14:modId xmlns:p14="http://schemas.microsoft.com/office/powerpoint/2010/main" val="2763478414"/>
              </p:ext>
            </p:extLst>
          </p:nvPr>
        </p:nvGraphicFramePr>
        <p:xfrm>
          <a:off x="4572000" y="3214164"/>
          <a:ext cx="1285884" cy="358852"/>
        </p:xfrm>
        <a:graphic>
          <a:graphicData uri="http://schemas.openxmlformats.org/presentationml/2006/ole">
            <mc:AlternateContent xmlns:mc="http://schemas.openxmlformats.org/markup-compatibility/2006">
              <mc:Choice xmlns:v="urn:schemas-microsoft-com:vml" Requires="v">
                <p:oleObj spid="_x0000_s64536" r:id="rId7" imgW="825500" imgH="228600" progId="">
                  <p:embed/>
                </p:oleObj>
              </mc:Choice>
              <mc:Fallback>
                <p:oleObj r:id="rId7" imgW="82550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214164"/>
                        <a:ext cx="1285884" cy="358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45" name="Object 21"/>
          <p:cNvGraphicFramePr>
            <a:graphicFrameLocks noChangeAspect="1"/>
          </p:cNvGraphicFramePr>
          <p:nvPr>
            <p:extLst>
              <p:ext uri="{D42A27DB-BD31-4B8C-83A1-F6EECF244321}">
                <p14:modId xmlns:p14="http://schemas.microsoft.com/office/powerpoint/2010/main" val="2755576281"/>
              </p:ext>
            </p:extLst>
          </p:nvPr>
        </p:nvGraphicFramePr>
        <p:xfrm>
          <a:off x="6072197" y="3074090"/>
          <a:ext cx="2623203" cy="642942"/>
        </p:xfrm>
        <a:graphic>
          <a:graphicData uri="http://schemas.openxmlformats.org/presentationml/2006/ole">
            <mc:AlternateContent xmlns:mc="http://schemas.openxmlformats.org/markup-compatibility/2006">
              <mc:Choice xmlns:v="urn:schemas-microsoft-com:vml" Requires="v">
                <p:oleObj spid="_x0000_s64537" r:id="rId9" imgW="1943100" imgH="482600" progId="">
                  <p:embed/>
                </p:oleObj>
              </mc:Choice>
              <mc:Fallback>
                <p:oleObj r:id="rId9" imgW="1943100" imgH="482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97" y="3074090"/>
                        <a:ext cx="2623203"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47" name="Picture 23"/>
          <p:cNvPicPr>
            <a:picLocks noChangeAspect="1" noChangeArrowheads="1"/>
          </p:cNvPicPr>
          <p:nvPr/>
        </p:nvPicPr>
        <p:blipFill>
          <a:blip r:embed="rId11"/>
          <a:srcRect/>
          <a:stretch>
            <a:fillRect/>
          </a:stretch>
        </p:blipFill>
        <p:spPr bwMode="auto">
          <a:xfrm>
            <a:off x="357158" y="3993541"/>
            <a:ext cx="3357586" cy="2243771"/>
          </a:xfrm>
          <a:prstGeom prst="rect">
            <a:avLst/>
          </a:prstGeom>
          <a:noFill/>
          <a:ln w="9525">
            <a:noFill/>
            <a:miter lim="800000"/>
            <a:headEnd/>
            <a:tailEnd/>
          </a:ln>
          <a:effectLst/>
        </p:spPr>
      </p:pic>
      <p:sp>
        <p:nvSpPr>
          <p:cNvPr id="37" name="矩形 36"/>
          <p:cNvSpPr/>
          <p:nvPr/>
        </p:nvSpPr>
        <p:spPr>
          <a:xfrm>
            <a:off x="857224" y="6289575"/>
            <a:ext cx="1980029" cy="307777"/>
          </a:xfrm>
          <a:prstGeom prst="rect">
            <a:avLst/>
          </a:prstGeom>
        </p:spPr>
        <p:txBody>
          <a:bodyPr wrap="none">
            <a:spAutoFit/>
          </a:bodyPr>
          <a:lstStyle/>
          <a:p>
            <a:r>
              <a:rPr lang="en-US" altLang="zh-CN" sz="1400" b="1" dirty="0" smtClean="0">
                <a:solidFill>
                  <a:srgbClr val="7030A0"/>
                </a:solidFill>
                <a:latin typeface="黑体" pitchFamily="2" charset="-122"/>
                <a:ea typeface="黑体" pitchFamily="2" charset="-122"/>
              </a:rPr>
              <a:t>Sandia</a:t>
            </a:r>
            <a:r>
              <a:rPr lang="zh-CN" altLang="en-US" sz="1400" b="1" dirty="0" smtClean="0">
                <a:solidFill>
                  <a:srgbClr val="7030A0"/>
                </a:solidFill>
                <a:latin typeface="黑体" pitchFamily="2" charset="-122"/>
                <a:ea typeface="黑体" pitchFamily="2" charset="-122"/>
              </a:rPr>
              <a:t>实验室散射相机</a:t>
            </a:r>
            <a:endParaRPr lang="zh-CN" altLang="en-US" sz="1400" b="1" dirty="0">
              <a:solidFill>
                <a:srgbClr val="7030A0"/>
              </a:solidFill>
              <a:latin typeface="黑体" pitchFamily="2" charset="-122"/>
              <a:ea typeface="黑体" pitchFamily="2" charset="-122"/>
            </a:endParaRPr>
          </a:p>
        </p:txBody>
      </p:sp>
    </p:spTree>
    <p:extLst>
      <p:ext uri="{BB962C8B-B14F-4D97-AF65-F5344CB8AC3E}">
        <p14:creationId xmlns:p14="http://schemas.microsoft.com/office/powerpoint/2010/main" val="2160371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12776" y="599050"/>
            <a:ext cx="8229600" cy="928688"/>
          </a:xfrm>
        </p:spPr>
        <p:txBody>
          <a:bodyPr/>
          <a:lstStyle/>
          <a:p>
            <a:pPr>
              <a:defRPr/>
            </a:pPr>
            <a:r>
              <a:rPr lang="en-US" altLang="zh-CN" sz="3600" b="1" dirty="0">
                <a:solidFill>
                  <a:srgbClr val="800000"/>
                </a:solidFill>
                <a:latin typeface="黑体" pitchFamily="2" charset="-122"/>
                <a:ea typeface="黑体" pitchFamily="2" charset="-122"/>
              </a:rPr>
              <a:t>1</a:t>
            </a:r>
            <a:r>
              <a:rPr lang="zh-CN" altLang="en-US" sz="3600" b="1" dirty="0">
                <a:solidFill>
                  <a:srgbClr val="800000"/>
                </a:solidFill>
                <a:latin typeface="黑体" pitchFamily="2" charset="-122"/>
                <a:ea typeface="黑体" pitchFamily="2" charset="-122"/>
              </a:rPr>
              <a:t>、理论模拟</a:t>
            </a:r>
          </a:p>
        </p:txBody>
      </p:sp>
      <p:sp>
        <p:nvSpPr>
          <p:cNvPr id="7171" name="Rectangle 3"/>
          <p:cNvSpPr>
            <a:spLocks noGrp="1" noChangeArrowheads="1"/>
          </p:cNvSpPr>
          <p:nvPr>
            <p:ph type="body" idx="1"/>
          </p:nvPr>
        </p:nvSpPr>
        <p:spPr>
          <a:xfrm>
            <a:off x="357188" y="1008063"/>
            <a:ext cx="8501062" cy="5564187"/>
          </a:xfrm>
        </p:spPr>
        <p:txBody>
          <a:bodyPr/>
          <a:lstStyle/>
          <a:p>
            <a:pPr marL="0" indent="-96838" algn="just">
              <a:lnSpc>
                <a:spcPts val="3000"/>
              </a:lnSpc>
              <a:spcBef>
                <a:spcPct val="0"/>
              </a:spcBef>
              <a:buFont typeface="Arial" pitchFamily="34" charset="0"/>
              <a:buNone/>
            </a:pPr>
            <a:endParaRPr lang="en-US" altLang="zh-CN" sz="2400" b="1" dirty="0" smtClean="0">
              <a:solidFill>
                <a:srgbClr val="FF0000"/>
              </a:solidFill>
            </a:endParaRPr>
          </a:p>
          <a:p>
            <a:pPr marL="0" indent="-96838" algn="just">
              <a:lnSpc>
                <a:spcPts val="3000"/>
              </a:lnSpc>
              <a:spcBef>
                <a:spcPct val="0"/>
              </a:spcBef>
              <a:buFont typeface="Arial" pitchFamily="34" charset="0"/>
              <a:buNone/>
            </a:pPr>
            <a:r>
              <a:rPr lang="zh-CN" altLang="en-US" sz="2000" b="1" dirty="0" smtClean="0">
                <a:solidFill>
                  <a:srgbClr val="FF0000"/>
                </a:solidFill>
              </a:rPr>
              <a:t> </a:t>
            </a:r>
            <a:endParaRPr lang="en-US" altLang="zh-CN" sz="2000" b="1" dirty="0" smtClean="0">
              <a:solidFill>
                <a:srgbClr val="FF0000"/>
              </a:solidFill>
            </a:endParaRPr>
          </a:p>
          <a:p>
            <a:pPr marL="0" indent="-96838" algn="just">
              <a:lnSpc>
                <a:spcPts val="3000"/>
              </a:lnSpc>
              <a:spcBef>
                <a:spcPct val="0"/>
              </a:spcBef>
              <a:buFont typeface="Arial" pitchFamily="34" charset="0"/>
              <a:buNone/>
            </a:pPr>
            <a:endParaRPr lang="zh-CN" altLang="en-US" sz="2000" b="1" dirty="0" smtClean="0">
              <a:solidFill>
                <a:srgbClr val="FF0000"/>
              </a:solidFill>
            </a:endParaRPr>
          </a:p>
          <a:p>
            <a:pPr marL="0" indent="-96838" algn="just">
              <a:lnSpc>
                <a:spcPts val="3000"/>
              </a:lnSpc>
              <a:spcBef>
                <a:spcPct val="0"/>
              </a:spcBef>
              <a:buFont typeface="Arial" pitchFamily="34" charset="0"/>
              <a:buNone/>
            </a:pPr>
            <a:endParaRPr lang="en-US" altLang="zh-CN" sz="2000" b="1" dirty="0" smtClean="0">
              <a:solidFill>
                <a:srgbClr val="0000FF"/>
              </a:solidFill>
            </a:endParaRPr>
          </a:p>
          <a:p>
            <a:pPr marL="0" indent="-96838" algn="just">
              <a:lnSpc>
                <a:spcPts val="3000"/>
              </a:lnSpc>
              <a:spcBef>
                <a:spcPct val="0"/>
              </a:spcBef>
              <a:buFont typeface="Arial" pitchFamily="34" charset="0"/>
              <a:buNone/>
            </a:pPr>
            <a:endParaRPr lang="zh-CN" altLang="en-US" sz="2000" b="1" dirty="0" smtClean="0">
              <a:solidFill>
                <a:srgbClr val="0000FF"/>
              </a:solidFill>
            </a:endParaRPr>
          </a:p>
        </p:txBody>
      </p:sp>
      <p:sp>
        <p:nvSpPr>
          <p:cNvPr id="7173" name="Rectangle 1"/>
          <p:cNvSpPr>
            <a:spLocks noChangeArrowheads="1"/>
          </p:cNvSpPr>
          <p:nvPr/>
        </p:nvSpPr>
        <p:spPr bwMode="auto">
          <a:xfrm>
            <a:off x="357188" y="1000125"/>
            <a:ext cx="8643937" cy="830263"/>
          </a:xfrm>
          <a:prstGeom prst="rect">
            <a:avLst/>
          </a:prstGeom>
          <a:noFill/>
          <a:ln w="9525">
            <a:noFill/>
            <a:miter lim="800000"/>
            <a:headEnd/>
            <a:tailEnd/>
          </a:ln>
        </p:spPr>
        <p:txBody>
          <a:bodyPr anchor="ctr">
            <a:spAutoFit/>
          </a:bodyPr>
          <a:lstStyle/>
          <a:p>
            <a:pPr indent="363538"/>
            <a:endParaRPr lang="en-US" altLang="zh-CN" sz="2400">
              <a:solidFill>
                <a:srgbClr val="000000"/>
              </a:solidFill>
              <a:latin typeface="Times New Roman" pitchFamily="18" charset="0"/>
              <a:ea typeface="仿宋_GB2312" pitchFamily="49" charset="-122"/>
              <a:cs typeface="Times New Roman" pitchFamily="18" charset="0"/>
            </a:endParaRPr>
          </a:p>
          <a:p>
            <a:pPr indent="363538"/>
            <a:endParaRPr lang="en-US" altLang="zh-CN" sz="2400">
              <a:solidFill>
                <a:srgbClr val="000000"/>
              </a:solidFill>
              <a:latin typeface="Times New Roman" pitchFamily="18" charset="0"/>
              <a:ea typeface="仿宋_GB2312" pitchFamily="49" charset="-122"/>
              <a:cs typeface="Times New Roman" pitchFamily="18" charset="0"/>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3" name="图片 12" descr="D:\非涉密文件\2006年后工作\10.2013年工作\科工\科研进展\中子散射成像技术进展\图\图\效率vs前后距离.gif"/>
          <p:cNvPicPr/>
          <p:nvPr/>
        </p:nvPicPr>
        <p:blipFill>
          <a:blip r:embed="rId3"/>
          <a:srcRect l="4442" t="6643" r="12335" b="5245"/>
          <a:stretch>
            <a:fillRect/>
          </a:stretch>
        </p:blipFill>
        <p:spPr bwMode="auto">
          <a:xfrm>
            <a:off x="4737675" y="3929066"/>
            <a:ext cx="2858661" cy="2214578"/>
          </a:xfrm>
          <a:prstGeom prst="rect">
            <a:avLst/>
          </a:prstGeom>
          <a:noFill/>
          <a:ln w="9525">
            <a:noFill/>
            <a:miter lim="800000"/>
            <a:headEnd/>
            <a:tailEnd/>
          </a:ln>
        </p:spPr>
      </p:pic>
      <p:pic>
        <p:nvPicPr>
          <p:cNvPr id="15" name="图片 14" descr="效率vs厚度.gif"/>
          <p:cNvPicPr/>
          <p:nvPr/>
        </p:nvPicPr>
        <p:blipFill>
          <a:blip r:embed="rId4"/>
          <a:srcRect l="4865" t="5963" r="6486" b="4589"/>
          <a:stretch>
            <a:fillRect/>
          </a:stretch>
        </p:blipFill>
        <p:spPr>
          <a:xfrm>
            <a:off x="4595940" y="1500174"/>
            <a:ext cx="3000396" cy="2143140"/>
          </a:xfrm>
          <a:prstGeom prst="rect">
            <a:avLst/>
          </a:prstGeom>
        </p:spPr>
      </p:pic>
      <p:pic>
        <p:nvPicPr>
          <p:cNvPr id="17" name="图片 16" descr="效率.gif"/>
          <p:cNvPicPr/>
          <p:nvPr/>
        </p:nvPicPr>
        <p:blipFill>
          <a:blip r:embed="rId5"/>
          <a:srcRect l="3430" t="6683" r="8647" b="3091"/>
          <a:stretch>
            <a:fillRect/>
          </a:stretch>
        </p:blipFill>
        <p:spPr>
          <a:xfrm>
            <a:off x="928662" y="4071942"/>
            <a:ext cx="2857520" cy="2071702"/>
          </a:xfrm>
          <a:prstGeom prst="rect">
            <a:avLst/>
          </a:prstGeom>
        </p:spPr>
      </p:pic>
      <p:sp>
        <p:nvSpPr>
          <p:cNvPr id="18" name="矩形 17"/>
          <p:cNvSpPr/>
          <p:nvPr/>
        </p:nvSpPr>
        <p:spPr>
          <a:xfrm>
            <a:off x="5060099" y="3489425"/>
            <a:ext cx="2069797" cy="307777"/>
          </a:xfrm>
          <a:prstGeom prst="rect">
            <a:avLst/>
          </a:prstGeom>
        </p:spPr>
        <p:txBody>
          <a:bodyPr wrap="none">
            <a:spAutoFit/>
          </a:bodyPr>
          <a:lstStyle/>
          <a:p>
            <a:r>
              <a:rPr lang="zh-CN" altLang="en-US" sz="1400" b="1" dirty="0" smtClean="0">
                <a:solidFill>
                  <a:srgbClr val="7030A0"/>
                </a:solidFill>
                <a:latin typeface="黑体" pitchFamily="2" charset="-122"/>
                <a:ea typeface="黑体" pitchFamily="2" charset="-122"/>
              </a:rPr>
              <a:t>   探测器中的碰撞次数</a:t>
            </a:r>
            <a:endParaRPr lang="zh-CN" altLang="en-US" sz="1400" b="1" dirty="0">
              <a:solidFill>
                <a:srgbClr val="7030A0"/>
              </a:solidFill>
              <a:latin typeface="黑体" pitchFamily="2" charset="-122"/>
              <a:ea typeface="黑体" pitchFamily="2" charset="-122"/>
            </a:endParaRPr>
          </a:p>
        </p:txBody>
      </p:sp>
      <p:graphicFrame>
        <p:nvGraphicFramePr>
          <p:cNvPr id="33793" name="Object 1"/>
          <p:cNvGraphicFramePr>
            <a:graphicFrameLocks noChangeAspect="1"/>
          </p:cNvGraphicFramePr>
          <p:nvPr/>
        </p:nvGraphicFramePr>
        <p:xfrm>
          <a:off x="1214414" y="1428736"/>
          <a:ext cx="2443163" cy="1928812"/>
        </p:xfrm>
        <a:graphic>
          <a:graphicData uri="http://schemas.openxmlformats.org/presentationml/2006/ole">
            <mc:AlternateContent xmlns:mc="http://schemas.openxmlformats.org/markup-compatibility/2006">
              <mc:Choice xmlns:v="urn:schemas-microsoft-com:vml" Requires="v">
                <p:oleObj spid="_x0000_s65545" name="Visio" r:id="rId6" imgW="3197885" imgH="2653360" progId="Visio.Drawing.11">
                  <p:embed/>
                </p:oleObj>
              </mc:Choice>
              <mc:Fallback>
                <p:oleObj name="Visio" r:id="rId6" imgW="3197885" imgH="265336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1428736"/>
                        <a:ext cx="2443163" cy="192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矩形 18"/>
          <p:cNvSpPr/>
          <p:nvPr/>
        </p:nvSpPr>
        <p:spPr>
          <a:xfrm>
            <a:off x="1428728" y="3429000"/>
            <a:ext cx="1980029" cy="307777"/>
          </a:xfrm>
          <a:prstGeom prst="rect">
            <a:avLst/>
          </a:prstGeom>
        </p:spPr>
        <p:txBody>
          <a:bodyPr wrap="none">
            <a:spAutoFit/>
          </a:bodyPr>
          <a:lstStyle/>
          <a:p>
            <a:r>
              <a:rPr lang="zh-CN" altLang="en-US" sz="1400" b="1" dirty="0" smtClean="0">
                <a:solidFill>
                  <a:srgbClr val="7030A0"/>
                </a:solidFill>
                <a:latin typeface="黑体" pitchFamily="2" charset="-122"/>
                <a:ea typeface="黑体" pitchFamily="2" charset="-122"/>
              </a:rPr>
              <a:t>   </a:t>
            </a:r>
            <a:r>
              <a:rPr lang="en-US" altLang="zh-CN" sz="1400" b="1" dirty="0" smtClean="0">
                <a:solidFill>
                  <a:srgbClr val="7030A0"/>
                </a:solidFill>
                <a:latin typeface="黑体" pitchFamily="2" charset="-122"/>
                <a:ea typeface="黑体" pitchFamily="2" charset="-122"/>
              </a:rPr>
              <a:t>5</a:t>
            </a:r>
            <a:r>
              <a:rPr lang="zh-CN" altLang="en-US" sz="1400" b="1" dirty="0" smtClean="0">
                <a:solidFill>
                  <a:srgbClr val="7030A0"/>
                </a:solidFill>
                <a:latin typeface="黑体" pitchFamily="2" charset="-122"/>
                <a:ea typeface="黑体" pitchFamily="2" charset="-122"/>
              </a:rPr>
              <a:t>单元散射相机原理</a:t>
            </a:r>
            <a:endParaRPr lang="zh-CN" altLang="en-US" sz="1400" b="1" dirty="0">
              <a:solidFill>
                <a:srgbClr val="7030A0"/>
              </a:solidFill>
              <a:latin typeface="黑体" pitchFamily="2" charset="-122"/>
              <a:ea typeface="黑体" pitchFamily="2" charset="-122"/>
            </a:endParaRPr>
          </a:p>
        </p:txBody>
      </p:sp>
      <p:sp>
        <p:nvSpPr>
          <p:cNvPr id="20" name="矩形 19"/>
          <p:cNvSpPr/>
          <p:nvPr/>
        </p:nvSpPr>
        <p:spPr>
          <a:xfrm>
            <a:off x="5061215" y="6073551"/>
            <a:ext cx="2428870" cy="307777"/>
          </a:xfrm>
          <a:prstGeom prst="rect">
            <a:avLst/>
          </a:prstGeom>
        </p:spPr>
        <p:txBody>
          <a:bodyPr wrap="none">
            <a:spAutoFit/>
          </a:bodyPr>
          <a:lstStyle/>
          <a:p>
            <a:r>
              <a:rPr lang="zh-CN" altLang="en-US" sz="1400" b="1" dirty="0" smtClean="0">
                <a:solidFill>
                  <a:srgbClr val="7030A0"/>
                </a:solidFill>
                <a:latin typeface="黑体" pitchFamily="2" charset="-122"/>
                <a:ea typeface="黑体" pitchFamily="2" charset="-122"/>
              </a:rPr>
              <a:t>  </a:t>
            </a:r>
            <a:r>
              <a:rPr lang="en-US" altLang="zh-CN" sz="1400" b="1" dirty="0" smtClean="0">
                <a:solidFill>
                  <a:srgbClr val="7030A0"/>
                </a:solidFill>
                <a:latin typeface="黑体" pitchFamily="2" charset="-122"/>
                <a:ea typeface="黑体" pitchFamily="2" charset="-122"/>
              </a:rPr>
              <a:t> </a:t>
            </a:r>
            <a:r>
              <a:rPr lang="zh-CN" altLang="en-US" sz="1400" b="1" dirty="0" smtClean="0">
                <a:solidFill>
                  <a:srgbClr val="7030A0"/>
                </a:solidFill>
                <a:latin typeface="黑体" pitchFamily="2" charset="-122"/>
                <a:ea typeface="黑体" pitchFamily="2" charset="-122"/>
              </a:rPr>
              <a:t>前后面板距离对效率影响</a:t>
            </a:r>
            <a:endParaRPr lang="zh-CN" altLang="en-US" sz="1400" b="1" dirty="0">
              <a:solidFill>
                <a:srgbClr val="7030A0"/>
              </a:solidFill>
              <a:latin typeface="黑体" pitchFamily="2" charset="-122"/>
              <a:ea typeface="黑体" pitchFamily="2" charset="-122"/>
            </a:endParaRPr>
          </a:p>
        </p:txBody>
      </p:sp>
      <p:sp>
        <p:nvSpPr>
          <p:cNvPr id="21" name="矩形 20"/>
          <p:cNvSpPr/>
          <p:nvPr/>
        </p:nvSpPr>
        <p:spPr>
          <a:xfrm>
            <a:off x="1357290" y="6072206"/>
            <a:ext cx="2339102" cy="307777"/>
          </a:xfrm>
          <a:prstGeom prst="rect">
            <a:avLst/>
          </a:prstGeom>
        </p:spPr>
        <p:txBody>
          <a:bodyPr wrap="none">
            <a:spAutoFit/>
          </a:bodyPr>
          <a:lstStyle/>
          <a:p>
            <a:r>
              <a:rPr lang="zh-CN" altLang="en-US" sz="1400" b="1" dirty="0" smtClean="0">
                <a:solidFill>
                  <a:srgbClr val="7030A0"/>
                </a:solidFill>
                <a:latin typeface="黑体" pitchFamily="2" charset="-122"/>
                <a:ea typeface="黑体" pitchFamily="2" charset="-122"/>
              </a:rPr>
              <a:t>  不同能量时探测器的效率</a:t>
            </a:r>
            <a:endParaRPr lang="zh-CN" altLang="en-US" sz="1400" b="1" dirty="0">
              <a:solidFill>
                <a:srgbClr val="7030A0"/>
              </a:solidFill>
              <a:latin typeface="黑体" pitchFamily="2" charset="-122"/>
              <a:ea typeface="黑体" pitchFamily="2" charset="-122"/>
            </a:endParaRPr>
          </a:p>
        </p:txBody>
      </p:sp>
    </p:spTree>
    <p:extLst>
      <p:ext uri="{BB962C8B-B14F-4D97-AF65-F5344CB8AC3E}">
        <p14:creationId xmlns:p14="http://schemas.microsoft.com/office/powerpoint/2010/main" val="3640381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4062" y="548680"/>
            <a:ext cx="7272808" cy="1143000"/>
          </a:xfrm>
        </p:spPr>
        <p:txBody>
          <a:bodyPr/>
          <a:lstStyle/>
          <a:p>
            <a:r>
              <a:rPr lang="en-US" altLang="zh-CN" sz="3600" b="1" dirty="0">
                <a:solidFill>
                  <a:srgbClr val="800000"/>
                </a:solidFill>
                <a:latin typeface="黑体" pitchFamily="2" charset="-122"/>
                <a:ea typeface="黑体" pitchFamily="2" charset="-122"/>
              </a:rPr>
              <a:t>2</a:t>
            </a:r>
            <a:r>
              <a:rPr lang="zh-CN" altLang="en-US" sz="3600" b="1" dirty="0">
                <a:solidFill>
                  <a:srgbClr val="800000"/>
                </a:solidFill>
                <a:latin typeface="黑体" pitchFamily="2" charset="-122"/>
                <a:ea typeface="黑体" pitchFamily="2" charset="-122"/>
              </a:rPr>
              <a:t>、数据获取系统</a:t>
            </a:r>
            <a:endParaRPr lang="zh-CN" altLang="en-US" sz="3600" b="1" dirty="0">
              <a:solidFill>
                <a:srgbClr val="800000"/>
              </a:solidFill>
              <a:latin typeface="黑体" pitchFamily="2" charset="-122"/>
              <a:ea typeface="黑体" pitchFamily="2" charset="-122"/>
            </a:endParaRPr>
          </a:p>
        </p:txBody>
      </p:sp>
      <p:sp>
        <p:nvSpPr>
          <p:cNvPr id="3" name="内容占位符 2"/>
          <p:cNvSpPr>
            <a:spLocks noGrp="1"/>
          </p:cNvSpPr>
          <p:nvPr>
            <p:ph idx="1"/>
          </p:nvPr>
        </p:nvSpPr>
        <p:spPr>
          <a:xfrm>
            <a:off x="457200" y="1196752"/>
            <a:ext cx="8229600" cy="4525963"/>
          </a:xfrm>
        </p:spPr>
        <p:txBody>
          <a:bodyPr/>
          <a:lstStyle/>
          <a:p>
            <a:r>
              <a:rPr lang="zh-CN" altLang="en-US" sz="2000" b="1" dirty="0" smtClean="0">
                <a:solidFill>
                  <a:srgbClr val="0000FF"/>
                </a:solidFill>
              </a:rPr>
              <a:t>采用的是</a:t>
            </a:r>
            <a:r>
              <a:rPr lang="zh-CN" altLang="en-US" sz="2000" b="1" dirty="0" smtClean="0">
                <a:solidFill>
                  <a:srgbClr val="FF0000"/>
                </a:solidFill>
              </a:rPr>
              <a:t>基于</a:t>
            </a:r>
            <a:r>
              <a:rPr lang="en-US" sz="2000" b="1" dirty="0" smtClean="0">
                <a:solidFill>
                  <a:srgbClr val="FF0000"/>
                </a:solidFill>
              </a:rPr>
              <a:t>CAMAC</a:t>
            </a:r>
            <a:r>
              <a:rPr lang="zh-CN" altLang="en-US" sz="2000" b="1" dirty="0" smtClean="0">
                <a:solidFill>
                  <a:srgbClr val="FF0000"/>
                </a:solidFill>
              </a:rPr>
              <a:t>总线的多参数数据获取系统</a:t>
            </a:r>
            <a:r>
              <a:rPr lang="zh-CN" altLang="en-US" sz="2000" b="1" dirty="0">
                <a:solidFill>
                  <a:srgbClr val="0000FF"/>
                </a:solidFill>
              </a:rPr>
              <a:t>。</a:t>
            </a:r>
            <a:r>
              <a:rPr lang="zh-CN" altLang="en-US" sz="2000" b="1" dirty="0" smtClean="0">
                <a:solidFill>
                  <a:srgbClr val="0000FF"/>
                </a:solidFill>
              </a:rPr>
              <a:t>控制器：</a:t>
            </a:r>
            <a:r>
              <a:rPr lang="en-US" altLang="zh-CN" sz="2000" b="1" dirty="0" smtClean="0">
                <a:solidFill>
                  <a:srgbClr val="0000FF"/>
                </a:solidFill>
              </a:rPr>
              <a:t>SCM301</a:t>
            </a:r>
            <a:r>
              <a:rPr lang="zh-CN" altLang="en-US" sz="2000" b="1" dirty="0" smtClean="0">
                <a:solidFill>
                  <a:srgbClr val="0000FF"/>
                </a:solidFill>
              </a:rPr>
              <a:t>，缓存器：</a:t>
            </a:r>
            <a:r>
              <a:rPr lang="en-US" altLang="zh-CN" sz="2000" b="1" dirty="0" smtClean="0">
                <a:solidFill>
                  <a:srgbClr val="0000FF"/>
                </a:solidFill>
              </a:rPr>
              <a:t>LP1342</a:t>
            </a:r>
            <a:r>
              <a:rPr lang="zh-CN" altLang="en-US" sz="2000" b="1" dirty="0" smtClean="0">
                <a:solidFill>
                  <a:srgbClr val="0000FF"/>
                </a:solidFill>
              </a:rPr>
              <a:t>，两块</a:t>
            </a:r>
            <a:r>
              <a:rPr lang="en-US" altLang="zh-CN" sz="2000" b="1" dirty="0" smtClean="0">
                <a:solidFill>
                  <a:srgbClr val="0000FF"/>
                </a:solidFill>
              </a:rPr>
              <a:t>ADC</a:t>
            </a:r>
            <a:r>
              <a:rPr lang="zh-CN" altLang="en-US" sz="2000" b="1" dirty="0" smtClean="0">
                <a:solidFill>
                  <a:srgbClr val="0000FF"/>
                </a:solidFill>
              </a:rPr>
              <a:t>：</a:t>
            </a:r>
            <a:r>
              <a:rPr lang="en-US" altLang="zh-CN" sz="2000" b="1" dirty="0" smtClean="0">
                <a:solidFill>
                  <a:srgbClr val="0000FF"/>
                </a:solidFill>
              </a:rPr>
              <a:t>Phillips7164</a:t>
            </a:r>
            <a:r>
              <a:rPr lang="zh-CN" altLang="en-US" sz="2000" b="1" dirty="0" smtClean="0">
                <a:solidFill>
                  <a:srgbClr val="0000FF"/>
                </a:solidFill>
              </a:rPr>
              <a:t>。数据获取程序：</a:t>
            </a:r>
            <a:r>
              <a:rPr lang="en-US" altLang="zh-CN" sz="2000" b="1" dirty="0" smtClean="0">
                <a:solidFill>
                  <a:srgbClr val="0000FF"/>
                </a:solidFill>
              </a:rPr>
              <a:t>SPAR-ROW </a:t>
            </a:r>
            <a:r>
              <a:rPr lang="en-US" altLang="zh-CN" sz="2000" b="1" dirty="0" err="1" smtClean="0">
                <a:solidFill>
                  <a:srgbClr val="0000FF"/>
                </a:solidFill>
              </a:rPr>
              <a:t>kmax</a:t>
            </a:r>
            <a:r>
              <a:rPr lang="zh-CN" altLang="en-US" sz="2000" b="1" dirty="0" smtClean="0">
                <a:solidFill>
                  <a:srgbClr val="0000FF"/>
                </a:solidFill>
              </a:rPr>
              <a:t>。</a:t>
            </a:r>
            <a:r>
              <a:rPr lang="zh-CN" altLang="en-US" sz="2000" b="1" dirty="0">
                <a:solidFill>
                  <a:srgbClr val="0000FF"/>
                </a:solidFill>
              </a:rPr>
              <a:t>实现了可同时对几十路信号进行中子脉冲幅度谱、波形甄别谱、飞行时间谱等测量的多参计算机采集获取系统</a:t>
            </a:r>
            <a:r>
              <a:rPr lang="zh-CN" altLang="en-US" sz="2000" b="1" dirty="0" smtClean="0">
                <a:solidFill>
                  <a:srgbClr val="0000FF"/>
                </a:solidFill>
              </a:rPr>
              <a:t>。另外，波</a:t>
            </a:r>
            <a:r>
              <a:rPr lang="zh-CN" altLang="en-US" sz="2000" b="1" dirty="0">
                <a:solidFill>
                  <a:srgbClr val="0000FF"/>
                </a:solidFill>
              </a:rPr>
              <a:t>形甄别、扇入</a:t>
            </a:r>
            <a:r>
              <a:rPr lang="en-US" altLang="zh-CN" sz="2000" b="1" dirty="0">
                <a:solidFill>
                  <a:srgbClr val="0000FF"/>
                </a:solidFill>
              </a:rPr>
              <a:t>-</a:t>
            </a:r>
            <a:r>
              <a:rPr lang="zh-CN" altLang="en-US" sz="2000" b="1" dirty="0">
                <a:solidFill>
                  <a:srgbClr val="0000FF"/>
                </a:solidFill>
              </a:rPr>
              <a:t>扇出、逻辑器件等</a:t>
            </a:r>
            <a:r>
              <a:rPr lang="en-US" altLang="zh-CN" sz="2000" b="1" dirty="0">
                <a:solidFill>
                  <a:srgbClr val="0000FF"/>
                </a:solidFill>
              </a:rPr>
              <a:t>NIM</a:t>
            </a:r>
            <a:r>
              <a:rPr lang="zh-CN" altLang="en-US" sz="2000" b="1" dirty="0">
                <a:solidFill>
                  <a:srgbClr val="0000FF"/>
                </a:solidFill>
              </a:rPr>
              <a:t>插件</a:t>
            </a:r>
            <a:r>
              <a:rPr lang="zh-CN" altLang="en-US" sz="2000" b="1" dirty="0" smtClean="0">
                <a:solidFill>
                  <a:srgbClr val="0000FF"/>
                </a:solidFill>
              </a:rPr>
              <a:t>。</a:t>
            </a:r>
            <a:endParaRPr lang="en-US" altLang="zh-CN" sz="2000" b="1" dirty="0" smtClean="0">
              <a:solidFill>
                <a:srgbClr val="0000FF"/>
              </a:solidFill>
            </a:endParaRPr>
          </a:p>
          <a:p>
            <a:r>
              <a:rPr lang="zh-CN" altLang="en-US" sz="2000" b="1" dirty="0">
                <a:solidFill>
                  <a:srgbClr val="0000FF"/>
                </a:solidFill>
              </a:rPr>
              <a:t>关</a:t>
            </a:r>
            <a:r>
              <a:rPr lang="zh-CN" altLang="en-US" sz="2000" b="1" dirty="0" smtClean="0">
                <a:solidFill>
                  <a:srgbClr val="0000FF"/>
                </a:solidFill>
              </a:rPr>
              <a:t>键器件：四通道波形甄别器</a:t>
            </a:r>
            <a:r>
              <a:rPr lang="en-US" altLang="zh-CN" sz="2000" b="1" dirty="0" smtClean="0">
                <a:solidFill>
                  <a:srgbClr val="FF0000"/>
                </a:solidFill>
              </a:rPr>
              <a:t>MPD-4</a:t>
            </a:r>
            <a:r>
              <a:rPr lang="zh-CN" altLang="en-US" sz="2000" b="1" dirty="0" smtClean="0">
                <a:solidFill>
                  <a:srgbClr val="0000FF"/>
                </a:solidFill>
              </a:rPr>
              <a:t>。输入阳极信号，可同时获得脉冲幅度谱，波形甄别谱和门信号。</a:t>
            </a:r>
            <a:endParaRPr lang="en-US" altLang="zh-CN" sz="2000" b="1" dirty="0" smtClean="0">
              <a:solidFill>
                <a:srgbClr val="0000FF"/>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7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718180"/>
            <a:ext cx="16510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175" y="3904926"/>
            <a:ext cx="30861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456653" y="6382991"/>
            <a:ext cx="928694" cy="307777"/>
          </a:xfrm>
          <a:prstGeom prst="rect">
            <a:avLst/>
          </a:prstGeom>
          <a:noFill/>
        </p:spPr>
        <p:txBody>
          <a:bodyPr wrap="square" rtlCol="0">
            <a:spAutoFit/>
          </a:bodyPr>
          <a:lstStyle/>
          <a:p>
            <a:r>
              <a:rPr lang="en-US" altLang="zh-CN" sz="1400" b="1" dirty="0">
                <a:solidFill>
                  <a:srgbClr val="7030A0"/>
                </a:solidFill>
                <a:latin typeface="+mj-ea"/>
              </a:rPr>
              <a:t>MPD-4</a:t>
            </a:r>
            <a:endParaRPr lang="zh-CN" altLang="en-US" sz="1400" b="1" dirty="0">
              <a:solidFill>
                <a:srgbClr val="7030A0"/>
              </a:solidFill>
              <a:latin typeface="+mj-ea"/>
              <a:ea typeface="+mj-ea"/>
            </a:endParaRPr>
          </a:p>
        </p:txBody>
      </p:sp>
      <p:sp>
        <p:nvSpPr>
          <p:cNvPr id="12" name="TextBox 11"/>
          <p:cNvSpPr txBox="1"/>
          <p:nvPr/>
        </p:nvSpPr>
        <p:spPr>
          <a:xfrm>
            <a:off x="4932040" y="6355894"/>
            <a:ext cx="1857388" cy="307777"/>
          </a:xfrm>
          <a:prstGeom prst="rect">
            <a:avLst/>
          </a:prstGeom>
          <a:noFill/>
        </p:spPr>
        <p:txBody>
          <a:bodyPr wrap="square" rtlCol="0">
            <a:spAutoFit/>
          </a:bodyPr>
          <a:lstStyle/>
          <a:p>
            <a:r>
              <a:rPr lang="en-US" altLang="zh-CN" sz="1400" b="1" dirty="0" smtClean="0">
                <a:solidFill>
                  <a:srgbClr val="7030A0"/>
                </a:solidFill>
                <a:latin typeface="+mj-ea"/>
                <a:ea typeface="+mj-ea"/>
              </a:rPr>
              <a:t>MPD-4</a:t>
            </a:r>
            <a:r>
              <a:rPr lang="zh-CN" altLang="en-US" sz="1400" b="1" dirty="0" smtClean="0">
                <a:solidFill>
                  <a:srgbClr val="7030A0"/>
                </a:solidFill>
                <a:latin typeface="+mj-ea"/>
                <a:ea typeface="+mj-ea"/>
              </a:rPr>
              <a:t>工作原理</a:t>
            </a:r>
            <a:endParaRPr lang="zh-CN" altLang="en-US" sz="1400" b="1" dirty="0">
              <a:solidFill>
                <a:srgbClr val="7030A0"/>
              </a:solidFill>
              <a:latin typeface="+mj-ea"/>
              <a:ea typeface="+mj-ea"/>
            </a:endParaRPr>
          </a:p>
        </p:txBody>
      </p:sp>
    </p:spTree>
    <p:extLst>
      <p:ext uri="{BB962C8B-B14F-4D97-AF65-F5344CB8AC3E}">
        <p14:creationId xmlns:p14="http://schemas.microsoft.com/office/powerpoint/2010/main" val="345421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0" y="764704"/>
            <a:ext cx="8229600" cy="1143000"/>
          </a:xfrm>
        </p:spPr>
        <p:txBody>
          <a:bodyPr/>
          <a:lstStyle/>
          <a:p>
            <a:r>
              <a:rPr lang="en-US" altLang="zh-CN" sz="3600" b="1" dirty="0">
                <a:solidFill>
                  <a:srgbClr val="800000"/>
                </a:solidFill>
                <a:latin typeface="黑体" pitchFamily="2" charset="-122"/>
                <a:ea typeface="黑体" pitchFamily="2" charset="-122"/>
              </a:rPr>
              <a:t>3</a:t>
            </a:r>
            <a:r>
              <a:rPr lang="zh-CN" altLang="en-US" sz="3600" b="1" dirty="0">
                <a:solidFill>
                  <a:srgbClr val="800000"/>
                </a:solidFill>
                <a:latin typeface="黑体" pitchFamily="2" charset="-122"/>
                <a:ea typeface="黑体" pitchFamily="2" charset="-122"/>
              </a:rPr>
              <a:t>、探测器的质子</a:t>
            </a:r>
            <a:r>
              <a:rPr lang="en-US" altLang="zh-CN" sz="3600" b="1" dirty="0">
                <a:solidFill>
                  <a:srgbClr val="800000"/>
                </a:solidFill>
                <a:latin typeface="黑体" pitchFamily="2" charset="-122"/>
                <a:ea typeface="黑体" pitchFamily="2" charset="-122"/>
              </a:rPr>
              <a:t>-</a:t>
            </a:r>
            <a:r>
              <a:rPr lang="zh-CN" altLang="en-US" sz="3600" b="1" dirty="0">
                <a:solidFill>
                  <a:srgbClr val="800000"/>
                </a:solidFill>
                <a:latin typeface="黑体" pitchFamily="2" charset="-122"/>
                <a:ea typeface="黑体" pitchFamily="2" charset="-122"/>
              </a:rPr>
              <a:t>电子响应函数测量</a:t>
            </a:r>
          </a:p>
        </p:txBody>
      </p:sp>
      <p:sp>
        <p:nvSpPr>
          <p:cNvPr id="3" name="内容占位符 2"/>
          <p:cNvSpPr>
            <a:spLocks noGrp="1"/>
          </p:cNvSpPr>
          <p:nvPr>
            <p:ph idx="1"/>
          </p:nvPr>
        </p:nvSpPr>
        <p:spPr>
          <a:xfrm>
            <a:off x="500034" y="1428736"/>
            <a:ext cx="8229600" cy="4525963"/>
          </a:xfrm>
        </p:spPr>
        <p:txBody>
          <a:bodyPr/>
          <a:lstStyle/>
          <a:p>
            <a:r>
              <a:rPr lang="zh-CN" altLang="en-US" sz="1800" b="1" dirty="0" smtClean="0">
                <a:solidFill>
                  <a:srgbClr val="0000FF"/>
                </a:solidFill>
              </a:rPr>
              <a:t>定义：在同样发光条件下中子产生的质子与伽马产生的电子的能量对应关系</a:t>
            </a:r>
            <a:endParaRPr lang="en-US" altLang="zh-CN" sz="1800" b="1" dirty="0" smtClean="0">
              <a:solidFill>
                <a:srgbClr val="0000FF"/>
              </a:solidFill>
            </a:endParaRPr>
          </a:p>
          <a:p>
            <a:r>
              <a:rPr lang="zh-CN" altLang="en-US" sz="1800" b="1" dirty="0" smtClean="0">
                <a:solidFill>
                  <a:srgbClr val="0000FF"/>
                </a:solidFill>
              </a:rPr>
              <a:t>已经有标准的光响应函数，但受闪烁体工艺、尺寸、耦合、</a:t>
            </a:r>
            <a:r>
              <a:rPr lang="en-US" altLang="zh-CN" sz="1800" b="1" dirty="0" smtClean="0">
                <a:solidFill>
                  <a:srgbClr val="0000FF"/>
                </a:solidFill>
              </a:rPr>
              <a:t>PMT</a:t>
            </a:r>
            <a:r>
              <a:rPr lang="zh-CN" altLang="en-US" sz="1800" b="1" dirty="0" smtClean="0">
                <a:solidFill>
                  <a:srgbClr val="0000FF"/>
                </a:solidFill>
              </a:rPr>
              <a:t>型号等影响，各闪烁体之间有一定的差别</a:t>
            </a:r>
            <a:endParaRPr lang="en-US" altLang="zh-CN" sz="1800" b="1" dirty="0" smtClean="0">
              <a:solidFill>
                <a:srgbClr val="0000FF"/>
              </a:solidFill>
            </a:endParaRPr>
          </a:p>
          <a:p>
            <a:r>
              <a:rPr lang="en-US" altLang="zh-CN" sz="1800" b="1" dirty="0" smtClean="0">
                <a:solidFill>
                  <a:srgbClr val="0000FF"/>
                </a:solidFill>
              </a:rPr>
              <a:t>MPD-4</a:t>
            </a:r>
            <a:r>
              <a:rPr lang="zh-CN" altLang="en-US" sz="1800" b="1" dirty="0" smtClean="0">
                <a:solidFill>
                  <a:srgbClr val="0000FF"/>
                </a:solidFill>
              </a:rPr>
              <a:t>的只是对波形中前</a:t>
            </a:r>
            <a:r>
              <a:rPr lang="en-US" altLang="zh-CN" sz="1800" b="1" dirty="0" smtClean="0">
                <a:solidFill>
                  <a:srgbClr val="0000FF"/>
                </a:solidFill>
              </a:rPr>
              <a:t>20ns</a:t>
            </a:r>
            <a:r>
              <a:rPr lang="zh-CN" altLang="en-US" sz="1800" b="1" dirty="0" smtClean="0">
                <a:solidFill>
                  <a:srgbClr val="0000FF"/>
                </a:solidFill>
              </a:rPr>
              <a:t>进行积分，测量结果可能</a:t>
            </a:r>
            <a:r>
              <a:rPr lang="zh-CN" altLang="en-US" sz="1800" b="1" dirty="0" smtClean="0">
                <a:solidFill>
                  <a:srgbClr val="FF0000"/>
                </a:solidFill>
              </a:rPr>
              <a:t>与标准光响应有差别</a:t>
            </a:r>
            <a:endParaRPr lang="en-US" altLang="zh-CN" sz="1800" b="1" dirty="0" smtClean="0">
              <a:solidFill>
                <a:srgbClr val="FF0000"/>
              </a:solidFill>
            </a:endParaRPr>
          </a:p>
          <a:p>
            <a:r>
              <a:rPr lang="zh-CN" altLang="en-US" sz="1800" b="1" dirty="0" smtClean="0">
                <a:solidFill>
                  <a:srgbClr val="0000FF"/>
                </a:solidFill>
              </a:rPr>
              <a:t>因此，光响应函数的准确性是能谱和图像重建准确的保证</a:t>
            </a:r>
            <a:endParaRPr lang="zh-CN" altLang="en-US" sz="1800" b="1" dirty="0">
              <a:solidFill>
                <a:srgbClr val="0000FF"/>
              </a:solidFill>
            </a:endParaRPr>
          </a:p>
        </p:txBody>
      </p:sp>
      <p:pic>
        <p:nvPicPr>
          <p:cNvPr id="5" name="图片 4" descr="旋转 20130717_115754.jpg"/>
          <p:cNvPicPr/>
          <p:nvPr/>
        </p:nvPicPr>
        <p:blipFill>
          <a:blip r:embed="rId3" cstate="print"/>
          <a:srcRect/>
          <a:stretch>
            <a:fillRect/>
          </a:stretch>
        </p:blipFill>
        <p:spPr bwMode="auto">
          <a:xfrm>
            <a:off x="1071538" y="3500438"/>
            <a:ext cx="2571768" cy="2071702"/>
          </a:xfrm>
          <a:prstGeom prst="rect">
            <a:avLst/>
          </a:prstGeom>
          <a:noFill/>
          <a:ln w="9525">
            <a:noFill/>
            <a:miter lim="800000"/>
            <a:headEnd/>
            <a:tailEnd/>
          </a:ln>
        </p:spPr>
      </p:pic>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6865" name="Object 1"/>
          <p:cNvGraphicFramePr>
            <a:graphicFrameLocks noChangeAspect="1"/>
          </p:cNvGraphicFramePr>
          <p:nvPr/>
        </p:nvGraphicFramePr>
        <p:xfrm>
          <a:off x="4357686" y="3500438"/>
          <a:ext cx="3288417" cy="2071702"/>
        </p:xfrm>
        <a:graphic>
          <a:graphicData uri="http://schemas.openxmlformats.org/presentationml/2006/ole">
            <mc:AlternateContent xmlns:mc="http://schemas.openxmlformats.org/markup-compatibility/2006">
              <mc:Choice xmlns:v="urn:schemas-microsoft-com:vml" Requires="v">
                <p:oleObj spid="_x0000_s67594" name="Visio" r:id="rId4" imgW="6238956" imgH="3935015" progId="Visio.Drawing.11">
                  <p:embed/>
                </p:oleObj>
              </mc:Choice>
              <mc:Fallback>
                <p:oleObj name="Visio" r:id="rId4" imgW="6238956" imgH="393501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686" y="3500438"/>
                        <a:ext cx="3288417" cy="2071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7" name="Rectangle 3"/>
          <p:cNvSpPr>
            <a:spLocks noChangeArrowheads="1"/>
          </p:cNvSpPr>
          <p:nvPr/>
        </p:nvSpPr>
        <p:spPr bwMode="auto">
          <a:xfrm>
            <a:off x="571472" y="5786454"/>
            <a:ext cx="328611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400" b="1" dirty="0" smtClean="0">
                <a:solidFill>
                  <a:srgbClr val="7030A0"/>
                </a:solidFill>
                <a:latin typeface="黑体" pitchFamily="2" charset="-122"/>
                <a:ea typeface="黑体" pitchFamily="2" charset="-122"/>
              </a:rPr>
              <a:t>光响应函数测量现场</a:t>
            </a:r>
            <a:endParaRPr lang="en-US" altLang="zh-CN" sz="1400" b="1" dirty="0" smtClean="0">
              <a:solidFill>
                <a:srgbClr val="7030A0"/>
              </a:solidFill>
              <a:latin typeface="黑体" pitchFamily="2" charset="-122"/>
              <a:ea typeface="黑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lang="zh-CN" altLang="en-US" sz="1400" b="1" dirty="0" smtClean="0">
                <a:solidFill>
                  <a:srgbClr val="7030A0"/>
                </a:solidFill>
                <a:latin typeface="黑体" pitchFamily="2" charset="-122"/>
                <a:ea typeface="黑体" pitchFamily="2" charset="-122"/>
              </a:rPr>
              <a:t>（北大重离子所）</a:t>
            </a:r>
          </a:p>
        </p:txBody>
      </p:sp>
      <p:sp>
        <p:nvSpPr>
          <p:cNvPr id="36868" name="Rectangle 4"/>
          <p:cNvSpPr>
            <a:spLocks noChangeArrowheads="1"/>
          </p:cNvSpPr>
          <p:nvPr/>
        </p:nvSpPr>
        <p:spPr bwMode="auto">
          <a:xfrm>
            <a:off x="4214810" y="5857892"/>
            <a:ext cx="385765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zh-CN" altLang="en-US" sz="1400" b="1" dirty="0" smtClean="0">
                <a:solidFill>
                  <a:srgbClr val="7030A0"/>
                </a:solidFill>
                <a:latin typeface="黑体" pitchFamily="2" charset="-122"/>
                <a:ea typeface="黑体" pitchFamily="2" charset="-122"/>
              </a:rPr>
              <a:t>光响应函数测量原理图</a:t>
            </a:r>
          </a:p>
        </p:txBody>
      </p:sp>
    </p:spTree>
    <p:extLst>
      <p:ext uri="{BB962C8B-B14F-4D97-AF65-F5344CB8AC3E}">
        <p14:creationId xmlns:p14="http://schemas.microsoft.com/office/powerpoint/2010/main" val="90938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12" y="773832"/>
            <a:ext cx="8229600" cy="1143000"/>
          </a:xfrm>
        </p:spPr>
        <p:txBody>
          <a:bodyPr/>
          <a:lstStyle/>
          <a:p>
            <a:r>
              <a:rPr lang="en-US" altLang="zh-CN" sz="3600" b="1" dirty="0">
                <a:solidFill>
                  <a:srgbClr val="800000"/>
                </a:solidFill>
                <a:latin typeface="黑体" pitchFamily="2" charset="-122"/>
                <a:ea typeface="黑体" pitchFamily="2" charset="-122"/>
              </a:rPr>
              <a:t>3</a:t>
            </a:r>
            <a:r>
              <a:rPr lang="zh-CN" altLang="en-US" sz="3600" b="1" dirty="0">
                <a:solidFill>
                  <a:srgbClr val="800000"/>
                </a:solidFill>
                <a:latin typeface="黑体" pitchFamily="2" charset="-122"/>
                <a:ea typeface="黑体" pitchFamily="2" charset="-122"/>
              </a:rPr>
              <a:t>、探测器的质子</a:t>
            </a:r>
            <a:r>
              <a:rPr lang="en-US" altLang="zh-CN" sz="3600" b="1" dirty="0">
                <a:solidFill>
                  <a:srgbClr val="800000"/>
                </a:solidFill>
                <a:latin typeface="黑体" pitchFamily="2" charset="-122"/>
                <a:ea typeface="黑体" pitchFamily="2" charset="-122"/>
              </a:rPr>
              <a:t>-</a:t>
            </a:r>
            <a:r>
              <a:rPr lang="zh-CN" altLang="en-US" sz="3600" b="1" dirty="0">
                <a:solidFill>
                  <a:srgbClr val="800000"/>
                </a:solidFill>
                <a:latin typeface="黑体" pitchFamily="2" charset="-122"/>
                <a:ea typeface="黑体" pitchFamily="2" charset="-122"/>
              </a:rPr>
              <a:t>电子响应函数测量</a:t>
            </a:r>
            <a:endParaRPr lang="zh-CN" altLang="en-US" sz="3600" b="1" dirty="0">
              <a:solidFill>
                <a:srgbClr val="800000"/>
              </a:solidFill>
              <a:latin typeface="黑体" pitchFamily="2" charset="-122"/>
              <a:ea typeface="黑体" pitchFamily="2"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043608288"/>
              </p:ext>
            </p:extLst>
          </p:nvPr>
        </p:nvGraphicFramePr>
        <p:xfrm>
          <a:off x="1714480" y="3561694"/>
          <a:ext cx="1371600" cy="2243570"/>
        </p:xfrm>
        <a:graphic>
          <a:graphicData uri="http://schemas.openxmlformats.org/drawingml/2006/table">
            <a:tbl>
              <a:tblPr/>
              <a:tblGrid>
                <a:gridCol w="685800"/>
                <a:gridCol w="685800"/>
              </a:tblGrid>
              <a:tr h="268370">
                <a:tc>
                  <a:txBody>
                    <a:bodyPr/>
                    <a:lstStyle/>
                    <a:p>
                      <a:pPr algn="ctr">
                        <a:spcAft>
                          <a:spcPts val="0"/>
                        </a:spcAft>
                      </a:pPr>
                      <a:r>
                        <a:rPr lang="zh-CN" sz="1200" kern="0" dirty="0">
                          <a:latin typeface="Calibri"/>
                          <a:ea typeface="宋体"/>
                          <a:cs typeface="宋体"/>
                        </a:rPr>
                        <a:t>角度</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smtClean="0">
                          <a:latin typeface="宋体"/>
                          <a:ea typeface="宋体"/>
                          <a:cs typeface="宋体"/>
                        </a:rPr>
                        <a:t>E</a:t>
                      </a:r>
                      <a:r>
                        <a:rPr lang="en-US" altLang="zh-CN" sz="1200" kern="0" baseline="-25000" dirty="0" smtClean="0">
                          <a:latin typeface="宋体"/>
                          <a:ea typeface="宋体"/>
                          <a:cs typeface="宋体"/>
                        </a:rPr>
                        <a:t>n</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65">
                <a:tc>
                  <a:txBody>
                    <a:bodyPr/>
                    <a:lstStyle/>
                    <a:p>
                      <a:pPr algn="ctr" latinLnBrk="1">
                        <a:spcAft>
                          <a:spcPts val="0"/>
                        </a:spcAft>
                      </a:pPr>
                      <a:r>
                        <a:rPr lang="en-US" sz="1200" kern="0" dirty="0">
                          <a:latin typeface="宋体"/>
                          <a:ea typeface="宋体"/>
                          <a:cs typeface="宋体"/>
                        </a:rPr>
                        <a:t> </a:t>
                      </a:r>
                      <a:r>
                        <a:rPr lang="en-US" sz="1200" kern="0" dirty="0" smtClean="0">
                          <a:latin typeface="宋体"/>
                          <a:ea typeface="宋体"/>
                          <a:cs typeface="宋体"/>
                        </a:rPr>
                        <a:t>90</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3.196</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65">
                <a:tc>
                  <a:txBody>
                    <a:bodyPr/>
                    <a:lstStyle/>
                    <a:p>
                      <a:pPr algn="ctr">
                        <a:spcAft>
                          <a:spcPts val="0"/>
                        </a:spcAft>
                      </a:pPr>
                      <a:r>
                        <a:rPr lang="en-US" sz="1200" kern="0" dirty="0">
                          <a:latin typeface="宋体"/>
                          <a:ea typeface="宋体"/>
                          <a:cs typeface="宋体"/>
                        </a:rPr>
                        <a:t>80</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3.6</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65">
                <a:tc>
                  <a:txBody>
                    <a:bodyPr/>
                    <a:lstStyle/>
                    <a:p>
                      <a:pPr algn="ctr">
                        <a:spcAft>
                          <a:spcPts val="0"/>
                        </a:spcAft>
                      </a:pPr>
                      <a:r>
                        <a:rPr lang="en-US" sz="1200" kern="0" dirty="0">
                          <a:latin typeface="宋体"/>
                          <a:ea typeface="宋体"/>
                          <a:cs typeface="宋体"/>
                        </a:rPr>
                        <a:t>70</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4.04</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165">
                <a:tc>
                  <a:txBody>
                    <a:bodyPr/>
                    <a:lstStyle/>
                    <a:p>
                      <a:pPr algn="ctr">
                        <a:spcAft>
                          <a:spcPts val="0"/>
                        </a:spcAft>
                      </a:pPr>
                      <a:r>
                        <a:rPr lang="en-US" sz="1200" kern="0" dirty="0">
                          <a:latin typeface="宋体"/>
                          <a:ea typeface="宋体"/>
                          <a:cs typeface="宋体"/>
                        </a:rPr>
                        <a:t>60</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4.497</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08">
                <a:tc>
                  <a:txBody>
                    <a:bodyPr/>
                    <a:lstStyle/>
                    <a:p>
                      <a:pPr algn="ctr">
                        <a:spcAft>
                          <a:spcPts val="0"/>
                        </a:spcAft>
                      </a:pPr>
                      <a:r>
                        <a:rPr lang="en-US" sz="1200" kern="0" dirty="0">
                          <a:latin typeface="宋体"/>
                          <a:ea typeface="宋体"/>
                          <a:cs typeface="宋体"/>
                        </a:rPr>
                        <a:t>50</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4.951</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08">
                <a:tc>
                  <a:txBody>
                    <a:bodyPr/>
                    <a:lstStyle/>
                    <a:p>
                      <a:pPr algn="ctr">
                        <a:spcAft>
                          <a:spcPts val="0"/>
                        </a:spcAft>
                      </a:pPr>
                      <a:r>
                        <a:rPr lang="en-US" sz="1200" kern="0" dirty="0">
                          <a:latin typeface="宋体"/>
                          <a:ea typeface="宋体"/>
                          <a:cs typeface="宋体"/>
                        </a:rPr>
                        <a:t>40</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5.375</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08">
                <a:tc>
                  <a:txBody>
                    <a:bodyPr/>
                    <a:lstStyle/>
                    <a:p>
                      <a:pPr algn="ctr">
                        <a:spcAft>
                          <a:spcPts val="0"/>
                        </a:spcAft>
                      </a:pPr>
                      <a:r>
                        <a:rPr lang="en-US" sz="1200" kern="0" dirty="0">
                          <a:latin typeface="宋体"/>
                          <a:ea typeface="宋体"/>
                          <a:cs typeface="宋体"/>
                        </a:rPr>
                        <a:t>30</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5.742</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08">
                <a:tc>
                  <a:txBody>
                    <a:bodyPr/>
                    <a:lstStyle/>
                    <a:p>
                      <a:pPr algn="ctr">
                        <a:spcAft>
                          <a:spcPts val="0"/>
                        </a:spcAft>
                      </a:pPr>
                      <a:r>
                        <a:rPr lang="en-US" sz="1200" kern="0" dirty="0">
                          <a:latin typeface="宋体"/>
                          <a:ea typeface="宋体"/>
                          <a:cs typeface="宋体"/>
                        </a:rPr>
                        <a:t>15</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6.117</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108">
                <a:tc>
                  <a:txBody>
                    <a:bodyPr/>
                    <a:lstStyle/>
                    <a:p>
                      <a:pPr algn="ctr">
                        <a:spcAft>
                          <a:spcPts val="0"/>
                        </a:spcAft>
                      </a:pPr>
                      <a:r>
                        <a:rPr lang="en-US" sz="1200" kern="0" dirty="0">
                          <a:latin typeface="宋体"/>
                          <a:ea typeface="宋体"/>
                          <a:cs typeface="宋体"/>
                        </a:rPr>
                        <a:t>0</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6.268</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图片 4"/>
          <p:cNvPicPr/>
          <p:nvPr/>
        </p:nvPicPr>
        <p:blipFill>
          <a:blip r:embed="rId2"/>
          <a:srcRect/>
          <a:stretch>
            <a:fillRect/>
          </a:stretch>
        </p:blipFill>
        <p:spPr bwMode="auto">
          <a:xfrm>
            <a:off x="214282" y="1713364"/>
            <a:ext cx="4373880" cy="1211580"/>
          </a:xfrm>
          <a:prstGeom prst="rect">
            <a:avLst/>
          </a:prstGeom>
          <a:noFill/>
          <a:ln w="9525">
            <a:noFill/>
            <a:miter lim="800000"/>
            <a:headEnd/>
            <a:tailEnd/>
          </a:ln>
        </p:spPr>
      </p:pic>
      <p:pic>
        <p:nvPicPr>
          <p:cNvPr id="6" name="图片 5"/>
          <p:cNvPicPr/>
          <p:nvPr/>
        </p:nvPicPr>
        <p:blipFill>
          <a:blip r:embed="rId3"/>
          <a:srcRect/>
          <a:stretch>
            <a:fillRect/>
          </a:stretch>
        </p:blipFill>
        <p:spPr bwMode="auto">
          <a:xfrm>
            <a:off x="4857752" y="1734455"/>
            <a:ext cx="2998470" cy="2702657"/>
          </a:xfrm>
          <a:prstGeom prst="rect">
            <a:avLst/>
          </a:prstGeom>
          <a:noFill/>
          <a:ln w="9525">
            <a:noFill/>
            <a:miter lim="800000"/>
            <a:headEnd/>
            <a:tailEnd/>
          </a:ln>
        </p:spPr>
      </p:pic>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TextBox 9"/>
          <p:cNvSpPr txBox="1"/>
          <p:nvPr/>
        </p:nvSpPr>
        <p:spPr>
          <a:xfrm>
            <a:off x="1428728" y="2905199"/>
            <a:ext cx="2286016" cy="307777"/>
          </a:xfrm>
          <a:prstGeom prst="rect">
            <a:avLst/>
          </a:prstGeom>
          <a:noFill/>
        </p:spPr>
        <p:txBody>
          <a:bodyPr wrap="square" rtlCol="0">
            <a:spAutoFit/>
          </a:bodyPr>
          <a:lstStyle/>
          <a:p>
            <a:pPr algn="ctr"/>
            <a:r>
              <a:rPr lang="zh-CN" altLang="en-US" sz="1400" b="1" dirty="0" smtClean="0">
                <a:solidFill>
                  <a:srgbClr val="7030A0"/>
                </a:solidFill>
                <a:latin typeface="黑体" pitchFamily="2" charset="-122"/>
                <a:ea typeface="黑体" pitchFamily="2" charset="-122"/>
              </a:rPr>
              <a:t>幅度谱</a:t>
            </a:r>
            <a:endParaRPr lang="zh-CN" altLang="en-US" sz="1400" b="1" dirty="0">
              <a:solidFill>
                <a:srgbClr val="7030A0"/>
              </a:solidFill>
              <a:latin typeface="黑体" pitchFamily="2" charset="-122"/>
              <a:ea typeface="黑体" pitchFamily="2" charset="-122"/>
            </a:endParaRPr>
          </a:p>
        </p:txBody>
      </p:sp>
      <p:sp>
        <p:nvSpPr>
          <p:cNvPr id="11" name="TextBox 10"/>
          <p:cNvSpPr txBox="1"/>
          <p:nvPr/>
        </p:nvSpPr>
        <p:spPr>
          <a:xfrm>
            <a:off x="5572132" y="4345359"/>
            <a:ext cx="1714512" cy="307777"/>
          </a:xfrm>
          <a:prstGeom prst="rect">
            <a:avLst/>
          </a:prstGeom>
          <a:noFill/>
        </p:spPr>
        <p:txBody>
          <a:bodyPr wrap="square" rtlCol="0">
            <a:spAutoFit/>
          </a:bodyPr>
          <a:lstStyle/>
          <a:p>
            <a:pPr algn="ctr"/>
            <a:r>
              <a:rPr lang="zh-CN" altLang="en-US" sz="1400" b="1" dirty="0" smtClean="0">
                <a:solidFill>
                  <a:srgbClr val="7030A0"/>
                </a:solidFill>
                <a:latin typeface="黑体" pitchFamily="2" charset="-122"/>
                <a:ea typeface="黑体" pitchFamily="2" charset="-122"/>
              </a:rPr>
              <a:t>二维谱</a:t>
            </a:r>
            <a:endParaRPr lang="zh-CN" altLang="en-US" sz="1400" b="1" dirty="0">
              <a:solidFill>
                <a:srgbClr val="7030A0"/>
              </a:solidFill>
              <a:latin typeface="黑体" pitchFamily="2" charset="-122"/>
              <a:ea typeface="黑体" pitchFamily="2" charset="-122"/>
            </a:endParaRPr>
          </a:p>
        </p:txBody>
      </p:sp>
      <p:sp>
        <p:nvSpPr>
          <p:cNvPr id="12" name="TextBox 11"/>
          <p:cNvSpPr txBox="1"/>
          <p:nvPr/>
        </p:nvSpPr>
        <p:spPr>
          <a:xfrm>
            <a:off x="1714480" y="5857527"/>
            <a:ext cx="1500198" cy="307777"/>
          </a:xfrm>
          <a:prstGeom prst="rect">
            <a:avLst/>
          </a:prstGeom>
          <a:noFill/>
        </p:spPr>
        <p:txBody>
          <a:bodyPr wrap="square" rtlCol="0">
            <a:spAutoFit/>
          </a:bodyPr>
          <a:lstStyle/>
          <a:p>
            <a:pPr algn="ctr"/>
            <a:r>
              <a:rPr lang="zh-CN" altLang="en-US" sz="1400" b="1" dirty="0" smtClean="0">
                <a:solidFill>
                  <a:srgbClr val="7030A0"/>
                </a:solidFill>
                <a:latin typeface="黑体" pitchFamily="2" charset="-122"/>
                <a:ea typeface="黑体" pitchFamily="2" charset="-122"/>
              </a:rPr>
              <a:t>测量中子能量</a:t>
            </a:r>
            <a:endParaRPr lang="zh-CN" altLang="en-US" sz="1400" b="1" dirty="0">
              <a:solidFill>
                <a:srgbClr val="7030A0"/>
              </a:solidFill>
              <a:latin typeface="黑体" pitchFamily="2" charset="-122"/>
              <a:ea typeface="黑体" pitchFamily="2" charset="-122"/>
            </a:endParaRPr>
          </a:p>
        </p:txBody>
      </p:sp>
      <p:sp>
        <p:nvSpPr>
          <p:cNvPr id="460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表格 17"/>
          <p:cNvGraphicFramePr>
            <a:graphicFrameLocks noGrp="1"/>
          </p:cNvGraphicFramePr>
          <p:nvPr>
            <p:extLst>
              <p:ext uri="{D42A27DB-BD31-4B8C-83A1-F6EECF244321}">
                <p14:modId xmlns:p14="http://schemas.microsoft.com/office/powerpoint/2010/main" val="1623612067"/>
              </p:ext>
            </p:extLst>
          </p:nvPr>
        </p:nvGraphicFramePr>
        <p:xfrm>
          <a:off x="3571868" y="4728939"/>
          <a:ext cx="1460500" cy="1076325"/>
        </p:xfrm>
        <a:graphic>
          <a:graphicData uri="http://schemas.openxmlformats.org/drawingml/2006/table">
            <a:tbl>
              <a:tblPr/>
              <a:tblGrid>
                <a:gridCol w="685800"/>
                <a:gridCol w="774700"/>
              </a:tblGrid>
              <a:tr h="238125">
                <a:tc>
                  <a:txBody>
                    <a:bodyPr/>
                    <a:lstStyle/>
                    <a:p>
                      <a:pPr algn="ctr">
                        <a:spcAft>
                          <a:spcPts val="0"/>
                        </a:spcAft>
                      </a:pPr>
                      <a:r>
                        <a:rPr lang="zh-CN" sz="1200" kern="0" dirty="0">
                          <a:latin typeface="Calibri"/>
                          <a:ea typeface="宋体"/>
                          <a:cs typeface="宋体"/>
                        </a:rPr>
                        <a:t>源</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err="1">
                          <a:latin typeface="宋体"/>
                          <a:ea typeface="宋体"/>
                          <a:cs typeface="宋体"/>
                        </a:rPr>
                        <a:t>E</a:t>
                      </a:r>
                      <a:r>
                        <a:rPr lang="en-US" sz="1200" kern="0" baseline="-25000" dirty="0" err="1">
                          <a:latin typeface="宋体"/>
                          <a:ea typeface="宋体"/>
                          <a:cs typeface="宋体"/>
                        </a:rPr>
                        <a:t>e</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200" kern="0" baseline="30000" dirty="0">
                          <a:latin typeface="宋体"/>
                          <a:ea typeface="宋体"/>
                          <a:cs typeface="宋体"/>
                        </a:rPr>
                        <a:t>22</a:t>
                      </a:r>
                      <a:r>
                        <a:rPr lang="en-US" sz="1200" kern="0" dirty="0">
                          <a:latin typeface="宋体"/>
                          <a:ea typeface="宋体"/>
                          <a:cs typeface="宋体"/>
                        </a:rPr>
                        <a:t>Na</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0.341</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200" kern="0" baseline="30000" dirty="0">
                          <a:latin typeface="宋体"/>
                          <a:ea typeface="宋体"/>
                          <a:cs typeface="宋体"/>
                        </a:rPr>
                        <a:t>137</a:t>
                      </a:r>
                      <a:r>
                        <a:rPr lang="en-US" sz="1200" kern="0" dirty="0">
                          <a:latin typeface="宋体"/>
                          <a:ea typeface="宋体"/>
                          <a:cs typeface="宋体"/>
                        </a:rPr>
                        <a:t>Cs</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Times New Roman"/>
                          <a:ea typeface="宋体"/>
                          <a:cs typeface="Times New Roman"/>
                        </a:rPr>
                        <a:t>0.477</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200" kern="0" baseline="30000" dirty="0">
                          <a:latin typeface="宋体"/>
                          <a:ea typeface="宋体"/>
                          <a:cs typeface="宋体"/>
                        </a:rPr>
                        <a:t>22</a:t>
                      </a:r>
                      <a:r>
                        <a:rPr lang="en-US" sz="1200" kern="0" dirty="0">
                          <a:latin typeface="宋体"/>
                          <a:ea typeface="宋体"/>
                          <a:cs typeface="宋体"/>
                        </a:rPr>
                        <a:t>Na</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宋体"/>
                          <a:ea typeface="宋体"/>
                          <a:cs typeface="宋体"/>
                        </a:rPr>
                        <a:t>1.061</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200" kern="0" baseline="30000" dirty="0">
                          <a:latin typeface="宋体"/>
                          <a:ea typeface="宋体"/>
                          <a:cs typeface="宋体"/>
                        </a:rPr>
                        <a:t>60</a:t>
                      </a:r>
                      <a:r>
                        <a:rPr lang="en-US" sz="1200" kern="0" dirty="0">
                          <a:latin typeface="宋体"/>
                          <a:ea typeface="宋体"/>
                          <a:cs typeface="宋体"/>
                        </a:rPr>
                        <a:t>Co</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latin typeface="Times New Roman"/>
                          <a:ea typeface="宋体"/>
                          <a:cs typeface="Times New Roman"/>
                        </a:rPr>
                        <a:t>1.041</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TextBox 18"/>
          <p:cNvSpPr txBox="1"/>
          <p:nvPr/>
        </p:nvSpPr>
        <p:spPr>
          <a:xfrm>
            <a:off x="3571868" y="5857527"/>
            <a:ext cx="1500198" cy="307777"/>
          </a:xfrm>
          <a:prstGeom prst="rect">
            <a:avLst/>
          </a:prstGeom>
          <a:noFill/>
        </p:spPr>
        <p:txBody>
          <a:bodyPr wrap="square" rtlCol="0">
            <a:spAutoFit/>
          </a:bodyPr>
          <a:lstStyle/>
          <a:p>
            <a:pPr algn="ctr"/>
            <a:r>
              <a:rPr lang="zh-CN" altLang="en-US" sz="1400" b="1" dirty="0" smtClean="0">
                <a:solidFill>
                  <a:srgbClr val="7030A0"/>
                </a:solidFill>
                <a:latin typeface="黑体" pitchFamily="2" charset="-122"/>
                <a:ea typeface="黑体" pitchFamily="2" charset="-122"/>
              </a:rPr>
              <a:t>伽马标定能量</a:t>
            </a:r>
            <a:endParaRPr lang="zh-CN" altLang="en-US" sz="1400" b="1" dirty="0">
              <a:solidFill>
                <a:srgbClr val="7030A0"/>
              </a:solidFill>
              <a:latin typeface="黑体" pitchFamily="2" charset="-122"/>
              <a:ea typeface="黑体" pitchFamily="2" charset="-122"/>
            </a:endParaRPr>
          </a:p>
        </p:txBody>
      </p:sp>
    </p:spTree>
    <p:extLst>
      <p:ext uri="{BB962C8B-B14F-4D97-AF65-F5344CB8AC3E}">
        <p14:creationId xmlns:p14="http://schemas.microsoft.com/office/powerpoint/2010/main" val="62236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167" y="642926"/>
            <a:ext cx="8229600" cy="1143000"/>
          </a:xfrm>
        </p:spPr>
        <p:txBody>
          <a:bodyPr/>
          <a:lstStyle/>
          <a:p>
            <a:r>
              <a:rPr lang="en-US" altLang="zh-CN" sz="3600" b="1" dirty="0">
                <a:solidFill>
                  <a:srgbClr val="800000"/>
                </a:solidFill>
                <a:latin typeface="黑体" pitchFamily="2" charset="-122"/>
                <a:ea typeface="黑体" pitchFamily="2" charset="-122"/>
              </a:rPr>
              <a:t>3</a:t>
            </a:r>
            <a:r>
              <a:rPr lang="zh-CN" altLang="en-US" sz="3600" b="1" dirty="0">
                <a:solidFill>
                  <a:srgbClr val="800000"/>
                </a:solidFill>
                <a:latin typeface="黑体" pitchFamily="2" charset="-122"/>
                <a:ea typeface="黑体" pitchFamily="2" charset="-122"/>
              </a:rPr>
              <a:t>、探测器的质子</a:t>
            </a:r>
            <a:r>
              <a:rPr lang="en-US" altLang="zh-CN" sz="3600" b="1" dirty="0">
                <a:solidFill>
                  <a:srgbClr val="800000"/>
                </a:solidFill>
                <a:latin typeface="黑体" pitchFamily="2" charset="-122"/>
                <a:ea typeface="黑体" pitchFamily="2" charset="-122"/>
              </a:rPr>
              <a:t>-</a:t>
            </a:r>
            <a:r>
              <a:rPr lang="zh-CN" altLang="en-US" sz="3600" b="1" dirty="0">
                <a:solidFill>
                  <a:srgbClr val="800000"/>
                </a:solidFill>
                <a:latin typeface="黑体" pitchFamily="2" charset="-122"/>
                <a:ea typeface="黑体" pitchFamily="2" charset="-122"/>
              </a:rPr>
              <a:t>电子响应函数测量</a:t>
            </a:r>
            <a:endParaRPr lang="zh-CN" altLang="en-US" sz="3600" b="1" dirty="0">
              <a:solidFill>
                <a:srgbClr val="800000"/>
              </a:solidFill>
              <a:latin typeface="黑体" pitchFamily="2" charset="-122"/>
              <a:ea typeface="黑体" pitchFamily="2" charset="-122"/>
            </a:endParaRPr>
          </a:p>
        </p:txBody>
      </p:sp>
      <p:pic>
        <p:nvPicPr>
          <p:cNvPr id="4" name="图片 3"/>
          <p:cNvPicPr/>
          <p:nvPr/>
        </p:nvPicPr>
        <p:blipFill>
          <a:blip r:embed="rId2"/>
          <a:srcRect/>
          <a:stretch>
            <a:fillRect/>
          </a:stretch>
        </p:blipFill>
        <p:spPr bwMode="auto">
          <a:xfrm>
            <a:off x="1357290" y="3861048"/>
            <a:ext cx="2714644" cy="2097408"/>
          </a:xfrm>
          <a:prstGeom prst="rect">
            <a:avLst/>
          </a:prstGeom>
          <a:noFill/>
          <a:ln w="9525">
            <a:noFill/>
            <a:miter lim="800000"/>
            <a:headEnd/>
            <a:tailEnd/>
          </a:ln>
        </p:spPr>
      </p:pic>
      <p:pic>
        <p:nvPicPr>
          <p:cNvPr id="5" name="内容占位符 4"/>
          <p:cNvPicPr>
            <a:picLocks noGrp="1"/>
          </p:cNvPicPr>
          <p:nvPr>
            <p:ph idx="1"/>
          </p:nvPr>
        </p:nvPicPr>
        <p:blipFill>
          <a:blip r:embed="rId3"/>
          <a:srcRect/>
          <a:stretch>
            <a:fillRect/>
          </a:stretch>
        </p:blipFill>
        <p:spPr bwMode="auto">
          <a:xfrm>
            <a:off x="4451354" y="3877578"/>
            <a:ext cx="2928958" cy="2071702"/>
          </a:xfrm>
          <a:prstGeom prst="rect">
            <a:avLst/>
          </a:prstGeom>
          <a:noFill/>
          <a:ln w="9525">
            <a:noFill/>
            <a:miter lim="800000"/>
            <a:headEnd/>
            <a:tailEnd/>
          </a:ln>
        </p:spPr>
      </p:pic>
      <p:pic>
        <p:nvPicPr>
          <p:cNvPr id="6"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28429" y="2165526"/>
            <a:ext cx="3254398" cy="285752"/>
          </a:xfrm>
          <a:prstGeom prst="rect">
            <a:avLst/>
          </a:prstGeom>
          <a:noFill/>
        </p:spPr>
      </p:pic>
      <p:pic>
        <p:nvPicPr>
          <p:cNvPr id="7"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15042" y="2686187"/>
            <a:ext cx="3381529" cy="285763"/>
          </a:xfrm>
          <a:prstGeom prst="rect">
            <a:avLst/>
          </a:prstGeom>
          <a:noFill/>
        </p:spPr>
      </p:pic>
      <p:sp>
        <p:nvSpPr>
          <p:cNvPr id="8" name="TextBox 7"/>
          <p:cNvSpPr txBox="1"/>
          <p:nvPr/>
        </p:nvSpPr>
        <p:spPr>
          <a:xfrm>
            <a:off x="860998" y="3191469"/>
            <a:ext cx="6882558" cy="461665"/>
          </a:xfrm>
          <a:prstGeom prst="rect">
            <a:avLst/>
          </a:prstGeom>
          <a:noFill/>
        </p:spPr>
        <p:txBody>
          <a:bodyPr wrap="square" rtlCol="0">
            <a:spAutoFit/>
          </a:bodyPr>
          <a:lstStyle/>
          <a:p>
            <a:r>
              <a:rPr lang="zh-CN" altLang="en-US" sz="2400" b="1" dirty="0">
                <a:solidFill>
                  <a:srgbClr val="0000FF"/>
                </a:solidFill>
                <a:latin typeface="+mn-lt"/>
                <a:ea typeface="+mn-ea"/>
              </a:rPr>
              <a:t>两探测器与标准光响应平均偏差</a:t>
            </a:r>
            <a:r>
              <a:rPr lang="en-US" altLang="zh-CN" sz="2400" b="1" dirty="0">
                <a:solidFill>
                  <a:srgbClr val="0000FF"/>
                </a:solidFill>
                <a:latin typeface="+mn-lt"/>
                <a:ea typeface="+mn-ea"/>
              </a:rPr>
              <a:t>20.7%</a:t>
            </a:r>
            <a:r>
              <a:rPr lang="zh-CN" altLang="en-US" sz="2400" b="1" dirty="0">
                <a:solidFill>
                  <a:srgbClr val="0000FF"/>
                </a:solidFill>
                <a:latin typeface="+mn-lt"/>
                <a:ea typeface="+mn-ea"/>
              </a:rPr>
              <a:t>、</a:t>
            </a:r>
            <a:r>
              <a:rPr lang="en-US" altLang="zh-CN" sz="2400" b="1" dirty="0">
                <a:solidFill>
                  <a:srgbClr val="0000FF"/>
                </a:solidFill>
                <a:latin typeface="+mn-lt"/>
                <a:ea typeface="+mn-ea"/>
              </a:rPr>
              <a:t>18.5%</a:t>
            </a:r>
            <a:endParaRPr lang="zh-CN" altLang="en-US" sz="2400" b="1" dirty="0">
              <a:solidFill>
                <a:srgbClr val="0000FF"/>
              </a:solidFill>
              <a:latin typeface="+mn-lt"/>
              <a:ea typeface="+mn-ea"/>
            </a:endParaRPr>
          </a:p>
        </p:txBody>
      </p:sp>
      <p:sp>
        <p:nvSpPr>
          <p:cNvPr id="9" name="TextBox 8"/>
          <p:cNvSpPr txBox="1"/>
          <p:nvPr/>
        </p:nvSpPr>
        <p:spPr>
          <a:xfrm>
            <a:off x="3214678" y="6145559"/>
            <a:ext cx="2214578" cy="307777"/>
          </a:xfrm>
          <a:prstGeom prst="rect">
            <a:avLst/>
          </a:prstGeom>
          <a:noFill/>
        </p:spPr>
        <p:txBody>
          <a:bodyPr wrap="square" rtlCol="0">
            <a:spAutoFit/>
          </a:bodyPr>
          <a:lstStyle/>
          <a:p>
            <a:r>
              <a:rPr lang="en-US" altLang="zh-CN" sz="1400" b="1" dirty="0" smtClean="0">
                <a:solidFill>
                  <a:srgbClr val="7030A0"/>
                </a:solidFill>
                <a:latin typeface="黑体" pitchFamily="2" charset="-122"/>
                <a:ea typeface="黑体" pitchFamily="2" charset="-122"/>
              </a:rPr>
              <a:t>1#</a:t>
            </a:r>
            <a:r>
              <a:rPr lang="zh-CN" altLang="en-US" sz="1400" b="1" dirty="0" smtClean="0">
                <a:solidFill>
                  <a:srgbClr val="7030A0"/>
                </a:solidFill>
                <a:latin typeface="黑体" pitchFamily="2" charset="-122"/>
                <a:ea typeface="黑体" pitchFamily="2" charset="-122"/>
              </a:rPr>
              <a:t>探测器测量结果</a:t>
            </a:r>
            <a:endParaRPr lang="zh-CN" altLang="en-US" sz="1400" b="1" dirty="0">
              <a:solidFill>
                <a:srgbClr val="7030A0"/>
              </a:solidFill>
              <a:latin typeface="黑体" pitchFamily="2" charset="-122"/>
              <a:ea typeface="黑体" pitchFamily="2" charset="-122"/>
            </a:endParaRPr>
          </a:p>
        </p:txBody>
      </p:sp>
      <p:sp>
        <p:nvSpPr>
          <p:cNvPr id="10" name="TextBox 9"/>
          <p:cNvSpPr txBox="1"/>
          <p:nvPr/>
        </p:nvSpPr>
        <p:spPr>
          <a:xfrm>
            <a:off x="785786" y="1353747"/>
            <a:ext cx="2214578" cy="1631216"/>
          </a:xfrm>
          <a:prstGeom prst="rect">
            <a:avLst/>
          </a:prstGeom>
          <a:noFill/>
        </p:spPr>
        <p:txBody>
          <a:bodyPr wrap="square" rtlCol="0">
            <a:spAutoFit/>
          </a:bodyPr>
          <a:lstStyle/>
          <a:p>
            <a:pPr>
              <a:spcAft>
                <a:spcPts val="1200"/>
              </a:spcAft>
            </a:pPr>
            <a:r>
              <a:rPr lang="zh-CN" altLang="en-US" sz="2400" b="1" dirty="0">
                <a:solidFill>
                  <a:srgbClr val="0000FF"/>
                </a:solidFill>
                <a:latin typeface="+mn-lt"/>
                <a:ea typeface="+mn-ea"/>
              </a:rPr>
              <a:t>测量结果：</a:t>
            </a:r>
            <a:endParaRPr lang="en-US" altLang="zh-CN" sz="2400" b="1" dirty="0">
              <a:solidFill>
                <a:srgbClr val="0000FF"/>
              </a:solidFill>
              <a:latin typeface="+mn-lt"/>
              <a:ea typeface="+mn-ea"/>
            </a:endParaRPr>
          </a:p>
          <a:p>
            <a:pPr>
              <a:spcAft>
                <a:spcPts val="1200"/>
              </a:spcAft>
            </a:pPr>
            <a:r>
              <a:rPr lang="zh-CN" altLang="en-US" b="1" dirty="0" smtClean="0"/>
              <a:t>           </a:t>
            </a:r>
            <a:r>
              <a:rPr lang="en-US" altLang="zh-CN" sz="2000" dirty="0" smtClean="0"/>
              <a:t>1</a:t>
            </a:r>
            <a:r>
              <a:rPr lang="en-US" altLang="zh-CN" sz="2000" dirty="0" smtClean="0"/>
              <a:t>#</a:t>
            </a:r>
            <a:r>
              <a:rPr lang="zh-CN" altLang="en-US" sz="2000" dirty="0" smtClean="0"/>
              <a:t>：</a:t>
            </a:r>
            <a:endParaRPr lang="en-US" altLang="zh-CN" sz="2000" dirty="0" smtClean="0"/>
          </a:p>
          <a:p>
            <a:pPr>
              <a:spcAft>
                <a:spcPts val="1200"/>
              </a:spcAft>
            </a:pPr>
            <a:r>
              <a:rPr lang="en-US" altLang="zh-CN" sz="2000" dirty="0" smtClean="0"/>
              <a:t>               </a:t>
            </a:r>
            <a:r>
              <a:rPr lang="en-US" altLang="zh-CN" sz="2000" dirty="0" smtClean="0"/>
              <a:t>     7</a:t>
            </a:r>
            <a:r>
              <a:rPr lang="en-US" altLang="zh-CN" sz="2000" dirty="0" smtClean="0"/>
              <a:t>#</a:t>
            </a:r>
            <a:r>
              <a:rPr lang="zh-CN" altLang="en-US" sz="2000" dirty="0" smtClean="0"/>
              <a:t>：</a:t>
            </a:r>
            <a:endParaRPr lang="zh-CN" altLang="en-US" sz="2000" dirty="0"/>
          </a:p>
        </p:txBody>
      </p:sp>
      <p:sp>
        <p:nvSpPr>
          <p:cNvPr id="11" name="TextBox 10"/>
          <p:cNvSpPr txBox="1"/>
          <p:nvPr/>
        </p:nvSpPr>
        <p:spPr>
          <a:xfrm>
            <a:off x="1571604" y="5888305"/>
            <a:ext cx="2428892" cy="276999"/>
          </a:xfrm>
          <a:prstGeom prst="rect">
            <a:avLst/>
          </a:prstGeom>
          <a:noFill/>
        </p:spPr>
        <p:txBody>
          <a:bodyPr wrap="square" rtlCol="0">
            <a:spAutoFit/>
          </a:bodyPr>
          <a:lstStyle/>
          <a:p>
            <a:r>
              <a:rPr lang="zh-CN" altLang="en-US" sz="1200" dirty="0" smtClean="0">
                <a:latin typeface="+mn-ea"/>
                <a:ea typeface="+mn-ea"/>
              </a:rPr>
              <a:t>（</a:t>
            </a:r>
            <a:r>
              <a:rPr lang="en-US" altLang="zh-CN" sz="1200" dirty="0" smtClean="0">
                <a:latin typeface="+mn-ea"/>
                <a:ea typeface="+mn-ea"/>
              </a:rPr>
              <a:t>a</a:t>
            </a:r>
            <a:r>
              <a:rPr lang="zh-CN" altLang="en-US" sz="1200" dirty="0" smtClean="0">
                <a:latin typeface="+mn-ea"/>
                <a:ea typeface="+mn-ea"/>
              </a:rPr>
              <a:t>）电子和质子的光响应</a:t>
            </a:r>
            <a:endParaRPr lang="zh-CN" altLang="en-US" sz="1200" dirty="0">
              <a:latin typeface="+mn-ea"/>
              <a:ea typeface="+mn-ea"/>
            </a:endParaRPr>
          </a:p>
        </p:txBody>
      </p:sp>
      <p:sp>
        <p:nvSpPr>
          <p:cNvPr id="12" name="TextBox 11"/>
          <p:cNvSpPr txBox="1"/>
          <p:nvPr/>
        </p:nvSpPr>
        <p:spPr>
          <a:xfrm>
            <a:off x="4878272" y="5888305"/>
            <a:ext cx="2286016" cy="276999"/>
          </a:xfrm>
          <a:prstGeom prst="rect">
            <a:avLst/>
          </a:prstGeom>
          <a:noFill/>
        </p:spPr>
        <p:txBody>
          <a:bodyPr wrap="square" rtlCol="0">
            <a:spAutoFit/>
          </a:bodyPr>
          <a:lstStyle/>
          <a:p>
            <a:r>
              <a:rPr lang="zh-CN" altLang="en-US" sz="1200" dirty="0" smtClean="0">
                <a:latin typeface="+mn-ea"/>
                <a:ea typeface="+mn-ea"/>
              </a:rPr>
              <a:t>（</a:t>
            </a:r>
            <a:r>
              <a:rPr lang="en-US" altLang="zh-CN" sz="1200" dirty="0" smtClean="0">
                <a:latin typeface="+mn-ea"/>
                <a:ea typeface="+mn-ea"/>
              </a:rPr>
              <a:t>b</a:t>
            </a:r>
            <a:r>
              <a:rPr lang="zh-CN" altLang="en-US" sz="1200" dirty="0" smtClean="0">
                <a:latin typeface="+mn-ea"/>
                <a:ea typeface="+mn-ea"/>
              </a:rPr>
              <a:t>）</a:t>
            </a:r>
            <a:r>
              <a:rPr lang="en-US" altLang="zh-CN" sz="1200" dirty="0" smtClean="0">
                <a:latin typeface="+mn-ea"/>
                <a:ea typeface="+mn-ea"/>
              </a:rPr>
              <a:t> </a:t>
            </a:r>
            <a:r>
              <a:rPr lang="zh-CN" altLang="en-US" sz="1200" dirty="0" smtClean="0">
                <a:latin typeface="+mn-ea"/>
                <a:ea typeface="+mn-ea"/>
              </a:rPr>
              <a:t>质子</a:t>
            </a:r>
            <a:r>
              <a:rPr lang="en-US" altLang="zh-CN" sz="1200" dirty="0" smtClean="0">
                <a:latin typeface="+mn-ea"/>
                <a:ea typeface="+mn-ea"/>
              </a:rPr>
              <a:t>-</a:t>
            </a:r>
            <a:r>
              <a:rPr lang="zh-CN" altLang="en-US" sz="1200" dirty="0" smtClean="0">
                <a:latin typeface="+mn-ea"/>
                <a:ea typeface="+mn-ea"/>
              </a:rPr>
              <a:t>电子的光响应</a:t>
            </a:r>
            <a:endParaRPr lang="zh-CN" altLang="en-US" sz="1200" dirty="0">
              <a:latin typeface="+mn-ea"/>
              <a:ea typeface="+mn-ea"/>
            </a:endParaRPr>
          </a:p>
        </p:txBody>
      </p:sp>
    </p:spTree>
    <p:extLst>
      <p:ext uri="{BB962C8B-B14F-4D97-AF65-F5344CB8AC3E}">
        <p14:creationId xmlns:p14="http://schemas.microsoft.com/office/powerpoint/2010/main" val="1391454899"/>
      </p:ext>
    </p:extLst>
  </p:cSld>
  <p:clrMapOvr>
    <a:masterClrMapping/>
  </p:clrMapOvr>
</p:sld>
</file>

<file path=ppt/theme/theme1.xml><?xml version="1.0" encoding="utf-8"?>
<a:theme xmlns:a="http://schemas.openxmlformats.org/drawingml/2006/main" name="惯性约束聚变核诊断技术简介">
  <a:themeElements>
    <a:clrScheme name="惯性约束聚变核诊断技术简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惯性约束聚变核诊断技术简介">
      <a:majorFont>
        <a:latin typeface="Arial"/>
        <a:ea typeface="宋体"/>
        <a:cs typeface=""/>
      </a:majorFont>
      <a:minorFont>
        <a:latin typeface="Arial"/>
        <a:ea typeface="宋体"/>
        <a:cs typeface=""/>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惯性约束聚变核诊断技术简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惯性约束聚变核诊断技术简介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惯性约束聚变核诊断技术简介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惯性约束聚变核诊断技术简介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惯性约束聚变核诊断技术简介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惯性约束聚变核诊断技术简介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惯性约束聚变核诊断技术简介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惯性约束聚变核诊断技术简介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惯性约束聚变核诊断技术简介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惯性约束聚变核诊断技术简介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惯性约束聚变核诊断技术简介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惯性约束聚变核诊断技术简介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惯性约束聚变核诊断技术简介</Template>
  <TotalTime>157256204</TotalTime>
  <Pages>0</Pages>
  <Words>3150</Words>
  <Characters>0</Characters>
  <Application>Microsoft Office PowerPoint</Application>
  <DocSecurity>0</DocSecurity>
  <PresentationFormat>全屏显示(4:3)</PresentationFormat>
  <Lines>0</Lines>
  <Paragraphs>262</Paragraphs>
  <Slides>24</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24</vt:i4>
      </vt:variant>
    </vt:vector>
  </HeadingPairs>
  <TitlesOfParts>
    <vt:vector size="27" baseType="lpstr">
      <vt:lpstr>惯性约束聚变核诊断技术简介</vt:lpstr>
      <vt:lpstr>Visio</vt:lpstr>
      <vt:lpstr>公式</vt:lpstr>
      <vt:lpstr>中子散射成像系统 —第十七届核电子学与核探测技术学术年会报告</vt:lpstr>
      <vt:lpstr>主要内容</vt:lpstr>
      <vt:lpstr>0 、目的、意义及原理</vt:lpstr>
      <vt:lpstr>0、目的、意义及原理</vt:lpstr>
      <vt:lpstr>1、理论模拟</vt:lpstr>
      <vt:lpstr>2、数据获取系统</vt:lpstr>
      <vt:lpstr>3、探测器的质子-电子响应函数测量</vt:lpstr>
      <vt:lpstr>3、探测器的质子-电子响应函数测量</vt:lpstr>
      <vt:lpstr>3、探测器的质子-电子响应函数测量</vt:lpstr>
      <vt:lpstr>4、原理系统实验</vt:lpstr>
      <vt:lpstr>4、原理系统实验</vt:lpstr>
      <vt:lpstr>4、原理系统实验</vt:lpstr>
      <vt:lpstr>4、原理系统实验</vt:lpstr>
      <vt:lpstr>4、原理系统实验</vt:lpstr>
      <vt:lpstr>4、原理系统实验</vt:lpstr>
      <vt:lpstr>5、能量及图像重建</vt:lpstr>
      <vt:lpstr>5、能量及图像重建</vt:lpstr>
      <vt:lpstr>5、能量及图像重建</vt:lpstr>
      <vt:lpstr>5、能量及图像重建</vt:lpstr>
      <vt:lpstr>5、能量及图像重建</vt:lpstr>
      <vt:lpstr>5、能量及图像重建</vt:lpstr>
      <vt:lpstr>PowerPoint 演示文稿</vt:lpstr>
      <vt:lpstr>6、存在问题</vt:lpstr>
      <vt:lpstr>谢谢大家！               </vt:lpstr>
    </vt:vector>
  </TitlesOfParts>
  <Manager/>
  <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nands</dc:creator>
  <cp:keywords/>
  <dc:description/>
  <cp:lastModifiedBy>张显鹏</cp:lastModifiedBy>
  <cp:revision>86</cp:revision>
  <cp:lastPrinted>1899-12-30T00:00:00Z</cp:lastPrinted>
  <dcterms:created xsi:type="dcterms:W3CDTF">2009-04-01T20:18:35Z</dcterms:created>
  <dcterms:modified xsi:type="dcterms:W3CDTF">2014-08-12T08:06:59Z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2052-6.3.0.1705</vt:lpwstr>
  </property>
</Properties>
</file>