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346" r:id="rId3"/>
    <p:sldId id="257" r:id="rId4"/>
    <p:sldId id="261" r:id="rId5"/>
    <p:sldId id="262" r:id="rId6"/>
    <p:sldId id="267" r:id="rId7"/>
    <p:sldId id="269" r:id="rId8"/>
    <p:sldId id="270" r:id="rId9"/>
    <p:sldId id="271" r:id="rId10"/>
    <p:sldId id="272" r:id="rId11"/>
    <p:sldId id="274" r:id="rId12"/>
    <p:sldId id="277" r:id="rId13"/>
    <p:sldId id="347" r:id="rId14"/>
    <p:sldId id="276" r:id="rId15"/>
    <p:sldId id="278" r:id="rId16"/>
    <p:sldId id="279" r:id="rId17"/>
    <p:sldId id="281" r:id="rId18"/>
    <p:sldId id="280" r:id="rId19"/>
    <p:sldId id="282" r:id="rId20"/>
    <p:sldId id="283" r:id="rId21"/>
    <p:sldId id="289" r:id="rId22"/>
    <p:sldId id="291" r:id="rId23"/>
    <p:sldId id="285" r:id="rId24"/>
    <p:sldId id="284" r:id="rId25"/>
    <p:sldId id="287" r:id="rId26"/>
    <p:sldId id="288" r:id="rId27"/>
    <p:sldId id="298" r:id="rId28"/>
    <p:sldId id="299" r:id="rId29"/>
    <p:sldId id="297" r:id="rId30"/>
    <p:sldId id="300" r:id="rId31"/>
    <p:sldId id="301" r:id="rId32"/>
    <p:sldId id="302" r:id="rId33"/>
    <p:sldId id="310" r:id="rId34"/>
    <p:sldId id="304" r:id="rId35"/>
    <p:sldId id="306" r:id="rId36"/>
    <p:sldId id="311" r:id="rId37"/>
    <p:sldId id="314" r:id="rId38"/>
    <p:sldId id="312" r:id="rId39"/>
    <p:sldId id="313" r:id="rId40"/>
    <p:sldId id="317" r:id="rId41"/>
    <p:sldId id="345" r:id="rId42"/>
    <p:sldId id="348" r:id="rId43"/>
    <p:sldId id="316" r:id="rId44"/>
    <p:sldId id="318" r:id="rId45"/>
    <p:sldId id="319" r:id="rId46"/>
    <p:sldId id="339" r:id="rId47"/>
    <p:sldId id="322" r:id="rId48"/>
    <p:sldId id="338" r:id="rId49"/>
    <p:sldId id="323" r:id="rId50"/>
    <p:sldId id="321" r:id="rId51"/>
    <p:sldId id="330" r:id="rId52"/>
    <p:sldId id="331" r:id="rId53"/>
    <p:sldId id="332" r:id="rId54"/>
    <p:sldId id="333" r:id="rId55"/>
    <p:sldId id="334" r:id="rId56"/>
    <p:sldId id="294" r:id="rId57"/>
    <p:sldId id="295" r:id="rId58"/>
    <p:sldId id="296" r:id="rId59"/>
    <p:sldId id="326" r:id="rId60"/>
    <p:sldId id="327" r:id="rId61"/>
    <p:sldId id="350" r:id="rId62"/>
    <p:sldId id="325" r:id="rId63"/>
    <p:sldId id="340" r:id="rId64"/>
    <p:sldId id="293" r:id="rId65"/>
    <p:sldId id="349" r:id="rId66"/>
    <p:sldId id="336" r:id="rId67"/>
    <p:sldId id="341" r:id="rId68"/>
    <p:sldId id="342" r:id="rId69"/>
    <p:sldId id="343" r:id="rId70"/>
    <p:sldId id="335" r:id="rId71"/>
    <p:sldId id="351" r:id="rId7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5" d="100"/>
          <a:sy n="65" d="100"/>
        </p:scale>
        <p:origin x="-69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image" Target="../media/image8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0.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image" Target="../media/image9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DEB24-1849-4437-9624-C736A308C3EA}" type="datetimeFigureOut">
              <a:rPr lang="zh-CN" altLang="en-US" smtClean="0"/>
              <a:pPr/>
              <a:t>2014/8/13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B3516-8AFB-4546-BF75-EE49DE9F16C8}" type="slidenum">
              <a:rPr lang="zh-CN" altLang="en-US" smtClean="0"/>
              <a:pPr/>
              <a:t>‹#›</a:t>
            </a:fld>
            <a:endParaRPr lang="zh-CN" altLang="en-US"/>
          </a:p>
        </p:txBody>
      </p:sp>
    </p:spTree>
    <p:extLst>
      <p:ext uri="{BB962C8B-B14F-4D97-AF65-F5344CB8AC3E}">
        <p14:creationId xmlns:p14="http://schemas.microsoft.com/office/powerpoint/2010/main" xmlns="" val="113199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1AB3516-8AFB-4546-BF75-EE49DE9F16C8}" type="slidenum">
              <a:rPr lang="zh-CN" altLang="en-US" smtClean="0"/>
              <a:pPr/>
              <a:t>9</a:t>
            </a:fld>
            <a:endParaRPr lang="zh-CN" altLang="en-US"/>
          </a:p>
        </p:txBody>
      </p:sp>
    </p:spTree>
    <p:extLst>
      <p:ext uri="{BB962C8B-B14F-4D97-AF65-F5344CB8AC3E}">
        <p14:creationId xmlns:p14="http://schemas.microsoft.com/office/powerpoint/2010/main" xmlns="" val="1181221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mc:Choice xmlns:a14="http://schemas.microsoft.com/office/drawing/2010/main" xmlns="" Requires="a14">
          <p:sp>
            <p:nvSpPr>
              <p:cNvPr id="3" name="备注占位符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a:fld id="{5494192C-D013-44A9-A984-0CA8CE53588D}" type="mathplaceholder">
                        <a:rPr lang="zh-CN" altLang="en-US" i="1" smtClean="0">
                          <a:latin typeface="Cambria Math" panose="02040503050406030204" pitchFamily="18" charset="0"/>
                        </a:rPr>
                        <a:t>在此处键入公式。</a:t>
                      </a:fld>
                    </m:oMath>
                  </m:oMathPara>
                </a14:m>
                <a:endParaRPr lang="zh-CN" altLang="en-US" dirty="0"/>
              </a:p>
            </p:txBody>
          </p:sp>
        </mc:Choice>
        <mc:Fallback>
          <p:sp>
            <p:nvSpPr>
              <p:cNvPr id="3" name="备注占位符 2"/>
              <p:cNvSpPr>
                <a:spLocks noGrp="1"/>
              </p:cNvSpPr>
              <p:nvPr>
                <p:ph type="body" idx="1"/>
              </p:nvPr>
            </p:nvSpPr>
            <p:spPr/>
            <p:txBody>
              <a:bodyPr/>
              <a:lstStyle/>
              <a:p>
                <a:r>
                  <a:rPr lang="zh-CN" altLang="en-US" i="0" smtClean="0">
                    <a:latin typeface="Cambria Math" panose="02040503050406030204" pitchFamily="18" charset="0"/>
                  </a:rPr>
                  <a:t>"在此处键入公式。"</a:t>
                </a:r>
                <a:endParaRPr lang="zh-CN" altLang="en-US" dirty="0"/>
              </a:p>
            </p:txBody>
          </p:sp>
        </mc:Fallback>
      </mc:AlternateContent>
      <p:sp>
        <p:nvSpPr>
          <p:cNvPr id="4" name="灯片编号占位符 3"/>
          <p:cNvSpPr>
            <a:spLocks noGrp="1"/>
          </p:cNvSpPr>
          <p:nvPr>
            <p:ph type="sldNum" sz="quarter" idx="10"/>
          </p:nvPr>
        </p:nvSpPr>
        <p:spPr/>
        <p:txBody>
          <a:bodyPr/>
          <a:lstStyle/>
          <a:p>
            <a:fld id="{51AB3516-8AFB-4546-BF75-EE49DE9F16C8}" type="slidenum">
              <a:rPr lang="zh-CN" altLang="en-US" smtClean="0"/>
              <a:pPr/>
              <a:t>20</a:t>
            </a:fld>
            <a:endParaRPr lang="zh-CN" altLang="en-US"/>
          </a:p>
        </p:txBody>
      </p:sp>
    </p:spTree>
    <p:extLst>
      <p:ext uri="{BB962C8B-B14F-4D97-AF65-F5344CB8AC3E}">
        <p14:creationId xmlns:p14="http://schemas.microsoft.com/office/powerpoint/2010/main" xmlns="" val="1843578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1AB3516-8AFB-4546-BF75-EE49DE9F16C8}" type="slidenum">
              <a:rPr lang="zh-CN" altLang="en-US" smtClean="0"/>
              <a:pPr/>
              <a:t>25</a:t>
            </a:fld>
            <a:endParaRPr lang="zh-CN" altLang="en-US"/>
          </a:p>
        </p:txBody>
      </p:sp>
    </p:spTree>
    <p:extLst>
      <p:ext uri="{BB962C8B-B14F-4D97-AF65-F5344CB8AC3E}">
        <p14:creationId xmlns:p14="http://schemas.microsoft.com/office/powerpoint/2010/main" xmlns="" val="98436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E05F0C1-0BAA-4EDD-8E5A-8B567282F154}" type="datetime1">
              <a:rPr lang="zh-CN" altLang="en-US" smtClean="0"/>
              <a:t>2014/8/13</a:t>
            </a:fld>
            <a:endParaRPr lang="zh-CN" altLang="en-US"/>
          </a:p>
        </p:txBody>
      </p:sp>
      <p:sp>
        <p:nvSpPr>
          <p:cNvPr id="5" name="页脚占位符 4"/>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
        <p:nvSpPr>
          <p:cNvPr id="6" name="灯片编号占位符 5"/>
          <p:cNvSpPr>
            <a:spLocks noGrp="1"/>
          </p:cNvSpPr>
          <p:nvPr>
            <p:ph type="sldNum" sz="quarter" idx="12"/>
          </p:nvPr>
        </p:nvSpPr>
        <p:spPr/>
        <p:txBody>
          <a:bodyPr/>
          <a:lstStyle/>
          <a:p>
            <a:fld id="{815213C0-830B-4D20-91A5-915D8DC29DA3}" type="slidenum">
              <a:rPr lang="zh-CN" altLang="en-US" smtClean="0"/>
              <a:pPr/>
              <a:t>‹#›</a:t>
            </a:fld>
            <a:endParaRPr lang="zh-CN" altLang="en-US"/>
          </a:p>
        </p:txBody>
      </p:sp>
    </p:spTree>
    <p:extLst>
      <p:ext uri="{BB962C8B-B14F-4D97-AF65-F5344CB8AC3E}">
        <p14:creationId xmlns:p14="http://schemas.microsoft.com/office/powerpoint/2010/main" xmlns="" val="773607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9C7B428-ECE8-4227-AC95-0CCD939435AF}" type="datetime1">
              <a:rPr lang="zh-CN" altLang="en-US" smtClean="0"/>
              <a:t>2014/8/13</a:t>
            </a:fld>
            <a:endParaRPr lang="zh-CN" altLang="en-US"/>
          </a:p>
        </p:txBody>
      </p:sp>
      <p:sp>
        <p:nvSpPr>
          <p:cNvPr id="5" name="页脚占位符 4"/>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
        <p:nvSpPr>
          <p:cNvPr id="6" name="灯片编号占位符 5"/>
          <p:cNvSpPr>
            <a:spLocks noGrp="1"/>
          </p:cNvSpPr>
          <p:nvPr>
            <p:ph type="sldNum" sz="quarter" idx="12"/>
          </p:nvPr>
        </p:nvSpPr>
        <p:spPr/>
        <p:txBody>
          <a:bodyPr/>
          <a:lstStyle/>
          <a:p>
            <a:fld id="{815213C0-830B-4D20-91A5-915D8DC29DA3}" type="slidenum">
              <a:rPr lang="zh-CN" altLang="en-US" smtClean="0"/>
              <a:pPr/>
              <a:t>‹#›</a:t>
            </a:fld>
            <a:endParaRPr lang="zh-CN" altLang="en-US"/>
          </a:p>
        </p:txBody>
      </p:sp>
    </p:spTree>
    <p:extLst>
      <p:ext uri="{BB962C8B-B14F-4D97-AF65-F5344CB8AC3E}">
        <p14:creationId xmlns:p14="http://schemas.microsoft.com/office/powerpoint/2010/main" xmlns="" val="40357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2E7C98-F6DD-4D38-BD32-7E5A324C1A5C}" type="datetime1">
              <a:rPr lang="zh-CN" altLang="en-US" smtClean="0"/>
              <a:t>2014/8/13</a:t>
            </a:fld>
            <a:endParaRPr lang="zh-CN" altLang="en-US"/>
          </a:p>
        </p:txBody>
      </p:sp>
      <p:sp>
        <p:nvSpPr>
          <p:cNvPr id="5" name="页脚占位符 4"/>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
        <p:nvSpPr>
          <p:cNvPr id="6" name="灯片编号占位符 5"/>
          <p:cNvSpPr>
            <a:spLocks noGrp="1"/>
          </p:cNvSpPr>
          <p:nvPr>
            <p:ph type="sldNum" sz="quarter" idx="12"/>
          </p:nvPr>
        </p:nvSpPr>
        <p:spPr/>
        <p:txBody>
          <a:bodyPr/>
          <a:lstStyle/>
          <a:p>
            <a:fld id="{815213C0-830B-4D20-91A5-915D8DC29DA3}" type="slidenum">
              <a:rPr lang="zh-CN" altLang="en-US" smtClean="0"/>
              <a:pPr/>
              <a:t>‹#›</a:t>
            </a:fld>
            <a:endParaRPr lang="zh-CN" altLang="en-US"/>
          </a:p>
        </p:txBody>
      </p:sp>
    </p:spTree>
    <p:extLst>
      <p:ext uri="{BB962C8B-B14F-4D97-AF65-F5344CB8AC3E}">
        <p14:creationId xmlns:p14="http://schemas.microsoft.com/office/powerpoint/2010/main" xmlns="" val="4038473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A3FE594-EC4E-4238-A505-18C3CB130C31}" type="datetime1">
              <a:rPr lang="zh-CN" altLang="en-US" smtClean="0"/>
              <a:t>2014/8/13</a:t>
            </a:fld>
            <a:endParaRPr lang="zh-CN" altLang="en-US"/>
          </a:p>
        </p:txBody>
      </p:sp>
      <p:sp>
        <p:nvSpPr>
          <p:cNvPr id="5" name="页脚占位符 4"/>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
        <p:nvSpPr>
          <p:cNvPr id="6" name="灯片编号占位符 5"/>
          <p:cNvSpPr>
            <a:spLocks noGrp="1"/>
          </p:cNvSpPr>
          <p:nvPr>
            <p:ph type="sldNum" sz="quarter" idx="12"/>
          </p:nvPr>
        </p:nvSpPr>
        <p:spPr/>
        <p:txBody>
          <a:bodyPr/>
          <a:lstStyle/>
          <a:p>
            <a:fld id="{815213C0-830B-4D20-91A5-915D8DC29DA3}" type="slidenum">
              <a:rPr lang="zh-CN" altLang="en-US" smtClean="0"/>
              <a:pPr/>
              <a:t>‹#›</a:t>
            </a:fld>
            <a:endParaRPr lang="zh-CN" altLang="en-US"/>
          </a:p>
        </p:txBody>
      </p:sp>
    </p:spTree>
    <p:extLst>
      <p:ext uri="{BB962C8B-B14F-4D97-AF65-F5344CB8AC3E}">
        <p14:creationId xmlns:p14="http://schemas.microsoft.com/office/powerpoint/2010/main" xmlns="" val="25543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D670508-3631-4256-AF9D-98AEEB91DFF7}" type="datetime1">
              <a:rPr lang="zh-CN" altLang="en-US" smtClean="0"/>
              <a:t>2014/8/13</a:t>
            </a:fld>
            <a:endParaRPr lang="zh-CN" altLang="en-US"/>
          </a:p>
        </p:txBody>
      </p:sp>
      <p:sp>
        <p:nvSpPr>
          <p:cNvPr id="5" name="页脚占位符 4"/>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
        <p:nvSpPr>
          <p:cNvPr id="6" name="灯片编号占位符 5"/>
          <p:cNvSpPr>
            <a:spLocks noGrp="1"/>
          </p:cNvSpPr>
          <p:nvPr>
            <p:ph type="sldNum" sz="quarter" idx="12"/>
          </p:nvPr>
        </p:nvSpPr>
        <p:spPr/>
        <p:txBody>
          <a:bodyPr/>
          <a:lstStyle/>
          <a:p>
            <a:fld id="{815213C0-830B-4D20-91A5-915D8DC29DA3}" type="slidenum">
              <a:rPr lang="zh-CN" altLang="en-US" smtClean="0"/>
              <a:pPr/>
              <a:t>‹#›</a:t>
            </a:fld>
            <a:endParaRPr lang="zh-CN" altLang="en-US"/>
          </a:p>
        </p:txBody>
      </p:sp>
    </p:spTree>
    <p:extLst>
      <p:ext uri="{BB962C8B-B14F-4D97-AF65-F5344CB8AC3E}">
        <p14:creationId xmlns:p14="http://schemas.microsoft.com/office/powerpoint/2010/main" xmlns="" val="3612564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20D4E78-EDE6-400E-8054-1A2191CC66AF}" type="datetime1">
              <a:rPr lang="zh-CN" altLang="en-US" smtClean="0"/>
              <a:t>2014/8/13</a:t>
            </a:fld>
            <a:endParaRPr lang="zh-CN" altLang="en-US"/>
          </a:p>
        </p:txBody>
      </p:sp>
      <p:sp>
        <p:nvSpPr>
          <p:cNvPr id="6" name="页脚占位符 5"/>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
        <p:nvSpPr>
          <p:cNvPr id="7" name="灯片编号占位符 6"/>
          <p:cNvSpPr>
            <a:spLocks noGrp="1"/>
          </p:cNvSpPr>
          <p:nvPr>
            <p:ph type="sldNum" sz="quarter" idx="12"/>
          </p:nvPr>
        </p:nvSpPr>
        <p:spPr/>
        <p:txBody>
          <a:bodyPr/>
          <a:lstStyle/>
          <a:p>
            <a:fld id="{815213C0-830B-4D20-91A5-915D8DC29DA3}" type="slidenum">
              <a:rPr lang="zh-CN" altLang="en-US" smtClean="0"/>
              <a:pPr/>
              <a:t>‹#›</a:t>
            </a:fld>
            <a:endParaRPr lang="zh-CN" altLang="en-US"/>
          </a:p>
        </p:txBody>
      </p:sp>
    </p:spTree>
    <p:extLst>
      <p:ext uri="{BB962C8B-B14F-4D97-AF65-F5344CB8AC3E}">
        <p14:creationId xmlns:p14="http://schemas.microsoft.com/office/powerpoint/2010/main" xmlns="" val="3498168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7F9AA11-2757-46EE-BE7C-EA2ADCBF6A61}" type="datetime1">
              <a:rPr lang="zh-CN" altLang="en-US" smtClean="0"/>
              <a:t>2014/8/13</a:t>
            </a:fld>
            <a:endParaRPr lang="zh-CN" altLang="en-US"/>
          </a:p>
        </p:txBody>
      </p:sp>
      <p:sp>
        <p:nvSpPr>
          <p:cNvPr id="8" name="页脚占位符 7"/>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
        <p:nvSpPr>
          <p:cNvPr id="9" name="灯片编号占位符 8"/>
          <p:cNvSpPr>
            <a:spLocks noGrp="1"/>
          </p:cNvSpPr>
          <p:nvPr>
            <p:ph type="sldNum" sz="quarter" idx="12"/>
          </p:nvPr>
        </p:nvSpPr>
        <p:spPr/>
        <p:txBody>
          <a:bodyPr/>
          <a:lstStyle/>
          <a:p>
            <a:fld id="{815213C0-830B-4D20-91A5-915D8DC29DA3}" type="slidenum">
              <a:rPr lang="zh-CN" altLang="en-US" smtClean="0"/>
              <a:pPr/>
              <a:t>‹#›</a:t>
            </a:fld>
            <a:endParaRPr lang="zh-CN" altLang="en-US"/>
          </a:p>
        </p:txBody>
      </p:sp>
    </p:spTree>
    <p:extLst>
      <p:ext uri="{BB962C8B-B14F-4D97-AF65-F5344CB8AC3E}">
        <p14:creationId xmlns:p14="http://schemas.microsoft.com/office/powerpoint/2010/main" xmlns="" val="1918335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C7CF872-FDDD-4AD2-A2F0-8DA6DA1081FB}" type="datetime1">
              <a:rPr lang="zh-CN" altLang="en-US" smtClean="0"/>
              <a:t>2014/8/13</a:t>
            </a:fld>
            <a:endParaRPr lang="zh-CN" altLang="en-US"/>
          </a:p>
        </p:txBody>
      </p:sp>
      <p:sp>
        <p:nvSpPr>
          <p:cNvPr id="4" name="页脚占位符 3"/>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
        <p:nvSpPr>
          <p:cNvPr id="5" name="灯片编号占位符 4"/>
          <p:cNvSpPr>
            <a:spLocks noGrp="1"/>
          </p:cNvSpPr>
          <p:nvPr>
            <p:ph type="sldNum" sz="quarter" idx="12"/>
          </p:nvPr>
        </p:nvSpPr>
        <p:spPr/>
        <p:txBody>
          <a:bodyPr/>
          <a:lstStyle/>
          <a:p>
            <a:fld id="{815213C0-830B-4D20-91A5-915D8DC29DA3}" type="slidenum">
              <a:rPr lang="zh-CN" altLang="en-US" smtClean="0"/>
              <a:pPr/>
              <a:t>‹#›</a:t>
            </a:fld>
            <a:endParaRPr lang="zh-CN" altLang="en-US"/>
          </a:p>
        </p:txBody>
      </p:sp>
    </p:spTree>
    <p:extLst>
      <p:ext uri="{BB962C8B-B14F-4D97-AF65-F5344CB8AC3E}">
        <p14:creationId xmlns:p14="http://schemas.microsoft.com/office/powerpoint/2010/main" xmlns="" val="1732249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CC08A0C-F352-4B0F-9895-15BBC7523FD6}" type="datetime1">
              <a:rPr lang="zh-CN" altLang="en-US" smtClean="0"/>
              <a:t>2014/8/13</a:t>
            </a:fld>
            <a:endParaRPr lang="zh-CN" altLang="en-US"/>
          </a:p>
        </p:txBody>
      </p:sp>
      <p:sp>
        <p:nvSpPr>
          <p:cNvPr id="3" name="页脚占位符 2"/>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
        <p:nvSpPr>
          <p:cNvPr id="4" name="灯片编号占位符 3"/>
          <p:cNvSpPr>
            <a:spLocks noGrp="1"/>
          </p:cNvSpPr>
          <p:nvPr>
            <p:ph type="sldNum" sz="quarter" idx="12"/>
          </p:nvPr>
        </p:nvSpPr>
        <p:spPr/>
        <p:txBody>
          <a:bodyPr/>
          <a:lstStyle/>
          <a:p>
            <a:fld id="{815213C0-830B-4D20-91A5-915D8DC29DA3}" type="slidenum">
              <a:rPr lang="zh-CN" altLang="en-US" smtClean="0"/>
              <a:pPr/>
              <a:t>‹#›</a:t>
            </a:fld>
            <a:endParaRPr lang="zh-CN" altLang="en-US"/>
          </a:p>
        </p:txBody>
      </p:sp>
    </p:spTree>
    <p:extLst>
      <p:ext uri="{BB962C8B-B14F-4D97-AF65-F5344CB8AC3E}">
        <p14:creationId xmlns:p14="http://schemas.microsoft.com/office/powerpoint/2010/main" xmlns="" val="381554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95DE15C-7AB7-4C82-8501-73665F047AD4}" type="datetime1">
              <a:rPr lang="zh-CN" altLang="en-US" smtClean="0"/>
              <a:t>2014/8/13</a:t>
            </a:fld>
            <a:endParaRPr lang="zh-CN" altLang="en-US"/>
          </a:p>
        </p:txBody>
      </p:sp>
      <p:sp>
        <p:nvSpPr>
          <p:cNvPr id="6" name="页脚占位符 5"/>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
        <p:nvSpPr>
          <p:cNvPr id="7" name="灯片编号占位符 6"/>
          <p:cNvSpPr>
            <a:spLocks noGrp="1"/>
          </p:cNvSpPr>
          <p:nvPr>
            <p:ph type="sldNum" sz="quarter" idx="12"/>
          </p:nvPr>
        </p:nvSpPr>
        <p:spPr/>
        <p:txBody>
          <a:bodyPr/>
          <a:lstStyle/>
          <a:p>
            <a:fld id="{815213C0-830B-4D20-91A5-915D8DC29DA3}" type="slidenum">
              <a:rPr lang="zh-CN" altLang="en-US" smtClean="0"/>
              <a:pPr/>
              <a:t>‹#›</a:t>
            </a:fld>
            <a:endParaRPr lang="zh-CN" altLang="en-US"/>
          </a:p>
        </p:txBody>
      </p:sp>
    </p:spTree>
    <p:extLst>
      <p:ext uri="{BB962C8B-B14F-4D97-AF65-F5344CB8AC3E}">
        <p14:creationId xmlns:p14="http://schemas.microsoft.com/office/powerpoint/2010/main" xmlns="" val="271129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86EBBF0-B6E2-4469-B8DC-D81382100683}" type="datetime1">
              <a:rPr lang="zh-CN" altLang="en-US" smtClean="0"/>
              <a:t>2014/8/13</a:t>
            </a:fld>
            <a:endParaRPr lang="zh-CN" altLang="en-US"/>
          </a:p>
        </p:txBody>
      </p:sp>
      <p:sp>
        <p:nvSpPr>
          <p:cNvPr id="6" name="页脚占位符 5"/>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
        <p:nvSpPr>
          <p:cNvPr id="7" name="灯片编号占位符 6"/>
          <p:cNvSpPr>
            <a:spLocks noGrp="1"/>
          </p:cNvSpPr>
          <p:nvPr>
            <p:ph type="sldNum" sz="quarter" idx="12"/>
          </p:nvPr>
        </p:nvSpPr>
        <p:spPr/>
        <p:txBody>
          <a:bodyPr/>
          <a:lstStyle/>
          <a:p>
            <a:fld id="{815213C0-830B-4D20-91A5-915D8DC29DA3}" type="slidenum">
              <a:rPr lang="zh-CN" altLang="en-US" smtClean="0"/>
              <a:pPr/>
              <a:t>‹#›</a:t>
            </a:fld>
            <a:endParaRPr lang="zh-CN" altLang="en-US"/>
          </a:p>
        </p:txBody>
      </p:sp>
    </p:spTree>
    <p:extLst>
      <p:ext uri="{BB962C8B-B14F-4D97-AF65-F5344CB8AC3E}">
        <p14:creationId xmlns:p14="http://schemas.microsoft.com/office/powerpoint/2010/main" xmlns="" val="939657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43917-7BEA-4901-B289-1D4DD92AA40E}" type="datetime1">
              <a:rPr lang="zh-CN" altLang="en-US" smtClean="0"/>
              <a:t>2014/8/13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17th</a:t>
            </a:r>
            <a:r>
              <a:rPr lang="zh-CN" altLang="en-US" smtClean="0"/>
              <a:t>核电子学和核探测技术学术年会，兰州，许咨宗</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213C0-830B-4D20-91A5-915D8DC29DA3}" type="slidenum">
              <a:rPr lang="zh-CN" altLang="en-US" smtClean="0"/>
              <a:pPr/>
              <a:t>‹#›</a:t>
            </a:fld>
            <a:endParaRPr lang="zh-CN" altLang="en-US"/>
          </a:p>
        </p:txBody>
      </p:sp>
    </p:spTree>
    <p:extLst>
      <p:ext uri="{BB962C8B-B14F-4D97-AF65-F5344CB8AC3E}">
        <p14:creationId xmlns:p14="http://schemas.microsoft.com/office/powerpoint/2010/main" xmlns="" val="565669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2.emf"/></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emf"/><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emf"/><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71.png"/><Relationship Id="rId4" Type="http://schemas.openxmlformats.org/officeDocument/2006/relationships/image" Target="../media/image70.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4.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png"/></Relationships>
</file>

<file path=ppt/slides/_rels/slide4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47.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94.pn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5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5.emf"/><Relationship Id="rId1" Type="http://schemas.openxmlformats.org/officeDocument/2006/relationships/slideLayout" Target="../slideLayouts/slideLayout2.xml"/><Relationship Id="rId6" Type="http://schemas.openxmlformats.org/officeDocument/2006/relationships/image" Target="../media/image107.emf"/><Relationship Id="rId5" Type="http://schemas.openxmlformats.org/officeDocument/2006/relationships/hyperlink" Target="mailto:FWHM=10eV@6keV" TargetMode="External"/><Relationship Id="rId4" Type="http://schemas.openxmlformats.org/officeDocument/2006/relationships/hyperlink" Target="mailto:&#20013;&#24515;FWHM=2.5eV@6keV"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0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6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6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2.xml"/><Relationship Id="rId5" Type="http://schemas.openxmlformats.org/officeDocument/2006/relationships/image" Target="../media/image123.png"/><Relationship Id="rId4" Type="http://schemas.openxmlformats.org/officeDocument/2006/relationships/image" Target="../media/image122.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2" Type="http://schemas.openxmlformats.org/officeDocument/2006/relationships/image" Target="../media/image124.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低温粒子探测器的发展和应用</a:t>
            </a:r>
            <a:endParaRPr lang="zh-CN" altLang="en-US" dirty="0"/>
          </a:p>
        </p:txBody>
      </p:sp>
      <p:sp>
        <p:nvSpPr>
          <p:cNvPr id="3" name="副标题 2"/>
          <p:cNvSpPr>
            <a:spLocks noGrp="1"/>
          </p:cNvSpPr>
          <p:nvPr>
            <p:ph type="subTitle" idx="1"/>
          </p:nvPr>
        </p:nvSpPr>
        <p:spPr/>
        <p:txBody>
          <a:bodyPr>
            <a:normAutofit lnSpcReduction="10000"/>
          </a:bodyPr>
          <a:lstStyle/>
          <a:p>
            <a:r>
              <a:rPr lang="zh-CN" altLang="en-US" dirty="0" smtClean="0"/>
              <a:t>第</a:t>
            </a:r>
            <a:r>
              <a:rPr lang="en-US" altLang="zh-CN" dirty="0"/>
              <a:t>1</a:t>
            </a:r>
            <a:r>
              <a:rPr lang="en-US" altLang="zh-CN" dirty="0" smtClean="0"/>
              <a:t>7</a:t>
            </a:r>
            <a:r>
              <a:rPr lang="zh-CN" altLang="en-US" dirty="0" smtClean="0"/>
              <a:t>届核电子学和核探测技术学术年会</a:t>
            </a:r>
            <a:endParaRPr lang="en-US" altLang="zh-CN" dirty="0" smtClean="0"/>
          </a:p>
          <a:p>
            <a:r>
              <a:rPr lang="en-US" altLang="zh-CN" dirty="0" smtClean="0"/>
              <a:t>2014</a:t>
            </a:r>
            <a:r>
              <a:rPr lang="zh-CN" altLang="en-US" dirty="0" smtClean="0"/>
              <a:t> 年</a:t>
            </a:r>
            <a:r>
              <a:rPr lang="en-US" altLang="zh-CN" dirty="0" smtClean="0"/>
              <a:t>8</a:t>
            </a:r>
            <a:r>
              <a:rPr lang="zh-CN" altLang="en-US" dirty="0" smtClean="0"/>
              <a:t>月</a:t>
            </a:r>
            <a:r>
              <a:rPr lang="en-US" altLang="zh-CN" dirty="0" smtClean="0"/>
              <a:t>13~15</a:t>
            </a:r>
            <a:r>
              <a:rPr lang="zh-CN" altLang="en-US" dirty="0" smtClean="0"/>
              <a:t>日 </a:t>
            </a:r>
            <a:endParaRPr lang="en-US" altLang="zh-CN" dirty="0" smtClean="0"/>
          </a:p>
          <a:p>
            <a:r>
              <a:rPr lang="zh-CN" altLang="en-US" dirty="0" smtClean="0"/>
              <a:t>兰州</a:t>
            </a:r>
            <a:endParaRPr lang="en-US" altLang="zh-CN" dirty="0" smtClean="0"/>
          </a:p>
          <a:p>
            <a:r>
              <a:rPr lang="zh-CN" altLang="en-US" dirty="0" smtClean="0"/>
              <a:t>许咨宗</a:t>
            </a:r>
            <a:r>
              <a:rPr lang="en-US" altLang="zh-CN" dirty="0" smtClean="0"/>
              <a:t>,</a:t>
            </a:r>
            <a:r>
              <a:rPr lang="zh-CN" altLang="en-US" dirty="0" smtClean="0"/>
              <a:t>核探测器和核电子学国家重点实验室</a:t>
            </a:r>
            <a:endParaRPr lang="zh-CN" altLang="en-US" dirty="0"/>
          </a:p>
        </p:txBody>
      </p:sp>
      <p:sp>
        <p:nvSpPr>
          <p:cNvPr id="5" name="页脚占位符 4"/>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3300807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1.3</a:t>
            </a:r>
            <a:r>
              <a:rPr lang="zh-CN" altLang="en-US" dirty="0"/>
              <a:t> 低温粒子探测器的发展简史</a:t>
            </a:r>
          </a:p>
        </p:txBody>
      </p:sp>
      <p:sp>
        <p:nvSpPr>
          <p:cNvPr id="4" name="文本框 3"/>
          <p:cNvSpPr txBox="1"/>
          <p:nvPr/>
        </p:nvSpPr>
        <p:spPr>
          <a:xfrm>
            <a:off x="1102659" y="1882588"/>
            <a:ext cx="9998827" cy="1200329"/>
          </a:xfrm>
          <a:prstGeom prst="rect">
            <a:avLst/>
          </a:prstGeom>
          <a:noFill/>
        </p:spPr>
        <p:txBody>
          <a:bodyPr wrap="none" rtlCol="0">
            <a:spAutoFit/>
          </a:bodyPr>
          <a:lstStyle/>
          <a:p>
            <a:r>
              <a:rPr lang="zh-CN" altLang="en-US" dirty="0" smtClean="0"/>
              <a:t>人们已开始接触到放射性，就知道辐射可以烧伤皮肤，辐射的热效应是人们最早认识到的。</a:t>
            </a:r>
            <a:endParaRPr lang="en-US" altLang="zh-CN" dirty="0" smtClean="0"/>
          </a:p>
          <a:p>
            <a:r>
              <a:rPr lang="zh-CN" altLang="en-US" dirty="0" smtClean="0"/>
              <a:t>但是那是在大剂量辐照下。对于单个射线的热效应，人们是很难感觉到的，一般的粒子探测器</a:t>
            </a:r>
            <a:endParaRPr lang="en-US" altLang="zh-CN" dirty="0" smtClean="0"/>
          </a:p>
          <a:p>
            <a:r>
              <a:rPr lang="zh-CN" altLang="en-US" dirty="0" smtClean="0"/>
              <a:t>也很难量到“热”效应。我们估计一下，入射粒子在</a:t>
            </a:r>
            <a:r>
              <a:rPr lang="en-US" altLang="zh-CN" dirty="0" smtClean="0"/>
              <a:t>1</a:t>
            </a:r>
            <a:r>
              <a:rPr lang="zh-CN" altLang="en-US" dirty="0" smtClean="0"/>
              <a:t>克的硅片沉积</a:t>
            </a:r>
            <a:r>
              <a:rPr lang="en-US" altLang="zh-CN" dirty="0" smtClean="0"/>
              <a:t>100keV</a:t>
            </a:r>
            <a:r>
              <a:rPr lang="zh-CN" altLang="en-US" dirty="0" smtClean="0"/>
              <a:t>能量，常温下引起温升</a:t>
            </a:r>
            <a:endParaRPr lang="en-US" altLang="zh-CN" dirty="0" smtClean="0"/>
          </a:p>
          <a:p>
            <a:r>
              <a:rPr lang="zh-CN" altLang="en-US" dirty="0"/>
              <a:t> </a:t>
            </a:r>
            <a:r>
              <a:rPr lang="el-GR" altLang="zh-CN" dirty="0" smtClean="0"/>
              <a:t>Δ</a:t>
            </a:r>
            <a:r>
              <a:rPr lang="en-US" altLang="zh-CN" dirty="0" smtClean="0"/>
              <a:t>T~4X10</a:t>
            </a:r>
            <a:r>
              <a:rPr lang="en-US" altLang="zh-CN" baseline="30000" dirty="0" smtClean="0"/>
              <a:t>-15</a:t>
            </a:r>
            <a:r>
              <a:rPr lang="en-US" altLang="zh-CN" dirty="0" smtClean="0"/>
              <a:t>K</a:t>
            </a:r>
            <a:r>
              <a:rPr lang="zh-CN" altLang="en-US" dirty="0" smtClean="0"/>
              <a:t>。可见要对单个粒子事件沉积能量的热效应进行测量不是一件容易的事情。</a:t>
            </a:r>
            <a:endParaRPr lang="zh-CN" altLang="en-US" dirty="0"/>
          </a:p>
        </p:txBody>
      </p:sp>
      <p:sp>
        <p:nvSpPr>
          <p:cNvPr id="5" name="文本框 4"/>
          <p:cNvSpPr txBox="1"/>
          <p:nvPr/>
        </p:nvSpPr>
        <p:spPr>
          <a:xfrm>
            <a:off x="259979" y="3751729"/>
            <a:ext cx="11633506" cy="1754326"/>
          </a:xfrm>
          <a:prstGeom prst="rect">
            <a:avLst/>
          </a:prstGeom>
          <a:noFill/>
        </p:spPr>
        <p:txBody>
          <a:bodyPr wrap="none" rtlCol="0">
            <a:spAutoFit/>
          </a:bodyPr>
          <a:lstStyle/>
          <a:p>
            <a:pPr marL="285750" indent="-285750">
              <a:buFont typeface="Arial" panose="020B0604020202020204" pitchFamily="34" charset="0"/>
              <a:buChar char="•"/>
            </a:pPr>
            <a:r>
              <a:rPr lang="zh-CN" altLang="en-US" dirty="0" smtClean="0"/>
              <a:t>早在</a:t>
            </a:r>
            <a:r>
              <a:rPr lang="en-US" altLang="zh-CN" dirty="0" smtClean="0"/>
              <a:t>1935</a:t>
            </a:r>
            <a:r>
              <a:rPr lang="zh-CN" altLang="en-US" dirty="0" smtClean="0"/>
              <a:t>年</a:t>
            </a:r>
            <a:r>
              <a:rPr lang="en-US" altLang="zh-CN" dirty="0" smtClean="0"/>
              <a:t>Simon</a:t>
            </a:r>
            <a:r>
              <a:rPr lang="zh-CN" altLang="en-US" dirty="0" smtClean="0"/>
              <a:t>建议</a:t>
            </a:r>
            <a:r>
              <a:rPr lang="en-US" altLang="zh-CN" dirty="0" smtClean="0"/>
              <a:t>(S. Simon, Nature 135:763(1935))</a:t>
            </a:r>
            <a:r>
              <a:rPr lang="zh-CN" altLang="en-US" dirty="0" smtClean="0"/>
              <a:t>， 采用低温量热器来测量天然放射性的能量沉积</a:t>
            </a:r>
            <a:endParaRPr lang="en-US" altLang="zh-CN" dirty="0" smtClean="0"/>
          </a:p>
          <a:p>
            <a:pPr marL="285750" indent="-285750">
              <a:buFont typeface="Arial" panose="020B0604020202020204" pitchFamily="34" charset="0"/>
              <a:buChar char="•"/>
            </a:pPr>
            <a:r>
              <a:rPr lang="en-US" altLang="zh-CN" dirty="0" smtClean="0"/>
              <a:t>Andrews</a:t>
            </a:r>
            <a:r>
              <a:rPr lang="zh-CN" altLang="en-US" dirty="0" smtClean="0"/>
              <a:t> </a:t>
            </a:r>
            <a:r>
              <a:rPr lang="en-US" altLang="zh-CN" dirty="0" smtClean="0"/>
              <a:t>1949</a:t>
            </a:r>
            <a:r>
              <a:rPr lang="zh-CN" altLang="en-US" dirty="0" smtClean="0"/>
              <a:t>年</a:t>
            </a:r>
            <a:r>
              <a:rPr lang="en-US" altLang="zh-CN" dirty="0" smtClean="0"/>
              <a:t>(Andrews DH et al. Phys.Rev.76:154(1949)) </a:t>
            </a:r>
            <a:r>
              <a:rPr lang="zh-CN" altLang="en-US" dirty="0" smtClean="0"/>
              <a:t>首先采用超导 </a:t>
            </a:r>
            <a:r>
              <a:rPr lang="en-US" altLang="zh-CN" dirty="0" smtClean="0"/>
              <a:t>Bolometer</a:t>
            </a:r>
            <a:r>
              <a:rPr lang="zh-CN" altLang="en-US" dirty="0" smtClean="0"/>
              <a:t> 对单个</a:t>
            </a:r>
            <a:r>
              <a:rPr lang="en-US" altLang="zh-CN" dirty="0" smtClean="0"/>
              <a:t>Alpha</a:t>
            </a:r>
            <a:r>
              <a:rPr lang="zh-CN" altLang="en-US" dirty="0" smtClean="0"/>
              <a:t>事件的测量</a:t>
            </a:r>
            <a:endParaRPr lang="en-US" altLang="zh-CN" dirty="0" smtClean="0"/>
          </a:p>
          <a:p>
            <a:pPr marL="285750" indent="-285750">
              <a:buFont typeface="Arial" panose="020B0604020202020204" pitchFamily="34" charset="0"/>
              <a:buChar char="•"/>
            </a:pPr>
            <a:r>
              <a:rPr lang="en-US" altLang="zh-CN" dirty="0" smtClean="0"/>
              <a:t>1968</a:t>
            </a:r>
            <a:r>
              <a:rPr lang="zh-CN" altLang="en-US" dirty="0" smtClean="0"/>
              <a:t>年</a:t>
            </a:r>
            <a:r>
              <a:rPr lang="en-US" altLang="zh-CN" dirty="0" smtClean="0"/>
              <a:t>Wood &amp;White[12]</a:t>
            </a:r>
            <a:r>
              <a:rPr lang="zh-CN" altLang="en-US" dirty="0" smtClean="0"/>
              <a:t> 等人采用</a:t>
            </a:r>
            <a:r>
              <a:rPr lang="en-US" altLang="zh-CN" dirty="0" err="1" smtClean="0"/>
              <a:t>Sn</a:t>
            </a:r>
            <a:r>
              <a:rPr lang="zh-CN" altLang="en-US" dirty="0" smtClean="0"/>
              <a:t>箔制成</a:t>
            </a:r>
            <a:r>
              <a:rPr lang="en-US" altLang="zh-CN" dirty="0" smtClean="0"/>
              <a:t>SIS</a:t>
            </a:r>
            <a:r>
              <a:rPr lang="zh-CN" altLang="en-US" dirty="0" smtClean="0"/>
              <a:t>（超导</a:t>
            </a:r>
            <a:r>
              <a:rPr lang="en-US" altLang="zh-CN" dirty="0" smtClean="0"/>
              <a:t>-</a:t>
            </a:r>
            <a:r>
              <a:rPr lang="zh-CN" altLang="en-US" dirty="0" smtClean="0"/>
              <a:t>绝缘层</a:t>
            </a:r>
            <a:r>
              <a:rPr lang="en-US" altLang="zh-CN" dirty="0" smtClean="0"/>
              <a:t>-</a:t>
            </a:r>
            <a:r>
              <a:rPr lang="zh-CN" altLang="en-US" dirty="0" smtClean="0"/>
              <a:t>超导）隧道结</a:t>
            </a:r>
            <a:r>
              <a:rPr lang="en-US" altLang="zh-CN" dirty="0" smtClean="0"/>
              <a:t>(STJs)</a:t>
            </a:r>
            <a:r>
              <a:rPr lang="zh-CN" altLang="en-US" dirty="0" smtClean="0"/>
              <a:t> 实现对单个</a:t>
            </a:r>
            <a:r>
              <a:rPr lang="en-US" altLang="zh-CN" dirty="0" smtClean="0"/>
              <a:t>Alpha</a:t>
            </a:r>
            <a:r>
              <a:rPr lang="zh-CN" altLang="en-US" dirty="0" smtClean="0"/>
              <a:t>粒子的探测。</a:t>
            </a:r>
            <a:endParaRPr lang="en-US" altLang="zh-CN" dirty="0" smtClean="0"/>
          </a:p>
          <a:p>
            <a:pPr marL="285750" indent="-285750">
              <a:buFont typeface="Arial" panose="020B0604020202020204" pitchFamily="34" charset="0"/>
              <a:buChar char="•"/>
            </a:pPr>
            <a:r>
              <a:rPr lang="en-US" altLang="zh-CN" dirty="0" smtClean="0"/>
              <a:t>1980‘s</a:t>
            </a:r>
            <a:r>
              <a:rPr lang="zh-CN" altLang="en-US" dirty="0" smtClean="0"/>
              <a:t> 在继续研究</a:t>
            </a:r>
            <a:r>
              <a:rPr lang="en-US" altLang="zh-CN" dirty="0" smtClean="0"/>
              <a:t>STJs</a:t>
            </a:r>
            <a:r>
              <a:rPr lang="zh-CN" altLang="en-US" dirty="0" smtClean="0"/>
              <a:t>对</a:t>
            </a:r>
            <a:r>
              <a:rPr lang="en-US" altLang="zh-CN" dirty="0" smtClean="0"/>
              <a:t>Alpha</a:t>
            </a:r>
            <a:r>
              <a:rPr lang="zh-CN" altLang="en-US" dirty="0" smtClean="0"/>
              <a:t>探测的基础上，人们开展如何从薄膜吸收体向体吸收体的研究。目标瞄准</a:t>
            </a:r>
            <a:r>
              <a:rPr lang="en-US" altLang="zh-CN" dirty="0" smtClean="0"/>
              <a:t>X</a:t>
            </a:r>
            <a:r>
              <a:rPr lang="zh-CN" altLang="en-US" dirty="0" smtClean="0"/>
              <a:t>射线。</a:t>
            </a:r>
            <a:endParaRPr lang="en-US" altLang="zh-CN" dirty="0" smtClean="0"/>
          </a:p>
          <a:p>
            <a:pPr marL="285750" indent="-285750">
              <a:buFont typeface="Arial" panose="020B0604020202020204" pitchFamily="34" charset="0"/>
              <a:buChar char="•"/>
            </a:pPr>
            <a:r>
              <a:rPr lang="zh-CN" altLang="en-US" dirty="0" smtClean="0"/>
              <a:t>新的探测原理，准粒子和准粒子陷阱机理的揭示，推动低温探测器在</a:t>
            </a:r>
            <a:r>
              <a:rPr lang="en-US" altLang="zh-CN" dirty="0" smtClean="0"/>
              <a:t>X</a:t>
            </a:r>
            <a:r>
              <a:rPr lang="zh-CN" altLang="en-US" dirty="0" smtClean="0"/>
              <a:t>射线天文学方面的应用，</a:t>
            </a:r>
            <a:endParaRPr lang="en-US" altLang="zh-CN" dirty="0" smtClean="0"/>
          </a:p>
          <a:p>
            <a:pPr marL="285750" indent="-285750">
              <a:buFont typeface="Arial" panose="020B0604020202020204" pitchFamily="34" charset="0"/>
              <a:buChar char="•"/>
            </a:pPr>
            <a:r>
              <a:rPr lang="zh-CN" altLang="en-US" dirty="0" smtClean="0"/>
              <a:t>以及在粒子物理，从毫克级的</a:t>
            </a:r>
            <a:r>
              <a:rPr lang="en-US" altLang="zh-CN" dirty="0" smtClean="0"/>
              <a:t>X</a:t>
            </a:r>
            <a:r>
              <a:rPr lang="zh-CN" altLang="en-US" dirty="0" smtClean="0"/>
              <a:t>射线谱学，公斤级的伽玛谱学，一直到百公斤甚至吨级的暗物质寻找和双</a:t>
            </a:r>
            <a:r>
              <a:rPr lang="el-GR" altLang="zh-CN" dirty="0" smtClean="0"/>
              <a:t>β</a:t>
            </a:r>
            <a:r>
              <a:rPr lang="zh-CN" altLang="en-US" dirty="0" smtClean="0"/>
              <a:t>衰变 </a:t>
            </a:r>
            <a:endParaRPr lang="zh-CN" altLang="en-US" dirty="0"/>
          </a:p>
        </p:txBody>
      </p:sp>
      <p:sp>
        <p:nvSpPr>
          <p:cNvPr id="7" name="文本框 6"/>
          <p:cNvSpPr txBox="1"/>
          <p:nvPr/>
        </p:nvSpPr>
        <p:spPr>
          <a:xfrm>
            <a:off x="726141" y="5849471"/>
            <a:ext cx="7490961" cy="369332"/>
          </a:xfrm>
          <a:prstGeom prst="rect">
            <a:avLst/>
          </a:prstGeom>
          <a:noFill/>
        </p:spPr>
        <p:txBody>
          <a:bodyPr wrap="none" rtlCol="0">
            <a:spAutoFit/>
          </a:bodyPr>
          <a:lstStyle/>
          <a:p>
            <a:r>
              <a:rPr lang="en-US" altLang="zh-CN" dirty="0" smtClean="0"/>
              <a:t>LTD</a:t>
            </a:r>
            <a:r>
              <a:rPr lang="zh-CN" altLang="en-US" dirty="0" smtClean="0"/>
              <a:t>（</a:t>
            </a:r>
            <a:r>
              <a:rPr lang="en-US" altLang="zh-CN" dirty="0" smtClean="0"/>
              <a:t>LTPD</a:t>
            </a:r>
            <a:r>
              <a:rPr lang="zh-CN" altLang="en-US" dirty="0" smtClean="0"/>
              <a:t>）的物理和相关技术 成为物理界公认和关注的一个研究领域。</a:t>
            </a:r>
            <a:endParaRPr lang="zh-CN" altLang="en-US" dirty="0"/>
          </a:p>
        </p:txBody>
      </p:sp>
      <p:sp>
        <p:nvSpPr>
          <p:cNvPr id="8" name="页脚占位符 7"/>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1892360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xmlns="" val="2960406025"/>
              </p:ext>
            </p:extLst>
          </p:nvPr>
        </p:nvGraphicFramePr>
        <p:xfrm>
          <a:off x="1062319" y="255492"/>
          <a:ext cx="9157446" cy="5506022"/>
        </p:xfrm>
        <a:graphic>
          <a:graphicData uri="http://schemas.openxmlformats.org/drawingml/2006/table">
            <a:tbl>
              <a:tblPr firstRow="1" firstCol="1" bandRow="1">
                <a:tableStyleId>{5C22544A-7EE6-4342-B048-85BDC9FD1C3A}</a:tableStyleId>
              </a:tblPr>
              <a:tblGrid>
                <a:gridCol w="1183096"/>
                <a:gridCol w="3394552"/>
                <a:gridCol w="2289899"/>
                <a:gridCol w="2289899"/>
              </a:tblGrid>
              <a:tr h="524382">
                <a:tc>
                  <a:txBody>
                    <a:bodyPr/>
                    <a:lstStyle/>
                    <a:p>
                      <a:pPr algn="just">
                        <a:spcAft>
                          <a:spcPts val="0"/>
                        </a:spcAft>
                        <a:tabLst>
                          <a:tab pos="4267200" algn="l"/>
                        </a:tabLst>
                      </a:pPr>
                      <a:r>
                        <a:rPr lang="en-US" sz="1050" kern="100">
                          <a:effectLst/>
                        </a:rPr>
                        <a:t>Workshop</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Address </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date</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Proceedings</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262192">
                <a:tc>
                  <a:txBody>
                    <a:bodyPr/>
                    <a:lstStyle/>
                    <a:p>
                      <a:pPr algn="just">
                        <a:spcAft>
                          <a:spcPts val="0"/>
                        </a:spcAft>
                        <a:tabLst>
                          <a:tab pos="4267200" algn="l"/>
                        </a:tabLst>
                      </a:pPr>
                      <a:r>
                        <a:rPr lang="en-US" sz="1050" kern="100">
                          <a:effectLst/>
                        </a:rPr>
                        <a:t>LTD-1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Ringberg Castle Munich</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1987</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 </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262192">
                <a:tc>
                  <a:txBody>
                    <a:bodyPr/>
                    <a:lstStyle/>
                    <a:p>
                      <a:pPr algn="just">
                        <a:spcAft>
                          <a:spcPts val="0"/>
                        </a:spcAft>
                        <a:tabLst>
                          <a:tab pos="4267200" algn="l"/>
                        </a:tabLst>
                      </a:pPr>
                      <a:r>
                        <a:rPr lang="en-US" sz="1050" kern="100">
                          <a:effectLst/>
                        </a:rPr>
                        <a:t>LTD-2</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Annecy France </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1988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 </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262192">
                <a:tc>
                  <a:txBody>
                    <a:bodyPr/>
                    <a:lstStyle/>
                    <a:p>
                      <a:pPr algn="just">
                        <a:spcAft>
                          <a:spcPts val="0"/>
                        </a:spcAft>
                        <a:tabLst>
                          <a:tab pos="4267200" algn="l"/>
                        </a:tabLst>
                      </a:pPr>
                      <a:r>
                        <a:rPr lang="en-US" sz="1050" kern="100">
                          <a:effectLst/>
                        </a:rPr>
                        <a:t>LTD -3</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Gran Sasso Italy</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20~23/09 1989</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 </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524382">
                <a:tc>
                  <a:txBody>
                    <a:bodyPr/>
                    <a:lstStyle/>
                    <a:p>
                      <a:pPr algn="just">
                        <a:spcAft>
                          <a:spcPts val="0"/>
                        </a:spcAft>
                        <a:tabLst>
                          <a:tab pos="4267200" algn="l"/>
                        </a:tabLst>
                      </a:pPr>
                      <a:r>
                        <a:rPr lang="en-US" sz="1050" kern="100">
                          <a:effectLst/>
                        </a:rPr>
                        <a:t>LTD-4</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Oxford, UK</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4~7</a:t>
                      </a:r>
                      <a:r>
                        <a:rPr lang="en-US" sz="1050" kern="100" baseline="30000">
                          <a:effectLst/>
                        </a:rPr>
                        <a:t>th</a:t>
                      </a:r>
                      <a:r>
                        <a:rPr lang="en-US" sz="1050" kern="100">
                          <a:effectLst/>
                        </a:rPr>
                        <a:t> Sept..1991</a:t>
                      </a:r>
                      <a:r>
                        <a:rPr lang="zh-CN" sz="1050" kern="100">
                          <a:effectLst/>
                        </a:rPr>
                        <a:t>（</a:t>
                      </a:r>
                      <a:r>
                        <a:rPr lang="en-US" sz="1050" kern="100">
                          <a:effectLst/>
                        </a:rPr>
                        <a:t>116</a:t>
                      </a:r>
                      <a:r>
                        <a:rPr lang="zh-CN" sz="1050" kern="100">
                          <a:effectLst/>
                        </a:rPr>
                        <a: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 </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524382">
                <a:tc>
                  <a:txBody>
                    <a:bodyPr/>
                    <a:lstStyle/>
                    <a:p>
                      <a:pPr algn="just">
                        <a:spcAft>
                          <a:spcPts val="0"/>
                        </a:spcAft>
                        <a:tabLst>
                          <a:tab pos="4267200" algn="l"/>
                        </a:tabLst>
                      </a:pPr>
                      <a:r>
                        <a:rPr lang="en-US" sz="1050" kern="100">
                          <a:effectLst/>
                        </a:rPr>
                        <a:t>LTD-5</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UC Berkley</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28/07~03/08 1993</a:t>
                      </a:r>
                      <a:r>
                        <a:rPr lang="zh-CN" sz="1050" kern="100">
                          <a:effectLst/>
                        </a:rPr>
                        <a:t>（</a:t>
                      </a:r>
                      <a:r>
                        <a:rPr lang="en-US" sz="1050" kern="100">
                          <a:effectLst/>
                        </a:rPr>
                        <a:t>170</a:t>
                      </a:r>
                      <a:r>
                        <a:rPr lang="zh-CN" sz="1050" kern="100">
                          <a:effectLst/>
                        </a:rPr>
                        <a: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J. Low Temp. Physics Vol.93 No3/4 1993</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262192">
                <a:tc>
                  <a:txBody>
                    <a:bodyPr/>
                    <a:lstStyle/>
                    <a:p>
                      <a:pPr algn="just">
                        <a:spcAft>
                          <a:spcPts val="0"/>
                        </a:spcAft>
                        <a:tabLst>
                          <a:tab pos="4267200" algn="l"/>
                        </a:tabLst>
                      </a:pPr>
                      <a:r>
                        <a:rPr lang="en-US" sz="1050" kern="100">
                          <a:effectLst/>
                        </a:rPr>
                        <a:t>LTD-6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Beatenberg, Switzerland</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28/08~01/09 1995</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 </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262192">
                <a:tc>
                  <a:txBody>
                    <a:bodyPr/>
                    <a:lstStyle/>
                    <a:p>
                      <a:pPr algn="just">
                        <a:spcAft>
                          <a:spcPts val="0"/>
                        </a:spcAft>
                        <a:tabLst>
                          <a:tab pos="4267200" algn="l"/>
                        </a:tabLst>
                      </a:pPr>
                      <a:r>
                        <a:rPr lang="en-US" sz="1050" kern="100">
                          <a:effectLst/>
                        </a:rPr>
                        <a:t>LTD7</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Munich</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27/07~02/08 1997</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 </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524382">
                <a:tc>
                  <a:txBody>
                    <a:bodyPr/>
                    <a:lstStyle/>
                    <a:p>
                      <a:pPr algn="just">
                        <a:spcAft>
                          <a:spcPts val="0"/>
                        </a:spcAft>
                        <a:tabLst>
                          <a:tab pos="4267200" algn="l"/>
                        </a:tabLst>
                      </a:pPr>
                      <a:r>
                        <a:rPr lang="en-US" sz="1050" kern="100">
                          <a:effectLst/>
                        </a:rPr>
                        <a:t>LTD-8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Dalfsen, The Netherlands</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15</a:t>
                      </a:r>
                      <a:r>
                        <a:rPr lang="en-US" sz="1050" kern="100" baseline="30000">
                          <a:effectLst/>
                        </a:rPr>
                        <a:t>th</a:t>
                      </a:r>
                      <a:r>
                        <a:rPr lang="en-US" sz="1050" kern="100">
                          <a:effectLst/>
                        </a:rPr>
                        <a:t>~20</a:t>
                      </a:r>
                      <a:r>
                        <a:rPr lang="en-US" sz="1050" kern="100" baseline="30000">
                          <a:effectLst/>
                        </a:rPr>
                        <a:t>th</a:t>
                      </a:r>
                      <a:r>
                        <a:rPr lang="en-US" sz="1050" kern="100">
                          <a:effectLst/>
                        </a:rPr>
                        <a:t> 1999</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NIM A444(2000)1~514</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262192">
                <a:tc>
                  <a:txBody>
                    <a:bodyPr/>
                    <a:lstStyle/>
                    <a:p>
                      <a:pPr algn="just">
                        <a:spcAft>
                          <a:spcPts val="0"/>
                        </a:spcAft>
                        <a:tabLst>
                          <a:tab pos="4267200" algn="l"/>
                        </a:tabLst>
                      </a:pPr>
                      <a:r>
                        <a:rPr lang="en-US" sz="1050" kern="100">
                          <a:effectLst/>
                        </a:rPr>
                        <a:t>LTD-9</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Madison Wisconsin US</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23 ~27 July 2011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AIP Conference Proc.</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262192">
                <a:tc>
                  <a:txBody>
                    <a:bodyPr/>
                    <a:lstStyle/>
                    <a:p>
                      <a:pPr algn="just">
                        <a:spcAft>
                          <a:spcPts val="0"/>
                        </a:spcAft>
                        <a:tabLst>
                          <a:tab pos="4267200" algn="l"/>
                        </a:tabLst>
                      </a:pPr>
                      <a:r>
                        <a:rPr lang="en-US" sz="1050" kern="100">
                          <a:effectLst/>
                        </a:rPr>
                        <a:t>LTD-10</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Genoa Italy</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7~11</a:t>
                      </a:r>
                      <a:r>
                        <a:rPr lang="en-US" sz="1050" kern="100" baseline="30000">
                          <a:effectLst/>
                        </a:rPr>
                        <a:t>th</a:t>
                      </a:r>
                      <a:r>
                        <a:rPr lang="en-US" sz="1050" kern="100">
                          <a:effectLst/>
                        </a:rPr>
                        <a:t> July,2003</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 </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524382">
                <a:tc>
                  <a:txBody>
                    <a:bodyPr/>
                    <a:lstStyle/>
                    <a:p>
                      <a:pPr algn="just">
                        <a:spcAft>
                          <a:spcPts val="0"/>
                        </a:spcAft>
                        <a:tabLst>
                          <a:tab pos="4267200" algn="l"/>
                        </a:tabLst>
                      </a:pPr>
                      <a:r>
                        <a:rPr lang="en-US" sz="1050" kern="100">
                          <a:effectLst/>
                        </a:rPr>
                        <a:t>LTD-11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Tokyo, Japan</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31i/07~05/08,2005</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NIM A559(2006)329~859</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262192">
                <a:tc>
                  <a:txBody>
                    <a:bodyPr/>
                    <a:lstStyle/>
                    <a:p>
                      <a:pPr algn="just">
                        <a:spcAft>
                          <a:spcPts val="0"/>
                        </a:spcAft>
                        <a:tabLst>
                          <a:tab pos="4267200" algn="l"/>
                        </a:tabLst>
                      </a:pPr>
                      <a:r>
                        <a:rPr lang="en-US" sz="1050" kern="100">
                          <a:effectLst/>
                        </a:rPr>
                        <a:t>LTD-12</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Paris France</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15~20/08,2007</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 </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262192">
                <a:tc>
                  <a:txBody>
                    <a:bodyPr/>
                    <a:lstStyle/>
                    <a:p>
                      <a:pPr algn="just">
                        <a:spcAft>
                          <a:spcPts val="0"/>
                        </a:spcAft>
                        <a:tabLst>
                          <a:tab pos="4267200" algn="l"/>
                        </a:tabLst>
                      </a:pPr>
                      <a:r>
                        <a:rPr lang="en-US" sz="1050" kern="100">
                          <a:effectLst/>
                        </a:rPr>
                        <a:t>LTD-13</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Stanford Univ. SLAC </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July 2009</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AIP Conf. Proceed.</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262192">
                <a:tc>
                  <a:txBody>
                    <a:bodyPr/>
                    <a:lstStyle/>
                    <a:p>
                      <a:pPr algn="just">
                        <a:spcAft>
                          <a:spcPts val="0"/>
                        </a:spcAft>
                        <a:tabLst>
                          <a:tab pos="4267200" algn="l"/>
                        </a:tabLst>
                      </a:pPr>
                      <a:r>
                        <a:rPr lang="en-US" sz="1050" kern="100">
                          <a:effectLst/>
                        </a:rPr>
                        <a:t>LTD-14</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Heidelberg Germany</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1~5/08 2011</a:t>
                      </a:r>
                      <a:r>
                        <a:rPr lang="zh-CN" sz="1050" kern="100">
                          <a:effectLst/>
                        </a:rPr>
                        <a:t>（</a:t>
                      </a:r>
                      <a:r>
                        <a:rPr lang="en-US" sz="1050" kern="100">
                          <a:effectLst/>
                        </a:rPr>
                        <a:t>300</a:t>
                      </a:r>
                      <a:r>
                        <a:rPr lang="zh-CN" sz="1050" kern="100">
                          <a:effectLst/>
                        </a:rPr>
                        <a:t>）</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 </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r h="262192">
                <a:tc>
                  <a:txBody>
                    <a:bodyPr/>
                    <a:lstStyle/>
                    <a:p>
                      <a:pPr algn="just">
                        <a:spcAft>
                          <a:spcPts val="0"/>
                        </a:spcAft>
                        <a:tabLst>
                          <a:tab pos="4267200" algn="l"/>
                        </a:tabLst>
                      </a:pPr>
                      <a:r>
                        <a:rPr lang="en-US" sz="1050" kern="100">
                          <a:effectLst/>
                        </a:rPr>
                        <a:t>LTD-15</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CALTEC</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a:effectLst/>
                        </a:rPr>
                        <a:t>24~28/06 2013</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spcAft>
                          <a:spcPts val="0"/>
                        </a:spcAft>
                        <a:tabLst>
                          <a:tab pos="4267200" algn="l"/>
                        </a:tabLst>
                      </a:pPr>
                      <a:r>
                        <a:rPr lang="en-US" sz="1050" kern="100" dirty="0">
                          <a:effectLst/>
                        </a:rPr>
                        <a:t> </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r>
            </a:tbl>
          </a:graphicData>
        </a:graphic>
      </p:graphicFrame>
      <p:sp>
        <p:nvSpPr>
          <p:cNvPr id="5" name="页脚占位符 4"/>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1391016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p:cNvGraphicFramePr>
            <a:graphicFrameLocks noChangeAspect="1"/>
          </p:cNvGraphicFramePr>
          <p:nvPr>
            <p:extLst>
              <p:ext uri="{D42A27DB-BD31-4B8C-83A1-F6EECF244321}">
                <p14:modId xmlns:p14="http://schemas.microsoft.com/office/powerpoint/2010/main" xmlns="" val="3070524668"/>
              </p:ext>
            </p:extLst>
          </p:nvPr>
        </p:nvGraphicFramePr>
        <p:xfrm>
          <a:off x="-687856" y="-109631"/>
          <a:ext cx="6201149" cy="8025984"/>
        </p:xfrm>
        <a:graphic>
          <a:graphicData uri="http://schemas.openxmlformats.org/presentationml/2006/ole">
            <p:oleObj spid="_x0000_s3123" name="Acrobat Document" r:id="rId3" imgW="7768440" imgH="10058400" progId="">
              <p:embed/>
            </p:oleObj>
          </a:graphicData>
        </a:graphic>
      </p:graphicFrame>
      <p:sp>
        <p:nvSpPr>
          <p:cNvPr id="2" name="矩形 1"/>
          <p:cNvSpPr/>
          <p:nvPr/>
        </p:nvSpPr>
        <p:spPr>
          <a:xfrm>
            <a:off x="6810277" y="783522"/>
            <a:ext cx="3062762" cy="369332"/>
          </a:xfrm>
          <a:prstGeom prst="rect">
            <a:avLst/>
          </a:prstGeom>
        </p:spPr>
        <p:txBody>
          <a:bodyPr wrap="none">
            <a:spAutoFit/>
          </a:bodyPr>
          <a:lstStyle/>
          <a:p>
            <a:r>
              <a:rPr lang="zh-CN" altLang="en-US" dirty="0"/>
              <a:t>第</a:t>
            </a:r>
            <a:r>
              <a:rPr lang="en-US" altLang="zh-CN" dirty="0"/>
              <a:t>15</a:t>
            </a:r>
            <a:r>
              <a:rPr lang="zh-CN" altLang="en-US" dirty="0"/>
              <a:t>届</a:t>
            </a:r>
            <a:r>
              <a:rPr lang="en-US" altLang="zh-CN" dirty="0"/>
              <a:t>LTD</a:t>
            </a:r>
            <a:r>
              <a:rPr lang="zh-CN" altLang="en-US" dirty="0"/>
              <a:t>大会总结中指出：</a:t>
            </a:r>
          </a:p>
        </p:txBody>
      </p:sp>
      <p:sp>
        <p:nvSpPr>
          <p:cNvPr id="3" name="矩形 2"/>
          <p:cNvSpPr/>
          <p:nvPr/>
        </p:nvSpPr>
        <p:spPr>
          <a:xfrm>
            <a:off x="5513293" y="2116143"/>
            <a:ext cx="6096000" cy="1938992"/>
          </a:xfrm>
          <a:prstGeom prst="rect">
            <a:avLst/>
          </a:prstGeom>
        </p:spPr>
        <p:txBody>
          <a:bodyPr>
            <a:spAutoFit/>
          </a:bodyPr>
          <a:lstStyle/>
          <a:p>
            <a:pPr algn="just">
              <a:spcAft>
                <a:spcPts val="0"/>
              </a:spcAft>
              <a:tabLst>
                <a:tab pos="4267200" algn="l"/>
              </a:tabLst>
            </a:pPr>
            <a:r>
              <a:rPr lang="zh-CN" altLang="zh-CN" sz="2400" kern="100" dirty="0">
                <a:latin typeface="Calibri" panose="020F0502020204030204" pitchFamily="34" charset="0"/>
                <a:cs typeface="Times New Roman" panose="02020603050405020304" pitchFamily="18" charset="0"/>
              </a:rPr>
              <a:t>“</a:t>
            </a:r>
            <a:r>
              <a:rPr lang="en-US" altLang="zh-CN" sz="2400" kern="100" dirty="0">
                <a:latin typeface="Calibri" panose="020F0502020204030204" pitchFamily="34" charset="0"/>
                <a:cs typeface="Times New Roman" panose="02020603050405020304" pitchFamily="18" charset="0"/>
              </a:rPr>
              <a:t>The rapid technical developments of last years and their outstanding features make these detectors very attractive in a variety of field ranging from fundamental research to applied science</a:t>
            </a:r>
            <a:r>
              <a:rPr lang="zh-CN" altLang="zh-CN" sz="2400" kern="100" dirty="0">
                <a:latin typeface="Calibri" panose="020F0502020204030204" pitchFamily="34" charset="0"/>
                <a:cs typeface="Times New Roman" panose="02020603050405020304" pitchFamily="18" charset="0"/>
              </a:rPr>
              <a:t>”</a:t>
            </a:r>
            <a:r>
              <a:rPr lang="en-US" altLang="zh-CN" sz="2400" kern="100" dirty="0">
                <a:latin typeface="Calibri" panose="020F0502020204030204" pitchFamily="34" charset="0"/>
                <a:cs typeface="Times New Roman" panose="02020603050405020304" pitchFamily="18" charset="0"/>
              </a:rPr>
              <a:t>(2013)</a:t>
            </a:r>
            <a:endParaRPr lang="zh-CN" altLang="zh-CN" sz="2400" kern="100" dirty="0">
              <a:latin typeface="Calibri" panose="020F0502020204030204" pitchFamily="34" charset="0"/>
              <a:cs typeface="Times New Roman" panose="02020603050405020304" pitchFamily="18" charset="0"/>
            </a:endParaRPr>
          </a:p>
        </p:txBody>
      </p:sp>
      <p:sp>
        <p:nvSpPr>
          <p:cNvPr id="6" name="页脚占位符 5"/>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4213071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 </a:t>
            </a:r>
            <a:r>
              <a:rPr lang="zh-CN" altLang="en-US" dirty="0" smtClean="0"/>
              <a:t>低温粒子探测器的基本原理</a:t>
            </a:r>
            <a:endParaRPr lang="zh-CN" altLang="en-US" dirty="0"/>
          </a:p>
        </p:txBody>
      </p:sp>
      <p:sp>
        <p:nvSpPr>
          <p:cNvPr id="3" name="内容占位符 2"/>
          <p:cNvSpPr>
            <a:spLocks noGrp="1"/>
          </p:cNvSpPr>
          <p:nvPr>
            <p:ph idx="1"/>
          </p:nvPr>
        </p:nvSpPr>
        <p:spPr/>
        <p:txBody>
          <a:bodyPr/>
          <a:lstStyle/>
          <a:p>
            <a:r>
              <a:rPr lang="en-US" altLang="zh-CN" dirty="0" smtClean="0"/>
              <a:t>2.1</a:t>
            </a:r>
            <a:r>
              <a:rPr lang="zh-CN" altLang="en-US" dirty="0" smtClean="0"/>
              <a:t>基于声子测量的</a:t>
            </a:r>
            <a:r>
              <a:rPr lang="en-US" altLang="zh-CN" dirty="0" smtClean="0"/>
              <a:t>CPD</a:t>
            </a:r>
          </a:p>
          <a:p>
            <a:r>
              <a:rPr lang="en-US" altLang="zh-CN" dirty="0" smtClean="0"/>
              <a:t>2.2</a:t>
            </a:r>
            <a:r>
              <a:rPr lang="zh-CN" altLang="en-US" dirty="0" smtClean="0"/>
              <a:t>基于准粒子测量的</a:t>
            </a:r>
            <a:r>
              <a:rPr lang="en-US" altLang="zh-CN" dirty="0" smtClean="0"/>
              <a:t>CPD</a:t>
            </a:r>
          </a:p>
          <a:p>
            <a:r>
              <a:rPr lang="en-US" altLang="zh-CN" dirty="0" smtClean="0"/>
              <a:t>2.3</a:t>
            </a:r>
            <a:r>
              <a:rPr lang="zh-CN" altLang="en-US" dirty="0" smtClean="0"/>
              <a:t>采用</a:t>
            </a:r>
            <a:r>
              <a:rPr lang="en-US" altLang="zh-CN" dirty="0" smtClean="0"/>
              <a:t>SASTJ</a:t>
            </a:r>
            <a:r>
              <a:rPr lang="zh-CN" altLang="en-US" dirty="0" smtClean="0"/>
              <a:t>阵列的</a:t>
            </a:r>
            <a:r>
              <a:rPr lang="en-US" altLang="zh-CN" dirty="0" smtClean="0"/>
              <a:t>CPD</a:t>
            </a:r>
          </a:p>
          <a:p>
            <a:r>
              <a:rPr lang="en-US" altLang="zh-CN" dirty="0" smtClean="0"/>
              <a:t>2.4</a:t>
            </a:r>
            <a:r>
              <a:rPr lang="zh-CN" altLang="en-US" dirty="0" smtClean="0"/>
              <a:t>采用</a:t>
            </a:r>
            <a:r>
              <a:rPr lang="en-US" altLang="zh-CN" dirty="0" smtClean="0"/>
              <a:t>TES+QET</a:t>
            </a:r>
            <a:r>
              <a:rPr lang="zh-CN" altLang="en-US" dirty="0" smtClean="0"/>
              <a:t>阵列的</a:t>
            </a:r>
            <a:r>
              <a:rPr lang="en-US" altLang="zh-CN" dirty="0" smtClean="0"/>
              <a:t>CPD</a:t>
            </a:r>
          </a:p>
          <a:p>
            <a:r>
              <a:rPr lang="en-US" altLang="zh-CN" dirty="0" smtClean="0"/>
              <a:t>2.5 </a:t>
            </a:r>
            <a:r>
              <a:rPr lang="zh-CN" altLang="en-US" dirty="0" smtClean="0"/>
              <a:t>双信息载体测量的</a:t>
            </a:r>
            <a:r>
              <a:rPr lang="en-US" altLang="zh-CN" dirty="0" smtClean="0"/>
              <a:t>CPD</a:t>
            </a:r>
            <a:endParaRPr lang="zh-CN" altLang="en-US" dirty="0" smtClean="0"/>
          </a:p>
          <a:p>
            <a:endParaRPr lang="en-US" altLang="zh-CN" dirty="0" smtClean="0"/>
          </a:p>
        </p:txBody>
      </p:sp>
      <p:sp>
        <p:nvSpPr>
          <p:cNvPr id="5" name="页脚占位符 4"/>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3" name="图片 2"/>
          <p:cNvPicPr>
            <a:picLocks noChangeAspect="1"/>
          </p:cNvPicPr>
          <p:nvPr/>
        </p:nvPicPr>
        <p:blipFill>
          <a:blip r:embed="rId2"/>
          <a:stretch>
            <a:fillRect/>
          </a:stretch>
        </p:blipFill>
        <p:spPr>
          <a:xfrm>
            <a:off x="6821531" y="1989419"/>
            <a:ext cx="3605026" cy="2260600"/>
          </a:xfrm>
          <a:prstGeom prst="rect">
            <a:avLst/>
          </a:prstGeom>
        </p:spPr>
      </p:pic>
      <p:sp>
        <p:nvSpPr>
          <p:cNvPr id="4" name="文本框 3"/>
          <p:cNvSpPr txBox="1"/>
          <p:nvPr/>
        </p:nvSpPr>
        <p:spPr>
          <a:xfrm>
            <a:off x="941294" y="2030506"/>
            <a:ext cx="3307316" cy="461665"/>
          </a:xfrm>
          <a:prstGeom prst="rect">
            <a:avLst/>
          </a:prstGeom>
          <a:noFill/>
        </p:spPr>
        <p:txBody>
          <a:bodyPr wrap="none" rtlCol="0">
            <a:spAutoFit/>
          </a:bodyPr>
          <a:lstStyle/>
          <a:p>
            <a:r>
              <a:rPr lang="en-US" altLang="zh-CN" sz="2400" b="1" dirty="0" smtClean="0"/>
              <a:t>2.1 </a:t>
            </a:r>
            <a:r>
              <a:rPr lang="zh-CN" altLang="en-US" sz="2400" b="1" dirty="0" smtClean="0"/>
              <a:t>基于声子测量的</a:t>
            </a:r>
            <a:r>
              <a:rPr lang="en-US" altLang="zh-CN" sz="2400" b="1" dirty="0" smtClean="0"/>
              <a:t>CPD</a:t>
            </a:r>
          </a:p>
        </p:txBody>
      </p:sp>
      <p:sp>
        <p:nvSpPr>
          <p:cNvPr id="5" name="文本框 4"/>
          <p:cNvSpPr txBox="1"/>
          <p:nvPr/>
        </p:nvSpPr>
        <p:spPr>
          <a:xfrm>
            <a:off x="1317812" y="2581836"/>
            <a:ext cx="2836033" cy="646331"/>
          </a:xfrm>
          <a:prstGeom prst="rect">
            <a:avLst/>
          </a:prstGeom>
          <a:noFill/>
        </p:spPr>
        <p:txBody>
          <a:bodyPr wrap="none" rtlCol="0">
            <a:spAutoFit/>
          </a:bodyPr>
          <a:lstStyle/>
          <a:p>
            <a:r>
              <a:rPr lang="zh-CN" altLang="en-US" dirty="0" smtClean="0"/>
              <a:t>测量由粒子沉积能量</a:t>
            </a:r>
            <a:r>
              <a:rPr lang="en-US" altLang="zh-CN" dirty="0" smtClean="0"/>
              <a:t>E</a:t>
            </a:r>
            <a:r>
              <a:rPr lang="zh-CN" altLang="en-US" dirty="0" smtClean="0"/>
              <a:t>引起</a:t>
            </a:r>
            <a:endParaRPr lang="en-US" altLang="zh-CN" dirty="0" smtClean="0"/>
          </a:p>
          <a:p>
            <a:r>
              <a:rPr lang="zh-CN" altLang="en-US" dirty="0" smtClean="0"/>
              <a:t>的温升</a:t>
            </a:r>
            <a:r>
              <a:rPr lang="el-GR" altLang="zh-CN" dirty="0" smtClean="0"/>
              <a:t>Δ</a:t>
            </a:r>
            <a:r>
              <a:rPr lang="en-US" altLang="zh-CN" dirty="0" smtClean="0"/>
              <a:t>T</a:t>
            </a:r>
            <a:endParaRPr lang="zh-CN" altLang="en-US" dirty="0"/>
          </a:p>
        </p:txBody>
      </p:sp>
      <mc:AlternateContent xmlns:mc="http://schemas.openxmlformats.org/markup-compatibility/2006">
        <mc:Choice xmlns:a14="http://schemas.microsoft.com/office/drawing/2010/main" xmlns="" Requires="a14">
          <p:sp>
            <p:nvSpPr>
              <p:cNvPr id="7" name="矩形 6"/>
              <p:cNvSpPr/>
              <p:nvPr/>
            </p:nvSpPr>
            <p:spPr>
              <a:xfrm>
                <a:off x="1317812" y="3533316"/>
                <a:ext cx="2546659" cy="14334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mtClean="0">
                          <a:latin typeface="Cambria Math" panose="02040503050406030204" pitchFamily="18" charset="0"/>
                        </a:rPr>
                        <m:t>∆</m:t>
                      </m:r>
                      <m:r>
                        <m:rPr>
                          <m:sty m:val="p"/>
                        </m:rPr>
                        <a:rPr lang="zh-CN" altLang="en-US" i="0">
                          <a:latin typeface="Cambria Math" panose="02040503050406030204" pitchFamily="18" charset="0"/>
                        </a:rPr>
                        <m:t>T</m:t>
                      </m:r>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1">
                              <a:latin typeface="Cambria Math" panose="02040503050406030204" pitchFamily="18" charset="0"/>
                            </a:rPr>
                            <m:t>𝐸</m:t>
                          </m:r>
                        </m:num>
                        <m:den>
                          <m:d>
                            <m:dPr>
                              <m:begChr m:val=""/>
                              <m:ctrlPr>
                                <a:rPr lang="zh-CN" altLang="en-US" i="1">
                                  <a:latin typeface="Cambria Math" panose="02040503050406030204" pitchFamily="18" charset="0"/>
                                </a:rPr>
                              </m:ctrlPr>
                            </m:dPr>
                            <m:e>
                              <m:r>
                                <a:rPr lang="zh-CN" altLang="en-US" i="1">
                                  <a:latin typeface="Cambria Math" panose="02040503050406030204" pitchFamily="18" charset="0"/>
                                </a:rPr>
                                <m:t>𝐶</m:t>
                              </m:r>
                              <m:r>
                                <a:rPr lang="zh-CN" altLang="en-US" i="0">
                                  <a:latin typeface="Cambria Math" panose="02040503050406030204" pitchFamily="18" charset="0"/>
                                </a:rPr>
                                <m:t>(</m:t>
                              </m:r>
                              <m:r>
                                <a:rPr lang="zh-CN" altLang="en-US" i="1">
                                  <a:latin typeface="Cambria Math" panose="02040503050406030204" pitchFamily="18" charset="0"/>
                                </a:rPr>
                                <m:t>𝑇</m:t>
                              </m:r>
                            </m:e>
                          </m:d>
                        </m:den>
                      </m:f>
                      <m:r>
                        <m:rPr>
                          <m:sty m:val="p"/>
                        </m:rPr>
                        <a:rPr lang="zh-CN" altLang="en-US" i="0">
                          <a:latin typeface="Cambria Math" panose="02040503050406030204" pitchFamily="18" charset="0"/>
                        </a:rPr>
                        <m:t>ex</m:t>
                      </m:r>
                      <m:func>
                        <m:funcPr>
                          <m:ctrlPr>
                            <a:rPr lang="zh-CN" altLang="en-US" i="1">
                              <a:latin typeface="Cambria Math" panose="02040503050406030204" pitchFamily="18" charset="0"/>
                            </a:rPr>
                          </m:ctrlPr>
                        </m:funcPr>
                        <m:fName>
                          <m:r>
                            <m:rPr>
                              <m:sty m:val="p"/>
                            </m:rPr>
                            <a:rPr lang="zh-CN" altLang="en-US" i="0">
                              <a:latin typeface="Cambria Math" panose="02040503050406030204" pitchFamily="18" charset="0"/>
                            </a:rPr>
                            <m:t>p</m:t>
                          </m:r>
                        </m:fName>
                        <m:e>
                          <m:r>
                            <a:rPr lang="zh-CN" altLang="en-US" i="0">
                              <a:latin typeface="Cambria Math" panose="02040503050406030204" pitchFamily="18" charset="0"/>
                            </a:rPr>
                            <m:t>(</m:t>
                          </m:r>
                        </m:e>
                      </m:func>
                      <m:r>
                        <a:rPr lang="zh-CN" altLang="en-US" i="0">
                          <a:latin typeface="Cambria Math" panose="02040503050406030204" pitchFamily="18" charset="0"/>
                        </a:rPr>
                        <m:t>−</m:t>
                      </m:r>
                      <m:f>
                        <m:fPr>
                          <m:type m:val="lin"/>
                          <m:ctrlPr>
                            <a:rPr lang="zh-CN" altLang="en-US" i="1">
                              <a:latin typeface="Cambria Math" panose="02040503050406030204" pitchFamily="18" charset="0"/>
                            </a:rPr>
                          </m:ctrlPr>
                        </m:fPr>
                        <m:num>
                          <m:r>
                            <m:rPr>
                              <m:sty m:val="p"/>
                            </m:rPr>
                            <a:rPr lang="zh-CN" altLang="en-US" i="0">
                              <a:latin typeface="Cambria Math" panose="02040503050406030204" pitchFamily="18" charset="0"/>
                            </a:rPr>
                            <m:t>t</m:t>
                          </m:r>
                        </m:num>
                        <m:den>
                          <m:r>
                            <m:rPr>
                              <m:sty m:val="p"/>
                            </m:rPr>
                            <a:rPr lang="zh-CN" altLang="en-US" i="0">
                              <a:latin typeface="Cambria Math" panose="02040503050406030204" pitchFamily="18" charset="0"/>
                            </a:rPr>
                            <m:t>τ</m:t>
                          </m:r>
                        </m:den>
                      </m:f>
                      <m:r>
                        <a:rPr lang="zh-CN" altLang="en-US" i="0">
                          <a:latin typeface="Cambria Math" panose="02040503050406030204" pitchFamily="18" charset="0"/>
                        </a:rPr>
                        <m:t>)</m:t>
                      </m:r>
                    </m:oMath>
                  </m:oMathPara>
                </a14:m>
                <a:endParaRPr lang="en-US" altLang="zh-CN" i="0" dirty="0" smtClean="0">
                  <a:latin typeface="Cambria Math" panose="02040503050406030204" pitchFamily="18" charset="0"/>
                </a:endParaRPr>
              </a:p>
              <a:p>
                <a:endParaRPr lang="en-US" altLang="zh-CN" i="0"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m:rPr>
                          <m:sty m:val="p"/>
                        </m:rPr>
                        <a:rPr lang="zh-CN" altLang="en-US" i="0">
                          <a:latin typeface="Cambria Math" panose="02040503050406030204" pitchFamily="18" charset="0"/>
                        </a:rPr>
                        <m:t>τ</m:t>
                      </m:r>
                      <m:r>
                        <a:rPr lang="zh-CN" altLang="en-US" i="0">
                          <a:latin typeface="Cambria Math" panose="02040503050406030204" pitchFamily="18" charset="0"/>
                        </a:rPr>
                        <m:t>=</m:t>
                      </m:r>
                      <m:f>
                        <m:fPr>
                          <m:type m:val="skw"/>
                          <m:ctrlPr>
                            <a:rPr lang="zh-CN" altLang="en-US" i="1">
                              <a:latin typeface="Cambria Math" panose="02040503050406030204" pitchFamily="18" charset="0"/>
                            </a:rPr>
                          </m:ctrlPr>
                        </m:fPr>
                        <m:num>
                          <m:d>
                            <m:dPr>
                              <m:begChr m:val=""/>
                              <m:ctrlPr>
                                <a:rPr lang="zh-CN" altLang="en-US" i="1">
                                  <a:latin typeface="Cambria Math" panose="02040503050406030204" pitchFamily="18" charset="0"/>
                                </a:rPr>
                              </m:ctrlPr>
                            </m:dPr>
                            <m:e>
                              <m:r>
                                <a:rPr lang="zh-CN" altLang="en-US" i="1">
                                  <a:latin typeface="Cambria Math" panose="02040503050406030204" pitchFamily="18" charset="0"/>
                                </a:rPr>
                                <m:t>𝐶</m:t>
                              </m:r>
                              <m:r>
                                <a:rPr lang="zh-CN" altLang="en-US" i="0">
                                  <a:latin typeface="Cambria Math" panose="02040503050406030204" pitchFamily="18" charset="0"/>
                                </a:rPr>
                                <m:t>(</m:t>
                              </m:r>
                              <m:r>
                                <a:rPr lang="zh-CN" altLang="en-US" i="1">
                                  <a:latin typeface="Cambria Math" panose="02040503050406030204" pitchFamily="18" charset="0"/>
                                </a:rPr>
                                <m:t>𝑇</m:t>
                              </m:r>
                            </m:e>
                          </m:d>
                        </m:num>
                        <m:den>
                          <m:d>
                            <m:dPr>
                              <m:begChr m:val=""/>
                              <m:ctrlPr>
                                <a:rPr lang="zh-CN" altLang="en-US" i="1">
                                  <a:latin typeface="Cambria Math" panose="02040503050406030204" pitchFamily="18" charset="0"/>
                                </a:rPr>
                              </m:ctrlPr>
                            </m:dPr>
                            <m:e>
                              <m:r>
                                <a:rPr lang="zh-CN" altLang="en-US" i="1">
                                  <a:latin typeface="Cambria Math" panose="02040503050406030204" pitchFamily="18" charset="0"/>
                                </a:rPr>
                                <m:t>𝐺</m:t>
                              </m:r>
                              <m:r>
                                <a:rPr lang="zh-CN" altLang="en-US" i="0">
                                  <a:latin typeface="Cambria Math" panose="02040503050406030204" pitchFamily="18" charset="0"/>
                                </a:rPr>
                                <m:t>(</m:t>
                              </m:r>
                              <m:r>
                                <a:rPr lang="zh-CN" altLang="en-US" i="1">
                                  <a:latin typeface="Cambria Math" panose="02040503050406030204" pitchFamily="18" charset="0"/>
                                </a:rPr>
                                <m:t>𝑇</m:t>
                              </m:r>
                            </m:e>
                          </m:d>
                        </m:den>
                      </m:f>
                    </m:oMath>
                  </m:oMathPara>
                </a14:m>
                <a:endParaRPr lang="zh-CN" altLang="en-US" dirty="0"/>
              </a:p>
            </p:txBody>
          </p:sp>
        </mc:Choice>
        <mc:Fallback>
          <p:sp>
            <p:nvSpPr>
              <p:cNvPr id="7" name="矩形 6"/>
              <p:cNvSpPr>
                <a:spLocks noRot="1" noChangeAspect="1" noMove="1" noResize="1" noEditPoints="1" noAdjustHandles="1" noChangeArrowheads="1" noChangeShapeType="1" noTextEdit="1"/>
              </p:cNvSpPr>
              <p:nvPr/>
            </p:nvSpPr>
            <p:spPr>
              <a:xfrm>
                <a:off x="1317812" y="3533316"/>
                <a:ext cx="2546659" cy="1433406"/>
              </a:xfrm>
              <a:prstGeom prst="rect">
                <a:avLst/>
              </a:prstGeom>
              <a:blipFill rotWithShape="0">
                <a:blip r:embed="rId3"/>
                <a:stretch>
                  <a:fillRect/>
                </a:stretch>
              </a:blipFill>
            </p:spPr>
            <p:txBody>
              <a:bodyPr/>
              <a:lstStyle/>
              <a:p>
                <a:r>
                  <a:rPr lang="zh-CN" altLang="en-US">
                    <a:noFill/>
                  </a:rPr>
                  <a:t> </a:t>
                </a:r>
              </a:p>
            </p:txBody>
          </p:sp>
        </mc:Fallback>
      </mc:AlternateContent>
      <p:sp>
        <p:nvSpPr>
          <p:cNvPr id="12" name="文本框 11"/>
          <p:cNvSpPr txBox="1"/>
          <p:nvPr/>
        </p:nvSpPr>
        <p:spPr>
          <a:xfrm>
            <a:off x="4598894" y="4250019"/>
            <a:ext cx="476412" cy="369332"/>
          </a:xfrm>
          <a:prstGeom prst="rect">
            <a:avLst/>
          </a:prstGeom>
          <a:noFill/>
        </p:spPr>
        <p:txBody>
          <a:bodyPr wrap="none" rtlCol="0">
            <a:spAutoFit/>
          </a:bodyPr>
          <a:lstStyle/>
          <a:p>
            <a:r>
              <a:rPr lang="en-US" altLang="zh-CN" dirty="0" smtClean="0"/>
              <a:t>2.1</a:t>
            </a:r>
            <a:endParaRPr lang="zh-CN" altLang="en-US" dirty="0"/>
          </a:p>
        </p:txBody>
      </p:sp>
      <mc:AlternateContent xmlns:mc="http://schemas.openxmlformats.org/markup-compatibility/2006">
        <mc:Choice xmlns:a14="http://schemas.microsoft.com/office/drawing/2010/main" xmlns="" Requires="a14">
          <p:sp>
            <p:nvSpPr>
              <p:cNvPr id="14" name="文本框 13"/>
              <p:cNvSpPr txBox="1"/>
              <p:nvPr/>
            </p:nvSpPr>
            <p:spPr>
              <a:xfrm>
                <a:off x="1317812" y="5069541"/>
                <a:ext cx="8121134" cy="1258293"/>
              </a:xfrm>
              <a:prstGeom prst="rect">
                <a:avLst/>
              </a:prstGeom>
              <a:noFill/>
            </p:spPr>
            <p:txBody>
              <a:bodyPr wrap="none" rtlCol="0">
                <a:spAutoFit/>
              </a:bodyPr>
              <a:lstStyle/>
              <a:p>
                <a:r>
                  <a:rPr lang="en-US" altLang="zh-CN" dirty="0" smtClean="0"/>
                  <a:t>C(T)</a:t>
                </a:r>
                <a:r>
                  <a:rPr lang="zh-CN" altLang="en-US" dirty="0" smtClean="0"/>
                  <a:t> 是吸收体的热容</a:t>
                </a:r>
                <a:r>
                  <a:rPr lang="en-US" altLang="zh-CN" dirty="0" smtClean="0"/>
                  <a:t>(</a:t>
                </a:r>
                <a:r>
                  <a:rPr lang="zh-CN" altLang="en-US" dirty="0" smtClean="0"/>
                  <a:t>包括传感器</a:t>
                </a:r>
                <a:r>
                  <a:rPr lang="en-US" altLang="zh-CN" dirty="0" smtClean="0"/>
                  <a:t>,</a:t>
                </a:r>
                <a:r>
                  <a:rPr lang="zh-CN" altLang="en-US" dirty="0" smtClean="0"/>
                  <a:t>温度传感器和吸收体理想的热接触</a:t>
                </a:r>
                <a:r>
                  <a:rPr lang="en-US" altLang="zh-CN" dirty="0" smtClean="0"/>
                  <a:t>)</a:t>
                </a:r>
              </a:p>
              <a:p>
                <a:r>
                  <a:rPr lang="en-US" altLang="zh-CN" dirty="0" smtClean="0"/>
                  <a:t>G(T)</a:t>
                </a:r>
                <a:r>
                  <a:rPr lang="zh-CN" altLang="en-US" dirty="0"/>
                  <a:t>温度传感器</a:t>
                </a:r>
                <a:r>
                  <a:rPr lang="en-US" altLang="zh-CN" dirty="0"/>
                  <a:t>+</a:t>
                </a:r>
                <a:r>
                  <a:rPr lang="zh-CN" altLang="en-US" dirty="0"/>
                  <a:t>吸收</a:t>
                </a:r>
                <a:r>
                  <a:rPr lang="zh-CN" altLang="en-US" dirty="0" smtClean="0"/>
                  <a:t>体到冷库</a:t>
                </a:r>
                <a:r>
                  <a:rPr lang="en-US" altLang="zh-CN" dirty="0" smtClean="0"/>
                  <a:t>(T0)</a:t>
                </a:r>
                <a:r>
                  <a:rPr lang="zh-CN" altLang="en-US" dirty="0" smtClean="0"/>
                  <a:t>的热传导系数</a:t>
                </a:r>
                <a:r>
                  <a:rPr lang="en-US" altLang="zh-CN" dirty="0" smtClean="0"/>
                  <a:t>(</a:t>
                </a:r>
                <a:r>
                  <a:rPr lang="zh-CN" altLang="en-US" dirty="0" smtClean="0"/>
                  <a:t>热阻的倒数</a:t>
                </a:r>
                <a:r>
                  <a:rPr lang="en-US" altLang="zh-CN" dirty="0" smtClean="0"/>
                  <a:t>),</a:t>
                </a:r>
              </a:p>
              <a:p>
                <a:r>
                  <a:rPr lang="zh-CN" altLang="en-US" dirty="0" smtClean="0"/>
                  <a:t>  对常态金属</a:t>
                </a:r>
                <a:r>
                  <a:rPr lang="en-US" altLang="zh-CN" dirty="0" smtClean="0"/>
                  <a:t>,</a:t>
                </a:r>
                <a:r>
                  <a:rPr lang="zh-CN" altLang="en-US" dirty="0" smtClean="0"/>
                  <a:t>热容的电子部分与温度 </a:t>
                </a:r>
                <a:r>
                  <a:rPr lang="en-US" altLang="zh-CN" dirty="0" smtClean="0"/>
                  <a:t>T</a:t>
                </a:r>
                <a:r>
                  <a:rPr lang="zh-CN" altLang="en-US" dirty="0" smtClean="0"/>
                  <a:t> 成正比</a:t>
                </a:r>
                <a:r>
                  <a:rPr lang="en-US" altLang="zh-CN" dirty="0" smtClean="0"/>
                  <a:t>,</a:t>
                </a:r>
                <a:r>
                  <a:rPr lang="zh-CN" altLang="en-US" dirty="0" smtClean="0"/>
                  <a:t>而且在低温下</a:t>
                </a:r>
                <a:r>
                  <a:rPr lang="en-US" altLang="zh-CN" dirty="0" smtClean="0"/>
                  <a:t>,</a:t>
                </a:r>
                <a:r>
                  <a:rPr lang="zh-CN" altLang="en-US" dirty="0" smtClean="0"/>
                  <a:t>该部分贡献为主；</a:t>
                </a:r>
                <a:endParaRPr lang="en-US" altLang="zh-CN" dirty="0" smtClean="0"/>
              </a:p>
              <a:p>
                <a:r>
                  <a:rPr lang="zh-CN" altLang="en-US" dirty="0" smtClean="0"/>
                  <a:t>  对超导体热容的电子部分贡献正比于 </a:t>
                </a:r>
                <a:r>
                  <a:rPr lang="en-US" altLang="zh-CN" dirty="0" err="1" smtClean="0"/>
                  <a:t>exp</a:t>
                </a:r>
                <a:r>
                  <a:rPr lang="en-US" altLang="zh-CN" dirty="0" smtClean="0"/>
                  <a:t>(-</a:t>
                </a:r>
                <a14:m>
                  <m:oMath xmlns:m="http://schemas.openxmlformats.org/officeDocument/2006/math">
                    <m:f>
                      <m:fPr>
                        <m:type m:val="skw"/>
                        <m:ctrlPr>
                          <a:rPr lang="en-US" altLang="zh-CN" i="1" smtClean="0">
                            <a:latin typeface="Cambria Math" panose="02040503050406030204" pitchFamily="18" charset="0"/>
                          </a:rPr>
                        </m:ctrlPr>
                      </m:fPr>
                      <m:num>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𝑐</m:t>
                            </m:r>
                          </m:sub>
                        </m:sSub>
                      </m:num>
                      <m:den>
                        <m:r>
                          <a:rPr lang="en-US" altLang="zh-CN" b="0" i="1" smtClean="0">
                            <a:latin typeface="Cambria Math" panose="02040503050406030204" pitchFamily="18" charset="0"/>
                          </a:rPr>
                          <m:t>𝑇</m:t>
                        </m:r>
                      </m:den>
                    </m:f>
                  </m:oMath>
                </a14:m>
                <a:r>
                  <a:rPr lang="en-US" altLang="zh-CN" dirty="0" smtClean="0"/>
                  <a:t>)</a:t>
                </a:r>
                <a:r>
                  <a:rPr lang="zh-CN" altLang="en-US" dirty="0" smtClean="0"/>
                  <a:t>，</a:t>
                </a:r>
                <a:r>
                  <a:rPr lang="en-US" altLang="zh-CN" dirty="0" err="1" smtClean="0"/>
                  <a:t>Tc</a:t>
                </a:r>
                <a:r>
                  <a:rPr lang="zh-CN" altLang="en-US" dirty="0" smtClean="0"/>
                  <a:t>为超导体的转变温度。</a:t>
                </a:r>
                <a:endParaRPr lang="zh-CN" altLang="en-US" dirty="0"/>
              </a:p>
            </p:txBody>
          </p:sp>
        </mc:Choice>
        <mc:Fallback>
          <p:sp>
            <p:nvSpPr>
              <p:cNvPr id="14" name="文本框 13"/>
              <p:cNvSpPr txBox="1">
                <a:spLocks noRot="1" noChangeAspect="1" noMove="1" noResize="1" noEditPoints="1" noAdjustHandles="1" noChangeArrowheads="1" noChangeShapeType="1" noTextEdit="1"/>
              </p:cNvSpPr>
              <p:nvPr/>
            </p:nvSpPr>
            <p:spPr>
              <a:xfrm>
                <a:off x="1317812" y="5069541"/>
                <a:ext cx="8121134" cy="1258293"/>
              </a:xfrm>
              <a:prstGeom prst="rect">
                <a:avLst/>
              </a:prstGeom>
              <a:blipFill rotWithShape="0">
                <a:blip r:embed="rId4"/>
                <a:stretch>
                  <a:fillRect l="-601" t="-4369" b="-65534"/>
                </a:stretch>
              </a:blipFill>
            </p:spPr>
            <p:txBody>
              <a:bodyPr/>
              <a:lstStyle/>
              <a:p>
                <a:r>
                  <a:rPr lang="zh-CN" altLang="en-US">
                    <a:noFill/>
                  </a:rPr>
                  <a:t> </a:t>
                </a:r>
              </a:p>
            </p:txBody>
          </p:sp>
        </mc:Fallback>
      </mc:AlternateContent>
      <p:sp>
        <p:nvSpPr>
          <p:cNvPr id="15" name="文本框 14"/>
          <p:cNvSpPr txBox="1"/>
          <p:nvPr/>
        </p:nvSpPr>
        <p:spPr>
          <a:xfrm>
            <a:off x="7435257" y="4250019"/>
            <a:ext cx="2377574" cy="369332"/>
          </a:xfrm>
          <a:prstGeom prst="rect">
            <a:avLst/>
          </a:prstGeom>
          <a:noFill/>
        </p:spPr>
        <p:txBody>
          <a:bodyPr wrap="none" rtlCol="0">
            <a:spAutoFit/>
          </a:bodyPr>
          <a:lstStyle/>
          <a:p>
            <a:r>
              <a:rPr lang="en-US" altLang="zh-CN" dirty="0" smtClean="0"/>
              <a:t>2.1</a:t>
            </a:r>
            <a:r>
              <a:rPr lang="zh-CN" altLang="en-US" dirty="0" smtClean="0"/>
              <a:t> 热探测器原理图示</a:t>
            </a:r>
            <a:endParaRPr lang="zh-CN" altLang="en-US" dirty="0"/>
          </a:p>
        </p:txBody>
      </p:sp>
      <p:sp>
        <p:nvSpPr>
          <p:cNvPr id="11" name="页脚占位符 10"/>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1803721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721224" y="995082"/>
            <a:ext cx="7802136" cy="646331"/>
          </a:xfrm>
          <a:prstGeom prst="rect">
            <a:avLst/>
          </a:prstGeom>
          <a:noFill/>
        </p:spPr>
        <p:txBody>
          <a:bodyPr wrap="none" rtlCol="0">
            <a:spAutoFit/>
          </a:bodyPr>
          <a:lstStyle/>
          <a:p>
            <a:r>
              <a:rPr lang="zh-CN" altLang="en-US" dirty="0" smtClean="0"/>
              <a:t>因此在很低温度下，热容的电子部分的贡献可以忽略，主要是晶格的贡献，</a:t>
            </a:r>
            <a:endParaRPr lang="en-US" altLang="zh-CN" dirty="0" smtClean="0"/>
          </a:p>
          <a:p>
            <a:r>
              <a:rPr lang="zh-CN" altLang="en-US" dirty="0"/>
              <a:t> </a:t>
            </a:r>
            <a:r>
              <a:rPr lang="zh-CN" altLang="en-US" dirty="0" smtClean="0"/>
              <a:t>  对纯的介电晶体和超导体的热容</a:t>
            </a:r>
            <a:r>
              <a:rPr lang="en-US" altLang="zh-CN" dirty="0" smtClean="0"/>
              <a:t>:</a:t>
            </a:r>
            <a:endParaRPr lang="zh-CN" altLang="en-US" dirty="0"/>
          </a:p>
        </p:txBody>
      </p:sp>
      <mc:AlternateContent xmlns:mc="http://schemas.openxmlformats.org/markup-compatibility/2006">
        <mc:Choice xmlns:a14="http://schemas.microsoft.com/office/drawing/2010/main" xmlns="" Requires="a14">
          <p:sp>
            <p:nvSpPr>
              <p:cNvPr id="6" name="矩形 5"/>
              <p:cNvSpPr/>
              <p:nvPr/>
            </p:nvSpPr>
            <p:spPr>
              <a:xfrm>
                <a:off x="2427142" y="1998239"/>
                <a:ext cx="2865656"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zh-CN" altLang="en-US" smtClean="0">
                          <a:latin typeface="Cambria Math" panose="02040503050406030204" pitchFamily="18" charset="0"/>
                        </a:rPr>
                        <m:t>C</m:t>
                      </m:r>
                      <m:d>
                        <m:dPr>
                          <m:ctrlPr>
                            <a:rPr lang="zh-CN" altLang="en-US" i="1">
                              <a:latin typeface="Cambria Math" panose="02040503050406030204" pitchFamily="18" charset="0"/>
                            </a:rPr>
                          </m:ctrlPr>
                        </m:dPr>
                        <m:e>
                          <m:r>
                            <m:rPr>
                              <m:sty m:val="p"/>
                            </m:rPr>
                            <a:rPr lang="zh-CN" altLang="en-US" i="0">
                              <a:latin typeface="Cambria Math" panose="02040503050406030204" pitchFamily="18" charset="0"/>
                            </a:rPr>
                            <m:t>T</m:t>
                          </m:r>
                        </m:e>
                      </m:d>
                      <m:r>
                        <a:rPr lang="zh-CN" altLang="en-US" i="0">
                          <a:latin typeface="Cambria Math" panose="02040503050406030204" pitchFamily="18" charset="0"/>
                        </a:rPr>
                        <m:t>=1944</m:t>
                      </m:r>
                      <m:f>
                        <m:fPr>
                          <m:ctrlPr>
                            <a:rPr lang="zh-CN" altLang="en-US" i="1">
                              <a:latin typeface="Cambria Math" panose="02040503050406030204" pitchFamily="18" charset="0"/>
                            </a:rPr>
                          </m:ctrlPr>
                        </m:fPr>
                        <m:num>
                          <m:r>
                            <a:rPr lang="zh-CN" altLang="en-US" i="1">
                              <a:latin typeface="Cambria Math" panose="02040503050406030204" pitchFamily="18" charset="0"/>
                            </a:rPr>
                            <m:t>𝑚</m:t>
                          </m:r>
                        </m:num>
                        <m:den>
                          <m:r>
                            <a:rPr lang="zh-CN" altLang="en-US" i="1">
                              <a:latin typeface="Cambria Math" panose="02040503050406030204" pitchFamily="18" charset="0"/>
                            </a:rPr>
                            <m:t>𝑀</m:t>
                          </m:r>
                        </m:den>
                      </m:f>
                      <m:r>
                        <a:rPr lang="zh-CN" altLang="en-US" i="0">
                          <a:latin typeface="Cambria Math" panose="02040503050406030204" pitchFamily="18" charset="0"/>
                        </a:rPr>
                        <m:t>(</m:t>
                      </m:r>
                      <m:f>
                        <m:fPr>
                          <m:ctrlPr>
                            <a:rPr lang="zh-CN" altLang="en-US" i="1">
                              <a:latin typeface="Cambria Math" panose="02040503050406030204" pitchFamily="18" charset="0"/>
                            </a:rPr>
                          </m:ctrlPr>
                        </m:fPr>
                        <m:num>
                          <m:r>
                            <a:rPr lang="zh-CN" altLang="en-US" i="1">
                              <a:latin typeface="Cambria Math" panose="02040503050406030204" pitchFamily="18" charset="0"/>
                            </a:rPr>
                            <m:t>𝑇</m:t>
                          </m:r>
                        </m:num>
                        <m:den>
                          <m:sSub>
                            <m:sSubPr>
                              <m:ctrlPr>
                                <a:rPr lang="zh-CN" altLang="en-US" i="1">
                                  <a:latin typeface="Cambria Math" panose="02040503050406030204" pitchFamily="18" charset="0"/>
                                </a:rPr>
                              </m:ctrlPr>
                            </m:sSubPr>
                            <m:e>
                              <m:r>
                                <a:rPr lang="zh-CN" altLang="en-US" i="1">
                                  <a:latin typeface="Cambria Math" panose="02040503050406030204" pitchFamily="18" charset="0"/>
                                </a:rPr>
                                <m:t>𝛩</m:t>
                              </m:r>
                            </m:e>
                            <m:sub>
                              <m:r>
                                <a:rPr lang="zh-CN" altLang="en-US" i="1">
                                  <a:latin typeface="Cambria Math" panose="02040503050406030204" pitchFamily="18" charset="0"/>
                                </a:rPr>
                                <m:t>𝐷</m:t>
                              </m:r>
                            </m:sub>
                          </m:sSub>
                        </m:den>
                      </m:f>
                      <m:sSup>
                        <m:sSupPr>
                          <m:ctrlPr>
                            <a:rPr lang="zh-CN" altLang="en-US" i="1">
                              <a:latin typeface="Cambria Math" panose="02040503050406030204" pitchFamily="18" charset="0"/>
                            </a:rPr>
                          </m:ctrlPr>
                        </m:sSupPr>
                        <m:e>
                          <m:r>
                            <a:rPr lang="en-US" altLang="zh-CN" b="0" i="1" smtClean="0">
                              <a:latin typeface="Cambria Math" panose="02040503050406030204" pitchFamily="18" charset="0"/>
                            </a:rPr>
                            <m:t>)</m:t>
                          </m:r>
                        </m:e>
                        <m:sup>
                          <m:r>
                            <a:rPr lang="zh-CN" altLang="en-US" i="0">
                              <a:latin typeface="Cambria Math" panose="02040503050406030204" pitchFamily="18" charset="0"/>
                            </a:rPr>
                            <m:t>3</m:t>
                          </m:r>
                        </m:sup>
                      </m:sSup>
                      <m:r>
                        <a:rPr lang="zh-CN" altLang="en-US" i="1">
                          <a:latin typeface="Cambria Math" panose="02040503050406030204" pitchFamily="18" charset="0"/>
                        </a:rPr>
                        <m:t>𝐽</m:t>
                      </m:r>
                      <m:sSup>
                        <m:sSupPr>
                          <m:ctrlPr>
                            <a:rPr lang="zh-CN" altLang="en-US" i="1">
                              <a:latin typeface="Cambria Math" panose="02040503050406030204" pitchFamily="18" charset="0"/>
                            </a:rPr>
                          </m:ctrlPr>
                        </m:sSupPr>
                        <m:e>
                          <m:r>
                            <a:rPr lang="zh-CN" altLang="en-US" i="1">
                              <a:latin typeface="Cambria Math" panose="02040503050406030204" pitchFamily="18" charset="0"/>
                            </a:rPr>
                            <m:t>𝐾</m:t>
                          </m:r>
                        </m:e>
                        <m:sup>
                          <m:r>
                            <a:rPr lang="zh-CN" altLang="en-US" i="0">
                              <a:latin typeface="Cambria Math" panose="02040503050406030204" pitchFamily="18" charset="0"/>
                            </a:rPr>
                            <m:t>−1</m:t>
                          </m:r>
                        </m:sup>
                      </m:sSup>
                    </m:oMath>
                  </m:oMathPara>
                </a14:m>
                <a:endParaRPr lang="zh-CN" altLang="en-US" dirty="0"/>
              </a:p>
            </p:txBody>
          </p:sp>
        </mc:Choice>
        <mc:Fallback>
          <p:sp>
            <p:nvSpPr>
              <p:cNvPr id="6" name="矩形 5"/>
              <p:cNvSpPr>
                <a:spLocks noRot="1" noChangeAspect="1" noMove="1" noResize="1" noEditPoints="1" noAdjustHandles="1" noChangeArrowheads="1" noChangeShapeType="1" noTextEdit="1"/>
              </p:cNvSpPr>
              <p:nvPr/>
            </p:nvSpPr>
            <p:spPr>
              <a:xfrm>
                <a:off x="2427142" y="1998239"/>
                <a:ext cx="2865656" cy="656205"/>
              </a:xfrm>
              <a:prstGeom prst="rect">
                <a:avLst/>
              </a:prstGeom>
              <a:blipFill rotWithShape="0">
                <a:blip r:embed="rId2"/>
                <a:stretch>
                  <a:fillRect/>
                </a:stretch>
              </a:blipFill>
            </p:spPr>
            <p:txBody>
              <a:bodyPr/>
              <a:lstStyle/>
              <a:p>
                <a:r>
                  <a:rPr lang="zh-CN" altLang="en-US">
                    <a:noFill/>
                  </a:rPr>
                  <a:t> </a:t>
                </a:r>
              </a:p>
            </p:txBody>
          </p:sp>
        </mc:Fallback>
      </mc:AlternateContent>
      <p:sp>
        <p:nvSpPr>
          <p:cNvPr id="9" name="矩形 8"/>
          <p:cNvSpPr/>
          <p:nvPr/>
        </p:nvSpPr>
        <p:spPr>
          <a:xfrm>
            <a:off x="1721224" y="3011270"/>
            <a:ext cx="6096000" cy="369332"/>
          </a:xfrm>
          <a:prstGeom prst="rect">
            <a:avLst/>
          </a:prstGeom>
        </p:spPr>
        <p:txBody>
          <a:bodyPr>
            <a:spAutoFit/>
          </a:bodyPr>
          <a:lstStyle/>
          <a:p>
            <a:pPr indent="133350" algn="just">
              <a:spcAft>
                <a:spcPts val="0"/>
              </a:spcAft>
              <a:tabLst>
                <a:tab pos="4267200" algn="l"/>
              </a:tabLst>
            </a:pPr>
            <a:r>
              <a:rPr lang="en-US" altLang="zh-CN" kern="100" dirty="0">
                <a:latin typeface="Calibri" panose="020F0502020204030204" pitchFamily="34" charset="0"/>
                <a:cs typeface="Times New Roman" panose="02020603050405020304" pitchFamily="18" charset="0"/>
              </a:rPr>
              <a:t>m</a:t>
            </a:r>
            <a:r>
              <a:rPr lang="zh-CN" altLang="zh-CN" kern="100" dirty="0">
                <a:latin typeface="Calibri" panose="020F0502020204030204" pitchFamily="34" charset="0"/>
                <a:cs typeface="Times New Roman" panose="02020603050405020304" pitchFamily="18" charset="0"/>
              </a:rPr>
              <a:t>为吸收体的质量，</a:t>
            </a:r>
            <a:r>
              <a:rPr lang="en-US" altLang="zh-CN" kern="100" dirty="0">
                <a:latin typeface="Calibri" panose="020F0502020204030204" pitchFamily="34" charset="0"/>
                <a:cs typeface="Times New Roman" panose="02020603050405020304" pitchFamily="18" charset="0"/>
              </a:rPr>
              <a:t>M</a:t>
            </a:r>
            <a:r>
              <a:rPr lang="zh-CN" altLang="zh-CN" kern="100" dirty="0">
                <a:latin typeface="Calibri" panose="020F0502020204030204" pitchFamily="34" charset="0"/>
                <a:cs typeface="Times New Roman" panose="02020603050405020304" pitchFamily="18" charset="0"/>
              </a:rPr>
              <a:t>是它的分子量，</a:t>
            </a:r>
            <a:r>
              <a:rPr lang="zh-CN" altLang="zh-CN" kern="100" dirty="0" smtClean="0">
                <a:latin typeface="Calibri" panose="020F0502020204030204" pitchFamily="34" charset="0"/>
                <a:cs typeface="Times New Roman" panose="02020603050405020304" pitchFamily="18" charset="0"/>
              </a:rPr>
              <a:t>Θ它</a:t>
            </a:r>
            <a:r>
              <a:rPr lang="zh-CN" altLang="zh-CN" kern="100" dirty="0">
                <a:latin typeface="Calibri" panose="020F0502020204030204" pitchFamily="34" charset="0"/>
                <a:cs typeface="Times New Roman" panose="02020603050405020304" pitchFamily="18" charset="0"/>
              </a:rPr>
              <a:t>的</a:t>
            </a:r>
            <a:r>
              <a:rPr lang="en-US" altLang="zh-CN" kern="100" dirty="0">
                <a:latin typeface="Calibri" panose="020F0502020204030204" pitchFamily="34" charset="0"/>
                <a:cs typeface="Times New Roman" panose="02020603050405020304" pitchFamily="18" charset="0"/>
              </a:rPr>
              <a:t>Debye</a:t>
            </a:r>
            <a:r>
              <a:rPr lang="zh-CN" altLang="zh-CN" kern="100" dirty="0">
                <a:latin typeface="Calibri" panose="020F0502020204030204" pitchFamily="34" charset="0"/>
                <a:cs typeface="Times New Roman" panose="02020603050405020304" pitchFamily="18" charset="0"/>
              </a:rPr>
              <a:t>温度。</a:t>
            </a:r>
          </a:p>
        </p:txBody>
      </p:sp>
      <p:sp>
        <p:nvSpPr>
          <p:cNvPr id="10" name="文本框 9"/>
          <p:cNvSpPr txBox="1"/>
          <p:nvPr/>
        </p:nvSpPr>
        <p:spPr>
          <a:xfrm>
            <a:off x="7086600" y="2393576"/>
            <a:ext cx="476412" cy="369332"/>
          </a:xfrm>
          <a:prstGeom prst="rect">
            <a:avLst/>
          </a:prstGeom>
          <a:noFill/>
        </p:spPr>
        <p:txBody>
          <a:bodyPr wrap="none" rtlCol="0">
            <a:spAutoFit/>
          </a:bodyPr>
          <a:lstStyle/>
          <a:p>
            <a:r>
              <a:rPr lang="en-US" altLang="zh-CN" dirty="0" smtClean="0"/>
              <a:t>2.2</a:t>
            </a:r>
            <a:endParaRPr lang="zh-CN" altLang="en-US" dirty="0"/>
          </a:p>
        </p:txBody>
      </p:sp>
      <p:sp>
        <p:nvSpPr>
          <p:cNvPr id="11" name="文本框 10"/>
          <p:cNvSpPr txBox="1"/>
          <p:nvPr/>
        </p:nvSpPr>
        <p:spPr>
          <a:xfrm>
            <a:off x="1936376" y="3657600"/>
            <a:ext cx="8688597" cy="646331"/>
          </a:xfrm>
          <a:prstGeom prst="rect">
            <a:avLst/>
          </a:prstGeom>
          <a:noFill/>
        </p:spPr>
        <p:txBody>
          <a:bodyPr wrap="none" rtlCol="0">
            <a:spAutoFit/>
          </a:bodyPr>
          <a:lstStyle/>
          <a:p>
            <a:r>
              <a:rPr lang="zh-CN" altLang="en-US" dirty="0" smtClean="0"/>
              <a:t>选择合适的材料，以便得到尽可能小的热容</a:t>
            </a:r>
            <a:r>
              <a:rPr lang="en-US" altLang="zh-CN" dirty="0" smtClean="0"/>
              <a:t>C</a:t>
            </a:r>
            <a:r>
              <a:rPr lang="en-US" altLang="zh-CN" dirty="0"/>
              <a:t>(</a:t>
            </a:r>
            <a:r>
              <a:rPr lang="en-US" altLang="zh-CN" dirty="0" smtClean="0"/>
              <a:t>T)</a:t>
            </a:r>
            <a:r>
              <a:rPr lang="zh-CN" altLang="en-US" dirty="0" smtClean="0"/>
              <a:t>，选择合适的热连接</a:t>
            </a:r>
            <a:r>
              <a:rPr lang="en-US" altLang="zh-CN" dirty="0" smtClean="0"/>
              <a:t>G(T)</a:t>
            </a:r>
            <a:r>
              <a:rPr lang="zh-CN" altLang="en-US" dirty="0" smtClean="0"/>
              <a:t> </a:t>
            </a:r>
            <a:r>
              <a:rPr lang="en-US" altLang="zh-CN" dirty="0" smtClean="0"/>
              <a:t>,</a:t>
            </a:r>
            <a:r>
              <a:rPr lang="zh-CN" altLang="en-US" dirty="0" smtClean="0"/>
              <a:t>使探测器的</a:t>
            </a:r>
            <a:endParaRPr lang="en-US" altLang="zh-CN" dirty="0" smtClean="0"/>
          </a:p>
          <a:p>
            <a:r>
              <a:rPr lang="zh-CN" altLang="en-US" dirty="0" smtClean="0"/>
              <a:t>对能量沉积响应的灵敏度和时间响应最佳。</a:t>
            </a:r>
            <a:r>
              <a:rPr lang="en-US" altLang="zh-CN" dirty="0" smtClean="0"/>
              <a:t>(</a:t>
            </a:r>
            <a:r>
              <a:rPr lang="zh-CN" altLang="en-US" dirty="0" smtClean="0"/>
              <a:t>与调节电路中的</a:t>
            </a:r>
            <a:r>
              <a:rPr lang="en-US" altLang="zh-CN" dirty="0" smtClean="0"/>
              <a:t>RC</a:t>
            </a:r>
            <a:r>
              <a:rPr lang="zh-CN" altLang="en-US" dirty="0" smtClean="0"/>
              <a:t>类似</a:t>
            </a:r>
            <a:r>
              <a:rPr lang="en-US" altLang="zh-CN" dirty="0" smtClean="0"/>
              <a:t>)</a:t>
            </a:r>
            <a:endParaRPr lang="zh-CN" altLang="en-US" dirty="0"/>
          </a:p>
        </p:txBody>
      </p:sp>
      <p:sp>
        <p:nvSpPr>
          <p:cNvPr id="8" name="页脚占位符 7"/>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1616719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62318" y="941294"/>
            <a:ext cx="2268954" cy="369332"/>
          </a:xfrm>
          <a:prstGeom prst="rect">
            <a:avLst/>
          </a:prstGeom>
          <a:noFill/>
        </p:spPr>
        <p:txBody>
          <a:bodyPr wrap="none" rtlCol="0">
            <a:spAutoFit/>
          </a:bodyPr>
          <a:lstStyle/>
          <a:p>
            <a:r>
              <a:rPr lang="en-US" altLang="zh-CN" dirty="0" smtClean="0"/>
              <a:t>2.1.1</a:t>
            </a:r>
            <a:r>
              <a:rPr lang="zh-CN" altLang="en-US" dirty="0" smtClean="0"/>
              <a:t>超导微条探测器</a:t>
            </a:r>
            <a:endParaRPr lang="zh-CN" altLang="en-US" dirty="0"/>
          </a:p>
        </p:txBody>
      </p:sp>
      <p:sp>
        <p:nvSpPr>
          <p:cNvPr id="5" name="矩形 4"/>
          <p:cNvSpPr/>
          <p:nvPr/>
        </p:nvSpPr>
        <p:spPr>
          <a:xfrm>
            <a:off x="2474253" y="3792065"/>
            <a:ext cx="8283388" cy="1477328"/>
          </a:xfrm>
          <a:prstGeom prst="rect">
            <a:avLst/>
          </a:prstGeom>
        </p:spPr>
        <p:txBody>
          <a:bodyPr wrap="square">
            <a:spAutoFit/>
          </a:bodyPr>
          <a:lstStyle/>
          <a:p>
            <a:pPr indent="133350" algn="just">
              <a:spcAft>
                <a:spcPts val="0"/>
              </a:spcAft>
              <a:tabLst>
                <a:tab pos="4267200" algn="l"/>
              </a:tabLst>
            </a:pPr>
            <a:r>
              <a:rPr lang="zh-CN" altLang="zh-CN" kern="100" dirty="0" smtClean="0">
                <a:latin typeface="Calibri" panose="020F0502020204030204" pitchFamily="34" charset="0"/>
                <a:cs typeface="Times New Roman" panose="02020603050405020304" pitchFamily="18" charset="0"/>
              </a:rPr>
              <a:t>图</a:t>
            </a:r>
            <a:r>
              <a:rPr lang="en-US" altLang="zh-CN" kern="100" dirty="0" smtClean="0">
                <a:latin typeface="Calibri" panose="020F0502020204030204" pitchFamily="34" charset="0"/>
                <a:cs typeface="Times New Roman" panose="02020603050405020304" pitchFamily="18" charset="0"/>
              </a:rPr>
              <a:t>2.2</a:t>
            </a:r>
            <a:r>
              <a:rPr lang="zh-CN" altLang="zh-CN" kern="100" dirty="0" smtClean="0">
                <a:latin typeface="Calibri" panose="020F0502020204030204" pitchFamily="34" charset="0"/>
                <a:cs typeface="Times New Roman" panose="02020603050405020304" pitchFamily="18" charset="0"/>
              </a:rPr>
              <a:t>超导</a:t>
            </a:r>
            <a:r>
              <a:rPr lang="zh-CN" altLang="zh-CN" kern="100" dirty="0">
                <a:latin typeface="Calibri" panose="020F0502020204030204" pitchFamily="34" charset="0"/>
                <a:cs typeface="Times New Roman" panose="02020603050405020304" pitchFamily="18" charset="0"/>
              </a:rPr>
              <a:t>微条探测器的一个条，条宽</a:t>
            </a:r>
            <a:r>
              <a:rPr lang="en-US" altLang="zh-CN" kern="100" dirty="0">
                <a:latin typeface="Calibri" panose="020F0502020204030204" pitchFamily="34" charset="0"/>
                <a:cs typeface="Times New Roman" panose="02020603050405020304" pitchFamily="18" charset="0"/>
              </a:rPr>
              <a:t>w</a:t>
            </a:r>
            <a:r>
              <a:rPr lang="zh-CN" altLang="zh-CN" kern="100" dirty="0">
                <a:latin typeface="Calibri" panose="020F0502020204030204" pitchFamily="34" charset="0"/>
                <a:cs typeface="Times New Roman" panose="02020603050405020304" pitchFamily="18" charset="0"/>
              </a:rPr>
              <a:t>厚度为</a:t>
            </a:r>
            <a:r>
              <a:rPr lang="en-US" altLang="zh-CN" kern="100" dirty="0">
                <a:latin typeface="Calibri" panose="020F0502020204030204" pitchFamily="34" charset="0"/>
                <a:cs typeface="Times New Roman" panose="02020603050405020304" pitchFamily="18" charset="0"/>
              </a:rPr>
              <a:t>d</a:t>
            </a:r>
            <a:r>
              <a:rPr lang="zh-CN" altLang="zh-CN" kern="100" dirty="0">
                <a:latin typeface="Calibri" panose="020F0502020204030204" pitchFamily="34" charset="0"/>
                <a:cs typeface="Times New Roman" panose="02020603050405020304" pitchFamily="18" charset="0"/>
              </a:rPr>
              <a:t>，设置合适的偏置电流和</a:t>
            </a:r>
            <a:r>
              <a:rPr lang="zh-CN" altLang="zh-CN" kern="100" dirty="0" smtClean="0">
                <a:latin typeface="Calibri" panose="020F0502020204030204" pitchFamily="34" charset="0"/>
                <a:cs typeface="Times New Roman" panose="02020603050405020304" pitchFamily="18" charset="0"/>
              </a:rPr>
              <a:t>热库</a:t>
            </a:r>
            <a:r>
              <a:rPr lang="zh-CN" altLang="en-US" kern="100" dirty="0" smtClean="0">
                <a:latin typeface="Calibri" panose="020F0502020204030204" pitchFamily="34" charset="0"/>
                <a:cs typeface="Times New Roman" panose="02020603050405020304" pitchFamily="18" charset="0"/>
              </a:rPr>
              <a:t>的</a:t>
            </a:r>
            <a:r>
              <a:rPr lang="zh-CN" altLang="zh-CN" kern="100" dirty="0" smtClean="0">
                <a:latin typeface="Calibri" panose="020F0502020204030204" pitchFamily="34" charset="0"/>
                <a:cs typeface="Times New Roman" panose="02020603050405020304" pitchFamily="18" charset="0"/>
              </a:rPr>
              <a:t>温度</a:t>
            </a:r>
            <a:r>
              <a:rPr lang="en-US" altLang="zh-CN" kern="100" dirty="0">
                <a:latin typeface="Calibri" panose="020F0502020204030204" pitchFamily="34" charset="0"/>
                <a:cs typeface="Times New Roman" panose="02020603050405020304" pitchFamily="18" charset="0"/>
              </a:rPr>
              <a:t>T</a:t>
            </a:r>
            <a:r>
              <a:rPr lang="en-US" altLang="zh-CN" kern="100" baseline="-25000" dirty="0">
                <a:latin typeface="Calibri" panose="020F0502020204030204" pitchFamily="34" charset="0"/>
                <a:cs typeface="Times New Roman" panose="02020603050405020304" pitchFamily="18" charset="0"/>
              </a:rPr>
              <a:t>0</a:t>
            </a:r>
            <a:r>
              <a:rPr lang="zh-CN" altLang="zh-CN" kern="100" dirty="0">
                <a:latin typeface="Calibri" panose="020F0502020204030204" pitchFamily="34" charset="0"/>
                <a:cs typeface="Times New Roman" panose="02020603050405020304" pitchFamily="18" charset="0"/>
              </a:rPr>
              <a:t>，使其转变温度</a:t>
            </a:r>
            <a:r>
              <a:rPr lang="en-US" altLang="zh-CN" kern="100" dirty="0" err="1">
                <a:latin typeface="Calibri" panose="020F0502020204030204" pitchFamily="34" charset="0"/>
                <a:cs typeface="Times New Roman" panose="02020603050405020304" pitchFamily="18" charset="0"/>
              </a:rPr>
              <a:t>Tc</a:t>
            </a:r>
            <a:r>
              <a:rPr lang="en-US" altLang="zh-CN" kern="100" dirty="0">
                <a:latin typeface="Calibri" panose="020F0502020204030204" pitchFamily="34" charset="0"/>
                <a:cs typeface="Times New Roman" panose="02020603050405020304" pitchFamily="18" charset="0"/>
              </a:rPr>
              <a:t>&gt;T</a:t>
            </a:r>
            <a:r>
              <a:rPr lang="en-US" altLang="zh-CN" kern="100" baseline="-25000" dirty="0">
                <a:latin typeface="Calibri" panose="020F0502020204030204" pitchFamily="34" charset="0"/>
                <a:cs typeface="Times New Roman" panose="02020603050405020304" pitchFamily="18" charset="0"/>
              </a:rPr>
              <a:t>0</a:t>
            </a:r>
            <a:r>
              <a:rPr lang="zh-CN" altLang="zh-CN" kern="100" dirty="0">
                <a:latin typeface="Calibri" panose="020F0502020204030204" pitchFamily="34" charset="0"/>
                <a:cs typeface="Times New Roman" panose="02020603050405020304" pitchFamily="18" charset="0"/>
              </a:rPr>
              <a:t>，当入射粒子击中微条的某一点，超过设定的沉积能量阈值，跃变的正常区沿着箔的宽度方向扩展，正常态的</a:t>
            </a:r>
            <a:r>
              <a:rPr lang="zh-CN" altLang="zh-CN" kern="100" dirty="0" smtClean="0">
                <a:latin typeface="Calibri" panose="020F0502020204030204" pitchFamily="34" charset="0"/>
                <a:cs typeface="Times New Roman" panose="02020603050405020304" pitchFamily="18" charset="0"/>
              </a:rPr>
              <a:t>电阻</a:t>
            </a:r>
            <a:r>
              <a:rPr lang="zh-CN" altLang="en-US" kern="100" dirty="0" smtClean="0">
                <a:latin typeface="Calibri" panose="020F0502020204030204" pitchFamily="34" charset="0"/>
                <a:cs typeface="Times New Roman" panose="02020603050405020304" pitchFamily="18" charset="0"/>
              </a:rPr>
              <a:t>跳便，产生</a:t>
            </a:r>
            <a:r>
              <a:rPr lang="zh-CN" altLang="zh-CN" kern="100" dirty="0" smtClean="0">
                <a:latin typeface="Calibri" panose="020F0502020204030204" pitchFamily="34" charset="0"/>
                <a:cs typeface="Times New Roman" panose="02020603050405020304" pitchFamily="18" charset="0"/>
              </a:rPr>
              <a:t>电压</a:t>
            </a:r>
            <a:r>
              <a:rPr lang="zh-CN" altLang="zh-CN" kern="100" dirty="0">
                <a:latin typeface="Calibri" panose="020F0502020204030204" pitchFamily="34" charset="0"/>
                <a:cs typeface="Times New Roman" panose="02020603050405020304" pitchFamily="18" charset="0"/>
              </a:rPr>
              <a:t>信号，即粒子的击中信号。由于</a:t>
            </a:r>
            <a:r>
              <a:rPr lang="zh-CN" altLang="zh-CN" kern="100" dirty="0" smtClean="0">
                <a:latin typeface="Calibri" panose="020F0502020204030204" pitchFamily="34" charset="0"/>
                <a:cs typeface="Times New Roman" panose="02020603050405020304" pitchFamily="18" charset="0"/>
              </a:rPr>
              <a:t>超导</a:t>
            </a:r>
            <a:r>
              <a:rPr lang="zh-CN" altLang="en-US" kern="100" dirty="0" smtClean="0">
                <a:latin typeface="Calibri" panose="020F0502020204030204" pitchFamily="34" charset="0"/>
                <a:cs typeface="Times New Roman" panose="02020603050405020304" pitchFamily="18" charset="0"/>
              </a:rPr>
              <a:t>的强</a:t>
            </a:r>
            <a:r>
              <a:rPr lang="zh-CN" altLang="zh-CN" kern="100" dirty="0" smtClean="0">
                <a:latin typeface="Calibri" panose="020F0502020204030204" pitchFamily="34" charset="0"/>
                <a:cs typeface="Times New Roman" panose="02020603050405020304" pitchFamily="18" charset="0"/>
              </a:rPr>
              <a:t>抗</a:t>
            </a:r>
            <a:r>
              <a:rPr lang="zh-CN" altLang="zh-CN" kern="100" dirty="0">
                <a:latin typeface="Calibri" panose="020F0502020204030204" pitchFamily="34" charset="0"/>
                <a:cs typeface="Times New Roman" panose="02020603050405020304" pitchFamily="18" charset="0"/>
              </a:rPr>
              <a:t>辐照</a:t>
            </a:r>
            <a:r>
              <a:rPr lang="zh-CN" altLang="zh-CN" kern="100" dirty="0" smtClean="0">
                <a:latin typeface="Calibri" panose="020F0502020204030204" pitchFamily="34" charset="0"/>
                <a:cs typeface="Times New Roman" panose="02020603050405020304" pitchFamily="18" charset="0"/>
              </a:rPr>
              <a:t>能力</a:t>
            </a:r>
            <a:r>
              <a:rPr lang="zh-CN" altLang="en-US" kern="100" dirty="0" smtClean="0">
                <a:latin typeface="Calibri" panose="020F0502020204030204" pitchFamily="34" charset="0"/>
                <a:cs typeface="Times New Roman" panose="02020603050405020304" pitchFamily="18" charset="0"/>
              </a:rPr>
              <a:t>，使它</a:t>
            </a:r>
            <a:r>
              <a:rPr lang="zh-CN" altLang="zh-CN" kern="100" dirty="0" smtClean="0">
                <a:latin typeface="Calibri" panose="020F0502020204030204" pitchFamily="34" charset="0"/>
                <a:cs typeface="Times New Roman" panose="02020603050405020304" pitchFamily="18" charset="0"/>
              </a:rPr>
              <a:t>比</a:t>
            </a:r>
            <a:r>
              <a:rPr lang="en-US" altLang="zh-CN" kern="100" dirty="0" smtClean="0">
                <a:latin typeface="Calibri" panose="020F0502020204030204" pitchFamily="34" charset="0"/>
                <a:cs typeface="Times New Roman" panose="02020603050405020304" pitchFamily="18" charset="0"/>
              </a:rPr>
              <a:t>Si-</a:t>
            </a:r>
            <a:r>
              <a:rPr lang="zh-CN" altLang="en-US" kern="100" dirty="0" smtClean="0">
                <a:latin typeface="Calibri" panose="020F0502020204030204" pitchFamily="34" charset="0"/>
                <a:cs typeface="Times New Roman" panose="02020603050405020304" pitchFamily="18" charset="0"/>
              </a:rPr>
              <a:t>微条</a:t>
            </a:r>
            <a:r>
              <a:rPr lang="zh-CN" altLang="zh-CN" kern="100" dirty="0" smtClean="0">
                <a:latin typeface="Calibri" panose="020F0502020204030204" pitchFamily="34" charset="0"/>
                <a:cs typeface="Times New Roman" panose="02020603050405020304" pitchFamily="18" charset="0"/>
              </a:rPr>
              <a:t>探测器</a:t>
            </a:r>
            <a:r>
              <a:rPr lang="zh-CN" altLang="en-US" kern="100" dirty="0" smtClean="0">
                <a:latin typeface="Calibri" panose="020F0502020204030204" pitchFamily="34" charset="0"/>
                <a:cs typeface="Times New Roman" panose="02020603050405020304" pitchFamily="18" charset="0"/>
              </a:rPr>
              <a:t>更</a:t>
            </a:r>
            <a:r>
              <a:rPr lang="zh-CN" altLang="en-US" kern="100" dirty="0">
                <a:latin typeface="Calibri" panose="020F0502020204030204" pitchFamily="34" charset="0"/>
                <a:cs typeface="Times New Roman" panose="02020603050405020304" pitchFamily="18" charset="0"/>
              </a:rPr>
              <a:t>具</a:t>
            </a:r>
            <a:r>
              <a:rPr lang="zh-CN" altLang="en-US" kern="100" dirty="0" smtClean="0">
                <a:latin typeface="Calibri" panose="020F0502020204030204" pitchFamily="34" charset="0"/>
                <a:cs typeface="Times New Roman" panose="02020603050405020304" pitchFamily="18" charset="0"/>
              </a:rPr>
              <a:t>竞争力。 </a:t>
            </a:r>
            <a:endParaRPr lang="zh-CN" altLang="zh-CN" kern="100" dirty="0">
              <a:latin typeface="Calibri" panose="020F0502020204030204" pitchFamily="34" charset="0"/>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3977231" y="248029"/>
            <a:ext cx="5636026" cy="2946400"/>
          </a:xfrm>
          <a:prstGeom prst="rect">
            <a:avLst/>
          </a:prstGeom>
        </p:spPr>
      </p:pic>
      <p:sp>
        <p:nvSpPr>
          <p:cNvPr id="7" name="文本框 6"/>
          <p:cNvSpPr txBox="1"/>
          <p:nvPr/>
        </p:nvSpPr>
        <p:spPr>
          <a:xfrm>
            <a:off x="2196795" y="5593976"/>
            <a:ext cx="9648795" cy="646331"/>
          </a:xfrm>
          <a:prstGeom prst="rect">
            <a:avLst/>
          </a:prstGeom>
          <a:noFill/>
        </p:spPr>
        <p:txBody>
          <a:bodyPr wrap="none" rtlCol="0">
            <a:spAutoFit/>
          </a:bodyPr>
          <a:lstStyle/>
          <a:p>
            <a:r>
              <a:rPr lang="zh-CN" altLang="en-US" dirty="0" smtClean="0">
                <a:solidFill>
                  <a:srgbClr val="FF0000"/>
                </a:solidFill>
              </a:rPr>
              <a:t>粒子吸收体本身就是温度传感器</a:t>
            </a:r>
            <a:r>
              <a:rPr lang="zh-CN" altLang="en-US" dirty="0" smtClean="0"/>
              <a:t>，被粒子击中的微条的一个区，从超导态变到正常态，得到的</a:t>
            </a:r>
            <a:endParaRPr lang="en-US" altLang="zh-CN" dirty="0" smtClean="0"/>
          </a:p>
          <a:p>
            <a:r>
              <a:rPr lang="zh-CN" altLang="en-US" dirty="0" smtClean="0"/>
              <a:t>是数字信号</a:t>
            </a:r>
            <a:r>
              <a:rPr lang="en-US" altLang="zh-CN" dirty="0" smtClean="0"/>
              <a:t>-</a:t>
            </a:r>
            <a:r>
              <a:rPr lang="zh-CN" altLang="en-US" dirty="0" smtClean="0"/>
              <a:t>不是模拟信号。热脉冲过后，热连接使该微条回到超导态。</a:t>
            </a:r>
            <a:endParaRPr lang="zh-CN" altLang="en-US" dirty="0"/>
          </a:p>
        </p:txBody>
      </p:sp>
      <p:pic>
        <p:nvPicPr>
          <p:cNvPr id="8" name="图片 7"/>
          <p:cNvPicPr>
            <a:picLocks noChangeAspect="1"/>
          </p:cNvPicPr>
          <p:nvPr/>
        </p:nvPicPr>
        <p:blipFill>
          <a:blip r:embed="rId3"/>
          <a:stretch>
            <a:fillRect/>
          </a:stretch>
        </p:blipFill>
        <p:spPr>
          <a:xfrm>
            <a:off x="168525" y="1480401"/>
            <a:ext cx="3223774" cy="2457418"/>
          </a:xfrm>
          <a:prstGeom prst="rect">
            <a:avLst/>
          </a:prstGeom>
        </p:spPr>
      </p:pic>
      <p:sp>
        <p:nvSpPr>
          <p:cNvPr id="10" name="页脚占位符 9"/>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1714537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27847" y="604023"/>
            <a:ext cx="3831498" cy="461665"/>
          </a:xfrm>
          <a:prstGeom prst="rect">
            <a:avLst/>
          </a:prstGeom>
        </p:spPr>
        <p:txBody>
          <a:bodyPr wrap="none">
            <a:spAutoFit/>
          </a:bodyPr>
          <a:lstStyle/>
          <a:p>
            <a:r>
              <a:rPr lang="en-US" altLang="zh-CN" sz="2400" dirty="0" smtClean="0"/>
              <a:t>2.1.2</a:t>
            </a:r>
            <a:r>
              <a:rPr lang="zh-CN" altLang="en-US" dirty="0" smtClean="0"/>
              <a:t> </a:t>
            </a:r>
            <a:r>
              <a:rPr lang="zh-CN" altLang="en-US" sz="2400" dirty="0" smtClean="0"/>
              <a:t>带有温度传感器的</a:t>
            </a:r>
            <a:r>
              <a:rPr lang="en-US" altLang="zh-CN" sz="2400" dirty="0" smtClean="0"/>
              <a:t>CPD</a:t>
            </a:r>
            <a:endParaRPr lang="zh-CN" altLang="en-US" sz="2400" dirty="0"/>
          </a:p>
        </p:txBody>
      </p:sp>
      <p:pic>
        <p:nvPicPr>
          <p:cNvPr id="6" name="图片 5"/>
          <p:cNvPicPr>
            <a:picLocks noChangeAspect="1"/>
          </p:cNvPicPr>
          <p:nvPr/>
        </p:nvPicPr>
        <p:blipFill>
          <a:blip r:embed="rId2"/>
          <a:stretch>
            <a:fillRect/>
          </a:stretch>
        </p:blipFill>
        <p:spPr>
          <a:xfrm>
            <a:off x="4612365" y="1409700"/>
            <a:ext cx="6194551" cy="4038600"/>
          </a:xfrm>
          <a:prstGeom prst="rect">
            <a:avLst/>
          </a:prstGeom>
        </p:spPr>
      </p:pic>
      <p:sp>
        <p:nvSpPr>
          <p:cNvPr id="7" name="文本框 6"/>
          <p:cNvSpPr txBox="1"/>
          <p:nvPr/>
        </p:nvSpPr>
        <p:spPr>
          <a:xfrm>
            <a:off x="2474259" y="5674659"/>
            <a:ext cx="4001416" cy="369332"/>
          </a:xfrm>
          <a:prstGeom prst="rect">
            <a:avLst/>
          </a:prstGeom>
          <a:noFill/>
        </p:spPr>
        <p:txBody>
          <a:bodyPr wrap="none" rtlCol="0">
            <a:spAutoFit/>
          </a:bodyPr>
          <a:lstStyle/>
          <a:p>
            <a:r>
              <a:rPr lang="zh-CN" altLang="en-US" dirty="0" smtClean="0"/>
              <a:t>图</a:t>
            </a:r>
            <a:r>
              <a:rPr lang="en-US" altLang="zh-CN" dirty="0" smtClean="0"/>
              <a:t>2.3</a:t>
            </a:r>
            <a:r>
              <a:rPr lang="zh-CN" altLang="en-US" dirty="0" smtClean="0"/>
              <a:t> 热探测器和读出回路的典型配置</a:t>
            </a:r>
            <a:endParaRPr lang="zh-CN" altLang="en-US" dirty="0"/>
          </a:p>
        </p:txBody>
      </p:sp>
      <p:sp>
        <p:nvSpPr>
          <p:cNvPr id="9" name="文本框 8"/>
          <p:cNvSpPr txBox="1"/>
          <p:nvPr/>
        </p:nvSpPr>
        <p:spPr>
          <a:xfrm>
            <a:off x="927847" y="2286000"/>
            <a:ext cx="3764172" cy="1292662"/>
          </a:xfrm>
          <a:prstGeom prst="rect">
            <a:avLst/>
          </a:prstGeom>
          <a:noFill/>
        </p:spPr>
        <p:txBody>
          <a:bodyPr wrap="none" rtlCol="0">
            <a:spAutoFit/>
          </a:bodyPr>
          <a:lstStyle/>
          <a:p>
            <a:r>
              <a:rPr lang="zh-CN" altLang="en-US" sz="2400" dirty="0" smtClean="0"/>
              <a:t>理想的吸收体：</a:t>
            </a:r>
            <a:endParaRPr lang="en-US" altLang="zh-CN" sz="2400" dirty="0" smtClean="0"/>
          </a:p>
          <a:p>
            <a:r>
              <a:rPr lang="en-US" altLang="zh-CN" dirty="0" smtClean="0"/>
              <a:t>1</a:t>
            </a:r>
            <a:r>
              <a:rPr lang="zh-CN" altLang="en-US" dirty="0" smtClean="0"/>
              <a:t>低热容；</a:t>
            </a:r>
            <a:endParaRPr lang="en-US" altLang="zh-CN" dirty="0" smtClean="0"/>
          </a:p>
          <a:p>
            <a:r>
              <a:rPr lang="en-US" altLang="zh-CN" dirty="0" smtClean="0"/>
              <a:t>2</a:t>
            </a:r>
            <a:r>
              <a:rPr lang="zh-CN" altLang="en-US" dirty="0" smtClean="0"/>
              <a:t>不存消耗声子的长寿命的亚稳态；</a:t>
            </a:r>
            <a:endParaRPr lang="en-US" altLang="zh-CN" dirty="0" smtClean="0"/>
          </a:p>
          <a:p>
            <a:r>
              <a:rPr lang="en-US" altLang="zh-CN" dirty="0" smtClean="0"/>
              <a:t>3</a:t>
            </a:r>
            <a:r>
              <a:rPr lang="zh-CN" altLang="en-US" dirty="0" smtClean="0"/>
              <a:t> 本身为目标核素。</a:t>
            </a:r>
            <a:endParaRPr lang="zh-CN" altLang="en-US" dirty="0"/>
          </a:p>
        </p:txBody>
      </p:sp>
      <p:sp>
        <p:nvSpPr>
          <p:cNvPr id="10" name="页脚占位符 9"/>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2296704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文本框 1"/>
              <p:cNvSpPr txBox="1"/>
              <p:nvPr/>
            </p:nvSpPr>
            <p:spPr>
              <a:xfrm>
                <a:off x="779929" y="1519518"/>
                <a:ext cx="11493403" cy="923330"/>
              </a:xfrm>
              <a:prstGeom prst="rect">
                <a:avLst/>
              </a:prstGeom>
              <a:noFill/>
            </p:spPr>
            <p:txBody>
              <a:bodyPr wrap="none" rtlCol="0">
                <a:spAutoFit/>
              </a:bodyPr>
              <a:lstStyle/>
              <a:p>
                <a14:m>
                  <m:oMath xmlns:m="http://schemas.openxmlformats.org/officeDocument/2006/math">
                    <a:fld id="{057E79D4-114B-453C-B67A-6DBB8760E193}" type="mathplaceholder">
                      <a:rPr lang="zh-CN" altLang="en-US" i="1" smtClean="0">
                        <a:latin typeface="Cambria Math" panose="02040503050406030204" pitchFamily="18" charset="0"/>
                      </a:rPr>
                      <a:t>在此处键入公式。</a:t>
                    </a:fld>
                  </m:oMath>
                </a14:m>
                <a:r>
                  <a:rPr lang="zh-CN" altLang="en-US" dirty="0" smtClean="0"/>
                  <a:t>式</a:t>
                </a:r>
                <a:r>
                  <a:rPr lang="en-US" altLang="zh-CN" dirty="0" smtClean="0"/>
                  <a:t>(2.1)</a:t>
                </a:r>
                <a:r>
                  <a:rPr lang="zh-CN" altLang="en-US" dirty="0" smtClean="0"/>
                  <a:t>是没有考虑声子的热化过程的一种理想的表述。声子是服从玻色</a:t>
                </a:r>
                <a:r>
                  <a:rPr lang="en-US" altLang="zh-CN" dirty="0" smtClean="0"/>
                  <a:t>-</a:t>
                </a:r>
                <a:r>
                  <a:rPr lang="zh-CN" altLang="en-US" dirty="0" smtClean="0"/>
                  <a:t>爱恩斯坦统计的，</a:t>
                </a:r>
                <a:endParaRPr lang="en-US" altLang="zh-CN" dirty="0" smtClean="0"/>
              </a:p>
              <a:p>
                <a:r>
                  <a:rPr lang="zh-CN" altLang="en-US" dirty="0" smtClean="0"/>
                  <a:t>要达到热平衡分布用时间常数</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𝜏</m:t>
                        </m:r>
                      </m:e>
                      <m:sub>
                        <m:r>
                          <a:rPr lang="en-US" altLang="zh-CN" b="0" i="1" smtClean="0">
                            <a:latin typeface="Cambria Math" panose="02040503050406030204" pitchFamily="18" charset="0"/>
                          </a:rPr>
                          <m:t>𝑡h</m:t>
                        </m:r>
                      </m:sub>
                    </m:sSub>
                    <m:r>
                      <a:rPr lang="zh-CN" altLang="en-US" i="1">
                        <a:latin typeface="Cambria Math" panose="02040503050406030204" pitchFamily="18" charset="0"/>
                      </a:rPr>
                      <m:t> </m:t>
                    </m:r>
                  </m:oMath>
                </a14:m>
                <a:r>
                  <a:rPr lang="zh-CN" altLang="en-US" dirty="0" smtClean="0"/>
                  <a:t>来描述。连同探测器对注入能量的响应</a:t>
                </a:r>
                <a14:m>
                  <m:oMath xmlns:m="http://schemas.openxmlformats.org/officeDocument/2006/math">
                    <m:r>
                      <a:rPr lang="zh-CN" altLang="en-US" i="1" smtClean="0">
                        <a:latin typeface="Cambria Math" panose="02040503050406030204" pitchFamily="18" charset="0"/>
                      </a:rPr>
                      <m:t>𝜏</m:t>
                    </m:r>
                  </m:oMath>
                </a14:m>
                <a:r>
                  <a:rPr lang="zh-CN" altLang="en-US" dirty="0" smtClean="0"/>
                  <a:t>，引入传感器后的热脉冲有如下形式：</a:t>
                </a:r>
                <a:endParaRPr lang="en-US" altLang="zh-CN" dirty="0" smtClean="0"/>
              </a:p>
              <a:p>
                <a:endParaRPr lang="zh-CN" altLang="en-US" dirty="0"/>
              </a:p>
            </p:txBody>
          </p:sp>
        </mc:Choice>
        <mc:Fallback>
          <p:sp>
            <p:nvSpPr>
              <p:cNvPr id="2" name="文本框 1"/>
              <p:cNvSpPr txBox="1">
                <a:spLocks noRot="1" noChangeAspect="1" noMove="1" noResize="1" noEditPoints="1" noAdjustHandles="1" noChangeArrowheads="1" noChangeShapeType="1" noTextEdit="1"/>
              </p:cNvSpPr>
              <p:nvPr/>
            </p:nvSpPr>
            <p:spPr>
              <a:xfrm>
                <a:off x="779929" y="1519518"/>
                <a:ext cx="11493403" cy="923330"/>
              </a:xfrm>
              <a:prstGeom prst="rect">
                <a:avLst/>
              </a:prstGeom>
              <a:blipFill rotWithShape="0">
                <a:blip r:embed="rId2"/>
                <a:stretch>
                  <a:fillRect l="-477" t="-526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3" name="矩形 2"/>
              <p:cNvSpPr/>
              <p:nvPr/>
            </p:nvSpPr>
            <p:spPr>
              <a:xfrm>
                <a:off x="2918013" y="2514602"/>
                <a:ext cx="6306671" cy="683520"/>
              </a:xfrm>
              <a:prstGeom prst="rect">
                <a:avLst/>
              </a:prstGeom>
            </p:spPr>
            <p:txBody>
              <a:bodyPr wrap="square">
                <a:spAutoFit/>
              </a:bodyPr>
              <a:lstStyle/>
              <a:p>
                <a14:m>
                  <m:oMath xmlns:m="http://schemas.openxmlformats.org/officeDocument/2006/math">
                    <m:r>
                      <m:rPr>
                        <m:sty m:val="p"/>
                      </m:rPr>
                      <a:rPr lang="en-US" altLang="zh-CN" sz="2400">
                        <a:latin typeface="Cambria Math" panose="02040503050406030204" pitchFamily="18" charset="0"/>
                        <a:cs typeface="Times New Roman" panose="02020603050405020304" pitchFamily="18" charset="0"/>
                      </a:rPr>
                      <m:t>T</m:t>
                    </m:r>
                    <m:d>
                      <m:dPr>
                        <m:ctrlPr>
                          <a:rPr lang="zh-CN" altLang="zh-CN" sz="2400" i="1">
                            <a:effectLst/>
                            <a:latin typeface="Cambria Math" panose="02040503050406030204" pitchFamily="18" charset="0"/>
                            <a:ea typeface="Cambria Math" panose="02040503050406030204" pitchFamily="18" charset="0"/>
                          </a:rPr>
                        </m:ctrlPr>
                      </m:dPr>
                      <m:e>
                        <m:r>
                          <m:rPr>
                            <m:sty m:val="p"/>
                          </m:rPr>
                          <a:rPr lang="en-US" altLang="zh-CN" sz="2400">
                            <a:latin typeface="Cambria Math" panose="02040503050406030204" pitchFamily="18" charset="0"/>
                            <a:cs typeface="Times New Roman" panose="02020603050405020304" pitchFamily="18" charset="0"/>
                          </a:rPr>
                          <m:t>t</m:t>
                        </m:r>
                      </m:e>
                    </m:d>
                    <m:r>
                      <a:rPr lang="en-US" altLang="zh-CN" sz="2400">
                        <a:latin typeface="Cambria Math" panose="02040503050406030204" pitchFamily="18" charset="0"/>
                        <a:cs typeface="Times New Roman" panose="02020603050405020304" pitchFamily="18" charset="0"/>
                      </a:rPr>
                      <m:t>=</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cs typeface="Times New Roman" panose="02020603050405020304" pitchFamily="18" charset="0"/>
                          </a:rPr>
                          <m:t>𝑇</m:t>
                        </m:r>
                      </m:e>
                      <m:sub>
                        <m:r>
                          <a:rPr lang="en-US" altLang="zh-CN" sz="2400" i="1">
                            <a:latin typeface="Cambria Math" panose="02040503050406030204" pitchFamily="18" charset="0"/>
                            <a:cs typeface="Times New Roman" panose="02020603050405020304" pitchFamily="18" charset="0"/>
                          </a:rPr>
                          <m:t>0</m:t>
                        </m:r>
                      </m:sub>
                    </m:sSub>
                    <m:r>
                      <a:rPr lang="en-US" altLang="zh-CN" sz="2400" i="1">
                        <a:latin typeface="Cambria Math" panose="02040503050406030204" pitchFamily="18" charset="0"/>
                        <a:cs typeface="Times New Roman" panose="02020603050405020304" pitchFamily="18" charset="0"/>
                      </a:rPr>
                      <m:t>+</m:t>
                    </m:r>
                    <m:f>
                      <m:fPr>
                        <m:ctrlPr>
                          <a:rPr lang="zh-CN" altLang="zh-CN" sz="2400" i="1">
                            <a:effectLst/>
                            <a:latin typeface="Cambria Math" panose="02040503050406030204" pitchFamily="18" charset="0"/>
                            <a:ea typeface="Cambria Math" panose="02040503050406030204" pitchFamily="18" charset="0"/>
                          </a:rPr>
                        </m:ctrlPr>
                      </m:fPr>
                      <m:num>
                        <m:r>
                          <a:rPr lang="en-US" altLang="zh-CN" sz="2400" i="1">
                            <a:latin typeface="Cambria Math" panose="02040503050406030204" pitchFamily="18" charset="0"/>
                            <a:cs typeface="Times New Roman" panose="02020603050405020304" pitchFamily="18" charset="0"/>
                          </a:rPr>
                          <m:t>𝐸</m:t>
                        </m:r>
                      </m:num>
                      <m:den>
                        <m:r>
                          <a:rPr lang="en-US" altLang="zh-CN" sz="2400" i="1">
                            <a:latin typeface="Cambria Math" panose="02040503050406030204" pitchFamily="18" charset="0"/>
                            <a:cs typeface="Times New Roman" panose="02020603050405020304" pitchFamily="18" charset="0"/>
                          </a:rPr>
                          <m:t>𝐶</m:t>
                        </m:r>
                        <m:r>
                          <a:rPr lang="en-US" altLang="zh-CN" sz="2400" i="1">
                            <a:latin typeface="Cambria Math" panose="02040503050406030204" pitchFamily="18" charset="0"/>
                            <a:cs typeface="Times New Roman" panose="02020603050405020304" pitchFamily="18" charset="0"/>
                          </a:rPr>
                          <m:t>(</m:t>
                        </m:r>
                        <m:r>
                          <a:rPr lang="en-US" altLang="zh-CN" sz="2400" i="1">
                            <a:latin typeface="Cambria Math" panose="02040503050406030204" pitchFamily="18" charset="0"/>
                            <a:cs typeface="Times New Roman" panose="02020603050405020304" pitchFamily="18" charset="0"/>
                          </a:rPr>
                          <m:t>𝑇</m:t>
                        </m:r>
                        <m:r>
                          <a:rPr lang="en-US" altLang="zh-CN" sz="2400" i="1">
                            <a:latin typeface="Cambria Math" panose="02040503050406030204" pitchFamily="18" charset="0"/>
                            <a:cs typeface="Times New Roman" panose="02020603050405020304" pitchFamily="18" charset="0"/>
                          </a:rPr>
                          <m:t>)</m:t>
                        </m:r>
                      </m:den>
                    </m:f>
                    <m:f>
                      <m:fPr>
                        <m:ctrlPr>
                          <a:rPr lang="zh-CN" altLang="zh-CN" sz="2400" i="1">
                            <a:effectLst/>
                            <a:latin typeface="Cambria Math" panose="02040503050406030204" pitchFamily="18" charset="0"/>
                            <a:ea typeface="Cambria Math" panose="02040503050406030204" pitchFamily="18" charset="0"/>
                          </a:rPr>
                        </m:ctrlPr>
                      </m:fPr>
                      <m:num>
                        <m:r>
                          <a:rPr lang="en-US" altLang="zh-CN" sz="2400" i="1">
                            <a:latin typeface="Cambria Math" panose="02040503050406030204" pitchFamily="18" charset="0"/>
                            <a:cs typeface="Times New Roman" panose="02020603050405020304" pitchFamily="18" charset="0"/>
                          </a:rPr>
                          <m:t>𝜏</m:t>
                        </m:r>
                      </m:num>
                      <m:den>
                        <m:r>
                          <a:rPr lang="en-US" altLang="zh-CN" sz="2400" i="1">
                            <a:latin typeface="Cambria Math" panose="02040503050406030204" pitchFamily="18" charset="0"/>
                            <a:cs typeface="Times New Roman" panose="02020603050405020304" pitchFamily="18" charset="0"/>
                          </a:rPr>
                          <m:t>𝜏</m:t>
                        </m:r>
                        <m:r>
                          <a:rPr lang="en-US" altLang="zh-CN" sz="2400" i="1">
                            <a:latin typeface="Cambria Math" panose="02040503050406030204" pitchFamily="18" charset="0"/>
                            <a:cs typeface="Times New Roman" panose="02020603050405020304" pitchFamily="18" charset="0"/>
                          </a:rPr>
                          <m:t>−</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cs typeface="Times New Roman" panose="02020603050405020304" pitchFamily="18" charset="0"/>
                              </a:rPr>
                              <m:t>𝜏</m:t>
                            </m:r>
                          </m:e>
                          <m:sub>
                            <m:r>
                              <a:rPr lang="en-US" altLang="zh-CN" sz="2400" i="1">
                                <a:latin typeface="Cambria Math" panose="02040503050406030204" pitchFamily="18" charset="0"/>
                                <a:cs typeface="Times New Roman" panose="02020603050405020304" pitchFamily="18" charset="0"/>
                              </a:rPr>
                              <m:t>𝑡h</m:t>
                            </m:r>
                          </m:sub>
                        </m:sSub>
                      </m:den>
                    </m:f>
                    <m:r>
                      <a:rPr lang="en-US" altLang="zh-CN" sz="2400" i="1">
                        <a:latin typeface="Cambria Math" panose="02040503050406030204" pitchFamily="18" charset="0"/>
                        <a:cs typeface="Times New Roman" panose="02020603050405020304" pitchFamily="18" charset="0"/>
                      </a:rPr>
                      <m:t>[</m:t>
                    </m:r>
                    <m:func>
                      <m:funcPr>
                        <m:ctrlPr>
                          <a:rPr lang="zh-CN" altLang="zh-CN" sz="2400" i="1">
                            <a:effectLst/>
                            <a:latin typeface="Cambria Math" panose="02040503050406030204" pitchFamily="18" charset="0"/>
                            <a:ea typeface="Cambria Math" panose="02040503050406030204" pitchFamily="18" charset="0"/>
                          </a:rPr>
                        </m:ctrlPr>
                      </m:funcPr>
                      <m:fName>
                        <m:r>
                          <m:rPr>
                            <m:sty m:val="p"/>
                          </m:rPr>
                          <a:rPr lang="en-US" altLang="zh-CN" sz="2400">
                            <a:latin typeface="Cambria Math" panose="02040503050406030204" pitchFamily="18" charset="0"/>
                            <a:cs typeface="Times New Roman" panose="02020603050405020304" pitchFamily="18" charset="0"/>
                          </a:rPr>
                          <m:t>exp</m:t>
                        </m:r>
                      </m:fName>
                      <m:e>
                        <m:d>
                          <m:dPr>
                            <m:ctrlPr>
                              <a:rPr lang="zh-CN" altLang="zh-CN" sz="2400" i="1">
                                <a:effectLst/>
                                <a:latin typeface="Cambria Math" panose="02040503050406030204" pitchFamily="18" charset="0"/>
                                <a:ea typeface="Cambria Math" panose="02040503050406030204" pitchFamily="18" charset="0"/>
                              </a:rPr>
                            </m:ctrlPr>
                          </m:dPr>
                          <m:e>
                            <m:r>
                              <a:rPr lang="en-US" altLang="zh-CN" sz="2400" i="1">
                                <a:latin typeface="Cambria Math" panose="02040503050406030204" pitchFamily="18" charset="0"/>
                                <a:cs typeface="Times New Roman" panose="02020603050405020304" pitchFamily="18" charset="0"/>
                              </a:rPr>
                              <m:t>−</m:t>
                            </m:r>
                            <m:f>
                              <m:fPr>
                                <m:ctrlPr>
                                  <a:rPr lang="zh-CN" altLang="zh-CN" sz="2400" i="1">
                                    <a:effectLst/>
                                    <a:latin typeface="Cambria Math" panose="02040503050406030204" pitchFamily="18" charset="0"/>
                                    <a:ea typeface="Cambria Math" panose="02040503050406030204" pitchFamily="18" charset="0"/>
                                  </a:rPr>
                                </m:ctrlPr>
                              </m:fPr>
                              <m:num>
                                <m:r>
                                  <a:rPr lang="en-US" altLang="zh-CN" sz="2400" i="1">
                                    <a:latin typeface="Cambria Math" panose="02040503050406030204" pitchFamily="18" charset="0"/>
                                    <a:cs typeface="Times New Roman" panose="02020603050405020304" pitchFamily="18" charset="0"/>
                                  </a:rPr>
                                  <m:t>𝑡</m:t>
                                </m:r>
                              </m:num>
                              <m:den>
                                <m:r>
                                  <a:rPr lang="en-US" altLang="zh-CN" sz="2400" i="1">
                                    <a:latin typeface="Cambria Math" panose="02040503050406030204" pitchFamily="18" charset="0"/>
                                    <a:cs typeface="Times New Roman" panose="02020603050405020304" pitchFamily="18" charset="0"/>
                                  </a:rPr>
                                  <m:t>𝜏</m:t>
                                </m:r>
                              </m:den>
                            </m:f>
                          </m:e>
                        </m:d>
                      </m:e>
                    </m:func>
                    <m:r>
                      <a:rPr lang="en-US" altLang="zh-CN" sz="2400" i="1">
                        <a:latin typeface="Cambria Math" panose="02040503050406030204" pitchFamily="18" charset="0"/>
                        <a:cs typeface="Times New Roman" panose="02020603050405020304" pitchFamily="18" charset="0"/>
                      </a:rPr>
                      <m:t>−</m:t>
                    </m:r>
                    <m:r>
                      <m:rPr>
                        <m:sty m:val="p"/>
                      </m:rPr>
                      <a:rPr lang="en-US" altLang="zh-CN" sz="2400">
                        <a:latin typeface="Cambria Math" panose="02040503050406030204" pitchFamily="18" charset="0"/>
                        <a:cs typeface="Times New Roman" panose="02020603050405020304" pitchFamily="18" charset="0"/>
                      </a:rPr>
                      <m:t>exp</m:t>
                    </m:r>
                    <m:r>
                      <a:rPr lang="en-US" altLang="zh-CN" sz="2400">
                        <a:latin typeface="Cambria Math" panose="02040503050406030204" pitchFamily="18" charset="0"/>
                        <a:cs typeface="Times New Roman" panose="02020603050405020304" pitchFamily="18" charset="0"/>
                      </a:rPr>
                      <m:t>⁡</m:t>
                    </m:r>
                    <m:r>
                      <a:rPr lang="en-US" altLang="zh-CN" sz="2400" i="1">
                        <a:latin typeface="Cambria Math" panose="02040503050406030204" pitchFamily="18" charset="0"/>
                        <a:cs typeface="Times New Roman" panose="02020603050405020304" pitchFamily="18" charset="0"/>
                      </a:rPr>
                      <m:t>(−</m:t>
                    </m:r>
                    <m:f>
                      <m:fPr>
                        <m:ctrlPr>
                          <a:rPr lang="zh-CN" altLang="zh-CN" sz="2400" i="1">
                            <a:effectLst/>
                            <a:latin typeface="Cambria Math" panose="02040503050406030204" pitchFamily="18" charset="0"/>
                            <a:ea typeface="Cambria Math" panose="02040503050406030204" pitchFamily="18" charset="0"/>
                          </a:rPr>
                        </m:ctrlPr>
                      </m:fPr>
                      <m:num>
                        <m:r>
                          <a:rPr lang="en-US" altLang="zh-CN" sz="2400" i="1">
                            <a:latin typeface="Cambria Math" panose="02040503050406030204" pitchFamily="18" charset="0"/>
                            <a:cs typeface="Times New Roman" panose="02020603050405020304" pitchFamily="18" charset="0"/>
                          </a:rPr>
                          <m:t>𝑡</m:t>
                        </m:r>
                      </m:num>
                      <m:den>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cs typeface="Times New Roman" panose="02020603050405020304" pitchFamily="18" charset="0"/>
                              </a:rPr>
                              <m:t>𝜏</m:t>
                            </m:r>
                          </m:e>
                          <m:sub>
                            <m:r>
                              <a:rPr lang="en-US" altLang="zh-CN" sz="2400" i="1">
                                <a:latin typeface="Cambria Math" panose="02040503050406030204" pitchFamily="18" charset="0"/>
                                <a:cs typeface="Times New Roman" panose="02020603050405020304" pitchFamily="18" charset="0"/>
                              </a:rPr>
                              <m:t>𝑡h</m:t>
                            </m:r>
                          </m:sub>
                        </m:sSub>
                      </m:den>
                    </m:f>
                    <m:r>
                      <a:rPr lang="en-US" altLang="zh-CN" sz="2400" i="1">
                        <a:latin typeface="Cambria Math" panose="02040503050406030204" pitchFamily="18" charset="0"/>
                        <a:cs typeface="Times New Roman" panose="02020603050405020304" pitchFamily="18" charset="0"/>
                      </a:rPr>
                      <m:t>)</m:t>
                    </m:r>
                  </m:oMath>
                </a14:m>
                <a:r>
                  <a:rPr lang="en-US" altLang="zh-CN" sz="2400" dirty="0">
                    <a:latin typeface="Calibri" panose="020F0502020204030204" pitchFamily="34" charset="0"/>
                    <a:cs typeface="Times New Roman" panose="02020603050405020304" pitchFamily="18" charset="0"/>
                  </a:rPr>
                  <a:t>] </a:t>
                </a:r>
                <a:endParaRPr lang="zh-CN" altLang="en-US" sz="2400" dirty="0"/>
              </a:p>
            </p:txBody>
          </p:sp>
        </mc:Choice>
        <mc:Fallback>
          <p:sp>
            <p:nvSpPr>
              <p:cNvPr id="3" name="矩形 2"/>
              <p:cNvSpPr>
                <a:spLocks noRot="1" noChangeAspect="1" noMove="1" noResize="1" noEditPoints="1" noAdjustHandles="1" noChangeArrowheads="1" noChangeShapeType="1" noTextEdit="1"/>
              </p:cNvSpPr>
              <p:nvPr/>
            </p:nvSpPr>
            <p:spPr>
              <a:xfrm>
                <a:off x="2918013" y="2514602"/>
                <a:ext cx="6306671" cy="683520"/>
              </a:xfrm>
              <a:prstGeom prst="rect">
                <a:avLst/>
              </a:prstGeom>
              <a:blipFill rotWithShape="0">
                <a:blip r:embed="rId3"/>
                <a:stretch>
                  <a:fillRect b="-893"/>
                </a:stretch>
              </a:blipFill>
            </p:spPr>
            <p:txBody>
              <a:bodyPr/>
              <a:lstStyle/>
              <a:p>
                <a:r>
                  <a:rPr lang="zh-CN" altLang="en-US">
                    <a:noFill/>
                  </a:rPr>
                  <a:t> </a:t>
                </a:r>
              </a:p>
            </p:txBody>
          </p:sp>
        </mc:Fallback>
      </mc:AlternateContent>
      <p:sp>
        <p:nvSpPr>
          <p:cNvPr id="6" name="文本框 5"/>
          <p:cNvSpPr txBox="1"/>
          <p:nvPr/>
        </p:nvSpPr>
        <p:spPr>
          <a:xfrm>
            <a:off x="10346167" y="3182682"/>
            <a:ext cx="476412" cy="369332"/>
          </a:xfrm>
          <a:prstGeom prst="rect">
            <a:avLst/>
          </a:prstGeom>
          <a:noFill/>
        </p:spPr>
        <p:txBody>
          <a:bodyPr wrap="none" rtlCol="0">
            <a:spAutoFit/>
          </a:bodyPr>
          <a:lstStyle/>
          <a:p>
            <a:r>
              <a:rPr lang="en-US" altLang="zh-CN" dirty="0" smtClean="0"/>
              <a:t>2.3</a:t>
            </a:r>
            <a:endParaRPr lang="zh-CN" altLang="en-US" dirty="0"/>
          </a:p>
        </p:txBody>
      </p:sp>
      <mc:AlternateContent xmlns:mc="http://schemas.openxmlformats.org/markup-compatibility/2006">
        <mc:Choice xmlns:a14="http://schemas.microsoft.com/office/drawing/2010/main" xmlns="" Requires="a14">
          <p:sp>
            <p:nvSpPr>
              <p:cNvPr id="7" name="文本框 6"/>
              <p:cNvSpPr txBox="1"/>
              <p:nvPr/>
            </p:nvSpPr>
            <p:spPr>
              <a:xfrm>
                <a:off x="793377" y="4545106"/>
                <a:ext cx="8795998" cy="1200329"/>
              </a:xfrm>
              <a:prstGeom prst="rect">
                <a:avLst/>
              </a:prstGeom>
              <a:noFill/>
            </p:spPr>
            <p:txBody>
              <a:bodyPr wrap="none" rtlCol="0">
                <a:spAutoFit/>
              </a:bodyPr>
              <a:lstStyle/>
              <a:p>
                <a:r>
                  <a:rPr lang="zh-CN" altLang="en-US" dirty="0" smtClean="0"/>
                  <a:t>温度传感器，是一个电热元件，存在导电电子。有利于声子</a:t>
                </a:r>
                <a:r>
                  <a:rPr lang="en-US" altLang="zh-CN" dirty="0" smtClean="0"/>
                  <a:t>-</a:t>
                </a:r>
                <a:r>
                  <a:rPr lang="zh-CN" altLang="en-US" dirty="0" smtClean="0"/>
                  <a:t>电子碰撞，加速热化过程</a:t>
                </a:r>
                <a:endParaRPr lang="en-US" altLang="zh-CN" dirty="0" smtClean="0"/>
              </a:p>
              <a:p>
                <a:r>
                  <a:rPr lang="zh-CN" altLang="en-US" dirty="0" smtClean="0"/>
                  <a:t>热脉冲的上升沿由探测器的固有时间特性确定，</a:t>
                </a:r>
                <a:r>
                  <a:rPr lang="en-US" altLang="zh-CN" dirty="0" smtClean="0"/>
                  <a:t>~1</a:t>
                </a:r>
                <a14:m>
                  <m:oMath xmlns:m="http://schemas.openxmlformats.org/officeDocument/2006/math">
                    <m:r>
                      <a:rPr lang="zh-CN" altLang="en-US" i="1" smtClean="0">
                        <a:latin typeface="Cambria Math" panose="02040503050406030204" pitchFamily="18" charset="0"/>
                      </a:rPr>
                      <m:t>𝜇</m:t>
                    </m:r>
                    <m:r>
                      <a:rPr lang="en-US" altLang="zh-CN" b="0" i="1" smtClean="0">
                        <a:latin typeface="Cambria Math" panose="02040503050406030204" pitchFamily="18" charset="0"/>
                      </a:rPr>
                      <m:t>𝑠</m:t>
                    </m:r>
                    <m:r>
                      <a:rPr lang="en-US" altLang="zh-CN" b="0" i="1" smtClean="0">
                        <a:latin typeface="Cambria Math" panose="02040503050406030204" pitchFamily="18" charset="0"/>
                      </a:rPr>
                      <m:t>  ,</m:t>
                    </m:r>
                  </m:oMath>
                </a14:m>
                <a:endParaRPr lang="en-US" altLang="zh-CN" b="0" i="1" dirty="0" smtClean="0">
                  <a:latin typeface="Cambria Math" panose="02040503050406030204" pitchFamily="18" charset="0"/>
                </a:endParaRPr>
              </a:p>
              <a:p>
                <a:r>
                  <a:rPr lang="zh-CN" altLang="en-US" b="0" dirty="0" smtClean="0"/>
                  <a:t>下降沿</a:t>
                </a:r>
                <a14:m>
                  <m:oMath xmlns:m="http://schemas.openxmlformats.org/officeDocument/2006/math">
                    <m:r>
                      <a:rPr lang="zh-CN" altLang="en-US" b="0" i="1" smtClean="0">
                        <a:latin typeface="Cambria Math" panose="02040503050406030204" pitchFamily="18" charset="0"/>
                      </a:rPr>
                      <m:t>有一个</m:t>
                    </m:r>
                    <m:r>
                      <a:rPr lang="zh-CN" altLang="en-US" i="1">
                        <a:latin typeface="Cambria Math" panose="02040503050406030204" pitchFamily="18" charset="0"/>
                      </a:rPr>
                      <m:t> </m:t>
                    </m:r>
                    <m:r>
                      <a:rPr lang="zh-CN" altLang="en-US" i="1" smtClean="0">
                        <a:latin typeface="Cambria Math" panose="02040503050406030204" pitchFamily="18" charset="0"/>
                      </a:rPr>
                      <m:t> </m:t>
                    </m:r>
                    <m:r>
                      <a:rPr lang="zh-CN" altLang="en-US" i="1">
                        <a:latin typeface="Cambria Math" panose="02040503050406030204" pitchFamily="18" charset="0"/>
                      </a:rPr>
                      <m:t>几个</m:t>
                    </m:r>
                    <m:r>
                      <a:rPr lang="en-US" altLang="zh-CN" b="0" i="1" smtClean="0">
                        <a:latin typeface="Cambria Math" panose="02040503050406030204" pitchFamily="18" charset="0"/>
                      </a:rPr>
                      <m:t>𝑚𝑠</m:t>
                    </m:r>
                    <m:r>
                      <a:rPr lang="zh-CN" altLang="en-US" i="1">
                        <a:latin typeface="Cambria Math" panose="02040503050406030204" pitchFamily="18" charset="0"/>
                      </a:rPr>
                      <m:t> </m:t>
                    </m:r>
                    <m:r>
                      <a:rPr lang="en-US" altLang="zh-CN" b="0" i="1" smtClean="0">
                        <a:latin typeface="Cambria Math" panose="02040503050406030204" pitchFamily="18" charset="0"/>
                      </a:rPr>
                      <m:t> </m:t>
                    </m:r>
                  </m:oMath>
                </a14:m>
                <a:endParaRPr lang="en-US" altLang="zh-CN" b="0" i="1" dirty="0" smtClean="0">
                  <a:latin typeface="Cambria Math" panose="02040503050406030204" pitchFamily="18" charset="0"/>
                </a:endParaRPr>
              </a:p>
              <a:p>
                <a:r>
                  <a:rPr lang="zh-CN" altLang="en-US" b="0" dirty="0" smtClean="0"/>
                  <a:t>一般来说</a:t>
                </a:r>
                <a14:m>
                  <m:oMath xmlns:m="http://schemas.openxmlformats.org/officeDocument/2006/math">
                    <m:r>
                      <a:rPr lang="zh-CN" altLang="en-US" i="1">
                        <a:latin typeface="Cambria Math" panose="02040503050406030204" pitchFamily="18" charset="0"/>
                      </a:rPr>
                      <m:t>，</m:t>
                    </m:r>
                    <m:r>
                      <a:rPr lang="zh-CN" altLang="en-US" i="1" smtClean="0">
                        <a:latin typeface="Cambria Math" panose="02040503050406030204" pitchFamily="18" charset="0"/>
                      </a:rPr>
                      <m:t>热探测器的容许计数率</m:t>
                    </m:r>
                    <m:r>
                      <a:rPr lang="zh-CN" altLang="en-US" i="1">
                        <a:latin typeface="Cambria Math" panose="02040503050406030204" pitchFamily="18" charset="0"/>
                      </a:rPr>
                      <m:t>为几个</m:t>
                    </m:r>
                    <m:r>
                      <m:rPr>
                        <m:sty m:val="p"/>
                      </m:rPr>
                      <a:rPr lang="en-US" altLang="zh-CN" i="1">
                        <a:latin typeface="Cambria Math" panose="02040503050406030204" pitchFamily="18" charset="0"/>
                      </a:rPr>
                      <m:t>Hz</m:t>
                    </m:r>
                    <m:r>
                      <a:rPr lang="en-US" altLang="zh-CN" b="0" i="1" smtClean="0">
                        <a:latin typeface="Cambria Math" panose="02040503050406030204" pitchFamily="18" charset="0"/>
                      </a:rPr>
                      <m:t> </m:t>
                    </m:r>
                  </m:oMath>
                </a14:m>
                <a:endParaRPr lang="zh-CN" altLang="en-US" dirty="0"/>
              </a:p>
            </p:txBody>
          </p:sp>
        </mc:Choice>
        <mc:Fallback>
          <p:sp>
            <p:nvSpPr>
              <p:cNvPr id="7" name="文本框 6"/>
              <p:cNvSpPr txBox="1">
                <a:spLocks noRot="1" noChangeAspect="1" noMove="1" noResize="1" noEditPoints="1" noAdjustHandles="1" noChangeArrowheads="1" noChangeShapeType="1" noTextEdit="1"/>
              </p:cNvSpPr>
              <p:nvPr/>
            </p:nvSpPr>
            <p:spPr>
              <a:xfrm>
                <a:off x="793377" y="4545106"/>
                <a:ext cx="8795998" cy="1200329"/>
              </a:xfrm>
              <a:prstGeom prst="rect">
                <a:avLst/>
              </a:prstGeom>
              <a:blipFill rotWithShape="0">
                <a:blip r:embed="rId4"/>
                <a:stretch>
                  <a:fillRect l="-554" t="-4592" b="-612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4" name="文本框 3"/>
              <p:cNvSpPr txBox="1"/>
              <p:nvPr/>
            </p:nvSpPr>
            <p:spPr>
              <a:xfrm>
                <a:off x="3792071" y="3684494"/>
                <a:ext cx="2359620" cy="630942"/>
              </a:xfrm>
              <a:prstGeom prst="rect">
                <a:avLst/>
              </a:prstGeom>
              <a:noFill/>
            </p:spPr>
            <p:txBody>
              <a:bodyPr wrap="none" rtlCol="0">
                <a:spAutoFit/>
              </a:bodyPr>
              <a:lstStyle/>
              <a:p>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𝑡</m:t>
                        </m:r>
                      </m:e>
                      <m:sub>
                        <m:r>
                          <a:rPr lang="en-US" altLang="zh-CN" sz="2400" b="0" i="1" smtClean="0">
                            <a:latin typeface="Cambria Math" panose="02040503050406030204" pitchFamily="18" charset="0"/>
                          </a:rPr>
                          <m:t>𝑚</m:t>
                        </m:r>
                      </m:sub>
                    </m:sSub>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sSub>
                          <m:sSubPr>
                            <m:ctrlPr>
                              <a:rPr lang="en-US" altLang="zh-CN" sz="2400" b="0" i="1" smtClean="0">
                                <a:latin typeface="Cambria Math" panose="02040503050406030204" pitchFamily="18" charset="0"/>
                              </a:rPr>
                            </m:ctrlPr>
                          </m:sSubPr>
                          <m:e>
                            <m:r>
                              <a:rPr lang="zh-CN" altLang="en-US" sz="2400" b="0" i="1" smtClean="0">
                                <a:latin typeface="Cambria Math" panose="02040503050406030204" pitchFamily="18" charset="0"/>
                              </a:rPr>
                              <m:t>𝜏</m:t>
                            </m:r>
                          </m:e>
                          <m:sub>
                            <m:r>
                              <a:rPr lang="en-US" altLang="zh-CN" sz="2400" b="0" i="1" smtClean="0">
                                <a:latin typeface="Cambria Math" panose="02040503050406030204" pitchFamily="18" charset="0"/>
                              </a:rPr>
                              <m:t>𝑡h</m:t>
                            </m:r>
                          </m:sub>
                        </m:sSub>
                        <m:r>
                          <a:rPr lang="zh-CN" altLang="en-US" sz="2400" b="0" i="1" smtClean="0">
                            <a:latin typeface="Cambria Math" panose="02040503050406030204" pitchFamily="18" charset="0"/>
                          </a:rPr>
                          <m:t>𝜏</m:t>
                        </m:r>
                      </m:num>
                      <m:den>
                        <m:sSub>
                          <m:sSubPr>
                            <m:ctrlPr>
                              <a:rPr lang="en-US" altLang="zh-CN" sz="2400" b="0" i="1" smtClean="0">
                                <a:latin typeface="Cambria Math" panose="02040503050406030204" pitchFamily="18" charset="0"/>
                              </a:rPr>
                            </m:ctrlPr>
                          </m:sSubPr>
                          <m:e>
                            <m:r>
                              <a:rPr lang="zh-CN" altLang="en-US" sz="2400" b="0" i="1" smtClean="0">
                                <a:latin typeface="Cambria Math" panose="02040503050406030204" pitchFamily="18" charset="0"/>
                              </a:rPr>
                              <m:t>𝜏</m:t>
                            </m:r>
                          </m:e>
                          <m:sub>
                            <m:r>
                              <a:rPr lang="en-US" altLang="zh-CN" sz="2400" b="0" i="1" smtClean="0">
                                <a:latin typeface="Cambria Math" panose="02040503050406030204" pitchFamily="18" charset="0"/>
                              </a:rPr>
                              <m:t>𝑡h</m:t>
                            </m:r>
                          </m:sub>
                        </m:sSub>
                        <m:r>
                          <a:rPr lang="en-US" altLang="zh-CN" sz="2400" b="0" i="1" smtClean="0">
                            <a:latin typeface="Cambria Math" panose="02040503050406030204" pitchFamily="18" charset="0"/>
                          </a:rPr>
                          <m:t>−</m:t>
                        </m:r>
                        <m:r>
                          <a:rPr lang="zh-CN" altLang="en-US" sz="2400" b="0" i="1" smtClean="0">
                            <a:latin typeface="Cambria Math" panose="02040503050406030204" pitchFamily="18" charset="0"/>
                          </a:rPr>
                          <m:t>𝜏</m:t>
                        </m:r>
                      </m:den>
                    </m:f>
                    <m:r>
                      <m:rPr>
                        <m:sty m:val="p"/>
                      </m:rPr>
                      <a:rPr lang="en-US" altLang="zh-CN" sz="2400" b="0" i="1" smtClean="0">
                        <a:latin typeface="Cambria Math" panose="02040503050406030204" pitchFamily="18" charset="0"/>
                      </a:rPr>
                      <m:t>l</m:t>
                    </m:r>
                  </m:oMath>
                </a14:m>
                <a:r>
                  <a:rPr lang="en-US" altLang="zh-CN" sz="2400" dirty="0" smtClean="0"/>
                  <a:t>n(</a:t>
                </a:r>
                <a14:m>
                  <m:oMath xmlns:m="http://schemas.openxmlformats.org/officeDocument/2006/math">
                    <m:f>
                      <m:fPr>
                        <m:ctrlPr>
                          <a:rPr lang="en-US" altLang="zh-CN" sz="2400" i="1" dirty="0" smtClean="0">
                            <a:latin typeface="Cambria Math" panose="02040503050406030204" pitchFamily="18" charset="0"/>
                          </a:rPr>
                        </m:ctrlPr>
                      </m:fPr>
                      <m:num>
                        <m:sSub>
                          <m:sSubPr>
                            <m:ctrlPr>
                              <a:rPr lang="en-US" altLang="zh-CN" sz="2400" i="1" dirty="0" smtClean="0">
                                <a:latin typeface="Cambria Math" panose="02040503050406030204" pitchFamily="18" charset="0"/>
                              </a:rPr>
                            </m:ctrlPr>
                          </m:sSubPr>
                          <m:e>
                            <m:r>
                              <a:rPr lang="zh-CN" altLang="en-US" sz="2400" i="1" dirty="0" smtClean="0">
                                <a:latin typeface="Cambria Math" panose="02040503050406030204" pitchFamily="18" charset="0"/>
                              </a:rPr>
                              <m:t>𝜏</m:t>
                            </m:r>
                          </m:e>
                          <m:sub>
                            <m:r>
                              <a:rPr lang="en-US" altLang="zh-CN" sz="2400" b="0" i="1" dirty="0" smtClean="0">
                                <a:latin typeface="Cambria Math" panose="02040503050406030204" pitchFamily="18" charset="0"/>
                              </a:rPr>
                              <m:t>𝑡h</m:t>
                            </m:r>
                          </m:sub>
                        </m:sSub>
                      </m:num>
                      <m:den>
                        <m:r>
                          <a:rPr lang="zh-CN" altLang="en-US" sz="2400" i="1" dirty="0" smtClean="0">
                            <a:latin typeface="Cambria Math" panose="02040503050406030204" pitchFamily="18" charset="0"/>
                          </a:rPr>
                          <m:t>𝜏</m:t>
                        </m:r>
                      </m:den>
                    </m:f>
                  </m:oMath>
                </a14:m>
                <a:r>
                  <a:rPr lang="en-US" altLang="zh-CN" sz="2400" dirty="0" smtClean="0"/>
                  <a:t>)</a:t>
                </a:r>
                <a:endParaRPr lang="zh-CN" altLang="en-US" sz="2400" dirty="0"/>
              </a:p>
            </p:txBody>
          </p:sp>
        </mc:Choice>
        <mc:Fallback>
          <p:sp>
            <p:nvSpPr>
              <p:cNvPr id="4" name="文本框 3"/>
              <p:cNvSpPr txBox="1">
                <a:spLocks noRot="1" noChangeAspect="1" noMove="1" noResize="1" noEditPoints="1" noAdjustHandles="1" noChangeArrowheads="1" noChangeShapeType="1" noTextEdit="1"/>
              </p:cNvSpPr>
              <p:nvPr/>
            </p:nvSpPr>
            <p:spPr>
              <a:xfrm>
                <a:off x="3792071" y="3684494"/>
                <a:ext cx="2359620" cy="630942"/>
              </a:xfrm>
              <a:prstGeom prst="rect">
                <a:avLst/>
              </a:prstGeom>
              <a:blipFill rotWithShape="0">
                <a:blip r:embed="rId5"/>
                <a:stretch>
                  <a:fillRect t="-962" r="-3101" b="-962"/>
                </a:stretch>
              </a:blipFill>
            </p:spPr>
            <p:txBody>
              <a:bodyPr/>
              <a:lstStyle/>
              <a:p>
                <a:r>
                  <a:rPr lang="zh-CN" altLang="en-US">
                    <a:noFill/>
                  </a:rPr>
                  <a:t> </a:t>
                </a:r>
              </a:p>
            </p:txBody>
          </p:sp>
        </mc:Fallback>
      </mc:AlternateContent>
      <p:sp>
        <p:nvSpPr>
          <p:cNvPr id="9" name="页脚占位符 8"/>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3900047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88459" y="1277471"/>
            <a:ext cx="7687874" cy="1200329"/>
          </a:xfrm>
          <a:prstGeom prst="rect">
            <a:avLst/>
          </a:prstGeom>
          <a:noFill/>
        </p:spPr>
        <p:txBody>
          <a:bodyPr wrap="none" rtlCol="0">
            <a:spAutoFit/>
          </a:bodyPr>
          <a:lstStyle/>
          <a:p>
            <a:r>
              <a:rPr lang="en-US" altLang="zh-CN" dirty="0" smtClean="0"/>
              <a:t>1</a:t>
            </a:r>
            <a:r>
              <a:rPr lang="zh-CN" altLang="en-US" dirty="0" smtClean="0"/>
              <a:t> 半导体温度传感器：是一小块高参杂浓度的半导体器件，如</a:t>
            </a:r>
            <a:r>
              <a:rPr lang="en-US" altLang="zh-CN" dirty="0" smtClean="0"/>
              <a:t>:</a:t>
            </a:r>
          </a:p>
          <a:p>
            <a:endParaRPr lang="en-US" altLang="zh-CN" dirty="0" smtClean="0"/>
          </a:p>
          <a:p>
            <a:r>
              <a:rPr lang="en-US" altLang="zh-CN" dirty="0"/>
              <a:t> </a:t>
            </a:r>
            <a:r>
              <a:rPr lang="en-US" altLang="zh-CN" dirty="0" smtClean="0"/>
              <a:t> 1</a:t>
            </a:r>
            <a:r>
              <a:rPr lang="zh-CN" altLang="en-US" dirty="0" smtClean="0"/>
              <a:t>，</a:t>
            </a:r>
            <a:r>
              <a:rPr lang="en-US" altLang="zh-CN" dirty="0" smtClean="0"/>
              <a:t> NTD-</a:t>
            </a:r>
            <a:r>
              <a:rPr lang="en-US" altLang="zh-CN" dirty="0" err="1" smtClean="0"/>
              <a:t>Ge</a:t>
            </a:r>
            <a:r>
              <a:rPr lang="en-US" altLang="zh-CN" dirty="0" smtClean="0"/>
              <a:t> (Neutron Transmutation Doping  )</a:t>
            </a:r>
            <a:r>
              <a:rPr lang="zh-CN" altLang="en-US" dirty="0" smtClean="0"/>
              <a:t>中子嬗变参杂的</a:t>
            </a:r>
            <a:r>
              <a:rPr lang="en-US" altLang="zh-CN" dirty="0" err="1" smtClean="0"/>
              <a:t>Ge</a:t>
            </a:r>
            <a:r>
              <a:rPr lang="zh-CN" altLang="en-US" dirty="0" smtClean="0"/>
              <a:t>半导体</a:t>
            </a:r>
            <a:r>
              <a:rPr lang="en-US" altLang="zh-CN" dirty="0" smtClean="0"/>
              <a:t>NTD-</a:t>
            </a:r>
          </a:p>
          <a:p>
            <a:r>
              <a:rPr lang="en-US" altLang="zh-CN" dirty="0"/>
              <a:t> </a:t>
            </a:r>
            <a:r>
              <a:rPr lang="en-US" altLang="zh-CN" dirty="0" smtClean="0"/>
              <a:t> 2</a:t>
            </a:r>
            <a:r>
              <a:rPr lang="zh-CN" altLang="en-US" dirty="0" smtClean="0"/>
              <a:t>，</a:t>
            </a:r>
            <a:r>
              <a:rPr lang="en-US" altLang="zh-CN" dirty="0" smtClean="0"/>
              <a:t> </a:t>
            </a:r>
            <a:r>
              <a:rPr lang="zh-CN" altLang="en-US" dirty="0" smtClean="0"/>
              <a:t>离子子</a:t>
            </a:r>
            <a:r>
              <a:rPr lang="zh-CN" altLang="en-US" dirty="0" smtClean="0"/>
              <a:t>注入参杂</a:t>
            </a:r>
            <a:r>
              <a:rPr lang="en-US" altLang="zh-CN" dirty="0" smtClean="0"/>
              <a:t>Si</a:t>
            </a:r>
            <a:r>
              <a:rPr lang="zh-CN" altLang="en-US" dirty="0" smtClean="0"/>
              <a:t>半导体温度传感器</a:t>
            </a:r>
            <a:endParaRPr lang="zh-CN" altLang="en-US" dirty="0"/>
          </a:p>
        </p:txBody>
      </p:sp>
      <p:sp>
        <p:nvSpPr>
          <p:cNvPr id="2" name="文本框 1"/>
          <p:cNvSpPr txBox="1"/>
          <p:nvPr/>
        </p:nvSpPr>
        <p:spPr>
          <a:xfrm>
            <a:off x="1667435" y="779929"/>
            <a:ext cx="1805302" cy="461665"/>
          </a:xfrm>
          <a:prstGeom prst="rect">
            <a:avLst/>
          </a:prstGeom>
          <a:noFill/>
        </p:spPr>
        <p:txBody>
          <a:bodyPr wrap="none" rtlCol="0">
            <a:spAutoFit/>
          </a:bodyPr>
          <a:lstStyle/>
          <a:p>
            <a:r>
              <a:rPr lang="zh-CN" altLang="en-US" sz="2400" dirty="0" smtClean="0"/>
              <a:t>温度传感器</a:t>
            </a:r>
            <a:r>
              <a:rPr lang="en-US" altLang="zh-CN" sz="2400" dirty="0" smtClean="0"/>
              <a:t>:</a:t>
            </a:r>
            <a:endParaRPr lang="zh-CN" altLang="en-US" sz="2400" dirty="0"/>
          </a:p>
        </p:txBody>
      </p:sp>
      <p:sp>
        <p:nvSpPr>
          <p:cNvPr id="6" name="页脚占位符 5"/>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1123022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7071" y="1238865"/>
            <a:ext cx="1306768" cy="584775"/>
          </a:xfrm>
          <a:prstGeom prst="rect">
            <a:avLst/>
          </a:prstGeom>
          <a:noFill/>
        </p:spPr>
        <p:txBody>
          <a:bodyPr wrap="none" rtlCol="0">
            <a:spAutoFit/>
          </a:bodyPr>
          <a:lstStyle/>
          <a:p>
            <a:r>
              <a:rPr lang="en-US" altLang="zh-CN" sz="3200" dirty="0" smtClean="0"/>
              <a:t>1 </a:t>
            </a:r>
            <a:r>
              <a:rPr lang="zh-CN" altLang="en-US" sz="3200" dirty="0" smtClean="0"/>
              <a:t>引言</a:t>
            </a:r>
            <a:endParaRPr lang="zh-CN" altLang="en-US" sz="3200" dirty="0"/>
          </a:p>
        </p:txBody>
      </p:sp>
      <p:sp>
        <p:nvSpPr>
          <p:cNvPr id="6" name="TextBox 5"/>
          <p:cNvSpPr txBox="1"/>
          <p:nvPr/>
        </p:nvSpPr>
        <p:spPr>
          <a:xfrm>
            <a:off x="1622323" y="2168014"/>
            <a:ext cx="5274201" cy="584775"/>
          </a:xfrm>
          <a:prstGeom prst="rect">
            <a:avLst/>
          </a:prstGeom>
          <a:noFill/>
        </p:spPr>
        <p:txBody>
          <a:bodyPr wrap="none" rtlCol="0">
            <a:spAutoFit/>
          </a:bodyPr>
          <a:lstStyle/>
          <a:p>
            <a:r>
              <a:rPr lang="en-US" altLang="zh-CN" sz="3200" dirty="0" smtClean="0"/>
              <a:t>2 CPD</a:t>
            </a:r>
            <a:r>
              <a:rPr lang="zh-CN" altLang="en-US" sz="3200" dirty="0" smtClean="0"/>
              <a:t>的工作原理和基本组成</a:t>
            </a:r>
            <a:endParaRPr lang="zh-CN" altLang="en-US" sz="3200" dirty="0"/>
          </a:p>
        </p:txBody>
      </p:sp>
      <p:sp>
        <p:nvSpPr>
          <p:cNvPr id="8" name="TextBox 7"/>
          <p:cNvSpPr txBox="1"/>
          <p:nvPr/>
        </p:nvSpPr>
        <p:spPr>
          <a:xfrm>
            <a:off x="1622322" y="3288891"/>
            <a:ext cx="4179349" cy="584775"/>
          </a:xfrm>
          <a:prstGeom prst="rect">
            <a:avLst/>
          </a:prstGeom>
          <a:noFill/>
        </p:spPr>
        <p:txBody>
          <a:bodyPr wrap="none" rtlCol="0">
            <a:spAutoFit/>
          </a:bodyPr>
          <a:lstStyle/>
          <a:p>
            <a:r>
              <a:rPr lang="en-US" altLang="zh-CN" sz="3200" dirty="0" smtClean="0"/>
              <a:t>3</a:t>
            </a:r>
            <a:r>
              <a:rPr lang="zh-CN" altLang="en-US" sz="3200" dirty="0" smtClean="0"/>
              <a:t> 一些典型的应用范例</a:t>
            </a:r>
            <a:endParaRPr lang="zh-CN" altLang="en-US" sz="3200" dirty="0"/>
          </a:p>
        </p:txBody>
      </p:sp>
      <p:sp>
        <p:nvSpPr>
          <p:cNvPr id="9" name="TextBox 8"/>
          <p:cNvSpPr txBox="1"/>
          <p:nvPr/>
        </p:nvSpPr>
        <p:spPr>
          <a:xfrm>
            <a:off x="1622322" y="4439265"/>
            <a:ext cx="1213794" cy="584775"/>
          </a:xfrm>
          <a:prstGeom prst="rect">
            <a:avLst/>
          </a:prstGeom>
          <a:noFill/>
        </p:spPr>
        <p:txBody>
          <a:bodyPr wrap="none" rtlCol="0">
            <a:spAutoFit/>
          </a:bodyPr>
          <a:lstStyle/>
          <a:p>
            <a:r>
              <a:rPr lang="en-US" altLang="zh-CN" sz="3200" dirty="0" smtClean="0"/>
              <a:t>4</a:t>
            </a:r>
            <a:r>
              <a:rPr lang="zh-CN" altLang="en-US" sz="3200" dirty="0" smtClean="0"/>
              <a:t>总结</a:t>
            </a:r>
            <a:endParaRPr lang="zh-CN" altLang="en-US" sz="3200" dirty="0"/>
          </a:p>
        </p:txBody>
      </p:sp>
      <p:sp>
        <p:nvSpPr>
          <p:cNvPr id="10" name="页脚占位符 9"/>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5" name="文本框 4"/>
              <p:cNvSpPr txBox="1"/>
              <p:nvPr/>
            </p:nvSpPr>
            <p:spPr>
              <a:xfrm>
                <a:off x="3062583" y="5459506"/>
                <a:ext cx="6135334" cy="369332"/>
              </a:xfrm>
              <a:prstGeom prst="rect">
                <a:avLst/>
              </a:prstGeom>
              <a:noFill/>
            </p:spPr>
            <p:txBody>
              <a:bodyPr wrap="none" rtlCol="0">
                <a:spAutoFit/>
              </a:bodyPr>
              <a:lstStyle/>
              <a:p>
                <a:r>
                  <a:rPr lang="zh-CN" altLang="en-US" dirty="0" smtClean="0"/>
                  <a:t>图</a:t>
                </a:r>
                <a:r>
                  <a:rPr lang="en-US" altLang="zh-CN" dirty="0" smtClean="0"/>
                  <a:t>2.3</a:t>
                </a:r>
                <a:r>
                  <a:rPr lang="zh-CN" altLang="en-US" dirty="0" smtClean="0"/>
                  <a:t> 一个粒子注入的</a:t>
                </a:r>
                <a:r>
                  <a:rPr lang="en-US" altLang="zh-CN" dirty="0" smtClean="0"/>
                  <a:t>Si-</a:t>
                </a:r>
                <a:r>
                  <a:rPr lang="zh-CN" altLang="en-US" dirty="0" smtClean="0"/>
                  <a:t> 温度传感器的热电阻响应，</a:t>
                </a:r>
                <a14:m>
                  <m:oMath xmlns:m="http://schemas.openxmlformats.org/officeDocument/2006/math">
                    <m:r>
                      <a:rPr lang="en-US" altLang="zh-CN" b="0" i="1" smtClean="0">
                        <a:latin typeface="Cambria Math" panose="02040503050406030204" pitchFamily="18" charset="0"/>
                      </a:rPr>
                      <m:t>𝑙𝑜𝑔𝑅</m:t>
                    </m:r>
                    <m:r>
                      <a:rPr lang="en-US" altLang="zh-CN" b="0" i="1" smtClean="0">
                        <a:latin typeface="Cambria Math" panose="02040503050406030204" pitchFamily="18" charset="0"/>
                      </a:rPr>
                      <m:t> ~</m:t>
                    </m:r>
                  </m:oMath>
                </a14:m>
                <a:endParaRPr lang="zh-CN" altLang="en-US" dirty="0"/>
              </a:p>
            </p:txBody>
          </p:sp>
        </mc:Choice>
        <mc:Fallback>
          <p:sp>
            <p:nvSpPr>
              <p:cNvPr id="5" name="文本框 4"/>
              <p:cNvSpPr txBox="1">
                <a:spLocks noRot="1" noChangeAspect="1" noMove="1" noResize="1" noEditPoints="1" noAdjustHandles="1" noChangeArrowheads="1" noChangeShapeType="1" noTextEdit="1"/>
              </p:cNvSpPr>
              <p:nvPr/>
            </p:nvSpPr>
            <p:spPr>
              <a:xfrm>
                <a:off x="3062583" y="5459506"/>
                <a:ext cx="6135334" cy="369332"/>
              </a:xfrm>
              <a:prstGeom prst="rect">
                <a:avLst/>
              </a:prstGeom>
              <a:blipFill rotWithShape="0">
                <a:blip r:embed="rId3"/>
                <a:stretch>
                  <a:fillRect l="-794" t="-15000" b="-28333"/>
                </a:stretch>
              </a:blipFill>
            </p:spPr>
            <p:txBody>
              <a:bodyPr/>
              <a:lstStyle/>
              <a:p>
                <a:r>
                  <a:rPr lang="zh-CN" altLang="en-US">
                    <a:noFill/>
                  </a:rPr>
                  <a:t> </a:t>
                </a:r>
              </a:p>
            </p:txBody>
          </p:sp>
        </mc:Fallback>
      </mc:AlternateContent>
      <p:pic>
        <p:nvPicPr>
          <p:cNvPr id="3" name="图片 2"/>
          <p:cNvPicPr>
            <a:picLocks noChangeAspect="1"/>
          </p:cNvPicPr>
          <p:nvPr/>
        </p:nvPicPr>
        <p:blipFill>
          <a:blip r:embed="rId4"/>
          <a:stretch>
            <a:fillRect/>
          </a:stretch>
        </p:blipFill>
        <p:spPr>
          <a:xfrm>
            <a:off x="2998724" y="1015999"/>
            <a:ext cx="6194551" cy="4826001"/>
          </a:xfrm>
          <a:prstGeom prst="rect">
            <a:avLst/>
          </a:prstGeom>
        </p:spPr>
      </p:pic>
      <p:sp>
        <p:nvSpPr>
          <p:cNvPr id="7" name="文本框 6"/>
          <p:cNvSpPr txBox="1"/>
          <p:nvPr/>
        </p:nvSpPr>
        <p:spPr>
          <a:xfrm>
            <a:off x="3186719" y="5997388"/>
            <a:ext cx="6447599" cy="369332"/>
          </a:xfrm>
          <a:prstGeom prst="rect">
            <a:avLst/>
          </a:prstGeom>
          <a:noFill/>
        </p:spPr>
        <p:txBody>
          <a:bodyPr wrap="none" rtlCol="0">
            <a:spAutoFit/>
          </a:bodyPr>
          <a:lstStyle/>
          <a:p>
            <a:r>
              <a:rPr lang="en-US" altLang="zh-CN" dirty="0" smtClean="0"/>
              <a:t>2.3 </a:t>
            </a:r>
            <a:r>
              <a:rPr lang="zh-CN" altLang="en-US" dirty="0" smtClean="0"/>
              <a:t>一个离子注入硅半导体温度传感器的热电阻</a:t>
            </a:r>
            <a:r>
              <a:rPr lang="en-US" altLang="zh-CN" dirty="0" smtClean="0"/>
              <a:t>R(T)</a:t>
            </a:r>
            <a:r>
              <a:rPr lang="zh-CN" altLang="en-US" dirty="0" smtClean="0"/>
              <a:t>的温度响应</a:t>
            </a:r>
            <a:endParaRPr lang="zh-CN" altLang="en-US" dirty="0"/>
          </a:p>
        </p:txBody>
      </p:sp>
      <mc:AlternateContent xmlns:mc="http://schemas.openxmlformats.org/markup-compatibility/2006">
        <mc:Choice xmlns:a14="http://schemas.microsoft.com/office/drawing/2010/main" xmlns="" Requires="a14">
          <p:sp>
            <p:nvSpPr>
              <p:cNvPr id="9" name="文本框 8"/>
              <p:cNvSpPr txBox="1"/>
              <p:nvPr/>
            </p:nvSpPr>
            <p:spPr>
              <a:xfrm>
                <a:off x="618565" y="1586753"/>
                <a:ext cx="1269386" cy="379656"/>
              </a:xfrm>
              <a:prstGeom prst="rect">
                <a:avLst/>
              </a:prstGeom>
              <a:noFill/>
            </p:spPr>
            <p:txBody>
              <a:bodyPr wrap="none" rtlCol="0">
                <a:spAutoFit/>
              </a:bodyPr>
              <a:lstStyle/>
              <a:p>
                <a:r>
                  <a:rPr lang="en-US" altLang="zh-CN" dirty="0" smtClean="0"/>
                  <a:t>logR~</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𝑇</m:t>
                        </m:r>
                      </m:e>
                      <m:sup>
                        <m:r>
                          <a:rPr lang="en-US" altLang="zh-CN" b="0" i="1" smtClean="0">
                            <a:latin typeface="Cambria Math" panose="02040503050406030204" pitchFamily="18" charset="0"/>
                          </a:rPr>
                          <m:t>−1/2</m:t>
                        </m:r>
                      </m:sup>
                    </m:sSup>
                  </m:oMath>
                </a14:m>
                <a:endParaRPr lang="zh-CN" altLang="en-US" dirty="0"/>
              </a:p>
            </p:txBody>
          </p:sp>
        </mc:Choice>
        <mc:Fallback>
          <p:sp>
            <p:nvSpPr>
              <p:cNvPr id="9" name="文本框 8"/>
              <p:cNvSpPr txBox="1">
                <a:spLocks noRot="1" noChangeAspect="1" noMove="1" noResize="1" noEditPoints="1" noAdjustHandles="1" noChangeArrowheads="1" noChangeShapeType="1" noTextEdit="1"/>
              </p:cNvSpPr>
              <p:nvPr/>
            </p:nvSpPr>
            <p:spPr>
              <a:xfrm>
                <a:off x="618565" y="1586753"/>
                <a:ext cx="1269386" cy="379656"/>
              </a:xfrm>
              <a:prstGeom prst="rect">
                <a:avLst/>
              </a:prstGeom>
              <a:blipFill rotWithShape="0">
                <a:blip r:embed="rId5"/>
                <a:stretch>
                  <a:fillRect l="-3828" t="-4762" b="-23810"/>
                </a:stretch>
              </a:blipFill>
            </p:spPr>
            <p:txBody>
              <a:bodyPr/>
              <a:lstStyle/>
              <a:p>
                <a:r>
                  <a:rPr lang="zh-CN" altLang="en-US">
                    <a:noFill/>
                  </a:rPr>
                  <a:t> </a:t>
                </a:r>
              </a:p>
            </p:txBody>
          </p:sp>
        </mc:Fallback>
      </mc:AlternateContent>
      <p:sp>
        <p:nvSpPr>
          <p:cNvPr id="2" name="文本框 1"/>
          <p:cNvSpPr txBox="1"/>
          <p:nvPr/>
        </p:nvSpPr>
        <p:spPr>
          <a:xfrm>
            <a:off x="412474" y="2577139"/>
            <a:ext cx="1362874" cy="369332"/>
          </a:xfrm>
          <a:prstGeom prst="rect">
            <a:avLst/>
          </a:prstGeom>
          <a:noFill/>
        </p:spPr>
        <p:txBody>
          <a:bodyPr wrap="none" rtlCol="0">
            <a:spAutoFit/>
          </a:bodyPr>
          <a:lstStyle/>
          <a:p>
            <a:r>
              <a:rPr lang="zh-CN" altLang="en-US" b="1" dirty="0" smtClean="0"/>
              <a:t>负温度系数</a:t>
            </a:r>
            <a:endParaRPr lang="zh-CN" altLang="en-US" b="1" dirty="0"/>
          </a:p>
        </p:txBody>
      </p:sp>
      <mc:AlternateContent xmlns:mc="http://schemas.openxmlformats.org/markup-compatibility/2006">
        <mc:Choice xmlns:a14="http://schemas.microsoft.com/office/drawing/2010/main" xmlns="" Requires="a14">
          <p:sp>
            <p:nvSpPr>
              <p:cNvPr id="4" name="文本框 3"/>
              <p:cNvSpPr txBox="1"/>
              <p:nvPr/>
            </p:nvSpPr>
            <p:spPr>
              <a:xfrm>
                <a:off x="328606" y="3679095"/>
                <a:ext cx="2803268" cy="6784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𝛼</m:t>
                      </m:r>
                      <m:r>
                        <a:rPr lang="zh-CN" altLang="en-US" i="1" smtClean="0">
                          <a:latin typeface="Cambria Math" panose="02040503050406030204" pitchFamily="18" charset="0"/>
                        </a:rPr>
                        <m:t>≡</m:t>
                      </m:r>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𝑑𝑙𝑜𝑔</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𝑅</m:t>
                              </m:r>
                            </m:e>
                          </m:d>
                        </m:num>
                        <m:den>
                          <m:r>
                            <a:rPr lang="en-US" altLang="zh-CN" b="0" i="1" smtClean="0">
                              <a:latin typeface="Cambria Math" panose="02040503050406030204" pitchFamily="18" charset="0"/>
                            </a:rPr>
                            <m:t>𝑑𝑙𝑜𝑔</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𝑇</m:t>
                              </m:r>
                            </m:e>
                          </m:d>
                        </m:den>
                      </m:f>
                      <m:r>
                        <a:rPr lang="en-US" altLang="zh-CN" b="0" i="1" smtClean="0">
                          <a:latin typeface="Cambria Math" panose="02040503050406030204" pitchFamily="18" charset="0"/>
                        </a:rPr>
                        <m:t>=−1~−10</m:t>
                      </m:r>
                    </m:oMath>
                  </m:oMathPara>
                </a14:m>
                <a:endParaRPr lang="zh-CN" altLang="en-US" dirty="0"/>
              </a:p>
            </p:txBody>
          </p:sp>
        </mc:Choice>
        <mc:Fallback>
          <p:sp>
            <p:nvSpPr>
              <p:cNvPr id="4" name="文本框 3"/>
              <p:cNvSpPr txBox="1">
                <a:spLocks noRot="1" noChangeAspect="1" noMove="1" noResize="1" noEditPoints="1" noAdjustHandles="1" noChangeArrowheads="1" noChangeShapeType="1" noTextEdit="1"/>
              </p:cNvSpPr>
              <p:nvPr/>
            </p:nvSpPr>
            <p:spPr>
              <a:xfrm>
                <a:off x="328606" y="3679095"/>
                <a:ext cx="2803268" cy="678455"/>
              </a:xfrm>
              <a:prstGeom prst="rect">
                <a:avLst/>
              </a:prstGeom>
              <a:blipFill rotWithShape="0">
                <a:blip r:embed="rId6"/>
                <a:stretch>
                  <a:fillRect/>
                </a:stretch>
              </a:blipFill>
            </p:spPr>
            <p:txBody>
              <a:bodyPr/>
              <a:lstStyle/>
              <a:p>
                <a:r>
                  <a:rPr lang="zh-CN" altLang="en-US">
                    <a:noFill/>
                  </a:rPr>
                  <a:t> </a:t>
                </a:r>
              </a:p>
            </p:txBody>
          </p:sp>
        </mc:Fallback>
      </mc:AlternateContent>
      <p:sp>
        <p:nvSpPr>
          <p:cNvPr id="6" name="文本框 5"/>
          <p:cNvSpPr txBox="1"/>
          <p:nvPr/>
        </p:nvSpPr>
        <p:spPr>
          <a:xfrm>
            <a:off x="829994" y="4656406"/>
            <a:ext cx="1800493" cy="369332"/>
          </a:xfrm>
          <a:prstGeom prst="rect">
            <a:avLst/>
          </a:prstGeom>
          <a:noFill/>
        </p:spPr>
        <p:txBody>
          <a:bodyPr wrap="none" rtlCol="0">
            <a:spAutoFit/>
          </a:bodyPr>
          <a:lstStyle/>
          <a:p>
            <a:r>
              <a:rPr lang="zh-CN" altLang="en-US" dirty="0" smtClean="0"/>
              <a:t>由参杂浓度</a:t>
            </a:r>
            <a:r>
              <a:rPr lang="zh-CN" altLang="en-US" dirty="0"/>
              <a:t>控制</a:t>
            </a:r>
          </a:p>
        </p:txBody>
      </p:sp>
      <p:sp>
        <p:nvSpPr>
          <p:cNvPr id="11" name="文本框 10"/>
          <p:cNvSpPr txBox="1"/>
          <p:nvPr/>
        </p:nvSpPr>
        <p:spPr>
          <a:xfrm>
            <a:off x="356139" y="3255975"/>
            <a:ext cx="1410964" cy="369332"/>
          </a:xfrm>
          <a:prstGeom prst="rect">
            <a:avLst/>
          </a:prstGeom>
          <a:noFill/>
        </p:spPr>
        <p:txBody>
          <a:bodyPr wrap="none" rtlCol="0">
            <a:spAutoFit/>
          </a:bodyPr>
          <a:lstStyle/>
          <a:p>
            <a:r>
              <a:rPr lang="zh-CN" altLang="en-US" b="1" dirty="0" smtClean="0"/>
              <a:t>温度灵敏度</a:t>
            </a:r>
            <a:r>
              <a:rPr lang="en-US" altLang="zh-CN" b="1" dirty="0" smtClean="0"/>
              <a:t>:</a:t>
            </a:r>
            <a:endParaRPr lang="zh-CN" altLang="en-US" b="1" dirty="0"/>
          </a:p>
        </p:txBody>
      </p:sp>
      <p:sp>
        <p:nvSpPr>
          <p:cNvPr id="12" name="页脚占位符 11"/>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1770128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34671" y="968188"/>
            <a:ext cx="45719" cy="369332"/>
          </a:xfrm>
          <a:prstGeom prst="rect">
            <a:avLst/>
          </a:prstGeom>
          <a:noFill/>
        </p:spPr>
        <p:txBody>
          <a:bodyPr wrap="square" rtlCol="0">
            <a:spAutoFit/>
          </a:bodyPr>
          <a:lstStyle/>
          <a:p>
            <a:endParaRPr lang="zh-CN" altLang="en-US" dirty="0"/>
          </a:p>
        </p:txBody>
      </p:sp>
      <p:pic>
        <p:nvPicPr>
          <p:cNvPr id="2" name="图片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34251" y="2420471"/>
            <a:ext cx="3865321" cy="1775012"/>
          </a:xfrm>
          <a:prstGeom prst="rect">
            <a:avLst/>
          </a:prstGeom>
        </p:spPr>
      </p:pic>
      <p:sp>
        <p:nvSpPr>
          <p:cNvPr id="3" name="矩形 2"/>
          <p:cNvSpPr/>
          <p:nvPr/>
        </p:nvSpPr>
        <p:spPr>
          <a:xfrm>
            <a:off x="2658035" y="645022"/>
            <a:ext cx="6096000" cy="646331"/>
          </a:xfrm>
          <a:prstGeom prst="rect">
            <a:avLst/>
          </a:prstGeom>
        </p:spPr>
        <p:txBody>
          <a:bodyPr>
            <a:spAutoFit/>
          </a:bodyPr>
          <a:lstStyle/>
          <a:p>
            <a:r>
              <a:rPr lang="zh-CN" altLang="en-US" dirty="0"/>
              <a:t>一个用</a:t>
            </a:r>
            <a:r>
              <a:rPr lang="en-US" altLang="zh-CN" dirty="0"/>
              <a:t>NTD</a:t>
            </a:r>
            <a:r>
              <a:rPr lang="zh-CN" altLang="en-US" dirty="0"/>
              <a:t>做温度传感器</a:t>
            </a:r>
            <a:r>
              <a:rPr lang="zh-CN" altLang="en-US" dirty="0" smtClean="0"/>
              <a:t>的微量热器</a:t>
            </a:r>
            <a:r>
              <a:rPr lang="zh-CN" altLang="en-US" dirty="0"/>
              <a:t>对入射粒子能量沉积的响应</a:t>
            </a:r>
          </a:p>
        </p:txBody>
      </p:sp>
      <p:sp>
        <p:nvSpPr>
          <p:cNvPr id="6" name="文本框 5"/>
          <p:cNvSpPr txBox="1"/>
          <p:nvPr/>
        </p:nvSpPr>
        <p:spPr>
          <a:xfrm>
            <a:off x="10152529" y="2702859"/>
            <a:ext cx="1642116" cy="369332"/>
          </a:xfrm>
          <a:prstGeom prst="rect">
            <a:avLst/>
          </a:prstGeom>
          <a:noFill/>
        </p:spPr>
        <p:txBody>
          <a:bodyPr wrap="none" rtlCol="0">
            <a:spAutoFit/>
          </a:bodyPr>
          <a:lstStyle/>
          <a:p>
            <a:r>
              <a:rPr lang="en-US" altLang="zh-CN" dirty="0" smtClean="0"/>
              <a:t>TeO2</a:t>
            </a:r>
            <a:r>
              <a:rPr lang="zh-CN" altLang="en-US" dirty="0" smtClean="0"/>
              <a:t>晶体</a:t>
            </a:r>
            <a:r>
              <a:rPr lang="en-US" altLang="zh-CN" dirty="0" smtClean="0"/>
              <a:t>+NTD</a:t>
            </a:r>
            <a:endParaRPr lang="zh-CN" altLang="en-US" dirty="0"/>
          </a:p>
        </p:txBody>
      </p:sp>
      <p:sp>
        <p:nvSpPr>
          <p:cNvPr id="8" name="页脚占位符 7"/>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2998065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内容占位符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513263" y="1492625"/>
            <a:ext cx="6086475" cy="4525963"/>
          </a:xfrm>
        </p:spPr>
      </p:pic>
      <p:sp>
        <p:nvSpPr>
          <p:cNvPr id="41988" name="文本框 2"/>
          <p:cNvSpPr txBox="1">
            <a:spLocks noChangeArrowheads="1"/>
          </p:cNvSpPr>
          <p:nvPr/>
        </p:nvSpPr>
        <p:spPr bwMode="auto">
          <a:xfrm>
            <a:off x="2495550" y="6126164"/>
            <a:ext cx="81041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a:t>FWHM=7keV for crystals of  5x5x5 and 9keV for one of 3x3x6 cm at 2615keV</a:t>
            </a:r>
            <a:endParaRPr lang="zh-CN" altLang="en-US" sz="1800"/>
          </a:p>
        </p:txBody>
      </p:sp>
      <p:pic>
        <p:nvPicPr>
          <p:cNvPr id="5" name="内容占位符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a:xfrm>
            <a:off x="1185308" y="1371601"/>
            <a:ext cx="2981325" cy="4525963"/>
          </a:xfrm>
          <a:prstGeom prst="rect">
            <a:avLst/>
          </a:prstGeom>
        </p:spPr>
      </p:pic>
      <p:sp>
        <p:nvSpPr>
          <p:cNvPr id="7" name="页脚占位符 6"/>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1199751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92943" y="684934"/>
            <a:ext cx="6096000" cy="646331"/>
          </a:xfrm>
          <a:prstGeom prst="rect">
            <a:avLst/>
          </a:prstGeom>
        </p:spPr>
        <p:txBody>
          <a:bodyPr>
            <a:spAutoFit/>
          </a:bodyPr>
          <a:lstStyle/>
          <a:p>
            <a:r>
              <a:rPr lang="en-US" altLang="zh-CN" dirty="0" smtClean="0"/>
              <a:t>2</a:t>
            </a:r>
            <a:r>
              <a:rPr lang="zh-CN" altLang="en-US" dirty="0" smtClean="0"/>
              <a:t> 超导</a:t>
            </a:r>
            <a:r>
              <a:rPr lang="zh-CN" altLang="en-US" dirty="0"/>
              <a:t>跳变边温度传感器（</a:t>
            </a:r>
            <a:r>
              <a:rPr lang="en-US" altLang="zh-CN" dirty="0"/>
              <a:t>Transition Edge Sensor-TES</a:t>
            </a:r>
            <a:r>
              <a:rPr lang="zh-CN" altLang="en-US" dirty="0"/>
              <a:t>） </a:t>
            </a:r>
            <a:endParaRPr lang="en-US" altLang="zh-CN" dirty="0"/>
          </a:p>
          <a:p>
            <a:r>
              <a:rPr lang="en-US" altLang="zh-CN" dirty="0"/>
              <a:t> SPT-Superconductor-Phase Transition</a:t>
            </a:r>
            <a:endParaRPr lang="zh-CN" altLang="en-US" dirty="0"/>
          </a:p>
        </p:txBody>
      </p:sp>
      <mc:AlternateContent xmlns:mc="http://schemas.openxmlformats.org/markup-compatibility/2006">
        <mc:Choice xmlns:a14="http://schemas.microsoft.com/office/drawing/2010/main" xmlns="" Requires="a14">
          <p:sp>
            <p:nvSpPr>
              <p:cNvPr id="3" name="文本框 2"/>
              <p:cNvSpPr txBox="1"/>
              <p:nvPr/>
            </p:nvSpPr>
            <p:spPr>
              <a:xfrm>
                <a:off x="2286000" y="5486400"/>
                <a:ext cx="6309360" cy="646331"/>
              </a:xfrm>
              <a:prstGeom prst="rect">
                <a:avLst/>
              </a:prstGeom>
              <a:noFill/>
            </p:spPr>
            <p:txBody>
              <a:bodyPr wrap="square" rtlCol="0">
                <a:spAutoFit/>
              </a:bodyPr>
              <a:lstStyle/>
              <a:p>
                <a:r>
                  <a:rPr lang="zh-CN" altLang="en-US" dirty="0" smtClean="0"/>
                  <a:t>图</a:t>
                </a:r>
                <a:r>
                  <a:rPr lang="en-US" altLang="zh-CN" dirty="0" smtClean="0"/>
                  <a:t>2.4Ti/AlTES</a:t>
                </a:r>
                <a:r>
                  <a:rPr lang="zh-CN" altLang="en-US" dirty="0" smtClean="0"/>
                  <a:t>单元，</a:t>
                </a:r>
                <a:r>
                  <a:rPr lang="en-US" altLang="zh-CN" dirty="0" smtClean="0"/>
                  <a:t>Ti(60nm)/Al(45nm)</a:t>
                </a:r>
                <a:r>
                  <a:rPr lang="zh-CN" altLang="en-US" dirty="0" smtClean="0"/>
                  <a:t> 双层（</a:t>
                </a:r>
                <a:r>
                  <a:rPr lang="en-US" altLang="zh-CN" dirty="0" smtClean="0"/>
                  <a:t>50X100</a:t>
                </a:r>
                <a14:m>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𝜇</m:t>
                        </m:r>
                        <m:r>
                          <a:rPr lang="en-US" altLang="zh-CN" b="0" i="1" smtClean="0">
                            <a:latin typeface="Cambria Math" panose="02040503050406030204" pitchFamily="18" charset="0"/>
                          </a:rPr>
                          <m:t>𝑚</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r>
                      <a:rPr lang="zh-CN" altLang="en-US" i="1">
                        <a:latin typeface="Cambria Math" panose="02040503050406030204" pitchFamily="18" charset="0"/>
                      </a:rPr>
                      <m:t>膜</m:t>
                    </m:r>
                    <m:r>
                      <a:rPr lang="en-US" altLang="zh-CN" b="0" i="0" smtClean="0">
                        <a:latin typeface="Cambria Math" panose="02040503050406030204" pitchFamily="18" charset="0"/>
                      </a:rPr>
                      <m:t>   </m:t>
                    </m:r>
                    <m:r>
                      <a:rPr lang="zh-CN" altLang="en-US" i="1">
                        <a:latin typeface="Cambria Math" panose="02040503050406030204" pitchFamily="18" charset="0"/>
                      </a:rPr>
                      <m:t>澱积</m:t>
                    </m:r>
                  </m:oMath>
                </a14:m>
                <a:r>
                  <a:rPr lang="zh-CN" altLang="en-US" dirty="0" smtClean="0"/>
                  <a:t>在</a:t>
                </a:r>
                <a:r>
                  <a:rPr lang="en-US" altLang="zh-CN" dirty="0" err="1" smtClean="0"/>
                  <a:t>SiN</a:t>
                </a:r>
                <a:r>
                  <a:rPr lang="zh-CN" altLang="en-US" dirty="0" smtClean="0"/>
                  <a:t> 的膜上，以</a:t>
                </a:r>
                <a:r>
                  <a:rPr lang="en-US" altLang="zh-CN" dirty="0" smtClean="0"/>
                  <a:t>Si</a:t>
                </a:r>
                <a:r>
                  <a:rPr lang="zh-CN" altLang="en-US" dirty="0" smtClean="0"/>
                  <a:t> 片为衬底。</a:t>
                </a:r>
                <a:endParaRPr lang="en-US" altLang="zh-CN" dirty="0" smtClean="0"/>
              </a:p>
            </p:txBody>
          </p:sp>
        </mc:Choice>
        <mc:Fallback>
          <p:sp>
            <p:nvSpPr>
              <p:cNvPr id="3" name="文本框 2"/>
              <p:cNvSpPr txBox="1">
                <a:spLocks noRot="1" noChangeAspect="1" noMove="1" noResize="1" noEditPoints="1" noAdjustHandles="1" noChangeArrowheads="1" noChangeShapeType="1" noTextEdit="1"/>
              </p:cNvSpPr>
              <p:nvPr/>
            </p:nvSpPr>
            <p:spPr>
              <a:xfrm>
                <a:off x="2286000" y="5486400"/>
                <a:ext cx="6309360" cy="646331"/>
              </a:xfrm>
              <a:prstGeom prst="rect">
                <a:avLst/>
              </a:prstGeom>
              <a:blipFill rotWithShape="0">
                <a:blip r:embed="rId2"/>
                <a:stretch>
                  <a:fillRect l="-773" t="-7547" b="-15094"/>
                </a:stretch>
              </a:blipFill>
            </p:spPr>
            <p:txBody>
              <a:bodyPr/>
              <a:lstStyle/>
              <a:p>
                <a:r>
                  <a:rPr lang="zh-CN" altLang="en-US">
                    <a:noFill/>
                  </a:rPr>
                  <a:t> </a:t>
                </a:r>
              </a:p>
            </p:txBody>
          </p:sp>
        </mc:Fallback>
      </mc:AlternateContent>
      <p:pic>
        <p:nvPicPr>
          <p:cNvPr id="6" name="图片 5"/>
          <p:cNvPicPr>
            <a:picLocks noChangeAspect="1"/>
          </p:cNvPicPr>
          <p:nvPr/>
        </p:nvPicPr>
        <p:blipFill>
          <a:blip r:embed="rId3"/>
          <a:stretch>
            <a:fillRect/>
          </a:stretch>
        </p:blipFill>
        <p:spPr>
          <a:xfrm>
            <a:off x="2602523" y="1549541"/>
            <a:ext cx="4579793" cy="3896413"/>
          </a:xfrm>
          <a:prstGeom prst="rect">
            <a:avLst/>
          </a:prstGeom>
        </p:spPr>
      </p:pic>
      <p:sp>
        <p:nvSpPr>
          <p:cNvPr id="7" name="矩形 6"/>
          <p:cNvSpPr/>
          <p:nvPr/>
        </p:nvSpPr>
        <p:spPr>
          <a:xfrm>
            <a:off x="386673" y="6350600"/>
            <a:ext cx="4001416" cy="338554"/>
          </a:xfrm>
          <a:prstGeom prst="rect">
            <a:avLst/>
          </a:prstGeom>
        </p:spPr>
        <p:txBody>
          <a:bodyPr wrap="none">
            <a:spAutoFit/>
          </a:bodyPr>
          <a:lstStyle/>
          <a:p>
            <a:r>
              <a:rPr lang="en-US" altLang="zh-CN" sz="1600" dirty="0" smtClean="0"/>
              <a:t>[2]</a:t>
            </a:r>
            <a:r>
              <a:rPr lang="zh-CN" altLang="en-US" sz="1600" dirty="0" smtClean="0"/>
              <a:t>王</a:t>
            </a:r>
            <a:r>
              <a:rPr lang="zh-CN" altLang="en-US" sz="1600" dirty="0"/>
              <a:t>天顺 中国科学技术大学博士</a:t>
            </a:r>
            <a:r>
              <a:rPr lang="zh-CN" altLang="en-US" sz="1600" dirty="0" smtClean="0"/>
              <a:t>论文 </a:t>
            </a:r>
            <a:r>
              <a:rPr lang="en-US" altLang="zh-CN" sz="1600" dirty="0" smtClean="0"/>
              <a:t>2014</a:t>
            </a:r>
            <a:endParaRPr lang="zh-CN" altLang="en-US" sz="1600" dirty="0"/>
          </a:p>
        </p:txBody>
      </p:sp>
      <p:sp>
        <p:nvSpPr>
          <p:cNvPr id="9" name="页脚占位符 8"/>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3605473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213847" y="5607424"/>
            <a:ext cx="45719" cy="369332"/>
          </a:xfrm>
          <a:prstGeom prst="rect">
            <a:avLst/>
          </a:prstGeom>
          <a:noFill/>
        </p:spPr>
        <p:txBody>
          <a:bodyPr wrap="square" rtlCol="0">
            <a:spAutoFit/>
          </a:bodyPr>
          <a:lstStyle/>
          <a:p>
            <a:endParaRPr lang="zh-CN" altLang="en-US" dirty="0"/>
          </a:p>
        </p:txBody>
      </p:sp>
      <mc:AlternateContent xmlns:mc="http://schemas.openxmlformats.org/markup-compatibility/2006">
        <mc:Choice xmlns:a14="http://schemas.microsoft.com/office/drawing/2010/main" xmlns="" Requires="a14">
          <p:sp>
            <p:nvSpPr>
              <p:cNvPr id="7" name="文本框 6"/>
              <p:cNvSpPr txBox="1"/>
              <p:nvPr/>
            </p:nvSpPr>
            <p:spPr>
              <a:xfrm>
                <a:off x="3458845" y="5284696"/>
                <a:ext cx="4893584" cy="646331"/>
              </a:xfrm>
              <a:prstGeom prst="rect">
                <a:avLst/>
              </a:prstGeom>
              <a:noFill/>
            </p:spPr>
            <p:txBody>
              <a:bodyPr wrap="none" rtlCol="0">
                <a:spAutoFit/>
              </a:bodyPr>
              <a:lstStyle/>
              <a:p>
                <a:r>
                  <a:rPr lang="zh-CN" altLang="en-US" dirty="0" smtClean="0"/>
                  <a:t>图</a:t>
                </a:r>
                <a:r>
                  <a:rPr lang="en-US" altLang="zh-CN" dirty="0" smtClean="0"/>
                  <a:t>2.4Al/Ti-</a:t>
                </a:r>
                <a:r>
                  <a:rPr lang="zh-CN" altLang="en-US" dirty="0" smtClean="0"/>
                  <a:t>膜 </a:t>
                </a:r>
                <a:r>
                  <a:rPr lang="en-US" altLang="zh-CN" dirty="0" smtClean="0"/>
                  <a:t>TES[a]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𝑐</m:t>
                        </m:r>
                      </m:sub>
                    </m:sSub>
                    <m:r>
                      <a:rPr lang="en-US" altLang="zh-CN" b="0" i="1" smtClean="0">
                        <a:latin typeface="Cambria Math" panose="02040503050406030204" pitchFamily="18" charset="0"/>
                      </a:rPr>
                      <m:t>=524</m:t>
                    </m:r>
                    <m:r>
                      <a:rPr lang="en-US" altLang="zh-CN" b="0" i="1" smtClean="0">
                        <a:latin typeface="Cambria Math" panose="02040503050406030204" pitchFamily="18" charset="0"/>
                      </a:rPr>
                      <m:t>𝑚𝐾</m:t>
                    </m:r>
                  </m:oMath>
                </a14:m>
                <a:r>
                  <a:rPr lang="zh-CN" altLang="en-US" dirty="0" smtClean="0"/>
                  <a:t>转变宽度 </a:t>
                </a:r>
                <a:r>
                  <a:rPr lang="en-US" altLang="zh-CN" dirty="0" smtClean="0"/>
                  <a:t>2mK</a:t>
                </a:r>
              </a:p>
              <a:p>
                <a:r>
                  <a:rPr lang="zh-CN" altLang="en-US" dirty="0" smtClean="0"/>
                  <a:t>和 </a:t>
                </a:r>
                <a:r>
                  <a:rPr lang="en-US" altLang="zh-CN" dirty="0" smtClean="0"/>
                  <a:t>W-</a:t>
                </a:r>
                <a:r>
                  <a:rPr lang="zh-CN" altLang="en-US" dirty="0" smtClean="0"/>
                  <a:t>膜</a:t>
                </a:r>
                <a:r>
                  <a:rPr lang="en-US" altLang="zh-CN" dirty="0" smtClean="0"/>
                  <a:t>TES[b]</a:t>
                </a:r>
                <a:r>
                  <a:rPr lang="zh-CN" altLang="en-US" dirty="0" smtClean="0"/>
                  <a:t> 的热电阻的温度响应特性</a:t>
                </a:r>
                <a:endParaRPr lang="zh-CN" altLang="en-US" dirty="0"/>
              </a:p>
            </p:txBody>
          </p:sp>
        </mc:Choice>
        <mc:Fallback>
          <p:sp>
            <p:nvSpPr>
              <p:cNvPr id="7" name="文本框 6"/>
              <p:cNvSpPr txBox="1">
                <a:spLocks noRot="1" noChangeAspect="1" noMove="1" noResize="1" noEditPoints="1" noAdjustHandles="1" noChangeArrowheads="1" noChangeShapeType="1" noTextEdit="1"/>
              </p:cNvSpPr>
              <p:nvPr/>
            </p:nvSpPr>
            <p:spPr>
              <a:xfrm>
                <a:off x="3458845" y="5284696"/>
                <a:ext cx="4893584" cy="646331"/>
              </a:xfrm>
              <a:prstGeom prst="rect">
                <a:avLst/>
              </a:prstGeom>
              <a:blipFill rotWithShape="0">
                <a:blip r:embed="rId2"/>
                <a:stretch>
                  <a:fillRect l="-996" t="-8491" r="-249" b="-15094"/>
                </a:stretch>
              </a:blipFill>
            </p:spPr>
            <p:txBody>
              <a:bodyPr/>
              <a:lstStyle/>
              <a:p>
                <a:r>
                  <a:rPr lang="zh-CN" altLang="en-US">
                    <a:noFill/>
                  </a:rPr>
                  <a:t> </a:t>
                </a:r>
              </a:p>
            </p:txBody>
          </p:sp>
        </mc:Fallback>
      </mc:AlternateContent>
      <p:pic>
        <p:nvPicPr>
          <p:cNvPr id="8" name="图片 7"/>
          <p:cNvPicPr>
            <a:picLocks noChangeAspect="1"/>
          </p:cNvPicPr>
          <p:nvPr/>
        </p:nvPicPr>
        <p:blipFill>
          <a:blip r:embed="rId3"/>
          <a:stretch>
            <a:fillRect/>
          </a:stretch>
        </p:blipFill>
        <p:spPr>
          <a:xfrm>
            <a:off x="6207598" y="1617002"/>
            <a:ext cx="4214326" cy="3302000"/>
          </a:xfrm>
          <a:prstGeom prst="rect">
            <a:avLst/>
          </a:prstGeom>
        </p:spPr>
      </p:pic>
      <p:sp>
        <p:nvSpPr>
          <p:cNvPr id="3" name="文本框 2"/>
          <p:cNvSpPr txBox="1"/>
          <p:nvPr/>
        </p:nvSpPr>
        <p:spPr>
          <a:xfrm>
            <a:off x="3458845" y="4919002"/>
            <a:ext cx="295274" cy="369332"/>
          </a:xfrm>
          <a:prstGeom prst="rect">
            <a:avLst/>
          </a:prstGeom>
          <a:noFill/>
        </p:spPr>
        <p:txBody>
          <a:bodyPr wrap="none" rtlCol="0">
            <a:spAutoFit/>
          </a:bodyPr>
          <a:lstStyle/>
          <a:p>
            <a:r>
              <a:rPr lang="en-US" altLang="zh-CN" dirty="0" smtClean="0"/>
              <a:t>a</a:t>
            </a:r>
            <a:endParaRPr lang="zh-CN" altLang="en-US" dirty="0"/>
          </a:p>
        </p:txBody>
      </p:sp>
      <p:sp>
        <p:nvSpPr>
          <p:cNvPr id="9" name="文本框 8"/>
          <p:cNvSpPr txBox="1"/>
          <p:nvPr/>
        </p:nvSpPr>
        <p:spPr>
          <a:xfrm>
            <a:off x="8108576" y="4923907"/>
            <a:ext cx="306494" cy="369332"/>
          </a:xfrm>
          <a:prstGeom prst="rect">
            <a:avLst/>
          </a:prstGeom>
          <a:noFill/>
        </p:spPr>
        <p:txBody>
          <a:bodyPr wrap="none" rtlCol="0">
            <a:spAutoFit/>
          </a:bodyPr>
          <a:lstStyle/>
          <a:p>
            <a:r>
              <a:rPr lang="en-US" altLang="zh-CN" dirty="0" smtClean="0"/>
              <a:t>b</a:t>
            </a:r>
            <a:endParaRPr lang="zh-CN" altLang="en-US" dirty="0"/>
          </a:p>
        </p:txBody>
      </p:sp>
      <p:sp>
        <p:nvSpPr>
          <p:cNvPr id="10" name="文本框 9"/>
          <p:cNvSpPr txBox="1"/>
          <p:nvPr/>
        </p:nvSpPr>
        <p:spPr>
          <a:xfrm>
            <a:off x="470647" y="5983944"/>
            <a:ext cx="3693640" cy="646331"/>
          </a:xfrm>
          <a:prstGeom prst="rect">
            <a:avLst/>
          </a:prstGeom>
          <a:noFill/>
        </p:spPr>
        <p:txBody>
          <a:bodyPr wrap="none" rtlCol="0">
            <a:spAutoFit/>
          </a:bodyPr>
          <a:lstStyle/>
          <a:p>
            <a:r>
              <a:rPr lang="en-US" altLang="zh-CN" dirty="0" smtClean="0"/>
              <a:t>a-</a:t>
            </a:r>
            <a:r>
              <a:rPr lang="zh-CN" altLang="en-US" sz="1400" dirty="0" smtClean="0"/>
              <a:t>王天顺 中国科学技术大学博士论文</a:t>
            </a:r>
            <a:endParaRPr lang="en-US" altLang="zh-CN" sz="1400" dirty="0" smtClean="0"/>
          </a:p>
          <a:p>
            <a:r>
              <a:rPr lang="en-US" altLang="zh-CN" dirty="0" smtClean="0"/>
              <a:t>b-</a:t>
            </a:r>
            <a:r>
              <a:rPr lang="en-US" altLang="zh-CN" dirty="0" err="1" smtClean="0"/>
              <a:t>Colling</a:t>
            </a:r>
            <a:r>
              <a:rPr lang="en-US" altLang="zh-CN" dirty="0" smtClean="0"/>
              <a:t> P. J. Low Temp. Phys. 93:514</a:t>
            </a:r>
            <a:endParaRPr lang="zh-CN" altLang="en-US" dirty="0"/>
          </a:p>
        </p:txBody>
      </p:sp>
      <p:pic>
        <p:nvPicPr>
          <p:cNvPr id="11" name="图片 10"/>
          <p:cNvPicPr>
            <a:picLocks noChangeAspect="1"/>
          </p:cNvPicPr>
          <p:nvPr/>
        </p:nvPicPr>
        <p:blipFill>
          <a:blip r:embed="rId4"/>
          <a:stretch>
            <a:fillRect/>
          </a:stretch>
        </p:blipFill>
        <p:spPr>
          <a:xfrm>
            <a:off x="1519521" y="1701627"/>
            <a:ext cx="4267662" cy="3253153"/>
          </a:xfrm>
          <a:prstGeom prst="rect">
            <a:avLst/>
          </a:prstGeom>
        </p:spPr>
      </p:pic>
      <mc:AlternateContent xmlns:mc="http://schemas.openxmlformats.org/markup-compatibility/2006">
        <mc:Choice xmlns:a14="http://schemas.microsoft.com/office/drawing/2010/main" xmlns="" Requires="a14">
          <p:sp>
            <p:nvSpPr>
              <p:cNvPr id="12" name="文本框 11"/>
              <p:cNvSpPr txBox="1"/>
              <p:nvPr/>
            </p:nvSpPr>
            <p:spPr>
              <a:xfrm>
                <a:off x="815415" y="5192363"/>
                <a:ext cx="1718163" cy="307777"/>
              </a:xfrm>
              <a:prstGeom prst="rect">
                <a:avLst/>
              </a:prstGeom>
              <a:noFill/>
            </p:spPr>
            <p:txBody>
              <a:bodyPr wrap="none" lIns="0" tIns="0" rIns="0" bIns="0" rtlCol="0">
                <a:spAutoFit/>
              </a:bodyPr>
              <a:lstStyle/>
              <a:p>
                <a14:m>
                  <m:oMath xmlns:m="http://schemas.openxmlformats.org/officeDocument/2006/math">
                    <m:r>
                      <a:rPr lang="zh-CN" altLang="en-US" sz="2000" b="1" i="1" smtClean="0">
                        <a:latin typeface="Cambria Math" panose="02040503050406030204" pitchFamily="18" charset="0"/>
                      </a:rPr>
                      <m:t>𝜶</m:t>
                    </m:r>
                    <m:r>
                      <a:rPr lang="zh-CN" altLang="en-US" sz="2000" b="1" i="1">
                        <a:latin typeface="Cambria Math" panose="02040503050406030204" pitchFamily="18" charset="0"/>
                      </a:rPr>
                      <m:t> </m:t>
                    </m:r>
                  </m:oMath>
                </a14:m>
                <a:r>
                  <a:rPr lang="zh-CN" altLang="en-US" sz="2000" b="1" dirty="0" smtClean="0"/>
                  <a:t>可以大到</a:t>
                </a:r>
                <a:r>
                  <a:rPr lang="en-US" altLang="zh-CN" sz="2000" b="1" dirty="0" smtClean="0"/>
                  <a:t>+10</a:t>
                </a:r>
                <a:r>
                  <a:rPr lang="en-US" altLang="zh-CN" sz="2000" b="1" baseline="30000" dirty="0" smtClean="0"/>
                  <a:t>3</a:t>
                </a:r>
                <a:endParaRPr lang="zh-CN" altLang="en-US" sz="2000" b="1" baseline="30000" dirty="0"/>
              </a:p>
            </p:txBody>
          </p:sp>
        </mc:Choice>
        <mc:Fallback>
          <p:sp>
            <p:nvSpPr>
              <p:cNvPr id="12" name="文本框 11"/>
              <p:cNvSpPr txBox="1">
                <a:spLocks noRot="1" noChangeAspect="1" noMove="1" noResize="1" noEditPoints="1" noAdjustHandles="1" noChangeArrowheads="1" noChangeShapeType="1" noTextEdit="1"/>
              </p:cNvSpPr>
              <p:nvPr/>
            </p:nvSpPr>
            <p:spPr>
              <a:xfrm>
                <a:off x="815415" y="5192363"/>
                <a:ext cx="1718163" cy="307777"/>
              </a:xfrm>
              <a:prstGeom prst="rect">
                <a:avLst/>
              </a:prstGeom>
              <a:blipFill rotWithShape="0">
                <a:blip r:embed="rId5"/>
                <a:stretch>
                  <a:fillRect l="-3901" t="-32000" r="-7092" b="-52000"/>
                </a:stretch>
              </a:blipFill>
            </p:spPr>
            <p:txBody>
              <a:bodyPr/>
              <a:lstStyle/>
              <a:p>
                <a:r>
                  <a:rPr lang="zh-CN" altLang="en-US">
                    <a:noFill/>
                  </a:rPr>
                  <a:t> </a:t>
                </a:r>
              </a:p>
            </p:txBody>
          </p:sp>
        </mc:Fallback>
      </mc:AlternateContent>
      <p:sp>
        <p:nvSpPr>
          <p:cNvPr id="14" name="页脚占位符 13"/>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4145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65729" y="1143000"/>
            <a:ext cx="3262432" cy="461665"/>
          </a:xfrm>
          <a:prstGeom prst="rect">
            <a:avLst/>
          </a:prstGeom>
          <a:noFill/>
        </p:spPr>
        <p:txBody>
          <a:bodyPr wrap="none" rtlCol="0">
            <a:spAutoFit/>
          </a:bodyPr>
          <a:lstStyle/>
          <a:p>
            <a:r>
              <a:rPr lang="zh-CN" altLang="en-US" sz="2400" dirty="0" smtClean="0"/>
              <a:t>声子探测器的能量分辨</a:t>
            </a:r>
            <a:endParaRPr lang="zh-CN" altLang="en-US" sz="2400" dirty="0"/>
          </a:p>
        </p:txBody>
      </p:sp>
      <mc:AlternateContent xmlns:mc="http://schemas.openxmlformats.org/markup-compatibility/2006">
        <mc:Choice xmlns:a14="http://schemas.microsoft.com/office/drawing/2010/main" xmlns="" Requires="a14">
          <p:sp>
            <p:nvSpPr>
              <p:cNvPr id="5" name="矩形 4"/>
              <p:cNvSpPr/>
              <p:nvPr/>
            </p:nvSpPr>
            <p:spPr>
              <a:xfrm>
                <a:off x="1358153" y="2366682"/>
                <a:ext cx="7785847" cy="646331"/>
              </a:xfrm>
              <a:prstGeom prst="rect">
                <a:avLst/>
              </a:prstGeom>
            </p:spPr>
            <p:txBody>
              <a:bodyPr wrap="square">
                <a:spAutoFit/>
              </a:bodyPr>
              <a:lstStyle/>
              <a:p>
                <a:pPr algn="just">
                  <a:spcAft>
                    <a:spcPts val="0"/>
                  </a:spcAft>
                  <a:tabLst>
                    <a:tab pos="4267200" algn="l"/>
                  </a:tabLst>
                </a:pPr>
                <a:r>
                  <a:rPr lang="zh-CN" altLang="zh-CN" kern="100" dirty="0">
                    <a:latin typeface="Calibri" panose="020F0502020204030204" pitchFamily="34" charset="0"/>
                    <a:cs typeface="Times New Roman" panose="02020603050405020304" pitchFamily="18" charset="0"/>
                  </a:rPr>
                  <a:t>当吸收体的平衡温度为</a:t>
                </a:r>
                <a:r>
                  <a:rPr lang="en-US" altLang="zh-CN" kern="100" dirty="0">
                    <a:latin typeface="Calibri" panose="020F0502020204030204" pitchFamily="34" charset="0"/>
                    <a:cs typeface="Times New Roman" panose="02020603050405020304" pitchFamily="18" charset="0"/>
                  </a:rPr>
                  <a:t>T</a:t>
                </a:r>
                <a:r>
                  <a:rPr lang="zh-CN" altLang="zh-CN" kern="100" dirty="0">
                    <a:latin typeface="Calibri" panose="020F0502020204030204" pitchFamily="34" charset="0"/>
                    <a:cs typeface="Times New Roman" panose="02020603050405020304" pitchFamily="18" charset="0"/>
                  </a:rPr>
                  <a:t>，声子的模数</a:t>
                </a:r>
                <a:r>
                  <a:rPr lang="en-US" altLang="zh-CN" kern="100" dirty="0">
                    <a:latin typeface="Calibri" panose="020F0502020204030204" pitchFamily="34" charset="0"/>
                    <a:cs typeface="Times New Roman" panose="02020603050405020304" pitchFamily="18" charset="0"/>
                  </a:rPr>
                  <a:t>(Number of modes)</a:t>
                </a:r>
                <a14:m>
                  <m:oMath xmlns:m="http://schemas.openxmlformats.org/officeDocument/2006/math">
                    <m:r>
                      <m:rPr>
                        <m:sty m:val="p"/>
                      </m:rPr>
                      <a:rPr lang="en-US" altLang="zh-CN" kern="100">
                        <a:latin typeface="Cambria Math" panose="02040503050406030204" pitchFamily="18" charset="0"/>
                        <a:cs typeface="Times New Roman" panose="02020603050405020304" pitchFamily="18" charset="0"/>
                      </a:rPr>
                      <m:t>N</m:t>
                    </m:r>
                    <m:r>
                      <a:rPr lang="en-US" altLang="zh-CN" kern="100">
                        <a:latin typeface="Cambria Math" panose="02040503050406030204" pitchFamily="18" charset="0"/>
                        <a:cs typeface="Times New Roman" panose="02020603050405020304" pitchFamily="18" charset="0"/>
                      </a:rPr>
                      <m:t>=</m:t>
                    </m:r>
                    <m:r>
                      <m:rPr>
                        <m:sty m:val="p"/>
                      </m:rPr>
                      <a:rPr lang="en-US" altLang="zh-CN" kern="100">
                        <a:latin typeface="Cambria Math" panose="02040503050406030204" pitchFamily="18" charset="0"/>
                        <a:cs typeface="Times New Roman" panose="02020603050405020304" pitchFamily="18" charset="0"/>
                      </a:rPr>
                      <m:t>C</m:t>
                    </m:r>
                    <m:r>
                      <a:rPr lang="en-US" altLang="zh-CN" kern="100">
                        <a:latin typeface="Cambria Math" panose="02040503050406030204" pitchFamily="18" charset="0"/>
                        <a:cs typeface="Times New Roman" panose="02020603050405020304" pitchFamily="18" charset="0"/>
                      </a:rPr>
                      <m:t>(</m:t>
                    </m:r>
                    <m:r>
                      <m:rPr>
                        <m:sty m:val="p"/>
                      </m:rPr>
                      <a:rPr lang="en-US" altLang="zh-CN" kern="100">
                        <a:latin typeface="Cambria Math" panose="02040503050406030204" pitchFamily="18" charset="0"/>
                        <a:cs typeface="Times New Roman" panose="02020603050405020304" pitchFamily="18" charset="0"/>
                      </a:rPr>
                      <m:t>T</m:t>
                    </m:r>
                    <m:r>
                      <a:rPr lang="en-US" altLang="zh-CN" kern="100">
                        <a:latin typeface="Cambria Math" panose="02040503050406030204" pitchFamily="18" charset="0"/>
                        <a:cs typeface="Times New Roman" panose="02020603050405020304" pitchFamily="18" charset="0"/>
                      </a:rPr>
                      <m:t>)/</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𝑘</m:t>
                        </m:r>
                      </m:e>
                      <m:sub>
                        <m:r>
                          <a:rPr lang="en-US" altLang="zh-CN" i="1" kern="100">
                            <a:latin typeface="Cambria Math" panose="02040503050406030204" pitchFamily="18" charset="0"/>
                            <a:cs typeface="Times New Roman" panose="02020603050405020304" pitchFamily="18" charset="0"/>
                          </a:rPr>
                          <m:t>𝐵</m:t>
                        </m:r>
                      </m:sub>
                    </m:sSub>
                  </m:oMath>
                </a14:m>
                <a:r>
                  <a:rPr lang="zh-CN" altLang="zh-CN" kern="100" dirty="0">
                    <a:latin typeface="Calibri" panose="020F0502020204030204" pitchFamily="34" charset="0"/>
                    <a:cs typeface="Times New Roman" panose="02020603050405020304" pitchFamily="18" charset="0"/>
                  </a:rPr>
                  <a:t>每个声子模式的平均能量</a:t>
                </a:r>
                <a14:m>
                  <m:oMath xmlns:m="http://schemas.openxmlformats.org/officeDocument/2006/math">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𝑘</m:t>
                        </m:r>
                      </m:e>
                      <m:sub>
                        <m:r>
                          <a:rPr lang="en-US" altLang="zh-CN" i="1" kern="100">
                            <a:latin typeface="Cambria Math" panose="02040503050406030204" pitchFamily="18" charset="0"/>
                            <a:cs typeface="Times New Roman" panose="02020603050405020304" pitchFamily="18" charset="0"/>
                          </a:rPr>
                          <m:t>𝐵</m:t>
                        </m:r>
                      </m:sub>
                    </m:sSub>
                    <m:r>
                      <a:rPr lang="en-US" altLang="zh-CN" i="1" kern="100">
                        <a:latin typeface="Cambria Math" panose="02040503050406030204" pitchFamily="18" charset="0"/>
                        <a:cs typeface="Times New Roman" panose="02020603050405020304" pitchFamily="18" charset="0"/>
                      </a:rPr>
                      <m:t>𝑇</m:t>
                    </m:r>
                  </m:oMath>
                </a14:m>
                <a:r>
                  <a:rPr lang="en-US" altLang="zh-CN" kern="100" dirty="0">
                    <a:latin typeface="Calibri" panose="020F0502020204030204" pitchFamily="34" charset="0"/>
                    <a:cs typeface="Times New Roman" panose="02020603050405020304" pitchFamily="18" charset="0"/>
                  </a:rPr>
                  <a:t>.</a:t>
                </a:r>
                <a:r>
                  <a:rPr lang="zh-CN" altLang="zh-CN" kern="100" dirty="0">
                    <a:latin typeface="Calibri" panose="020F0502020204030204" pitchFamily="34" charset="0"/>
                    <a:cs typeface="Times New Roman" panose="02020603050405020304" pitchFamily="18" charset="0"/>
                  </a:rPr>
                  <a:t>热测量（声子统计）的固有能量分辨</a:t>
                </a:r>
                <a:r>
                  <a:rPr lang="zh-CN" altLang="zh-CN" kern="100" dirty="0" smtClean="0">
                    <a:latin typeface="Calibri" panose="020F0502020204030204" pitchFamily="34" charset="0"/>
                    <a:cs typeface="Times New Roman" panose="02020603050405020304" pitchFamily="18" charset="0"/>
                  </a:rPr>
                  <a:t>：</a:t>
                </a:r>
                <a:endParaRPr lang="zh-CN" altLang="zh-CN" kern="100" dirty="0">
                  <a:latin typeface="Calibri" panose="020F0502020204030204" pitchFamily="34" charset="0"/>
                  <a:cs typeface="Times New Roman" panose="02020603050405020304" pitchFamily="18" charset="0"/>
                </a:endParaRPr>
              </a:p>
            </p:txBody>
          </p:sp>
        </mc:Choice>
        <mc:Fallback>
          <p:sp>
            <p:nvSpPr>
              <p:cNvPr id="5" name="矩形 4"/>
              <p:cNvSpPr>
                <a:spLocks noRot="1" noChangeAspect="1" noMove="1" noResize="1" noEditPoints="1" noAdjustHandles="1" noChangeArrowheads="1" noChangeShapeType="1" noTextEdit="1"/>
              </p:cNvSpPr>
              <p:nvPr/>
            </p:nvSpPr>
            <p:spPr>
              <a:xfrm>
                <a:off x="1358153" y="2366682"/>
                <a:ext cx="7785847" cy="646331"/>
              </a:xfrm>
              <a:prstGeom prst="rect">
                <a:avLst/>
              </a:prstGeom>
              <a:blipFill rotWithShape="0">
                <a:blip r:embed="rId3"/>
                <a:stretch>
                  <a:fillRect l="-705" t="-7547" r="-626" b="-1509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6" name="矩形 5"/>
              <p:cNvSpPr/>
              <p:nvPr/>
            </p:nvSpPr>
            <p:spPr>
              <a:xfrm>
                <a:off x="1326783" y="4184312"/>
                <a:ext cx="9135029" cy="1477328"/>
              </a:xfrm>
              <a:prstGeom prst="rect">
                <a:avLst/>
              </a:prstGeom>
            </p:spPr>
            <p:txBody>
              <a:bodyPr wrap="square">
                <a:spAutoFit/>
              </a:bodyPr>
              <a:lstStyle/>
              <a:p>
                <a:pPr indent="266700" algn="just">
                  <a:spcAft>
                    <a:spcPts val="0"/>
                  </a:spcAft>
                  <a:tabLst>
                    <a:tab pos="4267200" algn="l"/>
                  </a:tabLst>
                </a:pPr>
                <a:r>
                  <a:rPr lang="zh-CN" altLang="zh-CN" kern="100" dirty="0" smtClean="0">
                    <a:latin typeface="Calibri" panose="020F0502020204030204" pitchFamily="34" charset="0"/>
                    <a:cs typeface="Times New Roman" panose="02020603050405020304" pitchFamily="18" charset="0"/>
                  </a:rPr>
                  <a:t>ξ是</a:t>
                </a:r>
                <a:r>
                  <a:rPr lang="zh-CN" altLang="zh-CN" kern="100" dirty="0">
                    <a:latin typeface="Calibri" panose="020F0502020204030204" pitchFamily="34" charset="0"/>
                    <a:cs typeface="Times New Roman" panose="02020603050405020304" pitchFamily="18" charset="0"/>
                  </a:rPr>
                  <a:t>无量纲的因子（类似于</a:t>
                </a:r>
                <a:r>
                  <a:rPr lang="en-US" altLang="zh-CN" kern="100" dirty="0" err="1">
                    <a:latin typeface="Calibri" panose="020F0502020204030204" pitchFamily="34" charset="0"/>
                    <a:cs typeface="Times New Roman" panose="02020603050405020304" pitchFamily="18" charset="0"/>
                  </a:rPr>
                  <a:t>Fano</a:t>
                </a:r>
                <a:r>
                  <a:rPr lang="en-US" altLang="zh-CN" kern="100" dirty="0">
                    <a:latin typeface="Calibri" panose="020F0502020204030204" pitchFamily="34" charset="0"/>
                    <a:cs typeface="Times New Roman" panose="02020603050405020304" pitchFamily="18" charset="0"/>
                  </a:rPr>
                  <a:t>-</a:t>
                </a:r>
                <a:r>
                  <a:rPr lang="zh-CN" altLang="zh-CN" kern="100" dirty="0">
                    <a:latin typeface="Calibri" panose="020F0502020204030204" pitchFamily="34" charset="0"/>
                    <a:cs typeface="Times New Roman" panose="02020603050405020304" pitchFamily="18" charset="0"/>
                  </a:rPr>
                  <a:t>因子）典型值</a:t>
                </a:r>
                <a:r>
                  <a:rPr lang="en-US" altLang="zh-CN" kern="100" dirty="0">
                    <a:latin typeface="Calibri" panose="020F0502020204030204" pitchFamily="34" charset="0"/>
                    <a:cs typeface="Times New Roman" panose="02020603050405020304" pitchFamily="18" charset="0"/>
                  </a:rPr>
                  <a:t>1.5~2 </a:t>
                </a:r>
                <a:r>
                  <a:rPr lang="zh-CN" altLang="zh-CN" kern="100" dirty="0">
                    <a:latin typeface="Calibri" panose="020F0502020204030204" pitchFamily="34" charset="0"/>
                    <a:cs typeface="Times New Roman" panose="02020603050405020304" pitchFamily="18" charset="0"/>
                  </a:rPr>
                  <a:t>，包含与传感器、热连接以及</a:t>
                </a:r>
                <a:r>
                  <a:rPr lang="en-US" altLang="zh-CN" kern="100" dirty="0">
                    <a:latin typeface="Calibri" panose="020F0502020204030204" pitchFamily="34" charset="0"/>
                    <a:cs typeface="Times New Roman" panose="02020603050405020304" pitchFamily="18" charset="0"/>
                  </a:rPr>
                  <a:t>C</a:t>
                </a:r>
                <a:r>
                  <a:rPr lang="zh-CN" altLang="zh-CN" kern="100" dirty="0">
                    <a:latin typeface="Calibri" panose="020F0502020204030204" pitchFamily="34" charset="0"/>
                    <a:cs typeface="Times New Roman" panose="02020603050405020304" pitchFamily="18" charset="0"/>
                  </a:rPr>
                  <a:t>（</a:t>
                </a:r>
                <a:r>
                  <a:rPr lang="en-US" altLang="zh-CN" kern="100" dirty="0">
                    <a:latin typeface="Calibri" panose="020F0502020204030204" pitchFamily="34" charset="0"/>
                    <a:cs typeface="Times New Roman" panose="02020603050405020304" pitchFamily="18" charset="0"/>
                  </a:rPr>
                  <a:t>T</a:t>
                </a:r>
                <a:r>
                  <a:rPr lang="zh-CN" altLang="zh-CN" kern="100" dirty="0">
                    <a:latin typeface="Calibri" panose="020F0502020204030204" pitchFamily="34" charset="0"/>
                    <a:cs typeface="Times New Roman" panose="02020603050405020304" pitchFamily="18" charset="0"/>
                  </a:rPr>
                  <a:t>）的温度依赖等有关（对于电热反馈系统，ξ可以有量级的变小）。注意这里的</a:t>
                </a:r>
                <a:r>
                  <a:rPr lang="zh-CN" altLang="zh-CN" kern="100" dirty="0" smtClean="0">
                    <a:latin typeface="Calibri" panose="020F0502020204030204" pitchFamily="34" charset="0"/>
                    <a:cs typeface="Times New Roman" panose="02020603050405020304" pitchFamily="18" charset="0"/>
                  </a:rPr>
                  <a:t>能量分辨</a:t>
                </a:r>
                <a:r>
                  <a:rPr lang="zh-CN" altLang="en-US" kern="100" dirty="0">
                    <a:latin typeface="Calibri" panose="020F0502020204030204" pitchFamily="34" charset="0"/>
                    <a:cs typeface="Times New Roman" panose="02020603050405020304" pitchFamily="18" charset="0"/>
                  </a:rPr>
                  <a:t>公</a:t>
                </a:r>
                <a:r>
                  <a:rPr lang="zh-CN" altLang="zh-CN" kern="100" dirty="0" smtClean="0">
                    <a:latin typeface="Calibri" panose="020F0502020204030204" pitchFamily="34" charset="0"/>
                    <a:cs typeface="Times New Roman" panose="02020603050405020304" pitchFamily="18" charset="0"/>
                  </a:rPr>
                  <a:t>式</a:t>
                </a:r>
                <a:r>
                  <a:rPr lang="zh-CN" altLang="zh-CN" kern="100" dirty="0">
                    <a:latin typeface="Calibri" panose="020F0502020204030204" pitchFamily="34" charset="0"/>
                    <a:cs typeface="Times New Roman" panose="02020603050405020304" pitchFamily="18" charset="0"/>
                  </a:rPr>
                  <a:t>中不显含能量</a:t>
                </a:r>
                <a:r>
                  <a:rPr lang="en-US" altLang="zh-CN" kern="100" dirty="0">
                    <a:latin typeface="Calibri" panose="020F0502020204030204" pitchFamily="34" charset="0"/>
                    <a:cs typeface="Times New Roman" panose="02020603050405020304" pitchFamily="18" charset="0"/>
                  </a:rPr>
                  <a:t>E</a:t>
                </a:r>
                <a:r>
                  <a:rPr lang="zh-CN" altLang="zh-CN" kern="100" dirty="0">
                    <a:latin typeface="Calibri" panose="020F0502020204030204" pitchFamily="34" charset="0"/>
                    <a:cs typeface="Times New Roman" panose="02020603050405020304" pitchFamily="18" charset="0"/>
                  </a:rPr>
                  <a:t>。按照此式来估计，</a:t>
                </a:r>
                <a:r>
                  <a:rPr lang="zh-CN" altLang="zh-CN" kern="100" dirty="0" smtClean="0">
                    <a:solidFill>
                      <a:srgbClr val="0070C0"/>
                    </a:solidFill>
                    <a:latin typeface="Calibri" panose="020F0502020204030204" pitchFamily="34" charset="0"/>
                    <a:cs typeface="Times New Roman" panose="02020603050405020304" pitchFamily="18" charset="0"/>
                  </a:rPr>
                  <a:t>一个</a:t>
                </a:r>
                <a:r>
                  <a:rPr lang="en-US" altLang="zh-CN" kern="100" dirty="0">
                    <a:solidFill>
                      <a:srgbClr val="0070C0"/>
                    </a:solidFill>
                    <a:latin typeface="Calibri" panose="020F0502020204030204" pitchFamily="34" charset="0"/>
                    <a:cs typeface="Times New Roman" panose="02020603050405020304" pitchFamily="18" charset="0"/>
                  </a:rPr>
                  <a:t>1</a:t>
                </a:r>
                <a:r>
                  <a:rPr lang="zh-CN" altLang="zh-CN" kern="100" dirty="0">
                    <a:solidFill>
                      <a:srgbClr val="0070C0"/>
                    </a:solidFill>
                    <a:latin typeface="Calibri" panose="020F0502020204030204" pitchFamily="34" charset="0"/>
                    <a:cs typeface="Times New Roman" panose="02020603050405020304" pitchFamily="18" charset="0"/>
                  </a:rPr>
                  <a:t>毫克的</a:t>
                </a:r>
                <a:r>
                  <a:rPr lang="en-US" altLang="zh-CN" kern="100" dirty="0">
                    <a:solidFill>
                      <a:srgbClr val="0070C0"/>
                    </a:solidFill>
                    <a:latin typeface="Calibri" panose="020F0502020204030204" pitchFamily="34" charset="0"/>
                    <a:cs typeface="Times New Roman" panose="02020603050405020304" pitchFamily="18" charset="0"/>
                  </a:rPr>
                  <a:t>Si</a:t>
                </a:r>
                <a:r>
                  <a:rPr lang="zh-CN" altLang="zh-CN" kern="100" dirty="0">
                    <a:solidFill>
                      <a:srgbClr val="0070C0"/>
                    </a:solidFill>
                    <a:latin typeface="Calibri" panose="020F0502020204030204" pitchFamily="34" charset="0"/>
                    <a:cs typeface="Times New Roman" panose="02020603050405020304" pitchFamily="18" charset="0"/>
                  </a:rPr>
                  <a:t>探测器运行在</a:t>
                </a:r>
                <a:r>
                  <a:rPr lang="en-US" altLang="zh-CN" kern="100" dirty="0">
                    <a:solidFill>
                      <a:srgbClr val="0070C0"/>
                    </a:solidFill>
                    <a:latin typeface="Calibri" panose="020F0502020204030204" pitchFamily="34" charset="0"/>
                    <a:cs typeface="Times New Roman" panose="02020603050405020304" pitchFamily="18" charset="0"/>
                  </a:rPr>
                  <a:t>50</a:t>
                </a:r>
                <a:r>
                  <a:rPr lang="zh-CN" altLang="zh-CN" kern="100" dirty="0">
                    <a:solidFill>
                      <a:srgbClr val="0070C0"/>
                    </a:solidFill>
                    <a:latin typeface="Calibri" panose="020F0502020204030204" pitchFamily="34" charset="0"/>
                    <a:cs typeface="Times New Roman" panose="02020603050405020304" pitchFamily="18" charset="0"/>
                  </a:rPr>
                  <a:t>毫</a:t>
                </a:r>
                <a:r>
                  <a:rPr lang="en-US" altLang="zh-CN" kern="100" dirty="0">
                    <a:solidFill>
                      <a:srgbClr val="0070C0"/>
                    </a:solidFill>
                    <a:latin typeface="Calibri" panose="020F0502020204030204" pitchFamily="34" charset="0"/>
                    <a:cs typeface="Times New Roman" panose="02020603050405020304" pitchFamily="18" charset="0"/>
                  </a:rPr>
                  <a:t>K</a:t>
                </a:r>
                <a:r>
                  <a:rPr lang="zh-CN" altLang="zh-CN" kern="100" dirty="0">
                    <a:solidFill>
                      <a:srgbClr val="0070C0"/>
                    </a:solidFill>
                    <a:latin typeface="Calibri" panose="020F0502020204030204" pitchFamily="34" charset="0"/>
                    <a:cs typeface="Times New Roman" panose="02020603050405020304" pitchFamily="18" charset="0"/>
                  </a:rPr>
                  <a:t>温度下，其能量分辨宽度</a:t>
                </a:r>
                <a14:m>
                  <m:oMath xmlns:m="http://schemas.openxmlformats.org/officeDocument/2006/math">
                    <m:r>
                      <m:rPr>
                        <m:sty m:val="p"/>
                      </m:rPr>
                      <a:rPr lang="en-US" altLang="zh-CN" kern="100">
                        <a:solidFill>
                          <a:srgbClr val="0070C0"/>
                        </a:solidFill>
                        <a:latin typeface="Cambria Math" panose="02040503050406030204" pitchFamily="18" charset="0"/>
                        <a:cs typeface="Times New Roman" panose="02020603050405020304" pitchFamily="18" charset="0"/>
                      </a:rPr>
                      <m:t>σ</m:t>
                    </m:r>
                  </m:oMath>
                </a14:m>
                <a:r>
                  <a:rPr lang="zh-CN" altLang="zh-CN" kern="100" dirty="0">
                    <a:solidFill>
                      <a:srgbClr val="0070C0"/>
                    </a:solidFill>
                    <a:latin typeface="Calibri" panose="020F0502020204030204" pitchFamily="34" charset="0"/>
                    <a:cs typeface="Times New Roman" panose="02020603050405020304" pitchFamily="18" charset="0"/>
                  </a:rPr>
                  <a:t>小到</a:t>
                </a:r>
                <a:r>
                  <a:rPr lang="en-US" altLang="zh-CN" kern="100" dirty="0">
                    <a:solidFill>
                      <a:srgbClr val="0070C0"/>
                    </a:solidFill>
                    <a:latin typeface="Calibri" panose="020F0502020204030204" pitchFamily="34" charset="0"/>
                    <a:cs typeface="Times New Roman" panose="02020603050405020304" pitchFamily="18" charset="0"/>
                  </a:rPr>
                  <a:t>1eV </a:t>
                </a:r>
                <a:r>
                  <a:rPr lang="zh-CN" altLang="zh-CN" kern="100" dirty="0">
                    <a:solidFill>
                      <a:srgbClr val="0070C0"/>
                    </a:solidFill>
                    <a:latin typeface="Calibri" panose="020F0502020204030204" pitchFamily="34" charset="0"/>
                    <a:cs typeface="Times New Roman" panose="02020603050405020304" pitchFamily="18" charset="0"/>
                  </a:rPr>
                  <a:t>比半导体</a:t>
                </a:r>
                <a:r>
                  <a:rPr lang="en-US" altLang="zh-CN" kern="100" dirty="0">
                    <a:solidFill>
                      <a:srgbClr val="0070C0"/>
                    </a:solidFill>
                    <a:latin typeface="Calibri" panose="020F0502020204030204" pitchFamily="34" charset="0"/>
                    <a:cs typeface="Times New Roman" panose="02020603050405020304" pitchFamily="18" charset="0"/>
                  </a:rPr>
                  <a:t>Si</a:t>
                </a:r>
                <a:r>
                  <a:rPr lang="zh-CN" altLang="zh-CN" kern="100" dirty="0">
                    <a:solidFill>
                      <a:srgbClr val="0070C0"/>
                    </a:solidFill>
                    <a:latin typeface="Calibri" panose="020F0502020204030204" pitchFamily="34" charset="0"/>
                    <a:cs typeface="Times New Roman" panose="02020603050405020304" pitchFamily="18" charset="0"/>
                  </a:rPr>
                  <a:t>（</a:t>
                </a:r>
                <a:r>
                  <a:rPr lang="en-US" altLang="zh-CN" kern="100" dirty="0">
                    <a:solidFill>
                      <a:srgbClr val="0070C0"/>
                    </a:solidFill>
                    <a:latin typeface="Calibri" panose="020F0502020204030204" pitchFamily="34" charset="0"/>
                    <a:cs typeface="Times New Roman" panose="02020603050405020304" pitchFamily="18" charset="0"/>
                  </a:rPr>
                  <a:t>Li</a:t>
                </a:r>
                <a:r>
                  <a:rPr lang="zh-CN" altLang="zh-CN" kern="100" dirty="0">
                    <a:solidFill>
                      <a:srgbClr val="0070C0"/>
                    </a:solidFill>
                    <a:latin typeface="Calibri" panose="020F0502020204030204" pitchFamily="34" charset="0"/>
                    <a:cs typeface="Times New Roman" panose="02020603050405020304" pitchFamily="18" charset="0"/>
                  </a:rPr>
                  <a:t>）探测器要好两个量级，一公斤的</a:t>
                </a:r>
                <a:r>
                  <a:rPr lang="en-US" altLang="zh-CN" kern="100" dirty="0" err="1">
                    <a:solidFill>
                      <a:srgbClr val="0070C0"/>
                    </a:solidFill>
                    <a:latin typeface="Calibri" panose="020F0502020204030204" pitchFamily="34" charset="0"/>
                    <a:cs typeface="Times New Roman" panose="02020603050405020304" pitchFamily="18" charset="0"/>
                  </a:rPr>
                  <a:t>Ge</a:t>
                </a:r>
                <a:r>
                  <a:rPr lang="zh-CN" altLang="zh-CN" kern="100" dirty="0">
                    <a:solidFill>
                      <a:srgbClr val="0070C0"/>
                    </a:solidFill>
                    <a:latin typeface="Calibri" panose="020F0502020204030204" pitchFamily="34" charset="0"/>
                    <a:cs typeface="Times New Roman" panose="02020603050405020304" pitchFamily="18" charset="0"/>
                  </a:rPr>
                  <a:t>运行在</a:t>
                </a:r>
                <a:r>
                  <a:rPr lang="en-US" altLang="zh-CN" kern="100" dirty="0">
                    <a:solidFill>
                      <a:srgbClr val="0070C0"/>
                    </a:solidFill>
                    <a:latin typeface="Calibri" panose="020F0502020204030204" pitchFamily="34" charset="0"/>
                    <a:cs typeface="Times New Roman" panose="02020603050405020304" pitchFamily="18" charset="0"/>
                  </a:rPr>
                  <a:t>10</a:t>
                </a:r>
                <a:r>
                  <a:rPr lang="zh-CN" altLang="zh-CN" kern="100" dirty="0">
                    <a:solidFill>
                      <a:srgbClr val="0070C0"/>
                    </a:solidFill>
                    <a:latin typeface="Calibri" panose="020F0502020204030204" pitchFamily="34" charset="0"/>
                    <a:cs typeface="Times New Roman" panose="02020603050405020304" pitchFamily="18" charset="0"/>
                  </a:rPr>
                  <a:t>毫</a:t>
                </a:r>
                <a:r>
                  <a:rPr lang="en-US" altLang="zh-CN" kern="100" dirty="0">
                    <a:solidFill>
                      <a:srgbClr val="0070C0"/>
                    </a:solidFill>
                    <a:latin typeface="Calibri" panose="020F0502020204030204" pitchFamily="34" charset="0"/>
                    <a:cs typeface="Times New Roman" panose="02020603050405020304" pitchFamily="18" charset="0"/>
                  </a:rPr>
                  <a:t>K</a:t>
                </a:r>
                <a:r>
                  <a:rPr lang="zh-CN" altLang="zh-CN" kern="100" dirty="0">
                    <a:solidFill>
                      <a:srgbClr val="0070C0"/>
                    </a:solidFill>
                    <a:latin typeface="Calibri" panose="020F0502020204030204" pitchFamily="34" charset="0"/>
                    <a:cs typeface="Times New Roman" panose="02020603050405020304" pitchFamily="18" charset="0"/>
                  </a:rPr>
                  <a:t>温度下，其能量分辨可达</a:t>
                </a:r>
                <a:r>
                  <a:rPr lang="en-US" altLang="zh-CN" kern="100" dirty="0">
                    <a:solidFill>
                      <a:srgbClr val="0070C0"/>
                    </a:solidFill>
                    <a:latin typeface="Calibri" panose="020F0502020204030204" pitchFamily="34" charset="0"/>
                    <a:cs typeface="Times New Roman" panose="02020603050405020304" pitchFamily="18" charset="0"/>
                  </a:rPr>
                  <a:t>10eV</a:t>
                </a:r>
                <a:r>
                  <a:rPr lang="zh-CN" altLang="zh-CN" kern="100" dirty="0">
                    <a:solidFill>
                      <a:srgbClr val="0070C0"/>
                    </a:solidFill>
                    <a:latin typeface="Calibri" panose="020F0502020204030204" pitchFamily="34" charset="0"/>
                    <a:cs typeface="Times New Roman" panose="02020603050405020304" pitchFamily="18" charset="0"/>
                  </a:rPr>
                  <a:t>，比半导体</a:t>
                </a:r>
                <a:r>
                  <a:rPr lang="en-US" altLang="zh-CN" kern="100" dirty="0" err="1">
                    <a:solidFill>
                      <a:srgbClr val="0070C0"/>
                    </a:solidFill>
                    <a:latin typeface="Calibri" panose="020F0502020204030204" pitchFamily="34" charset="0"/>
                    <a:cs typeface="Times New Roman" panose="02020603050405020304" pitchFamily="18" charset="0"/>
                  </a:rPr>
                  <a:t>Ge</a:t>
                </a:r>
                <a:r>
                  <a:rPr lang="zh-CN" altLang="zh-CN" kern="100" dirty="0">
                    <a:solidFill>
                      <a:srgbClr val="0070C0"/>
                    </a:solidFill>
                    <a:latin typeface="Calibri" panose="020F0502020204030204" pitchFamily="34" charset="0"/>
                    <a:cs typeface="Times New Roman" panose="02020603050405020304" pitchFamily="18" charset="0"/>
                  </a:rPr>
                  <a:t>探测器也好两个量级。</a:t>
                </a:r>
              </a:p>
            </p:txBody>
          </p:sp>
        </mc:Choice>
        <mc:Fallback>
          <p:sp>
            <p:nvSpPr>
              <p:cNvPr id="6" name="矩形 5"/>
              <p:cNvSpPr>
                <a:spLocks noRot="1" noChangeAspect="1" noMove="1" noResize="1" noEditPoints="1" noAdjustHandles="1" noChangeArrowheads="1" noChangeShapeType="1" noTextEdit="1"/>
              </p:cNvSpPr>
              <p:nvPr/>
            </p:nvSpPr>
            <p:spPr>
              <a:xfrm>
                <a:off x="1326783" y="4184312"/>
                <a:ext cx="9135029" cy="1477328"/>
              </a:xfrm>
              <a:prstGeom prst="rect">
                <a:avLst/>
              </a:prstGeom>
              <a:blipFill rotWithShape="0">
                <a:blip r:embed="rId4"/>
                <a:stretch>
                  <a:fillRect l="-601" t="-3292" r="-3004" b="-576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7" name="矩形 6"/>
              <p:cNvSpPr/>
              <p:nvPr/>
            </p:nvSpPr>
            <p:spPr>
              <a:xfrm>
                <a:off x="2675965" y="3231126"/>
                <a:ext cx="5093282" cy="4969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zh-CN" sz="2400">
                          <a:latin typeface="Cambria Math" panose="02040503050406030204" pitchFamily="18" charset="0"/>
                          <a:cs typeface="Times New Roman" panose="02020603050405020304" pitchFamily="18" charset="0"/>
                        </a:rPr>
                        <m:t>σ</m:t>
                      </m:r>
                      <m:r>
                        <a:rPr lang="en-US" altLang="zh-CN" sz="2400">
                          <a:latin typeface="Cambria Math" panose="02040503050406030204" pitchFamily="18" charset="0"/>
                          <a:cs typeface="Times New Roman" panose="02020603050405020304" pitchFamily="18" charset="0"/>
                        </a:rPr>
                        <m:t>=</m:t>
                      </m:r>
                      <m:r>
                        <m:rPr>
                          <m:sty m:val="p"/>
                        </m:rPr>
                        <a:rPr lang="zh-CN" altLang="zh-CN" sz="2400">
                          <a:latin typeface="Cambria Math" panose="02040503050406030204" pitchFamily="18" charset="0"/>
                          <a:cs typeface="Times New Roman" panose="02020603050405020304" pitchFamily="18" charset="0"/>
                        </a:rPr>
                        <m:t>ξ</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cs typeface="Times New Roman" panose="02020603050405020304" pitchFamily="18" charset="0"/>
                            </a:rPr>
                            <m:t>𝑘</m:t>
                          </m:r>
                        </m:e>
                        <m:sub>
                          <m:r>
                            <a:rPr lang="en-US" altLang="zh-CN" sz="2400" i="1">
                              <a:latin typeface="Cambria Math" panose="02040503050406030204" pitchFamily="18" charset="0"/>
                              <a:cs typeface="Times New Roman" panose="02020603050405020304" pitchFamily="18" charset="0"/>
                            </a:rPr>
                            <m:t>𝐵</m:t>
                          </m:r>
                        </m:sub>
                      </m:sSub>
                      <m:r>
                        <a:rPr lang="en-US" altLang="zh-CN" sz="2400" i="1">
                          <a:latin typeface="Cambria Math" panose="02040503050406030204" pitchFamily="18" charset="0"/>
                          <a:cs typeface="Times New Roman" panose="02020603050405020304" pitchFamily="18" charset="0"/>
                        </a:rPr>
                        <m:t>𝑇</m:t>
                      </m:r>
                      <m:rad>
                        <m:radPr>
                          <m:degHide m:val="on"/>
                          <m:ctrlPr>
                            <a:rPr lang="zh-CN" altLang="zh-CN" sz="2400" i="1">
                              <a:effectLst/>
                              <a:latin typeface="Cambria Math" panose="02040503050406030204" pitchFamily="18" charset="0"/>
                              <a:ea typeface="Cambria Math" panose="02040503050406030204" pitchFamily="18" charset="0"/>
                            </a:rPr>
                          </m:ctrlPr>
                        </m:radPr>
                        <m:deg/>
                        <m:e>
                          <m:r>
                            <a:rPr lang="en-US" altLang="zh-CN" sz="2400" i="1">
                              <a:latin typeface="Cambria Math" panose="02040503050406030204" pitchFamily="18" charset="0"/>
                              <a:cs typeface="Times New Roman" panose="02020603050405020304" pitchFamily="18" charset="0"/>
                            </a:rPr>
                            <m:t>𝑁</m:t>
                          </m:r>
                        </m:e>
                      </m:rad>
                      <m:r>
                        <a:rPr lang="en-US" altLang="zh-CN" sz="2400" i="1">
                          <a:latin typeface="Cambria Math" panose="02040503050406030204" pitchFamily="18" charset="0"/>
                          <a:cs typeface="Times New Roman" panose="02020603050405020304" pitchFamily="18" charset="0"/>
                        </a:rPr>
                        <m:t>=</m:t>
                      </m:r>
                      <m:r>
                        <a:rPr lang="en-US" altLang="zh-CN" sz="2400" i="1">
                          <a:latin typeface="Cambria Math" panose="02040503050406030204" pitchFamily="18" charset="0"/>
                          <a:cs typeface="Times New Roman" panose="02020603050405020304" pitchFamily="18" charset="0"/>
                        </a:rPr>
                        <m:t>𝜉</m:t>
                      </m:r>
                      <m:r>
                        <a:rPr lang="en-US" altLang="zh-CN" sz="2400" i="1">
                          <a:latin typeface="Cambria Math" panose="02040503050406030204" pitchFamily="18" charset="0"/>
                          <a:cs typeface="Times New Roman" panose="02020603050405020304" pitchFamily="18" charset="0"/>
                        </a:rPr>
                        <m:t>[</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cs typeface="Times New Roman" panose="02020603050405020304" pitchFamily="18" charset="0"/>
                            </a:rPr>
                            <m:t>𝑘</m:t>
                          </m:r>
                        </m:e>
                        <m:sub>
                          <m:r>
                            <a:rPr lang="en-US" altLang="zh-CN" sz="2400" i="1">
                              <a:latin typeface="Cambria Math" panose="02040503050406030204" pitchFamily="18" charset="0"/>
                              <a:cs typeface="Times New Roman" panose="02020603050405020304" pitchFamily="18" charset="0"/>
                            </a:rPr>
                            <m:t>𝐵</m:t>
                          </m:r>
                        </m:sub>
                      </m:sSub>
                      <m:sSup>
                        <m:sSupPr>
                          <m:ctrlPr>
                            <a:rPr lang="zh-CN" altLang="zh-CN" sz="2400" i="1">
                              <a:effectLst/>
                              <a:latin typeface="Cambria Math" panose="02040503050406030204" pitchFamily="18" charset="0"/>
                              <a:ea typeface="Cambria Math" panose="02040503050406030204" pitchFamily="18" charset="0"/>
                            </a:rPr>
                          </m:ctrlPr>
                        </m:sSupPr>
                        <m:e>
                          <m:r>
                            <a:rPr lang="en-US" altLang="zh-CN" sz="2400" i="1">
                              <a:latin typeface="Cambria Math" panose="02040503050406030204" pitchFamily="18" charset="0"/>
                              <a:cs typeface="Times New Roman" panose="02020603050405020304" pitchFamily="18" charset="0"/>
                            </a:rPr>
                            <m:t>𝑇</m:t>
                          </m:r>
                        </m:e>
                        <m:sup>
                          <m:r>
                            <a:rPr lang="en-US" altLang="zh-CN" sz="2400" i="1">
                              <a:latin typeface="Cambria Math" panose="02040503050406030204" pitchFamily="18" charset="0"/>
                              <a:cs typeface="Times New Roman" panose="02020603050405020304" pitchFamily="18" charset="0"/>
                            </a:rPr>
                            <m:t>2</m:t>
                          </m:r>
                        </m:sup>
                      </m:sSup>
                      <m:r>
                        <a:rPr lang="en-US" altLang="zh-CN" sz="2400" i="1">
                          <a:latin typeface="Cambria Math" panose="02040503050406030204" pitchFamily="18" charset="0"/>
                          <a:cs typeface="Times New Roman" panose="02020603050405020304" pitchFamily="18" charset="0"/>
                        </a:rPr>
                        <m:t>𝐶</m:t>
                      </m:r>
                      <m:r>
                        <a:rPr lang="en-US" altLang="zh-CN" sz="2400" i="1">
                          <a:latin typeface="Cambria Math" panose="02040503050406030204" pitchFamily="18" charset="0"/>
                          <a:cs typeface="Times New Roman" panose="02020603050405020304" pitchFamily="18" charset="0"/>
                        </a:rPr>
                        <m:t>(</m:t>
                      </m:r>
                      <m:r>
                        <a:rPr lang="en-US" altLang="zh-CN" sz="2400" i="1">
                          <a:latin typeface="Cambria Math" panose="02040503050406030204" pitchFamily="18" charset="0"/>
                          <a:cs typeface="Times New Roman" panose="02020603050405020304" pitchFamily="18" charset="0"/>
                        </a:rPr>
                        <m:t>𝑇</m:t>
                      </m:r>
                      <m:r>
                        <a:rPr lang="en-US" altLang="zh-CN" sz="2400" i="1">
                          <a:latin typeface="Cambria Math" panose="02040503050406030204" pitchFamily="18" charset="0"/>
                          <a:cs typeface="Times New Roman" panose="02020603050405020304" pitchFamily="18" charset="0"/>
                        </a:rPr>
                        <m:t>)</m:t>
                      </m:r>
                      <m:sSup>
                        <m:sSupPr>
                          <m:ctrlPr>
                            <a:rPr lang="zh-CN" altLang="zh-CN" sz="2400" i="1">
                              <a:effectLst/>
                              <a:latin typeface="Cambria Math" panose="02040503050406030204" pitchFamily="18" charset="0"/>
                              <a:ea typeface="Cambria Math" panose="02040503050406030204" pitchFamily="18" charset="0"/>
                            </a:rPr>
                          </m:ctrlPr>
                        </m:sSupPr>
                        <m:e>
                          <m:r>
                            <a:rPr lang="en-US" altLang="zh-CN" sz="2400" i="1">
                              <a:latin typeface="Cambria Math" panose="02040503050406030204" pitchFamily="18" charset="0"/>
                              <a:cs typeface="Times New Roman" panose="02020603050405020304" pitchFamily="18" charset="0"/>
                            </a:rPr>
                            <m:t>]</m:t>
                          </m:r>
                        </m:e>
                        <m:sup>
                          <m:r>
                            <a:rPr lang="en-US" altLang="zh-CN" sz="2400" i="1">
                              <a:latin typeface="Cambria Math" panose="02040503050406030204" pitchFamily="18" charset="0"/>
                              <a:cs typeface="Times New Roman" panose="02020603050405020304" pitchFamily="18" charset="0"/>
                            </a:rPr>
                            <m:t>1/2</m:t>
                          </m:r>
                        </m:sup>
                      </m:sSup>
                    </m:oMath>
                  </m:oMathPara>
                </a14:m>
                <a:endParaRPr lang="zh-CN" altLang="en-US" dirty="0"/>
              </a:p>
            </p:txBody>
          </p:sp>
        </mc:Choice>
        <mc:Fallback>
          <p:sp>
            <p:nvSpPr>
              <p:cNvPr id="7" name="矩形 6"/>
              <p:cNvSpPr>
                <a:spLocks noRot="1" noChangeAspect="1" noMove="1" noResize="1" noEditPoints="1" noAdjustHandles="1" noChangeArrowheads="1" noChangeShapeType="1" noTextEdit="1"/>
              </p:cNvSpPr>
              <p:nvPr/>
            </p:nvSpPr>
            <p:spPr>
              <a:xfrm>
                <a:off x="2675965" y="3231126"/>
                <a:ext cx="5093282" cy="496931"/>
              </a:xfrm>
              <a:prstGeom prst="rect">
                <a:avLst/>
              </a:prstGeom>
              <a:blipFill rotWithShape="0">
                <a:blip r:embed="rId5"/>
                <a:stretch>
                  <a:fillRect/>
                </a:stretch>
              </a:blipFill>
            </p:spPr>
            <p:txBody>
              <a:bodyPr/>
              <a:lstStyle/>
              <a:p>
                <a:r>
                  <a:rPr lang="zh-CN" altLang="en-US">
                    <a:noFill/>
                  </a:rPr>
                  <a:t> </a:t>
                </a:r>
              </a:p>
            </p:txBody>
          </p:sp>
        </mc:Fallback>
      </mc:AlternateContent>
      <p:sp>
        <p:nvSpPr>
          <p:cNvPr id="9" name="文本框 8"/>
          <p:cNvSpPr txBox="1"/>
          <p:nvPr/>
        </p:nvSpPr>
        <p:spPr>
          <a:xfrm>
            <a:off x="8417859" y="3358725"/>
            <a:ext cx="476412" cy="369332"/>
          </a:xfrm>
          <a:prstGeom prst="rect">
            <a:avLst/>
          </a:prstGeom>
          <a:noFill/>
        </p:spPr>
        <p:txBody>
          <a:bodyPr wrap="none" rtlCol="0">
            <a:spAutoFit/>
          </a:bodyPr>
          <a:lstStyle/>
          <a:p>
            <a:r>
              <a:rPr lang="en-US" altLang="zh-CN" dirty="0" smtClean="0"/>
              <a:t>2.4</a:t>
            </a:r>
            <a:endParaRPr lang="zh-CN" altLang="en-US" dirty="0"/>
          </a:p>
        </p:txBody>
      </p:sp>
      <p:sp>
        <p:nvSpPr>
          <p:cNvPr id="10" name="页脚占位符 9"/>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4806733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05160" y="914400"/>
            <a:ext cx="10581679" cy="646331"/>
          </a:xfrm>
          <a:prstGeom prst="rect">
            <a:avLst/>
          </a:prstGeom>
          <a:noFill/>
        </p:spPr>
        <p:txBody>
          <a:bodyPr wrap="none" rtlCol="0">
            <a:spAutoFit/>
          </a:bodyPr>
          <a:lstStyle/>
          <a:p>
            <a:r>
              <a:rPr lang="zh-CN" altLang="en-US" dirty="0" smtClean="0"/>
              <a:t>一个用蓝宝石（</a:t>
            </a:r>
            <a:r>
              <a:rPr lang="en-US" altLang="zh-CN" dirty="0" smtClean="0"/>
              <a:t>32</a:t>
            </a:r>
            <a:r>
              <a:rPr lang="zh-CN" altLang="en-US" dirty="0" smtClean="0"/>
              <a:t>克）  做吸收体，用</a:t>
            </a:r>
            <a:r>
              <a:rPr lang="en-US" altLang="zh-CN" dirty="0" smtClean="0"/>
              <a:t>W-TES</a:t>
            </a:r>
            <a:r>
              <a:rPr lang="zh-CN" altLang="en-US" dirty="0" smtClean="0"/>
              <a:t>（</a:t>
            </a:r>
            <a:r>
              <a:rPr lang="en-US" altLang="zh-CN" dirty="0" smtClean="0"/>
              <a:t>SPT</a:t>
            </a:r>
            <a:r>
              <a:rPr lang="zh-CN" altLang="en-US" dirty="0" smtClean="0"/>
              <a:t>）传感器的</a:t>
            </a:r>
            <a:r>
              <a:rPr lang="zh-CN" altLang="en-US" dirty="0"/>
              <a:t>微</a:t>
            </a:r>
            <a:r>
              <a:rPr lang="zh-CN" altLang="en-US" dirty="0" smtClean="0"/>
              <a:t>量热器</a:t>
            </a:r>
            <a:r>
              <a:rPr lang="en-US" altLang="zh-CN" dirty="0" smtClean="0"/>
              <a:t>(@12mK)</a:t>
            </a:r>
            <a:r>
              <a:rPr lang="zh-CN" altLang="en-US" dirty="0" smtClean="0"/>
              <a:t>对</a:t>
            </a:r>
            <a:r>
              <a:rPr lang="en-US" altLang="zh-CN" dirty="0" smtClean="0"/>
              <a:t>Al</a:t>
            </a:r>
            <a:r>
              <a:rPr lang="zh-CN" altLang="en-US" dirty="0" smtClean="0"/>
              <a:t>，</a:t>
            </a:r>
            <a:r>
              <a:rPr lang="en-US" altLang="zh-CN" dirty="0" smtClean="0"/>
              <a:t>Ti</a:t>
            </a:r>
            <a:r>
              <a:rPr lang="zh-CN" altLang="en-US" dirty="0" smtClean="0"/>
              <a:t>等荧光的响应</a:t>
            </a:r>
            <a:r>
              <a:rPr lang="en-US" altLang="zh-CN" dirty="0" smtClean="0"/>
              <a:t>(b)</a:t>
            </a:r>
          </a:p>
          <a:p>
            <a:r>
              <a:rPr lang="zh-CN" altLang="en-US" dirty="0" smtClean="0"/>
              <a:t>和它们典型的脉冲波形</a:t>
            </a:r>
            <a:r>
              <a:rPr lang="en-US" altLang="zh-CN" dirty="0" smtClean="0"/>
              <a:t>(a)</a:t>
            </a:r>
            <a:endParaRPr lang="zh-CN" altLang="en-US" dirty="0"/>
          </a:p>
        </p:txBody>
      </p:sp>
      <p:pic>
        <p:nvPicPr>
          <p:cNvPr id="5" name="图片 4"/>
          <p:cNvPicPr>
            <a:picLocks noChangeAspect="1"/>
          </p:cNvPicPr>
          <p:nvPr/>
        </p:nvPicPr>
        <p:blipFill>
          <a:blip r:embed="rId2"/>
          <a:stretch>
            <a:fillRect/>
          </a:stretch>
        </p:blipFill>
        <p:spPr>
          <a:xfrm>
            <a:off x="510749" y="1689846"/>
            <a:ext cx="11170502" cy="3962400"/>
          </a:xfrm>
          <a:prstGeom prst="rect">
            <a:avLst/>
          </a:prstGeom>
        </p:spPr>
      </p:pic>
      <p:sp>
        <p:nvSpPr>
          <p:cNvPr id="6" name="文本框 5"/>
          <p:cNvSpPr txBox="1"/>
          <p:nvPr/>
        </p:nvSpPr>
        <p:spPr>
          <a:xfrm>
            <a:off x="2357956" y="5458195"/>
            <a:ext cx="9322745" cy="646331"/>
          </a:xfrm>
          <a:prstGeom prst="rect">
            <a:avLst/>
          </a:prstGeom>
          <a:noFill/>
        </p:spPr>
        <p:txBody>
          <a:bodyPr wrap="none" rtlCol="0">
            <a:spAutoFit/>
          </a:bodyPr>
          <a:lstStyle/>
          <a:p>
            <a:r>
              <a:rPr lang="zh-CN" altLang="en-US" dirty="0" smtClean="0"/>
              <a:t>图</a:t>
            </a:r>
            <a:r>
              <a:rPr lang="en-US" altLang="zh-CN" dirty="0" smtClean="0"/>
              <a:t>2.6</a:t>
            </a:r>
            <a:r>
              <a:rPr lang="zh-CN" altLang="en-US" dirty="0" smtClean="0"/>
              <a:t> 蓝宝石</a:t>
            </a:r>
            <a:r>
              <a:rPr lang="en-US" altLang="zh-CN" dirty="0" smtClean="0"/>
              <a:t>+W-TES</a:t>
            </a:r>
            <a:r>
              <a:rPr lang="zh-CN" altLang="en-US" dirty="0" smtClean="0"/>
              <a:t>微量热器的输出波形（</a:t>
            </a:r>
            <a:r>
              <a:rPr lang="en-US" altLang="zh-CN" dirty="0" smtClean="0"/>
              <a:t>a</a:t>
            </a:r>
            <a:r>
              <a:rPr lang="zh-CN" altLang="en-US" dirty="0" smtClean="0"/>
              <a:t>）上升，微妙，下降几毫秒（两种衰减成分） </a:t>
            </a:r>
            <a:r>
              <a:rPr lang="en-US" altLang="zh-CN" dirty="0" smtClean="0"/>
              <a:t>;</a:t>
            </a:r>
          </a:p>
          <a:p>
            <a:r>
              <a:rPr lang="zh-CN" altLang="en-US" dirty="0" smtClean="0"/>
              <a:t>以及对</a:t>
            </a:r>
            <a:r>
              <a:rPr lang="en-US" altLang="zh-CN" dirty="0" smtClean="0"/>
              <a:t>Al</a:t>
            </a:r>
            <a:r>
              <a:rPr lang="zh-CN" altLang="en-US" dirty="0" smtClean="0"/>
              <a:t>，</a:t>
            </a:r>
            <a:r>
              <a:rPr lang="en-US" altLang="zh-CN" dirty="0" smtClean="0"/>
              <a:t>Ti</a:t>
            </a:r>
            <a:r>
              <a:rPr lang="zh-CN" altLang="en-US" dirty="0" smtClean="0"/>
              <a:t>和</a:t>
            </a:r>
            <a:r>
              <a:rPr lang="en-US" altLang="zh-CN" dirty="0" err="1" smtClean="0"/>
              <a:t>Mn</a:t>
            </a:r>
            <a:r>
              <a:rPr lang="zh-CN" altLang="en-US" dirty="0" smtClean="0"/>
              <a:t>元素的特征</a:t>
            </a:r>
            <a:r>
              <a:rPr lang="en-US" altLang="zh-CN" dirty="0" smtClean="0"/>
              <a:t>X-</a:t>
            </a:r>
            <a:r>
              <a:rPr lang="zh-CN" altLang="en-US" dirty="0" smtClean="0"/>
              <a:t>射线的响应。对</a:t>
            </a:r>
            <a:r>
              <a:rPr lang="en-US" altLang="zh-CN" dirty="0" smtClean="0"/>
              <a:t>0.5</a:t>
            </a:r>
            <a:r>
              <a:rPr lang="zh-CN" altLang="en-US" dirty="0" smtClean="0"/>
              <a:t> </a:t>
            </a:r>
            <a:r>
              <a:rPr lang="en-US" altLang="zh-CN" dirty="0" err="1" smtClean="0"/>
              <a:t>keV</a:t>
            </a:r>
            <a:r>
              <a:rPr lang="en-US" altLang="zh-CN" dirty="0" smtClean="0"/>
              <a:t>  </a:t>
            </a:r>
            <a:r>
              <a:rPr lang="zh-CN" altLang="en-US" dirty="0" smtClean="0"/>
              <a:t>谱线可见</a:t>
            </a:r>
            <a:r>
              <a:rPr lang="en-US" altLang="zh-CN" dirty="0" smtClean="0"/>
              <a:t>(b)</a:t>
            </a:r>
            <a:endParaRPr lang="zh-CN" altLang="en-US" dirty="0"/>
          </a:p>
        </p:txBody>
      </p:sp>
      <p:sp>
        <p:nvSpPr>
          <p:cNvPr id="8" name="文本框 7"/>
          <p:cNvSpPr txBox="1"/>
          <p:nvPr/>
        </p:nvSpPr>
        <p:spPr>
          <a:xfrm>
            <a:off x="510749" y="6239435"/>
            <a:ext cx="5473037" cy="369332"/>
          </a:xfrm>
          <a:prstGeom prst="rect">
            <a:avLst/>
          </a:prstGeom>
          <a:noFill/>
        </p:spPr>
        <p:txBody>
          <a:bodyPr wrap="none" rtlCol="0">
            <a:spAutoFit/>
          </a:bodyPr>
          <a:lstStyle/>
          <a:p>
            <a:r>
              <a:rPr lang="en-US" altLang="zh-CN" dirty="0" err="1" smtClean="0"/>
              <a:t>Colling</a:t>
            </a:r>
            <a:r>
              <a:rPr lang="en-US" altLang="zh-CN" dirty="0" smtClean="0"/>
              <a:t>  P, et al. </a:t>
            </a:r>
            <a:r>
              <a:rPr lang="en-US" altLang="zh-CN" dirty="0" err="1" smtClean="0"/>
              <a:t>Nucl</a:t>
            </a:r>
            <a:r>
              <a:rPr lang="en-US" altLang="zh-CN" dirty="0" smtClean="0"/>
              <a:t>. </a:t>
            </a:r>
            <a:r>
              <a:rPr lang="en-US" altLang="zh-CN" dirty="0" err="1" smtClean="0"/>
              <a:t>Instrum</a:t>
            </a:r>
            <a:r>
              <a:rPr lang="en-US" altLang="zh-CN" dirty="0" smtClean="0"/>
              <a:t>. Methods A354:408 (1995)</a:t>
            </a:r>
            <a:endParaRPr lang="zh-CN" altLang="en-US" dirty="0"/>
          </a:p>
        </p:txBody>
      </p:sp>
      <p:sp>
        <p:nvSpPr>
          <p:cNvPr id="9" name="页脚占位符 8"/>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2384969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38200" y="1660564"/>
            <a:ext cx="3012363" cy="369332"/>
          </a:xfrm>
          <a:prstGeom prst="rect">
            <a:avLst/>
          </a:prstGeom>
          <a:noFill/>
        </p:spPr>
        <p:txBody>
          <a:bodyPr wrap="none" rtlCol="0">
            <a:spAutoFit/>
          </a:bodyPr>
          <a:lstStyle/>
          <a:p>
            <a:r>
              <a:rPr lang="en-US" altLang="zh-CN" dirty="0" smtClean="0"/>
              <a:t>2.2.1</a:t>
            </a:r>
            <a:r>
              <a:rPr lang="zh-CN" altLang="en-US" dirty="0" smtClean="0"/>
              <a:t> 超导体中准粒子和声子</a:t>
            </a:r>
            <a:endParaRPr lang="zh-CN" altLang="en-US" dirty="0"/>
          </a:p>
        </p:txBody>
      </p:sp>
      <p:pic>
        <p:nvPicPr>
          <p:cNvPr id="6" name="图片 5" descr="http://hyperphysics.phy-astr.gsu.edu/hbase/solids/imgsol/bcs9.gif"/>
          <p:cNvPicPr/>
          <p:nvPr/>
        </p:nvPicPr>
        <p:blipFill>
          <a:blip r:embed="rId2">
            <a:extLst>
              <a:ext uri="{28A0092B-C50C-407E-A947-70E740481C1C}">
                <a14:useLocalDpi xmlns:a14="http://schemas.microsoft.com/office/drawing/2010/main" xmlns="" val="0"/>
              </a:ext>
            </a:extLst>
          </a:blip>
          <a:srcRect/>
          <a:stretch>
            <a:fillRect/>
          </a:stretch>
        </p:blipFill>
        <p:spPr bwMode="auto">
          <a:xfrm>
            <a:off x="6427694" y="1694333"/>
            <a:ext cx="3684493" cy="2702856"/>
          </a:xfrm>
          <a:prstGeom prst="rect">
            <a:avLst/>
          </a:prstGeom>
          <a:noFill/>
          <a:ln>
            <a:noFill/>
          </a:ln>
        </p:spPr>
      </p:pic>
      <p:pic>
        <p:nvPicPr>
          <p:cNvPr id="7" name="图片 6" descr="http://hyperphysics.phy-astr.gsu.edu/hbase/solids/imgsol/bcs10.gif"/>
          <p:cNvPicPr/>
          <p:nvPr/>
        </p:nvPicPr>
        <p:blipFill>
          <a:blip r:embed="rId3">
            <a:extLst>
              <a:ext uri="{28A0092B-C50C-407E-A947-70E740481C1C}">
                <a14:useLocalDpi xmlns:a14="http://schemas.microsoft.com/office/drawing/2010/main" xmlns="" val="0"/>
              </a:ext>
            </a:extLst>
          </a:blip>
          <a:srcRect/>
          <a:stretch>
            <a:fillRect/>
          </a:stretch>
        </p:blipFill>
        <p:spPr bwMode="auto">
          <a:xfrm>
            <a:off x="3012141" y="2122229"/>
            <a:ext cx="2320171" cy="1873904"/>
          </a:xfrm>
          <a:prstGeom prst="rect">
            <a:avLst/>
          </a:prstGeom>
          <a:noFill/>
          <a:ln>
            <a:noFill/>
          </a:ln>
        </p:spPr>
      </p:pic>
      <p:sp>
        <p:nvSpPr>
          <p:cNvPr id="8" name="文本框 7"/>
          <p:cNvSpPr txBox="1"/>
          <p:nvPr/>
        </p:nvSpPr>
        <p:spPr>
          <a:xfrm>
            <a:off x="5957048" y="4437166"/>
            <a:ext cx="5197257" cy="646331"/>
          </a:xfrm>
          <a:prstGeom prst="rect">
            <a:avLst/>
          </a:prstGeom>
          <a:noFill/>
        </p:spPr>
        <p:txBody>
          <a:bodyPr wrap="none" rtlCol="0">
            <a:spAutoFit/>
          </a:bodyPr>
          <a:lstStyle/>
          <a:p>
            <a:r>
              <a:rPr lang="zh-CN" altLang="en-US" dirty="0" smtClean="0"/>
              <a:t>超导晶格</a:t>
            </a:r>
            <a:r>
              <a:rPr lang="en-US" altLang="zh-CN" dirty="0" smtClean="0"/>
              <a:t>:</a:t>
            </a:r>
            <a:r>
              <a:rPr lang="zh-CN" altLang="en-US" dirty="0" smtClean="0"/>
              <a:t> 红球代表</a:t>
            </a:r>
            <a:r>
              <a:rPr lang="en-US" altLang="zh-CN" dirty="0" smtClean="0"/>
              <a:t>Cooper</a:t>
            </a:r>
            <a:r>
              <a:rPr lang="zh-CN" altLang="en-US" dirty="0" smtClean="0"/>
              <a:t>对电子</a:t>
            </a:r>
            <a:r>
              <a:rPr lang="en-US" altLang="zh-CN" dirty="0" smtClean="0"/>
              <a:t>,</a:t>
            </a:r>
            <a:r>
              <a:rPr lang="zh-CN" altLang="en-US" dirty="0" smtClean="0"/>
              <a:t>灰球晶格原子核</a:t>
            </a:r>
            <a:endParaRPr lang="en-US" altLang="zh-CN" dirty="0" smtClean="0"/>
          </a:p>
          <a:p>
            <a:r>
              <a:rPr lang="en-US" altLang="zh-CN" dirty="0" smtClean="0"/>
              <a:t>Cooper</a:t>
            </a:r>
            <a:r>
              <a:rPr lang="zh-CN" altLang="en-US" dirty="0" smtClean="0"/>
              <a:t>对的结合能</a:t>
            </a:r>
            <a:r>
              <a:rPr lang="en-US" altLang="zh-CN" dirty="0" smtClean="0"/>
              <a:t>2</a:t>
            </a:r>
            <a:r>
              <a:rPr lang="el-GR" altLang="zh-CN" dirty="0" smtClean="0"/>
              <a:t>Δ</a:t>
            </a:r>
            <a:r>
              <a:rPr lang="en-US" altLang="zh-CN" dirty="0" smtClean="0"/>
              <a:t>~0.34meV(Al),3.5meV(</a:t>
            </a:r>
            <a:r>
              <a:rPr lang="en-US" altLang="zh-CN" dirty="0" err="1" smtClean="0"/>
              <a:t>Nb</a:t>
            </a:r>
            <a:r>
              <a:rPr lang="en-US" altLang="zh-CN" dirty="0" smtClean="0"/>
              <a:t>)</a:t>
            </a:r>
            <a:endParaRPr lang="zh-CN" altLang="en-US" dirty="0"/>
          </a:p>
        </p:txBody>
      </p:sp>
      <mc:AlternateContent xmlns:mc="http://schemas.openxmlformats.org/markup-compatibility/2006">
        <mc:Choice xmlns:a14="http://schemas.microsoft.com/office/drawing/2010/main" xmlns="" Requires="a14">
          <p:sp>
            <p:nvSpPr>
              <p:cNvPr id="11" name="文本框 10"/>
              <p:cNvSpPr txBox="1"/>
              <p:nvPr/>
            </p:nvSpPr>
            <p:spPr>
              <a:xfrm>
                <a:off x="710763" y="5299886"/>
                <a:ext cx="8948283" cy="1363835"/>
              </a:xfrm>
              <a:prstGeom prst="rect">
                <a:avLst/>
              </a:prstGeom>
              <a:noFill/>
            </p:spPr>
            <p:txBody>
              <a:bodyPr wrap="none" rtlCol="0">
                <a:spAutoFit/>
              </a:bodyPr>
              <a:lstStyle/>
              <a:p>
                <a:r>
                  <a:rPr lang="zh-CN" altLang="en-US" dirty="0"/>
                  <a:t>声</a:t>
                </a:r>
                <a:r>
                  <a:rPr lang="zh-CN" altLang="en-US" dirty="0" smtClean="0"/>
                  <a:t>子能量</a:t>
                </a:r>
                <a:r>
                  <a:rPr lang="el-GR" altLang="zh-CN" dirty="0" smtClean="0"/>
                  <a:t>Ω</a:t>
                </a:r>
                <a:r>
                  <a:rPr lang="en-US" altLang="zh-CN" dirty="0" smtClean="0"/>
                  <a:t>&gt;2</a:t>
                </a:r>
                <a:r>
                  <a:rPr lang="el-GR" altLang="zh-CN" dirty="0" smtClean="0"/>
                  <a:t>Δ</a:t>
                </a:r>
                <a:r>
                  <a:rPr lang="en-US" altLang="zh-CN" dirty="0" smtClean="0"/>
                  <a:t>, </a:t>
                </a:r>
                <a:r>
                  <a:rPr lang="zh-CN" altLang="en-US" dirty="0" smtClean="0"/>
                  <a:t>撕开</a:t>
                </a:r>
                <a:r>
                  <a:rPr lang="en-US" altLang="zh-CN" dirty="0" smtClean="0"/>
                  <a:t>Cooper</a:t>
                </a:r>
                <a:r>
                  <a:rPr lang="zh-CN" altLang="en-US" dirty="0" smtClean="0"/>
                  <a:t>对，产生准粒子探测“准粒子”，等效于声子，等效于反</a:t>
                </a:r>
                <a:endParaRPr lang="en-US" altLang="zh-CN" dirty="0" smtClean="0"/>
              </a:p>
              <a:p>
                <a:r>
                  <a:rPr lang="zh-CN" altLang="en-US" dirty="0" smtClean="0"/>
                  <a:t>冲动能的探测。由于</a:t>
                </a:r>
                <a:r>
                  <a:rPr lang="en-US" altLang="zh-CN" dirty="0" smtClean="0"/>
                  <a:t>Cooper</a:t>
                </a:r>
                <a:r>
                  <a:rPr lang="zh-CN" altLang="en-US" dirty="0" smtClean="0"/>
                  <a:t>对的结合能比超导材料的</a:t>
                </a:r>
                <a:r>
                  <a:rPr lang="en-US" altLang="zh-CN" dirty="0" smtClean="0"/>
                  <a:t>Debye</a:t>
                </a:r>
                <a:r>
                  <a:rPr lang="zh-CN" altLang="en-US" dirty="0" smtClean="0"/>
                  <a:t>温度和</a:t>
                </a:r>
                <a:r>
                  <a:rPr lang="en-US" altLang="zh-CN" dirty="0" smtClean="0"/>
                  <a:t>Fermi</a:t>
                </a:r>
                <a:r>
                  <a:rPr lang="zh-CN" altLang="en-US" dirty="0" smtClean="0"/>
                  <a:t>能小的多，因此</a:t>
                </a:r>
                <a:endParaRPr lang="en-US" altLang="zh-CN" dirty="0" smtClean="0"/>
              </a:p>
              <a:p>
                <a:r>
                  <a:rPr lang="zh-CN" altLang="en-US" dirty="0" smtClean="0"/>
                  <a:t>粒子反冲产生的</a:t>
                </a:r>
                <a:r>
                  <a:rPr lang="zh-CN" altLang="en-US" dirty="0"/>
                  <a:t>声</a:t>
                </a:r>
                <a:r>
                  <a:rPr lang="zh-CN" altLang="en-US" dirty="0" smtClean="0"/>
                  <a:t>子和电子都可以撕开</a:t>
                </a:r>
                <a:r>
                  <a:rPr lang="en-US" altLang="zh-CN" dirty="0" smtClean="0"/>
                  <a:t>Cooper</a:t>
                </a:r>
                <a:r>
                  <a:rPr lang="zh-CN" altLang="en-US" dirty="0" smtClean="0"/>
                  <a:t>对产生准粒子，声子能量随之下降，对的</a:t>
                </a:r>
                <a:endParaRPr lang="en-US" altLang="zh-CN" dirty="0" smtClean="0"/>
              </a:p>
              <a:p>
                <a:r>
                  <a:rPr lang="zh-CN" altLang="en-US" dirty="0" smtClean="0"/>
                  <a:t>撕开和复合达到平衡，</a:t>
                </a:r>
                <a:r>
                  <a:rPr lang="zh-CN" altLang="en-US" dirty="0"/>
                  <a:t>准</a:t>
                </a:r>
                <a14:m>
                  <m:oMath xmlns:m="http://schemas.openxmlformats.org/officeDocument/2006/math">
                    <m:r>
                      <a:rPr lang="zh-CN" altLang="en-US" i="1" dirty="0">
                        <a:latin typeface="Cambria Math" panose="02040503050406030204" pitchFamily="18" charset="0"/>
                      </a:rPr>
                      <m:t>粒子的平衡密度</m:t>
                    </m:r>
                    <m:r>
                      <a:rPr lang="zh-CN" altLang="en-US" i="1" dirty="0" smtClean="0">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i="1">
                            <a:latin typeface="Cambria Math" panose="02040503050406030204" pitchFamily="18" charset="0"/>
                          </a:rPr>
                          <m:t>𝑡h</m:t>
                        </m:r>
                      </m:sub>
                    </m:sSub>
                    <m:r>
                      <a:rPr lang="en-US" altLang="zh-CN" i="1">
                        <a:latin typeface="Cambria Math" panose="02040503050406030204" pitchFamily="18" charset="0"/>
                      </a:rPr>
                      <m:t>~</m:t>
                    </m:r>
                    <m:sSup>
                      <m:sSupPr>
                        <m:ctrlPr>
                          <a:rPr lang="zh-CN" altLang="zh-CN" i="1">
                            <a:latin typeface="Cambria Math" panose="02040503050406030204" pitchFamily="18" charset="0"/>
                          </a:rPr>
                        </m:ctrlPr>
                      </m:sSupPr>
                      <m:e>
                        <m:r>
                          <a:rPr lang="en-US" altLang="zh-CN" i="1">
                            <a:latin typeface="Cambria Math" panose="02040503050406030204" pitchFamily="18" charset="0"/>
                          </a:rPr>
                          <m:t>𝑇</m:t>
                        </m:r>
                      </m:e>
                      <m:sup>
                        <m:r>
                          <a:rPr lang="en-US" altLang="zh-CN" i="1">
                            <a:latin typeface="Cambria Math" panose="02040503050406030204" pitchFamily="18" charset="0"/>
                          </a:rPr>
                          <m:t>1/2</m:t>
                        </m:r>
                      </m:sup>
                    </m:sSup>
                    <m:func>
                      <m:funcPr>
                        <m:ctrlPr>
                          <a:rPr lang="zh-CN" altLang="zh-CN" i="1">
                            <a:latin typeface="Cambria Math" panose="02040503050406030204" pitchFamily="18" charset="0"/>
                          </a:rPr>
                        </m:ctrlPr>
                      </m:funcPr>
                      <m:fName>
                        <m:r>
                          <m:rPr>
                            <m:sty m:val="p"/>
                          </m:rPr>
                          <a:rPr lang="en-US" altLang="zh-CN">
                            <a:latin typeface="Cambria Math" panose="02040503050406030204" pitchFamily="18" charset="0"/>
                          </a:rPr>
                          <m:t>exp</m:t>
                        </m:r>
                      </m:fName>
                      <m:e>
                        <m:d>
                          <m:dPr>
                            <m:ctrlPr>
                              <a:rPr lang="zh-CN" altLang="zh-CN" i="1">
                                <a:latin typeface="Cambria Math" panose="02040503050406030204" pitchFamily="18" charset="0"/>
                              </a:rPr>
                            </m:ctrlPr>
                          </m:dPr>
                          <m:e>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m:t>
                                </m:r>
                              </m:num>
                              <m:den>
                                <m:sSub>
                                  <m:sSubPr>
                                    <m:ctrlPr>
                                      <a:rPr lang="zh-CN" altLang="zh-CN" i="1">
                                        <a:latin typeface="Cambria Math" panose="02040503050406030204" pitchFamily="18" charset="0"/>
                                      </a:rPr>
                                    </m:ctrlPr>
                                  </m:sSubPr>
                                  <m:e>
                                    <m:r>
                                      <a:rPr lang="en-US" altLang="zh-CN" i="1">
                                        <a:latin typeface="Cambria Math" panose="02040503050406030204" pitchFamily="18" charset="0"/>
                                      </a:rPr>
                                      <m:t>𝑘</m:t>
                                    </m:r>
                                  </m:e>
                                  <m:sub>
                                    <m:r>
                                      <a:rPr lang="en-US" altLang="zh-CN" i="1">
                                        <a:latin typeface="Cambria Math" panose="02040503050406030204" pitchFamily="18" charset="0"/>
                                      </a:rPr>
                                      <m:t>𝐵</m:t>
                                    </m:r>
                                  </m:sub>
                                </m:sSub>
                                <m:r>
                                  <a:rPr lang="en-US" altLang="zh-CN" i="1">
                                    <a:latin typeface="Cambria Math" panose="02040503050406030204" pitchFamily="18" charset="0"/>
                                  </a:rPr>
                                  <m:t>𝑇</m:t>
                                </m:r>
                              </m:den>
                            </m:f>
                          </m:e>
                        </m:d>
                      </m:e>
                    </m:func>
                  </m:oMath>
                </a14:m>
                <a:endParaRPr lang="en-US" altLang="zh-CN" dirty="0" smtClean="0"/>
              </a:p>
            </p:txBody>
          </p:sp>
        </mc:Choice>
        <mc:Fallback>
          <p:sp>
            <p:nvSpPr>
              <p:cNvPr id="11" name="文本框 10"/>
              <p:cNvSpPr txBox="1">
                <a:spLocks noRot="1" noChangeAspect="1" noMove="1" noResize="1" noEditPoints="1" noAdjustHandles="1" noChangeArrowheads="1" noChangeShapeType="1" noTextEdit="1"/>
              </p:cNvSpPr>
              <p:nvPr/>
            </p:nvSpPr>
            <p:spPr>
              <a:xfrm>
                <a:off x="710763" y="5299886"/>
                <a:ext cx="8948283" cy="1363835"/>
              </a:xfrm>
              <a:prstGeom prst="rect">
                <a:avLst/>
              </a:prstGeom>
              <a:blipFill rotWithShape="0">
                <a:blip r:embed="rId4"/>
                <a:stretch>
                  <a:fillRect l="-613" t="-3571"/>
                </a:stretch>
              </a:blipFill>
            </p:spPr>
            <p:txBody>
              <a:bodyPr/>
              <a:lstStyle/>
              <a:p>
                <a:r>
                  <a:rPr lang="zh-CN" altLang="en-US">
                    <a:noFill/>
                  </a:rPr>
                  <a:t> </a:t>
                </a:r>
              </a:p>
            </p:txBody>
          </p:sp>
        </mc:Fallback>
      </mc:AlternateContent>
      <p:sp>
        <p:nvSpPr>
          <p:cNvPr id="9" name="TextBox 8"/>
          <p:cNvSpPr txBox="1"/>
          <p:nvPr/>
        </p:nvSpPr>
        <p:spPr>
          <a:xfrm>
            <a:off x="752169" y="884903"/>
            <a:ext cx="4161717" cy="461665"/>
          </a:xfrm>
          <a:prstGeom prst="rect">
            <a:avLst/>
          </a:prstGeom>
          <a:noFill/>
        </p:spPr>
        <p:txBody>
          <a:bodyPr wrap="none" rtlCol="0">
            <a:spAutoFit/>
          </a:bodyPr>
          <a:lstStyle/>
          <a:p>
            <a:r>
              <a:rPr lang="en-US" altLang="zh-CN" sz="2400" b="1" dirty="0" smtClean="0"/>
              <a:t>2.2</a:t>
            </a:r>
            <a:r>
              <a:rPr lang="zh-CN" altLang="en-US" sz="2400" b="1" dirty="0" smtClean="0"/>
              <a:t>基于“准粒子”测量的</a:t>
            </a:r>
            <a:r>
              <a:rPr lang="en-US" altLang="zh-CN" sz="2400" b="1" dirty="0" smtClean="0"/>
              <a:t>CPD</a:t>
            </a:r>
            <a:endParaRPr lang="zh-CN" altLang="en-US" sz="2400" b="1" dirty="0"/>
          </a:p>
        </p:txBody>
      </p:sp>
      <p:sp>
        <p:nvSpPr>
          <p:cNvPr id="12" name="页脚占位符 11"/>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1455572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98494" y="1102659"/>
            <a:ext cx="3398687" cy="369332"/>
          </a:xfrm>
          <a:prstGeom prst="rect">
            <a:avLst/>
          </a:prstGeom>
          <a:noFill/>
        </p:spPr>
        <p:txBody>
          <a:bodyPr wrap="none" rtlCol="0">
            <a:spAutoFit/>
          </a:bodyPr>
          <a:lstStyle/>
          <a:p>
            <a:r>
              <a:rPr lang="en-US" altLang="zh-CN" dirty="0" smtClean="0"/>
              <a:t>2.2.2</a:t>
            </a:r>
            <a:r>
              <a:rPr lang="zh-CN" altLang="en-US" dirty="0" smtClean="0"/>
              <a:t> </a:t>
            </a:r>
            <a:r>
              <a:rPr lang="en-US" altLang="zh-CN" dirty="0" smtClean="0"/>
              <a:t>SIS</a:t>
            </a:r>
            <a:r>
              <a:rPr lang="zh-CN" altLang="en-US" dirty="0" smtClean="0"/>
              <a:t>隧道结低温粒子探测器</a:t>
            </a:r>
            <a:endParaRPr lang="zh-CN" altLang="en-US" dirty="0"/>
          </a:p>
        </p:txBody>
      </p:sp>
      <p:sp>
        <p:nvSpPr>
          <p:cNvPr id="5" name="文本框 4"/>
          <p:cNvSpPr txBox="1"/>
          <p:nvPr/>
        </p:nvSpPr>
        <p:spPr>
          <a:xfrm>
            <a:off x="1761565" y="1694329"/>
            <a:ext cx="6324745" cy="369332"/>
          </a:xfrm>
          <a:prstGeom prst="rect">
            <a:avLst/>
          </a:prstGeom>
          <a:noFill/>
        </p:spPr>
        <p:txBody>
          <a:bodyPr wrap="none" rtlCol="0">
            <a:spAutoFit/>
          </a:bodyPr>
          <a:lstStyle/>
          <a:p>
            <a:r>
              <a:rPr lang="en-US" altLang="zh-CN" dirty="0" smtClean="0"/>
              <a:t>SIS-TJ-Superconductor-Insulator-Superconductor</a:t>
            </a:r>
            <a:r>
              <a:rPr lang="zh-CN" altLang="en-US" dirty="0" smtClean="0"/>
              <a:t> </a:t>
            </a:r>
            <a:r>
              <a:rPr lang="en-US" altLang="zh-CN" dirty="0" smtClean="0"/>
              <a:t>Tuning Junction</a:t>
            </a:r>
            <a:endParaRPr lang="zh-CN" altLang="en-US" dirty="0"/>
          </a:p>
        </p:txBody>
      </p:sp>
      <p:pic>
        <p:nvPicPr>
          <p:cNvPr id="6" name="图片 5"/>
          <p:cNvPicPr/>
          <p:nvPr/>
        </p:nvPicPr>
        <p:blipFill>
          <a:blip r:embed="rId2">
            <a:extLst>
              <a:ext uri="{28A0092B-C50C-407E-A947-70E740481C1C}">
                <a14:useLocalDpi xmlns:a14="http://schemas.microsoft.com/office/drawing/2010/main" xmlns="" val="0"/>
              </a:ext>
            </a:extLst>
          </a:blip>
          <a:srcRect/>
          <a:stretch>
            <a:fillRect/>
          </a:stretch>
        </p:blipFill>
        <p:spPr bwMode="auto">
          <a:xfrm>
            <a:off x="5637268" y="2193666"/>
            <a:ext cx="5274310" cy="3458210"/>
          </a:xfrm>
          <a:prstGeom prst="rect">
            <a:avLst/>
          </a:prstGeom>
          <a:noFill/>
          <a:ln>
            <a:noFill/>
          </a:ln>
        </p:spPr>
      </p:pic>
      <mc:AlternateContent xmlns:mc="http://schemas.openxmlformats.org/markup-compatibility/2006">
        <mc:Choice xmlns:a14="http://schemas.microsoft.com/office/drawing/2010/main" xmlns="" Requires="a14">
          <p:sp>
            <p:nvSpPr>
              <p:cNvPr id="8" name="文本框 7"/>
              <p:cNvSpPr txBox="1"/>
              <p:nvPr/>
            </p:nvSpPr>
            <p:spPr>
              <a:xfrm>
                <a:off x="860611" y="3712264"/>
                <a:ext cx="4270913" cy="698012"/>
              </a:xfrm>
              <a:prstGeom prst="rect">
                <a:avLst/>
              </a:prstGeom>
              <a:noFill/>
            </p:spPr>
            <p:txBody>
              <a:bodyPr wrap="none" rtlCol="0">
                <a:spAutoFit/>
              </a:bodyPr>
              <a:lstStyle/>
              <a:p>
                <a:r>
                  <a:rPr lang="zh-CN" altLang="en-US" dirty="0" smtClean="0"/>
                  <a:t>加上偏置电压</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𝐵</m:t>
                        </m:r>
                        <m:r>
                          <a:rPr lang="en-US" altLang="zh-CN" i="1">
                            <a:latin typeface="Cambria Math" panose="02040503050406030204" pitchFamily="18" charset="0"/>
                          </a:rPr>
                          <m:t> </m:t>
                        </m:r>
                      </m:sub>
                    </m:sSub>
                    <m:r>
                      <a:rPr lang="en-US" altLang="zh-CN">
                        <a:latin typeface="Cambria Math" panose="02040503050406030204" pitchFamily="18" charset="0"/>
                      </a:rPr>
                      <m:t>&lt;</m:t>
                    </m:r>
                    <m:d>
                      <m:dPr>
                        <m:ctrlPr>
                          <a:rPr lang="en-US" altLang="zh-CN" i="1">
                            <a:latin typeface="Cambria Math" panose="02040503050406030204" pitchFamily="18" charset="0"/>
                          </a:rPr>
                        </m:ctrlPr>
                      </m:dPr>
                      <m:e>
                        <m:f>
                          <m:fPr>
                            <m:type m:val="skw"/>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panose="02040503050406030204" pitchFamily="18" charset="0"/>
                                  </a:rPr>
                                  <m:t>∆</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m:t>
                                </m:r>
                              </m:e>
                              <m:sub>
                                <m:r>
                                  <a:rPr lang="en-US" altLang="zh-CN" i="1">
                                    <a:latin typeface="Cambria Math" panose="02040503050406030204" pitchFamily="18" charset="0"/>
                                  </a:rPr>
                                  <m:t>2</m:t>
                                </m:r>
                              </m:sub>
                            </m:sSub>
                          </m:num>
                          <m:den>
                            <m:r>
                              <a:rPr lang="en-US" altLang="zh-CN" i="1">
                                <a:latin typeface="Cambria Math" panose="02040503050406030204" pitchFamily="18" charset="0"/>
                              </a:rPr>
                              <m:t>𝑒</m:t>
                            </m:r>
                          </m:den>
                        </m:f>
                      </m:e>
                    </m:d>
                    <m:r>
                      <a:rPr lang="zh-CN" altLang="en-US" i="1">
                        <a:latin typeface="Cambria Math" panose="02040503050406030204" pitchFamily="18" charset="0"/>
                      </a:rPr>
                      <m:t>的</m:t>
                    </m:r>
                    <m:r>
                      <m:rPr>
                        <m:sty m:val="p"/>
                      </m:rPr>
                      <a:rPr lang="en-US" altLang="zh-CN" i="1" dirty="0">
                        <a:latin typeface="Cambria Math" panose="02040503050406030204" pitchFamily="18" charset="0"/>
                      </a:rPr>
                      <m:t>SIS</m:t>
                    </m:r>
                  </m:oMath>
                </a14:m>
                <a:r>
                  <a:rPr lang="zh-CN" altLang="en-US" dirty="0" smtClean="0"/>
                  <a:t>能级图</a:t>
                </a:r>
                <a:endParaRPr lang="en-US" altLang="zh-CN" dirty="0" smtClean="0"/>
              </a:p>
              <a:p>
                <a:r>
                  <a:rPr lang="zh-CN" altLang="en-US" dirty="0" smtClean="0"/>
                  <a:t>和</a:t>
                </a:r>
                <a:r>
                  <a:rPr lang="zh-CN" altLang="en-US" dirty="0"/>
                  <a:t>准</a:t>
                </a:r>
                <a:r>
                  <a:rPr lang="zh-CN" altLang="en-US" dirty="0" smtClean="0"/>
                  <a:t>粒子的隧穿过程</a:t>
                </a:r>
                <a:endParaRPr lang="zh-CN" altLang="en-US" dirty="0"/>
              </a:p>
            </p:txBody>
          </p:sp>
        </mc:Choice>
        <mc:Fallback>
          <p:sp>
            <p:nvSpPr>
              <p:cNvPr id="8" name="文本框 7"/>
              <p:cNvSpPr txBox="1">
                <a:spLocks noRot="1" noChangeAspect="1" noMove="1" noResize="1" noEditPoints="1" noAdjustHandles="1" noChangeArrowheads="1" noChangeShapeType="1" noTextEdit="1"/>
              </p:cNvSpPr>
              <p:nvPr/>
            </p:nvSpPr>
            <p:spPr>
              <a:xfrm>
                <a:off x="860611" y="3712264"/>
                <a:ext cx="4270913" cy="698012"/>
              </a:xfrm>
              <a:prstGeom prst="rect">
                <a:avLst/>
              </a:prstGeom>
              <a:blipFill rotWithShape="0">
                <a:blip r:embed="rId3"/>
                <a:stretch>
                  <a:fillRect l="-1141" t="-60526" r="-571" b="-49123"/>
                </a:stretch>
              </a:blipFill>
            </p:spPr>
            <p:txBody>
              <a:bodyPr/>
              <a:lstStyle/>
              <a:p>
                <a:r>
                  <a:rPr lang="zh-CN" altLang="en-US">
                    <a:noFill/>
                  </a:rPr>
                  <a:t> </a:t>
                </a:r>
              </a:p>
            </p:txBody>
          </p:sp>
        </mc:Fallback>
      </mc:AlternateContent>
      <p:sp>
        <p:nvSpPr>
          <p:cNvPr id="9" name="页脚占位符 8"/>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940560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30188" y="1223246"/>
            <a:ext cx="6096000" cy="646331"/>
          </a:xfrm>
          <a:prstGeom prst="rect">
            <a:avLst/>
          </a:prstGeom>
        </p:spPr>
        <p:txBody>
          <a:bodyPr>
            <a:spAutoFit/>
          </a:bodyPr>
          <a:lstStyle/>
          <a:p>
            <a:r>
              <a:rPr lang="zh-CN" altLang="en-US" b="1" dirty="0"/>
              <a:t>粒子在其中一层超导箔发生作用产生的 </a:t>
            </a:r>
            <a:endParaRPr lang="en-US" altLang="zh-CN" b="1" dirty="0"/>
          </a:p>
          <a:p>
            <a:r>
              <a:rPr lang="zh-CN" altLang="en-US" b="1" dirty="0"/>
              <a:t> 隧穿电流脉冲：</a:t>
            </a:r>
          </a:p>
        </p:txBody>
      </p:sp>
      <mc:AlternateContent xmlns:mc="http://schemas.openxmlformats.org/markup-compatibility/2006">
        <mc:Choice xmlns:a14="http://schemas.microsoft.com/office/drawing/2010/main" xmlns="" Requires="a14">
          <p:sp>
            <p:nvSpPr>
              <p:cNvPr id="3" name="矩形 2"/>
              <p:cNvSpPr/>
              <p:nvPr/>
            </p:nvSpPr>
            <p:spPr>
              <a:xfrm>
                <a:off x="1273327" y="2062297"/>
                <a:ext cx="5012141" cy="655949"/>
              </a:xfrm>
              <a:prstGeom prst="rect">
                <a:avLst/>
              </a:prstGeom>
            </p:spPr>
            <p:txBody>
              <a:bodyPr wrap="none">
                <a:spAutoFit/>
              </a:bodyPr>
              <a:lstStyle/>
              <a:p>
                <a14:m>
                  <m:oMath xmlns:m="http://schemas.openxmlformats.org/officeDocument/2006/math">
                    <m:sSub>
                      <m:sSubPr>
                        <m:ctrlPr>
                          <a:rPr lang="zh-CN" altLang="zh-CN" sz="2400" i="1">
                            <a:latin typeface="Cambria Math" panose="02040503050406030204" pitchFamily="18" charset="0"/>
                            <a:ea typeface="Cambria Math" panose="02040503050406030204" pitchFamily="18" charset="0"/>
                          </a:rPr>
                        </m:ctrlPr>
                      </m:sSubPr>
                      <m:e>
                        <m:r>
                          <m:rPr>
                            <m:sty m:val="p"/>
                          </m:rPr>
                          <a:rPr lang="en-US" altLang="zh-CN" sz="2400">
                            <a:latin typeface="Cambria Math" panose="02040503050406030204" pitchFamily="18" charset="0"/>
                            <a:cs typeface="Times New Roman" panose="02020603050405020304" pitchFamily="18" charset="0"/>
                          </a:rPr>
                          <m:t>i</m:t>
                        </m:r>
                      </m:e>
                      <m:sub>
                        <m:r>
                          <m:rPr>
                            <m:sty m:val="p"/>
                          </m:rPr>
                          <a:rPr lang="en-US" altLang="zh-CN" sz="2400">
                            <a:latin typeface="Cambria Math" panose="02040503050406030204" pitchFamily="18" charset="0"/>
                            <a:cs typeface="Times New Roman" panose="02020603050405020304" pitchFamily="18" charset="0"/>
                          </a:rPr>
                          <m:t>s</m:t>
                        </m:r>
                      </m:sub>
                    </m:sSub>
                    <m:d>
                      <m:dPr>
                        <m:ctrlPr>
                          <a:rPr lang="zh-CN" altLang="zh-CN" sz="2400" i="1">
                            <a:latin typeface="Cambria Math" panose="02040503050406030204" pitchFamily="18" charset="0"/>
                            <a:ea typeface="Cambria Math" panose="02040503050406030204" pitchFamily="18" charset="0"/>
                          </a:rPr>
                        </m:ctrlPr>
                      </m:dPr>
                      <m:e>
                        <m:r>
                          <m:rPr>
                            <m:sty m:val="p"/>
                          </m:rPr>
                          <a:rPr lang="en-US" altLang="zh-CN" sz="2400">
                            <a:latin typeface="Cambria Math" panose="02040503050406030204" pitchFamily="18" charset="0"/>
                            <a:cs typeface="Times New Roman" panose="02020603050405020304" pitchFamily="18" charset="0"/>
                          </a:rPr>
                          <m:t>t</m:t>
                        </m:r>
                      </m:e>
                    </m:d>
                    <m:r>
                      <a:rPr lang="en-US" altLang="zh-CN" sz="2400">
                        <a:latin typeface="Cambria Math" panose="02040503050406030204" pitchFamily="18" charset="0"/>
                        <a:cs typeface="Times New Roman" panose="02020603050405020304" pitchFamily="18" charset="0"/>
                      </a:rPr>
                      <m:t>=</m:t>
                    </m:r>
                    <m:sSub>
                      <m:sSubPr>
                        <m:ctrlPr>
                          <a:rPr lang="zh-CN" altLang="zh-CN" sz="2400" i="1">
                            <a:latin typeface="Cambria Math" panose="02040503050406030204" pitchFamily="18" charset="0"/>
                            <a:ea typeface="Cambria Math" panose="02040503050406030204" pitchFamily="18" charset="0"/>
                          </a:rPr>
                        </m:ctrlPr>
                      </m:sSubPr>
                      <m:e>
                        <m:r>
                          <m:rPr>
                            <m:sty m:val="p"/>
                          </m:rPr>
                          <a:rPr lang="en-US" altLang="zh-CN" sz="2400">
                            <a:latin typeface="Cambria Math" panose="02040503050406030204" pitchFamily="18" charset="0"/>
                            <a:cs typeface="Times New Roman" panose="02020603050405020304" pitchFamily="18" charset="0"/>
                          </a:rPr>
                          <m:t>i</m:t>
                        </m:r>
                      </m:e>
                      <m:sub>
                        <m:r>
                          <a:rPr lang="en-US" altLang="zh-CN" sz="2400">
                            <a:latin typeface="Cambria Math" panose="02040503050406030204" pitchFamily="18" charset="0"/>
                            <a:cs typeface="Times New Roman" panose="02020603050405020304" pitchFamily="18" charset="0"/>
                          </a:rPr>
                          <m:t>0</m:t>
                        </m:r>
                      </m:sub>
                    </m:sSub>
                    <m:func>
                      <m:funcPr>
                        <m:ctrlPr>
                          <a:rPr lang="zh-CN" altLang="zh-CN" sz="2400" i="1">
                            <a:latin typeface="Cambria Math" panose="02040503050406030204" pitchFamily="18" charset="0"/>
                            <a:ea typeface="Cambria Math" panose="02040503050406030204" pitchFamily="18" charset="0"/>
                          </a:rPr>
                        </m:ctrlPr>
                      </m:funcPr>
                      <m:fName>
                        <m:r>
                          <m:rPr>
                            <m:sty m:val="p"/>
                          </m:rPr>
                          <a:rPr lang="en-US" altLang="zh-CN" sz="2400">
                            <a:latin typeface="Cambria Math" panose="02040503050406030204" pitchFamily="18" charset="0"/>
                            <a:cs typeface="Times New Roman" panose="02020603050405020304" pitchFamily="18" charset="0"/>
                          </a:rPr>
                          <m:t>exp</m:t>
                        </m:r>
                      </m:fName>
                      <m:e>
                        <m:r>
                          <a:rPr lang="en-US" altLang="zh-CN" sz="2400">
                            <a:latin typeface="Cambria Math" panose="02040503050406030204" pitchFamily="18" charset="0"/>
                            <a:cs typeface="Times New Roman" panose="02020603050405020304" pitchFamily="18" charset="0"/>
                          </a:rPr>
                          <m:t>(</m:t>
                        </m:r>
                        <m:r>
                          <a:rPr lang="en-US" altLang="zh-CN" sz="2400" i="1">
                            <a:latin typeface="Cambria Math" panose="02040503050406030204" pitchFamily="18" charset="0"/>
                            <a:cs typeface="Times New Roman" panose="02020603050405020304" pitchFamily="18" charset="0"/>
                          </a:rPr>
                          <m:t>−</m:t>
                        </m:r>
                        <m:f>
                          <m:fPr>
                            <m:ctrlPr>
                              <a:rPr lang="zh-CN" altLang="zh-CN" sz="2400" i="1">
                                <a:latin typeface="Cambria Math" panose="02040503050406030204" pitchFamily="18" charset="0"/>
                                <a:ea typeface="Cambria Math" panose="02040503050406030204" pitchFamily="18" charset="0"/>
                              </a:rPr>
                            </m:ctrlPr>
                          </m:fPr>
                          <m:num>
                            <m:r>
                              <m:rPr>
                                <m:sty m:val="p"/>
                              </m:rPr>
                              <a:rPr lang="en-US" altLang="zh-CN" sz="2400">
                                <a:latin typeface="Cambria Math" panose="02040503050406030204" pitchFamily="18" charset="0"/>
                                <a:cs typeface="Times New Roman" panose="02020603050405020304" pitchFamily="18" charset="0"/>
                              </a:rPr>
                              <m:t>t</m:t>
                            </m:r>
                          </m:num>
                          <m:den>
                            <m:sSub>
                              <m:sSubPr>
                                <m:ctrlPr>
                                  <a:rPr lang="zh-CN" altLang="zh-CN" sz="2400" i="1">
                                    <a:latin typeface="Cambria Math" panose="02040503050406030204" pitchFamily="18" charset="0"/>
                                    <a:ea typeface="Cambria Math" panose="02040503050406030204" pitchFamily="18" charset="0"/>
                                  </a:rPr>
                                </m:ctrlPr>
                              </m:sSubPr>
                              <m:e>
                                <m:r>
                                  <m:rPr>
                                    <m:sty m:val="p"/>
                                  </m:rPr>
                                  <a:rPr lang="en-US" altLang="zh-CN" sz="2400">
                                    <a:latin typeface="Cambria Math" panose="02040503050406030204" pitchFamily="18" charset="0"/>
                                    <a:cs typeface="Times New Roman" panose="02020603050405020304" pitchFamily="18" charset="0"/>
                                  </a:rPr>
                                  <m:t>τ</m:t>
                                </m:r>
                              </m:e>
                              <m:sub>
                                <m:r>
                                  <m:rPr>
                                    <m:sty m:val="p"/>
                                  </m:rPr>
                                  <a:rPr lang="en-US" altLang="zh-CN" sz="2400">
                                    <a:latin typeface="Cambria Math" panose="02040503050406030204" pitchFamily="18" charset="0"/>
                                    <a:cs typeface="Times New Roman" panose="02020603050405020304" pitchFamily="18" charset="0"/>
                                  </a:rPr>
                                  <m:t>D</m:t>
                                </m:r>
                              </m:sub>
                            </m:sSub>
                          </m:den>
                        </m:f>
                        <m:r>
                          <a:rPr lang="en-US" altLang="zh-CN" sz="2400">
                            <a:latin typeface="Cambria Math" panose="02040503050406030204" pitchFamily="18" charset="0"/>
                            <a:cs typeface="Times New Roman" panose="02020603050405020304" pitchFamily="18" charset="0"/>
                          </a:rPr>
                          <m:t>)</m:t>
                        </m:r>
                      </m:e>
                    </m:func>
                  </m:oMath>
                </a14:m>
                <a:r>
                  <a:rPr lang="en-US" altLang="zh-CN" sz="2400" dirty="0">
                    <a:latin typeface="Calibri" panose="020F0502020204030204" pitchFamily="34" charset="0"/>
                    <a:cs typeface="Times New Roman" panose="02020603050405020304" pitchFamily="18" charset="0"/>
                  </a:rPr>
                  <a:t>=</a:t>
                </a:r>
                <a14:m>
                  <m:oMath xmlns:m="http://schemas.openxmlformats.org/officeDocument/2006/math">
                    <m:sSub>
                      <m:sSubPr>
                        <m:ctrlPr>
                          <a:rPr lang="zh-CN" altLang="zh-CN" sz="2400" i="1">
                            <a:latin typeface="Cambria Math" panose="02040503050406030204" pitchFamily="18" charset="0"/>
                            <a:ea typeface="Cambria Math" panose="02040503050406030204" pitchFamily="18" charset="0"/>
                          </a:rPr>
                        </m:ctrlPr>
                      </m:sSubPr>
                      <m:e>
                        <m:r>
                          <m:rPr>
                            <m:sty m:val="p"/>
                          </m:rPr>
                          <a:rPr lang="en-US" altLang="zh-CN" sz="2400">
                            <a:latin typeface="Cambria Math" panose="02040503050406030204" pitchFamily="18" charset="0"/>
                            <a:cs typeface="Times New Roman" panose="02020603050405020304" pitchFamily="18" charset="0"/>
                          </a:rPr>
                          <m:t>Q</m:t>
                        </m:r>
                      </m:e>
                      <m:sub>
                        <m:r>
                          <a:rPr lang="en-US" altLang="zh-CN" sz="2400">
                            <a:latin typeface="Cambria Math" panose="02040503050406030204" pitchFamily="18" charset="0"/>
                            <a:cs typeface="Times New Roman" panose="02020603050405020304" pitchFamily="18" charset="0"/>
                          </a:rPr>
                          <m:t>0</m:t>
                        </m:r>
                      </m:sub>
                    </m:sSub>
                    <m:sSub>
                      <m:sSubPr>
                        <m:ctrlPr>
                          <a:rPr lang="zh-CN" altLang="zh-CN" sz="2400" i="1">
                            <a:latin typeface="Cambria Math" panose="02040503050406030204" pitchFamily="18" charset="0"/>
                            <a:ea typeface="Cambria Math" panose="02040503050406030204" pitchFamily="18" charset="0"/>
                          </a:rPr>
                        </m:ctrlPr>
                      </m:sSubPr>
                      <m:e>
                        <m:r>
                          <m:rPr>
                            <m:sty m:val="p"/>
                          </m:rPr>
                          <a:rPr lang="en-US" altLang="zh-CN" sz="2400">
                            <a:latin typeface="Cambria Math" panose="02040503050406030204" pitchFamily="18" charset="0"/>
                            <a:cs typeface="Times New Roman" panose="02020603050405020304" pitchFamily="18" charset="0"/>
                          </a:rPr>
                          <m:t>Γ</m:t>
                        </m:r>
                      </m:e>
                      <m:sub>
                        <m:r>
                          <m:rPr>
                            <m:sty m:val="p"/>
                          </m:rPr>
                          <a:rPr lang="en-US" altLang="zh-CN" sz="2400">
                            <a:latin typeface="Cambria Math" panose="02040503050406030204" pitchFamily="18" charset="0"/>
                            <a:cs typeface="Times New Roman" panose="02020603050405020304" pitchFamily="18" charset="0"/>
                          </a:rPr>
                          <m:t>tun</m:t>
                        </m:r>
                      </m:sub>
                    </m:sSub>
                    <m:r>
                      <m:rPr>
                        <m:sty m:val="p"/>
                      </m:rPr>
                      <a:rPr lang="en-US" altLang="zh-CN" sz="2400">
                        <a:latin typeface="Cambria Math" panose="02040503050406030204" pitchFamily="18" charset="0"/>
                        <a:cs typeface="Times New Roman" panose="02020603050405020304" pitchFamily="18" charset="0"/>
                      </a:rPr>
                      <m:t>exp</m:t>
                    </m:r>
                    <m:r>
                      <a:rPr lang="en-US" altLang="zh-CN" sz="2400">
                        <a:latin typeface="Cambria Math" panose="02040503050406030204" pitchFamily="18" charset="0"/>
                        <a:cs typeface="Times New Roman" panose="02020603050405020304" pitchFamily="18" charset="0"/>
                      </a:rPr>
                      <m:t>⁡(</m:t>
                    </m:r>
                    <m:r>
                      <a:rPr lang="en-US" altLang="zh-CN" sz="2400" i="1">
                        <a:latin typeface="Cambria Math" panose="02040503050406030204" pitchFamily="18" charset="0"/>
                        <a:cs typeface="Times New Roman" panose="02020603050405020304" pitchFamily="18" charset="0"/>
                      </a:rPr>
                      <m:t>−</m:t>
                    </m:r>
                    <m:f>
                      <m:fPr>
                        <m:ctrlPr>
                          <a:rPr lang="zh-CN" altLang="zh-CN" sz="2400" i="1">
                            <a:latin typeface="Cambria Math" panose="02040503050406030204" pitchFamily="18" charset="0"/>
                            <a:ea typeface="Cambria Math" panose="02040503050406030204" pitchFamily="18" charset="0"/>
                          </a:rPr>
                        </m:ctrlPr>
                      </m:fPr>
                      <m:num>
                        <m:r>
                          <m:rPr>
                            <m:sty m:val="p"/>
                          </m:rPr>
                          <a:rPr lang="en-US" altLang="zh-CN" sz="2400">
                            <a:latin typeface="Cambria Math" panose="02040503050406030204" pitchFamily="18" charset="0"/>
                            <a:cs typeface="Times New Roman" panose="02020603050405020304" pitchFamily="18" charset="0"/>
                          </a:rPr>
                          <m:t>t</m:t>
                        </m:r>
                      </m:num>
                      <m:den>
                        <m:sSub>
                          <m:sSubPr>
                            <m:ctrlPr>
                              <a:rPr lang="zh-CN" altLang="zh-CN" sz="2400" i="1">
                                <a:latin typeface="Cambria Math" panose="02040503050406030204" pitchFamily="18" charset="0"/>
                                <a:ea typeface="Cambria Math" panose="02040503050406030204" pitchFamily="18" charset="0"/>
                              </a:rPr>
                            </m:ctrlPr>
                          </m:sSubPr>
                          <m:e>
                            <m:r>
                              <m:rPr>
                                <m:sty m:val="p"/>
                              </m:rPr>
                              <a:rPr lang="en-US" altLang="zh-CN" sz="2400">
                                <a:latin typeface="Cambria Math" panose="02040503050406030204" pitchFamily="18" charset="0"/>
                                <a:cs typeface="Times New Roman" panose="02020603050405020304" pitchFamily="18" charset="0"/>
                              </a:rPr>
                              <m:t>τ</m:t>
                            </m:r>
                          </m:e>
                          <m:sub>
                            <m:r>
                              <m:rPr>
                                <m:sty m:val="p"/>
                              </m:rPr>
                              <a:rPr lang="en-US" altLang="zh-CN" sz="2400">
                                <a:latin typeface="Cambria Math" panose="02040503050406030204" pitchFamily="18" charset="0"/>
                                <a:cs typeface="Times New Roman" panose="02020603050405020304" pitchFamily="18" charset="0"/>
                              </a:rPr>
                              <m:t>D</m:t>
                            </m:r>
                          </m:sub>
                        </m:sSub>
                      </m:den>
                    </m:f>
                    <m:r>
                      <a:rPr lang="en-US" altLang="zh-CN" sz="2400">
                        <a:latin typeface="Cambria Math" panose="02040503050406030204" pitchFamily="18" charset="0"/>
                        <a:cs typeface="Times New Roman" panose="02020603050405020304" pitchFamily="18" charset="0"/>
                      </a:rPr>
                      <m:t>)</m:t>
                    </m:r>
                  </m:oMath>
                </a14:m>
                <a:endParaRPr lang="zh-CN" altLang="en-US" sz="2400" dirty="0"/>
              </a:p>
            </p:txBody>
          </p:sp>
        </mc:Choice>
        <mc:Fallback>
          <p:sp>
            <p:nvSpPr>
              <p:cNvPr id="3" name="矩形 2"/>
              <p:cNvSpPr>
                <a:spLocks noRot="1" noChangeAspect="1" noMove="1" noResize="1" noEditPoints="1" noAdjustHandles="1" noChangeArrowheads="1" noChangeShapeType="1" noTextEdit="1"/>
              </p:cNvSpPr>
              <p:nvPr/>
            </p:nvSpPr>
            <p:spPr>
              <a:xfrm>
                <a:off x="1273327" y="2062297"/>
                <a:ext cx="5012141" cy="655949"/>
              </a:xfrm>
              <a:prstGeom prst="rect">
                <a:avLst/>
              </a:prstGeom>
              <a:blipFill rotWithShape="0">
                <a:blip r:embed="rId2"/>
                <a:stretch>
                  <a:fillRect b="-185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4" name="矩形 3"/>
              <p:cNvSpPr/>
              <p:nvPr/>
            </p:nvSpPr>
            <p:spPr>
              <a:xfrm>
                <a:off x="1165410" y="2805579"/>
                <a:ext cx="6096000" cy="986167"/>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d>
                        <m:dPr>
                          <m:begChr m:val=""/>
                          <m:endChr m:val="]"/>
                          <m:ctrlPr>
                            <a:rPr lang="zh-CN" altLang="en-US" sz="2400" i="1">
                              <a:latin typeface="Cambria Math" panose="02040503050406030204" pitchFamily="18" charset="0"/>
                            </a:rPr>
                          </m:ctrlPr>
                        </m:dPr>
                        <m:e>
                          <m:r>
                            <m:rPr>
                              <m:sty m:val="p"/>
                            </m:rPr>
                            <a:rPr lang="zh-CN" altLang="en-US" sz="2400">
                              <a:latin typeface="Cambria Math" panose="02040503050406030204" pitchFamily="18" charset="0"/>
                            </a:rPr>
                            <m:t>Q</m:t>
                          </m:r>
                          <m:d>
                            <m:dPr>
                              <m:ctrlPr>
                                <a:rPr lang="zh-CN" altLang="en-US" sz="2400" i="1">
                                  <a:latin typeface="Cambria Math" panose="02040503050406030204" pitchFamily="18" charset="0"/>
                                </a:rPr>
                              </m:ctrlPr>
                            </m:dPr>
                            <m:e>
                              <m:r>
                                <m:rPr>
                                  <m:sty m:val="p"/>
                                </m:rPr>
                                <a:rPr lang="zh-CN" altLang="en-US" sz="2400">
                                  <a:latin typeface="Cambria Math" panose="02040503050406030204" pitchFamily="18" charset="0"/>
                                </a:rPr>
                                <m:t>t</m:t>
                              </m:r>
                            </m:e>
                          </m:d>
                          <m:r>
                            <a:rPr lang="zh-CN" altLang="en-US" sz="2400">
                              <a:latin typeface="Cambria Math" panose="02040503050406030204" pitchFamily="18" charset="0"/>
                            </a:rPr>
                            <m:t>=</m:t>
                          </m:r>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𝑄</m:t>
                              </m:r>
                            </m:e>
                            <m:sub>
                              <m:r>
                                <a:rPr lang="zh-CN" altLang="en-US" sz="2400">
                                  <a:latin typeface="Cambria Math" panose="02040503050406030204" pitchFamily="18" charset="0"/>
                                </a:rPr>
                                <m:t>0</m:t>
                              </m:r>
                            </m:sub>
                          </m:sSub>
                          <m:sSub>
                            <m:sSubPr>
                              <m:ctrlPr>
                                <a:rPr lang="zh-CN" altLang="en-US" sz="2400" i="1">
                                  <a:latin typeface="Cambria Math" panose="02040503050406030204" pitchFamily="18" charset="0"/>
                                </a:rPr>
                              </m:ctrlPr>
                            </m:sSubPr>
                            <m:e>
                              <m:r>
                                <a:rPr lang="zh-CN" altLang="en-US" sz="2400">
                                  <a:latin typeface="Cambria Math" panose="02040503050406030204" pitchFamily="18" charset="0"/>
                                </a:rPr>
                                <m:t>Г</m:t>
                              </m:r>
                            </m:e>
                            <m:sub>
                              <m:r>
                                <a:rPr lang="zh-CN" altLang="en-US" sz="2400" i="1">
                                  <a:latin typeface="Cambria Math" panose="02040503050406030204" pitchFamily="18" charset="0"/>
                                </a:rPr>
                                <m:t>𝑡𝑢𝑛</m:t>
                              </m:r>
                            </m:sub>
                          </m:sSub>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𝜏</m:t>
                              </m:r>
                            </m:e>
                            <m:sub>
                              <m:r>
                                <a:rPr lang="zh-CN" altLang="en-US" sz="2400" i="1">
                                  <a:latin typeface="Cambria Math" panose="02040503050406030204" pitchFamily="18" charset="0"/>
                                </a:rPr>
                                <m:t>𝐷</m:t>
                              </m:r>
                            </m:sub>
                          </m:sSub>
                          <m:r>
                            <a:rPr lang="zh-CN" altLang="en-US" sz="2400">
                              <a:latin typeface="Cambria Math" panose="02040503050406030204" pitchFamily="18" charset="0"/>
                            </a:rPr>
                            <m:t>[1−</m:t>
                          </m:r>
                          <m:r>
                            <m:rPr>
                              <m:sty m:val="p"/>
                            </m:rPr>
                            <a:rPr lang="zh-CN" altLang="en-US" sz="2400">
                              <a:latin typeface="Cambria Math" panose="02040503050406030204" pitchFamily="18" charset="0"/>
                            </a:rPr>
                            <m:t>ex</m:t>
                          </m:r>
                          <m:func>
                            <m:funcPr>
                              <m:ctrlPr>
                                <a:rPr lang="zh-CN" altLang="en-US" sz="2400" i="1">
                                  <a:latin typeface="Cambria Math" panose="02040503050406030204" pitchFamily="18" charset="0"/>
                                </a:rPr>
                              </m:ctrlPr>
                            </m:funcPr>
                            <m:fName>
                              <m:r>
                                <m:rPr>
                                  <m:sty m:val="p"/>
                                </m:rPr>
                                <a:rPr lang="zh-CN" altLang="en-US" sz="2400">
                                  <a:latin typeface="Cambria Math" panose="02040503050406030204" pitchFamily="18" charset="0"/>
                                </a:rPr>
                                <m:t>p</m:t>
                              </m:r>
                            </m:fName>
                            <m:e>
                              <m:r>
                                <a:rPr lang="zh-CN" altLang="en-US" sz="2400">
                                  <a:latin typeface="Cambria Math" panose="02040503050406030204" pitchFamily="18" charset="0"/>
                                </a:rPr>
                                <m:t>(</m:t>
                              </m:r>
                            </m:e>
                          </m:func>
                          <m:r>
                            <a:rPr lang="zh-CN" altLang="en-US" sz="2400">
                              <a:latin typeface="Cambria Math" panose="02040503050406030204" pitchFamily="18" charset="0"/>
                            </a:rPr>
                            <m:t>−</m:t>
                          </m:r>
                          <m:f>
                            <m:fPr>
                              <m:type m:val="lin"/>
                              <m:ctrlPr>
                                <a:rPr lang="zh-CN" altLang="en-US" sz="2400" i="1">
                                  <a:latin typeface="Cambria Math" panose="02040503050406030204" pitchFamily="18" charset="0"/>
                                </a:rPr>
                              </m:ctrlPr>
                            </m:fPr>
                            <m:num>
                              <m:r>
                                <a:rPr lang="zh-CN" altLang="en-US" sz="2400" i="1">
                                  <a:latin typeface="Cambria Math" panose="02040503050406030204" pitchFamily="18" charset="0"/>
                                </a:rPr>
                                <m:t>𝑡</m:t>
                              </m:r>
                            </m:num>
                            <m:den>
                              <m:sSub>
                                <m:sSubPr>
                                  <m:ctrlPr>
                                    <a:rPr lang="zh-CN" altLang="en-US" sz="2400" i="1">
                                      <a:latin typeface="Cambria Math" panose="02040503050406030204" pitchFamily="18" charset="0"/>
                                    </a:rPr>
                                  </m:ctrlPr>
                                </m:sSubPr>
                                <m:e>
                                  <m:r>
                                    <a:rPr lang="zh-CN" altLang="en-US" sz="2400" i="1">
                                      <a:latin typeface="Cambria Math" panose="02040503050406030204" pitchFamily="18" charset="0"/>
                                    </a:rPr>
                                    <m:t>𝜏</m:t>
                                  </m:r>
                                </m:e>
                                <m:sub>
                                  <m:r>
                                    <a:rPr lang="zh-CN" altLang="en-US" sz="2400" i="1">
                                      <a:latin typeface="Cambria Math" panose="02040503050406030204" pitchFamily="18" charset="0"/>
                                    </a:rPr>
                                    <m:t>𝐷</m:t>
                                  </m:r>
                                </m:sub>
                              </m:sSub>
                            </m:den>
                          </m:f>
                          <m:r>
                            <a:rPr lang="zh-CN" altLang="en-US" sz="2400">
                              <a:latin typeface="Cambria Math" panose="02040503050406030204" pitchFamily="18" charset="0"/>
                            </a:rPr>
                            <m:t>)</m:t>
                          </m:r>
                        </m:e>
                      </m:d>
                    </m:oMath>
                  </m:oMathPara>
                </a14:m>
                <a:endParaRPr lang="en-US" altLang="zh-CN" sz="2400" dirty="0"/>
              </a:p>
              <a:p>
                <a:pPr/>
                <a14:m>
                  <m:oMathPara xmlns:m="http://schemas.openxmlformats.org/officeDocument/2006/math">
                    <m:oMathParaPr>
                      <m:jc m:val="centerGroup"/>
                    </m:oMathParaPr>
                    <m:oMath xmlns:m="http://schemas.openxmlformats.org/officeDocument/2006/math">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𝑄</m:t>
                          </m:r>
                        </m:e>
                        <m:sub>
                          <m:r>
                            <a:rPr lang="en-US" altLang="zh-CN" sz="2400" i="1">
                              <a:latin typeface="Cambria Math" panose="02040503050406030204" pitchFamily="18" charset="0"/>
                            </a:rPr>
                            <m:t>0</m:t>
                          </m:r>
                        </m:sub>
                      </m:sSub>
                      <m:r>
                        <a:rPr lang="en-US" altLang="zh-CN" sz="2400" i="1">
                          <a:latin typeface="Cambria Math" panose="02040503050406030204" pitchFamily="18" charset="0"/>
                        </a:rPr>
                        <m:t>=</m:t>
                      </m:r>
                      <m:f>
                        <m:fPr>
                          <m:ctrlPr>
                            <a:rPr lang="en-US" altLang="zh-CN" sz="2400" i="1">
                              <a:latin typeface="Cambria Math" panose="02040503050406030204" pitchFamily="18" charset="0"/>
                            </a:rPr>
                          </m:ctrlPr>
                        </m:fPr>
                        <m:num>
                          <m:r>
                            <a:rPr lang="en-US" altLang="zh-CN" sz="2400" i="1">
                              <a:latin typeface="Cambria Math" panose="02040503050406030204" pitchFamily="18" charset="0"/>
                            </a:rPr>
                            <m:t>𝐸</m:t>
                          </m:r>
                        </m:num>
                        <m:den>
                          <m:r>
                            <a:rPr lang="zh-CN" altLang="en-US" sz="2400" i="1">
                              <a:latin typeface="Cambria Math" panose="02040503050406030204" pitchFamily="18" charset="0"/>
                              <a:ea typeface="Cambria Math" panose="02040503050406030204" pitchFamily="18" charset="0"/>
                            </a:rPr>
                            <m:t>𝜀</m:t>
                          </m:r>
                        </m:den>
                      </m:f>
                      <m:r>
                        <a:rPr lang="zh-CN" altLang="en-US" sz="2400" i="1" dirty="0">
                          <a:latin typeface="Cambria Math" panose="02040503050406030204" pitchFamily="18" charset="0"/>
                        </a:rPr>
                        <m:t>𝜀</m:t>
                      </m:r>
                      <m:r>
                        <a:rPr lang="en-US" altLang="zh-CN" sz="2400" i="1" dirty="0">
                          <a:latin typeface="Cambria Math" panose="02040503050406030204" pitchFamily="18" charset="0"/>
                        </a:rPr>
                        <m:t>=1.7</m:t>
                      </m:r>
                      <m:r>
                        <a:rPr lang="en-US" altLang="zh-CN" sz="2400" i="1" dirty="0">
                          <a:latin typeface="Cambria Math" panose="02040503050406030204" pitchFamily="18" charset="0"/>
                          <a:ea typeface="Cambria Math" panose="02040503050406030204" pitchFamily="18" charset="0"/>
                        </a:rPr>
                        <m:t>∆</m:t>
                      </m:r>
                    </m:oMath>
                  </m:oMathPara>
                </a14:m>
                <a:endParaRPr lang="en-US" altLang="zh-CN" sz="2400" dirty="0"/>
              </a:p>
            </p:txBody>
          </p:sp>
        </mc:Choice>
        <mc:Fallback>
          <p:sp>
            <p:nvSpPr>
              <p:cNvPr id="4" name="矩形 3"/>
              <p:cNvSpPr>
                <a:spLocks noRot="1" noChangeAspect="1" noMove="1" noResize="1" noEditPoints="1" noAdjustHandles="1" noChangeArrowheads="1" noChangeShapeType="1" noTextEdit="1"/>
              </p:cNvSpPr>
              <p:nvPr/>
            </p:nvSpPr>
            <p:spPr>
              <a:xfrm>
                <a:off x="1165410" y="2805579"/>
                <a:ext cx="6096000" cy="986167"/>
              </a:xfrm>
              <a:prstGeom prst="rect">
                <a:avLst/>
              </a:prstGeom>
              <a:blipFill rotWithShape="0">
                <a:blip r:embed="rId3"/>
                <a:stretch>
                  <a:fillRect t="-61111" r="-200" b="-3827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5" name="矩形 4"/>
              <p:cNvSpPr/>
              <p:nvPr/>
            </p:nvSpPr>
            <p:spPr>
              <a:xfrm>
                <a:off x="1340220" y="4652239"/>
                <a:ext cx="6096000" cy="646331"/>
              </a:xfrm>
              <a:prstGeom prst="rect">
                <a:avLst/>
              </a:prstGeom>
            </p:spPr>
            <p:txBody>
              <a:bodyPr>
                <a:spAutoFit/>
              </a:bodyPr>
              <a:lstStyle/>
              <a:p>
                <a14:m>
                  <m:oMath xmlns:m="http://schemas.openxmlformats.org/officeDocument/2006/math">
                    <m:sSub>
                      <m:sSubPr>
                        <m:ctrlPr>
                          <a:rPr lang="en-US" altLang="zh-CN" i="1">
                            <a:latin typeface="Cambria Math" panose="02040503050406030204" pitchFamily="18" charset="0"/>
                          </a:rPr>
                        </m:ctrlPr>
                      </m:sSubPr>
                      <m:e>
                        <m:r>
                          <a:rPr lang="az-Cyrl-AZ" altLang="zh-CN" i="1">
                            <a:latin typeface="Cambria Math" panose="02040503050406030204" pitchFamily="18" charset="0"/>
                          </a:rPr>
                          <m:t>Г</m:t>
                        </m:r>
                      </m:e>
                      <m:sub>
                        <m:r>
                          <a:rPr lang="en-US" altLang="zh-CN" i="1">
                            <a:latin typeface="Cambria Math" panose="02040503050406030204" pitchFamily="18" charset="0"/>
                          </a:rPr>
                          <m:t>𝑡𝑢𝑛</m:t>
                        </m:r>
                        <m:r>
                          <a:rPr lang="en-US" altLang="zh-CN" i="1">
                            <a:latin typeface="Cambria Math" panose="02040503050406030204" pitchFamily="18" charset="0"/>
                          </a:rPr>
                          <m:t>1→2</m:t>
                        </m:r>
                      </m:sub>
                    </m:sSub>
                    <m:r>
                      <a:rPr lang="en-US" altLang="zh-CN" i="1">
                        <a:latin typeface="Cambria Math" panose="02040503050406030204" pitchFamily="18" charset="0"/>
                      </a:rPr>
                      <m:t> ,</m:t>
                    </m:r>
                    <m:sSub>
                      <m:sSubPr>
                        <m:ctrlPr>
                          <a:rPr lang="en-US" altLang="zh-CN" i="1">
                            <a:latin typeface="Cambria Math" panose="02040503050406030204" pitchFamily="18" charset="0"/>
                          </a:rPr>
                        </m:ctrlPr>
                      </m:sSubPr>
                      <m:e>
                        <m:r>
                          <a:rPr lang="az-Cyrl-AZ" altLang="zh-CN" i="1">
                            <a:latin typeface="Cambria Math" panose="02040503050406030204" pitchFamily="18" charset="0"/>
                          </a:rPr>
                          <m:t>Г</m:t>
                        </m:r>
                      </m:e>
                      <m:sub>
                        <m:r>
                          <a:rPr lang="en-US" altLang="zh-CN" i="1">
                            <a:latin typeface="Cambria Math" panose="02040503050406030204" pitchFamily="18" charset="0"/>
                          </a:rPr>
                          <m:t>𝑡𝑢𝑛</m:t>
                        </m:r>
                        <m:r>
                          <a:rPr lang="en-US" altLang="zh-CN" i="1">
                            <a:latin typeface="Cambria Math" panose="02040503050406030204" pitchFamily="18" charset="0"/>
                          </a:rPr>
                          <m:t>2→1</m:t>
                        </m:r>
                      </m:sub>
                    </m:sSub>
                  </m:oMath>
                </a14:m>
                <a:r>
                  <a:rPr lang="zh-CN" altLang="en-US" dirty="0"/>
                  <a:t> 分别代表</a:t>
                </a:r>
                <a:r>
                  <a:rPr lang="en-US" altLang="zh-CN" dirty="0"/>
                  <a:t>S1</a:t>
                </a:r>
                <a:r>
                  <a:rPr lang="zh-CN" altLang="en-US" dirty="0"/>
                  <a:t>（</a:t>
                </a:r>
                <a:r>
                  <a:rPr lang="en-US" altLang="zh-CN" dirty="0"/>
                  <a:t>S2</a:t>
                </a:r>
                <a:r>
                  <a:rPr lang="zh-CN" altLang="en-US" dirty="0"/>
                  <a:t>）产生的准粒子</a:t>
                </a:r>
                <a:endParaRPr lang="en-US" altLang="zh-CN" dirty="0"/>
              </a:p>
              <a:p>
                <a:r>
                  <a:rPr lang="zh-CN" altLang="en-US" dirty="0"/>
                  <a:t>隧穿到</a:t>
                </a:r>
                <a:r>
                  <a:rPr lang="en-US" altLang="zh-CN" dirty="0"/>
                  <a:t>S2</a:t>
                </a:r>
                <a:r>
                  <a:rPr lang="zh-CN" altLang="en-US" dirty="0"/>
                  <a:t>（</a:t>
                </a:r>
                <a:r>
                  <a:rPr lang="en-US" altLang="zh-CN" dirty="0"/>
                  <a:t>S1</a:t>
                </a:r>
                <a:r>
                  <a:rPr lang="zh-CN" altLang="en-US" dirty="0"/>
                  <a:t>）的几率（隧穿宽度），</a:t>
                </a:r>
                <a14:m>
                  <m:oMath xmlns:m="http://schemas.openxmlformats.org/officeDocument/2006/math">
                    <m:sSub>
                      <m:sSubPr>
                        <m:ctrlPr>
                          <a:rPr lang="en-US" altLang="zh-CN" i="1">
                            <a:latin typeface="Cambria Math" panose="02040503050406030204" pitchFamily="18" charset="0"/>
                          </a:rPr>
                        </m:ctrlPr>
                      </m:sSubPr>
                      <m:e>
                        <m:r>
                          <a:rPr lang="az-Cyrl-AZ" altLang="zh-CN" i="1">
                            <a:latin typeface="Cambria Math" panose="02040503050406030204" pitchFamily="18" charset="0"/>
                          </a:rPr>
                          <m:t>Г</m:t>
                        </m:r>
                      </m:e>
                      <m:sub>
                        <m:r>
                          <a:rPr lang="en-US" altLang="zh-CN" i="1">
                            <a:latin typeface="Cambria Math" panose="02040503050406030204" pitchFamily="18" charset="0"/>
                          </a:rPr>
                          <m:t>𝐷</m:t>
                        </m:r>
                      </m:sub>
                    </m:sSub>
                  </m:oMath>
                </a14:m>
                <a:r>
                  <a:rPr lang="en-US" altLang="zh-CN" dirty="0"/>
                  <a:t>=1/</a:t>
                </a:r>
                <a14:m>
                  <m:oMath xmlns:m="http://schemas.openxmlformats.org/officeDocument/2006/math">
                    <m:sSub>
                      <m:sSubPr>
                        <m:ctrlPr>
                          <a:rPr lang="en-US" altLang="zh-CN" i="1" dirty="0">
                            <a:latin typeface="Cambria Math" panose="02040503050406030204" pitchFamily="18" charset="0"/>
                          </a:rPr>
                        </m:ctrlPr>
                      </m:sSubPr>
                      <m:e>
                        <m:r>
                          <a:rPr lang="zh-CN" altLang="en-US" i="1" dirty="0">
                            <a:latin typeface="Cambria Math" panose="02040503050406030204" pitchFamily="18" charset="0"/>
                          </a:rPr>
                          <m:t>𝜏</m:t>
                        </m:r>
                      </m:e>
                      <m:sub>
                        <m:r>
                          <a:rPr lang="en-US" altLang="zh-CN" i="1" dirty="0">
                            <a:latin typeface="Cambria Math" panose="02040503050406030204" pitchFamily="18" charset="0"/>
                          </a:rPr>
                          <m:t>𝐷</m:t>
                        </m:r>
                      </m:sub>
                    </m:sSub>
                  </m:oMath>
                </a14:m>
                <a:endParaRPr lang="zh-CN" altLang="en-US" dirty="0"/>
              </a:p>
            </p:txBody>
          </p:sp>
        </mc:Choice>
        <mc:Fallback>
          <p:sp>
            <p:nvSpPr>
              <p:cNvPr id="5" name="矩形 4"/>
              <p:cNvSpPr>
                <a:spLocks noRot="1" noChangeAspect="1" noMove="1" noResize="1" noEditPoints="1" noAdjustHandles="1" noChangeArrowheads="1" noChangeShapeType="1" noTextEdit="1"/>
              </p:cNvSpPr>
              <p:nvPr/>
            </p:nvSpPr>
            <p:spPr>
              <a:xfrm>
                <a:off x="1340220" y="4652239"/>
                <a:ext cx="6096000" cy="646331"/>
              </a:xfrm>
              <a:prstGeom prst="rect">
                <a:avLst/>
              </a:prstGeom>
              <a:blipFill rotWithShape="0">
                <a:blip r:embed="rId4"/>
                <a:stretch>
                  <a:fillRect l="-900" t="-7547" b="-1509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6" name="矩形 5"/>
              <p:cNvSpPr/>
              <p:nvPr/>
            </p:nvSpPr>
            <p:spPr>
              <a:xfrm>
                <a:off x="1165410" y="3887958"/>
                <a:ext cx="3164713" cy="668068"/>
              </a:xfrm>
              <a:prstGeom prst="rect">
                <a:avLst/>
              </a:prstGeom>
            </p:spPr>
            <p:txBody>
              <a:bodyPr wrap="none">
                <a:spAutoFit/>
              </a:bodyPr>
              <a:lstStyle/>
              <a:p>
                <a14:m>
                  <m:oMath xmlns:m="http://schemas.openxmlformats.org/officeDocument/2006/math">
                    <m:r>
                      <m:rPr>
                        <m:sty m:val="p"/>
                      </m:rPr>
                      <a:rPr lang="en-US" altLang="zh-CN" sz="2400">
                        <a:latin typeface="Cambria Math" panose="02040503050406030204" pitchFamily="18" charset="0"/>
                        <a:cs typeface="Times New Roman" panose="02020603050405020304" pitchFamily="18" charset="0"/>
                      </a:rPr>
                      <m:t>Q</m:t>
                    </m:r>
                    <m:r>
                      <a:rPr lang="en-US" altLang="zh-CN" sz="2400">
                        <a:latin typeface="Cambria Math" panose="02040503050406030204" pitchFamily="18" charset="0"/>
                        <a:cs typeface="Times New Roman" panose="02020603050405020304" pitchFamily="18" charset="0"/>
                      </a:rPr>
                      <m:t>=</m:t>
                    </m:r>
                    <m:sSub>
                      <m:sSubPr>
                        <m:ctrlPr>
                          <a:rPr lang="zh-CN" altLang="zh-CN" sz="2400" i="1">
                            <a:effectLst/>
                            <a:latin typeface="Cambria Math" panose="02040503050406030204" pitchFamily="18" charset="0"/>
                            <a:ea typeface="Cambria Math" panose="02040503050406030204" pitchFamily="18" charset="0"/>
                          </a:rPr>
                        </m:ctrlPr>
                      </m:sSubPr>
                      <m:e>
                        <m:r>
                          <m:rPr>
                            <m:sty m:val="p"/>
                          </m:rPr>
                          <a:rPr lang="en-US" altLang="zh-CN" sz="2400">
                            <a:latin typeface="Cambria Math" panose="02040503050406030204" pitchFamily="18" charset="0"/>
                            <a:cs typeface="Times New Roman" panose="02020603050405020304" pitchFamily="18" charset="0"/>
                          </a:rPr>
                          <m:t>Q</m:t>
                        </m:r>
                      </m:e>
                      <m:sub>
                        <m:r>
                          <a:rPr lang="en-US" altLang="zh-CN" sz="2400">
                            <a:latin typeface="Cambria Math" panose="02040503050406030204" pitchFamily="18" charset="0"/>
                            <a:cs typeface="Times New Roman" panose="02020603050405020304" pitchFamily="18" charset="0"/>
                          </a:rPr>
                          <m:t>0</m:t>
                        </m:r>
                      </m:sub>
                    </m:sSub>
                    <m:f>
                      <m:fPr>
                        <m:ctrlPr>
                          <a:rPr lang="zh-CN" altLang="zh-CN" sz="2400" i="1">
                            <a:effectLst/>
                            <a:latin typeface="Cambria Math" panose="02040503050406030204" pitchFamily="18" charset="0"/>
                            <a:ea typeface="Cambria Math" panose="02040503050406030204" pitchFamily="18" charset="0"/>
                          </a:rPr>
                        </m:ctrlPr>
                      </m:fPr>
                      <m:num>
                        <m:sSub>
                          <m:sSubPr>
                            <m:ctrlPr>
                              <a:rPr lang="zh-CN" altLang="zh-CN" sz="2400" i="1">
                                <a:effectLst/>
                                <a:latin typeface="Cambria Math" panose="02040503050406030204" pitchFamily="18" charset="0"/>
                                <a:ea typeface="Cambria Math" panose="02040503050406030204" pitchFamily="18" charset="0"/>
                              </a:rPr>
                            </m:ctrlPr>
                          </m:sSubPr>
                          <m:e>
                            <m:r>
                              <m:rPr>
                                <m:sty m:val="p"/>
                              </m:rPr>
                              <a:rPr lang="en-US" altLang="zh-CN" sz="2400">
                                <a:latin typeface="Cambria Math" panose="02040503050406030204" pitchFamily="18" charset="0"/>
                                <a:cs typeface="Times New Roman" panose="02020603050405020304" pitchFamily="18" charset="0"/>
                              </a:rPr>
                              <m:t>Γ</m:t>
                            </m:r>
                          </m:e>
                          <m:sub>
                            <m:r>
                              <m:rPr>
                                <m:sty m:val="p"/>
                              </m:rPr>
                              <a:rPr lang="en-US" altLang="zh-CN" sz="2400">
                                <a:latin typeface="Cambria Math" panose="02040503050406030204" pitchFamily="18" charset="0"/>
                                <a:cs typeface="Times New Roman" panose="02020603050405020304" pitchFamily="18" charset="0"/>
                              </a:rPr>
                              <m:t>tun</m:t>
                            </m:r>
                          </m:sub>
                        </m:sSub>
                      </m:num>
                      <m:den>
                        <m:sSub>
                          <m:sSubPr>
                            <m:ctrlPr>
                              <a:rPr lang="zh-CN" altLang="zh-CN" sz="2400" i="1">
                                <a:effectLst/>
                                <a:latin typeface="Cambria Math" panose="02040503050406030204" pitchFamily="18" charset="0"/>
                                <a:ea typeface="Cambria Math" panose="02040503050406030204" pitchFamily="18" charset="0"/>
                              </a:rPr>
                            </m:ctrlPr>
                          </m:sSubPr>
                          <m:e>
                            <m:r>
                              <m:rPr>
                                <m:sty m:val="p"/>
                              </m:rPr>
                              <a:rPr lang="en-US" altLang="zh-CN" sz="2400">
                                <a:latin typeface="Cambria Math" panose="02040503050406030204" pitchFamily="18" charset="0"/>
                                <a:cs typeface="Times New Roman" panose="02020603050405020304" pitchFamily="18" charset="0"/>
                              </a:rPr>
                              <m:t>Γ</m:t>
                            </m:r>
                          </m:e>
                          <m:sub>
                            <m:r>
                              <m:rPr>
                                <m:sty m:val="p"/>
                              </m:rPr>
                              <a:rPr lang="en-US" altLang="zh-CN" sz="2400">
                                <a:latin typeface="Cambria Math" panose="02040503050406030204" pitchFamily="18" charset="0"/>
                                <a:cs typeface="Times New Roman" panose="02020603050405020304" pitchFamily="18" charset="0"/>
                              </a:rPr>
                              <m:t>D</m:t>
                            </m:r>
                          </m:sub>
                        </m:sSub>
                      </m:den>
                    </m:f>
                  </m:oMath>
                </a14:m>
                <a:r>
                  <a:rPr lang="en-US" altLang="zh-CN" sz="2400" dirty="0">
                    <a:latin typeface="Calibri" panose="020F0502020204030204" pitchFamily="34" charset="0"/>
                    <a:cs typeface="Times New Roman" panose="02020603050405020304" pitchFamily="18" charset="0"/>
                  </a:rPr>
                  <a:t> ,</a:t>
                </a:r>
                <a14:m>
                  <m:oMath xmlns:m="http://schemas.openxmlformats.org/officeDocument/2006/math">
                    <m:sSub>
                      <m:sSubPr>
                        <m:ctrlPr>
                          <a:rPr lang="zh-CN" altLang="zh-CN" sz="2400" i="1">
                            <a:effectLst/>
                            <a:latin typeface="Cambria Math" panose="02040503050406030204" pitchFamily="18" charset="0"/>
                            <a:ea typeface="Cambria Math" panose="02040503050406030204" pitchFamily="18" charset="0"/>
                          </a:rPr>
                        </m:ctrlPr>
                      </m:sSubPr>
                      <m:e>
                        <m:r>
                          <m:rPr>
                            <m:sty m:val="p"/>
                          </m:rPr>
                          <a:rPr lang="en-US" altLang="zh-CN" sz="2400">
                            <a:latin typeface="Cambria Math" panose="02040503050406030204" pitchFamily="18" charset="0"/>
                            <a:cs typeface="Times New Roman" panose="02020603050405020304" pitchFamily="18" charset="0"/>
                          </a:rPr>
                          <m:t>Γ</m:t>
                        </m:r>
                      </m:e>
                      <m:sub>
                        <m:r>
                          <m:rPr>
                            <m:sty m:val="p"/>
                          </m:rPr>
                          <a:rPr lang="en-US" altLang="zh-CN" sz="2400">
                            <a:latin typeface="Cambria Math" panose="02040503050406030204" pitchFamily="18" charset="0"/>
                            <a:cs typeface="Times New Roman" panose="02020603050405020304" pitchFamily="18" charset="0"/>
                          </a:rPr>
                          <m:t>D</m:t>
                        </m:r>
                      </m:sub>
                    </m:sSub>
                    <m:r>
                      <a:rPr lang="en-US" altLang="zh-CN" sz="2400">
                        <a:latin typeface="Cambria Math" panose="02040503050406030204" pitchFamily="18" charset="0"/>
                        <a:cs typeface="Times New Roman" panose="02020603050405020304" pitchFamily="18" charset="0"/>
                      </a:rPr>
                      <m:t>=1/</m:t>
                    </m:r>
                    <m:sSub>
                      <m:sSubPr>
                        <m:ctrlPr>
                          <a:rPr lang="zh-CN" altLang="zh-CN" sz="2400" i="1">
                            <a:effectLst/>
                            <a:latin typeface="Cambria Math" panose="02040503050406030204" pitchFamily="18" charset="0"/>
                            <a:ea typeface="Cambria Math" panose="02040503050406030204" pitchFamily="18" charset="0"/>
                          </a:rPr>
                        </m:ctrlPr>
                      </m:sSubPr>
                      <m:e>
                        <m:r>
                          <m:rPr>
                            <m:sty m:val="p"/>
                          </m:rPr>
                          <a:rPr lang="en-US" altLang="zh-CN" sz="2400">
                            <a:latin typeface="Cambria Math" panose="02040503050406030204" pitchFamily="18" charset="0"/>
                            <a:cs typeface="Times New Roman" panose="02020603050405020304" pitchFamily="18" charset="0"/>
                          </a:rPr>
                          <m:t>τ</m:t>
                        </m:r>
                      </m:e>
                      <m:sub>
                        <m:r>
                          <m:rPr>
                            <m:sty m:val="p"/>
                          </m:rPr>
                          <a:rPr lang="en-US" altLang="zh-CN" sz="2400">
                            <a:latin typeface="Cambria Math" panose="02040503050406030204" pitchFamily="18" charset="0"/>
                            <a:cs typeface="Times New Roman" panose="02020603050405020304" pitchFamily="18" charset="0"/>
                          </a:rPr>
                          <m:t>D</m:t>
                        </m:r>
                      </m:sub>
                    </m:sSub>
                  </m:oMath>
                </a14:m>
                <a:endParaRPr lang="zh-CN" altLang="en-US" sz="2400" dirty="0"/>
              </a:p>
            </p:txBody>
          </p:sp>
        </mc:Choice>
        <mc:Fallback>
          <p:sp>
            <p:nvSpPr>
              <p:cNvPr id="6" name="矩形 5"/>
              <p:cNvSpPr>
                <a:spLocks noRot="1" noChangeAspect="1" noMove="1" noResize="1" noEditPoints="1" noAdjustHandles="1" noChangeArrowheads="1" noChangeShapeType="1" noTextEdit="1"/>
              </p:cNvSpPr>
              <p:nvPr/>
            </p:nvSpPr>
            <p:spPr>
              <a:xfrm>
                <a:off x="1165410" y="3887958"/>
                <a:ext cx="3164713" cy="668068"/>
              </a:xfrm>
              <a:prstGeom prst="rect">
                <a:avLst/>
              </a:prstGeom>
              <a:blipFill rotWithShape="0">
                <a:blip r:embed="rId5"/>
                <a:stretch>
                  <a:fillRect b="-2752"/>
                </a:stretch>
              </a:blipFill>
            </p:spPr>
            <p:txBody>
              <a:bodyPr/>
              <a:lstStyle/>
              <a:p>
                <a:r>
                  <a:rPr lang="zh-CN" altLang="en-US">
                    <a:noFill/>
                  </a:rPr>
                  <a:t> </a:t>
                </a:r>
              </a:p>
            </p:txBody>
          </p:sp>
        </mc:Fallback>
      </mc:AlternateContent>
      <p:sp>
        <p:nvSpPr>
          <p:cNvPr id="7" name="矩形 6"/>
          <p:cNvSpPr/>
          <p:nvPr/>
        </p:nvSpPr>
        <p:spPr>
          <a:xfrm>
            <a:off x="5530645" y="3642852"/>
            <a:ext cx="3229897" cy="369332"/>
          </a:xfrm>
          <a:prstGeom prst="rect">
            <a:avLst/>
          </a:prstGeom>
        </p:spPr>
        <p:txBody>
          <a:bodyPr wrap="square">
            <a:spAutoFit/>
          </a:bodyPr>
          <a:lstStyle/>
          <a:p>
            <a:r>
              <a:rPr lang="en-US" altLang="zh-CN" dirty="0" smtClean="0"/>
              <a:t>2</a:t>
            </a:r>
            <a:r>
              <a:rPr lang="el-GR" altLang="zh-CN" dirty="0" smtClean="0"/>
              <a:t>Δ</a:t>
            </a:r>
            <a:r>
              <a:rPr lang="en-US" altLang="zh-CN" dirty="0" smtClean="0"/>
              <a:t>~0.34meV(Al),3.5meV(Nb</a:t>
            </a:r>
            <a:endParaRPr lang="zh-CN" altLang="en-US" dirty="0"/>
          </a:p>
        </p:txBody>
      </p:sp>
      <p:sp>
        <p:nvSpPr>
          <p:cNvPr id="9" name="页脚占位符 8"/>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1110472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引言</a:t>
            </a:r>
            <a:endParaRPr lang="zh-CN" altLang="en-US" dirty="0"/>
          </a:p>
        </p:txBody>
      </p:sp>
      <p:sp>
        <p:nvSpPr>
          <p:cNvPr id="3" name="内容占位符 2"/>
          <p:cNvSpPr>
            <a:spLocks noGrp="1"/>
          </p:cNvSpPr>
          <p:nvPr>
            <p:ph idx="1"/>
          </p:nvPr>
        </p:nvSpPr>
        <p:spPr/>
        <p:txBody>
          <a:bodyPr/>
          <a:lstStyle/>
          <a:p>
            <a:r>
              <a:rPr lang="en-US" altLang="zh-CN" dirty="0" smtClean="0"/>
              <a:t>1.1</a:t>
            </a:r>
            <a:r>
              <a:rPr lang="zh-CN" altLang="en-US" dirty="0" smtClean="0"/>
              <a:t>粒子与物质相互作用的信息载体</a:t>
            </a:r>
            <a:r>
              <a:rPr lang="en-US" altLang="zh-CN" dirty="0" smtClean="0"/>
              <a:t>:</a:t>
            </a:r>
            <a:r>
              <a:rPr lang="zh-CN" altLang="en-US" dirty="0" smtClean="0"/>
              <a:t>声子</a:t>
            </a:r>
            <a:r>
              <a:rPr lang="en-US" altLang="zh-CN" dirty="0" smtClean="0"/>
              <a:t>,</a:t>
            </a:r>
            <a:r>
              <a:rPr lang="zh-CN" altLang="en-US" dirty="0" smtClean="0"/>
              <a:t>电子</a:t>
            </a:r>
            <a:r>
              <a:rPr lang="en-US" altLang="zh-CN" dirty="0" smtClean="0"/>
              <a:t>-</a:t>
            </a:r>
            <a:r>
              <a:rPr lang="zh-CN" altLang="en-US" dirty="0" smtClean="0"/>
              <a:t>空穴</a:t>
            </a:r>
            <a:r>
              <a:rPr lang="en-US" altLang="zh-CN" dirty="0" smtClean="0"/>
              <a:t>(</a:t>
            </a:r>
            <a:r>
              <a:rPr lang="zh-CN" altLang="en-US" dirty="0" smtClean="0"/>
              <a:t>离子</a:t>
            </a:r>
            <a:r>
              <a:rPr lang="en-US" altLang="zh-CN" dirty="0" smtClean="0"/>
              <a:t>)</a:t>
            </a:r>
            <a:r>
              <a:rPr lang="zh-CN" altLang="en-US" dirty="0" smtClean="0"/>
              <a:t>对和闪烁荧光</a:t>
            </a:r>
            <a:endParaRPr lang="en-US" altLang="zh-CN" dirty="0" smtClean="0"/>
          </a:p>
          <a:p>
            <a:r>
              <a:rPr lang="en-US" altLang="zh-CN" dirty="0" smtClean="0"/>
              <a:t>1.2</a:t>
            </a:r>
            <a:r>
              <a:rPr lang="zh-CN" altLang="en-US" dirty="0" smtClean="0"/>
              <a:t> 基于收集声子</a:t>
            </a:r>
            <a:r>
              <a:rPr lang="en-US" altLang="zh-CN" dirty="0" smtClean="0"/>
              <a:t>(</a:t>
            </a:r>
            <a:r>
              <a:rPr lang="zh-CN" altLang="en-US" dirty="0" smtClean="0"/>
              <a:t>热</a:t>
            </a:r>
            <a:r>
              <a:rPr lang="en-US" altLang="zh-CN" dirty="0" smtClean="0"/>
              <a:t>)</a:t>
            </a:r>
            <a:r>
              <a:rPr lang="zh-CN" altLang="en-US" dirty="0" smtClean="0"/>
              <a:t>及其次级粒子</a:t>
            </a:r>
            <a:r>
              <a:rPr lang="en-US" altLang="zh-CN" dirty="0" smtClean="0"/>
              <a:t>(</a:t>
            </a:r>
            <a:r>
              <a:rPr lang="zh-CN" altLang="en-US" dirty="0" smtClean="0"/>
              <a:t>准粒子</a:t>
            </a:r>
            <a:r>
              <a:rPr lang="en-US" altLang="zh-CN" dirty="0" smtClean="0"/>
              <a:t>)</a:t>
            </a:r>
            <a:r>
              <a:rPr lang="zh-CN" altLang="en-US" dirty="0" smtClean="0"/>
              <a:t>的低温粒子探测器</a:t>
            </a:r>
            <a:endParaRPr lang="en-US" altLang="zh-CN" dirty="0" smtClean="0"/>
          </a:p>
          <a:p>
            <a:r>
              <a:rPr lang="en-US" altLang="zh-CN" dirty="0" smtClean="0"/>
              <a:t>1.3</a:t>
            </a:r>
            <a:r>
              <a:rPr lang="zh-CN" altLang="en-US" dirty="0" smtClean="0"/>
              <a:t> 低温粒子探测器的发展简史</a:t>
            </a:r>
            <a:endParaRPr lang="zh-CN" altLang="en-US" dirty="0"/>
          </a:p>
        </p:txBody>
      </p:sp>
      <p:sp>
        <p:nvSpPr>
          <p:cNvPr id="5" name="页脚占位符 4"/>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39819893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797859" y="768950"/>
            <a:ext cx="10515600" cy="3936639"/>
          </a:xfrm>
          <a:prstGeom prst="rect">
            <a:avLst/>
          </a:prstGeom>
          <a:noFill/>
          <a:ln>
            <a:noFill/>
          </a:ln>
        </p:spPr>
      </p:pic>
      <mc:AlternateContent xmlns:mc="http://schemas.openxmlformats.org/markup-compatibility/2006">
        <mc:Choice xmlns:a14="http://schemas.microsoft.com/office/drawing/2010/main" xmlns="" Requires="a14">
          <p:sp>
            <p:nvSpPr>
              <p:cNvPr id="5" name="矩形 4"/>
              <p:cNvSpPr/>
              <p:nvPr/>
            </p:nvSpPr>
            <p:spPr>
              <a:xfrm>
                <a:off x="3048000" y="5061044"/>
                <a:ext cx="6096000" cy="1200329"/>
              </a:xfrm>
              <a:prstGeom prst="rect">
                <a:avLst/>
              </a:prstGeom>
            </p:spPr>
            <p:txBody>
              <a:bodyPr>
                <a:spAutoFit/>
              </a:bodyPr>
              <a:lstStyle/>
              <a:p>
                <a:r>
                  <a:rPr lang="zh-CN" altLang="zh-CN" dirty="0">
                    <a:latin typeface="Calibri" panose="020F0502020204030204" pitchFamily="34" charset="0"/>
                    <a:cs typeface="Times New Roman" panose="02020603050405020304" pitchFamily="18" charset="0"/>
                  </a:rPr>
                  <a:t>偏置的</a:t>
                </a:r>
                <a:r>
                  <a:rPr lang="en-US" altLang="zh-CN" dirty="0">
                    <a:latin typeface="Calibri" panose="020F0502020204030204" pitchFamily="34" charset="0"/>
                    <a:cs typeface="Times New Roman" panose="02020603050405020304" pitchFamily="18" charset="0"/>
                  </a:rPr>
                  <a:t>SIS</a:t>
                </a:r>
                <a:r>
                  <a:rPr lang="zh-CN" altLang="zh-CN" dirty="0">
                    <a:latin typeface="Calibri" panose="020F0502020204030204" pitchFamily="34" charset="0"/>
                    <a:cs typeface="Times New Roman" panose="02020603050405020304" pitchFamily="18" charset="0"/>
                  </a:rPr>
                  <a:t>结合信号的探测，</a:t>
                </a:r>
                <a:r>
                  <a:rPr lang="en-US" altLang="zh-CN" dirty="0">
                    <a:latin typeface="Calibri" panose="020F0502020204030204" pitchFamily="34" charset="0"/>
                    <a:cs typeface="Times New Roman" panose="02020603050405020304" pitchFamily="18" charset="0"/>
                  </a:rPr>
                  <a:t>(a)SIS-</a:t>
                </a:r>
                <a:r>
                  <a:rPr lang="zh-CN" altLang="zh-CN" dirty="0">
                    <a:latin typeface="Calibri" panose="020F0502020204030204" pitchFamily="34" charset="0"/>
                    <a:cs typeface="Times New Roman" panose="02020603050405020304" pitchFamily="18" charset="0"/>
                  </a:rPr>
                  <a:t>结示意图，偏置电压</a:t>
                </a:r>
                <a:r>
                  <a:rPr lang="en-US" altLang="zh-CN" dirty="0">
                    <a:latin typeface="Calibri" panose="020F0502020204030204" pitchFamily="34" charset="0"/>
                    <a:cs typeface="Times New Roman" panose="02020603050405020304" pitchFamily="18" charset="0"/>
                  </a:rPr>
                  <a:t>VB</a:t>
                </a:r>
                <a:r>
                  <a:rPr lang="zh-CN" altLang="zh-CN" dirty="0">
                    <a:latin typeface="Calibri" panose="020F0502020204030204" pitchFamily="34" charset="0"/>
                    <a:cs typeface="Times New Roman" panose="02020603050405020304" pitchFamily="18" charset="0"/>
                  </a:rPr>
                  <a:t>，偏置电流</a:t>
                </a:r>
                <a:r>
                  <a:rPr lang="en-US" altLang="zh-CN" dirty="0">
                    <a:latin typeface="Calibri" panose="020F0502020204030204" pitchFamily="34" charset="0"/>
                    <a:cs typeface="Times New Roman" panose="02020603050405020304" pitchFamily="18" charset="0"/>
                  </a:rPr>
                  <a:t>IB</a:t>
                </a:r>
                <a:r>
                  <a:rPr lang="zh-CN" altLang="zh-CN" dirty="0">
                    <a:latin typeface="Calibri" panose="020F0502020204030204" pitchFamily="34" charset="0"/>
                    <a:cs typeface="Times New Roman" panose="02020603050405020304" pitchFamily="18" charset="0"/>
                  </a:rPr>
                  <a:t>，当粒子能量沉积在超导箔上</a:t>
                </a:r>
                <a:r>
                  <a:rPr lang="zh-CN" altLang="zh-CN" dirty="0" smtClean="0">
                    <a:latin typeface="Calibri" panose="020F0502020204030204" pitchFamily="34" charset="0"/>
                    <a:cs typeface="Times New Roman" panose="02020603050405020304" pitchFamily="18" charset="0"/>
                  </a:rPr>
                  <a:t>，准</a:t>
                </a:r>
                <a:r>
                  <a:rPr lang="zh-CN" altLang="zh-CN" dirty="0">
                    <a:latin typeface="Calibri" panose="020F0502020204030204" pitchFamily="34" charset="0"/>
                    <a:cs typeface="Times New Roman" panose="02020603050405020304" pitchFamily="18" charset="0"/>
                  </a:rPr>
                  <a:t>粒子隧穿电流信号通过电容</a:t>
                </a:r>
                <a:r>
                  <a:rPr lang="en-US" altLang="zh-CN" dirty="0">
                    <a:latin typeface="Calibri" panose="020F0502020204030204" pitchFamily="34" charset="0"/>
                    <a:cs typeface="Times New Roman" panose="02020603050405020304" pitchFamily="18" charset="0"/>
                  </a:rPr>
                  <a:t>C</a:t>
                </a:r>
                <a:r>
                  <a:rPr lang="zh-CN" altLang="zh-CN" dirty="0">
                    <a:latin typeface="Calibri" panose="020F0502020204030204" pitchFamily="34" charset="0"/>
                    <a:cs typeface="Times New Roman" panose="02020603050405020304" pitchFamily="18" charset="0"/>
                  </a:rPr>
                  <a:t>耦合到输入阻抗（</a:t>
                </a:r>
                <a:r>
                  <a:rPr lang="en-US" altLang="zh-CN" dirty="0" err="1">
                    <a:latin typeface="Calibri" panose="020F0502020204030204" pitchFamily="34" charset="0"/>
                    <a:cs typeface="Times New Roman" panose="02020603050405020304" pitchFamily="18" charset="0"/>
                  </a:rPr>
                  <a:t>Ci</a:t>
                </a:r>
                <a:r>
                  <a:rPr lang="en-US" altLang="zh-CN" dirty="0">
                    <a:latin typeface="Calibri" panose="020F0502020204030204" pitchFamily="34" charset="0"/>
                    <a:cs typeface="Times New Roman" panose="02020603050405020304" pitchFamily="18" charset="0"/>
                  </a:rPr>
                  <a:t>,</a:t>
                </a:r>
                <a:r>
                  <a:rPr lang="zh-CN" altLang="zh-CN" dirty="0">
                    <a:latin typeface="Calibri" panose="020F0502020204030204" pitchFamily="34" charset="0"/>
                    <a:cs typeface="Times New Roman" panose="02020603050405020304" pitchFamily="18" charset="0"/>
                  </a:rPr>
                  <a:t>，</a:t>
                </a:r>
                <a:r>
                  <a:rPr lang="en-US" altLang="zh-CN" dirty="0" err="1">
                    <a:latin typeface="Calibri" panose="020F0502020204030204" pitchFamily="34" charset="0"/>
                    <a:cs typeface="Times New Roman" panose="02020603050405020304" pitchFamily="18" charset="0"/>
                  </a:rPr>
                  <a:t>Ri</a:t>
                </a:r>
                <a:r>
                  <a:rPr lang="zh-CN" altLang="zh-CN" dirty="0">
                    <a:latin typeface="Calibri" panose="020F0502020204030204" pitchFamily="34" charset="0"/>
                    <a:cs typeface="Times New Roman" panose="02020603050405020304" pitchFamily="18" charset="0"/>
                  </a:rPr>
                  <a:t>）的放大器。</a:t>
                </a:r>
                <a:r>
                  <a:rPr lang="en-US" altLang="zh-CN" dirty="0">
                    <a:latin typeface="Calibri" panose="020F0502020204030204" pitchFamily="34" charset="0"/>
                    <a:cs typeface="Times New Roman" panose="02020603050405020304" pitchFamily="18" charset="0"/>
                  </a:rPr>
                  <a:t>(b) </a:t>
                </a:r>
                <a:r>
                  <a:rPr lang="zh-CN" altLang="zh-CN" dirty="0">
                    <a:latin typeface="Calibri" panose="020F0502020204030204" pitchFamily="34" charset="0"/>
                    <a:cs typeface="Times New Roman" panose="02020603050405020304" pitchFamily="18" charset="0"/>
                  </a:rPr>
                  <a:t>由于过剩的准粒子在</a:t>
                </a:r>
                <a:r>
                  <a:rPr lang="en-US" altLang="zh-CN" dirty="0">
                    <a:latin typeface="Calibri" panose="020F0502020204030204" pitchFamily="34" charset="0"/>
                    <a:cs typeface="Times New Roman" panose="02020603050405020304" pitchFamily="18" charset="0"/>
                  </a:rPr>
                  <a:t>SIS</a:t>
                </a:r>
                <a:r>
                  <a:rPr lang="zh-CN" altLang="zh-CN" dirty="0">
                    <a:latin typeface="Calibri" panose="020F0502020204030204" pitchFamily="34" charset="0"/>
                    <a:cs typeface="Times New Roman" panose="02020603050405020304" pitchFamily="18" charset="0"/>
                  </a:rPr>
                  <a:t>结上产生的信号</a:t>
                </a:r>
                <a:r>
                  <a:rPr lang="zh-CN" altLang="zh-CN" dirty="0" smtClean="0">
                    <a:latin typeface="Calibri" panose="020F0502020204030204" pitchFamily="34" charset="0"/>
                    <a:cs typeface="Times New Roman" panose="02020603050405020304" pitchFamily="18" charset="0"/>
                  </a:rPr>
                  <a:t>电流</a:t>
                </a:r>
                <a14:m>
                  <m:oMath xmlns:m="http://schemas.openxmlformats.org/officeDocument/2006/math">
                    <m:sSub>
                      <m:sSubPr>
                        <m:ctrlPr>
                          <a:rPr lang="en-US" altLang="zh-CN" i="1" smtClean="0">
                            <a:latin typeface="Cambria Math" panose="02040503050406030204" pitchFamily="18" charset="0"/>
                            <a:cs typeface="Times New Roman" panose="02020603050405020304" pitchFamily="18" charset="0"/>
                          </a:rPr>
                        </m:ctrlPr>
                      </m:sSubPr>
                      <m:e>
                        <m:r>
                          <a:rPr lang="en-US" altLang="zh-CN" b="0" i="1" smtClean="0">
                            <a:latin typeface="Cambria Math" panose="02040503050406030204" pitchFamily="18" charset="0"/>
                            <a:cs typeface="Times New Roman" panose="02020603050405020304" pitchFamily="18" charset="0"/>
                          </a:rPr>
                          <m:t>𝑖</m:t>
                        </m:r>
                      </m:e>
                      <m:sub>
                        <m:r>
                          <a:rPr lang="en-US" altLang="zh-CN" b="0" i="1" smtClean="0">
                            <a:latin typeface="Cambria Math" panose="02040503050406030204" pitchFamily="18" charset="0"/>
                            <a:cs typeface="Times New Roman" panose="02020603050405020304" pitchFamily="18" charset="0"/>
                          </a:rPr>
                          <m:t>𝑠</m:t>
                        </m:r>
                      </m:sub>
                    </m:sSub>
                  </m:oMath>
                </a14:m>
                <a:endParaRPr lang="zh-CN" altLang="en-US" dirty="0"/>
              </a:p>
            </p:txBody>
          </p:sp>
        </mc:Choice>
        <mc:Fallback>
          <p:sp>
            <p:nvSpPr>
              <p:cNvPr id="5" name="矩形 4"/>
              <p:cNvSpPr>
                <a:spLocks noRot="1" noChangeAspect="1" noMove="1" noResize="1" noEditPoints="1" noAdjustHandles="1" noChangeArrowheads="1" noChangeShapeType="1" noTextEdit="1"/>
              </p:cNvSpPr>
              <p:nvPr/>
            </p:nvSpPr>
            <p:spPr>
              <a:xfrm>
                <a:off x="3048000" y="5061044"/>
                <a:ext cx="6096000" cy="1200329"/>
              </a:xfrm>
              <a:prstGeom prst="rect">
                <a:avLst/>
              </a:prstGeom>
              <a:blipFill rotWithShape="0">
                <a:blip r:embed="rId3"/>
                <a:stretch>
                  <a:fillRect l="-800" t="-4061" r="-1600" b="-7614"/>
                </a:stretch>
              </a:blipFill>
            </p:spPr>
            <p:txBody>
              <a:bodyPr/>
              <a:lstStyle/>
              <a:p>
                <a:r>
                  <a:rPr lang="zh-CN" altLang="en-US">
                    <a:noFill/>
                  </a:rPr>
                  <a:t> </a:t>
                </a:r>
              </a:p>
            </p:txBody>
          </p:sp>
        </mc:Fallback>
      </mc:AlternateContent>
      <p:sp>
        <p:nvSpPr>
          <p:cNvPr id="7" name="页脚占位符 6"/>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3557744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801906" y="887506"/>
            <a:ext cx="3656129" cy="461665"/>
          </a:xfrm>
          <a:prstGeom prst="rect">
            <a:avLst/>
          </a:prstGeom>
          <a:noFill/>
        </p:spPr>
        <p:txBody>
          <a:bodyPr wrap="none" rtlCol="0">
            <a:spAutoFit/>
          </a:bodyPr>
          <a:lstStyle/>
          <a:p>
            <a:r>
              <a:rPr lang="en-US" altLang="zh-CN" sz="2400" dirty="0" smtClean="0"/>
              <a:t>STJ-X </a:t>
            </a:r>
            <a:r>
              <a:rPr lang="zh-CN" altLang="en-US" sz="2400" dirty="0" smtClean="0"/>
              <a:t>射线谱仪的能量分辨</a:t>
            </a:r>
            <a:endParaRPr lang="zh-CN" altLang="en-US" sz="2400" dirty="0"/>
          </a:p>
        </p:txBody>
      </p:sp>
      <p:sp>
        <p:nvSpPr>
          <p:cNvPr id="5" name="矩形 4"/>
          <p:cNvSpPr/>
          <p:nvPr/>
        </p:nvSpPr>
        <p:spPr>
          <a:xfrm>
            <a:off x="1801906" y="1832393"/>
            <a:ext cx="2954655" cy="369332"/>
          </a:xfrm>
          <a:prstGeom prst="rect">
            <a:avLst/>
          </a:prstGeom>
        </p:spPr>
        <p:txBody>
          <a:bodyPr wrap="none">
            <a:spAutoFit/>
          </a:bodyPr>
          <a:lstStyle/>
          <a:p>
            <a:r>
              <a:rPr lang="zh-CN" altLang="zh-CN" dirty="0">
                <a:latin typeface="Calibri" panose="020F0502020204030204" pitchFamily="34" charset="0"/>
                <a:cs typeface="Times New Roman" panose="02020603050405020304" pitchFamily="18" charset="0"/>
              </a:rPr>
              <a:t>准粒子测量的固有能量分辨</a:t>
            </a:r>
            <a:endParaRPr lang="zh-CN" altLang="en-US" dirty="0"/>
          </a:p>
        </p:txBody>
      </p:sp>
      <mc:AlternateContent xmlns:mc="http://schemas.openxmlformats.org/markup-compatibility/2006">
        <mc:Choice xmlns:a14="http://schemas.microsoft.com/office/drawing/2010/main" xmlns="" Requires="a14">
          <p:sp>
            <p:nvSpPr>
              <p:cNvPr id="6" name="矩形 5"/>
              <p:cNvSpPr/>
              <p:nvPr/>
            </p:nvSpPr>
            <p:spPr>
              <a:xfrm>
                <a:off x="1801906" y="2491721"/>
                <a:ext cx="3143489" cy="3864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zh-CN" altLang="en-US">
                          <a:latin typeface="Cambria Math" panose="02040503050406030204" pitchFamily="18" charset="0"/>
                        </a:rPr>
                        <m:t>δ</m:t>
                      </m:r>
                      <m:r>
                        <m:rPr>
                          <m:sty m:val="p"/>
                        </m:rPr>
                        <a:rPr lang="zh-CN" altLang="en-US" i="0">
                          <a:latin typeface="Cambria Math" panose="02040503050406030204" pitchFamily="18" charset="0"/>
                        </a:rPr>
                        <m:t>E</m:t>
                      </m:r>
                      <m:d>
                        <m:dPr>
                          <m:ctrlPr>
                            <a:rPr lang="zh-CN" altLang="en-US" i="1">
                              <a:latin typeface="Cambria Math" panose="02040503050406030204" pitchFamily="18" charset="0"/>
                            </a:rPr>
                          </m:ctrlPr>
                        </m:dPr>
                        <m:e>
                          <m:r>
                            <a:rPr lang="zh-CN" altLang="en-US" i="1">
                              <a:latin typeface="Cambria Math" panose="02040503050406030204" pitchFamily="18" charset="0"/>
                            </a:rPr>
                            <m:t>𝐹𝑊𝐻𝑀</m:t>
                          </m:r>
                        </m:e>
                      </m:d>
                      <m:r>
                        <a:rPr lang="zh-CN" altLang="en-US" i="0">
                          <a:latin typeface="Cambria Math" panose="02040503050406030204" pitchFamily="18" charset="0"/>
                        </a:rPr>
                        <m:t>=2.35</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𝜀</m:t>
                                  </m:r>
                                </m:e>
                                <m:sub>
                                  <m:r>
                                    <a:rPr lang="zh-CN" altLang="en-US" i="0">
                                      <a:latin typeface="Cambria Math" panose="02040503050406030204" pitchFamily="18" charset="0"/>
                                    </a:rPr>
                                    <m:t>0</m:t>
                                  </m:r>
                                </m:sub>
                              </m:sSub>
                              <m:r>
                                <a:rPr lang="zh-CN" altLang="en-US" i="1">
                                  <a:latin typeface="Cambria Math" panose="02040503050406030204" pitchFamily="18" charset="0"/>
                                </a:rPr>
                                <m:t>𝐹𝐸</m:t>
                              </m:r>
                            </m:e>
                          </m:d>
                        </m:e>
                        <m:sup>
                          <m:f>
                            <m:fPr>
                              <m:type m:val="lin"/>
                              <m:ctrlPr>
                                <a:rPr lang="zh-CN" altLang="en-US" i="1">
                                  <a:latin typeface="Cambria Math" panose="02040503050406030204" pitchFamily="18" charset="0"/>
                                </a:rPr>
                              </m:ctrlPr>
                            </m:fPr>
                            <m:num>
                              <m:r>
                                <a:rPr lang="zh-CN" altLang="en-US" i="0">
                                  <a:latin typeface="Cambria Math" panose="02040503050406030204" pitchFamily="18" charset="0"/>
                                </a:rPr>
                                <m:t>1</m:t>
                              </m:r>
                            </m:num>
                            <m:den>
                              <m:r>
                                <a:rPr lang="zh-CN" altLang="en-US" i="0">
                                  <a:latin typeface="Cambria Math" panose="02040503050406030204" pitchFamily="18" charset="0"/>
                                </a:rPr>
                                <m:t>2</m:t>
                              </m:r>
                            </m:den>
                          </m:f>
                        </m:sup>
                      </m:sSup>
                    </m:oMath>
                  </m:oMathPara>
                </a14:m>
                <a:endParaRPr lang="zh-CN" altLang="en-US" dirty="0"/>
              </a:p>
            </p:txBody>
          </p:sp>
        </mc:Choice>
        <mc:Fallback>
          <p:sp>
            <p:nvSpPr>
              <p:cNvPr id="6" name="矩形 5"/>
              <p:cNvSpPr>
                <a:spLocks noRot="1" noChangeAspect="1" noMove="1" noResize="1" noEditPoints="1" noAdjustHandles="1" noChangeArrowheads="1" noChangeShapeType="1" noTextEdit="1"/>
              </p:cNvSpPr>
              <p:nvPr/>
            </p:nvSpPr>
            <p:spPr>
              <a:xfrm>
                <a:off x="1801906" y="2491721"/>
                <a:ext cx="3143489" cy="386452"/>
              </a:xfrm>
              <a:prstGeom prst="rect">
                <a:avLst/>
              </a:prstGeom>
              <a:blipFill rotWithShape="0">
                <a:blip r:embed="rId2"/>
                <a:stretch>
                  <a:fillRect t="-80952" r="-10291" b="-98413"/>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7" name="矩形 6"/>
              <p:cNvSpPr/>
              <p:nvPr/>
            </p:nvSpPr>
            <p:spPr>
              <a:xfrm>
                <a:off x="1347731" y="3110338"/>
                <a:ext cx="6817659" cy="1477328"/>
              </a:xfrm>
              <a:prstGeom prst="rect">
                <a:avLst/>
              </a:prstGeom>
            </p:spPr>
            <p:txBody>
              <a:bodyPr wrap="square">
                <a:spAutoFit/>
              </a:bodyPr>
              <a:lstStyle/>
              <a:p>
                <a:pPr algn="just">
                  <a:spcAft>
                    <a:spcPts val="0"/>
                  </a:spcAft>
                  <a:tabLst>
                    <a:tab pos="4267200" algn="l"/>
                  </a:tabLst>
                </a:pP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𝜀</m:t>
                        </m:r>
                      </m:e>
                      <m:sub>
                        <m:r>
                          <a:rPr lang="en-US" altLang="zh-CN" i="1" kern="100">
                            <a:latin typeface="Cambria Math" panose="02040503050406030204" pitchFamily="18" charset="0"/>
                            <a:cs typeface="Times New Roman" panose="02020603050405020304" pitchFamily="18" charset="0"/>
                          </a:rPr>
                          <m:t>0</m:t>
                        </m:r>
                      </m:sub>
                    </m:sSub>
                    <m:r>
                      <a:rPr lang="en-US" altLang="zh-CN" i="1" kern="100">
                        <a:latin typeface="Cambria Math" panose="02040503050406030204" pitchFamily="18" charset="0"/>
                        <a:cs typeface="Times New Roman" panose="02020603050405020304" pitchFamily="18" charset="0"/>
                      </a:rPr>
                      <m:t>−</m:t>
                    </m:r>
                  </m:oMath>
                </a14:m>
                <a:r>
                  <a:rPr lang="zh-CN" altLang="zh-CN" kern="100" dirty="0">
                    <a:latin typeface="Calibri" panose="020F0502020204030204" pitchFamily="34" charset="0"/>
                    <a:cs typeface="Times New Roman" panose="02020603050405020304" pitchFamily="18" charset="0"/>
                  </a:rPr>
                  <a:t>产生准粒子的平均能量；</a:t>
                </a:r>
                <a14:m>
                  <m:oMath xmlns:m="http://schemas.openxmlformats.org/officeDocument/2006/math">
                    <m:r>
                      <m:rPr>
                        <m:sty m:val="p"/>
                      </m:rPr>
                      <a:rPr lang="en-US" altLang="zh-CN" kern="100">
                        <a:latin typeface="Cambria Math" panose="02040503050406030204" pitchFamily="18" charset="0"/>
                        <a:cs typeface="Times New Roman" panose="02020603050405020304" pitchFamily="18" charset="0"/>
                      </a:rPr>
                      <m:t>F</m:t>
                    </m:r>
                    <m:r>
                      <a:rPr lang="en-US" altLang="zh-CN" kern="100">
                        <a:latin typeface="Cambria Math" panose="02040503050406030204" pitchFamily="18" charset="0"/>
                        <a:cs typeface="Times New Roman" panose="02020603050405020304" pitchFamily="18" charset="0"/>
                      </a:rPr>
                      <m:t> –</m:t>
                    </m:r>
                  </m:oMath>
                </a14:m>
                <a:r>
                  <a:rPr lang="en-US" altLang="zh-CN" kern="100" dirty="0" err="1">
                    <a:latin typeface="Calibri" panose="020F0502020204030204" pitchFamily="34" charset="0"/>
                    <a:cs typeface="Times New Roman" panose="02020603050405020304" pitchFamily="18" charset="0"/>
                  </a:rPr>
                  <a:t>Fano</a:t>
                </a:r>
                <a:r>
                  <a:rPr lang="zh-CN" altLang="zh-CN" kern="100" dirty="0">
                    <a:latin typeface="Calibri" panose="020F0502020204030204" pitchFamily="34" charset="0"/>
                    <a:cs typeface="Times New Roman" panose="02020603050405020304" pitchFamily="18" charset="0"/>
                  </a:rPr>
                  <a:t>因子；</a:t>
                </a:r>
                <a:r>
                  <a:rPr lang="en-US" altLang="zh-CN" kern="100" dirty="0">
                    <a:latin typeface="Calibri" panose="020F0502020204030204" pitchFamily="34" charset="0"/>
                    <a:cs typeface="Times New Roman" panose="02020603050405020304" pitchFamily="18" charset="0"/>
                  </a:rPr>
                  <a:t>E</a:t>
                </a:r>
                <a:r>
                  <a:rPr lang="zh-CN" altLang="zh-CN" kern="100" dirty="0">
                    <a:latin typeface="Calibri" panose="020F0502020204030204" pitchFamily="34" charset="0"/>
                    <a:cs typeface="Times New Roman" panose="02020603050405020304" pitchFamily="18" charset="0"/>
                  </a:rPr>
                  <a:t>辐射引起的能量沉积。理论模拟给出对</a:t>
                </a:r>
                <a:r>
                  <a:rPr lang="en-US" altLang="zh-CN" kern="100" dirty="0" err="1">
                    <a:latin typeface="Calibri" panose="020F0502020204030204" pitchFamily="34" charset="0"/>
                    <a:cs typeface="Times New Roman" panose="02020603050405020304" pitchFamily="18" charset="0"/>
                  </a:rPr>
                  <a:t>Nb</a:t>
                </a:r>
                <a:r>
                  <a:rPr lang="zh-CN" altLang="zh-CN" kern="100" dirty="0">
                    <a:latin typeface="Calibri" panose="020F0502020204030204" pitchFamily="34" charset="0"/>
                    <a:cs typeface="Times New Roman" panose="02020603050405020304" pitchFamily="18" charset="0"/>
                  </a:rPr>
                  <a:t>超导箔：</a:t>
                </a:r>
                <a14:m>
                  <m:oMath xmlns:m="http://schemas.openxmlformats.org/officeDocument/2006/math">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𝜀</m:t>
                        </m:r>
                      </m:e>
                      <m:sub>
                        <m:r>
                          <a:rPr lang="en-US" altLang="zh-CN" i="1" kern="100">
                            <a:latin typeface="Cambria Math" panose="02040503050406030204" pitchFamily="18" charset="0"/>
                            <a:cs typeface="Times New Roman" panose="02020603050405020304" pitchFamily="18" charset="0"/>
                          </a:rPr>
                          <m:t>0</m:t>
                        </m:r>
                      </m:sub>
                    </m:sSub>
                    <m:r>
                      <a:rPr lang="en-US" altLang="zh-CN" i="1" kern="100">
                        <a:latin typeface="Cambria Math" panose="02040503050406030204" pitchFamily="18" charset="0"/>
                        <a:cs typeface="Times New Roman" panose="02020603050405020304" pitchFamily="18" charset="0"/>
                      </a:rPr>
                      <m:t>=1.7∆   </m:t>
                    </m:r>
                    <m:r>
                      <a:rPr lang="en-US" altLang="zh-CN" i="1" kern="100">
                        <a:latin typeface="Cambria Math" panose="02040503050406030204" pitchFamily="18" charset="0"/>
                        <a:cs typeface="Times New Roman" panose="02020603050405020304" pitchFamily="18" charset="0"/>
                      </a:rPr>
                      <m:t>𝐹</m:t>
                    </m:r>
                    <m:r>
                      <a:rPr lang="en-US" altLang="zh-CN" i="1" kern="100">
                        <a:latin typeface="Cambria Math" panose="02040503050406030204" pitchFamily="18" charset="0"/>
                        <a:cs typeface="Times New Roman" panose="02020603050405020304" pitchFamily="18" charset="0"/>
                      </a:rPr>
                      <m:t>=0.2</m:t>
                    </m:r>
                  </m:oMath>
                </a14:m>
                <a:r>
                  <a:rPr lang="zh-CN" altLang="zh-CN" kern="100" dirty="0">
                    <a:latin typeface="Calibri" panose="020F0502020204030204" pitchFamily="34" charset="0"/>
                    <a:cs typeface="Times New Roman" panose="02020603050405020304" pitchFamily="18" charset="0"/>
                  </a:rPr>
                  <a:t>；</a:t>
                </a:r>
                <a:r>
                  <a:rPr lang="en-US" altLang="zh-CN" kern="100" dirty="0">
                    <a:latin typeface="Calibri" panose="020F0502020204030204" pitchFamily="34" charset="0"/>
                    <a:cs typeface="Times New Roman" panose="02020603050405020304" pitchFamily="18" charset="0"/>
                  </a:rPr>
                  <a:t>6keV </a:t>
                </a:r>
                <a:r>
                  <a:rPr lang="zh-CN" altLang="zh-CN" kern="100" dirty="0">
                    <a:latin typeface="Calibri" panose="020F0502020204030204" pitchFamily="34" charset="0"/>
                    <a:cs typeface="Times New Roman" panose="02020603050405020304" pitchFamily="18" charset="0"/>
                  </a:rPr>
                  <a:t>的能量沉积对应的</a:t>
                </a:r>
                <a14:m>
                  <m:oMath xmlns:m="http://schemas.openxmlformats.org/officeDocument/2006/math">
                    <m:r>
                      <m:rPr>
                        <m:sty m:val="p"/>
                      </m:rPr>
                      <a:rPr lang="en-US" altLang="zh-CN" kern="100">
                        <a:latin typeface="Cambria Math" panose="02040503050406030204" pitchFamily="18" charset="0"/>
                        <a:cs typeface="Times New Roman" panose="02020603050405020304" pitchFamily="18" charset="0"/>
                      </a:rPr>
                      <m:t>δE</m:t>
                    </m:r>
                    <m:r>
                      <a:rPr lang="en-US" altLang="zh-CN" kern="100">
                        <a:latin typeface="Cambria Math" panose="02040503050406030204" pitchFamily="18" charset="0"/>
                        <a:cs typeface="Times New Roman" panose="02020603050405020304" pitchFamily="18" charset="0"/>
                      </a:rPr>
                      <m:t>=4</m:t>
                    </m:r>
                    <m:r>
                      <m:rPr>
                        <m:sty m:val="p"/>
                      </m:rPr>
                      <a:rPr lang="en-US" altLang="zh-CN" kern="100">
                        <a:latin typeface="Cambria Math" panose="02040503050406030204" pitchFamily="18" charset="0"/>
                        <a:cs typeface="Times New Roman" panose="02020603050405020304" pitchFamily="18" charset="0"/>
                      </a:rPr>
                      <m:t>eV</m:t>
                    </m:r>
                  </m:oMath>
                </a14:m>
                <a:r>
                  <a:rPr lang="zh-CN" altLang="zh-CN" kern="100" dirty="0">
                    <a:latin typeface="Calibri" panose="020F0502020204030204" pitchFamily="34" charset="0"/>
                    <a:cs typeface="Times New Roman" panose="02020603050405020304" pitchFamily="18" charset="0"/>
                  </a:rPr>
                  <a:t>实测的最好值为</a:t>
                </a:r>
                <a:r>
                  <a:rPr lang="en-US" altLang="zh-CN" kern="100" dirty="0">
                    <a:latin typeface="Calibri" panose="020F0502020204030204" pitchFamily="34" charset="0"/>
                    <a:cs typeface="Times New Roman" panose="02020603050405020304" pitchFamily="18" charset="0"/>
                  </a:rPr>
                  <a:t>30eV(</a:t>
                </a:r>
                <a:r>
                  <a:rPr lang="zh-CN" altLang="zh-CN" kern="100" dirty="0">
                    <a:latin typeface="Calibri" panose="020F0502020204030204" pitchFamily="34" charset="0"/>
                    <a:cs typeface="Times New Roman" panose="02020603050405020304" pitchFamily="18" charset="0"/>
                  </a:rPr>
                  <a:t>图中给出</a:t>
                </a:r>
                <a:r>
                  <a:rPr lang="en-US" altLang="zh-CN" kern="100" dirty="0">
                    <a:latin typeface="Calibri" panose="020F0502020204030204" pitchFamily="34" charset="0"/>
                    <a:cs typeface="Times New Roman" panose="02020603050405020304" pitchFamily="18" charset="0"/>
                  </a:rPr>
                  <a:t>53eV)</a:t>
                </a:r>
                <a:r>
                  <a:rPr lang="zh-CN" altLang="zh-CN" kern="100" dirty="0">
                    <a:latin typeface="Calibri" panose="020F0502020204030204" pitchFamily="34" charset="0"/>
                    <a:cs typeface="Times New Roman" panose="02020603050405020304" pitchFamily="18" charset="0"/>
                  </a:rPr>
                  <a:t>。上面公式没有考虑准粒子隧穿损失的统计涨落和所谓的</a:t>
                </a:r>
                <a:r>
                  <a:rPr lang="en-US" altLang="zh-CN" kern="100" dirty="0">
                    <a:latin typeface="Calibri" panose="020F0502020204030204" pitchFamily="34" charset="0"/>
                    <a:cs typeface="Times New Roman" panose="02020603050405020304" pitchFamily="18" charset="0"/>
                  </a:rPr>
                  <a:t>Gray –</a:t>
                </a:r>
                <a:r>
                  <a:rPr lang="zh-CN" altLang="zh-CN" kern="100" dirty="0">
                    <a:latin typeface="Calibri" panose="020F0502020204030204" pitchFamily="34" charset="0"/>
                    <a:cs typeface="Times New Roman" panose="02020603050405020304" pitchFamily="18" charset="0"/>
                  </a:rPr>
                  <a:t>效应。它引入独立的一项</a:t>
                </a:r>
              </a:p>
            </p:txBody>
          </p:sp>
        </mc:Choice>
        <mc:Fallback>
          <p:sp>
            <p:nvSpPr>
              <p:cNvPr id="7" name="矩形 6"/>
              <p:cNvSpPr>
                <a:spLocks noRot="1" noChangeAspect="1" noMove="1" noResize="1" noEditPoints="1" noAdjustHandles="1" noChangeArrowheads="1" noChangeShapeType="1" noTextEdit="1"/>
              </p:cNvSpPr>
              <p:nvPr/>
            </p:nvSpPr>
            <p:spPr>
              <a:xfrm>
                <a:off x="1347731" y="3110338"/>
                <a:ext cx="6817659" cy="1477328"/>
              </a:xfrm>
              <a:prstGeom prst="rect">
                <a:avLst/>
              </a:prstGeom>
              <a:blipFill rotWithShape="0">
                <a:blip r:embed="rId3"/>
                <a:stretch>
                  <a:fillRect l="-716" t="-3292" r="-4114" b="-411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8" name="矩形 7"/>
              <p:cNvSpPr/>
              <p:nvPr/>
            </p:nvSpPr>
            <p:spPr>
              <a:xfrm>
                <a:off x="2236943" y="4587666"/>
                <a:ext cx="3452484" cy="3864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zh-CN" altLang="en-US">
                          <a:latin typeface="Cambria Math" panose="02040503050406030204" pitchFamily="18" charset="0"/>
                        </a:rPr>
                        <m:t>δ</m:t>
                      </m:r>
                      <m:sSub>
                        <m:sSubPr>
                          <m:ctrlPr>
                            <a:rPr lang="zh-CN" altLang="en-US" i="1">
                              <a:latin typeface="Cambria Math" panose="02040503050406030204" pitchFamily="18" charset="0"/>
                            </a:rPr>
                          </m:ctrlPr>
                        </m:sSubPr>
                        <m:e>
                          <m:r>
                            <m:rPr>
                              <m:sty m:val="p"/>
                            </m:rPr>
                            <a:rPr lang="zh-CN" altLang="en-US" i="0">
                              <a:latin typeface="Cambria Math" panose="02040503050406030204" pitchFamily="18" charset="0"/>
                            </a:rPr>
                            <m:t>E</m:t>
                          </m:r>
                        </m:e>
                        <m:sub>
                          <m:r>
                            <a:rPr lang="zh-CN" altLang="en-US" i="1">
                              <a:latin typeface="Cambria Math" panose="02040503050406030204" pitchFamily="18" charset="0"/>
                            </a:rPr>
                            <m:t>𝑡𝑢𝑛</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𝐹𝑊𝐻𝑀</m:t>
                          </m:r>
                        </m:e>
                      </m:d>
                      <m:r>
                        <a:rPr lang="zh-CN" altLang="en-US" i="0">
                          <a:latin typeface="Cambria Math" panose="02040503050406030204" pitchFamily="18" charset="0"/>
                        </a:rPr>
                        <m:t>=2.35</m:t>
                      </m:r>
                      <m:sSup>
                        <m:sSupPr>
                          <m:ctrlPr>
                            <a:rPr lang="zh-CN" altLang="en-US" i="1">
                              <a:latin typeface="Cambria Math" panose="02040503050406030204" pitchFamily="18" charset="0"/>
                            </a:rPr>
                          </m:ctrlPr>
                        </m:sSupPr>
                        <m:e>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𝜀</m:t>
                                  </m:r>
                                </m:e>
                                <m:sub>
                                  <m:r>
                                    <a:rPr lang="zh-CN" altLang="en-US" i="0">
                                      <a:latin typeface="Cambria Math" panose="02040503050406030204" pitchFamily="18" charset="0"/>
                                    </a:rPr>
                                    <m:t>0</m:t>
                                  </m:r>
                                </m:sub>
                              </m:sSub>
                              <m:r>
                                <a:rPr lang="zh-CN" altLang="en-US" i="1">
                                  <a:latin typeface="Cambria Math" panose="02040503050406030204" pitchFamily="18" charset="0"/>
                                </a:rPr>
                                <m:t>𝐺𝐸</m:t>
                              </m:r>
                            </m:e>
                          </m:d>
                        </m:e>
                        <m:sup>
                          <m:f>
                            <m:fPr>
                              <m:type m:val="lin"/>
                              <m:ctrlPr>
                                <a:rPr lang="zh-CN" altLang="en-US" i="1">
                                  <a:latin typeface="Cambria Math" panose="02040503050406030204" pitchFamily="18" charset="0"/>
                                </a:rPr>
                              </m:ctrlPr>
                            </m:fPr>
                            <m:num>
                              <m:r>
                                <a:rPr lang="zh-CN" altLang="en-US" i="0">
                                  <a:latin typeface="Cambria Math" panose="02040503050406030204" pitchFamily="18" charset="0"/>
                                </a:rPr>
                                <m:t>1</m:t>
                              </m:r>
                            </m:num>
                            <m:den>
                              <m:r>
                                <a:rPr lang="zh-CN" altLang="en-US" i="0">
                                  <a:latin typeface="Cambria Math" panose="02040503050406030204" pitchFamily="18" charset="0"/>
                                </a:rPr>
                                <m:t>2</m:t>
                              </m:r>
                            </m:den>
                          </m:f>
                        </m:sup>
                      </m:sSup>
                    </m:oMath>
                  </m:oMathPara>
                </a14:m>
                <a:endParaRPr lang="zh-CN" altLang="en-US" dirty="0"/>
              </a:p>
            </p:txBody>
          </p:sp>
        </mc:Choice>
        <mc:Fallback>
          <p:sp>
            <p:nvSpPr>
              <p:cNvPr id="8" name="矩形 7"/>
              <p:cNvSpPr>
                <a:spLocks noRot="1" noChangeAspect="1" noMove="1" noResize="1" noEditPoints="1" noAdjustHandles="1" noChangeArrowheads="1" noChangeShapeType="1" noTextEdit="1"/>
              </p:cNvSpPr>
              <p:nvPr/>
            </p:nvSpPr>
            <p:spPr>
              <a:xfrm>
                <a:off x="2236943" y="4587666"/>
                <a:ext cx="3452484" cy="386452"/>
              </a:xfrm>
              <a:prstGeom prst="rect">
                <a:avLst/>
              </a:prstGeom>
              <a:blipFill rotWithShape="0">
                <a:blip r:embed="rId4"/>
                <a:stretch>
                  <a:fillRect t="-80952" r="-9364" b="-98413"/>
                </a:stretch>
              </a:blipFill>
            </p:spPr>
            <p:txBody>
              <a:bodyPr/>
              <a:lstStyle/>
              <a:p>
                <a:r>
                  <a:rPr lang="zh-CN" altLang="en-US">
                    <a:noFill/>
                  </a:rPr>
                  <a:t> </a:t>
                </a:r>
              </a:p>
            </p:txBody>
          </p:sp>
        </mc:Fallback>
      </mc:AlternateContent>
      <p:sp>
        <p:nvSpPr>
          <p:cNvPr id="9" name="矩形 8"/>
          <p:cNvSpPr/>
          <p:nvPr/>
        </p:nvSpPr>
        <p:spPr>
          <a:xfrm>
            <a:off x="2087159" y="5311613"/>
            <a:ext cx="3602268" cy="369332"/>
          </a:xfrm>
          <a:prstGeom prst="rect">
            <a:avLst/>
          </a:prstGeom>
        </p:spPr>
        <p:txBody>
          <a:bodyPr wrap="none">
            <a:spAutoFit/>
          </a:bodyPr>
          <a:lstStyle/>
          <a:p>
            <a:pPr indent="266700" algn="just">
              <a:spcAft>
                <a:spcPts val="0"/>
              </a:spcAft>
              <a:tabLst>
                <a:tab pos="4267200" algn="l"/>
              </a:tabLst>
            </a:pPr>
            <a:r>
              <a:rPr lang="zh-CN" altLang="zh-CN" kern="100" dirty="0">
                <a:latin typeface="Calibri" panose="020F0502020204030204" pitchFamily="34" charset="0"/>
                <a:cs typeface="Times New Roman" panose="02020603050405020304" pitchFamily="18" charset="0"/>
              </a:rPr>
              <a:t>经过细心处置，最小的</a:t>
            </a:r>
            <a:r>
              <a:rPr lang="en-US" altLang="zh-CN" kern="100" dirty="0">
                <a:latin typeface="Calibri" panose="020F0502020204030204" pitchFamily="34" charset="0"/>
                <a:cs typeface="Times New Roman" panose="02020603050405020304" pitchFamily="18" charset="0"/>
              </a:rPr>
              <a:t>G</a:t>
            </a:r>
            <a:r>
              <a:rPr lang="zh-CN" altLang="zh-CN" kern="100" dirty="0">
                <a:latin typeface="Calibri" panose="020F0502020204030204" pitchFamily="34" charset="0"/>
                <a:cs typeface="Times New Roman" panose="02020603050405020304" pitchFamily="18" charset="0"/>
              </a:rPr>
              <a:t>可以</a:t>
            </a:r>
            <a:r>
              <a:rPr lang="en-US" altLang="zh-CN" kern="100" dirty="0">
                <a:latin typeface="Calibri" panose="020F0502020204030204" pitchFamily="34" charset="0"/>
                <a:cs typeface="Times New Roman" panose="02020603050405020304" pitchFamily="18" charset="0"/>
              </a:rPr>
              <a:t>~2</a:t>
            </a:r>
            <a:endParaRPr lang="zh-CN" altLang="zh-CN" kern="100" dirty="0">
              <a:latin typeface="Calibri" panose="020F0502020204030204" pitchFamily="34" charset="0"/>
              <a:cs typeface="Times New Roman" panose="02020603050405020304" pitchFamily="18" charset="0"/>
            </a:endParaRPr>
          </a:p>
        </p:txBody>
      </p:sp>
      <p:sp>
        <p:nvSpPr>
          <p:cNvPr id="12" name="矩形 11"/>
          <p:cNvSpPr/>
          <p:nvPr/>
        </p:nvSpPr>
        <p:spPr>
          <a:xfrm>
            <a:off x="7182465" y="4513006"/>
            <a:ext cx="2868273" cy="369332"/>
          </a:xfrm>
          <a:prstGeom prst="rect">
            <a:avLst/>
          </a:prstGeom>
        </p:spPr>
        <p:txBody>
          <a:bodyPr wrap="square">
            <a:spAutoFit/>
          </a:bodyPr>
          <a:lstStyle/>
          <a:p>
            <a:r>
              <a:rPr lang="en-US" altLang="zh-CN" dirty="0" smtClean="0"/>
              <a:t>2</a:t>
            </a:r>
            <a:r>
              <a:rPr lang="el-GR" altLang="zh-CN" dirty="0" smtClean="0"/>
              <a:t>Δ</a:t>
            </a:r>
            <a:r>
              <a:rPr lang="en-US" altLang="zh-CN" dirty="0" smtClean="0"/>
              <a:t>~0.34meV(Al),3.5meV(Nb</a:t>
            </a:r>
            <a:endParaRPr lang="zh-CN" altLang="en-US" dirty="0"/>
          </a:p>
        </p:txBody>
      </p:sp>
      <p:sp>
        <p:nvSpPr>
          <p:cNvPr id="11" name="页脚占位符 10"/>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2335485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164977" y="927006"/>
            <a:ext cx="6774424" cy="4311744"/>
          </a:xfrm>
          <a:prstGeom prst="rect">
            <a:avLst/>
          </a:prstGeom>
        </p:spPr>
      </p:pic>
      <mc:AlternateContent xmlns:mc="http://schemas.openxmlformats.org/markup-compatibility/2006">
        <mc:Choice xmlns:a14="http://schemas.microsoft.com/office/drawing/2010/main" xmlns="" Requires="a14">
          <p:sp>
            <p:nvSpPr>
              <p:cNvPr id="6" name="矩形 5"/>
              <p:cNvSpPr/>
              <p:nvPr/>
            </p:nvSpPr>
            <p:spPr>
              <a:xfrm>
                <a:off x="1972235" y="5238750"/>
                <a:ext cx="6096000" cy="1477328"/>
              </a:xfrm>
              <a:prstGeom prst="rect">
                <a:avLst/>
              </a:prstGeom>
            </p:spPr>
            <p:txBody>
              <a:bodyPr>
                <a:spAutoFit/>
              </a:bodyPr>
              <a:lstStyle/>
              <a:p>
                <a:r>
                  <a:rPr lang="zh-CN" altLang="zh-CN" dirty="0">
                    <a:latin typeface="Calibri" panose="020F0502020204030204" pitchFamily="34" charset="0"/>
                    <a:cs typeface="Times New Roman" panose="02020603050405020304" pitchFamily="18" charset="0"/>
                  </a:rPr>
                  <a:t>用</a:t>
                </a:r>
                <a:r>
                  <a:rPr lang="en-US" altLang="zh-CN" dirty="0">
                    <a:latin typeface="Calibri" panose="020F0502020204030204" pitchFamily="34" charset="0"/>
                    <a:cs typeface="Times New Roman" panose="02020603050405020304" pitchFamily="18" charset="0"/>
                  </a:rPr>
                  <a:t>SIS</a:t>
                </a:r>
                <a:r>
                  <a:rPr lang="zh-CN" altLang="zh-CN" dirty="0">
                    <a:latin typeface="Calibri" panose="020F0502020204030204" pitchFamily="34" charset="0"/>
                    <a:cs typeface="Times New Roman" panose="02020603050405020304" pitchFamily="18" charset="0"/>
                  </a:rPr>
                  <a:t>隧道结（</a:t>
                </a:r>
                <a:r>
                  <a:rPr lang="en-US" altLang="zh-CN" dirty="0">
                    <a:latin typeface="Calibri" panose="020F0502020204030204" pitchFamily="34" charset="0"/>
                    <a:cs typeface="Times New Roman" panose="02020603050405020304" pitchFamily="18" charset="0"/>
                  </a:rPr>
                  <a:t>50X50</a:t>
                </a:r>
                <a14:m>
                  <m:oMath xmlns:m="http://schemas.openxmlformats.org/officeDocument/2006/math">
                    <m:sSup>
                      <m:sSupPr>
                        <m:ctrlPr>
                          <a:rPr lang="zh-CN" altLang="zh-CN" i="1">
                            <a:effectLst/>
                            <a:latin typeface="Cambria Math" panose="02040503050406030204" pitchFamily="18" charset="0"/>
                            <a:ea typeface="Cambria Math" panose="02040503050406030204" pitchFamily="18" charset="0"/>
                          </a:rPr>
                        </m:ctrlPr>
                      </m:sSupPr>
                      <m:e>
                        <m:r>
                          <m:rPr>
                            <m:sty m:val="p"/>
                          </m:rPr>
                          <a:rPr lang="en-US" altLang="zh-CN">
                            <a:latin typeface="Cambria Math" panose="02040503050406030204" pitchFamily="18" charset="0"/>
                            <a:cs typeface="Times New Roman" panose="02020603050405020304" pitchFamily="18" charset="0"/>
                          </a:rPr>
                          <m:t>μm</m:t>
                        </m:r>
                      </m:e>
                      <m:sup>
                        <m:r>
                          <a:rPr lang="en-US" altLang="zh-CN">
                            <a:latin typeface="Cambria Math" panose="02040503050406030204" pitchFamily="18" charset="0"/>
                            <a:cs typeface="Times New Roman" panose="02020603050405020304" pitchFamily="18" charset="0"/>
                          </a:rPr>
                          <m:t>2</m:t>
                        </m:r>
                      </m:sup>
                    </m:sSup>
                  </m:oMath>
                </a14:m>
                <a:r>
                  <a:rPr lang="en-US" altLang="zh-CN" dirty="0" err="1">
                    <a:latin typeface="Calibri" panose="020F0502020204030204" pitchFamily="34" charset="0"/>
                    <a:cs typeface="Times New Roman" panose="02020603050405020304" pitchFamily="18" charset="0"/>
                  </a:rPr>
                  <a:t>Nb-AlOx-Nb</a:t>
                </a:r>
                <a:r>
                  <a:rPr lang="zh-CN" altLang="zh-CN" dirty="0" smtClean="0">
                    <a:latin typeface="Calibri" panose="020F0502020204030204" pitchFamily="34" charset="0"/>
                    <a:cs typeface="Times New Roman" panose="02020603050405020304" pitchFamily="18" charset="0"/>
                  </a:rPr>
                  <a:t>的</a:t>
                </a:r>
                <a:r>
                  <a:rPr lang="en-US" altLang="zh-CN" dirty="0" smtClean="0">
                    <a:latin typeface="Calibri" panose="020F0502020204030204" pitchFamily="34" charset="0"/>
                    <a:cs typeface="Times New Roman" panose="02020603050405020304" pitchFamily="18" charset="0"/>
                  </a:rPr>
                  <a:t>STJ</a:t>
                </a:r>
                <a:r>
                  <a:rPr lang="zh-CN" altLang="zh-CN" dirty="0">
                    <a:latin typeface="Calibri" panose="020F0502020204030204" pitchFamily="34" charset="0"/>
                    <a:cs typeface="Times New Roman" panose="02020603050405020304" pitchFamily="18" charset="0"/>
                  </a:rPr>
                  <a:t>，</a:t>
                </a:r>
                <a:r>
                  <a:rPr lang="en-US" altLang="zh-CN" dirty="0">
                    <a:latin typeface="Calibri" panose="020F0502020204030204" pitchFamily="34" charset="0"/>
                    <a:cs typeface="Times New Roman" panose="02020603050405020304" pitchFamily="18" charset="0"/>
                  </a:rPr>
                  <a:t>@1.2K and 55Fe</a:t>
                </a:r>
                <a:r>
                  <a:rPr lang="zh-CN" altLang="zh-CN" dirty="0">
                    <a:latin typeface="Calibri" panose="020F0502020204030204" pitchFamily="34" charset="0"/>
                    <a:cs typeface="Times New Roman" panose="02020603050405020304" pitchFamily="18" charset="0"/>
                  </a:rPr>
                  <a:t>）获得的</a:t>
                </a:r>
                <a:r>
                  <a:rPr lang="en-US" altLang="zh-CN" dirty="0">
                    <a:latin typeface="Calibri" panose="020F0502020204030204" pitchFamily="34" charset="0"/>
                    <a:cs typeface="Times New Roman" panose="02020603050405020304" pitchFamily="18" charset="0"/>
                  </a:rPr>
                  <a:t>X-</a:t>
                </a:r>
                <a:r>
                  <a:rPr lang="zh-CN" altLang="zh-CN" dirty="0">
                    <a:latin typeface="Calibri" panose="020F0502020204030204" pitchFamily="34" charset="0"/>
                    <a:cs typeface="Times New Roman" panose="02020603050405020304" pitchFamily="18" charset="0"/>
                  </a:rPr>
                  <a:t>射线谱，（</a:t>
                </a:r>
                <a:r>
                  <a:rPr lang="en-US" altLang="zh-CN" dirty="0">
                    <a:latin typeface="Calibri" panose="020F0502020204030204" pitchFamily="34" charset="0"/>
                    <a:cs typeface="Times New Roman" panose="02020603050405020304" pitchFamily="18" charset="0"/>
                  </a:rPr>
                  <a:t>a</a:t>
                </a:r>
                <a:r>
                  <a:rPr lang="zh-CN" altLang="zh-CN" dirty="0">
                    <a:latin typeface="Calibri" panose="020F0502020204030204" pitchFamily="34" charset="0"/>
                    <a:cs typeface="Times New Roman" panose="02020603050405020304" pitchFamily="18" charset="0"/>
                  </a:rPr>
                  <a:t>）两套</a:t>
                </a:r>
                <a:r>
                  <a:rPr lang="en-US" altLang="zh-CN" dirty="0" err="1">
                    <a:latin typeface="Calibri" panose="020F0502020204030204" pitchFamily="34" charset="0"/>
                    <a:cs typeface="Times New Roman" panose="02020603050405020304" pitchFamily="18" charset="0"/>
                  </a:rPr>
                  <a:t>Mn</a:t>
                </a:r>
                <a:r>
                  <a:rPr lang="en-US" altLang="zh-CN" dirty="0">
                    <a:latin typeface="Calibri" panose="020F0502020204030204" pitchFamily="34" charset="0"/>
                    <a:cs typeface="Times New Roman" panose="02020603050405020304" pitchFamily="18" charset="0"/>
                  </a:rPr>
                  <a:t>-</a:t>
                </a:r>
                <a:r>
                  <a:rPr lang="zh-CN" altLang="zh-CN" dirty="0">
                    <a:latin typeface="Calibri" panose="020F0502020204030204" pitchFamily="34" charset="0"/>
                    <a:cs typeface="Times New Roman" panose="02020603050405020304" pitchFamily="18" charset="0"/>
                  </a:rPr>
                  <a:t>特征</a:t>
                </a:r>
                <a:r>
                  <a:rPr lang="en-US" altLang="zh-CN" dirty="0">
                    <a:latin typeface="Calibri" panose="020F0502020204030204" pitchFamily="34" charset="0"/>
                    <a:cs typeface="Times New Roman" panose="02020603050405020304" pitchFamily="18" charset="0"/>
                  </a:rPr>
                  <a:t>X</a:t>
                </a:r>
                <a:r>
                  <a:rPr lang="zh-CN" altLang="zh-CN" dirty="0">
                    <a:latin typeface="Calibri" panose="020F0502020204030204" pitchFamily="34" charset="0"/>
                    <a:cs typeface="Times New Roman" panose="02020603050405020304" pitchFamily="18" charset="0"/>
                  </a:rPr>
                  <a:t>射线谱分别对应顶层</a:t>
                </a:r>
                <a:r>
                  <a:rPr lang="en-US" altLang="zh-CN" dirty="0" err="1">
                    <a:latin typeface="Calibri" panose="020F0502020204030204" pitchFamily="34" charset="0"/>
                    <a:cs typeface="Times New Roman" panose="02020603050405020304" pitchFamily="18" charset="0"/>
                  </a:rPr>
                  <a:t>Nb</a:t>
                </a:r>
                <a:r>
                  <a:rPr lang="zh-CN" altLang="zh-CN" dirty="0">
                    <a:latin typeface="Calibri" panose="020F0502020204030204" pitchFamily="34" charset="0"/>
                    <a:cs typeface="Times New Roman" panose="02020603050405020304" pitchFamily="18" charset="0"/>
                  </a:rPr>
                  <a:t>吸收事件和底层</a:t>
                </a:r>
                <a:r>
                  <a:rPr lang="en-US" altLang="zh-CN" dirty="0" err="1">
                    <a:latin typeface="Calibri" panose="020F0502020204030204" pitchFamily="34" charset="0"/>
                    <a:cs typeface="Times New Roman" panose="02020603050405020304" pitchFamily="18" charset="0"/>
                  </a:rPr>
                  <a:t>Nb</a:t>
                </a:r>
                <a:r>
                  <a:rPr lang="zh-CN" altLang="zh-CN" dirty="0">
                    <a:latin typeface="Calibri" panose="020F0502020204030204" pitchFamily="34" charset="0"/>
                    <a:cs typeface="Times New Roman" panose="02020603050405020304" pitchFamily="18" charset="0"/>
                  </a:rPr>
                  <a:t>吸收事件，低能端的连续谱是</a:t>
                </a:r>
                <a:r>
                  <a:rPr lang="en-US" altLang="zh-CN" dirty="0">
                    <a:latin typeface="Calibri" panose="020F0502020204030204" pitchFamily="34" charset="0"/>
                    <a:cs typeface="Times New Roman" panose="02020603050405020304" pitchFamily="18" charset="0"/>
                  </a:rPr>
                  <a:t>X</a:t>
                </a:r>
                <a:r>
                  <a:rPr lang="zh-CN" altLang="zh-CN" dirty="0">
                    <a:latin typeface="Calibri" panose="020F0502020204030204" pitchFamily="34" charset="0"/>
                    <a:cs typeface="Times New Roman" panose="02020603050405020304" pitchFamily="18" charset="0"/>
                  </a:rPr>
                  <a:t>射线在衬底的康普顿散射谱。两套线谱能量差异在于</a:t>
                </a: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rPr>
                        </m:ctrlPr>
                      </m:sSubPr>
                      <m:e>
                        <m:r>
                          <m:rPr>
                            <m:sty m:val="p"/>
                          </m:rPr>
                          <a:rPr lang="en-US" altLang="zh-CN">
                            <a:latin typeface="Cambria Math" panose="02040503050406030204" pitchFamily="18" charset="0"/>
                            <a:cs typeface="Times New Roman" panose="02020603050405020304" pitchFamily="18" charset="0"/>
                          </a:rPr>
                          <m:t>Γ</m:t>
                        </m:r>
                      </m:e>
                      <m:sub>
                        <m:r>
                          <m:rPr>
                            <m:sty m:val="p"/>
                          </m:rPr>
                          <a:rPr lang="en-US" altLang="zh-CN">
                            <a:latin typeface="Cambria Math" panose="02040503050406030204" pitchFamily="18" charset="0"/>
                            <a:cs typeface="Times New Roman" panose="02020603050405020304" pitchFamily="18" charset="0"/>
                          </a:rPr>
                          <m:t>tun</m:t>
                        </m:r>
                      </m:sub>
                    </m:sSub>
                    <m:r>
                      <a:rPr lang="en-US" altLang="zh-CN">
                        <a:latin typeface="Cambria Math" panose="02040503050406030204" pitchFamily="18" charset="0"/>
                        <a:cs typeface="Times New Roman" panose="02020603050405020304" pitchFamily="18" charset="0"/>
                      </a:rPr>
                      <m:t>(</m:t>
                    </m:r>
                    <m:r>
                      <m:rPr>
                        <m:sty m:val="p"/>
                      </m:rPr>
                      <a:rPr lang="en-US" altLang="zh-CN">
                        <a:latin typeface="Cambria Math" panose="02040503050406030204" pitchFamily="18" charset="0"/>
                        <a:cs typeface="Times New Roman" panose="02020603050405020304" pitchFamily="18" charset="0"/>
                      </a:rPr>
                      <m:t>t</m:t>
                    </m:r>
                    <m:r>
                      <a:rPr lang="en-US" altLang="zh-CN">
                        <a:latin typeface="Cambria Math" panose="02040503050406030204" pitchFamily="18" charset="0"/>
                        <a:cs typeface="Times New Roman" panose="02020603050405020304" pitchFamily="18" charset="0"/>
                      </a:rPr>
                      <m:t>→</m:t>
                    </m:r>
                    <m:r>
                      <m:rPr>
                        <m:sty m:val="p"/>
                      </m:rPr>
                      <a:rPr lang="en-US" altLang="zh-CN">
                        <a:latin typeface="Cambria Math" panose="02040503050406030204" pitchFamily="18" charset="0"/>
                        <a:cs typeface="Times New Roman" panose="02020603050405020304" pitchFamily="18" charset="0"/>
                      </a:rPr>
                      <m:t>b</m:t>
                    </m:r>
                    <m:r>
                      <a:rPr lang="en-US" altLang="zh-CN">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&lt;</m:t>
                    </m:r>
                    <m:sSub>
                      <m:sSubPr>
                        <m:ctrlPr>
                          <a:rPr lang="zh-CN" altLang="zh-CN" i="1">
                            <a:effectLst/>
                            <a:latin typeface="Cambria Math" panose="02040503050406030204" pitchFamily="18" charset="0"/>
                            <a:ea typeface="Cambria Math" panose="02040503050406030204" pitchFamily="18" charset="0"/>
                          </a:rPr>
                        </m:ctrlPr>
                      </m:sSubPr>
                      <m:e>
                        <m:r>
                          <m:rPr>
                            <m:sty m:val="p"/>
                          </m:rPr>
                          <a:rPr lang="en-US" altLang="zh-CN">
                            <a:latin typeface="Cambria Math" panose="02040503050406030204" pitchFamily="18" charset="0"/>
                            <a:cs typeface="Times New Roman" panose="02020603050405020304" pitchFamily="18" charset="0"/>
                          </a:rPr>
                          <m:t>Γ</m:t>
                        </m:r>
                      </m:e>
                      <m:sub>
                        <m:r>
                          <m:rPr>
                            <m:sty m:val="p"/>
                          </m:rPr>
                          <a:rPr lang="en-US" altLang="zh-CN">
                            <a:latin typeface="Cambria Math" panose="02040503050406030204" pitchFamily="18" charset="0"/>
                            <a:cs typeface="Times New Roman" panose="02020603050405020304" pitchFamily="18" charset="0"/>
                          </a:rPr>
                          <m:t>tun</m:t>
                        </m:r>
                      </m:sub>
                    </m:sSub>
                    <m:r>
                      <a:rPr lang="en-US" altLang="zh-CN">
                        <a:latin typeface="Cambria Math" panose="02040503050406030204" pitchFamily="18" charset="0"/>
                        <a:cs typeface="Times New Roman" panose="02020603050405020304" pitchFamily="18" charset="0"/>
                      </a:rPr>
                      <m:t>(</m:t>
                    </m:r>
                    <m:r>
                      <m:rPr>
                        <m:sty m:val="p"/>
                      </m:rPr>
                      <a:rPr lang="en-US" altLang="zh-CN">
                        <a:latin typeface="Cambria Math" panose="02040503050406030204" pitchFamily="18" charset="0"/>
                        <a:cs typeface="Times New Roman" panose="02020603050405020304" pitchFamily="18" charset="0"/>
                      </a:rPr>
                      <m:t>b</m:t>
                    </m:r>
                    <m:r>
                      <a:rPr lang="en-US" altLang="zh-CN">
                        <a:latin typeface="Cambria Math" panose="02040503050406030204" pitchFamily="18" charset="0"/>
                        <a:cs typeface="Times New Roman" panose="02020603050405020304" pitchFamily="18" charset="0"/>
                      </a:rPr>
                      <m:t>→</m:t>
                    </m:r>
                    <m:r>
                      <m:rPr>
                        <m:sty m:val="p"/>
                      </m:rPr>
                      <a:rPr lang="en-US" altLang="zh-CN">
                        <a:latin typeface="Cambria Math" panose="02040503050406030204" pitchFamily="18" charset="0"/>
                        <a:cs typeface="Times New Roman" panose="02020603050405020304" pitchFamily="18" charset="0"/>
                      </a:rPr>
                      <m:t>t</m:t>
                    </m:r>
                    <m:r>
                      <a:rPr lang="en-US" altLang="zh-CN">
                        <a:latin typeface="Cambria Math" panose="02040503050406030204" pitchFamily="18" charset="0"/>
                        <a:cs typeface="Times New Roman" panose="02020603050405020304" pitchFamily="18" charset="0"/>
                      </a:rPr>
                      <m:t>)</m:t>
                    </m:r>
                  </m:oMath>
                </a14:m>
                <a:r>
                  <a:rPr lang="en-US" altLang="zh-CN" dirty="0">
                    <a:latin typeface="Calibri" panose="020F0502020204030204" pitchFamily="34" charset="0"/>
                    <a:cs typeface="Times New Roman" panose="02020603050405020304" pitchFamily="18" charset="0"/>
                  </a:rPr>
                  <a:t>; </a:t>
                </a:r>
                <a:r>
                  <a:rPr lang="zh-CN" altLang="zh-CN" dirty="0">
                    <a:latin typeface="Calibri" panose="020F0502020204030204" pitchFamily="34" charset="0"/>
                    <a:cs typeface="Times New Roman" panose="02020603050405020304" pitchFamily="18" charset="0"/>
                  </a:rPr>
                  <a:t>峰的面积差异是</a:t>
                </a:r>
                <a:r>
                  <a:rPr lang="en-US" altLang="zh-CN" dirty="0">
                    <a:latin typeface="Calibri" panose="020F0502020204030204" pitchFamily="34" charset="0"/>
                    <a:cs typeface="Times New Roman" panose="02020603050405020304" pitchFamily="18" charset="0"/>
                  </a:rPr>
                  <a:t>X-</a:t>
                </a:r>
                <a:r>
                  <a:rPr lang="zh-CN" altLang="zh-CN" dirty="0">
                    <a:latin typeface="Calibri" panose="020F0502020204030204" pitchFamily="34" charset="0"/>
                    <a:cs typeface="Times New Roman" panose="02020603050405020304" pitchFamily="18" charset="0"/>
                  </a:rPr>
                  <a:t>射线是从</a:t>
                </a:r>
                <a:r>
                  <a:rPr lang="en-US" altLang="zh-CN" dirty="0">
                    <a:latin typeface="Calibri" panose="020F0502020204030204" pitchFamily="34" charset="0"/>
                    <a:cs typeface="Times New Roman" panose="02020603050405020304" pitchFamily="18" charset="0"/>
                  </a:rPr>
                  <a:t>Top</a:t>
                </a:r>
                <a:r>
                  <a:rPr lang="zh-CN" altLang="zh-CN" dirty="0">
                    <a:latin typeface="Calibri" panose="020F0502020204030204" pitchFamily="34" charset="0"/>
                    <a:cs typeface="Times New Roman" panose="02020603050405020304" pitchFamily="18" charset="0"/>
                  </a:rPr>
                  <a:t>一面入射。</a:t>
                </a:r>
                <a:endParaRPr lang="zh-CN" altLang="en-US" dirty="0"/>
              </a:p>
            </p:txBody>
          </p:sp>
        </mc:Choice>
        <mc:Fallback>
          <p:sp>
            <p:nvSpPr>
              <p:cNvPr id="6" name="矩形 5"/>
              <p:cNvSpPr>
                <a:spLocks noRot="1" noChangeAspect="1" noMove="1" noResize="1" noEditPoints="1" noAdjustHandles="1" noChangeArrowheads="1" noChangeShapeType="1" noTextEdit="1"/>
              </p:cNvSpPr>
              <p:nvPr/>
            </p:nvSpPr>
            <p:spPr>
              <a:xfrm>
                <a:off x="1972235" y="5238750"/>
                <a:ext cx="6096000" cy="1477328"/>
              </a:xfrm>
              <a:prstGeom prst="rect">
                <a:avLst/>
              </a:prstGeom>
              <a:blipFill rotWithShape="0">
                <a:blip r:embed="rId3"/>
                <a:stretch>
                  <a:fillRect l="-900" t="-3292" r="-4500" b="-5761"/>
                </a:stretch>
              </a:blipFill>
            </p:spPr>
            <p:txBody>
              <a:bodyPr/>
              <a:lstStyle/>
              <a:p>
                <a:r>
                  <a:rPr lang="zh-CN" altLang="en-US">
                    <a:noFill/>
                  </a:rPr>
                  <a:t> </a:t>
                </a:r>
              </a:p>
            </p:txBody>
          </p:sp>
        </mc:Fallback>
      </mc:AlternateContent>
      <p:sp>
        <p:nvSpPr>
          <p:cNvPr id="7" name="矩形 6"/>
          <p:cNvSpPr/>
          <p:nvPr/>
        </p:nvSpPr>
        <p:spPr>
          <a:xfrm>
            <a:off x="3182470" y="107141"/>
            <a:ext cx="6096000" cy="646331"/>
          </a:xfrm>
          <a:prstGeom prst="rect">
            <a:avLst/>
          </a:prstGeom>
        </p:spPr>
        <p:txBody>
          <a:bodyPr>
            <a:spAutoFit/>
          </a:bodyPr>
          <a:lstStyle/>
          <a:p>
            <a:pPr algn="just">
              <a:spcAft>
                <a:spcPts val="0"/>
              </a:spcAft>
              <a:tabLst>
                <a:tab pos="4267200" algn="l"/>
              </a:tabLst>
            </a:pPr>
            <a:r>
              <a:rPr lang="en-US" altLang="zh-CN" kern="100" dirty="0">
                <a:latin typeface="Calibri" panose="020F0502020204030204" pitchFamily="34" charset="0"/>
                <a:cs typeface="Times New Roman" panose="02020603050405020304" pitchFamily="18" charset="0"/>
              </a:rPr>
              <a:t>16,17 </a:t>
            </a:r>
            <a:r>
              <a:rPr lang="en-US" altLang="zh-CN" kern="100" dirty="0" err="1">
                <a:latin typeface="Calibri" panose="020F0502020204030204" pitchFamily="34" charset="0"/>
                <a:cs typeface="Times New Roman" panose="02020603050405020304" pitchFamily="18" charset="0"/>
              </a:rPr>
              <a:t>Twerenbold</a:t>
            </a:r>
            <a:r>
              <a:rPr lang="en-US" altLang="zh-CN" kern="100" dirty="0">
                <a:latin typeface="Calibri" panose="020F0502020204030204" pitchFamily="34" charset="0"/>
                <a:cs typeface="Times New Roman" panose="02020603050405020304" pitchFamily="18" charset="0"/>
              </a:rPr>
              <a:t> D. Europhys.Lett.1:209(1986) ,Kraus H. et al. </a:t>
            </a:r>
            <a:r>
              <a:rPr lang="en-US" altLang="zh-CN" kern="100" dirty="0" err="1">
                <a:latin typeface="Calibri" panose="020F0502020204030204" pitchFamily="34" charset="0"/>
                <a:cs typeface="Times New Roman" panose="02020603050405020304" pitchFamily="18" charset="0"/>
              </a:rPr>
              <a:t>Europhys</a:t>
            </a:r>
            <a:r>
              <a:rPr lang="en-US" altLang="zh-CN" kern="100" dirty="0">
                <a:latin typeface="Calibri" panose="020F0502020204030204" pitchFamily="34" charset="0"/>
                <a:cs typeface="Times New Roman" panose="02020603050405020304" pitchFamily="18" charset="0"/>
              </a:rPr>
              <a:t>. </a:t>
            </a:r>
            <a:r>
              <a:rPr lang="en-US" altLang="zh-CN" kern="100" dirty="0" err="1">
                <a:latin typeface="Calibri" panose="020F0502020204030204" pitchFamily="34" charset="0"/>
                <a:cs typeface="Times New Roman" panose="02020603050405020304" pitchFamily="18" charset="0"/>
              </a:rPr>
              <a:t>Lett</a:t>
            </a:r>
            <a:r>
              <a:rPr lang="en-US" altLang="zh-CN" kern="100" dirty="0">
                <a:latin typeface="Calibri" panose="020F0502020204030204" pitchFamily="34" charset="0"/>
                <a:cs typeface="Times New Roman" panose="02020603050405020304" pitchFamily="18" charset="0"/>
              </a:rPr>
              <a:t>. 1:161(1986)]</a:t>
            </a:r>
            <a:endParaRPr lang="zh-CN" altLang="zh-CN" kern="100" dirty="0">
              <a:latin typeface="Calibri" panose="020F0502020204030204" pitchFamily="34" charset="0"/>
              <a:cs typeface="Times New Roman" panose="02020603050405020304" pitchFamily="18" charset="0"/>
            </a:endParaRPr>
          </a:p>
        </p:txBody>
      </p:sp>
      <p:sp>
        <p:nvSpPr>
          <p:cNvPr id="9" name="页脚占位符 8"/>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21411435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81635" y="968188"/>
            <a:ext cx="7745506" cy="1200329"/>
          </a:xfrm>
          <a:prstGeom prst="rect">
            <a:avLst/>
          </a:prstGeom>
        </p:spPr>
        <p:txBody>
          <a:bodyPr wrap="square">
            <a:spAutoFit/>
          </a:bodyPr>
          <a:lstStyle/>
          <a:p>
            <a:pPr algn="just">
              <a:spcAft>
                <a:spcPts val="0"/>
              </a:spcAft>
              <a:tabLst>
                <a:tab pos="4267200" algn="l"/>
              </a:tabLst>
            </a:pPr>
            <a:r>
              <a:rPr lang="en-US" altLang="zh-CN" kern="100" dirty="0" smtClean="0">
                <a:latin typeface="Calibri" panose="020F0502020204030204" pitchFamily="34" charset="0"/>
                <a:cs typeface="Times New Roman" panose="02020603050405020304" pitchFamily="18" charset="0"/>
              </a:rPr>
              <a:t>STJ-</a:t>
            </a:r>
            <a:r>
              <a:rPr lang="zh-CN" altLang="en-US" kern="100" dirty="0" smtClean="0">
                <a:latin typeface="Calibri" panose="020F0502020204030204" pitchFamily="34" charset="0"/>
                <a:cs typeface="Times New Roman" panose="02020603050405020304" pitchFamily="18" charset="0"/>
              </a:rPr>
              <a:t>低温探测器的</a:t>
            </a:r>
            <a:r>
              <a:rPr lang="zh-CN" altLang="zh-CN" b="1" kern="100" dirty="0" smtClean="0">
                <a:latin typeface="Calibri" panose="020F0502020204030204" pitchFamily="34" charset="0"/>
                <a:cs typeface="Times New Roman" panose="02020603050405020304" pitchFamily="18" charset="0"/>
              </a:rPr>
              <a:t>低</a:t>
            </a:r>
            <a:r>
              <a:rPr lang="zh-CN" altLang="en-US" b="1" kern="100" dirty="0">
                <a:latin typeface="Calibri" panose="020F0502020204030204" pitchFamily="34" charset="0"/>
                <a:cs typeface="Times New Roman" panose="02020603050405020304" pitchFamily="18" charset="0"/>
              </a:rPr>
              <a:t>探测</a:t>
            </a:r>
            <a:r>
              <a:rPr lang="zh-CN" altLang="zh-CN" b="1" kern="100" dirty="0" smtClean="0">
                <a:latin typeface="Calibri" panose="020F0502020204030204" pitchFamily="34" charset="0"/>
                <a:cs typeface="Times New Roman" panose="02020603050405020304" pitchFamily="18" charset="0"/>
              </a:rPr>
              <a:t>阈值</a:t>
            </a:r>
            <a:r>
              <a:rPr lang="en-US" altLang="zh-CN" kern="100" dirty="0" smtClean="0">
                <a:latin typeface="Calibri" panose="020F0502020204030204" pitchFamily="34" charset="0"/>
                <a:cs typeface="Times New Roman" panose="02020603050405020304" pitchFamily="18" charset="0"/>
              </a:rPr>
              <a:t>,</a:t>
            </a:r>
            <a:r>
              <a:rPr lang="zh-CN" altLang="zh-CN" kern="100" dirty="0" smtClean="0">
                <a:latin typeface="Calibri" panose="020F0502020204030204" pitchFamily="34" charset="0"/>
                <a:cs typeface="Times New Roman" panose="02020603050405020304" pitchFamily="18" charset="0"/>
              </a:rPr>
              <a:t>对</a:t>
            </a:r>
            <a:r>
              <a:rPr lang="zh-CN" altLang="zh-CN" kern="100" dirty="0">
                <a:latin typeface="Calibri" panose="020F0502020204030204" pitchFamily="34" charset="0"/>
                <a:cs typeface="Times New Roman" panose="02020603050405020304" pitchFamily="18" charset="0"/>
              </a:rPr>
              <a:t>单个</a:t>
            </a:r>
            <a:r>
              <a:rPr lang="zh-CN" altLang="zh-CN" kern="100" dirty="0" smtClean="0">
                <a:latin typeface="Calibri" panose="020F0502020204030204" pitchFamily="34" charset="0"/>
                <a:cs typeface="Times New Roman" panose="02020603050405020304" pitchFamily="18" charset="0"/>
              </a:rPr>
              <a:t>可见</a:t>
            </a:r>
            <a:r>
              <a:rPr lang="zh-CN" altLang="en-US" kern="100" dirty="0" smtClean="0">
                <a:latin typeface="Calibri" panose="020F0502020204030204" pitchFamily="34" charset="0"/>
                <a:cs typeface="Times New Roman" panose="02020603050405020304" pitchFamily="18" charset="0"/>
              </a:rPr>
              <a:t>光子</a:t>
            </a:r>
            <a:r>
              <a:rPr lang="en-US" altLang="zh-CN" kern="100" dirty="0" smtClean="0">
                <a:latin typeface="Calibri" panose="020F0502020204030204" pitchFamily="34" charset="0"/>
                <a:cs typeface="Times New Roman" panose="02020603050405020304" pitchFamily="18" charset="0"/>
              </a:rPr>
              <a:t>,</a:t>
            </a:r>
            <a:r>
              <a:rPr lang="zh-CN" altLang="zh-CN" kern="100" dirty="0" smtClean="0">
                <a:latin typeface="Calibri" panose="020F0502020204030204" pitchFamily="34" charset="0"/>
                <a:cs typeface="Times New Roman" panose="02020603050405020304" pitchFamily="18" charset="0"/>
              </a:rPr>
              <a:t>甚至</a:t>
            </a:r>
            <a:r>
              <a:rPr lang="zh-CN" altLang="zh-CN" kern="100" dirty="0">
                <a:latin typeface="Calibri" panose="020F0502020204030204" pitchFamily="34" charset="0"/>
                <a:cs typeface="Times New Roman" panose="02020603050405020304" pitchFamily="18" charset="0"/>
              </a:rPr>
              <a:t>红外</a:t>
            </a:r>
            <a:r>
              <a:rPr lang="zh-CN" altLang="zh-CN" kern="100" dirty="0" smtClean="0">
                <a:latin typeface="Calibri" panose="020F0502020204030204" pitchFamily="34" charset="0"/>
                <a:cs typeface="Times New Roman" panose="02020603050405020304" pitchFamily="18" charset="0"/>
              </a:rPr>
              <a:t>光子</a:t>
            </a:r>
            <a:r>
              <a:rPr lang="zh-CN" altLang="en-US" kern="100" dirty="0" smtClean="0">
                <a:latin typeface="Calibri" panose="020F0502020204030204" pitchFamily="34" charset="0"/>
                <a:cs typeface="Times New Roman" panose="02020603050405020304" pitchFamily="18" charset="0"/>
              </a:rPr>
              <a:t>可以分辨</a:t>
            </a:r>
            <a:r>
              <a:rPr lang="zh-CN" altLang="zh-CN" kern="100" dirty="0" smtClean="0">
                <a:latin typeface="Calibri" panose="020F0502020204030204" pitchFamily="34" charset="0"/>
                <a:cs typeface="Times New Roman" panose="02020603050405020304" pitchFamily="18" charset="0"/>
              </a:rPr>
              <a:t>，</a:t>
            </a:r>
            <a:r>
              <a:rPr lang="zh-CN" altLang="zh-CN" kern="100" dirty="0">
                <a:latin typeface="Calibri" panose="020F0502020204030204" pitchFamily="34" charset="0"/>
                <a:cs typeface="Times New Roman" panose="02020603050405020304" pitchFamily="18" charset="0"/>
              </a:rPr>
              <a:t>这是一般的</a:t>
            </a:r>
            <a:r>
              <a:rPr lang="en-US" altLang="zh-CN" kern="100" dirty="0">
                <a:latin typeface="Calibri" panose="020F0502020204030204" pitchFamily="34" charset="0"/>
                <a:cs typeface="Times New Roman" panose="02020603050405020304" pitchFamily="18" charset="0"/>
              </a:rPr>
              <a:t>Si</a:t>
            </a:r>
            <a:r>
              <a:rPr lang="zh-CN" altLang="zh-CN" kern="100" dirty="0">
                <a:latin typeface="Calibri" panose="020F0502020204030204" pitchFamily="34" charset="0"/>
                <a:cs typeface="Times New Roman" panose="02020603050405020304" pitchFamily="18" charset="0"/>
              </a:rPr>
              <a:t>，</a:t>
            </a:r>
            <a:r>
              <a:rPr lang="en-US" altLang="zh-CN" kern="100" dirty="0">
                <a:latin typeface="Calibri" panose="020F0502020204030204" pitchFamily="34" charset="0"/>
                <a:cs typeface="Times New Roman" panose="02020603050405020304" pitchFamily="18" charset="0"/>
              </a:rPr>
              <a:t>CCD</a:t>
            </a:r>
            <a:r>
              <a:rPr lang="zh-CN" altLang="zh-CN" kern="100" dirty="0">
                <a:latin typeface="Calibri" panose="020F0502020204030204" pitchFamily="34" charset="0"/>
                <a:cs typeface="Times New Roman" panose="02020603050405020304" pitchFamily="18" charset="0"/>
              </a:rPr>
              <a:t>探测器做不到的</a:t>
            </a:r>
            <a:r>
              <a:rPr lang="zh-CN" altLang="zh-CN" kern="100" dirty="0" smtClean="0">
                <a:latin typeface="Calibri" panose="020F0502020204030204" pitchFamily="34" charset="0"/>
                <a:cs typeface="Times New Roman" panose="02020603050405020304" pitchFamily="18" charset="0"/>
              </a:rPr>
              <a:t>。</a:t>
            </a:r>
            <a:r>
              <a:rPr lang="zh-CN" altLang="en-US" kern="100" dirty="0" smtClean="0">
                <a:latin typeface="Calibri" panose="020F0502020204030204" pitchFamily="34" charset="0"/>
                <a:cs typeface="Times New Roman" panose="02020603050405020304" pitchFamily="18" charset="0"/>
              </a:rPr>
              <a:t>下面</a:t>
            </a:r>
            <a:r>
              <a:rPr lang="zh-CN" altLang="zh-CN" kern="100" dirty="0" smtClean="0">
                <a:latin typeface="Calibri" panose="020F0502020204030204" pitchFamily="34" charset="0"/>
                <a:cs typeface="Times New Roman" panose="02020603050405020304" pitchFamily="18" charset="0"/>
              </a:rPr>
              <a:t>是</a:t>
            </a:r>
            <a:r>
              <a:rPr lang="en-US" altLang="zh-CN" kern="100" dirty="0">
                <a:latin typeface="Calibri" panose="020F0502020204030204" pitchFamily="34" charset="0"/>
                <a:cs typeface="Times New Roman" panose="02020603050405020304" pitchFamily="18" charset="0"/>
              </a:rPr>
              <a:t>LLNL</a:t>
            </a:r>
            <a:r>
              <a:rPr lang="zh-CN" altLang="zh-CN" kern="100" dirty="0">
                <a:latin typeface="Calibri" panose="020F0502020204030204" pitchFamily="34" charset="0"/>
                <a:cs typeface="Times New Roman" panose="02020603050405020304" pitchFamily="18" charset="0"/>
              </a:rPr>
              <a:t>组用</a:t>
            </a:r>
            <a:r>
              <a:rPr lang="en-US" altLang="zh-CN" kern="100" dirty="0">
                <a:latin typeface="Calibri" panose="020F0502020204030204" pitchFamily="34" charset="0"/>
                <a:cs typeface="Times New Roman" panose="02020603050405020304" pitchFamily="18" charset="0"/>
              </a:rPr>
              <a:t>Al</a:t>
            </a:r>
            <a:r>
              <a:rPr lang="zh-CN" altLang="zh-CN" kern="100" dirty="0">
                <a:latin typeface="Calibri" panose="020F0502020204030204" pitchFamily="34" charset="0"/>
                <a:cs typeface="Times New Roman" panose="02020603050405020304" pitchFamily="18" charset="0"/>
              </a:rPr>
              <a:t>阳极</a:t>
            </a:r>
            <a:r>
              <a:rPr lang="en-US" altLang="zh-CN" kern="100" dirty="0">
                <a:latin typeface="Calibri" panose="020F0502020204030204" pitchFamily="34" charset="0"/>
                <a:cs typeface="Times New Roman" panose="02020603050405020304" pitchFamily="18" charset="0"/>
              </a:rPr>
              <a:t>X</a:t>
            </a:r>
            <a:r>
              <a:rPr lang="zh-CN" altLang="zh-CN" kern="100" dirty="0">
                <a:latin typeface="Calibri" panose="020F0502020204030204" pitchFamily="34" charset="0"/>
                <a:cs typeface="Times New Roman" panose="02020603050405020304" pitchFamily="18" charset="0"/>
              </a:rPr>
              <a:t>光管（</a:t>
            </a:r>
            <a:r>
              <a:rPr lang="en-US" altLang="zh-CN" kern="100" dirty="0">
                <a:latin typeface="Calibri" panose="020F0502020204030204" pitchFamily="34" charset="0"/>
                <a:cs typeface="Times New Roman" panose="02020603050405020304" pitchFamily="18" charset="0"/>
              </a:rPr>
              <a:t>5KV</a:t>
            </a:r>
            <a:r>
              <a:rPr lang="zh-CN" altLang="zh-CN" kern="100" dirty="0">
                <a:latin typeface="Calibri" panose="020F0502020204030204" pitchFamily="34" charset="0"/>
                <a:cs typeface="Times New Roman" panose="02020603050405020304" pitchFamily="18" charset="0"/>
              </a:rPr>
              <a:t>），阳极蒸镀在碳和</a:t>
            </a:r>
            <a:r>
              <a:rPr lang="en-US" altLang="zh-CN" kern="100" dirty="0" err="1">
                <a:latin typeface="Calibri" panose="020F0502020204030204" pitchFamily="34" charset="0"/>
                <a:cs typeface="Times New Roman" panose="02020603050405020304" pitchFamily="18" charset="0"/>
              </a:rPr>
              <a:t>NaCl</a:t>
            </a:r>
            <a:r>
              <a:rPr lang="zh-CN" altLang="zh-CN" kern="100" dirty="0">
                <a:latin typeface="Calibri" panose="020F0502020204030204" pitchFamily="34" charset="0"/>
                <a:cs typeface="Times New Roman" panose="02020603050405020304" pitchFamily="18" charset="0"/>
              </a:rPr>
              <a:t>上用来产生低能荧光谱线和轫致辐射连续谱。用上述的荧光谱照射</a:t>
            </a:r>
            <a:r>
              <a:rPr lang="en-US" altLang="zh-CN" kern="100" dirty="0">
                <a:latin typeface="Calibri" panose="020F0502020204030204" pitchFamily="34" charset="0"/>
                <a:cs typeface="Times New Roman" panose="02020603050405020304" pitchFamily="18" charset="0"/>
              </a:rPr>
              <a:t>SIS</a:t>
            </a:r>
            <a:r>
              <a:rPr lang="zh-CN" altLang="zh-CN" kern="100" dirty="0">
                <a:latin typeface="Calibri" panose="020F0502020204030204" pitchFamily="34" charset="0"/>
                <a:cs typeface="Times New Roman" panose="02020603050405020304" pitchFamily="18" charset="0"/>
              </a:rPr>
              <a:t>结。同样出现双套</a:t>
            </a:r>
            <a:r>
              <a:rPr lang="zh-CN" altLang="zh-CN" kern="100" dirty="0" smtClean="0">
                <a:latin typeface="Calibri" panose="020F0502020204030204" pitchFamily="34" charset="0"/>
                <a:cs typeface="Times New Roman" panose="02020603050405020304" pitchFamily="18" charset="0"/>
              </a:rPr>
              <a:t>谱线</a:t>
            </a:r>
            <a:r>
              <a:rPr lang="en-US" altLang="zh-CN" kern="100" dirty="0" smtClean="0">
                <a:latin typeface="Calibri" panose="020F0502020204030204" pitchFamily="34" charset="0"/>
                <a:cs typeface="Times New Roman" panose="02020603050405020304" pitchFamily="18" charset="0"/>
              </a:rPr>
              <a:t>(a)</a:t>
            </a:r>
            <a:r>
              <a:rPr lang="zh-CN" altLang="en-US" kern="100" dirty="0" smtClean="0">
                <a:latin typeface="Calibri" panose="020F0502020204030204" pitchFamily="34" charset="0"/>
                <a:cs typeface="Times New Roman" panose="02020603050405020304" pitchFamily="18" charset="0"/>
              </a:rPr>
              <a:t>而且对</a:t>
            </a:r>
            <a:r>
              <a:rPr lang="en-US" altLang="zh-CN" kern="100" dirty="0" smtClean="0">
                <a:latin typeface="Calibri" panose="020F0502020204030204" pitchFamily="34" charset="0"/>
                <a:cs typeface="Times New Roman" panose="02020603050405020304" pitchFamily="18" charset="0"/>
              </a:rPr>
              <a:t>470nm</a:t>
            </a:r>
            <a:r>
              <a:rPr lang="zh-CN" altLang="en-US" kern="100" dirty="0" smtClean="0">
                <a:latin typeface="Calibri" panose="020F0502020204030204" pitchFamily="34" charset="0"/>
                <a:cs typeface="Times New Roman" panose="02020603050405020304" pitchFamily="18" charset="0"/>
              </a:rPr>
              <a:t>的可见光能很好响应</a:t>
            </a:r>
            <a:r>
              <a:rPr lang="en-US" altLang="zh-CN" kern="100" dirty="0" smtClean="0">
                <a:latin typeface="Calibri" panose="020F0502020204030204" pitchFamily="34" charset="0"/>
                <a:cs typeface="Times New Roman" panose="02020603050405020304" pitchFamily="18" charset="0"/>
              </a:rPr>
              <a:t>(b)</a:t>
            </a:r>
            <a:endParaRPr lang="zh-CN" altLang="zh-CN" kern="100" dirty="0">
              <a:latin typeface="Calibri" panose="020F0502020204030204" pitchFamily="34" charset="0"/>
              <a:cs typeface="Times New Roman" panose="02020603050405020304" pitchFamily="18" charset="0"/>
            </a:endParaRPr>
          </a:p>
        </p:txBody>
      </p:sp>
      <p:pic>
        <p:nvPicPr>
          <p:cNvPr id="5" name="图片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3206" y="2624509"/>
            <a:ext cx="8162364" cy="2579501"/>
          </a:xfrm>
          <a:prstGeom prst="rect">
            <a:avLst/>
          </a:prstGeom>
          <a:noFill/>
          <a:ln>
            <a:noFill/>
          </a:ln>
        </p:spPr>
      </p:pic>
      <mc:AlternateContent xmlns:mc="http://schemas.openxmlformats.org/markup-compatibility/2006">
        <mc:Choice xmlns:a14="http://schemas.microsoft.com/office/drawing/2010/main" xmlns="" Requires="a14">
          <p:sp>
            <p:nvSpPr>
              <p:cNvPr id="6" name="文本框 5"/>
              <p:cNvSpPr txBox="1"/>
              <p:nvPr/>
            </p:nvSpPr>
            <p:spPr>
              <a:xfrm>
                <a:off x="1304364" y="5371789"/>
                <a:ext cx="3067443" cy="369332"/>
              </a:xfrm>
              <a:prstGeom prst="rect">
                <a:avLst/>
              </a:prstGeom>
              <a:noFill/>
            </p:spPr>
            <p:txBody>
              <a:bodyPr wrap="none" rtlCol="0">
                <a:spAutoFit/>
              </a:bodyPr>
              <a:lstStyle/>
              <a:p>
                <a:r>
                  <a:rPr lang="en-US" altLang="zh-CN" dirty="0" smtClean="0"/>
                  <a:t>282eV</a:t>
                </a:r>
                <a:r>
                  <a:rPr lang="zh-CN" altLang="en-US" dirty="0" smtClean="0"/>
                  <a:t>的</a:t>
                </a:r>
                <a:r>
                  <a:rPr lang="en-US" altLang="zh-CN" dirty="0" smtClean="0"/>
                  <a:t> C- k</a:t>
                </a:r>
                <a14:m>
                  <m:oMath xmlns:m="http://schemas.openxmlformats.org/officeDocument/2006/math">
                    <m:r>
                      <a:rPr lang="zh-CN" altLang="en-US" i="1" smtClean="0">
                        <a:latin typeface="Cambria Math" panose="02040503050406030204" pitchFamily="18" charset="0"/>
                      </a:rPr>
                      <m:t>𝛼</m:t>
                    </m:r>
                    <m:r>
                      <a:rPr lang="en-US" altLang="zh-CN" b="0" i="1" smtClean="0">
                        <a:latin typeface="Cambria Math" panose="02040503050406030204" pitchFamily="18" charset="0"/>
                      </a:rPr>
                      <m:t> </m:t>
                    </m:r>
                    <m:r>
                      <m:rPr>
                        <m:sty m:val="p"/>
                      </m:rPr>
                      <a:rPr lang="en-US" altLang="zh-CN" i="1">
                        <a:latin typeface="Cambria Math" panose="02040503050406030204" pitchFamily="18" charset="0"/>
                      </a:rPr>
                      <m:t>FWHM</m:t>
                    </m:r>
                  </m:oMath>
                </a14:m>
                <a:r>
                  <a:rPr lang="en-US" altLang="zh-CN" dirty="0" smtClean="0"/>
                  <a:t>=12.6eV</a:t>
                </a:r>
                <a:endParaRPr lang="zh-CN" altLang="en-US" dirty="0"/>
              </a:p>
            </p:txBody>
          </p:sp>
        </mc:Choice>
        <mc:Fallback>
          <p:sp>
            <p:nvSpPr>
              <p:cNvPr id="6" name="文本框 5"/>
              <p:cNvSpPr txBox="1">
                <a:spLocks noRot="1" noChangeAspect="1" noMove="1" noResize="1" noEditPoints="1" noAdjustHandles="1" noChangeArrowheads="1" noChangeShapeType="1" noTextEdit="1"/>
              </p:cNvSpPr>
              <p:nvPr/>
            </p:nvSpPr>
            <p:spPr>
              <a:xfrm>
                <a:off x="1304364" y="5371789"/>
                <a:ext cx="3067443" cy="369332"/>
              </a:xfrm>
              <a:prstGeom prst="rect">
                <a:avLst/>
              </a:prstGeom>
              <a:blipFill rotWithShape="0">
                <a:blip r:embed="rId3"/>
                <a:stretch>
                  <a:fillRect l="-1789" t="-13115" r="-994" b="-26230"/>
                </a:stretch>
              </a:blipFill>
            </p:spPr>
            <p:txBody>
              <a:bodyPr/>
              <a:lstStyle/>
              <a:p>
                <a:r>
                  <a:rPr lang="zh-CN" altLang="en-US">
                    <a:noFill/>
                  </a:rPr>
                  <a:t> </a:t>
                </a:r>
              </a:p>
            </p:txBody>
          </p:sp>
        </mc:Fallback>
      </mc:AlternateContent>
      <p:sp>
        <p:nvSpPr>
          <p:cNvPr id="7" name="文本框 6"/>
          <p:cNvSpPr txBox="1"/>
          <p:nvPr/>
        </p:nvSpPr>
        <p:spPr>
          <a:xfrm>
            <a:off x="5230906" y="5204010"/>
            <a:ext cx="3902030" cy="646331"/>
          </a:xfrm>
          <a:prstGeom prst="rect">
            <a:avLst/>
          </a:prstGeom>
          <a:noFill/>
        </p:spPr>
        <p:txBody>
          <a:bodyPr wrap="none" rtlCol="0">
            <a:spAutoFit/>
          </a:bodyPr>
          <a:lstStyle/>
          <a:p>
            <a:r>
              <a:rPr lang="zh-CN" altLang="en-US" dirty="0" smtClean="0"/>
              <a:t>对</a:t>
            </a:r>
            <a:r>
              <a:rPr lang="en-US" altLang="zh-CN" dirty="0" smtClean="0"/>
              <a:t>470nm</a:t>
            </a:r>
            <a:r>
              <a:rPr lang="zh-CN" altLang="en-US" dirty="0" smtClean="0"/>
              <a:t>的 </a:t>
            </a:r>
            <a:r>
              <a:rPr lang="en-US" altLang="zh-CN" dirty="0" smtClean="0"/>
              <a:t>1</a:t>
            </a:r>
            <a:r>
              <a:rPr lang="zh-CN" altLang="en-US" dirty="0" smtClean="0"/>
              <a:t>，</a:t>
            </a:r>
            <a:r>
              <a:rPr lang="en-US" altLang="zh-CN" dirty="0" smtClean="0"/>
              <a:t>2</a:t>
            </a:r>
            <a:r>
              <a:rPr lang="zh-CN" altLang="en-US" dirty="0" smtClean="0"/>
              <a:t>，</a:t>
            </a:r>
            <a:r>
              <a:rPr lang="en-US" altLang="zh-CN" dirty="0" smtClean="0"/>
              <a:t>3</a:t>
            </a:r>
            <a:r>
              <a:rPr lang="zh-CN" altLang="en-US" dirty="0" smtClean="0"/>
              <a:t>，</a:t>
            </a:r>
            <a:r>
              <a:rPr lang="en-US" altLang="zh-CN" dirty="0" smtClean="0"/>
              <a:t>4</a:t>
            </a:r>
            <a:r>
              <a:rPr lang="zh-CN" altLang="en-US" dirty="0" smtClean="0"/>
              <a:t>个光子的响应</a:t>
            </a:r>
            <a:endParaRPr lang="en-US" altLang="zh-CN" dirty="0" smtClean="0"/>
          </a:p>
          <a:p>
            <a:r>
              <a:rPr lang="en-US" altLang="zh-CN" dirty="0" err="1" smtClean="0"/>
              <a:t>Rando</a:t>
            </a:r>
            <a:r>
              <a:rPr lang="en-US" altLang="zh-CN" dirty="0" smtClean="0"/>
              <a:t> N</a:t>
            </a:r>
            <a:r>
              <a:rPr lang="zh-CN" altLang="en-US" dirty="0" smtClean="0"/>
              <a:t>，</a:t>
            </a:r>
            <a:r>
              <a:rPr lang="en-US" altLang="zh-CN" dirty="0" smtClean="0"/>
              <a:t>et al. NIM A370:85(1996)</a:t>
            </a:r>
            <a:endParaRPr lang="zh-CN" altLang="en-US" dirty="0"/>
          </a:p>
        </p:txBody>
      </p:sp>
      <p:sp>
        <p:nvSpPr>
          <p:cNvPr id="9" name="页脚占位符 8"/>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24485730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54741" y="510988"/>
            <a:ext cx="6154313" cy="369332"/>
          </a:xfrm>
          <a:prstGeom prst="rect">
            <a:avLst/>
          </a:prstGeom>
          <a:noFill/>
        </p:spPr>
        <p:txBody>
          <a:bodyPr wrap="none" rtlCol="0">
            <a:spAutoFit/>
          </a:bodyPr>
          <a:lstStyle/>
          <a:p>
            <a:r>
              <a:rPr lang="en-US" altLang="zh-CN" dirty="0" smtClean="0"/>
              <a:t>2.2.3</a:t>
            </a:r>
            <a:r>
              <a:rPr lang="zh-CN" altLang="en-US" dirty="0" smtClean="0"/>
              <a:t>准粒子陷阱低温粒子探测器（</a:t>
            </a:r>
            <a:r>
              <a:rPr lang="en-US" altLang="zh-CN" dirty="0" smtClean="0"/>
              <a:t>Quasi-Particle Trapping </a:t>
            </a:r>
            <a:r>
              <a:rPr lang="zh-CN" altLang="en-US" dirty="0" smtClean="0"/>
              <a:t>） </a:t>
            </a:r>
            <a:endParaRPr lang="zh-CN" altLang="en-US" dirty="0"/>
          </a:p>
        </p:txBody>
      </p:sp>
      <p:sp>
        <p:nvSpPr>
          <p:cNvPr id="5" name="文本框 4"/>
          <p:cNvSpPr txBox="1"/>
          <p:nvPr/>
        </p:nvSpPr>
        <p:spPr>
          <a:xfrm>
            <a:off x="1667435" y="1425388"/>
            <a:ext cx="8108887" cy="923330"/>
          </a:xfrm>
          <a:prstGeom prst="rect">
            <a:avLst/>
          </a:prstGeom>
          <a:noFill/>
        </p:spPr>
        <p:txBody>
          <a:bodyPr wrap="none" rtlCol="0">
            <a:spAutoFit/>
          </a:bodyPr>
          <a:lstStyle/>
          <a:p>
            <a:r>
              <a:rPr lang="en-US" altLang="zh-CN" dirty="0" smtClean="0"/>
              <a:t>SIS-</a:t>
            </a:r>
            <a:r>
              <a:rPr lang="zh-CN" altLang="en-US" dirty="0" smtClean="0"/>
              <a:t>隧道结受箔的厚度限制</a:t>
            </a:r>
            <a:r>
              <a:rPr lang="en-US" altLang="zh-CN" dirty="0" smtClean="0"/>
              <a:t>,</a:t>
            </a:r>
            <a:r>
              <a:rPr lang="zh-CN" altLang="en-US" dirty="0" smtClean="0"/>
              <a:t>对</a:t>
            </a:r>
            <a:r>
              <a:rPr lang="en-US" altLang="zh-CN" dirty="0" smtClean="0"/>
              <a:t>X</a:t>
            </a:r>
            <a:r>
              <a:rPr lang="zh-CN" altLang="en-US" dirty="0" smtClean="0"/>
              <a:t>特别是伽玛的效率太低。加大面积，增大结电容</a:t>
            </a:r>
            <a:endParaRPr lang="en-US" altLang="zh-CN" dirty="0" smtClean="0"/>
          </a:p>
          <a:p>
            <a:r>
              <a:rPr lang="en-US" altLang="zh-CN" dirty="0" smtClean="0"/>
              <a:t>QPT-</a:t>
            </a:r>
            <a:r>
              <a:rPr lang="zh-CN" altLang="en-US" dirty="0" smtClean="0"/>
              <a:t>厚的超导体</a:t>
            </a:r>
            <a:r>
              <a:rPr lang="en-US" altLang="zh-CN" dirty="0" smtClean="0"/>
              <a:t>S1</a:t>
            </a:r>
            <a:r>
              <a:rPr lang="zh-CN" altLang="en-US" dirty="0" smtClean="0"/>
              <a:t>为吸收体，有比较大的能隙。在</a:t>
            </a:r>
            <a:r>
              <a:rPr lang="en-US" altLang="zh-CN" dirty="0" smtClean="0"/>
              <a:t>S1</a:t>
            </a:r>
            <a:r>
              <a:rPr lang="zh-CN" altLang="en-US" dirty="0" smtClean="0"/>
              <a:t> 上蒸镀一层能隙较小的</a:t>
            </a:r>
            <a:r>
              <a:rPr lang="en-US" altLang="zh-CN" dirty="0" smtClean="0"/>
              <a:t>S2</a:t>
            </a:r>
            <a:r>
              <a:rPr lang="zh-CN" altLang="en-US" dirty="0" smtClean="0"/>
              <a:t> </a:t>
            </a:r>
            <a:endParaRPr lang="en-US" altLang="zh-CN" dirty="0" smtClean="0"/>
          </a:p>
          <a:p>
            <a:r>
              <a:rPr lang="zh-CN" altLang="en-US" dirty="0" smtClean="0"/>
              <a:t>作为准粒子陷阱。</a:t>
            </a:r>
            <a:endParaRPr lang="zh-CN" altLang="en-US" dirty="0"/>
          </a:p>
        </p:txBody>
      </p:sp>
      <p:pic>
        <p:nvPicPr>
          <p:cNvPr id="6" name="图片 5"/>
          <p:cNvPicPr/>
          <p:nvPr/>
        </p:nvPicPr>
        <p:blipFill>
          <a:blip r:embed="rId2">
            <a:extLst>
              <a:ext uri="{28A0092B-C50C-407E-A947-70E740481C1C}">
                <a14:useLocalDpi xmlns:a14="http://schemas.microsoft.com/office/drawing/2010/main" xmlns="" val="0"/>
              </a:ext>
            </a:extLst>
          </a:blip>
          <a:srcRect/>
          <a:stretch>
            <a:fillRect/>
          </a:stretch>
        </p:blipFill>
        <p:spPr bwMode="auto">
          <a:xfrm>
            <a:off x="1385047" y="2501154"/>
            <a:ext cx="8538882" cy="3052482"/>
          </a:xfrm>
          <a:prstGeom prst="rect">
            <a:avLst/>
          </a:prstGeom>
          <a:noFill/>
          <a:ln>
            <a:noFill/>
          </a:ln>
        </p:spPr>
      </p:pic>
      <p:sp>
        <p:nvSpPr>
          <p:cNvPr id="8" name="文本框 7"/>
          <p:cNvSpPr txBox="1"/>
          <p:nvPr/>
        </p:nvSpPr>
        <p:spPr>
          <a:xfrm>
            <a:off x="1842247" y="5983941"/>
            <a:ext cx="5649303" cy="369332"/>
          </a:xfrm>
          <a:prstGeom prst="rect">
            <a:avLst/>
          </a:prstGeom>
          <a:noFill/>
        </p:spPr>
        <p:txBody>
          <a:bodyPr wrap="none" rtlCol="0">
            <a:spAutoFit/>
          </a:bodyPr>
          <a:lstStyle/>
          <a:p>
            <a:r>
              <a:rPr lang="zh-CN" altLang="en-US" dirty="0" smtClean="0"/>
              <a:t>陷入</a:t>
            </a:r>
            <a:r>
              <a:rPr lang="en-US" altLang="zh-CN" dirty="0" smtClean="0"/>
              <a:t>S2</a:t>
            </a:r>
            <a:r>
              <a:rPr lang="zh-CN" altLang="en-US" dirty="0" smtClean="0"/>
              <a:t>的</a:t>
            </a:r>
            <a:r>
              <a:rPr lang="en-US" altLang="zh-CN" dirty="0" smtClean="0"/>
              <a:t>QP</a:t>
            </a:r>
            <a:r>
              <a:rPr lang="zh-CN" altLang="en-US" dirty="0" smtClean="0"/>
              <a:t>，通过隧穿层，把隧穿电流送入读出电路</a:t>
            </a:r>
            <a:endParaRPr lang="zh-CN" altLang="en-US" dirty="0"/>
          </a:p>
        </p:txBody>
      </p:sp>
      <p:sp>
        <p:nvSpPr>
          <p:cNvPr id="9" name="页脚占位符 8"/>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5296081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2">
            <a:extLst>
              <a:ext uri="{28A0092B-C50C-407E-A947-70E740481C1C}">
                <a14:useLocalDpi xmlns:a14="http://schemas.microsoft.com/office/drawing/2010/main" xmlns="" val="0"/>
              </a:ext>
            </a:extLst>
          </a:blip>
          <a:srcRect/>
          <a:stretch>
            <a:fillRect/>
          </a:stretch>
        </p:blipFill>
        <p:spPr bwMode="auto">
          <a:xfrm>
            <a:off x="527388" y="431482"/>
            <a:ext cx="5274310" cy="5995035"/>
          </a:xfrm>
          <a:prstGeom prst="rect">
            <a:avLst/>
          </a:prstGeom>
          <a:noFill/>
          <a:ln>
            <a:noFill/>
          </a:ln>
        </p:spPr>
      </p:pic>
      <mc:AlternateContent xmlns:mc="http://schemas.openxmlformats.org/markup-compatibility/2006">
        <mc:Choice xmlns:a14="http://schemas.microsoft.com/office/drawing/2010/main" xmlns="" Requires="a14">
          <p:sp>
            <p:nvSpPr>
              <p:cNvPr id="5" name="矩形 4"/>
              <p:cNvSpPr/>
              <p:nvPr/>
            </p:nvSpPr>
            <p:spPr>
              <a:xfrm>
                <a:off x="5949614" y="893820"/>
                <a:ext cx="6096000" cy="2098138"/>
              </a:xfrm>
              <a:prstGeom prst="rect">
                <a:avLst/>
              </a:prstGeom>
            </p:spPr>
            <p:txBody>
              <a:bodyPr>
                <a:spAutoFit/>
              </a:bodyPr>
              <a:lstStyle/>
              <a:p>
                <a:pPr algn="just">
                  <a:spcAft>
                    <a:spcPts val="0"/>
                  </a:spcAft>
                  <a:tabLst>
                    <a:tab pos="4267200" algn="l"/>
                  </a:tabLst>
                </a:pPr>
                <a:r>
                  <a:rPr lang="en-US" altLang="zh-CN" kern="100" dirty="0">
                    <a:latin typeface="Calibri" panose="020F0502020204030204" pitchFamily="34" charset="0"/>
                    <a:cs typeface="Times New Roman" panose="02020603050405020304" pitchFamily="18" charset="0"/>
                  </a:rPr>
                  <a:t>Munich</a:t>
                </a:r>
                <a:r>
                  <a:rPr lang="zh-CN" altLang="zh-CN" kern="100" dirty="0">
                    <a:latin typeface="Calibri" panose="020F0502020204030204" pitchFamily="34" charset="0"/>
                    <a:cs typeface="Times New Roman" panose="02020603050405020304" pitchFamily="18" charset="0"/>
                  </a:rPr>
                  <a:t>组采用</a:t>
                </a:r>
                <a:r>
                  <a:rPr lang="en-US" altLang="zh-CN" kern="100" dirty="0" err="1">
                    <a:latin typeface="Calibri" panose="020F0502020204030204" pitchFamily="34" charset="0"/>
                    <a:cs typeface="Times New Roman" panose="02020603050405020304" pitchFamily="18" charset="0"/>
                  </a:rPr>
                  <a:t>Sn</a:t>
                </a:r>
                <a:r>
                  <a:rPr lang="zh-CN" altLang="zh-CN" kern="100" dirty="0">
                    <a:latin typeface="Calibri" panose="020F0502020204030204" pitchFamily="34" charset="0"/>
                    <a:cs typeface="Times New Roman" panose="02020603050405020304" pitchFamily="18" charset="0"/>
                  </a:rPr>
                  <a:t>和</a:t>
                </a:r>
                <a:r>
                  <a:rPr lang="en-US" altLang="zh-CN" kern="100" dirty="0">
                    <a:latin typeface="Calibri" panose="020F0502020204030204" pitchFamily="34" charset="0"/>
                    <a:cs typeface="Times New Roman" panose="02020603050405020304" pitchFamily="18" charset="0"/>
                  </a:rPr>
                  <a:t>Al</a:t>
                </a:r>
                <a:r>
                  <a:rPr lang="zh-CN" altLang="zh-CN" kern="100" dirty="0">
                    <a:latin typeface="Calibri" panose="020F0502020204030204" pitchFamily="34" charset="0"/>
                    <a:cs typeface="Times New Roman" panose="02020603050405020304" pitchFamily="18" charset="0"/>
                  </a:rPr>
                  <a:t>的</a:t>
                </a:r>
                <a:r>
                  <a:rPr lang="en-US" altLang="zh-CN" kern="100" dirty="0">
                    <a:latin typeface="Calibri" panose="020F0502020204030204" pitchFamily="34" charset="0"/>
                    <a:cs typeface="Times New Roman" panose="02020603050405020304" pitchFamily="18" charset="0"/>
                  </a:rPr>
                  <a:t>QP</a:t>
                </a:r>
                <a:r>
                  <a:rPr lang="zh-CN" altLang="zh-CN" kern="100" dirty="0">
                    <a:latin typeface="Calibri" panose="020F0502020204030204" pitchFamily="34" charset="0"/>
                    <a:cs typeface="Times New Roman" panose="02020603050405020304" pitchFamily="18" charset="0"/>
                  </a:rPr>
                  <a:t>陷阱系统实现对</a:t>
                </a:r>
                <a:r>
                  <a:rPr lang="en-US" altLang="zh-CN" kern="100" dirty="0" err="1">
                    <a:latin typeface="Calibri" panose="020F0502020204030204" pitchFamily="34" charset="0"/>
                    <a:cs typeface="Times New Roman" panose="02020603050405020304" pitchFamily="18" charset="0"/>
                  </a:rPr>
                  <a:t>Mn</a:t>
                </a:r>
                <a:r>
                  <a:rPr lang="en-US" altLang="zh-CN" kern="100" dirty="0">
                    <a:latin typeface="Calibri" panose="020F0502020204030204" pitchFamily="34" charset="0"/>
                    <a:cs typeface="Times New Roman" panose="02020603050405020304" pitchFamily="18" charset="0"/>
                  </a:rPr>
                  <a:t>-</a:t>
                </a:r>
                <a:r>
                  <a:rPr lang="zh-CN" altLang="zh-CN" kern="100" dirty="0">
                    <a:latin typeface="Calibri" panose="020F0502020204030204" pitchFamily="34" charset="0"/>
                    <a:cs typeface="Times New Roman" panose="02020603050405020304" pitchFamily="18" charset="0"/>
                  </a:rPr>
                  <a:t>的</a:t>
                </a:r>
                <a:r>
                  <a:rPr lang="en-US" altLang="zh-CN" kern="100" dirty="0">
                    <a:latin typeface="Calibri" panose="020F0502020204030204" pitchFamily="34" charset="0"/>
                    <a:cs typeface="Times New Roman" panose="02020603050405020304" pitchFamily="18" charset="0"/>
                  </a:rPr>
                  <a:t>KX-</a:t>
                </a:r>
                <a:r>
                  <a:rPr lang="zh-CN" altLang="zh-CN" kern="100" dirty="0">
                    <a:latin typeface="Calibri" panose="020F0502020204030204" pitchFamily="34" charset="0"/>
                    <a:cs typeface="Times New Roman" panose="02020603050405020304" pitchFamily="18" charset="0"/>
                  </a:rPr>
                  <a:t>射线的能量和位子测量能量分辨</a:t>
                </a:r>
                <a:r>
                  <a:rPr lang="en-US" altLang="zh-CN" kern="100" dirty="0">
                    <a:latin typeface="Calibri" panose="020F0502020204030204" pitchFamily="34" charset="0"/>
                    <a:cs typeface="Times New Roman" panose="02020603050405020304" pitchFamily="18" charset="0"/>
                  </a:rPr>
                  <a:t>56eV(FWHM);</a:t>
                </a:r>
                <a:r>
                  <a:rPr lang="zh-CN" altLang="zh-CN" kern="100" dirty="0">
                    <a:latin typeface="Calibri" panose="020F0502020204030204" pitchFamily="34" charset="0"/>
                    <a:cs typeface="Times New Roman" panose="02020603050405020304" pitchFamily="18" charset="0"/>
                  </a:rPr>
                  <a:t>位置分辨（一维）</a:t>
                </a:r>
                <a:r>
                  <a:rPr lang="en-US" altLang="zh-CN" kern="100" dirty="0">
                    <a:latin typeface="Calibri" panose="020F0502020204030204" pitchFamily="34" charset="0"/>
                    <a:cs typeface="Times New Roman" panose="02020603050405020304" pitchFamily="18" charset="0"/>
                  </a:rPr>
                  <a:t>5</a:t>
                </a:r>
                <a:r>
                  <a:rPr lang="zh-CN" altLang="zh-CN" kern="100" dirty="0">
                    <a:latin typeface="Calibri" panose="020F0502020204030204" pitchFamily="34" charset="0"/>
                    <a:cs typeface="Times New Roman" panose="02020603050405020304" pitchFamily="18" charset="0"/>
                  </a:rPr>
                  <a:t>微米。探测器运行在</a:t>
                </a:r>
                <a:r>
                  <a:rPr lang="en-US" altLang="zh-CN" kern="100" dirty="0">
                    <a:latin typeface="Calibri" panose="020F0502020204030204" pitchFamily="34" charset="0"/>
                    <a:cs typeface="Times New Roman" panose="02020603050405020304" pitchFamily="18" charset="0"/>
                  </a:rPr>
                  <a:t>70mK</a:t>
                </a:r>
                <a:r>
                  <a:rPr lang="zh-CN" altLang="zh-CN" kern="100" dirty="0">
                    <a:latin typeface="Calibri" panose="020F0502020204030204" pitchFamily="34" charset="0"/>
                    <a:cs typeface="Times New Roman" panose="02020603050405020304" pitchFamily="18" charset="0"/>
                  </a:rPr>
                  <a:t>。</a:t>
                </a:r>
                <a:r>
                  <a:rPr lang="en-US" altLang="zh-CN" kern="100" dirty="0">
                    <a:latin typeface="Calibri" panose="020F0502020204030204" pitchFamily="34" charset="0"/>
                    <a:cs typeface="Times New Roman" panose="02020603050405020304" pitchFamily="18" charset="0"/>
                  </a:rPr>
                  <a:t>(a)</a:t>
                </a:r>
                <a:r>
                  <a:rPr lang="zh-CN" altLang="zh-CN" kern="100" dirty="0">
                    <a:latin typeface="Calibri" panose="020F0502020204030204" pitchFamily="34" charset="0"/>
                    <a:cs typeface="Times New Roman" panose="02020603050405020304" pitchFamily="18" charset="0"/>
                  </a:rPr>
                  <a:t>探测器示意图，准粒子在</a:t>
                </a:r>
                <a:r>
                  <a:rPr lang="en-US" altLang="zh-CN" kern="100" dirty="0" err="1">
                    <a:latin typeface="Calibri" panose="020F0502020204030204" pitchFamily="34" charset="0"/>
                    <a:cs typeface="Times New Roman" panose="02020603050405020304" pitchFamily="18" charset="0"/>
                  </a:rPr>
                  <a:t>Sn</a:t>
                </a:r>
                <a:r>
                  <a:rPr lang="zh-CN" altLang="zh-CN" kern="100" dirty="0">
                    <a:latin typeface="Calibri" panose="020F0502020204030204" pitchFamily="34" charset="0"/>
                    <a:cs typeface="Times New Roman" panose="02020603050405020304" pitchFamily="18" charset="0"/>
                  </a:rPr>
                  <a:t>超导体产生，被两边两个</a:t>
                </a:r>
                <a:r>
                  <a:rPr lang="en-US" altLang="zh-CN" kern="100" dirty="0">
                    <a:latin typeface="Calibri" panose="020F0502020204030204" pitchFamily="34" charset="0"/>
                    <a:cs typeface="Times New Roman" panose="02020603050405020304" pitchFamily="18" charset="0"/>
                  </a:rPr>
                  <a:t>Al</a:t>
                </a:r>
                <a:r>
                  <a:rPr lang="zh-CN" altLang="zh-CN" kern="100" dirty="0">
                    <a:latin typeface="Calibri" panose="020F0502020204030204" pitchFamily="34" charset="0"/>
                    <a:cs typeface="Times New Roman" panose="02020603050405020304" pitchFamily="18" charset="0"/>
                  </a:rPr>
                  <a:t>陷阱和</a:t>
                </a:r>
                <a:r>
                  <a:rPr lang="en-US" altLang="zh-CN" kern="100" dirty="0">
                    <a:latin typeface="Calibri" panose="020F0502020204030204" pitchFamily="34" charset="0"/>
                    <a:cs typeface="Times New Roman" panose="02020603050405020304" pitchFamily="18" charset="0"/>
                  </a:rPr>
                  <a:t>STJ</a:t>
                </a:r>
                <a:r>
                  <a:rPr lang="zh-CN" altLang="zh-CN" kern="100" dirty="0">
                    <a:latin typeface="Calibri" panose="020F0502020204030204" pitchFamily="34" charset="0"/>
                    <a:cs typeface="Times New Roman" panose="02020603050405020304" pitchFamily="18" charset="0"/>
                  </a:rPr>
                  <a:t>结探测</a:t>
                </a:r>
                <a:r>
                  <a:rPr lang="en-US" altLang="zh-CN" kern="100" dirty="0">
                    <a:latin typeface="Calibri" panose="020F0502020204030204" pitchFamily="34" charset="0"/>
                    <a:cs typeface="Times New Roman" panose="02020603050405020304" pitchFamily="18" charset="0"/>
                  </a:rPr>
                  <a:t> (b)</a:t>
                </a:r>
                <a:r>
                  <a:rPr lang="zh-CN" altLang="zh-CN" kern="100" dirty="0">
                    <a:latin typeface="Calibri" panose="020F0502020204030204" pitchFamily="34" charset="0"/>
                    <a:cs typeface="Times New Roman" panose="02020603050405020304" pitchFamily="18" charset="0"/>
                  </a:rPr>
                  <a:t>由电荷</a:t>
                </a:r>
                <a:r>
                  <a:rPr lang="en-US" altLang="zh-CN" kern="100" dirty="0">
                    <a:latin typeface="Calibri" panose="020F0502020204030204" pitchFamily="34" charset="0"/>
                    <a:cs typeface="Times New Roman" panose="02020603050405020304" pitchFamily="18" charset="0"/>
                  </a:rPr>
                  <a:t>Q1</a:t>
                </a:r>
                <a:r>
                  <a:rPr lang="zh-CN" altLang="zh-CN" kern="100" dirty="0">
                    <a:latin typeface="Calibri" panose="020F0502020204030204" pitchFamily="34" charset="0"/>
                    <a:cs typeface="Times New Roman" panose="02020603050405020304" pitchFamily="18" charset="0"/>
                  </a:rPr>
                  <a:t>和</a:t>
                </a:r>
                <a:r>
                  <a:rPr lang="en-US" altLang="zh-CN" kern="100" dirty="0">
                    <a:latin typeface="Calibri" panose="020F0502020204030204" pitchFamily="34" charset="0"/>
                    <a:cs typeface="Times New Roman" panose="02020603050405020304" pitchFamily="18" charset="0"/>
                  </a:rPr>
                  <a:t>Q2</a:t>
                </a:r>
                <a:r>
                  <a:rPr lang="zh-CN" altLang="zh-CN" kern="100" dirty="0">
                    <a:latin typeface="Calibri" panose="020F0502020204030204" pitchFamily="34" charset="0"/>
                    <a:cs typeface="Times New Roman" panose="02020603050405020304" pitchFamily="18" charset="0"/>
                  </a:rPr>
                  <a:t>分配探测击中位置原理，</a:t>
                </a:r>
                <a:r>
                  <a:rPr lang="en-US" altLang="zh-CN" kern="100" dirty="0">
                    <a:latin typeface="Calibri" panose="020F0502020204030204" pitchFamily="34" charset="0"/>
                    <a:cs typeface="Times New Roman" panose="02020603050405020304" pitchFamily="18" charset="0"/>
                  </a:rPr>
                  <a:t> (c)</a:t>
                </a:r>
                <a:r>
                  <a:rPr lang="zh-CN" altLang="zh-CN" kern="100" dirty="0">
                    <a:latin typeface="Calibri" panose="020F0502020204030204" pitchFamily="34" charset="0"/>
                    <a:cs typeface="Times New Roman" panose="02020603050405020304" pitchFamily="18" charset="0"/>
                  </a:rPr>
                  <a:t>击中位置在</a:t>
                </a:r>
                <a14:m>
                  <m:oMath xmlns:m="http://schemas.openxmlformats.org/officeDocument/2006/math">
                    <m:r>
                      <a:rPr lang="en-US" altLang="zh-CN" i="1" kern="100">
                        <a:latin typeface="Cambria Math" panose="02040503050406030204" pitchFamily="18" charset="0"/>
                        <a:cs typeface="MS Mincho" panose="02020609040205080304" pitchFamily="49" charset="-128"/>
                      </a:rPr>
                      <m:t>−</m:t>
                    </m:r>
                    <m:r>
                      <a:rPr lang="en-US" altLang="zh-CN" kern="100">
                        <a:latin typeface="Cambria Math" panose="02040503050406030204" pitchFamily="18" charset="0"/>
                        <a:cs typeface="Times New Roman" panose="02020603050405020304" pitchFamily="18" charset="0"/>
                      </a:rPr>
                      <m:t>120</m:t>
                    </m:r>
                    <m:r>
                      <m:rPr>
                        <m:sty m:val="p"/>
                      </m:rPr>
                      <a:rPr lang="en-US" altLang="zh-CN" kern="100">
                        <a:latin typeface="Cambria Math" panose="02040503050406030204" pitchFamily="18" charset="0"/>
                        <a:cs typeface="Times New Roman" panose="02020603050405020304" pitchFamily="18" charset="0"/>
                      </a:rPr>
                      <m:t>μm</m:t>
                    </m:r>
                    <m:r>
                      <a:rPr lang="en-US" altLang="zh-CN" i="1" kern="100">
                        <a:latin typeface="Cambria Math" panose="02040503050406030204" pitchFamily="18" charset="0"/>
                        <a:cs typeface="Times New Roman" panose="02020603050405020304" pitchFamily="18" charset="0"/>
                      </a:rPr>
                      <m:t>&lt;</m:t>
                    </m:r>
                    <m:r>
                      <a:rPr lang="en-US" altLang="zh-CN" i="1" kern="100">
                        <a:latin typeface="Cambria Math" panose="02040503050406030204" pitchFamily="18" charset="0"/>
                        <a:cs typeface="Times New Roman" panose="02020603050405020304" pitchFamily="18" charset="0"/>
                      </a:rPr>
                      <m:t>𝑥</m:t>
                    </m:r>
                    <m:r>
                      <a:rPr lang="en-US" altLang="zh-CN" i="1" kern="100">
                        <a:latin typeface="Cambria Math" panose="02040503050406030204" pitchFamily="18" charset="0"/>
                        <a:cs typeface="Times New Roman" panose="02020603050405020304" pitchFamily="18" charset="0"/>
                      </a:rPr>
                      <m:t>&lt;60</m:t>
                    </m:r>
                    <m:r>
                      <a:rPr lang="en-US" altLang="zh-CN" i="1" kern="100">
                        <a:latin typeface="Cambria Math" panose="02040503050406030204" pitchFamily="18" charset="0"/>
                        <a:cs typeface="Times New Roman" panose="02020603050405020304" pitchFamily="18" charset="0"/>
                      </a:rPr>
                      <m:t>𝜇</m:t>
                    </m:r>
                    <m:r>
                      <a:rPr lang="en-US" altLang="zh-CN" i="1" kern="100">
                        <a:latin typeface="Cambria Math" panose="02040503050406030204" pitchFamily="18" charset="0"/>
                        <a:cs typeface="Times New Roman" panose="02020603050405020304" pitchFamily="18" charset="0"/>
                      </a:rPr>
                      <m:t>𝑚</m:t>
                    </m:r>
                    <m:r>
                      <a:rPr lang="zh-CN" altLang="zh-CN" kern="100">
                        <a:latin typeface="Cambria Math" panose="02040503050406030204" pitchFamily="18" charset="0"/>
                        <a:cs typeface="Times New Roman" panose="02020603050405020304" pitchFamily="18" charset="0"/>
                      </a:rPr>
                      <m:t>区间的</m:t>
                    </m:r>
                    <m:r>
                      <m:rPr>
                        <m:sty m:val="p"/>
                      </m:rPr>
                      <a:rPr lang="en-US" altLang="zh-CN" kern="100">
                        <a:latin typeface="Cambria Math" panose="02040503050406030204" pitchFamily="18" charset="0"/>
                        <a:cs typeface="Times New Roman" panose="02020603050405020304" pitchFamily="18" charset="0"/>
                      </a:rPr>
                      <m:t>X</m:t>
                    </m:r>
                    <m:r>
                      <a:rPr lang="en-US" altLang="zh-CN" i="1" kern="100">
                        <a:latin typeface="Cambria Math" panose="02040503050406030204" pitchFamily="18" charset="0"/>
                        <a:cs typeface="MS Mincho" panose="02020609040205080304" pitchFamily="49" charset="-128"/>
                      </a:rPr>
                      <m:t>−</m:t>
                    </m:r>
                    <m:r>
                      <a:rPr lang="zh-CN" altLang="zh-CN" kern="100">
                        <a:latin typeface="Cambria Math" panose="02040503050406030204" pitchFamily="18" charset="0"/>
                        <a:cs typeface="宋体" panose="02010600030101010101" pitchFamily="2" charset="-122"/>
                      </a:rPr>
                      <m:t>射线的能谱</m:t>
                    </m:r>
                    <m:r>
                      <a:rPr lang="zh-CN" altLang="zh-CN" kern="100">
                        <a:latin typeface="Cambria Math" panose="02040503050406030204" pitchFamily="18" charset="0"/>
                        <a:cs typeface="Times New Roman" panose="02020603050405020304" pitchFamily="18" charset="0"/>
                      </a:rPr>
                      <m:t>（</m:t>
                    </m:r>
                    <m:r>
                      <m:rPr>
                        <m:sty m:val="p"/>
                      </m:rPr>
                      <a:rPr lang="en-US" altLang="zh-CN" kern="100">
                        <a:latin typeface="Cambria Math" panose="02040503050406030204" pitchFamily="18" charset="0"/>
                        <a:cs typeface="Times New Roman" panose="02020603050405020304" pitchFamily="18" charset="0"/>
                      </a:rPr>
                      <m:t>Q</m:t>
                    </m:r>
                    <m:r>
                      <a:rPr lang="en-US" altLang="zh-CN" kern="100">
                        <a:latin typeface="Cambria Math" panose="02040503050406030204" pitchFamily="18" charset="0"/>
                        <a:cs typeface="Times New Roman" panose="02020603050405020304" pitchFamily="18" charset="0"/>
                      </a:rPr>
                      <m:t>1+</m:t>
                    </m:r>
                    <m:r>
                      <m:rPr>
                        <m:sty m:val="p"/>
                      </m:rPr>
                      <a:rPr lang="en-US" altLang="zh-CN" kern="100">
                        <a:latin typeface="Cambria Math" panose="02040503050406030204" pitchFamily="18" charset="0"/>
                        <a:cs typeface="Times New Roman" panose="02020603050405020304" pitchFamily="18" charset="0"/>
                      </a:rPr>
                      <m:t>Q</m:t>
                    </m:r>
                    <m:r>
                      <a:rPr lang="en-US" altLang="zh-CN" kern="100">
                        <a:latin typeface="Cambria Math" panose="02040503050406030204" pitchFamily="18" charset="0"/>
                        <a:cs typeface="Times New Roman" panose="02020603050405020304" pitchFamily="18" charset="0"/>
                      </a:rPr>
                      <m:t>2</m:t>
                    </m:r>
                    <m:r>
                      <a:rPr lang="zh-CN" altLang="zh-CN" kern="100">
                        <a:latin typeface="Cambria Math" panose="02040503050406030204" pitchFamily="18" charset="0"/>
                        <a:cs typeface="Times New Roman" panose="02020603050405020304" pitchFamily="18" charset="0"/>
                      </a:rPr>
                      <m:t>）</m:t>
                    </m:r>
                  </m:oMath>
                </a14:m>
                <a:r>
                  <a:rPr lang="zh-CN" altLang="zh-CN" kern="100" dirty="0">
                    <a:latin typeface="Calibri" panose="020F0502020204030204" pitchFamily="34" charset="0"/>
                    <a:cs typeface="Times New Roman" panose="02020603050405020304" pitchFamily="18" charset="0"/>
                  </a:rPr>
                  <a:t>插图事件在</a:t>
                </a:r>
                <a:r>
                  <a:rPr lang="en-US" altLang="zh-CN" kern="100" dirty="0">
                    <a:latin typeface="Calibri" panose="020F0502020204030204" pitchFamily="34" charset="0"/>
                    <a:cs typeface="Times New Roman" panose="02020603050405020304" pitchFamily="18" charset="0"/>
                  </a:rPr>
                  <a:t>Q1</a:t>
                </a:r>
                <a:r>
                  <a:rPr lang="zh-CN" altLang="zh-CN" kern="100" dirty="0">
                    <a:latin typeface="Calibri" panose="020F0502020204030204" pitchFamily="34" charset="0"/>
                    <a:cs typeface="Times New Roman" panose="02020603050405020304" pitchFamily="18" charset="0"/>
                  </a:rPr>
                  <a:t>和</a:t>
                </a:r>
                <a:r>
                  <a:rPr lang="en-US" altLang="zh-CN" kern="100" dirty="0">
                    <a:latin typeface="Calibri" panose="020F0502020204030204" pitchFamily="34" charset="0"/>
                    <a:cs typeface="Times New Roman" panose="02020603050405020304" pitchFamily="18" charset="0"/>
                  </a:rPr>
                  <a:t>Q2</a:t>
                </a:r>
                <a:r>
                  <a:rPr lang="zh-CN" altLang="zh-CN" kern="100" dirty="0">
                    <a:latin typeface="Calibri" panose="020F0502020204030204" pitchFamily="34" charset="0"/>
                    <a:cs typeface="Times New Roman" panose="02020603050405020304" pitchFamily="18" charset="0"/>
                  </a:rPr>
                  <a:t>的</a:t>
                </a:r>
                <a:r>
                  <a:rPr lang="en-US" altLang="zh-CN" kern="100" dirty="0">
                    <a:latin typeface="Calibri" panose="020F0502020204030204" pitchFamily="34" charset="0"/>
                    <a:cs typeface="Times New Roman" panose="02020603050405020304" pitchFamily="18" charset="0"/>
                  </a:rPr>
                  <a:t>2</a:t>
                </a:r>
                <a:r>
                  <a:rPr lang="zh-CN" altLang="zh-CN" kern="100" dirty="0">
                    <a:latin typeface="Calibri" panose="020F0502020204030204" pitchFamily="34" charset="0"/>
                    <a:cs typeface="Times New Roman" panose="02020603050405020304" pitchFamily="18" charset="0"/>
                  </a:rPr>
                  <a:t>维平面内的散点图</a:t>
                </a:r>
                <a:r>
                  <a:rPr lang="zh-CN" altLang="zh-CN" kern="100" dirty="0" smtClean="0">
                    <a:latin typeface="Calibri" panose="020F0502020204030204" pitchFamily="34" charset="0"/>
                    <a:cs typeface="Times New Roman" panose="02020603050405020304" pitchFamily="18" charset="0"/>
                  </a:rPr>
                  <a:t>。</a:t>
                </a:r>
                <a:r>
                  <a:rPr lang="en-US" altLang="zh-CN" kern="100" dirty="0" err="1" smtClean="0">
                    <a:latin typeface="Calibri" panose="020F0502020204030204" pitchFamily="34" charset="0"/>
                    <a:cs typeface="Times New Roman" panose="02020603050405020304" pitchFamily="18" charset="0"/>
                  </a:rPr>
                  <a:t>Sn</a:t>
                </a:r>
                <a:r>
                  <a:rPr lang="en-US" altLang="zh-CN" kern="100" dirty="0" smtClean="0">
                    <a:latin typeface="Calibri" panose="020F0502020204030204" pitchFamily="34" charset="0"/>
                    <a:cs typeface="Times New Roman" panose="02020603050405020304" pitchFamily="18" charset="0"/>
                  </a:rPr>
                  <a:t>: 470X150</a:t>
                </a:r>
                <a14:m>
                  <m:oMath xmlns:m="http://schemas.openxmlformats.org/officeDocument/2006/math">
                    <m:sSup>
                      <m:sSupPr>
                        <m:ctrlPr>
                          <a:rPr lang="en-US" altLang="zh-CN" i="1" dirty="0" smtClean="0">
                            <a:latin typeface="Cambria Math" panose="02040503050406030204" pitchFamily="18" charset="0"/>
                          </a:rPr>
                        </m:ctrlPr>
                      </m:sSupPr>
                      <m:e>
                        <m:r>
                          <a:rPr lang="zh-CN" altLang="en-US" i="1">
                            <a:latin typeface="Cambria Math" panose="02040503050406030204" pitchFamily="18" charset="0"/>
                          </a:rPr>
                          <m:t>𝜇</m:t>
                        </m:r>
                        <m:r>
                          <a:rPr lang="en-US" altLang="zh-CN" i="1">
                            <a:latin typeface="Cambria Math" panose="02040503050406030204" pitchFamily="18" charset="0"/>
                          </a:rPr>
                          <m:t>𝑚</m:t>
                        </m:r>
                      </m:e>
                      <m:sup>
                        <m:r>
                          <a:rPr lang="en-US" altLang="zh-CN" b="0" i="1" dirty="0" smtClean="0">
                            <a:latin typeface="Cambria Math" panose="02040503050406030204" pitchFamily="18" charset="0"/>
                          </a:rPr>
                          <m:t>2</m:t>
                        </m:r>
                      </m:sup>
                    </m:sSup>
                  </m:oMath>
                </a14:m>
                <a:r>
                  <a:rPr lang="en-US" altLang="zh-CN" dirty="0" smtClean="0"/>
                  <a:t>,d=250</a:t>
                </a:r>
                <a14:m>
                  <m:oMath xmlns:m="http://schemas.openxmlformats.org/officeDocument/2006/math">
                    <m:r>
                      <a:rPr lang="zh-CN" altLang="en-US" i="1">
                        <a:latin typeface="Cambria Math" panose="02040503050406030204" pitchFamily="18" charset="0"/>
                      </a:rPr>
                      <m:t>𝜇</m:t>
                    </m:r>
                    <m:r>
                      <a:rPr lang="en-US" altLang="zh-CN" i="1">
                        <a:latin typeface="Cambria Math" panose="02040503050406030204" pitchFamily="18" charset="0"/>
                      </a:rPr>
                      <m:t>𝑚</m:t>
                    </m:r>
                  </m:oMath>
                </a14:m>
                <a:endParaRPr lang="zh-CN" altLang="zh-CN" kern="100" dirty="0">
                  <a:latin typeface="Calibri" panose="020F0502020204030204" pitchFamily="34" charset="0"/>
                  <a:cs typeface="Times New Roman" panose="02020603050405020304" pitchFamily="18" charset="0"/>
                </a:endParaRPr>
              </a:p>
            </p:txBody>
          </p:sp>
        </mc:Choice>
        <mc:Fallback>
          <p:sp>
            <p:nvSpPr>
              <p:cNvPr id="5" name="矩形 4"/>
              <p:cNvSpPr>
                <a:spLocks noRot="1" noChangeAspect="1" noMove="1" noResize="1" noEditPoints="1" noAdjustHandles="1" noChangeArrowheads="1" noChangeShapeType="1" noTextEdit="1"/>
              </p:cNvSpPr>
              <p:nvPr/>
            </p:nvSpPr>
            <p:spPr>
              <a:xfrm>
                <a:off x="5949614" y="893820"/>
                <a:ext cx="6096000" cy="2098138"/>
              </a:xfrm>
              <a:prstGeom prst="rect">
                <a:avLst/>
              </a:prstGeom>
              <a:blipFill rotWithShape="0">
                <a:blip r:embed="rId3"/>
                <a:stretch>
                  <a:fillRect l="-900" t="-2616" r="-800" b="-872"/>
                </a:stretch>
              </a:blipFill>
            </p:spPr>
            <p:txBody>
              <a:bodyPr/>
              <a:lstStyle/>
              <a:p>
                <a:r>
                  <a:rPr lang="zh-CN" altLang="en-US">
                    <a:noFill/>
                  </a:rPr>
                  <a:t> </a:t>
                </a:r>
              </a:p>
            </p:txBody>
          </p:sp>
        </mc:Fallback>
      </mc:AlternateContent>
      <p:sp>
        <p:nvSpPr>
          <p:cNvPr id="6" name="文本框 5"/>
          <p:cNvSpPr txBox="1"/>
          <p:nvPr/>
        </p:nvSpPr>
        <p:spPr>
          <a:xfrm>
            <a:off x="6400800" y="3428999"/>
            <a:ext cx="45719" cy="369332"/>
          </a:xfrm>
          <a:prstGeom prst="rect">
            <a:avLst/>
          </a:prstGeom>
          <a:noFill/>
        </p:spPr>
        <p:txBody>
          <a:bodyPr wrap="square" rtlCol="0">
            <a:spAutoFit/>
          </a:bodyPr>
          <a:lstStyle/>
          <a:p>
            <a:endParaRPr lang="zh-CN" altLang="en-US" dirty="0"/>
          </a:p>
        </p:txBody>
      </p:sp>
      <mc:AlternateContent xmlns:mc="http://schemas.openxmlformats.org/markup-compatibility/2006">
        <mc:Choice xmlns:a14="http://schemas.microsoft.com/office/drawing/2010/main" xmlns="" Requires="a14">
          <p:sp>
            <p:nvSpPr>
              <p:cNvPr id="8" name="文本框 7"/>
              <p:cNvSpPr txBox="1"/>
              <p:nvPr/>
            </p:nvSpPr>
            <p:spPr>
              <a:xfrm>
                <a:off x="6629400" y="4639235"/>
                <a:ext cx="3117200" cy="646331"/>
              </a:xfrm>
              <a:prstGeom prst="rect">
                <a:avLst/>
              </a:prstGeom>
              <a:noFill/>
            </p:spPr>
            <p:txBody>
              <a:bodyPr wrap="none" rtlCol="0">
                <a:spAutoFit/>
              </a:bodyPr>
              <a:lstStyle/>
              <a:p>
                <a:r>
                  <a:rPr lang="zh-CN" altLang="en-US" dirty="0" smtClean="0"/>
                  <a:t>电荷分配定位精度</a:t>
                </a:r>
                <a:r>
                  <a:rPr lang="en-US" altLang="zh-CN" dirty="0" smtClean="0"/>
                  <a:t>5</a:t>
                </a:r>
                <a14:m>
                  <m:oMath xmlns:m="http://schemas.openxmlformats.org/officeDocument/2006/math">
                    <m:r>
                      <a:rPr lang="zh-CN" altLang="en-US" i="1" smtClean="0">
                        <a:latin typeface="Cambria Math" panose="02040503050406030204" pitchFamily="18" charset="0"/>
                      </a:rPr>
                      <m:t>𝜇</m:t>
                    </m:r>
                    <m:r>
                      <a:rPr lang="en-US" altLang="zh-CN" b="0" i="1" smtClean="0">
                        <a:latin typeface="Cambria Math" panose="02040503050406030204" pitchFamily="18" charset="0"/>
                      </a:rPr>
                      <m:t>𝑚</m:t>
                    </m:r>
                  </m:oMath>
                </a14:m>
                <a:r>
                  <a:rPr lang="en-US" altLang="zh-CN" dirty="0" smtClean="0"/>
                  <a:t>,</a:t>
                </a:r>
              </a:p>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m:t>
                      </m:r>
                      <m:r>
                        <a:rPr lang="en-US" altLang="zh-CN" b="0" i="1" smtClean="0">
                          <a:latin typeface="Cambria Math" panose="02040503050406030204" pitchFamily="18" charset="0"/>
                        </a:rPr>
                        <m:t>𝐸</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𝐹𝑊𝐻𝑀</m:t>
                          </m:r>
                        </m:e>
                      </m:d>
                      <m:r>
                        <a:rPr lang="en-US" altLang="zh-CN" b="0" i="1" smtClean="0">
                          <a:latin typeface="Cambria Math" panose="02040503050406030204" pitchFamily="18" charset="0"/>
                        </a:rPr>
                        <m:t>=56</m:t>
                      </m:r>
                      <m:r>
                        <a:rPr lang="en-US" altLang="zh-CN" b="0" i="1" smtClean="0">
                          <a:latin typeface="Cambria Math" panose="02040503050406030204" pitchFamily="18" charset="0"/>
                        </a:rPr>
                        <m:t>𝑒𝑉</m:t>
                      </m:r>
                      <m:r>
                        <a:rPr lang="en-US" altLang="zh-CN" b="0" i="1" smtClean="0">
                          <a:latin typeface="Cambria Math" panose="02040503050406030204" pitchFamily="18" charset="0"/>
                        </a:rPr>
                        <m:t> @6</m:t>
                      </m:r>
                      <m:r>
                        <a:rPr lang="en-US" altLang="zh-CN" b="0" i="1" smtClean="0">
                          <a:latin typeface="Cambria Math" panose="02040503050406030204" pitchFamily="18" charset="0"/>
                        </a:rPr>
                        <m:t>𝑘𝑒𝑉</m:t>
                      </m:r>
                      <m:r>
                        <a:rPr lang="en-US" altLang="zh-CN" b="0" i="1" smtClean="0">
                          <a:latin typeface="Cambria Math" panose="02040503050406030204" pitchFamily="18" charset="0"/>
                        </a:rPr>
                        <m:t> </m:t>
                      </m:r>
                    </m:oMath>
                  </m:oMathPara>
                </a14:m>
                <a:endParaRPr lang="zh-CN" altLang="en-US" dirty="0"/>
              </a:p>
            </p:txBody>
          </p:sp>
        </mc:Choice>
        <mc:Fallback>
          <p:sp>
            <p:nvSpPr>
              <p:cNvPr id="8" name="文本框 7"/>
              <p:cNvSpPr txBox="1">
                <a:spLocks noRot="1" noChangeAspect="1" noMove="1" noResize="1" noEditPoints="1" noAdjustHandles="1" noChangeArrowheads="1" noChangeShapeType="1" noTextEdit="1"/>
              </p:cNvSpPr>
              <p:nvPr/>
            </p:nvSpPr>
            <p:spPr>
              <a:xfrm>
                <a:off x="6629400" y="4639235"/>
                <a:ext cx="3117200" cy="646331"/>
              </a:xfrm>
              <a:prstGeom prst="rect">
                <a:avLst/>
              </a:prstGeom>
              <a:blipFill rotWithShape="0">
                <a:blip r:embed="rId4"/>
                <a:stretch>
                  <a:fillRect l="-1761" t="-7547"/>
                </a:stretch>
              </a:blipFill>
            </p:spPr>
            <p:txBody>
              <a:bodyPr/>
              <a:lstStyle/>
              <a:p>
                <a:r>
                  <a:rPr lang="zh-CN" altLang="en-US">
                    <a:noFill/>
                  </a:rPr>
                  <a:t> </a:t>
                </a:r>
              </a:p>
            </p:txBody>
          </p:sp>
        </mc:Fallback>
      </mc:AlternateContent>
      <p:sp>
        <p:nvSpPr>
          <p:cNvPr id="2" name="文本框 1"/>
          <p:cNvSpPr txBox="1"/>
          <p:nvPr/>
        </p:nvSpPr>
        <p:spPr>
          <a:xfrm>
            <a:off x="6145306" y="3227294"/>
            <a:ext cx="4450976" cy="646331"/>
          </a:xfrm>
          <a:prstGeom prst="rect">
            <a:avLst/>
          </a:prstGeom>
          <a:noFill/>
        </p:spPr>
        <p:txBody>
          <a:bodyPr wrap="square" rtlCol="0">
            <a:spAutoFit/>
          </a:bodyPr>
          <a:lstStyle/>
          <a:p>
            <a:r>
              <a:rPr lang="en-US" altLang="zh-CN" dirty="0" smtClean="0"/>
              <a:t>Kraus H et al. Phys. Letter B231:195(1989)</a:t>
            </a:r>
          </a:p>
          <a:p>
            <a:r>
              <a:rPr lang="en-US" altLang="zh-CN" dirty="0" err="1" smtClean="0"/>
              <a:t>Jochun</a:t>
            </a:r>
            <a:r>
              <a:rPr lang="en-US" altLang="zh-CN" dirty="0" smtClean="0"/>
              <a:t> J, et al. Ann. </a:t>
            </a:r>
            <a:r>
              <a:rPr lang="en-US" altLang="zh-CN" dirty="0" err="1" smtClean="0"/>
              <a:t>Physik</a:t>
            </a:r>
            <a:r>
              <a:rPr lang="en-US" altLang="zh-CN" dirty="0" smtClean="0"/>
              <a:t> 2:611(1993) </a:t>
            </a:r>
          </a:p>
        </p:txBody>
      </p:sp>
      <p:sp>
        <p:nvSpPr>
          <p:cNvPr id="9" name="页脚占位符 8"/>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31310856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2">
            <a:extLst>
              <a:ext uri="{28A0092B-C50C-407E-A947-70E740481C1C}">
                <a14:useLocalDpi xmlns:a14="http://schemas.microsoft.com/office/drawing/2010/main" xmlns="" val="0"/>
              </a:ext>
            </a:extLst>
          </a:blip>
          <a:srcRect/>
          <a:stretch>
            <a:fillRect/>
          </a:stretch>
        </p:blipFill>
        <p:spPr bwMode="auto">
          <a:xfrm>
            <a:off x="228949" y="0"/>
            <a:ext cx="5274310" cy="6805879"/>
          </a:xfrm>
          <a:prstGeom prst="rect">
            <a:avLst/>
          </a:prstGeom>
          <a:noFill/>
          <a:ln>
            <a:noFill/>
          </a:ln>
        </p:spPr>
      </p:pic>
      <p:sp>
        <p:nvSpPr>
          <p:cNvPr id="5" name="矩形 4"/>
          <p:cNvSpPr/>
          <p:nvPr/>
        </p:nvSpPr>
        <p:spPr>
          <a:xfrm>
            <a:off x="4891549" y="1772716"/>
            <a:ext cx="6096000" cy="923330"/>
          </a:xfrm>
          <a:prstGeom prst="rect">
            <a:avLst/>
          </a:prstGeom>
        </p:spPr>
        <p:txBody>
          <a:bodyPr>
            <a:spAutoFit/>
          </a:bodyPr>
          <a:lstStyle/>
          <a:p>
            <a:r>
              <a:rPr lang="zh-CN" altLang="en-US" dirty="0" smtClean="0"/>
              <a:t>声子为媒介的粒子探测器</a:t>
            </a:r>
            <a:r>
              <a:rPr lang="en-US" dirty="0" smtClean="0"/>
              <a:t>(a)</a:t>
            </a:r>
            <a:r>
              <a:rPr lang="zh-CN" altLang="en-US" dirty="0" smtClean="0"/>
              <a:t>包括</a:t>
            </a:r>
            <a:r>
              <a:rPr lang="en-US" dirty="0" smtClean="0"/>
              <a:t>1.15</a:t>
            </a:r>
            <a:r>
              <a:rPr lang="zh-CN" altLang="en-US" dirty="0" smtClean="0"/>
              <a:t>克的</a:t>
            </a:r>
            <a:r>
              <a:rPr lang="en-US" dirty="0" smtClean="0"/>
              <a:t>INSb</a:t>
            </a:r>
            <a:r>
              <a:rPr lang="zh-CN" altLang="en-US" dirty="0" smtClean="0"/>
              <a:t>超导晶体，</a:t>
            </a:r>
            <a:r>
              <a:rPr lang="en-US" dirty="0" smtClean="0"/>
              <a:t>210 </a:t>
            </a:r>
            <a:r>
              <a:rPr lang="zh-CN" altLang="en-US" dirty="0" smtClean="0"/>
              <a:t>串列的</a:t>
            </a:r>
            <a:r>
              <a:rPr lang="en-US" dirty="0" smtClean="0"/>
              <a:t>Al-SIS</a:t>
            </a:r>
            <a:r>
              <a:rPr lang="zh-CN" altLang="en-US" dirty="0" smtClean="0"/>
              <a:t>隧道结传感器通过</a:t>
            </a:r>
            <a:r>
              <a:rPr lang="en-US" dirty="0" smtClean="0"/>
              <a:t>SiO2</a:t>
            </a:r>
            <a:r>
              <a:rPr lang="zh-CN" altLang="en-US" dirty="0" smtClean="0"/>
              <a:t>层与</a:t>
            </a:r>
            <a:r>
              <a:rPr lang="en-US" dirty="0" smtClean="0"/>
              <a:t>InSb</a:t>
            </a:r>
            <a:r>
              <a:rPr lang="zh-CN" altLang="en-US" dirty="0" smtClean="0"/>
              <a:t>晶体耦合。</a:t>
            </a:r>
            <a:r>
              <a:rPr lang="en-US" dirty="0" smtClean="0"/>
              <a:t>(b)</a:t>
            </a:r>
            <a:r>
              <a:rPr lang="en-US" baseline="30000" dirty="0" smtClean="0"/>
              <a:t>109</a:t>
            </a:r>
            <a:r>
              <a:rPr lang="en-US" dirty="0" smtClean="0"/>
              <a:t>Cd(EC ,</a:t>
            </a:r>
            <a:r>
              <a:rPr lang="en-US" baseline="30000" dirty="0" smtClean="0"/>
              <a:t>109</a:t>
            </a:r>
            <a:r>
              <a:rPr lang="en-US" dirty="0" smtClean="0"/>
              <a:t>Ag)</a:t>
            </a:r>
            <a:r>
              <a:rPr lang="zh-CN" altLang="en-US" dirty="0" smtClean="0"/>
              <a:t>源产生的粒子能谱，运行温度</a:t>
            </a:r>
            <a:r>
              <a:rPr lang="en-US" dirty="0" smtClean="0"/>
              <a:t>100mK</a:t>
            </a:r>
            <a:endParaRPr lang="zh-CN" altLang="en-US" dirty="0"/>
          </a:p>
        </p:txBody>
      </p:sp>
      <p:sp>
        <p:nvSpPr>
          <p:cNvPr id="6861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6860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651522" y="3188110"/>
            <a:ext cx="3562084" cy="779206"/>
          </a:xfrm>
          <a:prstGeom prst="rect">
            <a:avLst/>
          </a:prstGeom>
          <a:noFill/>
        </p:spPr>
      </p:pic>
      <p:sp>
        <p:nvSpPr>
          <p:cNvPr id="68612"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68611"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312309" y="4424516"/>
            <a:ext cx="2001566" cy="737419"/>
          </a:xfrm>
          <a:prstGeom prst="rect">
            <a:avLst/>
          </a:prstGeom>
          <a:noFill/>
        </p:spPr>
      </p:pic>
      <p:sp>
        <p:nvSpPr>
          <p:cNvPr id="68614"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Calibri" pitchFamily="34" charset="0"/>
                <a:ea typeface="宋体" pitchFamily="2" charset="-122"/>
                <a:cs typeface="Calibri" pitchFamily="34" charset="0"/>
              </a:rPr>
              <a:t>C=</a:t>
            </a: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68615" name="Rectangle 7"/>
          <p:cNvSpPr>
            <a:spLocks noChangeArrowheads="1"/>
          </p:cNvSpPr>
          <p:nvPr/>
        </p:nvSpPr>
        <p:spPr bwMode="auto">
          <a:xfrm>
            <a:off x="0" y="228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200" b="0" i="0" u="none" strike="noStrike" cap="none" normalizeH="0" baseline="0" smtClean="0">
                <a:ln>
                  <a:noFill/>
                </a:ln>
                <a:solidFill>
                  <a:schemeClr val="tx1"/>
                </a:solidFill>
                <a:effectLst/>
                <a:latin typeface="Arial" pitchFamily="34" charset="0"/>
                <a:ea typeface="宋体" pitchFamily="2" charset="-122"/>
                <a:cs typeface="宋体" pitchFamily="2" charset="-122"/>
              </a:rPr>
              <a:t> </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grpSp>
        <p:nvGrpSpPr>
          <p:cNvPr id="14" name="组合 13"/>
          <p:cNvGrpSpPr/>
          <p:nvPr/>
        </p:nvGrpSpPr>
        <p:grpSpPr>
          <a:xfrm>
            <a:off x="9122925" y="4558953"/>
            <a:ext cx="1194594" cy="470814"/>
            <a:chOff x="9321006" y="4586749"/>
            <a:chExt cx="1194594" cy="470814"/>
          </a:xfrm>
        </p:grpSpPr>
        <p:pic>
          <p:nvPicPr>
            <p:cNvPr id="68613"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9750528" y="4586749"/>
              <a:ext cx="765072" cy="470814"/>
            </a:xfrm>
            <a:prstGeom prst="rect">
              <a:avLst/>
            </a:prstGeom>
            <a:noFill/>
          </p:spPr>
        </p:pic>
        <p:sp>
          <p:nvSpPr>
            <p:cNvPr id="13" name="矩形 12"/>
            <p:cNvSpPr/>
            <p:nvPr/>
          </p:nvSpPr>
          <p:spPr>
            <a:xfrm>
              <a:off x="9321006" y="4630990"/>
              <a:ext cx="560409" cy="400110"/>
            </a:xfrm>
            <a:prstGeom prst="rect">
              <a:avLst/>
            </a:prstGeom>
          </p:spPr>
          <p:txBody>
            <a:bodyPr wrap="square">
              <a:spAutoFit/>
            </a:bodyPr>
            <a:lstStyle/>
            <a:p>
              <a:pPr lvl="0" fontAlgn="base">
                <a:spcBef>
                  <a:spcPct val="0"/>
                </a:spcBef>
                <a:spcAft>
                  <a:spcPct val="0"/>
                </a:spcAft>
              </a:pPr>
              <a:r>
                <a:rPr lang="en-US" altLang="zh-CN" sz="2000" dirty="0" smtClean="0">
                  <a:solidFill>
                    <a:prstClr val="black"/>
                  </a:solidFill>
                  <a:latin typeface="Calibri" pitchFamily="34" charset="0"/>
                  <a:ea typeface="宋体" pitchFamily="2" charset="-122"/>
                  <a:cs typeface="Calibri" pitchFamily="34" charset="0"/>
                </a:rPr>
                <a:t>C=</a:t>
              </a:r>
              <a:endParaRPr lang="en-US" altLang="zh-CN" sz="2000" dirty="0" smtClean="0">
                <a:solidFill>
                  <a:prstClr val="black"/>
                </a:solidFill>
                <a:latin typeface="Arial" pitchFamily="34" charset="0"/>
                <a:ea typeface="宋体" pitchFamily="2" charset="-122"/>
                <a:cs typeface="宋体" pitchFamily="2" charset="-122"/>
              </a:endParaRPr>
            </a:p>
          </p:txBody>
        </p:sp>
      </p:grpSp>
      <p:sp>
        <p:nvSpPr>
          <p:cNvPr id="15" name="TextBox 14"/>
          <p:cNvSpPr txBox="1"/>
          <p:nvPr/>
        </p:nvSpPr>
        <p:spPr>
          <a:xfrm>
            <a:off x="5737122" y="5368413"/>
            <a:ext cx="5776646" cy="646331"/>
          </a:xfrm>
          <a:prstGeom prst="rect">
            <a:avLst/>
          </a:prstGeom>
          <a:noFill/>
        </p:spPr>
        <p:txBody>
          <a:bodyPr wrap="none" rtlCol="0">
            <a:spAutoFit/>
          </a:bodyPr>
          <a:lstStyle/>
          <a:p>
            <a:r>
              <a:rPr lang="zh-CN" altLang="en-US" dirty="0" smtClean="0"/>
              <a:t>串接阵列</a:t>
            </a:r>
            <a:r>
              <a:rPr lang="en-US" altLang="zh-CN" dirty="0" smtClean="0"/>
              <a:t>STJ</a:t>
            </a:r>
            <a:r>
              <a:rPr lang="zh-CN" altLang="en-US" dirty="0" smtClean="0"/>
              <a:t>传感器，不仅可以提高探测器的有效面积，</a:t>
            </a:r>
            <a:endParaRPr lang="en-US" altLang="zh-CN" dirty="0" smtClean="0"/>
          </a:p>
          <a:p>
            <a:r>
              <a:rPr lang="zh-CN" altLang="en-US" dirty="0" smtClean="0"/>
              <a:t>还可以改善时间特性</a:t>
            </a:r>
            <a:endParaRPr lang="zh-CN" altLang="en-US" dirty="0"/>
          </a:p>
        </p:txBody>
      </p:sp>
      <p:sp>
        <p:nvSpPr>
          <p:cNvPr id="68617" name="Rectangle 9"/>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68616" name="Picture 8"/>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993625" y="5722373"/>
            <a:ext cx="1013953" cy="324465"/>
          </a:xfrm>
          <a:prstGeom prst="rect">
            <a:avLst/>
          </a:prstGeom>
          <a:noFill/>
        </p:spPr>
      </p:pic>
      <p:sp>
        <p:nvSpPr>
          <p:cNvPr id="3" name="文本框 2"/>
          <p:cNvSpPr txBox="1"/>
          <p:nvPr/>
        </p:nvSpPr>
        <p:spPr>
          <a:xfrm>
            <a:off x="10747041" y="4603194"/>
            <a:ext cx="772969" cy="369332"/>
          </a:xfrm>
          <a:prstGeom prst="rect">
            <a:avLst/>
          </a:prstGeom>
          <a:noFill/>
        </p:spPr>
        <p:txBody>
          <a:bodyPr wrap="none" rtlCol="0">
            <a:spAutoFit/>
          </a:bodyPr>
          <a:lstStyle/>
          <a:p>
            <a:r>
              <a:rPr lang="en-US" altLang="zh-CN" dirty="0"/>
              <a:t>n</a:t>
            </a:r>
            <a:r>
              <a:rPr lang="en-US" altLang="zh-CN" dirty="0" smtClean="0"/>
              <a:t>=210</a:t>
            </a:r>
            <a:endParaRPr lang="zh-CN" altLang="en-US" dirty="0"/>
          </a:p>
        </p:txBody>
      </p:sp>
      <p:sp>
        <p:nvSpPr>
          <p:cNvPr id="18" name="页脚占位符 17"/>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
        <p:nvSpPr>
          <p:cNvPr id="19" name="矩形 18"/>
          <p:cNvSpPr/>
          <p:nvPr/>
        </p:nvSpPr>
        <p:spPr>
          <a:xfrm>
            <a:off x="6046839" y="412954"/>
            <a:ext cx="3215148" cy="830997"/>
          </a:xfrm>
          <a:prstGeom prst="rect">
            <a:avLst/>
          </a:prstGeom>
        </p:spPr>
        <p:txBody>
          <a:bodyPr wrap="square">
            <a:spAutoFit/>
          </a:bodyPr>
          <a:lstStyle/>
          <a:p>
            <a:r>
              <a:rPr lang="en-US" altLang="zh-CN" sz="2400" b="1" dirty="0" smtClean="0"/>
              <a:t>2.3</a:t>
            </a:r>
            <a:r>
              <a:rPr lang="zh-CN" altLang="en-US" sz="2400" b="1" dirty="0" smtClean="0"/>
              <a:t> 采用</a:t>
            </a:r>
            <a:r>
              <a:rPr lang="en-US" altLang="zh-CN" sz="2400" b="1" dirty="0" smtClean="0"/>
              <a:t>STJ</a:t>
            </a:r>
            <a:r>
              <a:rPr lang="zh-CN" altLang="en-US" sz="2400" b="1" dirty="0" smtClean="0"/>
              <a:t>阵列的声子探测器</a:t>
            </a:r>
            <a:endParaRPr lang="zh-CN" altLang="en-US" sz="24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043635" y="1289992"/>
            <a:ext cx="2796920" cy="369332"/>
          </a:xfrm>
          <a:prstGeom prst="rect">
            <a:avLst/>
          </a:prstGeom>
          <a:noFill/>
        </p:spPr>
        <p:txBody>
          <a:bodyPr wrap="none" rtlCol="0">
            <a:spAutoFit/>
          </a:bodyPr>
          <a:lstStyle/>
          <a:p>
            <a:r>
              <a:rPr lang="zh-CN" altLang="en-US" b="1" dirty="0" smtClean="0"/>
              <a:t>具有电热负反馈</a:t>
            </a:r>
            <a:r>
              <a:rPr lang="en-US" altLang="zh-CN" b="1" dirty="0" smtClean="0"/>
              <a:t>TES </a:t>
            </a:r>
            <a:r>
              <a:rPr lang="zh-CN" altLang="en-US" b="1" dirty="0" smtClean="0"/>
              <a:t>的</a:t>
            </a:r>
            <a:r>
              <a:rPr lang="en-US" altLang="zh-CN" b="1" dirty="0" smtClean="0"/>
              <a:t>CPD</a:t>
            </a:r>
            <a:endParaRPr lang="zh-CN" altLang="en-US" b="1" dirty="0"/>
          </a:p>
        </p:txBody>
      </p:sp>
      <p:sp>
        <p:nvSpPr>
          <p:cNvPr id="11" name="TextBox 10"/>
          <p:cNvSpPr txBox="1"/>
          <p:nvPr/>
        </p:nvSpPr>
        <p:spPr>
          <a:xfrm>
            <a:off x="2123769" y="1651819"/>
            <a:ext cx="7129369" cy="2031325"/>
          </a:xfrm>
          <a:prstGeom prst="rect">
            <a:avLst/>
          </a:prstGeom>
          <a:noFill/>
        </p:spPr>
        <p:txBody>
          <a:bodyPr wrap="square" rtlCol="0">
            <a:spAutoFit/>
          </a:bodyPr>
          <a:lstStyle/>
          <a:p>
            <a:r>
              <a:rPr lang="zh-CN" altLang="en-US" dirty="0" smtClean="0"/>
              <a:t>当</a:t>
            </a:r>
            <a:r>
              <a:rPr lang="en-US" dirty="0" smtClean="0"/>
              <a:t>TES</a:t>
            </a:r>
            <a:r>
              <a:rPr lang="zh-CN" altLang="en-US" dirty="0" smtClean="0"/>
              <a:t>以</a:t>
            </a:r>
            <a:r>
              <a:rPr lang="en-US" dirty="0" smtClean="0"/>
              <a:t>DC</a:t>
            </a:r>
            <a:r>
              <a:rPr lang="zh-CN" altLang="en-US" dirty="0" smtClean="0"/>
              <a:t>电压偏置，衬底温度</a:t>
            </a:r>
            <a:r>
              <a:rPr lang="en-US" dirty="0" smtClean="0"/>
              <a:t>Tbath</a:t>
            </a:r>
            <a:r>
              <a:rPr lang="zh-CN" altLang="en-US" dirty="0" smtClean="0"/>
              <a:t>降到临界温度</a:t>
            </a:r>
            <a:r>
              <a:rPr lang="en-US" dirty="0" smtClean="0"/>
              <a:t>Tc</a:t>
            </a:r>
            <a:r>
              <a:rPr lang="zh-CN" altLang="en-US" dirty="0" smtClean="0"/>
              <a:t>以下。稳定平衡可以建立。</a:t>
            </a:r>
          </a:p>
          <a:p>
            <a:r>
              <a:rPr lang="zh-CN" altLang="en-US" dirty="0" smtClean="0"/>
              <a:t>和一般电流偏置不同，电压偏置提供电热负反馈（在以恒定电压片之下，通过</a:t>
            </a:r>
            <a:r>
              <a:rPr lang="en-US" altLang="zh-CN" dirty="0" smtClean="0"/>
              <a:t>TES</a:t>
            </a:r>
            <a:r>
              <a:rPr lang="zh-CN" altLang="en-US" dirty="0" smtClean="0"/>
              <a:t>热电阻的焦耳热提高热电阻值，降低焦耳热</a:t>
            </a:r>
            <a:r>
              <a:rPr lang="en-US" altLang="zh-CN" dirty="0" smtClean="0"/>
              <a:t>V</a:t>
            </a:r>
            <a:r>
              <a:rPr lang="en-US" altLang="zh-CN" baseline="30000" dirty="0" smtClean="0"/>
              <a:t>2</a:t>
            </a:r>
            <a:r>
              <a:rPr lang="en-US" altLang="zh-CN" dirty="0" smtClean="0"/>
              <a:t>/R</a:t>
            </a:r>
            <a:r>
              <a:rPr lang="zh-CN" altLang="en-US" dirty="0" smtClean="0"/>
              <a:t>），确保回路稳定在上升曲线的合适位置。入射粒子在吸收体中沉积能量</a:t>
            </a:r>
            <a:r>
              <a:rPr lang="en-US" dirty="0" smtClean="0"/>
              <a:t>E</a:t>
            </a:r>
            <a:r>
              <a:rPr lang="zh-CN" altLang="en-US" dirty="0" smtClean="0"/>
              <a:t>，通过</a:t>
            </a:r>
            <a:r>
              <a:rPr lang="en-US" dirty="0" smtClean="0"/>
              <a:t>K2</a:t>
            </a:r>
            <a:r>
              <a:rPr lang="zh-CN" altLang="en-US" dirty="0" smtClean="0"/>
              <a:t>，热脉冲激活</a:t>
            </a:r>
            <a:r>
              <a:rPr lang="en-US" dirty="0" smtClean="0"/>
              <a:t>TES</a:t>
            </a:r>
            <a:r>
              <a:rPr lang="zh-CN" altLang="en-US" dirty="0" smtClean="0"/>
              <a:t>，引起</a:t>
            </a:r>
            <a:r>
              <a:rPr lang="en-US" dirty="0" smtClean="0"/>
              <a:t>TES</a:t>
            </a:r>
            <a:r>
              <a:rPr lang="zh-CN" altLang="en-US" dirty="0" smtClean="0"/>
              <a:t>温度变化</a:t>
            </a:r>
            <a:r>
              <a:rPr lang="en-US" altLang="zh-CN" dirty="0" smtClean="0"/>
              <a:t>Δ</a:t>
            </a:r>
            <a:r>
              <a:rPr lang="en-US" dirty="0" smtClean="0"/>
              <a:t>T</a:t>
            </a:r>
            <a:r>
              <a:rPr lang="zh-CN" altLang="en-US" dirty="0" smtClean="0"/>
              <a:t>，偏置电流</a:t>
            </a:r>
            <a:r>
              <a:rPr lang="en-US" altLang="zh-CN" dirty="0" smtClean="0"/>
              <a:t>Δ</a:t>
            </a:r>
            <a:r>
              <a:rPr lang="en-US" dirty="0" smtClean="0"/>
              <a:t>I</a:t>
            </a:r>
            <a:r>
              <a:rPr lang="zh-CN" altLang="en-US" dirty="0" smtClean="0"/>
              <a:t>发生，能量沉积</a:t>
            </a:r>
            <a:r>
              <a:rPr lang="en-US" dirty="0" smtClean="0"/>
              <a:t>E</a:t>
            </a:r>
            <a:r>
              <a:rPr lang="zh-CN" altLang="en-US" dirty="0" smtClean="0"/>
              <a:t>由偏置功率变化来定</a:t>
            </a:r>
            <a:endParaRPr lang="zh-CN" altLang="en-US" dirty="0"/>
          </a:p>
        </p:txBody>
      </p:sp>
      <p:sp>
        <p:nvSpPr>
          <p:cNvPr id="67590" name="Rectangle 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67589"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82762" y="3760838"/>
            <a:ext cx="1700674" cy="604684"/>
          </a:xfrm>
          <a:prstGeom prst="rect">
            <a:avLst/>
          </a:prstGeom>
          <a:noFill/>
        </p:spPr>
      </p:pic>
      <p:sp>
        <p:nvSpPr>
          <p:cNvPr id="14" name="TextBox 13"/>
          <p:cNvSpPr txBox="1"/>
          <p:nvPr/>
        </p:nvSpPr>
        <p:spPr>
          <a:xfrm>
            <a:off x="2389239" y="4925961"/>
            <a:ext cx="7978787" cy="923330"/>
          </a:xfrm>
          <a:prstGeom prst="rect">
            <a:avLst/>
          </a:prstGeom>
          <a:noFill/>
        </p:spPr>
        <p:txBody>
          <a:bodyPr wrap="none" rtlCol="0">
            <a:spAutoFit/>
          </a:bodyPr>
          <a:lstStyle/>
          <a:p>
            <a:r>
              <a:rPr lang="el-GR" altLang="zh-CN" dirty="0" smtClean="0"/>
              <a:t>α</a:t>
            </a:r>
            <a:r>
              <a:rPr lang="zh-CN" altLang="en-US" dirty="0" smtClean="0"/>
              <a:t>为</a:t>
            </a:r>
            <a:r>
              <a:rPr lang="en-US" altLang="zh-CN" dirty="0" smtClean="0"/>
              <a:t>TES</a:t>
            </a:r>
            <a:r>
              <a:rPr lang="zh-CN" altLang="en-US" dirty="0" smtClean="0"/>
              <a:t>的热电阻温度灵敏度</a:t>
            </a:r>
            <a:r>
              <a:rPr lang="en-US" altLang="zh-CN" dirty="0" smtClean="0"/>
              <a:t>+10</a:t>
            </a:r>
            <a:r>
              <a:rPr lang="en-US" altLang="zh-CN" baseline="30000" dirty="0" smtClean="0"/>
              <a:t>3</a:t>
            </a:r>
            <a:r>
              <a:rPr lang="zh-CN" altLang="en-US" dirty="0" smtClean="0"/>
              <a:t>，</a:t>
            </a:r>
            <a:r>
              <a:rPr lang="en-US" altLang="zh-CN" dirty="0" smtClean="0"/>
              <a:t>n </a:t>
            </a:r>
            <a:r>
              <a:rPr lang="zh-CN" altLang="en-US" dirty="0" smtClean="0"/>
              <a:t>（</a:t>
            </a:r>
            <a:r>
              <a:rPr lang="en-US" altLang="zh-CN" dirty="0" smtClean="0"/>
              <a:t>4~5</a:t>
            </a:r>
            <a:r>
              <a:rPr lang="zh-CN" altLang="en-US" dirty="0" smtClean="0"/>
              <a:t>）是</a:t>
            </a:r>
            <a:r>
              <a:rPr lang="en-US" altLang="zh-CN" dirty="0" smtClean="0"/>
              <a:t>TES </a:t>
            </a:r>
            <a:r>
              <a:rPr lang="zh-CN" altLang="en-US" dirty="0" smtClean="0"/>
              <a:t>好衬底的热传导的温度指数</a:t>
            </a:r>
            <a:endParaRPr lang="en-US" altLang="zh-CN" dirty="0" smtClean="0"/>
          </a:p>
          <a:p>
            <a:r>
              <a:rPr lang="zh-CN" altLang="en-US" dirty="0" smtClean="0"/>
              <a:t>电热负反馈可以系统的响应时间加速。</a:t>
            </a:r>
            <a:r>
              <a:rPr lang="en-US" altLang="zh-CN" dirty="0" smtClean="0"/>
              <a:t>1~2 </a:t>
            </a:r>
            <a:r>
              <a:rPr lang="zh-CN" altLang="en-US" dirty="0" smtClean="0"/>
              <a:t>个量级</a:t>
            </a:r>
            <a:endParaRPr lang="en-US" altLang="zh-CN" dirty="0" smtClean="0"/>
          </a:p>
          <a:p>
            <a:endParaRPr lang="zh-CN" altLang="en-US" dirty="0"/>
          </a:p>
        </p:txBody>
      </p:sp>
      <p:sp>
        <p:nvSpPr>
          <p:cNvPr id="4915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4915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852220" y="3853271"/>
            <a:ext cx="2181532" cy="470158"/>
          </a:xfrm>
          <a:prstGeom prst="rect">
            <a:avLst/>
          </a:prstGeom>
          <a:noFill/>
        </p:spPr>
      </p:pic>
      <p:sp>
        <p:nvSpPr>
          <p:cNvPr id="49156"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ξ</a:t>
            </a: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49157" name="Rectangle 5"/>
          <p:cNvSpPr>
            <a:spLocks noChangeArrowheads="1"/>
          </p:cNvSpPr>
          <p:nvPr/>
        </p:nvSpPr>
        <p:spPr bwMode="auto">
          <a:xfrm>
            <a:off x="0" y="3238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200" b="0" i="0" u="none" strike="noStrike" cap="none" normalizeH="0" baseline="0" smtClean="0">
                <a:ln>
                  <a:noFill/>
                </a:ln>
                <a:solidFill>
                  <a:schemeClr val="tx1"/>
                </a:solidFill>
                <a:effectLst/>
                <a:latin typeface="Arial" pitchFamily="34" charset="0"/>
                <a:ea typeface="宋体" pitchFamily="2" charset="-122"/>
                <a:cs typeface="宋体" pitchFamily="2" charset="-122"/>
              </a:rPr>
              <a:t> </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49158"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67398" y="3722028"/>
            <a:ext cx="1917291" cy="620838"/>
          </a:xfrm>
          <a:prstGeom prst="rect">
            <a:avLst/>
          </a:prstGeom>
          <a:noFill/>
        </p:spPr>
      </p:pic>
      <p:sp>
        <p:nvSpPr>
          <p:cNvPr id="49160" name="Rectangle 8"/>
          <p:cNvSpPr>
            <a:spLocks noChangeArrowheads="1"/>
          </p:cNvSpPr>
          <p:nvPr/>
        </p:nvSpPr>
        <p:spPr bwMode="auto">
          <a:xfrm>
            <a:off x="0" y="3238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200" b="0" i="0" u="none" strike="noStrike" cap="none" normalizeH="0" baseline="0" smtClean="0">
                <a:ln>
                  <a:noFill/>
                </a:ln>
                <a:solidFill>
                  <a:schemeClr val="tx1"/>
                </a:solidFill>
                <a:effectLst/>
                <a:latin typeface="Arial" pitchFamily="34" charset="0"/>
                <a:ea typeface="宋体" pitchFamily="2" charset="-122"/>
                <a:cs typeface="宋体" pitchFamily="2" charset="-122"/>
              </a:rPr>
              <a:t> </a:t>
            </a: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15" name="矩形 14"/>
          <p:cNvSpPr/>
          <p:nvPr/>
        </p:nvSpPr>
        <p:spPr>
          <a:xfrm>
            <a:off x="7801726" y="3834481"/>
            <a:ext cx="250722" cy="461665"/>
          </a:xfrm>
          <a:prstGeom prst="rect">
            <a:avLst/>
          </a:prstGeom>
        </p:spPr>
        <p:txBody>
          <a:bodyPr wrap="square">
            <a:spAutoFit/>
          </a:bodyPr>
          <a:lstStyle/>
          <a:p>
            <a:pPr lvl="0" fontAlgn="base">
              <a:spcBef>
                <a:spcPct val="0"/>
              </a:spcBef>
              <a:spcAft>
                <a:spcPct val="0"/>
              </a:spcAft>
            </a:pPr>
            <a:r>
              <a:rPr lang="en-US" altLang="zh-CN" sz="2400" dirty="0" smtClean="0">
                <a:solidFill>
                  <a:prstClr val="black"/>
                </a:solidFill>
                <a:latin typeface="Arial" pitchFamily="34" charset="0"/>
                <a:ea typeface="宋体" pitchFamily="2" charset="-122"/>
                <a:cs typeface="Times New Roman" pitchFamily="18" charset="0"/>
              </a:rPr>
              <a:t>ξ</a:t>
            </a:r>
            <a:endParaRPr lang="en-US" altLang="zh-CN" sz="2400" dirty="0" smtClean="0">
              <a:solidFill>
                <a:prstClr val="black"/>
              </a:solidFill>
              <a:latin typeface="Arial" pitchFamily="34" charset="0"/>
              <a:ea typeface="宋体" pitchFamily="2" charset="-122"/>
              <a:cs typeface="宋体" pitchFamily="2" charset="-122"/>
            </a:endParaRPr>
          </a:p>
        </p:txBody>
      </p:sp>
      <p:sp>
        <p:nvSpPr>
          <p:cNvPr id="16" name="矩形 15"/>
          <p:cNvSpPr/>
          <p:nvPr/>
        </p:nvSpPr>
        <p:spPr>
          <a:xfrm>
            <a:off x="2589827" y="5530274"/>
            <a:ext cx="5179623" cy="369332"/>
          </a:xfrm>
          <a:prstGeom prst="rect">
            <a:avLst/>
          </a:prstGeom>
        </p:spPr>
        <p:txBody>
          <a:bodyPr wrap="none">
            <a:spAutoFit/>
          </a:bodyPr>
          <a:lstStyle/>
          <a:p>
            <a:pPr lvl="0" fontAlgn="base">
              <a:spcBef>
                <a:spcPct val="0"/>
              </a:spcBef>
              <a:spcAft>
                <a:spcPct val="0"/>
              </a:spcAft>
            </a:pPr>
            <a:r>
              <a:rPr lang="en-US" altLang="zh-CN" dirty="0" smtClean="0">
                <a:solidFill>
                  <a:prstClr val="black"/>
                </a:solidFill>
                <a:latin typeface="Arial" pitchFamily="34" charset="0"/>
                <a:ea typeface="宋体" pitchFamily="2" charset="-122"/>
                <a:cs typeface="Times New Roman" pitchFamily="18" charset="0"/>
              </a:rPr>
              <a:t>ξ~0.08,</a:t>
            </a:r>
            <a:r>
              <a:rPr lang="zh-CN" altLang="en-US" dirty="0" smtClean="0">
                <a:solidFill>
                  <a:prstClr val="black"/>
                </a:solidFill>
                <a:latin typeface="Arial" pitchFamily="34" charset="0"/>
                <a:ea typeface="宋体" pitchFamily="2" charset="-122"/>
                <a:cs typeface="Times New Roman" pitchFamily="18" charset="0"/>
              </a:rPr>
              <a:t>比式（</a:t>
            </a:r>
            <a:r>
              <a:rPr lang="en-US" altLang="zh-CN" dirty="0" smtClean="0">
                <a:solidFill>
                  <a:prstClr val="black"/>
                </a:solidFill>
                <a:latin typeface="Arial" pitchFamily="34" charset="0"/>
                <a:ea typeface="宋体" pitchFamily="2" charset="-122"/>
                <a:cs typeface="Times New Roman" pitchFamily="18" charset="0"/>
              </a:rPr>
              <a:t>2.4</a:t>
            </a:r>
            <a:r>
              <a:rPr lang="zh-CN" altLang="en-US" dirty="0" smtClean="0">
                <a:solidFill>
                  <a:prstClr val="black"/>
                </a:solidFill>
                <a:latin typeface="Arial" pitchFamily="34" charset="0"/>
                <a:ea typeface="宋体" pitchFamily="2" charset="-122"/>
                <a:cs typeface="Times New Roman" pitchFamily="18" charset="0"/>
              </a:rPr>
              <a:t>）预期的能量分辨提高一个量级</a:t>
            </a:r>
            <a:endParaRPr lang="en-US" altLang="zh-CN" dirty="0" smtClean="0">
              <a:solidFill>
                <a:prstClr val="black"/>
              </a:solidFill>
              <a:latin typeface="Arial" pitchFamily="34" charset="0"/>
              <a:ea typeface="宋体" pitchFamily="2" charset="-122"/>
              <a:cs typeface="宋体" pitchFamily="2" charset="-122"/>
            </a:endParaRPr>
          </a:p>
        </p:txBody>
      </p:sp>
      <p:sp>
        <p:nvSpPr>
          <p:cNvPr id="17" name="TextBox 16"/>
          <p:cNvSpPr txBox="1"/>
          <p:nvPr/>
        </p:nvSpPr>
        <p:spPr>
          <a:xfrm>
            <a:off x="10500852" y="3864077"/>
            <a:ext cx="938077" cy="369332"/>
          </a:xfrm>
          <a:prstGeom prst="rect">
            <a:avLst/>
          </a:prstGeom>
          <a:noFill/>
        </p:spPr>
        <p:txBody>
          <a:bodyPr wrap="none" rtlCol="0">
            <a:spAutoFit/>
          </a:bodyPr>
          <a:lstStyle/>
          <a:p>
            <a:r>
              <a:rPr lang="zh-CN" altLang="en-US" dirty="0" smtClean="0"/>
              <a:t>（</a:t>
            </a:r>
            <a:r>
              <a:rPr lang="en-US" altLang="zh-CN" dirty="0" smtClean="0"/>
              <a:t>2.5</a:t>
            </a:r>
            <a:r>
              <a:rPr lang="zh-CN" altLang="en-US" dirty="0" smtClean="0"/>
              <a:t>）</a:t>
            </a:r>
            <a:endParaRPr lang="zh-CN" altLang="en-US" dirty="0"/>
          </a:p>
        </p:txBody>
      </p:sp>
      <p:sp>
        <p:nvSpPr>
          <p:cNvPr id="18" name="矩形 17"/>
          <p:cNvSpPr/>
          <p:nvPr/>
        </p:nvSpPr>
        <p:spPr>
          <a:xfrm>
            <a:off x="1177404" y="737174"/>
            <a:ext cx="3897414" cy="461665"/>
          </a:xfrm>
          <a:prstGeom prst="rect">
            <a:avLst/>
          </a:prstGeom>
        </p:spPr>
        <p:txBody>
          <a:bodyPr wrap="none">
            <a:spAutoFit/>
          </a:bodyPr>
          <a:lstStyle/>
          <a:p>
            <a:r>
              <a:rPr lang="en-US" altLang="zh-CN" sz="2400" b="1" dirty="0" smtClean="0"/>
              <a:t>2.4 </a:t>
            </a:r>
            <a:r>
              <a:rPr lang="zh-CN" altLang="en-US" sz="2400" b="1" dirty="0" smtClean="0"/>
              <a:t>采用阵列</a:t>
            </a:r>
            <a:r>
              <a:rPr lang="en-US" altLang="zh-CN" sz="2400" b="1" dirty="0" smtClean="0"/>
              <a:t>TES+QET </a:t>
            </a:r>
            <a:r>
              <a:rPr lang="zh-CN" altLang="en-US" sz="2400" b="1" dirty="0" smtClean="0"/>
              <a:t>的</a:t>
            </a:r>
            <a:r>
              <a:rPr lang="en-US" altLang="zh-CN" sz="2400" b="1" dirty="0" smtClean="0"/>
              <a:t>CPD</a:t>
            </a:r>
            <a:endParaRPr lang="zh-CN" altLang="en-US" sz="2400" b="1" dirty="0"/>
          </a:p>
        </p:txBody>
      </p:sp>
      <p:sp>
        <p:nvSpPr>
          <p:cNvPr id="20" name="页脚占位符 19"/>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nvPicPr>
        <p:blipFill>
          <a:blip r:embed="rId2">
            <a:extLst>
              <a:ext uri="{28A0092B-C50C-407E-A947-70E740481C1C}">
                <a14:useLocalDpi xmlns:a14="http://schemas.microsoft.com/office/drawing/2010/main" xmlns="" val="0"/>
              </a:ext>
            </a:extLst>
          </a:blip>
          <a:srcRect/>
          <a:stretch>
            <a:fillRect/>
          </a:stretch>
        </p:blipFill>
        <p:spPr bwMode="auto">
          <a:xfrm>
            <a:off x="6452767" y="109678"/>
            <a:ext cx="5274310" cy="6748322"/>
          </a:xfrm>
          <a:prstGeom prst="rect">
            <a:avLst/>
          </a:prstGeom>
          <a:noFill/>
          <a:ln>
            <a:noFill/>
          </a:ln>
        </p:spPr>
      </p:pic>
      <p:sp>
        <p:nvSpPr>
          <p:cNvPr id="7" name="矩形 6"/>
          <p:cNvSpPr/>
          <p:nvPr/>
        </p:nvSpPr>
        <p:spPr>
          <a:xfrm>
            <a:off x="703068" y="2988510"/>
            <a:ext cx="6096000" cy="2031325"/>
          </a:xfrm>
          <a:prstGeom prst="rect">
            <a:avLst/>
          </a:prstGeom>
        </p:spPr>
        <p:txBody>
          <a:bodyPr>
            <a:spAutoFit/>
          </a:bodyPr>
          <a:lstStyle/>
          <a:p>
            <a:r>
              <a:rPr lang="zh-CN" altLang="en-US" dirty="0" smtClean="0"/>
              <a:t>准粒子辅助的电热反馈跃变边（</a:t>
            </a:r>
            <a:r>
              <a:rPr lang="en-US" dirty="0" smtClean="0"/>
              <a:t>QET</a:t>
            </a:r>
            <a:r>
              <a:rPr lang="zh-CN" altLang="en-US" dirty="0" smtClean="0"/>
              <a:t>）传感器的声子为媒介的粒子探测器</a:t>
            </a:r>
            <a:r>
              <a:rPr lang="en-US" dirty="0" smtClean="0"/>
              <a:t> (a) 4</a:t>
            </a:r>
            <a:r>
              <a:rPr lang="zh-CN" altLang="en-US" dirty="0" smtClean="0"/>
              <a:t>传感器的探测器示意图，每一个传感器包括电并接的</a:t>
            </a:r>
            <a:r>
              <a:rPr lang="en-US" dirty="0" smtClean="0"/>
              <a:t>14X14</a:t>
            </a:r>
            <a:r>
              <a:rPr lang="zh-CN" altLang="en-US" dirty="0" smtClean="0"/>
              <a:t>栅元，每个栅元有一个和</a:t>
            </a:r>
            <a:r>
              <a:rPr lang="en-US" dirty="0" smtClean="0"/>
              <a:t>8</a:t>
            </a:r>
            <a:r>
              <a:rPr lang="zh-CN" altLang="en-US" dirty="0" smtClean="0"/>
              <a:t>个</a:t>
            </a:r>
            <a:r>
              <a:rPr lang="en-US" dirty="0" smtClean="0"/>
              <a:t>Al-Fin</a:t>
            </a:r>
            <a:r>
              <a:rPr lang="zh-CN" altLang="en-US" dirty="0" smtClean="0"/>
              <a:t>连接的</a:t>
            </a:r>
            <a:r>
              <a:rPr lang="en-US" dirty="0" smtClean="0"/>
              <a:t>W-TES</a:t>
            </a:r>
            <a:r>
              <a:rPr lang="zh-CN" altLang="en-US" dirty="0" smtClean="0"/>
              <a:t>，</a:t>
            </a:r>
            <a:r>
              <a:rPr lang="en-US" dirty="0" smtClean="0"/>
              <a:t>Al-Fins </a:t>
            </a:r>
            <a:r>
              <a:rPr lang="zh-CN" altLang="en-US" dirty="0" smtClean="0"/>
              <a:t>把非平衡的声子转换为准粒子，通过</a:t>
            </a:r>
            <a:r>
              <a:rPr lang="en-US" dirty="0" smtClean="0"/>
              <a:t>W-TES </a:t>
            </a:r>
            <a:r>
              <a:rPr lang="zh-CN" altLang="en-US" dirty="0" smtClean="0"/>
              <a:t>电阻的变化来探测产生的准粒子。</a:t>
            </a:r>
            <a:r>
              <a:rPr lang="en-US" dirty="0" smtClean="0"/>
              <a:t>(b)</a:t>
            </a:r>
            <a:r>
              <a:rPr lang="zh-CN" altLang="en-US" dirty="0" smtClean="0"/>
              <a:t>用</a:t>
            </a:r>
            <a:r>
              <a:rPr lang="en-US" dirty="0" smtClean="0"/>
              <a:t>55Fe-</a:t>
            </a:r>
            <a:r>
              <a:rPr lang="zh-CN" altLang="en-US" dirty="0" smtClean="0"/>
              <a:t>源测试的结果，直方图是</a:t>
            </a:r>
            <a:r>
              <a:rPr lang="en-US" dirty="0" smtClean="0"/>
              <a:t>4</a:t>
            </a:r>
            <a:r>
              <a:rPr lang="zh-CN" altLang="en-US" dirty="0" smtClean="0"/>
              <a:t>个</a:t>
            </a:r>
            <a:r>
              <a:rPr lang="en-US" dirty="0" smtClean="0"/>
              <a:t>QET</a:t>
            </a:r>
            <a:r>
              <a:rPr lang="zh-CN" altLang="en-US" dirty="0" smtClean="0"/>
              <a:t>信号的和，左上方插图是</a:t>
            </a:r>
            <a:r>
              <a:rPr lang="en-US" dirty="0" smtClean="0"/>
              <a:t>4</a:t>
            </a:r>
            <a:r>
              <a:rPr lang="zh-CN" altLang="en-US" dirty="0" smtClean="0"/>
              <a:t>个传感器的相对时间测量重建出的事件散点图（</a:t>
            </a:r>
            <a:r>
              <a:rPr lang="en-US" dirty="0" smtClean="0"/>
              <a:t>9</a:t>
            </a:r>
            <a:r>
              <a:rPr lang="zh-CN" altLang="en-US" dirty="0" smtClean="0"/>
              <a:t>个准直孔图像）。</a:t>
            </a:r>
            <a:endParaRPr lang="zh-CN" altLang="en-US" dirty="0"/>
          </a:p>
        </p:txBody>
      </p:sp>
      <p:sp>
        <p:nvSpPr>
          <p:cNvPr id="8" name="TextBox 7"/>
          <p:cNvSpPr txBox="1"/>
          <p:nvPr/>
        </p:nvSpPr>
        <p:spPr>
          <a:xfrm>
            <a:off x="870155" y="1076632"/>
            <a:ext cx="5821787" cy="1477328"/>
          </a:xfrm>
          <a:prstGeom prst="rect">
            <a:avLst/>
          </a:prstGeom>
          <a:noFill/>
        </p:spPr>
        <p:txBody>
          <a:bodyPr wrap="none" rtlCol="0">
            <a:spAutoFit/>
          </a:bodyPr>
          <a:lstStyle/>
          <a:p>
            <a:r>
              <a:rPr lang="zh-CN" altLang="en-US" dirty="0" smtClean="0"/>
              <a:t>为了覆盖大面积的吸收体，</a:t>
            </a:r>
            <a:r>
              <a:rPr lang="en-US" altLang="zh-CN" dirty="0" smtClean="0"/>
              <a:t>Stanford </a:t>
            </a:r>
            <a:r>
              <a:rPr lang="zh-CN" altLang="en-US" dirty="0" smtClean="0"/>
              <a:t>组研发一种新的</a:t>
            </a:r>
            <a:endParaRPr lang="en-US" altLang="zh-CN" dirty="0" smtClean="0"/>
          </a:p>
          <a:p>
            <a:r>
              <a:rPr lang="zh-CN" altLang="en-US" dirty="0" smtClean="0"/>
              <a:t>准粒子陷阱的电热负反馈阵列</a:t>
            </a:r>
            <a:r>
              <a:rPr lang="en-US" altLang="zh-CN" dirty="0" smtClean="0"/>
              <a:t>TES</a:t>
            </a:r>
            <a:r>
              <a:rPr lang="zh-CN" altLang="en-US" dirty="0" smtClean="0"/>
              <a:t>传感器。如最右图示，</a:t>
            </a:r>
            <a:endParaRPr lang="en-US" altLang="zh-CN" dirty="0" smtClean="0"/>
          </a:p>
          <a:p>
            <a:r>
              <a:rPr lang="zh-CN" altLang="en-US" dirty="0" smtClean="0"/>
              <a:t>黑色部分代表超导</a:t>
            </a:r>
            <a:r>
              <a:rPr lang="en-US" altLang="zh-CN" dirty="0" smtClean="0"/>
              <a:t>AL-Fin</a:t>
            </a:r>
            <a:r>
              <a:rPr lang="zh-CN" altLang="en-US" dirty="0" smtClean="0"/>
              <a:t>（</a:t>
            </a:r>
            <a:r>
              <a:rPr lang="en-US" altLang="zh-CN" dirty="0" smtClean="0"/>
              <a:t>AL-Pad</a:t>
            </a:r>
            <a:r>
              <a:rPr lang="zh-CN" altLang="en-US" dirty="0" smtClean="0"/>
              <a:t>）贴紧吸收体（</a:t>
            </a:r>
            <a:r>
              <a:rPr lang="en-US" altLang="zh-CN" dirty="0" smtClean="0"/>
              <a:t>Si</a:t>
            </a:r>
            <a:r>
              <a:rPr lang="zh-CN" altLang="en-US" dirty="0" smtClean="0"/>
              <a:t>），</a:t>
            </a:r>
            <a:endParaRPr lang="en-US" altLang="zh-CN" dirty="0" smtClean="0"/>
          </a:p>
          <a:p>
            <a:r>
              <a:rPr lang="zh-CN" altLang="en-US" dirty="0" smtClean="0"/>
              <a:t>粒子作用产生的非热声子在</a:t>
            </a:r>
            <a:r>
              <a:rPr lang="en-US" altLang="zh-CN" dirty="0" smtClean="0"/>
              <a:t>AL</a:t>
            </a:r>
            <a:r>
              <a:rPr lang="zh-CN" altLang="en-US" dirty="0" smtClean="0"/>
              <a:t>膜上产生准粒子，准粒子</a:t>
            </a:r>
            <a:endParaRPr lang="en-US" altLang="zh-CN" dirty="0" smtClean="0"/>
          </a:p>
          <a:p>
            <a:r>
              <a:rPr lang="zh-CN" altLang="en-US" dirty="0" smtClean="0"/>
              <a:t>以</a:t>
            </a:r>
            <a:r>
              <a:rPr lang="en-US" altLang="zh-CN" dirty="0" smtClean="0"/>
              <a:t>30%</a:t>
            </a:r>
            <a:r>
              <a:rPr lang="zh-CN" altLang="en-US" dirty="0" smtClean="0"/>
              <a:t>的投过了率快速进入</a:t>
            </a:r>
            <a:r>
              <a:rPr lang="en-US" altLang="zh-CN" dirty="0" smtClean="0"/>
              <a:t>W-TES</a:t>
            </a:r>
            <a:r>
              <a:rPr lang="zh-CN" altLang="en-US" dirty="0" smtClean="0"/>
              <a:t>，升高其热电阻。</a:t>
            </a:r>
            <a:endParaRPr lang="zh-CN" altLang="en-US" dirty="0"/>
          </a:p>
        </p:txBody>
      </p:sp>
      <p:sp>
        <p:nvSpPr>
          <p:cNvPr id="9" name="TextBox 8"/>
          <p:cNvSpPr txBox="1"/>
          <p:nvPr/>
        </p:nvSpPr>
        <p:spPr>
          <a:xfrm>
            <a:off x="988142" y="5412658"/>
            <a:ext cx="5964453" cy="369332"/>
          </a:xfrm>
          <a:prstGeom prst="rect">
            <a:avLst/>
          </a:prstGeom>
          <a:noFill/>
        </p:spPr>
        <p:txBody>
          <a:bodyPr wrap="none" rtlCol="0">
            <a:spAutoFit/>
          </a:bodyPr>
          <a:lstStyle/>
          <a:p>
            <a:r>
              <a:rPr lang="en-US" altLang="zh-CN" dirty="0" smtClean="0"/>
              <a:t>4 </a:t>
            </a:r>
            <a:r>
              <a:rPr lang="zh-CN" altLang="en-US" dirty="0" smtClean="0"/>
              <a:t>个象限 </a:t>
            </a:r>
            <a:r>
              <a:rPr lang="en-US" altLang="zh-CN" dirty="0" smtClean="0"/>
              <a:t>4</a:t>
            </a:r>
            <a:r>
              <a:rPr lang="zh-CN" altLang="en-US" dirty="0" smtClean="0"/>
              <a:t>个独立的</a:t>
            </a:r>
            <a:r>
              <a:rPr lang="en-US" altLang="zh-CN" dirty="0" smtClean="0"/>
              <a:t>TES+QET</a:t>
            </a:r>
            <a:r>
              <a:rPr lang="zh-CN" altLang="en-US" dirty="0" smtClean="0"/>
              <a:t>读出，根据相对时间延迟定位</a:t>
            </a:r>
            <a:endParaRPr lang="zh-CN" altLang="en-US" dirty="0"/>
          </a:p>
        </p:txBody>
      </p:sp>
      <p:sp>
        <p:nvSpPr>
          <p:cNvPr id="11" name="页脚占位符 10"/>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3506474" y="279399"/>
            <a:ext cx="5179051" cy="6299201"/>
          </a:xfrm>
          <a:prstGeom prst="rect">
            <a:avLst/>
          </a:prstGeom>
        </p:spPr>
      </p:pic>
      <p:sp>
        <p:nvSpPr>
          <p:cNvPr id="8" name="文本框 7"/>
          <p:cNvSpPr txBox="1"/>
          <p:nvPr/>
        </p:nvSpPr>
        <p:spPr>
          <a:xfrm>
            <a:off x="484094" y="1555364"/>
            <a:ext cx="2582117" cy="369332"/>
          </a:xfrm>
          <a:prstGeom prst="rect">
            <a:avLst/>
          </a:prstGeom>
          <a:noFill/>
        </p:spPr>
        <p:txBody>
          <a:bodyPr wrap="none" rtlCol="0">
            <a:spAutoFit/>
          </a:bodyPr>
          <a:lstStyle/>
          <a:p>
            <a:r>
              <a:rPr lang="en-US" altLang="zh-CN" dirty="0" smtClean="0"/>
              <a:t>25</a:t>
            </a:r>
            <a:r>
              <a:rPr lang="zh-CN" altLang="en-US" dirty="0" smtClean="0"/>
              <a:t>个并接的</a:t>
            </a:r>
            <a:r>
              <a:rPr lang="en-US" altLang="zh-CN" dirty="0" smtClean="0"/>
              <a:t>QET-TES</a:t>
            </a:r>
            <a:r>
              <a:rPr lang="zh-CN" altLang="en-US" dirty="0" smtClean="0"/>
              <a:t>阵列</a:t>
            </a:r>
            <a:endParaRPr lang="zh-CN" altLang="en-US" dirty="0"/>
          </a:p>
        </p:txBody>
      </p:sp>
      <p:sp>
        <p:nvSpPr>
          <p:cNvPr id="6" name="页脚占位符 5"/>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 引言</a:t>
            </a:r>
            <a:endParaRPr lang="zh-CN" altLang="en-US" dirty="0"/>
          </a:p>
        </p:txBody>
      </p:sp>
      <p:sp>
        <p:nvSpPr>
          <p:cNvPr id="3" name="内容占位符 2"/>
          <p:cNvSpPr>
            <a:spLocks noGrp="1"/>
          </p:cNvSpPr>
          <p:nvPr>
            <p:ph idx="1"/>
          </p:nvPr>
        </p:nvSpPr>
        <p:spPr/>
        <p:txBody>
          <a:bodyPr/>
          <a:lstStyle/>
          <a:p>
            <a:r>
              <a:rPr lang="en-US" altLang="zh-CN" dirty="0"/>
              <a:t>1.1</a:t>
            </a:r>
            <a:r>
              <a:rPr lang="zh-CN" altLang="en-US" dirty="0"/>
              <a:t>粒子与物质相互作用的信息载体</a:t>
            </a:r>
            <a:r>
              <a:rPr lang="en-US" altLang="zh-CN" dirty="0"/>
              <a:t>:</a:t>
            </a:r>
            <a:r>
              <a:rPr lang="zh-CN" altLang="en-US" dirty="0"/>
              <a:t>声子</a:t>
            </a:r>
            <a:r>
              <a:rPr lang="en-US" altLang="zh-CN" dirty="0"/>
              <a:t>,</a:t>
            </a:r>
            <a:r>
              <a:rPr lang="zh-CN" altLang="en-US" dirty="0"/>
              <a:t>电子</a:t>
            </a:r>
            <a:r>
              <a:rPr lang="en-US" altLang="zh-CN" dirty="0"/>
              <a:t>-</a:t>
            </a:r>
            <a:r>
              <a:rPr lang="zh-CN" altLang="en-US" dirty="0"/>
              <a:t>空穴</a:t>
            </a:r>
            <a:r>
              <a:rPr lang="en-US" altLang="zh-CN" dirty="0"/>
              <a:t>(</a:t>
            </a:r>
            <a:r>
              <a:rPr lang="zh-CN" altLang="en-US" dirty="0"/>
              <a:t>离子</a:t>
            </a:r>
            <a:r>
              <a:rPr lang="en-US" altLang="zh-CN" dirty="0"/>
              <a:t>)</a:t>
            </a:r>
            <a:r>
              <a:rPr lang="zh-CN" altLang="en-US" dirty="0"/>
              <a:t>对和闪烁荧光</a:t>
            </a:r>
            <a:endParaRPr lang="en-US" altLang="zh-CN" dirty="0"/>
          </a:p>
          <a:p>
            <a:r>
              <a:rPr lang="en-US" altLang="zh-CN" dirty="0"/>
              <a:t>1.2</a:t>
            </a:r>
            <a:r>
              <a:rPr lang="zh-CN" altLang="en-US" dirty="0"/>
              <a:t> 基于收集声子</a:t>
            </a:r>
            <a:r>
              <a:rPr lang="en-US" altLang="zh-CN" dirty="0"/>
              <a:t>(</a:t>
            </a:r>
            <a:r>
              <a:rPr lang="zh-CN" altLang="en-US" dirty="0"/>
              <a:t>热</a:t>
            </a:r>
            <a:r>
              <a:rPr lang="en-US" altLang="zh-CN" dirty="0"/>
              <a:t>)</a:t>
            </a:r>
            <a:r>
              <a:rPr lang="zh-CN" altLang="en-US" dirty="0"/>
              <a:t>及其次级粒子</a:t>
            </a:r>
            <a:r>
              <a:rPr lang="en-US" altLang="zh-CN" dirty="0"/>
              <a:t>(</a:t>
            </a:r>
            <a:r>
              <a:rPr lang="zh-CN" altLang="en-US" dirty="0"/>
              <a:t>准粒子</a:t>
            </a:r>
            <a:r>
              <a:rPr lang="en-US" altLang="zh-CN" dirty="0"/>
              <a:t>)</a:t>
            </a:r>
            <a:r>
              <a:rPr lang="zh-CN" altLang="en-US" dirty="0"/>
              <a:t>的低温粒子探测器</a:t>
            </a:r>
            <a:endParaRPr lang="en-US" altLang="zh-CN" dirty="0"/>
          </a:p>
          <a:p>
            <a:r>
              <a:rPr lang="en-US" altLang="zh-CN" dirty="0"/>
              <a:t>1.3</a:t>
            </a:r>
            <a:r>
              <a:rPr lang="zh-CN" altLang="en-US" dirty="0"/>
              <a:t> 低温粒子探测器的发展简史</a:t>
            </a:r>
          </a:p>
        </p:txBody>
      </p:sp>
      <p:sp>
        <p:nvSpPr>
          <p:cNvPr id="5" name="页脚占位符 4"/>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40116804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904349" y="1383739"/>
            <a:ext cx="7819351" cy="4165600"/>
          </a:xfrm>
          <a:prstGeom prst="rect">
            <a:avLst/>
          </a:prstGeom>
        </p:spPr>
      </p:pic>
      <p:sp>
        <p:nvSpPr>
          <p:cNvPr id="6" name="文本框 5"/>
          <p:cNvSpPr txBox="1"/>
          <p:nvPr/>
        </p:nvSpPr>
        <p:spPr>
          <a:xfrm>
            <a:off x="2715065" y="900332"/>
            <a:ext cx="2128468" cy="369332"/>
          </a:xfrm>
          <a:prstGeom prst="rect">
            <a:avLst/>
          </a:prstGeom>
          <a:noFill/>
        </p:spPr>
        <p:txBody>
          <a:bodyPr wrap="none" rtlCol="0">
            <a:spAutoFit/>
          </a:bodyPr>
          <a:lstStyle/>
          <a:p>
            <a:r>
              <a:rPr lang="en-US" altLang="zh-CN" dirty="0" smtClean="0"/>
              <a:t>TES</a:t>
            </a:r>
            <a:r>
              <a:rPr lang="zh-CN" altLang="en-US" dirty="0" smtClean="0"/>
              <a:t>阵列声子传感器</a:t>
            </a:r>
            <a:endParaRPr lang="zh-CN" altLang="en-US" dirty="0"/>
          </a:p>
        </p:txBody>
      </p:sp>
      <mc:AlternateContent xmlns:mc="http://schemas.openxmlformats.org/markup-compatibility/2006">
        <mc:Choice xmlns:a14="http://schemas.microsoft.com/office/drawing/2010/main" xmlns="" Requires="a14">
          <p:sp>
            <p:nvSpPr>
              <p:cNvPr id="7" name="文本框 6"/>
              <p:cNvSpPr txBox="1"/>
              <p:nvPr/>
            </p:nvSpPr>
            <p:spPr>
              <a:xfrm>
                <a:off x="2166425" y="5355862"/>
                <a:ext cx="9790694" cy="646331"/>
              </a:xfrm>
              <a:prstGeom prst="rect">
                <a:avLst/>
              </a:prstGeom>
              <a:noFill/>
            </p:spPr>
            <p:txBody>
              <a:bodyPr wrap="none" rtlCol="0">
                <a:spAutoFit/>
              </a:bodyPr>
              <a:lstStyle/>
              <a:p>
                <a:r>
                  <a:rPr lang="en-US" altLang="zh-CN" dirty="0" smtClean="0"/>
                  <a:t>A</a:t>
                </a:r>
                <a:r>
                  <a:rPr lang="zh-CN" altLang="en-US" dirty="0" smtClean="0"/>
                  <a:t>，</a:t>
                </a:r>
                <a:r>
                  <a:rPr lang="en-US" altLang="zh-CN" dirty="0" smtClean="0"/>
                  <a:t>B</a:t>
                </a:r>
                <a:r>
                  <a:rPr lang="zh-CN" altLang="en-US" dirty="0" smtClean="0"/>
                  <a:t>，</a:t>
                </a:r>
                <a:r>
                  <a:rPr lang="en-US" altLang="zh-CN" dirty="0" smtClean="0"/>
                  <a:t>C</a:t>
                </a:r>
                <a:r>
                  <a:rPr lang="zh-CN" altLang="en-US" dirty="0" smtClean="0"/>
                  <a:t>，</a:t>
                </a:r>
                <a:r>
                  <a:rPr lang="en-US" altLang="zh-CN" dirty="0" smtClean="0"/>
                  <a:t>D4</a:t>
                </a:r>
                <a:r>
                  <a:rPr lang="zh-CN" altLang="en-US" dirty="0" smtClean="0"/>
                  <a:t>个声子传感器，每个分为</a:t>
                </a:r>
                <a:r>
                  <a:rPr lang="en-US" altLang="zh-CN" dirty="0" smtClean="0"/>
                  <a:t>37</a:t>
                </a:r>
                <a:r>
                  <a:rPr lang="zh-CN" altLang="en-US" dirty="0" smtClean="0"/>
                  <a:t>个</a:t>
                </a:r>
                <a:r>
                  <a:rPr lang="en-US" altLang="zh-CN" dirty="0" smtClean="0"/>
                  <a:t>TES</a:t>
                </a:r>
                <a:r>
                  <a:rPr lang="zh-CN" altLang="en-US" dirty="0" smtClean="0"/>
                  <a:t>单元（</a:t>
                </a:r>
                <a:r>
                  <a:rPr lang="en-US" altLang="zh-CN" dirty="0" smtClean="0"/>
                  <a:t>5X5mm</a:t>
                </a:r>
                <a:r>
                  <a:rPr lang="en-US" altLang="zh-CN" baseline="30000" dirty="0" smtClean="0"/>
                  <a:t>2</a:t>
                </a:r>
                <a:r>
                  <a:rPr lang="zh-CN" altLang="en-US" dirty="0" smtClean="0"/>
                  <a:t>）每单元有</a:t>
                </a:r>
                <a:r>
                  <a:rPr lang="en-US" altLang="zh-CN" dirty="0" smtClean="0"/>
                  <a:t>12</a:t>
                </a:r>
                <a:r>
                  <a:rPr lang="zh-CN" altLang="en-US" dirty="0" smtClean="0"/>
                  <a:t>个</a:t>
                </a:r>
                <a:r>
                  <a:rPr lang="en-US" altLang="zh-CN" dirty="0" smtClean="0"/>
                  <a:t>TES</a:t>
                </a:r>
                <a:r>
                  <a:rPr lang="zh-CN" altLang="en-US" dirty="0" smtClean="0"/>
                  <a:t>元件并联连接</a:t>
                </a:r>
                <a:endParaRPr lang="en-US" altLang="zh-CN" dirty="0" smtClean="0"/>
              </a:p>
              <a:p>
                <a:r>
                  <a:rPr lang="zh-CN" altLang="en-US" dirty="0" smtClean="0"/>
                  <a:t>每元件</a:t>
                </a:r>
                <a:r>
                  <a:rPr lang="en-US" altLang="zh-CN" dirty="0" smtClean="0"/>
                  <a:t>2</a:t>
                </a:r>
                <a14:m>
                  <m:oMath xmlns:m="http://schemas.openxmlformats.org/officeDocument/2006/math">
                    <m:r>
                      <a:rPr lang="zh-CN" altLang="en-US" i="1" smtClean="0">
                        <a:latin typeface="Cambria Math" panose="02040503050406030204" pitchFamily="18" charset="0"/>
                      </a:rPr>
                      <m:t>𝜇</m:t>
                    </m:r>
                    <m:r>
                      <a:rPr lang="en-US" altLang="zh-CN" b="0" i="1" smtClean="0">
                        <a:latin typeface="Cambria Math" panose="02040503050406030204" pitchFamily="18" charset="0"/>
                      </a:rPr>
                      <m:t>𝑚</m:t>
                    </m:r>
                    <m:r>
                      <a:rPr lang="en-US" altLang="zh-CN" b="0" i="1" smtClean="0">
                        <a:latin typeface="Cambria Math" panose="02040503050406030204" pitchFamily="18" charset="0"/>
                      </a:rPr>
                      <m:t>  </m:t>
                    </m:r>
                    <m:r>
                      <a:rPr lang="zh-CN" altLang="en-US" i="1">
                        <a:latin typeface="Cambria Math" panose="02040503050406030204" pitchFamily="18" charset="0"/>
                      </a:rPr>
                      <m:t>宽的</m:t>
                    </m:r>
                    <m:r>
                      <m:rPr>
                        <m:sty m:val="p"/>
                      </m:rPr>
                      <a:rPr lang="en-US" altLang="zh-CN" i="1">
                        <a:latin typeface="Cambria Math" panose="02040503050406030204" pitchFamily="18" charset="0"/>
                      </a:rPr>
                      <m:t>W</m:t>
                    </m:r>
                  </m:oMath>
                </a14:m>
                <a:r>
                  <a:rPr lang="zh-CN" altLang="en-US" dirty="0" smtClean="0"/>
                  <a:t> 微条（厚度）</a:t>
                </a:r>
                <a:r>
                  <a:rPr lang="en-US" altLang="zh-CN" dirty="0" smtClean="0"/>
                  <a:t>40nm</a:t>
                </a:r>
                <a:r>
                  <a:rPr lang="zh-CN" altLang="en-US" dirty="0" smtClean="0"/>
                  <a:t> 通过</a:t>
                </a:r>
                <a:r>
                  <a:rPr lang="en-US" altLang="zh-CN" dirty="0" smtClean="0"/>
                  <a:t>Al-fin</a:t>
                </a:r>
                <a:r>
                  <a:rPr lang="zh-CN" altLang="en-US" dirty="0" smtClean="0"/>
                  <a:t>连接</a:t>
                </a:r>
                <a:endParaRPr lang="zh-CN" altLang="en-US" dirty="0"/>
              </a:p>
            </p:txBody>
          </p:sp>
        </mc:Choice>
        <mc:Fallback>
          <p:sp>
            <p:nvSpPr>
              <p:cNvPr id="7" name="文本框 6"/>
              <p:cNvSpPr txBox="1">
                <a:spLocks noRot="1" noChangeAspect="1" noMove="1" noResize="1" noEditPoints="1" noAdjustHandles="1" noChangeArrowheads="1" noChangeShapeType="1" noTextEdit="1"/>
              </p:cNvSpPr>
              <p:nvPr/>
            </p:nvSpPr>
            <p:spPr>
              <a:xfrm>
                <a:off x="2166425" y="5355862"/>
                <a:ext cx="9790694" cy="646331"/>
              </a:xfrm>
              <a:prstGeom prst="rect">
                <a:avLst/>
              </a:prstGeom>
              <a:blipFill rotWithShape="0">
                <a:blip r:embed="rId3"/>
                <a:stretch>
                  <a:fillRect l="-498" t="-8491" b="-15094"/>
                </a:stretch>
              </a:blipFill>
            </p:spPr>
            <p:txBody>
              <a:bodyPr/>
              <a:lstStyle/>
              <a:p>
                <a:r>
                  <a:rPr lang="zh-CN" altLang="en-US">
                    <a:noFill/>
                  </a:rPr>
                  <a:t> </a:t>
                </a:r>
              </a:p>
            </p:txBody>
          </p:sp>
        </mc:Fallback>
      </mc:AlternateContent>
      <p:sp>
        <p:nvSpPr>
          <p:cNvPr id="9" name="矩形 8"/>
          <p:cNvSpPr/>
          <p:nvPr/>
        </p:nvSpPr>
        <p:spPr>
          <a:xfrm>
            <a:off x="575458" y="6350600"/>
            <a:ext cx="4908523" cy="369332"/>
          </a:xfrm>
          <a:prstGeom prst="rect">
            <a:avLst/>
          </a:prstGeom>
        </p:spPr>
        <p:txBody>
          <a:bodyPr wrap="none">
            <a:spAutoFit/>
          </a:bodyPr>
          <a:lstStyle/>
          <a:p>
            <a:r>
              <a:rPr lang="en-US" altLang="zh-CN" dirty="0" smtClean="0"/>
              <a:t>[1]</a:t>
            </a:r>
            <a:r>
              <a:rPr lang="zh-CN" altLang="en-US" dirty="0" smtClean="0"/>
              <a:t> </a:t>
            </a:r>
            <a:r>
              <a:rPr lang="en-US" altLang="zh-CN" dirty="0"/>
              <a:t>D.</a:t>
            </a:r>
            <a:r>
              <a:rPr lang="zh-CN" altLang="en-US" dirty="0"/>
              <a:t> </a:t>
            </a:r>
            <a:r>
              <a:rPr lang="en-US" altLang="zh-CN" dirty="0"/>
              <a:t>Abrams, et al. Phys. Rev. D66, 122003 (2002)</a:t>
            </a:r>
            <a:endParaRPr lang="zh-CN" altLang="en-US" dirty="0"/>
          </a:p>
        </p:txBody>
      </p:sp>
      <p:sp>
        <p:nvSpPr>
          <p:cNvPr id="2" name="矩形 1"/>
          <p:cNvSpPr/>
          <p:nvPr/>
        </p:nvSpPr>
        <p:spPr>
          <a:xfrm>
            <a:off x="4576336" y="889870"/>
            <a:ext cx="3333926" cy="369332"/>
          </a:xfrm>
          <a:prstGeom prst="rect">
            <a:avLst/>
          </a:prstGeom>
        </p:spPr>
        <p:txBody>
          <a:bodyPr wrap="none">
            <a:spAutoFit/>
          </a:bodyPr>
          <a:lstStyle/>
          <a:p>
            <a:r>
              <a:rPr lang="zh-CN" altLang="en-US" dirty="0" smtClean="0"/>
              <a:t>（</a:t>
            </a:r>
            <a:r>
              <a:rPr lang="en-US" altLang="zh-CN" dirty="0" smtClean="0"/>
              <a:t>37</a:t>
            </a:r>
            <a:r>
              <a:rPr lang="zh-CN" altLang="en-US" dirty="0" smtClean="0"/>
              <a:t>个</a:t>
            </a:r>
            <a:r>
              <a:rPr lang="zh-CN" altLang="en-US" dirty="0"/>
              <a:t>并接的</a:t>
            </a:r>
            <a:r>
              <a:rPr lang="en-US" altLang="zh-CN" dirty="0"/>
              <a:t>QET-TES</a:t>
            </a:r>
            <a:r>
              <a:rPr lang="zh-CN" altLang="en-US" dirty="0" smtClean="0"/>
              <a:t>阵列 </a:t>
            </a:r>
            <a:r>
              <a:rPr lang="en-US" altLang="zh-CN" dirty="0" smtClean="0"/>
              <a:t>X4</a:t>
            </a:r>
            <a:r>
              <a:rPr lang="zh-CN" altLang="en-US" dirty="0" smtClean="0"/>
              <a:t>）</a:t>
            </a:r>
            <a:endParaRPr lang="zh-CN" altLang="en-US" dirty="0"/>
          </a:p>
        </p:txBody>
      </p:sp>
      <p:sp>
        <p:nvSpPr>
          <p:cNvPr id="10" name="页脚占位符 9"/>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12898899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092239" y="461537"/>
            <a:ext cx="3696846" cy="461665"/>
          </a:xfrm>
          <a:prstGeom prst="rect">
            <a:avLst/>
          </a:prstGeom>
          <a:noFill/>
        </p:spPr>
        <p:txBody>
          <a:bodyPr wrap="none" rtlCol="0">
            <a:spAutoFit/>
          </a:bodyPr>
          <a:lstStyle/>
          <a:p>
            <a:r>
              <a:rPr lang="en-US" altLang="zh-CN" dirty="0" smtClean="0"/>
              <a:t>Y</a:t>
            </a:r>
            <a:r>
              <a:rPr lang="zh-CN" altLang="en-US" dirty="0" smtClean="0"/>
              <a:t>值和反冲的类型有明显的依赖性</a:t>
            </a:r>
            <a:r>
              <a:rPr lang="zh-CN" altLang="en-US" sz="2400" b="1" dirty="0" smtClean="0"/>
              <a:t>  </a:t>
            </a:r>
            <a:endParaRPr lang="zh-CN" altLang="en-US" sz="2400" b="1" dirty="0"/>
          </a:p>
        </p:txBody>
      </p:sp>
      <p:pic>
        <p:nvPicPr>
          <p:cNvPr id="6" name="图片 5"/>
          <p:cNvPicPr/>
          <p:nvPr/>
        </p:nvPicPr>
        <p:blipFill>
          <a:blip r:embed="rId3">
            <a:extLst>
              <a:ext uri="{28A0092B-C50C-407E-A947-70E740481C1C}">
                <a14:useLocalDpi xmlns:a14="http://schemas.microsoft.com/office/drawing/2010/main" xmlns="" val="0"/>
              </a:ext>
            </a:extLst>
          </a:blip>
          <a:srcRect/>
          <a:stretch>
            <a:fillRect/>
          </a:stretch>
        </p:blipFill>
        <p:spPr bwMode="auto">
          <a:xfrm>
            <a:off x="1748118" y="1933574"/>
            <a:ext cx="5957047" cy="4144497"/>
          </a:xfrm>
          <a:prstGeom prst="rect">
            <a:avLst/>
          </a:prstGeom>
          <a:noFill/>
          <a:ln>
            <a:noFill/>
          </a:ln>
        </p:spPr>
      </p:pic>
      <p:sp>
        <p:nvSpPr>
          <p:cNvPr id="7" name="文本框 6"/>
          <p:cNvSpPr txBox="1"/>
          <p:nvPr/>
        </p:nvSpPr>
        <p:spPr>
          <a:xfrm>
            <a:off x="7046259" y="1748908"/>
            <a:ext cx="5038559" cy="1477328"/>
          </a:xfrm>
          <a:prstGeom prst="rect">
            <a:avLst/>
          </a:prstGeom>
          <a:noFill/>
        </p:spPr>
        <p:txBody>
          <a:bodyPr wrap="none" rtlCol="0">
            <a:spAutoFit/>
          </a:bodyPr>
          <a:lstStyle/>
          <a:p>
            <a:r>
              <a:rPr lang="zh-CN" altLang="en-US" dirty="0" smtClean="0"/>
              <a:t>一个用</a:t>
            </a:r>
            <a:r>
              <a:rPr lang="en-US" altLang="zh-CN" dirty="0" err="1" smtClean="0"/>
              <a:t>Ge</a:t>
            </a:r>
            <a:r>
              <a:rPr lang="zh-CN" altLang="en-US" dirty="0" smtClean="0"/>
              <a:t>半导体探测器和</a:t>
            </a:r>
            <a:r>
              <a:rPr lang="en-US" altLang="zh-CN" dirty="0" smtClean="0"/>
              <a:t>NTD</a:t>
            </a:r>
            <a:r>
              <a:rPr lang="zh-CN" altLang="en-US" dirty="0" smtClean="0"/>
              <a:t>温度传感器</a:t>
            </a:r>
            <a:r>
              <a:rPr lang="en-US" altLang="zh-CN" dirty="0" smtClean="0"/>
              <a:t>@25mK</a:t>
            </a:r>
          </a:p>
          <a:p>
            <a:r>
              <a:rPr lang="zh-CN" altLang="en-US" dirty="0" smtClean="0"/>
              <a:t>制作的双信号同时测量显示的</a:t>
            </a:r>
            <a:r>
              <a:rPr lang="en-US" altLang="zh-CN" dirty="0" smtClean="0"/>
              <a:t>1334</a:t>
            </a:r>
            <a:r>
              <a:rPr lang="zh-CN" altLang="en-US" dirty="0" smtClean="0"/>
              <a:t>个电子型反冲</a:t>
            </a:r>
            <a:endParaRPr lang="en-US" altLang="zh-CN" dirty="0" smtClean="0"/>
          </a:p>
          <a:p>
            <a:r>
              <a:rPr lang="zh-CN" altLang="en-US" dirty="0" smtClean="0"/>
              <a:t>（</a:t>
            </a:r>
            <a:r>
              <a:rPr lang="en-US" altLang="zh-CN" dirty="0" smtClean="0"/>
              <a:t>60Co</a:t>
            </a:r>
            <a:r>
              <a:rPr lang="zh-CN" altLang="en-US" dirty="0" smtClean="0"/>
              <a:t>伽玛）事件</a:t>
            </a:r>
            <a:r>
              <a:rPr lang="en-US" altLang="zh-CN" dirty="0" smtClean="0"/>
              <a:t>(</a:t>
            </a:r>
            <a:r>
              <a:rPr lang="zh-CN" altLang="en-US" dirty="0" smtClean="0"/>
              <a:t>黑</a:t>
            </a:r>
            <a:r>
              <a:rPr lang="en-US" altLang="zh-CN" dirty="0" smtClean="0"/>
              <a:t>X)</a:t>
            </a:r>
            <a:r>
              <a:rPr lang="zh-CN" altLang="en-US" dirty="0" smtClean="0"/>
              <a:t> 和</a:t>
            </a:r>
            <a:r>
              <a:rPr lang="en-US" altLang="zh-CN" dirty="0" smtClean="0"/>
              <a:t>616</a:t>
            </a:r>
            <a:r>
              <a:rPr lang="zh-CN" altLang="en-US" dirty="0" smtClean="0"/>
              <a:t>中子引起和反冲型</a:t>
            </a:r>
            <a:endParaRPr lang="en-US" altLang="zh-CN" dirty="0" smtClean="0"/>
          </a:p>
          <a:p>
            <a:r>
              <a:rPr lang="zh-CN" altLang="en-US" dirty="0" smtClean="0"/>
              <a:t>事件</a:t>
            </a:r>
            <a:r>
              <a:rPr lang="en-US" altLang="zh-CN" dirty="0" smtClean="0"/>
              <a:t>(</a:t>
            </a:r>
            <a:r>
              <a:rPr lang="zh-CN" altLang="en-US" dirty="0" smtClean="0"/>
              <a:t>灰点</a:t>
            </a:r>
            <a:r>
              <a:rPr lang="en-US" altLang="zh-CN" dirty="0" smtClean="0"/>
              <a:t>)</a:t>
            </a:r>
            <a:r>
              <a:rPr lang="zh-CN" altLang="en-US" dirty="0" smtClean="0"/>
              <a:t> 在相对电离能损</a:t>
            </a:r>
            <a:r>
              <a:rPr lang="en-US" altLang="zh-CN" dirty="0" smtClean="0"/>
              <a:t>(Y)</a:t>
            </a:r>
            <a:r>
              <a:rPr lang="zh-CN" altLang="en-US" dirty="0" smtClean="0"/>
              <a:t>和反冲动能的两维</a:t>
            </a:r>
            <a:endParaRPr lang="en-US" altLang="zh-CN" dirty="0" smtClean="0"/>
          </a:p>
          <a:p>
            <a:r>
              <a:rPr lang="zh-CN" altLang="en-US" dirty="0"/>
              <a:t> </a:t>
            </a:r>
            <a:r>
              <a:rPr lang="zh-CN" altLang="en-US" dirty="0" smtClean="0"/>
              <a:t>散点图</a:t>
            </a:r>
            <a:r>
              <a:rPr lang="en-US" altLang="zh-CN" dirty="0" smtClean="0"/>
              <a:t>[1]</a:t>
            </a:r>
            <a:endParaRPr lang="zh-CN" altLang="en-US" dirty="0"/>
          </a:p>
        </p:txBody>
      </p:sp>
      <p:sp>
        <p:nvSpPr>
          <p:cNvPr id="2" name="文本框 1"/>
          <p:cNvSpPr txBox="1"/>
          <p:nvPr/>
        </p:nvSpPr>
        <p:spPr>
          <a:xfrm>
            <a:off x="6827809" y="6343338"/>
            <a:ext cx="4908523" cy="369332"/>
          </a:xfrm>
          <a:prstGeom prst="rect">
            <a:avLst/>
          </a:prstGeom>
          <a:noFill/>
        </p:spPr>
        <p:txBody>
          <a:bodyPr wrap="none" rtlCol="0">
            <a:spAutoFit/>
          </a:bodyPr>
          <a:lstStyle/>
          <a:p>
            <a:r>
              <a:rPr lang="en-US" altLang="zh-CN" dirty="0" smtClean="0"/>
              <a:t>[1]</a:t>
            </a:r>
            <a:r>
              <a:rPr lang="zh-CN" altLang="en-US" dirty="0" smtClean="0"/>
              <a:t> </a:t>
            </a:r>
            <a:r>
              <a:rPr lang="en-US" altLang="zh-CN" dirty="0" smtClean="0"/>
              <a:t>D.</a:t>
            </a:r>
            <a:r>
              <a:rPr lang="zh-CN" altLang="en-US" dirty="0" smtClean="0"/>
              <a:t> </a:t>
            </a:r>
            <a:r>
              <a:rPr lang="en-US" altLang="zh-CN" dirty="0" smtClean="0"/>
              <a:t>Abrams, et al. Phys. Rev. D66, 122003 (2002)</a:t>
            </a:r>
            <a:endParaRPr lang="zh-CN" altLang="en-US" dirty="0"/>
          </a:p>
        </p:txBody>
      </p:sp>
      <p:pic>
        <p:nvPicPr>
          <p:cNvPr id="3" name="图片 2"/>
          <p:cNvPicPr>
            <a:picLocks noChangeAspect="1"/>
          </p:cNvPicPr>
          <p:nvPr/>
        </p:nvPicPr>
        <p:blipFill>
          <a:blip r:embed="rId4"/>
          <a:stretch>
            <a:fillRect/>
          </a:stretch>
        </p:blipFill>
        <p:spPr>
          <a:xfrm>
            <a:off x="7727315" y="3555146"/>
            <a:ext cx="3809700" cy="2661131"/>
          </a:xfrm>
          <a:prstGeom prst="rect">
            <a:avLst/>
          </a:prstGeom>
        </p:spPr>
      </p:pic>
      <mc:AlternateContent xmlns:mc="http://schemas.openxmlformats.org/markup-compatibility/2006">
        <mc:Choice xmlns:a14="http://schemas.microsoft.com/office/drawing/2010/main" xmlns="" Requires="a14">
          <p:sp>
            <p:nvSpPr>
              <p:cNvPr id="8" name="文本框 7"/>
              <p:cNvSpPr txBox="1"/>
              <p:nvPr/>
            </p:nvSpPr>
            <p:spPr>
              <a:xfrm>
                <a:off x="7301753" y="1021976"/>
                <a:ext cx="3054682" cy="4969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𝑌</m:t>
                      </m:r>
                      <m:sSubSup>
                        <m:sSubSupPr>
                          <m:ctrlPr>
                            <a:rPr lang="en-US" altLang="zh-CN" sz="2400" b="0" i="1" smtClean="0">
                              <a:latin typeface="Cambria Math" panose="02040503050406030204" pitchFamily="18" charset="0"/>
                            </a:rPr>
                          </m:ctrlPr>
                        </m:sSubSupPr>
                        <m:e>
                          <m:r>
                            <a:rPr lang="en-US" altLang="zh-CN" sz="2400" b="0" i="1" smtClean="0">
                              <a:latin typeface="Cambria Math" panose="02040503050406030204" pitchFamily="18" charset="0"/>
                              <a:ea typeface="Cambria Math" panose="02040503050406030204" pitchFamily="18" charset="0"/>
                            </a:rPr>
                            <m:t>~</m:t>
                          </m:r>
                        </m:e>
                        <m:sub>
                          <m:r>
                            <a:rPr lang="en-US" altLang="zh-CN" sz="2400" b="0" i="1" smtClean="0">
                              <a:latin typeface="Cambria Math" panose="02040503050406030204" pitchFamily="18" charset="0"/>
                            </a:rPr>
                            <m:t>0.3  </m:t>
                          </m:r>
                          <m:r>
                            <a:rPr lang="en-US" altLang="zh-CN" sz="2400" b="0" i="1" smtClean="0">
                              <a:latin typeface="Cambria Math" panose="02040503050406030204" pitchFamily="18" charset="0"/>
                            </a:rPr>
                            <m:t>𝑛𝑢𝑐𝑙𝑒𝑎𝑟</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𝑟𝑒𝑐𝑜𝑖𝑙𝑙𝑒𝑟</m:t>
                          </m:r>
                          <m:r>
                            <a:rPr lang="en-US" altLang="zh-CN" sz="2400" b="0" i="1" smtClean="0">
                              <a:latin typeface="Cambria Math" panose="02040503050406030204" pitchFamily="18" charset="0"/>
                            </a:rPr>
                            <m:t> </m:t>
                          </m:r>
                        </m:sub>
                        <m:sup>
                          <m:r>
                            <a:rPr lang="en-US" altLang="zh-CN" sz="2400" b="0" i="1" smtClean="0">
                              <a:latin typeface="Cambria Math" panose="02040503050406030204" pitchFamily="18" charset="0"/>
                            </a:rPr>
                            <m:t>1  </m:t>
                          </m:r>
                          <m:r>
                            <a:rPr lang="en-US" altLang="zh-CN" sz="2400" b="0" i="1" smtClean="0">
                              <a:latin typeface="Cambria Math" panose="02040503050406030204" pitchFamily="18" charset="0"/>
                            </a:rPr>
                            <m:t>𝑒𝑙𝑒𝑐𝑡𝑟𝑜𝑛𝑖𝑐</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𝑟𝑒𝑐𝑜𝑖𝑙𝑙𝑒𝑟</m:t>
                          </m:r>
                        </m:sup>
                      </m:sSubSup>
                    </m:oMath>
                  </m:oMathPara>
                </a14:m>
                <a:endParaRPr lang="zh-CN" altLang="en-US" sz="2400" dirty="0"/>
              </a:p>
            </p:txBody>
          </p:sp>
        </mc:Choice>
        <mc:Fallback>
          <p:sp>
            <p:nvSpPr>
              <p:cNvPr id="8" name="文本框 7"/>
              <p:cNvSpPr txBox="1">
                <a:spLocks noRot="1" noChangeAspect="1" noMove="1" noResize="1" noEditPoints="1" noAdjustHandles="1" noChangeArrowheads="1" noChangeShapeType="1" noTextEdit="1"/>
              </p:cNvSpPr>
              <p:nvPr/>
            </p:nvSpPr>
            <p:spPr>
              <a:xfrm>
                <a:off x="7301753" y="1021976"/>
                <a:ext cx="3054682" cy="496996"/>
              </a:xfrm>
              <a:prstGeom prst="rect">
                <a:avLst/>
              </a:prstGeom>
              <a:blipFill rotWithShape="0">
                <a:blip r:embed="rId5"/>
                <a:stretch>
                  <a:fillRect/>
                </a:stretch>
              </a:blipFill>
            </p:spPr>
            <p:txBody>
              <a:bodyPr/>
              <a:lstStyle/>
              <a:p>
                <a:r>
                  <a:rPr lang="zh-CN" altLang="en-US">
                    <a:noFill/>
                  </a:rPr>
                  <a:t> </a:t>
                </a:r>
              </a:p>
            </p:txBody>
          </p:sp>
        </mc:Fallback>
      </mc:AlternateContent>
      <p:sp>
        <p:nvSpPr>
          <p:cNvPr id="9" name="TextBox 8"/>
          <p:cNvSpPr txBox="1"/>
          <p:nvPr/>
        </p:nvSpPr>
        <p:spPr>
          <a:xfrm>
            <a:off x="781664" y="294967"/>
            <a:ext cx="3642344" cy="461665"/>
          </a:xfrm>
          <a:prstGeom prst="rect">
            <a:avLst/>
          </a:prstGeom>
          <a:noFill/>
        </p:spPr>
        <p:txBody>
          <a:bodyPr wrap="none" rtlCol="0">
            <a:spAutoFit/>
          </a:bodyPr>
          <a:lstStyle/>
          <a:p>
            <a:r>
              <a:rPr lang="en-US" altLang="zh-CN" sz="2400" b="1" dirty="0" smtClean="0"/>
              <a:t>2.5 </a:t>
            </a:r>
            <a:r>
              <a:rPr lang="zh-CN" altLang="en-US" sz="2400" b="1" dirty="0" smtClean="0"/>
              <a:t>双信息载体测量的</a:t>
            </a:r>
            <a:r>
              <a:rPr lang="en-US" altLang="zh-CN" sz="2400" b="1" dirty="0" smtClean="0"/>
              <a:t>CPD</a:t>
            </a:r>
            <a:endParaRPr lang="zh-CN" altLang="en-US" sz="2400" b="1" dirty="0"/>
          </a:p>
        </p:txBody>
      </p:sp>
      <p:graphicFrame>
        <p:nvGraphicFramePr>
          <p:cNvPr id="11" name="对象 10"/>
          <p:cNvGraphicFramePr>
            <a:graphicFrameLocks noChangeAspect="1"/>
          </p:cNvGraphicFramePr>
          <p:nvPr/>
        </p:nvGraphicFramePr>
        <p:xfrm>
          <a:off x="2138516" y="752167"/>
          <a:ext cx="3200401" cy="1078395"/>
        </p:xfrm>
        <a:graphic>
          <a:graphicData uri="http://schemas.openxmlformats.org/presentationml/2006/ole">
            <p:oleObj spid="_x0000_s86018" name="Equation" r:id="rId6" imgW="1168200" imgH="393480" progId="Equation.DSMT4">
              <p:embed/>
            </p:oleObj>
          </a:graphicData>
        </a:graphic>
      </p:graphicFrame>
      <p:sp>
        <p:nvSpPr>
          <p:cNvPr id="12" name="页脚占位符 11"/>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2151674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 一些典型的范例</a:t>
            </a:r>
            <a:endParaRPr lang="zh-CN" altLang="en-US" dirty="0"/>
          </a:p>
        </p:txBody>
      </p:sp>
      <p:sp>
        <p:nvSpPr>
          <p:cNvPr id="3" name="内容占位符 2"/>
          <p:cNvSpPr>
            <a:spLocks noGrp="1"/>
          </p:cNvSpPr>
          <p:nvPr>
            <p:ph idx="1"/>
          </p:nvPr>
        </p:nvSpPr>
        <p:spPr/>
        <p:txBody>
          <a:bodyPr/>
          <a:lstStyle/>
          <a:p>
            <a:r>
              <a:rPr lang="en-US" altLang="zh-CN" dirty="0" smtClean="0"/>
              <a:t>3.1</a:t>
            </a:r>
            <a:r>
              <a:rPr lang="zh-CN" altLang="en-US" dirty="0" smtClean="0"/>
              <a:t>用于暗物质粒子直接寻找的</a:t>
            </a:r>
            <a:r>
              <a:rPr lang="en-US" altLang="zh-CN" dirty="0" smtClean="0"/>
              <a:t>CPD</a:t>
            </a:r>
            <a:r>
              <a:rPr lang="zh-CN" altLang="en-US" dirty="0" smtClean="0"/>
              <a:t>（</a:t>
            </a:r>
            <a:r>
              <a:rPr lang="en-US" altLang="zh-CN" dirty="0" smtClean="0"/>
              <a:t>EDELWESS</a:t>
            </a:r>
            <a:r>
              <a:rPr lang="zh-CN" altLang="en-US" dirty="0" smtClean="0"/>
              <a:t>，</a:t>
            </a:r>
            <a:r>
              <a:rPr lang="en-US" altLang="zh-CN" dirty="0" smtClean="0"/>
              <a:t>CDMS</a:t>
            </a:r>
            <a:r>
              <a:rPr lang="zh-CN" altLang="en-US" dirty="0" smtClean="0"/>
              <a:t>）</a:t>
            </a:r>
            <a:endParaRPr lang="en-US" altLang="zh-CN" dirty="0" smtClean="0"/>
          </a:p>
          <a:p>
            <a:r>
              <a:rPr lang="en-US" altLang="zh-CN" dirty="0" smtClean="0"/>
              <a:t>3.2</a:t>
            </a:r>
            <a:r>
              <a:rPr lang="zh-CN" altLang="en-US" dirty="0" smtClean="0"/>
              <a:t>用于稀有衰变研究的</a:t>
            </a:r>
            <a:r>
              <a:rPr lang="en-US" altLang="zh-CN" dirty="0" smtClean="0"/>
              <a:t>CPD</a:t>
            </a:r>
            <a:r>
              <a:rPr lang="zh-CN" altLang="en-US" dirty="0" smtClean="0"/>
              <a:t>（</a:t>
            </a:r>
            <a:r>
              <a:rPr lang="en-US" altLang="zh-CN" dirty="0" smtClean="0"/>
              <a:t>CUORE</a:t>
            </a:r>
            <a:r>
              <a:rPr lang="zh-CN" altLang="en-US" dirty="0" smtClean="0"/>
              <a:t>）</a:t>
            </a:r>
            <a:endParaRPr lang="en-US" altLang="zh-CN" dirty="0" smtClean="0"/>
          </a:p>
          <a:p>
            <a:r>
              <a:rPr lang="en-US" altLang="zh-CN" dirty="0" smtClean="0"/>
              <a:t>3.3</a:t>
            </a:r>
            <a:r>
              <a:rPr lang="zh-CN" altLang="en-US" dirty="0" smtClean="0"/>
              <a:t>用于超精细结构研究的</a:t>
            </a:r>
            <a:r>
              <a:rPr lang="en-US" altLang="zh-CN" dirty="0" smtClean="0"/>
              <a:t>CPD</a:t>
            </a:r>
            <a:r>
              <a:rPr lang="zh-CN" altLang="en-US" dirty="0" smtClean="0"/>
              <a:t>（</a:t>
            </a:r>
            <a:r>
              <a:rPr lang="en-US" altLang="zh-CN" dirty="0" smtClean="0"/>
              <a:t>Lamb</a:t>
            </a:r>
            <a:r>
              <a:rPr lang="zh-CN" altLang="en-US" dirty="0" smtClean="0"/>
              <a:t> </a:t>
            </a:r>
            <a:r>
              <a:rPr lang="en-US" altLang="zh-CN" dirty="0" smtClean="0"/>
              <a:t>shift of U</a:t>
            </a:r>
            <a:r>
              <a:rPr lang="en-US" altLang="zh-CN" baseline="30000" dirty="0" smtClean="0"/>
              <a:t>91+</a:t>
            </a:r>
            <a:r>
              <a:rPr lang="zh-CN" altLang="en-US" dirty="0" smtClean="0"/>
              <a:t>）</a:t>
            </a:r>
            <a:endParaRPr lang="en-US" altLang="zh-CN" dirty="0" smtClean="0"/>
          </a:p>
          <a:p>
            <a:r>
              <a:rPr lang="en-US" altLang="zh-CN" dirty="0" smtClean="0"/>
              <a:t>3.4</a:t>
            </a:r>
            <a:r>
              <a:rPr lang="zh-CN" altLang="en-US" dirty="0" smtClean="0"/>
              <a:t>用于</a:t>
            </a:r>
            <a:r>
              <a:rPr lang="en-US" altLang="zh-CN" dirty="0" smtClean="0"/>
              <a:t>X-</a:t>
            </a:r>
            <a:r>
              <a:rPr lang="zh-CN" altLang="en-US" dirty="0" smtClean="0"/>
              <a:t>天文学和宇宙学（</a:t>
            </a:r>
            <a:r>
              <a:rPr lang="en-US" altLang="zh-CN" dirty="0" smtClean="0"/>
              <a:t>CMB</a:t>
            </a:r>
            <a:r>
              <a:rPr lang="zh-CN" altLang="en-US" dirty="0" smtClean="0"/>
              <a:t>）的</a:t>
            </a:r>
            <a:r>
              <a:rPr lang="en-US" altLang="zh-CN" dirty="0" smtClean="0"/>
              <a:t>CPD</a:t>
            </a:r>
            <a:endParaRPr lang="zh-CN" altLang="en-US" dirty="0"/>
          </a:p>
        </p:txBody>
      </p:sp>
      <p:sp>
        <p:nvSpPr>
          <p:cNvPr id="5" name="页脚占位符 4"/>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2515641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60206" y="1752203"/>
            <a:ext cx="7585588" cy="461665"/>
          </a:xfrm>
          <a:prstGeom prst="rect">
            <a:avLst/>
          </a:prstGeom>
        </p:spPr>
        <p:txBody>
          <a:bodyPr wrap="square">
            <a:spAutoFit/>
          </a:bodyPr>
          <a:lstStyle/>
          <a:p>
            <a:r>
              <a:rPr lang="en-US" altLang="zh-CN" sz="2400" dirty="0" smtClean="0"/>
              <a:t>3.1</a:t>
            </a:r>
            <a:r>
              <a:rPr lang="zh-CN" altLang="en-US" sz="2400" dirty="0" smtClean="0"/>
              <a:t>用于暗物质粒子直接寻找的</a:t>
            </a:r>
            <a:r>
              <a:rPr lang="en-US" altLang="zh-CN" sz="2400" dirty="0" smtClean="0"/>
              <a:t>CPD</a:t>
            </a:r>
          </a:p>
        </p:txBody>
      </p:sp>
      <p:sp>
        <p:nvSpPr>
          <p:cNvPr id="6" name="TextBox 5"/>
          <p:cNvSpPr txBox="1"/>
          <p:nvPr/>
        </p:nvSpPr>
        <p:spPr>
          <a:xfrm>
            <a:off x="1179871" y="914400"/>
            <a:ext cx="4419800" cy="769441"/>
          </a:xfrm>
          <a:prstGeom prst="rect">
            <a:avLst/>
          </a:prstGeom>
          <a:noFill/>
        </p:spPr>
        <p:txBody>
          <a:bodyPr wrap="none" rtlCol="0">
            <a:spAutoFit/>
          </a:bodyPr>
          <a:lstStyle/>
          <a:p>
            <a:r>
              <a:rPr lang="en-US" altLang="zh-CN" sz="4400" dirty="0" smtClean="0"/>
              <a:t>3</a:t>
            </a:r>
            <a:r>
              <a:rPr lang="zh-CN" altLang="en-US" sz="4400" dirty="0" smtClean="0"/>
              <a:t>一些典型的范例</a:t>
            </a:r>
            <a:endParaRPr lang="zh-CN" altLang="en-US" sz="4400" dirty="0"/>
          </a:p>
        </p:txBody>
      </p:sp>
      <mc:AlternateContent xmlns:mc="http://schemas.openxmlformats.org/markup-compatibility/2006">
        <mc:Choice xmlns:a14="http://schemas.microsoft.com/office/drawing/2010/main" xmlns="" Requires="a14">
          <p:sp>
            <p:nvSpPr>
              <p:cNvPr id="3" name="文本框 2"/>
              <p:cNvSpPr txBox="1"/>
              <p:nvPr/>
            </p:nvSpPr>
            <p:spPr>
              <a:xfrm>
                <a:off x="2302831" y="2971800"/>
                <a:ext cx="2650169" cy="276999"/>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𝑊𝐼𝑀𝑃</m:t>
                      </m:r>
                      <m:r>
                        <a:rPr lang="en-US" altLang="zh-CN" b="0" i="1" smtClean="0">
                          <a:latin typeface="Cambria Math" panose="02040503050406030204" pitchFamily="18" charset="0"/>
                        </a:rPr>
                        <m:t>+</m:t>
                      </m:r>
                      <m:r>
                        <a:rPr lang="en-US" altLang="zh-CN" b="0" i="1" smtClean="0">
                          <a:latin typeface="Cambria Math" panose="02040503050406030204" pitchFamily="18" charset="0"/>
                        </a:rPr>
                        <m:t>𝐴</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𝑊𝐼𝑀𝑃</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𝐴</m:t>
                      </m:r>
                    </m:oMath>
                  </m:oMathPara>
                </a14:m>
                <a:endParaRPr lang="zh-CN" altLang="en-US" dirty="0"/>
              </a:p>
            </p:txBody>
          </p:sp>
        </mc:Choice>
        <mc:Fallback>
          <p:sp>
            <p:nvSpPr>
              <p:cNvPr id="3" name="文本框 2"/>
              <p:cNvSpPr txBox="1">
                <a:spLocks noRot="1" noChangeAspect="1" noMove="1" noResize="1" noEditPoints="1" noAdjustHandles="1" noChangeArrowheads="1" noChangeShapeType="1" noTextEdit="1"/>
              </p:cNvSpPr>
              <p:nvPr/>
            </p:nvSpPr>
            <p:spPr>
              <a:xfrm>
                <a:off x="2302831" y="2971800"/>
                <a:ext cx="2650169" cy="276999"/>
              </a:xfrm>
              <a:prstGeom prst="rect">
                <a:avLst/>
              </a:prstGeom>
              <a:blipFill rotWithShape="0">
                <a:blip r:embed="rId2"/>
                <a:stretch>
                  <a:fillRect b="-6667"/>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xmlns="" Requires="a14">
          <p:sp>
            <p:nvSpPr>
              <p:cNvPr id="5" name="文本框 4"/>
              <p:cNvSpPr txBox="1"/>
              <p:nvPr/>
            </p:nvSpPr>
            <p:spPr>
              <a:xfrm>
                <a:off x="3012141" y="4308151"/>
                <a:ext cx="6925235" cy="570156"/>
              </a:xfrm>
              <a:prstGeom prst="rect">
                <a:avLst/>
              </a:prstGeom>
              <a:noFill/>
            </p:spPr>
            <p:txBody>
              <a:bodyPr wrap="square" lIns="0" tIns="0" rIns="0" bIns="0" rtlCol="0">
                <a:spAutoFit/>
              </a:bodyPr>
              <a:lstStyle/>
              <a:p>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𝐸</m:t>
                        </m:r>
                      </m:e>
                      <m:sub>
                        <m:r>
                          <a:rPr lang="en-US" altLang="zh-CN" sz="2400" b="0" i="1" smtClean="0">
                            <a:latin typeface="Cambria Math" panose="02040503050406030204" pitchFamily="18" charset="0"/>
                          </a:rPr>
                          <m:t>𝑅</m:t>
                        </m:r>
                      </m:sub>
                    </m:sSub>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1</m:t>
                        </m:r>
                      </m:num>
                      <m:den>
                        <m:r>
                          <a:rPr lang="en-US" altLang="zh-CN" sz="2400" b="0" i="1" smtClean="0">
                            <a:latin typeface="Cambria Math" panose="02040503050406030204" pitchFamily="18" charset="0"/>
                          </a:rPr>
                          <m:t>2</m:t>
                        </m:r>
                      </m:den>
                    </m:f>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𝐸</m:t>
                        </m:r>
                      </m:e>
                      <m:sub>
                        <m:r>
                          <a:rPr lang="en-US" altLang="zh-CN" sz="2400" b="0" i="1" smtClean="0">
                            <a:latin typeface="Cambria Math" panose="02040503050406030204" pitchFamily="18" charset="0"/>
                          </a:rPr>
                          <m:t>0</m:t>
                        </m:r>
                      </m:sub>
                    </m:sSub>
                    <m:d>
                      <m:dPr>
                        <m:begChr m:val="["/>
                        <m:endChr m:val="]"/>
                        <m:ctrlPr>
                          <a:rPr lang="en-US" altLang="zh-CN" sz="2400" b="0" i="1" smtClean="0">
                            <a:latin typeface="Cambria Math" panose="02040503050406030204" pitchFamily="18" charset="0"/>
                          </a:rPr>
                        </m:ctrlPr>
                      </m:dPr>
                      <m:e>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1−</m:t>
                            </m:r>
                            <m:r>
                              <a:rPr lang="zh-CN" altLang="en-US" sz="2400" b="0" i="1" smtClean="0">
                                <a:latin typeface="Cambria Math" panose="02040503050406030204" pitchFamily="18" charset="0"/>
                              </a:rPr>
                              <m:t>𝛼</m:t>
                            </m:r>
                          </m:e>
                        </m:d>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1−</m:t>
                            </m:r>
                            <m:r>
                              <a:rPr lang="en-US" altLang="zh-CN" sz="2400" b="0" i="1" smtClean="0">
                                <a:latin typeface="Cambria Math" panose="02040503050406030204" pitchFamily="18" charset="0"/>
                              </a:rPr>
                              <m:t>𝑐𝑜𝑠</m:t>
                            </m:r>
                            <m:r>
                              <a:rPr lang="zh-CN" altLang="en-US" sz="2400" b="0" i="1" smtClean="0">
                                <a:latin typeface="Cambria Math" panose="02040503050406030204" pitchFamily="18" charset="0"/>
                              </a:rPr>
                              <m:t>𝜃</m:t>
                            </m:r>
                          </m:e>
                        </m:d>
                      </m:e>
                    </m:d>
                    <m:r>
                      <a:rPr lang="en-US" altLang="zh-CN" sz="2400" b="0" i="1" smtClean="0">
                        <a:latin typeface="Cambria Math" panose="02040503050406030204" pitchFamily="18" charset="0"/>
                      </a:rPr>
                      <m:t>  ,</m:t>
                    </m:r>
                    <m:r>
                      <a:rPr lang="zh-CN" altLang="en-US" sz="2400" b="0" i="1" smtClean="0">
                        <a:latin typeface="Cambria Math" panose="02040503050406030204" pitchFamily="18" charset="0"/>
                      </a:rPr>
                      <m:t>𝛼</m:t>
                    </m:r>
                    <m:r>
                      <a:rPr lang="en-US" altLang="zh-CN" sz="2400" b="0" i="1" smtClean="0">
                        <a:latin typeface="Cambria Math" panose="02040503050406030204" pitchFamily="18" charset="0"/>
                      </a:rPr>
                      <m:t>=</m:t>
                    </m:r>
                  </m:oMath>
                </a14:m>
                <a:r>
                  <a:rPr lang="en-US" altLang="zh-CN" sz="2400" dirty="0" smtClean="0"/>
                  <a:t>(</a:t>
                </a:r>
                <a14:m>
                  <m:oMath xmlns:m="http://schemas.openxmlformats.org/officeDocument/2006/math">
                    <m:f>
                      <m:fPr>
                        <m:ctrlPr>
                          <a:rPr lang="en-US" altLang="zh-CN" sz="2400" i="1" dirty="0" smtClean="0">
                            <a:latin typeface="Cambria Math" panose="02040503050406030204" pitchFamily="18" charset="0"/>
                          </a:rPr>
                        </m:ctrlPr>
                      </m:fPr>
                      <m:num>
                        <m:sSub>
                          <m:sSubPr>
                            <m:ctrlPr>
                              <a:rPr lang="en-US" altLang="zh-CN" sz="2400" i="1" dirty="0" smtClean="0">
                                <a:latin typeface="Cambria Math" panose="02040503050406030204" pitchFamily="18" charset="0"/>
                              </a:rPr>
                            </m:ctrlPr>
                          </m:sSubPr>
                          <m:e>
                            <m:r>
                              <a:rPr lang="en-US" altLang="zh-CN" sz="2400" b="0" i="1" dirty="0" smtClean="0">
                                <a:latin typeface="Cambria Math" panose="02040503050406030204" pitchFamily="18" charset="0"/>
                              </a:rPr>
                              <m:t>𝑀</m:t>
                            </m:r>
                          </m:e>
                          <m:sub>
                            <m:r>
                              <a:rPr lang="en-US" altLang="zh-CN" sz="2400" b="0" i="1" dirty="0" smtClean="0">
                                <a:latin typeface="Cambria Math" panose="02040503050406030204" pitchFamily="18" charset="0"/>
                              </a:rPr>
                              <m:t>𝑊</m:t>
                            </m:r>
                          </m:sub>
                        </m:sSub>
                        <m:r>
                          <a:rPr lang="en-US" altLang="zh-CN" sz="2400" b="0" i="1" dirty="0" smtClean="0">
                            <a:latin typeface="Cambria Math" panose="02040503050406030204" pitchFamily="18" charset="0"/>
                          </a:rPr>
                          <m:t>−</m:t>
                        </m:r>
                        <m:sSub>
                          <m:sSubPr>
                            <m:ctrlPr>
                              <a:rPr lang="en-US" altLang="zh-CN" sz="2400" b="0" i="1" dirty="0" smtClean="0">
                                <a:latin typeface="Cambria Math" panose="02040503050406030204" pitchFamily="18" charset="0"/>
                              </a:rPr>
                            </m:ctrlPr>
                          </m:sSubPr>
                          <m:e>
                            <m:r>
                              <a:rPr lang="en-US" altLang="zh-CN" sz="2400" b="0" i="1" dirty="0" smtClean="0">
                                <a:latin typeface="Cambria Math" panose="02040503050406030204" pitchFamily="18" charset="0"/>
                              </a:rPr>
                              <m:t>𝑀</m:t>
                            </m:r>
                          </m:e>
                          <m:sub>
                            <m:r>
                              <a:rPr lang="en-US" altLang="zh-CN" sz="2400" b="0" i="1" dirty="0" smtClean="0">
                                <a:latin typeface="Cambria Math" panose="02040503050406030204" pitchFamily="18" charset="0"/>
                              </a:rPr>
                              <m:t>𝐴</m:t>
                            </m:r>
                          </m:sub>
                        </m:sSub>
                      </m:num>
                      <m:den>
                        <m:sSub>
                          <m:sSubPr>
                            <m:ctrlPr>
                              <a:rPr lang="en-US" altLang="zh-CN" sz="2400" i="1" dirty="0" smtClean="0">
                                <a:latin typeface="Cambria Math" panose="02040503050406030204" pitchFamily="18" charset="0"/>
                              </a:rPr>
                            </m:ctrlPr>
                          </m:sSubPr>
                          <m:e>
                            <m:r>
                              <a:rPr lang="en-US" altLang="zh-CN" sz="2400" b="0" i="1" dirty="0" smtClean="0">
                                <a:latin typeface="Cambria Math" panose="02040503050406030204" pitchFamily="18" charset="0"/>
                              </a:rPr>
                              <m:t>𝑀</m:t>
                            </m:r>
                          </m:e>
                          <m:sub>
                            <m:r>
                              <a:rPr lang="en-US" altLang="zh-CN" sz="2400" b="0" i="1" dirty="0" smtClean="0">
                                <a:latin typeface="Cambria Math" panose="02040503050406030204" pitchFamily="18" charset="0"/>
                              </a:rPr>
                              <m:t>𝑊</m:t>
                            </m:r>
                          </m:sub>
                        </m:sSub>
                        <m:r>
                          <a:rPr lang="en-US" altLang="zh-CN" sz="2400" b="0" i="1" dirty="0" smtClean="0">
                            <a:latin typeface="Cambria Math" panose="02040503050406030204" pitchFamily="18" charset="0"/>
                          </a:rPr>
                          <m:t>+</m:t>
                        </m:r>
                        <m:sSub>
                          <m:sSubPr>
                            <m:ctrlPr>
                              <a:rPr lang="en-US" altLang="zh-CN" sz="2400" b="0" i="1" dirty="0" smtClean="0">
                                <a:latin typeface="Cambria Math" panose="02040503050406030204" pitchFamily="18" charset="0"/>
                              </a:rPr>
                            </m:ctrlPr>
                          </m:sSubPr>
                          <m:e>
                            <m:r>
                              <a:rPr lang="en-US" altLang="zh-CN" sz="2400" b="0" i="1" dirty="0" smtClean="0">
                                <a:latin typeface="Cambria Math" panose="02040503050406030204" pitchFamily="18" charset="0"/>
                              </a:rPr>
                              <m:t>𝑀</m:t>
                            </m:r>
                          </m:e>
                          <m:sub>
                            <m:r>
                              <a:rPr lang="en-US" altLang="zh-CN" sz="2400" b="0" i="1" dirty="0" smtClean="0">
                                <a:latin typeface="Cambria Math" panose="02040503050406030204" pitchFamily="18" charset="0"/>
                              </a:rPr>
                              <m:t>𝐴</m:t>
                            </m:r>
                          </m:sub>
                        </m:sSub>
                      </m:den>
                    </m:f>
                    <m:sSup>
                      <m:sSupPr>
                        <m:ctrlPr>
                          <a:rPr lang="en-US" altLang="zh-CN" sz="2400" i="1" dirty="0" smtClean="0">
                            <a:latin typeface="Cambria Math" panose="02040503050406030204" pitchFamily="18" charset="0"/>
                          </a:rPr>
                        </m:ctrlPr>
                      </m:sSupPr>
                      <m:e>
                        <m:r>
                          <a:rPr lang="en-US" altLang="zh-CN" sz="2400" b="0" i="1" dirty="0" smtClean="0">
                            <a:latin typeface="Cambria Math" panose="02040503050406030204" pitchFamily="18" charset="0"/>
                          </a:rPr>
                          <m:t>)</m:t>
                        </m:r>
                      </m:e>
                      <m:sup>
                        <m:r>
                          <a:rPr lang="en-US" altLang="zh-CN" sz="2400" b="0" i="1" dirty="0" smtClean="0">
                            <a:latin typeface="Cambria Math" panose="02040503050406030204" pitchFamily="18" charset="0"/>
                          </a:rPr>
                          <m:t>2</m:t>
                        </m:r>
                      </m:sup>
                    </m:sSup>
                  </m:oMath>
                </a14:m>
                <a:endParaRPr lang="zh-CN" altLang="en-US" sz="2400" dirty="0"/>
              </a:p>
            </p:txBody>
          </p:sp>
        </mc:Choice>
        <mc:Fallback>
          <p:sp>
            <p:nvSpPr>
              <p:cNvPr id="5" name="文本框 4"/>
              <p:cNvSpPr txBox="1">
                <a:spLocks noRot="1" noChangeAspect="1" noMove="1" noResize="1" noEditPoints="1" noAdjustHandles="1" noChangeArrowheads="1" noChangeShapeType="1" noTextEdit="1"/>
              </p:cNvSpPr>
              <p:nvPr/>
            </p:nvSpPr>
            <p:spPr>
              <a:xfrm>
                <a:off x="3012141" y="4308151"/>
                <a:ext cx="6925235" cy="570156"/>
              </a:xfrm>
              <a:prstGeom prst="rect">
                <a:avLst/>
              </a:prstGeom>
              <a:blipFill rotWithShape="0">
                <a:blip r:embed="rId3"/>
                <a:stretch>
                  <a:fillRect t="-3226" b="-10753"/>
                </a:stretch>
              </a:blipFill>
            </p:spPr>
            <p:txBody>
              <a:bodyPr/>
              <a:lstStyle/>
              <a:p>
                <a:r>
                  <a:rPr lang="zh-CN" altLang="en-US">
                    <a:noFill/>
                  </a:rPr>
                  <a:t> </a:t>
                </a:r>
              </a:p>
            </p:txBody>
          </p:sp>
        </mc:Fallback>
      </mc:AlternateContent>
      <p:sp>
        <p:nvSpPr>
          <p:cNvPr id="11" name="椭圆 10"/>
          <p:cNvSpPr/>
          <p:nvPr/>
        </p:nvSpPr>
        <p:spPr>
          <a:xfrm>
            <a:off x="8404413" y="3248799"/>
            <a:ext cx="107575" cy="1667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710082" y="3127776"/>
            <a:ext cx="174812" cy="12690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6979024" y="3248799"/>
            <a:ext cx="14253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11" idx="1"/>
          </p:cNvCxnSpPr>
          <p:nvPr/>
        </p:nvCxnSpPr>
        <p:spPr>
          <a:xfrm flipV="1">
            <a:off x="8420167" y="2213868"/>
            <a:ext cx="1382739" cy="1059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9551886" y="2311992"/>
            <a:ext cx="174812" cy="12690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8987117" y="3401199"/>
            <a:ext cx="107575" cy="1667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箭头连接符 22"/>
          <p:cNvCxnSpPr/>
          <p:nvPr/>
        </p:nvCxnSpPr>
        <p:spPr>
          <a:xfrm>
            <a:off x="8727140" y="3406589"/>
            <a:ext cx="739588" cy="237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6710082" y="2864224"/>
            <a:ext cx="375424" cy="369332"/>
          </a:xfrm>
          <a:prstGeom prst="rect">
            <a:avLst/>
          </a:prstGeom>
          <a:noFill/>
        </p:spPr>
        <p:txBody>
          <a:bodyPr wrap="none" rtlCol="0">
            <a:spAutoFit/>
          </a:bodyPr>
          <a:lstStyle/>
          <a:p>
            <a:r>
              <a:rPr lang="en-US" altLang="zh-CN" dirty="0" smtClean="0"/>
              <a:t>E</a:t>
            </a:r>
            <a:r>
              <a:rPr lang="en-US" altLang="zh-CN" baseline="-25000" dirty="0" smtClean="0"/>
              <a:t>0</a:t>
            </a:r>
            <a:endParaRPr lang="zh-CN" altLang="en-US" baseline="-25000" dirty="0"/>
          </a:p>
        </p:txBody>
      </p:sp>
      <p:sp>
        <p:nvSpPr>
          <p:cNvPr id="26" name="文本框 25"/>
          <p:cNvSpPr txBox="1"/>
          <p:nvPr/>
        </p:nvSpPr>
        <p:spPr>
          <a:xfrm>
            <a:off x="9318812" y="3273220"/>
            <a:ext cx="380232" cy="369332"/>
          </a:xfrm>
          <a:prstGeom prst="rect">
            <a:avLst/>
          </a:prstGeom>
          <a:noFill/>
        </p:spPr>
        <p:txBody>
          <a:bodyPr wrap="none" rtlCol="0">
            <a:spAutoFit/>
          </a:bodyPr>
          <a:lstStyle/>
          <a:p>
            <a:r>
              <a:rPr lang="en-US" altLang="zh-CN" dirty="0" smtClean="0"/>
              <a:t>E</a:t>
            </a:r>
            <a:r>
              <a:rPr lang="en-US" altLang="zh-CN" baseline="-25000" dirty="0" smtClean="0"/>
              <a:t>R</a:t>
            </a:r>
            <a:endParaRPr lang="zh-CN" altLang="en-US" baseline="-25000" dirty="0"/>
          </a:p>
        </p:txBody>
      </p:sp>
      <p:sp>
        <p:nvSpPr>
          <p:cNvPr id="28" name="文本框 27"/>
          <p:cNvSpPr txBox="1"/>
          <p:nvPr/>
        </p:nvSpPr>
        <p:spPr>
          <a:xfrm>
            <a:off x="10251425" y="2365744"/>
            <a:ext cx="641522" cy="369332"/>
          </a:xfrm>
          <a:prstGeom prst="rect">
            <a:avLst/>
          </a:prstGeom>
          <a:noFill/>
        </p:spPr>
        <p:txBody>
          <a:bodyPr wrap="none" rtlCol="0">
            <a:spAutoFit/>
          </a:bodyPr>
          <a:lstStyle/>
          <a:p>
            <a:r>
              <a:rPr lang="en-US" altLang="zh-CN" dirty="0" smtClean="0"/>
              <a:t>E</a:t>
            </a:r>
            <a:r>
              <a:rPr lang="en-US" altLang="zh-CN" baseline="-25000" dirty="0" smtClean="0"/>
              <a:t>0</a:t>
            </a:r>
            <a:r>
              <a:rPr lang="en-US" altLang="zh-CN" dirty="0" smtClean="0"/>
              <a:t>-E</a:t>
            </a:r>
            <a:r>
              <a:rPr lang="en-US" altLang="zh-CN" baseline="-25000" dirty="0" smtClean="0"/>
              <a:t>R</a:t>
            </a:r>
            <a:endParaRPr lang="zh-CN" altLang="en-US" baseline="-25000" dirty="0"/>
          </a:p>
        </p:txBody>
      </p:sp>
      <mc:AlternateContent xmlns:mc="http://schemas.openxmlformats.org/markup-compatibility/2006">
        <mc:Choice xmlns:a14="http://schemas.microsoft.com/office/drawing/2010/main" xmlns="" Requires="a14">
          <p:sp>
            <p:nvSpPr>
              <p:cNvPr id="36" name="文本框 35"/>
              <p:cNvSpPr txBox="1"/>
              <p:nvPr/>
            </p:nvSpPr>
            <p:spPr>
              <a:xfrm>
                <a:off x="9196572" y="3001389"/>
                <a:ext cx="189474"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𝜃</m:t>
                      </m:r>
                    </m:oMath>
                  </m:oMathPara>
                </a14:m>
                <a:endParaRPr lang="zh-CN" altLang="en-US" dirty="0"/>
              </a:p>
            </p:txBody>
          </p:sp>
        </mc:Choice>
        <mc:Fallback>
          <p:sp>
            <p:nvSpPr>
              <p:cNvPr id="36" name="文本框 35"/>
              <p:cNvSpPr txBox="1">
                <a:spLocks noRot="1" noChangeAspect="1" noMove="1" noResize="1" noEditPoints="1" noAdjustHandles="1" noChangeArrowheads="1" noChangeShapeType="1" noTextEdit="1"/>
              </p:cNvSpPr>
              <p:nvPr/>
            </p:nvSpPr>
            <p:spPr>
              <a:xfrm>
                <a:off x="9196572" y="3001389"/>
                <a:ext cx="189474" cy="276999"/>
              </a:xfrm>
              <a:prstGeom prst="rect">
                <a:avLst/>
              </a:prstGeom>
              <a:blipFill rotWithShape="0">
                <a:blip r:embed="rId4"/>
                <a:stretch>
                  <a:fillRect l="-32258" r="-22581" b="-6522"/>
                </a:stretch>
              </a:blipFill>
            </p:spPr>
            <p:txBody>
              <a:bodyPr/>
              <a:lstStyle/>
              <a:p>
                <a:r>
                  <a:rPr lang="zh-CN" altLang="en-US">
                    <a:noFill/>
                  </a:rPr>
                  <a:t> </a:t>
                </a:r>
              </a:p>
            </p:txBody>
          </p:sp>
        </mc:Fallback>
      </mc:AlternateContent>
      <p:cxnSp>
        <p:nvCxnSpPr>
          <p:cNvPr id="38" name="直接箭头连接符 37"/>
          <p:cNvCxnSpPr/>
          <p:nvPr/>
        </p:nvCxnSpPr>
        <p:spPr>
          <a:xfrm>
            <a:off x="8727140" y="3273220"/>
            <a:ext cx="17346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2407024" y="5446059"/>
            <a:ext cx="9348521" cy="369332"/>
          </a:xfrm>
          <a:prstGeom prst="rect">
            <a:avLst/>
          </a:prstGeom>
          <a:noFill/>
        </p:spPr>
        <p:txBody>
          <a:bodyPr wrap="none" rtlCol="0">
            <a:spAutoFit/>
          </a:bodyPr>
          <a:lstStyle/>
          <a:p>
            <a:r>
              <a:rPr lang="zh-CN" altLang="en-US" dirty="0" smtClean="0"/>
              <a:t>带电</a:t>
            </a:r>
            <a:r>
              <a:rPr lang="en-US" altLang="zh-CN" dirty="0" smtClean="0"/>
              <a:t>+Z</a:t>
            </a:r>
            <a:r>
              <a:rPr lang="zh-CN" altLang="en-US" dirty="0" smtClean="0"/>
              <a:t> 的反冲核获得动能</a:t>
            </a:r>
            <a:r>
              <a:rPr lang="en-US" altLang="zh-CN" dirty="0" smtClean="0"/>
              <a:t>E()</a:t>
            </a:r>
            <a:r>
              <a:rPr lang="zh-CN" altLang="en-US" dirty="0" smtClean="0"/>
              <a:t>从</a:t>
            </a:r>
            <a:r>
              <a:rPr lang="en-US" altLang="zh-CN" dirty="0" smtClean="0"/>
              <a:t>0</a:t>
            </a:r>
            <a:r>
              <a:rPr lang="zh-CN" altLang="en-US" dirty="0" smtClean="0"/>
              <a:t>以至到几十</a:t>
            </a:r>
            <a:r>
              <a:rPr lang="en-US" altLang="zh-CN" dirty="0" err="1" smtClean="0"/>
              <a:t>keV</a:t>
            </a:r>
            <a:r>
              <a:rPr lang="zh-CN" altLang="en-US" dirty="0" smtClean="0"/>
              <a:t>连续分布。而且是低反冲动能的事件占优势</a:t>
            </a:r>
            <a:endParaRPr lang="zh-CN" altLang="en-US" dirty="0"/>
          </a:p>
        </p:txBody>
      </p:sp>
      <p:sp>
        <p:nvSpPr>
          <p:cNvPr id="20" name="页脚占位符 19"/>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482348" y="1580289"/>
            <a:ext cx="11119727" cy="3505200"/>
          </a:xfrm>
          <a:prstGeom prst="rect">
            <a:avLst/>
          </a:prstGeom>
        </p:spPr>
      </p:pic>
      <p:sp>
        <p:nvSpPr>
          <p:cNvPr id="3" name="文本框 2"/>
          <p:cNvSpPr txBox="1"/>
          <p:nvPr/>
        </p:nvSpPr>
        <p:spPr>
          <a:xfrm>
            <a:off x="2944906" y="5768788"/>
            <a:ext cx="4801314" cy="461665"/>
          </a:xfrm>
          <a:prstGeom prst="rect">
            <a:avLst/>
          </a:prstGeom>
          <a:noFill/>
        </p:spPr>
        <p:txBody>
          <a:bodyPr wrap="none" rtlCol="0">
            <a:spAutoFit/>
          </a:bodyPr>
          <a:lstStyle/>
          <a:p>
            <a:r>
              <a:rPr lang="zh-CN" altLang="en-US" sz="2400" dirty="0" smtClean="0">
                <a:solidFill>
                  <a:srgbClr val="FF0000"/>
                </a:solidFill>
              </a:rPr>
              <a:t>低探测能阈值</a:t>
            </a:r>
            <a:r>
              <a:rPr lang="zh-CN" altLang="en-US" sz="2400" dirty="0" smtClean="0"/>
              <a:t>可以获得高的事例率</a:t>
            </a:r>
            <a:endParaRPr lang="zh-CN" altLang="en-US" sz="2400" dirty="0"/>
          </a:p>
        </p:txBody>
      </p:sp>
      <p:sp>
        <p:nvSpPr>
          <p:cNvPr id="5" name="页脚占位符 4"/>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3849" y="782650"/>
            <a:ext cx="3871573" cy="461665"/>
          </a:xfrm>
          <a:prstGeom prst="rect">
            <a:avLst/>
          </a:prstGeom>
          <a:noFill/>
        </p:spPr>
        <p:txBody>
          <a:bodyPr wrap="none" rtlCol="0">
            <a:spAutoFit/>
          </a:bodyPr>
          <a:lstStyle/>
          <a:p>
            <a:r>
              <a:rPr lang="en-US" altLang="zh-CN" sz="2400" b="1" dirty="0" smtClean="0"/>
              <a:t>CRESST@ GRAN SASSO/ Italy</a:t>
            </a:r>
            <a:endParaRPr lang="zh-CN" altLang="en-US" sz="2400" b="1" dirty="0"/>
          </a:p>
        </p:txBody>
      </p:sp>
      <p:grpSp>
        <p:nvGrpSpPr>
          <p:cNvPr id="5" name="组合 4"/>
          <p:cNvGrpSpPr/>
          <p:nvPr/>
        </p:nvGrpSpPr>
        <p:grpSpPr>
          <a:xfrm>
            <a:off x="713849" y="1697687"/>
            <a:ext cx="10764302" cy="3242613"/>
            <a:chOff x="713849" y="1697687"/>
            <a:chExt cx="10764302" cy="3242613"/>
          </a:xfrm>
        </p:grpSpPr>
        <p:pic>
          <p:nvPicPr>
            <p:cNvPr id="2" name="图片 1"/>
            <p:cNvPicPr>
              <a:picLocks noChangeAspect="1"/>
            </p:cNvPicPr>
            <p:nvPr/>
          </p:nvPicPr>
          <p:blipFill>
            <a:blip r:embed="rId2"/>
            <a:stretch>
              <a:fillRect/>
            </a:stretch>
          </p:blipFill>
          <p:spPr>
            <a:xfrm>
              <a:off x="739236" y="1917700"/>
              <a:ext cx="10713527" cy="3022600"/>
            </a:xfrm>
            <a:prstGeom prst="rect">
              <a:avLst/>
            </a:prstGeom>
          </p:spPr>
        </p:pic>
        <p:pic>
          <p:nvPicPr>
            <p:cNvPr id="3" name="图片 2"/>
            <p:cNvPicPr>
              <a:picLocks noChangeAspect="1"/>
            </p:cNvPicPr>
            <p:nvPr/>
          </p:nvPicPr>
          <p:blipFill>
            <a:blip r:embed="rId3"/>
            <a:stretch>
              <a:fillRect/>
            </a:stretch>
          </p:blipFill>
          <p:spPr>
            <a:xfrm>
              <a:off x="713849" y="1697687"/>
              <a:ext cx="10764302" cy="342900"/>
            </a:xfrm>
            <a:prstGeom prst="rect">
              <a:avLst/>
            </a:prstGeom>
          </p:spPr>
        </p:pic>
      </p:grpSp>
      <p:sp>
        <p:nvSpPr>
          <p:cNvPr id="6" name="文本框 5"/>
          <p:cNvSpPr txBox="1"/>
          <p:nvPr/>
        </p:nvSpPr>
        <p:spPr>
          <a:xfrm>
            <a:off x="954740" y="6287070"/>
            <a:ext cx="4762329" cy="369332"/>
          </a:xfrm>
          <a:prstGeom prst="rect">
            <a:avLst/>
          </a:prstGeom>
          <a:noFill/>
        </p:spPr>
        <p:txBody>
          <a:bodyPr wrap="none" rtlCol="0">
            <a:spAutoFit/>
          </a:bodyPr>
          <a:lstStyle/>
          <a:p>
            <a:r>
              <a:rPr lang="en-US" altLang="zh-CN" dirty="0" smtClean="0"/>
              <a:t>N.MIRABOLFATHI , arXiv1308.0044v1 31 Jul.2013</a:t>
            </a:r>
            <a:endParaRPr lang="zh-CN" altLang="en-US" dirty="0"/>
          </a:p>
        </p:txBody>
      </p:sp>
      <mc:AlternateContent xmlns:mc="http://schemas.openxmlformats.org/markup-compatibility/2006">
        <mc:Choice xmlns:a14="http://schemas.microsoft.com/office/drawing/2010/main" xmlns="" Requires="a14">
          <p:sp>
            <p:nvSpPr>
              <p:cNvPr id="8" name="文本框 7"/>
              <p:cNvSpPr txBox="1"/>
              <p:nvPr/>
            </p:nvSpPr>
            <p:spPr>
              <a:xfrm>
                <a:off x="2057400" y="5244353"/>
                <a:ext cx="9603335" cy="923330"/>
              </a:xfrm>
              <a:prstGeom prst="rect">
                <a:avLst/>
              </a:prstGeom>
              <a:noFill/>
            </p:spPr>
            <p:txBody>
              <a:bodyPr wrap="none" rtlCol="0">
                <a:spAutoFit/>
              </a:bodyPr>
              <a:lstStyle/>
              <a:p>
                <a:r>
                  <a:rPr lang="en-US" altLang="zh-CN" dirty="0"/>
                  <a:t>Target 33 modules with both light and heat measurement, reaching up to 10kg of active target mass</a:t>
                </a:r>
                <a:r>
                  <a:rPr lang="en-US" altLang="zh-CN" dirty="0" smtClean="0"/>
                  <a:t>.</a:t>
                </a:r>
              </a:p>
              <a:p>
                <a:r>
                  <a:rPr lang="en-US" altLang="zh-CN" dirty="0"/>
                  <a:t>The system is readout by a 66- channels of SQUID system,2 channels for each modules.300g </a:t>
                </a:r>
                <a:r>
                  <a:rPr lang="en-US" altLang="zh-CN" dirty="0" smtClean="0"/>
                  <a:t>of</a:t>
                </a:r>
              </a:p>
              <a:p>
                <a:r>
                  <a:rPr lang="en-US" altLang="zh-CN" dirty="0"/>
                  <a:t>CaWO4 sizes:</a:t>
                </a:r>
                <a14:m>
                  <m:oMath xmlns:m="http://schemas.openxmlformats.org/officeDocument/2006/math">
                    <m:r>
                      <a:rPr lang="en-US" altLang="zh-CN">
                        <a:latin typeface="Cambria Math" panose="02040503050406030204" pitchFamily="18" charset="0"/>
                      </a:rPr>
                      <m:t>∅40</m:t>
                    </m:r>
                    <m:r>
                      <m:rPr>
                        <m:sty m:val="p"/>
                      </m:rPr>
                      <a:rPr lang="en-US" altLang="zh-CN">
                        <a:latin typeface="Cambria Math" panose="02040503050406030204" pitchFamily="18" charset="0"/>
                      </a:rPr>
                      <m:t>xh</m:t>
                    </m:r>
                    <m:r>
                      <a:rPr lang="en-US" altLang="zh-CN">
                        <a:latin typeface="Cambria Math" panose="02040503050406030204" pitchFamily="18" charset="0"/>
                      </a:rPr>
                      <m:t>40</m:t>
                    </m:r>
                  </m:oMath>
                </a14:m>
                <a:endParaRPr lang="zh-CN" altLang="zh-CN" dirty="0"/>
              </a:p>
            </p:txBody>
          </p:sp>
        </mc:Choice>
        <mc:Fallback>
          <p:sp>
            <p:nvSpPr>
              <p:cNvPr id="8" name="文本框 7"/>
              <p:cNvSpPr txBox="1">
                <a:spLocks noRot="1" noChangeAspect="1" noMove="1" noResize="1" noEditPoints="1" noAdjustHandles="1" noChangeArrowheads="1" noChangeShapeType="1" noTextEdit="1"/>
              </p:cNvSpPr>
              <p:nvPr/>
            </p:nvSpPr>
            <p:spPr>
              <a:xfrm>
                <a:off x="2057400" y="5244353"/>
                <a:ext cx="9603335" cy="923330"/>
              </a:xfrm>
              <a:prstGeom prst="rect">
                <a:avLst/>
              </a:prstGeom>
              <a:blipFill rotWithShape="0">
                <a:blip r:embed="rId4"/>
                <a:stretch>
                  <a:fillRect l="-571" t="-3289" b="-9211"/>
                </a:stretch>
              </a:blipFill>
            </p:spPr>
            <p:txBody>
              <a:bodyPr/>
              <a:lstStyle/>
              <a:p>
                <a:r>
                  <a:rPr lang="zh-CN" altLang="en-US">
                    <a:noFill/>
                  </a:rPr>
                  <a:t> </a:t>
                </a:r>
              </a:p>
            </p:txBody>
          </p:sp>
        </mc:Fallback>
      </mc:AlternateContent>
      <p:pic>
        <p:nvPicPr>
          <p:cNvPr id="9" name="图片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030839" y="-135905"/>
            <a:ext cx="2029968" cy="1749552"/>
          </a:xfrm>
          <a:prstGeom prst="rect">
            <a:avLst/>
          </a:prstGeom>
        </p:spPr>
      </p:pic>
      <p:sp>
        <p:nvSpPr>
          <p:cNvPr id="11" name="页脚占位符 10"/>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05261" y="1137543"/>
            <a:ext cx="6096000" cy="1200329"/>
          </a:xfrm>
          <a:prstGeom prst="rect">
            <a:avLst/>
          </a:prstGeom>
        </p:spPr>
        <p:txBody>
          <a:bodyPr>
            <a:spAutoFit/>
          </a:bodyPr>
          <a:lstStyle/>
          <a:p>
            <a:pPr algn="just">
              <a:spcAft>
                <a:spcPts val="0"/>
              </a:spcAft>
            </a:pPr>
            <a:r>
              <a:rPr lang="zh-CN" altLang="zh-CN" kern="100" dirty="0">
                <a:latin typeface="Calibri" panose="020F0502020204030204" pitchFamily="34" charset="0"/>
                <a:cs typeface="Times New Roman" panose="02020603050405020304" pitchFamily="18" charset="0"/>
              </a:rPr>
              <a:t> 计划先在美国的</a:t>
            </a:r>
            <a:r>
              <a:rPr lang="en-US" altLang="zh-CN" kern="100" dirty="0">
                <a:latin typeface="Calibri" panose="020F0502020204030204" pitchFamily="34" charset="0"/>
                <a:cs typeface="Times New Roman" panose="02020603050405020304" pitchFamily="18" charset="0"/>
              </a:rPr>
              <a:t>Soudan </a:t>
            </a:r>
            <a:r>
              <a:rPr lang="zh-CN" altLang="zh-CN" kern="100" dirty="0">
                <a:latin typeface="Calibri" panose="020F0502020204030204" pitchFamily="34" charset="0"/>
                <a:cs typeface="Times New Roman" panose="02020603050405020304" pitchFamily="18" charset="0"/>
              </a:rPr>
              <a:t>地下实验室运行，</a:t>
            </a:r>
            <a:r>
              <a:rPr lang="en-US" altLang="zh-CN" kern="100" dirty="0">
                <a:latin typeface="Calibri" panose="020F0502020204030204" pitchFamily="34" charset="0"/>
                <a:cs typeface="Times New Roman" panose="02020603050405020304" pitchFamily="18" charset="0"/>
              </a:rPr>
              <a:t>10kg </a:t>
            </a:r>
            <a:r>
              <a:rPr lang="zh-CN" altLang="zh-CN" kern="100" dirty="0">
                <a:latin typeface="Calibri" panose="020F0502020204030204" pitchFamily="34" charset="0"/>
                <a:cs typeface="Times New Roman" panose="02020603050405020304" pitchFamily="18" charset="0"/>
              </a:rPr>
              <a:t>靶物质；然后移到加拿大的更深的</a:t>
            </a:r>
            <a:r>
              <a:rPr lang="en-US" altLang="zh-CN" kern="100" dirty="0">
                <a:latin typeface="Calibri" panose="020F0502020204030204" pitchFamily="34" charset="0"/>
                <a:cs typeface="Times New Roman" panose="02020603050405020304" pitchFamily="18" charset="0"/>
              </a:rPr>
              <a:t>SNOLAB. At SUDBURY of CANADA</a:t>
            </a:r>
            <a:r>
              <a:rPr lang="zh-CN" altLang="zh-CN" kern="100" dirty="0">
                <a:latin typeface="Calibri" panose="020F0502020204030204" pitchFamily="34" charset="0"/>
                <a:cs typeface="Times New Roman" panose="02020603050405020304" pitchFamily="18" charset="0"/>
              </a:rPr>
              <a:t>。</a:t>
            </a:r>
            <a:r>
              <a:rPr lang="en-US" altLang="zh-CN" kern="100" dirty="0">
                <a:latin typeface="Calibri" panose="020F0502020204030204" pitchFamily="34" charset="0"/>
                <a:cs typeface="Times New Roman" panose="02020603050405020304" pitchFamily="18" charset="0"/>
              </a:rPr>
              <a:t>~100kg</a:t>
            </a:r>
            <a:r>
              <a:rPr lang="zh-CN" altLang="zh-CN" kern="100" dirty="0">
                <a:latin typeface="Calibri" panose="020F0502020204030204" pitchFamily="34" charset="0"/>
                <a:cs typeface="Times New Roman" panose="02020603050405020304" pitchFamily="18" charset="0"/>
              </a:rPr>
              <a:t>规模。</a:t>
            </a:r>
          </a:p>
          <a:p>
            <a:r>
              <a:rPr lang="en-US" altLang="zh-CN" dirty="0">
                <a:latin typeface="Calibri" panose="020F0502020204030204" pitchFamily="34" charset="0"/>
                <a:cs typeface="Times New Roman" panose="02020603050405020304" pitchFamily="18" charset="0"/>
              </a:rPr>
              <a:t>  </a:t>
            </a:r>
            <a:r>
              <a:rPr lang="zh-CN" altLang="zh-CN" dirty="0">
                <a:latin typeface="Calibri" panose="020F0502020204030204" pitchFamily="34" charset="0"/>
                <a:cs typeface="Times New Roman" panose="02020603050405020304" pitchFamily="18" charset="0"/>
              </a:rPr>
              <a:t>探测器单元</a:t>
            </a:r>
            <a:r>
              <a:rPr lang="en-US" altLang="zh-CN" dirty="0">
                <a:latin typeface="Calibri" panose="020F0502020204030204" pitchFamily="34" charset="0"/>
                <a:cs typeface="Times New Roman" panose="02020603050405020304" pitchFamily="18" charset="0"/>
              </a:rPr>
              <a:t>600</a:t>
            </a:r>
            <a:r>
              <a:rPr lang="zh-CN" altLang="zh-CN" dirty="0">
                <a:latin typeface="Calibri" panose="020F0502020204030204" pitchFamily="34" charset="0"/>
                <a:cs typeface="Times New Roman" panose="02020603050405020304" pitchFamily="18" charset="0"/>
              </a:rPr>
              <a:t>克的</a:t>
            </a:r>
            <a:r>
              <a:rPr lang="en-US" altLang="zh-CN" dirty="0" err="1">
                <a:latin typeface="Calibri" panose="020F0502020204030204" pitchFamily="34" charset="0"/>
                <a:cs typeface="Times New Roman" panose="02020603050405020304" pitchFamily="18" charset="0"/>
              </a:rPr>
              <a:t>Ge</a:t>
            </a:r>
            <a:r>
              <a:rPr lang="zh-CN" altLang="zh-CN" dirty="0">
                <a:latin typeface="Calibri" panose="020F0502020204030204" pitchFamily="34" charset="0"/>
                <a:cs typeface="Times New Roman" panose="02020603050405020304" pitchFamily="18" charset="0"/>
              </a:rPr>
              <a:t>探测器，直径</a:t>
            </a:r>
            <a:r>
              <a:rPr lang="en-US" altLang="zh-CN" dirty="0">
                <a:latin typeface="Calibri" panose="020F0502020204030204" pitchFamily="34" charset="0"/>
                <a:cs typeface="Times New Roman" panose="02020603050405020304" pitchFamily="18" charset="0"/>
              </a:rPr>
              <a:t>76</a:t>
            </a:r>
            <a:r>
              <a:rPr lang="zh-CN" altLang="zh-CN" dirty="0">
                <a:latin typeface="Calibri" panose="020F0502020204030204" pitchFamily="34" charset="0"/>
                <a:cs typeface="Times New Roman" panose="02020603050405020304" pitchFamily="18" charset="0"/>
              </a:rPr>
              <a:t>毫米，厚度</a:t>
            </a:r>
            <a:r>
              <a:rPr lang="en-US" altLang="zh-CN" dirty="0">
                <a:latin typeface="Calibri" panose="020F0502020204030204" pitchFamily="34" charset="0"/>
                <a:cs typeface="Times New Roman" panose="02020603050405020304" pitchFamily="18" charset="0"/>
              </a:rPr>
              <a:t>25</a:t>
            </a:r>
            <a:r>
              <a:rPr lang="zh-CN" altLang="zh-CN" dirty="0">
                <a:latin typeface="Calibri" panose="020F0502020204030204" pitchFamily="34" charset="0"/>
                <a:cs typeface="Times New Roman" panose="02020603050405020304" pitchFamily="18" charset="0"/>
              </a:rPr>
              <a:t>毫米</a:t>
            </a:r>
            <a:endParaRPr lang="zh-CN" altLang="en-US" dirty="0"/>
          </a:p>
        </p:txBody>
      </p:sp>
      <p:grpSp>
        <p:nvGrpSpPr>
          <p:cNvPr id="5" name="组合 4"/>
          <p:cNvGrpSpPr/>
          <p:nvPr/>
        </p:nvGrpSpPr>
        <p:grpSpPr>
          <a:xfrm>
            <a:off x="2863812" y="2704522"/>
            <a:ext cx="5845810" cy="3519804"/>
            <a:chOff x="0" y="0"/>
            <a:chExt cx="6912768" cy="4320480"/>
          </a:xfrm>
        </p:grpSpPr>
        <p:pic>
          <p:nvPicPr>
            <p:cNvPr id="6" name="图片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75946"/>
              <a:ext cx="3611240" cy="270843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08512" y="0"/>
              <a:ext cx="1905000" cy="165735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531518" y="2139255"/>
              <a:ext cx="2381250" cy="2181225"/>
            </a:xfrm>
            <a:prstGeom prst="rect">
              <a:avLst/>
            </a:prstGeom>
          </p:spPr>
        </p:pic>
      </p:grpSp>
      <p:sp>
        <p:nvSpPr>
          <p:cNvPr id="9" name="矩形 8"/>
          <p:cNvSpPr/>
          <p:nvPr/>
        </p:nvSpPr>
        <p:spPr>
          <a:xfrm>
            <a:off x="2971124" y="294657"/>
            <a:ext cx="1683474" cy="369332"/>
          </a:xfrm>
          <a:prstGeom prst="rect">
            <a:avLst/>
          </a:prstGeom>
        </p:spPr>
        <p:txBody>
          <a:bodyPr wrap="none">
            <a:spAutoFit/>
          </a:bodyPr>
          <a:lstStyle/>
          <a:p>
            <a:r>
              <a:rPr lang="en-US" altLang="zh-CN" b="1" dirty="0" smtClean="0"/>
              <a:t>CDMS</a:t>
            </a:r>
            <a:r>
              <a:rPr lang="zh-CN" altLang="en-US" b="1" dirty="0" smtClean="0"/>
              <a:t>和</a:t>
            </a:r>
            <a:r>
              <a:rPr lang="en-US" altLang="zh-CN" b="1" dirty="0" smtClean="0"/>
              <a:t>SCDMS</a:t>
            </a:r>
            <a:endParaRPr lang="zh-CN" altLang="en-US" b="1" dirty="0"/>
          </a:p>
        </p:txBody>
      </p:sp>
      <p:sp>
        <p:nvSpPr>
          <p:cNvPr id="11" name="页脚占位符 10"/>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2056568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13848" y="914400"/>
            <a:ext cx="10764302" cy="4686300"/>
            <a:chOff x="713848" y="914400"/>
            <a:chExt cx="10764302" cy="4686300"/>
          </a:xfrm>
        </p:grpSpPr>
        <p:pic>
          <p:nvPicPr>
            <p:cNvPr id="4" name="图片 3"/>
            <p:cNvPicPr>
              <a:picLocks noChangeAspect="1"/>
            </p:cNvPicPr>
            <p:nvPr/>
          </p:nvPicPr>
          <p:blipFill>
            <a:blip r:embed="rId2"/>
            <a:stretch>
              <a:fillRect/>
            </a:stretch>
          </p:blipFill>
          <p:spPr>
            <a:xfrm>
              <a:off x="713848" y="914400"/>
              <a:ext cx="10764302" cy="342900"/>
            </a:xfrm>
            <a:prstGeom prst="rect">
              <a:avLst/>
            </a:prstGeom>
          </p:spPr>
        </p:pic>
        <p:pic>
          <p:nvPicPr>
            <p:cNvPr id="5" name="图片 4"/>
            <p:cNvPicPr>
              <a:picLocks noChangeAspect="1"/>
            </p:cNvPicPr>
            <p:nvPr/>
          </p:nvPicPr>
          <p:blipFill>
            <a:blip r:embed="rId3"/>
            <a:stretch>
              <a:fillRect/>
            </a:stretch>
          </p:blipFill>
          <p:spPr>
            <a:xfrm>
              <a:off x="739236" y="1257300"/>
              <a:ext cx="10713527" cy="4343400"/>
            </a:xfrm>
            <a:prstGeom prst="rect">
              <a:avLst/>
            </a:prstGeom>
          </p:spPr>
        </p:pic>
      </p:grpSp>
      <p:sp>
        <p:nvSpPr>
          <p:cNvPr id="8" name="矩形 7"/>
          <p:cNvSpPr/>
          <p:nvPr/>
        </p:nvSpPr>
        <p:spPr>
          <a:xfrm>
            <a:off x="608564" y="6041322"/>
            <a:ext cx="4762329" cy="369332"/>
          </a:xfrm>
          <a:prstGeom prst="rect">
            <a:avLst/>
          </a:prstGeom>
        </p:spPr>
        <p:txBody>
          <a:bodyPr wrap="none">
            <a:spAutoFit/>
          </a:bodyPr>
          <a:lstStyle/>
          <a:p>
            <a:r>
              <a:rPr lang="en-US" altLang="zh-CN" dirty="0"/>
              <a:t>N.MIRABOLFATHI , arXiv1308.0044v1 31 Jul.2013</a:t>
            </a:r>
            <a:endParaRPr lang="zh-CN" altLang="en-US" dirty="0"/>
          </a:p>
        </p:txBody>
      </p:sp>
      <p:sp>
        <p:nvSpPr>
          <p:cNvPr id="9" name="页脚占位符 8"/>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1007990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09053" y="952073"/>
            <a:ext cx="6096000" cy="1569660"/>
          </a:xfrm>
          <a:prstGeom prst="rect">
            <a:avLst/>
          </a:prstGeom>
        </p:spPr>
        <p:txBody>
          <a:bodyPr>
            <a:spAutoFit/>
          </a:bodyPr>
          <a:lstStyle/>
          <a:p>
            <a:pPr algn="just">
              <a:spcAft>
                <a:spcPts val="0"/>
              </a:spcAft>
            </a:pPr>
            <a:r>
              <a:rPr lang="en-US" altLang="zh-CN" sz="2400" kern="100" dirty="0">
                <a:latin typeface="Calibri" panose="020F0502020204030204" pitchFamily="34" charset="0"/>
                <a:cs typeface="Times New Roman" panose="02020603050405020304" pitchFamily="18" charset="0"/>
              </a:rPr>
              <a:t>EDELWEEISS is an ionization-heat bolometers working at 20mK temperature located in the underground Lab. of </a:t>
            </a:r>
            <a:r>
              <a:rPr lang="en-US" altLang="zh-CN" sz="2400" kern="100" dirty="0" err="1">
                <a:latin typeface="Calibri" panose="020F0502020204030204" pitchFamily="34" charset="0"/>
                <a:cs typeface="Times New Roman" panose="02020603050405020304" pitchFamily="18" charset="0"/>
              </a:rPr>
              <a:t>Modane</a:t>
            </a:r>
            <a:r>
              <a:rPr lang="en-US" altLang="zh-CN" sz="2400" kern="100" dirty="0">
                <a:latin typeface="Calibri" panose="020F0502020204030204" pitchFamily="34" charset="0"/>
                <a:cs typeface="Times New Roman" panose="02020603050405020304" pitchFamily="18" charset="0"/>
              </a:rPr>
              <a:t> at the French- Italian border under the </a:t>
            </a:r>
            <a:r>
              <a:rPr lang="en-US" altLang="zh-CN" sz="2400" kern="100" dirty="0" err="1">
                <a:latin typeface="Calibri" panose="020F0502020204030204" pitchFamily="34" charset="0"/>
                <a:cs typeface="Times New Roman" panose="02020603050405020304" pitchFamily="18" charset="0"/>
              </a:rPr>
              <a:t>Frejus</a:t>
            </a:r>
            <a:r>
              <a:rPr lang="en-US" altLang="zh-CN" sz="2400" kern="100" dirty="0">
                <a:latin typeface="Calibri" panose="020F0502020204030204" pitchFamily="34" charset="0"/>
                <a:cs typeface="Times New Roman" panose="02020603050405020304" pitchFamily="18" charset="0"/>
              </a:rPr>
              <a:t> mountain</a:t>
            </a:r>
            <a:endParaRPr lang="zh-CN" altLang="zh-CN" sz="2400" kern="100" dirty="0">
              <a:latin typeface="Calibri" panose="020F0502020204030204" pitchFamily="34" charset="0"/>
              <a:cs typeface="Times New Roman" panose="02020603050405020304" pitchFamily="18" charset="0"/>
            </a:endParaRPr>
          </a:p>
        </p:txBody>
      </p:sp>
      <p:pic>
        <p:nvPicPr>
          <p:cNvPr id="6" name="Picture 2" descr="F:\Cryo-detector\EDELweiss\bolo_id.png"/>
          <p:cNvPicPr>
            <a:picLocks noChangeAspect="1" noChangeArrowheads="1"/>
          </p:cNvPicPr>
          <p:nvPr/>
        </p:nvPicPr>
        <p:blipFill>
          <a:blip r:embed="rId2"/>
          <a:srcRect/>
          <a:stretch>
            <a:fillRect/>
          </a:stretch>
        </p:blipFill>
        <p:spPr bwMode="auto">
          <a:xfrm>
            <a:off x="620671" y="2853895"/>
            <a:ext cx="3438525" cy="2828925"/>
          </a:xfrm>
          <a:prstGeom prst="rect">
            <a:avLst/>
          </a:prstGeom>
          <a:noFill/>
        </p:spPr>
      </p:pic>
      <p:pic>
        <p:nvPicPr>
          <p:cNvPr id="7" name="Picture 3" descr="F:\Cryo-detector\EDELweiss\detect_zoom3.png"/>
          <p:cNvPicPr>
            <a:picLocks noChangeAspect="1" noChangeArrowheads="1"/>
          </p:cNvPicPr>
          <p:nvPr/>
        </p:nvPicPr>
        <p:blipFill>
          <a:blip r:embed="rId3"/>
          <a:srcRect/>
          <a:stretch>
            <a:fillRect/>
          </a:stretch>
        </p:blipFill>
        <p:spPr bwMode="auto">
          <a:xfrm>
            <a:off x="5925670" y="3015819"/>
            <a:ext cx="3352800" cy="2505075"/>
          </a:xfrm>
          <a:prstGeom prst="rect">
            <a:avLst/>
          </a:prstGeom>
          <a:noFill/>
        </p:spPr>
      </p:pic>
      <p:sp>
        <p:nvSpPr>
          <p:cNvPr id="8" name="文本框 7"/>
          <p:cNvSpPr txBox="1"/>
          <p:nvPr/>
        </p:nvSpPr>
        <p:spPr>
          <a:xfrm>
            <a:off x="2163334" y="6131859"/>
            <a:ext cx="45719" cy="369332"/>
          </a:xfrm>
          <a:prstGeom prst="rect">
            <a:avLst/>
          </a:prstGeom>
          <a:noFill/>
        </p:spPr>
        <p:txBody>
          <a:bodyPr wrap="square" rtlCol="0">
            <a:spAutoFit/>
          </a:bodyPr>
          <a:lstStyle/>
          <a:p>
            <a:endParaRPr lang="zh-CN" altLang="en-US" dirty="0"/>
          </a:p>
        </p:txBody>
      </p:sp>
      <p:sp>
        <p:nvSpPr>
          <p:cNvPr id="9" name="文本框 8"/>
          <p:cNvSpPr txBox="1"/>
          <p:nvPr/>
        </p:nvSpPr>
        <p:spPr>
          <a:xfrm>
            <a:off x="2581835" y="6199094"/>
            <a:ext cx="3326552" cy="369332"/>
          </a:xfrm>
          <a:prstGeom prst="rect">
            <a:avLst/>
          </a:prstGeom>
          <a:noFill/>
        </p:spPr>
        <p:txBody>
          <a:bodyPr wrap="none" rtlCol="0">
            <a:spAutoFit/>
          </a:bodyPr>
          <a:lstStyle/>
          <a:p>
            <a:r>
              <a:rPr lang="en-US" altLang="zh-CN" dirty="0" err="1" smtClean="0"/>
              <a:t>Ge+NTD</a:t>
            </a:r>
            <a:r>
              <a:rPr lang="zh-CN" altLang="en-US" smtClean="0"/>
              <a:t>电离和热信号同时测量 </a:t>
            </a:r>
            <a:endParaRPr lang="zh-CN" altLang="en-US"/>
          </a:p>
        </p:txBody>
      </p:sp>
      <p:sp>
        <p:nvSpPr>
          <p:cNvPr id="11" name="页脚占位符 10"/>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35163992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63473" y="460566"/>
            <a:ext cx="10764302" cy="5078132"/>
            <a:chOff x="1063473" y="1469091"/>
            <a:chExt cx="10764302" cy="5078132"/>
          </a:xfrm>
        </p:grpSpPr>
        <p:pic>
          <p:nvPicPr>
            <p:cNvPr id="4" name="图片 3"/>
            <p:cNvPicPr>
              <a:picLocks noChangeAspect="1"/>
            </p:cNvPicPr>
            <p:nvPr/>
          </p:nvPicPr>
          <p:blipFill>
            <a:blip r:embed="rId2"/>
            <a:stretch>
              <a:fillRect/>
            </a:stretch>
          </p:blipFill>
          <p:spPr>
            <a:xfrm>
              <a:off x="1063473" y="1469091"/>
              <a:ext cx="10764302" cy="342900"/>
            </a:xfrm>
            <a:prstGeom prst="rect">
              <a:avLst/>
            </a:prstGeom>
          </p:spPr>
        </p:pic>
        <p:pic>
          <p:nvPicPr>
            <p:cNvPr id="5" name="图片 4"/>
            <p:cNvPicPr>
              <a:picLocks noChangeAspect="1"/>
            </p:cNvPicPr>
            <p:nvPr/>
          </p:nvPicPr>
          <p:blipFill>
            <a:blip r:embed="rId3"/>
            <a:stretch>
              <a:fillRect/>
            </a:stretch>
          </p:blipFill>
          <p:spPr>
            <a:xfrm>
              <a:off x="1117261" y="1811991"/>
              <a:ext cx="10662752" cy="4735232"/>
            </a:xfrm>
            <a:prstGeom prst="rect">
              <a:avLst/>
            </a:prstGeom>
          </p:spPr>
        </p:pic>
      </p:grpSp>
      <p:sp>
        <p:nvSpPr>
          <p:cNvPr id="7" name="矩形 6"/>
          <p:cNvSpPr/>
          <p:nvPr/>
        </p:nvSpPr>
        <p:spPr>
          <a:xfrm>
            <a:off x="1025424" y="5879955"/>
            <a:ext cx="4762329" cy="369332"/>
          </a:xfrm>
          <a:prstGeom prst="rect">
            <a:avLst/>
          </a:prstGeom>
        </p:spPr>
        <p:txBody>
          <a:bodyPr wrap="none">
            <a:spAutoFit/>
          </a:bodyPr>
          <a:lstStyle/>
          <a:p>
            <a:r>
              <a:rPr lang="en-US" altLang="zh-CN" dirty="0"/>
              <a:t>N.MIRABOLFATHI , arXiv1308.0044v1 31 Jul.2013</a:t>
            </a:r>
            <a:endParaRPr lang="zh-CN" altLang="en-US" dirty="0"/>
          </a:p>
        </p:txBody>
      </p:sp>
      <p:sp>
        <p:nvSpPr>
          <p:cNvPr id="9" name="页脚占位符 8"/>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2766456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400" dirty="0"/>
              <a:t>1.1</a:t>
            </a:r>
            <a:r>
              <a:rPr lang="zh-CN" altLang="en-US" sz="2400" b="1" dirty="0"/>
              <a:t>粒子与物质相互作用的信息载体</a:t>
            </a:r>
          </a:p>
        </p:txBody>
      </p:sp>
      <p:grpSp>
        <p:nvGrpSpPr>
          <p:cNvPr id="20" name="组合 19"/>
          <p:cNvGrpSpPr/>
          <p:nvPr/>
        </p:nvGrpSpPr>
        <p:grpSpPr>
          <a:xfrm>
            <a:off x="1425295" y="2328207"/>
            <a:ext cx="3311971" cy="1671638"/>
            <a:chOff x="1116013" y="1911350"/>
            <a:chExt cx="3311971" cy="1671638"/>
          </a:xfrm>
        </p:grpSpPr>
        <p:sp>
          <p:nvSpPr>
            <p:cNvPr id="21" name="Rectangle 2"/>
            <p:cNvSpPr>
              <a:spLocks noChangeArrowheads="1"/>
            </p:cNvSpPr>
            <p:nvPr/>
          </p:nvSpPr>
          <p:spPr bwMode="auto">
            <a:xfrm>
              <a:off x="3276600" y="1989138"/>
              <a:ext cx="1151384" cy="1593850"/>
            </a:xfrm>
            <a:prstGeom prst="rect">
              <a:avLst/>
            </a:prstGeom>
            <a:solidFill>
              <a:schemeClr val="accent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22" name="Line 3"/>
            <p:cNvSpPr>
              <a:spLocks noChangeShapeType="1"/>
            </p:cNvSpPr>
            <p:nvPr/>
          </p:nvSpPr>
          <p:spPr bwMode="auto">
            <a:xfrm>
              <a:off x="1116013" y="2205038"/>
              <a:ext cx="2520338" cy="159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sp>
          <p:nvSpPr>
            <p:cNvPr id="23" name="Line 5"/>
            <p:cNvSpPr>
              <a:spLocks noChangeShapeType="1"/>
            </p:cNvSpPr>
            <p:nvPr/>
          </p:nvSpPr>
          <p:spPr bwMode="auto">
            <a:xfrm>
              <a:off x="1116013" y="2781300"/>
              <a:ext cx="2448874"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sp>
          <p:nvSpPr>
            <p:cNvPr id="24" name="Line 6"/>
            <p:cNvSpPr>
              <a:spLocks noChangeShapeType="1"/>
            </p:cNvSpPr>
            <p:nvPr/>
          </p:nvSpPr>
          <p:spPr bwMode="auto">
            <a:xfrm>
              <a:off x="1116013" y="3357563"/>
              <a:ext cx="2448874" cy="0"/>
            </a:xfrm>
            <a:prstGeom prst="line">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sp>
          <p:nvSpPr>
            <p:cNvPr id="25" name="Text Box 7"/>
            <p:cNvSpPr txBox="1">
              <a:spLocks noChangeArrowheads="1"/>
            </p:cNvSpPr>
            <p:nvPr/>
          </p:nvSpPr>
          <p:spPr bwMode="auto">
            <a:xfrm>
              <a:off x="1784350" y="1911350"/>
              <a:ext cx="995749" cy="367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800"/>
                <a:t>photons</a:t>
              </a:r>
            </a:p>
          </p:txBody>
        </p:sp>
        <p:sp>
          <p:nvSpPr>
            <p:cNvPr id="26" name="Text Box 8"/>
            <p:cNvSpPr txBox="1">
              <a:spLocks noChangeArrowheads="1"/>
            </p:cNvSpPr>
            <p:nvPr/>
          </p:nvSpPr>
          <p:spPr bwMode="auto">
            <a:xfrm>
              <a:off x="1187450" y="2420938"/>
              <a:ext cx="1683402" cy="367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800"/>
                <a:t>neutral particle</a:t>
              </a:r>
            </a:p>
          </p:txBody>
        </p:sp>
        <p:sp>
          <p:nvSpPr>
            <p:cNvPr id="27" name="Text Box 9"/>
            <p:cNvSpPr txBox="1">
              <a:spLocks noChangeArrowheads="1"/>
            </p:cNvSpPr>
            <p:nvPr/>
          </p:nvSpPr>
          <p:spPr bwMode="auto">
            <a:xfrm>
              <a:off x="1403349" y="2997200"/>
              <a:ext cx="1810451" cy="367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800"/>
                <a:t>charged particle</a:t>
              </a:r>
            </a:p>
          </p:txBody>
        </p:sp>
      </p:grpSp>
      <p:sp>
        <p:nvSpPr>
          <p:cNvPr id="29" name="矩形 28"/>
          <p:cNvSpPr/>
          <p:nvPr/>
        </p:nvSpPr>
        <p:spPr>
          <a:xfrm>
            <a:off x="11389666" y="0"/>
            <a:ext cx="646331" cy="369332"/>
          </a:xfrm>
          <a:prstGeom prst="rect">
            <a:avLst/>
          </a:prstGeom>
        </p:spPr>
        <p:txBody>
          <a:bodyPr wrap="none">
            <a:spAutoFit/>
          </a:bodyPr>
          <a:lstStyle/>
          <a:p>
            <a:r>
              <a:rPr lang="zh-CN" altLang="en-US" dirty="0"/>
              <a:t>引言</a:t>
            </a:r>
          </a:p>
        </p:txBody>
      </p:sp>
      <p:sp>
        <p:nvSpPr>
          <p:cNvPr id="13" name="页脚占位符 12"/>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30924299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885537" y="632012"/>
            <a:ext cx="8299471" cy="5347821"/>
          </a:xfrm>
          <a:prstGeom prst="rect">
            <a:avLst/>
          </a:prstGeom>
        </p:spPr>
      </p:pic>
      <p:sp>
        <p:nvSpPr>
          <p:cNvPr id="2" name="矩形 1"/>
          <p:cNvSpPr/>
          <p:nvPr/>
        </p:nvSpPr>
        <p:spPr>
          <a:xfrm>
            <a:off x="541330" y="5893402"/>
            <a:ext cx="4762329" cy="369332"/>
          </a:xfrm>
          <a:prstGeom prst="rect">
            <a:avLst/>
          </a:prstGeom>
        </p:spPr>
        <p:txBody>
          <a:bodyPr wrap="none">
            <a:spAutoFit/>
          </a:bodyPr>
          <a:lstStyle/>
          <a:p>
            <a:r>
              <a:rPr lang="en-US" altLang="zh-CN" dirty="0"/>
              <a:t>N.MIRABOLFATHI , arXiv1308.0044v1 31 Jul.2013</a:t>
            </a:r>
            <a:endParaRPr lang="zh-CN" altLang="en-US" dirty="0"/>
          </a:p>
        </p:txBody>
      </p:sp>
      <p:sp>
        <p:nvSpPr>
          <p:cNvPr id="6" name="页脚占位符 5"/>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22261325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Grp="1" noChangeAspect="1"/>
          </p:cNvGraphicFramePr>
          <p:nvPr>
            <p:ph sz="half" idx="1"/>
            <p:extLst>
              <p:ext uri="{D42A27DB-BD31-4B8C-83A1-F6EECF244321}">
                <p14:modId xmlns:p14="http://schemas.microsoft.com/office/powerpoint/2010/main" xmlns="" val="2732557791"/>
              </p:ext>
            </p:extLst>
          </p:nvPr>
        </p:nvGraphicFramePr>
        <p:xfrm>
          <a:off x="6095999" y="353403"/>
          <a:ext cx="4824412" cy="2854325"/>
        </p:xfrm>
        <a:graphic>
          <a:graphicData uri="http://schemas.openxmlformats.org/presentationml/2006/ole">
            <p:oleObj spid="_x0000_s5142" r:id="rId3" imgW="4525007" imgH="2676899" progId="PBrush">
              <p:embed/>
            </p:oleObj>
          </a:graphicData>
        </a:graphic>
      </p:graphicFrame>
      <p:graphicFrame>
        <p:nvGraphicFramePr>
          <p:cNvPr id="12291" name="Object 3"/>
          <p:cNvGraphicFramePr>
            <a:graphicFrameLocks noGrp="1" noChangeAspect="1"/>
          </p:cNvGraphicFramePr>
          <p:nvPr>
            <p:ph sz="half" idx="2"/>
          </p:nvPr>
        </p:nvGraphicFramePr>
        <p:xfrm>
          <a:off x="2711451" y="3286125"/>
          <a:ext cx="7212013" cy="3289300"/>
        </p:xfrm>
        <a:graphic>
          <a:graphicData uri="http://schemas.openxmlformats.org/presentationml/2006/ole">
            <p:oleObj spid="_x0000_s5143" r:id="rId4" imgW="9580952" imgH="4371429" progId="PBrush">
              <p:embed/>
            </p:oleObj>
          </a:graphicData>
        </a:graphic>
      </p:graphicFrame>
      <p:sp>
        <p:nvSpPr>
          <p:cNvPr id="12292" name="Rectangle 4"/>
          <p:cNvSpPr>
            <a:spLocks noChangeArrowheads="1"/>
          </p:cNvSpPr>
          <p:nvPr/>
        </p:nvSpPr>
        <p:spPr bwMode="auto">
          <a:xfrm>
            <a:off x="2495550" y="3286125"/>
            <a:ext cx="1081088" cy="215900"/>
          </a:xfrm>
          <a:prstGeom prst="rect">
            <a:avLst/>
          </a:prstGeom>
          <a:solidFill>
            <a:schemeClr val="accent1"/>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2" name="矩形 1"/>
          <p:cNvSpPr/>
          <p:nvPr/>
        </p:nvSpPr>
        <p:spPr>
          <a:xfrm>
            <a:off x="1398130" y="1240722"/>
            <a:ext cx="2962671" cy="369332"/>
          </a:xfrm>
          <a:prstGeom prst="rect">
            <a:avLst/>
          </a:prstGeom>
        </p:spPr>
        <p:txBody>
          <a:bodyPr wrap="none">
            <a:spAutoFit/>
          </a:bodyPr>
          <a:lstStyle/>
          <a:p>
            <a:r>
              <a:rPr lang="en-US" altLang="zh-CN" b="1" dirty="0"/>
              <a:t>3.2</a:t>
            </a:r>
            <a:r>
              <a:rPr lang="zh-CN" altLang="en-US" b="1" dirty="0"/>
              <a:t>用于稀有衰变研究的</a:t>
            </a:r>
            <a:r>
              <a:rPr lang="en-US" altLang="zh-CN" b="1" dirty="0" smtClean="0"/>
              <a:t>CPD</a:t>
            </a:r>
            <a:endParaRPr lang="en-US" altLang="zh-CN" b="1" dirty="0"/>
          </a:p>
        </p:txBody>
      </p:sp>
      <p:sp>
        <p:nvSpPr>
          <p:cNvPr id="7" name="页脚占位符 6"/>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26068521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zh-CN" altLang="zh-CN" smtClean="0"/>
          </a:p>
        </p:txBody>
      </p:sp>
      <p:graphicFrame>
        <p:nvGraphicFramePr>
          <p:cNvPr id="13315" name="Object 3"/>
          <p:cNvGraphicFramePr>
            <a:graphicFrameLocks noGrp="1" noChangeAspect="1"/>
          </p:cNvGraphicFramePr>
          <p:nvPr>
            <p:ph idx="1"/>
          </p:nvPr>
        </p:nvGraphicFramePr>
        <p:xfrm>
          <a:off x="3016251" y="1600201"/>
          <a:ext cx="6157913" cy="4525963"/>
        </p:xfrm>
        <a:graphic>
          <a:graphicData uri="http://schemas.openxmlformats.org/presentationml/2006/ole">
            <p:oleObj spid="_x0000_s6155" r:id="rId3" imgW="7373379" imgH="5420482" progId="PBrush">
              <p:embed/>
            </p:oleObj>
          </a:graphicData>
        </a:graphic>
      </p:graphicFrame>
      <p:sp>
        <p:nvSpPr>
          <p:cNvPr id="5" name="页脚占位符 4"/>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11722756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Grp="1" noChangeAspect="1"/>
          </p:cNvGraphicFramePr>
          <p:nvPr>
            <p:ph sz="half" idx="1"/>
            <p:extLst>
              <p:ext uri="{D42A27DB-BD31-4B8C-83A1-F6EECF244321}">
                <p14:modId xmlns:p14="http://schemas.microsoft.com/office/powerpoint/2010/main" xmlns="" val="3322311750"/>
              </p:ext>
            </p:extLst>
          </p:nvPr>
        </p:nvGraphicFramePr>
        <p:xfrm>
          <a:off x="0" y="190500"/>
          <a:ext cx="4670425" cy="3455988"/>
        </p:xfrm>
        <a:graphic>
          <a:graphicData uri="http://schemas.openxmlformats.org/presentationml/2006/ole">
            <p:oleObj spid="_x0000_s7192" r:id="rId3" imgW="6419048" imgH="4753639" progId="PBrush">
              <p:embed/>
            </p:oleObj>
          </a:graphicData>
        </a:graphic>
      </p:graphicFrame>
      <p:graphicFrame>
        <p:nvGraphicFramePr>
          <p:cNvPr id="14339" name="Object 3"/>
          <p:cNvGraphicFramePr>
            <a:graphicFrameLocks noGrp="1" noChangeAspect="1"/>
          </p:cNvGraphicFramePr>
          <p:nvPr>
            <p:ph sz="half" idx="2"/>
            <p:extLst>
              <p:ext uri="{D42A27DB-BD31-4B8C-83A1-F6EECF244321}">
                <p14:modId xmlns:p14="http://schemas.microsoft.com/office/powerpoint/2010/main" xmlns="" val="3413304118"/>
              </p:ext>
            </p:extLst>
          </p:nvPr>
        </p:nvGraphicFramePr>
        <p:xfrm>
          <a:off x="5507039" y="2205318"/>
          <a:ext cx="7218190" cy="4252632"/>
        </p:xfrm>
        <a:graphic>
          <a:graphicData uri="http://schemas.openxmlformats.org/presentationml/2006/ole">
            <p:oleObj spid="_x0000_s7193" r:id="rId4" imgW="4753639" imgH="2800741" progId="PBrush">
              <p:embed/>
            </p:oleObj>
          </a:graphicData>
        </a:graphic>
      </p:graphicFrame>
      <p:sp>
        <p:nvSpPr>
          <p:cNvPr id="2" name="文本框 1"/>
          <p:cNvSpPr txBox="1"/>
          <p:nvPr/>
        </p:nvSpPr>
        <p:spPr>
          <a:xfrm>
            <a:off x="470647" y="4128247"/>
            <a:ext cx="4833374" cy="1200329"/>
          </a:xfrm>
          <a:prstGeom prst="rect">
            <a:avLst/>
          </a:prstGeom>
          <a:noFill/>
        </p:spPr>
        <p:txBody>
          <a:bodyPr wrap="none" rtlCol="0">
            <a:spAutoFit/>
          </a:bodyPr>
          <a:lstStyle/>
          <a:p>
            <a:r>
              <a:rPr lang="en-US" altLang="zh-CN" dirty="0" smtClean="0"/>
              <a:t>100</a:t>
            </a:r>
            <a:r>
              <a:rPr lang="zh-CN" altLang="en-US" dirty="0" smtClean="0"/>
              <a:t>小时的</a:t>
            </a:r>
            <a:r>
              <a:rPr lang="en-US" altLang="zh-CN" dirty="0" smtClean="0"/>
              <a:t>46-gBGO</a:t>
            </a:r>
            <a:r>
              <a:rPr lang="zh-CN" altLang="en-US" dirty="0" smtClean="0"/>
              <a:t> 背景谱，上图清楚给出</a:t>
            </a:r>
            <a:endParaRPr lang="en-US" altLang="zh-CN" dirty="0" smtClean="0"/>
          </a:p>
          <a:p>
            <a:r>
              <a:rPr lang="zh-CN" altLang="en-US" dirty="0" smtClean="0"/>
              <a:t>电子型反冲事件</a:t>
            </a:r>
            <a:r>
              <a:rPr lang="en-US" altLang="zh-CN" dirty="0" smtClean="0"/>
              <a:t>-</a:t>
            </a:r>
            <a:r>
              <a:rPr lang="en-US" altLang="zh-CN" baseline="30000" dirty="0" smtClean="0"/>
              <a:t>207</a:t>
            </a:r>
            <a:r>
              <a:rPr lang="en-US" altLang="zh-CN" dirty="0" smtClean="0"/>
              <a:t>Bi</a:t>
            </a:r>
            <a:r>
              <a:rPr lang="zh-CN" altLang="en-US" dirty="0" smtClean="0"/>
              <a:t>伽玛（</a:t>
            </a:r>
            <a:r>
              <a:rPr lang="en-US" altLang="zh-CN" dirty="0" smtClean="0"/>
              <a:t>3Bqkg</a:t>
            </a:r>
            <a:r>
              <a:rPr lang="en-US" altLang="zh-CN" baseline="30000" dirty="0" smtClean="0"/>
              <a:t>-1</a:t>
            </a:r>
            <a:r>
              <a:rPr lang="zh-CN" altLang="en-US" dirty="0" smtClean="0"/>
              <a:t>） </a:t>
            </a:r>
            <a:r>
              <a:rPr lang="en-US" altLang="zh-CN" dirty="0" smtClean="0"/>
              <a:t>+</a:t>
            </a:r>
            <a:r>
              <a:rPr lang="zh-CN" altLang="en-US" dirty="0" smtClean="0"/>
              <a:t>宇宙线</a:t>
            </a:r>
            <a:endParaRPr lang="en-US" altLang="zh-CN" dirty="0" smtClean="0"/>
          </a:p>
          <a:p>
            <a:r>
              <a:rPr lang="zh-CN" altLang="en-US" dirty="0" smtClean="0"/>
              <a:t>和</a:t>
            </a:r>
            <a:r>
              <a:rPr lang="en-US" altLang="zh-CN" dirty="0" smtClean="0"/>
              <a:t>Alpha</a:t>
            </a:r>
            <a:r>
              <a:rPr lang="zh-CN" altLang="en-US" dirty="0" smtClean="0"/>
              <a:t>型反冲事件：</a:t>
            </a:r>
            <a:r>
              <a:rPr lang="en-US" altLang="zh-CN" dirty="0" smtClean="0"/>
              <a:t>232Th</a:t>
            </a:r>
            <a:r>
              <a:rPr lang="zh-CN" altLang="en-US" dirty="0" smtClean="0"/>
              <a:t>，</a:t>
            </a:r>
            <a:r>
              <a:rPr lang="en-US" altLang="zh-CN" dirty="0" smtClean="0"/>
              <a:t>230</a:t>
            </a:r>
            <a:r>
              <a:rPr lang="en-US" altLang="zh-CN" baseline="30000" dirty="0" smtClean="0"/>
              <a:t>Th</a:t>
            </a:r>
            <a:r>
              <a:rPr lang="zh-CN" altLang="en-US" dirty="0" smtClean="0"/>
              <a:t>，</a:t>
            </a:r>
            <a:r>
              <a:rPr lang="en-US" altLang="zh-CN" dirty="0" smtClean="0"/>
              <a:t>Ra224</a:t>
            </a:r>
          </a:p>
          <a:p>
            <a:r>
              <a:rPr lang="en-US" altLang="zh-CN" dirty="0" smtClean="0"/>
              <a:t>Rn220</a:t>
            </a:r>
            <a:r>
              <a:rPr lang="zh-CN" altLang="en-US" dirty="0" smtClean="0"/>
              <a:t>和</a:t>
            </a:r>
            <a:r>
              <a:rPr lang="en-US" altLang="zh-CN" dirty="0" smtClean="0"/>
              <a:t>216Po</a:t>
            </a:r>
            <a:r>
              <a:rPr lang="zh-CN" altLang="en-US" dirty="0" smtClean="0"/>
              <a:t>等痕量杂质反射性</a:t>
            </a:r>
            <a:endParaRPr lang="zh-CN" altLang="en-US" dirty="0"/>
          </a:p>
        </p:txBody>
      </p:sp>
      <p:sp>
        <p:nvSpPr>
          <p:cNvPr id="6" name="页脚占位符 5"/>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34049960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689198" y="5032793"/>
            <a:ext cx="6060570" cy="369332"/>
          </a:xfrm>
          <a:prstGeom prst="rect">
            <a:avLst/>
          </a:prstGeom>
        </p:spPr>
        <p:txBody>
          <a:bodyPr wrap="none">
            <a:spAutoFit/>
          </a:bodyPr>
          <a:lstStyle/>
          <a:p>
            <a:pPr>
              <a:spcBef>
                <a:spcPct val="0"/>
              </a:spcBef>
              <a:buFontTx/>
              <a:buNone/>
            </a:pPr>
            <a:r>
              <a:rPr lang="en-US" altLang="zh-CN" dirty="0"/>
              <a:t>FWHM=18keV @</a:t>
            </a:r>
            <a:r>
              <a:rPr lang="en-US" altLang="zh-CN" baseline="30000" dirty="0"/>
              <a:t>241</a:t>
            </a:r>
            <a:r>
              <a:rPr lang="en-US" altLang="zh-CN" dirty="0"/>
              <a:t>AM~5300keV,6keV contribution from noise</a:t>
            </a:r>
            <a:endParaRPr lang="zh-CN" altLang="en-US" dirty="0"/>
          </a:p>
        </p:txBody>
      </p:sp>
      <p:graphicFrame>
        <p:nvGraphicFramePr>
          <p:cNvPr id="6" name="Object 3"/>
          <p:cNvGraphicFramePr>
            <a:graphicFrameLocks noGrp="1" noChangeAspect="1"/>
          </p:cNvGraphicFramePr>
          <p:nvPr>
            <p:ph sz="half" idx="2"/>
            <p:extLst>
              <p:ext uri="{D42A27DB-BD31-4B8C-83A1-F6EECF244321}">
                <p14:modId xmlns:p14="http://schemas.microsoft.com/office/powerpoint/2010/main" xmlns="" val="1895275577"/>
              </p:ext>
            </p:extLst>
          </p:nvPr>
        </p:nvGraphicFramePr>
        <p:xfrm>
          <a:off x="2279086" y="416378"/>
          <a:ext cx="5977408" cy="4469574"/>
        </p:xfrm>
        <a:graphic>
          <a:graphicData uri="http://schemas.openxmlformats.org/presentationml/2006/ole">
            <p:oleObj spid="_x0000_s8205" r:id="rId3" imgW="6392167" imgH="4780952" progId="PBrush">
              <p:embed/>
            </p:oleObj>
          </a:graphicData>
        </a:graphic>
      </p:graphicFrame>
      <mc:AlternateContent xmlns:mc="http://schemas.openxmlformats.org/markup-compatibility/2006">
        <mc:Choice xmlns:a14="http://schemas.microsoft.com/office/drawing/2010/main" xmlns="" Requires="a14">
          <p:sp>
            <p:nvSpPr>
              <p:cNvPr id="3" name="文本框 2"/>
              <p:cNvSpPr txBox="1"/>
              <p:nvPr/>
            </p:nvSpPr>
            <p:spPr>
              <a:xfrm>
                <a:off x="2017059" y="5548966"/>
                <a:ext cx="9115059" cy="399725"/>
              </a:xfrm>
              <a:prstGeom prst="rect">
                <a:avLst/>
              </a:prstGeom>
              <a:noFill/>
            </p:spPr>
            <p:txBody>
              <a:bodyPr wrap="none" rtlCol="0">
                <a:spAutoFit/>
              </a:bodyPr>
              <a:lstStyle/>
              <a:p>
                <a:r>
                  <a:rPr lang="zh-CN" altLang="en-US" dirty="0" smtClean="0"/>
                  <a:t>首次发布</a:t>
                </a:r>
                <a:r>
                  <a:rPr lang="en-US" altLang="zh-CN" baseline="30000" dirty="0" smtClean="0"/>
                  <a:t>209</a:t>
                </a:r>
                <a:r>
                  <a:rPr lang="en-US" altLang="zh-CN" dirty="0" smtClean="0"/>
                  <a:t>Bi</a:t>
                </a:r>
                <a:r>
                  <a:rPr lang="zh-CN" altLang="en-US" dirty="0" smtClean="0"/>
                  <a:t>的</a:t>
                </a:r>
                <a:r>
                  <a:rPr lang="en-US" altLang="zh-CN" dirty="0" smtClean="0"/>
                  <a:t>Alpha</a:t>
                </a:r>
                <a:r>
                  <a:rPr lang="zh-CN" altLang="en-US" dirty="0" smtClean="0"/>
                  <a:t>放射性：</a:t>
                </a:r>
                <a14:m>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E</m:t>
                        </m:r>
                      </m:e>
                      <m:sub>
                        <m:r>
                          <m:rPr>
                            <m:sty m:val="p"/>
                          </m:rPr>
                          <a:rPr lang="en-US" altLang="zh-CN" i="1" dirty="0">
                            <a:latin typeface="Cambria Math" panose="02040503050406030204" pitchFamily="18" charset="0"/>
                          </a:rPr>
                          <m:t>Q</m:t>
                        </m:r>
                        <m:r>
                          <a:rPr lang="zh-CN" altLang="en-US" i="1">
                            <a:latin typeface="Cambria Math" panose="02040503050406030204" pitchFamily="18" charset="0"/>
                          </a:rPr>
                          <m:t>𝛼</m:t>
                        </m:r>
                      </m:sub>
                    </m:sSub>
                    <m:r>
                      <a:rPr lang="en-US" altLang="zh-CN" i="1">
                        <a:latin typeface="Cambria Math" panose="02040503050406030204" pitchFamily="18" charset="0"/>
                      </a:rPr>
                      <m:t>=</m:t>
                    </m:r>
                  </m:oMath>
                </a14:m>
                <a:r>
                  <a:rPr lang="en-US" altLang="zh-CN" dirty="0" smtClean="0"/>
                  <a:t>3137</a:t>
                </a:r>
                <a14:m>
                  <m:oMath xmlns:m="http://schemas.openxmlformats.org/officeDocument/2006/math">
                    <m:r>
                      <a:rPr lang="en-US" altLang="zh-CN" i="1" dirty="0" smtClean="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ea typeface="Cambria Math" panose="02040503050406030204" pitchFamily="18" charset="0"/>
                      </a:rPr>
                      <m:t>1</m:t>
                    </m:r>
                  </m:oMath>
                </a14:m>
                <a:r>
                  <a:rPr lang="en-US" altLang="zh-CN" dirty="0" smtClean="0"/>
                  <a:t>(stat)</a:t>
                </a:r>
                <a14:m>
                  <m:oMath xmlns:m="http://schemas.openxmlformats.org/officeDocument/2006/math">
                    <m:r>
                      <a:rPr lang="en-US" altLang="zh-CN" i="1" dirty="0" smtClean="0">
                        <a:latin typeface="Cambria Math" panose="02040503050406030204" pitchFamily="18" charset="0"/>
                        <a:ea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2</m:t>
                    </m:r>
                    <m:d>
                      <m:dPr>
                        <m:ctrlPr>
                          <a:rPr lang="en-US" altLang="zh-CN" b="0" i="1" dirty="0" smtClean="0">
                            <a:latin typeface="Cambria Math" panose="02040503050406030204" pitchFamily="18" charset="0"/>
                            <a:ea typeface="Cambria Math" panose="02040503050406030204" pitchFamily="18" charset="0"/>
                          </a:rPr>
                        </m:ctrlPr>
                      </m:dPr>
                      <m:e>
                        <m:r>
                          <a:rPr lang="en-US" altLang="zh-CN" b="0" i="1" dirty="0" smtClean="0">
                            <a:latin typeface="Cambria Math" panose="02040503050406030204" pitchFamily="18" charset="0"/>
                            <a:ea typeface="Cambria Math" panose="02040503050406030204" pitchFamily="18" charset="0"/>
                          </a:rPr>
                          <m:t>𝑠𝑦𝑠</m:t>
                        </m:r>
                      </m:e>
                    </m:d>
                    <m:r>
                      <a:rPr lang="en-US" altLang="zh-CN" b="0" i="1" dirty="0" smtClean="0">
                        <a:latin typeface="Cambria Math" panose="02040503050406030204" pitchFamily="18" charset="0"/>
                        <a:ea typeface="Cambria Math" panose="02040503050406030204" pitchFamily="18" charset="0"/>
                      </a:rPr>
                      <m:t>𝑘𝑒𝑉</m:t>
                    </m:r>
                    <m:r>
                      <a:rPr lang="en-US" altLang="zh-CN" b="0" i="1" dirty="0" smtClean="0">
                        <a:latin typeface="Cambria Math" panose="02040503050406030204" pitchFamily="18" charset="0"/>
                        <a:ea typeface="Cambria Math" panose="02040503050406030204" pitchFamily="18" charset="0"/>
                      </a:rPr>
                      <m:t> ,</m:t>
                    </m:r>
                    <m:sSub>
                      <m:sSubPr>
                        <m:ctrlPr>
                          <a:rPr lang="en-US" altLang="zh-CN" b="0" i="1" dirty="0" smtClean="0">
                            <a:latin typeface="Cambria Math" panose="02040503050406030204" pitchFamily="18" charset="0"/>
                            <a:ea typeface="Cambria Math" panose="02040503050406030204" pitchFamily="18" charset="0"/>
                          </a:rPr>
                        </m:ctrlPr>
                      </m:sSubPr>
                      <m:e>
                        <m:r>
                          <a:rPr lang="en-US" altLang="zh-CN" b="0" i="1" dirty="0" smtClean="0">
                            <a:latin typeface="Cambria Math" panose="02040503050406030204" pitchFamily="18" charset="0"/>
                            <a:ea typeface="Cambria Math" panose="02040503050406030204" pitchFamily="18" charset="0"/>
                          </a:rPr>
                          <m:t>𝑇</m:t>
                        </m:r>
                      </m:e>
                      <m:sub>
                        <m:r>
                          <a:rPr lang="en-US" altLang="zh-CN" b="0" i="1" dirty="0" smtClean="0">
                            <a:latin typeface="Cambria Math" panose="02040503050406030204" pitchFamily="18" charset="0"/>
                            <a:ea typeface="Cambria Math" panose="02040503050406030204" pitchFamily="18" charset="0"/>
                          </a:rPr>
                          <m:t>1/2</m:t>
                        </m:r>
                      </m:sub>
                    </m:sSub>
                    <m:r>
                      <a:rPr lang="en-US" altLang="zh-CN" b="0" i="1" dirty="0" smtClean="0">
                        <a:latin typeface="Cambria Math" panose="02040503050406030204" pitchFamily="18" charset="0"/>
                        <a:ea typeface="Cambria Math" panose="02040503050406030204" pitchFamily="18" charset="0"/>
                      </a:rPr>
                      <m:t>=</m:t>
                    </m:r>
                    <m:d>
                      <m:dPr>
                        <m:ctrlPr>
                          <a:rPr lang="en-US" altLang="zh-CN" b="0" i="1" dirty="0" smtClean="0">
                            <a:latin typeface="Cambria Math" panose="02040503050406030204" pitchFamily="18" charset="0"/>
                            <a:ea typeface="Cambria Math" panose="02040503050406030204" pitchFamily="18" charset="0"/>
                          </a:rPr>
                        </m:ctrlPr>
                      </m:dPr>
                      <m:e>
                        <m:r>
                          <a:rPr lang="en-US" altLang="zh-CN" b="0" i="1" dirty="0" smtClean="0">
                            <a:latin typeface="Cambria Math" panose="02040503050406030204" pitchFamily="18" charset="0"/>
                            <a:ea typeface="Cambria Math" panose="02040503050406030204" pitchFamily="18" charset="0"/>
                          </a:rPr>
                          <m:t>1.9±0.2</m:t>
                        </m:r>
                      </m:e>
                    </m:d>
                    <m:r>
                      <a:rPr lang="en-US" altLang="zh-CN" b="0" i="1" dirty="0" smtClean="0">
                        <a:latin typeface="Cambria Math" panose="02040503050406030204" pitchFamily="18" charset="0"/>
                        <a:ea typeface="Cambria Math" panose="02040503050406030204" pitchFamily="18" charset="0"/>
                      </a:rPr>
                      <m:t>×</m:t>
                    </m:r>
                    <m:sSup>
                      <m:sSupPr>
                        <m:ctrlPr>
                          <a:rPr lang="en-US" altLang="zh-CN" b="0" i="1" dirty="0" smtClean="0">
                            <a:latin typeface="Cambria Math" panose="02040503050406030204" pitchFamily="18" charset="0"/>
                            <a:ea typeface="Cambria Math" panose="02040503050406030204" pitchFamily="18" charset="0"/>
                          </a:rPr>
                        </m:ctrlPr>
                      </m:sSupPr>
                      <m:e>
                        <m:r>
                          <a:rPr lang="en-US" altLang="zh-CN" b="0" i="1" dirty="0" smtClean="0">
                            <a:latin typeface="Cambria Math" panose="02040503050406030204" pitchFamily="18" charset="0"/>
                            <a:ea typeface="Cambria Math" panose="02040503050406030204" pitchFamily="18" charset="0"/>
                          </a:rPr>
                          <m:t>10</m:t>
                        </m:r>
                      </m:e>
                      <m:sup>
                        <m:r>
                          <a:rPr lang="en-US" altLang="zh-CN" b="0" i="1" dirty="0" smtClean="0">
                            <a:latin typeface="Cambria Math" panose="02040503050406030204" pitchFamily="18" charset="0"/>
                            <a:ea typeface="Cambria Math" panose="02040503050406030204" pitchFamily="18" charset="0"/>
                          </a:rPr>
                          <m:t>19</m:t>
                        </m:r>
                      </m:sup>
                    </m:sSup>
                    <m:r>
                      <a:rPr lang="en-US" altLang="zh-CN" b="0" i="1" dirty="0" smtClean="0">
                        <a:latin typeface="Cambria Math" panose="02040503050406030204" pitchFamily="18" charset="0"/>
                        <a:ea typeface="Cambria Math" panose="02040503050406030204" pitchFamily="18" charset="0"/>
                      </a:rPr>
                      <m:t> </m:t>
                    </m:r>
                  </m:oMath>
                </a14:m>
                <a:r>
                  <a:rPr lang="en-US" altLang="zh-CN" dirty="0" smtClean="0"/>
                  <a:t>y.</a:t>
                </a:r>
                <a:endParaRPr lang="zh-CN" altLang="en-US" dirty="0"/>
              </a:p>
            </p:txBody>
          </p:sp>
        </mc:Choice>
        <mc:Fallback>
          <p:sp>
            <p:nvSpPr>
              <p:cNvPr id="3" name="文本框 2"/>
              <p:cNvSpPr txBox="1">
                <a:spLocks noRot="1" noChangeAspect="1" noMove="1" noResize="1" noEditPoints="1" noAdjustHandles="1" noChangeArrowheads="1" noChangeShapeType="1" noTextEdit="1"/>
              </p:cNvSpPr>
              <p:nvPr/>
            </p:nvSpPr>
            <p:spPr>
              <a:xfrm>
                <a:off x="2017059" y="5548966"/>
                <a:ext cx="9115059" cy="399725"/>
              </a:xfrm>
              <a:prstGeom prst="rect">
                <a:avLst/>
              </a:prstGeom>
              <a:blipFill rotWithShape="0">
                <a:blip r:embed="rId4"/>
                <a:stretch>
                  <a:fillRect l="-602" t="-10606" r="-268" b="-18182"/>
                </a:stretch>
              </a:blipFill>
            </p:spPr>
            <p:txBody>
              <a:bodyPr/>
              <a:lstStyle/>
              <a:p>
                <a:r>
                  <a:rPr lang="zh-CN" altLang="en-US">
                    <a:noFill/>
                  </a:rPr>
                  <a:t> </a:t>
                </a:r>
              </a:p>
            </p:txBody>
          </p:sp>
        </mc:Fallback>
      </mc:AlternateContent>
      <p:sp>
        <p:nvSpPr>
          <p:cNvPr id="4" name="文本框 3"/>
          <p:cNvSpPr txBox="1"/>
          <p:nvPr/>
        </p:nvSpPr>
        <p:spPr>
          <a:xfrm>
            <a:off x="632012" y="6494929"/>
            <a:ext cx="4911537" cy="369332"/>
          </a:xfrm>
          <a:prstGeom prst="rect">
            <a:avLst/>
          </a:prstGeom>
          <a:noFill/>
        </p:spPr>
        <p:txBody>
          <a:bodyPr wrap="none" rtlCol="0">
            <a:spAutoFit/>
          </a:bodyPr>
          <a:lstStyle/>
          <a:p>
            <a:r>
              <a:rPr lang="en-US" altLang="zh-CN" dirty="0" smtClean="0"/>
              <a:t>[]P. de </a:t>
            </a:r>
            <a:r>
              <a:rPr lang="en-US" altLang="zh-CN" dirty="0" err="1" smtClean="0"/>
              <a:t>Marcillac</a:t>
            </a:r>
            <a:r>
              <a:rPr lang="en-US" altLang="zh-CN" dirty="0" smtClean="0"/>
              <a:t>, et al.  Nature vol.422 24 Apr.2003</a:t>
            </a:r>
            <a:endParaRPr lang="zh-CN" altLang="en-US" dirty="0"/>
          </a:p>
        </p:txBody>
      </p:sp>
      <p:sp>
        <p:nvSpPr>
          <p:cNvPr id="8" name="页脚占位符 7"/>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41936046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Grp="1" noChangeAspect="1"/>
          </p:cNvGraphicFramePr>
          <p:nvPr>
            <p:ph idx="1"/>
          </p:nvPr>
        </p:nvGraphicFramePr>
        <p:xfrm>
          <a:off x="3000376" y="171450"/>
          <a:ext cx="6977063" cy="5956300"/>
        </p:xfrm>
        <a:graphic>
          <a:graphicData uri="http://schemas.openxmlformats.org/presentationml/2006/ole">
            <p:oleObj spid="_x0000_s9227" r:id="rId3" imgW="6504762" imgH="5552381" progId="PBrush">
              <p:embed/>
            </p:oleObj>
          </a:graphicData>
        </a:graphic>
      </p:graphicFrame>
      <p:sp>
        <p:nvSpPr>
          <p:cNvPr id="22531" name="Line 3"/>
          <p:cNvSpPr>
            <a:spLocks noChangeShapeType="1"/>
          </p:cNvSpPr>
          <p:nvPr/>
        </p:nvSpPr>
        <p:spPr bwMode="auto">
          <a:xfrm flipV="1">
            <a:off x="5376863" y="3933825"/>
            <a:ext cx="0" cy="431800"/>
          </a:xfrm>
          <a:prstGeom prst="line">
            <a:avLst/>
          </a:prstGeom>
          <a:noFill/>
          <a:ln w="9525">
            <a:solidFill>
              <a:schemeClr val="hlink"/>
            </a:solidFill>
            <a:round/>
            <a:headEn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sp>
        <p:nvSpPr>
          <p:cNvPr id="22532" name="Line 4"/>
          <p:cNvSpPr>
            <a:spLocks noChangeShapeType="1"/>
          </p:cNvSpPr>
          <p:nvPr/>
        </p:nvSpPr>
        <p:spPr bwMode="auto">
          <a:xfrm flipV="1">
            <a:off x="5087938" y="3933825"/>
            <a:ext cx="0" cy="431800"/>
          </a:xfrm>
          <a:prstGeom prst="line">
            <a:avLst/>
          </a:prstGeom>
          <a:noFill/>
          <a:ln w="9525">
            <a:solidFill>
              <a:schemeClr val="hlink"/>
            </a:solidFill>
            <a:round/>
            <a:headEn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sp>
        <p:nvSpPr>
          <p:cNvPr id="22533" name="Text Box 5"/>
          <p:cNvSpPr txBox="1">
            <a:spLocks noChangeArrowheads="1"/>
          </p:cNvSpPr>
          <p:nvPr/>
        </p:nvSpPr>
        <p:spPr bwMode="auto">
          <a:xfrm>
            <a:off x="4943475" y="4365626"/>
            <a:ext cx="75693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000"/>
              <a:t>23  51keV</a:t>
            </a:r>
          </a:p>
        </p:txBody>
      </p:sp>
      <p:sp>
        <p:nvSpPr>
          <p:cNvPr id="22534" name="Text Box 6"/>
          <p:cNvSpPr txBox="1">
            <a:spLocks noChangeArrowheads="1"/>
          </p:cNvSpPr>
          <p:nvPr/>
        </p:nvSpPr>
        <p:spPr bwMode="auto">
          <a:xfrm>
            <a:off x="2495550" y="4149726"/>
            <a:ext cx="22397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200">
                <a:solidFill>
                  <a:schemeClr val="hlink"/>
                </a:solidFill>
              </a:rPr>
              <a:t>Er,down to 23kev CL</a:t>
            </a:r>
            <a:r>
              <a:rPr lang="zh-CN" altLang="zh-CN" sz="1200">
                <a:solidFill>
                  <a:schemeClr val="hlink"/>
                </a:solidFill>
                <a:sym typeface="Times New Roman" panose="02020603050405020304" pitchFamily="18" charset="0"/>
              </a:rPr>
              <a:t>≥</a:t>
            </a:r>
            <a:r>
              <a:rPr lang="zh-CN" altLang="zh-CN" sz="1200">
                <a:solidFill>
                  <a:schemeClr val="hlink"/>
                </a:solidFill>
              </a:rPr>
              <a:t>90%</a:t>
            </a:r>
          </a:p>
          <a:p>
            <a:pPr eaLnBrk="1" hangingPunct="1">
              <a:spcBef>
                <a:spcPct val="0"/>
              </a:spcBef>
              <a:buFontTx/>
              <a:buNone/>
            </a:pPr>
            <a:r>
              <a:rPr lang="zh-CN" altLang="zh-CN" sz="1200">
                <a:solidFill>
                  <a:schemeClr val="hlink"/>
                </a:solidFill>
              </a:rPr>
              <a:t>Er down to 51keV CL</a:t>
            </a:r>
            <a:r>
              <a:rPr lang="zh-CN" altLang="zh-CN" sz="1200">
                <a:solidFill>
                  <a:schemeClr val="hlink"/>
                </a:solidFill>
                <a:sym typeface="Times New Roman" panose="02020603050405020304" pitchFamily="18" charset="0"/>
              </a:rPr>
              <a:t>≥</a:t>
            </a:r>
            <a:r>
              <a:rPr lang="zh-CN" altLang="zh-CN" sz="1200">
                <a:solidFill>
                  <a:schemeClr val="hlink"/>
                </a:solidFill>
              </a:rPr>
              <a:t>99.99%</a:t>
            </a:r>
          </a:p>
        </p:txBody>
      </p:sp>
      <p:sp>
        <p:nvSpPr>
          <p:cNvPr id="8" name="页脚占位符 7"/>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31447734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p:nvPr>
        </p:nvSpPr>
        <p:spPr/>
        <p:txBody>
          <a:bodyPr/>
          <a:lstStyle/>
          <a:p>
            <a:r>
              <a:rPr lang="en-US" altLang="zh-CN" smtClean="0"/>
              <a:t>CUORE Experiment</a:t>
            </a:r>
            <a:endParaRPr lang="zh-CN" altLang="en-US" smtClean="0"/>
          </a:p>
        </p:txBody>
      </p:sp>
      <p:sp>
        <p:nvSpPr>
          <p:cNvPr id="38915" name="文本框 5"/>
          <p:cNvSpPr txBox="1">
            <a:spLocks noChangeArrowheads="1"/>
          </p:cNvSpPr>
          <p:nvPr/>
        </p:nvSpPr>
        <p:spPr bwMode="auto">
          <a:xfrm>
            <a:off x="2782888" y="1844676"/>
            <a:ext cx="46355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a:t>The CUORICINO is a prototype of CUORE.</a:t>
            </a:r>
          </a:p>
          <a:p>
            <a:pPr>
              <a:spcBef>
                <a:spcPct val="0"/>
              </a:spcBef>
              <a:buFontTx/>
              <a:buNone/>
            </a:pPr>
            <a:r>
              <a:rPr lang="en-US" altLang="zh-CN" sz="1800"/>
              <a:t>The target nuclide:</a:t>
            </a:r>
            <a:r>
              <a:rPr lang="en-US" altLang="zh-CN" sz="1800" baseline="30000"/>
              <a:t>130</a:t>
            </a:r>
            <a:r>
              <a:rPr lang="en-US" altLang="zh-CN" sz="1800"/>
              <a:t>Te</a:t>
            </a:r>
            <a:endParaRPr lang="zh-CN" altLang="en-US" sz="1800"/>
          </a:p>
        </p:txBody>
      </p:sp>
      <p:sp>
        <p:nvSpPr>
          <p:cNvPr id="7" name="文本框 6"/>
          <p:cNvSpPr txBox="1">
            <a:spLocks noRot="1" noChangeAspect="1" noMove="1" noResize="1" noEditPoints="1" noAdjustHandles="1" noChangeArrowheads="1" noChangeShapeType="1" noTextEdit="1"/>
          </p:cNvSpPr>
          <p:nvPr/>
        </p:nvSpPr>
        <p:spPr>
          <a:xfrm>
            <a:off x="3503712" y="3284985"/>
            <a:ext cx="3386504" cy="380425"/>
          </a:xfrm>
          <a:prstGeom prst="rect">
            <a:avLst/>
          </a:prstGeom>
          <a:blipFill rotWithShape="0">
            <a:blip r:embed="rId2"/>
            <a:stretch>
              <a:fillRect b="-3226"/>
            </a:stretch>
          </a:blipFill>
        </p:spPr>
        <p:txBody>
          <a:bodyPr/>
          <a:lstStyle/>
          <a:p>
            <a:pPr>
              <a:defRPr/>
            </a:pPr>
            <a:r>
              <a:rPr lang="zh-CN" altLang="en-US">
                <a:noFill/>
              </a:rPr>
              <a:t> </a:t>
            </a:r>
          </a:p>
        </p:txBody>
      </p:sp>
      <p:sp>
        <p:nvSpPr>
          <p:cNvPr id="6" name="页脚占位符 5"/>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6421779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p:txBody>
          <a:bodyPr/>
          <a:lstStyle/>
          <a:p>
            <a:r>
              <a:rPr lang="en-US" altLang="zh-CN" smtClean="0"/>
              <a:t>CUORICINO and CUORE</a:t>
            </a:r>
            <a:endParaRPr lang="zh-CN" altLang="en-US" smtClean="0"/>
          </a:p>
        </p:txBody>
      </p:sp>
      <p:pic>
        <p:nvPicPr>
          <p:cNvPr id="39939" name="图片 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495550" y="1195388"/>
            <a:ext cx="7488238" cy="561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0" name="图片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27025" y="-890588"/>
            <a:ext cx="11537950" cy="8639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页脚占位符 5"/>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8048961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图片 4"/>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3071813" y="0"/>
            <a:ext cx="6553200" cy="6357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页脚占位符 3"/>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18565799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94237" y="864205"/>
            <a:ext cx="7058343" cy="461665"/>
          </a:xfrm>
          <a:prstGeom prst="rect">
            <a:avLst/>
          </a:prstGeom>
        </p:spPr>
        <p:txBody>
          <a:bodyPr wrap="none">
            <a:spAutoFit/>
          </a:bodyPr>
          <a:lstStyle/>
          <a:p>
            <a:r>
              <a:rPr lang="en-US" altLang="zh-CN" sz="2400" b="1" dirty="0"/>
              <a:t>3.3</a:t>
            </a:r>
            <a:r>
              <a:rPr lang="zh-CN" altLang="en-US" sz="2400" b="1" dirty="0"/>
              <a:t>用于超精细结构研究的</a:t>
            </a:r>
            <a:r>
              <a:rPr lang="en-US" altLang="zh-CN" sz="2400" b="1" dirty="0"/>
              <a:t>CPD</a:t>
            </a:r>
            <a:r>
              <a:rPr lang="zh-CN" altLang="en-US" sz="2400" b="1" dirty="0"/>
              <a:t>（</a:t>
            </a:r>
            <a:r>
              <a:rPr lang="en-US" altLang="zh-CN" sz="2400" b="1" dirty="0"/>
              <a:t>Lamb</a:t>
            </a:r>
            <a:r>
              <a:rPr lang="zh-CN" altLang="en-US" sz="2400" b="1" dirty="0"/>
              <a:t> </a:t>
            </a:r>
            <a:r>
              <a:rPr lang="en-US" altLang="zh-CN" sz="2400" b="1" dirty="0"/>
              <a:t>shift of U</a:t>
            </a:r>
            <a:r>
              <a:rPr lang="en-US" altLang="zh-CN" sz="2400" b="1" baseline="30000" dirty="0"/>
              <a:t>91+</a:t>
            </a:r>
            <a:r>
              <a:rPr lang="zh-CN" altLang="en-US" sz="2400" b="1" dirty="0"/>
              <a:t>）</a:t>
            </a:r>
            <a:endParaRPr lang="en-US" altLang="zh-CN" sz="2400" b="1" dirty="0"/>
          </a:p>
        </p:txBody>
      </p:sp>
      <p:pic>
        <p:nvPicPr>
          <p:cNvPr id="5" name="图片 4"/>
          <p:cNvPicPr>
            <a:picLocks noChangeAspect="1"/>
          </p:cNvPicPr>
          <p:nvPr/>
        </p:nvPicPr>
        <p:blipFill>
          <a:blip r:embed="rId2"/>
          <a:stretch>
            <a:fillRect/>
          </a:stretch>
        </p:blipFill>
        <p:spPr>
          <a:xfrm>
            <a:off x="5145134" y="1325870"/>
            <a:ext cx="5661788" cy="4898465"/>
          </a:xfrm>
          <a:prstGeom prst="rect">
            <a:avLst/>
          </a:prstGeom>
        </p:spPr>
      </p:pic>
      <p:sp>
        <p:nvSpPr>
          <p:cNvPr id="6" name="文本框 5"/>
          <p:cNvSpPr txBox="1"/>
          <p:nvPr/>
        </p:nvSpPr>
        <p:spPr>
          <a:xfrm>
            <a:off x="1237129" y="2299447"/>
            <a:ext cx="3891963" cy="1200329"/>
          </a:xfrm>
          <a:prstGeom prst="rect">
            <a:avLst/>
          </a:prstGeom>
          <a:noFill/>
        </p:spPr>
        <p:txBody>
          <a:bodyPr wrap="none" rtlCol="0">
            <a:spAutoFit/>
          </a:bodyPr>
          <a:lstStyle/>
          <a:p>
            <a:r>
              <a:rPr lang="zh-CN" altLang="en-US" dirty="0" smtClean="0"/>
              <a:t>重离子里德堡原子的</a:t>
            </a:r>
            <a:r>
              <a:rPr lang="en-US" altLang="zh-CN" dirty="0" smtClean="0"/>
              <a:t>Lamb</a:t>
            </a:r>
            <a:r>
              <a:rPr lang="zh-CN" altLang="en-US" dirty="0" smtClean="0"/>
              <a:t>位移</a:t>
            </a:r>
            <a:endParaRPr lang="en-US" altLang="zh-CN" dirty="0" smtClean="0"/>
          </a:p>
          <a:p>
            <a:r>
              <a:rPr lang="zh-CN" altLang="en-US" dirty="0" smtClean="0"/>
              <a:t>是研究</a:t>
            </a:r>
            <a:r>
              <a:rPr lang="en-US" altLang="zh-CN" dirty="0" smtClean="0"/>
              <a:t>QED</a:t>
            </a:r>
            <a:r>
              <a:rPr lang="zh-CN" altLang="en-US" dirty="0" smtClean="0"/>
              <a:t>的重要场所：</a:t>
            </a:r>
            <a:endParaRPr lang="en-US" altLang="zh-CN" dirty="0" smtClean="0"/>
          </a:p>
          <a:p>
            <a:r>
              <a:rPr lang="en-US" altLang="zh-CN" dirty="0" smtClean="0"/>
              <a:t>34.1keV </a:t>
            </a:r>
            <a:r>
              <a:rPr lang="zh-CN" altLang="en-US" dirty="0" smtClean="0"/>
              <a:t>和</a:t>
            </a:r>
            <a:r>
              <a:rPr lang="en-US" altLang="zh-CN" dirty="0" smtClean="0"/>
              <a:t>34.2keV</a:t>
            </a:r>
            <a:r>
              <a:rPr lang="zh-CN" altLang="en-US" dirty="0" smtClean="0"/>
              <a:t> 谱线分辨好与</a:t>
            </a:r>
            <a:r>
              <a:rPr lang="en-US" altLang="zh-CN" dirty="0" smtClean="0"/>
              <a:t>75eV</a:t>
            </a:r>
          </a:p>
          <a:p>
            <a:r>
              <a:rPr lang="en-US" altLang="zh-CN" dirty="0" smtClean="0"/>
              <a:t>132keV</a:t>
            </a:r>
            <a:r>
              <a:rPr lang="zh-CN" altLang="en-US" dirty="0" smtClean="0"/>
              <a:t> 谱线精度好于 </a:t>
            </a:r>
            <a:r>
              <a:rPr lang="en-US" altLang="zh-CN" dirty="0" smtClean="0"/>
              <a:t>458eV</a:t>
            </a:r>
            <a:endParaRPr lang="zh-CN" altLang="en-US" dirty="0"/>
          </a:p>
        </p:txBody>
      </p:sp>
      <p:sp>
        <p:nvSpPr>
          <p:cNvPr id="8" name="页脚占位符 7"/>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836039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1308990" y="161364"/>
            <a:ext cx="658904" cy="369332"/>
          </a:xfrm>
          <a:prstGeom prst="rect">
            <a:avLst/>
          </a:prstGeom>
          <a:noFill/>
          <a:ln>
            <a:solidFill>
              <a:srgbClr val="00B0F0"/>
            </a:solidFill>
          </a:ln>
        </p:spPr>
        <p:txBody>
          <a:bodyPr wrap="square" rtlCol="0">
            <a:spAutoFit/>
          </a:bodyPr>
          <a:lstStyle/>
          <a:p>
            <a:r>
              <a:rPr lang="zh-CN" altLang="en-US" dirty="0" smtClean="0"/>
              <a:t>引言</a:t>
            </a:r>
            <a:endParaRPr lang="zh-CN" altLang="en-US" dirty="0"/>
          </a:p>
        </p:txBody>
      </p:sp>
      <p:sp>
        <p:nvSpPr>
          <p:cNvPr id="6" name="文本框 5"/>
          <p:cNvSpPr txBox="1"/>
          <p:nvPr/>
        </p:nvSpPr>
        <p:spPr>
          <a:xfrm>
            <a:off x="1627966" y="1112513"/>
            <a:ext cx="7640233" cy="923330"/>
          </a:xfrm>
          <a:prstGeom prst="rect">
            <a:avLst/>
          </a:prstGeom>
          <a:noFill/>
          <a:ln>
            <a:solidFill>
              <a:srgbClr val="7030A0"/>
            </a:solidFill>
          </a:ln>
        </p:spPr>
        <p:txBody>
          <a:bodyPr wrap="none" rtlCol="0">
            <a:spAutoFit/>
          </a:bodyPr>
          <a:lstStyle/>
          <a:p>
            <a:r>
              <a:rPr lang="zh-CN" altLang="en-US" dirty="0" smtClean="0"/>
              <a:t>粒子在介质中的能量沉积（</a:t>
            </a:r>
            <a:r>
              <a:rPr lang="en-US" altLang="zh-CN" dirty="0" smtClean="0"/>
              <a:t>E</a:t>
            </a:r>
            <a:r>
              <a:rPr lang="en-US" altLang="zh-CN" baseline="-25000" dirty="0" smtClean="0"/>
              <a:t>R</a:t>
            </a:r>
            <a:r>
              <a:rPr lang="zh-CN" altLang="en-US" dirty="0" smtClean="0"/>
              <a:t>）载体，</a:t>
            </a:r>
            <a:r>
              <a:rPr lang="en-US" altLang="zh-CN" dirty="0" smtClean="0"/>
              <a:t>1</a:t>
            </a:r>
            <a:r>
              <a:rPr lang="zh-CN" altLang="en-US" dirty="0" smtClean="0"/>
              <a:t>  声子</a:t>
            </a:r>
            <a:r>
              <a:rPr lang="en-US" altLang="zh-CN" dirty="0" smtClean="0"/>
              <a:t>-</a:t>
            </a:r>
            <a:r>
              <a:rPr lang="zh-CN" altLang="en-US" dirty="0" smtClean="0"/>
              <a:t>介质原子电子的振动的量子</a:t>
            </a:r>
            <a:endParaRPr lang="en-US" altLang="zh-CN" dirty="0" smtClean="0"/>
          </a:p>
          <a:p>
            <a:r>
              <a:rPr lang="zh-CN" altLang="en-US" dirty="0"/>
              <a:t> </a:t>
            </a:r>
            <a:r>
              <a:rPr lang="zh-CN" altLang="en-US" dirty="0" smtClean="0"/>
              <a:t>                                                                         </a:t>
            </a:r>
            <a:r>
              <a:rPr lang="en-US" altLang="zh-CN" dirty="0" smtClean="0"/>
              <a:t>2</a:t>
            </a:r>
            <a:r>
              <a:rPr lang="zh-CN" altLang="en-US" dirty="0" smtClean="0"/>
              <a:t> 电子</a:t>
            </a:r>
            <a:r>
              <a:rPr lang="en-US" altLang="zh-CN" dirty="0" smtClean="0"/>
              <a:t>-</a:t>
            </a:r>
            <a:r>
              <a:rPr lang="zh-CN" altLang="en-US" dirty="0" smtClean="0"/>
              <a:t>空穴（离子）</a:t>
            </a:r>
            <a:endParaRPr lang="en-US" altLang="zh-CN" dirty="0" smtClean="0"/>
          </a:p>
          <a:p>
            <a:r>
              <a:rPr lang="zh-CN" altLang="en-US" dirty="0"/>
              <a:t> </a:t>
            </a:r>
            <a:r>
              <a:rPr lang="zh-CN" altLang="en-US" dirty="0" smtClean="0"/>
              <a:t>                                                                         </a:t>
            </a:r>
            <a:r>
              <a:rPr lang="en-US" altLang="zh-CN" dirty="0" smtClean="0"/>
              <a:t>3</a:t>
            </a:r>
            <a:r>
              <a:rPr lang="zh-CN" altLang="en-US" dirty="0" smtClean="0"/>
              <a:t> 荧光</a:t>
            </a:r>
            <a:endParaRPr lang="zh-CN" altLang="en-US" dirty="0"/>
          </a:p>
        </p:txBody>
      </p:sp>
      <p:sp>
        <p:nvSpPr>
          <p:cNvPr id="7" name="文本框 6"/>
          <p:cNvSpPr txBox="1"/>
          <p:nvPr/>
        </p:nvSpPr>
        <p:spPr>
          <a:xfrm>
            <a:off x="1748118" y="2286004"/>
            <a:ext cx="9062161" cy="1754326"/>
          </a:xfrm>
          <a:prstGeom prst="rect">
            <a:avLst/>
          </a:prstGeom>
          <a:noFill/>
          <a:ln>
            <a:solidFill>
              <a:srgbClr val="7030A0"/>
            </a:solidFill>
          </a:ln>
        </p:spPr>
        <p:txBody>
          <a:bodyPr wrap="none" rtlCol="0">
            <a:spAutoFit/>
          </a:bodyPr>
          <a:lstStyle/>
          <a:p>
            <a:r>
              <a:rPr lang="zh-CN" altLang="en-US" dirty="0" smtClean="0"/>
              <a:t>基于声子（或一声子伟媒介的）探测的粒子探测器 ，称为低温粒子探测器 </a:t>
            </a:r>
            <a:endParaRPr lang="en-US" altLang="zh-CN" dirty="0" smtClean="0"/>
          </a:p>
          <a:p>
            <a:r>
              <a:rPr lang="zh-CN" altLang="en-US" dirty="0"/>
              <a:t> </a:t>
            </a:r>
            <a:r>
              <a:rPr lang="zh-CN" altLang="en-US" dirty="0" smtClean="0"/>
              <a:t>                                                                                                              </a:t>
            </a:r>
            <a:r>
              <a:rPr lang="en-US" altLang="zh-CN" dirty="0" smtClean="0"/>
              <a:t>LTD-Low</a:t>
            </a:r>
            <a:r>
              <a:rPr lang="zh-CN" altLang="en-US" dirty="0" smtClean="0"/>
              <a:t> </a:t>
            </a:r>
            <a:r>
              <a:rPr lang="en-US" altLang="zh-CN" dirty="0" smtClean="0"/>
              <a:t>Temp</a:t>
            </a:r>
            <a:r>
              <a:rPr lang="en-US" altLang="zh-CN" dirty="0"/>
              <a:t>.</a:t>
            </a:r>
            <a:r>
              <a:rPr lang="zh-CN" altLang="en-US" dirty="0" smtClean="0"/>
              <a:t> </a:t>
            </a:r>
            <a:r>
              <a:rPr lang="en-US" altLang="zh-CN" dirty="0" smtClean="0"/>
              <a:t>Detector</a:t>
            </a:r>
          </a:p>
          <a:p>
            <a:r>
              <a:rPr lang="zh-CN" altLang="en-US" dirty="0"/>
              <a:t> </a:t>
            </a:r>
            <a:r>
              <a:rPr lang="zh-CN" altLang="en-US" dirty="0" smtClean="0"/>
              <a:t>                                                                                                              </a:t>
            </a:r>
            <a:r>
              <a:rPr lang="en-US" altLang="zh-CN" dirty="0" smtClean="0"/>
              <a:t>CPD-Cryogenic</a:t>
            </a:r>
            <a:r>
              <a:rPr lang="zh-CN" altLang="en-US" dirty="0" smtClean="0"/>
              <a:t> </a:t>
            </a:r>
            <a:r>
              <a:rPr lang="en-US" altLang="zh-CN" dirty="0" smtClean="0"/>
              <a:t>Particle</a:t>
            </a:r>
            <a:r>
              <a:rPr lang="zh-CN" altLang="en-US" dirty="0" smtClean="0"/>
              <a:t> </a:t>
            </a:r>
            <a:r>
              <a:rPr lang="en-US" altLang="zh-CN" dirty="0" smtClean="0"/>
              <a:t>Detector</a:t>
            </a:r>
          </a:p>
          <a:p>
            <a:r>
              <a:rPr lang="zh-CN" altLang="en-US" dirty="0"/>
              <a:t> </a:t>
            </a:r>
            <a:r>
              <a:rPr lang="zh-CN" altLang="en-US" dirty="0" smtClean="0"/>
              <a:t>      能量沉积正比于“声子”（或次级的准粒子）数</a:t>
            </a:r>
            <a:endParaRPr lang="en-US" altLang="zh-CN" dirty="0" smtClean="0"/>
          </a:p>
          <a:p>
            <a:endParaRPr lang="en-US" altLang="zh-CN" dirty="0" smtClean="0"/>
          </a:p>
          <a:p>
            <a:r>
              <a:rPr lang="zh-CN" altLang="en-US" dirty="0" smtClean="0"/>
              <a:t>原则上</a:t>
            </a:r>
            <a:r>
              <a:rPr lang="en-US" altLang="zh-CN" dirty="0" smtClean="0"/>
              <a:t>,</a:t>
            </a:r>
            <a:r>
              <a:rPr lang="zh-CN" altLang="en-US" dirty="0" smtClean="0"/>
              <a:t>各种介质都可以用来做</a:t>
            </a:r>
            <a:r>
              <a:rPr lang="en-US" altLang="zh-CN" dirty="0" smtClean="0"/>
              <a:t>LTD</a:t>
            </a:r>
            <a:r>
              <a:rPr lang="zh-CN" altLang="en-US" dirty="0" smtClean="0"/>
              <a:t>的探测元件</a:t>
            </a:r>
            <a:endParaRPr lang="zh-CN" altLang="en-US" dirty="0"/>
          </a:p>
        </p:txBody>
      </p:sp>
      <p:sp>
        <p:nvSpPr>
          <p:cNvPr id="8" name="文本框 7"/>
          <p:cNvSpPr txBox="1"/>
          <p:nvPr/>
        </p:nvSpPr>
        <p:spPr>
          <a:xfrm>
            <a:off x="1748118" y="4316505"/>
            <a:ext cx="5936240" cy="1200329"/>
          </a:xfrm>
          <a:prstGeom prst="rect">
            <a:avLst/>
          </a:prstGeom>
          <a:noFill/>
          <a:ln>
            <a:solidFill>
              <a:srgbClr val="7030A0"/>
            </a:solidFill>
          </a:ln>
        </p:spPr>
        <p:txBody>
          <a:bodyPr wrap="none" rtlCol="0">
            <a:spAutoFit/>
          </a:bodyPr>
          <a:lstStyle/>
          <a:p>
            <a:r>
              <a:rPr lang="zh-CN" altLang="en-US" dirty="0" smtClean="0"/>
              <a:t>基于电子</a:t>
            </a:r>
            <a:r>
              <a:rPr lang="en-US" altLang="zh-CN" dirty="0" smtClean="0"/>
              <a:t>-</a:t>
            </a:r>
            <a:r>
              <a:rPr lang="zh-CN" altLang="en-US" dirty="0" smtClean="0"/>
              <a:t>空穴</a:t>
            </a:r>
            <a:r>
              <a:rPr lang="en-US" altLang="zh-CN" dirty="0" smtClean="0"/>
              <a:t>(</a:t>
            </a:r>
            <a:r>
              <a:rPr lang="zh-CN" altLang="en-US" dirty="0" smtClean="0"/>
              <a:t>离子</a:t>
            </a:r>
            <a:r>
              <a:rPr lang="en-US" altLang="zh-CN" dirty="0" smtClean="0"/>
              <a:t>)</a:t>
            </a:r>
            <a:r>
              <a:rPr lang="zh-CN" altLang="en-US" dirty="0" smtClean="0"/>
              <a:t>对测量的称为电离型的粒子探测器。</a:t>
            </a:r>
            <a:endParaRPr lang="en-US" altLang="zh-CN" dirty="0" smtClean="0"/>
          </a:p>
          <a:p>
            <a:r>
              <a:rPr lang="zh-CN" altLang="en-US" dirty="0"/>
              <a:t> </a:t>
            </a:r>
            <a:r>
              <a:rPr lang="zh-CN" altLang="en-US" dirty="0" smtClean="0"/>
              <a:t>       能量沉积正比于探测器收集的电子（对）数</a:t>
            </a:r>
            <a:endParaRPr lang="en-US" altLang="zh-CN" dirty="0" smtClean="0"/>
          </a:p>
          <a:p>
            <a:endParaRPr lang="en-US" altLang="zh-CN" dirty="0"/>
          </a:p>
          <a:p>
            <a:r>
              <a:rPr lang="zh-CN" altLang="en-US" dirty="0" smtClean="0"/>
              <a:t>只有有限的介质种类（气体和特制的半导体）探测元件。</a:t>
            </a:r>
            <a:endParaRPr lang="zh-CN" altLang="en-US" dirty="0"/>
          </a:p>
        </p:txBody>
      </p:sp>
      <p:sp>
        <p:nvSpPr>
          <p:cNvPr id="9" name="文本框 8"/>
          <p:cNvSpPr txBox="1"/>
          <p:nvPr/>
        </p:nvSpPr>
        <p:spPr>
          <a:xfrm>
            <a:off x="1782079" y="5786711"/>
            <a:ext cx="4907113" cy="923330"/>
          </a:xfrm>
          <a:prstGeom prst="rect">
            <a:avLst/>
          </a:prstGeom>
          <a:noFill/>
          <a:ln>
            <a:solidFill>
              <a:srgbClr val="7030A0"/>
            </a:solidFill>
          </a:ln>
        </p:spPr>
        <p:txBody>
          <a:bodyPr wrap="none" rtlCol="0">
            <a:spAutoFit/>
          </a:bodyPr>
          <a:lstStyle/>
          <a:p>
            <a:r>
              <a:rPr lang="zh-CN" altLang="en-US" dirty="0" smtClean="0"/>
              <a:t>基于荧光光子测量的称为闪烁粒子探测器。</a:t>
            </a:r>
            <a:endParaRPr lang="en-US" altLang="zh-CN" dirty="0" smtClean="0"/>
          </a:p>
          <a:p>
            <a:r>
              <a:rPr lang="zh-CN" altLang="en-US" dirty="0"/>
              <a:t> </a:t>
            </a:r>
            <a:r>
              <a:rPr lang="zh-CN" altLang="en-US" dirty="0" smtClean="0"/>
              <a:t>       能量沉积正比于探测器收集的荧光光子数</a:t>
            </a:r>
            <a:endParaRPr lang="en-US" altLang="zh-CN" dirty="0" smtClean="0"/>
          </a:p>
          <a:p>
            <a:r>
              <a:rPr lang="zh-CN" altLang="en-US" dirty="0"/>
              <a:t>只有有限的介质种类</a:t>
            </a:r>
            <a:r>
              <a:rPr lang="zh-CN" altLang="en-US" dirty="0" smtClean="0"/>
              <a:t>（</a:t>
            </a:r>
            <a:r>
              <a:rPr lang="zh-CN" altLang="en-US" dirty="0"/>
              <a:t>闪烁体</a:t>
            </a:r>
            <a:r>
              <a:rPr lang="zh-CN" altLang="en-US" dirty="0" smtClean="0"/>
              <a:t>）</a:t>
            </a:r>
            <a:r>
              <a:rPr lang="zh-CN" altLang="en-US" dirty="0"/>
              <a:t>探测元件</a:t>
            </a:r>
            <a:r>
              <a:rPr lang="zh-CN" altLang="en-US" dirty="0" smtClean="0"/>
              <a:t>。</a:t>
            </a:r>
            <a:endParaRPr lang="zh-CN" altLang="en-US" dirty="0"/>
          </a:p>
        </p:txBody>
      </p:sp>
      <p:sp>
        <p:nvSpPr>
          <p:cNvPr id="11" name="页脚占位符 10"/>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9914374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053461" y="863599"/>
            <a:ext cx="7106893" cy="3668059"/>
          </a:xfrm>
          <a:prstGeom prst="rect">
            <a:avLst/>
          </a:prstGeom>
        </p:spPr>
      </p:pic>
      <mc:AlternateContent xmlns:mc="http://schemas.openxmlformats.org/markup-compatibility/2006">
        <mc:Choice xmlns:a14="http://schemas.microsoft.com/office/drawing/2010/main" xmlns="" Requires="a14">
          <p:sp>
            <p:nvSpPr>
              <p:cNvPr id="5" name="文本框 4"/>
              <p:cNvSpPr txBox="1"/>
              <p:nvPr/>
            </p:nvSpPr>
            <p:spPr>
              <a:xfrm>
                <a:off x="1438835" y="5096435"/>
                <a:ext cx="9206623" cy="646331"/>
              </a:xfrm>
              <a:prstGeom prst="rect">
                <a:avLst/>
              </a:prstGeom>
              <a:noFill/>
            </p:spPr>
            <p:txBody>
              <a:bodyPr wrap="none" rtlCol="0">
                <a:spAutoFit/>
              </a:bodyPr>
              <a:lstStyle/>
              <a:p>
                <a:r>
                  <a:rPr lang="zh-CN" altLang="en-US" dirty="0" smtClean="0"/>
                  <a:t>采用</a:t>
                </a:r>
                <a:r>
                  <a:rPr lang="en-US" altLang="zh-CN" dirty="0" smtClean="0"/>
                  <a:t>Si-</a:t>
                </a:r>
                <a:r>
                  <a:rPr lang="zh-CN" altLang="en-US" dirty="0" smtClean="0"/>
                  <a:t>吸收体的</a:t>
                </a:r>
                <a:r>
                  <a:rPr lang="en-US" altLang="zh-CN" dirty="0" smtClean="0"/>
                  <a:t>CPD</a:t>
                </a:r>
                <a:r>
                  <a:rPr lang="zh-CN" altLang="en-US" dirty="0" smtClean="0"/>
                  <a:t> 在</a:t>
                </a:r>
                <a:r>
                  <a:rPr lang="en-US" altLang="zh-CN" dirty="0" smtClean="0"/>
                  <a:t>50~100keV </a:t>
                </a:r>
                <a:r>
                  <a:rPr lang="zh-CN" altLang="en-US" dirty="0" smtClean="0"/>
                  <a:t>能区</a:t>
                </a:r>
                <a:r>
                  <a:rPr lang="en-US" altLang="zh-CN" dirty="0" smtClean="0"/>
                  <a:t>FWHM =7.2eV,</a:t>
                </a:r>
                <a:r>
                  <a:rPr lang="zh-CN" altLang="en-US" dirty="0" smtClean="0"/>
                  <a:t>为了提高探测效率，</a:t>
                </a:r>
                <a:r>
                  <a:rPr lang="en-US" altLang="zh-CN" dirty="0" smtClean="0"/>
                  <a:t>2mm</a:t>
                </a:r>
                <a:r>
                  <a:rPr lang="en-US" altLang="zh-CN" baseline="30000" dirty="0" smtClean="0"/>
                  <a:t>2</a:t>
                </a:r>
                <a:r>
                  <a:rPr lang="en-US" altLang="zh-CN" dirty="0" smtClean="0"/>
                  <a:t>X40</a:t>
                </a:r>
                <a14:m>
                  <m:oMath xmlns:m="http://schemas.openxmlformats.org/officeDocument/2006/math">
                    <m:r>
                      <a:rPr lang="zh-CN" altLang="en-US" i="1" smtClean="0">
                        <a:latin typeface="Cambria Math" panose="02040503050406030204" pitchFamily="18" charset="0"/>
                      </a:rPr>
                      <m:t>𝜇</m:t>
                    </m:r>
                    <m:r>
                      <a:rPr lang="en-US" altLang="zh-CN" b="0" i="1" smtClean="0">
                        <a:latin typeface="Cambria Math" panose="02040503050406030204" pitchFamily="18" charset="0"/>
                      </a:rPr>
                      <m:t>𝑚</m:t>
                    </m:r>
                  </m:oMath>
                </a14:m>
                <a:r>
                  <a:rPr lang="zh-CN" altLang="en-US" dirty="0" smtClean="0"/>
                  <a:t>体积</a:t>
                </a:r>
                <a:endParaRPr lang="en-US" altLang="zh-CN" dirty="0" smtClean="0"/>
              </a:p>
              <a:p>
                <a:r>
                  <a:rPr lang="zh-CN" altLang="en-US" dirty="0" smtClean="0"/>
                  <a:t>满足低热容的、快且完全热化的吸收体候选晶体</a:t>
                </a:r>
                <a:r>
                  <a:rPr lang="en-US" altLang="zh-CN" dirty="0" err="1" smtClean="0"/>
                  <a:t>HgTe</a:t>
                </a:r>
                <a:r>
                  <a:rPr lang="zh-CN" altLang="en-US" dirty="0" smtClean="0"/>
                  <a:t>，</a:t>
                </a:r>
                <a:r>
                  <a:rPr lang="en-US" altLang="zh-CN" dirty="0" err="1" smtClean="0"/>
                  <a:t>Sn</a:t>
                </a:r>
                <a:r>
                  <a:rPr lang="zh-CN" altLang="en-US" dirty="0" smtClean="0"/>
                  <a:t>，</a:t>
                </a:r>
                <a:r>
                  <a:rPr lang="en-US" altLang="zh-CN" dirty="0" smtClean="0"/>
                  <a:t>Bi</a:t>
                </a:r>
                <a:r>
                  <a:rPr lang="zh-CN" altLang="en-US" dirty="0" smtClean="0"/>
                  <a:t>和</a:t>
                </a:r>
                <a:r>
                  <a:rPr lang="en-US" altLang="zh-CN" dirty="0" smtClean="0"/>
                  <a:t>Re</a:t>
                </a:r>
                <a:endParaRPr lang="zh-CN" altLang="en-US" dirty="0"/>
              </a:p>
            </p:txBody>
          </p:sp>
        </mc:Choice>
        <mc:Fallback>
          <p:sp>
            <p:nvSpPr>
              <p:cNvPr id="5" name="文本框 4"/>
              <p:cNvSpPr txBox="1">
                <a:spLocks noRot="1" noChangeAspect="1" noMove="1" noResize="1" noEditPoints="1" noAdjustHandles="1" noChangeArrowheads="1" noChangeShapeType="1" noTextEdit="1"/>
              </p:cNvSpPr>
              <p:nvPr/>
            </p:nvSpPr>
            <p:spPr>
              <a:xfrm>
                <a:off x="1438835" y="5096435"/>
                <a:ext cx="9206623" cy="646331"/>
              </a:xfrm>
              <a:prstGeom prst="rect">
                <a:avLst/>
              </a:prstGeom>
              <a:blipFill rotWithShape="0">
                <a:blip r:embed="rId3"/>
                <a:stretch>
                  <a:fillRect l="-530" t="-7547" b="-15094"/>
                </a:stretch>
              </a:blipFill>
            </p:spPr>
            <p:txBody>
              <a:bodyPr/>
              <a:lstStyle/>
              <a:p>
                <a:r>
                  <a:rPr lang="zh-CN" altLang="en-US">
                    <a:noFill/>
                  </a:rPr>
                  <a:t> </a:t>
                </a:r>
              </a:p>
            </p:txBody>
          </p:sp>
        </mc:Fallback>
      </mc:AlternateContent>
      <p:sp>
        <p:nvSpPr>
          <p:cNvPr id="7" name="页脚占位符 6"/>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41511299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
        <p:nvSpPr>
          <p:cNvPr id="6" name="矩形 5"/>
          <p:cNvSpPr/>
          <p:nvPr/>
        </p:nvSpPr>
        <p:spPr>
          <a:xfrm>
            <a:off x="1165123" y="457201"/>
            <a:ext cx="6622026" cy="1200329"/>
          </a:xfrm>
          <a:prstGeom prst="rect">
            <a:avLst/>
          </a:prstGeom>
        </p:spPr>
        <p:txBody>
          <a:bodyPr wrap="square">
            <a:spAutoFit/>
          </a:bodyPr>
          <a:lstStyle/>
          <a:p>
            <a:r>
              <a:rPr lang="en-US" sz="2400" dirty="0" smtClean="0"/>
              <a:t>BICEP2</a:t>
            </a:r>
            <a:r>
              <a:rPr lang="zh-CN" altLang="en-US" sz="2400" dirty="0" smtClean="0"/>
              <a:t>南极天文观测站，一个有</a:t>
            </a:r>
            <a:r>
              <a:rPr lang="en-US" sz="2400" dirty="0" smtClean="0"/>
              <a:t>512</a:t>
            </a:r>
            <a:r>
              <a:rPr lang="zh-CN" altLang="en-US" sz="2400" dirty="0" smtClean="0"/>
              <a:t>通道的</a:t>
            </a:r>
            <a:r>
              <a:rPr lang="en-US" sz="2400" dirty="0" smtClean="0"/>
              <a:t>TES</a:t>
            </a:r>
            <a:r>
              <a:rPr lang="zh-CN" altLang="en-US" sz="2400" dirty="0" smtClean="0"/>
              <a:t>构成的高灵敏的，孔径为</a:t>
            </a:r>
            <a:r>
              <a:rPr lang="en-US" sz="2400" dirty="0" smtClean="0"/>
              <a:t>26</a:t>
            </a:r>
            <a:r>
              <a:rPr lang="zh-CN" altLang="en-US" sz="2400" dirty="0" smtClean="0"/>
              <a:t>公分的望远镜，用来观测宇宙背景辐射</a:t>
            </a:r>
            <a:r>
              <a:rPr lang="en-US" sz="2400" dirty="0" smtClean="0"/>
              <a:t>CMB</a:t>
            </a:r>
            <a:r>
              <a:rPr lang="zh-CN" altLang="en-US" sz="2400" dirty="0" smtClean="0"/>
              <a:t>。</a:t>
            </a:r>
            <a:endParaRPr lang="zh-CN" altLang="en-US" sz="2400" dirty="0"/>
          </a:p>
        </p:txBody>
      </p:sp>
      <p:pic>
        <p:nvPicPr>
          <p:cNvPr id="141314" name="Picture 2" descr="E:\Cryo-detector\BICEP@\8e784afbfbedab64d304804df536afc378311e44.jpg"/>
          <p:cNvPicPr>
            <a:picLocks noChangeAspect="1" noChangeArrowheads="1"/>
          </p:cNvPicPr>
          <p:nvPr/>
        </p:nvPicPr>
        <p:blipFill>
          <a:blip r:embed="rId2"/>
          <a:srcRect/>
          <a:stretch>
            <a:fillRect/>
          </a:stretch>
        </p:blipFill>
        <p:spPr bwMode="auto">
          <a:xfrm>
            <a:off x="554294" y="2001940"/>
            <a:ext cx="5715000" cy="3267075"/>
          </a:xfrm>
          <a:prstGeom prst="rect">
            <a:avLst/>
          </a:prstGeom>
          <a:noFill/>
        </p:spPr>
      </p:pic>
      <p:pic>
        <p:nvPicPr>
          <p:cNvPr id="141315" name="Picture 3" descr="E:\Cryo-detector\BICEP@\PIA17993-DetectorsForInfantUniverseStudies-20140317.jpg"/>
          <p:cNvPicPr>
            <a:picLocks noChangeAspect="1" noChangeArrowheads="1"/>
          </p:cNvPicPr>
          <p:nvPr/>
        </p:nvPicPr>
        <p:blipFill>
          <a:blip r:embed="rId3"/>
          <a:srcRect/>
          <a:stretch>
            <a:fillRect/>
          </a:stretch>
        </p:blipFill>
        <p:spPr bwMode="auto">
          <a:xfrm>
            <a:off x="7192296" y="2365477"/>
            <a:ext cx="2438400" cy="25400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5803018" y="1005537"/>
            <a:ext cx="5534476" cy="5384801"/>
          </a:xfrm>
          <a:prstGeom prst="rect">
            <a:avLst/>
          </a:prstGeom>
        </p:spPr>
      </p:pic>
      <p:pic>
        <p:nvPicPr>
          <p:cNvPr id="5" name="图片 4"/>
          <p:cNvPicPr>
            <a:picLocks noChangeAspect="1"/>
          </p:cNvPicPr>
          <p:nvPr/>
        </p:nvPicPr>
        <p:blipFill>
          <a:blip r:embed="rId3"/>
          <a:stretch>
            <a:fillRect/>
          </a:stretch>
        </p:blipFill>
        <p:spPr>
          <a:xfrm>
            <a:off x="488194" y="1142995"/>
            <a:ext cx="4518976" cy="749300"/>
          </a:xfrm>
          <a:prstGeom prst="rect">
            <a:avLst/>
          </a:prstGeom>
        </p:spPr>
      </p:pic>
      <p:sp>
        <p:nvSpPr>
          <p:cNvPr id="6" name="文本框 5"/>
          <p:cNvSpPr txBox="1"/>
          <p:nvPr/>
        </p:nvSpPr>
        <p:spPr>
          <a:xfrm>
            <a:off x="488194" y="4424082"/>
            <a:ext cx="4350871" cy="1754326"/>
          </a:xfrm>
          <a:prstGeom prst="rect">
            <a:avLst/>
          </a:prstGeom>
          <a:noFill/>
        </p:spPr>
        <p:txBody>
          <a:bodyPr wrap="none" rtlCol="0">
            <a:spAutoFit/>
          </a:bodyPr>
          <a:lstStyle/>
          <a:p>
            <a:r>
              <a:rPr lang="zh-CN" altLang="en-US" dirty="0" smtClean="0"/>
              <a:t>计划</a:t>
            </a:r>
            <a:r>
              <a:rPr lang="en-US" altLang="zh-CN" dirty="0" smtClean="0"/>
              <a:t>2021</a:t>
            </a:r>
            <a:r>
              <a:rPr lang="zh-CN" altLang="en-US" dirty="0" smtClean="0"/>
              <a:t>年发射的国际</a:t>
            </a:r>
            <a:r>
              <a:rPr lang="en-US" altLang="zh-CN" dirty="0" smtClean="0"/>
              <a:t>X</a:t>
            </a:r>
            <a:r>
              <a:rPr lang="zh-CN" altLang="en-US" dirty="0" smtClean="0"/>
              <a:t>射线观测站像素</a:t>
            </a:r>
            <a:endParaRPr lang="en-US" altLang="zh-CN" dirty="0" smtClean="0"/>
          </a:p>
          <a:p>
            <a:r>
              <a:rPr lang="zh-CN" altLang="en-US" dirty="0" smtClean="0"/>
              <a:t>期待高分辨高分辨的像素微量热器</a:t>
            </a:r>
            <a:r>
              <a:rPr lang="en-US" altLang="zh-CN" dirty="0" smtClean="0"/>
              <a:t>:</a:t>
            </a:r>
          </a:p>
          <a:p>
            <a:r>
              <a:rPr lang="zh-CN" altLang="en-US" dirty="0" smtClean="0">
                <a:hlinkClick r:id="rId4"/>
              </a:rPr>
              <a:t>中心： </a:t>
            </a:r>
            <a:r>
              <a:rPr lang="en-US" altLang="zh-CN" dirty="0" smtClean="0">
                <a:hlinkClick r:id="rId4"/>
              </a:rPr>
              <a:t>FWHM=2.5eV@6keV</a:t>
            </a:r>
            <a:endParaRPr lang="en-US" altLang="zh-CN" dirty="0" smtClean="0"/>
          </a:p>
          <a:p>
            <a:r>
              <a:rPr lang="zh-CN" altLang="en-US" dirty="0" smtClean="0"/>
              <a:t>外围：</a:t>
            </a:r>
            <a:r>
              <a:rPr lang="en-US" altLang="zh-CN" dirty="0" smtClean="0"/>
              <a:t>  </a:t>
            </a:r>
            <a:r>
              <a:rPr lang="en-US" altLang="zh-CN" dirty="0" smtClean="0">
                <a:hlinkClick r:id="rId5"/>
              </a:rPr>
              <a:t>FWHM=10eV@6keV</a:t>
            </a:r>
            <a:endParaRPr lang="en-US" altLang="zh-CN" dirty="0"/>
          </a:p>
          <a:p>
            <a:r>
              <a:rPr lang="en-US" altLang="zh-CN" dirty="0" smtClean="0"/>
              <a:t>2013</a:t>
            </a:r>
            <a:r>
              <a:rPr lang="zh-CN" altLang="en-US" dirty="0" smtClean="0"/>
              <a:t>年发射的</a:t>
            </a:r>
            <a:r>
              <a:rPr lang="en-US" altLang="zh-CN" dirty="0" smtClean="0"/>
              <a:t>ASTR-O</a:t>
            </a:r>
            <a:r>
              <a:rPr lang="zh-CN" altLang="en-US" dirty="0" smtClean="0"/>
              <a:t>的成像低温微量热器</a:t>
            </a:r>
            <a:endParaRPr lang="en-US" altLang="zh-CN" dirty="0" smtClean="0"/>
          </a:p>
          <a:p>
            <a:r>
              <a:rPr lang="zh-CN" altLang="en-US" dirty="0" smtClean="0"/>
              <a:t>对</a:t>
            </a:r>
            <a:r>
              <a:rPr lang="en-US" altLang="zh-CN" dirty="0" smtClean="0"/>
              <a:t>&gt;2keV</a:t>
            </a:r>
            <a:r>
              <a:rPr lang="zh-CN" altLang="en-US" dirty="0" smtClean="0"/>
              <a:t>的</a:t>
            </a:r>
            <a:r>
              <a:rPr lang="en-US" altLang="zh-CN" dirty="0" smtClean="0"/>
              <a:t>X</a:t>
            </a:r>
            <a:r>
              <a:rPr lang="zh-CN" altLang="en-US" dirty="0" smtClean="0"/>
              <a:t>的</a:t>
            </a:r>
            <a:r>
              <a:rPr lang="en-US" altLang="zh-CN" dirty="0" smtClean="0"/>
              <a:t>FWHM=7eV .</a:t>
            </a:r>
          </a:p>
        </p:txBody>
      </p:sp>
      <p:pic>
        <p:nvPicPr>
          <p:cNvPr id="7" name="图片 6"/>
          <p:cNvPicPr>
            <a:picLocks noChangeAspect="1"/>
          </p:cNvPicPr>
          <p:nvPr/>
        </p:nvPicPr>
        <p:blipFill>
          <a:blip r:embed="rId6"/>
          <a:stretch>
            <a:fillRect/>
          </a:stretch>
        </p:blipFill>
        <p:spPr>
          <a:xfrm>
            <a:off x="208931" y="2139197"/>
            <a:ext cx="5077501" cy="2159000"/>
          </a:xfrm>
          <a:prstGeom prst="rect">
            <a:avLst/>
          </a:prstGeom>
        </p:spPr>
      </p:pic>
      <p:sp>
        <p:nvSpPr>
          <p:cNvPr id="2" name="矩形 1"/>
          <p:cNvSpPr/>
          <p:nvPr/>
        </p:nvSpPr>
        <p:spPr>
          <a:xfrm>
            <a:off x="488194" y="189589"/>
            <a:ext cx="5681363" cy="461665"/>
          </a:xfrm>
          <a:prstGeom prst="rect">
            <a:avLst/>
          </a:prstGeom>
        </p:spPr>
        <p:txBody>
          <a:bodyPr wrap="none">
            <a:spAutoFit/>
          </a:bodyPr>
          <a:lstStyle/>
          <a:p>
            <a:r>
              <a:rPr lang="en-US" altLang="zh-CN" sz="2400" b="1" dirty="0"/>
              <a:t>3.4</a:t>
            </a:r>
            <a:r>
              <a:rPr lang="zh-CN" altLang="en-US" sz="2400" b="1" dirty="0"/>
              <a:t>用于</a:t>
            </a:r>
            <a:r>
              <a:rPr lang="en-US" altLang="zh-CN" sz="2400" b="1" dirty="0"/>
              <a:t>X-</a:t>
            </a:r>
            <a:r>
              <a:rPr lang="zh-CN" altLang="en-US" sz="2400" b="1" dirty="0"/>
              <a:t>天文学和宇宙学（</a:t>
            </a:r>
            <a:r>
              <a:rPr lang="en-US" altLang="zh-CN" sz="2400" b="1" dirty="0"/>
              <a:t>CMB</a:t>
            </a:r>
            <a:r>
              <a:rPr lang="zh-CN" altLang="en-US" sz="2400" b="1" dirty="0"/>
              <a:t>）的</a:t>
            </a:r>
            <a:r>
              <a:rPr lang="en-US" altLang="zh-CN" sz="2400" b="1" dirty="0"/>
              <a:t>CPD</a:t>
            </a:r>
            <a:endParaRPr lang="zh-CN" altLang="en-US" sz="2400" b="1" dirty="0"/>
          </a:p>
        </p:txBody>
      </p:sp>
      <p:sp>
        <p:nvSpPr>
          <p:cNvPr id="9" name="页脚占位符 8"/>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28125133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 总结</a:t>
            </a:r>
            <a:endParaRPr lang="zh-CN" altLang="en-US" dirty="0"/>
          </a:p>
        </p:txBody>
      </p:sp>
      <p:sp>
        <p:nvSpPr>
          <p:cNvPr id="4" name="TextBox 3"/>
          <p:cNvSpPr txBox="1"/>
          <p:nvPr/>
        </p:nvSpPr>
        <p:spPr>
          <a:xfrm>
            <a:off x="1519084" y="1902542"/>
            <a:ext cx="9919703" cy="2031325"/>
          </a:xfrm>
          <a:prstGeom prst="rect">
            <a:avLst/>
          </a:prstGeom>
          <a:noFill/>
        </p:spPr>
        <p:txBody>
          <a:bodyPr wrap="none" rtlCol="0">
            <a:spAutoFit/>
          </a:bodyPr>
          <a:lstStyle/>
          <a:p>
            <a:r>
              <a:rPr lang="en-US" altLang="zh-CN" dirty="0" smtClean="0"/>
              <a:t>1 </a:t>
            </a:r>
            <a:r>
              <a:rPr lang="zh-CN" altLang="en-US" dirty="0" smtClean="0"/>
              <a:t>国际上</a:t>
            </a:r>
            <a:r>
              <a:rPr lang="en-US" altLang="zh-CN" dirty="0" smtClean="0"/>
              <a:t>CPD</a:t>
            </a:r>
            <a:r>
              <a:rPr lang="zh-CN" altLang="en-US" dirty="0" smtClean="0"/>
              <a:t>的发展成规模的态势始于</a:t>
            </a:r>
            <a:r>
              <a:rPr lang="en-US" altLang="zh-CN" dirty="0" smtClean="0"/>
              <a:t>1987LTD1 </a:t>
            </a:r>
            <a:r>
              <a:rPr lang="zh-CN" altLang="en-US" dirty="0" smtClean="0"/>
              <a:t>。</a:t>
            </a:r>
            <a:endParaRPr lang="en-US" altLang="zh-CN" dirty="0" smtClean="0"/>
          </a:p>
          <a:p>
            <a:r>
              <a:rPr lang="en-US" altLang="zh-CN" dirty="0" smtClean="0"/>
              <a:t>2 </a:t>
            </a:r>
            <a:r>
              <a:rPr lang="zh-CN" altLang="en-US" dirty="0" smtClean="0"/>
              <a:t>今天</a:t>
            </a:r>
            <a:r>
              <a:rPr lang="en-US" altLang="zh-CN" dirty="0" smtClean="0"/>
              <a:t>CPD</a:t>
            </a:r>
            <a:r>
              <a:rPr lang="zh-CN" altLang="en-US" dirty="0" smtClean="0"/>
              <a:t>在对运</a:t>
            </a:r>
            <a:r>
              <a:rPr lang="zh-CN" altLang="en-US" dirty="0" smtClean="0"/>
              <a:t>行物理机理的理解、技术工艺的发展逐渐趋于成</a:t>
            </a:r>
            <a:r>
              <a:rPr lang="zh-CN" altLang="en-US" dirty="0" smtClean="0"/>
              <a:t>熟，但还充满挑战。</a:t>
            </a:r>
            <a:endParaRPr lang="en-US" altLang="zh-CN" dirty="0" smtClean="0"/>
          </a:p>
          <a:p>
            <a:r>
              <a:rPr lang="en-US" altLang="zh-CN" dirty="0" smtClean="0"/>
              <a:t>3</a:t>
            </a:r>
            <a:r>
              <a:rPr lang="zh-CN" altLang="en-US" dirty="0" smtClean="0"/>
              <a:t>我国粒子探测研究领域几乎没有涉及</a:t>
            </a:r>
            <a:r>
              <a:rPr lang="en-US" altLang="zh-CN" dirty="0" smtClean="0"/>
              <a:t>CPD</a:t>
            </a:r>
            <a:r>
              <a:rPr lang="zh-CN" altLang="en-US" dirty="0" smtClean="0"/>
              <a:t>领域</a:t>
            </a:r>
            <a:r>
              <a:rPr lang="zh-CN" altLang="en-US" dirty="0" smtClean="0"/>
              <a:t>，</a:t>
            </a:r>
            <a:r>
              <a:rPr lang="zh-CN" altLang="en-US" dirty="0" smtClean="0"/>
              <a:t>我</a:t>
            </a:r>
            <a:r>
              <a:rPr lang="zh-CN" altLang="en-US" dirty="0" smtClean="0"/>
              <a:t>们应该迎头赶上。</a:t>
            </a:r>
            <a:endParaRPr lang="en-US" altLang="zh-CN" dirty="0" smtClean="0"/>
          </a:p>
          <a:p>
            <a:r>
              <a:rPr lang="en-US" altLang="zh-CN" dirty="0" smtClean="0"/>
              <a:t> </a:t>
            </a:r>
            <a:r>
              <a:rPr lang="en-US" altLang="zh-CN" dirty="0" smtClean="0"/>
              <a:t> </a:t>
            </a:r>
            <a:r>
              <a:rPr lang="zh-CN" altLang="en-US" dirty="0" smtClean="0"/>
              <a:t>虽然天文学界和微电子学界开始起步。</a:t>
            </a:r>
            <a:endParaRPr lang="en-US" altLang="zh-CN" dirty="0" smtClean="0"/>
          </a:p>
          <a:p>
            <a:r>
              <a:rPr lang="en-US" altLang="zh-CN" dirty="0" smtClean="0"/>
              <a:t>4</a:t>
            </a:r>
            <a:r>
              <a:rPr lang="zh-CN" altLang="en-US" dirty="0" smtClean="0"/>
              <a:t>核探测和和电子学学会应该责无旁贷的推动</a:t>
            </a:r>
            <a:r>
              <a:rPr lang="en-US" altLang="zh-CN" dirty="0" smtClean="0"/>
              <a:t>CPD</a:t>
            </a:r>
            <a:r>
              <a:rPr lang="zh-CN" altLang="en-US" dirty="0" smtClean="0"/>
              <a:t>研究的发展，我们相关国家重点实验室应该部署</a:t>
            </a:r>
            <a:endParaRPr lang="en-US" altLang="zh-CN" dirty="0" smtClean="0"/>
          </a:p>
          <a:p>
            <a:r>
              <a:rPr lang="en-US" altLang="zh-CN" dirty="0" smtClean="0"/>
              <a:t>5</a:t>
            </a:r>
            <a:r>
              <a:rPr lang="zh-CN" altLang="en-US" dirty="0" smtClean="0"/>
              <a:t>现在的技术水平，大体积的</a:t>
            </a:r>
            <a:r>
              <a:rPr lang="en-US" altLang="zh-CN" dirty="0" smtClean="0"/>
              <a:t>CPD</a:t>
            </a:r>
            <a:r>
              <a:rPr lang="zh-CN" altLang="en-US" dirty="0" smtClean="0"/>
              <a:t>完全可以实现</a:t>
            </a:r>
            <a:endParaRPr lang="en-US" altLang="zh-CN" dirty="0" smtClean="0"/>
          </a:p>
          <a:p>
            <a:r>
              <a:rPr lang="en-US" altLang="zh-CN" dirty="0" smtClean="0"/>
              <a:t>6</a:t>
            </a:r>
            <a:r>
              <a:rPr lang="zh-CN" altLang="en-US" dirty="0" smtClean="0"/>
              <a:t>关键的设备是</a:t>
            </a:r>
            <a:r>
              <a:rPr lang="zh-CN" altLang="en-US" dirty="0" smtClean="0"/>
              <a:t>几</a:t>
            </a:r>
            <a:r>
              <a:rPr lang="zh-CN" altLang="en-US" dirty="0" smtClean="0"/>
              <a:t>十毫</a:t>
            </a:r>
            <a:r>
              <a:rPr lang="en-US" altLang="zh-CN" dirty="0" smtClean="0"/>
              <a:t>K</a:t>
            </a:r>
            <a:r>
              <a:rPr lang="zh-CN" altLang="en-US" dirty="0" smtClean="0"/>
              <a:t>一下的低温平台</a:t>
            </a:r>
            <a:endParaRPr lang="en-US" altLang="zh-CN" dirty="0" smtClean="0"/>
          </a:p>
        </p:txBody>
      </p:sp>
      <p:sp>
        <p:nvSpPr>
          <p:cNvPr id="6" name="页脚占位符 5"/>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28704592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2"/>
          <p:cNvGraphicFramePr>
            <a:graphicFrameLocks noGrp="1" noChangeAspect="1"/>
          </p:cNvGraphicFramePr>
          <p:nvPr>
            <p:ph idx="1"/>
            <p:extLst>
              <p:ext uri="{D42A27DB-BD31-4B8C-83A1-F6EECF244321}">
                <p14:modId xmlns:p14="http://schemas.microsoft.com/office/powerpoint/2010/main" xmlns="" val="3446619329"/>
              </p:ext>
            </p:extLst>
          </p:nvPr>
        </p:nvGraphicFramePr>
        <p:xfrm>
          <a:off x="4527155" y="-1342021"/>
          <a:ext cx="7011696" cy="7204939"/>
        </p:xfrm>
        <a:graphic>
          <a:graphicData uri="http://schemas.openxmlformats.org/presentationml/2006/ole">
            <p:oleObj spid="_x0000_s4127" r:id="rId3" imgW="7571429" imgH="7780952" progId="PBrush">
              <p:embed/>
            </p:oleObj>
          </a:graphicData>
        </a:graphic>
      </p:graphicFrame>
      <p:sp>
        <p:nvSpPr>
          <p:cNvPr id="54275" name="Text Box 3"/>
          <p:cNvSpPr txBox="1">
            <a:spLocks noChangeArrowheads="1"/>
          </p:cNvSpPr>
          <p:nvPr/>
        </p:nvSpPr>
        <p:spPr bwMode="auto">
          <a:xfrm>
            <a:off x="973496" y="211138"/>
            <a:ext cx="318241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2000" dirty="0"/>
              <a:t>Triton Dilution Refrigerator</a:t>
            </a:r>
          </a:p>
        </p:txBody>
      </p:sp>
      <mc:AlternateContent xmlns:mc="http://schemas.openxmlformats.org/markup-compatibility/2006">
        <mc:Choice xmlns:a14="http://schemas.microsoft.com/office/drawing/2010/main" xmlns="" Requires="a14">
          <p:sp>
            <p:nvSpPr>
              <p:cNvPr id="2" name="文本框 1"/>
              <p:cNvSpPr txBox="1"/>
              <p:nvPr/>
            </p:nvSpPr>
            <p:spPr>
              <a:xfrm>
                <a:off x="129022" y="1411941"/>
                <a:ext cx="4233275" cy="2031325"/>
              </a:xfrm>
              <a:prstGeom prst="rect">
                <a:avLst/>
              </a:prstGeom>
              <a:noFill/>
            </p:spPr>
            <p:txBody>
              <a:bodyPr wrap="none" rtlCol="0">
                <a:spAutoFit/>
              </a:bodyPr>
              <a:lstStyle/>
              <a:p>
                <a:r>
                  <a:rPr lang="zh-CN" altLang="en-US" dirty="0" smtClean="0"/>
                  <a:t>不需要液氦的</a:t>
                </a:r>
                <a:r>
                  <a:rPr lang="en-US" altLang="zh-CN" dirty="0" smtClean="0"/>
                  <a:t>10 </a:t>
                </a:r>
                <a:r>
                  <a:rPr lang="en-US" altLang="zh-CN" dirty="0" err="1" smtClean="0"/>
                  <a:t>mK</a:t>
                </a:r>
                <a:r>
                  <a:rPr lang="zh-CN" altLang="en-US" dirty="0" smtClean="0"/>
                  <a:t>低温系统。</a:t>
                </a:r>
                <a:endParaRPr lang="en-US" altLang="zh-CN" dirty="0" smtClean="0"/>
              </a:p>
              <a:p>
                <a:r>
                  <a:rPr lang="zh-CN" altLang="en-US" dirty="0" smtClean="0"/>
                  <a:t>样品室</a:t>
                </a:r>
                <a:r>
                  <a:rPr lang="en-US" altLang="zh-CN" dirty="0" smtClean="0"/>
                  <a:t>240X240 mm</a:t>
                </a:r>
                <a:r>
                  <a:rPr lang="zh-CN" altLang="en-US" dirty="0" smtClean="0"/>
                  <a:t>的样品室，</a:t>
                </a:r>
                <a:endParaRPr lang="en-US" altLang="zh-CN" dirty="0" smtClean="0"/>
              </a:p>
              <a:p>
                <a:r>
                  <a:rPr lang="zh-CN" altLang="en-US" dirty="0" smtClean="0"/>
                  <a:t>可以集成复杂的实验装置，</a:t>
                </a:r>
                <a:endParaRPr lang="en-US" altLang="zh-CN" dirty="0" smtClean="0"/>
              </a:p>
              <a:p>
                <a:r>
                  <a:rPr lang="en-US" altLang="zh-CN" dirty="0" smtClean="0"/>
                  <a:t>10mK base Temp.</a:t>
                </a:r>
              </a:p>
              <a:p>
                <a:r>
                  <a:rPr lang="en-US" altLang="zh-CN" dirty="0" smtClean="0"/>
                  <a:t>200 and 400</a:t>
                </a:r>
                <a14:m>
                  <m:oMath xmlns:m="http://schemas.openxmlformats.org/officeDocument/2006/math">
                    <m:r>
                      <a:rPr lang="zh-CN" altLang="en-US" i="1" smtClean="0">
                        <a:latin typeface="Cambria Math" panose="02040503050406030204" pitchFamily="18" charset="0"/>
                      </a:rPr>
                      <m:t>𝜇</m:t>
                    </m:r>
                    <m:r>
                      <a:rPr lang="en-US" altLang="zh-CN" b="0" i="1" smtClean="0">
                        <a:latin typeface="Cambria Math" panose="02040503050406030204" pitchFamily="18" charset="0"/>
                      </a:rPr>
                      <m:t>𝑊</m:t>
                    </m:r>
                    <m:r>
                      <a:rPr lang="en-US" altLang="zh-CN" b="0" i="1" smtClean="0">
                        <a:latin typeface="Cambria Math" panose="02040503050406030204" pitchFamily="18" charset="0"/>
                      </a:rPr>
                      <m:t> </m:t>
                    </m:r>
                    <m:r>
                      <a:rPr lang="en-US" altLang="zh-CN" b="0" i="1" smtClean="0">
                        <a:latin typeface="Cambria Math" panose="02040503050406030204" pitchFamily="18" charset="0"/>
                      </a:rPr>
                      <m:t>𝑐𝑜𝑜𝑙𝑖𝑛𝑔</m:t>
                    </m:r>
                    <m:r>
                      <a:rPr lang="en-US" altLang="zh-CN" b="0" i="1" smtClean="0">
                        <a:latin typeface="Cambria Math" panose="02040503050406030204" pitchFamily="18" charset="0"/>
                      </a:rPr>
                      <m:t> </m:t>
                    </m:r>
                    <m:r>
                      <a:rPr lang="en-US" altLang="zh-CN" b="0" i="1" smtClean="0">
                        <a:latin typeface="Cambria Math" panose="02040503050406030204" pitchFamily="18" charset="0"/>
                      </a:rPr>
                      <m:t>𝑝𝑜𝑤𝑒𝑟</m:t>
                    </m:r>
                    <m:r>
                      <a:rPr lang="en-US" altLang="zh-CN" b="0" i="1" smtClean="0">
                        <a:latin typeface="Cambria Math" panose="02040503050406030204" pitchFamily="18" charset="0"/>
                      </a:rPr>
                      <m:t> @100</m:t>
                    </m:r>
                    <m:r>
                      <a:rPr lang="en-US" altLang="zh-CN" b="0" i="1" smtClean="0">
                        <a:latin typeface="Cambria Math" panose="02040503050406030204" pitchFamily="18" charset="0"/>
                      </a:rPr>
                      <m:t>𝑚𝐾</m:t>
                    </m:r>
                  </m:oMath>
                </a14:m>
                <a:endParaRPr lang="en-US" altLang="zh-CN" dirty="0" smtClean="0"/>
              </a:p>
              <a:p>
                <a:r>
                  <a:rPr lang="en-US" altLang="zh-CN" dirty="0" smtClean="0"/>
                  <a:t>3</a:t>
                </a:r>
                <a14:m>
                  <m:oMath xmlns:m="http://schemas.openxmlformats.org/officeDocument/2006/math">
                    <m:r>
                      <a:rPr lang="zh-CN" altLang="en-US" i="1">
                        <a:latin typeface="Cambria Math" panose="02040503050406030204" pitchFamily="18" charset="0"/>
                      </a:rPr>
                      <m:t>𝜇</m:t>
                    </m:r>
                    <m:r>
                      <a:rPr lang="en-US" altLang="zh-CN" i="1">
                        <a:latin typeface="Cambria Math" panose="02040503050406030204" pitchFamily="18" charset="0"/>
                      </a:rPr>
                      <m:t>𝑊</m:t>
                    </m:r>
                    <m:r>
                      <a:rPr lang="en-US" altLang="zh-CN" i="1">
                        <a:latin typeface="Cambria Math" panose="02040503050406030204" pitchFamily="18" charset="0"/>
                      </a:rPr>
                      <m:t> </m:t>
                    </m:r>
                    <m:r>
                      <a:rPr lang="en-US" altLang="zh-CN" i="1">
                        <a:latin typeface="Cambria Math" panose="02040503050406030204" pitchFamily="18" charset="0"/>
                      </a:rPr>
                      <m:t>𝑐𝑜𝑜𝑙𝑖𝑛𝑔</m:t>
                    </m:r>
                    <m:r>
                      <a:rPr lang="en-US" altLang="zh-CN" i="1">
                        <a:latin typeface="Cambria Math" panose="02040503050406030204" pitchFamily="18" charset="0"/>
                      </a:rPr>
                      <m:t> </m:t>
                    </m:r>
                    <m:r>
                      <a:rPr lang="en-US" altLang="zh-CN" i="1">
                        <a:latin typeface="Cambria Math" panose="02040503050406030204" pitchFamily="18" charset="0"/>
                      </a:rPr>
                      <m:t>𝑝𝑜𝑤𝑒𝑟</m:t>
                    </m:r>
                    <m:r>
                      <a:rPr lang="en-US" altLang="zh-CN" i="1">
                        <a:latin typeface="Cambria Math" panose="02040503050406030204" pitchFamily="18" charset="0"/>
                      </a:rPr>
                      <m:t> @10</m:t>
                    </m:r>
                    <m:r>
                      <a:rPr lang="en-US" altLang="zh-CN" i="1">
                        <a:latin typeface="Cambria Math" panose="02040503050406030204" pitchFamily="18" charset="0"/>
                      </a:rPr>
                      <m:t>𝑚𝐾</m:t>
                    </m:r>
                  </m:oMath>
                </a14:m>
                <a:endParaRPr lang="zh-CN" altLang="en-US" dirty="0"/>
              </a:p>
              <a:p>
                <a:r>
                  <a:rPr lang="en-US" altLang="zh-CN" dirty="0" smtClean="0"/>
                  <a:t>Excellent Temp. stability from10mK to 30K</a:t>
                </a:r>
                <a:endParaRPr lang="zh-CN" altLang="en-US" dirty="0"/>
              </a:p>
            </p:txBody>
          </p:sp>
        </mc:Choice>
        <mc:Fallback>
          <p:sp>
            <p:nvSpPr>
              <p:cNvPr id="2" name="文本框 1"/>
              <p:cNvSpPr txBox="1">
                <a:spLocks noRot="1" noChangeAspect="1" noMove="1" noResize="1" noEditPoints="1" noAdjustHandles="1" noChangeArrowheads="1" noChangeShapeType="1" noTextEdit="1"/>
              </p:cNvSpPr>
              <p:nvPr/>
            </p:nvSpPr>
            <p:spPr>
              <a:xfrm>
                <a:off x="129022" y="1411941"/>
                <a:ext cx="4233275" cy="2031325"/>
              </a:xfrm>
              <a:prstGeom prst="rect">
                <a:avLst/>
              </a:prstGeom>
              <a:blipFill rotWithShape="0">
                <a:blip r:embed="rId4"/>
                <a:stretch>
                  <a:fillRect l="-1151" t="-2703" b="-3904"/>
                </a:stretch>
              </a:blipFill>
            </p:spPr>
            <p:txBody>
              <a:bodyPr/>
              <a:lstStyle/>
              <a:p>
                <a:r>
                  <a:rPr lang="zh-CN" altLang="en-US">
                    <a:noFill/>
                  </a:rPr>
                  <a:t> </a:t>
                </a:r>
              </a:p>
            </p:txBody>
          </p:sp>
        </mc:Fallback>
      </mc:AlternateContent>
      <p:sp>
        <p:nvSpPr>
          <p:cNvPr id="6" name="页脚占位符 5"/>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13402930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0" y="2271252"/>
            <a:ext cx="2954655" cy="1200329"/>
          </a:xfrm>
          <a:prstGeom prst="rect">
            <a:avLst/>
          </a:prstGeom>
          <a:noFill/>
        </p:spPr>
        <p:txBody>
          <a:bodyPr wrap="none" rtlCol="0">
            <a:spAutoFit/>
          </a:bodyPr>
          <a:lstStyle/>
          <a:p>
            <a:r>
              <a:rPr lang="zh-CN" altLang="en-US" sz="7200" dirty="0" smtClean="0"/>
              <a:t>谢谢！</a:t>
            </a:r>
            <a:endParaRPr lang="zh-CN" altLang="en-US" sz="7200" dirty="0"/>
          </a:p>
        </p:txBody>
      </p:sp>
      <p:sp>
        <p:nvSpPr>
          <p:cNvPr id="6" name="页脚占位符 5"/>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85047" y="1290918"/>
            <a:ext cx="1031051" cy="461665"/>
          </a:xfrm>
          <a:prstGeom prst="rect">
            <a:avLst/>
          </a:prstGeom>
          <a:noFill/>
        </p:spPr>
        <p:txBody>
          <a:bodyPr wrap="none" rtlCol="0">
            <a:spAutoFit/>
          </a:bodyPr>
          <a:lstStyle/>
          <a:p>
            <a:r>
              <a:rPr lang="zh-CN" altLang="en-US" sz="2400" dirty="0" smtClean="0"/>
              <a:t>备考</a:t>
            </a:r>
            <a:r>
              <a:rPr lang="zh-CN" altLang="en-US" dirty="0" smtClean="0"/>
              <a:t>：</a:t>
            </a:r>
            <a:endParaRPr lang="zh-CN" altLang="en-US" dirty="0"/>
          </a:p>
        </p:txBody>
      </p:sp>
      <p:sp>
        <p:nvSpPr>
          <p:cNvPr id="5" name="页脚占位符 4"/>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23073816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p:txBody>
          <a:bodyPr/>
          <a:lstStyle/>
          <a:p>
            <a:r>
              <a:rPr lang="en-US" altLang="zh-CN" dirty="0" smtClean="0"/>
              <a:t>Pictures I</a:t>
            </a:r>
            <a:endParaRPr lang="zh-CN" altLang="en-US" dirty="0" smtClean="0"/>
          </a:p>
        </p:txBody>
      </p:sp>
      <p:sp>
        <p:nvSpPr>
          <p:cNvPr id="4" name="圆角矩形 3"/>
          <p:cNvSpPr/>
          <p:nvPr/>
        </p:nvSpPr>
        <p:spPr>
          <a:xfrm>
            <a:off x="5016500" y="2420938"/>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任意多边形 4"/>
          <p:cNvSpPr/>
          <p:nvPr/>
        </p:nvSpPr>
        <p:spPr>
          <a:xfrm>
            <a:off x="2573338" y="2514600"/>
            <a:ext cx="2595562" cy="215900"/>
          </a:xfrm>
          <a:custGeom>
            <a:avLst/>
            <a:gdLst>
              <a:gd name="connsiteX0" fmla="*/ 0 w 2595282"/>
              <a:gd name="connsiteY0" fmla="*/ 147918 h 215153"/>
              <a:gd name="connsiteX1" fmla="*/ 67235 w 2595282"/>
              <a:gd name="connsiteY1" fmla="*/ 67235 h 215153"/>
              <a:gd name="connsiteX2" fmla="*/ 94129 w 2595282"/>
              <a:gd name="connsiteY2" fmla="*/ 26894 h 215153"/>
              <a:gd name="connsiteX3" fmla="*/ 134470 w 2595282"/>
              <a:gd name="connsiteY3" fmla="*/ 0 h 215153"/>
              <a:gd name="connsiteX4" fmla="*/ 201705 w 2595282"/>
              <a:gd name="connsiteY4" fmla="*/ 26894 h 215153"/>
              <a:gd name="connsiteX5" fmla="*/ 242047 w 2595282"/>
              <a:gd name="connsiteY5" fmla="*/ 40341 h 215153"/>
              <a:gd name="connsiteX6" fmla="*/ 282388 w 2595282"/>
              <a:gd name="connsiteY6" fmla="*/ 80682 h 215153"/>
              <a:gd name="connsiteX7" fmla="*/ 363070 w 2595282"/>
              <a:gd name="connsiteY7" fmla="*/ 121024 h 215153"/>
              <a:gd name="connsiteX8" fmla="*/ 484094 w 2595282"/>
              <a:gd name="connsiteY8" fmla="*/ 147918 h 215153"/>
              <a:gd name="connsiteX9" fmla="*/ 564776 w 2595282"/>
              <a:gd name="connsiteY9" fmla="*/ 121024 h 215153"/>
              <a:gd name="connsiteX10" fmla="*/ 578223 w 2595282"/>
              <a:gd name="connsiteY10" fmla="*/ 80682 h 215153"/>
              <a:gd name="connsiteX11" fmla="*/ 658905 w 2595282"/>
              <a:gd name="connsiteY11" fmla="*/ 53788 h 215153"/>
              <a:gd name="connsiteX12" fmla="*/ 685800 w 2595282"/>
              <a:gd name="connsiteY12" fmla="*/ 26894 h 215153"/>
              <a:gd name="connsiteX13" fmla="*/ 766482 w 2595282"/>
              <a:gd name="connsiteY13" fmla="*/ 0 h 215153"/>
              <a:gd name="connsiteX14" fmla="*/ 847164 w 2595282"/>
              <a:gd name="connsiteY14" fmla="*/ 26894 h 215153"/>
              <a:gd name="connsiteX15" fmla="*/ 887505 w 2595282"/>
              <a:gd name="connsiteY15" fmla="*/ 53788 h 215153"/>
              <a:gd name="connsiteX16" fmla="*/ 995082 w 2595282"/>
              <a:gd name="connsiteY16" fmla="*/ 134471 h 215153"/>
              <a:gd name="connsiteX17" fmla="*/ 1035423 w 2595282"/>
              <a:gd name="connsiteY17" fmla="*/ 147918 h 215153"/>
              <a:gd name="connsiteX18" fmla="*/ 1116105 w 2595282"/>
              <a:gd name="connsiteY18" fmla="*/ 121024 h 215153"/>
              <a:gd name="connsiteX19" fmla="*/ 1183341 w 2595282"/>
              <a:gd name="connsiteY19" fmla="*/ 80682 h 215153"/>
              <a:gd name="connsiteX20" fmla="*/ 1264023 w 2595282"/>
              <a:gd name="connsiteY20" fmla="*/ 40341 h 215153"/>
              <a:gd name="connsiteX21" fmla="*/ 1371600 w 2595282"/>
              <a:gd name="connsiteY21" fmla="*/ 53788 h 215153"/>
              <a:gd name="connsiteX22" fmla="*/ 1411941 w 2595282"/>
              <a:gd name="connsiteY22" fmla="*/ 67235 h 215153"/>
              <a:gd name="connsiteX23" fmla="*/ 1465729 w 2595282"/>
              <a:gd name="connsiteY23" fmla="*/ 134471 h 215153"/>
              <a:gd name="connsiteX24" fmla="*/ 1506070 w 2595282"/>
              <a:gd name="connsiteY24" fmla="*/ 147918 h 215153"/>
              <a:gd name="connsiteX25" fmla="*/ 1667435 w 2595282"/>
              <a:gd name="connsiteY25" fmla="*/ 134471 h 215153"/>
              <a:gd name="connsiteX26" fmla="*/ 1775011 w 2595282"/>
              <a:gd name="connsiteY26" fmla="*/ 107576 h 215153"/>
              <a:gd name="connsiteX27" fmla="*/ 1869141 w 2595282"/>
              <a:gd name="connsiteY27" fmla="*/ 80682 h 215153"/>
              <a:gd name="connsiteX28" fmla="*/ 1949823 w 2595282"/>
              <a:gd name="connsiteY28" fmla="*/ 94129 h 215153"/>
              <a:gd name="connsiteX29" fmla="*/ 1990164 w 2595282"/>
              <a:gd name="connsiteY29" fmla="*/ 107576 h 215153"/>
              <a:gd name="connsiteX30" fmla="*/ 2003611 w 2595282"/>
              <a:gd name="connsiteY30" fmla="*/ 147918 h 215153"/>
              <a:gd name="connsiteX31" fmla="*/ 2124635 w 2595282"/>
              <a:gd name="connsiteY31" fmla="*/ 215153 h 215153"/>
              <a:gd name="connsiteX32" fmla="*/ 2205317 w 2595282"/>
              <a:gd name="connsiteY32" fmla="*/ 147918 h 215153"/>
              <a:gd name="connsiteX33" fmla="*/ 2245658 w 2595282"/>
              <a:gd name="connsiteY33" fmla="*/ 121024 h 215153"/>
              <a:gd name="connsiteX34" fmla="*/ 2312894 w 2595282"/>
              <a:gd name="connsiteY34" fmla="*/ 67235 h 215153"/>
              <a:gd name="connsiteX35" fmla="*/ 2528047 w 2595282"/>
              <a:gd name="connsiteY35" fmla="*/ 80682 h 215153"/>
              <a:gd name="connsiteX36" fmla="*/ 2568388 w 2595282"/>
              <a:gd name="connsiteY36" fmla="*/ 107576 h 215153"/>
              <a:gd name="connsiteX37" fmla="*/ 2595282 w 2595282"/>
              <a:gd name="connsiteY37" fmla="*/ 121024 h 21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95282" h="215153">
                <a:moveTo>
                  <a:pt x="0" y="147918"/>
                </a:moveTo>
                <a:cubicBezTo>
                  <a:pt x="22412" y="121024"/>
                  <a:pt x="45742" y="94869"/>
                  <a:pt x="67235" y="67235"/>
                </a:cubicBezTo>
                <a:cubicBezTo>
                  <a:pt x="77157" y="54478"/>
                  <a:pt x="82701" y="38322"/>
                  <a:pt x="94129" y="26894"/>
                </a:cubicBezTo>
                <a:cubicBezTo>
                  <a:pt x="105557" y="15466"/>
                  <a:pt x="121023" y="8965"/>
                  <a:pt x="134470" y="0"/>
                </a:cubicBezTo>
                <a:cubicBezTo>
                  <a:pt x="156882" y="8965"/>
                  <a:pt x="179104" y="18419"/>
                  <a:pt x="201705" y="26894"/>
                </a:cubicBezTo>
                <a:cubicBezTo>
                  <a:pt x="214977" y="31871"/>
                  <a:pt x="230253" y="32478"/>
                  <a:pt x="242047" y="40341"/>
                </a:cubicBezTo>
                <a:cubicBezTo>
                  <a:pt x="257870" y="50890"/>
                  <a:pt x="267779" y="68508"/>
                  <a:pt x="282388" y="80682"/>
                </a:cubicBezTo>
                <a:cubicBezTo>
                  <a:pt x="317144" y="109645"/>
                  <a:pt x="322640" y="107546"/>
                  <a:pt x="363070" y="121024"/>
                </a:cubicBezTo>
                <a:cubicBezTo>
                  <a:pt x="418067" y="176021"/>
                  <a:pt x="391282" y="171121"/>
                  <a:pt x="484094" y="147918"/>
                </a:cubicBezTo>
                <a:cubicBezTo>
                  <a:pt x="511596" y="141042"/>
                  <a:pt x="564776" y="121024"/>
                  <a:pt x="564776" y="121024"/>
                </a:cubicBezTo>
                <a:cubicBezTo>
                  <a:pt x="569258" y="107577"/>
                  <a:pt x="566689" y="88921"/>
                  <a:pt x="578223" y="80682"/>
                </a:cubicBezTo>
                <a:cubicBezTo>
                  <a:pt x="601291" y="64204"/>
                  <a:pt x="658905" y="53788"/>
                  <a:pt x="658905" y="53788"/>
                </a:cubicBezTo>
                <a:cubicBezTo>
                  <a:pt x="667870" y="44823"/>
                  <a:pt x="674460" y="32564"/>
                  <a:pt x="685800" y="26894"/>
                </a:cubicBezTo>
                <a:cubicBezTo>
                  <a:pt x="711156" y="14216"/>
                  <a:pt x="766482" y="0"/>
                  <a:pt x="766482" y="0"/>
                </a:cubicBezTo>
                <a:cubicBezTo>
                  <a:pt x="793376" y="8965"/>
                  <a:pt x="823576" y="11169"/>
                  <a:pt x="847164" y="26894"/>
                </a:cubicBezTo>
                <a:cubicBezTo>
                  <a:pt x="860611" y="35859"/>
                  <a:pt x="874885" y="43692"/>
                  <a:pt x="887505" y="53788"/>
                </a:cubicBezTo>
                <a:cubicBezTo>
                  <a:pt x="933014" y="90195"/>
                  <a:pt x="914666" y="107666"/>
                  <a:pt x="995082" y="134471"/>
                </a:cubicBezTo>
                <a:lnTo>
                  <a:pt x="1035423" y="147918"/>
                </a:lnTo>
                <a:cubicBezTo>
                  <a:pt x="1062317" y="138953"/>
                  <a:pt x="1096059" y="141070"/>
                  <a:pt x="1116105" y="121024"/>
                </a:cubicBezTo>
                <a:cubicBezTo>
                  <a:pt x="1168637" y="68492"/>
                  <a:pt x="1113516" y="115595"/>
                  <a:pt x="1183341" y="80682"/>
                </a:cubicBezTo>
                <a:cubicBezTo>
                  <a:pt x="1287611" y="28547"/>
                  <a:pt x="1162625" y="74140"/>
                  <a:pt x="1264023" y="40341"/>
                </a:cubicBezTo>
                <a:cubicBezTo>
                  <a:pt x="1299882" y="44823"/>
                  <a:pt x="1336045" y="47323"/>
                  <a:pt x="1371600" y="53788"/>
                </a:cubicBezTo>
                <a:cubicBezTo>
                  <a:pt x="1385546" y="56324"/>
                  <a:pt x="1400873" y="58380"/>
                  <a:pt x="1411941" y="67235"/>
                </a:cubicBezTo>
                <a:cubicBezTo>
                  <a:pt x="1466907" y="111208"/>
                  <a:pt x="1410902" y="101574"/>
                  <a:pt x="1465729" y="134471"/>
                </a:cubicBezTo>
                <a:cubicBezTo>
                  <a:pt x="1477883" y="141764"/>
                  <a:pt x="1492623" y="143436"/>
                  <a:pt x="1506070" y="147918"/>
                </a:cubicBezTo>
                <a:cubicBezTo>
                  <a:pt x="1559858" y="143436"/>
                  <a:pt x="1614057" y="142478"/>
                  <a:pt x="1667435" y="134471"/>
                </a:cubicBezTo>
                <a:cubicBezTo>
                  <a:pt x="1703988" y="128988"/>
                  <a:pt x="1739152" y="116541"/>
                  <a:pt x="1775011" y="107576"/>
                </a:cubicBezTo>
                <a:cubicBezTo>
                  <a:pt x="1842559" y="90689"/>
                  <a:pt x="1811261" y="99975"/>
                  <a:pt x="1869141" y="80682"/>
                </a:cubicBezTo>
                <a:cubicBezTo>
                  <a:pt x="1896035" y="85164"/>
                  <a:pt x="1923207" y="88214"/>
                  <a:pt x="1949823" y="94129"/>
                </a:cubicBezTo>
                <a:cubicBezTo>
                  <a:pt x="1963660" y="97204"/>
                  <a:pt x="1980141" y="97553"/>
                  <a:pt x="1990164" y="107576"/>
                </a:cubicBezTo>
                <a:cubicBezTo>
                  <a:pt x="2000187" y="117599"/>
                  <a:pt x="1993588" y="137895"/>
                  <a:pt x="2003611" y="147918"/>
                </a:cubicBezTo>
                <a:cubicBezTo>
                  <a:pt x="2049848" y="194155"/>
                  <a:pt x="2073907" y="198244"/>
                  <a:pt x="2124635" y="215153"/>
                </a:cubicBezTo>
                <a:cubicBezTo>
                  <a:pt x="2224794" y="148380"/>
                  <a:pt x="2101779" y="234199"/>
                  <a:pt x="2205317" y="147918"/>
                </a:cubicBezTo>
                <a:cubicBezTo>
                  <a:pt x="2217732" y="137572"/>
                  <a:pt x="2233038" y="131120"/>
                  <a:pt x="2245658" y="121024"/>
                </a:cubicBezTo>
                <a:cubicBezTo>
                  <a:pt x="2341463" y="44380"/>
                  <a:pt x="2188731" y="150010"/>
                  <a:pt x="2312894" y="67235"/>
                </a:cubicBezTo>
                <a:cubicBezTo>
                  <a:pt x="2384612" y="71717"/>
                  <a:pt x="2457069" y="69475"/>
                  <a:pt x="2528047" y="80682"/>
                </a:cubicBezTo>
                <a:cubicBezTo>
                  <a:pt x="2544011" y="83203"/>
                  <a:pt x="2554530" y="99261"/>
                  <a:pt x="2568388" y="107576"/>
                </a:cubicBezTo>
                <a:cubicBezTo>
                  <a:pt x="2576983" y="112733"/>
                  <a:pt x="2586317" y="116541"/>
                  <a:pt x="2595282" y="12102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文本框 5"/>
          <p:cNvSpPr txBox="1">
            <a:spLocks noRot="1" noChangeAspect="1" noMove="1" noResize="1" noEditPoints="1" noAdjustHandles="1" noChangeArrowheads="1" noChangeShapeType="1" noTextEdit="1"/>
          </p:cNvSpPr>
          <p:nvPr/>
        </p:nvSpPr>
        <p:spPr>
          <a:xfrm>
            <a:off x="3431705" y="2132857"/>
            <a:ext cx="591893" cy="391517"/>
          </a:xfrm>
          <a:prstGeom prst="rect">
            <a:avLst/>
          </a:prstGeom>
          <a:blipFill rotWithShape="0">
            <a:blip r:embed="rId2"/>
            <a:stretch>
              <a:fillRect b="-3125"/>
            </a:stretch>
          </a:blipFill>
        </p:spPr>
        <p:txBody>
          <a:bodyPr/>
          <a:lstStyle/>
          <a:p>
            <a:pPr>
              <a:defRPr/>
            </a:pPr>
            <a:r>
              <a:rPr lang="zh-CN" altLang="en-US">
                <a:noFill/>
              </a:rPr>
              <a:t> </a:t>
            </a:r>
          </a:p>
        </p:txBody>
      </p:sp>
      <p:sp>
        <p:nvSpPr>
          <p:cNvPr id="7" name="文本框 6"/>
          <p:cNvSpPr txBox="1">
            <a:spLocks noRot="1" noChangeAspect="1" noMove="1" noResize="1" noEditPoints="1" noAdjustHandles="1" noChangeArrowheads="1" noChangeShapeType="1" noTextEdit="1"/>
          </p:cNvSpPr>
          <p:nvPr/>
        </p:nvSpPr>
        <p:spPr>
          <a:xfrm>
            <a:off x="6816081" y="2271987"/>
            <a:ext cx="1631409" cy="391517"/>
          </a:xfrm>
          <a:prstGeom prst="rect">
            <a:avLst/>
          </a:prstGeom>
          <a:blipFill rotWithShape="0">
            <a:blip r:embed="rId3"/>
            <a:stretch>
              <a:fillRect t="-9375" b="-18750"/>
            </a:stretch>
          </a:blipFill>
        </p:spPr>
        <p:txBody>
          <a:bodyPr/>
          <a:lstStyle/>
          <a:p>
            <a:pPr>
              <a:defRPr/>
            </a:pPr>
            <a:r>
              <a:rPr lang="zh-CN" altLang="en-US">
                <a:noFill/>
              </a:rPr>
              <a:t> </a:t>
            </a:r>
          </a:p>
        </p:txBody>
      </p:sp>
      <p:sp>
        <p:nvSpPr>
          <p:cNvPr id="8" name="文本框 7"/>
          <p:cNvSpPr txBox="1">
            <a:spLocks noRot="1" noChangeAspect="1" noMove="1" noResize="1" noEditPoints="1" noAdjustHandles="1" noChangeArrowheads="1" noChangeShapeType="1" noTextEdit="1"/>
          </p:cNvSpPr>
          <p:nvPr/>
        </p:nvSpPr>
        <p:spPr>
          <a:xfrm>
            <a:off x="6716135" y="3037826"/>
            <a:ext cx="3631956" cy="646331"/>
          </a:xfrm>
          <a:prstGeom prst="rect">
            <a:avLst/>
          </a:prstGeom>
          <a:blipFill rotWithShape="0">
            <a:blip r:embed="rId4"/>
            <a:stretch>
              <a:fillRect l="-1510" t="-4717" r="-336" b="-14151"/>
            </a:stretch>
          </a:blipFill>
        </p:spPr>
        <p:txBody>
          <a:bodyPr/>
          <a:lstStyle/>
          <a:p>
            <a:pPr>
              <a:defRPr/>
            </a:pPr>
            <a:r>
              <a:rPr lang="zh-CN" altLang="en-US">
                <a:noFill/>
              </a:rPr>
              <a:t> </a:t>
            </a:r>
          </a:p>
        </p:txBody>
      </p:sp>
      <p:sp>
        <p:nvSpPr>
          <p:cNvPr id="10" name="文本框 9"/>
          <p:cNvSpPr txBox="1">
            <a:spLocks noRot="1" noChangeAspect="1" noMove="1" noResize="1" noEditPoints="1" noAdjustHandles="1" noChangeArrowheads="1" noChangeShapeType="1" noTextEdit="1"/>
          </p:cNvSpPr>
          <p:nvPr/>
        </p:nvSpPr>
        <p:spPr>
          <a:xfrm>
            <a:off x="6686174" y="4218391"/>
            <a:ext cx="4150110" cy="1754326"/>
          </a:xfrm>
          <a:prstGeom prst="rect">
            <a:avLst/>
          </a:prstGeom>
          <a:blipFill rotWithShape="0">
            <a:blip r:embed="rId5"/>
            <a:stretch>
              <a:fillRect l="-1322" r="-6608" b="-7292"/>
            </a:stretch>
          </a:blipFill>
        </p:spPr>
        <p:txBody>
          <a:bodyPr/>
          <a:lstStyle/>
          <a:p>
            <a:pPr>
              <a:defRPr/>
            </a:pPr>
            <a:r>
              <a:rPr lang="zh-CN" altLang="en-US">
                <a:noFill/>
              </a:rPr>
              <a:t> </a:t>
            </a:r>
          </a:p>
        </p:txBody>
      </p:sp>
      <p:sp>
        <p:nvSpPr>
          <p:cNvPr id="2" name="文本框 1"/>
          <p:cNvSpPr txBox="1">
            <a:spLocks noRot="1" noChangeAspect="1" noMove="1" noResize="1" noEditPoints="1" noAdjustHandles="1" noChangeArrowheads="1" noChangeShapeType="1" noTextEdit="1"/>
          </p:cNvSpPr>
          <p:nvPr/>
        </p:nvSpPr>
        <p:spPr>
          <a:xfrm>
            <a:off x="2279577" y="4869161"/>
            <a:ext cx="4211409" cy="945515"/>
          </a:xfrm>
          <a:prstGeom prst="rect">
            <a:avLst/>
          </a:prstGeom>
          <a:blipFill rotWithShape="0">
            <a:blip r:embed="rId6"/>
            <a:stretch>
              <a:fillRect l="-1302" t="-3871" r="-145" b="-9677"/>
            </a:stretch>
          </a:blipFill>
        </p:spPr>
        <p:txBody>
          <a:bodyPr/>
          <a:lstStyle/>
          <a:p>
            <a:pPr>
              <a:defRPr/>
            </a:pPr>
            <a:r>
              <a:rPr lang="zh-CN" altLang="en-US">
                <a:noFill/>
              </a:rPr>
              <a:t> </a:t>
            </a:r>
          </a:p>
        </p:txBody>
      </p:sp>
      <p:sp>
        <p:nvSpPr>
          <p:cNvPr id="4106" name="文本框 2"/>
          <p:cNvSpPr txBox="1">
            <a:spLocks noChangeArrowheads="1"/>
          </p:cNvSpPr>
          <p:nvPr/>
        </p:nvSpPr>
        <p:spPr bwMode="auto">
          <a:xfrm>
            <a:off x="3216275" y="3038475"/>
            <a:ext cx="97948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a:t>Photon </a:t>
            </a:r>
            <a:endParaRPr lang="zh-CN" altLang="en-US" sz="1800"/>
          </a:p>
        </p:txBody>
      </p:sp>
      <p:sp>
        <p:nvSpPr>
          <p:cNvPr id="3" name="文本框 2"/>
          <p:cNvSpPr txBox="1"/>
          <p:nvPr/>
        </p:nvSpPr>
        <p:spPr>
          <a:xfrm>
            <a:off x="11295528" y="284443"/>
            <a:ext cx="646331" cy="369332"/>
          </a:xfrm>
          <a:prstGeom prst="rect">
            <a:avLst/>
          </a:prstGeom>
          <a:noFill/>
          <a:ln>
            <a:solidFill>
              <a:srgbClr val="7030A0"/>
            </a:solidFill>
          </a:ln>
        </p:spPr>
        <p:txBody>
          <a:bodyPr wrap="none" rtlCol="0">
            <a:spAutoFit/>
          </a:bodyPr>
          <a:lstStyle/>
          <a:p>
            <a:r>
              <a:rPr lang="zh-CN" altLang="en-US" dirty="0" smtClean="0"/>
              <a:t>引言</a:t>
            </a:r>
            <a:endParaRPr lang="zh-CN" altLang="en-US" dirty="0"/>
          </a:p>
        </p:txBody>
      </p:sp>
      <p:sp>
        <p:nvSpPr>
          <p:cNvPr id="13" name="页脚占位符 12"/>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26645718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r>
              <a:rPr lang="en-US" altLang="zh-CN" smtClean="0"/>
              <a:t>Picture II</a:t>
            </a:r>
            <a:endParaRPr lang="zh-CN" altLang="en-US" smtClean="0"/>
          </a:p>
        </p:txBody>
      </p:sp>
      <p:sp>
        <p:nvSpPr>
          <p:cNvPr id="5123" name="文本框 3"/>
          <p:cNvSpPr txBox="1">
            <a:spLocks noChangeArrowheads="1"/>
          </p:cNvSpPr>
          <p:nvPr/>
        </p:nvSpPr>
        <p:spPr bwMode="auto">
          <a:xfrm>
            <a:off x="3413125" y="2357439"/>
            <a:ext cx="17351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a:t>Neutral particle</a:t>
            </a:r>
            <a:endParaRPr lang="zh-CN" altLang="en-US" sz="1800"/>
          </a:p>
        </p:txBody>
      </p:sp>
      <p:sp>
        <p:nvSpPr>
          <p:cNvPr id="5" name="圆角矩形 4"/>
          <p:cNvSpPr/>
          <p:nvPr/>
        </p:nvSpPr>
        <p:spPr>
          <a:xfrm>
            <a:off x="5710238" y="2532063"/>
            <a:ext cx="914400" cy="9144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7" name="直接箭头连接符 6"/>
          <p:cNvCxnSpPr/>
          <p:nvPr/>
        </p:nvCxnSpPr>
        <p:spPr>
          <a:xfrm flipV="1">
            <a:off x="6024563" y="2566989"/>
            <a:ext cx="793750" cy="57467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3868738" y="2997200"/>
            <a:ext cx="20113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5808664" y="2852738"/>
            <a:ext cx="287337" cy="1444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808663" y="2997201"/>
            <a:ext cx="215900" cy="14446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024563" y="3141664"/>
            <a:ext cx="165100" cy="1428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a:spLocks noRot="1" noChangeAspect="1" noMove="1" noResize="1" noEditPoints="1" noAdjustHandles="1" noChangeArrowheads="1" noChangeShapeType="1" noTextEdit="1"/>
          </p:cNvSpPr>
          <p:nvPr/>
        </p:nvSpPr>
        <p:spPr>
          <a:xfrm>
            <a:off x="4583832" y="2732148"/>
            <a:ext cx="488018" cy="369332"/>
          </a:xfrm>
          <a:prstGeom prst="rect">
            <a:avLst/>
          </a:prstGeom>
          <a:blipFill rotWithShape="0">
            <a:blip r:embed="rId2"/>
            <a:stretch>
              <a:fillRect/>
            </a:stretch>
          </a:blipFill>
        </p:spPr>
        <p:txBody>
          <a:bodyPr/>
          <a:lstStyle/>
          <a:p>
            <a:pPr>
              <a:defRPr/>
            </a:pPr>
            <a:r>
              <a:rPr lang="zh-CN" altLang="en-US">
                <a:noFill/>
              </a:rPr>
              <a:t> </a:t>
            </a:r>
          </a:p>
        </p:txBody>
      </p:sp>
      <p:sp>
        <p:nvSpPr>
          <p:cNvPr id="25" name="文本框 24"/>
          <p:cNvSpPr txBox="1">
            <a:spLocks noRot="1" noChangeAspect="1" noMove="1" noResize="1" noEditPoints="1" noAdjustHandles="1" noChangeArrowheads="1" noChangeShapeType="1" noTextEdit="1"/>
          </p:cNvSpPr>
          <p:nvPr/>
        </p:nvSpPr>
        <p:spPr>
          <a:xfrm>
            <a:off x="7104113" y="2420888"/>
            <a:ext cx="481799" cy="391582"/>
          </a:xfrm>
          <a:prstGeom prst="rect">
            <a:avLst/>
          </a:prstGeom>
          <a:blipFill rotWithShape="0">
            <a:blip r:embed="rId3"/>
            <a:stretch>
              <a:fillRect b="-10938"/>
            </a:stretch>
          </a:blipFill>
        </p:spPr>
        <p:txBody>
          <a:bodyPr/>
          <a:lstStyle/>
          <a:p>
            <a:pPr>
              <a:defRPr/>
            </a:pPr>
            <a:r>
              <a:rPr lang="zh-CN" altLang="en-US">
                <a:noFill/>
              </a:rPr>
              <a:t> </a:t>
            </a:r>
          </a:p>
        </p:txBody>
      </p:sp>
      <p:sp>
        <p:nvSpPr>
          <p:cNvPr id="26" name="文本框 25"/>
          <p:cNvSpPr txBox="1">
            <a:spLocks noRot="1" noChangeAspect="1" noMove="1" noResize="1" noEditPoints="1" noAdjustHandles="1" noChangeArrowheads="1" noChangeShapeType="1" noTextEdit="1"/>
          </p:cNvSpPr>
          <p:nvPr/>
        </p:nvSpPr>
        <p:spPr>
          <a:xfrm>
            <a:off x="5879977" y="2564904"/>
            <a:ext cx="598625" cy="369332"/>
          </a:xfrm>
          <a:prstGeom prst="rect">
            <a:avLst/>
          </a:prstGeom>
          <a:blipFill rotWithShape="0">
            <a:blip r:embed="rId4"/>
            <a:stretch>
              <a:fillRect b="-1667"/>
            </a:stretch>
          </a:blipFill>
        </p:spPr>
        <p:txBody>
          <a:bodyPr/>
          <a:lstStyle/>
          <a:p>
            <a:pPr>
              <a:defRPr/>
            </a:pPr>
            <a:r>
              <a:rPr lang="zh-CN" altLang="en-US">
                <a:noFill/>
              </a:rPr>
              <a:t> </a:t>
            </a:r>
          </a:p>
        </p:txBody>
      </p:sp>
      <p:sp>
        <p:nvSpPr>
          <p:cNvPr id="27" name="文本框 26"/>
          <p:cNvSpPr txBox="1">
            <a:spLocks noRot="1" noChangeAspect="1" noMove="1" noResize="1" noEditPoints="1" noAdjustHandles="1" noChangeArrowheads="1" noChangeShapeType="1" noTextEdit="1"/>
          </p:cNvSpPr>
          <p:nvPr/>
        </p:nvSpPr>
        <p:spPr>
          <a:xfrm>
            <a:off x="6096001" y="3068960"/>
            <a:ext cx="598625" cy="369332"/>
          </a:xfrm>
          <a:prstGeom prst="rect">
            <a:avLst/>
          </a:prstGeom>
          <a:blipFill rotWithShape="0">
            <a:blip r:embed="rId5"/>
            <a:stretch>
              <a:fillRect/>
            </a:stretch>
          </a:blipFill>
        </p:spPr>
        <p:txBody>
          <a:bodyPr/>
          <a:lstStyle/>
          <a:p>
            <a:pPr>
              <a:defRPr/>
            </a:pPr>
            <a:r>
              <a:rPr lang="zh-CN" altLang="en-US">
                <a:noFill/>
              </a:rPr>
              <a:t> </a:t>
            </a:r>
          </a:p>
        </p:txBody>
      </p:sp>
      <p:sp>
        <p:nvSpPr>
          <p:cNvPr id="2" name="文本框 1"/>
          <p:cNvSpPr txBox="1">
            <a:spLocks noRot="1" noChangeAspect="1" noMove="1" noResize="1" noEditPoints="1" noAdjustHandles="1" noChangeArrowheads="1" noChangeShapeType="1" noTextEdit="1"/>
          </p:cNvSpPr>
          <p:nvPr/>
        </p:nvSpPr>
        <p:spPr>
          <a:xfrm>
            <a:off x="4583832" y="4005064"/>
            <a:ext cx="2353208" cy="391582"/>
          </a:xfrm>
          <a:prstGeom prst="rect">
            <a:avLst/>
          </a:prstGeom>
          <a:blipFill rotWithShape="0">
            <a:blip r:embed="rId6"/>
            <a:stretch>
              <a:fillRect b="-9375"/>
            </a:stretch>
          </a:blipFill>
        </p:spPr>
        <p:txBody>
          <a:bodyPr/>
          <a:lstStyle/>
          <a:p>
            <a:pPr>
              <a:defRPr/>
            </a:pPr>
            <a:r>
              <a:rPr lang="zh-CN" altLang="en-US">
                <a:noFill/>
              </a:rPr>
              <a:t> </a:t>
            </a:r>
          </a:p>
        </p:txBody>
      </p:sp>
      <p:sp>
        <p:nvSpPr>
          <p:cNvPr id="5135" name="TextBox 17"/>
          <p:cNvSpPr txBox="1">
            <a:spLocks noChangeArrowheads="1"/>
          </p:cNvSpPr>
          <p:nvPr/>
        </p:nvSpPr>
        <p:spPr bwMode="auto">
          <a:xfrm>
            <a:off x="2524126" y="4857750"/>
            <a:ext cx="63912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a:t>The majority of the recoilig energies finally heats the medium</a:t>
            </a:r>
            <a:endParaRPr lang="zh-CN" altLang="en-US" sz="1800"/>
          </a:p>
        </p:txBody>
      </p:sp>
      <p:sp>
        <p:nvSpPr>
          <p:cNvPr id="3" name="文本框 2"/>
          <p:cNvSpPr txBox="1"/>
          <p:nvPr/>
        </p:nvSpPr>
        <p:spPr>
          <a:xfrm>
            <a:off x="11093824" y="365125"/>
            <a:ext cx="646331" cy="369332"/>
          </a:xfrm>
          <a:prstGeom prst="rect">
            <a:avLst/>
          </a:prstGeom>
          <a:noFill/>
          <a:ln>
            <a:solidFill>
              <a:schemeClr val="accent1"/>
            </a:solidFill>
          </a:ln>
        </p:spPr>
        <p:txBody>
          <a:bodyPr wrap="none" rtlCol="0">
            <a:spAutoFit/>
          </a:bodyPr>
          <a:lstStyle/>
          <a:p>
            <a:r>
              <a:rPr lang="zh-CN" altLang="en-US" dirty="0" smtClean="0"/>
              <a:t>引言</a:t>
            </a:r>
            <a:endParaRPr lang="zh-CN" altLang="en-US" dirty="0"/>
          </a:p>
        </p:txBody>
      </p:sp>
      <p:sp>
        <p:nvSpPr>
          <p:cNvPr id="18" name="页脚占位符 17"/>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3805417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lstStyle/>
          <a:p>
            <a:r>
              <a:rPr lang="en-US" altLang="zh-CN" smtClean="0"/>
              <a:t>Picture III</a:t>
            </a:r>
            <a:endParaRPr lang="zh-CN" altLang="en-US" smtClean="0"/>
          </a:p>
        </p:txBody>
      </p:sp>
      <p:sp>
        <p:nvSpPr>
          <p:cNvPr id="4" name="圆角矩形 3"/>
          <p:cNvSpPr/>
          <p:nvPr/>
        </p:nvSpPr>
        <p:spPr>
          <a:xfrm>
            <a:off x="5951538" y="2924175"/>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6" name="直接箭头连接符 5"/>
          <p:cNvCxnSpPr/>
          <p:nvPr/>
        </p:nvCxnSpPr>
        <p:spPr>
          <a:xfrm>
            <a:off x="3863976" y="3429000"/>
            <a:ext cx="266382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文本框 6"/>
          <p:cNvSpPr txBox="1">
            <a:spLocks noRot="1" noChangeAspect="1" noMove="1" noResize="1" noEditPoints="1" noAdjustHandles="1" noChangeArrowheads="1" noChangeShapeType="1" noTextEdit="1"/>
          </p:cNvSpPr>
          <p:nvPr/>
        </p:nvSpPr>
        <p:spPr>
          <a:xfrm>
            <a:off x="5303912" y="2996953"/>
            <a:ext cx="393120" cy="276999"/>
          </a:xfrm>
          <a:prstGeom prst="rect">
            <a:avLst/>
          </a:prstGeom>
          <a:blipFill rotWithShape="0">
            <a:blip r:embed="rId2"/>
            <a:stretch>
              <a:fillRect l="-12308" r="-4615" b="-17778"/>
            </a:stretch>
          </a:blipFill>
        </p:spPr>
        <p:txBody>
          <a:bodyPr/>
          <a:lstStyle/>
          <a:p>
            <a:pPr>
              <a:defRPr/>
            </a:pPr>
            <a:r>
              <a:rPr lang="zh-CN" altLang="en-US">
                <a:noFill/>
              </a:rPr>
              <a:t> </a:t>
            </a:r>
          </a:p>
        </p:txBody>
      </p:sp>
      <p:sp>
        <p:nvSpPr>
          <p:cNvPr id="8" name="文本框 7"/>
          <p:cNvSpPr txBox="1">
            <a:spLocks noRot="1" noChangeAspect="1" noMove="1" noResize="1" noEditPoints="1" noAdjustHandles="1" noChangeArrowheads="1" noChangeShapeType="1" noTextEdit="1"/>
          </p:cNvSpPr>
          <p:nvPr/>
        </p:nvSpPr>
        <p:spPr>
          <a:xfrm>
            <a:off x="4544409" y="4134245"/>
            <a:ext cx="1912127" cy="369653"/>
          </a:xfrm>
          <a:prstGeom prst="rect">
            <a:avLst/>
          </a:prstGeom>
          <a:blipFill rotWithShape="0">
            <a:blip r:embed="rId3"/>
            <a:stretch>
              <a:fillRect t="-118033" r="-25478" b="-185246"/>
            </a:stretch>
          </a:blipFill>
        </p:spPr>
        <p:txBody>
          <a:bodyPr/>
          <a:lstStyle/>
          <a:p>
            <a:pPr>
              <a:defRPr/>
            </a:pPr>
            <a:r>
              <a:rPr lang="zh-CN" altLang="en-US">
                <a:noFill/>
              </a:rPr>
              <a:t> </a:t>
            </a:r>
          </a:p>
        </p:txBody>
      </p:sp>
      <p:sp>
        <p:nvSpPr>
          <p:cNvPr id="9" name="文本框 8"/>
          <p:cNvSpPr txBox="1">
            <a:spLocks noRot="1" noChangeAspect="1" noMove="1" noResize="1" noEditPoints="1" noAdjustHandles="1" noChangeArrowheads="1" noChangeShapeType="1" noTextEdit="1"/>
          </p:cNvSpPr>
          <p:nvPr/>
        </p:nvSpPr>
        <p:spPr>
          <a:xfrm>
            <a:off x="4511825" y="4509120"/>
            <a:ext cx="2125261" cy="764568"/>
          </a:xfrm>
          <a:prstGeom prst="rect">
            <a:avLst/>
          </a:prstGeom>
          <a:blipFill rotWithShape="0">
            <a:blip r:embed="rId4"/>
            <a:stretch>
              <a:fillRect/>
            </a:stretch>
          </a:blipFill>
        </p:spPr>
        <p:txBody>
          <a:bodyPr/>
          <a:lstStyle/>
          <a:p>
            <a:pPr>
              <a:defRPr/>
            </a:pPr>
            <a:r>
              <a:rPr lang="zh-CN" altLang="en-US">
                <a:noFill/>
              </a:rPr>
              <a:t> </a:t>
            </a:r>
          </a:p>
        </p:txBody>
      </p:sp>
      <p:sp>
        <p:nvSpPr>
          <p:cNvPr id="10" name="文本框 9"/>
          <p:cNvSpPr txBox="1">
            <a:spLocks noRot="1" noChangeAspect="1" noMove="1" noResize="1" noEditPoints="1" noAdjustHandles="1" noChangeArrowheads="1" noChangeShapeType="1" noTextEdit="1"/>
          </p:cNvSpPr>
          <p:nvPr/>
        </p:nvSpPr>
        <p:spPr>
          <a:xfrm>
            <a:off x="2495600" y="5301209"/>
            <a:ext cx="8109912" cy="997837"/>
          </a:xfrm>
          <a:prstGeom prst="rect">
            <a:avLst/>
          </a:prstGeom>
          <a:blipFill rotWithShape="0">
            <a:blip r:embed="rId5"/>
            <a:stretch>
              <a:fillRect l="-601" t="-3681" b="-85276"/>
            </a:stretch>
          </a:blipFill>
        </p:spPr>
        <p:txBody>
          <a:bodyPr/>
          <a:lstStyle/>
          <a:p>
            <a:pPr>
              <a:defRPr/>
            </a:pPr>
            <a:r>
              <a:rPr lang="zh-CN" altLang="en-US">
                <a:noFill/>
              </a:rPr>
              <a:t> </a:t>
            </a:r>
          </a:p>
        </p:txBody>
      </p:sp>
      <p:sp>
        <p:nvSpPr>
          <p:cNvPr id="6153" name="文本框 10"/>
          <p:cNvSpPr txBox="1">
            <a:spLocks noChangeArrowheads="1"/>
          </p:cNvSpPr>
          <p:nvPr/>
        </p:nvSpPr>
        <p:spPr bwMode="auto">
          <a:xfrm>
            <a:off x="4151313" y="2708275"/>
            <a:ext cx="18780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dirty="0"/>
              <a:t>Charged particle</a:t>
            </a:r>
            <a:endParaRPr lang="zh-CN" altLang="en-US" sz="1800" dirty="0"/>
          </a:p>
        </p:txBody>
      </p:sp>
      <p:sp>
        <p:nvSpPr>
          <p:cNvPr id="6154" name="TextBox 10"/>
          <p:cNvSpPr txBox="1">
            <a:spLocks noChangeArrowheads="1"/>
          </p:cNvSpPr>
          <p:nvPr/>
        </p:nvSpPr>
        <p:spPr bwMode="auto">
          <a:xfrm>
            <a:off x="8096251" y="2933701"/>
            <a:ext cx="1928813"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a:t>Phonons-heating</a:t>
            </a:r>
          </a:p>
          <a:p>
            <a:pPr>
              <a:spcBef>
                <a:spcPct val="0"/>
              </a:spcBef>
              <a:buFontTx/>
              <a:buNone/>
            </a:pPr>
            <a:r>
              <a:rPr lang="en-US" altLang="zh-CN" sz="1800"/>
              <a:t>e-h pairs</a:t>
            </a:r>
          </a:p>
          <a:p>
            <a:pPr>
              <a:spcBef>
                <a:spcPct val="0"/>
              </a:spcBef>
              <a:buFontTx/>
              <a:buNone/>
            </a:pPr>
            <a:r>
              <a:rPr lang="en-US" altLang="zh-CN" sz="1800"/>
              <a:t>Scint.photons</a:t>
            </a:r>
            <a:endParaRPr lang="zh-CN" altLang="en-US" sz="1800"/>
          </a:p>
        </p:txBody>
      </p:sp>
      <p:sp>
        <p:nvSpPr>
          <p:cNvPr id="12" name="右箭头 11"/>
          <p:cNvSpPr/>
          <p:nvPr/>
        </p:nvSpPr>
        <p:spPr>
          <a:xfrm>
            <a:off x="7024688" y="3143250"/>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文本框 1"/>
          <p:cNvSpPr txBox="1"/>
          <p:nvPr/>
        </p:nvSpPr>
        <p:spPr>
          <a:xfrm>
            <a:off x="11353800" y="365125"/>
            <a:ext cx="646331" cy="369332"/>
          </a:xfrm>
          <a:prstGeom prst="rect">
            <a:avLst/>
          </a:prstGeom>
          <a:noFill/>
          <a:ln>
            <a:solidFill>
              <a:schemeClr val="accent1"/>
            </a:solidFill>
          </a:ln>
        </p:spPr>
        <p:txBody>
          <a:bodyPr wrap="none" rtlCol="0">
            <a:spAutoFit/>
          </a:bodyPr>
          <a:lstStyle/>
          <a:p>
            <a:r>
              <a:rPr lang="zh-CN" altLang="en-US" dirty="0" smtClean="0"/>
              <a:t>引言</a:t>
            </a:r>
            <a:endParaRPr lang="zh-CN" altLang="en-US" dirty="0"/>
          </a:p>
        </p:txBody>
      </p:sp>
      <p:sp>
        <p:nvSpPr>
          <p:cNvPr id="14" name="页脚占位符 13"/>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730153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Grp="1" noChangeAspect="1"/>
          </p:cNvGraphicFramePr>
          <p:nvPr>
            <p:ph idx="1"/>
            <p:extLst>
              <p:ext uri="{D42A27DB-BD31-4B8C-83A1-F6EECF244321}">
                <p14:modId xmlns:p14="http://schemas.microsoft.com/office/powerpoint/2010/main" xmlns="" val="1057847889"/>
              </p:ext>
            </p:extLst>
          </p:nvPr>
        </p:nvGraphicFramePr>
        <p:xfrm>
          <a:off x="3426865" y="2273010"/>
          <a:ext cx="4108450" cy="2184400"/>
        </p:xfrm>
        <a:graphic>
          <a:graphicData uri="http://schemas.openxmlformats.org/presentationml/2006/ole">
            <p:oleObj spid="_x0000_s1082" r:id="rId3" imgW="2007471" imgH="1067263" progId="Equation.3">
              <p:embed/>
            </p:oleObj>
          </a:graphicData>
        </a:graphic>
      </p:graphicFrame>
      <p:sp>
        <p:nvSpPr>
          <p:cNvPr id="6148" name="Text Box 4"/>
          <p:cNvSpPr txBox="1">
            <a:spLocks noRot="1" noChangeAspect="1" noMove="1" noResize="1" noEditPoints="1" noAdjustHandles="1" noChangeArrowheads="1" noChangeShapeType="1" noTextEdit="1"/>
          </p:cNvSpPr>
          <p:nvPr/>
        </p:nvSpPr>
        <p:spPr bwMode="auto">
          <a:xfrm>
            <a:off x="2417764" y="1703388"/>
            <a:ext cx="5909631" cy="390748"/>
          </a:xfrm>
          <a:prstGeom prst="rect">
            <a:avLst/>
          </a:prstGeom>
          <a:blipFill rotWithShape="0">
            <a:blip r:embed="rId4"/>
            <a:stretch>
              <a:fillRect l="-929" t="-7692" b="-16923"/>
            </a:stretch>
          </a:blipFill>
          <a:ln>
            <a:noFill/>
          </a:ln>
          <a:effectLst/>
          <a:extLst/>
        </p:spPr>
        <p:txBody>
          <a:bodyPr/>
          <a:lstStyle/>
          <a:p>
            <a:pPr>
              <a:defRPr/>
            </a:pPr>
            <a:r>
              <a:rPr lang="zh-CN" altLang="en-US">
                <a:noFill/>
              </a:rPr>
              <a:t> </a:t>
            </a:r>
          </a:p>
        </p:txBody>
      </p:sp>
      <p:sp>
        <p:nvSpPr>
          <p:cNvPr id="6149" name="Text Box 5"/>
          <p:cNvSpPr txBox="1">
            <a:spLocks noRot="1" noChangeAspect="1" noMove="1" noResize="1" noEditPoints="1" noAdjustHandles="1" noChangeArrowheads="1" noChangeShapeType="1" noTextEdit="1"/>
          </p:cNvSpPr>
          <p:nvPr/>
        </p:nvSpPr>
        <p:spPr bwMode="auto">
          <a:xfrm>
            <a:off x="2847975" y="4567238"/>
            <a:ext cx="5902578" cy="1330236"/>
          </a:xfrm>
          <a:prstGeom prst="rect">
            <a:avLst/>
          </a:prstGeom>
          <a:blipFill rotWithShape="0">
            <a:blip r:embed="rId5"/>
            <a:stretch>
              <a:fillRect r="-310" b="-6881"/>
            </a:stretch>
          </a:blipFill>
          <a:ln>
            <a:noFill/>
          </a:ln>
          <a:effectLst/>
          <a:extLst/>
        </p:spPr>
        <p:txBody>
          <a:bodyPr/>
          <a:lstStyle/>
          <a:p>
            <a:pPr>
              <a:defRPr/>
            </a:pPr>
            <a:r>
              <a:rPr lang="zh-CN" altLang="en-US">
                <a:noFill/>
              </a:rPr>
              <a:t> </a:t>
            </a:r>
          </a:p>
        </p:txBody>
      </p:sp>
      <p:sp>
        <p:nvSpPr>
          <p:cNvPr id="7173" name="Text Box 16"/>
          <p:cNvSpPr txBox="1">
            <a:spLocks noChangeArrowheads="1"/>
          </p:cNvSpPr>
          <p:nvPr/>
        </p:nvSpPr>
        <p:spPr bwMode="auto">
          <a:xfrm>
            <a:off x="1776413" y="6165850"/>
            <a:ext cx="8469312"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zh-CN" sz="1800"/>
              <a:t>Information produced in medium: </a:t>
            </a:r>
            <a:r>
              <a:rPr lang="zh-CN" altLang="zh-CN" sz="1800">
                <a:solidFill>
                  <a:srgbClr val="FF0000"/>
                </a:solidFill>
              </a:rPr>
              <a:t>Heat , Charge </a:t>
            </a:r>
            <a:r>
              <a:rPr lang="zh-CN" altLang="zh-CN" sz="1800"/>
              <a:t>(semiconductor)and </a:t>
            </a:r>
            <a:r>
              <a:rPr lang="zh-CN" altLang="zh-CN" sz="1800">
                <a:solidFill>
                  <a:srgbClr val="FF0000"/>
                </a:solidFill>
              </a:rPr>
              <a:t>Light</a:t>
            </a:r>
            <a:r>
              <a:rPr lang="zh-CN" altLang="zh-CN" sz="1800"/>
              <a:t> (</a:t>
            </a:r>
            <a:r>
              <a:rPr lang="en-US" altLang="zh-CN" sz="1800"/>
              <a:t>scinti.</a:t>
            </a:r>
            <a:r>
              <a:rPr lang="zh-CN" altLang="zh-CN" sz="1800"/>
              <a:t>)</a:t>
            </a:r>
          </a:p>
        </p:txBody>
      </p:sp>
      <p:sp>
        <p:nvSpPr>
          <p:cNvPr id="7174" name="TextBox 6"/>
          <p:cNvSpPr txBox="1">
            <a:spLocks noChangeArrowheads="1"/>
          </p:cNvSpPr>
          <p:nvPr/>
        </p:nvSpPr>
        <p:spPr bwMode="auto">
          <a:xfrm>
            <a:off x="4238626" y="1134596"/>
            <a:ext cx="38830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400" dirty="0">
                <a:solidFill>
                  <a:srgbClr val="FF0000"/>
                </a:solidFill>
              </a:rPr>
              <a:t>If a bias voltage </a:t>
            </a:r>
            <a:r>
              <a:rPr lang="en-US" altLang="zh-CN" sz="2400" dirty="0" err="1">
                <a:solidFill>
                  <a:srgbClr val="FF0000"/>
                </a:solidFill>
              </a:rPr>
              <a:t>Vb</a:t>
            </a:r>
            <a:r>
              <a:rPr lang="en-US" altLang="zh-CN" sz="2400" dirty="0">
                <a:solidFill>
                  <a:srgbClr val="FF0000"/>
                </a:solidFill>
              </a:rPr>
              <a:t> applied</a:t>
            </a:r>
            <a:endParaRPr lang="zh-CN" altLang="en-US" sz="2400" dirty="0">
              <a:solidFill>
                <a:srgbClr val="FF0000"/>
              </a:solidFill>
            </a:endParaRPr>
          </a:p>
        </p:txBody>
      </p:sp>
      <p:sp>
        <p:nvSpPr>
          <p:cNvPr id="3" name="文本框 2"/>
          <p:cNvSpPr txBox="1"/>
          <p:nvPr/>
        </p:nvSpPr>
        <p:spPr>
          <a:xfrm>
            <a:off x="1317812" y="672353"/>
            <a:ext cx="3671198" cy="369332"/>
          </a:xfrm>
          <a:prstGeom prst="rect">
            <a:avLst/>
          </a:prstGeom>
          <a:noFill/>
        </p:spPr>
        <p:txBody>
          <a:bodyPr wrap="none" rtlCol="0">
            <a:spAutoFit/>
          </a:bodyPr>
          <a:lstStyle/>
          <a:p>
            <a:r>
              <a:rPr lang="zh-CN" altLang="en-US" b="1" dirty="0" smtClean="0"/>
              <a:t>声子携带的能量沉积的信息更完全</a:t>
            </a:r>
            <a:endParaRPr lang="zh-CN" altLang="en-US" b="1" dirty="0"/>
          </a:p>
        </p:txBody>
      </p:sp>
      <p:sp>
        <p:nvSpPr>
          <p:cNvPr id="5" name="文本框 4"/>
          <p:cNvSpPr txBox="1"/>
          <p:nvPr/>
        </p:nvSpPr>
        <p:spPr>
          <a:xfrm>
            <a:off x="11335885" y="80683"/>
            <a:ext cx="646331" cy="369332"/>
          </a:xfrm>
          <a:prstGeom prst="rect">
            <a:avLst/>
          </a:prstGeom>
          <a:noFill/>
          <a:ln>
            <a:solidFill>
              <a:schemeClr val="accent1"/>
            </a:solidFill>
          </a:ln>
        </p:spPr>
        <p:txBody>
          <a:bodyPr wrap="none" rtlCol="0">
            <a:spAutoFit/>
          </a:bodyPr>
          <a:lstStyle/>
          <a:p>
            <a:r>
              <a:rPr lang="zh-CN" altLang="en-US" dirty="0" smtClean="0"/>
              <a:t>引言</a:t>
            </a:r>
            <a:endParaRPr lang="zh-CN" altLang="en-US" dirty="0"/>
          </a:p>
        </p:txBody>
      </p:sp>
      <p:sp>
        <p:nvSpPr>
          <p:cNvPr id="8" name="文本框 7"/>
          <p:cNvSpPr txBox="1"/>
          <p:nvPr/>
        </p:nvSpPr>
        <p:spPr>
          <a:xfrm>
            <a:off x="8327395" y="2944906"/>
            <a:ext cx="476412" cy="369332"/>
          </a:xfrm>
          <a:prstGeom prst="rect">
            <a:avLst/>
          </a:prstGeom>
          <a:noFill/>
        </p:spPr>
        <p:txBody>
          <a:bodyPr wrap="none" rtlCol="0">
            <a:spAutoFit/>
          </a:bodyPr>
          <a:lstStyle/>
          <a:p>
            <a:r>
              <a:rPr lang="en-US" altLang="zh-CN" dirty="0" smtClean="0"/>
              <a:t>1.1</a:t>
            </a:r>
            <a:endParaRPr lang="zh-CN" altLang="en-US" dirty="0"/>
          </a:p>
        </p:txBody>
      </p:sp>
      <p:sp>
        <p:nvSpPr>
          <p:cNvPr id="10" name="TextBox 9"/>
          <p:cNvSpPr txBox="1"/>
          <p:nvPr/>
        </p:nvSpPr>
        <p:spPr>
          <a:xfrm>
            <a:off x="707923" y="2256503"/>
            <a:ext cx="2332690" cy="369332"/>
          </a:xfrm>
          <a:prstGeom prst="rect">
            <a:avLst/>
          </a:prstGeom>
          <a:noFill/>
        </p:spPr>
        <p:txBody>
          <a:bodyPr wrap="none" rtlCol="0">
            <a:spAutoFit/>
          </a:bodyPr>
          <a:lstStyle/>
          <a:p>
            <a:r>
              <a:rPr lang="en-US" altLang="zh-CN" dirty="0" smtClean="0"/>
              <a:t>E</a:t>
            </a:r>
            <a:r>
              <a:rPr lang="en-US" altLang="zh-CN" baseline="-25000" dirty="0" smtClean="0"/>
              <a:t>P</a:t>
            </a:r>
            <a:r>
              <a:rPr lang="en-US" altLang="zh-CN" dirty="0" smtClean="0"/>
              <a:t>-</a:t>
            </a:r>
            <a:r>
              <a:rPr lang="zh-CN" altLang="en-US" dirty="0" smtClean="0"/>
              <a:t>声子携带的总能量</a:t>
            </a:r>
            <a:endParaRPr lang="zh-CN" altLang="en-US" dirty="0"/>
          </a:p>
        </p:txBody>
      </p:sp>
      <p:sp>
        <p:nvSpPr>
          <p:cNvPr id="12" name="页脚占位符 11"/>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31238584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2393577" y="1076505"/>
            <a:ext cx="6850474" cy="4352745"/>
          </a:xfrm>
          <a:prstGeom prst="rect">
            <a:avLst/>
          </a:prstGeom>
        </p:spPr>
      </p:pic>
      <p:sp>
        <p:nvSpPr>
          <p:cNvPr id="5" name="矩形 4"/>
          <p:cNvSpPr/>
          <p:nvPr/>
        </p:nvSpPr>
        <p:spPr>
          <a:xfrm>
            <a:off x="2770814" y="5429250"/>
            <a:ext cx="6096000" cy="923330"/>
          </a:xfrm>
          <a:prstGeom prst="rect">
            <a:avLst/>
          </a:prstGeom>
        </p:spPr>
        <p:txBody>
          <a:bodyPr>
            <a:spAutoFit/>
          </a:bodyPr>
          <a:lstStyle/>
          <a:p>
            <a:pPr algn="just">
              <a:spcAft>
                <a:spcPts val="0"/>
              </a:spcAft>
              <a:tabLst>
                <a:tab pos="4267200" algn="l"/>
              </a:tabLst>
            </a:pPr>
            <a:r>
              <a:rPr lang="en-US" altLang="zh-CN" kern="100" dirty="0">
                <a:latin typeface="Calibri" panose="020F0502020204030204" pitchFamily="34" charset="0"/>
                <a:cs typeface="Times New Roman" panose="02020603050405020304" pitchFamily="18" charset="0"/>
              </a:rPr>
              <a:t>(b)</a:t>
            </a:r>
            <a:r>
              <a:rPr lang="zh-CN" altLang="zh-CN" kern="100" dirty="0">
                <a:latin typeface="Calibri" panose="020F0502020204030204" pitchFamily="34" charset="0"/>
                <a:cs typeface="Times New Roman" panose="02020603050405020304" pitchFamily="18" charset="0"/>
              </a:rPr>
              <a:t>能量、上升时间和事件数的三维分布。可见衬底，</a:t>
            </a:r>
            <a:r>
              <a:rPr lang="en-US" altLang="zh-CN" kern="100" dirty="0">
                <a:latin typeface="Calibri" panose="020F0502020204030204" pitchFamily="34" charset="0"/>
                <a:cs typeface="Times New Roman" panose="02020603050405020304" pitchFamily="18" charset="0"/>
              </a:rPr>
              <a:t>S1</a:t>
            </a:r>
            <a:r>
              <a:rPr lang="zh-CN" altLang="zh-CN" kern="100" dirty="0">
                <a:latin typeface="Calibri" panose="020F0502020204030204" pitchFamily="34" charset="0"/>
                <a:cs typeface="Times New Roman" panose="02020603050405020304" pitchFamily="18" charset="0"/>
              </a:rPr>
              <a:t>和</a:t>
            </a:r>
            <a:r>
              <a:rPr lang="en-US" altLang="zh-CN" kern="100" dirty="0">
                <a:latin typeface="Calibri" panose="020F0502020204030204" pitchFamily="34" charset="0"/>
                <a:cs typeface="Times New Roman" panose="02020603050405020304" pitchFamily="18" charset="0"/>
              </a:rPr>
              <a:t>S2</a:t>
            </a:r>
            <a:r>
              <a:rPr lang="zh-CN" altLang="zh-CN" kern="100" dirty="0">
                <a:latin typeface="Calibri" panose="020F0502020204030204" pitchFamily="34" charset="0"/>
                <a:cs typeface="Times New Roman" panose="02020603050405020304" pitchFamily="18" charset="0"/>
              </a:rPr>
              <a:t>的事件上升时间明显不同。</a:t>
            </a:r>
            <a:r>
              <a:rPr lang="en-US" altLang="zh-CN" kern="100" dirty="0" smtClean="0">
                <a:latin typeface="Calibri" panose="020F0502020204030204" pitchFamily="34" charset="0"/>
                <a:cs typeface="Times New Roman" panose="02020603050405020304" pitchFamily="18" charset="0"/>
              </a:rPr>
              <a:t>[</a:t>
            </a:r>
            <a:r>
              <a:rPr lang="en-US" altLang="zh-CN" kern="100" dirty="0" err="1" smtClean="0">
                <a:latin typeface="Calibri" panose="020F0502020204030204" pitchFamily="34" charset="0"/>
                <a:cs typeface="Times New Roman" panose="02020603050405020304" pitchFamily="18" charset="0"/>
              </a:rPr>
              <a:t>Verhoeve</a:t>
            </a:r>
            <a:r>
              <a:rPr lang="en-US" altLang="zh-CN" kern="100" dirty="0" smtClean="0">
                <a:latin typeface="Calibri" panose="020F0502020204030204" pitchFamily="34" charset="0"/>
                <a:cs typeface="Times New Roman" panose="02020603050405020304" pitchFamily="18" charset="0"/>
              </a:rPr>
              <a:t> P, et al. SPIE Proc.2283:172(1994)]</a:t>
            </a:r>
            <a:endParaRPr lang="zh-CN" altLang="zh-CN" kern="100" dirty="0">
              <a:latin typeface="Calibri" panose="020F0502020204030204" pitchFamily="34" charset="0"/>
              <a:cs typeface="Times New Roman" panose="02020603050405020304" pitchFamily="18" charset="0"/>
            </a:endParaRPr>
          </a:p>
        </p:txBody>
      </p:sp>
      <p:sp>
        <p:nvSpPr>
          <p:cNvPr id="7" name="页脚占位符 6"/>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12364296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98494" y="753035"/>
            <a:ext cx="4126899" cy="461665"/>
          </a:xfrm>
          <a:prstGeom prst="rect">
            <a:avLst/>
          </a:prstGeom>
          <a:noFill/>
        </p:spPr>
        <p:txBody>
          <a:bodyPr wrap="none" rtlCol="0">
            <a:spAutoFit/>
          </a:bodyPr>
          <a:lstStyle/>
          <a:p>
            <a:r>
              <a:rPr lang="en-US" altLang="zh-CN" sz="2400" b="1" dirty="0" smtClean="0"/>
              <a:t>2.3</a:t>
            </a:r>
            <a:r>
              <a:rPr lang="zh-CN" altLang="en-US" sz="2400" b="1" dirty="0" smtClean="0"/>
              <a:t> 采用</a:t>
            </a:r>
            <a:r>
              <a:rPr lang="en-US" altLang="zh-CN" sz="2400" b="1" dirty="0" smtClean="0"/>
              <a:t>STJ</a:t>
            </a:r>
            <a:r>
              <a:rPr lang="zh-CN" altLang="en-US" sz="2400" b="1" dirty="0" smtClean="0"/>
              <a:t>阵列的声子探测器</a:t>
            </a:r>
            <a:endParaRPr lang="zh-CN" altLang="en-US" sz="2400" b="1" dirty="0"/>
          </a:p>
        </p:txBody>
      </p:sp>
      <p:pic>
        <p:nvPicPr>
          <p:cNvPr id="3" name="图片 2"/>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58845" y="2314941"/>
            <a:ext cx="5274310" cy="2228118"/>
          </a:xfrm>
          <a:prstGeom prst="rect">
            <a:avLst/>
          </a:prstGeom>
          <a:noFill/>
          <a:ln>
            <a:noFill/>
          </a:ln>
        </p:spPr>
      </p:pic>
      <p:sp>
        <p:nvSpPr>
          <p:cNvPr id="5" name="矩形 4"/>
          <p:cNvSpPr/>
          <p:nvPr/>
        </p:nvSpPr>
        <p:spPr>
          <a:xfrm>
            <a:off x="2841522" y="4565925"/>
            <a:ext cx="6096000" cy="646331"/>
          </a:xfrm>
          <a:prstGeom prst="rect">
            <a:avLst/>
          </a:prstGeom>
        </p:spPr>
        <p:txBody>
          <a:bodyPr>
            <a:spAutoFit/>
          </a:bodyPr>
          <a:lstStyle/>
          <a:p>
            <a:r>
              <a:rPr lang="zh-CN" altLang="en-US" dirty="0" smtClean="0"/>
              <a:t>通过声子信号的相对时间，确定单晶超导</a:t>
            </a:r>
            <a:r>
              <a:rPr lang="en-US" dirty="0" smtClean="0"/>
              <a:t>Nb</a:t>
            </a:r>
            <a:r>
              <a:rPr lang="zh-CN" altLang="en-US" dirty="0" smtClean="0"/>
              <a:t>探测器的粒子击中位置</a:t>
            </a:r>
            <a:endParaRPr lang="zh-CN" altLang="en-US" dirty="0"/>
          </a:p>
        </p:txBody>
      </p:sp>
      <p:sp>
        <p:nvSpPr>
          <p:cNvPr id="6" name="TextBox 5"/>
          <p:cNvSpPr txBox="1"/>
          <p:nvPr/>
        </p:nvSpPr>
        <p:spPr>
          <a:xfrm>
            <a:off x="589935" y="2418735"/>
            <a:ext cx="1981376" cy="369332"/>
          </a:xfrm>
          <a:prstGeom prst="rect">
            <a:avLst/>
          </a:prstGeom>
          <a:noFill/>
        </p:spPr>
        <p:txBody>
          <a:bodyPr wrap="none" rtlCol="0">
            <a:spAutoFit/>
          </a:bodyPr>
          <a:lstStyle/>
          <a:p>
            <a:r>
              <a:rPr lang="en-US" altLang="zh-CN" dirty="0" smtClean="0"/>
              <a:t>SASTJ-</a:t>
            </a:r>
            <a:r>
              <a:rPr lang="zh-CN" altLang="en-US" dirty="0" smtClean="0"/>
              <a:t>串接阵列</a:t>
            </a:r>
            <a:r>
              <a:rPr lang="en-US" altLang="zh-CN" dirty="0" smtClean="0"/>
              <a:t>STJ</a:t>
            </a:r>
            <a:endParaRPr lang="zh-CN" altLang="en-US" dirty="0"/>
          </a:p>
        </p:txBody>
      </p:sp>
      <p:sp>
        <p:nvSpPr>
          <p:cNvPr id="7" name="文本框 6"/>
          <p:cNvSpPr txBox="1"/>
          <p:nvPr/>
        </p:nvSpPr>
        <p:spPr>
          <a:xfrm>
            <a:off x="1492624" y="5688106"/>
            <a:ext cx="9577943" cy="646331"/>
          </a:xfrm>
          <a:prstGeom prst="rect">
            <a:avLst/>
          </a:prstGeom>
          <a:noFill/>
        </p:spPr>
        <p:txBody>
          <a:bodyPr wrap="none" rtlCol="0">
            <a:spAutoFit/>
          </a:bodyPr>
          <a:lstStyle/>
          <a:p>
            <a:r>
              <a:rPr lang="en-US" altLang="zh-CN" dirty="0" smtClean="0"/>
              <a:t>Gaitskell</a:t>
            </a:r>
            <a:r>
              <a:rPr lang="zh-CN" altLang="en-US" dirty="0" smtClean="0"/>
              <a:t> </a:t>
            </a:r>
            <a:r>
              <a:rPr lang="en-US" altLang="zh-CN" dirty="0" smtClean="0"/>
              <a:t>RJ.</a:t>
            </a:r>
            <a:r>
              <a:rPr lang="zh-CN" altLang="en-US" dirty="0" smtClean="0"/>
              <a:t> </a:t>
            </a:r>
            <a:r>
              <a:rPr lang="en-US" altLang="zh-CN" dirty="0" smtClean="0"/>
              <a:t>Non</a:t>
            </a:r>
            <a:r>
              <a:rPr lang="zh-CN" altLang="en-US" dirty="0" smtClean="0"/>
              <a:t> </a:t>
            </a:r>
            <a:r>
              <a:rPr lang="en-US" altLang="zh-CN" dirty="0" smtClean="0"/>
              <a:t>equilibrium</a:t>
            </a:r>
            <a:r>
              <a:rPr lang="zh-CN" altLang="en-US" dirty="0" smtClean="0"/>
              <a:t> </a:t>
            </a:r>
            <a:r>
              <a:rPr lang="en-US" altLang="zh-CN" dirty="0" smtClean="0"/>
              <a:t>superconductivity</a:t>
            </a:r>
            <a:r>
              <a:rPr lang="zh-CN" altLang="en-US" dirty="0" smtClean="0"/>
              <a:t> </a:t>
            </a:r>
            <a:r>
              <a:rPr lang="en-US" altLang="zh-CN" dirty="0" smtClean="0"/>
              <a:t>in</a:t>
            </a:r>
            <a:r>
              <a:rPr lang="zh-CN" altLang="en-US" dirty="0" smtClean="0"/>
              <a:t> </a:t>
            </a:r>
            <a:r>
              <a:rPr lang="en-US" altLang="zh-CN" dirty="0" smtClean="0"/>
              <a:t>niobium</a:t>
            </a:r>
            <a:r>
              <a:rPr lang="zh-CN" altLang="en-US" dirty="0" smtClean="0"/>
              <a:t> </a:t>
            </a:r>
            <a:r>
              <a:rPr lang="en-US" altLang="zh-CN" dirty="0" smtClean="0"/>
              <a:t>and</a:t>
            </a:r>
            <a:r>
              <a:rPr lang="zh-CN" altLang="en-US" dirty="0" smtClean="0"/>
              <a:t> </a:t>
            </a:r>
            <a:r>
              <a:rPr lang="en-US" altLang="zh-CN" dirty="0" smtClean="0"/>
              <a:t>its</a:t>
            </a:r>
            <a:r>
              <a:rPr lang="zh-CN" altLang="en-US" dirty="0" smtClean="0"/>
              <a:t>  </a:t>
            </a:r>
            <a:r>
              <a:rPr lang="en-US" altLang="zh-CN" dirty="0" smtClean="0"/>
              <a:t>applications</a:t>
            </a:r>
            <a:r>
              <a:rPr lang="zh-CN" altLang="en-US" dirty="0" smtClean="0"/>
              <a:t> </a:t>
            </a:r>
            <a:r>
              <a:rPr lang="en-US" altLang="zh-CN" dirty="0" smtClean="0"/>
              <a:t>to</a:t>
            </a:r>
            <a:r>
              <a:rPr lang="zh-CN" altLang="en-US" dirty="0" smtClean="0"/>
              <a:t> </a:t>
            </a:r>
            <a:r>
              <a:rPr lang="en-US" altLang="zh-CN" dirty="0" smtClean="0"/>
              <a:t>particle</a:t>
            </a:r>
            <a:r>
              <a:rPr lang="zh-CN" altLang="en-US" dirty="0" smtClean="0"/>
              <a:t> </a:t>
            </a:r>
            <a:r>
              <a:rPr lang="en-US" altLang="zh-CN" dirty="0" smtClean="0"/>
              <a:t>detection.</a:t>
            </a:r>
            <a:r>
              <a:rPr lang="zh-CN" altLang="en-US" dirty="0" smtClean="0"/>
              <a:t> </a:t>
            </a:r>
            <a:endParaRPr lang="en-US" altLang="zh-CN" dirty="0" smtClean="0"/>
          </a:p>
          <a:p>
            <a:r>
              <a:rPr lang="zh-CN" altLang="en-US" dirty="0"/>
              <a:t> </a:t>
            </a:r>
            <a:r>
              <a:rPr lang="zh-CN" altLang="en-US" dirty="0" smtClean="0"/>
              <a:t>  </a:t>
            </a:r>
            <a:r>
              <a:rPr lang="en-US" altLang="zh-CN" dirty="0" smtClean="0"/>
              <a:t>PhD</a:t>
            </a:r>
            <a:r>
              <a:rPr lang="zh-CN" altLang="en-US" dirty="0" smtClean="0"/>
              <a:t> </a:t>
            </a:r>
            <a:r>
              <a:rPr lang="en-US" altLang="zh-CN" dirty="0" err="1" smtClean="0"/>
              <a:t>thesis.Oxford</a:t>
            </a:r>
            <a:r>
              <a:rPr lang="zh-CN" altLang="en-US" dirty="0" smtClean="0"/>
              <a:t> </a:t>
            </a:r>
            <a:r>
              <a:rPr lang="en-US" altLang="zh-CN" dirty="0" smtClean="0"/>
              <a:t>University,</a:t>
            </a:r>
            <a:r>
              <a:rPr lang="zh-CN" altLang="en-US" dirty="0" smtClean="0"/>
              <a:t> </a:t>
            </a:r>
            <a:r>
              <a:rPr lang="en-US" altLang="zh-CN" dirty="0" smtClean="0"/>
              <a:t>Oxford</a:t>
            </a:r>
            <a:r>
              <a:rPr lang="zh-CN" altLang="en-US" dirty="0" smtClean="0"/>
              <a:t> </a:t>
            </a:r>
            <a:r>
              <a:rPr lang="en-US" altLang="zh-CN" dirty="0" smtClean="0"/>
              <a:t>,UK</a:t>
            </a:r>
            <a:r>
              <a:rPr lang="zh-CN" altLang="en-US" dirty="0" smtClean="0"/>
              <a:t> </a:t>
            </a:r>
            <a:r>
              <a:rPr lang="en-US" altLang="zh-CN" dirty="0" smtClean="0"/>
              <a:t>178pp(1993)</a:t>
            </a:r>
            <a:endParaRPr lang="zh-CN" altLang="en-US" dirty="0"/>
          </a:p>
        </p:txBody>
      </p:sp>
      <p:sp>
        <p:nvSpPr>
          <p:cNvPr id="9" name="页脚占位符 8"/>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737476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700" dirty="0"/>
              <a:t>1.2</a:t>
            </a:r>
            <a:r>
              <a:rPr lang="zh-CN" altLang="en-US" sz="2700" dirty="0"/>
              <a:t> </a:t>
            </a:r>
            <a:r>
              <a:rPr lang="zh-CN" altLang="en-US" sz="2700" b="1" dirty="0"/>
              <a:t>基于收集声子</a:t>
            </a:r>
            <a:r>
              <a:rPr lang="en-US" altLang="zh-CN" sz="2700" b="1" dirty="0"/>
              <a:t>(</a:t>
            </a:r>
            <a:r>
              <a:rPr lang="zh-CN" altLang="en-US" sz="2700" b="1" dirty="0"/>
              <a:t>热</a:t>
            </a:r>
            <a:r>
              <a:rPr lang="en-US" altLang="zh-CN" sz="2700" b="1" dirty="0"/>
              <a:t>)</a:t>
            </a:r>
            <a:r>
              <a:rPr lang="zh-CN" altLang="en-US" sz="2700" b="1" dirty="0"/>
              <a:t>及其次级粒子</a:t>
            </a:r>
            <a:r>
              <a:rPr lang="en-US" altLang="zh-CN" sz="2700" b="1" dirty="0"/>
              <a:t>(</a:t>
            </a:r>
            <a:r>
              <a:rPr lang="zh-CN" altLang="en-US" sz="2700" b="1" dirty="0"/>
              <a:t>准粒子</a:t>
            </a:r>
            <a:r>
              <a:rPr lang="en-US" altLang="zh-CN" sz="2700" b="1" dirty="0"/>
              <a:t>)</a:t>
            </a:r>
            <a:r>
              <a:rPr lang="zh-CN" altLang="en-US" sz="2700" b="1" dirty="0"/>
              <a:t>的低温粒子探测器</a:t>
            </a:r>
            <a:r>
              <a:rPr lang="en-US" altLang="zh-CN" b="1" dirty="0"/>
              <a:t/>
            </a:r>
            <a:br>
              <a:rPr lang="en-US" altLang="zh-CN" b="1" dirty="0"/>
            </a:br>
            <a:endParaRPr lang="zh-CN" altLang="en-US" b="1" dirty="0"/>
          </a:p>
        </p:txBody>
      </p:sp>
      <p:pic>
        <p:nvPicPr>
          <p:cNvPr id="6" name="图片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2542" y="1858292"/>
            <a:ext cx="7374193" cy="3465871"/>
          </a:xfrm>
          <a:prstGeom prst="rect">
            <a:avLst/>
          </a:prstGeom>
          <a:noFill/>
          <a:ln>
            <a:noFill/>
          </a:ln>
        </p:spPr>
      </p:pic>
      <p:sp>
        <p:nvSpPr>
          <p:cNvPr id="7" name="矩形 6"/>
          <p:cNvSpPr/>
          <p:nvPr/>
        </p:nvSpPr>
        <p:spPr>
          <a:xfrm>
            <a:off x="2517058" y="5421271"/>
            <a:ext cx="6096000" cy="646331"/>
          </a:xfrm>
          <a:prstGeom prst="rect">
            <a:avLst/>
          </a:prstGeom>
        </p:spPr>
        <p:txBody>
          <a:bodyPr>
            <a:spAutoFit/>
          </a:bodyPr>
          <a:lstStyle/>
          <a:p>
            <a:r>
              <a:rPr lang="zh-CN" altLang="en-US" dirty="0" smtClean="0"/>
              <a:t>固体中声子的特征</a:t>
            </a:r>
            <a:r>
              <a:rPr lang="en-US" dirty="0" smtClean="0"/>
              <a:t> (a)</a:t>
            </a:r>
            <a:r>
              <a:rPr lang="zh-CN" altLang="en-US" dirty="0" smtClean="0"/>
              <a:t>三种温度下热声子的能谱</a:t>
            </a:r>
            <a:r>
              <a:rPr lang="en-US" dirty="0" smtClean="0"/>
              <a:t>(b)</a:t>
            </a:r>
            <a:r>
              <a:rPr lang="zh-CN" altLang="en-US" dirty="0" smtClean="0"/>
              <a:t>一种定向的硅单晶的声子色散曲线和它们的衰变过程</a:t>
            </a:r>
            <a:endParaRPr lang="zh-CN" altLang="en-US" dirty="0"/>
          </a:p>
        </p:txBody>
      </p:sp>
      <p:sp>
        <p:nvSpPr>
          <p:cNvPr id="8" name="页脚占位符 7"/>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3605038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3">
            <a:extLst>
              <a:ext uri="{28A0092B-C50C-407E-A947-70E740481C1C}">
                <a14:useLocalDpi xmlns:a14="http://schemas.microsoft.com/office/drawing/2010/main" xmlns="" val="0"/>
              </a:ext>
            </a:extLst>
          </a:blip>
          <a:srcRect/>
          <a:stretch>
            <a:fillRect/>
          </a:stretch>
        </p:blipFill>
        <p:spPr bwMode="auto">
          <a:xfrm>
            <a:off x="3458845" y="2319016"/>
            <a:ext cx="5274310" cy="4048760"/>
          </a:xfrm>
          <a:prstGeom prst="rect">
            <a:avLst/>
          </a:prstGeom>
          <a:noFill/>
          <a:ln>
            <a:noFill/>
          </a:ln>
        </p:spPr>
      </p:pic>
      <p:sp>
        <p:nvSpPr>
          <p:cNvPr id="6" name="文本框 5"/>
          <p:cNvSpPr txBox="1"/>
          <p:nvPr/>
        </p:nvSpPr>
        <p:spPr>
          <a:xfrm>
            <a:off x="537427" y="376517"/>
            <a:ext cx="11291874" cy="1938992"/>
          </a:xfrm>
          <a:prstGeom prst="rect">
            <a:avLst/>
          </a:prstGeom>
          <a:noFill/>
        </p:spPr>
        <p:txBody>
          <a:bodyPr wrap="none" rtlCol="0">
            <a:spAutoFit/>
          </a:bodyPr>
          <a:lstStyle/>
          <a:p>
            <a:r>
              <a:rPr lang="en-US" altLang="zh-CN" sz="2400" dirty="0" smtClean="0"/>
              <a:t>CPD</a:t>
            </a:r>
            <a:r>
              <a:rPr lang="zh-CN" altLang="en-US" sz="2400" dirty="0" smtClean="0"/>
              <a:t>的基本组成：</a:t>
            </a:r>
            <a:endParaRPr lang="en-US" altLang="zh-CN" sz="2400" dirty="0" smtClean="0"/>
          </a:p>
          <a:p>
            <a:r>
              <a:rPr lang="zh-CN" altLang="en-US" sz="2400" dirty="0"/>
              <a:t> </a:t>
            </a:r>
            <a:r>
              <a:rPr lang="zh-CN" altLang="en-US" sz="2400" dirty="0" smtClean="0"/>
              <a:t>               </a:t>
            </a:r>
            <a:r>
              <a:rPr lang="en-US" altLang="zh-CN" sz="2400" dirty="0" smtClean="0"/>
              <a:t>1</a:t>
            </a:r>
            <a:r>
              <a:rPr lang="zh-CN" altLang="en-US" sz="2400" dirty="0" smtClean="0"/>
              <a:t> 吸收体，粒子通过</a:t>
            </a:r>
            <a:r>
              <a:rPr lang="zh-CN" altLang="en-US" sz="2400" dirty="0"/>
              <a:t>与</a:t>
            </a:r>
            <a:r>
              <a:rPr lang="zh-CN" altLang="en-US" sz="2400" dirty="0" smtClean="0"/>
              <a:t>吸收体的相互作用，把能量沉积在吸收体内</a:t>
            </a:r>
            <a:endParaRPr lang="en-US" altLang="zh-CN" sz="2400" dirty="0" smtClean="0"/>
          </a:p>
          <a:p>
            <a:r>
              <a:rPr lang="zh-CN" altLang="en-US" sz="2400" dirty="0"/>
              <a:t> </a:t>
            </a:r>
            <a:r>
              <a:rPr lang="zh-CN" altLang="en-US" sz="2400" dirty="0" smtClean="0"/>
              <a:t>               </a:t>
            </a:r>
            <a:r>
              <a:rPr lang="en-US" altLang="zh-CN" sz="2400" dirty="0" smtClean="0"/>
              <a:t>2</a:t>
            </a:r>
            <a:r>
              <a:rPr lang="zh-CN" altLang="en-US" sz="2400" dirty="0" smtClean="0"/>
              <a:t>温度传感器，它测量吸收体的温度变化信号，两者之间有极好的热连接，</a:t>
            </a:r>
            <a:endParaRPr lang="en-US" altLang="zh-CN" sz="2400" dirty="0" smtClean="0"/>
          </a:p>
          <a:p>
            <a:r>
              <a:rPr lang="zh-CN" altLang="en-US" sz="2400" dirty="0"/>
              <a:t> </a:t>
            </a:r>
            <a:r>
              <a:rPr lang="zh-CN" altLang="en-US" sz="2400" dirty="0" smtClean="0"/>
              <a:t>                 它们常常集成为一个整体。</a:t>
            </a:r>
            <a:endParaRPr lang="en-US" altLang="zh-CN" sz="2400" dirty="0" smtClean="0"/>
          </a:p>
          <a:p>
            <a:r>
              <a:rPr lang="zh-CN" altLang="en-US" sz="2400" dirty="0"/>
              <a:t> </a:t>
            </a:r>
            <a:r>
              <a:rPr lang="zh-CN" altLang="en-US" sz="2400" dirty="0" smtClean="0"/>
              <a:t>               </a:t>
            </a:r>
            <a:r>
              <a:rPr lang="en-US" altLang="zh-CN" sz="2400" dirty="0" smtClean="0"/>
              <a:t>3</a:t>
            </a:r>
            <a:r>
              <a:rPr lang="zh-CN" altLang="en-US" sz="2400" dirty="0" smtClean="0"/>
              <a:t> 基座（衬底）热库，用来偏置、稳定传感器的工作温度区间。   </a:t>
            </a:r>
            <a:endParaRPr lang="zh-CN" altLang="en-US" sz="2400" dirty="0"/>
          </a:p>
        </p:txBody>
      </p:sp>
      <p:sp>
        <p:nvSpPr>
          <p:cNvPr id="8" name="文本框 7"/>
          <p:cNvSpPr txBox="1"/>
          <p:nvPr/>
        </p:nvSpPr>
        <p:spPr>
          <a:xfrm>
            <a:off x="8592673" y="4383741"/>
            <a:ext cx="3104696" cy="369332"/>
          </a:xfrm>
          <a:prstGeom prst="rect">
            <a:avLst/>
          </a:prstGeom>
          <a:noFill/>
        </p:spPr>
        <p:txBody>
          <a:bodyPr wrap="none" rtlCol="0">
            <a:spAutoFit/>
          </a:bodyPr>
          <a:lstStyle/>
          <a:p>
            <a:r>
              <a:rPr lang="en-US" altLang="zh-CN" dirty="0" smtClean="0"/>
              <a:t>TES</a:t>
            </a:r>
            <a:r>
              <a:rPr lang="zh-CN" altLang="en-US" dirty="0" smtClean="0"/>
              <a:t> 是一种常用的温度传感器</a:t>
            </a:r>
            <a:endParaRPr lang="zh-CN" altLang="en-US" dirty="0"/>
          </a:p>
        </p:txBody>
      </p:sp>
      <p:sp>
        <p:nvSpPr>
          <p:cNvPr id="7" name="页脚占位符 6"/>
          <p:cNvSpPr>
            <a:spLocks noGrp="1"/>
          </p:cNvSpPr>
          <p:nvPr>
            <p:ph type="ftr" sz="quarter" idx="11"/>
          </p:nvPr>
        </p:nvSpPr>
        <p:spPr/>
        <p:txBody>
          <a:bodyPr/>
          <a:lstStyle/>
          <a:p>
            <a:r>
              <a:rPr lang="en-US" altLang="zh-CN" smtClean="0"/>
              <a:t>17th</a:t>
            </a:r>
            <a:r>
              <a:rPr lang="zh-CN" altLang="en-US" smtClean="0"/>
              <a:t>核电子学和核探测技术学术年会，兰州，许咨宗</a:t>
            </a:r>
            <a:endParaRPr lang="zh-CN" altLang="en-US"/>
          </a:p>
        </p:txBody>
      </p:sp>
    </p:spTree>
    <p:extLst>
      <p:ext uri="{BB962C8B-B14F-4D97-AF65-F5344CB8AC3E}">
        <p14:creationId xmlns:p14="http://schemas.microsoft.com/office/powerpoint/2010/main" xmlns="" val="3534770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3401</TotalTime>
  <Words>6136</Words>
  <Application>Microsoft Office PowerPoint</Application>
  <PresentationFormat>自定义</PresentationFormat>
  <Paragraphs>458</Paragraphs>
  <Slides>71</Slides>
  <Notes>3</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71</vt:i4>
      </vt:variant>
    </vt:vector>
  </HeadingPairs>
  <TitlesOfParts>
    <vt:vector size="75" baseType="lpstr">
      <vt:lpstr>Office 主题</vt:lpstr>
      <vt:lpstr>Microsoft Equation 3.0</vt:lpstr>
      <vt:lpstr>Acrobat Document</vt:lpstr>
      <vt:lpstr>Equation</vt:lpstr>
      <vt:lpstr>低温粒子探测器的发展和应用</vt:lpstr>
      <vt:lpstr>幻灯片 2</vt:lpstr>
      <vt:lpstr>1引言</vt:lpstr>
      <vt:lpstr>1 引言</vt:lpstr>
      <vt:lpstr>1.1粒子与物质相互作用的信息载体</vt:lpstr>
      <vt:lpstr>幻灯片 6</vt:lpstr>
      <vt:lpstr>幻灯片 7</vt:lpstr>
      <vt:lpstr>1.2 基于收集声子(热)及其次级粒子(准粒子)的低温粒子探测器 </vt:lpstr>
      <vt:lpstr>幻灯片 9</vt:lpstr>
      <vt:lpstr>1.3 低温粒子探测器的发展简史</vt:lpstr>
      <vt:lpstr>幻灯片 11</vt:lpstr>
      <vt:lpstr>幻灯片 12</vt:lpstr>
      <vt:lpstr>2 低温粒子探测器的基本原理</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3 一些典型的范例</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CUORE Experiment</vt:lpstr>
      <vt:lpstr>CUORICINO and CUORE</vt:lpstr>
      <vt:lpstr>幻灯片 58</vt:lpstr>
      <vt:lpstr>幻灯片 59</vt:lpstr>
      <vt:lpstr>幻灯片 60</vt:lpstr>
      <vt:lpstr>幻灯片 61</vt:lpstr>
      <vt:lpstr>幻灯片 62</vt:lpstr>
      <vt:lpstr>4 总结</vt:lpstr>
      <vt:lpstr>幻灯片 64</vt:lpstr>
      <vt:lpstr>幻灯片 65</vt:lpstr>
      <vt:lpstr>幻灯片 66</vt:lpstr>
      <vt:lpstr>Pictures I</vt:lpstr>
      <vt:lpstr>Picture II</vt:lpstr>
      <vt:lpstr>Picture III</vt:lpstr>
      <vt:lpstr>幻灯片 70</vt:lpstr>
      <vt:lpstr>幻灯片 71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低温粒子探测器的发展和应用</dc:title>
  <dc:creator>zzxu</dc:creator>
  <cp:lastModifiedBy>DADI</cp:lastModifiedBy>
  <cp:revision>232</cp:revision>
  <dcterms:created xsi:type="dcterms:W3CDTF">2014-08-06T01:38:24Z</dcterms:created>
  <dcterms:modified xsi:type="dcterms:W3CDTF">2014-08-12T23:36:42Z</dcterms:modified>
</cp:coreProperties>
</file>