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2014/8/6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2014/8/6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>
            <a:normAutofit/>
          </a:bodyPr>
          <a:lstStyle/>
          <a:p>
            <a:r>
              <a:rPr lang="zh-CN" altLang="zh-CN" sz="4000" dirty="0"/>
              <a:t>基于国产</a:t>
            </a:r>
            <a:r>
              <a:rPr lang="en-US" altLang="zh-CN" sz="4000" dirty="0"/>
              <a:t>THGEM</a:t>
            </a:r>
            <a:r>
              <a:rPr lang="zh-CN" altLang="zh-CN" sz="4000" dirty="0"/>
              <a:t>的低能电子二维位置探测器研究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75656" y="3212976"/>
            <a:ext cx="6400800" cy="216024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3800" dirty="0" smtClean="0">
                <a:solidFill>
                  <a:schemeClr val="tx1"/>
                </a:solidFill>
              </a:rPr>
              <a:t>颜嘉庆</a:t>
            </a:r>
            <a:r>
              <a:rPr lang="en-US" altLang="zh-CN" sz="3800" baseline="30000" dirty="0" smtClean="0">
                <a:solidFill>
                  <a:schemeClr val="tx1"/>
                </a:solidFill>
              </a:rPr>
              <a:t>1,3</a:t>
            </a:r>
            <a:r>
              <a:rPr lang="zh-CN" altLang="en-US" sz="3800" dirty="0" smtClean="0">
                <a:solidFill>
                  <a:schemeClr val="tx1"/>
                </a:solidFill>
              </a:rPr>
              <a:t>，谢宇广</a:t>
            </a:r>
            <a:r>
              <a:rPr lang="en-US" altLang="zh-CN" sz="3800" baseline="30000" dirty="0" smtClean="0">
                <a:solidFill>
                  <a:schemeClr val="tx1"/>
                </a:solidFill>
              </a:rPr>
              <a:t>1,2</a:t>
            </a:r>
          </a:p>
          <a:p>
            <a:r>
              <a:rPr lang="en-US" altLang="zh-CN" sz="2800" dirty="0" smtClean="0">
                <a:solidFill>
                  <a:schemeClr val="tx1"/>
                </a:solidFill>
              </a:rPr>
              <a:t>1.</a:t>
            </a:r>
            <a:r>
              <a:rPr lang="zh-CN" altLang="en-US" sz="2800" dirty="0" smtClean="0">
                <a:solidFill>
                  <a:schemeClr val="tx1"/>
                </a:solidFill>
              </a:rPr>
              <a:t>核</a:t>
            </a:r>
            <a:r>
              <a:rPr lang="zh-CN" altLang="en-US" sz="2800" dirty="0">
                <a:solidFill>
                  <a:schemeClr val="tx1"/>
                </a:solidFill>
              </a:rPr>
              <a:t>探测与核电子学国家重点实验室</a:t>
            </a:r>
            <a:endParaRPr lang="en-US" altLang="zh-CN" sz="2800" dirty="0">
              <a:solidFill>
                <a:schemeClr val="tx1"/>
              </a:solidFill>
            </a:endParaRPr>
          </a:p>
          <a:p>
            <a:r>
              <a:rPr lang="en-US" altLang="zh-CN" sz="2800" dirty="0" smtClean="0">
                <a:solidFill>
                  <a:schemeClr val="tx1"/>
                </a:solidFill>
              </a:rPr>
              <a:t>2.</a:t>
            </a:r>
            <a:r>
              <a:rPr lang="zh-CN" altLang="en-US" sz="2800" dirty="0" smtClean="0">
                <a:solidFill>
                  <a:schemeClr val="tx1"/>
                </a:solidFill>
              </a:rPr>
              <a:t>高能物理研究所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r>
              <a:rPr lang="en-US" altLang="zh-CN" sz="2800" dirty="0" smtClean="0">
                <a:solidFill>
                  <a:schemeClr val="tx1"/>
                </a:solidFill>
              </a:rPr>
              <a:t>3.</a:t>
            </a:r>
            <a:r>
              <a:rPr lang="zh-CN" altLang="en-US" sz="2800" dirty="0" smtClean="0">
                <a:solidFill>
                  <a:schemeClr val="tx1"/>
                </a:solidFill>
              </a:rPr>
              <a:t>南</a:t>
            </a:r>
            <a:r>
              <a:rPr lang="zh-CN" altLang="en-US" sz="2800" dirty="0">
                <a:solidFill>
                  <a:schemeClr val="tx1"/>
                </a:solidFill>
              </a:rPr>
              <a:t>华</a:t>
            </a:r>
            <a:r>
              <a:rPr lang="zh-CN" altLang="en-US" sz="2800" dirty="0" smtClean="0">
                <a:solidFill>
                  <a:schemeClr val="tx1"/>
                </a:solidFill>
              </a:rPr>
              <a:t>大学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r>
              <a:rPr lang="en-US" altLang="zh-CN" sz="2800" dirty="0" smtClean="0">
                <a:solidFill>
                  <a:schemeClr val="tx1"/>
                </a:solidFill>
              </a:rPr>
              <a:t>2014-8-14</a:t>
            </a:r>
            <a:endParaRPr lang="en-US" altLang="zh-CN" sz="2800" dirty="0">
              <a:solidFill>
                <a:schemeClr val="tx1"/>
              </a:solidFill>
            </a:endParaRPr>
          </a:p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5760656"/>
            <a:ext cx="6061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十七届全国核电子学与核探测技术学术年会，甘肃，兰州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6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83568" y="1196752"/>
            <a:ext cx="3533775" cy="322897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4860032" y="980728"/>
            <a:ext cx="3744416" cy="33843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4653136"/>
            <a:ext cx="6441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上图是</a:t>
            </a:r>
            <a:r>
              <a:rPr lang="zh-CN" altLang="zh-CN" dirty="0" smtClean="0"/>
              <a:t>空气</a:t>
            </a:r>
            <a:r>
              <a:rPr lang="zh-CN" altLang="zh-CN" dirty="0"/>
              <a:t>层厚度对电子的</a:t>
            </a:r>
            <a:r>
              <a:rPr lang="zh-CN" altLang="zh-CN" dirty="0" smtClean="0"/>
              <a:t>透射率和</a:t>
            </a:r>
            <a:r>
              <a:rPr lang="zh-CN" altLang="zh-CN" dirty="0"/>
              <a:t>横向</a:t>
            </a:r>
            <a:r>
              <a:rPr lang="zh-CN" altLang="zh-CN" dirty="0" smtClean="0"/>
              <a:t>扩散半径的影响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zh-CN" dirty="0"/>
              <a:t>气体厚度影响横向扩散的同时还影响探测效率</a:t>
            </a:r>
            <a:r>
              <a:rPr lang="zh-CN" altLang="zh-CN" dirty="0" smtClean="0"/>
              <a:t>。</a:t>
            </a:r>
            <a:r>
              <a:rPr lang="zh-CN" altLang="zh-CN" dirty="0"/>
              <a:t>显然</a:t>
            </a:r>
            <a:r>
              <a:rPr lang="en-US" altLang="zh-CN" dirty="0"/>
              <a:t>3</a:t>
            </a:r>
            <a:r>
              <a:rPr lang="zh-CN" altLang="zh-CN" dirty="0"/>
              <a:t>～</a:t>
            </a:r>
            <a:r>
              <a:rPr lang="en-US" altLang="zh-CN" dirty="0" smtClean="0"/>
              <a:t>5mm</a:t>
            </a:r>
          </a:p>
          <a:p>
            <a:r>
              <a:rPr lang="zh-CN" altLang="zh-CN" dirty="0" smtClean="0"/>
              <a:t>的</a:t>
            </a:r>
            <a:r>
              <a:rPr lang="zh-CN" altLang="zh-CN" dirty="0"/>
              <a:t>气体厚度是比较合理的</a:t>
            </a:r>
            <a:r>
              <a:rPr lang="zh-CN" altLang="zh-CN" dirty="0" smtClean="0"/>
              <a:t>选择</a:t>
            </a:r>
            <a:r>
              <a:rPr lang="zh-CN" altLang="en-US" dirty="0" smtClean="0"/>
              <a:t>，</a:t>
            </a:r>
            <a:r>
              <a:rPr lang="zh-CN" altLang="zh-CN" dirty="0"/>
              <a:t>考虑到低气压工作，因此</a:t>
            </a:r>
            <a:r>
              <a:rPr lang="en-US" altLang="zh-CN" dirty="0" smtClean="0"/>
              <a:t>5mm</a:t>
            </a:r>
          </a:p>
          <a:p>
            <a:r>
              <a:rPr lang="zh-CN" altLang="zh-CN" dirty="0" smtClean="0"/>
              <a:t>的</a:t>
            </a:r>
            <a:r>
              <a:rPr lang="zh-CN" altLang="zh-CN" dirty="0"/>
              <a:t>气体厚度相对更好。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004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943152" y="692696"/>
            <a:ext cx="4608512" cy="38164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4653136"/>
            <a:ext cx="78181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上图是</a:t>
            </a:r>
            <a:r>
              <a:rPr lang="en-US" altLang="zh-CN" dirty="0" smtClean="0"/>
              <a:t>0.5MeV</a:t>
            </a:r>
            <a:r>
              <a:rPr lang="zh-CN" altLang="zh-CN" dirty="0"/>
              <a:t>的入射电子，经过</a:t>
            </a:r>
            <a:r>
              <a:rPr lang="en-US" altLang="zh-CN" dirty="0"/>
              <a:t>50um</a:t>
            </a:r>
            <a:r>
              <a:rPr lang="zh-CN" altLang="zh-CN" dirty="0"/>
              <a:t>厚的窗和</a:t>
            </a:r>
            <a:r>
              <a:rPr lang="en-US" altLang="zh-CN" dirty="0"/>
              <a:t>5mm</a:t>
            </a:r>
            <a:r>
              <a:rPr lang="zh-CN" altLang="zh-CN" dirty="0"/>
              <a:t>厚的空气层达到漂移</a:t>
            </a:r>
            <a:r>
              <a:rPr lang="zh-CN" altLang="zh-CN" dirty="0" smtClean="0"/>
              <a:t>极</a:t>
            </a:r>
            <a:endParaRPr lang="en-US" altLang="zh-CN" dirty="0" smtClean="0"/>
          </a:p>
          <a:p>
            <a:r>
              <a:rPr lang="zh-CN" altLang="zh-CN" dirty="0" smtClean="0"/>
              <a:t>下</a:t>
            </a:r>
            <a:r>
              <a:rPr lang="zh-CN" altLang="zh-CN" dirty="0"/>
              <a:t>表面入射电子横向</a:t>
            </a:r>
            <a:r>
              <a:rPr lang="zh-CN" altLang="zh-CN" dirty="0" smtClean="0"/>
              <a:t>散射</a:t>
            </a:r>
            <a:r>
              <a:rPr lang="zh-CN" altLang="zh-CN" dirty="0"/>
              <a:t>半径</a:t>
            </a:r>
            <a:r>
              <a:rPr lang="zh-CN" altLang="zh-CN" dirty="0" smtClean="0"/>
              <a:t>分布</a:t>
            </a:r>
            <a:r>
              <a:rPr lang="zh-CN" altLang="en-US" dirty="0" smtClean="0"/>
              <a:t>。</a:t>
            </a:r>
            <a:r>
              <a:rPr lang="zh-CN" altLang="zh-CN" dirty="0"/>
              <a:t>阴影部分的面积表示入射电子</a:t>
            </a:r>
            <a:r>
              <a:rPr lang="zh-CN" altLang="zh-CN" dirty="0" smtClean="0"/>
              <a:t>横向扩散</a:t>
            </a:r>
            <a:endParaRPr lang="en-US" altLang="zh-CN" dirty="0" smtClean="0"/>
          </a:p>
          <a:p>
            <a:r>
              <a:rPr lang="zh-CN" altLang="zh-CN" dirty="0" smtClean="0"/>
              <a:t>半径</a:t>
            </a:r>
            <a:r>
              <a:rPr lang="zh-CN" altLang="zh-CN" dirty="0"/>
              <a:t>小于等于</a:t>
            </a:r>
            <a:r>
              <a:rPr lang="en-US" altLang="zh-CN" dirty="0"/>
              <a:t> </a:t>
            </a:r>
            <a:r>
              <a:rPr lang="en-US" altLang="zh-CN" dirty="0" err="1"/>
              <a:t>Rmean</a:t>
            </a:r>
            <a:r>
              <a:rPr lang="zh-CN" altLang="zh-CN" dirty="0"/>
              <a:t>的电子个数占总电子数的比例，约为</a:t>
            </a:r>
            <a:r>
              <a:rPr lang="en-US" altLang="zh-CN" dirty="0"/>
              <a:t>75.35%</a:t>
            </a:r>
            <a:r>
              <a:rPr lang="zh-CN" altLang="zh-CN" dirty="0" smtClean="0"/>
              <a:t>。因此</a:t>
            </a:r>
            <a:r>
              <a:rPr lang="zh-CN" altLang="zh-CN" dirty="0"/>
              <a:t>，</a:t>
            </a:r>
            <a:r>
              <a:rPr lang="zh-CN" altLang="zh-CN" dirty="0" smtClean="0"/>
              <a:t>此</a:t>
            </a:r>
            <a:endParaRPr lang="en-US" altLang="zh-CN" dirty="0" smtClean="0"/>
          </a:p>
          <a:p>
            <a:r>
              <a:rPr lang="zh-CN" altLang="zh-CN" dirty="0" smtClean="0"/>
              <a:t>处</a:t>
            </a:r>
            <a:r>
              <a:rPr lang="zh-CN" altLang="zh-CN" dirty="0"/>
              <a:t>用</a:t>
            </a:r>
            <a:r>
              <a:rPr lang="en-US" altLang="zh-CN" dirty="0" err="1"/>
              <a:t>Rmean</a:t>
            </a:r>
            <a:r>
              <a:rPr lang="zh-CN" altLang="zh-CN" dirty="0"/>
              <a:t>而不是</a:t>
            </a:r>
            <a:r>
              <a:rPr lang="en-US" altLang="zh-CN" dirty="0" err="1"/>
              <a:t>Rmax</a:t>
            </a:r>
            <a:r>
              <a:rPr lang="zh-CN" altLang="zh-CN" dirty="0"/>
              <a:t>来表征四分之三以上电子横向扩散的影响。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172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/>
              <a:t>4.2   Garfield</a:t>
            </a:r>
            <a:r>
              <a:rPr lang="zh-CN" altLang="zh-CN" dirty="0"/>
              <a:t>模拟</a:t>
            </a:r>
            <a:r>
              <a:rPr lang="zh-CN" altLang="zh-CN" dirty="0" smtClean="0"/>
              <a:t>结果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484784"/>
            <a:ext cx="5256584" cy="3528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5229200"/>
            <a:ext cx="67890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dirty="0"/>
              <a:t>如图</a:t>
            </a:r>
            <a:r>
              <a:rPr lang="zh-CN" altLang="en-US" dirty="0"/>
              <a:t>上图</a:t>
            </a:r>
            <a:r>
              <a:rPr lang="zh-CN" altLang="zh-CN" dirty="0"/>
              <a:t>所示</a:t>
            </a:r>
            <a:r>
              <a:rPr lang="zh-CN" altLang="zh-CN" dirty="0" smtClean="0"/>
              <a:t>，</a:t>
            </a:r>
            <a:r>
              <a:rPr lang="zh-CN" altLang="zh-CN" dirty="0"/>
              <a:t>雪崩后电离电子将扩散到半径约</a:t>
            </a:r>
            <a:r>
              <a:rPr lang="en-US" altLang="zh-CN" dirty="0"/>
              <a:t>1</a:t>
            </a:r>
            <a:r>
              <a:rPr lang="zh-CN" altLang="zh-CN" dirty="0"/>
              <a:t>～</a:t>
            </a:r>
            <a:r>
              <a:rPr lang="en-US" altLang="zh-CN" dirty="0"/>
              <a:t>2mm</a:t>
            </a:r>
            <a:r>
              <a:rPr lang="zh-CN" altLang="zh-CN" dirty="0"/>
              <a:t>的范围</a:t>
            </a:r>
            <a:r>
              <a:rPr lang="zh-CN" altLang="zh-CN" dirty="0" smtClean="0"/>
              <a:t>，</a:t>
            </a:r>
            <a:endParaRPr lang="en-US" altLang="zh-CN" dirty="0" smtClean="0"/>
          </a:p>
          <a:p>
            <a:r>
              <a:rPr lang="zh-CN" altLang="zh-CN" dirty="0" smtClean="0"/>
              <a:t>则</a:t>
            </a:r>
            <a:r>
              <a:rPr lang="zh-CN" altLang="zh-CN" dirty="0"/>
              <a:t>对应约</a:t>
            </a:r>
            <a:r>
              <a:rPr lang="en-US" altLang="zh-CN" dirty="0"/>
              <a:t>3</a:t>
            </a:r>
            <a:r>
              <a:rPr lang="zh-CN" altLang="zh-CN" dirty="0"/>
              <a:t>个</a:t>
            </a:r>
            <a:r>
              <a:rPr lang="en-US" altLang="zh-CN" dirty="0"/>
              <a:t>0.5mm</a:t>
            </a:r>
            <a:r>
              <a:rPr lang="zh-CN" altLang="zh-CN" dirty="0"/>
              <a:t>间距的读出条宽度，或者</a:t>
            </a:r>
            <a:r>
              <a:rPr lang="en-US" altLang="zh-CN" dirty="0"/>
              <a:t>9</a:t>
            </a:r>
            <a:r>
              <a:rPr lang="zh-CN" altLang="zh-CN" dirty="0"/>
              <a:t>个</a:t>
            </a:r>
            <a:r>
              <a:rPr lang="zh-CN" altLang="zh-CN" dirty="0" smtClean="0"/>
              <a:t>同尺寸</a:t>
            </a:r>
            <a:r>
              <a:rPr lang="zh-CN" altLang="zh-CN" dirty="0"/>
              <a:t>方形</a:t>
            </a:r>
            <a:r>
              <a:rPr lang="en-US" altLang="zh-CN" dirty="0"/>
              <a:t>Pad</a:t>
            </a:r>
            <a:r>
              <a:rPr lang="zh-CN" altLang="zh-CN" dirty="0" smtClean="0"/>
              <a:t>的</a:t>
            </a:r>
            <a:endParaRPr lang="en-US" altLang="zh-CN" dirty="0" smtClean="0"/>
          </a:p>
          <a:p>
            <a:r>
              <a:rPr lang="zh-CN" altLang="zh-CN" dirty="0" smtClean="0"/>
              <a:t>区域</a:t>
            </a:r>
            <a:r>
              <a:rPr lang="zh-CN" altLang="zh-CN" dirty="0"/>
              <a:t>，能够满足应用重心法求位置的基本要求</a:t>
            </a:r>
            <a:r>
              <a:rPr lang="zh-CN" altLang="zh-CN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8652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5.</a:t>
            </a:r>
            <a:r>
              <a:rPr lang="zh-CN" altLang="en-US" dirty="0" smtClean="0"/>
              <a:t>结论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2400" dirty="0" smtClean="0">
                <a:solidFill>
                  <a:schemeClr val="accent5"/>
                </a:solidFill>
              </a:rPr>
              <a:t>1.</a:t>
            </a:r>
            <a:r>
              <a:rPr lang="zh-CN" altLang="zh-CN" sz="2400" dirty="0"/>
              <a:t>基于国产的孔径</a:t>
            </a:r>
            <a:r>
              <a:rPr lang="en-US" altLang="zh-CN" sz="2400" dirty="0"/>
              <a:t>150um</a:t>
            </a:r>
            <a:r>
              <a:rPr lang="zh-CN" altLang="zh-CN" sz="2400" dirty="0"/>
              <a:t>，孔间距</a:t>
            </a:r>
            <a:r>
              <a:rPr lang="en-US" altLang="zh-CN" sz="2400" dirty="0"/>
              <a:t>400um</a:t>
            </a:r>
            <a:r>
              <a:rPr lang="zh-CN" altLang="zh-CN" sz="2400" dirty="0"/>
              <a:t>，厚度</a:t>
            </a:r>
            <a:r>
              <a:rPr lang="en-US" altLang="zh-CN" sz="2400" dirty="0"/>
              <a:t>100um</a:t>
            </a:r>
            <a:r>
              <a:rPr lang="zh-CN" altLang="zh-CN" sz="2400" dirty="0"/>
              <a:t>的高位置分辨</a:t>
            </a:r>
            <a:r>
              <a:rPr lang="en-US" altLang="zh-CN" sz="2400" dirty="0"/>
              <a:t>THGEM</a:t>
            </a:r>
            <a:r>
              <a:rPr lang="zh-CN" altLang="zh-CN" sz="2400" dirty="0"/>
              <a:t>，将能够实现位置分辨≤</a:t>
            </a:r>
            <a:r>
              <a:rPr lang="en-US" altLang="zh-CN" sz="2400" dirty="0"/>
              <a:t>200um</a:t>
            </a:r>
            <a:r>
              <a:rPr lang="zh-CN" altLang="zh-CN" sz="2400" dirty="0"/>
              <a:t>的低能电子位置分布的探测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>
                <a:solidFill>
                  <a:schemeClr val="accent5"/>
                </a:solidFill>
              </a:rPr>
              <a:t>2.</a:t>
            </a:r>
            <a:r>
              <a:rPr lang="en-US" altLang="zh-CN" sz="2400" dirty="0"/>
              <a:t> THGEM</a:t>
            </a:r>
            <a:r>
              <a:rPr lang="zh-CN" altLang="zh-CN" sz="2400" dirty="0"/>
              <a:t>本身在</a:t>
            </a:r>
            <a:r>
              <a:rPr lang="en-US" altLang="zh-CN" sz="2400" dirty="0"/>
              <a:t>Ar+iC4H10=97:3</a:t>
            </a:r>
            <a:r>
              <a:rPr lang="zh-CN" altLang="zh-CN" sz="2400" dirty="0"/>
              <a:t>和</a:t>
            </a:r>
            <a:r>
              <a:rPr lang="en-US" altLang="zh-CN" sz="2400" dirty="0" smtClean="0"/>
              <a:t>Ar+CO2 = 90:10</a:t>
            </a:r>
            <a:r>
              <a:rPr lang="zh-CN" altLang="zh-CN" sz="2400" dirty="0"/>
              <a:t>中表现出良好的增益、增益稳定性和能量分辨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>
                <a:solidFill>
                  <a:schemeClr val="accent5"/>
                </a:solidFill>
              </a:rPr>
              <a:t>3.</a:t>
            </a:r>
            <a:r>
              <a:rPr lang="zh-CN" altLang="zh-CN" sz="2400" dirty="0"/>
              <a:t>利用</a:t>
            </a:r>
            <a:r>
              <a:rPr lang="en-US" altLang="zh-CN" sz="2400" dirty="0"/>
              <a:t>Geant4</a:t>
            </a:r>
            <a:r>
              <a:rPr lang="zh-CN" altLang="zh-CN" sz="2400" dirty="0"/>
              <a:t>模拟了二维位置探测器的透射窗和空气层对入射电子的影响</a:t>
            </a:r>
            <a:r>
              <a:rPr lang="zh-CN" altLang="zh-CN" sz="2400" dirty="0" smtClean="0"/>
              <a:t>。</a:t>
            </a:r>
            <a:r>
              <a:rPr lang="zh-CN" altLang="en-US" sz="2400" dirty="0" smtClean="0"/>
              <a:t>选择</a:t>
            </a:r>
            <a:r>
              <a:rPr lang="en-US" altLang="zh-CN" sz="2400" dirty="0" smtClean="0"/>
              <a:t>50um</a:t>
            </a:r>
            <a:r>
              <a:rPr lang="zh-CN" altLang="zh-CN" sz="2400" dirty="0"/>
              <a:t>的薄膜窗厚度和</a:t>
            </a:r>
            <a:r>
              <a:rPr lang="en-US" altLang="zh-CN" sz="2400" dirty="0"/>
              <a:t>5mm</a:t>
            </a:r>
            <a:r>
              <a:rPr lang="zh-CN" altLang="zh-CN" sz="2400" dirty="0"/>
              <a:t>的气体厚度将比较</a:t>
            </a:r>
            <a:r>
              <a:rPr lang="zh-CN" altLang="zh-CN" sz="2400" dirty="0" smtClean="0"/>
              <a:t>合理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>
                <a:solidFill>
                  <a:schemeClr val="accent5"/>
                </a:solidFill>
              </a:rPr>
              <a:t>4.</a:t>
            </a:r>
            <a:r>
              <a:rPr lang="zh-CN" altLang="zh-CN" sz="2400" dirty="0"/>
              <a:t>用</a:t>
            </a:r>
            <a:r>
              <a:rPr lang="en-US" altLang="zh-CN" sz="2400" dirty="0"/>
              <a:t>Garfield</a:t>
            </a:r>
            <a:r>
              <a:rPr lang="zh-CN" altLang="zh-CN" sz="2400" dirty="0"/>
              <a:t>模拟了感应极雪崩电子横向扩散的情况，基本在</a:t>
            </a:r>
            <a:r>
              <a:rPr lang="en-US" altLang="zh-CN" sz="2400" dirty="0"/>
              <a:t>3</a:t>
            </a:r>
            <a:r>
              <a:rPr lang="zh-CN" altLang="zh-CN" sz="2400" dirty="0"/>
              <a:t>个读出条宽的范围</a:t>
            </a:r>
            <a:r>
              <a:rPr lang="zh-CN" altLang="zh-CN" sz="2400" dirty="0" smtClean="0"/>
              <a:t>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>
                <a:solidFill>
                  <a:schemeClr val="accent5"/>
                </a:solidFill>
              </a:rPr>
              <a:t>5.</a:t>
            </a:r>
            <a:r>
              <a:rPr lang="zh-CN" altLang="en-US" sz="2400" dirty="0" smtClean="0"/>
              <a:t>将来可能会用已经研制出</a:t>
            </a:r>
            <a:r>
              <a:rPr lang="en-US" altLang="zh-CN" sz="2400" dirty="0" smtClean="0"/>
              <a:t>D=100um,P=300um,T=100um</a:t>
            </a:r>
            <a:r>
              <a:rPr lang="zh-CN" altLang="en-US" sz="2400" dirty="0" smtClean="0"/>
              <a:t>的激光打孔</a:t>
            </a:r>
            <a:r>
              <a:rPr lang="en-US" altLang="zh-CN" sz="2400" dirty="0" smtClean="0"/>
              <a:t>THGEM</a:t>
            </a:r>
            <a:r>
              <a:rPr lang="zh-CN" altLang="en-US" sz="2400" dirty="0" smtClean="0"/>
              <a:t>代替机械打孔的</a:t>
            </a:r>
            <a:r>
              <a:rPr lang="en-US" altLang="zh-CN" sz="2400" dirty="0" smtClean="0"/>
              <a:t>THGEM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>
                <a:solidFill>
                  <a:schemeClr val="accent5"/>
                </a:solidFill>
              </a:rPr>
              <a:t>6.</a:t>
            </a:r>
            <a:r>
              <a:rPr lang="zh-CN" altLang="zh-CN" sz="2400" dirty="0"/>
              <a:t>下一步将利用</a:t>
            </a:r>
            <a:r>
              <a:rPr lang="en-US" altLang="zh-CN" sz="2400" dirty="0"/>
              <a:t>ASIC</a:t>
            </a:r>
            <a:r>
              <a:rPr lang="zh-CN" altLang="zh-CN" sz="2400" dirty="0"/>
              <a:t>电子学对探测器的空间分辨进行实际</a:t>
            </a:r>
            <a:r>
              <a:rPr lang="zh-CN" altLang="zh-CN" sz="2400" dirty="0" smtClean="0"/>
              <a:t>测试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74261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234950" y="1268413"/>
            <a:ext cx="74342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6000" b="1" dirty="0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zh-CN" altLang="en-US" sz="6000" b="1" dirty="0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hank</a:t>
            </a:r>
            <a:r>
              <a:rPr lang="en-US" altLang="zh-CN" sz="6000" b="1" dirty="0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zh-CN" altLang="en-US" sz="6000" b="1" dirty="0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 </a:t>
            </a:r>
            <a:br>
              <a:rPr lang="zh-CN" altLang="en-US" sz="6000" b="1" dirty="0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6000" b="1" dirty="0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your attention</a:t>
            </a:r>
            <a:r>
              <a:rPr lang="en-US" altLang="zh-CN" sz="6000" b="1" dirty="0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!</a:t>
            </a:r>
            <a:endParaRPr lang="zh-CN" altLang="en-US" sz="6000" b="1" dirty="0">
              <a:solidFill>
                <a:srgbClr val="558ED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525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344816" cy="1143000"/>
          </a:xfrm>
        </p:spPr>
        <p:txBody>
          <a:bodyPr/>
          <a:lstStyle/>
          <a:p>
            <a:pPr algn="l"/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1640" y="1556792"/>
            <a:ext cx="663508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zh-CN" altLang="zh-CN" sz="2400" dirty="0" smtClean="0"/>
              <a:t>引言</a:t>
            </a:r>
            <a:endParaRPr lang="en-US" altLang="zh-CN" sz="2400" dirty="0" smtClean="0"/>
          </a:p>
          <a:p>
            <a:pPr marL="514350" indent="-514350">
              <a:buAutoNum type="arabicPeriod"/>
            </a:pPr>
            <a:r>
              <a:rPr lang="zh-CN" altLang="zh-CN" sz="2400" dirty="0"/>
              <a:t>二维</a:t>
            </a:r>
            <a:r>
              <a:rPr lang="zh-CN" altLang="zh-CN" sz="2400" dirty="0" smtClean="0"/>
              <a:t>位置</a:t>
            </a:r>
            <a:r>
              <a:rPr lang="zh-CN" altLang="zh-CN" sz="2400" dirty="0"/>
              <a:t>探测器</a:t>
            </a:r>
            <a:r>
              <a:rPr lang="zh-CN" altLang="zh-CN" sz="2400" dirty="0" smtClean="0"/>
              <a:t>结构</a:t>
            </a:r>
            <a:endParaRPr lang="en-US" altLang="zh-CN" sz="2400" dirty="0" smtClean="0"/>
          </a:p>
          <a:p>
            <a:pPr marL="514350" indent="-514350">
              <a:buAutoNum type="arabicPeriod"/>
            </a:pPr>
            <a:r>
              <a:rPr lang="zh-CN" altLang="zh-CN" sz="2400" dirty="0"/>
              <a:t>厚</a:t>
            </a:r>
            <a:r>
              <a:rPr lang="zh-CN" altLang="zh-CN" sz="2400" dirty="0" smtClean="0"/>
              <a:t>型气体</a:t>
            </a:r>
            <a:r>
              <a:rPr lang="zh-CN" altLang="zh-CN" sz="2400" dirty="0"/>
              <a:t>电子倍增器（</a:t>
            </a:r>
            <a:r>
              <a:rPr lang="en-US" altLang="zh-CN" sz="2400" dirty="0"/>
              <a:t>THGEM</a:t>
            </a:r>
            <a:r>
              <a:rPr lang="zh-CN" altLang="zh-CN" sz="2400" dirty="0"/>
              <a:t>）的</a:t>
            </a:r>
            <a:r>
              <a:rPr lang="zh-CN" altLang="zh-CN" sz="2400" dirty="0" smtClean="0"/>
              <a:t>性能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3.1   </a:t>
            </a:r>
            <a:r>
              <a:rPr lang="zh-CN" altLang="zh-CN" sz="2400" dirty="0" smtClean="0"/>
              <a:t>测试方法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3.2   </a:t>
            </a:r>
            <a:r>
              <a:rPr lang="zh-CN" altLang="zh-CN" sz="2400" dirty="0" smtClean="0"/>
              <a:t>增益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3.3   </a:t>
            </a:r>
            <a:r>
              <a:rPr lang="zh-CN" altLang="zh-CN" sz="2400" dirty="0" smtClean="0"/>
              <a:t>能量分辨率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3.4   </a:t>
            </a:r>
            <a:r>
              <a:rPr lang="zh-CN" altLang="zh-CN" sz="2400" dirty="0" smtClean="0"/>
              <a:t>稳定性</a:t>
            </a:r>
            <a:endParaRPr lang="en-US" altLang="zh-CN" sz="2400" dirty="0" smtClean="0"/>
          </a:p>
          <a:p>
            <a:pPr marL="457200" indent="-457200">
              <a:buAutoNum type="arabicPeriod" startAt="4"/>
            </a:pPr>
            <a:r>
              <a:rPr lang="zh-CN" altLang="zh-CN" sz="2400" dirty="0" smtClean="0"/>
              <a:t>探测器</a:t>
            </a:r>
            <a:r>
              <a:rPr lang="zh-CN" altLang="zh-CN" sz="2400" dirty="0"/>
              <a:t>模拟</a:t>
            </a:r>
            <a:r>
              <a:rPr lang="zh-CN" altLang="zh-CN" sz="2400" dirty="0" smtClean="0"/>
              <a:t>优化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4.1   </a:t>
            </a:r>
            <a:r>
              <a:rPr lang="en-US" altLang="zh-CN" sz="2400" dirty="0"/>
              <a:t>Geant4</a:t>
            </a:r>
            <a:r>
              <a:rPr lang="zh-CN" altLang="zh-CN" sz="2400" dirty="0" smtClean="0"/>
              <a:t>模拟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4.2   Garfield</a:t>
            </a:r>
            <a:r>
              <a:rPr lang="zh-CN" altLang="zh-CN" sz="2400" dirty="0"/>
              <a:t>模拟</a:t>
            </a:r>
            <a:r>
              <a:rPr lang="zh-CN" altLang="zh-CN" sz="2400" dirty="0" smtClean="0"/>
              <a:t>结果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5.   </a:t>
            </a:r>
            <a:r>
              <a:rPr lang="zh-CN" altLang="zh-CN" sz="2400" dirty="0" smtClean="0"/>
              <a:t>结论</a:t>
            </a:r>
            <a:endParaRPr lang="en-US" altLang="zh-CN" sz="2400" dirty="0" smtClean="0"/>
          </a:p>
          <a:p>
            <a:pPr marL="0" indent="0">
              <a:buNone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0563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 smtClean="0"/>
              <a:t>1.</a:t>
            </a:r>
            <a:r>
              <a:rPr lang="zh-CN" altLang="en-US" dirty="0" smtClean="0"/>
              <a:t>引言</a:t>
            </a:r>
            <a:endParaRPr lang="zh-CN" alt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4038600" cy="3312368"/>
          </a:xfrm>
          <a:noFill/>
          <a:ln/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700808"/>
            <a:ext cx="4038600" cy="303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/>
          <p:nvPr/>
        </p:nvCxnSpPr>
        <p:spPr>
          <a:xfrm flipV="1">
            <a:off x="1871700" y="3645024"/>
            <a:ext cx="0" cy="50405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2843808" y="3645024"/>
            <a:ext cx="0" cy="50405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1871700" y="3717032"/>
            <a:ext cx="972108" cy="0"/>
          </a:xfrm>
          <a:prstGeom prst="straightConnector1">
            <a:avLst/>
          </a:prstGeom>
          <a:ln w="1905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89892" y="346035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</a:rPr>
              <a:t>6</a:t>
            </a:r>
            <a:r>
              <a:rPr lang="en-US" altLang="zh-CN" dirty="0" smtClean="0">
                <a:solidFill>
                  <a:schemeClr val="accent2"/>
                </a:solidFill>
              </a:rPr>
              <a:t>00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>
            <a:off x="3131840" y="3284984"/>
            <a:ext cx="432048" cy="0"/>
          </a:xfrm>
          <a:prstGeom prst="straightConnector1">
            <a:avLst/>
          </a:prstGeom>
          <a:ln w="1905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59832" y="29225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200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2523856" y="3068960"/>
            <a:ext cx="0" cy="14401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2664176" y="3068960"/>
            <a:ext cx="0" cy="14401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2484176" y="3212976"/>
            <a:ext cx="180000" cy="0"/>
          </a:xfrm>
          <a:prstGeom prst="straightConnector1">
            <a:avLst/>
          </a:prstGeom>
          <a:ln>
            <a:solidFill>
              <a:schemeClr val="accent2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364824" y="27618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accent2"/>
                </a:solidFill>
              </a:rPr>
              <a:t>70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43608" y="180417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endParaRPr lang="zh-CN" alt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27584" y="5085184"/>
                <a:ext cx="7289175" cy="666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zh-CN" dirty="0"/>
                  <a:t>自主研发了新的高位置分辨的</a:t>
                </a:r>
                <a:r>
                  <a:rPr lang="en-US" altLang="zh-CN" dirty="0"/>
                  <a:t>THGEM</a:t>
                </a:r>
                <a:r>
                  <a:rPr lang="zh-CN" altLang="zh-CN" dirty="0"/>
                  <a:t>：孔径为</a:t>
                </a:r>
                <a:r>
                  <a:rPr lang="en-US" altLang="zh-CN" dirty="0"/>
                  <a:t>150um</a:t>
                </a:r>
                <a:r>
                  <a:rPr lang="zh-CN" altLang="zh-CN" dirty="0" smtClean="0"/>
                  <a:t>，孔</a:t>
                </a:r>
                <a:r>
                  <a:rPr lang="zh-CN" altLang="zh-CN" dirty="0"/>
                  <a:t>间距</a:t>
                </a:r>
                <a:r>
                  <a:rPr lang="en-US" altLang="zh-CN" dirty="0"/>
                  <a:t>400um</a:t>
                </a:r>
                <a:r>
                  <a:rPr lang="zh-CN" altLang="zh-CN" dirty="0" smtClean="0"/>
                  <a:t>，</a:t>
                </a:r>
                <a:endParaRPr lang="en-US" altLang="zh-CN" dirty="0" smtClean="0"/>
              </a:p>
              <a:p>
                <a:r>
                  <a:rPr lang="zh-CN" altLang="zh-CN" dirty="0" smtClean="0"/>
                  <a:t>厚度</a:t>
                </a:r>
                <a:r>
                  <a:rPr lang="en-US" altLang="zh-CN" dirty="0"/>
                  <a:t>100um</a:t>
                </a:r>
                <a:r>
                  <a:rPr lang="zh-CN" altLang="zh-CN" dirty="0" smtClean="0"/>
                  <a:t>，其</a:t>
                </a:r>
                <a:r>
                  <a:rPr lang="zh-CN" altLang="zh-CN" dirty="0"/>
                  <a:t>本征位置分辨可达到</a:t>
                </a:r>
                <a:r>
                  <a:rPr lang="en-US" altLang="zh-CN" dirty="0"/>
                  <a:t>116um</a:t>
                </a:r>
                <a:r>
                  <a:rPr lang="zh-CN" altLang="zh-CN" dirty="0"/>
                  <a:t>（</a:t>
                </a:r>
                <a:r>
                  <a:rPr lang="en-US" altLang="zh-CN" dirty="0"/>
                  <a:t>400um/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</a:rPr>
                      <m:t>√12</m:t>
                    </m:r>
                  </m:oMath>
                </a14:m>
                <a:r>
                  <a:rPr lang="zh-CN" altLang="zh-CN" dirty="0" smtClean="0"/>
                  <a:t>）</a:t>
                </a:r>
                <a:r>
                  <a:rPr lang="zh-CN" altLang="en-US" dirty="0" smtClean="0"/>
                  <a:t>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085184"/>
                <a:ext cx="7289175" cy="666977"/>
              </a:xfrm>
              <a:prstGeom prst="rect">
                <a:avLst/>
              </a:prstGeom>
              <a:blipFill rotWithShape="1">
                <a:blip r:embed="rId4"/>
                <a:stretch>
                  <a:fillRect l="-753" t="-7273" b="-1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66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 smtClean="0"/>
              <a:t>2.</a:t>
            </a:r>
            <a:r>
              <a:rPr lang="zh-CN" altLang="zh-CN" dirty="0" smtClean="0"/>
              <a:t>二</a:t>
            </a:r>
            <a:r>
              <a:rPr lang="zh-CN" altLang="zh-CN" dirty="0"/>
              <a:t>维位置探测器</a:t>
            </a:r>
            <a:r>
              <a:rPr lang="zh-CN" altLang="zh-CN" dirty="0" smtClean="0"/>
              <a:t>结构</a:t>
            </a:r>
            <a:endParaRPr lang="zh-CN" altLang="en-US" dirty="0"/>
          </a:p>
        </p:txBody>
      </p:sp>
      <p:pic>
        <p:nvPicPr>
          <p:cNvPr id="6" name="Picture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0486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9592" y="5229200"/>
                <a:ext cx="7328032" cy="943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zh-CN" dirty="0"/>
                  <a:t>读出平面为</a:t>
                </a:r>
                <a:r>
                  <a:rPr lang="en-US" altLang="zh-CN" dirty="0"/>
                  <a:t>X</a:t>
                </a:r>
                <a:r>
                  <a:rPr lang="zh-CN" altLang="zh-CN" dirty="0"/>
                  <a:t>和</a:t>
                </a:r>
                <a:r>
                  <a:rPr lang="en-US" altLang="zh-CN" dirty="0"/>
                  <a:t>Y</a:t>
                </a:r>
                <a:r>
                  <a:rPr lang="zh-CN" altLang="zh-CN" dirty="0"/>
                  <a:t>向各</a:t>
                </a:r>
                <a:r>
                  <a:rPr lang="en-US" altLang="zh-CN" dirty="0"/>
                  <a:t>120</a:t>
                </a:r>
                <a:r>
                  <a:rPr lang="zh-CN" altLang="zh-CN" dirty="0"/>
                  <a:t>道条读出，每个正方形的小</a:t>
                </a:r>
                <a:r>
                  <a:rPr lang="en-US" altLang="zh-CN" dirty="0"/>
                  <a:t>pad</a:t>
                </a:r>
                <a:r>
                  <a:rPr lang="zh-CN" altLang="zh-CN" dirty="0"/>
                  <a:t>边长为</a:t>
                </a:r>
                <a:r>
                  <a:rPr lang="en-US" altLang="zh-CN" dirty="0"/>
                  <a:t>0.4mm</a:t>
                </a:r>
                <a:r>
                  <a:rPr lang="zh-CN" altLang="zh-CN" dirty="0" smtClean="0"/>
                  <a:t>，</a:t>
                </a:r>
                <a:endParaRPr lang="en-US" altLang="zh-CN" dirty="0" smtClean="0"/>
              </a:p>
              <a:p>
                <a:r>
                  <a:rPr lang="zh-CN" altLang="zh-CN" dirty="0" smtClean="0"/>
                  <a:t>间隙</a:t>
                </a:r>
                <a:r>
                  <a:rPr lang="zh-CN" altLang="zh-CN" dirty="0"/>
                  <a:t>为</a:t>
                </a:r>
                <a:r>
                  <a:rPr lang="en-US" altLang="zh-CN" dirty="0"/>
                  <a:t>0.1mm</a:t>
                </a:r>
                <a:r>
                  <a:rPr lang="zh-CN" altLang="zh-CN" dirty="0" smtClean="0"/>
                  <a:t>，周期</a:t>
                </a:r>
                <a:r>
                  <a:rPr lang="en-US" altLang="zh-CN" dirty="0"/>
                  <a:t>pitch</a:t>
                </a:r>
                <a:r>
                  <a:rPr lang="zh-CN" altLang="zh-CN" dirty="0"/>
                  <a:t>为</a:t>
                </a:r>
                <a:r>
                  <a:rPr lang="en-US" altLang="zh-CN" dirty="0"/>
                  <a:t>0.5mm</a:t>
                </a:r>
                <a:r>
                  <a:rPr lang="zh-CN" altLang="zh-CN" dirty="0"/>
                  <a:t>，共</a:t>
                </a:r>
                <a:r>
                  <a:rPr lang="en-US" altLang="zh-CN" dirty="0"/>
                  <a:t>240</a:t>
                </a:r>
                <a:r>
                  <a:rPr lang="zh-CN" altLang="zh-CN" dirty="0"/>
                  <a:t>路电子学，全部测量电荷</a:t>
                </a:r>
                <a:r>
                  <a:rPr lang="en-US" altLang="zh-CN" dirty="0"/>
                  <a:t>Q</a:t>
                </a:r>
                <a:r>
                  <a:rPr lang="zh-CN" altLang="zh-CN" dirty="0" smtClean="0"/>
                  <a:t>，</a:t>
                </a:r>
                <a:endParaRPr lang="en-US" altLang="zh-CN" dirty="0" smtClean="0"/>
              </a:p>
              <a:p>
                <a:r>
                  <a:rPr lang="zh-CN" altLang="zh-CN" dirty="0" smtClean="0"/>
                  <a:t>通过</a:t>
                </a:r>
                <a:r>
                  <a:rPr lang="zh-CN" altLang="zh-CN" dirty="0"/>
                  <a:t>重心法空间分辨优于</a:t>
                </a:r>
                <a:r>
                  <a:rPr lang="en-US" altLang="zh-CN" dirty="0"/>
                  <a:t> Pitch/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</a:rPr>
                      <m:t>√12</m:t>
                    </m:r>
                  </m:oMath>
                </a14:m>
                <a:r>
                  <a:rPr lang="en-US" altLang="zh-CN" dirty="0"/>
                  <a:t>&lt;200um</a:t>
                </a:r>
                <a:r>
                  <a:rPr lang="zh-CN" altLang="zh-CN" dirty="0"/>
                  <a:t>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229200"/>
                <a:ext cx="7328032" cy="943976"/>
              </a:xfrm>
              <a:prstGeom prst="rect">
                <a:avLst/>
              </a:prstGeom>
              <a:blipFill rotWithShape="1">
                <a:blip r:embed="rId3"/>
                <a:stretch>
                  <a:fillRect l="-749" t="-5161" b="-96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96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sz="3600" dirty="0" smtClean="0"/>
              <a:t>3.</a:t>
            </a:r>
            <a:r>
              <a:rPr lang="zh-CN" altLang="zh-CN" sz="3600" dirty="0" smtClean="0"/>
              <a:t>厚</a:t>
            </a:r>
            <a:r>
              <a:rPr lang="zh-CN" altLang="zh-CN" sz="3600" dirty="0"/>
              <a:t>型气体电子倍增器（</a:t>
            </a:r>
            <a:r>
              <a:rPr lang="en-US" altLang="zh-CN" sz="3600" dirty="0"/>
              <a:t>THGEM</a:t>
            </a:r>
            <a:r>
              <a:rPr lang="zh-CN" altLang="zh-CN" sz="3600" dirty="0"/>
              <a:t>）的</a:t>
            </a:r>
            <a:r>
              <a:rPr lang="zh-CN" altLang="zh-CN" sz="3600" dirty="0" smtClean="0"/>
              <a:t>性能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3600" dirty="0" smtClean="0"/>
              <a:t>3.1</a:t>
            </a:r>
            <a:r>
              <a:rPr lang="zh-CN" altLang="en-US" sz="3600" dirty="0" smtClean="0"/>
              <a:t>测试方法</a:t>
            </a:r>
            <a:endParaRPr lang="zh-CN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5177242"/>
            <a:ext cx="7956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宋体" pitchFamily="2" charset="-122"/>
              </a:rPr>
              <a:t>如上图</a:t>
            </a:r>
            <a:r>
              <a:rPr lang="zh-CN" altLang="en-US" dirty="0">
                <a:latin typeface="宋体" pitchFamily="2" charset="-122"/>
              </a:rPr>
              <a:t>所示的实验装置，用</a:t>
            </a:r>
            <a:r>
              <a:rPr lang="en-US" altLang="zh-CN" dirty="0">
                <a:latin typeface="宋体" pitchFamily="2" charset="-122"/>
              </a:rPr>
              <a:t>5.9keV </a:t>
            </a:r>
            <a:r>
              <a:rPr lang="en-US" altLang="zh-CN" baseline="30000" dirty="0">
                <a:latin typeface="宋体" pitchFamily="2" charset="-122"/>
              </a:rPr>
              <a:t>55</a:t>
            </a:r>
            <a:r>
              <a:rPr lang="en-US" altLang="zh-CN" dirty="0">
                <a:latin typeface="宋体" pitchFamily="2" charset="-122"/>
              </a:rPr>
              <a:t>Fe X</a:t>
            </a:r>
            <a:r>
              <a:rPr lang="zh-CN" altLang="en-US" dirty="0">
                <a:latin typeface="宋体" pitchFamily="2" charset="-122"/>
              </a:rPr>
              <a:t>射线源</a:t>
            </a:r>
            <a:r>
              <a:rPr lang="zh-CN" altLang="en-US" dirty="0" smtClean="0">
                <a:latin typeface="宋体" pitchFamily="2" charset="-122"/>
              </a:rPr>
              <a:t>对双层THGEM</a:t>
            </a:r>
            <a:r>
              <a:rPr lang="zh-CN" altLang="en-US" dirty="0">
                <a:latin typeface="宋体" pitchFamily="2" charset="-122"/>
              </a:rPr>
              <a:t>进行测试</a:t>
            </a:r>
            <a:r>
              <a:rPr lang="zh-CN" altLang="en-US" dirty="0" smtClean="0">
                <a:latin typeface="宋体" pitchFamily="2" charset="-122"/>
              </a:rPr>
              <a:t>。漂移</a:t>
            </a:r>
            <a:endParaRPr lang="en-US" altLang="zh-CN" dirty="0" smtClean="0">
              <a:latin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</a:rPr>
              <a:t>电场</a:t>
            </a:r>
            <a:r>
              <a:rPr lang="en-US" altLang="zh-CN" dirty="0" err="1">
                <a:latin typeface="宋体" pitchFamily="2" charset="-122"/>
              </a:rPr>
              <a:t>E</a:t>
            </a:r>
            <a:r>
              <a:rPr lang="en-US" altLang="zh-CN" sz="1400" dirty="0" err="1">
                <a:latin typeface="宋体" pitchFamily="2" charset="-122"/>
              </a:rPr>
              <a:t>drift</a:t>
            </a:r>
            <a:r>
              <a:rPr lang="en-US" altLang="zh-CN" dirty="0">
                <a:latin typeface="宋体" pitchFamily="2" charset="-122"/>
              </a:rPr>
              <a:t> = 1kV/cm</a:t>
            </a:r>
            <a:r>
              <a:rPr lang="zh-CN" altLang="en-US" dirty="0" smtClean="0">
                <a:latin typeface="宋体" pitchFamily="2" charset="-122"/>
              </a:rPr>
              <a:t>，传输电场</a:t>
            </a:r>
            <a:r>
              <a:rPr lang="en-US" altLang="zh-CN" dirty="0" err="1" smtClean="0">
                <a:latin typeface="宋体" pitchFamily="2" charset="-122"/>
              </a:rPr>
              <a:t>E</a:t>
            </a:r>
            <a:r>
              <a:rPr lang="en-US" altLang="zh-CN" sz="1400" dirty="0" err="1" smtClean="0">
                <a:latin typeface="宋体" pitchFamily="2" charset="-122"/>
              </a:rPr>
              <a:t>tran</a:t>
            </a:r>
            <a:r>
              <a:rPr lang="en-US" altLang="zh-CN" dirty="0" smtClean="0">
                <a:latin typeface="宋体" pitchFamily="2" charset="-122"/>
              </a:rPr>
              <a:t> = 1kV/cm</a:t>
            </a:r>
            <a:r>
              <a:rPr lang="zh-CN" altLang="en-US" dirty="0" smtClean="0">
                <a:latin typeface="宋体" pitchFamily="2" charset="-122"/>
              </a:rPr>
              <a:t>，感应电场</a:t>
            </a:r>
            <a:r>
              <a:rPr lang="en-US" altLang="zh-CN" dirty="0" err="1">
                <a:latin typeface="宋体" pitchFamily="2" charset="-122"/>
              </a:rPr>
              <a:t>E</a:t>
            </a:r>
            <a:r>
              <a:rPr lang="en-US" altLang="zh-CN" sz="1400" dirty="0" err="1">
                <a:latin typeface="宋体" pitchFamily="2" charset="-122"/>
              </a:rPr>
              <a:t>ind</a:t>
            </a:r>
            <a:r>
              <a:rPr lang="en-US" altLang="zh-CN" dirty="0">
                <a:latin typeface="宋体" pitchFamily="2" charset="-122"/>
              </a:rPr>
              <a:t> = 4kV/cm</a:t>
            </a:r>
            <a:r>
              <a:rPr lang="zh-CN" altLang="en-US" dirty="0" smtClean="0">
                <a:latin typeface="宋体" pitchFamily="2" charset="-122"/>
              </a:rPr>
              <a:t>，输</a:t>
            </a:r>
            <a:endParaRPr lang="en-US" altLang="zh-CN" dirty="0" smtClean="0">
              <a:latin typeface="宋体" pitchFamily="2" charset="-122"/>
            </a:endParaRPr>
          </a:p>
          <a:p>
            <a:r>
              <a:rPr lang="zh-CN" altLang="en-US" dirty="0" smtClean="0">
                <a:latin typeface="宋体" pitchFamily="2" charset="-122"/>
              </a:rPr>
              <a:t>出</a:t>
            </a:r>
            <a:r>
              <a:rPr lang="zh-CN" altLang="en-US" dirty="0">
                <a:latin typeface="宋体" pitchFamily="2" charset="-122"/>
              </a:rPr>
              <a:t>的信号经过前放</a:t>
            </a:r>
            <a:r>
              <a:rPr lang="zh-CN" altLang="en-US" dirty="0" smtClean="0">
                <a:latin typeface="宋体" pitchFamily="2" charset="-122"/>
              </a:rPr>
              <a:t>、主</a:t>
            </a:r>
            <a:r>
              <a:rPr lang="zh-CN" altLang="en-US" dirty="0">
                <a:latin typeface="宋体" pitchFamily="2" charset="-122"/>
              </a:rPr>
              <a:t>放，再经过多道，最后连到电脑上</a:t>
            </a:r>
            <a:endParaRPr lang="zh-CN" alt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5694195" cy="383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9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 smtClean="0"/>
              <a:t>3.2</a:t>
            </a:r>
            <a:r>
              <a:rPr lang="zh-CN" altLang="zh-CN" dirty="0" smtClean="0"/>
              <a:t>增益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340768"/>
            <a:ext cx="4536504" cy="3362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869160"/>
            <a:ext cx="7148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上</a:t>
            </a:r>
            <a:r>
              <a:rPr lang="zh-CN" altLang="zh-CN" dirty="0" smtClean="0"/>
              <a:t>图是</a:t>
            </a:r>
            <a:r>
              <a:rPr lang="zh-CN" altLang="zh-CN" dirty="0"/>
              <a:t>在</a:t>
            </a:r>
            <a:r>
              <a:rPr lang="en-US" altLang="zh-CN" dirty="0"/>
              <a:t>Ar+iC</a:t>
            </a:r>
            <a:r>
              <a:rPr lang="en-US" altLang="zh-CN" baseline="-25000" dirty="0"/>
              <a:t>4</a:t>
            </a:r>
            <a:r>
              <a:rPr lang="en-US" altLang="zh-CN" dirty="0"/>
              <a:t>H</a:t>
            </a:r>
            <a:r>
              <a:rPr lang="en-US" altLang="zh-CN" baseline="-25000" dirty="0"/>
              <a:t>10</a:t>
            </a:r>
            <a:r>
              <a:rPr lang="en-US" altLang="zh-CN" dirty="0"/>
              <a:t>=97:3</a:t>
            </a:r>
            <a:r>
              <a:rPr lang="zh-CN" altLang="zh-CN" dirty="0"/>
              <a:t>和</a:t>
            </a:r>
            <a:r>
              <a:rPr lang="en-US" altLang="zh-CN" dirty="0" err="1"/>
              <a:t>Ar</a:t>
            </a:r>
            <a:r>
              <a:rPr lang="en-US" altLang="zh-CN" dirty="0"/>
              <a:t> + CO</a:t>
            </a:r>
            <a:r>
              <a:rPr lang="en-US" altLang="zh-CN" baseline="-25000" dirty="0"/>
              <a:t>2</a:t>
            </a:r>
            <a:r>
              <a:rPr lang="en-US" altLang="zh-CN" dirty="0"/>
              <a:t>=90:10</a:t>
            </a:r>
            <a:r>
              <a:rPr lang="zh-CN" altLang="zh-CN" dirty="0"/>
              <a:t>两种工作气体中测得的单层</a:t>
            </a:r>
            <a:r>
              <a:rPr lang="zh-CN" altLang="zh-CN" dirty="0" smtClean="0"/>
              <a:t>和</a:t>
            </a:r>
            <a:endParaRPr lang="en-US" altLang="zh-CN" dirty="0" smtClean="0"/>
          </a:p>
          <a:p>
            <a:r>
              <a:rPr lang="zh-CN" altLang="zh-CN" dirty="0" smtClean="0"/>
              <a:t>双层</a:t>
            </a:r>
            <a:r>
              <a:rPr lang="zh-CN" altLang="zh-CN" dirty="0"/>
              <a:t>高位置分辨</a:t>
            </a:r>
            <a:r>
              <a:rPr lang="en-US" altLang="zh-CN" dirty="0"/>
              <a:t>THGEM</a:t>
            </a:r>
            <a:r>
              <a:rPr lang="zh-CN" altLang="zh-CN" dirty="0"/>
              <a:t>的增益曲线。可以看出，这种</a:t>
            </a:r>
            <a:r>
              <a:rPr lang="en-US" altLang="zh-CN" dirty="0"/>
              <a:t>THGEM</a:t>
            </a:r>
            <a:r>
              <a:rPr lang="zh-CN" altLang="zh-CN" dirty="0"/>
              <a:t>的增益</a:t>
            </a:r>
            <a:r>
              <a:rPr lang="zh-CN" altLang="zh-CN" dirty="0" smtClean="0"/>
              <a:t>单</a:t>
            </a:r>
            <a:endParaRPr lang="en-US" altLang="zh-CN" dirty="0" smtClean="0"/>
          </a:p>
          <a:p>
            <a:r>
              <a:rPr lang="zh-CN" altLang="zh-CN" dirty="0" smtClean="0"/>
              <a:t>层</a:t>
            </a:r>
            <a:r>
              <a:rPr lang="zh-CN" altLang="zh-CN" dirty="0"/>
              <a:t>最高达到</a:t>
            </a:r>
            <a:r>
              <a:rPr lang="en-US" altLang="zh-CN" dirty="0"/>
              <a:t>1</a:t>
            </a:r>
            <a:r>
              <a:rPr lang="zh-CN" altLang="zh-CN" dirty="0"/>
              <a:t>×</a:t>
            </a:r>
            <a:r>
              <a:rPr lang="en-US" altLang="zh-CN" dirty="0"/>
              <a:t>10</a:t>
            </a:r>
            <a:r>
              <a:rPr lang="en-US" altLang="zh-CN" baseline="30000" dirty="0"/>
              <a:t>4</a:t>
            </a:r>
            <a:r>
              <a:rPr lang="zh-CN" altLang="zh-CN" dirty="0"/>
              <a:t>，双层最大增益好于</a:t>
            </a:r>
            <a:r>
              <a:rPr lang="en-US" altLang="zh-CN" dirty="0"/>
              <a:t>6</a:t>
            </a:r>
            <a:r>
              <a:rPr lang="zh-CN" altLang="zh-CN" dirty="0"/>
              <a:t>×</a:t>
            </a:r>
            <a:r>
              <a:rPr lang="en-US" altLang="zh-CN" dirty="0" smtClean="0"/>
              <a:t>10</a:t>
            </a:r>
            <a:r>
              <a:rPr lang="en-US" altLang="zh-CN" baseline="30000" dirty="0" smtClean="0"/>
              <a:t>4</a:t>
            </a:r>
            <a:r>
              <a:rPr lang="zh-CN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334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3.3</a:t>
            </a:r>
            <a:r>
              <a:rPr lang="zh-CN" altLang="en-US" dirty="0" smtClean="0"/>
              <a:t>能量分辨率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41728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5805264"/>
            <a:ext cx="7095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dirty="0"/>
              <a:t>在</a:t>
            </a:r>
            <a:r>
              <a:rPr lang="en-US" altLang="zh-CN" dirty="0" smtClean="0"/>
              <a:t>Ar+iC</a:t>
            </a:r>
            <a:r>
              <a:rPr lang="en-US" altLang="zh-CN" baseline="-25000" dirty="0" smtClean="0"/>
              <a:t>4</a:t>
            </a:r>
            <a:r>
              <a:rPr lang="en-US" altLang="zh-CN" dirty="0" smtClean="0"/>
              <a:t>H</a:t>
            </a:r>
            <a:r>
              <a:rPr lang="en-US" altLang="zh-CN" baseline="-25000" dirty="0" smtClean="0"/>
              <a:t>10</a:t>
            </a:r>
            <a:r>
              <a:rPr lang="en-US" altLang="zh-CN" dirty="0" smtClean="0"/>
              <a:t>=97:3</a:t>
            </a:r>
            <a:r>
              <a:rPr lang="zh-CN" altLang="zh-CN" dirty="0" smtClean="0"/>
              <a:t>工作</a:t>
            </a:r>
            <a:r>
              <a:rPr lang="zh-CN" altLang="zh-CN" dirty="0"/>
              <a:t>气体中，</a:t>
            </a:r>
            <a:r>
              <a:rPr lang="zh-CN" altLang="zh-CN" dirty="0" smtClean="0"/>
              <a:t>测</a:t>
            </a:r>
            <a:r>
              <a:rPr lang="zh-CN" altLang="en-US" dirty="0" smtClean="0"/>
              <a:t>得</a:t>
            </a:r>
            <a:r>
              <a:rPr lang="zh-CN" altLang="zh-CN" dirty="0" smtClean="0"/>
              <a:t>了</a:t>
            </a:r>
            <a:r>
              <a:rPr lang="zh-CN" altLang="zh-CN" dirty="0"/>
              <a:t>双层</a:t>
            </a:r>
            <a:r>
              <a:rPr lang="en-US" altLang="zh-CN" dirty="0"/>
              <a:t>THGEM</a:t>
            </a:r>
            <a:r>
              <a:rPr lang="zh-CN" altLang="zh-CN" dirty="0" smtClean="0"/>
              <a:t>的能量分辨</a:t>
            </a:r>
            <a:r>
              <a:rPr lang="zh-CN" altLang="zh-CN" dirty="0"/>
              <a:t>约</a:t>
            </a:r>
            <a:r>
              <a:rPr lang="en-US" altLang="zh-CN" dirty="0" smtClean="0"/>
              <a:t>24%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zh-CN" altLang="zh-CN" dirty="0" smtClean="0"/>
              <a:t>全能</a:t>
            </a:r>
            <a:r>
              <a:rPr lang="zh-CN" altLang="zh-CN" dirty="0"/>
              <a:t>峰和逃逸峰</a:t>
            </a:r>
            <a:r>
              <a:rPr lang="zh-CN" altLang="zh-CN" dirty="0" smtClean="0"/>
              <a:t>，两</a:t>
            </a:r>
            <a:r>
              <a:rPr lang="zh-CN" altLang="zh-CN" dirty="0"/>
              <a:t>峰</a:t>
            </a:r>
            <a:r>
              <a:rPr lang="zh-CN" altLang="zh-CN" dirty="0" smtClean="0"/>
              <a:t>位相差</a:t>
            </a:r>
            <a:r>
              <a:rPr lang="zh-CN" altLang="en-US" dirty="0" smtClean="0"/>
              <a:t>几乎为</a:t>
            </a:r>
            <a:r>
              <a:rPr lang="zh-CN" altLang="zh-CN" dirty="0" smtClean="0"/>
              <a:t>一倍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90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3.4</a:t>
            </a:r>
            <a:r>
              <a:rPr lang="zh-CN" altLang="en-US" dirty="0" smtClean="0"/>
              <a:t>稳定性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484784"/>
            <a:ext cx="4752528" cy="3240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867350"/>
            <a:ext cx="8114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dirty="0"/>
              <a:t>用</a:t>
            </a:r>
            <a:r>
              <a:rPr lang="en-US" altLang="zh-CN" dirty="0"/>
              <a:t>Ar+CO</a:t>
            </a:r>
            <a:r>
              <a:rPr lang="en-US" altLang="zh-CN" baseline="-25000" dirty="0"/>
              <a:t>2</a:t>
            </a:r>
            <a:r>
              <a:rPr lang="en-US" altLang="zh-CN" dirty="0"/>
              <a:t>=90:10</a:t>
            </a:r>
            <a:r>
              <a:rPr lang="zh-CN" altLang="zh-CN" dirty="0"/>
              <a:t>工作气体，对双层</a:t>
            </a:r>
            <a:r>
              <a:rPr lang="en-US" altLang="zh-CN" dirty="0"/>
              <a:t>THGEM</a:t>
            </a:r>
            <a:r>
              <a:rPr lang="zh-CN" altLang="zh-CN" dirty="0"/>
              <a:t>进行连续</a:t>
            </a:r>
            <a:r>
              <a:rPr lang="en-US" altLang="zh-CN" dirty="0"/>
              <a:t>100</a:t>
            </a:r>
            <a:r>
              <a:rPr lang="zh-CN" altLang="zh-CN" dirty="0"/>
              <a:t>小时的增益稳定性测试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/>
              <a:t>如果以</a:t>
            </a:r>
            <a:r>
              <a:rPr lang="en-US" altLang="zh-CN" dirty="0"/>
              <a:t>25</a:t>
            </a:r>
            <a:r>
              <a:rPr lang="zh-CN" altLang="zh-CN" dirty="0"/>
              <a:t>小时之后的变化来看，则增益的变化在</a:t>
            </a:r>
            <a:r>
              <a:rPr lang="en-US" altLang="zh-CN" dirty="0"/>
              <a:t>2000/15000=13.4%</a:t>
            </a:r>
            <a:r>
              <a:rPr lang="zh-CN" altLang="zh-CN" dirty="0"/>
              <a:t>的水平。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12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zh-CN" dirty="0" smtClean="0"/>
              <a:t>4.</a:t>
            </a:r>
            <a:r>
              <a:rPr lang="zh-CN" altLang="zh-CN" dirty="0" smtClean="0"/>
              <a:t>探测器</a:t>
            </a:r>
            <a:r>
              <a:rPr lang="zh-CN" altLang="zh-CN" dirty="0"/>
              <a:t>模拟优化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>4.1</a:t>
            </a:r>
            <a:r>
              <a:rPr lang="en-US" altLang="zh-CN" dirty="0"/>
              <a:t>Geant4</a:t>
            </a:r>
            <a:r>
              <a:rPr lang="zh-CN" altLang="zh-CN" dirty="0" smtClean="0"/>
              <a:t>模拟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5576" y="1484784"/>
            <a:ext cx="3505200" cy="3790950"/>
          </a:xfrm>
          <a:prstGeom prst="rect">
            <a:avLst/>
          </a:prstGeom>
        </p:spPr>
      </p:pic>
      <p:pic>
        <p:nvPicPr>
          <p:cNvPr id="7" name="内容占位符 6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4048" y="1268760"/>
            <a:ext cx="3816424" cy="3943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640" y="5445224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上图是</a:t>
            </a:r>
            <a:r>
              <a:rPr lang="zh-CN" altLang="zh-CN" dirty="0" smtClean="0"/>
              <a:t>透射</a:t>
            </a:r>
            <a:r>
              <a:rPr lang="zh-CN" altLang="zh-CN" dirty="0"/>
              <a:t>窗的厚度对电子的</a:t>
            </a:r>
            <a:r>
              <a:rPr lang="zh-CN" altLang="zh-CN" dirty="0" smtClean="0"/>
              <a:t>透射率和</a:t>
            </a:r>
            <a:r>
              <a:rPr lang="zh-CN" altLang="zh-CN" dirty="0"/>
              <a:t>横向扩散</a:t>
            </a:r>
            <a:r>
              <a:rPr lang="zh-CN" altLang="zh-CN" dirty="0" smtClean="0"/>
              <a:t>半径的影响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zh-CN" dirty="0" smtClean="0"/>
              <a:t>综合</a:t>
            </a:r>
            <a:r>
              <a:rPr lang="zh-CN" altLang="zh-CN" dirty="0"/>
              <a:t>透过率、横向扩散，以及机械性能的考虑，将优先</a:t>
            </a:r>
            <a:r>
              <a:rPr lang="zh-CN" altLang="zh-CN" dirty="0" smtClean="0"/>
              <a:t>采用</a:t>
            </a:r>
            <a:endParaRPr lang="en-US" altLang="zh-CN" dirty="0" smtClean="0"/>
          </a:p>
          <a:p>
            <a:r>
              <a:rPr lang="en-US" altLang="zh-CN" dirty="0" smtClean="0"/>
              <a:t>50um</a:t>
            </a:r>
            <a:r>
              <a:rPr lang="zh-CN" altLang="zh-CN" dirty="0"/>
              <a:t>的薄膜窗厚度。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3781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789</Words>
  <Application>Microsoft Office PowerPoint</Application>
  <PresentationFormat>全屏显示(4:3)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基于国产THGEM的低能电子二维位置探测器研究</vt:lpstr>
      <vt:lpstr>目录</vt:lpstr>
      <vt:lpstr>1.引言</vt:lpstr>
      <vt:lpstr>2.二维位置探测器结构</vt:lpstr>
      <vt:lpstr>3.厚型气体电子倍增器（THGEM）的性能 3.1测试方法</vt:lpstr>
      <vt:lpstr>3.2增益</vt:lpstr>
      <vt:lpstr>3.3能量分辨率</vt:lpstr>
      <vt:lpstr>3.4稳定性</vt:lpstr>
      <vt:lpstr>4.探测器模拟优化 4.1Geant4模拟</vt:lpstr>
      <vt:lpstr>PowerPoint 演示文稿</vt:lpstr>
      <vt:lpstr>PowerPoint 演示文稿</vt:lpstr>
      <vt:lpstr>4.2   Garfield模拟结果</vt:lpstr>
      <vt:lpstr>5.结论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基于国产THGEM的低能电子二维位置探测器研究</dc:title>
  <dc:creator>yan</dc:creator>
  <cp:lastModifiedBy>yan</cp:lastModifiedBy>
  <cp:revision>24</cp:revision>
  <dcterms:created xsi:type="dcterms:W3CDTF">2014-08-06T03:26:41Z</dcterms:created>
  <dcterms:modified xsi:type="dcterms:W3CDTF">2014-08-06T09:33:32Z</dcterms:modified>
</cp:coreProperties>
</file>