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8" r:id="rId3"/>
    <p:sldId id="270" r:id="rId4"/>
    <p:sldId id="258" r:id="rId5"/>
    <p:sldId id="261" r:id="rId6"/>
    <p:sldId id="275" r:id="rId7"/>
    <p:sldId id="274" r:id="rId8"/>
    <p:sldId id="271" r:id="rId9"/>
    <p:sldId id="282" r:id="rId10"/>
    <p:sldId id="281" r:id="rId11"/>
    <p:sldId id="280" r:id="rId12"/>
    <p:sldId id="279" r:id="rId13"/>
    <p:sldId id="262" r:id="rId14"/>
    <p:sldId id="299" r:id="rId15"/>
    <p:sldId id="266" r:id="rId16"/>
    <p:sldId id="267" r:id="rId17"/>
    <p:sldId id="288" r:id="rId18"/>
    <p:sldId id="291" r:id="rId19"/>
    <p:sldId id="289" r:id="rId20"/>
    <p:sldId id="284" r:id="rId21"/>
    <p:sldId id="290" r:id="rId22"/>
    <p:sldId id="285" r:id="rId23"/>
    <p:sldId id="287" r:id="rId24"/>
    <p:sldId id="300" r:id="rId25"/>
    <p:sldId id="293" r:id="rId26"/>
    <p:sldId id="296" r:id="rId27"/>
    <p:sldId id="295" r:id="rId28"/>
    <p:sldId id="294" r:id="rId29"/>
    <p:sldId id="272" r:id="rId30"/>
    <p:sldId id="310" r:id="rId31"/>
    <p:sldId id="298" r:id="rId32"/>
    <p:sldId id="292" r:id="rId33"/>
    <p:sldId id="297" r:id="rId34"/>
    <p:sldId id="273" r:id="rId35"/>
    <p:sldId id="309" r:id="rId36"/>
    <p:sldId id="304" r:id="rId37"/>
    <p:sldId id="305" r:id="rId38"/>
    <p:sldId id="306" r:id="rId39"/>
    <p:sldId id="307" r:id="rId40"/>
    <p:sldId id="26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9FF"/>
    <a:srgbClr val="41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01" autoAdjust="0"/>
    <p:restoredTop sz="91050" autoAdjust="0"/>
  </p:normalViewPr>
  <p:slideViewPr>
    <p:cSldViewPr snapToGrid="0" snapToObjects="1" showGuides="1">
      <p:cViewPr varScale="1">
        <p:scale>
          <a:sx n="87" d="100"/>
          <a:sy n="87" d="100"/>
        </p:scale>
        <p:origin x="-144" y="-96"/>
      </p:cViewPr>
      <p:guideLst>
        <p:guide orient="horz" pos="2347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5" Type="http://schemas.openxmlformats.org/officeDocument/2006/relationships/image" Target="../media/image41.wmf"/><Relationship Id="rId6" Type="http://schemas.openxmlformats.org/officeDocument/2006/relationships/image" Target="../media/image42.wmf"/><Relationship Id="rId7" Type="http://schemas.openxmlformats.org/officeDocument/2006/relationships/image" Target="../media/image43.wmf"/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AB961-4DFE-E84C-8126-370C4E720E57}" type="datetime1">
              <a:rPr lang="ru-RU" smtClean="0"/>
              <a:t>26.09.15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840BD-73F9-244D-94B2-73E2FC561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1022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3143F-6EFD-254C-ABC2-2CCC15307B34}" type="datetime1">
              <a:rPr lang="ru-RU" smtClean="0"/>
              <a:t>26.09.15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1BA29-8BC4-304E-9F43-D7F35F0A0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992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36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/>
              <a:t>26.09.15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/>
              <a:t>26.09.15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/>
              <a:t>26.09.15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1355" y="6432860"/>
            <a:ext cx="9004860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P.Piminov</a:t>
            </a:r>
            <a:r>
              <a:rPr lang="en-US" sz="1600" baseline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, Status and prospects of </a:t>
            </a:r>
            <a:r>
              <a:rPr lang="en-US" sz="1600" baseline="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e+e</a:t>
            </a:r>
            <a:r>
              <a:rPr lang="en-US" sz="1600" baseline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- colliders at BINP</a:t>
            </a:r>
            <a:endParaRPr lang="ru-RU" sz="16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/>
              <a:t>26.09.15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/>
              <a:t>26.09.15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/>
              <a:t>26.09.15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7577"/>
            <a:ext cx="9076215" cy="911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295" y="1313496"/>
            <a:ext cx="7497409" cy="4864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FFFF00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Arial Black"/>
          <a:ea typeface="+mj-ea"/>
          <a:cs typeface="Arial Black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rgbClr val="FFFFFF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Times New Roman"/>
          <a:ea typeface="+mn-ea"/>
          <a:cs typeface="Times New Roman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41.w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42.w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8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9.wmf"/><Relationship Id="rId10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343736" y="2663356"/>
            <a:ext cx="8466053" cy="1297893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10000"/>
              </a:lnSpc>
            </a:pPr>
            <a:r>
              <a:rPr lang="en-US" sz="4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STATUS AND PROSPECTS OF E+E-  COLLIDERS AT BINP</a:t>
            </a:r>
            <a:endParaRPr lang="ru-RU" sz="4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894" y="4521200"/>
            <a:ext cx="7542212" cy="1675591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Pavel Piminov</a:t>
            </a:r>
          </a:p>
          <a:p>
            <a:r>
              <a:rPr lang="en-US" sz="28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Budker</a:t>
            </a: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Institute of Nuclear Physics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Novosibirsk, Russia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2932" y="7236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521" y="129113"/>
            <a:ext cx="8794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10th International Workshop on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+e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Collisions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from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ϕ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ψ</a:t>
            </a:r>
            <a:endParaRPr lang="en-US" sz="2400" b="1" dirty="0" smtClean="0">
              <a:solidFill>
                <a:srgbClr val="FFFF00"/>
              </a:solidFill>
              <a:effectLst>
                <a:outerShdw blurRad="63500" dist="50800" dir="5400000" sx="101000" sy="1010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200" b="1" dirty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University of Science and Technology of China (USTC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Hefei, Chine</a:t>
            </a:r>
          </a:p>
          <a:p>
            <a:pPr algn="ctr"/>
            <a:r>
              <a:rPr lang="en-US" sz="2200" b="1" dirty="0">
                <a:solidFill>
                  <a:srgbClr val="FFFF00"/>
                </a:solidFill>
                <a:effectLst>
                  <a:outerShdw blurRad="63500" dist="50800" dir="5400000" sx="101000" sy="101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September 23-26, 2015</a:t>
            </a:r>
            <a:endParaRPr lang="ru-RU" sz="2200" b="1" dirty="0">
              <a:solidFill>
                <a:srgbClr val="FFFF00"/>
              </a:solidFill>
              <a:effectLst>
                <a:outerShdw blurRad="63500" dist="50800" dir="5400000" sx="101000" sy="1010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513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BEP BOOSTER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16" descr="dipoles_vsbo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1323" y="3875730"/>
            <a:ext cx="3100805" cy="232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0" descr="QF_proto_mea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2049" y="3875730"/>
            <a:ext cx="2392156" cy="229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EP_Magnet_40mm_32mm_2011_01_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23" y="1668722"/>
            <a:ext cx="3095625" cy="16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EP_Linza_QM_56mm_51mm_2011_01_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69" y="1513221"/>
            <a:ext cx="2808287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3519" y="3425338"/>
            <a:ext cx="274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Gap </a:t>
            </a:r>
            <a:r>
              <a:rPr lang="en-US" b="1" dirty="0">
                <a:solidFill>
                  <a:srgbClr val="FF0000"/>
                </a:solidFill>
                <a:latin typeface="Times"/>
                <a:cs typeface="Times"/>
              </a:rPr>
              <a:t>40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➝ 32 mm, 26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kGs</a:t>
            </a:r>
            <a:endParaRPr lang="en-US" b="1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008" y="3259457"/>
            <a:ext cx="466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5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kGs</a:t>
            </a:r>
            <a:r>
              <a:rPr lang="en-US" b="1" dirty="0">
                <a:solidFill>
                  <a:srgbClr val="FF0000"/>
                </a:solidFill>
                <a:latin typeface="Times"/>
                <a:cs typeface="Times"/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cm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sextupole </a:t>
            </a:r>
            <a:r>
              <a:rPr lang="en-US" b="1" dirty="0">
                <a:solidFill>
                  <a:srgbClr val="FF0000"/>
                </a:solidFill>
                <a:latin typeface="Times"/>
                <a:cs typeface="Times"/>
              </a:rPr>
              <a:t>component enhancement</a:t>
            </a:r>
            <a:endParaRPr lang="en-US" b="1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8032" y="1124058"/>
            <a:ext cx="658799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FF0000"/>
                </a:solidFill>
                <a:latin typeface="Times"/>
                <a:cs typeface="Times"/>
              </a:rPr>
              <a:t>Bending &amp; </a:t>
            </a:r>
            <a:r>
              <a:rPr lang="en-US" sz="2400" b="1" dirty="0" err="1" smtClean="0">
                <a:ln w="50800"/>
                <a:solidFill>
                  <a:srgbClr val="FF0000"/>
                </a:solidFill>
                <a:latin typeface="Times"/>
                <a:cs typeface="Times"/>
              </a:rPr>
              <a:t>Quadrupole</a:t>
            </a:r>
            <a:r>
              <a:rPr lang="en-US" sz="2400" b="1" dirty="0" smtClean="0">
                <a:ln w="50800"/>
                <a:solidFill>
                  <a:srgbClr val="FF0000"/>
                </a:solidFill>
                <a:latin typeface="Times"/>
                <a:cs typeface="Times"/>
              </a:rPr>
              <a:t> Magnets Modification</a:t>
            </a:r>
          </a:p>
        </p:txBody>
      </p:sp>
    </p:spTree>
    <p:extLst>
      <p:ext uri="{BB962C8B-B14F-4D97-AF65-F5344CB8AC3E}">
        <p14:creationId xmlns:p14="http://schemas.microsoft.com/office/powerpoint/2010/main" val="390609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BEP BOOSTER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75" y="1860097"/>
            <a:ext cx="6592975" cy="132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vacuu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144419" y="3440953"/>
            <a:ext cx="6788487" cy="274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8032" y="1340218"/>
            <a:ext cx="658799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FF0000"/>
                </a:solidFill>
                <a:latin typeface="Times"/>
                <a:cs typeface="Times"/>
              </a:rPr>
              <a:t>Vacuum Chamber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378028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VEPP-2000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Or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0" y="2057526"/>
            <a:ext cx="7740000" cy="3353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3111" y="1292572"/>
            <a:ext cx="179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Original kickers</a:t>
            </a:r>
            <a:endParaRPr lang="ru-RU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302" y="4417166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New additional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kickers</a:t>
            </a:r>
            <a:endParaRPr lang="ru-RU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9844" y="1477238"/>
            <a:ext cx="309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New 26 </a:t>
            </a:r>
            <a:r>
              <a:rPr lang="en-US" b="1" dirty="0" err="1" smtClean="0">
                <a:solidFill>
                  <a:srgbClr val="FF0000"/>
                </a:solidFill>
                <a:latin typeface="Times"/>
                <a:cs typeface="Times"/>
              </a:rPr>
              <a:t>kGs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 bending magnets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6485587" y="1661904"/>
            <a:ext cx="1014558" cy="526712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8" idx="2"/>
          </p:cNvCxnSpPr>
          <p:nvPr/>
        </p:nvCxnSpPr>
        <p:spPr>
          <a:xfrm>
            <a:off x="7500145" y="1661904"/>
            <a:ext cx="471721" cy="972541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0" idx="2"/>
          </p:cNvCxnSpPr>
          <p:nvPr/>
        </p:nvCxnSpPr>
        <p:spPr>
          <a:xfrm>
            <a:off x="4447898" y="1846570"/>
            <a:ext cx="1548054" cy="78787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10" idx="2"/>
          </p:cNvCxnSpPr>
          <p:nvPr/>
        </p:nvCxnSpPr>
        <p:spPr>
          <a:xfrm flipH="1" flipV="1">
            <a:off x="4447898" y="1846570"/>
            <a:ext cx="838419" cy="1008002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0" idx="2"/>
          </p:cNvCxnSpPr>
          <p:nvPr/>
        </p:nvCxnSpPr>
        <p:spPr>
          <a:xfrm>
            <a:off x="4447898" y="1846570"/>
            <a:ext cx="2875409" cy="117966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0" idx="2"/>
          </p:cNvCxnSpPr>
          <p:nvPr/>
        </p:nvCxnSpPr>
        <p:spPr>
          <a:xfrm>
            <a:off x="4447898" y="1846570"/>
            <a:ext cx="2374109" cy="153535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9" idx="3"/>
          </p:cNvCxnSpPr>
          <p:nvPr/>
        </p:nvCxnSpPr>
        <p:spPr>
          <a:xfrm flipV="1">
            <a:off x="2339379" y="4593391"/>
            <a:ext cx="1389833" cy="146941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9" idx="3"/>
          </p:cNvCxnSpPr>
          <p:nvPr/>
        </p:nvCxnSpPr>
        <p:spPr>
          <a:xfrm flipH="1" flipV="1">
            <a:off x="2202397" y="3958422"/>
            <a:ext cx="136982" cy="78191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067919" y="5195765"/>
            <a:ext cx="163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"/>
                <a:cs typeface="Times"/>
              </a:rPr>
              <a:t>New </a:t>
            </a:r>
            <a:r>
              <a:rPr lang="en-US" b="1" dirty="0" smtClean="0">
                <a:solidFill>
                  <a:srgbClr val="FF0000"/>
                </a:solidFill>
                <a:latin typeface="Times"/>
                <a:cs typeface="Times"/>
              </a:rPr>
              <a:t>scrappers</a:t>
            </a:r>
            <a:endParaRPr 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8197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VEPP-4M</a:t>
            </a:r>
            <a:endParaRPr lang="ru-RU" dirty="0"/>
          </a:p>
        </p:txBody>
      </p:sp>
      <p:pic>
        <p:nvPicPr>
          <p:cNvPr id="5" name="Содержимое 9" descr="v4_layout-ra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r="2031"/>
          <a:stretch/>
        </p:blipFill>
        <p:spPr>
          <a:xfrm>
            <a:off x="1065749" y="994820"/>
            <a:ext cx="7018851" cy="5400000"/>
          </a:xfr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904725" y="3350474"/>
            <a:ext cx="189162" cy="256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37096" y="3607163"/>
            <a:ext cx="122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Lucida Grande CY"/>
                <a:cs typeface="Lucida Grande CY"/>
              </a:rPr>
              <a:t>Deuteron</a:t>
            </a:r>
            <a:endParaRPr lang="ru-RU" dirty="0">
              <a:solidFill>
                <a:srgbClr val="000090"/>
              </a:solidFill>
              <a:latin typeface="Lucida Grande CY"/>
              <a:cs typeface="Lucida Grande CY"/>
            </a:endParaRPr>
          </a:p>
        </p:txBody>
      </p:sp>
      <p:cxnSp>
        <p:nvCxnSpPr>
          <p:cNvPr id="10" name="Прямая соединительная линия 9"/>
          <p:cNvCxnSpPr>
            <a:endCxn id="7" idx="3"/>
          </p:cNvCxnSpPr>
          <p:nvPr/>
        </p:nvCxnSpPr>
        <p:spPr>
          <a:xfrm flipH="1" flipV="1">
            <a:off x="5093887" y="3478819"/>
            <a:ext cx="243211" cy="290464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68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VEPP-4M PARAMETERS</a:t>
            </a:r>
            <a:endParaRPr lang="ru-RU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552572"/>
              </p:ext>
            </p:extLst>
          </p:nvPr>
        </p:nvGraphicFramePr>
        <p:xfrm>
          <a:off x="543175" y="1130696"/>
          <a:ext cx="8064002" cy="520040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51817"/>
                <a:gridCol w="907624"/>
                <a:gridCol w="907624"/>
                <a:gridCol w="907624"/>
                <a:gridCol w="907624"/>
                <a:gridCol w="907624"/>
                <a:gridCol w="1374065"/>
              </a:tblGrid>
              <a:tr h="40003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Energy</a:t>
                      </a:r>
                      <a:endParaRPr lang="en-US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0.925 ÷ 4.75</a:t>
                      </a:r>
                      <a:r>
                        <a:rPr lang="en-US" sz="1800" b="1" baseline="0" dirty="0" smtClean="0">
                          <a:latin typeface="Times"/>
                          <a:cs typeface="Times"/>
                        </a:rPr>
                        <a:t> (5.2)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Circumference</a:t>
                      </a:r>
                      <a:endParaRPr lang="en-US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366.075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m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Number of bunches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2e+ x</a:t>
                      </a:r>
                      <a:r>
                        <a:rPr lang="en-US" sz="1800" b="1" baseline="0" dirty="0" smtClean="0">
                          <a:latin typeface="Times"/>
                          <a:cs typeface="Times"/>
                        </a:rPr>
                        <a:t> 2e- (16e-)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Harmonic number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222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Times"/>
                          <a:cs typeface="Times"/>
                        </a:rPr>
                        <a:t>Betatron</a:t>
                      </a: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 tunes, h/v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8.54/7.57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Compaction factor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0.</a:t>
                      </a:r>
                      <a:r>
                        <a:rPr lang="ru-RU" sz="1800" b="1" dirty="0" smtClean="0">
                          <a:latin typeface="Times"/>
                          <a:cs typeface="Times"/>
                        </a:rPr>
                        <a:t>0</a:t>
                      </a: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168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Coupling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0.05%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Bunch length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"/>
                          <a:cs typeface="Times"/>
                        </a:rPr>
                        <a:t>5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cm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Beam Energy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1.5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1.8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3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4.7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"/>
                          <a:cs typeface="Times"/>
                        </a:rPr>
                        <a:t>5.2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latin typeface="Times"/>
                          <a:cs typeface="Times"/>
                        </a:rPr>
                        <a:t>GeV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latin typeface="Times"/>
                          <a:cs typeface="Times"/>
                        </a:rPr>
                        <a:t>Emitance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16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25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67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167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"/>
                          <a:cs typeface="Times"/>
                        </a:rPr>
                        <a:t>200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nm·rad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Energy Spread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2.5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3.0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4.9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7.8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"/>
                          <a:cs typeface="Times"/>
                        </a:rPr>
                        <a:t>8.5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·10</a:t>
                      </a:r>
                      <a:r>
                        <a:rPr lang="en-US" sz="1800" b="1" baseline="3000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-4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Beam Current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1.6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3.0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12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25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"/>
                          <a:cs typeface="Times"/>
                        </a:rPr>
                        <a:t>25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mA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0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"/>
                          <a:cs typeface="Times"/>
                        </a:rPr>
                        <a:t>Luminosity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0.9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2.0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14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039FF"/>
                          </a:solidFill>
                          <a:latin typeface="Times"/>
                          <a:cs typeface="Times"/>
                        </a:rPr>
                        <a:t>44</a:t>
                      </a:r>
                      <a:endParaRPr lang="ru-RU" sz="1800" b="1" dirty="0">
                        <a:solidFill>
                          <a:srgbClr val="F039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"/>
                          <a:cs typeface="Times"/>
                        </a:rPr>
                        <a:t>25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·10</a:t>
                      </a:r>
                      <a:r>
                        <a:rPr lang="en-US" sz="1800" b="1" baseline="3000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30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 cm</a:t>
                      </a:r>
                      <a:r>
                        <a:rPr lang="en-US" sz="1800" b="1" baseline="3000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-2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·s</a:t>
                      </a:r>
                      <a:r>
                        <a:rPr lang="en-US" sz="1800" b="1" baseline="3000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-1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24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KEDR @ VEPP-4M</a:t>
            </a:r>
            <a:endParaRPr lang="ru-RU" dirty="0"/>
          </a:p>
        </p:txBody>
      </p:sp>
      <p:pic>
        <p:nvPicPr>
          <p:cNvPr id="6" name="Содержимое 4"/>
          <p:cNvPicPr>
            <a:picLocks noGrp="1" noChangeAspect="1"/>
          </p:cNvPicPr>
          <p:nvPr>
            <p:ph idx="1"/>
          </p:nvPr>
        </p:nvPicPr>
        <p:blipFill>
          <a:blip r:embed="rId2"/>
          <a:srcRect l="-2920" r="-2920"/>
          <a:stretch>
            <a:fillRect/>
          </a:stretch>
        </p:blipFill>
        <p:spPr>
          <a:xfrm>
            <a:off x="552883" y="1111100"/>
            <a:ext cx="8044584" cy="5220000"/>
          </a:xfrm>
          <a:solidFill>
            <a:srgbClr val="FFFFFF"/>
          </a:solidFill>
          <a:ln w="12700" cmpd="sng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5082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E+E- TAGGET SYSTEM @ VEPP-4M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-18353" b="-18353"/>
          <a:stretch>
            <a:fillRect/>
          </a:stretch>
        </p:blipFill>
        <p:spPr>
          <a:xfrm>
            <a:off x="552883" y="1111100"/>
            <a:ext cx="8044583" cy="5220000"/>
          </a:xfrm>
          <a:solidFill>
            <a:srgbClr val="FFFFFF"/>
          </a:solidFill>
          <a:ln w="12700" cmpd="sng"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9199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VEPP-</a:t>
            </a:r>
            <a:r>
              <a:rPr lang="en-US" dirty="0" smtClean="0"/>
              <a:t>4M LUMINOSITY</a:t>
            </a:r>
            <a:endParaRPr lang="ru-RU" dirty="0"/>
          </a:p>
        </p:txBody>
      </p:sp>
      <p:pic>
        <p:nvPicPr>
          <p:cNvPr id="4" name="Рисунок 148" descr="fig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72" y="1188550"/>
            <a:ext cx="6723705" cy="50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21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VEPP-</a:t>
            </a:r>
            <a:r>
              <a:rPr lang="en-US" dirty="0" smtClean="0"/>
              <a:t>4M RD BEAM ENERGY CALIBRATION</a:t>
            </a:r>
            <a:endParaRPr lang="ru-RU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5321" y="3918859"/>
            <a:ext cx="4017773" cy="2266436"/>
          </a:xfrm>
          <a:prstGeom prst="rect">
            <a:avLst/>
          </a:prstGeom>
          <a:ln algn="ctr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1177" y="1672872"/>
            <a:ext cx="7571303" cy="1441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Accuracy ~ 10</a:t>
            </a:r>
            <a:r>
              <a:rPr lang="en-US" sz="2000" b="1" baseline="30000" dirty="0">
                <a:solidFill>
                  <a:srgbClr val="000090"/>
                </a:solidFill>
                <a:latin typeface="Times"/>
                <a:cs typeface="Times"/>
              </a:rPr>
              <a:t>-</a:t>
            </a:r>
            <a:r>
              <a:rPr lang="en-US" sz="20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6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Needs polarized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beam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Up to 2-3 serial measurements possible with the same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beam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85738" indent="-185738">
              <a:lnSpc>
                <a:spcPct val="11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Polarized beam obtained in ranges 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E = 1.5÷2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sz="2000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and 3.8÷5 </a:t>
            </a:r>
            <a:r>
              <a:rPr lang="en-US" sz="2000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endParaRPr lang="en-US" sz="2000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6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38" y="3404067"/>
            <a:ext cx="3704128" cy="279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16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VEPP-</a:t>
            </a:r>
            <a:r>
              <a:rPr lang="en-US" dirty="0" smtClean="0"/>
              <a:t>4M CBS BEAM ENERGY CALIBRATION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562" y="1164740"/>
            <a:ext cx="6641576" cy="241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506" y="3634183"/>
            <a:ext cx="4522543" cy="264948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AutoShape 34"/>
          <p:cNvSpPr>
            <a:spLocks noChangeArrowheads="1"/>
          </p:cNvSpPr>
          <p:nvPr/>
        </p:nvSpPr>
        <p:spPr bwMode="auto">
          <a:xfrm>
            <a:off x="2922525" y="3989914"/>
            <a:ext cx="2102280" cy="925303"/>
          </a:xfrm>
          <a:prstGeom prst="wedgeRoundRectCallout">
            <a:avLst>
              <a:gd name="adj1" fmla="val -120116"/>
              <a:gd name="adj2" fmla="val -45650"/>
              <a:gd name="adj3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lnSpc>
                <a:spcPct val="116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ru-RU" sz="1400" b="1" dirty="0">
                <a:solidFill>
                  <a:srgbClr val="280099"/>
                </a:solidFill>
                <a:latin typeface="+mn-lt"/>
              </a:rPr>
              <a:t> </a:t>
            </a: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>Na</a:t>
            </a:r>
            <a:r>
              <a:rPr lang="ru-RU" sz="1400" b="1" u="none" baseline="33000" dirty="0">
                <a:solidFill>
                  <a:srgbClr val="280099"/>
                </a:solidFill>
                <a:latin typeface="+mn-lt"/>
              </a:rPr>
              <a:t>24 </a:t>
            </a: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>(1)=1368.625 </a:t>
            </a:r>
            <a:r>
              <a:rPr lang="ru-RU" sz="1400" b="1" u="none" dirty="0" err="1">
                <a:solidFill>
                  <a:srgbClr val="280099"/>
                </a:solidFill>
                <a:latin typeface="+mn-lt"/>
              </a:rPr>
              <a:t>keV</a:t>
            </a: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/>
            </a:r>
            <a:br>
              <a:rPr lang="ru-RU" sz="1400" b="1" u="none" dirty="0">
                <a:solidFill>
                  <a:srgbClr val="280099"/>
                </a:solidFill>
                <a:latin typeface="+mn-lt"/>
              </a:rPr>
            </a:b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>  Na</a:t>
            </a:r>
            <a:r>
              <a:rPr lang="ru-RU" sz="1400" b="1" u="none" baseline="33000" dirty="0">
                <a:solidFill>
                  <a:srgbClr val="280099"/>
                </a:solidFill>
                <a:latin typeface="+mn-lt"/>
              </a:rPr>
              <a:t>24 </a:t>
            </a: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>(2)=2754.008 </a:t>
            </a:r>
            <a:r>
              <a:rPr lang="ru-RU" sz="1400" b="1" u="none" dirty="0" err="1">
                <a:solidFill>
                  <a:srgbClr val="280099"/>
                </a:solidFill>
                <a:latin typeface="+mn-lt"/>
              </a:rPr>
              <a:t>keV</a:t>
            </a: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/>
            </a:r>
            <a:br>
              <a:rPr lang="ru-RU" sz="1400" b="1" u="none" dirty="0">
                <a:solidFill>
                  <a:srgbClr val="280099"/>
                </a:solidFill>
                <a:latin typeface="+mn-lt"/>
              </a:rPr>
            </a:b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>Na</a:t>
            </a:r>
            <a:r>
              <a:rPr lang="ru-RU" sz="1400" b="1" u="none" baseline="33000" dirty="0">
                <a:solidFill>
                  <a:srgbClr val="280099"/>
                </a:solidFill>
                <a:latin typeface="+mn-lt"/>
              </a:rPr>
              <a:t>24 </a:t>
            </a:r>
            <a:r>
              <a:rPr lang="ru-RU" sz="1400" b="1" u="none" dirty="0">
                <a:solidFill>
                  <a:srgbClr val="280099"/>
                </a:solidFill>
                <a:latin typeface="+mn-lt"/>
              </a:rPr>
              <a:t>(1+2)=4122.633 </a:t>
            </a:r>
            <a:r>
              <a:rPr lang="ru-RU" sz="1400" b="1" u="none" dirty="0" err="1">
                <a:solidFill>
                  <a:srgbClr val="280099"/>
                </a:solidFill>
                <a:latin typeface="+mn-lt"/>
              </a:rPr>
              <a:t>keV</a:t>
            </a:r>
            <a:endParaRPr lang="ru-RU" sz="1400" u="none" dirty="0">
              <a:latin typeface="+mn-lt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05877" y="4084484"/>
            <a:ext cx="3392946" cy="16312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6213" indent="-176213">
              <a:buClr>
                <a:srgbClr val="0000FF"/>
              </a:buClr>
              <a:buFont typeface="Arial"/>
              <a:buChar char="•"/>
              <a:defRPr/>
            </a:pP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Accuracy ~ 5</a:t>
            </a: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  <a:sym typeface="Symbol"/>
              </a:rPr>
              <a:t>·1</a:t>
            </a: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0</a:t>
            </a:r>
            <a:r>
              <a:rPr lang="en-US" altLang="ru-RU" sz="2000" b="1" u="none" baseline="30000" dirty="0" smtClean="0">
                <a:solidFill>
                  <a:srgbClr val="000090"/>
                </a:solidFill>
                <a:latin typeface="Times"/>
                <a:cs typeface="Times"/>
              </a:rPr>
              <a:t>-5</a:t>
            </a:r>
            <a:endParaRPr lang="en-US" altLang="ru-RU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76213" indent="-176213">
              <a:buClr>
                <a:srgbClr val="0000FF"/>
              </a:buClr>
              <a:buFont typeface="Arial"/>
              <a:buChar char="•"/>
              <a:defRPr/>
            </a:pPr>
            <a:r>
              <a:rPr lang="en-US" altLang="ru-RU" sz="2000" b="1" dirty="0" smtClean="0">
                <a:solidFill>
                  <a:srgbClr val="000090"/>
                </a:solidFill>
                <a:latin typeface="Times"/>
                <a:cs typeface="Times"/>
              </a:rPr>
              <a:t>Measurement time</a:t>
            </a: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altLang="ru-RU" sz="2000" b="1" u="none" dirty="0">
                <a:solidFill>
                  <a:srgbClr val="000090"/>
                </a:solidFill>
                <a:latin typeface="Times"/>
                <a:cs typeface="Times"/>
              </a:rPr>
              <a:t>~ 10 </a:t>
            </a: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min</a:t>
            </a:r>
          </a:p>
          <a:p>
            <a:pPr marL="176213" indent="-176213">
              <a:buClr>
                <a:srgbClr val="0000FF"/>
              </a:buClr>
              <a:buFont typeface="Arial"/>
              <a:buChar char="•"/>
              <a:defRPr/>
            </a:pP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Beam energy spread ~</a:t>
            </a:r>
            <a:r>
              <a:rPr lang="ru-RU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10</a:t>
            </a: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%</a:t>
            </a:r>
          </a:p>
          <a:p>
            <a:pPr marL="176213" indent="-176213">
              <a:buClr>
                <a:srgbClr val="0000FF"/>
              </a:buClr>
              <a:buFont typeface="Arial"/>
              <a:buChar char="•"/>
              <a:defRPr/>
            </a:pP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During statistics acquisition</a:t>
            </a:r>
            <a:endParaRPr lang="en-US" altLang="ru-RU" sz="2000" b="1" dirty="0">
              <a:solidFill>
                <a:srgbClr val="000090"/>
              </a:solidFill>
              <a:latin typeface="Times"/>
              <a:cs typeface="Times"/>
            </a:endParaRPr>
          </a:p>
          <a:p>
            <a:pPr marL="176213" indent="-176213">
              <a:buClr>
                <a:srgbClr val="0000FF"/>
              </a:buClr>
              <a:buFont typeface="Arial"/>
              <a:buChar char="•"/>
              <a:defRPr/>
            </a:pPr>
            <a:r>
              <a:rPr lang="en-US" altLang="ru-RU" sz="2000" b="1" u="none" dirty="0" smtClean="0">
                <a:solidFill>
                  <a:srgbClr val="000090"/>
                </a:solidFill>
                <a:latin typeface="Times"/>
                <a:cs typeface="Times"/>
              </a:rPr>
              <a:t>E &lt; 3.5 </a:t>
            </a:r>
            <a:r>
              <a:rPr lang="en-US" altLang="ru-RU" sz="2000" b="1" u="none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endParaRPr lang="ru-RU" altLang="ru-RU" sz="2000" b="1" u="none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2221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binp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5" y="272115"/>
            <a:ext cx="8868100" cy="6120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182655" y="544234"/>
            <a:ext cx="3519184" cy="5223962"/>
          </a:xfrm>
          <a:prstGeom prst="rect">
            <a:avLst/>
          </a:prstGeom>
          <a:solidFill>
            <a:srgbClr val="EA696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224542" y="4975856"/>
            <a:ext cx="360000" cy="36000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22823" y="1710450"/>
            <a:ext cx="1503212" cy="790437"/>
          </a:xfrm>
          <a:prstGeom prst="roundRect">
            <a:avLst>
              <a:gd name="adj" fmla="val 50000"/>
            </a:avLst>
          </a:prstGeom>
          <a:solidFill>
            <a:srgbClr val="CCFFCC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326035" y="958889"/>
            <a:ext cx="2889796" cy="751561"/>
          </a:xfrm>
          <a:prstGeom prst="wedgeRoundRectCallout">
            <a:avLst>
              <a:gd name="adj1" fmla="val -54914"/>
              <a:gd name="adj2" fmla="val 65948"/>
              <a:gd name="adj3" fmla="val 16667"/>
            </a:avLst>
          </a:prstGeom>
          <a:solidFill>
            <a:srgbClr val="CCFFCC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VEPP-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4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M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326035" y="4960075"/>
            <a:ext cx="3320280" cy="751561"/>
          </a:xfrm>
          <a:prstGeom prst="wedgeRoundRectCallout">
            <a:avLst>
              <a:gd name="adj1" fmla="val -71349"/>
              <a:gd name="adj2" fmla="val -26054"/>
              <a:gd name="adj3" fmla="val 16667"/>
            </a:avLst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VEPP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-2000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28443" y="1464249"/>
            <a:ext cx="466514" cy="920016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04541" y="2332432"/>
            <a:ext cx="413257" cy="341839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832738" y="2821736"/>
            <a:ext cx="6907002" cy="751561"/>
          </a:xfrm>
          <a:prstGeom prst="wedgeRoundRectCallout">
            <a:avLst>
              <a:gd name="adj1" fmla="val -49"/>
              <a:gd name="adj2" fmla="val -75431"/>
              <a:gd name="adj3" fmla="val 16667"/>
            </a:avLst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822887" y="2824832"/>
            <a:ext cx="6907002" cy="751561"/>
          </a:xfrm>
          <a:prstGeom prst="wedgeRoundRectCallout">
            <a:avLst>
              <a:gd name="adj1" fmla="val -3238"/>
              <a:gd name="adj2" fmla="val -106465"/>
              <a:gd name="adj3" fmla="val 16667"/>
            </a:avLst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Synchrotron Radiation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831426" y="1917779"/>
            <a:ext cx="2889796" cy="751561"/>
          </a:xfrm>
          <a:prstGeom prst="wedgeRoundRectCallout">
            <a:avLst>
              <a:gd name="adj1" fmla="val -87707"/>
              <a:gd name="adj2" fmla="val -33210"/>
              <a:gd name="adj3" fmla="val 16667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VEPP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-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89722" y="3713269"/>
            <a:ext cx="654293" cy="1182951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259175" y="4477535"/>
            <a:ext cx="3835782" cy="751561"/>
          </a:xfrm>
          <a:prstGeom prst="wedgeRoundRectCallout">
            <a:avLst>
              <a:gd name="adj1" fmla="val 64032"/>
              <a:gd name="adj2" fmla="val -63362"/>
              <a:gd name="adj3" fmla="val 16667"/>
            </a:avLst>
          </a:prstGeom>
          <a:solidFill>
            <a:srgbClr val="6A24A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GOL-3 &amp; GDT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98814" y="1783872"/>
            <a:ext cx="220168" cy="5186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485448" y="5917368"/>
            <a:ext cx="9052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10883" y="5705682"/>
            <a:ext cx="4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64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9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FACILITY @ VEPP-4M</a:t>
            </a:r>
            <a:endParaRPr lang="ru-RU" dirty="0"/>
          </a:p>
        </p:txBody>
      </p:sp>
      <p:pic>
        <p:nvPicPr>
          <p:cNvPr id="6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556" b="-3829"/>
          <a:stretch/>
        </p:blipFill>
        <p:spPr>
          <a:xfrm>
            <a:off x="651268" y="1229407"/>
            <a:ext cx="7878144" cy="2620936"/>
          </a:xfrm>
          <a:solidFill>
            <a:srgbClr val="FFFFFF"/>
          </a:solidFill>
        </p:spPr>
      </p:pic>
      <p:sp>
        <p:nvSpPr>
          <p:cNvPr id="7" name="TextBox 6"/>
          <p:cNvSpPr txBox="1"/>
          <p:nvPr/>
        </p:nvSpPr>
        <p:spPr>
          <a:xfrm>
            <a:off x="7444913" y="2756033"/>
            <a:ext cx="83869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Target</a:t>
            </a:r>
            <a:endParaRPr lang="ru-RU" sz="2000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2134" y="1557436"/>
            <a:ext cx="88284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KEDR</a:t>
            </a:r>
            <a:endParaRPr lang="ru-RU" sz="2000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7970" y="175749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Times"/>
                <a:cs typeface="Times"/>
              </a:rPr>
              <a:t>Bend</a:t>
            </a:r>
            <a:endParaRPr lang="ru-RU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313651"/>
              </p:ext>
            </p:extLst>
          </p:nvPr>
        </p:nvGraphicFramePr>
        <p:xfrm>
          <a:off x="2253638" y="4112505"/>
          <a:ext cx="4326542" cy="1645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8330"/>
                <a:gridCol w="1155245"/>
                <a:gridCol w="1155245"/>
                <a:gridCol w="837722"/>
              </a:tblGrid>
              <a:tr h="370840">
                <a:tc>
                  <a:txBody>
                    <a:bodyPr/>
                    <a:lstStyle/>
                    <a:p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400" b="1" baseline="3000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-</a:t>
                      </a:r>
                      <a:endParaRPr lang="ru-RU" sz="2400" b="1" baseline="3000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0.1÷3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0.05÷1.5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"/>
                          <a:cs typeface="Times"/>
                        </a:rPr>
                        <a:t>GeV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2000" b="1" baseline="-25000" dirty="0" err="1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2000" b="1" baseline="-25000" dirty="0" err="1" smtClean="0">
                          <a:latin typeface="Times"/>
                          <a:cs typeface="Times"/>
                        </a:rPr>
                        <a:t>E</a:t>
                      </a:r>
                      <a:r>
                        <a:rPr lang="en-US" sz="2000" b="1" baseline="-25000" dirty="0" smtClean="0">
                          <a:latin typeface="Times"/>
                          <a:cs typeface="Times"/>
                        </a:rPr>
                        <a:t>/E</a:t>
                      </a:r>
                      <a:endParaRPr lang="ru-RU" sz="2000" b="1" baseline="-25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0.5÷1.5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~0.5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%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Intensity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10÷100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~1000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"/>
                          <a:cs typeface="Times"/>
                        </a:rPr>
                        <a:t>Hz</a:t>
                      </a:r>
                      <a:endParaRPr lang="ru-RU" sz="2000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49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FACILITY @ VEPP-4M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258032" y="1340218"/>
            <a:ext cx="658799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FF0000"/>
                </a:solidFill>
                <a:latin typeface="Times"/>
                <a:cs typeface="Times"/>
              </a:rPr>
              <a:t>FARICH Prototype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80" y="1196032"/>
            <a:ext cx="2515730" cy="1803182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2" y="2460673"/>
            <a:ext cx="5552844" cy="3816387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126" y="4458291"/>
            <a:ext cx="3296820" cy="15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DEUTERON @ VEPP-</a:t>
            </a:r>
            <a:r>
              <a:rPr lang="en-US" dirty="0"/>
              <a:t>3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83" y="1243699"/>
            <a:ext cx="7421861" cy="50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3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VEPP-4M PLANS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43072" y="1432057"/>
            <a:ext cx="6647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2015/2016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E=1.5÷1.85 – J/</a:t>
            </a:r>
            <a:r>
              <a:rPr lang="ru-RU" sz="2400" dirty="0" err="1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Ψ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ea typeface="Lucida Grande"/>
                <a:cs typeface="Times"/>
              </a:rPr>
              <a:t>, </a:t>
            </a:r>
            <a:r>
              <a:rPr lang="ru-RU" sz="2400" dirty="0" err="1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Ψ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ea typeface="Lucida Grande"/>
                <a:cs typeface="Times"/>
              </a:rPr>
              <a:t>(3770), D-mesons, …</a:t>
            </a:r>
          </a:p>
          <a:p>
            <a:endParaRPr lang="en-US" sz="24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Summer 2016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New injector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RF System Upgrade</a:t>
            </a:r>
          </a:p>
          <a:p>
            <a:endParaRPr lang="en-US" sz="24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2016/2020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E=1.85÷4.75 – R-scan,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-physics</a:t>
            </a:r>
            <a:r>
              <a:rPr lang="ru-RU" sz="2400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en-US" sz="2400" baseline="-25000" dirty="0" err="1" smtClean="0">
                <a:solidFill>
                  <a:srgbClr val="000090"/>
                </a:solidFill>
                <a:latin typeface="Times"/>
                <a:cs typeface="Times"/>
              </a:rPr>
              <a:t>c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r>
              <a:rPr lang="en-US" sz="2400" dirty="0" err="1" smtClean="0">
                <a:solidFill>
                  <a:srgbClr val="000090"/>
                </a:solidFill>
                <a:latin typeface="Times"/>
                <a:cs typeface="Times"/>
              </a:rPr>
              <a:t>ϒ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(1S), …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2016 (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2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months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) &amp; 2017 (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4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months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Deuteron experiment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 + D ➝ p + 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3608" y="532486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90"/>
                </a:solidFill>
              </a:rPr>
              <a:t>➝</a:t>
            </a:r>
          </a:p>
        </p:txBody>
      </p:sp>
    </p:spTree>
    <p:extLst>
      <p:ext uri="{BB962C8B-B14F-4D97-AF65-F5344CB8AC3E}">
        <p14:creationId xmlns:p14="http://schemas.microsoft.com/office/powerpoint/2010/main" val="93275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76" y="1527302"/>
            <a:ext cx="8072119" cy="48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2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PHYSICS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69179" y="1950311"/>
            <a:ext cx="7239722" cy="333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D-</a:t>
            </a:r>
            <a:r>
              <a:rPr lang="en-US" sz="2400" dirty="0" err="1">
                <a:solidFill>
                  <a:srgbClr val="FF0000"/>
                </a:solidFill>
                <a:latin typeface="Times"/>
                <a:cs typeface="Times"/>
              </a:rPr>
              <a:t>Dbar</a:t>
            </a: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mixing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CP violation searches in charm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decays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Rare and forbidden charm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decays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Standard Model tests in  leptons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decays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Searches for lepton flavor violation </a:t>
            </a:r>
            <a:r>
              <a:rPr lang="en-US" sz="2400" dirty="0" err="1">
                <a:solidFill>
                  <a:srgbClr val="FF0000"/>
                </a:solidFill>
                <a:latin typeface="Times"/>
                <a:cs typeface="Times"/>
              </a:rPr>
              <a:t>τ→</a:t>
            </a:r>
            <a:r>
              <a:rPr lang="en-US" sz="2400" dirty="0" err="1" smtClean="0">
                <a:solidFill>
                  <a:srgbClr val="FF0000"/>
                </a:solidFill>
                <a:latin typeface="Times"/>
                <a:cs typeface="Times"/>
              </a:rPr>
              <a:t>μγ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CP/T violation searches in  leptons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decays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Production of the polarized anti-nucleons @ E=1 </a:t>
            </a:r>
            <a:r>
              <a:rPr lang="en-US" sz="2400" dirty="0" err="1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 (may be with reduced luminosity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en-US" sz="2400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8725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PHYSICS</a:t>
            </a:r>
            <a:endParaRPr lang="ru-RU" dirty="0"/>
          </a:p>
        </p:txBody>
      </p:sp>
      <p:grpSp>
        <p:nvGrpSpPr>
          <p:cNvPr id="30" name="Group 6"/>
          <p:cNvGrpSpPr>
            <a:grpSpLocks noChangeAspect="1"/>
          </p:cNvGrpSpPr>
          <p:nvPr/>
        </p:nvGrpSpPr>
        <p:grpSpPr bwMode="auto">
          <a:xfrm>
            <a:off x="792866" y="1720126"/>
            <a:ext cx="7560000" cy="4030292"/>
            <a:chOff x="0" y="1357296"/>
            <a:chExt cx="8460008" cy="4510119"/>
          </a:xfrm>
        </p:grpSpPr>
        <p:pic>
          <p:nvPicPr>
            <p:cNvPr id="31" name="Picture 7" descr="uds_cc_bb_COLO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57296"/>
              <a:ext cx="8460008" cy="335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9"/>
            <p:cNvSpPr txBox="1">
              <a:spLocks noChangeArrowheads="1"/>
            </p:cNvSpPr>
            <p:nvPr/>
          </p:nvSpPr>
          <p:spPr bwMode="auto">
            <a:xfrm>
              <a:off x="2714627" y="5072072"/>
              <a:ext cx="785814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eaLnBrk="0" hangingPunct="0"/>
              <a:r>
                <a:rPr lang="en-US"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</a:t>
              </a:r>
              <a:r>
                <a:rPr lang="en-US" baseline="30000"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</a:t>
              </a:r>
              <a:r>
                <a:rPr lang="en-US"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</a:t>
              </a:r>
              <a:r>
                <a:rPr lang="en-US" baseline="30000"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</a:t>
              </a:r>
              <a:endParaRPr lang="en-US" baseline="30000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4" name="Straight Arrow Connector 10"/>
            <p:cNvCxnSpPr/>
            <p:nvPr/>
          </p:nvCxnSpPr>
          <p:spPr>
            <a:xfrm rot="5400000" flipH="1" flipV="1">
              <a:off x="3107532" y="4607727"/>
              <a:ext cx="714380" cy="500063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1"/>
            <p:cNvCxnSpPr/>
            <p:nvPr/>
          </p:nvCxnSpPr>
          <p:spPr>
            <a:xfrm rot="5400000" flipH="1" flipV="1">
              <a:off x="3545682" y="4741077"/>
              <a:ext cx="704855" cy="223838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2"/>
            <p:cNvCxnSpPr/>
            <p:nvPr/>
          </p:nvCxnSpPr>
          <p:spPr>
            <a:xfrm rot="5400000" flipH="1" flipV="1">
              <a:off x="3974308" y="4741077"/>
              <a:ext cx="704855" cy="223838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3"/>
            <p:cNvCxnSpPr/>
            <p:nvPr/>
          </p:nvCxnSpPr>
          <p:spPr>
            <a:xfrm rot="16200000" flipV="1">
              <a:off x="4362451" y="4862522"/>
              <a:ext cx="928693" cy="204787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14"/>
            <p:cNvCxnSpPr/>
            <p:nvPr/>
          </p:nvCxnSpPr>
          <p:spPr>
            <a:xfrm rot="16200000" flipV="1">
              <a:off x="4826795" y="4826804"/>
              <a:ext cx="1000132" cy="347662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9" name="Object 3"/>
            <p:cNvGraphicFramePr>
              <a:graphicFrameLocks noChangeAspect="1"/>
            </p:cNvGraphicFramePr>
            <p:nvPr/>
          </p:nvGraphicFramePr>
          <p:xfrm>
            <a:off x="3500430" y="5286388"/>
            <a:ext cx="44291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" name="Equation" r:id="rId4" imgW="291960" imgH="190440" progId="Equation.3">
                    <p:embed/>
                  </p:oleObj>
                </mc:Choice>
                <mc:Fallback>
                  <p:oleObj name="Equation" r:id="rId4" imgW="29196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0430" y="5286388"/>
                          <a:ext cx="442913" cy="288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4"/>
            <p:cNvGraphicFramePr>
              <a:graphicFrameLocks noChangeAspect="1"/>
            </p:cNvGraphicFramePr>
            <p:nvPr/>
          </p:nvGraphicFramePr>
          <p:xfrm>
            <a:off x="4000496" y="5286388"/>
            <a:ext cx="500062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4" name="Equation" r:id="rId6" imgW="330120" imgH="190440" progId="Equation.3">
                    <p:embed/>
                  </p:oleObj>
                </mc:Choice>
                <mc:Fallback>
                  <p:oleObj name="Equation" r:id="rId6" imgW="33012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0496" y="5286388"/>
                          <a:ext cx="500062" cy="288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5"/>
            <p:cNvGraphicFramePr>
              <a:graphicFrameLocks noChangeAspect="1"/>
            </p:cNvGraphicFramePr>
            <p:nvPr/>
          </p:nvGraphicFramePr>
          <p:xfrm>
            <a:off x="4572000" y="5429264"/>
            <a:ext cx="636588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" name="Equation" r:id="rId8" imgW="419040" imgH="241200" progId="Equation.3">
                    <p:embed/>
                  </p:oleObj>
                </mc:Choice>
                <mc:Fallback>
                  <p:oleObj name="Equation" r:id="rId8" imgW="4190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29264"/>
                          <a:ext cx="636588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6"/>
            <p:cNvGraphicFramePr>
              <a:graphicFrameLocks noChangeAspect="1"/>
            </p:cNvGraphicFramePr>
            <p:nvPr/>
          </p:nvGraphicFramePr>
          <p:xfrm>
            <a:off x="5214942" y="5500702"/>
            <a:ext cx="695325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" name="Equation" r:id="rId10" imgW="457200" imgH="241200" progId="Equation.3">
                    <p:embed/>
                  </p:oleObj>
                </mc:Choice>
                <mc:Fallback>
                  <p:oleObj name="Equation" r:id="rId10" imgW="457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4942" y="5500702"/>
                          <a:ext cx="695325" cy="3667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3" name="Straight Arrow Connector 19"/>
            <p:cNvCxnSpPr/>
            <p:nvPr/>
          </p:nvCxnSpPr>
          <p:spPr>
            <a:xfrm rot="5400000" flipH="1" flipV="1">
              <a:off x="6358734" y="5001428"/>
              <a:ext cx="1000132" cy="158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4" name="Object 7"/>
            <p:cNvGraphicFramePr>
              <a:graphicFrameLocks noChangeAspect="1"/>
            </p:cNvGraphicFramePr>
            <p:nvPr/>
          </p:nvGraphicFramePr>
          <p:xfrm>
            <a:off x="6529388" y="5500688"/>
            <a:ext cx="577850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" name="Equation" r:id="rId12" imgW="380880" imgH="241200" progId="Equation.3">
                    <p:embed/>
                  </p:oleObj>
                </mc:Choice>
                <mc:Fallback>
                  <p:oleObj name="Equation" r:id="rId12" imgW="3808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9388" y="5500688"/>
                          <a:ext cx="577850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5" name="Straight Arrow Connector 21"/>
            <p:cNvCxnSpPr/>
            <p:nvPr/>
          </p:nvCxnSpPr>
          <p:spPr>
            <a:xfrm rot="5400000" flipH="1" flipV="1">
              <a:off x="7644610" y="4999841"/>
              <a:ext cx="1000132" cy="158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6" name="Object 8"/>
            <p:cNvGraphicFramePr>
              <a:graphicFrameLocks noChangeAspect="1"/>
            </p:cNvGraphicFramePr>
            <p:nvPr/>
          </p:nvGraphicFramePr>
          <p:xfrm>
            <a:off x="7858148" y="5500702"/>
            <a:ext cx="577850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8" name="Equation" r:id="rId14" imgW="380880" imgH="241200" progId="Equation.3">
                    <p:embed/>
                  </p:oleObj>
                </mc:Choice>
                <mc:Fallback>
                  <p:oleObj name="Equation" r:id="rId14" imgW="3808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8148" y="5500702"/>
                          <a:ext cx="577850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Line 10"/>
            <p:cNvSpPr>
              <a:spLocks noChangeShapeType="1"/>
            </p:cNvSpPr>
            <p:nvPr/>
          </p:nvSpPr>
          <p:spPr bwMode="auto">
            <a:xfrm>
              <a:off x="5464800" y="3857628"/>
              <a:ext cx="0" cy="6302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Line 10"/>
            <p:cNvSpPr>
              <a:spLocks noChangeShapeType="1"/>
            </p:cNvSpPr>
            <p:nvPr/>
          </p:nvSpPr>
          <p:spPr bwMode="auto">
            <a:xfrm>
              <a:off x="4104000" y="3857628"/>
              <a:ext cx="0" cy="6302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>
              <a:off x="5760000" y="3857628"/>
              <a:ext cx="0" cy="630237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TextBox 26"/>
            <p:cNvSpPr txBox="1">
              <a:spLocks noChangeArrowheads="1"/>
            </p:cNvSpPr>
            <p:nvPr/>
          </p:nvSpPr>
          <p:spPr bwMode="auto">
            <a:xfrm>
              <a:off x="4143379" y="4071941"/>
              <a:ext cx="404812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eaLnBrk="0" hangingPunct="0"/>
              <a:r>
                <a:rPr lang="en-US" b="1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D</a:t>
              </a:r>
              <a:endParaRPr lang="en-US" b="1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" name="TextBox 27"/>
            <p:cNvSpPr txBox="1">
              <a:spLocks noChangeArrowheads="1"/>
            </p:cNvSpPr>
            <p:nvPr/>
          </p:nvSpPr>
          <p:spPr bwMode="auto">
            <a:xfrm>
              <a:off x="4929192" y="4000503"/>
              <a:ext cx="503238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eaLnBrk="0" hangingPunct="0"/>
              <a:r>
                <a:rPr lang="en-US" b="1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D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s</a:t>
              </a:r>
              <a:endParaRPr lang="en-US" b="1" baseline="-25000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TextBox 28"/>
            <p:cNvSpPr txBox="1">
              <a:spLocks noChangeArrowheads="1"/>
            </p:cNvSpPr>
            <p:nvPr/>
          </p:nvSpPr>
          <p:spPr bwMode="auto">
            <a:xfrm>
              <a:off x="5786443" y="3857627"/>
              <a:ext cx="385762" cy="64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eaLnBrk="0" hangingPunct="0"/>
              <a:r>
                <a:rPr lang="en-US" sz="3600" b="1">
                  <a:solidFill>
                    <a:srgbClr val="00B05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Symbol" charset="0"/>
                </a:rPr>
                <a:t></a:t>
              </a:r>
              <a:endParaRPr lang="en-US" sz="3600" b="1">
                <a:solidFill>
                  <a:srgbClr val="00B050"/>
                </a:solidFill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aphicFrame>
        <p:nvGraphicFramePr>
          <p:cNvPr id="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471747"/>
              </p:ext>
            </p:extLst>
          </p:nvPr>
        </p:nvGraphicFramePr>
        <p:xfrm>
          <a:off x="5910804" y="1422353"/>
          <a:ext cx="2570158" cy="767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16" imgW="1485720" imgH="444240" progId="Equation.3">
                  <p:embed/>
                </p:oleObj>
              </mc:Choice>
              <mc:Fallback>
                <p:oleObj name="Equation" r:id="rId16" imgW="14857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804" y="1422353"/>
                        <a:ext cx="2570158" cy="76797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750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SPECIFICATION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71993" y="2265905"/>
            <a:ext cx="5824418" cy="293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Beam Energy from 1.0 to 2.5 </a:t>
            </a:r>
            <a:r>
              <a:rPr lang="en-US" sz="2400" dirty="0" err="1">
                <a:solidFill>
                  <a:srgbClr val="FF0000"/>
                </a:solidFill>
                <a:latin typeface="Times"/>
                <a:cs typeface="Times"/>
              </a:rPr>
              <a:t>GeV</a:t>
            </a: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Luminosity ~ 10</a:t>
            </a:r>
            <a:r>
              <a:rPr lang="en-US" sz="2400" baseline="30000" dirty="0">
                <a:solidFill>
                  <a:srgbClr val="FF0000"/>
                </a:solidFill>
                <a:latin typeface="Times"/>
                <a:cs typeface="Times"/>
              </a:rPr>
              <a:t>35</a:t>
            </a: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 at 2 </a:t>
            </a:r>
            <a:r>
              <a:rPr lang="en-US" sz="2400" dirty="0" err="1" smtClean="0">
                <a:solidFill>
                  <a:srgbClr val="FF0000"/>
                </a:solidFill>
                <a:latin typeface="Times"/>
                <a:cs typeface="Times"/>
              </a:rPr>
              <a:t>GeV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Longitudinal Polarization of Electrons at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IP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No Energy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Asymmetry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No Energy </a:t>
            </a:r>
            <a:r>
              <a:rPr lang="en-US" sz="2400" dirty="0" err="1" smtClean="0">
                <a:solidFill>
                  <a:srgbClr val="FF0000"/>
                </a:solidFill>
                <a:latin typeface="Times"/>
                <a:cs typeface="Times"/>
              </a:rPr>
              <a:t>Monochromatization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Energy Calibration with Medium Accuracy is Sufficient 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Times"/>
                <a:cs typeface="Times"/>
              </a:rPr>
              <a:t>Compton Backscattering</a:t>
            </a: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5364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CONCEPT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16294" y="1452207"/>
            <a:ext cx="6984170" cy="414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Two Rings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Crab 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W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aist 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C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ollisions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Small 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Beta Function at IP (β</a:t>
            </a:r>
            <a:r>
              <a:rPr lang="en-US" sz="2400" baseline="-25000" dirty="0">
                <a:solidFill>
                  <a:srgbClr val="000090"/>
                </a:solidFill>
                <a:latin typeface="Times"/>
                <a:cs typeface="Times"/>
              </a:rPr>
              <a:t>y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 ~ 800 um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5 Siberian 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Snakes</a:t>
            </a:r>
            <a:endParaRPr lang="en-US" sz="2400" dirty="0">
              <a:solidFill>
                <a:srgbClr val="00009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Superconducting 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Wigglers 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to keep the same damping and </a:t>
            </a:r>
            <a:r>
              <a:rPr lang="en-US" sz="2400" dirty="0" err="1">
                <a:solidFill>
                  <a:srgbClr val="000090"/>
                </a:solidFill>
                <a:latin typeface="Times"/>
                <a:cs typeface="Times"/>
              </a:rPr>
              <a:t>emittance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 in the whole energy 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range</a:t>
            </a:r>
            <a:endParaRPr lang="en-US" sz="2400" dirty="0">
              <a:solidFill>
                <a:srgbClr val="00009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High Beam 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Current</a:t>
            </a:r>
            <a:endParaRPr lang="en-US" sz="2400" dirty="0">
              <a:solidFill>
                <a:srgbClr val="000090"/>
              </a:solidFill>
              <a:latin typeface="Times"/>
              <a:cs typeface="Times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50 Hz Injection Rate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2.5 </a:t>
            </a:r>
            <a:r>
              <a:rPr lang="en-US" sz="2400" dirty="0" err="1">
                <a:solidFill>
                  <a:srgbClr val="000090"/>
                </a:solidFill>
                <a:latin typeface="Times"/>
                <a:cs typeface="Times"/>
              </a:rPr>
              <a:t>GeV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Times"/>
                <a:cs typeface="Times"/>
              </a:rPr>
              <a:t>Linac</a:t>
            </a: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(two beams acceleration)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  <a:latin typeface="Times"/>
                <a:cs typeface="Times"/>
              </a:rPr>
              <a:t>Electron Polarization </a:t>
            </a:r>
            <a:r>
              <a:rPr lang="en-US" sz="2400" dirty="0" smtClean="0">
                <a:solidFill>
                  <a:srgbClr val="000090"/>
                </a:solidFill>
                <a:latin typeface="Times"/>
                <a:cs typeface="Times"/>
              </a:rPr>
              <a:t>Source</a:t>
            </a:r>
            <a:endParaRPr lang="en-US" sz="2400" dirty="0">
              <a:solidFill>
                <a:srgbClr val="00009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1453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LAYOUT</a:t>
            </a:r>
            <a:endParaRPr lang="ru-RU" dirty="0"/>
          </a:p>
        </p:txBody>
      </p:sp>
      <p:pic>
        <p:nvPicPr>
          <p:cNvPr id="15" name="Изображение 14" descr="Рисунок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1" y="1352644"/>
            <a:ext cx="7920000" cy="47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4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binp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3" y="265813"/>
            <a:ext cx="8868099" cy="6120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223463" y="423352"/>
            <a:ext cx="706600" cy="1049154"/>
          </a:xfrm>
          <a:prstGeom prst="rect">
            <a:avLst/>
          </a:prstGeom>
          <a:solidFill>
            <a:srgbClr val="EA696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100237">
            <a:off x="5809209" y="881326"/>
            <a:ext cx="179067" cy="298197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20467506">
            <a:off x="1002669" y="5192954"/>
            <a:ext cx="706600" cy="1049154"/>
          </a:xfrm>
          <a:prstGeom prst="rect">
            <a:avLst/>
          </a:prstGeom>
          <a:solidFill>
            <a:srgbClr val="EA696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58021" y="240071"/>
            <a:ext cx="263435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A696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BINP MAIN SITE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EA696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9974" y="5546184"/>
            <a:ext cx="289226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A696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BINP WORKSHOP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EA696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858068" y="1573698"/>
            <a:ext cx="2577274" cy="1587636"/>
          </a:xfrm>
          <a:prstGeom prst="wedgeRoundRectCallout">
            <a:avLst>
              <a:gd name="adj1" fmla="val -46179"/>
              <a:gd name="adj2" fmla="val -80038"/>
              <a:gd name="adj3" fmla="val 16667"/>
            </a:avLst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2D9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FREE ELECTRON LASER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2D9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23598" y="1472506"/>
            <a:ext cx="3343879" cy="1225832"/>
          </a:xfrm>
          <a:prstGeom prst="wedgeRoundRectCallout">
            <a:avLst>
              <a:gd name="adj1" fmla="val -3896"/>
              <a:gd name="adj2" fmla="val -89125"/>
              <a:gd name="adj3" fmla="val 16667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2D9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ACCELERATOR MASS SPECTROMETER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2D9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827632" y="3280554"/>
            <a:ext cx="6902464" cy="483999"/>
          </a:xfrm>
          <a:prstGeom prst="wedgeRoundRectCallout">
            <a:avLst>
              <a:gd name="adj1" fmla="val 18926"/>
              <a:gd name="adj2" fmla="val -49606"/>
              <a:gd name="adj3" fmla="val 16667"/>
            </a:avLst>
          </a:prstGeom>
          <a:solidFill>
            <a:srgbClr val="9DE61E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2D9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ELECTRON COOLING PRODUCTION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2D9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62108" y="3844426"/>
            <a:ext cx="7776535" cy="483999"/>
          </a:xfrm>
          <a:prstGeom prst="wedgeRoundRectCallout">
            <a:avLst>
              <a:gd name="adj1" fmla="val -18208"/>
              <a:gd name="adj2" fmla="val -49995"/>
              <a:gd name="adj3" fmla="val 16667"/>
            </a:avLst>
          </a:prstGeom>
          <a:solidFill>
            <a:srgbClr val="9DE61E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2D9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SUPERCONDUCTION WIGGLER PRODUCTION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2D9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01989" y="714617"/>
            <a:ext cx="193549" cy="271944"/>
          </a:xfrm>
          <a:prstGeom prst="rect">
            <a:avLst/>
          </a:prstGeom>
          <a:solidFill>
            <a:srgbClr val="EA696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485448" y="5917368"/>
            <a:ext cx="9052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10883" y="5705682"/>
            <a:ext cx="4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859974" y="4486918"/>
            <a:ext cx="6939309" cy="1059266"/>
          </a:xfrm>
          <a:prstGeom prst="wedgeRoundRectCallout">
            <a:avLst>
              <a:gd name="adj1" fmla="val -18208"/>
              <a:gd name="adj2" fmla="val -49995"/>
              <a:gd name="adj3" fmla="val 16667"/>
            </a:avLst>
          </a:prstGeom>
          <a:solidFill>
            <a:srgbClr val="9DE61E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2D9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MAGNETS, VACUUM SYSTEMS, RF SYSTEMS, POWER SUPPLY, DETECTORS, PLASMA COMPONENTS, INDUSTIAL ACCELERATORS, …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2D9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7560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LAYOUT</a:t>
            </a:r>
            <a:endParaRPr lang="ru-RU" dirty="0"/>
          </a:p>
        </p:txBody>
      </p:sp>
      <p:pic>
        <p:nvPicPr>
          <p:cNvPr id="3" name="Изображение 2" descr="r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2" y="801265"/>
            <a:ext cx="8546151" cy="58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DETECTOR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55" y="1425034"/>
            <a:ext cx="4259397" cy="4624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0646" y="1713250"/>
            <a:ext cx="42791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Universal magnetic detector: </a:t>
            </a:r>
            <a:endParaRPr lang="en-US" sz="2400" dirty="0" smtClean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1 – Vertex detector</a:t>
            </a:r>
            <a:endParaRPr lang="en-US" sz="2400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2 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– </a:t>
            </a:r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Drift chamber</a:t>
            </a:r>
            <a:endParaRPr lang="en-US" sz="2400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3 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– </a:t>
            </a:r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Identification 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system </a:t>
            </a:r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based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on FARICH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4 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– </a:t>
            </a:r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Calorimeter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5 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– </a:t>
            </a:r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Superconducting coil</a:t>
            </a:r>
            <a:endParaRPr lang="en-US" sz="2400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6 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– </a:t>
            </a:r>
            <a:r>
              <a:rPr lang="en-US" sz="2400" dirty="0" smtClean="0">
                <a:solidFill>
                  <a:srgbClr val="008000"/>
                </a:solidFill>
                <a:latin typeface="Times"/>
                <a:cs typeface="Times"/>
              </a:rPr>
              <a:t>Yoke 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with a </a:t>
            </a:r>
            <a:r>
              <a:rPr lang="en-US" sz="2400" dirty="0" err="1">
                <a:solidFill>
                  <a:srgbClr val="008000"/>
                </a:solidFill>
                <a:latin typeface="Times"/>
                <a:cs typeface="Times"/>
              </a:rPr>
              <a:t>muon</a:t>
            </a:r>
            <a:r>
              <a:rPr lang="en-US" sz="2400" dirty="0">
                <a:solidFill>
                  <a:srgbClr val="008000"/>
                </a:solidFill>
                <a:latin typeface="Times"/>
                <a:cs typeface="Times"/>
              </a:rPr>
              <a:t> system.</a:t>
            </a:r>
            <a:endParaRPr lang="ru-RU" sz="2400" dirty="0">
              <a:solidFill>
                <a:srgbClr val="008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9183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PARAMETERS</a:t>
            </a:r>
            <a:endParaRPr lang="ru-RU" dirty="0"/>
          </a:p>
        </p:txBody>
      </p:sp>
      <p:graphicFrame>
        <p:nvGraphicFramePr>
          <p:cNvPr id="5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29055"/>
              </p:ext>
            </p:extLst>
          </p:nvPr>
        </p:nvGraphicFramePr>
        <p:xfrm>
          <a:off x="543174" y="1111099"/>
          <a:ext cx="8064000" cy="5220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74972"/>
                <a:gridCol w="1322257"/>
                <a:gridCol w="1322257"/>
                <a:gridCol w="1322257"/>
                <a:gridCol w="1322257"/>
              </a:tblGrid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Energy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 </a:t>
                      </a:r>
                      <a:r>
                        <a:rPr kumimoji="0" lang="en-US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1.5 GeV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2.0 GeV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2.5 GeV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Circumference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ru-RU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780</a:t>
                      </a: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m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pt-BR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Emittance</a:t>
                      </a:r>
                      <a:r>
                        <a:rPr kumimoji="0" lang="pt-BR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t-BR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hor</a:t>
                      </a:r>
                      <a:r>
                        <a:rPr kumimoji="0" lang="pt-BR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/ver</a:t>
                      </a:r>
                      <a:endParaRPr kumimoji="0" lang="pt-BR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pt-B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 nm/0.04 nm @ 0.5% coupling</a:t>
                      </a:r>
                      <a:endParaRPr kumimoji="0" lang="pt-B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Damping time </a:t>
                      </a:r>
                      <a:r>
                        <a:rPr kumimoji="0" lang="en-US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hor</a:t>
                      </a: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ver</a:t>
                      </a: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long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30/30/15 </a:t>
                      </a:r>
                      <a:r>
                        <a:rPr kumimoji="0" lang="en-US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Bunch length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16 mm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 mm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 mm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 mm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Energy spread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10.1</a:t>
                      </a:r>
                      <a:r>
                        <a:rPr kumimoji="0" lang="fr-F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·10</a:t>
                      </a:r>
                      <a:r>
                        <a:rPr kumimoji="0" lang="fr-FR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-4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9.96·10</a:t>
                      </a:r>
                      <a:r>
                        <a:rPr kumimoji="0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-4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8.44·10</a:t>
                      </a:r>
                      <a:r>
                        <a:rPr kumimoji="0" lang="en-US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-4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7.38·10</a:t>
                      </a:r>
                      <a:r>
                        <a:rPr kumimoji="0" lang="en-US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-4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Momentum compaction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1.00·10</a:t>
                      </a:r>
                      <a:r>
                        <a:rPr kumimoji="0" lang="fr-FR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-3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1.06·10</a:t>
                      </a:r>
                      <a:r>
                        <a:rPr kumimoji="0" lang="fr-FR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-3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1.06·10</a:t>
                      </a:r>
                      <a:r>
                        <a:rPr kumimoji="0" lang="fr-FR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-3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1.06·10</a:t>
                      </a:r>
                      <a:r>
                        <a:rPr kumimoji="0" lang="fr-FR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-3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RF frequency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508 MHz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Harmonic number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1300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Particles in bunch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7·10</a:t>
                      </a:r>
                      <a:r>
                        <a:rPr kumimoji="0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Number of bunches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390 (10% gap)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Bunch current 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4.4 mA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Total beam current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1.7 A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Beam-beam parameter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0.15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0.15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0.12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0.095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</a:tr>
              <a:tr h="3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Luminosity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0.63</a:t>
                      </a:r>
                      <a:r>
                        <a:rPr kumimoji="0" lang="fr-FR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·10</a:t>
                      </a:r>
                      <a:r>
                        <a:rPr kumimoji="0" lang="fr-FR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fr-FR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0.95·10</a:t>
                      </a:r>
                      <a:r>
                        <a:rPr kumimoji="0" lang="en-US" altLang="ja-JP" sz="16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1.00·10</a:t>
                      </a:r>
                      <a:r>
                        <a:rPr kumimoji="0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1.00·10</a:t>
                      </a:r>
                      <a:r>
                        <a:rPr kumimoji="0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  <a:ea typeface="MS Mincho" charset="0"/>
                        <a:cs typeface="Times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82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POLARIZATION</a:t>
            </a:r>
            <a:endParaRPr lang="ru-RU" dirty="0"/>
          </a:p>
        </p:txBody>
      </p:sp>
      <p:grpSp>
        <p:nvGrpSpPr>
          <p:cNvPr id="15" name="Group 2"/>
          <p:cNvGrpSpPr>
            <a:grpSpLocks noChangeAspect="1"/>
          </p:cNvGrpSpPr>
          <p:nvPr/>
        </p:nvGrpSpPr>
        <p:grpSpPr bwMode="auto">
          <a:xfrm>
            <a:off x="796409" y="1934984"/>
            <a:ext cx="7559999" cy="3607208"/>
            <a:chOff x="622" y="693"/>
            <a:chExt cx="4898" cy="3349"/>
          </a:xfrm>
          <a:noFill/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" y="693"/>
              <a:ext cx="4898" cy="33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4242" y="1118"/>
              <a:ext cx="685" cy="32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5 snakes</a:t>
              </a:r>
              <a:endParaRPr lang="ru-RU" sz="1800">
                <a:latin typeface="Arial" charset="0"/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3110" y="2706"/>
              <a:ext cx="614" cy="32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1 snake</a:t>
              </a:r>
              <a:endParaRPr lang="ru-RU" sz="1800">
                <a:latin typeface="Arial" charset="0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3743" y="1933"/>
              <a:ext cx="685" cy="32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3 snakes</a:t>
              </a:r>
              <a:endParaRPr lang="ru-RU" sz="1800">
                <a:latin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58032" y="1340218"/>
            <a:ext cx="658799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FF0000"/>
                </a:solidFill>
                <a:latin typeface="Times"/>
                <a:cs typeface="Times"/>
              </a:rPr>
              <a:t>Longitudinal Polarization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1524" y="2332309"/>
            <a:ext cx="1219505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1 Snake</a:t>
            </a:r>
            <a:endParaRPr lang="ru-RU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3115" y="3456468"/>
            <a:ext cx="1219505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sz="2400" b="1" dirty="0" smtClean="0">
                <a:solidFill>
                  <a:srgbClr val="0000FF"/>
                </a:solidFill>
                <a:latin typeface="Times"/>
                <a:cs typeface="Times"/>
              </a:rPr>
              <a:t> Snake</a:t>
            </a:r>
            <a:endParaRPr lang="ru-RU" sz="24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0345" y="4380774"/>
            <a:ext cx="1219505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039FF"/>
                </a:solidFill>
                <a:latin typeface="Times"/>
                <a:cs typeface="Times"/>
              </a:rPr>
              <a:t>5 Snake</a:t>
            </a:r>
            <a:endParaRPr lang="ru-RU" sz="2400" b="1" dirty="0">
              <a:solidFill>
                <a:srgbClr val="F039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6869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 QD0</a:t>
            </a:r>
            <a:endParaRPr lang="ru-RU" dirty="0"/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5" y="2637370"/>
            <a:ext cx="3343500" cy="1833764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652500"/>
              </p:ext>
            </p:extLst>
          </p:nvPr>
        </p:nvGraphicFramePr>
        <p:xfrm>
          <a:off x="733675" y="4582983"/>
          <a:ext cx="3317875" cy="156908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730376"/>
                <a:gridCol w="752706"/>
                <a:gridCol w="834793"/>
              </a:tblGrid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"/>
                          <a:ea typeface="+mn-ea"/>
                          <a:cs typeface="Times"/>
                        </a:rPr>
                        <a:t>Length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"/>
                          <a:cs typeface="Times"/>
                        </a:rPr>
                        <a:t>20</a:t>
                      </a:r>
                      <a:r>
                        <a:rPr lang="en-US" sz="1800" dirty="0">
                          <a:effectLst/>
                          <a:latin typeface="Times"/>
                          <a:cs typeface="Times"/>
                        </a:rPr>
                        <a:t>0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"/>
                          <a:cs typeface="Times"/>
                        </a:rPr>
                        <a:t>mm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"/>
                          <a:cs typeface="Times"/>
                        </a:rPr>
                        <a:t>Gradient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"/>
                          <a:cs typeface="Times"/>
                        </a:rPr>
                        <a:t>10.7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"/>
                          <a:cs typeface="Times"/>
                        </a:rPr>
                        <a:t>кГс</a:t>
                      </a:r>
                      <a:r>
                        <a:rPr lang="ru-RU" sz="1800" dirty="0">
                          <a:effectLst/>
                          <a:latin typeface="Times"/>
                          <a:cs typeface="Times"/>
                        </a:rPr>
                        <a:t>/см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"/>
                          <a:cs typeface="Times"/>
                        </a:rPr>
                        <a:t>Aperture radius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"/>
                          <a:cs typeface="Times"/>
                        </a:rPr>
                        <a:t>10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"/>
                          <a:cs typeface="Times"/>
                        </a:rPr>
                        <a:t>мм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"/>
                          <a:cs typeface="Times"/>
                        </a:rPr>
                        <a:t>Δ</a:t>
                      </a:r>
                      <a:r>
                        <a:rPr lang="en-US" sz="1800" dirty="0" smtClean="0">
                          <a:effectLst/>
                          <a:latin typeface="Times"/>
                          <a:cs typeface="Times"/>
                        </a:rPr>
                        <a:t>B</a:t>
                      </a:r>
                      <a:r>
                        <a:rPr lang="en-US" sz="1800" dirty="0">
                          <a:effectLst/>
                          <a:latin typeface="Times"/>
                          <a:cs typeface="Times"/>
                        </a:rPr>
                        <a:t>/B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"/>
                          <a:cs typeface="Times"/>
                        </a:rPr>
                        <a:t>10</a:t>
                      </a:r>
                      <a:r>
                        <a:rPr lang="ru-RU" sz="1800" baseline="30000" dirty="0">
                          <a:effectLst/>
                          <a:latin typeface="Times"/>
                          <a:cs typeface="Times"/>
                        </a:rPr>
                        <a:t>-3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"/>
                          <a:cs typeface="Times"/>
                        </a:rPr>
                        <a:t> </a:t>
                      </a:r>
                      <a:endParaRPr lang="ru-RU" sz="180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</a:tr>
              <a:tr h="313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"/>
                          <a:cs typeface="Times"/>
                        </a:rPr>
                        <a:t>Current</a:t>
                      </a:r>
                      <a:r>
                        <a:rPr lang="ru-RU" sz="1800" dirty="0" smtClean="0">
                          <a:effectLst/>
                          <a:latin typeface="Times"/>
                          <a:cs typeface="Times"/>
                        </a:rPr>
                        <a:t> 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"/>
                          <a:cs typeface="Times"/>
                        </a:rPr>
                        <a:t>600</a:t>
                      </a:r>
                      <a:endParaRPr lang="ru-RU" sz="180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"/>
                          <a:cs typeface="Times"/>
                        </a:rPr>
                        <a:t>А</a:t>
                      </a:r>
                      <a:endParaRPr lang="ru-RU" sz="1800" dirty="0">
                        <a:effectLst/>
                        <a:latin typeface="Times"/>
                        <a:ea typeface="Times New Roman" panose="02020603050405020304" pitchFamily="18" charset="0"/>
                        <a:cs typeface="Time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Изображение 2" descr="qd0-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50" y="3826896"/>
            <a:ext cx="2450592" cy="1481328"/>
          </a:xfrm>
          <a:prstGeom prst="rect">
            <a:avLst/>
          </a:prstGeom>
        </p:spPr>
      </p:pic>
      <p:pic>
        <p:nvPicPr>
          <p:cNvPr id="16" name="Изображение 15" descr="qd0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07" y="1246836"/>
            <a:ext cx="4468368" cy="3041904"/>
          </a:xfrm>
          <a:prstGeom prst="rect">
            <a:avLst/>
          </a:prstGeom>
        </p:spPr>
      </p:pic>
      <p:pic>
        <p:nvPicPr>
          <p:cNvPr id="17" name="Изображение 16" descr="qd0-2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30" y="4828186"/>
            <a:ext cx="2334768" cy="1487424"/>
          </a:xfrm>
          <a:prstGeom prst="rect">
            <a:avLst/>
          </a:prstGeom>
        </p:spPr>
      </p:pic>
      <p:pic>
        <p:nvPicPr>
          <p:cNvPr id="18" name="Изображение 17" descr="qd0-3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31" y="2484475"/>
            <a:ext cx="2186595" cy="1835178"/>
          </a:xfrm>
          <a:prstGeom prst="rect">
            <a:avLst/>
          </a:prstGeom>
        </p:spPr>
      </p:pic>
      <p:pic>
        <p:nvPicPr>
          <p:cNvPr id="19" name="Изображение 18" descr="qd0-4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23" y="1260679"/>
            <a:ext cx="2383536" cy="1316736"/>
          </a:xfrm>
          <a:prstGeom prst="rect">
            <a:avLst/>
          </a:prstGeom>
        </p:spPr>
      </p:pic>
      <p:pic>
        <p:nvPicPr>
          <p:cNvPr id="20" name="Изображение 19" descr="qd0-5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26" y="4246010"/>
            <a:ext cx="2286000" cy="1389888"/>
          </a:xfrm>
          <a:prstGeom prst="rect">
            <a:avLst/>
          </a:prstGeom>
        </p:spPr>
      </p:pic>
      <p:pic>
        <p:nvPicPr>
          <p:cNvPr id="21" name="Изображение 20" descr="qd0-6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28" y="1119466"/>
            <a:ext cx="1706880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0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33895" y="1141336"/>
            <a:ext cx="7884000" cy="51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</a:t>
            </a:r>
            <a:endParaRPr lang="ru-RU" dirty="0"/>
          </a:p>
        </p:txBody>
      </p:sp>
      <p:pic>
        <p:nvPicPr>
          <p:cNvPr id="13" name="Изображение 12" descr="linac-hall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8" y="1114004"/>
            <a:ext cx="7925747" cy="52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5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86969" y="1505274"/>
            <a:ext cx="7992000" cy="44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</a:t>
            </a:r>
            <a:endParaRPr lang="ru-RU" dirty="0"/>
          </a:p>
        </p:txBody>
      </p:sp>
      <p:pic>
        <p:nvPicPr>
          <p:cNvPr id="3" name="Изображение 2" descr="DSC_12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8064000" cy="45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8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86969" y="1505274"/>
            <a:ext cx="7992000" cy="44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</a:t>
            </a:r>
            <a:endParaRPr lang="ru-RU" dirty="0"/>
          </a:p>
        </p:txBody>
      </p:sp>
      <p:pic>
        <p:nvPicPr>
          <p:cNvPr id="4" name="Изображение 3" descr="DSC_12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8064000" cy="45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0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86969" y="1505274"/>
            <a:ext cx="7992000" cy="44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</a:t>
            </a:r>
            <a:endParaRPr lang="ru-RU" dirty="0"/>
          </a:p>
        </p:txBody>
      </p:sp>
      <p:pic>
        <p:nvPicPr>
          <p:cNvPr id="3" name="Изображение 2" descr="DSC_12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8064000" cy="45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86969" y="1505274"/>
            <a:ext cx="7992000" cy="44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SUPER-CTAU-FACTORY</a:t>
            </a:r>
            <a:endParaRPr lang="ru-RU" dirty="0"/>
          </a:p>
        </p:txBody>
      </p:sp>
      <p:pic>
        <p:nvPicPr>
          <p:cNvPr id="3" name="Изображение 2" descr="DSC_12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8064000" cy="45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8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COLLIDERS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8455" y="1989000"/>
            <a:ext cx="7540416" cy="2820556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VEP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-1 (1964-1968) E=43÷160 MeV</a:t>
            </a:r>
          </a:p>
          <a:p>
            <a:pPr>
              <a:buFont typeface="Arial"/>
              <a:buChar char="•"/>
            </a:pP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VEPP-2 (1965-1972)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E=120÷670 MeV </a:t>
            </a:r>
          </a:p>
          <a:p>
            <a:pPr>
              <a:buFont typeface="Arial"/>
              <a:buChar char="•"/>
            </a:pPr>
            <a:r>
              <a:rPr 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VEPP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-2M (1974-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2000) 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E=180-700 MeV</a:t>
            </a:r>
          </a:p>
          <a:p>
            <a:pPr>
              <a:buFont typeface="Arial"/>
              <a:buChar char="•"/>
            </a:pP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80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VEPP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-4 (1979-1985) E=1-5.5 </a:t>
            </a:r>
            <a:r>
              <a:rPr 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GeV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3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7785" y="2933680"/>
            <a:ext cx="9076215" cy="911266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06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VEPP-2000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Изображение 6" descr="VEPP-2000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240000"/>
            <a:ext cx="7930896" cy="3444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3300" y="3104900"/>
            <a:ext cx="121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Linac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ILU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2.5 MeV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1697" y="4264338"/>
            <a:ext cx="161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Booster B-3M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250 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9237" y="4492933"/>
            <a:ext cx="144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Booster BEP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825 MeV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5994" y="3334570"/>
            <a:ext cx="9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CMD-3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1037" y="5280005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4941" y="2850359"/>
            <a:ext cx="13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VEPP-2000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024" y="1118579"/>
            <a:ext cx="7903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Since 2006, upgrade since 2013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E = 0.1 ÷ 1 </a:t>
            </a:r>
            <a:r>
              <a:rPr lang="en-US" sz="3200" b="1" dirty="0" err="1" smtClean="0">
                <a:solidFill>
                  <a:srgbClr val="FF0000"/>
                </a:solidFill>
              </a:rPr>
              <a:t>GeV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Round Beams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Beam Energy Calibration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1965" y="594586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e+ convertor</a:t>
            </a:r>
          </a:p>
        </p:txBody>
      </p:sp>
    </p:spTree>
    <p:extLst>
      <p:ext uri="{BB962C8B-B14F-4D97-AF65-F5344CB8AC3E}">
        <p14:creationId xmlns:p14="http://schemas.microsoft.com/office/powerpoint/2010/main" val="348238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VEPP-2000 PARAMETERS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131653"/>
              </p:ext>
            </p:extLst>
          </p:nvPr>
        </p:nvGraphicFramePr>
        <p:xfrm>
          <a:off x="543175" y="1111096"/>
          <a:ext cx="8064000" cy="522000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387345"/>
                <a:gridCol w="2439322"/>
                <a:gridCol w="1237333"/>
              </a:tblGrid>
              <a:tr h="40412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Energy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0.1-1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"/>
                          <a:cs typeface="Times"/>
                        </a:rPr>
                        <a:t>GeV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Circumference</a:t>
                      </a:r>
                      <a:endParaRPr lang="en-US" sz="20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24.39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m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Number of bunches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"/>
                          <a:cs typeface="Times"/>
                        </a:rPr>
                        <a:t>1e</a:t>
                      </a:r>
                      <a:r>
                        <a:rPr lang="en-US" sz="2000" dirty="0" smtClean="0">
                          <a:latin typeface="Times"/>
                          <a:cs typeface="Times"/>
                        </a:rPr>
                        <a:t>+ x</a:t>
                      </a:r>
                      <a:r>
                        <a:rPr lang="en-US" sz="2000" baseline="0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"/>
                          <a:cs typeface="Times"/>
                        </a:rPr>
                        <a:t>1e</a:t>
                      </a:r>
                      <a:r>
                        <a:rPr lang="en-US" sz="2000" baseline="0" dirty="0" smtClean="0">
                          <a:latin typeface="Times"/>
                          <a:cs typeface="Times"/>
                        </a:rPr>
                        <a:t>-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Harmonic number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14</a:t>
                      </a:r>
                      <a:endParaRPr lang="en-US" sz="20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"/>
                          <a:cs typeface="Times"/>
                        </a:rPr>
                        <a:t>Betatron</a:t>
                      </a:r>
                      <a:r>
                        <a:rPr lang="en-US" sz="2000" dirty="0" smtClean="0">
                          <a:latin typeface="Times"/>
                          <a:cs typeface="Times"/>
                        </a:rPr>
                        <a:t> tunes, h/v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"/>
                          <a:cs typeface="Times"/>
                        </a:rPr>
                        <a:t>4.1/2.1</a:t>
                      </a:r>
                      <a:endParaRPr lang="ru-RU" sz="20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Natural chromaticity, h/v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"/>
                          <a:cs typeface="Times"/>
                        </a:rPr>
                        <a:t>-8.8/-5.8</a:t>
                      </a:r>
                      <a:endParaRPr lang="ru-RU" sz="20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Compaction factor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0.</a:t>
                      </a:r>
                      <a:r>
                        <a:rPr lang="ru-RU" sz="2000" dirty="0" smtClean="0">
                          <a:latin typeface="Times"/>
                          <a:cs typeface="Times"/>
                        </a:rPr>
                        <a:t>0</a:t>
                      </a:r>
                      <a:r>
                        <a:rPr lang="en-US" sz="2000" dirty="0" smtClean="0">
                          <a:latin typeface="Times"/>
                          <a:cs typeface="Times"/>
                        </a:rPr>
                        <a:t>36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Max</a:t>
                      </a:r>
                      <a:r>
                        <a:rPr lang="en-US" sz="2000" baseline="0" dirty="0" smtClean="0">
                          <a:latin typeface="Times"/>
                          <a:cs typeface="Times"/>
                        </a:rPr>
                        <a:t> luminosity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1·10</a:t>
                      </a:r>
                      <a:r>
                        <a:rPr lang="en-US" sz="2000" baseline="30000" dirty="0" smtClean="0">
                          <a:latin typeface="Times"/>
                          <a:cs typeface="Times"/>
                        </a:rPr>
                        <a:t>32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"/>
                          <a:cs typeface="Times"/>
                        </a:rPr>
                        <a:t>cm</a:t>
                      </a:r>
                      <a:r>
                        <a:rPr lang="en-US" sz="2000" baseline="30000" dirty="0" smtClean="0">
                          <a:latin typeface="Times"/>
                          <a:cs typeface="Times"/>
                        </a:rPr>
                        <a:t>-2 </a:t>
                      </a:r>
                      <a:r>
                        <a:rPr lang="en-US" sz="2000" baseline="0" dirty="0" smtClean="0">
                          <a:latin typeface="Times"/>
                          <a:cs typeface="Times"/>
                        </a:rPr>
                        <a:t>s</a:t>
                      </a:r>
                      <a:r>
                        <a:rPr lang="en-US" sz="2000" baseline="30000" dirty="0" smtClean="0">
                          <a:latin typeface="Times"/>
                          <a:cs typeface="Times"/>
                        </a:rPr>
                        <a:t>-1</a:t>
                      </a:r>
                      <a:endParaRPr lang="ru-RU" sz="20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"/>
                          <a:cs typeface="Times"/>
                        </a:rPr>
                        <a:t>Bunch</a:t>
                      </a:r>
                      <a:r>
                        <a:rPr lang="en-US" sz="2000" baseline="0" dirty="0" smtClean="0">
                          <a:latin typeface="Times"/>
                          <a:cs typeface="Times"/>
                        </a:rPr>
                        <a:t> current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25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mA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>
                          <a:latin typeface="Times"/>
                          <a:cs typeface="Times"/>
                        </a:rPr>
                        <a:t>Betas</a:t>
                      </a:r>
                      <a:r>
                        <a:rPr lang="en-US" sz="2000" baseline="0" smtClean="0">
                          <a:latin typeface="Times"/>
                          <a:cs typeface="Times"/>
                        </a:rPr>
                        <a:t> @ IP, h/v</a:t>
                      </a:r>
                      <a:endParaRPr lang="ru-RU" sz="2000" b="1" i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10/10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cm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"/>
                          <a:cs typeface="Times"/>
                        </a:rPr>
                        <a:t>Coupling</a:t>
                      </a:r>
                      <a:endParaRPr lang="ru-RU" sz="20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100%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3780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"/>
                          <a:cs typeface="Times"/>
                        </a:rPr>
                        <a:t>Bunch length</a:t>
                      </a:r>
                      <a:endParaRPr lang="ru-RU" sz="20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4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"/>
                          <a:cs typeface="Times"/>
                        </a:rPr>
                        <a:t>cm</a:t>
                      </a:r>
                      <a:endParaRPr lang="ru-RU" sz="20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78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VEPP-2000 LUMINOSITY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indico.ihep.ac.cn</a:t>
            </a:r>
            <a:r>
              <a:rPr lang="en-US" dirty="0"/>
              <a:t>/event/4464/timetable/#</a:t>
            </a:r>
            <a:r>
              <a:rPr lang="en-US" dirty="0" err="1"/>
              <a:t>all.detailed</a:t>
            </a:r>
            <a:endParaRPr lang="ru-RU" dirty="0"/>
          </a:p>
        </p:txBody>
      </p:sp>
      <p:pic>
        <p:nvPicPr>
          <p:cNvPr id="8" name="Рисунок 8" descr="TUOBA03f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820" y="1253790"/>
            <a:ext cx="7920000" cy="492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1926555" y="1562110"/>
            <a:ext cx="1687183" cy="39599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3613738" y="1562110"/>
            <a:ext cx="2932887" cy="395996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6535315" y="1561694"/>
            <a:ext cx="1806869" cy="3959962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7520501" y="1575204"/>
            <a:ext cx="859438" cy="395996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1939648" y="1575204"/>
            <a:ext cx="14166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DA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Touschek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IBS </a:t>
            </a:r>
          </a:p>
          <a:p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87104" y="1574372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Beam-Beam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556253" y="1579374"/>
            <a:ext cx="49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e+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78509" y="453649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Ramping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691859" y="2462693"/>
            <a:ext cx="348297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peak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1.2×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510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612329" y="2060499"/>
            <a:ext cx="349559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peak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2.5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×10</a:t>
            </a:r>
            <a:r>
              <a:rPr lang="ru-RU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74"/>
          <p:cNvSpPr txBox="1">
            <a:spLocks noChangeArrowheads="1"/>
          </p:cNvSpPr>
          <p:nvPr/>
        </p:nvSpPr>
        <p:spPr bwMode="auto">
          <a:xfrm>
            <a:off x="3136899" y="3239349"/>
            <a:ext cx="4037929" cy="489404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defTabSz="407988" hangingPunct="0">
              <a:lnSpc>
                <a:spcPct val="116000"/>
              </a:lnSpc>
              <a:tabLst>
                <a:tab pos="407988" algn="l"/>
                <a:tab pos="814388" algn="l"/>
                <a:tab pos="1222375" algn="l"/>
                <a:tab pos="1630363" algn="l"/>
                <a:tab pos="2038350" algn="l"/>
                <a:tab pos="2444750" algn="l"/>
                <a:tab pos="2852738" algn="l"/>
                <a:tab pos="3260725" algn="l"/>
                <a:tab pos="3667125" algn="l"/>
              </a:tabLst>
            </a:pPr>
            <a:r>
              <a:rPr lang="el-GR" altLang="ja-JP" sz="2400" dirty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</a:t>
            </a:r>
            <a:r>
              <a:rPr lang="ru-RU" altLang="ja-JP" sz="2400" dirty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 = 0</a:t>
            </a:r>
            <a:r>
              <a:rPr lang="en-US" altLang="ja-JP" sz="2400" dirty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.175     </a:t>
            </a:r>
            <a:r>
              <a:rPr lang="ru-RU" altLang="ja-JP" sz="2400" dirty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</a:t>
            </a:r>
            <a:r>
              <a:rPr lang="ru-RU" altLang="ja-JP" sz="2400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latin typeface="Times"/>
                <a:cs typeface="Times"/>
              </a:rPr>
              <a:t>=</a:t>
            </a:r>
            <a:r>
              <a:rPr lang="ru-RU" altLang="ja-JP" sz="2400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ru-RU" altLang="ja-JP" sz="2400" b="1" dirty="0">
                <a:solidFill>
                  <a:srgbClr val="FF0000"/>
                </a:solidFill>
                <a:latin typeface="Times"/>
                <a:cs typeface="Times"/>
              </a:rPr>
              <a:t>0.125</a:t>
            </a:r>
            <a:r>
              <a:rPr lang="en-US" altLang="ja-JP" sz="2400" dirty="0">
                <a:solidFill>
                  <a:srgbClr val="FF0000"/>
                </a:solidFill>
                <a:latin typeface="Times"/>
                <a:cs typeface="Times"/>
              </a:rPr>
              <a:t>/</a:t>
            </a:r>
            <a:r>
              <a:rPr lang="en-US" altLang="ja-JP" sz="2400" dirty="0" smtClean="0">
                <a:solidFill>
                  <a:srgbClr val="FF0000"/>
                </a:solidFill>
                <a:latin typeface="Times"/>
                <a:cs typeface="Times"/>
              </a:rPr>
              <a:t>IP</a:t>
            </a:r>
            <a:endParaRPr lang="el-GR" sz="2400" dirty="0">
              <a:solidFill>
                <a:srgbClr val="FF0000"/>
              </a:solidFill>
              <a:latin typeface="Times"/>
              <a:ea typeface="ＭＳ Ｐゴシック" pitchFamily="34" charset="-128"/>
              <a:cs typeface="Times"/>
              <a:sym typeface="Symbol" pitchFamily="18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8719" y="430566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 ~ E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4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6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3175" y="112461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7" descr="K-500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2" y="2704209"/>
            <a:ext cx="2468653" cy="3564420"/>
          </a:xfrm>
          <a:prstGeom prst="rect">
            <a:avLst/>
          </a:prstGeom>
        </p:spPr>
      </p:pic>
      <p:pic>
        <p:nvPicPr>
          <p:cNvPr id="3" name="Изображение 2" descr="VEPP-2000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240000"/>
            <a:ext cx="7930896" cy="3444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9237" y="4492933"/>
            <a:ext cx="144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Booster BEP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1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GeV</a:t>
            </a:r>
            <a:endParaRPr lang="en-US" b="1" dirty="0" smtClean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5994" y="3334570"/>
            <a:ext cx="9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CMD-3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1037" y="5280005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SND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4941" y="2850359"/>
            <a:ext cx="13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VEPP-2000</a:t>
            </a:r>
          </a:p>
        </p:txBody>
      </p:sp>
      <p:pic>
        <p:nvPicPr>
          <p:cNvPr id="28" name="Изображение 27" descr="VEPP5 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9" y="1186965"/>
            <a:ext cx="7882379" cy="15688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7072" y="1819462"/>
            <a:ext cx="76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gun</a:t>
            </a:r>
            <a:endParaRPr lang="ru-RU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4086" y="1477150"/>
            <a:ext cx="89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e-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linac</a:t>
            </a:r>
            <a:endParaRPr lang="ru-RU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2980" y="2302224"/>
            <a:ext cx="95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r>
              <a:rPr lang="en-US" b="1" dirty="0">
                <a:solidFill>
                  <a:srgbClr val="000090"/>
                </a:solidFill>
                <a:latin typeface="Times"/>
                <a:cs typeface="Times"/>
              </a:rPr>
              <a:t>+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linac</a:t>
            </a:r>
            <a:endParaRPr lang="ru-RU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6137" y="193289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e+ convertor</a:t>
            </a:r>
            <a:endParaRPr lang="ru-RU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6914" y="1159946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New </a:t>
            </a:r>
            <a:r>
              <a:rPr lang="en-US" b="1" dirty="0" err="1" smtClean="0">
                <a:solidFill>
                  <a:srgbClr val="000090"/>
                </a:solidFill>
                <a:latin typeface="Times"/>
                <a:cs typeface="Times"/>
              </a:rPr>
              <a:t>e+e</a:t>
            </a:r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- Injector 510 MeV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2795" y="1579574"/>
            <a:ext cx="109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Damping 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Ring</a:t>
            </a:r>
            <a:endParaRPr lang="ru-RU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33331" y="3120647"/>
            <a:ext cx="2416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New Transfer Channel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200 meters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510 MeV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11654" y="135446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e+</a:t>
            </a:r>
            <a:endParaRPr lang="ru-RU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38678" y="1990586"/>
            <a:ext cx="36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Times"/>
                <a:cs typeface="Times"/>
              </a:rPr>
              <a:t>e-</a:t>
            </a:r>
            <a:endParaRPr lang="ru-RU" b="1" dirty="0">
              <a:solidFill>
                <a:srgbClr val="000090"/>
              </a:solidFill>
              <a:latin typeface="Times"/>
              <a:cs typeface="Times"/>
            </a:endParaRPr>
          </a:p>
        </p:txBody>
      </p:sp>
      <p:pic>
        <p:nvPicPr>
          <p:cNvPr id="23" name="Picture 17" descr="ca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0"/>
          <a:stretch>
            <a:fillRect/>
          </a:stretch>
        </p:blipFill>
        <p:spPr bwMode="auto">
          <a:xfrm>
            <a:off x="4946155" y="3366311"/>
            <a:ext cx="3661020" cy="29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IMG_497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1" b="16135"/>
          <a:stretch>
            <a:fillRect/>
          </a:stretch>
        </p:blipFill>
        <p:spPr bwMode="auto">
          <a:xfrm>
            <a:off x="543175" y="3256773"/>
            <a:ext cx="4504042" cy="308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IMG_49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0" b="21051"/>
          <a:stretch>
            <a:fillRect/>
          </a:stretch>
        </p:blipFill>
        <p:spPr bwMode="auto">
          <a:xfrm>
            <a:off x="543175" y="1111100"/>
            <a:ext cx="8064000" cy="229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00" y="1257935"/>
            <a:ext cx="6558605" cy="491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VEPP-2000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24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OF BEP BOOSTER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175" y="1111100"/>
            <a:ext cx="806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05" y="1304828"/>
            <a:ext cx="4796624" cy="473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1619" y="3463092"/>
            <a:ext cx="4572000" cy="2796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injection septum magnet</a:t>
            </a:r>
            <a:endParaRPr lang="ru-RU" sz="1600" b="1" dirty="0">
              <a:solidFill>
                <a:srgbClr val="00009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New RF</a:t>
            </a:r>
            <a:endParaRPr lang="ru-RU" sz="1600" b="1" dirty="0">
              <a:solidFill>
                <a:srgbClr val="00009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Modification </a:t>
            </a: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12+1 bending magnets</a:t>
            </a: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New </a:t>
            </a: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correction </a:t>
            </a: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coils</a:t>
            </a:r>
            <a:endParaRPr lang="ru-RU" sz="1600" b="1" dirty="0">
              <a:solidFill>
                <a:srgbClr val="00009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Modification of </a:t>
            </a:r>
            <a:r>
              <a:rPr lang="ru-RU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24 </a:t>
            </a:r>
            <a:r>
              <a:rPr lang="en-US" sz="16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quadrupoles</a:t>
            </a:r>
            <a:endParaRPr lang="en-US" sz="1600" b="1" dirty="0">
              <a:solidFill>
                <a:srgbClr val="00009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New correction coils in</a:t>
            </a:r>
            <a:r>
              <a:rPr lang="ru-RU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F-quads</a:t>
            </a:r>
            <a:endParaRPr lang="ru-RU" sz="1600" b="1" dirty="0" smtClean="0">
              <a:solidFill>
                <a:srgbClr val="00009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X-corrections in D-quads</a:t>
            </a:r>
            <a:endParaRPr lang="ru-RU" sz="1600" b="1" dirty="0" smtClean="0">
              <a:solidFill>
                <a:srgbClr val="00009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Vacuum </a:t>
            </a: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chamber </a:t>
            </a: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modification</a:t>
            </a:r>
            <a:endParaRPr lang="ru-RU" sz="1600" b="1" dirty="0">
              <a:solidFill>
                <a:srgbClr val="00009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New </a:t>
            </a:r>
            <a:r>
              <a:rPr lang="en-US" sz="16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BUMP</a:t>
            </a:r>
            <a:endParaRPr lang="ru-RU" sz="1600" b="1" dirty="0">
              <a:solidFill>
                <a:srgbClr val="00009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176213" lvl="1" indent="-176213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SR channel</a:t>
            </a: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350393"/>
              </p:ext>
            </p:extLst>
          </p:nvPr>
        </p:nvGraphicFramePr>
        <p:xfrm>
          <a:off x="797184" y="1196747"/>
          <a:ext cx="3026616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1930"/>
                <a:gridCol w="648558"/>
                <a:gridCol w="716128"/>
              </a:tblGrid>
              <a:tr h="147910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Energy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0.4-1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err="1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GeV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81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Revolution</a:t>
                      </a:r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 frequency</a:t>
                      </a:r>
                      <a:endParaRPr lang="en-US" sz="12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13.414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MHz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81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Bending</a:t>
                      </a:r>
                      <a:r>
                        <a:rPr lang="en-US" sz="1200" b="1" i="0" baseline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 radius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128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cm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81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Energy loss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70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err="1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keV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81">
                <a:tc>
                  <a:txBody>
                    <a:bodyPr/>
                    <a:lstStyle/>
                    <a:p>
                      <a:r>
                        <a:rPr lang="en-US" sz="1200" b="1" i="0" dirty="0" err="1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Emittance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86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err="1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nm·rad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81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Harmonic number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81">
                <a:tc>
                  <a:txBody>
                    <a:bodyPr/>
                    <a:lstStyle/>
                    <a:p>
                      <a:r>
                        <a:rPr lang="en-US" sz="1200" b="1" i="0" dirty="0" err="1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Betatron</a:t>
                      </a:r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 tunes, h/v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3.4/2.4</a:t>
                      </a:r>
                      <a:endParaRPr lang="ru-RU" sz="1200" b="1" i="0" dirty="0" smtClean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81">
                <a:tc>
                  <a:txBody>
                    <a:bodyPr/>
                    <a:lstStyle/>
                    <a:p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Compaction factor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0.</a:t>
                      </a:r>
                      <a:r>
                        <a:rPr lang="ru-RU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0</a:t>
                      </a:r>
                      <a:r>
                        <a:rPr lang="en-US" sz="1200" b="1" i="0" dirty="0" smtClean="0">
                          <a:solidFill>
                            <a:schemeClr val="bg1"/>
                          </a:solidFill>
                          <a:latin typeface="Times"/>
                          <a:cs typeface="Times"/>
                        </a:rPr>
                        <a:t>6</a:t>
                      </a:r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0" dirty="0">
                        <a:solidFill>
                          <a:schemeClr val="bg1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955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Форма волны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Орбита.thmx</Template>
  <TotalTime>5600</TotalTime>
  <Words>1321</Words>
  <Application>Microsoft Macintosh PowerPoint</Application>
  <PresentationFormat>Экран (4:3)</PresentationFormat>
  <Paragraphs>376</Paragraphs>
  <Slides>40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Orbit</vt:lpstr>
      <vt:lpstr>Equation</vt:lpstr>
      <vt:lpstr>STATUS AND PROSPECTS OF E+E-  COLLIDERS AT BINP</vt:lpstr>
      <vt:lpstr>Презентация PowerPoint</vt:lpstr>
      <vt:lpstr>Презентация PowerPoint</vt:lpstr>
      <vt:lpstr>PREVIOUS COLLIDERS</vt:lpstr>
      <vt:lpstr>VEPP-2000</vt:lpstr>
      <vt:lpstr>VEPP-2000 PARAMETERS</vt:lpstr>
      <vt:lpstr>VEPP-2000 LUMINOSITY</vt:lpstr>
      <vt:lpstr>UPGRADE OF VEPP-2000</vt:lpstr>
      <vt:lpstr>UPGRADE OF BEP BOOSTER</vt:lpstr>
      <vt:lpstr>UPGRADE OF BEP BOOSTER</vt:lpstr>
      <vt:lpstr>UPGRADE OF BEP BOOSTER</vt:lpstr>
      <vt:lpstr>UPGRADE OF VEPP-2000</vt:lpstr>
      <vt:lpstr>VEPP-4M</vt:lpstr>
      <vt:lpstr>VEPP-4M PARAMETERS</vt:lpstr>
      <vt:lpstr>KEDR @ VEPP-4M</vt:lpstr>
      <vt:lpstr>E+E- TAGGET SYSTEM @ VEPP-4M</vt:lpstr>
      <vt:lpstr>VEPP-4M LUMINOSITY</vt:lpstr>
      <vt:lpstr>VEPP-4M RD BEAM ENERGY CALIBRATION</vt:lpstr>
      <vt:lpstr>VEPP-4M CBS BEAM ENERGY CALIBRATION</vt:lpstr>
      <vt:lpstr>BEAM TEST FACILITY @ VEPP-4M</vt:lpstr>
      <vt:lpstr>BEAM TEST FACILITY @ VEPP-4M</vt:lpstr>
      <vt:lpstr>DEUTERON @ VEPP-3</vt:lpstr>
      <vt:lpstr>VEPP-4M PLANS</vt:lpstr>
      <vt:lpstr>SUPER-CTAU-FACTORY</vt:lpstr>
      <vt:lpstr>SUPER-CTAU-FACTORY PHYSICS</vt:lpstr>
      <vt:lpstr>SUPER-CTAU-FACTORY PHYSICS</vt:lpstr>
      <vt:lpstr>SUPER-CTAU-FACTORY SPECIFICATION</vt:lpstr>
      <vt:lpstr>SUPER-CTAU-FACTORY CONCEPT</vt:lpstr>
      <vt:lpstr>SUPER-CTAU-FACTORY LAYOUT</vt:lpstr>
      <vt:lpstr>SUPER-CTAU-FACTORY LAYOUT</vt:lpstr>
      <vt:lpstr>SUPER-CTAU-FACTORY DETECTOR</vt:lpstr>
      <vt:lpstr>SUPER-CTAU-FACTORY PARAMETERS</vt:lpstr>
      <vt:lpstr>SUPER-CTAU-FACTORY POLARIZATION</vt:lpstr>
      <vt:lpstr>SUPER-CTAU-FACTORY QD0</vt:lpstr>
      <vt:lpstr>SUPER-CTAU-FACTORY</vt:lpstr>
      <vt:lpstr>SUPER-CTAU-FACTORY</vt:lpstr>
      <vt:lpstr>SUPER-CTAU-FACTORY</vt:lpstr>
      <vt:lpstr>SUPER-CTAU-FACTORY</vt:lpstr>
      <vt:lpstr>SUPER-CTAU-FACTORY</vt:lpstr>
      <vt:lpstr>THANK YOU</vt:lpstr>
    </vt:vector>
  </TitlesOfParts>
  <Manager/>
  <Company>BINP SB RAS, Novosibirsk, Russia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prospects of e+e- colliders at BINP</dc:title>
  <dc:subject/>
  <dc:creator>Pavel Piminov</dc:creator>
  <cp:keywords/>
  <dc:description/>
  <cp:lastModifiedBy>Pavel Piminov</cp:lastModifiedBy>
  <cp:revision>167</cp:revision>
  <dcterms:created xsi:type="dcterms:W3CDTF">2015-04-20T04:35:24Z</dcterms:created>
  <dcterms:modified xsi:type="dcterms:W3CDTF">2015-09-26T08:29:55Z</dcterms:modified>
  <cp:category/>
</cp:coreProperties>
</file>