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6" r:id="rId3"/>
    <p:sldId id="257" r:id="rId4"/>
    <p:sldId id="258" r:id="rId5"/>
    <p:sldId id="259" r:id="rId6"/>
    <p:sldId id="275" r:id="rId7"/>
    <p:sldId id="260" r:id="rId8"/>
    <p:sldId id="261" r:id="rId9"/>
    <p:sldId id="273" r:id="rId10"/>
    <p:sldId id="274" r:id="rId11"/>
    <p:sldId id="262" r:id="rId12"/>
    <p:sldId id="263" r:id="rId13"/>
    <p:sldId id="264" r:id="rId14"/>
    <p:sldId id="276" r:id="rId15"/>
    <p:sldId id="265" r:id="rId16"/>
    <p:sldId id="267" r:id="rId17"/>
    <p:sldId id="266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40" autoAdjust="0"/>
  </p:normalViewPr>
  <p:slideViewPr>
    <p:cSldViewPr>
      <p:cViewPr varScale="1">
        <p:scale>
          <a:sx n="85" d="100"/>
          <a:sy n="85" d="100"/>
        </p:scale>
        <p:origin x="-10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jpe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42875"/>
            <a:ext cx="9144000" cy="285750"/>
          </a:xfrm>
          <a:prstGeom prst="rect">
            <a:avLst/>
          </a:prstGeom>
          <a:gradFill rotWithShape="0">
            <a:gsLst>
              <a:gs pos="0">
                <a:srgbClr val="78A3CE"/>
              </a:gs>
              <a:gs pos="50000">
                <a:srgbClr val="78A3CE">
                  <a:gamma/>
                  <a:tint val="0"/>
                  <a:invGamma/>
                </a:srgbClr>
              </a:gs>
              <a:gs pos="100000">
                <a:srgbClr val="78A3CE"/>
              </a:gs>
            </a:gsLst>
            <a:lin ang="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pic>
        <p:nvPicPr>
          <p:cNvPr id="5" name="Picture 4" descr="NM 2-2-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38" y="0"/>
            <a:ext cx="1100137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3214688" y="0"/>
            <a:ext cx="1571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5" rIns="91431" bIns="45715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800" b="1" i="1" dirty="0">
                <a:solidFill>
                  <a:srgbClr val="1E3980"/>
                </a:solidFill>
                <a:latin typeface="Trebuchet MS" pitchFamily="34" charset="0"/>
                <a:ea typeface="+mn-ea"/>
              </a:rPr>
              <a:t>  </a:t>
            </a:r>
            <a:r>
              <a:rPr kumimoji="1" lang="en-US" altLang="zh-CN" sz="2800" b="1" dirty="0">
                <a:solidFill>
                  <a:srgbClr val="1E3980"/>
                </a:solidFill>
                <a:latin typeface="CG Times" pitchFamily="18" charset="0"/>
                <a:ea typeface="创艺繁隶书" pitchFamily="2" charset="-122"/>
              </a:rPr>
              <a:t>ASIPP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 userDrawn="1"/>
        </p:nvSpPr>
        <p:spPr bwMode="auto">
          <a:xfrm>
            <a:off x="7643813" y="142875"/>
            <a:ext cx="1071562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EAST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Century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4D0F-7A8C-4E18-8055-E74F7B3FE909}" type="datetimeFigureOut">
              <a:rPr lang="zh-CN" altLang="en-US"/>
              <a:pPr>
                <a:defRPr/>
              </a:pPr>
              <a:t>2009-5-10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B102F-98AF-4B4B-8BCD-6DA7D49402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C0553-C176-4501-B930-A19A25191279}" type="datetimeFigureOut">
              <a:rPr lang="zh-CN" altLang="en-US"/>
              <a:pPr>
                <a:defRPr/>
              </a:pPr>
              <a:t>2009-5-10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E0427-69DF-4EE2-B7A2-5B057F400C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6822-432F-47EE-A0A3-681F220AF94C}" type="datetimeFigureOut">
              <a:rPr lang="zh-CN" altLang="en-US" smtClean="0"/>
              <a:pPr/>
              <a:t>2009-5-10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C2D-4ECB-4B01-AD1F-FB026A278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6822-432F-47EE-A0A3-681F220AF94C}" type="datetimeFigureOut">
              <a:rPr lang="zh-CN" altLang="en-US" smtClean="0"/>
              <a:pPr/>
              <a:t>2009-5-10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C2D-4ECB-4B01-AD1F-FB026A278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6822-432F-47EE-A0A3-681F220AF94C}" type="datetimeFigureOut">
              <a:rPr lang="zh-CN" altLang="en-US" smtClean="0"/>
              <a:pPr/>
              <a:t>2009-5-10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C2D-4ECB-4B01-AD1F-FB026A278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6822-432F-47EE-A0A3-681F220AF94C}" type="datetimeFigureOut">
              <a:rPr lang="zh-CN" altLang="en-US" smtClean="0"/>
              <a:pPr/>
              <a:t>2009-5-10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C2D-4ECB-4B01-AD1F-FB026A278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6822-432F-47EE-A0A3-681F220AF94C}" type="datetimeFigureOut">
              <a:rPr lang="zh-CN" altLang="en-US" smtClean="0"/>
              <a:pPr/>
              <a:t>2009-5-10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C2D-4ECB-4B01-AD1F-FB026A278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6822-432F-47EE-A0A3-681F220AF94C}" type="datetimeFigureOut">
              <a:rPr lang="zh-CN" altLang="en-US" smtClean="0"/>
              <a:pPr/>
              <a:t>2009-5-10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C2D-4ECB-4B01-AD1F-FB026A278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6822-432F-47EE-A0A3-681F220AF94C}" type="datetimeFigureOut">
              <a:rPr lang="zh-CN" altLang="en-US" smtClean="0"/>
              <a:pPr/>
              <a:t>2009-5-10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C2D-4ECB-4B01-AD1F-FB026A278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6822-432F-47EE-A0A3-681F220AF94C}" type="datetimeFigureOut">
              <a:rPr lang="zh-CN" altLang="en-US" smtClean="0"/>
              <a:pPr/>
              <a:t>2009-5-10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C2D-4ECB-4B01-AD1F-FB026A278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42875"/>
            <a:ext cx="9144000" cy="285750"/>
          </a:xfrm>
          <a:prstGeom prst="rect">
            <a:avLst/>
          </a:prstGeom>
          <a:gradFill rotWithShape="0">
            <a:gsLst>
              <a:gs pos="0">
                <a:srgbClr val="78A3CE"/>
              </a:gs>
              <a:gs pos="50000">
                <a:srgbClr val="78A3CE">
                  <a:gamma/>
                  <a:tint val="0"/>
                  <a:invGamma/>
                </a:srgbClr>
              </a:gs>
              <a:gs pos="100000">
                <a:srgbClr val="78A3CE"/>
              </a:gs>
            </a:gsLst>
            <a:lin ang="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pic>
        <p:nvPicPr>
          <p:cNvPr id="5" name="Picture 4" descr="NM 2-2-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38" y="0"/>
            <a:ext cx="1100137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3214688" y="0"/>
            <a:ext cx="1571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5" rIns="91431" bIns="45715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800" b="1" i="1" dirty="0">
                <a:solidFill>
                  <a:srgbClr val="1E3980"/>
                </a:solidFill>
                <a:latin typeface="Trebuchet MS" pitchFamily="34" charset="0"/>
                <a:ea typeface="+mn-ea"/>
              </a:rPr>
              <a:t>  </a:t>
            </a:r>
            <a:r>
              <a:rPr kumimoji="1" lang="en-US" altLang="zh-CN" sz="2800" b="1" dirty="0">
                <a:solidFill>
                  <a:srgbClr val="1E3980"/>
                </a:solidFill>
                <a:latin typeface="CG Times" pitchFamily="18" charset="0"/>
                <a:ea typeface="创艺繁隶书" pitchFamily="2" charset="-122"/>
              </a:rPr>
              <a:t>ASIPP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 userDrawn="1"/>
        </p:nvSpPr>
        <p:spPr bwMode="auto">
          <a:xfrm>
            <a:off x="7643813" y="142875"/>
            <a:ext cx="1071562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EAST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14380"/>
          </a:xfrm>
        </p:spPr>
        <p:txBody>
          <a:bodyPr/>
          <a:lstStyle>
            <a:lvl1pPr>
              <a:defRPr sz="4000" baseline="0"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" pitchFamily="18" charset="0"/>
              </a:defRPr>
            </a:lvl1pPr>
            <a:lvl2pPr>
              <a:defRPr baseline="0">
                <a:latin typeface="Times" pitchFamily="18" charset="0"/>
              </a:defRPr>
            </a:lvl2pPr>
            <a:lvl3pPr>
              <a:defRPr baseline="0">
                <a:latin typeface="Times" pitchFamily="18" charset="0"/>
              </a:defRPr>
            </a:lvl3pPr>
            <a:lvl4pPr>
              <a:defRPr baseline="0">
                <a:latin typeface="Times" pitchFamily="18" charset="0"/>
              </a:defRPr>
            </a:lvl4pPr>
            <a:lvl5pPr>
              <a:defRPr baseline="0">
                <a:latin typeface="Times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6822-432F-47EE-A0A3-681F220AF94C}" type="datetimeFigureOut">
              <a:rPr lang="zh-CN" altLang="en-US" smtClean="0"/>
              <a:pPr/>
              <a:t>2009-5-10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C2D-4ECB-4B01-AD1F-FB026A278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6822-432F-47EE-A0A3-681F220AF94C}" type="datetimeFigureOut">
              <a:rPr lang="zh-CN" altLang="en-US" smtClean="0"/>
              <a:pPr/>
              <a:t>2009-5-10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C2D-4ECB-4B01-AD1F-FB026A278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6822-432F-47EE-A0A3-681F220AF94C}" type="datetimeFigureOut">
              <a:rPr lang="zh-CN" altLang="en-US" smtClean="0"/>
              <a:pPr/>
              <a:t>2009-5-10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FC2D-4ECB-4B01-AD1F-FB026A278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7A7D7-3131-453F-916F-DC35729E2247}" type="datetimeFigureOut">
              <a:rPr lang="zh-CN" altLang="en-US"/>
              <a:pPr>
                <a:defRPr/>
              </a:pPr>
              <a:t>2009-5-10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500166" y="57864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81837-8817-4ACA-88D3-BB9EA11AA94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1068D-C755-4242-83B5-771BA950E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DDCAA-54FA-4C2F-A503-4265DB96A856}" type="datetimeFigureOut">
              <a:rPr lang="zh-CN" altLang="en-US"/>
              <a:pPr>
                <a:defRPr/>
              </a:pPr>
              <a:t>2009-5-10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9E9DA-0DA0-4F70-AE21-381B4D52C3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BFA1E-C7C7-4951-AF40-D6D3A95A81F2}" type="datetimeFigureOut">
              <a:rPr lang="zh-CN" altLang="en-US"/>
              <a:pPr>
                <a:defRPr/>
              </a:pPr>
              <a:t>2009-5-10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15304-D03A-43A8-A854-CFCCED0124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6ACB5-A55B-4D85-842B-B209352B8A16}" type="datetimeFigureOut">
              <a:rPr lang="zh-CN" altLang="en-US"/>
              <a:pPr>
                <a:defRPr/>
              </a:pPr>
              <a:t>2009-5-10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1D3A9-F37D-4A0D-B243-4655F17CE6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E5296-34E6-48B4-A081-F4D088464419}" type="datetimeFigureOut">
              <a:rPr lang="zh-CN" altLang="en-US"/>
              <a:pPr>
                <a:defRPr/>
              </a:pPr>
              <a:t>2009-5-10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97BEC-E106-46E7-879D-9EE2C5B576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CC4D9-F07A-4535-98C2-9F5349A4B680}" type="datetimeFigureOut">
              <a:rPr lang="zh-CN" altLang="en-US"/>
              <a:pPr>
                <a:defRPr/>
              </a:pPr>
              <a:t>2009-5-10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2AACD-4524-442F-8131-69F419DC3D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" name="页脚占位符 4"/>
          <p:cNvSpPr txBox="1">
            <a:spLocks/>
          </p:cNvSpPr>
          <p:nvPr userDrawn="1"/>
        </p:nvSpPr>
        <p:spPr>
          <a:xfrm>
            <a:off x="3643306" y="6500834"/>
            <a:ext cx="5286443" cy="357166"/>
          </a:xfrm>
          <a:prstGeom prst="rect">
            <a:avLst/>
          </a:prstGeom>
        </p:spPr>
        <p:txBody>
          <a:bodyPr/>
          <a:lstStyle>
            <a:lvl1pPr>
              <a:defRPr sz="1200" b="1" dirty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16</a:t>
            </a:r>
            <a:r>
              <a:rPr kumimoji="0" lang="en-US" altLang="zh-CN" sz="1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th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IEEE NPSS Real Time Conference 2009 May 10 – 15, 2009 IHEP Beijing 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China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76822-432F-47EE-A0A3-681F220AF94C}" type="datetimeFigureOut">
              <a:rPr lang="zh-CN" altLang="en-US" smtClean="0"/>
              <a:pPr/>
              <a:t>2009-5-10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4FC2D-4ECB-4B01-AD1F-FB026A278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hyperlink" Target="http://www.npss-confs.org/rtc/program/ListProgram.asp?PID=TDAP-32" TargetMode="External"/><Relationship Id="rId4" Type="http://schemas.openxmlformats.org/officeDocument/2006/relationships/hyperlink" Target="http://www.npss-confs.org/rtc/program/ListProgram.asp?PID=TDAP-1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202.127.205.1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202.127.205.1/logbk/webscope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75" y="100012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b="1" dirty="0" smtClean="0"/>
              <a:t>Current Status of EAST Plasma Control and Data Acquisition</a:t>
            </a:r>
            <a:endParaRPr lang="zh-CN" altLang="en-US" b="1" dirty="0" smtClean="0"/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928688" y="3886200"/>
            <a:ext cx="7572375" cy="1114436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Bingjia Xiao &amp; EAST CODAC group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Institute of Plasma Physics, Chinese Academy of Sciences</a:t>
            </a:r>
            <a:endParaRPr lang="zh-CN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14380"/>
          </a:xfrm>
        </p:spPr>
        <p:txBody>
          <a:bodyPr/>
          <a:lstStyle/>
          <a:p>
            <a:r>
              <a:rPr lang="en-US" altLang="zh-CN" sz="3200" dirty="0" smtClean="0"/>
              <a:t>Plasma shape feedback control: #13928</a:t>
            </a:r>
            <a:endParaRPr lang="zh-CN" altLang="en-US" sz="3200" dirty="0"/>
          </a:p>
        </p:txBody>
      </p:sp>
      <p:cxnSp>
        <p:nvCxnSpPr>
          <p:cNvPr id="14" name="直接连接符 13"/>
          <p:cNvCxnSpPr/>
          <p:nvPr/>
        </p:nvCxnSpPr>
        <p:spPr>
          <a:xfrm rot="5400000">
            <a:off x="1857356" y="3214686"/>
            <a:ext cx="36433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2428860" y="3571876"/>
            <a:ext cx="2500330" cy="714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/>
          <p:nvPr/>
        </p:nvCxnSpPr>
        <p:spPr>
          <a:xfrm flipV="1">
            <a:off x="3786182" y="1785926"/>
            <a:ext cx="1357322" cy="6429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0" y="1214422"/>
            <a:ext cx="8515369" cy="5391166"/>
            <a:chOff x="0" y="1214422"/>
            <a:chExt cx="8515369" cy="5391166"/>
          </a:xfrm>
        </p:grpSpPr>
        <p:sp>
          <p:nvSpPr>
            <p:cNvPr id="7" name="TextBox 11"/>
            <p:cNvSpPr txBox="1">
              <a:spLocks noChangeArrowheads="1"/>
            </p:cNvSpPr>
            <p:nvPr/>
          </p:nvSpPr>
          <p:spPr bwMode="auto">
            <a:xfrm>
              <a:off x="714375" y="6143625"/>
              <a:ext cx="77866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dirty="0">
                  <a:latin typeface="Calibri" pitchFamily="34" charset="0"/>
                </a:rPr>
                <a:t>540 ms                            1752 ms                           2040 ms</a:t>
              </a:r>
              <a:endParaRPr lang="zh-CN" altLang="en-US" sz="2400" dirty="0">
                <a:latin typeface="Calibri" pitchFamily="34" charset="0"/>
              </a:endParaRPr>
            </a:p>
          </p:txBody>
        </p:sp>
        <p:pic>
          <p:nvPicPr>
            <p:cNvPr id="4" name="图片 7" descr="13928_570_rtefit.eps"/>
            <p:cNvPicPr>
              <a:picLocks noChangeAspect="1"/>
            </p:cNvPicPr>
            <p:nvPr/>
          </p:nvPicPr>
          <p:blipFill>
            <a:blip r:embed="rId2"/>
            <a:srcRect l="19780" r="7184" b="298"/>
            <a:stretch>
              <a:fillRect/>
            </a:stretch>
          </p:blipFill>
          <p:spPr bwMode="auto">
            <a:xfrm>
              <a:off x="0" y="1428736"/>
              <a:ext cx="2743232" cy="4343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图片 8" descr="13928_2040_rtefit.eps"/>
            <p:cNvPicPr>
              <a:picLocks noChangeAspect="1"/>
            </p:cNvPicPr>
            <p:nvPr/>
          </p:nvPicPr>
          <p:blipFill>
            <a:blip r:embed="rId3"/>
            <a:srcRect l="19780" t="3935" r="5663" b="2921"/>
            <a:stretch>
              <a:fillRect/>
            </a:stretch>
          </p:blipFill>
          <p:spPr bwMode="auto">
            <a:xfrm>
              <a:off x="5715008" y="1428736"/>
              <a:ext cx="2800361" cy="4057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图片 10" descr="13928_1752_rtefit.eps"/>
            <p:cNvPicPr>
              <a:picLocks noChangeAspect="1"/>
            </p:cNvPicPr>
            <p:nvPr/>
          </p:nvPicPr>
          <p:blipFill>
            <a:blip r:embed="rId4"/>
            <a:srcRect l="20508" t="5396" r="7396"/>
            <a:stretch>
              <a:fillRect/>
            </a:stretch>
          </p:blipFill>
          <p:spPr bwMode="auto">
            <a:xfrm>
              <a:off x="2357422" y="1643050"/>
              <a:ext cx="2707926" cy="412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9" descr="13928_0.597713_45.jpg"/>
            <p:cNvPicPr>
              <a:picLocks noChangeAspect="1"/>
            </p:cNvPicPr>
            <p:nvPr/>
          </p:nvPicPr>
          <p:blipFill>
            <a:blip r:embed="rId5"/>
            <a:srcRect l="44283" t="17857" r="11128" b="17857"/>
            <a:stretch>
              <a:fillRect/>
            </a:stretch>
          </p:blipFill>
          <p:spPr>
            <a:xfrm>
              <a:off x="214282" y="4214818"/>
              <a:ext cx="1699520" cy="183023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714876" y="1214422"/>
              <a:ext cx="857256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HCN Chord length</a:t>
              </a:r>
              <a:endParaRPr lang="zh-CN" altLang="en-US" dirty="0"/>
            </a:p>
          </p:txBody>
        </p:sp>
      </p:grpSp>
      <p:pic>
        <p:nvPicPr>
          <p:cNvPr id="11" name="图片 10" descr="13928_1.713837_130.jpg"/>
          <p:cNvPicPr>
            <a:picLocks noChangeAspect="1"/>
          </p:cNvPicPr>
          <p:nvPr/>
        </p:nvPicPr>
        <p:blipFill>
          <a:blip r:embed="rId6"/>
          <a:srcRect l="46570" r="15701" b="2551"/>
          <a:stretch>
            <a:fillRect/>
          </a:stretch>
        </p:blipFill>
        <p:spPr>
          <a:xfrm>
            <a:off x="4500562" y="3429000"/>
            <a:ext cx="1444100" cy="2786082"/>
          </a:xfrm>
          <a:prstGeom prst="rect">
            <a:avLst/>
          </a:prstGeom>
        </p:spPr>
      </p:pic>
      <p:pic>
        <p:nvPicPr>
          <p:cNvPr id="12" name="图片 11" descr="13928_2.039906_155.jpg"/>
          <p:cNvPicPr>
            <a:picLocks noChangeAspect="1"/>
          </p:cNvPicPr>
          <p:nvPr/>
        </p:nvPicPr>
        <p:blipFill>
          <a:blip r:embed="rId7"/>
          <a:srcRect l="46570" t="1020" r="12271"/>
          <a:stretch>
            <a:fillRect/>
          </a:stretch>
        </p:blipFill>
        <p:spPr>
          <a:xfrm>
            <a:off x="7606245" y="3429000"/>
            <a:ext cx="1568785" cy="2817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Plasma density feedback control</a:t>
            </a:r>
            <a:endParaRPr lang="zh-CN" altLang="en-US" sz="3600" dirty="0"/>
          </a:p>
        </p:txBody>
      </p:sp>
      <p:pic>
        <p:nvPicPr>
          <p:cNvPr id="5" name="Picture 8" descr="density parameters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3313112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ensity_control_128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285860"/>
            <a:ext cx="711729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14380"/>
          </a:xfrm>
        </p:spPr>
        <p:txBody>
          <a:bodyPr/>
          <a:lstStyle/>
          <a:p>
            <a:r>
              <a:rPr lang="en-US" altLang="zh-CN" dirty="0" smtClean="0"/>
              <a:t>EAST data acquisition</a:t>
            </a:r>
            <a:endParaRPr lang="zh-CN" altLang="en-US" dirty="0"/>
          </a:p>
        </p:txBody>
      </p:sp>
      <p:sp>
        <p:nvSpPr>
          <p:cNvPr id="4" name="灯片编号占位符 6"/>
          <p:cNvSpPr txBox="1">
            <a:spLocks/>
          </p:cNvSpPr>
          <p:nvPr/>
        </p:nvSpPr>
        <p:spPr>
          <a:xfrm>
            <a:off x="8172450" y="6453188"/>
            <a:ext cx="838200" cy="2873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77CE09-BDB9-4059-9556-B21F17CC1C56}" type="slidenum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graphicFrame>
        <p:nvGraphicFramePr>
          <p:cNvPr id="11" name="Object 23"/>
          <p:cNvGraphicFramePr>
            <a:graphicFrameLocks noChangeAspect="1"/>
          </p:cNvGraphicFramePr>
          <p:nvPr/>
        </p:nvGraphicFramePr>
        <p:xfrm>
          <a:off x="142844" y="1357298"/>
          <a:ext cx="8643998" cy="3429024"/>
        </p:xfrm>
        <a:graphic>
          <a:graphicData uri="http://schemas.openxmlformats.org/presentationml/2006/ole">
            <p:oleObj spid="_x0000_s17410" name="Visio" r:id="rId3" imgW="7236707" imgH="3167974" progId="Visio.Drawing.11">
              <p:embed/>
            </p:oleObj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0" y="4643446"/>
            <a:ext cx="9144000" cy="1341437"/>
            <a:chOff x="0" y="4857760"/>
            <a:chExt cx="9144000" cy="1341437"/>
          </a:xfrm>
        </p:grpSpPr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0" y="4857760"/>
              <a:ext cx="9144000" cy="1341437"/>
            </a:xfrm>
            <a:prstGeom prst="rect">
              <a:avLst/>
            </a:prstGeom>
            <a:ln w="38100"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072066" y="5000636"/>
              <a:ext cx="387508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zh-CN" sz="2000" dirty="0">
                  <a:latin typeface="Calibri" pitchFamily="34" charset="0"/>
                </a:rPr>
                <a:t>Extensible</a:t>
              </a:r>
            </a:p>
            <a:p>
              <a:pPr>
                <a:buFontTx/>
                <a:buChar char="•"/>
              </a:pPr>
              <a:r>
                <a:rPr lang="en-US" altLang="zh-CN" sz="2000" dirty="0" smtClean="0">
                  <a:latin typeface="Calibri" pitchFamily="34" charset="0"/>
                </a:rPr>
                <a:t>Segmented data storage &amp; service</a:t>
              </a:r>
              <a:endParaRPr lang="en-US" altLang="zh-CN" sz="2000" dirty="0">
                <a:latin typeface="Calibri" pitchFamily="34" charset="0"/>
              </a:endParaRPr>
            </a:p>
            <a:p>
              <a:pPr>
                <a:buFontTx/>
                <a:buChar char="•"/>
              </a:pPr>
              <a:r>
                <a:rPr lang="en-US" altLang="zh-CN" sz="2000" dirty="0">
                  <a:latin typeface="Calibri" pitchFamily="34" charset="0"/>
                </a:rPr>
                <a:t>Real-Time Operation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214282" y="5214950"/>
              <a:ext cx="2232025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u="sng" dirty="0">
                  <a:solidFill>
                    <a:srgbClr val="FF0000"/>
                  </a:solidFill>
                </a:rPr>
                <a:t>Features:</a:t>
              </a: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2285984" y="5072074"/>
              <a:ext cx="3168650" cy="97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Distributed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Heterogeneous</a:t>
              </a:r>
            </a:p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Remote Controllable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14282" y="5786454"/>
            <a:ext cx="414337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TDAP-13, </a:t>
            </a:r>
            <a:r>
              <a:rPr lang="en-US" sz="1600" dirty="0" smtClean="0">
                <a:hlinkClick r:id="rId4"/>
              </a:rPr>
              <a:t>EAST Data System for Steady-State Operation</a:t>
            </a:r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4571968" y="5786454"/>
            <a:ext cx="457203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TDAP-14, </a:t>
            </a:r>
            <a:r>
              <a:rPr lang="en-US" sz="1600" dirty="0" smtClean="0">
                <a:hlinkClick r:id="rId4"/>
              </a:rPr>
              <a:t>A Slice-Based Data Acquisition System for Long Duration Discharge in EAST</a:t>
            </a:r>
            <a:endParaRPr lang="zh-CN" altLang="en-US" sz="1600" dirty="0"/>
          </a:p>
        </p:txBody>
      </p:sp>
      <p:sp>
        <p:nvSpPr>
          <p:cNvPr id="16" name="矩形 15"/>
          <p:cNvSpPr/>
          <p:nvPr/>
        </p:nvSpPr>
        <p:spPr>
          <a:xfrm>
            <a:off x="857224" y="4000504"/>
            <a:ext cx="328614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TDAP-32, </a:t>
            </a:r>
            <a:r>
              <a:rPr lang="en-US" sz="1600" dirty="0" smtClean="0">
                <a:hlinkClick r:id="rId5"/>
              </a:rPr>
              <a:t>A Continuous Data Acquisition System Based on </a:t>
            </a:r>
            <a:r>
              <a:rPr lang="en-US" sz="1600" dirty="0" err="1" smtClean="0">
                <a:hlinkClick r:id="rId5"/>
              </a:rPr>
              <a:t>cPCI</a:t>
            </a:r>
            <a:r>
              <a:rPr lang="en-US" sz="1600" dirty="0" smtClean="0">
                <a:hlinkClick r:id="rId5"/>
              </a:rPr>
              <a:t> for EAST Tokomak</a:t>
            </a:r>
            <a:endParaRPr lang="zh-CN" altLang="en-US" sz="1600" dirty="0"/>
          </a:p>
        </p:txBody>
      </p:sp>
      <p:sp>
        <p:nvSpPr>
          <p:cNvPr id="18" name="下箭头 17"/>
          <p:cNvSpPr/>
          <p:nvPr/>
        </p:nvSpPr>
        <p:spPr>
          <a:xfrm>
            <a:off x="3714744" y="3857628"/>
            <a:ext cx="214314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14282" y="3500438"/>
            <a:ext cx="1687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TDAP33(Friday)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Outline</a:t>
            </a:r>
            <a:endParaRPr lang="zh-CN" altLang="en-U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EAST plasma control</a:t>
            </a:r>
          </a:p>
          <a:p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EAST central control and timing</a:t>
            </a:r>
          </a:p>
          <a:p>
            <a:pPr lvl="1"/>
            <a:r>
              <a:rPr lang="en-US" altLang="zh-CN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TDAP33(Friday) and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CMSP-19 (Tuesday)</a:t>
            </a:r>
            <a:endParaRPr lang="en-US" altLang="zh-CN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EAST data acquisition</a:t>
            </a:r>
          </a:p>
          <a:p>
            <a:r>
              <a:rPr lang="en-US" altLang="zh-CN" dirty="0" smtClean="0"/>
              <a:t>EAST data and operation service</a:t>
            </a:r>
          </a:p>
          <a:p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71504"/>
          </a:xfrm>
        </p:spPr>
        <p:txBody>
          <a:bodyPr/>
          <a:lstStyle/>
          <a:p>
            <a:r>
              <a:rPr lang="en-US" altLang="zh-CN" sz="3600" b="1" dirty="0" smtClean="0"/>
              <a:t>Data and operation service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429288"/>
          </a:xfrm>
        </p:spPr>
        <p:txBody>
          <a:bodyPr/>
          <a:lstStyle/>
          <a:p>
            <a:r>
              <a:rPr lang="en-US" altLang="zh-CN" sz="2800" dirty="0" err="1" smtClean="0"/>
              <a:t>Mdsplus</a:t>
            </a:r>
            <a:endParaRPr lang="en-US" altLang="zh-CN" sz="2800" dirty="0" smtClean="0"/>
          </a:p>
          <a:p>
            <a:pPr lvl="1"/>
            <a:r>
              <a:rPr lang="en-US" altLang="zh-CN" sz="2400" dirty="0" err="1" smtClean="0">
                <a:solidFill>
                  <a:srgbClr val="FF0000"/>
                </a:solidFill>
              </a:rPr>
              <a:t>jScope</a:t>
            </a:r>
            <a:r>
              <a:rPr lang="en-US" altLang="zh-CN" sz="2400" dirty="0" smtClean="0"/>
              <a:t>, review+, </a:t>
            </a:r>
            <a:r>
              <a:rPr lang="en-US" altLang="zh-CN" sz="2400" dirty="0" err="1" smtClean="0"/>
              <a:t>dwscope</a:t>
            </a:r>
            <a:r>
              <a:rPr lang="en-US" altLang="zh-CN" sz="2400" dirty="0" smtClean="0"/>
              <a:t>, </a:t>
            </a:r>
          </a:p>
          <a:p>
            <a:pPr lvl="1"/>
            <a:r>
              <a:rPr lang="en-US" altLang="zh-CN" sz="2400" dirty="0" err="1" smtClean="0">
                <a:solidFill>
                  <a:srgbClr val="FF0000"/>
                </a:solidFill>
              </a:rPr>
              <a:t>Eastviewer</a:t>
            </a:r>
            <a:r>
              <a:rPr lang="en-US" altLang="zh-CN" sz="2400" dirty="0" smtClean="0"/>
              <a:t>: flux surfaces, discharge parameters</a:t>
            </a:r>
          </a:p>
          <a:p>
            <a:pPr lvl="1"/>
            <a:r>
              <a:rPr lang="en-US" altLang="zh-CN" sz="2400" dirty="0" err="1" smtClean="0">
                <a:solidFill>
                  <a:srgbClr val="FF0000"/>
                </a:solidFill>
              </a:rPr>
              <a:t>Rtscope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sz="2400" dirty="0" err="1" smtClean="0">
                <a:solidFill>
                  <a:srgbClr val="FF0000"/>
                </a:solidFill>
              </a:rPr>
              <a:t>Webscope</a:t>
            </a:r>
            <a:r>
              <a:rPr lang="en-US" altLang="zh-CN" sz="2400" dirty="0" smtClean="0"/>
              <a:t>  </a:t>
            </a:r>
          </a:p>
          <a:p>
            <a:r>
              <a:rPr lang="en-US" altLang="zh-CN" sz="2800" dirty="0" smtClean="0"/>
              <a:t>Local data archive</a:t>
            </a:r>
          </a:p>
          <a:p>
            <a:pPr lvl="1"/>
            <a:r>
              <a:rPr lang="en-US" altLang="zh-CN" sz="2000" dirty="0" smtClean="0">
                <a:solidFill>
                  <a:schemeClr val="tx2"/>
                </a:solidFill>
              </a:rPr>
              <a:t>EASTSCOPE</a:t>
            </a:r>
            <a:endParaRPr lang="en-US" altLang="zh-CN" sz="2000" dirty="0" smtClean="0"/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LOGBOOK</a:t>
            </a:r>
            <a:r>
              <a:rPr lang="en-US" altLang="zh-CN" sz="2800" dirty="0" smtClean="0"/>
              <a:t>: Logs for EAST operation</a:t>
            </a:r>
          </a:p>
          <a:p>
            <a:r>
              <a:rPr lang="en-US" altLang="zh-CN" sz="2800" dirty="0" smtClean="0"/>
              <a:t>Data analysis</a:t>
            </a:r>
          </a:p>
          <a:p>
            <a:pPr lvl="1"/>
            <a:r>
              <a:rPr lang="en-US" altLang="zh-CN" sz="2400" dirty="0" smtClean="0"/>
              <a:t>EFIT, in RT (PCS) </a:t>
            </a:r>
          </a:p>
          <a:p>
            <a:pPr lvl="1"/>
            <a:r>
              <a:rPr lang="en-US" altLang="zh-CN" sz="2400" dirty="0" smtClean="0"/>
              <a:t>EFIT offline (between shot):</a:t>
            </a:r>
          </a:p>
          <a:p>
            <a:pPr lvl="1"/>
            <a:r>
              <a:rPr lang="en-US" altLang="zh-CN" sz="2400" dirty="0" smtClean="0"/>
              <a:t>….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57752" y="5786454"/>
            <a:ext cx="250033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/>
              <a:t>CMSP-7, Tuesday 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2857488" y="3071810"/>
            <a:ext cx="2457176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/>
              <a:t>CMSP-27, Tuesday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EASTVIEWER: </a:t>
            </a:r>
            <a:br>
              <a:rPr lang="en-US" altLang="zh-CN" sz="3200" dirty="0" smtClean="0"/>
            </a:br>
            <a:r>
              <a:rPr lang="en-US" altLang="zh-CN" sz="2800" dirty="0" smtClean="0"/>
              <a:t>viewing EFIT data &amp; discharge parameters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633" y="1512620"/>
            <a:ext cx="1239555" cy="313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l="30809" r="4047"/>
          <a:stretch>
            <a:fillRect/>
          </a:stretch>
        </p:blipFill>
        <p:spPr bwMode="auto">
          <a:xfrm>
            <a:off x="1142976" y="1571612"/>
            <a:ext cx="3500462" cy="427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1980" y="1500173"/>
            <a:ext cx="4632020" cy="451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072206"/>
            <a:ext cx="9001156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</a:rPr>
              <a:t>Features: </a:t>
            </a:r>
            <a:r>
              <a:rPr lang="en-US" altLang="zh-CN" sz="2200" dirty="0" smtClean="0"/>
              <a:t>Python &amp; Java in open source; across OS; easy extensible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14380"/>
          </a:xfrm>
        </p:spPr>
        <p:txBody>
          <a:bodyPr/>
          <a:lstStyle/>
          <a:p>
            <a:r>
              <a:rPr lang="en-US" altLang="zh-CN" sz="2800" dirty="0" err="1" smtClean="0"/>
              <a:t>Rtscope</a:t>
            </a:r>
            <a:r>
              <a:rPr lang="en-US" altLang="zh-CN" sz="2800" dirty="0" smtClean="0"/>
              <a:t>: PCS to displaying computer by RFM</a:t>
            </a:r>
            <a:endParaRPr lang="zh-CN" altLang="en-US" sz="2800" dirty="0"/>
          </a:p>
        </p:txBody>
      </p:sp>
      <p:pic>
        <p:nvPicPr>
          <p:cNvPr id="18434" name="Picture 2" descr="3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000924" cy="545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13928_2.039906_155.jpg"/>
          <p:cNvPicPr>
            <a:picLocks noChangeAspect="1"/>
          </p:cNvPicPr>
          <p:nvPr/>
        </p:nvPicPr>
        <p:blipFill>
          <a:blip r:embed="rId3"/>
          <a:srcRect l="23307" t="1020" r="-255"/>
          <a:stretch>
            <a:fillRect/>
          </a:stretch>
        </p:blipFill>
        <p:spPr>
          <a:xfrm>
            <a:off x="4643438" y="2214554"/>
            <a:ext cx="3071834" cy="2951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714380"/>
          </a:xfrm>
        </p:spPr>
        <p:txBody>
          <a:bodyPr/>
          <a:lstStyle/>
          <a:p>
            <a:r>
              <a:rPr lang="en-US" altLang="zh-CN" dirty="0" smtClean="0"/>
              <a:t>Logbook : </a:t>
            </a:r>
            <a:r>
              <a:rPr lang="en-US" altLang="zh-CN" dirty="0" smtClean="0">
                <a:hlinkClick r:id="rId2"/>
              </a:rPr>
              <a:t>http://202.127.205.1/</a:t>
            </a:r>
            <a:endParaRPr lang="zh-CN" alt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 t="4061"/>
          <a:stretch>
            <a:fillRect/>
          </a:stretch>
        </p:blipFill>
        <p:spPr bwMode="auto">
          <a:xfrm>
            <a:off x="223472" y="1214422"/>
            <a:ext cx="8706246" cy="522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webscope1.jpg"/>
          <p:cNvPicPr>
            <a:picLocks noGrp="1" noChangeAspect="1"/>
          </p:cNvPicPr>
          <p:nvPr>
            <p:ph idx="1"/>
          </p:nvPr>
        </p:nvPicPr>
        <p:blipFill>
          <a:blip r:embed="rId2"/>
          <a:srcRect t="8310"/>
          <a:stretch>
            <a:fillRect/>
          </a:stretch>
        </p:blipFill>
        <p:spPr>
          <a:xfrm>
            <a:off x="142844" y="1500174"/>
            <a:ext cx="6883402" cy="5015188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714380"/>
          </a:xfrm>
        </p:spPr>
        <p:txBody>
          <a:bodyPr/>
          <a:lstStyle/>
          <a:p>
            <a:r>
              <a:rPr lang="en-US" altLang="zh-CN" sz="3200" dirty="0" err="1" smtClean="0"/>
              <a:t>Webscope</a:t>
            </a:r>
            <a:r>
              <a:rPr lang="en-US" altLang="zh-CN" sz="3200" dirty="0" smtClean="0"/>
              <a:t>: web based pulsed data viewer</a:t>
            </a:r>
            <a:br>
              <a:rPr lang="en-US" altLang="zh-CN" sz="3200" dirty="0" smtClean="0"/>
            </a:br>
            <a:r>
              <a:rPr lang="en-US" altLang="zh-CN" sz="3200" dirty="0" smtClean="0">
                <a:hlinkClick r:id="rId3"/>
              </a:rPr>
              <a:t> </a:t>
            </a:r>
            <a:r>
              <a:rPr lang="en-US" altLang="zh-CN" sz="2400" dirty="0" smtClean="0">
                <a:hlinkClick r:id="rId3"/>
              </a:rPr>
              <a:t>http://202.127.205.1/logbk/webscope.php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929454" y="1714488"/>
            <a:ext cx="2214546" cy="40626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Features:</a:t>
            </a:r>
          </a:p>
          <a:p>
            <a:pPr>
              <a:buFont typeface="Arial" pitchFamily="34" charset="0"/>
              <a:buChar char="•"/>
            </a:pP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Web based, Java</a:t>
            </a:r>
          </a:p>
          <a:p>
            <a:pPr>
              <a:buFont typeface="Arial" pitchFamily="34" charset="0"/>
              <a:buChar char="•"/>
            </a:pP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Configurable</a:t>
            </a:r>
          </a:p>
          <a:p>
            <a:pPr>
              <a:buFont typeface="Arial" pitchFamily="34" charset="0"/>
              <a:buChar char="•"/>
            </a:pP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Multi data server</a:t>
            </a:r>
          </a:p>
          <a:p>
            <a:pPr>
              <a:buFont typeface="Arial" pitchFamily="34" charset="0"/>
              <a:buChar char="•"/>
            </a:pP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Multi trees</a:t>
            </a:r>
          </a:p>
          <a:p>
            <a:pPr>
              <a:buFont typeface="Arial" pitchFamily="34" charset="0"/>
              <a:buChar char="•"/>
            </a:pP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Accommodate all </a:t>
            </a:r>
            <a:r>
              <a:rPr lang="en-US" altLang="zh-CN" dirty="0" err="1" smtClean="0"/>
              <a:t>jScope</a:t>
            </a:r>
            <a:r>
              <a:rPr lang="en-US" altLang="zh-CN" dirty="0" smtClean="0"/>
              <a:t> style</a:t>
            </a:r>
          </a:p>
          <a:p>
            <a:pPr>
              <a:buFont typeface="Arial" pitchFamily="34" charset="0"/>
              <a:buChar char="•"/>
            </a:pP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71504"/>
          </a:xfrm>
        </p:spPr>
        <p:txBody>
          <a:bodyPr/>
          <a:lstStyle/>
          <a:p>
            <a:r>
              <a:rPr lang="en-US" altLang="zh-CN" sz="3600" dirty="0" smtClean="0"/>
              <a:t>EAST VOD for plasma discharge image</a:t>
            </a:r>
            <a:endParaRPr lang="zh-CN" altLang="en-US" dirty="0"/>
          </a:p>
        </p:txBody>
      </p:sp>
      <p:pic>
        <p:nvPicPr>
          <p:cNvPr id="20483" name="Picture 3" descr="҃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6500857" cy="377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҃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286124"/>
            <a:ext cx="378146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5000636"/>
            <a:ext cx="5000660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Features: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b="1" dirty="0" err="1" smtClean="0"/>
              <a:t>Realtime</a:t>
            </a:r>
            <a:r>
              <a:rPr lang="en-US" altLang="zh-CN" b="1" dirty="0" smtClean="0"/>
              <a:t> acquired, compressed between shots and published on </a:t>
            </a:r>
            <a:r>
              <a:rPr lang="en-US" altLang="zh-CN" b="1" dirty="0" err="1" smtClean="0"/>
              <a:t>webpages</a:t>
            </a:r>
            <a:r>
              <a:rPr lang="en-US" altLang="zh-CN" b="1" dirty="0" smtClean="0"/>
              <a:t> in FLV format.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b="1" dirty="0" smtClean="0"/>
              <a:t>Video can be viewed frame by frame relevant to each discharge time.  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r>
              <a:rPr lang="en-US" altLang="zh-CN" smtClean="0"/>
              <a:t>Outline</a:t>
            </a:r>
            <a:endParaRPr lang="zh-CN" altLang="en-US" smtClean="0"/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EAST plasma control</a:t>
            </a:r>
          </a:p>
          <a:p>
            <a:r>
              <a:rPr lang="en-US" altLang="zh-CN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EAST central control and timing</a:t>
            </a:r>
          </a:p>
          <a:p>
            <a:pPr lvl="1"/>
            <a:r>
              <a:rPr lang="en-US" altLang="zh-CN" sz="2400" dirty="0" smtClean="0">
                <a:solidFill>
                  <a:srgbClr val="FF0000"/>
                </a:solidFill>
              </a:rPr>
              <a:t>TDAP33(Friday) and </a:t>
            </a:r>
            <a:r>
              <a:rPr lang="en-US" sz="2400" dirty="0" smtClean="0">
                <a:solidFill>
                  <a:srgbClr val="FF0000"/>
                </a:solidFill>
              </a:rPr>
              <a:t>CMSP-19 (Tuesday)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EAST data acquisition</a:t>
            </a:r>
          </a:p>
          <a:p>
            <a:r>
              <a:rPr lang="en-US" altLang="zh-CN" dirty="0" smtClean="0"/>
              <a:t>EAST data and operation service</a:t>
            </a:r>
          </a:p>
          <a:p>
            <a:r>
              <a:rPr lang="en-US" altLang="zh-CN" dirty="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71504"/>
          </a:xfrm>
        </p:spPr>
        <p:txBody>
          <a:bodyPr/>
          <a:lstStyle/>
          <a:p>
            <a:r>
              <a:rPr lang="en-US" altLang="zh-CN" b="1" dirty="0" smtClean="0"/>
              <a:t>Summary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072098"/>
          </a:xfrm>
        </p:spPr>
        <p:txBody>
          <a:bodyPr/>
          <a:lstStyle/>
          <a:p>
            <a:r>
              <a:rPr lang="en-US" altLang="zh-CN" dirty="0" smtClean="0"/>
              <a:t>EAST plasma control has realized shape </a:t>
            </a:r>
            <a:r>
              <a:rPr lang="en-US" altLang="zh-CN" dirty="0" err="1" smtClean="0"/>
              <a:t>feedbacked</a:t>
            </a:r>
            <a:r>
              <a:rPr lang="en-US" altLang="zh-CN" dirty="0" smtClean="0"/>
              <a:t>, position, density and current controls in good accuracy, using LINUX PC clusters in </a:t>
            </a:r>
            <a:r>
              <a:rPr lang="en-US" altLang="zh-CN" dirty="0" err="1" smtClean="0"/>
              <a:t>Myrinet</a:t>
            </a:r>
            <a:r>
              <a:rPr lang="en-US" altLang="zh-CN" dirty="0" smtClean="0"/>
              <a:t> and RFM network.</a:t>
            </a:r>
          </a:p>
          <a:p>
            <a:r>
              <a:rPr lang="en-US" altLang="zh-CN" dirty="0" smtClean="0"/>
              <a:t>EAST data acquisition, storage and service, for minute scale discharge, have been provided. Real-time data access is under way.</a:t>
            </a:r>
          </a:p>
          <a:p>
            <a:r>
              <a:rPr lang="en-US" altLang="zh-CN" dirty="0" smtClean="0"/>
              <a:t>A series of data viewing and visualization tools have been developed.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Introduction: EAST is the 1</a:t>
            </a:r>
            <a:r>
              <a:rPr lang="en-US" altLang="zh-CN" sz="2800" baseline="30000" dirty="0" smtClean="0"/>
              <a:t>st</a:t>
            </a:r>
            <a:r>
              <a:rPr lang="en-US" altLang="zh-CN" sz="2800" dirty="0" smtClean="0"/>
              <a:t> full superconductive tokamak consists of &gt;10 sub-systems</a:t>
            </a:r>
            <a:endParaRPr lang="zh-CN" altLang="en-US" sz="2800" dirty="0"/>
          </a:p>
        </p:txBody>
      </p:sp>
      <p:pic>
        <p:nvPicPr>
          <p:cNvPr id="5" name="图片 4" descr="east.jpg"/>
          <p:cNvPicPr>
            <a:picLocks noChangeAspect="1"/>
          </p:cNvPicPr>
          <p:nvPr/>
        </p:nvPicPr>
        <p:blipFill>
          <a:blip r:embed="rId2"/>
          <a:srcRect l="12268" t="13770" r="15878"/>
          <a:stretch>
            <a:fillRect/>
          </a:stretch>
        </p:blipFill>
        <p:spPr>
          <a:xfrm>
            <a:off x="2928926" y="1500174"/>
            <a:ext cx="2928958" cy="2684080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786190"/>
            <a:ext cx="2000264" cy="195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72198" y="1571612"/>
            <a:ext cx="214314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ICRF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72198" y="2743196"/>
            <a:ext cx="21431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NBI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1479762"/>
            <a:ext cx="157163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Vacuum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2013360"/>
            <a:ext cx="142876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Cryogenic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072198" y="2157404"/>
            <a:ext cx="214314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/>
              <a:t>LHW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0034" y="2546958"/>
            <a:ext cx="185738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Water cooling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0034" y="3080556"/>
            <a:ext cx="192882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TF coils and PS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0034" y="3614154"/>
            <a:ext cx="192882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PF coils and PS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72198" y="3328988"/>
            <a:ext cx="21431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ECR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72198" y="3914780"/>
            <a:ext cx="214314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Fueling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14546" y="5857892"/>
            <a:ext cx="45720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Central Control, synchronization and interlock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857488" y="5429264"/>
            <a:ext cx="221457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Plasma Control 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72198" y="4857760"/>
            <a:ext cx="207170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Data Acquisition and service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0034" y="4147752"/>
            <a:ext cx="214314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Quench Protection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0034" y="5214950"/>
            <a:ext cx="214314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Diagnostics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0034" y="4681350"/>
            <a:ext cx="235745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Technical diagnostics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282286" cy="535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42942"/>
          </a:xfrm>
        </p:spPr>
        <p:txBody>
          <a:bodyPr/>
          <a:lstStyle/>
          <a:p>
            <a:r>
              <a:rPr lang="en-US" altLang="zh-CN" sz="3600" dirty="0" smtClean="0"/>
              <a:t>EAST CODAC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Outline</a:t>
            </a:r>
            <a:endParaRPr lang="zh-CN" altLang="en-U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US" altLang="zh-CN" dirty="0" smtClean="0"/>
              <a:t>EAST plasma control</a:t>
            </a:r>
          </a:p>
          <a:p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EAST central control and timing</a:t>
            </a:r>
          </a:p>
          <a:p>
            <a:pPr lvl="1"/>
            <a:r>
              <a:rPr lang="en-US" altLang="zh-CN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TDAP33(Friday) and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CMSP-19 (Tuesday)</a:t>
            </a:r>
            <a:endParaRPr lang="en-US" altLang="zh-CN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EAST data acquisition</a:t>
            </a:r>
          </a:p>
          <a:p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EAST data and operation service</a:t>
            </a:r>
          </a:p>
          <a:p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586790" cy="1000132"/>
          </a:xfrm>
        </p:spPr>
        <p:txBody>
          <a:bodyPr/>
          <a:lstStyle/>
          <a:p>
            <a:r>
              <a:rPr lang="en-US" altLang="zh-CN" sz="3200" dirty="0" smtClean="0"/>
              <a:t>EAST Plasma Control: </a:t>
            </a:r>
            <a:r>
              <a:rPr lang="en-US" altLang="zh-CN" sz="2400" dirty="0" smtClean="0"/>
              <a:t>inherited from DIII-D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2400" dirty="0" smtClean="0"/>
              <a:t>Plasma current, density, boundary, position and…</a:t>
            </a:r>
            <a:r>
              <a:rPr lang="en-US" altLang="zh-CN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stability, </a:t>
            </a:r>
            <a:r>
              <a:rPr lang="en-US" altLang="zh-CN" sz="2400" dirty="0" smtClean="0"/>
              <a:t>…</a:t>
            </a:r>
            <a:endParaRPr lang="zh-CN" altLang="en-US" dirty="0"/>
          </a:p>
        </p:txBody>
      </p:sp>
      <p:pic>
        <p:nvPicPr>
          <p:cNvPr id="4" name="Picture 4" descr="PCS and periphery systems_1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1643050"/>
            <a:ext cx="5715000" cy="46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内容占位符 3" descr="DSC00009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4075" y="1736875"/>
            <a:ext cx="3209925" cy="26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内容占位符 3" descr="DSC000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8563" y="5000636"/>
            <a:ext cx="2865437" cy="11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连接符 7"/>
          <p:cNvCxnSpPr/>
          <p:nvPr/>
        </p:nvCxnSpPr>
        <p:spPr>
          <a:xfrm rot="5400000">
            <a:off x="464315" y="3607595"/>
            <a:ext cx="1928826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500166" y="4572008"/>
            <a:ext cx="4214842" cy="1588"/>
          </a:xfrm>
          <a:prstGeom prst="lin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 flipH="1" flipV="1">
            <a:off x="4750595" y="3607595"/>
            <a:ext cx="1928826" cy="1588"/>
          </a:xfrm>
          <a:prstGeom prst="lin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428728" y="2643182"/>
            <a:ext cx="4286280" cy="1588"/>
          </a:xfrm>
          <a:prstGeom prst="lin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右箭头 14"/>
          <p:cNvSpPr/>
          <p:nvPr/>
        </p:nvSpPr>
        <p:spPr>
          <a:xfrm>
            <a:off x="5715008" y="3357562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428628"/>
          </a:xfrm>
        </p:spPr>
        <p:txBody>
          <a:bodyPr/>
          <a:lstStyle/>
          <a:p>
            <a:r>
              <a:rPr lang="en-US" altLang="zh-CN" sz="3600" b="1" dirty="0" smtClean="0"/>
              <a:t>Plasma control algorithms</a:t>
            </a:r>
            <a:endParaRPr lang="zh-CN" altLang="en-US" sz="3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180" t="7165" r="10950" b="6462"/>
          <a:stretch>
            <a:fillRect/>
          </a:stretch>
        </p:blipFill>
        <p:spPr>
          <a:xfrm>
            <a:off x="0" y="1285860"/>
            <a:ext cx="3214678" cy="4240211"/>
          </a:xfrm>
          <a:solidFill>
            <a:schemeClr val="tx2">
              <a:lumMod val="40000"/>
              <a:lumOff val="6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428596" y="5715016"/>
            <a:ext cx="2714644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HCN (plasma density)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6" descr="PCS_h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1214422"/>
            <a:ext cx="2286220" cy="5083192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6858016" y="3286124"/>
            <a:ext cx="428628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857884" y="2357430"/>
            <a:ext cx="100013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RTEFIT/</a:t>
            </a:r>
          </a:p>
          <a:p>
            <a:r>
              <a:rPr lang="en-US" altLang="zh-CN" dirty="0" smtClean="0"/>
              <a:t>ISOFLUX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Density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RZIP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15206" y="2071678"/>
            <a:ext cx="1071570" cy="33239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 smtClean="0"/>
              <a:t>PS</a:t>
            </a:r>
          </a:p>
          <a:p>
            <a:endParaRPr lang="en-US" altLang="zh-CN" sz="3200" dirty="0"/>
          </a:p>
          <a:p>
            <a:endParaRPr lang="en-US" altLang="zh-CN" sz="3200" dirty="0" smtClean="0"/>
          </a:p>
          <a:p>
            <a:endParaRPr lang="en-US" altLang="zh-CN" sz="3200" dirty="0"/>
          </a:p>
          <a:p>
            <a:r>
              <a:rPr lang="en-US" altLang="zh-CN" sz="3200" dirty="0" smtClean="0"/>
              <a:t>Gas</a:t>
            </a:r>
          </a:p>
          <a:p>
            <a:r>
              <a:rPr lang="en-US" altLang="zh-CN" sz="3200" dirty="0" smtClean="0"/>
              <a:t>Valve</a:t>
            </a:r>
            <a:endParaRPr lang="en-US" altLang="zh-CN" dirty="0" smtClean="0"/>
          </a:p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11" name="右箭头 10"/>
          <p:cNvSpPr/>
          <p:nvPr/>
        </p:nvSpPr>
        <p:spPr>
          <a:xfrm>
            <a:off x="3214678" y="1714488"/>
            <a:ext cx="428628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3143240" y="585789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928926" y="1285860"/>
            <a:ext cx="6429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100</a:t>
            </a:r>
          </a:p>
          <a:p>
            <a:r>
              <a:rPr lang="en-US" altLang="zh-CN" dirty="0" smtClean="0"/>
              <a:t>Ch.</a:t>
            </a:r>
            <a:endParaRPr lang="zh-CN" altLang="en-US" dirty="0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5857884" y="2000240"/>
          <a:ext cx="1366837" cy="357190"/>
        </p:xfrm>
        <a:graphic>
          <a:graphicData uri="http://schemas.openxmlformats.org/presentationml/2006/ole">
            <p:oleObj spid="_x0000_s21506" name="Equation" r:id="rId5" imgW="66024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8572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200" b="1" dirty="0" smtClean="0"/>
              <a:t>Plasma Current and Position Control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2400" dirty="0" smtClean="0">
                <a:solidFill>
                  <a:srgbClr val="FF0000"/>
                </a:solidFill>
              </a:rPr>
              <a:t>IP</a:t>
            </a:r>
            <a:r>
              <a:rPr lang="zh-CN" altLang="en-US" sz="2400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>
                <a:solidFill>
                  <a:srgbClr val="FF0000"/>
                </a:solidFill>
              </a:rPr>
              <a:t>&lt;1%(1 kA), R: 0.3%(6 mm), Z: 0.6 mm</a:t>
            </a:r>
            <a:endParaRPr lang="zh-CN" alt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714488"/>
            <a:ext cx="8229600" cy="4411662"/>
          </a:xfrm>
          <a:noFill/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928938" y="6215063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cs typeface="Arial" charset="0"/>
              </a:rPr>
              <a:t>Time (s)</a:t>
            </a:r>
            <a:endParaRPr lang="zh-CN" altLang="en-US" sz="2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142875" y="714356"/>
            <a:ext cx="8786813" cy="703282"/>
          </a:xfrm>
        </p:spPr>
        <p:txBody>
          <a:bodyPr/>
          <a:lstStyle/>
          <a:p>
            <a:pPr eaLnBrk="1" hangingPunct="1"/>
            <a:r>
              <a:rPr lang="en-US" altLang="zh-CN" sz="3200" b="1" dirty="0" smtClean="0"/>
              <a:t>Good agreement between RT &amp; offline EFIT</a:t>
            </a:r>
            <a:endParaRPr lang="zh-CN" altLang="en-US" sz="3200" b="1" dirty="0" smtClean="0"/>
          </a:p>
        </p:txBody>
      </p:sp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571625"/>
            <a:ext cx="4160837" cy="486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4162425" cy="486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3676</TotalTime>
  <Words>475</Words>
  <Application>Microsoft Office PowerPoint</Application>
  <PresentationFormat>全屏显示(4:3)</PresentationFormat>
  <Paragraphs>126</Paragraphs>
  <Slides>20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Office 主题</vt:lpstr>
      <vt:lpstr>自定义设计方案</vt:lpstr>
      <vt:lpstr>Equation</vt:lpstr>
      <vt:lpstr>Visio</vt:lpstr>
      <vt:lpstr>Current Status of EAST Plasma Control and Data Acquisition</vt:lpstr>
      <vt:lpstr>Outline</vt:lpstr>
      <vt:lpstr>Introduction: EAST is the 1st full superconductive tokamak consists of &gt;10 sub-systems</vt:lpstr>
      <vt:lpstr>EAST CODAC</vt:lpstr>
      <vt:lpstr>Outline</vt:lpstr>
      <vt:lpstr>EAST Plasma Control: inherited from DIII-D Plasma current, density, boundary, position and…stability, …</vt:lpstr>
      <vt:lpstr>Plasma control algorithms</vt:lpstr>
      <vt:lpstr>Plasma Current and Position Control IP：&lt;1%(1 kA), R: 0.3%(6 mm), Z: 0.6 mm</vt:lpstr>
      <vt:lpstr>Good agreement between RT &amp; offline EFIT</vt:lpstr>
      <vt:lpstr>Plasma shape feedback control: #13928</vt:lpstr>
      <vt:lpstr>Plasma density feedback control</vt:lpstr>
      <vt:lpstr>EAST data acquisition</vt:lpstr>
      <vt:lpstr>Outline</vt:lpstr>
      <vt:lpstr>Data and operation service</vt:lpstr>
      <vt:lpstr>EASTVIEWER:  viewing EFIT data &amp; discharge parameters</vt:lpstr>
      <vt:lpstr>Rtscope: PCS to displaying computer by RFM</vt:lpstr>
      <vt:lpstr>Logbook : http://202.127.205.1/</vt:lpstr>
      <vt:lpstr>Webscope: web based pulsed data viewer  http://202.127.205.1/logbk/webscope.php</vt:lpstr>
      <vt:lpstr>EAST VOD for plasma discharge image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Status of EAST Plasma Control and Data Acquisition</dc:title>
  <dc:creator>xiao</dc:creator>
  <cp:lastModifiedBy>xiao</cp:lastModifiedBy>
  <cp:revision>30</cp:revision>
  <dcterms:created xsi:type="dcterms:W3CDTF">2009-05-07T08:18:39Z</dcterms:created>
  <dcterms:modified xsi:type="dcterms:W3CDTF">2009-05-11T06:37:28Z</dcterms:modified>
</cp:coreProperties>
</file>