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8"/>
  </p:notesMasterIdLst>
  <p:sldIdLst>
    <p:sldId id="565" r:id="rId2"/>
    <p:sldId id="666" r:id="rId3"/>
    <p:sldId id="568" r:id="rId4"/>
    <p:sldId id="570" r:id="rId5"/>
    <p:sldId id="571" r:id="rId6"/>
    <p:sldId id="643" r:id="rId7"/>
    <p:sldId id="575" r:id="rId8"/>
    <p:sldId id="538" r:id="rId9"/>
    <p:sldId id="542" r:id="rId10"/>
    <p:sldId id="660" r:id="rId11"/>
    <p:sldId id="612" r:id="rId12"/>
    <p:sldId id="613" r:id="rId13"/>
    <p:sldId id="614" r:id="rId14"/>
    <p:sldId id="616" r:id="rId15"/>
    <p:sldId id="623" r:id="rId16"/>
    <p:sldId id="618" r:id="rId17"/>
    <p:sldId id="617" r:id="rId18"/>
    <p:sldId id="620" r:id="rId19"/>
    <p:sldId id="667" r:id="rId20"/>
    <p:sldId id="668" r:id="rId21"/>
    <p:sldId id="669" r:id="rId22"/>
    <p:sldId id="665" r:id="rId23"/>
    <p:sldId id="622" r:id="rId24"/>
    <p:sldId id="624" r:id="rId25"/>
    <p:sldId id="638" r:id="rId26"/>
    <p:sldId id="653" r:id="rId27"/>
    <p:sldId id="639" r:id="rId28"/>
    <p:sldId id="621" r:id="rId29"/>
    <p:sldId id="650" r:id="rId30"/>
    <p:sldId id="652" r:id="rId31"/>
    <p:sldId id="648" r:id="rId32"/>
    <p:sldId id="641" r:id="rId33"/>
    <p:sldId id="630" r:id="rId34"/>
    <p:sldId id="631" r:id="rId35"/>
    <p:sldId id="637" r:id="rId36"/>
    <p:sldId id="657" r:id="rId3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Helvetic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006600"/>
    <a:srgbClr val="FAFAFF"/>
    <a:srgbClr val="B4C1EA"/>
    <a:srgbClr val="E6E6FF"/>
    <a:srgbClr val="CCCCFF"/>
    <a:srgbClr val="CCFFFF"/>
    <a:srgbClr val="CCFFCC"/>
    <a:srgbClr val="FFFFCC"/>
    <a:srgbClr val="F3F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87" autoAdjust="0"/>
    <p:restoredTop sz="86432" autoAdjust="0"/>
  </p:normalViewPr>
  <p:slideViewPr>
    <p:cSldViewPr snapToGrid="0">
      <p:cViewPr varScale="1">
        <p:scale>
          <a:sx n="85" d="100"/>
          <a:sy n="85" d="100"/>
        </p:scale>
        <p:origin x="-123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23604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7.xml"/><Relationship Id="rId1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8FFE39A3-497D-4043-B93E-ED9654AD7D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1CD122-A19B-4B10-8DD1-9D2774AE42AF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0C0987-2CA6-4469-8258-92120E727F26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2C66C0-6817-4302-B9FE-0FF16339A95C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F70F9E-90ED-457F-B5E6-C46180F70426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C31B1B-CD36-409C-9159-04A06A045010}" type="slidenum">
              <a:rPr lang="en-US" smtClean="0"/>
              <a:pPr/>
              <a:t>16</a:t>
            </a:fld>
            <a:endParaRPr lang="en-US" dirty="0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0413" cy="3427413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B0307A-4C95-4BA2-9C65-4E4F1962F252}" type="slidenum">
              <a:rPr lang="en-US" smtClean="0"/>
              <a:pPr/>
              <a:t>17</a:t>
            </a:fld>
            <a:endParaRPr lang="en-US" dirty="0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995020-1266-4F18-998A-B6BCB8563477}" type="slidenum">
              <a:rPr lang="en-US" smtClean="0"/>
              <a:pPr/>
              <a:t>18</a:t>
            </a:fld>
            <a:endParaRPr lang="en-US" dirty="0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666750"/>
            <a:ext cx="4629150" cy="3471863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357688"/>
            <a:ext cx="4965700" cy="4122737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E1025C-3871-4900-811A-E4FA2B9A80EB}" type="slidenum">
              <a:rPr lang="en-US" smtClean="0">
                <a:latin typeface="Helvetica" pitchFamily="34" charset="0"/>
              </a:rPr>
              <a:pPr/>
              <a:t>24</a:t>
            </a:fld>
            <a:endParaRPr lang="en-US" dirty="0" smtClean="0">
              <a:latin typeface="Helvetica" pitchFamily="34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349039-F3B1-43D5-A554-89DFB55E09FB}" type="slidenum">
              <a:rPr lang="en-GB" smtClean="0">
                <a:latin typeface="Helvetica" pitchFamily="34" charset="0"/>
              </a:rPr>
              <a:pPr/>
              <a:t>25</a:t>
            </a:fld>
            <a:endParaRPr lang="en-GB" dirty="0" smtClean="0">
              <a:latin typeface="Helvetica" pitchFamily="34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E9C466-A810-41C2-B12A-8D3A8C5BBF6B}" type="slidenum">
              <a:rPr lang="en-US" smtClean="0"/>
              <a:pPr/>
              <a:t>36</a:t>
            </a:fld>
            <a:endParaRPr lang="en-US" dirty="0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7CDDE3-80B6-41E5-B5CC-09A4BC259575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4988"/>
            <a:ext cx="5032375" cy="4111625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7519E6-E0A0-4165-9826-F3B40194FB06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4988"/>
            <a:ext cx="5032375" cy="4111625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7DE47E-4C2C-454E-8E17-A4F891A8FDFF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4988"/>
            <a:ext cx="5032375" cy="4111625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2C9CD7-253A-46E7-8346-137B734D1D82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4988"/>
            <a:ext cx="5032375" cy="4111625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D7A57E-3061-444B-B3AC-FC6EB6C0A745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31F554-E2A9-4EFC-8B24-F94AD2672138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FF628A-DDBF-4D12-9210-7FBAFF770B34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E1EE73-B3CB-4DAC-BC53-687F0286026A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274638"/>
            <a:ext cx="2152650" cy="623411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74638"/>
            <a:ext cx="6305550" cy="6234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5862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2338" y="1981200"/>
            <a:ext cx="3815862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5862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38" y="4114800"/>
            <a:ext cx="3815862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92125" y="6248400"/>
            <a:ext cx="773747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4229100" cy="544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066800"/>
            <a:ext cx="4229100" cy="544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66800"/>
            <a:ext cx="8610600" cy="5441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576263" y="6423025"/>
            <a:ext cx="184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zh-CN" altLang="en-US" sz="1800" b="1">
              <a:ea typeface="宋体" charset="-122"/>
            </a:endParaRPr>
          </a:p>
        </p:txBody>
      </p:sp>
      <p:pic>
        <p:nvPicPr>
          <p:cNvPr id="1028" name="Picture 16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109538"/>
            <a:ext cx="9144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01" name="Text Box 17"/>
          <p:cNvSpPr txBox="1">
            <a:spLocks noChangeArrowheads="1"/>
          </p:cNvSpPr>
          <p:nvPr userDrawn="1"/>
        </p:nvSpPr>
        <p:spPr bwMode="auto">
          <a:xfrm>
            <a:off x="8610600" y="6551613"/>
            <a:ext cx="3698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5D599041-BAAF-4556-B624-F369B583D337}" type="slidenum">
              <a:rPr lang="en-US" sz="1200">
                <a:solidFill>
                  <a:srgbClr val="002060"/>
                </a:solidFill>
              </a:rPr>
              <a:pPr>
                <a:defRPr/>
              </a:pPr>
              <a:t>‹#›</a:t>
            </a:fld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 userDrawn="1"/>
        </p:nvSpPr>
        <p:spPr bwMode="auto">
          <a:xfrm>
            <a:off x="0" y="6510338"/>
            <a:ext cx="3829050" cy="204787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336699"/>
              </a:gs>
            </a:gsLst>
            <a:lin ang="0" scaled="1"/>
          </a:gradFill>
          <a:ln w="15875">
            <a:noFill/>
            <a:miter lim="800000"/>
            <a:headEnd/>
            <a:tailEnd/>
          </a:ln>
          <a:effectLst/>
        </p:spPr>
        <p:txBody>
          <a:bodyPr lIns="96447" tIns="48224" rIns="96447" bIns="48224" anchor="ctr"/>
          <a:lstStyle/>
          <a:p>
            <a:pPr algn="ctr">
              <a:lnSpc>
                <a:spcPct val="90000"/>
              </a:lnSpc>
              <a:defRPr/>
            </a:pPr>
            <a:endParaRPr lang="pt-PT" sz="3600" b="1" dirty="0">
              <a:solidFill>
                <a:srgbClr val="081D58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2003" name="Text Box 19"/>
          <p:cNvSpPr txBox="1">
            <a:spLocks noChangeArrowheads="1"/>
          </p:cNvSpPr>
          <p:nvPr userDrawn="1"/>
        </p:nvSpPr>
        <p:spPr bwMode="auto">
          <a:xfrm>
            <a:off x="157163" y="6461125"/>
            <a:ext cx="35242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002060"/>
                </a:solidFill>
              </a:rPr>
              <a:t>J. Varela, CMS Trigger, RT09, Beijing, May 2009</a:t>
            </a:r>
          </a:p>
        </p:txBody>
      </p:sp>
      <p:pic>
        <p:nvPicPr>
          <p:cNvPr id="1032" name="Picture 11" descr="LIP-logo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8253413" y="177800"/>
            <a:ext cx="63341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1" r:id="rId12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81D58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81D58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81D58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81D58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81D58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81D58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81D58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81D58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81D58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2800" b="1">
          <a:solidFill>
            <a:srgbClr val="ED181E"/>
          </a:solidFill>
          <a:latin typeface="+mn-lt"/>
          <a:ea typeface="+mn-ea"/>
          <a:cs typeface="+mn-cs"/>
        </a:defRPr>
      </a:lvl1pPr>
      <a:lvl2pPr marL="62865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rgbClr val="1822CD"/>
          </a:solidFill>
          <a:latin typeface="+mn-lt"/>
        </a:defRPr>
      </a:lvl2pPr>
      <a:lvl3pPr marL="97155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rgbClr val="006600"/>
          </a:solidFill>
          <a:latin typeface="+mn-lt"/>
        </a:defRPr>
      </a:lvl3pPr>
      <a:lvl4pPr marL="125730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 b="1">
          <a:solidFill>
            <a:srgbClr val="DC0081"/>
          </a:solidFill>
          <a:latin typeface="+mn-lt"/>
        </a:defRPr>
      </a:lvl4pPr>
      <a:lvl5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>
          <a:solidFill>
            <a:schemeClr val="tx2"/>
          </a:solidFill>
          <a:latin typeface="+mn-lt"/>
        </a:defRPr>
      </a:lvl5pPr>
      <a:lvl6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>
          <a:solidFill>
            <a:schemeClr val="tx2"/>
          </a:solidFill>
          <a:latin typeface="+mn-lt"/>
        </a:defRPr>
      </a:lvl6pPr>
      <a:lvl7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>
          <a:solidFill>
            <a:schemeClr val="tx2"/>
          </a:solidFill>
          <a:latin typeface="+mn-lt"/>
        </a:defRPr>
      </a:lvl7pPr>
      <a:lvl8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>
          <a:solidFill>
            <a:schemeClr val="tx2"/>
          </a:solidFill>
          <a:latin typeface="+mn-lt"/>
        </a:defRPr>
      </a:lvl8pPr>
      <a:lvl9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11.xml"/><Relationship Id="rId7" Type="http://schemas.openxmlformats.org/officeDocument/2006/relationships/slide" Target="slide1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slide" Target="slide19.xml"/><Relationship Id="rId5" Type="http://schemas.openxmlformats.org/officeDocument/2006/relationships/slide" Target="slide13.xml"/><Relationship Id="rId10" Type="http://schemas.openxmlformats.org/officeDocument/2006/relationships/slide" Target="slide18.xml"/><Relationship Id="rId4" Type="http://schemas.openxmlformats.org/officeDocument/2006/relationships/slide" Target="slide12.xml"/><Relationship Id="rId9" Type="http://schemas.openxmlformats.org/officeDocument/2006/relationships/slide" Target="slide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slide" Target="slide36.xml"/><Relationship Id="rId4" Type="http://schemas.openxmlformats.org/officeDocument/2006/relationships/image" Target="../media/image5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1101725" y="2309813"/>
            <a:ext cx="6958013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285750" indent="-285750" algn="ctr">
              <a:lnSpc>
                <a:spcPct val="90000"/>
              </a:lnSpc>
              <a:spcBef>
                <a:spcPct val="30000"/>
              </a:spcBef>
            </a:pPr>
            <a:r>
              <a:rPr lang="en-GB" b="1" dirty="0">
                <a:solidFill>
                  <a:srgbClr val="002060"/>
                </a:solidFill>
              </a:rPr>
              <a:t>J. Varela</a:t>
            </a:r>
          </a:p>
          <a:p>
            <a:pPr marL="285750" indent="-285750" algn="ctr">
              <a:lnSpc>
                <a:spcPct val="90000"/>
              </a:lnSpc>
              <a:spcBef>
                <a:spcPct val="30000"/>
              </a:spcBef>
            </a:pPr>
            <a:r>
              <a:rPr lang="en-GB" b="1" dirty="0">
                <a:solidFill>
                  <a:srgbClr val="002060"/>
                </a:solidFill>
              </a:rPr>
              <a:t>IST/LIP Lisbon</a:t>
            </a:r>
          </a:p>
          <a:p>
            <a:pPr marL="285750" indent="-285750" algn="ctr">
              <a:lnSpc>
                <a:spcPct val="90000"/>
              </a:lnSpc>
              <a:spcBef>
                <a:spcPct val="30000"/>
              </a:spcBef>
            </a:pPr>
            <a:r>
              <a:rPr lang="en-GB" b="1" dirty="0">
                <a:solidFill>
                  <a:srgbClr val="002060"/>
                </a:solidFill>
              </a:rPr>
              <a:t>CMS Trigger Project Manager</a:t>
            </a:r>
          </a:p>
          <a:p>
            <a:pPr marL="285750" indent="-285750" algn="ctr">
              <a:lnSpc>
                <a:spcPct val="90000"/>
              </a:lnSpc>
              <a:spcBef>
                <a:spcPct val="30000"/>
              </a:spcBef>
            </a:pPr>
            <a:endParaRPr lang="en-US" sz="2800" b="1" dirty="0">
              <a:solidFill>
                <a:srgbClr val="002060"/>
              </a:solidFill>
            </a:endParaRPr>
          </a:p>
          <a:p>
            <a:pPr marL="285750" indent="-285750" algn="ctr">
              <a:lnSpc>
                <a:spcPct val="90000"/>
              </a:lnSpc>
              <a:spcBef>
                <a:spcPct val="30000"/>
              </a:spcBef>
            </a:pPr>
            <a:endParaRPr lang="en-US" sz="2800" b="1" dirty="0">
              <a:solidFill>
                <a:srgbClr val="002060"/>
              </a:solidFill>
            </a:endParaRPr>
          </a:p>
          <a:p>
            <a:pPr marL="285750" indent="-285750" algn="ctr">
              <a:lnSpc>
                <a:spcPct val="90000"/>
              </a:lnSpc>
              <a:spcBef>
                <a:spcPct val="30000"/>
              </a:spcBef>
            </a:pPr>
            <a:endParaRPr lang="en-US" sz="2800" b="1" dirty="0">
              <a:solidFill>
                <a:srgbClr val="002060"/>
              </a:solidFill>
            </a:endParaRPr>
          </a:p>
          <a:p>
            <a:pPr marL="285750" indent="-285750" algn="ctr">
              <a:lnSpc>
                <a:spcPct val="90000"/>
              </a:lnSpc>
              <a:spcBef>
                <a:spcPct val="30000"/>
              </a:spcBef>
            </a:pP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r>
              <a:rPr lang="en-US" sz="2800" b="1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IEEE NPSS Real Time Conference</a:t>
            </a:r>
          </a:p>
          <a:p>
            <a:pPr marL="285750" indent="-285750" algn="ctr">
              <a:lnSpc>
                <a:spcPct val="90000"/>
              </a:lnSpc>
              <a:spcBef>
                <a:spcPct val="30000"/>
              </a:spcBef>
            </a:pP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10-15, 2009, Beijing, China</a:t>
            </a:r>
          </a:p>
          <a:p>
            <a:pPr marL="285750" indent="-285750" algn="ctr">
              <a:lnSpc>
                <a:spcPct val="90000"/>
              </a:lnSpc>
              <a:spcBef>
                <a:spcPct val="30000"/>
              </a:spcBef>
            </a:pPr>
            <a:endParaRPr lang="en-GB" sz="2800" b="1" dirty="0">
              <a:solidFill>
                <a:srgbClr val="002060"/>
              </a:solidFill>
            </a:endParaRPr>
          </a:p>
          <a:p>
            <a:pPr marL="285750" indent="-285750" algn="ctr">
              <a:lnSpc>
                <a:spcPct val="90000"/>
              </a:lnSpc>
              <a:spcBef>
                <a:spcPct val="30000"/>
              </a:spcBef>
            </a:pP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8370" y="1163118"/>
            <a:ext cx="8238346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 of the CMS Trigger System</a:t>
            </a:r>
            <a:endParaRPr lang="pt-PT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Line 20"/>
          <p:cNvSpPr>
            <a:spLocks noChangeShapeType="1"/>
          </p:cNvSpPr>
          <p:nvPr/>
        </p:nvSpPr>
        <p:spPr bwMode="auto">
          <a:xfrm flipV="1">
            <a:off x="4705350" y="5905500"/>
            <a:ext cx="1588" cy="701675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pt-PT" dirty="0"/>
          </a:p>
        </p:txBody>
      </p:sp>
      <p:cxnSp>
        <p:nvCxnSpPr>
          <p:cNvPr id="98" name="Straight Arrow Connector 97"/>
          <p:cNvCxnSpPr/>
          <p:nvPr/>
        </p:nvCxnSpPr>
        <p:spPr bwMode="auto">
          <a:xfrm rot="10800000" flipV="1">
            <a:off x="5356225" y="5715000"/>
            <a:ext cx="3014663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97" name="Straight Arrow Connector 96"/>
          <p:cNvCxnSpPr/>
          <p:nvPr/>
        </p:nvCxnSpPr>
        <p:spPr bwMode="auto">
          <a:xfrm>
            <a:off x="4789488" y="6530975"/>
            <a:ext cx="339725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2293" name="Rectangle 95"/>
          <p:cNvSpPr>
            <a:spLocks noChangeArrowheads="1"/>
          </p:cNvSpPr>
          <p:nvPr/>
        </p:nvSpPr>
        <p:spPr bwMode="auto">
          <a:xfrm>
            <a:off x="0" y="6335713"/>
            <a:ext cx="2492375" cy="52228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pt-PT" dirty="0"/>
          </a:p>
        </p:txBody>
      </p:sp>
      <p:sp>
        <p:nvSpPr>
          <p:cNvPr id="93" name="Line 27"/>
          <p:cNvSpPr>
            <a:spLocks noChangeShapeType="1"/>
          </p:cNvSpPr>
          <p:nvPr/>
        </p:nvSpPr>
        <p:spPr bwMode="auto">
          <a:xfrm>
            <a:off x="4433888" y="1474788"/>
            <a:ext cx="1587" cy="24765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pt-PT" dirty="0"/>
          </a:p>
        </p:txBody>
      </p:sp>
      <p:sp>
        <p:nvSpPr>
          <p:cNvPr id="89" name="Line 20"/>
          <p:cNvSpPr>
            <a:spLocks noChangeShapeType="1"/>
          </p:cNvSpPr>
          <p:nvPr/>
        </p:nvSpPr>
        <p:spPr bwMode="auto">
          <a:xfrm>
            <a:off x="3062288" y="5667375"/>
            <a:ext cx="1587" cy="701675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pt-PT" dirty="0"/>
          </a:p>
        </p:txBody>
      </p:sp>
      <p:cxnSp>
        <p:nvCxnSpPr>
          <p:cNvPr id="86" name="Straight Arrow Connector 85"/>
          <p:cNvCxnSpPr/>
          <p:nvPr/>
        </p:nvCxnSpPr>
        <p:spPr bwMode="auto">
          <a:xfrm>
            <a:off x="4778375" y="4953000"/>
            <a:ext cx="339725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0" name="Line 20"/>
          <p:cNvSpPr>
            <a:spLocks noChangeShapeType="1"/>
          </p:cNvSpPr>
          <p:nvPr/>
        </p:nvSpPr>
        <p:spPr bwMode="auto">
          <a:xfrm flipV="1">
            <a:off x="4705350" y="5241925"/>
            <a:ext cx="1588" cy="701675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pt-PT" dirty="0"/>
          </a:p>
        </p:txBody>
      </p:sp>
      <p:cxnSp>
        <p:nvCxnSpPr>
          <p:cNvPr id="77" name="Straight Arrow Connector 76"/>
          <p:cNvCxnSpPr/>
          <p:nvPr/>
        </p:nvCxnSpPr>
        <p:spPr bwMode="auto">
          <a:xfrm>
            <a:off x="6846888" y="3984625"/>
            <a:ext cx="1328737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68" name="Straight Arrow Connector 67"/>
          <p:cNvCxnSpPr/>
          <p:nvPr/>
        </p:nvCxnSpPr>
        <p:spPr bwMode="auto">
          <a:xfrm>
            <a:off x="7532688" y="1349375"/>
            <a:ext cx="65405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69" name="Straight Arrow Connector 68"/>
          <p:cNvCxnSpPr/>
          <p:nvPr/>
        </p:nvCxnSpPr>
        <p:spPr bwMode="auto">
          <a:xfrm>
            <a:off x="7521575" y="1992313"/>
            <a:ext cx="654050" cy="15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3" name="Straight Arrow Connector 72"/>
          <p:cNvCxnSpPr/>
          <p:nvPr/>
        </p:nvCxnSpPr>
        <p:spPr bwMode="auto">
          <a:xfrm>
            <a:off x="7510463" y="2786063"/>
            <a:ext cx="654050" cy="15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2" name="Line 20"/>
          <p:cNvSpPr>
            <a:spLocks noChangeShapeType="1"/>
          </p:cNvSpPr>
          <p:nvPr/>
        </p:nvSpPr>
        <p:spPr bwMode="auto">
          <a:xfrm>
            <a:off x="3062288" y="4818063"/>
            <a:ext cx="1587" cy="701675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pt-PT" dirty="0"/>
          </a:p>
        </p:txBody>
      </p:sp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6113" y="76200"/>
            <a:ext cx="7696200" cy="641350"/>
          </a:xfrm>
          <a:ln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Level-1 Trigger Architecture</a:t>
            </a:r>
          </a:p>
        </p:txBody>
      </p:sp>
      <p:sp>
        <p:nvSpPr>
          <p:cNvPr id="361487" name="Line 15"/>
          <p:cNvSpPr>
            <a:spLocks noChangeShapeType="1"/>
          </p:cNvSpPr>
          <p:nvPr/>
        </p:nvSpPr>
        <p:spPr bwMode="auto">
          <a:xfrm flipH="1">
            <a:off x="4354513" y="4356100"/>
            <a:ext cx="1309687" cy="314325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pt-PT" dirty="0">
              <a:solidFill>
                <a:srgbClr val="002060"/>
              </a:solidFill>
            </a:endParaRPr>
          </a:p>
        </p:txBody>
      </p:sp>
      <p:sp>
        <p:nvSpPr>
          <p:cNvPr id="361489" name="Line 17"/>
          <p:cNvSpPr>
            <a:spLocks noChangeShapeType="1"/>
          </p:cNvSpPr>
          <p:nvPr/>
        </p:nvSpPr>
        <p:spPr bwMode="auto">
          <a:xfrm>
            <a:off x="5848350" y="2278063"/>
            <a:ext cx="1588" cy="246062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pt-PT" dirty="0"/>
          </a:p>
        </p:txBody>
      </p:sp>
      <p:sp>
        <p:nvSpPr>
          <p:cNvPr id="361490" name="Line 18"/>
          <p:cNvSpPr>
            <a:spLocks noChangeShapeType="1"/>
          </p:cNvSpPr>
          <p:nvPr/>
        </p:nvSpPr>
        <p:spPr bwMode="auto">
          <a:xfrm>
            <a:off x="7129463" y="2278063"/>
            <a:ext cx="1587" cy="246062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pt-PT" dirty="0"/>
          </a:p>
        </p:txBody>
      </p:sp>
      <p:sp>
        <p:nvSpPr>
          <p:cNvPr id="361491" name="Line 19"/>
          <p:cNvSpPr>
            <a:spLocks noChangeShapeType="1"/>
          </p:cNvSpPr>
          <p:nvPr/>
        </p:nvSpPr>
        <p:spPr bwMode="auto">
          <a:xfrm>
            <a:off x="2224088" y="3179763"/>
            <a:ext cx="1587" cy="346075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pt-PT" dirty="0"/>
          </a:p>
        </p:txBody>
      </p:sp>
      <p:sp>
        <p:nvSpPr>
          <p:cNvPr id="361492" name="Line 20"/>
          <p:cNvSpPr>
            <a:spLocks noChangeShapeType="1"/>
          </p:cNvSpPr>
          <p:nvPr/>
        </p:nvSpPr>
        <p:spPr bwMode="auto">
          <a:xfrm>
            <a:off x="4433888" y="1835150"/>
            <a:ext cx="1587" cy="701675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pt-PT" dirty="0"/>
          </a:p>
        </p:txBody>
      </p:sp>
      <p:sp>
        <p:nvSpPr>
          <p:cNvPr id="361493" name="Line 21"/>
          <p:cNvSpPr>
            <a:spLocks noChangeShapeType="1"/>
          </p:cNvSpPr>
          <p:nvPr/>
        </p:nvSpPr>
        <p:spPr bwMode="auto">
          <a:xfrm>
            <a:off x="6346825" y="2278063"/>
            <a:ext cx="284163" cy="246062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pt-PT" dirty="0"/>
          </a:p>
        </p:txBody>
      </p:sp>
      <p:sp>
        <p:nvSpPr>
          <p:cNvPr id="361494" name="Line 22"/>
          <p:cNvSpPr>
            <a:spLocks noChangeShapeType="1"/>
          </p:cNvSpPr>
          <p:nvPr/>
        </p:nvSpPr>
        <p:spPr bwMode="auto">
          <a:xfrm flipH="1">
            <a:off x="6346825" y="2278063"/>
            <a:ext cx="284163" cy="246062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pt-PT" dirty="0"/>
          </a:p>
        </p:txBody>
      </p:sp>
      <p:sp>
        <p:nvSpPr>
          <p:cNvPr id="361495" name="Line 23"/>
          <p:cNvSpPr>
            <a:spLocks noChangeShapeType="1"/>
          </p:cNvSpPr>
          <p:nvPr/>
        </p:nvSpPr>
        <p:spPr bwMode="auto">
          <a:xfrm>
            <a:off x="2241550" y="4343400"/>
            <a:ext cx="1252538" cy="327025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pt-PT" dirty="0">
              <a:solidFill>
                <a:srgbClr val="002060"/>
              </a:solidFill>
            </a:endParaRPr>
          </a:p>
        </p:txBody>
      </p:sp>
      <p:sp>
        <p:nvSpPr>
          <p:cNvPr id="361497" name="Line 25"/>
          <p:cNvSpPr>
            <a:spLocks noChangeShapeType="1"/>
          </p:cNvSpPr>
          <p:nvPr/>
        </p:nvSpPr>
        <p:spPr bwMode="auto">
          <a:xfrm>
            <a:off x="1535113" y="1970088"/>
            <a:ext cx="446087" cy="392112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pt-PT" dirty="0"/>
          </a:p>
        </p:txBody>
      </p:sp>
      <p:sp>
        <p:nvSpPr>
          <p:cNvPr id="361498" name="Line 26"/>
          <p:cNvSpPr>
            <a:spLocks noChangeShapeType="1"/>
          </p:cNvSpPr>
          <p:nvPr/>
        </p:nvSpPr>
        <p:spPr bwMode="auto">
          <a:xfrm flipH="1">
            <a:off x="2438400" y="1992313"/>
            <a:ext cx="533400" cy="369887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pt-PT" dirty="0"/>
          </a:p>
        </p:txBody>
      </p:sp>
      <p:sp>
        <p:nvSpPr>
          <p:cNvPr id="361499" name="Line 27"/>
          <p:cNvSpPr>
            <a:spLocks noChangeShapeType="1"/>
          </p:cNvSpPr>
          <p:nvPr/>
        </p:nvSpPr>
        <p:spPr bwMode="auto">
          <a:xfrm>
            <a:off x="5848350" y="1474788"/>
            <a:ext cx="1588" cy="24765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pt-PT" dirty="0"/>
          </a:p>
        </p:txBody>
      </p:sp>
      <p:sp>
        <p:nvSpPr>
          <p:cNvPr id="361500" name="Line 28"/>
          <p:cNvSpPr>
            <a:spLocks noChangeShapeType="1"/>
          </p:cNvSpPr>
          <p:nvPr/>
        </p:nvSpPr>
        <p:spPr bwMode="auto">
          <a:xfrm>
            <a:off x="7129463" y="1474788"/>
            <a:ext cx="1587" cy="24765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pt-PT" dirty="0"/>
          </a:p>
        </p:txBody>
      </p:sp>
      <p:sp>
        <p:nvSpPr>
          <p:cNvPr id="361501" name="Text Box 29"/>
          <p:cNvSpPr txBox="1">
            <a:spLocks noChangeArrowheads="1"/>
          </p:cNvSpPr>
          <p:nvPr/>
        </p:nvSpPr>
        <p:spPr bwMode="auto">
          <a:xfrm>
            <a:off x="7013575" y="3259138"/>
            <a:ext cx="4746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1600" dirty="0">
                <a:solidFill>
                  <a:srgbClr val="002060"/>
                </a:solidFill>
                <a:latin typeface="Arial" pitchFamily="34" charset="0"/>
              </a:rPr>
              <a:t>4 </a:t>
            </a:r>
            <a:r>
              <a:rPr lang="en-US" sz="1600" dirty="0">
                <a:solidFill>
                  <a:srgbClr val="002060"/>
                </a:solidFill>
                <a:latin typeface="Symbol" pitchFamily="18" charset="2"/>
              </a:rPr>
              <a:t>m</a:t>
            </a:r>
          </a:p>
        </p:txBody>
      </p:sp>
      <p:sp>
        <p:nvSpPr>
          <p:cNvPr id="361502" name="Text Box 30"/>
          <p:cNvSpPr txBox="1">
            <a:spLocks noChangeArrowheads="1"/>
          </p:cNvSpPr>
          <p:nvPr/>
        </p:nvSpPr>
        <p:spPr bwMode="auto">
          <a:xfrm>
            <a:off x="5776913" y="3225800"/>
            <a:ext cx="4746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1600" dirty="0">
                <a:solidFill>
                  <a:srgbClr val="002060"/>
                </a:solidFill>
                <a:latin typeface="Arial" pitchFamily="34" charset="0"/>
              </a:rPr>
              <a:t>4 </a:t>
            </a:r>
            <a:r>
              <a:rPr lang="en-US" sz="1600" dirty="0">
                <a:solidFill>
                  <a:srgbClr val="002060"/>
                </a:solidFill>
                <a:latin typeface="Symbol" pitchFamily="18" charset="2"/>
              </a:rPr>
              <a:t>m</a:t>
            </a:r>
          </a:p>
        </p:txBody>
      </p:sp>
      <p:sp>
        <p:nvSpPr>
          <p:cNvPr id="361503" name="Text Box 31"/>
          <p:cNvSpPr txBox="1">
            <a:spLocks noChangeArrowheads="1"/>
          </p:cNvSpPr>
          <p:nvPr/>
        </p:nvSpPr>
        <p:spPr bwMode="auto">
          <a:xfrm>
            <a:off x="4725988" y="3225800"/>
            <a:ext cx="7080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1600" dirty="0">
                <a:solidFill>
                  <a:srgbClr val="002060"/>
                </a:solidFill>
                <a:latin typeface="Arial" pitchFamily="34" charset="0"/>
              </a:rPr>
              <a:t>4+4 </a:t>
            </a:r>
            <a:r>
              <a:rPr lang="en-US" sz="1600" dirty="0">
                <a:solidFill>
                  <a:srgbClr val="002060"/>
                </a:solidFill>
                <a:latin typeface="Symbol" pitchFamily="18" charset="2"/>
              </a:rPr>
              <a:t>m</a:t>
            </a:r>
          </a:p>
        </p:txBody>
      </p:sp>
      <p:sp>
        <p:nvSpPr>
          <p:cNvPr id="361504" name="Text Box 32"/>
          <p:cNvSpPr txBox="1">
            <a:spLocks noChangeArrowheads="1"/>
          </p:cNvSpPr>
          <p:nvPr/>
        </p:nvSpPr>
        <p:spPr bwMode="auto">
          <a:xfrm>
            <a:off x="5173663" y="4498975"/>
            <a:ext cx="4746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1600" dirty="0">
                <a:solidFill>
                  <a:srgbClr val="002060"/>
                </a:solidFill>
                <a:latin typeface="Arial" pitchFamily="34" charset="0"/>
              </a:rPr>
              <a:t>4 </a:t>
            </a:r>
            <a:r>
              <a:rPr lang="en-US" sz="1600" dirty="0">
                <a:solidFill>
                  <a:srgbClr val="002060"/>
                </a:solidFill>
                <a:latin typeface="Symbol" pitchFamily="18" charset="2"/>
              </a:rPr>
              <a:t>m</a:t>
            </a:r>
            <a:endParaRPr lang="en-US" sz="1600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361505" name="Text Box 33"/>
          <p:cNvSpPr txBox="1">
            <a:spLocks noChangeArrowheads="1"/>
          </p:cNvSpPr>
          <p:nvPr/>
        </p:nvSpPr>
        <p:spPr bwMode="auto">
          <a:xfrm>
            <a:off x="3359150" y="3402013"/>
            <a:ext cx="8239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1400" dirty="0">
                <a:solidFill>
                  <a:srgbClr val="002060"/>
                </a:solidFill>
                <a:latin typeface="Arial" pitchFamily="34" charset="0"/>
              </a:rPr>
              <a:t>MIP+</a:t>
            </a:r>
            <a:br>
              <a:rPr lang="en-US" sz="1400" dirty="0">
                <a:solidFill>
                  <a:srgbClr val="002060"/>
                </a:solidFill>
                <a:latin typeface="Arial" pitchFamily="34" charset="0"/>
              </a:rPr>
            </a:br>
            <a:r>
              <a:rPr lang="en-US" sz="1400" dirty="0">
                <a:solidFill>
                  <a:srgbClr val="002060"/>
                </a:solidFill>
                <a:latin typeface="Arial" pitchFamily="34" charset="0"/>
              </a:rPr>
              <a:t>ISO bits</a:t>
            </a:r>
            <a:endParaRPr lang="en-US" sz="1400" dirty="0">
              <a:solidFill>
                <a:srgbClr val="002060"/>
              </a:solidFill>
              <a:latin typeface="Symbol" pitchFamily="18" charset="2"/>
            </a:endParaRPr>
          </a:p>
        </p:txBody>
      </p:sp>
      <p:sp>
        <p:nvSpPr>
          <p:cNvPr id="361506" name="Text Box 34"/>
          <p:cNvSpPr txBox="1">
            <a:spLocks noChangeArrowheads="1"/>
          </p:cNvSpPr>
          <p:nvPr/>
        </p:nvSpPr>
        <p:spPr bwMode="auto">
          <a:xfrm>
            <a:off x="985838" y="4530725"/>
            <a:ext cx="18256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1600" dirty="0">
                <a:solidFill>
                  <a:srgbClr val="002060"/>
                </a:solidFill>
                <a:latin typeface="Arial" pitchFamily="34" charset="0"/>
              </a:rPr>
              <a:t>e, J, E</a:t>
            </a:r>
            <a:r>
              <a:rPr lang="en-US" sz="1600" baseline="-25000" dirty="0">
                <a:solidFill>
                  <a:srgbClr val="002060"/>
                </a:solidFill>
                <a:latin typeface="Arial" pitchFamily="34" charset="0"/>
              </a:rPr>
              <a:t>T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</a:rPr>
              <a:t>, H</a:t>
            </a:r>
            <a:r>
              <a:rPr lang="en-US" sz="1600" baseline="-25000" dirty="0">
                <a:solidFill>
                  <a:srgbClr val="002060"/>
                </a:solidFill>
                <a:latin typeface="Arial" pitchFamily="34" charset="0"/>
              </a:rPr>
              <a:t>T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</a:rPr>
              <a:t>, E</a:t>
            </a:r>
            <a:r>
              <a:rPr lang="en-US" sz="1600" baseline="-25000" dirty="0">
                <a:solidFill>
                  <a:srgbClr val="002060"/>
                </a:solidFill>
                <a:latin typeface="Arial" pitchFamily="34" charset="0"/>
              </a:rPr>
              <a:t>T</a:t>
            </a:r>
            <a:r>
              <a:rPr lang="en-US" sz="1600" baseline="30000" dirty="0">
                <a:solidFill>
                  <a:srgbClr val="002060"/>
                </a:solidFill>
                <a:latin typeface="Arial" pitchFamily="34" charset="0"/>
              </a:rPr>
              <a:t>miss</a:t>
            </a:r>
          </a:p>
        </p:txBody>
      </p:sp>
      <p:sp>
        <p:nvSpPr>
          <p:cNvPr id="361507" name="Line 35"/>
          <p:cNvSpPr>
            <a:spLocks noChangeShapeType="1"/>
          </p:cNvSpPr>
          <p:nvPr/>
        </p:nvSpPr>
        <p:spPr bwMode="auto">
          <a:xfrm>
            <a:off x="742950" y="1165225"/>
            <a:ext cx="1588" cy="4214813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 type="none" w="sm" len="sm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pt-PT" dirty="0"/>
          </a:p>
        </p:txBody>
      </p:sp>
      <p:sp>
        <p:nvSpPr>
          <p:cNvPr id="361510" name="Text Box 38"/>
          <p:cNvSpPr txBox="1">
            <a:spLocks noChangeArrowheads="1"/>
          </p:cNvSpPr>
          <p:nvPr/>
        </p:nvSpPr>
        <p:spPr bwMode="auto">
          <a:xfrm>
            <a:off x="2406650" y="5226050"/>
            <a:ext cx="6635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dirty="0">
                <a:solidFill>
                  <a:srgbClr val="002060"/>
                </a:solidFill>
                <a:latin typeface="Arial" pitchFamily="34" charset="0"/>
              </a:rPr>
              <a:t>L1A </a:t>
            </a:r>
          </a:p>
        </p:txBody>
      </p:sp>
      <p:sp>
        <p:nvSpPr>
          <p:cNvPr id="361518" name="Text Box 46"/>
          <p:cNvSpPr txBox="1">
            <a:spLocks noChangeArrowheads="1"/>
          </p:cNvSpPr>
          <p:nvPr/>
        </p:nvSpPr>
        <p:spPr bwMode="auto">
          <a:xfrm rot="16200000">
            <a:off x="-668337" y="2792413"/>
            <a:ext cx="21939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rgbClr val="002060"/>
                </a:solidFill>
                <a:latin typeface="Arial" pitchFamily="34" charset="0"/>
              </a:rPr>
              <a:t>40 MHz pipeline</a:t>
            </a:r>
          </a:p>
        </p:txBody>
      </p:sp>
      <p:sp>
        <p:nvSpPr>
          <p:cNvPr id="49" name="Rounded Rectangle 48"/>
          <p:cNvSpPr/>
          <p:nvPr/>
        </p:nvSpPr>
        <p:spPr bwMode="auto">
          <a:xfrm>
            <a:off x="1044575" y="685800"/>
            <a:ext cx="2438400" cy="327025"/>
          </a:xfrm>
          <a:prstGeom prst="roundRect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</a:rPr>
              <a:t>Calorimeter Trigger</a:t>
            </a:r>
          </a:p>
        </p:txBody>
      </p:sp>
      <p:sp>
        <p:nvSpPr>
          <p:cNvPr id="50" name="Rounded Rectangle 49">
            <a:hlinkClick r:id="rId3" action="ppaction://hlinksldjump" tooltip="  "/>
          </p:cNvPr>
          <p:cNvSpPr/>
          <p:nvPr/>
        </p:nvSpPr>
        <p:spPr bwMode="auto">
          <a:xfrm>
            <a:off x="1055688" y="1208088"/>
            <a:ext cx="1044575" cy="784225"/>
          </a:xfrm>
          <a:prstGeom prst="roundRect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1400" b="1" dirty="0">
                <a:latin typeface="Arial" pitchFamily="34" charset="0"/>
              </a:rPr>
              <a:t>ECAL</a:t>
            </a:r>
          </a:p>
          <a:p>
            <a:pPr algn="ctr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1200" b="1" dirty="0">
                <a:latin typeface="Arial" pitchFamily="34" charset="0"/>
              </a:rPr>
              <a:t>Trigger Primitives</a:t>
            </a:r>
          </a:p>
        </p:txBody>
      </p:sp>
      <p:sp>
        <p:nvSpPr>
          <p:cNvPr id="51" name="Rounded Rectangle 50">
            <a:hlinkClick r:id="rId4" action="ppaction://hlinksldjump"/>
          </p:cNvPr>
          <p:cNvSpPr/>
          <p:nvPr/>
        </p:nvSpPr>
        <p:spPr bwMode="auto">
          <a:xfrm>
            <a:off x="2449513" y="1230313"/>
            <a:ext cx="1044575" cy="782637"/>
          </a:xfrm>
          <a:prstGeom prst="roundRect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1400" b="1" dirty="0">
                <a:latin typeface="Arial" pitchFamily="34" charset="0"/>
              </a:rPr>
              <a:t>HCAL</a:t>
            </a:r>
          </a:p>
          <a:p>
            <a:pPr algn="ctr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1200" b="1" dirty="0">
                <a:latin typeface="Arial" pitchFamily="34" charset="0"/>
              </a:rPr>
              <a:t>Trigger Primitives</a:t>
            </a:r>
          </a:p>
        </p:txBody>
      </p:sp>
      <p:sp>
        <p:nvSpPr>
          <p:cNvPr id="52" name="Rounded Rectangle 51">
            <a:hlinkClick r:id="rId5" action="ppaction://hlinksldjump"/>
          </p:cNvPr>
          <p:cNvSpPr/>
          <p:nvPr/>
        </p:nvSpPr>
        <p:spPr bwMode="auto">
          <a:xfrm>
            <a:off x="1436688" y="2384425"/>
            <a:ext cx="1611312" cy="762000"/>
          </a:xfrm>
          <a:prstGeom prst="roundRect">
            <a:avLst/>
          </a:prstGeom>
          <a:solidFill>
            <a:srgbClr val="CC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</a:rPr>
              <a:t>Regional</a:t>
            </a:r>
            <a:br>
              <a:rPr lang="en-US" sz="1400" b="1" dirty="0">
                <a:solidFill>
                  <a:srgbClr val="000000"/>
                </a:solidFill>
                <a:latin typeface="Arial" pitchFamily="34" charset="0"/>
              </a:rPr>
            </a:br>
            <a:r>
              <a:rPr lang="en-US" sz="1400" b="1" dirty="0">
                <a:solidFill>
                  <a:srgbClr val="000000"/>
                </a:solidFill>
                <a:latin typeface="Arial" pitchFamily="34" charset="0"/>
              </a:rPr>
              <a:t>Calorimeter</a:t>
            </a:r>
            <a:br>
              <a:rPr lang="en-US" sz="1400" b="1" dirty="0">
                <a:solidFill>
                  <a:srgbClr val="000000"/>
                </a:solidFill>
                <a:latin typeface="Arial" pitchFamily="34" charset="0"/>
              </a:rPr>
            </a:br>
            <a:r>
              <a:rPr lang="en-US" sz="1400" b="1" dirty="0">
                <a:solidFill>
                  <a:srgbClr val="000000"/>
                </a:solidFill>
                <a:latin typeface="Arial" pitchFamily="34" charset="0"/>
              </a:rPr>
              <a:t>Trigger</a:t>
            </a:r>
          </a:p>
        </p:txBody>
      </p:sp>
      <p:sp>
        <p:nvSpPr>
          <p:cNvPr id="53" name="Rounded Rectangle 52">
            <a:hlinkClick r:id="rId6" action="ppaction://hlinksldjump"/>
          </p:cNvPr>
          <p:cNvSpPr/>
          <p:nvPr/>
        </p:nvSpPr>
        <p:spPr bwMode="auto">
          <a:xfrm>
            <a:off x="1414463" y="3581400"/>
            <a:ext cx="1611312" cy="762000"/>
          </a:xfrm>
          <a:prstGeom prst="roundRect">
            <a:avLst/>
          </a:prstGeom>
          <a:solidFill>
            <a:srgbClr val="B4C1E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</a:rPr>
              <a:t>Global</a:t>
            </a:r>
            <a:br>
              <a:rPr lang="en-US" sz="1400" b="1" dirty="0">
                <a:solidFill>
                  <a:srgbClr val="000000"/>
                </a:solidFill>
                <a:latin typeface="Arial" pitchFamily="34" charset="0"/>
              </a:rPr>
            </a:br>
            <a:r>
              <a:rPr lang="en-US" sz="1400" b="1" dirty="0">
                <a:solidFill>
                  <a:srgbClr val="000000"/>
                </a:solidFill>
                <a:latin typeface="Arial" pitchFamily="34" charset="0"/>
              </a:rPr>
              <a:t>Calorimeter</a:t>
            </a:r>
            <a:br>
              <a:rPr lang="en-US" sz="1400" b="1" dirty="0">
                <a:solidFill>
                  <a:srgbClr val="000000"/>
                </a:solidFill>
                <a:latin typeface="Arial" pitchFamily="34" charset="0"/>
              </a:rPr>
            </a:br>
            <a:r>
              <a:rPr lang="en-US" sz="1400" b="1" dirty="0">
                <a:solidFill>
                  <a:srgbClr val="000000"/>
                </a:solidFill>
                <a:latin typeface="Arial" pitchFamily="34" charset="0"/>
              </a:rPr>
              <a:t>Trigger</a:t>
            </a:r>
          </a:p>
        </p:txBody>
      </p:sp>
      <p:sp>
        <p:nvSpPr>
          <p:cNvPr id="54" name="Rounded Rectangle 53"/>
          <p:cNvSpPr/>
          <p:nvPr/>
        </p:nvSpPr>
        <p:spPr bwMode="auto">
          <a:xfrm>
            <a:off x="3787775" y="685800"/>
            <a:ext cx="4016375" cy="315913"/>
          </a:xfrm>
          <a:prstGeom prst="roundRect">
            <a:avLst/>
          </a:prstGeom>
          <a:solidFill>
            <a:srgbClr val="CCCC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</a:rPr>
              <a:t>Muon Trigger</a:t>
            </a:r>
          </a:p>
        </p:txBody>
      </p:sp>
      <p:sp>
        <p:nvSpPr>
          <p:cNvPr id="55" name="Rounded Rectangle 54"/>
          <p:cNvSpPr/>
          <p:nvPr/>
        </p:nvSpPr>
        <p:spPr bwMode="auto">
          <a:xfrm>
            <a:off x="3929063" y="1165225"/>
            <a:ext cx="990600" cy="381000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pt-PT" sz="1400" b="1" dirty="0">
                <a:latin typeface="Arial" pitchFamily="34" charset="0"/>
                <a:cs typeface="Arial" pitchFamily="34" charset="0"/>
              </a:rPr>
              <a:t>RPC hits</a:t>
            </a:r>
          </a:p>
        </p:txBody>
      </p:sp>
      <p:sp>
        <p:nvSpPr>
          <p:cNvPr id="56" name="Rounded Rectangle 55"/>
          <p:cNvSpPr/>
          <p:nvPr/>
        </p:nvSpPr>
        <p:spPr bwMode="auto">
          <a:xfrm>
            <a:off x="5345113" y="1165225"/>
            <a:ext cx="990600" cy="381000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pt-PT" sz="1400" b="1" dirty="0">
                <a:latin typeface="Arial" pitchFamily="34" charset="0"/>
                <a:cs typeface="Arial" pitchFamily="34" charset="0"/>
              </a:rPr>
              <a:t>CSC hits</a:t>
            </a:r>
          </a:p>
        </p:txBody>
      </p:sp>
      <p:sp>
        <p:nvSpPr>
          <p:cNvPr id="57" name="Rounded Rectangle 56"/>
          <p:cNvSpPr/>
          <p:nvPr/>
        </p:nvSpPr>
        <p:spPr bwMode="auto">
          <a:xfrm>
            <a:off x="6683375" y="1165225"/>
            <a:ext cx="990600" cy="381000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pt-PT" sz="1400" b="1" dirty="0">
                <a:latin typeface="Arial" pitchFamily="34" charset="0"/>
                <a:cs typeface="Arial" pitchFamily="34" charset="0"/>
              </a:rPr>
              <a:t>DT hits</a:t>
            </a:r>
          </a:p>
        </p:txBody>
      </p:sp>
      <p:sp>
        <p:nvSpPr>
          <p:cNvPr id="58" name="Rounded Rectangle 57"/>
          <p:cNvSpPr/>
          <p:nvPr/>
        </p:nvSpPr>
        <p:spPr bwMode="auto">
          <a:xfrm>
            <a:off x="6629400" y="1719263"/>
            <a:ext cx="1077913" cy="588962"/>
          </a:xfrm>
          <a:prstGeom prst="roundRect">
            <a:avLst/>
          </a:prstGeom>
          <a:solidFill>
            <a:srgbClr val="E6E6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sz="1400" b="1" dirty="0">
                <a:latin typeface="Arial" pitchFamily="34" charset="0"/>
              </a:rPr>
              <a:t>Segment finder</a:t>
            </a:r>
          </a:p>
        </p:txBody>
      </p:sp>
      <p:sp>
        <p:nvSpPr>
          <p:cNvPr id="60" name="Rounded Rectangle 59">
            <a:hlinkClick r:id="rId7" action="ppaction://hlinksldjump"/>
          </p:cNvPr>
          <p:cNvSpPr/>
          <p:nvPr/>
        </p:nvSpPr>
        <p:spPr bwMode="auto">
          <a:xfrm>
            <a:off x="6618288" y="2525713"/>
            <a:ext cx="1089025" cy="587375"/>
          </a:xfrm>
          <a:prstGeom prst="roundRect">
            <a:avLst/>
          </a:prstGeom>
          <a:solidFill>
            <a:srgbClr val="E6E6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sz="1400" b="1" dirty="0">
                <a:latin typeface="Arial" pitchFamily="34" charset="0"/>
              </a:rPr>
              <a:t>Track finder</a:t>
            </a:r>
          </a:p>
        </p:txBody>
      </p:sp>
      <p:sp>
        <p:nvSpPr>
          <p:cNvPr id="61" name="Rounded Rectangle 60">
            <a:hlinkClick r:id="rId8" action="ppaction://hlinksldjump"/>
          </p:cNvPr>
          <p:cNvSpPr/>
          <p:nvPr/>
        </p:nvSpPr>
        <p:spPr bwMode="auto">
          <a:xfrm>
            <a:off x="3810000" y="2525713"/>
            <a:ext cx="1317625" cy="587375"/>
          </a:xfrm>
          <a:prstGeom prst="roundRect">
            <a:avLst/>
          </a:prstGeom>
          <a:solidFill>
            <a:srgbClr val="E6E6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sz="1400" b="1" dirty="0">
                <a:latin typeface="Arial" pitchFamily="34" charset="0"/>
              </a:rPr>
              <a:t>Pattern Comparator</a:t>
            </a:r>
          </a:p>
        </p:txBody>
      </p:sp>
      <p:sp>
        <p:nvSpPr>
          <p:cNvPr id="62" name="Rounded Rectangle 61"/>
          <p:cNvSpPr/>
          <p:nvPr/>
        </p:nvSpPr>
        <p:spPr bwMode="auto">
          <a:xfrm>
            <a:off x="5311775" y="1719263"/>
            <a:ext cx="1077913" cy="588962"/>
          </a:xfrm>
          <a:prstGeom prst="roundRect">
            <a:avLst/>
          </a:prstGeom>
          <a:solidFill>
            <a:srgbClr val="E6E6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sz="1400" b="1" dirty="0">
                <a:latin typeface="Arial" pitchFamily="34" charset="0"/>
              </a:rPr>
              <a:t>Segment finder</a:t>
            </a:r>
          </a:p>
        </p:txBody>
      </p:sp>
      <p:sp>
        <p:nvSpPr>
          <p:cNvPr id="63" name="Rounded Rectangle 62">
            <a:hlinkClick r:id="rId9" action="ppaction://hlinksldjump"/>
          </p:cNvPr>
          <p:cNvSpPr/>
          <p:nvPr/>
        </p:nvSpPr>
        <p:spPr bwMode="auto">
          <a:xfrm>
            <a:off x="5257800" y="2514600"/>
            <a:ext cx="1089025" cy="587375"/>
          </a:xfrm>
          <a:prstGeom prst="roundRect">
            <a:avLst/>
          </a:prstGeom>
          <a:solidFill>
            <a:srgbClr val="E6E6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sz="1400" b="1" dirty="0">
                <a:latin typeface="Arial" pitchFamily="34" charset="0"/>
              </a:rPr>
              <a:t>Track finder</a:t>
            </a:r>
          </a:p>
        </p:txBody>
      </p:sp>
      <p:sp>
        <p:nvSpPr>
          <p:cNvPr id="64" name="Rounded Rectangle 63"/>
          <p:cNvSpPr/>
          <p:nvPr/>
        </p:nvSpPr>
        <p:spPr bwMode="auto">
          <a:xfrm>
            <a:off x="4473575" y="3613150"/>
            <a:ext cx="2503488" cy="752475"/>
          </a:xfrm>
          <a:prstGeom prst="roundRect">
            <a:avLst/>
          </a:prstGeom>
          <a:solidFill>
            <a:srgbClr val="B4C1E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sz="1400" b="1" dirty="0">
                <a:latin typeface="Arial" pitchFamily="34" charset="0"/>
              </a:rPr>
              <a:t>Global Muon Trigger</a:t>
            </a:r>
          </a:p>
        </p:txBody>
      </p:sp>
      <p:grpSp>
        <p:nvGrpSpPr>
          <p:cNvPr id="2" name="Group 67"/>
          <p:cNvGrpSpPr/>
          <p:nvPr/>
        </p:nvGrpSpPr>
        <p:grpSpPr>
          <a:xfrm>
            <a:off x="4424586" y="3098346"/>
            <a:ext cx="2705099" cy="515710"/>
            <a:chOff x="4587876" y="3163661"/>
            <a:chExt cx="2705099" cy="7177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61475" name="Line 3"/>
            <p:cNvSpPr>
              <a:spLocks noChangeShapeType="1"/>
            </p:cNvSpPr>
            <p:nvPr/>
          </p:nvSpPr>
          <p:spPr bwMode="auto">
            <a:xfrm>
              <a:off x="4587876" y="3203575"/>
              <a:ext cx="498475" cy="677863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PT" dirty="0">
                <a:solidFill>
                  <a:srgbClr val="002060"/>
                </a:solidFill>
              </a:endParaRPr>
            </a:p>
          </p:txBody>
        </p:sp>
        <p:sp>
          <p:nvSpPr>
            <p:cNvPr id="361486" name="Line 14"/>
            <p:cNvSpPr>
              <a:spLocks noChangeShapeType="1"/>
            </p:cNvSpPr>
            <p:nvPr/>
          </p:nvSpPr>
          <p:spPr bwMode="auto">
            <a:xfrm flipH="1">
              <a:off x="6825342" y="3203576"/>
              <a:ext cx="467633" cy="649968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PT" dirty="0">
                <a:solidFill>
                  <a:srgbClr val="002060"/>
                </a:solidFill>
              </a:endParaRPr>
            </a:p>
          </p:txBody>
        </p:sp>
        <p:sp>
          <p:nvSpPr>
            <p:cNvPr id="65" name="Line 20"/>
            <p:cNvSpPr>
              <a:spLocks noChangeShapeType="1"/>
            </p:cNvSpPr>
            <p:nvPr/>
          </p:nvSpPr>
          <p:spPr bwMode="auto">
            <a:xfrm>
              <a:off x="5990545" y="3163661"/>
              <a:ext cx="1588" cy="701675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PT" dirty="0"/>
            </a:p>
          </p:txBody>
        </p:sp>
      </p:grpSp>
      <p:cxnSp>
        <p:nvCxnSpPr>
          <p:cNvPr id="67" name="Straight Arrow Connector 66"/>
          <p:cNvCxnSpPr/>
          <p:nvPr/>
        </p:nvCxnSpPr>
        <p:spPr bwMode="auto">
          <a:xfrm>
            <a:off x="3025775" y="4005263"/>
            <a:ext cx="1458913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0" name="Rounded Rectangle 69">
            <a:hlinkClick r:id="rId10" action="ppaction://hlinksldjump"/>
          </p:cNvPr>
          <p:cNvSpPr/>
          <p:nvPr/>
        </p:nvSpPr>
        <p:spPr bwMode="auto">
          <a:xfrm>
            <a:off x="2633663" y="4703763"/>
            <a:ext cx="2503487" cy="54451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sz="1400" b="1" dirty="0">
                <a:latin typeface="Arial" pitchFamily="34" charset="0"/>
              </a:rPr>
              <a:t>Global Trigger</a:t>
            </a:r>
          </a:p>
        </p:txBody>
      </p:sp>
      <p:sp>
        <p:nvSpPr>
          <p:cNvPr id="71" name="Rounded Rectangle 70">
            <a:hlinkClick r:id="rId11" action="ppaction://hlinksldjump"/>
          </p:cNvPr>
          <p:cNvSpPr/>
          <p:nvPr/>
        </p:nvSpPr>
        <p:spPr bwMode="auto">
          <a:xfrm>
            <a:off x="2373313" y="5508625"/>
            <a:ext cx="1349375" cy="4016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sz="1400" b="1" dirty="0">
                <a:latin typeface="Arial" pitchFamily="34" charset="0"/>
              </a:rPr>
              <a:t>TTC system</a:t>
            </a:r>
          </a:p>
        </p:txBody>
      </p:sp>
      <p:sp>
        <p:nvSpPr>
          <p:cNvPr id="47" name="Rounded Rectangle 46"/>
          <p:cNvSpPr/>
          <p:nvPr/>
        </p:nvSpPr>
        <p:spPr bwMode="auto">
          <a:xfrm>
            <a:off x="8175173" y="685800"/>
            <a:ext cx="424542" cy="6052457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wordArtVert" anchor="ctr"/>
          <a:lstStyle/>
          <a:p>
            <a:pPr algn="ctr">
              <a:defRPr/>
            </a:pPr>
            <a:r>
              <a:rPr lang="pt-PT" sz="1600" b="1" dirty="0">
                <a:solidFill>
                  <a:schemeClr val="bg1">
                    <a:lumMod val="50000"/>
                  </a:schemeClr>
                </a:solidFill>
              </a:rPr>
              <a:t>DAQ</a:t>
            </a:r>
          </a:p>
        </p:txBody>
      </p:sp>
      <p:sp>
        <p:nvSpPr>
          <p:cNvPr id="79" name="Rounded Rectangle 78"/>
          <p:cNvSpPr/>
          <p:nvPr/>
        </p:nvSpPr>
        <p:spPr bwMode="auto">
          <a:xfrm>
            <a:off x="3984625" y="5508625"/>
            <a:ext cx="1371600" cy="4016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sz="1400" b="1" dirty="0">
                <a:latin typeface="Arial" pitchFamily="34" charset="0"/>
              </a:rPr>
              <a:t>TTS system</a:t>
            </a:r>
          </a:p>
        </p:txBody>
      </p:sp>
      <p:sp>
        <p:nvSpPr>
          <p:cNvPr id="87" name="Rounded Rectangle 86"/>
          <p:cNvSpPr/>
          <p:nvPr/>
        </p:nvSpPr>
        <p:spPr bwMode="auto">
          <a:xfrm>
            <a:off x="979488" y="6367463"/>
            <a:ext cx="6640512" cy="338137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Detectors  Frontend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735513" y="5224463"/>
            <a:ext cx="766762" cy="3397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2060"/>
                </a:solidFill>
              </a:rPr>
              <a:t>Status</a:t>
            </a:r>
          </a:p>
        </p:txBody>
      </p:sp>
      <p:sp>
        <p:nvSpPr>
          <p:cNvPr id="92" name="Rounded Rectangle 91"/>
          <p:cNvSpPr/>
          <p:nvPr/>
        </p:nvSpPr>
        <p:spPr bwMode="auto">
          <a:xfrm>
            <a:off x="3897313" y="1719263"/>
            <a:ext cx="1077912" cy="588962"/>
          </a:xfrm>
          <a:prstGeom prst="roundRect">
            <a:avLst/>
          </a:prstGeom>
          <a:solidFill>
            <a:srgbClr val="E6E6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sz="1400" b="1" dirty="0">
                <a:latin typeface="Arial" pitchFamily="34" charset="0"/>
              </a:rPr>
              <a:t>Link system</a:t>
            </a:r>
          </a:p>
        </p:txBody>
      </p:sp>
      <p:cxnSp>
        <p:nvCxnSpPr>
          <p:cNvPr id="95" name="Straight Arrow Connector 94"/>
          <p:cNvCxnSpPr>
            <a:stCxn id="92" idx="3"/>
            <a:endCxn id="62" idx="1"/>
          </p:cNvCxnSpPr>
          <p:nvPr/>
        </p:nvCxnSpPr>
        <p:spPr bwMode="auto">
          <a:xfrm>
            <a:off x="4975225" y="2014538"/>
            <a:ext cx="33655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2060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1" name="TextBox 100"/>
          <p:cNvSpPr txBox="1"/>
          <p:nvPr/>
        </p:nvSpPr>
        <p:spPr>
          <a:xfrm>
            <a:off x="3211513" y="5965825"/>
            <a:ext cx="1158875" cy="3079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sz="1400" dirty="0">
                <a:solidFill>
                  <a:srgbClr val="002060"/>
                </a:solidFill>
              </a:rPr>
              <a:t>32 partitions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9"/>
          <p:cNvSpPr>
            <a:spLocks noChangeArrowheads="1"/>
          </p:cNvSpPr>
          <p:nvPr/>
        </p:nvSpPr>
        <p:spPr bwMode="auto">
          <a:xfrm>
            <a:off x="773113" y="42863"/>
            <a:ext cx="7808912" cy="719137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endParaRPr lang="en-GB" sz="3600" b="1" dirty="0">
              <a:solidFill>
                <a:srgbClr val="184B81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 idx="4294967295"/>
          </p:nvPr>
        </p:nvSpPr>
        <p:spPr>
          <a:xfrm>
            <a:off x="504825" y="88900"/>
            <a:ext cx="8229600" cy="6159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en-GB" sz="3200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ECAL </a:t>
            </a:r>
            <a:r>
              <a:rPr lang="en-GB" sz="3200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Trigger &amp; </a:t>
            </a:r>
            <a:r>
              <a:rPr lang="en-GB" sz="3200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Readout</a:t>
            </a:r>
            <a:endParaRPr lang="en-US" sz="3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6" name="Picture 7" descr="C:\Documents and Settings\varela\My Documents\CMS\ECAL Electronics\Photos\ODfinal-IMG_13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3838" y="630238"/>
            <a:ext cx="5008562" cy="395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303"/>
          <p:cNvSpPr txBox="1">
            <a:spLocks noChangeArrowheads="1"/>
          </p:cNvSpPr>
          <p:nvPr/>
        </p:nvSpPr>
        <p:spPr bwMode="auto">
          <a:xfrm>
            <a:off x="4681538" y="4770438"/>
            <a:ext cx="2684462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</a:rPr>
              <a:t>18 Crates</a:t>
            </a:r>
          </a:p>
          <a:p>
            <a:r>
              <a:rPr lang="en-US" sz="1800" dirty="0">
                <a:solidFill>
                  <a:srgbClr val="002060"/>
                </a:solidFill>
              </a:rPr>
              <a:t>108 Trigger boards</a:t>
            </a:r>
          </a:p>
          <a:p>
            <a:r>
              <a:rPr lang="en-US" sz="1800" dirty="0">
                <a:solidFill>
                  <a:srgbClr val="002060"/>
                </a:solidFill>
              </a:rPr>
              <a:t>54 DAQ </a:t>
            </a:r>
            <a:r>
              <a:rPr lang="en-US" sz="1800" dirty="0" smtClean="0">
                <a:solidFill>
                  <a:srgbClr val="002060"/>
                </a:solidFill>
              </a:rPr>
              <a:t>boards</a:t>
            </a:r>
            <a:endParaRPr lang="en-US" sz="1800" dirty="0">
              <a:solidFill>
                <a:srgbClr val="002060"/>
              </a:solidFill>
            </a:endParaRPr>
          </a:p>
          <a:p>
            <a:r>
              <a:rPr lang="en-US" sz="1800" dirty="0">
                <a:solidFill>
                  <a:srgbClr val="002060"/>
                </a:solidFill>
              </a:rPr>
              <a:t>54 Control boards</a:t>
            </a:r>
          </a:p>
          <a:p>
            <a:r>
              <a:rPr lang="en-US" sz="1800" dirty="0">
                <a:solidFill>
                  <a:srgbClr val="002060"/>
                </a:solidFill>
              </a:rPr>
              <a:t>3000 Gbit optical links</a:t>
            </a:r>
          </a:p>
          <a:p>
            <a:r>
              <a:rPr lang="en-US" sz="1800" dirty="0">
                <a:solidFill>
                  <a:srgbClr val="002060"/>
                </a:solidFill>
              </a:rPr>
              <a:t>2500 Gbit electrical links</a:t>
            </a:r>
          </a:p>
        </p:txBody>
      </p:sp>
      <p:pic>
        <p:nvPicPr>
          <p:cNvPr id="13318" name="Picture 4" descr="0707039_07-A4-at-144-dpi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03200" y="3995738"/>
            <a:ext cx="4156075" cy="269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Text Box 17"/>
          <p:cNvSpPr txBox="1">
            <a:spLocks noChangeArrowheads="1"/>
          </p:cNvSpPr>
          <p:nvPr/>
        </p:nvSpPr>
        <p:spPr bwMode="auto">
          <a:xfrm>
            <a:off x="6469063" y="936625"/>
            <a:ext cx="2547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ECAL </a:t>
            </a:r>
          </a:p>
          <a:p>
            <a:r>
              <a:rPr lang="en-US" sz="2000" b="1" dirty="0">
                <a:solidFill>
                  <a:srgbClr val="FFFF00"/>
                </a:solidFill>
              </a:rPr>
              <a:t>Off-Detector Crates</a:t>
            </a:r>
          </a:p>
        </p:txBody>
      </p:sp>
      <p:sp>
        <p:nvSpPr>
          <p:cNvPr id="13320" name="TextBox 46"/>
          <p:cNvSpPr txBox="1">
            <a:spLocks noChangeArrowheads="1"/>
          </p:cNvSpPr>
          <p:nvPr/>
        </p:nvSpPr>
        <p:spPr bwMode="auto">
          <a:xfrm>
            <a:off x="168275" y="709613"/>
            <a:ext cx="3852863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On-detector:</a:t>
            </a:r>
          </a:p>
          <a:p>
            <a:r>
              <a:rPr lang="en-US" sz="1800" dirty="0" smtClean="0">
                <a:solidFill>
                  <a:srgbClr val="002060"/>
                </a:solidFill>
              </a:rPr>
              <a:t>Trigger energy sums</a:t>
            </a:r>
          </a:p>
          <a:p>
            <a:r>
              <a:rPr lang="en-US" sz="1800" dirty="0" smtClean="0">
                <a:solidFill>
                  <a:srgbClr val="002060"/>
                </a:solidFill>
              </a:rPr>
              <a:t>E.m. feature bit</a:t>
            </a:r>
          </a:p>
          <a:p>
            <a:r>
              <a:rPr lang="en-US" sz="1800" dirty="0" smtClean="0">
                <a:solidFill>
                  <a:srgbClr val="002060"/>
                </a:solidFill>
              </a:rPr>
              <a:t>Trigger and DAQ optical links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Off-detector: </a:t>
            </a:r>
          </a:p>
          <a:p>
            <a:r>
              <a:rPr lang="en-US" sz="1800" dirty="0" smtClean="0">
                <a:solidFill>
                  <a:srgbClr val="002060"/>
                </a:solidFill>
              </a:rPr>
              <a:t>Trigger tower primitives</a:t>
            </a:r>
          </a:p>
          <a:p>
            <a:r>
              <a:rPr lang="en-US" sz="1800" dirty="0" smtClean="0">
                <a:solidFill>
                  <a:srgbClr val="002060"/>
                </a:solidFill>
              </a:rPr>
              <a:t>Data concentration &amp; DAQ interface</a:t>
            </a:r>
          </a:p>
          <a:p>
            <a:r>
              <a:rPr lang="en-US" sz="1800" dirty="0" smtClean="0">
                <a:solidFill>
                  <a:srgbClr val="002060"/>
                </a:solidFill>
              </a:rPr>
              <a:t>Trigger links to RCT</a:t>
            </a: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13321" name="TextBox 47"/>
          <p:cNvSpPr txBox="1">
            <a:spLocks noChangeArrowheads="1"/>
          </p:cNvSpPr>
          <p:nvPr/>
        </p:nvSpPr>
        <p:spPr bwMode="auto">
          <a:xfrm>
            <a:off x="71438" y="3970338"/>
            <a:ext cx="39449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chemeClr val="bg1"/>
                </a:solidFill>
              </a:rPr>
              <a:t>ECAL Crystal Calorimeter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ChangeArrowheads="1"/>
          </p:cNvSpPr>
          <p:nvPr/>
        </p:nvSpPr>
        <p:spPr bwMode="auto">
          <a:xfrm>
            <a:off x="773113" y="42863"/>
            <a:ext cx="7808912" cy="719137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endParaRPr lang="en-GB" sz="3600" b="1" dirty="0">
              <a:solidFill>
                <a:srgbClr val="184B81"/>
              </a:solidFill>
            </a:endParaRPr>
          </a:p>
        </p:txBody>
      </p:sp>
      <p:pic>
        <p:nvPicPr>
          <p:cNvPr id="14339" name="Picture 10" descr="DSC00037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9000" y="957263"/>
            <a:ext cx="3867150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11"/>
          <p:cNvSpPr txBox="1">
            <a:spLocks noChangeArrowheads="1"/>
          </p:cNvSpPr>
          <p:nvPr/>
        </p:nvSpPr>
        <p:spPr bwMode="auto">
          <a:xfrm>
            <a:off x="5149850" y="5478463"/>
            <a:ext cx="30257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HCAL </a:t>
            </a:r>
          </a:p>
          <a:p>
            <a:r>
              <a:rPr lang="en-US" b="1" dirty="0">
                <a:solidFill>
                  <a:srgbClr val="FFFF00"/>
                </a:solidFill>
              </a:rPr>
              <a:t>Off-Detector Crates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457200" y="96838"/>
            <a:ext cx="82296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en-GB" sz="3200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HCAL Trigger &amp; Readout</a:t>
            </a:r>
            <a:endParaRPr lang="en-US" sz="3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42" name="Picture 4" descr="HBinserted_hires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4475" y="3360738"/>
            <a:ext cx="3810000" cy="3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0"/>
          <p:cNvSpPr txBox="1">
            <a:spLocks/>
          </p:cNvSpPr>
          <p:nvPr/>
        </p:nvSpPr>
        <p:spPr>
          <a:xfrm>
            <a:off x="504825" y="687388"/>
            <a:ext cx="8229600" cy="61595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sz="36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4344" name="TextBox 10"/>
          <p:cNvSpPr txBox="1">
            <a:spLocks noChangeArrowheads="1"/>
          </p:cNvSpPr>
          <p:nvPr/>
        </p:nvSpPr>
        <p:spPr bwMode="auto">
          <a:xfrm>
            <a:off x="614363" y="3381375"/>
            <a:ext cx="343217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b="1" dirty="0">
                <a:solidFill>
                  <a:schemeClr val="bg1"/>
                </a:solidFill>
              </a:rPr>
              <a:t>Hadronic Calorimeter</a:t>
            </a:r>
          </a:p>
        </p:txBody>
      </p:sp>
      <p:sp>
        <p:nvSpPr>
          <p:cNvPr id="14345" name="TextBox 11"/>
          <p:cNvSpPr txBox="1">
            <a:spLocks noChangeArrowheads="1"/>
          </p:cNvSpPr>
          <p:nvPr/>
        </p:nvSpPr>
        <p:spPr bwMode="auto">
          <a:xfrm>
            <a:off x="168275" y="614363"/>
            <a:ext cx="413385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On-detector:</a:t>
            </a:r>
          </a:p>
          <a:p>
            <a:r>
              <a:rPr lang="en-US" sz="1800" dirty="0" smtClean="0">
                <a:solidFill>
                  <a:srgbClr val="002060"/>
                </a:solidFill>
              </a:rPr>
              <a:t>Pulse digitization</a:t>
            </a:r>
          </a:p>
          <a:p>
            <a:r>
              <a:rPr lang="en-US" sz="1800" dirty="0" smtClean="0">
                <a:solidFill>
                  <a:srgbClr val="002060"/>
                </a:solidFill>
              </a:rPr>
              <a:t>Data transmissions (synchronous)links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Off-detector: </a:t>
            </a:r>
          </a:p>
          <a:p>
            <a:r>
              <a:rPr lang="en-US" sz="1800" dirty="0" smtClean="0">
                <a:solidFill>
                  <a:srgbClr val="002060"/>
                </a:solidFill>
              </a:rPr>
              <a:t>Trigger tower primitives</a:t>
            </a:r>
          </a:p>
          <a:p>
            <a:r>
              <a:rPr lang="en-US" sz="1800" dirty="0" smtClean="0">
                <a:solidFill>
                  <a:srgbClr val="002060"/>
                </a:solidFill>
              </a:rPr>
              <a:t>Data concentration &amp; DAQ interface</a:t>
            </a:r>
          </a:p>
          <a:p>
            <a:r>
              <a:rPr lang="en-US" sz="1800" dirty="0" smtClean="0">
                <a:solidFill>
                  <a:srgbClr val="002060"/>
                </a:solidFill>
              </a:rPr>
              <a:t>Trigger links to RCT</a:t>
            </a:r>
            <a:endParaRPr lang="en-US" sz="1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984250" y="22225"/>
            <a:ext cx="7542213" cy="663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/>
            <a:endParaRPr lang="en-US" sz="3200" b="1" dirty="0">
              <a:solidFill>
                <a:srgbClr val="184B81"/>
              </a:solidFill>
            </a:endParaRPr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-1" y="796925"/>
            <a:ext cx="5441795" cy="5219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512763" lvl="1" indent="-166688">
              <a:lnSpc>
                <a:spcPct val="80000"/>
              </a:lnSpc>
              <a:spcBef>
                <a:spcPct val="20000"/>
              </a:spcBef>
            </a:pPr>
            <a:endParaRPr lang="en-US" sz="1800" dirty="0">
              <a:solidFill>
                <a:srgbClr val="002060"/>
              </a:solidFill>
            </a:endParaRPr>
          </a:p>
          <a:p>
            <a:pPr marL="512763" lvl="1" indent="-166688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 smtClean="0">
                <a:solidFill>
                  <a:srgbClr val="002060"/>
                </a:solidFill>
              </a:rPr>
              <a:t>Receives Trigger Primitives (TPs) from 8000 ECAL/HCAL/HF </a:t>
            </a:r>
            <a:r>
              <a:rPr lang="en-US" sz="1800" dirty="0" smtClean="0">
                <a:solidFill>
                  <a:srgbClr val="002060"/>
                </a:solidFill>
              </a:rPr>
              <a:t>towers</a:t>
            </a:r>
          </a:p>
          <a:p>
            <a:pPr marL="512763" lvl="1" indent="-166688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endParaRPr lang="en-US" sz="1800" dirty="0" smtClean="0">
              <a:solidFill>
                <a:srgbClr val="002060"/>
              </a:solidFill>
            </a:endParaRPr>
          </a:p>
          <a:p>
            <a:pPr marL="512763" lvl="1" indent="-166688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endParaRPr lang="en-US" sz="1800" dirty="0" smtClean="0">
              <a:solidFill>
                <a:srgbClr val="002060"/>
              </a:solidFill>
            </a:endParaRPr>
          </a:p>
          <a:p>
            <a:pPr marL="512763" lvl="1" indent="-166688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 smtClean="0">
                <a:solidFill>
                  <a:srgbClr val="002060"/>
                </a:solidFill>
              </a:rPr>
              <a:t>Finds top 4 </a:t>
            </a:r>
            <a:r>
              <a:rPr lang="en-US" sz="1800" dirty="0" err="1" smtClean="0">
                <a:solidFill>
                  <a:srgbClr val="002060"/>
                </a:solidFill>
              </a:rPr>
              <a:t>iso</a:t>
            </a:r>
            <a:r>
              <a:rPr lang="en-US" sz="1800" dirty="0" smtClean="0">
                <a:solidFill>
                  <a:srgbClr val="002060"/>
                </a:solidFill>
              </a:rPr>
              <a:t> and 4 non-</a:t>
            </a:r>
            <a:r>
              <a:rPr lang="en-US" sz="1800" dirty="0" err="1" smtClean="0">
                <a:solidFill>
                  <a:srgbClr val="002060"/>
                </a:solidFill>
              </a:rPr>
              <a:t>iso</a:t>
            </a:r>
            <a:r>
              <a:rPr lang="en-US" sz="1800" dirty="0" smtClean="0">
                <a:solidFill>
                  <a:srgbClr val="002060"/>
                </a:solidFill>
              </a:rPr>
              <a:t> e/</a:t>
            </a:r>
            <a:r>
              <a:rPr lang="en-US" sz="1800" dirty="0" smtClean="0">
                <a:solidFill>
                  <a:srgbClr val="002060"/>
                </a:solidFill>
                <a:sym typeface="Symbol" pitchFamily="18" charset="2"/>
              </a:rPr>
              <a:t></a:t>
            </a:r>
            <a:r>
              <a:rPr lang="en-US" sz="1800" dirty="0" smtClean="0">
                <a:solidFill>
                  <a:srgbClr val="002060"/>
                </a:solidFill>
              </a:rPr>
              <a:t> candidates per crate</a:t>
            </a:r>
          </a:p>
          <a:p>
            <a:pPr marL="512763" lvl="1" indent="-166688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 smtClean="0">
                <a:solidFill>
                  <a:srgbClr val="002060"/>
                </a:solidFill>
              </a:rPr>
              <a:t>Computes 14 tower sums (regions) per crate</a:t>
            </a:r>
          </a:p>
          <a:p>
            <a:pPr marL="512763" lvl="1" indent="-166688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endParaRPr lang="en-US" sz="1800" dirty="0" smtClean="0">
              <a:solidFill>
                <a:srgbClr val="002060"/>
              </a:solidFill>
            </a:endParaRPr>
          </a:p>
          <a:p>
            <a:pPr marL="512763" lvl="1" indent="-166688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endParaRPr lang="en-US" sz="1800" dirty="0" smtClean="0">
              <a:solidFill>
                <a:srgbClr val="002060"/>
              </a:solidFill>
            </a:endParaRPr>
          </a:p>
          <a:p>
            <a:pPr marL="512763" lvl="1" indent="-166688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 smtClean="0">
                <a:solidFill>
                  <a:srgbClr val="002060"/>
                </a:solidFill>
              </a:rPr>
              <a:t>All sent to Global Calorimeter Trigger at 80 MHz on SCSI cables </a:t>
            </a:r>
          </a:p>
          <a:p>
            <a:pPr marL="512763" lvl="1" indent="-166688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endParaRPr lang="en-US" sz="1800" dirty="0" smtClean="0">
              <a:solidFill>
                <a:srgbClr val="002060"/>
              </a:solidFill>
            </a:endParaRPr>
          </a:p>
          <a:p>
            <a:pPr marL="512763" lvl="1" indent="-166688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endParaRPr lang="en-US" sz="1800" dirty="0">
              <a:solidFill>
                <a:srgbClr val="002060"/>
              </a:solidFill>
            </a:endParaRPr>
          </a:p>
          <a:p>
            <a:pPr marL="512763" lvl="1" indent="-166688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002060"/>
                </a:solidFill>
              </a:rPr>
              <a:t>18 Crates</a:t>
            </a:r>
          </a:p>
          <a:p>
            <a:pPr marL="512763" lvl="1" indent="-166688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002060"/>
                </a:solidFill>
              </a:rPr>
              <a:t>18 Clock and Control Cards</a:t>
            </a:r>
          </a:p>
          <a:p>
            <a:pPr marL="512763" lvl="1" indent="-166688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002060"/>
                </a:solidFill>
              </a:rPr>
              <a:t>126 Receiver Cards</a:t>
            </a:r>
          </a:p>
          <a:p>
            <a:pPr marL="512763" lvl="1" indent="-166688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002060"/>
                </a:solidFill>
              </a:rPr>
              <a:t>126 Electron ID Cards</a:t>
            </a:r>
          </a:p>
          <a:p>
            <a:pPr marL="512763" lvl="1" indent="-166688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002060"/>
                </a:solidFill>
              </a:rPr>
              <a:t>18 Jet Summary </a:t>
            </a:r>
            <a:r>
              <a:rPr lang="en-US" sz="1800" dirty="0" smtClean="0">
                <a:solidFill>
                  <a:srgbClr val="002060"/>
                </a:solidFill>
              </a:rPr>
              <a:t>Cards</a:t>
            </a:r>
          </a:p>
          <a:p>
            <a:pPr marL="512763" lvl="1" indent="-166688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 smtClean="0">
                <a:solidFill>
                  <a:srgbClr val="002060"/>
                </a:solidFill>
              </a:rPr>
              <a:t> clock distribution crate</a:t>
            </a:r>
            <a:endParaRPr lang="en-US" sz="1800" dirty="0">
              <a:solidFill>
                <a:srgbClr val="002060"/>
              </a:solidFill>
            </a:endParaRPr>
          </a:p>
          <a:p>
            <a:pPr marL="512763" lvl="1" indent="-166688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endParaRPr lang="en-US" sz="1800" dirty="0">
              <a:solidFill>
                <a:srgbClr val="002060"/>
              </a:solidFill>
            </a:endParaRPr>
          </a:p>
          <a:p>
            <a:pPr marL="512763" lvl="1" indent="-166688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endParaRPr lang="en-US" sz="1800" dirty="0">
              <a:solidFill>
                <a:srgbClr val="002060"/>
              </a:solidFill>
            </a:endParaRPr>
          </a:p>
          <a:p>
            <a:pPr marL="512763" lvl="1" indent="-166688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endParaRPr lang="en-US" sz="1800" dirty="0">
              <a:solidFill>
                <a:srgbClr val="002060"/>
              </a:solidFill>
            </a:endParaRPr>
          </a:p>
          <a:p>
            <a:pPr marL="512763" lvl="1" indent="-166688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endParaRPr lang="en-US" sz="1800" dirty="0">
              <a:solidFill>
                <a:srgbClr val="002060"/>
              </a:solidFill>
            </a:endParaRPr>
          </a:p>
          <a:p>
            <a:pPr marL="231775" indent="-231775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800" b="1" dirty="0">
              <a:solidFill>
                <a:srgbClr val="002060"/>
              </a:solidFill>
            </a:endParaRPr>
          </a:p>
          <a:p>
            <a:pPr marL="971550" lvl="2" indent="-228600">
              <a:lnSpc>
                <a:spcPct val="80000"/>
              </a:lnSpc>
              <a:spcBef>
                <a:spcPct val="20000"/>
              </a:spcBef>
            </a:pP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 idx="4294967295"/>
          </p:nvPr>
        </p:nvSpPr>
        <p:spPr>
          <a:xfrm>
            <a:off x="425450" y="68263"/>
            <a:ext cx="8229600" cy="5746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en-US" sz="3200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Regional Calorimeter Trigger</a:t>
            </a:r>
            <a:endParaRPr lang="en-US" sz="3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5" name="Rectangle 3"/>
          <p:cNvSpPr txBox="1">
            <a:spLocks noChangeArrowheads="1"/>
          </p:cNvSpPr>
          <p:nvPr/>
        </p:nvSpPr>
        <p:spPr bwMode="auto">
          <a:xfrm>
            <a:off x="800100" y="2795588"/>
            <a:ext cx="2605088" cy="358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285750" indent="-285750">
              <a:lnSpc>
                <a:spcPct val="70000"/>
              </a:lnSpc>
              <a:spcBef>
                <a:spcPct val="30000"/>
              </a:spcBef>
              <a:buFont typeface="Arial" pitchFamily="34" charset="0"/>
              <a:buChar char="•"/>
            </a:pPr>
            <a:endParaRPr lang="en-US" sz="1800" dirty="0">
              <a:solidFill>
                <a:srgbClr val="ED181E"/>
              </a:solidFill>
            </a:endParaRPr>
          </a:p>
        </p:txBody>
      </p:sp>
      <p:pic>
        <p:nvPicPr>
          <p:cNvPr id="15366" name="Picture 9" descr="Front.png">
            <a:hlinkClick r:id="" action="ppaction://hlinkshowjump?jump=lastslideviewed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7863" y="4398963"/>
            <a:ext cx="2713037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206947" y="6056625"/>
            <a:ext cx="19348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RCT Crate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9" name="Picture 9" descr="C:\Documents and Settings\varela\My Documents\CMS\TriggerControl\Photos\P100087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76047" y="690930"/>
            <a:ext cx="2665425" cy="3553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758825" y="98425"/>
            <a:ext cx="7772400" cy="685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en-GB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Global Calorimeter Trigger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82563" y="3576638"/>
            <a:ext cx="520223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231775" indent="-231775">
              <a:spcBef>
                <a:spcPct val="20000"/>
              </a:spcBef>
              <a:buFont typeface="Wingdings" pitchFamily="2" charset="2"/>
              <a:buNone/>
            </a:pPr>
            <a:endParaRPr lang="en-GB" sz="1800" b="1" dirty="0">
              <a:solidFill>
                <a:srgbClr val="184B81"/>
              </a:solidFill>
            </a:endParaRPr>
          </a:p>
          <a:p>
            <a:pPr marL="231775" indent="-231775">
              <a:spcBef>
                <a:spcPct val="20000"/>
              </a:spcBef>
              <a:buFont typeface="Wingdings" pitchFamily="2" charset="2"/>
              <a:buNone/>
            </a:pPr>
            <a:r>
              <a:rPr lang="en-GB" sz="1800" b="1" dirty="0">
                <a:solidFill>
                  <a:srgbClr val="184B81"/>
                </a:solidFill>
              </a:rPr>
              <a:t>    </a:t>
            </a:r>
          </a:p>
        </p:txBody>
      </p:sp>
      <p:pic>
        <p:nvPicPr>
          <p:cNvPr id="16388" name="Picture 10" descr="SourceCar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985838"/>
            <a:ext cx="3079750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708650" y="1000125"/>
            <a:ext cx="2492375" cy="369888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>
                <a:solidFill>
                  <a:srgbClr val="002060"/>
                </a:solidFill>
                <a:latin typeface="Helvetica" pitchFamily="-109" charset="0"/>
              </a:rPr>
              <a:t>Source Card Crate</a:t>
            </a:r>
          </a:p>
        </p:txBody>
      </p:sp>
      <p:sp>
        <p:nvSpPr>
          <p:cNvPr id="10" name="Rectangle 11"/>
          <p:cNvSpPr txBox="1">
            <a:spLocks noChangeArrowheads="1"/>
          </p:cNvSpPr>
          <p:nvPr/>
        </p:nvSpPr>
        <p:spPr bwMode="auto">
          <a:xfrm>
            <a:off x="534988" y="1025525"/>
            <a:ext cx="3967162" cy="4868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>
              <a:lnSpc>
                <a:spcPct val="90000"/>
              </a:lnSpc>
              <a:spcBef>
                <a:spcPct val="30000"/>
              </a:spcBef>
              <a:buFontTx/>
              <a:buChar char="-"/>
              <a:defRPr/>
            </a:pPr>
            <a:r>
              <a:rPr lang="en-GB" sz="1800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Source Card System (6 crates)</a:t>
            </a:r>
          </a:p>
          <a:p>
            <a:pPr lvl="1">
              <a:lnSpc>
                <a:spcPct val="90000"/>
              </a:lnSpc>
              <a:spcBef>
                <a:spcPct val="30000"/>
              </a:spcBef>
              <a:buFontTx/>
              <a:buChar char="-"/>
              <a:defRPr/>
            </a:pPr>
            <a:r>
              <a:rPr lang="en-GB" sz="1800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copper to optical conversion</a:t>
            </a:r>
          </a:p>
          <a:p>
            <a:pPr lvl="1">
              <a:lnSpc>
                <a:spcPct val="90000"/>
              </a:lnSpc>
              <a:spcBef>
                <a:spcPct val="30000"/>
              </a:spcBef>
              <a:buFontTx/>
              <a:buChar char="-"/>
              <a:defRPr/>
            </a:pPr>
            <a:r>
              <a:rPr lang="en-GB" sz="1800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GB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high speed optical links </a:t>
            </a:r>
            <a:endParaRPr lang="en-US" sz="1800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spcBef>
                <a:spcPct val="30000"/>
              </a:spcBef>
              <a:defRPr/>
            </a:pPr>
            <a:endParaRPr lang="en-GB" sz="1800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spcBef>
                <a:spcPct val="30000"/>
              </a:spcBef>
              <a:defRPr/>
            </a:pPr>
            <a:endParaRPr lang="en-GB" sz="1800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31775" indent="-231775">
              <a:spcBef>
                <a:spcPct val="20000"/>
              </a:spcBef>
              <a:buFontTx/>
              <a:buChar char="-"/>
              <a:defRPr/>
            </a:pPr>
            <a:r>
              <a:rPr lang="en-GB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GCT Main Crate</a:t>
            </a:r>
            <a:r>
              <a:rPr lang="en-GB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GB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688975" lvl="1" indent="-231775">
              <a:spcBef>
                <a:spcPct val="20000"/>
              </a:spcBef>
              <a:buFontTx/>
              <a:buChar char="-"/>
              <a:defRPr/>
            </a:pPr>
            <a:r>
              <a:rPr lang="en-GB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Two wheel cards</a:t>
            </a:r>
          </a:p>
          <a:p>
            <a:pPr marL="688975" lvl="1" indent="-231775">
              <a:spcBef>
                <a:spcPct val="20000"/>
              </a:spcBef>
              <a:buFontTx/>
              <a:buChar char="-"/>
              <a:defRPr/>
            </a:pPr>
            <a:r>
              <a:rPr lang="en-GB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One Concentrator Card</a:t>
            </a:r>
          </a:p>
          <a:p>
            <a:pPr marL="688975" lvl="1" indent="-231775">
              <a:spcBef>
                <a:spcPct val="20000"/>
              </a:spcBef>
              <a:buFontTx/>
              <a:buChar char="-"/>
              <a:defRPr/>
            </a:pPr>
            <a:endParaRPr lang="en-GB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688975" lvl="1" indent="-231775">
              <a:spcBef>
                <a:spcPct val="20000"/>
              </a:spcBef>
              <a:buFontTx/>
              <a:buChar char="-"/>
              <a:defRPr/>
            </a:pPr>
            <a:r>
              <a:rPr lang="en-GB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Jet finder</a:t>
            </a:r>
          </a:p>
          <a:p>
            <a:pPr marL="688975" lvl="1" indent="-231775">
              <a:spcBef>
                <a:spcPct val="20000"/>
              </a:spcBef>
              <a:buFontTx/>
              <a:buChar char="-"/>
              <a:defRPr/>
            </a:pPr>
            <a:r>
              <a:rPr lang="en-GB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Electron sorter</a:t>
            </a:r>
          </a:p>
          <a:p>
            <a:pPr marL="688975" lvl="1" indent="-231775">
              <a:spcBef>
                <a:spcPct val="20000"/>
              </a:spcBef>
              <a:buFontTx/>
              <a:buChar char="-"/>
              <a:defRPr/>
            </a:pPr>
            <a:r>
              <a:rPr lang="en-GB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Total and missing energy</a:t>
            </a:r>
          </a:p>
          <a:p>
            <a:pPr marL="688975" lvl="1" indent="-231775">
              <a:spcBef>
                <a:spcPct val="20000"/>
              </a:spcBef>
              <a:defRPr/>
            </a:pPr>
            <a:r>
              <a:rPr lang="en-GB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  Forward minimum bias trigger</a:t>
            </a:r>
          </a:p>
          <a:p>
            <a:pPr lvl="1">
              <a:spcBef>
                <a:spcPct val="20000"/>
              </a:spcBef>
              <a:defRPr/>
            </a:pPr>
            <a:endParaRPr lang="en-GB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31775" indent="-231775">
              <a:spcBef>
                <a:spcPct val="20000"/>
              </a:spcBef>
              <a:buFontTx/>
              <a:buChar char="-"/>
              <a:defRPr/>
            </a:pPr>
            <a:endParaRPr lang="en-GB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5680" y="3813717"/>
            <a:ext cx="3419708" cy="2564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91" name="Text Box 11"/>
          <p:cNvSpPr txBox="1">
            <a:spLocks noChangeArrowheads="1"/>
          </p:cNvSpPr>
          <p:nvPr/>
        </p:nvSpPr>
        <p:spPr bwMode="auto">
          <a:xfrm>
            <a:off x="5439977" y="5908443"/>
            <a:ext cx="2959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b="1" dirty="0">
                <a:solidFill>
                  <a:srgbClr val="FFFF00"/>
                </a:solidFill>
              </a:rPr>
              <a:t>GCT Main Crate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ytuł 1"/>
          <p:cNvSpPr>
            <a:spLocks noGrp="1"/>
          </p:cNvSpPr>
          <p:nvPr>
            <p:ph type="title" idx="4294967295"/>
          </p:nvPr>
        </p:nvSpPr>
        <p:spPr>
          <a:xfrm>
            <a:off x="1439863" y="76200"/>
            <a:ext cx="6427787" cy="8112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RPC Muon Trigger</a:t>
            </a:r>
            <a:endParaRPr lang="pl-PL" sz="3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pole tekstowe 9"/>
          <p:cNvSpPr txBox="1">
            <a:spLocks noChangeArrowheads="1"/>
          </p:cNvSpPr>
          <p:nvPr/>
        </p:nvSpPr>
        <p:spPr bwMode="auto">
          <a:xfrm>
            <a:off x="6715125" y="2886075"/>
            <a:ext cx="1928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Link Box</a:t>
            </a:r>
          </a:p>
        </p:txBody>
      </p:sp>
      <p:sp>
        <p:nvSpPr>
          <p:cNvPr id="19460" name="pole tekstowe 8"/>
          <p:cNvSpPr txBox="1">
            <a:spLocks noChangeArrowheads="1"/>
          </p:cNvSpPr>
          <p:nvPr/>
        </p:nvSpPr>
        <p:spPr bwMode="auto">
          <a:xfrm>
            <a:off x="6786563" y="5786438"/>
            <a:ext cx="1714500" cy="400050"/>
          </a:xfrm>
          <a:prstGeom prst="rect">
            <a:avLst/>
          </a:prstGeom>
          <a:solidFill>
            <a:srgbClr val="969696">
              <a:alpha val="32941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Trigger Crate </a:t>
            </a:r>
          </a:p>
        </p:txBody>
      </p:sp>
      <p:pic>
        <p:nvPicPr>
          <p:cNvPr id="19461" name="Picture 11" descr="C:\Documents and Settings\varela\My Documents\CMS\TriggerControl\Photos\P1060010.JPG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7913" y="757238"/>
            <a:ext cx="4117975" cy="549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599" y="1153880"/>
            <a:ext cx="44740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2060"/>
                </a:solidFill>
              </a:rPr>
              <a:t>RPC trigger pattern comparators </a:t>
            </a:r>
          </a:p>
          <a:p>
            <a:pPr marL="228600" indent="-228600">
              <a:buFont typeface="Wingdings" pitchFamily="2" charset="2"/>
              <a:buChar char="§"/>
            </a:pPr>
            <a:endParaRPr lang="en-US" sz="1800" dirty="0" smtClean="0">
              <a:solidFill>
                <a:srgbClr val="002060"/>
              </a:solidFill>
            </a:endParaRPr>
          </a:p>
          <a:p>
            <a:pPr marL="228600" indent="-228600"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2060"/>
                </a:solidFill>
              </a:rPr>
              <a:t>Barrel (4/6) and endcap (3/4)</a:t>
            </a:r>
          </a:p>
          <a:p>
            <a:pPr marL="228600" indent="-228600">
              <a:buFont typeface="Wingdings" pitchFamily="2" charset="2"/>
              <a:buChar char="§"/>
            </a:pPr>
            <a:endParaRPr lang="en-US" sz="1800" dirty="0" smtClean="0">
              <a:solidFill>
                <a:srgbClr val="002060"/>
              </a:solidFill>
            </a:endParaRPr>
          </a:p>
          <a:p>
            <a:pPr marL="228600" indent="-228600"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2060"/>
                </a:solidFill>
              </a:rPr>
              <a:t>12 crate PACT and one central crate</a:t>
            </a:r>
          </a:p>
          <a:p>
            <a:pPr marL="228600" indent="-228600">
              <a:buFont typeface="Wingdings" pitchFamily="2" charset="2"/>
              <a:buChar char="§"/>
            </a:pPr>
            <a:endParaRPr lang="en-US" sz="1800" dirty="0" smtClean="0">
              <a:solidFill>
                <a:srgbClr val="002060"/>
              </a:solidFill>
            </a:endParaRPr>
          </a:p>
          <a:p>
            <a:pPr marL="228600" indent="-228600"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2060"/>
                </a:solidFill>
              </a:rPr>
              <a:t>Optical fibers from Link Boards on detector periphery</a:t>
            </a:r>
          </a:p>
          <a:p>
            <a:pPr marL="228600" indent="-228600">
              <a:buFont typeface="Wingdings" pitchFamily="2" charset="2"/>
              <a:buChar char="§"/>
            </a:pPr>
            <a:endParaRPr lang="en-US" sz="1800" dirty="0" smtClean="0">
              <a:solidFill>
                <a:srgbClr val="002060"/>
              </a:solidFill>
            </a:endParaRPr>
          </a:p>
          <a:p>
            <a:pPr marL="228600" indent="-228600"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2060"/>
                </a:solidFill>
              </a:rPr>
              <a:t>Optical splitting of signals in chambers boundaries</a:t>
            </a:r>
          </a:p>
          <a:p>
            <a:pPr marL="228600" indent="-228600">
              <a:buFont typeface="Wingdings" pitchFamily="2" charset="2"/>
              <a:buChar char="§"/>
            </a:pPr>
            <a:endParaRPr lang="en-US" sz="18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061" name="Rectangle 85"/>
          <p:cNvSpPr>
            <a:spLocks noGrp="1" noChangeArrowheads="1"/>
          </p:cNvSpPr>
          <p:nvPr>
            <p:ph type="title"/>
          </p:nvPr>
        </p:nvSpPr>
        <p:spPr>
          <a:xfrm>
            <a:off x="692150" y="-22225"/>
            <a:ext cx="7250113" cy="762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137160" rIns="92075" bIns="46038"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CSC Muon Track Finder</a:t>
            </a:r>
          </a:p>
        </p:txBody>
      </p:sp>
      <p:pic>
        <p:nvPicPr>
          <p:cNvPr id="18435" name="Picture 86" descr="crate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5850" y="850900"/>
            <a:ext cx="3895725" cy="562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7714" y="1034144"/>
            <a:ext cx="43651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2060"/>
                </a:solidFill>
              </a:rPr>
              <a:t>Single crate system</a:t>
            </a:r>
          </a:p>
          <a:p>
            <a:pPr marL="228600" indent="-228600">
              <a:buFont typeface="Wingdings" pitchFamily="2" charset="2"/>
              <a:buChar char="§"/>
            </a:pPr>
            <a:endParaRPr lang="en-US" sz="1800" dirty="0" smtClean="0">
              <a:solidFill>
                <a:srgbClr val="002060"/>
              </a:solidFill>
            </a:endParaRPr>
          </a:p>
          <a:p>
            <a:pPr marL="228600" indent="-228600"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2060"/>
                </a:solidFill>
              </a:rPr>
              <a:t>12 Sector Processors</a:t>
            </a:r>
          </a:p>
          <a:p>
            <a:pPr marL="228600" indent="-228600">
              <a:buFont typeface="Wingdings" pitchFamily="2" charset="2"/>
              <a:buChar char="§"/>
            </a:pPr>
            <a:endParaRPr lang="en-US" sz="1800" dirty="0" smtClean="0">
              <a:solidFill>
                <a:srgbClr val="002060"/>
              </a:solidFill>
            </a:endParaRPr>
          </a:p>
          <a:p>
            <a:pPr marL="228600" indent="-228600"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2060"/>
                </a:solidFill>
              </a:rPr>
              <a:t>Optical links from CSC Trigger Primitives in Peripheral Crates</a:t>
            </a:r>
          </a:p>
          <a:p>
            <a:pPr marL="228600" indent="-228600"/>
            <a:endParaRPr lang="en-US" sz="1800" dirty="0" smtClean="0">
              <a:solidFill>
                <a:srgbClr val="002060"/>
              </a:solidFill>
            </a:endParaRPr>
          </a:p>
          <a:p>
            <a:pPr marL="228600" indent="-228600"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2060"/>
                </a:solidFill>
              </a:rPr>
              <a:t>Trigger data exchange with DT track finder in barrel-endcap transition region</a:t>
            </a:r>
          </a:p>
          <a:p>
            <a:pPr marL="228600" indent="-228600">
              <a:buFont typeface="Wingdings" pitchFamily="2" charset="2"/>
              <a:buChar char="§"/>
            </a:pPr>
            <a:endParaRPr lang="en-US" sz="1800" dirty="0" smtClean="0">
              <a:solidFill>
                <a:srgbClr val="002060"/>
              </a:solidFill>
            </a:endParaRPr>
          </a:p>
          <a:p>
            <a:pPr marL="228600" indent="-228600"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2060"/>
                </a:solidFill>
              </a:rPr>
              <a:t>Data from RPC detector to eliminate ambiguities</a:t>
            </a:r>
          </a:p>
          <a:p>
            <a:pPr>
              <a:buFont typeface="Wingdings" pitchFamily="2" charset="2"/>
              <a:buChar char="§"/>
            </a:pPr>
            <a:endParaRPr lang="en-US" sz="1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9"/>
          <p:cNvSpPr txBox="1">
            <a:spLocks noChangeArrowheads="1"/>
          </p:cNvSpPr>
          <p:nvPr/>
        </p:nvSpPr>
        <p:spPr bwMode="auto">
          <a:xfrm>
            <a:off x="233363" y="1185863"/>
            <a:ext cx="5205412" cy="369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6 crate system: </a:t>
            </a:r>
          </a:p>
          <a:p>
            <a:pPr lvl="1">
              <a:buFontTx/>
              <a:buChar char="-"/>
            </a:pPr>
            <a:r>
              <a:rPr lang="en-US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two detector sectors per crate</a:t>
            </a:r>
          </a:p>
          <a:p>
            <a:pPr lvl="1">
              <a:buFontTx/>
              <a:buChar char="-"/>
            </a:pPr>
            <a:r>
              <a:rPr lang="en-US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optical fibers from detector sector collector</a:t>
            </a:r>
          </a:p>
          <a:p>
            <a:pPr lvl="1">
              <a:buFontTx/>
              <a:buChar char="-"/>
            </a:pPr>
            <a:r>
              <a:rPr lang="en-US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data sharing between sectors</a:t>
            </a:r>
          </a:p>
          <a:p>
            <a:endParaRPr lang="en-US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n-US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Track finding in phi and eta projections</a:t>
            </a:r>
          </a:p>
          <a:p>
            <a:pPr>
              <a:buFontTx/>
              <a:buChar char="-"/>
            </a:pPr>
            <a:endParaRPr lang="en-US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n-US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Central crate: </a:t>
            </a:r>
          </a:p>
          <a:p>
            <a:pPr lvl="1">
              <a:buFontTx/>
              <a:buChar char="-"/>
            </a:pPr>
            <a:r>
              <a:rPr lang="en-US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final muon sorter (4 muons)</a:t>
            </a:r>
          </a:p>
          <a:p>
            <a:pPr lvl="1">
              <a:buFontTx/>
              <a:buChar char="-"/>
            </a:pPr>
            <a:r>
              <a:rPr lang="en-US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interface to DAQ</a:t>
            </a:r>
          </a:p>
          <a:p>
            <a:pPr lvl="1">
              <a:buFontTx/>
              <a:buChar char="-"/>
            </a:pPr>
            <a:r>
              <a:rPr lang="en-US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interface to TTC and TTS systems</a:t>
            </a:r>
          </a:p>
          <a:p>
            <a:endParaRPr lang="en-US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Rectangle 12"/>
          <p:cNvSpPr>
            <a:spLocks noChangeArrowheads="1"/>
          </p:cNvSpPr>
          <p:nvPr/>
        </p:nvSpPr>
        <p:spPr bwMode="auto">
          <a:xfrm>
            <a:off x="633413" y="762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184B81"/>
                </a:solidFill>
              </a:rPr>
              <a:t> </a:t>
            </a:r>
          </a:p>
        </p:txBody>
      </p:sp>
      <p:pic>
        <p:nvPicPr>
          <p:cNvPr id="17412" name="Picture 13" descr="DSC00032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6550" y="990600"/>
            <a:ext cx="358616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16"/>
          <p:cNvSpPr txBox="1">
            <a:spLocks noChangeArrowheads="1"/>
          </p:cNvSpPr>
          <p:nvPr/>
        </p:nvSpPr>
        <p:spPr bwMode="auto">
          <a:xfrm>
            <a:off x="6470650" y="3276600"/>
            <a:ext cx="2016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DTTF Crates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457200" y="101600"/>
            <a:ext cx="8229600" cy="5302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en-US" sz="3200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DT Muon Track Finder</a:t>
            </a:r>
            <a:endParaRPr lang="en-US" sz="3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88900"/>
            <a:ext cx="8229600" cy="563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en-US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Global Trigger</a:t>
            </a:r>
            <a:endParaRPr 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3" name="Picture 8" descr="DSC04431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88054" y="3135313"/>
            <a:ext cx="4586287" cy="344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4973638" y="3306339"/>
            <a:ext cx="34940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Global Trigger Crate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6258" y="948219"/>
            <a:ext cx="8699882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2060"/>
                </a:solidFill>
              </a:rPr>
              <a:t>Single crate system</a:t>
            </a:r>
          </a:p>
          <a:p>
            <a:pPr marL="228600" indent="-228600">
              <a:buFont typeface="Wingdings" pitchFamily="2" charset="2"/>
              <a:buChar char="§"/>
            </a:pPr>
            <a:endParaRPr lang="en-US" sz="1800" dirty="0" smtClean="0">
              <a:solidFill>
                <a:srgbClr val="002060"/>
              </a:solidFill>
            </a:endParaRPr>
          </a:p>
          <a:p>
            <a:pPr marL="228600" indent="-228600"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2060"/>
                </a:solidFill>
              </a:rPr>
              <a:t>Global Muon Trigger board: combines muon objects from the three muon systems</a:t>
            </a:r>
          </a:p>
          <a:p>
            <a:pPr marL="228600" indent="-228600">
              <a:buFont typeface="Wingdings" pitchFamily="2" charset="2"/>
              <a:buChar char="§"/>
            </a:pPr>
            <a:endParaRPr lang="en-US" sz="1800" dirty="0" smtClean="0">
              <a:solidFill>
                <a:srgbClr val="002060"/>
              </a:solidFill>
            </a:endParaRPr>
          </a:p>
          <a:p>
            <a:pPr marL="228600" indent="-228600"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2060"/>
                </a:solidFill>
              </a:rPr>
              <a:t>Global Trigger algorithms boards</a:t>
            </a:r>
          </a:p>
          <a:p>
            <a:pPr marL="228600" indent="-228600">
              <a:buFont typeface="Wingdings" pitchFamily="2" charset="2"/>
              <a:buChar char="§"/>
            </a:pPr>
            <a:endParaRPr lang="en-US" sz="1800" dirty="0" smtClean="0">
              <a:solidFill>
                <a:srgbClr val="002060"/>
              </a:solidFill>
            </a:endParaRPr>
          </a:p>
          <a:p>
            <a:pPr marL="228600" indent="-228600"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2060"/>
                </a:solidFill>
              </a:rPr>
              <a:t>L1Accept and Trigger Control signals distributed to 32 TTC partitions</a:t>
            </a:r>
          </a:p>
          <a:p>
            <a:pPr marL="228600" indent="-228600">
              <a:buFont typeface="Wingdings" pitchFamily="2" charset="2"/>
              <a:buChar char="§"/>
            </a:pPr>
            <a:endParaRPr lang="en-US" sz="1800" dirty="0" smtClean="0">
              <a:solidFill>
                <a:srgbClr val="002060"/>
              </a:solidFill>
            </a:endParaRPr>
          </a:p>
          <a:p>
            <a:pPr marL="228600" indent="-228600"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2060"/>
                </a:solidFill>
              </a:rPr>
              <a:t>Allows to operate 8 Detector </a:t>
            </a:r>
          </a:p>
          <a:p>
            <a:pPr marL="228600" indent="-228600"/>
            <a:r>
              <a:rPr lang="en-US" sz="1800" dirty="0" smtClean="0">
                <a:solidFill>
                  <a:srgbClr val="002060"/>
                </a:solidFill>
              </a:rPr>
              <a:t>    Partitions in parallel </a:t>
            </a:r>
          </a:p>
          <a:p>
            <a:pPr marL="228600" indent="-228600">
              <a:buFont typeface="Wingdings" pitchFamily="2" charset="2"/>
              <a:buChar char="§"/>
            </a:pPr>
            <a:endParaRPr lang="en-US" sz="1800" dirty="0" smtClean="0">
              <a:solidFill>
                <a:srgbClr val="002060"/>
              </a:solidFill>
            </a:endParaRPr>
          </a:p>
          <a:p>
            <a:pPr marL="228600" indent="-228600"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2060"/>
                </a:solidFill>
              </a:rPr>
              <a:t>Independent Triggers and</a:t>
            </a:r>
          </a:p>
          <a:p>
            <a:pPr marL="228600" indent="-228600"/>
            <a:r>
              <a:rPr lang="en-US" sz="1800" dirty="0" smtClean="0">
                <a:solidFill>
                  <a:srgbClr val="002060"/>
                </a:solidFill>
              </a:rPr>
              <a:t>    control signals per Partition</a:t>
            </a:r>
            <a:endParaRPr lang="en-US" sz="1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125"/>
            <a:ext cx="8229600" cy="6842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en-US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TTC System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1507" name="Group 2"/>
          <p:cNvGrpSpPr>
            <a:grpSpLocks/>
          </p:cNvGrpSpPr>
          <p:nvPr/>
        </p:nvGrpSpPr>
        <p:grpSpPr bwMode="auto">
          <a:xfrm>
            <a:off x="434975" y="3429000"/>
            <a:ext cx="3843338" cy="2881313"/>
            <a:chOff x="2736" y="576"/>
            <a:chExt cx="2976" cy="2232"/>
          </a:xfrm>
        </p:grpSpPr>
        <p:pic>
          <p:nvPicPr>
            <p:cNvPr id="21514" name="Picture 3" descr="dscn470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36" y="576"/>
              <a:ext cx="2976" cy="2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5" name="Text Box 4"/>
            <p:cNvSpPr txBox="1">
              <a:spLocks noChangeArrowheads="1"/>
            </p:cNvSpPr>
            <p:nvPr/>
          </p:nvSpPr>
          <p:spPr bwMode="auto">
            <a:xfrm>
              <a:off x="4320" y="2352"/>
              <a:ext cx="421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  <a:ea typeface="ＭＳ Ｐゴシック" pitchFamily="1" charset="-128"/>
                </a:rPr>
                <a:t>RFRX</a:t>
              </a:r>
            </a:p>
          </p:txBody>
        </p:sp>
        <p:sp>
          <p:nvSpPr>
            <p:cNvPr id="21516" name="Text Box 5"/>
            <p:cNvSpPr txBox="1">
              <a:spLocks noChangeArrowheads="1"/>
            </p:cNvSpPr>
            <p:nvPr/>
          </p:nvSpPr>
          <p:spPr bwMode="auto">
            <a:xfrm>
              <a:off x="3456" y="2352"/>
              <a:ext cx="680" cy="23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  <a:ea typeface="ＭＳ Ｐゴシック" pitchFamily="1" charset="-128"/>
                </a:rPr>
                <a:t>Fanouts</a:t>
              </a:r>
            </a:p>
          </p:txBody>
        </p:sp>
        <p:sp>
          <p:nvSpPr>
            <p:cNvPr id="21517" name="Text Box 6"/>
            <p:cNvSpPr txBox="1">
              <a:spLocks noChangeArrowheads="1"/>
            </p:cNvSpPr>
            <p:nvPr/>
          </p:nvSpPr>
          <p:spPr bwMode="auto">
            <a:xfrm>
              <a:off x="3847" y="1008"/>
              <a:ext cx="545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  <a:ea typeface="ＭＳ Ｐゴシック" pitchFamily="1" charset="-128"/>
                </a:rPr>
                <a:t>RF2TTC</a:t>
              </a:r>
            </a:p>
          </p:txBody>
        </p:sp>
        <p:sp>
          <p:nvSpPr>
            <p:cNvPr id="21518" name="Text Box 7"/>
            <p:cNvSpPr txBox="1">
              <a:spLocks noChangeArrowheads="1"/>
            </p:cNvSpPr>
            <p:nvPr/>
          </p:nvSpPr>
          <p:spPr bwMode="auto">
            <a:xfrm>
              <a:off x="5040" y="2352"/>
              <a:ext cx="340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  <a:ea typeface="ＭＳ Ｐゴシック" pitchFamily="1" charset="-128"/>
                </a:rPr>
                <a:t>BST</a:t>
              </a:r>
            </a:p>
          </p:txBody>
        </p:sp>
      </p:grpSp>
      <p:grpSp>
        <p:nvGrpSpPr>
          <p:cNvPr id="21508" name="Group 9"/>
          <p:cNvGrpSpPr>
            <a:grpSpLocks/>
          </p:cNvGrpSpPr>
          <p:nvPr/>
        </p:nvGrpSpPr>
        <p:grpSpPr bwMode="auto">
          <a:xfrm>
            <a:off x="4851400" y="860425"/>
            <a:ext cx="4010025" cy="5497513"/>
            <a:chOff x="4830211" y="1089309"/>
            <a:chExt cx="4058124" cy="5562644"/>
          </a:xfrm>
        </p:grpSpPr>
        <p:pic>
          <p:nvPicPr>
            <p:cNvPr id="21511" name="Picture 3" descr="DSC_007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4707213" y="2200115"/>
              <a:ext cx="5291927" cy="3070316"/>
            </a:xfrm>
            <a:prstGeom prst="rect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/>
            </a:ln>
          </p:spPr>
        </p:pic>
        <p:pic>
          <p:nvPicPr>
            <p:cNvPr id="21512" name="Picture 4" descr="DSC_007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0000">
              <a:off x="3353557" y="3303156"/>
              <a:ext cx="4825451" cy="1872144"/>
            </a:xfrm>
            <a:prstGeom prst="rect">
              <a:avLst/>
            </a:prstGeom>
            <a:noFill/>
            <a:ln w="25400">
              <a:solidFill>
                <a:schemeClr val="accent2"/>
              </a:solidFill>
              <a:miter lim="800000"/>
              <a:headEnd/>
              <a:tailEnd/>
            </a:ln>
          </p:spPr>
        </p:pic>
        <p:sp>
          <p:nvSpPr>
            <p:cNvPr id="21513" name="Text Box 10"/>
            <p:cNvSpPr txBox="1">
              <a:spLocks noChangeArrowheads="1"/>
            </p:cNvSpPr>
            <p:nvPr/>
          </p:nvSpPr>
          <p:spPr bwMode="auto">
            <a:xfrm>
              <a:off x="5683795" y="3823081"/>
              <a:ext cx="2068668" cy="529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FFFF00"/>
                  </a:solidFill>
                </a:rPr>
                <a:t>TTC Racks</a:t>
              </a:r>
            </a:p>
          </p:txBody>
        </p:sp>
      </p:grpSp>
      <p:sp>
        <p:nvSpPr>
          <p:cNvPr id="21509" name="Text Box 10"/>
          <p:cNvSpPr txBox="1">
            <a:spLocks noChangeArrowheads="1"/>
          </p:cNvSpPr>
          <p:nvPr/>
        </p:nvSpPr>
        <p:spPr bwMode="auto">
          <a:xfrm>
            <a:off x="836613" y="3386138"/>
            <a:ext cx="34671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TTC Machine Interface</a:t>
            </a:r>
          </a:p>
        </p:txBody>
      </p:sp>
      <p:sp>
        <p:nvSpPr>
          <p:cNvPr id="21510" name="TextBox 14"/>
          <p:cNvSpPr txBox="1">
            <a:spLocks noChangeArrowheads="1"/>
          </p:cNvSpPr>
          <p:nvPr/>
        </p:nvSpPr>
        <p:spPr bwMode="auto">
          <a:xfrm>
            <a:off x="174625" y="936625"/>
            <a:ext cx="4538663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</a:rPr>
              <a:t>Timing and Trigger Control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</a:rPr>
              <a:t>Interface to LHC machine (clock and orbit)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</a:rPr>
              <a:t>Optical distribution of clock, L1A and fast signals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</a:rPr>
              <a:t>Organized in 32 partitions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</a:rPr>
              <a:t>Local trigger control</a:t>
            </a:r>
            <a:endParaRPr lang="en-US" sz="1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8229600" cy="1143000"/>
          </a:xfrm>
          <a:ln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827088" y="936171"/>
            <a:ext cx="5271379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2575" indent="-282575"/>
            <a:r>
              <a:rPr lang="en-US" sz="2000" b="1" dirty="0" smtClean="0">
                <a:solidFill>
                  <a:srgbClr val="002060"/>
                </a:solidFill>
              </a:rPr>
              <a:t>1. Architecture </a:t>
            </a:r>
            <a:r>
              <a:rPr lang="en-US" sz="2000" b="1" dirty="0">
                <a:solidFill>
                  <a:srgbClr val="002060"/>
                </a:solidFill>
              </a:rPr>
              <a:t>of the CMS Trigger system</a:t>
            </a:r>
          </a:p>
          <a:p>
            <a:pPr marL="282575" indent="-282575">
              <a:buFont typeface="Wingdings" pitchFamily="2" charset="2"/>
              <a:buChar char="§"/>
            </a:pPr>
            <a:endParaRPr lang="en-US" sz="2000" b="1" dirty="0">
              <a:solidFill>
                <a:srgbClr val="002060"/>
              </a:solidFill>
            </a:endParaRPr>
          </a:p>
          <a:p>
            <a:pPr lvl="1"/>
            <a:r>
              <a:rPr lang="en-US" sz="1800" dirty="0" smtClean="0">
                <a:solidFill>
                  <a:srgbClr val="002060"/>
                </a:solidFill>
              </a:rPr>
              <a:t>Emphasis </a:t>
            </a:r>
            <a:r>
              <a:rPr lang="en-US" sz="1800" dirty="0">
                <a:solidFill>
                  <a:srgbClr val="002060"/>
                </a:solidFill>
              </a:rPr>
              <a:t>on the Level 1 </a:t>
            </a:r>
            <a:r>
              <a:rPr lang="en-US" sz="1800" dirty="0" smtClean="0">
                <a:solidFill>
                  <a:srgbClr val="002060"/>
                </a:solidFill>
              </a:rPr>
              <a:t>Trigger</a:t>
            </a:r>
          </a:p>
          <a:p>
            <a:pPr marL="739775" lvl="1" indent="-282575"/>
            <a:r>
              <a:rPr lang="en-US" sz="1800" dirty="0" smtClean="0">
                <a:solidFill>
                  <a:srgbClr val="002060"/>
                </a:solidFill>
              </a:rPr>
              <a:t>HLT: F</a:t>
            </a:r>
            <a:r>
              <a:rPr lang="en-US" sz="1800" dirty="0">
                <a:solidFill>
                  <a:srgbClr val="002060"/>
                </a:solidFill>
              </a:rPr>
              <a:t>. Meijers </a:t>
            </a:r>
            <a:r>
              <a:rPr lang="en-US" sz="1800" dirty="0" smtClean="0">
                <a:solidFill>
                  <a:srgbClr val="002060"/>
                </a:solidFill>
              </a:rPr>
              <a:t>talk</a:t>
            </a:r>
          </a:p>
          <a:p>
            <a:pPr marL="282575" indent="-282575"/>
            <a:endParaRPr lang="en-US" sz="1800" dirty="0">
              <a:solidFill>
                <a:srgbClr val="002060"/>
              </a:solidFill>
            </a:endParaRPr>
          </a:p>
          <a:p>
            <a:pPr marL="282575" indent="-282575">
              <a:buFont typeface="Wingdings" pitchFamily="2" charset="2"/>
              <a:buChar char="§"/>
            </a:pPr>
            <a:endParaRPr lang="en-US" sz="2000" b="1" dirty="0">
              <a:solidFill>
                <a:srgbClr val="002060"/>
              </a:solidFill>
            </a:endParaRPr>
          </a:p>
          <a:p>
            <a:pPr marL="282575" indent="-282575"/>
            <a:r>
              <a:rPr lang="en-US" sz="2000" b="1" dirty="0" smtClean="0">
                <a:solidFill>
                  <a:srgbClr val="002060"/>
                </a:solidFill>
              </a:rPr>
              <a:t>2. Performance </a:t>
            </a:r>
            <a:r>
              <a:rPr lang="en-US" sz="2000" b="1" dirty="0">
                <a:solidFill>
                  <a:srgbClr val="002060"/>
                </a:solidFill>
              </a:rPr>
              <a:t>results with cosmic data 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pPr marL="282575" indent="-282575"/>
            <a:endParaRPr lang="en-US" sz="2000" dirty="0" smtClean="0">
              <a:solidFill>
                <a:srgbClr val="002060"/>
              </a:solidFill>
            </a:endParaRPr>
          </a:p>
          <a:p>
            <a:pPr marL="739775" lvl="1" indent="-282575"/>
            <a:r>
              <a:rPr lang="en-US" sz="1800" dirty="0" smtClean="0">
                <a:solidFill>
                  <a:srgbClr val="002060"/>
                </a:solidFill>
              </a:rPr>
              <a:t>All results shown are preliminary</a:t>
            </a:r>
          </a:p>
          <a:p>
            <a:pPr marL="739775" lvl="1" indent="-282575"/>
            <a:r>
              <a:rPr lang="en-US" sz="1800" dirty="0" smtClean="0">
                <a:solidFill>
                  <a:srgbClr val="002060"/>
                </a:solidFill>
              </a:rPr>
              <a:t>Only highlights</a:t>
            </a:r>
          </a:p>
          <a:p>
            <a:pPr marL="739775" lvl="1" indent="-282575"/>
            <a:r>
              <a:rPr lang="en-US" sz="1800" dirty="0" smtClean="0">
                <a:solidFill>
                  <a:srgbClr val="002060"/>
                </a:solidFill>
              </a:rPr>
              <a:t>Final result will be published this autumn</a:t>
            </a:r>
          </a:p>
          <a:p>
            <a:pPr marL="282575" indent="-282575"/>
            <a:endParaRPr lang="en-US" sz="2000" b="1" dirty="0" smtClean="0">
              <a:solidFill>
                <a:srgbClr val="002060"/>
              </a:solidFill>
            </a:endParaRPr>
          </a:p>
          <a:p>
            <a:pPr marL="282575" indent="-282575"/>
            <a:endParaRPr lang="en-US" sz="2000" b="1" dirty="0" smtClean="0">
              <a:solidFill>
                <a:srgbClr val="002060"/>
              </a:solidFill>
            </a:endParaRPr>
          </a:p>
          <a:p>
            <a:pPr marL="282575" indent="-282575"/>
            <a:r>
              <a:rPr lang="en-US" sz="2000" b="1" dirty="0" smtClean="0">
                <a:solidFill>
                  <a:srgbClr val="002060"/>
                </a:solidFill>
              </a:rPr>
              <a:t>3. Triggering with first </a:t>
            </a:r>
            <a:r>
              <a:rPr lang="en-US" sz="2000" b="1" dirty="0">
                <a:solidFill>
                  <a:srgbClr val="002060"/>
                </a:solidFill>
              </a:rPr>
              <a:t>LHC </a:t>
            </a:r>
            <a:r>
              <a:rPr lang="en-US" sz="2000" b="1" dirty="0" smtClean="0">
                <a:solidFill>
                  <a:srgbClr val="002060"/>
                </a:solidFill>
              </a:rPr>
              <a:t>beams</a:t>
            </a:r>
          </a:p>
          <a:p>
            <a:pPr marL="282575" indent="-282575"/>
            <a:endParaRPr lang="en-US" sz="2000" b="1" dirty="0" smtClean="0">
              <a:solidFill>
                <a:srgbClr val="002060"/>
              </a:solidFill>
            </a:endParaRPr>
          </a:p>
          <a:p>
            <a:pPr marL="739775" lvl="1" indent="-282575"/>
            <a:r>
              <a:rPr lang="en-US" sz="1800" dirty="0" smtClean="0">
                <a:solidFill>
                  <a:srgbClr val="002060"/>
                </a:solidFill>
              </a:rPr>
              <a:t>Not much, for known reasons</a:t>
            </a:r>
          </a:p>
          <a:p>
            <a:pPr marL="282575" indent="-282575"/>
            <a:endParaRPr lang="en-US" sz="2000" b="1" dirty="0" smtClean="0">
              <a:solidFill>
                <a:srgbClr val="002060"/>
              </a:solidFill>
            </a:endParaRPr>
          </a:p>
          <a:p>
            <a:pPr marL="739775" lvl="1" indent="-282575"/>
            <a:endParaRPr lang="en-US" sz="2000" b="1" dirty="0" smtClean="0">
              <a:solidFill>
                <a:srgbClr val="002060"/>
              </a:solidFill>
            </a:endParaRPr>
          </a:p>
          <a:p>
            <a:pPr marL="739775" lvl="1" indent="-282575"/>
            <a:endParaRPr lang="en-US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65088"/>
            <a:ext cx="7772400" cy="609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L1 Trigger Online Software</a:t>
            </a:r>
          </a:p>
        </p:txBody>
      </p:sp>
      <p:pic>
        <p:nvPicPr>
          <p:cNvPr id="716803" name="Picture 3" descr="OnlineWeb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762000"/>
            <a:ext cx="3849688" cy="55499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716804" name="Picture 4" descr="OnlineWeb-watchdo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5288" y="2905125"/>
            <a:ext cx="3278187" cy="35941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4262438" y="849313"/>
            <a:ext cx="469582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002060"/>
                </a:solidFill>
                <a:ea typeface="ＭＳ Ｐゴシック" pitchFamily="1" charset="-128"/>
              </a:rPr>
              <a:t>Distributed system</a:t>
            </a:r>
          </a:p>
          <a:p>
            <a:pPr marL="174625" indent="-174625"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002060"/>
                </a:solidFill>
                <a:ea typeface="ＭＳ Ｐゴシック" pitchFamily="1" charset="-128"/>
              </a:rPr>
              <a:t>Based on Trigger Supervisor Framework</a:t>
            </a:r>
          </a:p>
          <a:p>
            <a:pPr marL="174625" indent="-174625"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002060"/>
                </a:solidFill>
                <a:ea typeface="ＭＳ Ｐゴシック" pitchFamily="1" charset="-128"/>
              </a:rPr>
              <a:t>Monitoring tools</a:t>
            </a:r>
          </a:p>
          <a:p>
            <a:pPr marL="174625" indent="-174625"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002060"/>
                </a:solidFill>
                <a:ea typeface="ＭＳ Ｐゴシック" pitchFamily="1" charset="-128"/>
              </a:rPr>
              <a:t>Web based access</a:t>
            </a:r>
          </a:p>
          <a:p>
            <a:pPr marL="174625" indent="-174625"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002060"/>
                </a:solidFill>
                <a:ea typeface="ＭＳ Ｐゴシック" pitchFamily="1" charset="-128"/>
              </a:rPr>
              <a:t>Configuration databases</a:t>
            </a:r>
          </a:p>
          <a:p>
            <a:pPr>
              <a:buFont typeface="Arial" pitchFamily="34" charset="0"/>
              <a:buChar char="•"/>
              <a:defRPr/>
            </a:pPr>
            <a:endParaRPr lang="en-US" sz="1800" dirty="0">
              <a:solidFill>
                <a:srgbClr val="002060"/>
              </a:solidFill>
              <a:ea typeface="ＭＳ Ｐゴシック" pitchFamily="1" charset="-128"/>
            </a:endParaRPr>
          </a:p>
        </p:txBody>
      </p:sp>
      <p:pic>
        <p:nvPicPr>
          <p:cNvPr id="22534" name="Picture 3" descr="C:\Documents and Settings\varela\My Documents\CMS\Presentations\2009\RT09\slides\GT_PartitionPanel.tif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8175" y="4122738"/>
            <a:ext cx="4652963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4" descr="C:\Documents and Settings\varela\My Documents\CMS\Presentations\2009\RT09\slides\img_trigmon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2614613"/>
            <a:ext cx="348297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515" y="113704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L1 Trigger Emulation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675157" y="990476"/>
            <a:ext cx="8073821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 smtClean="0">
                <a:solidFill>
                  <a:srgbClr val="002060"/>
                </a:solidFill>
              </a:rPr>
              <a:t>L1 Trigger emulator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solidFill>
                  <a:srgbClr val="002060"/>
                </a:solidFill>
              </a:rPr>
              <a:t>● Emulates </a:t>
            </a:r>
            <a:r>
              <a:rPr lang="en-US" sz="1800" dirty="0">
                <a:solidFill>
                  <a:srgbClr val="002060"/>
                </a:solidFill>
              </a:rPr>
              <a:t>bit by bit </a:t>
            </a:r>
            <a:r>
              <a:rPr lang="en-US" sz="1800" dirty="0" smtClean="0">
                <a:solidFill>
                  <a:srgbClr val="002060"/>
                </a:solidFill>
              </a:rPr>
              <a:t>the </a:t>
            </a:r>
            <a:r>
              <a:rPr lang="en-US" sz="1800" dirty="0">
                <a:solidFill>
                  <a:srgbClr val="002060"/>
                </a:solidFill>
              </a:rPr>
              <a:t>L1 Trigger </a:t>
            </a:r>
            <a:r>
              <a:rPr lang="en-US" sz="1800" dirty="0" smtClean="0">
                <a:solidFill>
                  <a:srgbClr val="002060"/>
                </a:solidFill>
              </a:rPr>
              <a:t>subsystems</a:t>
            </a:r>
            <a:endParaRPr lang="en-US" sz="18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en-US" sz="18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b="1" dirty="0" smtClean="0">
                <a:solidFill>
                  <a:srgbClr val="002060"/>
                </a:solidFill>
              </a:rPr>
              <a:t>Implementation: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solidFill>
                  <a:srgbClr val="002060"/>
                </a:solidFill>
              </a:rPr>
              <a:t>● Modular design: follow </a:t>
            </a:r>
            <a:r>
              <a:rPr lang="en-US" sz="1800" dirty="0">
                <a:solidFill>
                  <a:srgbClr val="002060"/>
                </a:solidFill>
              </a:rPr>
              <a:t>the modularity of the hardware </a:t>
            </a:r>
            <a:r>
              <a:rPr lang="en-US" sz="1800" dirty="0" smtClean="0">
                <a:solidFill>
                  <a:srgbClr val="002060"/>
                </a:solidFill>
              </a:rPr>
              <a:t>subsystems</a:t>
            </a:r>
            <a:endParaRPr lang="en-US" sz="18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002060"/>
                </a:solidFill>
              </a:rPr>
              <a:t>● Use the same input </a:t>
            </a:r>
            <a:r>
              <a:rPr lang="en-US" sz="1800" dirty="0" smtClean="0">
                <a:solidFill>
                  <a:srgbClr val="002060"/>
                </a:solidFill>
              </a:rPr>
              <a:t>as </a:t>
            </a:r>
            <a:r>
              <a:rPr lang="en-US" sz="1800" dirty="0">
                <a:solidFill>
                  <a:srgbClr val="002060"/>
                </a:solidFill>
              </a:rPr>
              <a:t>the hardware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002060"/>
                </a:solidFill>
              </a:rPr>
              <a:t>● Produce same output as hardware, with identical </a:t>
            </a:r>
            <a:r>
              <a:rPr lang="en-US" sz="1800" dirty="0" smtClean="0">
                <a:solidFill>
                  <a:srgbClr val="002060"/>
                </a:solidFill>
              </a:rPr>
              <a:t>format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solidFill>
                  <a:srgbClr val="002060"/>
                </a:solidFill>
              </a:rPr>
              <a:t>● </a:t>
            </a:r>
            <a:r>
              <a:rPr lang="en-US" sz="1800" dirty="0">
                <a:solidFill>
                  <a:srgbClr val="002060"/>
                </a:solidFill>
              </a:rPr>
              <a:t>Use the same configuration as the </a:t>
            </a:r>
            <a:r>
              <a:rPr lang="en-US" sz="1800" dirty="0" smtClean="0">
                <a:solidFill>
                  <a:srgbClr val="002060"/>
                </a:solidFill>
              </a:rPr>
              <a:t>hardware</a:t>
            </a:r>
          </a:p>
          <a:p>
            <a:pPr>
              <a:lnSpc>
                <a:spcPct val="150000"/>
              </a:lnSpc>
            </a:pPr>
            <a:endParaRPr lang="en-US" sz="18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b="1" dirty="0" smtClean="0">
                <a:solidFill>
                  <a:srgbClr val="002060"/>
                </a:solidFill>
              </a:rPr>
              <a:t>Very powerful tool for trigger monitoring</a:t>
            </a:r>
            <a:endParaRPr lang="en-US" sz="1800" b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en-US" sz="1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116293"/>
            <a:ext cx="8229600" cy="5635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pt-P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Cosmic muons in CMS</a:t>
            </a:r>
            <a:endParaRPr lang="pt-PT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7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02196" y="652868"/>
            <a:ext cx="5849531" cy="569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8"/>
          <p:cNvSpPr txBox="1">
            <a:spLocks noChangeArrowheads="1"/>
          </p:cNvSpPr>
          <p:nvPr/>
        </p:nvSpPr>
        <p:spPr bwMode="auto">
          <a:xfrm>
            <a:off x="5757863" y="1044575"/>
            <a:ext cx="33099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 smtClean="0">
                <a:solidFill>
                  <a:srgbClr val="002060"/>
                </a:solidFill>
              </a:rPr>
              <a:t>CRAFT: </a:t>
            </a:r>
          </a:p>
          <a:p>
            <a:r>
              <a:rPr lang="en-US" sz="1800" dirty="0" smtClean="0">
                <a:solidFill>
                  <a:srgbClr val="002060"/>
                </a:solidFill>
              </a:rPr>
              <a:t>Cosmic Run at Four Tesla</a:t>
            </a:r>
          </a:p>
          <a:p>
            <a:endParaRPr lang="en-US" sz="1800" dirty="0" smtClean="0">
              <a:solidFill>
                <a:srgbClr val="002060"/>
              </a:solidFill>
            </a:endParaRPr>
          </a:p>
          <a:p>
            <a:r>
              <a:rPr lang="en-US" sz="1800" dirty="0" smtClean="0">
                <a:solidFill>
                  <a:srgbClr val="002060"/>
                </a:solidFill>
              </a:rPr>
              <a:t>300 million triggers in 2008</a:t>
            </a: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24581" name="TextBox 6"/>
          <p:cNvSpPr txBox="1">
            <a:spLocks noChangeArrowheads="1"/>
          </p:cNvSpPr>
          <p:nvPr/>
        </p:nvSpPr>
        <p:spPr bwMode="auto">
          <a:xfrm>
            <a:off x="6335713" y="2553475"/>
            <a:ext cx="2480166" cy="872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 smtClean="0">
                <a:solidFill>
                  <a:srgbClr val="002060"/>
                </a:solidFill>
              </a:rPr>
              <a:t>Detectors calibration</a:t>
            </a:r>
          </a:p>
          <a:p>
            <a:pPr>
              <a:lnSpc>
                <a:spcPct val="150000"/>
              </a:lnSpc>
            </a:pPr>
            <a:r>
              <a:rPr lang="en-US" sz="1800" b="1" dirty="0" smtClean="0">
                <a:solidFill>
                  <a:srgbClr val="002060"/>
                </a:solidFill>
              </a:rPr>
              <a:t>Tracking alignment</a:t>
            </a:r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24582" name="TextBox 7"/>
          <p:cNvSpPr txBox="1">
            <a:spLocks noChangeArrowheads="1"/>
          </p:cNvSpPr>
          <p:nvPr/>
        </p:nvSpPr>
        <p:spPr bwMode="auto">
          <a:xfrm>
            <a:off x="5637251" y="4387152"/>
            <a:ext cx="334681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68275" indent="-168275"/>
            <a:r>
              <a:rPr lang="en-US" sz="1800" b="1" dirty="0" smtClean="0">
                <a:solidFill>
                  <a:srgbClr val="002060"/>
                </a:solidFill>
              </a:rPr>
              <a:t>Trigger studies:</a:t>
            </a:r>
          </a:p>
          <a:p>
            <a:pPr marL="168275" lvl="1" indent="-168275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</a:rPr>
              <a:t>Synchronization</a:t>
            </a:r>
          </a:p>
          <a:p>
            <a:pPr marL="168275" lvl="1" indent="-168275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</a:rPr>
              <a:t>Data vs emulator</a:t>
            </a:r>
          </a:p>
          <a:p>
            <a:pPr marL="168275" lvl="1" indent="-168275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</a:rPr>
              <a:t>Trigger vs reconstructed data</a:t>
            </a:r>
          </a:p>
          <a:p>
            <a:pPr marL="168275" lvl="1" indent="-168275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</a:rPr>
              <a:t>Trigger efficiencies</a:t>
            </a:r>
          </a:p>
          <a:p>
            <a:endParaRPr lang="en-US" sz="1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Rectangle 9"/>
          <p:cNvSpPr>
            <a:spLocks/>
          </p:cNvSpPr>
          <p:nvPr/>
        </p:nvSpPr>
        <p:spPr bwMode="auto">
          <a:xfrm>
            <a:off x="1642601" y="106817"/>
            <a:ext cx="5757988" cy="4924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>
            <a:spAutoFit/>
          </a:bodyPr>
          <a:lstStyle/>
          <a:p>
            <a:pPr algn="ctr" defTabSz="673100" eaLnBrk="1" hangingPunct="1"/>
            <a:r>
              <a:rPr lang="en-US" sz="3200" b="1" dirty="0" smtClean="0">
                <a:solidFill>
                  <a:srgbClr val="FAFA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  <a:sym typeface="Arial" pitchFamily="34" charset="0"/>
              </a:rPr>
              <a:t>Muon </a:t>
            </a:r>
            <a:r>
              <a:rPr lang="en-US" sz="3200" b="1" dirty="0">
                <a:solidFill>
                  <a:srgbClr val="FAFA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  <a:sym typeface="Arial" pitchFamily="34" charset="0"/>
              </a:rPr>
              <a:t>t</a:t>
            </a:r>
            <a:r>
              <a:rPr lang="en-US" sz="3200" b="1" dirty="0" smtClean="0">
                <a:solidFill>
                  <a:srgbClr val="FAFA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  <a:sym typeface="Arial" pitchFamily="34" charset="0"/>
              </a:rPr>
              <a:t>rigger synchronization</a:t>
            </a:r>
            <a:endParaRPr lang="en-US" sz="3200" b="1" dirty="0">
              <a:solidFill>
                <a:srgbClr val="FAFA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  <a:sym typeface="Arial" pitchFamily="34" charset="0"/>
            </a:endParaRPr>
          </a:p>
        </p:txBody>
      </p:sp>
      <p:pic>
        <p:nvPicPr>
          <p:cNvPr id="25617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0627" y="1487129"/>
            <a:ext cx="3626892" cy="2430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18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7602" y="4090151"/>
            <a:ext cx="3516189" cy="2435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636422" y="1243585"/>
            <a:ext cx="42135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Cosmic muons allowed to synchronize the trigger and detector L1 readout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65330" y="1088717"/>
            <a:ext cx="2642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2060"/>
                </a:solidFill>
              </a:rPr>
              <a:t>Average bunch number </a:t>
            </a: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66792" y="6415429"/>
            <a:ext cx="1987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Trigger Bunch Number</a:t>
            </a:r>
            <a:endParaRPr lang="en-US" sz="1400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6737300" y="4052621"/>
            <a:ext cx="321869" cy="245059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06961" y="708326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C00000"/>
                </a:solidFill>
              </a:rPr>
              <a:t>Drift tube muon trigger:</a:t>
            </a:r>
            <a:endParaRPr lang="en-US" sz="1800" b="1" dirty="0">
              <a:solidFill>
                <a:srgbClr val="C0000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40359" y="2957751"/>
            <a:ext cx="3184525" cy="3005529"/>
            <a:chOff x="5364340" y="722096"/>
            <a:chExt cx="3184525" cy="3005529"/>
          </a:xfrm>
        </p:grpSpPr>
        <p:pic>
          <p:nvPicPr>
            <p:cNvPr id="24" name="Picture 8" descr="c1"/>
            <p:cNvPicPr>
              <a:picLocks noGrp="1" noChangeAspect="1" noChangeArrowheads="1"/>
            </p:cNvPicPr>
            <p:nvPr>
              <p:ph sz="quarter" idx="4294967295"/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5364340" y="1194206"/>
              <a:ext cx="3184525" cy="2160588"/>
            </a:xfrm>
            <a:prstGeom prst="rect">
              <a:avLst/>
            </a:prstGeom>
          </p:spPr>
        </p:pic>
        <p:sp>
          <p:nvSpPr>
            <p:cNvPr id="25" name="Text Box 12"/>
            <p:cNvSpPr txBox="1">
              <a:spLocks noChangeArrowheads="1"/>
            </p:cNvSpPr>
            <p:nvPr/>
          </p:nvSpPr>
          <p:spPr bwMode="auto">
            <a:xfrm>
              <a:off x="6175812" y="722096"/>
              <a:ext cx="164660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 dirty="0" smtClean="0">
                  <a:solidFill>
                    <a:srgbClr val="C00000"/>
                  </a:solidFill>
                </a:rPr>
                <a:t>RPC detector</a:t>
              </a:r>
              <a:endParaRPr lang="en-US" sz="1800" b="1" dirty="0">
                <a:solidFill>
                  <a:srgbClr val="C00000"/>
                </a:solidFill>
              </a:endParaRPr>
            </a:p>
          </p:txBody>
        </p:sp>
        <p:sp>
          <p:nvSpPr>
            <p:cNvPr id="26" name="Text Box 13"/>
            <p:cNvSpPr txBox="1">
              <a:spLocks noChangeArrowheads="1"/>
            </p:cNvSpPr>
            <p:nvPr/>
          </p:nvSpPr>
          <p:spPr bwMode="auto">
            <a:xfrm>
              <a:off x="6099671" y="3389071"/>
              <a:ext cx="155202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Bunch Number</a:t>
              </a:r>
              <a:endParaRPr lang="en-US" sz="16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" name="Rectangle 10"/>
          <p:cNvSpPr>
            <a:spLocks noGrp="1" noChangeArrowheads="1"/>
          </p:cNvSpPr>
          <p:nvPr>
            <p:ph type="title"/>
          </p:nvPr>
        </p:nvSpPr>
        <p:spPr>
          <a:xfrm>
            <a:off x="46940" y="124355"/>
            <a:ext cx="9067800" cy="5852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Endcap muons synchronization</a:t>
            </a:r>
          </a:p>
        </p:txBody>
      </p:sp>
      <p:sp>
        <p:nvSpPr>
          <p:cNvPr id="34827" name="Text Box 12"/>
          <p:cNvSpPr txBox="1">
            <a:spLocks noChangeArrowheads="1"/>
          </p:cNvSpPr>
          <p:nvPr/>
        </p:nvSpPr>
        <p:spPr bwMode="auto">
          <a:xfrm>
            <a:off x="1216152" y="5610065"/>
            <a:ext cx="67056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C00000"/>
                </a:solidFill>
                <a:sym typeface="Symbol" pitchFamily="18" charset="2"/>
              </a:rPr>
              <a:t> Intra-</a:t>
            </a:r>
            <a:r>
              <a:rPr lang="en-US" sz="2000" b="1" dirty="0">
                <a:solidFill>
                  <a:srgbClr val="C00000"/>
                </a:solidFill>
              </a:rPr>
              <a:t>CSC synchronization within </a:t>
            </a:r>
            <a:r>
              <a:rPr lang="en-US" sz="2000" b="1" dirty="0">
                <a:solidFill>
                  <a:srgbClr val="C00000"/>
                </a:solidFill>
                <a:sym typeface="Symbol" pitchFamily="18" charset="2"/>
              </a:rPr>
              <a:t></a:t>
            </a:r>
            <a:r>
              <a:rPr lang="en-US" sz="2000" b="1" dirty="0">
                <a:solidFill>
                  <a:srgbClr val="C00000"/>
                </a:solidFill>
              </a:rPr>
              <a:t>0.1 bx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47891" y="1830570"/>
            <a:ext cx="8179142" cy="3497088"/>
            <a:chOff x="65088" y="1594104"/>
            <a:chExt cx="9459912" cy="4044696"/>
          </a:xfrm>
        </p:grpSpPr>
        <p:pic>
          <p:nvPicPr>
            <p:cNvPr id="34818" name="Picture 2" descr="tconst_ana_85023_sec_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5088" y="2271713"/>
              <a:ext cx="4964112" cy="3367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19" name="Line 3"/>
            <p:cNvSpPr>
              <a:spLocks noChangeShapeType="1"/>
            </p:cNvSpPr>
            <p:nvPr/>
          </p:nvSpPr>
          <p:spPr bwMode="auto">
            <a:xfrm>
              <a:off x="533400" y="3679825"/>
              <a:ext cx="396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4820" name="Line 4"/>
            <p:cNvSpPr>
              <a:spLocks noChangeShapeType="1"/>
            </p:cNvSpPr>
            <p:nvPr/>
          </p:nvSpPr>
          <p:spPr bwMode="auto">
            <a:xfrm>
              <a:off x="533400" y="3886200"/>
              <a:ext cx="396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4821" name="Text Box 5"/>
            <p:cNvSpPr txBox="1">
              <a:spLocks noChangeArrowheads="1"/>
            </p:cNvSpPr>
            <p:nvPr/>
          </p:nvSpPr>
          <p:spPr bwMode="auto">
            <a:xfrm>
              <a:off x="663855" y="1594104"/>
              <a:ext cx="3581400" cy="355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400" dirty="0" smtClean="0"/>
                <a:t>First measurements</a:t>
              </a:r>
              <a:endParaRPr lang="en-US" sz="1400" dirty="0"/>
            </a:p>
          </p:txBody>
        </p:sp>
        <p:pic>
          <p:nvPicPr>
            <p:cNvPr id="34822" name="Picture 6" descr="tconst_ana_46727_sec_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52950" y="2266950"/>
              <a:ext cx="4972050" cy="3371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23" name="Line 7"/>
            <p:cNvSpPr>
              <a:spLocks noChangeShapeType="1"/>
            </p:cNvSpPr>
            <p:nvPr/>
          </p:nvSpPr>
          <p:spPr bwMode="auto">
            <a:xfrm>
              <a:off x="5029200" y="3886200"/>
              <a:ext cx="396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4824" name="Line 8"/>
            <p:cNvSpPr>
              <a:spLocks noChangeShapeType="1"/>
            </p:cNvSpPr>
            <p:nvPr/>
          </p:nvSpPr>
          <p:spPr bwMode="auto">
            <a:xfrm>
              <a:off x="5029200" y="3581400"/>
              <a:ext cx="396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 dirty="0"/>
            </a:p>
          </p:txBody>
        </p:sp>
        <p:sp>
          <p:nvSpPr>
            <p:cNvPr id="34825" name="Text Box 9"/>
            <p:cNvSpPr txBox="1">
              <a:spLocks noChangeArrowheads="1"/>
            </p:cNvSpPr>
            <p:nvPr/>
          </p:nvSpPr>
          <p:spPr bwMode="auto">
            <a:xfrm>
              <a:off x="6095999" y="1614488"/>
              <a:ext cx="2423762" cy="355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400" dirty="0" smtClean="0"/>
                <a:t>After timing adjustments</a:t>
              </a:r>
              <a:endParaRPr lang="en-US" sz="1400" dirty="0"/>
            </a:p>
          </p:txBody>
        </p:sp>
        <p:sp>
          <p:nvSpPr>
            <p:cNvPr id="34831" name="Line 16"/>
            <p:cNvSpPr>
              <a:spLocks noChangeShapeType="1"/>
            </p:cNvSpPr>
            <p:nvPr/>
          </p:nvSpPr>
          <p:spPr bwMode="auto">
            <a:xfrm>
              <a:off x="4191000" y="1828800"/>
              <a:ext cx="1752600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PT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46228" y="643737"/>
            <a:ext cx="85715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2060"/>
                </a:solidFill>
              </a:rPr>
              <a:t>Endcap detectors are less favorable for cosmic muons</a:t>
            </a:r>
          </a:p>
          <a:p>
            <a:r>
              <a:rPr lang="en-US" sz="1800" dirty="0" smtClean="0">
                <a:solidFill>
                  <a:srgbClr val="002060"/>
                </a:solidFill>
              </a:rPr>
              <a:t>Large accumulated statistics allowed to collect enough muon crossing the endcaps</a:t>
            </a:r>
          </a:p>
          <a:p>
            <a:r>
              <a:rPr lang="en-US" sz="1800" dirty="0" smtClean="0">
                <a:solidFill>
                  <a:srgbClr val="002060"/>
                </a:solidFill>
              </a:rPr>
              <a:t>A timing shift for each chamber was obtained by an analysis of the data</a:t>
            </a:r>
          </a:p>
          <a:p>
            <a:endParaRPr lang="pt-PT" sz="1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1318" y="95095"/>
            <a:ext cx="7772400" cy="54315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en-GB" dirty="0" smtClean="0">
                <a:solidFill>
                  <a:srgbClr val="FAFA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Calorimeter trigger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synchronization</a:t>
            </a:r>
            <a:endParaRPr lang="en-GB" dirty="0" smtClean="0">
              <a:solidFill>
                <a:srgbClr val="FAFA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162894" y="779618"/>
            <a:ext cx="4988970" cy="397249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r>
              <a:rPr lang="en-GB" sz="1800" dirty="0" smtClean="0">
                <a:solidFill>
                  <a:srgbClr val="002060"/>
                </a:solidFill>
                <a:latin typeface="+mn-lt"/>
              </a:rPr>
              <a:t>Using muon induced energy deposits in calorimeters</a:t>
            </a:r>
          </a:p>
          <a:p>
            <a:endParaRPr lang="en-GB" sz="1800" dirty="0" smtClean="0">
              <a:solidFill>
                <a:srgbClr val="002060"/>
              </a:solidFill>
              <a:latin typeface="+mn-lt"/>
            </a:endParaRPr>
          </a:p>
          <a:p>
            <a:r>
              <a:rPr lang="en-GB" sz="1800" dirty="0" smtClean="0">
                <a:solidFill>
                  <a:srgbClr val="002060"/>
                </a:solidFill>
                <a:latin typeface="+mn-lt"/>
              </a:rPr>
              <a:t>In cosmics runs:</a:t>
            </a:r>
          </a:p>
          <a:p>
            <a:endParaRPr lang="en-GB" sz="1800" dirty="0" smtClean="0">
              <a:solidFill>
                <a:srgbClr val="002060"/>
              </a:solidFill>
              <a:latin typeface="+mn-lt"/>
            </a:endParaRPr>
          </a:p>
          <a:p>
            <a:pPr marL="234950" indent="-234950">
              <a:buFont typeface="Wingdings" pitchFamily="2" charset="2"/>
              <a:buChar char="§"/>
            </a:pPr>
            <a:r>
              <a:rPr lang="en-GB" sz="1800" dirty="0" smtClean="0">
                <a:solidFill>
                  <a:srgbClr val="002060"/>
                </a:solidFill>
                <a:latin typeface="+mn-lt"/>
              </a:rPr>
              <a:t>Electron/photon trigger (threshold  1 GeV)</a:t>
            </a:r>
            <a:endParaRPr lang="en-GB" sz="1800" dirty="0">
              <a:solidFill>
                <a:srgbClr val="002060"/>
              </a:solidFill>
              <a:latin typeface="+mn-lt"/>
            </a:endParaRPr>
          </a:p>
          <a:p>
            <a:pPr marL="234950" indent="-234950">
              <a:buFont typeface="Wingdings" pitchFamily="2" charset="2"/>
              <a:buChar char="§"/>
            </a:pPr>
            <a:endParaRPr lang="en-GB" sz="1800" dirty="0">
              <a:solidFill>
                <a:srgbClr val="002060"/>
              </a:solidFill>
              <a:latin typeface="+mn-lt"/>
            </a:endParaRPr>
          </a:p>
          <a:p>
            <a:pPr marL="234950" indent="-234950">
              <a:buFont typeface="Wingdings" pitchFamily="2" charset="2"/>
              <a:buChar char="§"/>
            </a:pPr>
            <a:r>
              <a:rPr lang="en-GB" sz="1800" dirty="0" smtClean="0">
                <a:solidFill>
                  <a:srgbClr val="002060"/>
                </a:solidFill>
                <a:latin typeface="+mn-lt"/>
              </a:rPr>
              <a:t>Jet and tau triggers </a:t>
            </a:r>
          </a:p>
          <a:p>
            <a:pPr marL="234950" indent="-234950">
              <a:buFont typeface="Wingdings" pitchFamily="2" charset="2"/>
              <a:buChar char="§"/>
            </a:pPr>
            <a:endParaRPr lang="en-GB" sz="1800" dirty="0" smtClean="0">
              <a:solidFill>
                <a:srgbClr val="002060"/>
              </a:solidFill>
              <a:latin typeface="+mn-lt"/>
            </a:endParaRPr>
          </a:p>
          <a:p>
            <a:pPr marL="234950" indent="-234950">
              <a:buFont typeface="Wingdings" pitchFamily="2" charset="2"/>
              <a:buChar char="§"/>
            </a:pPr>
            <a:r>
              <a:rPr lang="en-GB" sz="1800" dirty="0" smtClean="0">
                <a:solidFill>
                  <a:srgbClr val="002060"/>
                </a:solidFill>
                <a:latin typeface="+mn-lt"/>
              </a:rPr>
              <a:t>Calorimeter trigger rate ~ 200 Hz</a:t>
            </a:r>
            <a:endParaRPr lang="en-GB" sz="1800" dirty="0">
              <a:solidFill>
                <a:srgbClr val="002060"/>
              </a:solidFill>
              <a:latin typeface="+mn-lt"/>
            </a:endParaRPr>
          </a:p>
          <a:p>
            <a:pPr lvl="1"/>
            <a:endParaRPr lang="en-GB" sz="1800" dirty="0">
              <a:solidFill>
                <a:srgbClr val="002060"/>
              </a:solidFill>
              <a:latin typeface="+mn-lt"/>
            </a:endParaRPr>
          </a:p>
          <a:p>
            <a:pPr lvl="1">
              <a:buFontTx/>
              <a:buChar char="•"/>
            </a:pPr>
            <a:endParaRPr lang="en-GB" sz="1800" dirty="0">
              <a:solidFill>
                <a:srgbClr val="002060"/>
              </a:solidFill>
              <a:latin typeface="+mn-lt"/>
            </a:endParaRPr>
          </a:p>
          <a:p>
            <a:endParaRPr lang="en-GB" sz="1800" dirty="0">
              <a:solidFill>
                <a:srgbClr val="002060"/>
              </a:solidFill>
              <a:latin typeface="+mn-lt"/>
            </a:endParaRPr>
          </a:p>
          <a:p>
            <a:pPr lvl="1"/>
            <a:endParaRPr lang="en-GB" sz="1800" dirty="0">
              <a:solidFill>
                <a:srgbClr val="002060"/>
              </a:solidFill>
              <a:latin typeface="+mn-lt"/>
              <a:sym typeface="Symbol" pitchFamily="18" charset="2"/>
            </a:endParaRPr>
          </a:p>
        </p:txBody>
      </p:sp>
      <p:pic>
        <p:nvPicPr>
          <p:cNvPr id="39944" name="Picture 10" descr="TPGAnalysis_TPMatchEmul2D_0_770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8839" y="1433463"/>
            <a:ext cx="4216077" cy="2859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780" y="4020984"/>
            <a:ext cx="3629150" cy="24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887843" y="691376"/>
            <a:ext cx="2608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1800" dirty="0" smtClean="0"/>
              <a:t>Bunch number of ECAL</a:t>
            </a:r>
          </a:p>
          <a:p>
            <a:pPr algn="ctr"/>
            <a:r>
              <a:rPr lang="pt-PT" sz="1800" dirty="0" smtClean="0"/>
              <a:t>trigger tower data</a:t>
            </a:r>
            <a:endParaRPr lang="pt-PT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4683513" y="157232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800" dirty="0" smtClean="0"/>
              <a:t>eta</a:t>
            </a:r>
            <a:endParaRPr lang="pt-PT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8073482" y="4237463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800" dirty="0" smtClean="0"/>
              <a:t>phi</a:t>
            </a:r>
            <a:endParaRPr lang="pt-PT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4092498" y="6329429"/>
            <a:ext cx="1022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800" dirty="0" smtClean="0"/>
              <a:t>Time (s)</a:t>
            </a:r>
            <a:endParaRPr lang="pt-PT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4516244" y="5040351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800" dirty="0" smtClean="0"/>
              <a:t>Electromagnetic trigger rate</a:t>
            </a:r>
            <a:endParaRPr lang="pt-PT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2340" y="809733"/>
            <a:ext cx="56197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6" descr="phi_57289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243" y="3983721"/>
            <a:ext cx="3245904" cy="238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7" descr="pt_57289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50253" y="4012089"/>
            <a:ext cx="3236758" cy="2377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7327642" y="4810354"/>
            <a:ext cx="18832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DTTFmuons</a:t>
            </a:r>
            <a:endParaRPr lang="en-US" sz="1600" dirty="0"/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7420568" y="5304725"/>
            <a:ext cx="11865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Run 57289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30873" y="87780"/>
            <a:ext cx="7772400" cy="6748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 algn="ctr">
              <a:lnSpc>
                <a:spcPct val="90000"/>
              </a:lnSpc>
              <a:defRPr/>
            </a:pPr>
            <a:r>
              <a:rPr lang="en-US" sz="32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Data vs Emulator: muon trigger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2956" y="1226634"/>
            <a:ext cx="23557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>
                <a:solidFill>
                  <a:srgbClr val="002060"/>
                </a:solidFill>
              </a:rPr>
              <a:t>Drift Tube track </a:t>
            </a:r>
          </a:p>
          <a:p>
            <a:r>
              <a:rPr lang="pt-PT" dirty="0" smtClean="0">
                <a:solidFill>
                  <a:srgbClr val="002060"/>
                </a:solidFill>
              </a:rPr>
              <a:t>segments:</a:t>
            </a:r>
            <a:endParaRPr lang="pt-PT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68029" y="1037065"/>
            <a:ext cx="15872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dirty="0" smtClean="0">
                <a:solidFill>
                  <a:srgbClr val="0070C0"/>
                </a:solidFill>
              </a:rPr>
              <a:t>Emulator (blue)</a:t>
            </a:r>
          </a:p>
          <a:p>
            <a:r>
              <a:rPr lang="pt-PT" sz="1600" dirty="0" smtClean="0">
                <a:solidFill>
                  <a:srgbClr val="FF0000"/>
                </a:solidFill>
              </a:rPr>
              <a:t>Data (red)</a:t>
            </a:r>
            <a:endParaRPr lang="pt-PT" sz="1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3546089"/>
            <a:ext cx="2470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>
                <a:solidFill>
                  <a:srgbClr val="002060"/>
                </a:solidFill>
              </a:rPr>
              <a:t>DT Track Finder:</a:t>
            </a:r>
            <a:endParaRPr lang="pt-PT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9883" y="6133171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err="1" smtClean="0"/>
              <a:t>phi</a:t>
            </a:r>
            <a:r>
              <a:rPr lang="pt-PT" dirty="0" smtClean="0"/>
              <a:t> </a:t>
            </a:r>
            <a:endParaRPr lang="pt-PT" dirty="0"/>
          </a:p>
        </p:txBody>
      </p:sp>
      <p:sp>
        <p:nvSpPr>
          <p:cNvPr id="12" name="TextBox 11"/>
          <p:cNvSpPr txBox="1"/>
          <p:nvPr/>
        </p:nvSpPr>
        <p:spPr>
          <a:xfrm>
            <a:off x="5419493" y="6177776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pt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561975" y="-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GB" sz="3600" b="1" kern="0" dirty="0">
              <a:solidFill>
                <a:srgbClr val="184B81"/>
              </a:solidFill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16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457200" y="113708"/>
            <a:ext cx="8229600" cy="6031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 algn="ctr">
              <a:lnSpc>
                <a:spcPct val="90000"/>
              </a:lnSpc>
              <a:defRPr/>
            </a:pPr>
            <a:r>
              <a:rPr lang="en-US" sz="32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Data vs Emulator: calorimeter trigger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40964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468" y="834484"/>
            <a:ext cx="3612995" cy="2488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TextBox 9"/>
          <p:cNvSpPr txBox="1">
            <a:spLocks noChangeArrowheads="1"/>
          </p:cNvSpPr>
          <p:nvPr/>
        </p:nvSpPr>
        <p:spPr bwMode="auto">
          <a:xfrm>
            <a:off x="916418" y="612263"/>
            <a:ext cx="34257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cs typeface="Arial" pitchFamily="34" charset="0"/>
              </a:rPr>
              <a:t>HCAL trigger primitives </a:t>
            </a:r>
            <a:endParaRPr lang="en-US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804" y="3283099"/>
            <a:ext cx="457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phi</a:t>
            </a:r>
            <a:endParaRPr lang="pt-PT" sz="16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4940823" y="3675443"/>
            <a:ext cx="3761233" cy="2926915"/>
            <a:chOff x="4673194" y="731520"/>
            <a:chExt cx="3761233" cy="2926915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77791" y="1060719"/>
              <a:ext cx="3456636" cy="2343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5815582" y="731520"/>
              <a:ext cx="21475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2060"/>
                  </a:solidFill>
                </a:rPr>
                <a:t>RCT electrons</a:t>
              </a:r>
              <a:endParaRPr lang="pt-PT" dirty="0">
                <a:solidFill>
                  <a:srgbClr val="00206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73194" y="1322832"/>
              <a:ext cx="4571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phi</a:t>
              </a:r>
              <a:endParaRPr lang="pt-PT" sz="16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884567" y="3319881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eta</a:t>
              </a:r>
              <a:endParaRPr lang="pt-PT" sz="1600" dirty="0"/>
            </a:p>
          </p:txBody>
        </p:sp>
      </p:grp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6613" y="3606347"/>
            <a:ext cx="3359244" cy="3251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/>
        </p:nvSpPr>
        <p:spPr>
          <a:xfrm>
            <a:off x="1671642" y="3878928"/>
            <a:ext cx="1392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GCT jets</a:t>
            </a:r>
            <a:endParaRPr lang="pt-PT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38611" y="4332383"/>
            <a:ext cx="27686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n-lt"/>
              </a:rPr>
              <a:t>- GCT Emulator (solid black line)</a:t>
            </a:r>
          </a:p>
          <a:p>
            <a:r>
              <a:rPr lang="en-US" sz="1400" dirty="0" smtClean="0">
                <a:latin typeface="+mn-lt"/>
              </a:rPr>
              <a:t>- GCT Data (red points)</a:t>
            </a:r>
            <a:endParaRPr lang="pt-PT" sz="1400" dirty="0"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18731" y="6396335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Et</a:t>
            </a:r>
            <a:endParaRPr lang="pt-PT" dirty="0"/>
          </a:p>
        </p:txBody>
      </p:sp>
      <p:sp>
        <p:nvSpPr>
          <p:cNvPr id="28" name="TextBox 27"/>
          <p:cNvSpPr txBox="1"/>
          <p:nvPr/>
        </p:nvSpPr>
        <p:spPr>
          <a:xfrm>
            <a:off x="4672362" y="1103971"/>
            <a:ext cx="42932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50" indent="-234950"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2060"/>
                </a:solidFill>
              </a:rPr>
              <a:t>Efficiency for data-emulator matching is close to 100%</a:t>
            </a:r>
          </a:p>
          <a:p>
            <a:pPr marL="234950" indent="-234950">
              <a:buFont typeface="Wingdings" pitchFamily="2" charset="2"/>
              <a:buChar char="§"/>
            </a:pPr>
            <a:endParaRPr lang="en-US" sz="1800" dirty="0" smtClean="0">
              <a:solidFill>
                <a:srgbClr val="002060"/>
              </a:solidFill>
            </a:endParaRPr>
          </a:p>
          <a:p>
            <a:pPr marL="234950" indent="-234950"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2060"/>
                </a:solidFill>
              </a:rPr>
              <a:t>Problems are easily spotted</a:t>
            </a:r>
          </a:p>
          <a:p>
            <a:pPr>
              <a:buFont typeface="Wingdings" pitchFamily="2" charset="2"/>
              <a:buChar char="§"/>
            </a:pPr>
            <a:endParaRPr lang="en-US" sz="18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sz="18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sz="1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7543" y="966482"/>
            <a:ext cx="3376897" cy="23022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7654" name="Rectangle 6"/>
          <p:cNvSpPr>
            <a:spLocks/>
          </p:cNvSpPr>
          <p:nvPr/>
        </p:nvSpPr>
        <p:spPr bwMode="auto">
          <a:xfrm>
            <a:off x="1142353" y="115204"/>
            <a:ext cx="6714787" cy="4924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>
            <a:spAutoFit/>
          </a:bodyPr>
          <a:lstStyle/>
          <a:p>
            <a:pPr algn="ctr" defTabSz="673100" eaLnBrk="1" hangingPunct="1"/>
            <a:r>
              <a:rPr lang="en-US" sz="3200" b="1" dirty="0" smtClean="0">
                <a:solidFill>
                  <a:srgbClr val="FAFA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  <a:sym typeface="Arial" pitchFamily="34" charset="0"/>
              </a:rPr>
              <a:t>Trigger data vs reconstructed data</a:t>
            </a:r>
            <a:endParaRPr lang="en-US" sz="3200" b="1" dirty="0">
              <a:solidFill>
                <a:srgbClr val="FAFA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  <a:sym typeface="Arial" pitchFamily="34" charset="0"/>
            </a:endParaRPr>
          </a:p>
        </p:txBody>
      </p:sp>
      <p:pic>
        <p:nvPicPr>
          <p:cNvPr id="9" name="Picture 6" descr="PtQualityComp_pfy-ch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519" y="2917722"/>
            <a:ext cx="3432590" cy="3222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27477" y="3668079"/>
            <a:ext cx="3169030" cy="304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89931" y="1070517"/>
            <a:ext cx="44047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Trigger objects are sent (in parallel) to DAQ and are compared to objects reconstructed from detector hits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0877" y="2430966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2060"/>
                </a:solidFill>
              </a:rPr>
              <a:t>Endcap muon tracks</a:t>
            </a:r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7991" y="2798956"/>
            <a:ext cx="907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Trigger</a:t>
            </a:r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2642840" y="6088566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Reconst</a:t>
            </a:r>
            <a:endParaRPr 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5430644" y="735982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2060"/>
                </a:solidFill>
              </a:rPr>
              <a:t>DT muon track segments</a:t>
            </a:r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87122" y="3479181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2060"/>
                </a:solidFill>
              </a:rPr>
              <a:t>Calorimeter Jets</a:t>
            </a:r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23679" y="3531220"/>
            <a:ext cx="907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Trigger</a:t>
            </a:r>
            <a:endParaRPr lang="en-US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7333786" y="6488668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800" dirty="0" smtClean="0"/>
              <a:t>Reconst</a:t>
            </a:r>
            <a:endParaRPr lang="pt-PT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300" y="3602038"/>
            <a:ext cx="863917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/>
          </p:cNvSpPr>
          <p:nvPr/>
        </p:nvSpPr>
        <p:spPr bwMode="auto">
          <a:xfrm>
            <a:off x="922903" y="129834"/>
            <a:ext cx="7013138" cy="4924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>
            <a:spAutoFit/>
          </a:bodyPr>
          <a:lstStyle/>
          <a:p>
            <a:pPr algn="ctr" defTabSz="673100" eaLnBrk="1" hangingPunct="1"/>
            <a:r>
              <a:rPr lang="en-US" sz="3200" b="1" dirty="0" smtClean="0">
                <a:solidFill>
                  <a:srgbClr val="FAFA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  <a:sym typeface="Arial" pitchFamily="34" charset="0"/>
              </a:rPr>
              <a:t>Matching DT/RPC trigger and tracks</a:t>
            </a:r>
            <a:endParaRPr lang="en-US" sz="3200" b="1" dirty="0">
              <a:solidFill>
                <a:srgbClr val="FAFA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  <a:sym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125951" y="604171"/>
            <a:ext cx="4477263" cy="2924175"/>
            <a:chOff x="2029522" y="715683"/>
            <a:chExt cx="4477263" cy="2924175"/>
          </a:xfrm>
        </p:grpSpPr>
        <p:pic>
          <p:nvPicPr>
            <p:cNvPr id="3174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99449" y="715683"/>
              <a:ext cx="4076700" cy="2924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7"/>
            <p:cNvGrpSpPr/>
            <p:nvPr/>
          </p:nvGrpSpPr>
          <p:grpSpPr>
            <a:xfrm>
              <a:off x="2029522" y="1226634"/>
              <a:ext cx="4477263" cy="2134348"/>
              <a:chOff x="2029522" y="1226634"/>
              <a:chExt cx="4477263" cy="2134348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2029522" y="1226634"/>
                <a:ext cx="3722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Z</a:t>
                </a:r>
                <a:endParaRPr lang="en-US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910147" y="2899317"/>
                <a:ext cx="5966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phi</a:t>
                </a:r>
                <a:endParaRPr lang="en-US" dirty="0"/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200723" y="925549"/>
            <a:ext cx="38360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2060"/>
                </a:solidFill>
              </a:rPr>
              <a:t>Select reconstructed global muons  (inner track associated to outer muon chamber track) </a:t>
            </a:r>
          </a:p>
          <a:p>
            <a:endParaRPr lang="en-US" sz="1800" dirty="0" smtClean="0">
              <a:solidFill>
                <a:srgbClr val="002060"/>
              </a:solidFill>
            </a:endParaRPr>
          </a:p>
          <a:p>
            <a:r>
              <a:rPr lang="en-US" sz="1800" dirty="0" smtClean="0">
                <a:solidFill>
                  <a:srgbClr val="002060"/>
                </a:solidFill>
              </a:rPr>
              <a:t>Determine efficiency of redundant RPC and DT muon triggers (barrel)</a:t>
            </a:r>
            <a:endParaRPr lang="en-US" sz="1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685800"/>
          </a:xfrm>
          <a:ln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CMS Trigger</a:t>
            </a:r>
            <a:endParaRPr 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7190" name="Rectangle 6"/>
          <p:cNvSpPr>
            <a:spLocks noChangeArrowheads="1"/>
          </p:cNvSpPr>
          <p:nvPr/>
        </p:nvSpPr>
        <p:spPr bwMode="auto">
          <a:xfrm>
            <a:off x="7010400" y="3440113"/>
            <a:ext cx="1905000" cy="26336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 dirty="0"/>
          </a:p>
        </p:txBody>
      </p:sp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201613" y="3921125"/>
            <a:ext cx="41910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</a:pPr>
            <a:endParaRPr lang="en-US" sz="2000" b="1" dirty="0">
              <a:solidFill>
                <a:srgbClr val="ED181E"/>
              </a:solidFill>
              <a:sym typeface="Symbol" pitchFamily="18" charset="2"/>
            </a:endParaRPr>
          </a:p>
          <a:p>
            <a:pPr marL="285750" indent="-285750">
              <a:lnSpc>
                <a:spcPct val="90000"/>
              </a:lnSpc>
              <a:spcBef>
                <a:spcPct val="30000"/>
              </a:spcBef>
            </a:pPr>
            <a:endParaRPr lang="en-US" sz="1800" b="1" dirty="0">
              <a:solidFill>
                <a:srgbClr val="ED181E"/>
              </a:solidFill>
              <a:cs typeface="Arial" pitchFamily="34" charset="0"/>
              <a:sym typeface="Symbol" pitchFamily="18" charset="2"/>
            </a:endParaRPr>
          </a:p>
        </p:txBody>
      </p:sp>
      <p:pic>
        <p:nvPicPr>
          <p:cNvPr id="512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40213" y="1935163"/>
            <a:ext cx="4903787" cy="387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 Box 13"/>
          <p:cNvSpPr txBox="1">
            <a:spLocks noChangeArrowheads="1"/>
          </p:cNvSpPr>
          <p:nvPr/>
        </p:nvSpPr>
        <p:spPr bwMode="auto">
          <a:xfrm>
            <a:off x="78057" y="1890713"/>
            <a:ext cx="394691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Level 1 Trigger:</a:t>
            </a:r>
            <a:r>
              <a:rPr lang="en-US" dirty="0"/>
              <a:t> </a:t>
            </a:r>
          </a:p>
          <a:p>
            <a:r>
              <a:rPr lang="en-US" dirty="0"/>
              <a:t>         </a:t>
            </a:r>
            <a:r>
              <a:rPr lang="en-US" dirty="0" smtClean="0">
                <a:solidFill>
                  <a:srgbClr val="C00000"/>
                </a:solidFill>
              </a:rPr>
              <a:t>Hardwired </a:t>
            </a:r>
            <a:r>
              <a:rPr lang="en-US" dirty="0">
                <a:solidFill>
                  <a:srgbClr val="C00000"/>
                </a:solidFill>
              </a:rPr>
              <a:t>processors</a:t>
            </a:r>
          </a:p>
          <a:p>
            <a:r>
              <a:rPr lang="en-US" b="1" dirty="0"/>
              <a:t>High Level Triggers: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rgbClr val="ED181E"/>
                </a:solidFill>
              </a:rPr>
              <a:t>         </a:t>
            </a:r>
            <a:r>
              <a:rPr lang="en-US" dirty="0" smtClean="0">
                <a:solidFill>
                  <a:srgbClr val="C00000"/>
                </a:solidFill>
              </a:rPr>
              <a:t>CPU </a:t>
            </a:r>
            <a:r>
              <a:rPr lang="en-US" dirty="0">
                <a:solidFill>
                  <a:srgbClr val="C00000"/>
                </a:solidFill>
              </a:rPr>
              <a:t>farm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79645" y="3771900"/>
            <a:ext cx="4667250" cy="2205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914400" indent="-914400">
              <a:lnSpc>
                <a:spcPct val="90000"/>
              </a:lnSpc>
              <a:spcBef>
                <a:spcPct val="30000"/>
              </a:spcBef>
            </a:pPr>
            <a:r>
              <a:rPr lang="en-US" sz="2000" b="1" dirty="0">
                <a:solidFill>
                  <a:srgbClr val="0070C0"/>
                </a:solidFill>
              </a:rPr>
              <a:t>Level-1 Trigger Requirements:</a:t>
            </a:r>
          </a:p>
          <a:p>
            <a:pPr marL="914400" indent="-914400">
              <a:lnSpc>
                <a:spcPct val="90000"/>
              </a:lnSpc>
              <a:spcBef>
                <a:spcPct val="30000"/>
              </a:spcBef>
            </a:pPr>
            <a:r>
              <a:rPr lang="en-US" sz="1800" b="1" dirty="0">
                <a:solidFill>
                  <a:srgbClr val="C00000"/>
                </a:solidFill>
              </a:rPr>
              <a:t>Output:</a:t>
            </a:r>
            <a:r>
              <a:rPr lang="en-US" sz="1800" b="1" dirty="0">
                <a:solidFill>
                  <a:srgbClr val="0000CC"/>
                </a:solidFill>
              </a:rPr>
              <a:t> </a:t>
            </a:r>
            <a:r>
              <a:rPr lang="en-US" sz="1800" b="1" dirty="0">
                <a:solidFill>
                  <a:srgbClr val="002060"/>
                </a:solidFill>
              </a:rPr>
              <a:t>100 kHz</a:t>
            </a:r>
          </a:p>
          <a:p>
            <a:pPr marL="914400" indent="-914400">
              <a:lnSpc>
                <a:spcPct val="90000"/>
              </a:lnSpc>
              <a:spcBef>
                <a:spcPct val="30000"/>
              </a:spcBef>
            </a:pPr>
            <a:r>
              <a:rPr lang="en-US" sz="1800" b="1" dirty="0">
                <a:solidFill>
                  <a:srgbClr val="C00000"/>
                </a:solidFill>
              </a:rPr>
              <a:t>Latency:</a:t>
            </a:r>
            <a:r>
              <a:rPr lang="en-US" sz="1800" b="1" dirty="0">
                <a:solidFill>
                  <a:srgbClr val="0000CC"/>
                </a:solidFill>
              </a:rPr>
              <a:t> </a:t>
            </a:r>
            <a:r>
              <a:rPr lang="en-US" sz="1800" b="1" dirty="0">
                <a:solidFill>
                  <a:srgbClr val="002060"/>
                </a:solidFill>
              </a:rPr>
              <a:t>3 </a:t>
            </a:r>
            <a:r>
              <a:rPr lang="en-US" sz="1800" b="1" dirty="0" err="1" smtClean="0">
                <a:solidFill>
                  <a:srgbClr val="002060"/>
                </a:solidFill>
                <a:latin typeface="Symbol" pitchFamily="18" charset="2"/>
              </a:rPr>
              <a:t>m</a:t>
            </a:r>
            <a:r>
              <a:rPr lang="en-US" sz="1800" b="1" dirty="0" err="1" smtClean="0">
                <a:solidFill>
                  <a:srgbClr val="002060"/>
                </a:solidFill>
              </a:rPr>
              <a:t>sec</a:t>
            </a:r>
            <a:endParaRPr lang="en-US" sz="1800" b="1" dirty="0" smtClean="0">
              <a:solidFill>
                <a:srgbClr val="002060"/>
              </a:solidFill>
            </a:endParaRPr>
          </a:p>
          <a:p>
            <a:pPr marL="914400" indent="-914400">
              <a:lnSpc>
                <a:spcPct val="90000"/>
              </a:lnSpc>
              <a:spcBef>
                <a:spcPct val="30000"/>
              </a:spcBef>
            </a:pPr>
            <a:endParaRPr lang="en-US" sz="1800" b="1" dirty="0">
              <a:solidFill>
                <a:srgbClr val="002060"/>
              </a:solidFill>
            </a:endParaRPr>
          </a:p>
          <a:p>
            <a:pPr marL="914400" indent="-914400">
              <a:lnSpc>
                <a:spcPct val="90000"/>
              </a:lnSpc>
              <a:spcBef>
                <a:spcPct val="30000"/>
              </a:spcBef>
            </a:pPr>
            <a:r>
              <a:rPr lang="en-US" sz="2000" b="1" dirty="0">
                <a:solidFill>
                  <a:srgbClr val="0070C0"/>
                </a:solidFill>
                <a:sym typeface="Symbol" pitchFamily="18" charset="2"/>
              </a:rPr>
              <a:t>HLT designed to output O(10</a:t>
            </a:r>
            <a:r>
              <a:rPr lang="en-US" sz="2000" b="1" baseline="30000" dirty="0">
                <a:solidFill>
                  <a:srgbClr val="0070C0"/>
                </a:solidFill>
                <a:sym typeface="Symbol" pitchFamily="18" charset="2"/>
              </a:rPr>
              <a:t>2</a:t>
            </a:r>
            <a:r>
              <a:rPr lang="en-US" sz="2000" b="1" dirty="0">
                <a:solidFill>
                  <a:srgbClr val="0070C0"/>
                </a:solidFill>
                <a:sym typeface="Symbol" pitchFamily="18" charset="2"/>
              </a:rPr>
              <a:t>)Hz</a:t>
            </a:r>
          </a:p>
        </p:txBody>
      </p:sp>
      <p:sp>
        <p:nvSpPr>
          <p:cNvPr id="5128" name="Rectangle 5"/>
          <p:cNvSpPr>
            <a:spLocks noChangeArrowheads="1"/>
          </p:cNvSpPr>
          <p:nvPr/>
        </p:nvSpPr>
        <p:spPr bwMode="auto">
          <a:xfrm>
            <a:off x="228600" y="762000"/>
            <a:ext cx="8713788" cy="1023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488" tIns="44450" rIns="90488" bIns="44450"/>
          <a:lstStyle/>
          <a:p>
            <a:pPr marL="285750" indent="-285750">
              <a:lnSpc>
                <a:spcPct val="80000"/>
              </a:lnSpc>
              <a:spcBef>
                <a:spcPct val="30000"/>
              </a:spcBef>
            </a:pPr>
            <a:r>
              <a:rPr lang="en-GB" sz="3200" b="1" dirty="0"/>
              <a:t>Trigger </a:t>
            </a:r>
            <a:r>
              <a:rPr lang="en-US" sz="3200" b="1" dirty="0">
                <a:sym typeface="Symbol" pitchFamily="18" charset="2"/>
              </a:rPr>
              <a:t>rejection factor: </a:t>
            </a:r>
            <a:r>
              <a:rPr lang="en-US" sz="3200" b="1" dirty="0" smtClean="0">
                <a:sym typeface="Symbol" pitchFamily="18" charset="2"/>
              </a:rPr>
              <a:t>10</a:t>
            </a:r>
            <a:r>
              <a:rPr lang="en-US" sz="3200" b="1" baseline="30000" dirty="0" smtClean="0">
                <a:sym typeface="Symbol" pitchFamily="18" charset="2"/>
              </a:rPr>
              <a:t>7</a:t>
            </a:r>
            <a:endParaRPr lang="en-GB" sz="2800" b="1" dirty="0">
              <a:solidFill>
                <a:srgbClr val="ED181E"/>
              </a:solidFill>
            </a:endParaRPr>
          </a:p>
          <a:p>
            <a:pPr marL="285750" indent="-285750">
              <a:lnSpc>
                <a:spcPct val="8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070C0"/>
                </a:solidFill>
                <a:sym typeface="Symbol" pitchFamily="18" charset="2"/>
              </a:rPr>
              <a:t>Collision rate </a:t>
            </a:r>
            <a:r>
              <a:rPr lang="en-US" sz="2000" b="1" dirty="0" smtClean="0">
                <a:solidFill>
                  <a:srgbClr val="0070C0"/>
                </a:solidFill>
              </a:rPr>
              <a:t> 1 GHz</a:t>
            </a:r>
            <a:r>
              <a:rPr lang="en-US" sz="2000" b="1" dirty="0" smtClean="0">
                <a:solidFill>
                  <a:srgbClr val="0070C0"/>
                </a:solidFill>
                <a:sym typeface="Symbol" pitchFamily="18" charset="2"/>
              </a:rPr>
              <a:t> </a:t>
            </a:r>
            <a:r>
              <a:rPr lang="en-US" sz="2000" b="1" dirty="0">
                <a:solidFill>
                  <a:srgbClr val="0070C0"/>
                </a:solidFill>
                <a:sym typeface="Symbol" pitchFamily="18" charset="2"/>
              </a:rPr>
              <a:t> permanent storage rate O(10</a:t>
            </a:r>
            <a:r>
              <a:rPr lang="en-US" sz="2000" b="1" baseline="30000" dirty="0">
                <a:solidFill>
                  <a:srgbClr val="0070C0"/>
                </a:solidFill>
                <a:sym typeface="Symbol" pitchFamily="18" charset="2"/>
              </a:rPr>
              <a:t>2</a:t>
            </a:r>
            <a:r>
              <a:rPr lang="en-US" sz="2000" b="1" dirty="0">
                <a:solidFill>
                  <a:srgbClr val="0070C0"/>
                </a:solidFill>
                <a:sym typeface="Symbol" pitchFamily="18" charset="2"/>
              </a:rPr>
              <a:t>)Hz</a:t>
            </a:r>
          </a:p>
          <a:p>
            <a:pPr marL="971550" lvl="2" indent="-228600">
              <a:lnSpc>
                <a:spcPct val="80000"/>
              </a:lnSpc>
              <a:spcBef>
                <a:spcPct val="30000"/>
              </a:spcBef>
              <a:buSzPct val="100000"/>
            </a:pPr>
            <a:endParaRPr lang="en-US" sz="2000" b="1" dirty="0"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19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8581" y="2143193"/>
            <a:ext cx="3369996" cy="4809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9167" y="2142077"/>
            <a:ext cx="3248364" cy="45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79984" y="109728"/>
            <a:ext cx="7853363" cy="762000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algn="ctr"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200" b="1" kern="0" dirty="0" smtClean="0">
                <a:solidFill>
                  <a:srgbClr val="FAFA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Barrel muon trigger </a:t>
            </a:r>
            <a:r>
              <a:rPr lang="en-US" sz="3200" b="1" kern="0" dirty="0">
                <a:solidFill>
                  <a:srgbClr val="FAFA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</a:t>
            </a:r>
            <a:r>
              <a:rPr lang="en-US" sz="3200" b="1" kern="0" dirty="0" smtClean="0">
                <a:solidFill>
                  <a:srgbClr val="FAFA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fficiency</a:t>
            </a:r>
            <a:endParaRPr lang="en-US" sz="3200" b="1" kern="0" dirty="0">
              <a:solidFill>
                <a:srgbClr val="FAFA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5620" y="624470"/>
            <a:ext cx="838761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Tag&amp;probe method with cosmic muon traversing CMS: </a:t>
            </a:r>
          </a:p>
          <a:p>
            <a:pPr marL="692150" lvl="1" indent="-2349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Trigger with the Bottom detectors</a:t>
            </a:r>
          </a:p>
          <a:p>
            <a:pPr marL="692150" lvl="1" indent="-2349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Measure efficiency in the Top detectors</a:t>
            </a:r>
          </a:p>
          <a:p>
            <a:pPr marL="692150" lvl="1" indent="-2349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Inefficiency is dominated by acceptance (intrinsic efficiency &gt;95%)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8374" y="5804560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fiducial</a:t>
            </a:r>
            <a:endParaRPr lang="en-US" sz="1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997" y="2811783"/>
            <a:ext cx="2627367" cy="241551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Rectangle 11"/>
          <p:cNvSpPr txBox="1">
            <a:spLocks noChangeArrowheads="1"/>
          </p:cNvSpPr>
          <p:nvPr/>
        </p:nvSpPr>
        <p:spPr>
          <a:xfrm>
            <a:off x="444193" y="964296"/>
            <a:ext cx="8398724" cy="1143285"/>
          </a:xfrm>
          <a:prstGeom prst="rect">
            <a:avLst/>
          </a:prstGeom>
        </p:spPr>
        <p:txBody>
          <a:bodyPr/>
          <a:lstStyle/>
          <a:p>
            <a:pPr marL="239713" lvl="1" indent="-239713">
              <a:lnSpc>
                <a:spcPct val="90000"/>
              </a:lnSpc>
              <a:spcBef>
                <a:spcPct val="3000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altLang="zh-CN" sz="2000" kern="0" dirty="0" smtClean="0">
                <a:solidFill>
                  <a:srgbClr val="002060"/>
                </a:solidFill>
                <a:latin typeface="+mn-lt"/>
              </a:rPr>
              <a:t>Select reconstructed t</a:t>
            </a:r>
            <a:r>
              <a:rPr lang="en-US" sz="2000" kern="0" dirty="0" smtClean="0">
                <a:solidFill>
                  <a:srgbClr val="002060"/>
                </a:solidFill>
                <a:latin typeface="+mn-lt"/>
              </a:rPr>
              <a:t>rack</a:t>
            </a:r>
            <a:r>
              <a:rPr lang="en-US" altLang="zh-CN" sz="2000" kern="0" dirty="0" smtClean="0">
                <a:solidFill>
                  <a:srgbClr val="002060"/>
                </a:solidFill>
                <a:latin typeface="+mn-lt"/>
              </a:rPr>
              <a:t>s</a:t>
            </a:r>
            <a:r>
              <a:rPr lang="en-US" sz="2000" kern="0" dirty="0" smtClean="0">
                <a:solidFill>
                  <a:srgbClr val="002060"/>
                </a:solidFill>
                <a:latin typeface="+mn-lt"/>
              </a:rPr>
              <a:t> traversing the two </a:t>
            </a:r>
            <a:r>
              <a:rPr lang="en-US" sz="2000" kern="0" dirty="0" err="1" smtClean="0">
                <a:solidFill>
                  <a:srgbClr val="002060"/>
                </a:solidFill>
                <a:latin typeface="+mn-lt"/>
              </a:rPr>
              <a:t>endcaps</a:t>
            </a:r>
            <a:r>
              <a:rPr lang="en-US" sz="2000" kern="0" dirty="0" smtClean="0">
                <a:solidFill>
                  <a:srgbClr val="002060"/>
                </a:solidFill>
                <a:latin typeface="+mn-lt"/>
              </a:rPr>
              <a:t> (1.1&lt;|η|&lt;2.1)</a:t>
            </a:r>
          </a:p>
          <a:p>
            <a:pPr marL="239713" lvl="1" indent="-239713">
              <a:lnSpc>
                <a:spcPct val="90000"/>
              </a:lnSpc>
              <a:spcBef>
                <a:spcPct val="3000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altLang="zh-CN" sz="2000" kern="0" dirty="0" err="1" smtClean="0">
                <a:solidFill>
                  <a:srgbClr val="002060"/>
                </a:solidFill>
                <a:latin typeface="+mn-lt"/>
              </a:rPr>
              <a:t>Tag&amp;probe</a:t>
            </a:r>
            <a:r>
              <a:rPr lang="en-US" altLang="zh-CN" sz="2000" kern="0" dirty="0" smtClean="0">
                <a:solidFill>
                  <a:srgbClr val="002060"/>
                </a:solidFill>
                <a:latin typeface="+mn-lt"/>
              </a:rPr>
              <a:t>: trigger with one </a:t>
            </a:r>
            <a:r>
              <a:rPr lang="en-US" altLang="zh-CN" sz="2000" kern="0" dirty="0" err="1" smtClean="0">
                <a:solidFill>
                  <a:srgbClr val="002060"/>
                </a:solidFill>
                <a:latin typeface="+mn-lt"/>
              </a:rPr>
              <a:t>endcap</a:t>
            </a:r>
            <a:r>
              <a:rPr lang="en-US" altLang="zh-CN" sz="2000" kern="0" dirty="0" smtClean="0">
                <a:solidFill>
                  <a:srgbClr val="002060"/>
                </a:solidFill>
                <a:latin typeface="+mn-lt"/>
              </a:rPr>
              <a:t>, measure in the other</a:t>
            </a:r>
          </a:p>
          <a:p>
            <a:pPr marL="239713" lvl="1" indent="-239713">
              <a:lnSpc>
                <a:spcPct val="90000"/>
              </a:lnSpc>
              <a:spcBef>
                <a:spcPct val="3000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sz="2000" kern="0" dirty="0" smtClean="0">
                <a:solidFill>
                  <a:srgbClr val="002060"/>
                </a:solidFill>
                <a:latin typeface="+mn-lt"/>
              </a:rPr>
              <a:t>Look for matching T</a:t>
            </a:r>
            <a:r>
              <a:rPr lang="en-US" altLang="zh-CN" sz="2000" kern="0" dirty="0" smtClean="0">
                <a:solidFill>
                  <a:srgbClr val="002060"/>
                </a:solidFill>
                <a:latin typeface="+mn-lt"/>
              </a:rPr>
              <a:t>rigger tracks</a:t>
            </a:r>
            <a:endParaRPr lang="en-US" sz="2000" kern="0" dirty="0" smtClean="0">
              <a:solidFill>
                <a:srgbClr val="002060"/>
              </a:solidFill>
              <a:latin typeface="+mn-lt"/>
            </a:endParaRPr>
          </a:p>
          <a:p>
            <a:pPr marL="628650" lvl="1" indent="-228600">
              <a:lnSpc>
                <a:spcPct val="90000"/>
              </a:lnSpc>
              <a:spcBef>
                <a:spcPct val="30000"/>
              </a:spcBef>
              <a:buSzPct val="100000"/>
              <a:buFont typeface="Wingdings" pitchFamily="2" charset="2"/>
              <a:buChar char="§"/>
              <a:defRPr/>
            </a:pPr>
            <a:endParaRPr lang="en-US" sz="2000" kern="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6868" name="Text Box 9"/>
          <p:cNvSpPr txBox="1">
            <a:spLocks noChangeArrowheads="1"/>
          </p:cNvSpPr>
          <p:nvPr/>
        </p:nvSpPr>
        <p:spPr bwMode="auto">
          <a:xfrm>
            <a:off x="640461" y="4358199"/>
            <a:ext cx="845820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83459" y="120879"/>
            <a:ext cx="7853363" cy="762000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algn="ctr"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200" b="1" kern="0" dirty="0" smtClean="0">
                <a:solidFill>
                  <a:srgbClr val="FAFA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Endcap muon trigger </a:t>
            </a:r>
            <a:r>
              <a:rPr lang="en-US" sz="3200" b="1" kern="0" dirty="0">
                <a:solidFill>
                  <a:srgbClr val="FAFA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</a:t>
            </a:r>
            <a:r>
              <a:rPr lang="en-US" sz="3200" b="1" kern="0" dirty="0" smtClean="0">
                <a:solidFill>
                  <a:srgbClr val="FAFA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fficiency</a:t>
            </a:r>
            <a:endParaRPr lang="en-US" sz="3200" b="1" kern="0" dirty="0">
              <a:solidFill>
                <a:srgbClr val="FAFA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4833" y="2261875"/>
            <a:ext cx="26579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Trigger primitives efficiency</a:t>
            </a:r>
            <a:endParaRPr lang="pt-PT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307857" y="2263779"/>
            <a:ext cx="26800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Muon track finder efficiency</a:t>
            </a:r>
            <a:endParaRPr lang="pt-PT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71271" y="2264642"/>
            <a:ext cx="27414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Matching tracker and trigger</a:t>
            </a:r>
            <a:endParaRPr lang="pt-PT" sz="1600" dirty="0"/>
          </a:p>
        </p:txBody>
      </p:sp>
      <p:pic>
        <p:nvPicPr>
          <p:cNvPr id="13" name="Picture 8" descr="Eff_CLC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3400" y="2817810"/>
            <a:ext cx="3185886" cy="2381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6284138" y="2729719"/>
            <a:ext cx="2672424" cy="2565197"/>
            <a:chOff x="6217232" y="3309582"/>
            <a:chExt cx="2672424" cy="2565197"/>
          </a:xfrm>
        </p:grpSpPr>
        <p:pic>
          <p:nvPicPr>
            <p:cNvPr id="7" name="Picture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17232" y="3309582"/>
              <a:ext cx="2672424" cy="256519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cxnSp>
          <p:nvCxnSpPr>
            <p:cNvPr id="15" name="Straight Connector 14"/>
            <p:cNvCxnSpPr/>
            <p:nvPr/>
          </p:nvCxnSpPr>
          <p:spPr bwMode="auto">
            <a:xfrm>
              <a:off x="6519216" y="4325348"/>
              <a:ext cx="2111829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7825237" y="4423052"/>
              <a:ext cx="8018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/>
                <a:t>98%</a:t>
              </a:r>
              <a:endParaRPr lang="pt-PT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ChangeArrowheads="1"/>
          </p:cNvSpPr>
          <p:nvPr/>
        </p:nvSpPr>
        <p:spPr bwMode="auto">
          <a:xfrm>
            <a:off x="1813476" y="64730"/>
            <a:ext cx="52389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 trigger efficiency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200" y="672597"/>
            <a:ext cx="1866590" cy="250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5852" y="819691"/>
            <a:ext cx="3178148" cy="2592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70317" y="939335"/>
            <a:ext cx="3602440" cy="236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6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7235" y="3569862"/>
            <a:ext cx="3841465" cy="3087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8420" y="3546088"/>
            <a:ext cx="46612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Select reconstructed global muons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Search electromagnetic deposits matching the muon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Look for matching electron trigger candidates</a:t>
            </a:r>
          </a:p>
          <a:p>
            <a:pPr marL="166688" indent="-166688">
              <a:buFont typeface="Arial" pitchFamily="34" charset="0"/>
              <a:buChar char="•"/>
            </a:pP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91093" y="3289611"/>
            <a:ext cx="1518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Cluster energy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623824" y="6396335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ET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03263" y="76200"/>
            <a:ext cx="7948612" cy="685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en-US" sz="3600" b="1" kern="0" dirty="0">
              <a:solidFill>
                <a:srgbClr val="184B81"/>
              </a:solidFill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50179" name="Picture 3" descr="Picture 12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38588" y="1143000"/>
            <a:ext cx="4875212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4900613" y="1860550"/>
            <a:ext cx="11668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BPTX+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5111750" y="1250950"/>
            <a:ext cx="1962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CSChalo,HF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7213331" y="1327150"/>
            <a:ext cx="16337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HF </a:t>
            </a:r>
            <a:r>
              <a:rPr lang="en-US" sz="1800" dirty="0" smtClean="0"/>
              <a:t>after pulse</a:t>
            </a:r>
            <a:endParaRPr lang="en-US" sz="1800" dirty="0"/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>
            <a:off x="5392738" y="2241550"/>
            <a:ext cx="492125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pt-PT" dirty="0"/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>
            <a:off x="6026150" y="1631950"/>
            <a:ext cx="703263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pt-PT" dirty="0"/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 flipH="1">
            <a:off x="7080250" y="1784350"/>
            <a:ext cx="985838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pt-PT" dirty="0"/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 flipH="1">
            <a:off x="6869113" y="1784350"/>
            <a:ext cx="1055687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pt-PT" dirty="0"/>
          </a:p>
        </p:txBody>
      </p:sp>
      <p:sp>
        <p:nvSpPr>
          <p:cNvPr id="50187" name="Text Box 12"/>
          <p:cNvSpPr txBox="1">
            <a:spLocks noChangeArrowheads="1"/>
          </p:cNvSpPr>
          <p:nvPr/>
        </p:nvSpPr>
        <p:spPr bwMode="auto">
          <a:xfrm>
            <a:off x="6681788" y="4724400"/>
            <a:ext cx="18950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Bunch Number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3129814" y="5460381"/>
            <a:ext cx="422999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2060"/>
                </a:solidFill>
              </a:rPr>
              <a:t>List of </a:t>
            </a:r>
            <a:r>
              <a:rPr lang="en-US" sz="2000" b="1" dirty="0" smtClean="0">
                <a:solidFill>
                  <a:srgbClr val="002060"/>
                </a:solidFill>
              </a:rPr>
              <a:t>17 beam splash events</a:t>
            </a:r>
            <a:endParaRPr lang="en-US" sz="2000" b="1" dirty="0">
              <a:solidFill>
                <a:srgbClr val="002060"/>
              </a:solidFill>
            </a:endParaRPr>
          </a:p>
          <a:p>
            <a:pPr marL="190500" indent="-190500">
              <a:defRPr/>
            </a:pP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50189" name="Text Box 14"/>
          <p:cNvSpPr txBox="1">
            <a:spLocks noChangeArrowheads="1"/>
          </p:cNvSpPr>
          <p:nvPr/>
        </p:nvSpPr>
        <p:spPr bwMode="auto">
          <a:xfrm>
            <a:off x="7451221" y="1626219"/>
            <a:ext cx="15478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/>
              <a:t>(filtered by trigger rules)</a:t>
            </a:r>
          </a:p>
        </p:txBody>
      </p:sp>
      <p:sp>
        <p:nvSpPr>
          <p:cNvPr id="50190" name="Text Box 17"/>
          <p:cNvSpPr txBox="1">
            <a:spLocks noChangeArrowheads="1"/>
          </p:cNvSpPr>
          <p:nvPr/>
        </p:nvSpPr>
        <p:spPr bwMode="auto">
          <a:xfrm>
            <a:off x="0" y="2971800"/>
            <a:ext cx="15732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run 61642</a:t>
            </a:r>
          </a:p>
        </p:txBody>
      </p:sp>
      <p:sp>
        <p:nvSpPr>
          <p:cNvPr id="50191" name="Text Box 16"/>
          <p:cNvSpPr txBox="1">
            <a:spLocks noChangeArrowheads="1"/>
          </p:cNvSpPr>
          <p:nvPr/>
        </p:nvSpPr>
        <p:spPr bwMode="auto">
          <a:xfrm>
            <a:off x="633413" y="3276600"/>
            <a:ext cx="288290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Tx/>
              <a:buAutoNum type="arabicPlain" startAt="6510"/>
            </a:pPr>
            <a:r>
              <a:rPr lang="en-US" sz="1200" dirty="0">
                <a:latin typeface="Courier"/>
              </a:rPr>
              <a:t>   Sun Sep  7 20:33:14 2008</a:t>
            </a:r>
          </a:p>
          <a:p>
            <a:pPr marL="228600" indent="-228600">
              <a:buFontTx/>
              <a:buAutoNum type="arabicPlain" startAt="6823"/>
            </a:pPr>
            <a:r>
              <a:rPr lang="en-US" sz="1200" dirty="0">
                <a:latin typeface="Courier"/>
              </a:rPr>
              <a:t>   Sun Sep  7 20:34:39 2008 </a:t>
            </a:r>
          </a:p>
          <a:p>
            <a:pPr marL="228600" indent="-228600">
              <a:buFontTx/>
              <a:buAutoNum type="arabicPlain" startAt="7167"/>
            </a:pPr>
            <a:r>
              <a:rPr lang="en-US" sz="1200" dirty="0">
                <a:latin typeface="Courier"/>
              </a:rPr>
              <a:t>   Sun Sep  7             </a:t>
            </a:r>
          </a:p>
          <a:p>
            <a:pPr marL="228600" indent="-228600">
              <a:buFontTx/>
              <a:buAutoNum type="arabicPlain" startAt="7430"/>
            </a:pPr>
            <a:r>
              <a:rPr lang="en-US" sz="1200" dirty="0">
                <a:latin typeface="Courier"/>
              </a:rPr>
              <a:t>   Sun Sep  7             </a:t>
            </a:r>
          </a:p>
          <a:p>
            <a:pPr marL="228600" indent="-228600">
              <a:buFontTx/>
              <a:buAutoNum type="arabicPlain" startAt="7691"/>
            </a:pPr>
            <a:r>
              <a:rPr lang="en-US" sz="1200" dirty="0">
                <a:latin typeface="Courier"/>
              </a:rPr>
              <a:t>   Sun Sep  7 20:38:50 2008 </a:t>
            </a:r>
          </a:p>
          <a:p>
            <a:pPr marL="228600" indent="-228600">
              <a:buFontTx/>
              <a:buAutoNum type="arabicPlain" startAt="7995"/>
            </a:pPr>
            <a:r>
              <a:rPr lang="en-US" sz="1200" dirty="0">
                <a:latin typeface="Courier"/>
              </a:rPr>
              <a:t>   Sun Sep  7 20:40:15 2008 </a:t>
            </a:r>
          </a:p>
          <a:p>
            <a:pPr marL="228600" indent="-228600">
              <a:buFontTx/>
              <a:buAutoNum type="arabicPlain" startAt="8282"/>
            </a:pPr>
            <a:r>
              <a:rPr lang="en-US" sz="1200" dirty="0">
                <a:latin typeface="Courier"/>
              </a:rPr>
              <a:t>   Sun Sep  7 20:41:38 2008 </a:t>
            </a:r>
          </a:p>
          <a:p>
            <a:pPr marL="228600" indent="-228600">
              <a:buFontTx/>
              <a:buAutoNum type="arabicPlain" startAt="8551"/>
            </a:pPr>
            <a:r>
              <a:rPr lang="en-US" sz="1200" dirty="0">
                <a:latin typeface="Courier"/>
              </a:rPr>
              <a:t>   Sun Sep  7 20:43:04 2008 </a:t>
            </a:r>
          </a:p>
          <a:p>
            <a:pPr marL="228600" indent="-228600">
              <a:buFontTx/>
              <a:buAutoNum type="arabicPlain" startAt="8853"/>
            </a:pPr>
            <a:r>
              <a:rPr lang="en-US" sz="1200" dirty="0">
                <a:latin typeface="Courier"/>
              </a:rPr>
              <a:t>   Sun Sep  7 20:44:28 2008 </a:t>
            </a:r>
          </a:p>
          <a:p>
            <a:pPr marL="228600" indent="-228600">
              <a:buFontTx/>
              <a:buAutoNum type="arabicPlain" startAt="9116"/>
            </a:pPr>
            <a:r>
              <a:rPr lang="en-US" sz="1200" dirty="0">
                <a:latin typeface="Courier"/>
              </a:rPr>
              <a:t>   Sun Sep  7 20:45:52 2008 </a:t>
            </a:r>
          </a:p>
          <a:p>
            <a:pPr marL="228600" indent="-228600">
              <a:buFontTx/>
              <a:buAutoNum type="arabicPlain" startAt="9414"/>
            </a:pPr>
            <a:r>
              <a:rPr lang="en-US" sz="1200" dirty="0">
                <a:latin typeface="Courier"/>
              </a:rPr>
              <a:t>   Sun Sep  7 20:47:15 2008 </a:t>
            </a:r>
          </a:p>
          <a:p>
            <a:pPr marL="228600" indent="-228600">
              <a:buFontTx/>
              <a:buAutoNum type="arabicPlain" startAt="9694"/>
            </a:pPr>
            <a:r>
              <a:rPr lang="en-US" sz="1200" dirty="0">
                <a:latin typeface="Courier"/>
              </a:rPr>
              <a:t>   Sun Sep  7 20:48:39 2008 </a:t>
            </a:r>
          </a:p>
          <a:p>
            <a:pPr marL="228600" indent="-228600">
              <a:buFontTx/>
              <a:buAutoNum type="arabicPlain" startAt="9999"/>
            </a:pPr>
            <a:r>
              <a:rPr lang="en-US" sz="1200" dirty="0">
                <a:latin typeface="Courier"/>
              </a:rPr>
              <a:t>   Sun Sep  7 20:50:03 2008 </a:t>
            </a:r>
          </a:p>
          <a:p>
            <a:pPr marL="228600" indent="-228600">
              <a:buFontTx/>
              <a:buAutoNum type="arabicPlain" startAt="10295"/>
            </a:pPr>
            <a:r>
              <a:rPr lang="en-US" sz="1200" dirty="0">
                <a:latin typeface="Courier"/>
              </a:rPr>
              <a:t> Sun Sep  7 20:51:28 2008 </a:t>
            </a:r>
          </a:p>
          <a:p>
            <a:pPr marL="228600" indent="-228600">
              <a:buFontTx/>
              <a:buAutoNum type="arabicPlain" startAt="11971"/>
            </a:pPr>
            <a:r>
              <a:rPr lang="en-US" sz="1200" dirty="0">
                <a:latin typeface="Courier"/>
              </a:rPr>
              <a:t> Sun Sep  7 20:59:51 2008 </a:t>
            </a:r>
          </a:p>
          <a:p>
            <a:pPr marL="228600" indent="-228600">
              <a:buFontTx/>
              <a:buAutoNum type="arabicPlain" startAt="12261"/>
            </a:pPr>
            <a:r>
              <a:rPr lang="en-US" sz="1200" dirty="0">
                <a:latin typeface="Courier"/>
              </a:rPr>
              <a:t> Sun Sep  7 21:01:15 2008 </a:t>
            </a:r>
          </a:p>
          <a:p>
            <a:pPr marL="228600" indent="-228600"/>
            <a:r>
              <a:rPr lang="en-US" sz="1200" dirty="0">
                <a:latin typeface="Courier"/>
              </a:rPr>
              <a:t>13073 Sun Sep  7 21:05:27 2008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144232" y="1086916"/>
            <a:ext cx="4079875" cy="2209800"/>
          </a:xfrm>
          <a:prstGeom prst="rect">
            <a:avLst/>
          </a:prstGeom>
        </p:spPr>
        <p:txBody>
          <a:bodyPr/>
          <a:lstStyle/>
          <a:p>
            <a:pPr marL="234950" indent="-234950">
              <a:spcBef>
                <a:spcPct val="20000"/>
              </a:spcBef>
              <a:buFontTx/>
              <a:buChar char="•"/>
              <a:defRPr/>
            </a:pPr>
            <a:r>
              <a:rPr lang="en-US" sz="1800" b="1" kern="0" dirty="0">
                <a:solidFill>
                  <a:srgbClr val="002060"/>
                </a:solidFill>
                <a:cs typeface="Arial" pitchFamily="34" charset="0"/>
              </a:rPr>
              <a:t>Recorded 17 </a:t>
            </a:r>
            <a:r>
              <a:rPr lang="en-US" sz="1800" b="1" kern="0" dirty="0" smtClean="0">
                <a:solidFill>
                  <a:srgbClr val="002060"/>
                </a:solidFill>
                <a:cs typeface="Arial" pitchFamily="34" charset="0"/>
              </a:rPr>
              <a:t>beam shots</a:t>
            </a:r>
            <a:endParaRPr lang="en-US" sz="1800" b="1" kern="0" dirty="0">
              <a:solidFill>
                <a:srgbClr val="002060"/>
              </a:solidFill>
              <a:cs typeface="Arial" pitchFamily="34" charset="0"/>
            </a:endParaRPr>
          </a:p>
          <a:p>
            <a:pPr marL="234950" indent="-234950">
              <a:spcBef>
                <a:spcPct val="20000"/>
              </a:spcBef>
              <a:buFontTx/>
              <a:buChar char="•"/>
              <a:defRPr/>
            </a:pPr>
            <a:r>
              <a:rPr lang="en-US" sz="1800" b="1" kern="0" dirty="0">
                <a:solidFill>
                  <a:srgbClr val="002060"/>
                </a:solidFill>
                <a:cs typeface="Arial" pitchFamily="34" charset="0"/>
              </a:rPr>
              <a:t>L1 Triggers used:</a:t>
            </a:r>
          </a:p>
          <a:p>
            <a:pPr marL="692150" lvl="2" indent="-234950">
              <a:spcBef>
                <a:spcPct val="20000"/>
              </a:spcBef>
              <a:buFontTx/>
              <a:buChar char="–"/>
              <a:defRPr/>
            </a:pPr>
            <a:r>
              <a:rPr lang="en-US" sz="1600" kern="0" dirty="0">
                <a:solidFill>
                  <a:srgbClr val="002060"/>
                </a:solidFill>
                <a:cs typeface="Arial" pitchFamily="34" charset="0"/>
              </a:rPr>
              <a:t>BPTX</a:t>
            </a:r>
            <a:r>
              <a:rPr lang="en-US" sz="1600" kern="0" dirty="0" smtClean="0">
                <a:solidFill>
                  <a:srgbClr val="002060"/>
                </a:solidFill>
                <a:cs typeface="Arial" pitchFamily="34" charset="0"/>
              </a:rPr>
              <a:t>+ (beam pick-up sensor)</a:t>
            </a:r>
            <a:endParaRPr lang="en-US" sz="1600" kern="0" dirty="0">
              <a:solidFill>
                <a:srgbClr val="002060"/>
              </a:solidFill>
              <a:cs typeface="Arial" pitchFamily="34" charset="0"/>
            </a:endParaRPr>
          </a:p>
          <a:p>
            <a:pPr marL="692150" lvl="2" indent="-234950">
              <a:spcBef>
                <a:spcPct val="20000"/>
              </a:spcBef>
              <a:buFontTx/>
              <a:buChar char="–"/>
              <a:defRPr/>
            </a:pPr>
            <a:r>
              <a:rPr lang="en-US" sz="1600" kern="0" dirty="0">
                <a:solidFill>
                  <a:srgbClr val="002060"/>
                </a:solidFill>
                <a:cs typeface="Arial" pitchFamily="34" charset="0"/>
              </a:rPr>
              <a:t>CSC halo</a:t>
            </a:r>
          </a:p>
          <a:p>
            <a:pPr marL="692150" lvl="2" indent="-234950">
              <a:spcBef>
                <a:spcPct val="20000"/>
              </a:spcBef>
              <a:buFontTx/>
              <a:buChar char="–"/>
              <a:defRPr/>
            </a:pPr>
            <a:r>
              <a:rPr lang="en-US" sz="1600" kern="0" dirty="0">
                <a:solidFill>
                  <a:srgbClr val="002060"/>
                </a:solidFill>
                <a:cs typeface="Arial" pitchFamily="34" charset="0"/>
              </a:rPr>
              <a:t>HF </a:t>
            </a:r>
            <a:r>
              <a:rPr lang="en-US" sz="1600" kern="0" dirty="0" smtClean="0">
                <a:solidFill>
                  <a:srgbClr val="002060"/>
                </a:solidFill>
                <a:cs typeface="Arial" pitchFamily="34" charset="0"/>
              </a:rPr>
              <a:t>minimum-bias </a:t>
            </a:r>
            <a:r>
              <a:rPr lang="en-US" sz="1600" kern="0" dirty="0">
                <a:solidFill>
                  <a:srgbClr val="002060"/>
                </a:solidFill>
                <a:cs typeface="Arial" pitchFamily="34" charset="0"/>
              </a:rPr>
              <a:t>trigger</a:t>
            </a:r>
          </a:p>
          <a:p>
            <a:pPr marL="234950" indent="-234950">
              <a:spcBef>
                <a:spcPct val="20000"/>
              </a:spcBef>
              <a:buFontTx/>
              <a:buChar char="•"/>
              <a:defRPr/>
            </a:pPr>
            <a:r>
              <a:rPr lang="en-US" sz="1800" b="1" kern="0" dirty="0">
                <a:solidFill>
                  <a:srgbClr val="002060"/>
                </a:solidFill>
                <a:cs typeface="Arial" pitchFamily="34" charset="0"/>
              </a:rPr>
              <a:t>Total no-beam rate ~3Hz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idx="4294967295"/>
          </p:nvPr>
        </p:nvSpPr>
        <p:spPr>
          <a:xfrm>
            <a:off x="442570" y="106390"/>
            <a:ext cx="8229600" cy="4203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LHC beams dumped in collimator</a:t>
            </a:r>
            <a:endParaRPr lang="en-US" sz="3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7069" y="603682"/>
            <a:ext cx="21435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+mn-lt"/>
                <a:ea typeface="+mj-ea"/>
                <a:cs typeface="+mj-cs"/>
              </a:rPr>
              <a:t>Sep 7,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+mn-lt"/>
                <a:ea typeface="+mj-ea"/>
                <a:cs typeface="+mj-cs"/>
              </a:rPr>
              <a:t> 2008</a:t>
            </a:r>
            <a:endParaRPr lang="pt-PT" sz="2800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 descr="Picture 12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1850" y="1051933"/>
            <a:ext cx="3009849" cy="290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Text Box 4"/>
          <p:cNvSpPr txBox="1">
            <a:spLocks noChangeArrowheads="1"/>
          </p:cNvSpPr>
          <p:nvPr/>
        </p:nvSpPr>
        <p:spPr bwMode="auto">
          <a:xfrm>
            <a:off x="7568666" y="3535012"/>
            <a:ext cx="68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orbit</a:t>
            </a:r>
          </a:p>
        </p:txBody>
      </p:sp>
      <p:sp>
        <p:nvSpPr>
          <p:cNvPr id="51204" name="Text Box 5"/>
          <p:cNvSpPr txBox="1">
            <a:spLocks noChangeArrowheads="1"/>
          </p:cNvSpPr>
          <p:nvPr/>
        </p:nvSpPr>
        <p:spPr bwMode="auto">
          <a:xfrm>
            <a:off x="4260502" y="1371600"/>
            <a:ext cx="5445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Bx</a:t>
            </a:r>
          </a:p>
        </p:txBody>
      </p:sp>
      <p:sp>
        <p:nvSpPr>
          <p:cNvPr id="51205" name="Text Box 6"/>
          <p:cNvSpPr txBox="1">
            <a:spLocks noChangeArrowheads="1"/>
          </p:cNvSpPr>
          <p:nvPr/>
        </p:nvSpPr>
        <p:spPr bwMode="auto">
          <a:xfrm>
            <a:off x="6245225" y="1146717"/>
            <a:ext cx="28987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/>
              <a:t>BPTX adjusted on-the-fly to be in </a:t>
            </a:r>
            <a:r>
              <a:rPr lang="en-US" sz="1800" dirty="0" smtClean="0"/>
              <a:t>time</a:t>
            </a:r>
            <a:endParaRPr lang="en-US" sz="1800" dirty="0"/>
          </a:p>
        </p:txBody>
      </p:sp>
      <p:sp>
        <p:nvSpPr>
          <p:cNvPr id="51206" name="Line 7"/>
          <p:cNvSpPr>
            <a:spLocks noChangeShapeType="1"/>
          </p:cNvSpPr>
          <p:nvPr/>
        </p:nvSpPr>
        <p:spPr bwMode="auto">
          <a:xfrm flipH="1">
            <a:off x="5568873" y="1778620"/>
            <a:ext cx="70485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pt-PT" dirty="0"/>
          </a:p>
        </p:txBody>
      </p:sp>
      <p:sp>
        <p:nvSpPr>
          <p:cNvPr id="51207" name="Text Box 8"/>
          <p:cNvSpPr txBox="1">
            <a:spLocks noChangeArrowheads="1"/>
          </p:cNvSpPr>
          <p:nvPr/>
        </p:nvSpPr>
        <p:spPr bwMode="auto">
          <a:xfrm>
            <a:off x="4502150" y="670932"/>
            <a:ext cx="4410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Run 62064 </a:t>
            </a:r>
            <a:r>
              <a:rPr lang="en-US" dirty="0" smtClean="0"/>
              <a:t>– BPTX+ </a:t>
            </a:r>
            <a:r>
              <a:rPr lang="en-US" dirty="0"/>
              <a:t>trigger 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33413" y="76200"/>
            <a:ext cx="8158162" cy="685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en-US" sz="3600" b="1" kern="0" dirty="0">
              <a:solidFill>
                <a:srgbClr val="184B81"/>
              </a:solidFill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51209" name="TextBox 8"/>
          <p:cNvSpPr txBox="1">
            <a:spLocks noChangeArrowheads="1"/>
          </p:cNvSpPr>
          <p:nvPr/>
        </p:nvSpPr>
        <p:spPr bwMode="auto">
          <a:xfrm>
            <a:off x="196151" y="1497520"/>
            <a:ext cx="4149725" cy="365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800" b="1" dirty="0">
                <a:solidFill>
                  <a:srgbClr val="002060"/>
                </a:solidFill>
              </a:rPr>
              <a:t>First beam passing through CMS</a:t>
            </a:r>
          </a:p>
          <a:p>
            <a:pPr eaLnBrk="1" hangingPunct="1">
              <a:lnSpc>
                <a:spcPct val="90000"/>
              </a:lnSpc>
            </a:pPr>
            <a:endParaRPr lang="en-US" sz="1800" dirty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b="1" dirty="0">
                <a:solidFill>
                  <a:srgbClr val="002060"/>
                </a:solidFill>
              </a:rPr>
              <a:t>Triggers used</a:t>
            </a:r>
            <a:r>
              <a:rPr lang="en-US" sz="1800" b="1" dirty="0" smtClean="0">
                <a:solidFill>
                  <a:srgbClr val="002060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</a:pPr>
            <a:endParaRPr lang="en-US" sz="1800" b="1" dirty="0">
              <a:solidFill>
                <a:srgbClr val="00206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solidFill>
                  <a:srgbClr val="002060"/>
                </a:solidFill>
              </a:rPr>
              <a:t>BPTX</a:t>
            </a:r>
            <a:endParaRPr lang="en-US" sz="1800" dirty="0">
              <a:solidFill>
                <a:srgbClr val="00206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solidFill>
                  <a:srgbClr val="002060"/>
                </a:solidFill>
              </a:rPr>
              <a:t>CSC </a:t>
            </a:r>
            <a:r>
              <a:rPr lang="en-US" sz="1800" dirty="0" smtClean="0">
                <a:solidFill>
                  <a:srgbClr val="002060"/>
                </a:solidFill>
              </a:rPr>
              <a:t>halo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kern="0" dirty="0" smtClean="0">
                <a:solidFill>
                  <a:srgbClr val="002060"/>
                </a:solidFill>
                <a:cs typeface="Arial" pitchFamily="34" charset="0"/>
              </a:rPr>
              <a:t>HF minimum-bias trigger</a:t>
            </a:r>
          </a:p>
          <a:p>
            <a:pPr lvl="1" eaLnBrk="1" hangingPunct="1">
              <a:lnSpc>
                <a:spcPct val="90000"/>
              </a:lnSpc>
            </a:pPr>
            <a:endParaRPr lang="en-US" sz="1800" dirty="0">
              <a:solidFill>
                <a:srgbClr val="002060"/>
              </a:solidFill>
            </a:endParaRPr>
          </a:p>
          <a:p>
            <a:pPr lvl="2" eaLnBrk="1" hangingPunct="1">
              <a:lnSpc>
                <a:spcPct val="90000"/>
              </a:lnSpc>
            </a:pPr>
            <a:endParaRPr lang="en-US" sz="18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b="1" dirty="0" smtClean="0">
                <a:solidFill>
                  <a:srgbClr val="002060"/>
                </a:solidFill>
              </a:rPr>
              <a:t>Synchronization of trigger data:</a:t>
            </a:r>
          </a:p>
          <a:p>
            <a:pPr eaLnBrk="1" hangingPunct="1">
              <a:lnSpc>
                <a:spcPct val="90000"/>
              </a:lnSpc>
            </a:pPr>
            <a:endParaRPr lang="en-US" sz="1800" dirty="0" smtClean="0">
              <a:solidFill>
                <a:srgbClr val="00206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solidFill>
                  <a:srgbClr val="002060"/>
                </a:solidFill>
              </a:rPr>
              <a:t>Bunch occupancy histograms with trigger data</a:t>
            </a:r>
            <a:endParaRPr lang="en-US" sz="1800" dirty="0">
              <a:solidFill>
                <a:srgbClr val="002060"/>
              </a:solidFill>
            </a:endParaRPr>
          </a:p>
          <a:p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 idx="4294967295"/>
          </p:nvPr>
        </p:nvSpPr>
        <p:spPr>
          <a:xfrm>
            <a:off x="369418" y="121019"/>
            <a:ext cx="8229600" cy="5592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LHC beams through CMS</a:t>
            </a:r>
            <a:endParaRPr lang="en-US" sz="3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4298" y="4078719"/>
            <a:ext cx="3003925" cy="2675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445092" y="703685"/>
            <a:ext cx="24432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Helvetica"/>
                <a:ea typeface="+mj-ea"/>
                <a:cs typeface="+mj-cs"/>
              </a:rPr>
              <a:t>Sep 10, 2008 </a:t>
            </a:r>
            <a:endParaRPr lang="pt-PT" sz="2800" dirty="0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7490639" y="6062546"/>
            <a:ext cx="5445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Bx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04371" y="4560849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N</a:t>
            </a:r>
            <a:endParaRPr lang="pt-PT" dirty="0"/>
          </a:p>
        </p:txBody>
      </p:sp>
      <p:sp>
        <p:nvSpPr>
          <p:cNvPr id="16" name="TextBox 15"/>
          <p:cNvSpPr txBox="1"/>
          <p:nvPr/>
        </p:nvSpPr>
        <p:spPr>
          <a:xfrm>
            <a:off x="2988527" y="5675972"/>
            <a:ext cx="1496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800" dirty="0" smtClean="0"/>
              <a:t>ECAL trigger</a:t>
            </a:r>
            <a:endParaRPr lang="pt-PT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title"/>
          </p:nvPr>
        </p:nvSpPr>
        <p:spPr>
          <a:xfrm>
            <a:off x="665688" y="109728"/>
            <a:ext cx="7812088" cy="49743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zh-CN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宋体" charset="-122"/>
              </a:rPr>
              <a:t>Beams seen with muon halo trigger</a:t>
            </a:r>
          </a:p>
        </p:txBody>
      </p:sp>
      <p:sp>
        <p:nvSpPr>
          <p:cNvPr id="14" name="Rectangle 16"/>
          <p:cNvSpPr txBox="1">
            <a:spLocks noChangeArrowheads="1"/>
          </p:cNvSpPr>
          <p:nvPr/>
        </p:nvSpPr>
        <p:spPr bwMode="auto">
          <a:xfrm>
            <a:off x="753286" y="1421870"/>
            <a:ext cx="7342499" cy="830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0000"/>
              <a:defRPr/>
            </a:pPr>
            <a:r>
              <a:rPr lang="en-US" altLang="zh-CN" sz="2000" kern="0" dirty="0" smtClean="0">
                <a:solidFill>
                  <a:srgbClr val="002060"/>
                </a:solidFill>
                <a:ea typeface="宋体" pitchFamily="2" charset="-122"/>
                <a:cs typeface="Arial" pitchFamily="34" charset="0"/>
              </a:rPr>
              <a:t>During </a:t>
            </a:r>
            <a:r>
              <a:rPr lang="en-US" altLang="zh-CN" sz="2000" kern="0" dirty="0">
                <a:solidFill>
                  <a:srgbClr val="002060"/>
                </a:solidFill>
                <a:ea typeface="宋体" pitchFamily="2" charset="-122"/>
                <a:cs typeface="Arial" pitchFamily="34" charset="0"/>
              </a:rPr>
              <a:t>the </a:t>
            </a:r>
            <a:r>
              <a:rPr lang="en-US" altLang="zh-CN" sz="2000" kern="0" dirty="0" smtClean="0">
                <a:solidFill>
                  <a:srgbClr val="002060"/>
                </a:solidFill>
                <a:ea typeface="宋体" pitchFamily="2" charset="-122"/>
                <a:cs typeface="Arial" pitchFamily="34" charset="0"/>
              </a:rPr>
              <a:t>period </a:t>
            </a:r>
            <a:r>
              <a:rPr lang="en-US" altLang="zh-CN" sz="2000" kern="0" dirty="0">
                <a:solidFill>
                  <a:srgbClr val="002060"/>
                </a:solidFill>
                <a:ea typeface="宋体" pitchFamily="2" charset="-122"/>
                <a:cs typeface="Arial" pitchFamily="34" charset="0"/>
              </a:rPr>
              <a:t>of first RF-captured beam </a:t>
            </a:r>
            <a:endParaRPr lang="en-US" altLang="zh-CN" sz="2000" kern="0" dirty="0" smtClean="0">
              <a:solidFill>
                <a:srgbClr val="002060"/>
              </a:solidFill>
              <a:ea typeface="宋体" pitchFamily="2" charset="-122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0000"/>
              <a:defRPr/>
            </a:pPr>
            <a:r>
              <a:rPr lang="en-US" altLang="zh-CN" sz="2000" kern="0" dirty="0" smtClean="0">
                <a:solidFill>
                  <a:srgbClr val="002060"/>
                </a:solidFill>
                <a:ea typeface="宋体" pitchFamily="2" charset="-122"/>
                <a:cs typeface="Arial" pitchFamily="34" charset="0"/>
              </a:rPr>
              <a:t>the rate of halo muon triggers (CSC) increased significantly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0000"/>
              <a:defRPr/>
            </a:pPr>
            <a:r>
              <a:rPr lang="en-US" altLang="zh-CN" sz="2000" kern="0" dirty="0" smtClean="0">
                <a:solidFill>
                  <a:srgbClr val="002060"/>
                </a:solidFill>
                <a:ea typeface="宋体" pitchFamily="2" charset="-122"/>
                <a:cs typeface="Arial" pitchFamily="34" charset="0"/>
              </a:rPr>
              <a:t> </a:t>
            </a:r>
            <a:endParaRPr lang="en-US" altLang="zh-CN" sz="2000" kern="0" dirty="0">
              <a:solidFill>
                <a:srgbClr val="002060"/>
              </a:solidFill>
              <a:ea typeface="宋体" pitchFamily="2" charset="-122"/>
              <a:cs typeface="Arial" pitchFamily="34" charset="0"/>
            </a:endParaRPr>
          </a:p>
        </p:txBody>
      </p:sp>
      <p:sp>
        <p:nvSpPr>
          <p:cNvPr id="53253" name="Text Box 20"/>
          <p:cNvSpPr txBox="1">
            <a:spLocks noChangeArrowheads="1"/>
          </p:cNvSpPr>
          <p:nvPr/>
        </p:nvSpPr>
        <p:spPr bwMode="auto">
          <a:xfrm>
            <a:off x="726184" y="3878858"/>
            <a:ext cx="29543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dirty="0" smtClean="0">
                <a:solidFill>
                  <a:srgbClr val="002060"/>
                </a:solidFill>
                <a:ea typeface="宋体" charset="-122"/>
              </a:rPr>
              <a:t>Average </a:t>
            </a:r>
            <a:r>
              <a:rPr lang="en-US" altLang="zh-CN" sz="1800" dirty="0">
                <a:solidFill>
                  <a:srgbClr val="002060"/>
                </a:solidFill>
                <a:ea typeface="宋体" charset="-122"/>
              </a:rPr>
              <a:t>halo </a:t>
            </a:r>
            <a:r>
              <a:rPr lang="en-US" altLang="zh-CN" sz="1800" dirty="0" smtClean="0">
                <a:solidFill>
                  <a:srgbClr val="002060"/>
                </a:solidFill>
                <a:ea typeface="宋体" charset="-122"/>
              </a:rPr>
              <a:t>rate </a:t>
            </a:r>
            <a:r>
              <a:rPr lang="en-US" altLang="zh-CN" sz="1800" dirty="0">
                <a:solidFill>
                  <a:srgbClr val="002060"/>
                </a:solidFill>
                <a:ea typeface="宋体" charset="-122"/>
              </a:rPr>
              <a:t>from cosmic ray backgrounds  </a:t>
            </a:r>
            <a:r>
              <a:rPr lang="en-US" altLang="zh-CN" sz="1800" dirty="0" smtClean="0">
                <a:solidFill>
                  <a:srgbClr val="002060"/>
                </a:solidFill>
                <a:ea typeface="宋体" charset="-122"/>
              </a:rPr>
              <a:t>is </a:t>
            </a:r>
            <a:r>
              <a:rPr lang="en-US" altLang="zh-CN" sz="1800" dirty="0">
                <a:solidFill>
                  <a:srgbClr val="002060"/>
                </a:solidFill>
                <a:ea typeface="宋体" charset="-122"/>
              </a:rPr>
              <a:t>about 2.2Hz.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727450" y="2271133"/>
            <a:ext cx="5416550" cy="4400550"/>
            <a:chOff x="3516313" y="1066800"/>
            <a:chExt cx="5416550" cy="4400550"/>
          </a:xfrm>
        </p:grpSpPr>
        <p:pic>
          <p:nvPicPr>
            <p:cNvPr id="53252" name="Picture 18" descr="HaloRateHistory_MEMinus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16313" y="1066800"/>
              <a:ext cx="5416550" cy="440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254" name="Text Box 21"/>
            <p:cNvSpPr txBox="1">
              <a:spLocks noChangeArrowheads="1"/>
            </p:cNvSpPr>
            <p:nvPr/>
          </p:nvSpPr>
          <p:spPr bwMode="auto">
            <a:xfrm>
              <a:off x="5416550" y="1752600"/>
              <a:ext cx="77311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600" b="1" dirty="0">
                  <a:solidFill>
                    <a:srgbClr val="0070C0"/>
                  </a:solidFill>
                  <a:ea typeface="宋体" charset="-122"/>
                </a:rPr>
                <a:t>TS#1</a:t>
              </a:r>
            </a:p>
          </p:txBody>
        </p:sp>
        <p:sp>
          <p:nvSpPr>
            <p:cNvPr id="53255" name="Text Box 23"/>
            <p:cNvSpPr txBox="1">
              <a:spLocks noChangeArrowheads="1"/>
            </p:cNvSpPr>
            <p:nvPr/>
          </p:nvSpPr>
          <p:spPr bwMode="auto">
            <a:xfrm>
              <a:off x="7737475" y="1752600"/>
              <a:ext cx="77311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600" b="1" dirty="0">
                  <a:solidFill>
                    <a:srgbClr val="0070C0"/>
                  </a:solidFill>
                  <a:ea typeface="宋体" charset="-122"/>
                </a:rPr>
                <a:t>TS#2</a:t>
              </a:r>
            </a:p>
          </p:txBody>
        </p:sp>
        <p:sp>
          <p:nvSpPr>
            <p:cNvPr id="53256" name="Text Box 24"/>
            <p:cNvSpPr txBox="1">
              <a:spLocks noChangeArrowheads="1"/>
            </p:cNvSpPr>
            <p:nvPr/>
          </p:nvSpPr>
          <p:spPr bwMode="auto">
            <a:xfrm>
              <a:off x="5416550" y="2819400"/>
              <a:ext cx="77311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600" b="1" dirty="0">
                  <a:solidFill>
                    <a:srgbClr val="0070C0"/>
                  </a:solidFill>
                  <a:ea typeface="宋体" charset="-122"/>
                </a:rPr>
                <a:t>TS#3</a:t>
              </a:r>
            </a:p>
          </p:txBody>
        </p:sp>
        <p:sp>
          <p:nvSpPr>
            <p:cNvPr id="53257" name="Text Box 25"/>
            <p:cNvSpPr txBox="1">
              <a:spLocks noChangeArrowheads="1"/>
            </p:cNvSpPr>
            <p:nvPr/>
          </p:nvSpPr>
          <p:spPr bwMode="auto">
            <a:xfrm>
              <a:off x="7737475" y="2819400"/>
              <a:ext cx="77311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600" b="1" dirty="0">
                  <a:solidFill>
                    <a:srgbClr val="0070C0"/>
                  </a:solidFill>
                  <a:ea typeface="宋体" charset="-122"/>
                </a:rPr>
                <a:t>TS#4</a:t>
              </a:r>
            </a:p>
          </p:txBody>
        </p:sp>
        <p:sp>
          <p:nvSpPr>
            <p:cNvPr id="53258" name="Text Box 26"/>
            <p:cNvSpPr txBox="1">
              <a:spLocks noChangeArrowheads="1"/>
            </p:cNvSpPr>
            <p:nvPr/>
          </p:nvSpPr>
          <p:spPr bwMode="auto">
            <a:xfrm>
              <a:off x="5486400" y="4114800"/>
              <a:ext cx="77311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600" b="1" dirty="0">
                  <a:solidFill>
                    <a:srgbClr val="0070C0"/>
                  </a:solidFill>
                  <a:ea typeface="宋体" charset="-122"/>
                </a:rPr>
                <a:t>TS#5</a:t>
              </a:r>
            </a:p>
          </p:txBody>
        </p:sp>
        <p:sp>
          <p:nvSpPr>
            <p:cNvPr id="53259" name="Text Box 27"/>
            <p:cNvSpPr txBox="1">
              <a:spLocks noChangeArrowheads="1"/>
            </p:cNvSpPr>
            <p:nvPr/>
          </p:nvSpPr>
          <p:spPr bwMode="auto">
            <a:xfrm>
              <a:off x="7807325" y="4114800"/>
              <a:ext cx="7747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600" b="1" dirty="0">
                  <a:solidFill>
                    <a:srgbClr val="0070C0"/>
                  </a:solidFill>
                  <a:ea typeface="宋体" charset="-122"/>
                </a:rPr>
                <a:t>TS#6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393886" y="776837"/>
            <a:ext cx="24432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Helvetica"/>
                <a:ea typeface="+mj-ea"/>
                <a:cs typeface="+mj-cs"/>
              </a:rPr>
              <a:t>Sep 11, 2008 </a:t>
            </a:r>
            <a:endParaRPr lang="pt-PT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2" name="Rectangle 4"/>
          <p:cNvSpPr>
            <a:spLocks noChangeArrowheads="1"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en-GB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 Comments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395" name="Text Box 5"/>
          <p:cNvSpPr txBox="1">
            <a:spLocks noChangeArrowheads="1"/>
          </p:cNvSpPr>
          <p:nvPr/>
        </p:nvSpPr>
        <p:spPr bwMode="auto">
          <a:xfrm>
            <a:off x="757238" y="665163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800" dirty="0"/>
          </a:p>
        </p:txBody>
      </p:sp>
      <p:sp>
        <p:nvSpPr>
          <p:cNvPr id="59396" name="Rectangle 7"/>
          <p:cNvSpPr>
            <a:spLocks noChangeArrowheads="1"/>
          </p:cNvSpPr>
          <p:nvPr/>
        </p:nvSpPr>
        <p:spPr bwMode="auto">
          <a:xfrm>
            <a:off x="516909" y="968917"/>
            <a:ext cx="8627092" cy="42498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234950" indent="-234950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2060"/>
                </a:solidFill>
              </a:rPr>
              <a:t>The CMS trigger is now ready</a:t>
            </a:r>
          </a:p>
          <a:p>
            <a:pPr marL="234950" indent="-234950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</a:pPr>
            <a:endParaRPr lang="en-US" b="1" dirty="0" smtClean="0">
              <a:solidFill>
                <a:srgbClr val="002060"/>
              </a:solidFill>
            </a:endParaRPr>
          </a:p>
          <a:p>
            <a:pPr marL="234950" indent="-234950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2060"/>
                </a:solidFill>
              </a:rPr>
              <a:t>Commissioning of </a:t>
            </a:r>
            <a:r>
              <a:rPr lang="en-US" b="1" dirty="0" smtClean="0">
                <a:solidFill>
                  <a:srgbClr val="002060"/>
                </a:solidFill>
              </a:rPr>
              <a:t>this </a:t>
            </a:r>
            <a:r>
              <a:rPr lang="en-US" b="1" dirty="0" smtClean="0">
                <a:solidFill>
                  <a:srgbClr val="002060"/>
                </a:solidFill>
              </a:rPr>
              <a:t>large system was an hard task</a:t>
            </a:r>
          </a:p>
          <a:p>
            <a:pPr marL="234950" indent="-234950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</a:pPr>
            <a:endParaRPr lang="en-US" b="1" dirty="0" smtClean="0">
              <a:solidFill>
                <a:srgbClr val="002060"/>
              </a:solidFill>
            </a:endParaRPr>
          </a:p>
          <a:p>
            <a:pPr marL="234950" indent="-234950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2060"/>
                </a:solidFill>
              </a:rPr>
              <a:t>The performance achieved with cosmics is good</a:t>
            </a:r>
          </a:p>
          <a:p>
            <a:pPr marL="234950" indent="-234950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</a:pPr>
            <a:endParaRPr lang="en-US" b="1" dirty="0" smtClean="0">
              <a:solidFill>
                <a:srgbClr val="002060"/>
              </a:solidFill>
            </a:endParaRPr>
          </a:p>
          <a:p>
            <a:pPr marL="234950" indent="-234950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2060"/>
                </a:solidFill>
              </a:rPr>
              <a:t>Not covered:</a:t>
            </a:r>
            <a:endParaRPr lang="en-US" b="1" dirty="0" smtClean="0">
              <a:solidFill>
                <a:srgbClr val="002060"/>
              </a:solidFill>
            </a:endParaRPr>
          </a:p>
          <a:p>
            <a:pPr marL="692150" lvl="1" indent="-234950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2060"/>
                </a:solidFill>
              </a:rPr>
              <a:t>What did we </a:t>
            </a:r>
            <a:r>
              <a:rPr lang="en-US" b="1" dirty="0" smtClean="0">
                <a:solidFill>
                  <a:srgbClr val="002060"/>
                </a:solidFill>
              </a:rPr>
              <a:t>learn? </a:t>
            </a:r>
          </a:p>
          <a:p>
            <a:pPr marL="692150" lvl="1" indent="-234950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2060"/>
                </a:solidFill>
              </a:rPr>
              <a:t>Probably a good topic for RT2010 in Portugal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9063"/>
            <a:ext cx="8229600" cy="523875"/>
          </a:xfrm>
          <a:ln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Level-1 Trigger</a:t>
            </a:r>
            <a:endParaRPr 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6422" y="850900"/>
            <a:ext cx="9017577" cy="53594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GB" sz="2400" dirty="0" smtClean="0"/>
              <a:t>Information from Calorimeters and Muon detectors</a:t>
            </a:r>
          </a:p>
          <a:p>
            <a:pPr marL="461963" lvl="1">
              <a:lnSpc>
                <a:spcPct val="70000"/>
              </a:lnSpc>
            </a:pPr>
            <a:r>
              <a:rPr lang="en-US" sz="2000" dirty="0" smtClean="0">
                <a:solidFill>
                  <a:srgbClr val="002060"/>
                </a:solidFill>
              </a:rPr>
              <a:t>Electron/photon triggers</a:t>
            </a:r>
          </a:p>
          <a:p>
            <a:pPr marL="461963" lvl="1">
              <a:lnSpc>
                <a:spcPct val="70000"/>
              </a:lnSpc>
            </a:pPr>
            <a:r>
              <a:rPr lang="en-US" sz="2000" dirty="0" smtClean="0">
                <a:solidFill>
                  <a:srgbClr val="002060"/>
                </a:solidFill>
              </a:rPr>
              <a:t>Jet and missing E</a:t>
            </a:r>
            <a:r>
              <a:rPr lang="en-US" sz="2000" baseline="-25000" dirty="0" smtClean="0">
                <a:solidFill>
                  <a:srgbClr val="002060"/>
                </a:solidFill>
              </a:rPr>
              <a:t>T</a:t>
            </a:r>
            <a:r>
              <a:rPr lang="en-US" sz="2000" dirty="0" smtClean="0">
                <a:solidFill>
                  <a:srgbClr val="002060"/>
                </a:solidFill>
              </a:rPr>
              <a:t> triggers</a:t>
            </a:r>
          </a:p>
          <a:p>
            <a:pPr marL="461963" lvl="1">
              <a:lnSpc>
                <a:spcPct val="70000"/>
              </a:lnSpc>
            </a:pPr>
            <a:r>
              <a:rPr lang="en-US" sz="2000" dirty="0" smtClean="0">
                <a:solidFill>
                  <a:srgbClr val="002060"/>
                </a:solidFill>
              </a:rPr>
              <a:t>Muon triggers</a:t>
            </a:r>
          </a:p>
          <a:p>
            <a:pPr>
              <a:lnSpc>
                <a:spcPct val="70000"/>
              </a:lnSpc>
            </a:pPr>
            <a:r>
              <a:rPr lang="en-US" sz="2400" dirty="0" smtClean="0"/>
              <a:t>Backgrounds are huge</a:t>
            </a:r>
          </a:p>
          <a:p>
            <a:pPr marL="461963" lvl="1">
              <a:lnSpc>
                <a:spcPct val="70000"/>
              </a:lnSpc>
            </a:pPr>
            <a:r>
              <a:rPr lang="en-US" sz="2000" dirty="0" smtClean="0">
                <a:solidFill>
                  <a:srgbClr val="002060"/>
                </a:solidFill>
              </a:rPr>
              <a:t>Sophisticated trigger algorithms</a:t>
            </a:r>
          </a:p>
          <a:p>
            <a:pPr marL="461963" lvl="1">
              <a:lnSpc>
                <a:spcPct val="70000"/>
              </a:lnSpc>
            </a:pPr>
            <a:r>
              <a:rPr lang="en-US" sz="2000" dirty="0" smtClean="0">
                <a:solidFill>
                  <a:srgbClr val="002060"/>
                </a:solidFill>
              </a:rPr>
              <a:t>Steep </a:t>
            </a:r>
            <a:r>
              <a:rPr lang="en-US" sz="2000" dirty="0" smtClean="0">
                <a:solidFill>
                  <a:srgbClr val="002060"/>
                </a:solidFill>
              </a:rPr>
              <a:t>efficiency functions </a:t>
            </a:r>
            <a:r>
              <a:rPr lang="en-US" sz="2000" dirty="0" smtClean="0">
                <a:solidFill>
                  <a:srgbClr val="002060"/>
                </a:solidFill>
              </a:rPr>
              <a:t>of thresholds</a:t>
            </a:r>
          </a:p>
          <a:p>
            <a:pPr>
              <a:lnSpc>
                <a:spcPct val="70000"/>
              </a:lnSpc>
            </a:pPr>
            <a:r>
              <a:rPr lang="en-US" sz="2400" dirty="0" smtClean="0"/>
              <a:t>Synchronous and </a:t>
            </a:r>
            <a:r>
              <a:rPr lang="en-US" sz="2400" dirty="0" smtClean="0"/>
              <a:t>pipelined parallel processor</a:t>
            </a:r>
            <a:endParaRPr lang="en-US" sz="2400" dirty="0" smtClean="0"/>
          </a:p>
          <a:p>
            <a:pPr marL="461963" lvl="1">
              <a:lnSpc>
                <a:spcPct val="70000"/>
              </a:lnSpc>
            </a:pPr>
            <a:r>
              <a:rPr lang="en-US" sz="2000" dirty="0" smtClean="0">
                <a:solidFill>
                  <a:srgbClr val="002060"/>
                </a:solidFill>
              </a:rPr>
              <a:t>Bunch crossing time = 25 ns</a:t>
            </a:r>
          </a:p>
          <a:p>
            <a:pPr marL="461963" lvl="1">
              <a:lnSpc>
                <a:spcPct val="70000"/>
              </a:lnSpc>
            </a:pPr>
            <a:r>
              <a:rPr lang="en-US" sz="2000" dirty="0" smtClean="0">
                <a:solidFill>
                  <a:srgbClr val="002060"/>
                </a:solidFill>
              </a:rPr>
              <a:t>Time needed for decision (+its propagation) ≈ 3 </a:t>
            </a:r>
            <a:r>
              <a:rPr lang="en-US" sz="2000" dirty="0" smtClean="0">
                <a:solidFill>
                  <a:srgbClr val="002060"/>
                </a:solidFill>
                <a:sym typeface="Symbol" pitchFamily="18" charset="2"/>
              </a:rPr>
              <a:t></a:t>
            </a:r>
            <a:r>
              <a:rPr lang="en-US" sz="2000" dirty="0" smtClean="0">
                <a:solidFill>
                  <a:srgbClr val="002060"/>
                </a:solidFill>
              </a:rPr>
              <a:t>s</a:t>
            </a:r>
          </a:p>
          <a:p>
            <a:pPr>
              <a:lnSpc>
                <a:spcPct val="70000"/>
              </a:lnSpc>
            </a:pPr>
            <a:r>
              <a:rPr lang="en-US" sz="2400" dirty="0" smtClean="0"/>
              <a:t>Large and complex system</a:t>
            </a:r>
          </a:p>
          <a:p>
            <a:pPr marL="461963" lvl="1">
              <a:lnSpc>
                <a:spcPct val="70000"/>
              </a:lnSpc>
            </a:pPr>
            <a:r>
              <a:rPr lang="en-US" sz="2000" dirty="0" smtClean="0">
                <a:solidFill>
                  <a:srgbClr val="002060"/>
                </a:solidFill>
              </a:rPr>
              <a:t>Trigger </a:t>
            </a:r>
            <a:r>
              <a:rPr lang="en-US" sz="2000" dirty="0" smtClean="0">
                <a:solidFill>
                  <a:srgbClr val="002060"/>
                </a:solidFill>
              </a:rPr>
              <a:t>primitives (on-detector): </a:t>
            </a:r>
            <a:r>
              <a:rPr lang="en-US" sz="2000" dirty="0" smtClean="0">
                <a:solidFill>
                  <a:srgbClr val="002060"/>
                </a:solidFill>
              </a:rPr>
              <a:t>~5000 electronics boards of 7 types</a:t>
            </a:r>
          </a:p>
          <a:p>
            <a:pPr marL="461963" lvl="1">
              <a:lnSpc>
                <a:spcPct val="70000"/>
              </a:lnSpc>
            </a:pPr>
            <a:r>
              <a:rPr lang="en-US" sz="2000" dirty="0" smtClean="0">
                <a:solidFill>
                  <a:srgbClr val="002060"/>
                </a:solidFill>
              </a:rPr>
              <a:t>Regional/Global (off-detector): </a:t>
            </a:r>
            <a:r>
              <a:rPr lang="en-US" sz="2000" dirty="0" smtClean="0">
                <a:solidFill>
                  <a:srgbClr val="002060"/>
                </a:solidFill>
              </a:rPr>
              <a:t>45 crates, 630 boards, 32 board types</a:t>
            </a:r>
          </a:p>
          <a:p>
            <a:pPr>
              <a:lnSpc>
                <a:spcPct val="70000"/>
              </a:lnSpc>
            </a:pPr>
            <a:r>
              <a:rPr lang="en-US" sz="2400" dirty="0" smtClean="0"/>
              <a:t>Flexibility</a:t>
            </a:r>
          </a:p>
          <a:p>
            <a:pPr marL="461963" lvl="1">
              <a:lnSpc>
                <a:spcPct val="70000"/>
              </a:lnSpc>
            </a:pPr>
            <a:r>
              <a:rPr lang="en-US" sz="2000" dirty="0" smtClean="0">
                <a:solidFill>
                  <a:srgbClr val="002060"/>
                </a:solidFill>
              </a:rPr>
              <a:t>Large number of programmable parameters in the electronics </a:t>
            </a:r>
          </a:p>
          <a:p>
            <a:pPr marL="461963" lvl="1">
              <a:lnSpc>
                <a:spcPct val="70000"/>
              </a:lnSpc>
            </a:pPr>
            <a:r>
              <a:rPr lang="en-US" sz="2000" dirty="0" smtClean="0">
                <a:solidFill>
                  <a:srgbClr val="002060"/>
                </a:solidFill>
              </a:rPr>
              <a:t>Most algorithms implemented in re-programmable FPGAs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774700"/>
          </a:xfrm>
          <a:ln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 &amp; photon Trigger</a:t>
            </a:r>
            <a:endParaRPr 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300" y="822325"/>
            <a:ext cx="8610600" cy="481013"/>
          </a:xfrm>
        </p:spPr>
        <p:txBody>
          <a:bodyPr/>
          <a:lstStyle/>
          <a:p>
            <a:r>
              <a:rPr lang="en-GB" sz="2000" dirty="0" smtClean="0">
                <a:solidFill>
                  <a:srgbClr val="C00000"/>
                </a:solidFill>
              </a:rPr>
              <a:t>Electromagnetic trigger based on 3x3 trigger towers</a:t>
            </a:r>
          </a:p>
        </p:txBody>
      </p:sp>
      <p:pic>
        <p:nvPicPr>
          <p:cNvPr id="7172" name="Picture 4" descr="F-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4463" y="1584325"/>
            <a:ext cx="6400800" cy="369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421313" y="4730750"/>
            <a:ext cx="3352800" cy="577850"/>
          </a:xfrm>
          <a:prstGeom prst="rect">
            <a:avLst/>
          </a:prstGeom>
          <a:solidFill>
            <a:srgbClr val="FFFF99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kumimoji="1" lang="en-GB" sz="1800" b="1" dirty="0">
                <a:solidFill>
                  <a:schemeClr val="tx2"/>
                </a:solidFill>
                <a:latin typeface="Arial" pitchFamily="34" charset="0"/>
              </a:rPr>
              <a:t>Trigger threshold on sum of two towers</a:t>
            </a:r>
            <a:endParaRPr kumimoji="1" lang="en-US" sz="1800" b="1" dirty="0">
              <a:solidFill>
                <a:schemeClr val="tx2"/>
              </a:solidFill>
              <a:latin typeface="Arial" pitchFamily="34" charset="0"/>
            </a:endParaRPr>
          </a:p>
        </p:txBody>
      </p:sp>
      <p:grpSp>
        <p:nvGrpSpPr>
          <p:cNvPr id="7174" name="Group 11"/>
          <p:cNvGrpSpPr>
            <a:grpSpLocks/>
          </p:cNvGrpSpPr>
          <p:nvPr/>
        </p:nvGrpSpPr>
        <p:grpSpPr bwMode="auto">
          <a:xfrm>
            <a:off x="1401763" y="3919538"/>
            <a:ext cx="815975" cy="244475"/>
            <a:chOff x="1475" y="2887"/>
            <a:chExt cx="514" cy="154"/>
          </a:xfrm>
        </p:grpSpPr>
        <p:sp>
          <p:nvSpPr>
            <p:cNvPr id="7176" name="Rectangle 12"/>
            <p:cNvSpPr>
              <a:spLocks noChangeArrowheads="1"/>
            </p:cNvSpPr>
            <p:nvPr/>
          </p:nvSpPr>
          <p:spPr bwMode="auto">
            <a:xfrm>
              <a:off x="1475" y="2887"/>
              <a:ext cx="8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600" dirty="0">
                  <a:solidFill>
                    <a:srgbClr val="004EFF"/>
                  </a:solidFill>
                </a:rPr>
                <a:t>E</a:t>
              </a:r>
              <a:endParaRPr lang="en-US" sz="1600" dirty="0"/>
            </a:p>
          </p:txBody>
        </p:sp>
        <p:sp>
          <p:nvSpPr>
            <p:cNvPr id="7177" name="Rectangle 13"/>
            <p:cNvSpPr>
              <a:spLocks noChangeArrowheads="1"/>
            </p:cNvSpPr>
            <p:nvPr/>
          </p:nvSpPr>
          <p:spPr bwMode="auto">
            <a:xfrm>
              <a:off x="1665" y="2887"/>
              <a:ext cx="32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600" dirty="0">
                  <a:solidFill>
                    <a:srgbClr val="0064FF"/>
                  </a:solidFill>
                </a:rPr>
                <a:t>+ H/E</a:t>
              </a:r>
              <a:endParaRPr lang="en-US" sz="1600" dirty="0"/>
            </a:p>
          </p:txBody>
        </p:sp>
      </p:grpSp>
      <p:sp>
        <p:nvSpPr>
          <p:cNvPr id="7175" name="Text Box 32"/>
          <p:cNvSpPr txBox="1">
            <a:spLocks noChangeArrowheads="1"/>
          </p:cNvSpPr>
          <p:nvPr/>
        </p:nvSpPr>
        <p:spPr bwMode="auto">
          <a:xfrm>
            <a:off x="420688" y="5749925"/>
            <a:ext cx="69484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Main issue is the rejection of huge jet background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649" y="1191903"/>
            <a:ext cx="40290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5250" y="4805363"/>
            <a:ext cx="31908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98963" y="784225"/>
            <a:ext cx="450532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457200" y="61913"/>
            <a:ext cx="8229600" cy="6778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en-GB" sz="3200" dirty="0" smtClean="0">
                <a:solidFill>
                  <a:srgbClr val="00206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ea typeface="+mn-ea"/>
                <a:cs typeface="+mn-cs"/>
              </a:rPr>
              <a:t>Jet and </a:t>
            </a:r>
            <a:r>
              <a:rPr lang="en-GB" sz="3200" dirty="0" smtClean="0">
                <a:solidFill>
                  <a:srgbClr val="00206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ea typeface="+mn-ea"/>
                <a:cs typeface="+mn-cs"/>
                <a:sym typeface="Symbol"/>
              </a:rPr>
              <a:t>Tau</a:t>
            </a:r>
            <a:r>
              <a:rPr lang="en-GB" sz="3200" dirty="0" smtClean="0">
                <a:solidFill>
                  <a:srgbClr val="00206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ea typeface="+mn-ea"/>
                <a:cs typeface="+mn-cs"/>
              </a:rPr>
              <a:t> Triggers</a:t>
            </a:r>
            <a:endParaRPr lang="en-US" sz="3200" dirty="0" smtClean="0">
              <a:solidFill>
                <a:srgbClr val="002060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468" y="735982"/>
            <a:ext cx="271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800" dirty="0" smtClean="0">
                <a:solidFill>
                  <a:srgbClr val="002060"/>
                </a:solidFill>
              </a:rPr>
              <a:t>ECAL </a:t>
            </a:r>
            <a:r>
              <a:rPr lang="pt-PT" sz="1800" dirty="0" err="1" smtClean="0">
                <a:solidFill>
                  <a:srgbClr val="002060"/>
                </a:solidFill>
              </a:rPr>
              <a:t>and</a:t>
            </a:r>
            <a:r>
              <a:rPr lang="pt-PT" sz="1800" dirty="0" smtClean="0">
                <a:solidFill>
                  <a:srgbClr val="002060"/>
                </a:solidFill>
              </a:rPr>
              <a:t> HCAL </a:t>
            </a:r>
            <a:r>
              <a:rPr lang="pt-PT" sz="1800" dirty="0" err="1" smtClean="0">
                <a:solidFill>
                  <a:srgbClr val="002060"/>
                </a:solidFill>
              </a:rPr>
              <a:t>regions</a:t>
            </a:r>
            <a:endParaRPr lang="pt-PT" sz="1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647700"/>
          </a:xfrm>
          <a:ln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Muon Trigger Detectors</a:t>
            </a:r>
            <a:endParaRPr 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0350" y="841375"/>
            <a:ext cx="4343400" cy="5602968"/>
          </a:xfrm>
          <a:noFill/>
        </p:spPr>
        <p:txBody>
          <a:bodyPr/>
          <a:lstStyle/>
          <a:p>
            <a:r>
              <a:rPr lang="en-US" sz="2000" dirty="0" smtClean="0">
                <a:solidFill>
                  <a:srgbClr val="C00000"/>
                </a:solidFill>
              </a:rPr>
              <a:t>Level-1 </a:t>
            </a:r>
            <a:r>
              <a:rPr lang="en-US" sz="2000" dirty="0" smtClean="0">
                <a:solidFill>
                  <a:srgbClr val="C00000"/>
                </a:solidFill>
                <a:latin typeface="Symbol" pitchFamily="18" charset="2"/>
              </a:rPr>
              <a:t>m</a:t>
            </a:r>
            <a:r>
              <a:rPr lang="en-US" sz="2000" dirty="0" smtClean="0">
                <a:solidFill>
                  <a:srgbClr val="C00000"/>
                </a:solidFill>
              </a:rPr>
              <a:t>-trigger info from:</a:t>
            </a:r>
          </a:p>
          <a:p>
            <a:endParaRPr lang="en-US" sz="2000" dirty="0" smtClean="0">
              <a:solidFill>
                <a:srgbClr val="C00000"/>
              </a:solidFill>
            </a:endParaRPr>
          </a:p>
          <a:p>
            <a:pPr marL="347663" lvl="1"/>
            <a:r>
              <a:rPr lang="en-US" sz="2000" dirty="0" smtClean="0"/>
              <a:t>Dedicated trigger detector: RPCs (Resistive plate chambers)</a:t>
            </a:r>
          </a:p>
          <a:p>
            <a:pPr marL="347663" lvl="2">
              <a:buNone/>
            </a:pPr>
            <a:r>
              <a:rPr lang="en-US" sz="2000" dirty="0" smtClean="0"/>
              <a:t>	- Good time resolution</a:t>
            </a:r>
          </a:p>
          <a:p>
            <a:pPr marL="347663" lvl="2"/>
            <a:endParaRPr lang="en-US" sz="2000" dirty="0" smtClean="0"/>
          </a:p>
          <a:p>
            <a:pPr marL="347663" lvl="1"/>
            <a:r>
              <a:rPr lang="en-US" sz="2000" dirty="0" smtClean="0"/>
              <a:t>Muon chambers with accurate position resolution</a:t>
            </a:r>
          </a:p>
          <a:p>
            <a:pPr marL="347663" lvl="2">
              <a:buNone/>
            </a:pPr>
            <a:r>
              <a:rPr lang="en-US" sz="2000" dirty="0" smtClean="0"/>
              <a:t>	- Drift Tubes (DT) in barrel</a:t>
            </a:r>
          </a:p>
          <a:p>
            <a:pPr marL="347663" lvl="2">
              <a:buNone/>
            </a:pPr>
            <a:r>
              <a:rPr lang="en-US" sz="2000" dirty="0" smtClean="0"/>
              <a:t>	- Cathode Strip Chambers (CSC) in end-caps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6613" y="3919538"/>
            <a:ext cx="2668587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046163"/>
            <a:ext cx="4124325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2350" y="2533654"/>
            <a:ext cx="3760788" cy="4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43" name="Group 8"/>
          <p:cNvGrpSpPr>
            <a:grpSpLocks/>
          </p:cNvGrpSpPr>
          <p:nvPr/>
        </p:nvGrpSpPr>
        <p:grpSpPr bwMode="auto">
          <a:xfrm>
            <a:off x="554038" y="3065463"/>
            <a:ext cx="3659187" cy="3251200"/>
            <a:chOff x="375" y="704"/>
            <a:chExt cx="2497" cy="2048"/>
          </a:xfrm>
        </p:grpSpPr>
        <p:pic>
          <p:nvPicPr>
            <p:cNvPr id="10248" name="Picture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5" y="733"/>
              <a:ext cx="2480" cy="201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sp>
          <p:nvSpPr>
            <p:cNvPr id="10249" name="Rectangle 10"/>
            <p:cNvSpPr>
              <a:spLocks noChangeArrowheads="1"/>
            </p:cNvSpPr>
            <p:nvPr/>
          </p:nvSpPr>
          <p:spPr bwMode="auto">
            <a:xfrm>
              <a:off x="512" y="704"/>
              <a:ext cx="2360" cy="1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PT" dirty="0"/>
            </a:p>
          </p:txBody>
        </p:sp>
      </p:grpSp>
      <p:sp>
        <p:nvSpPr>
          <p:cNvPr id="10244" name="Rectangle 11"/>
          <p:cNvSpPr>
            <a:spLocks noChangeArrowheads="1"/>
          </p:cNvSpPr>
          <p:nvPr/>
        </p:nvSpPr>
        <p:spPr bwMode="auto">
          <a:xfrm>
            <a:off x="2414588" y="5132388"/>
            <a:ext cx="1979612" cy="3683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Phi Track Finder</a:t>
            </a:r>
          </a:p>
        </p:txBody>
      </p:sp>
      <p:sp>
        <p:nvSpPr>
          <p:cNvPr id="380941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592138" y="133350"/>
            <a:ext cx="8337550" cy="476250"/>
          </a:xfrm>
          <a:ln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Muon Tracking Triggers</a:t>
            </a:r>
          </a:p>
        </p:txBody>
      </p:sp>
      <p:pic>
        <p:nvPicPr>
          <p:cNvPr id="10246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9875" y="663575"/>
            <a:ext cx="4183063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Rectangle 13"/>
          <p:cNvSpPr>
            <a:spLocks noChangeArrowheads="1"/>
          </p:cNvSpPr>
          <p:nvPr/>
        </p:nvSpPr>
        <p:spPr bwMode="auto">
          <a:xfrm>
            <a:off x="4058785" y="2009553"/>
            <a:ext cx="2595562" cy="36988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Local Segment Finder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47454" y="707572"/>
            <a:ext cx="4822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063" indent="-119063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</a:rPr>
              <a:t>Drift Tube and CSC Triggers based on Track Segment  identification followed by full Track Finder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</a:rPr>
              <a:t>RPC Trigger based on Patterns matching</a:t>
            </a:r>
            <a:endParaRPr lang="en-US" sz="1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3100" y="82550"/>
            <a:ext cx="7900988" cy="476250"/>
          </a:xfrm>
          <a:ln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Trigger Algorithms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33350" y="671513"/>
            <a:ext cx="901065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GB" b="1" dirty="0">
                <a:solidFill>
                  <a:srgbClr val="CC0000"/>
                </a:solidFill>
              </a:rPr>
              <a:t> Logic combinations of trigger objects </a:t>
            </a:r>
            <a:r>
              <a:rPr lang="en-GB" b="1" dirty="0" smtClean="0">
                <a:solidFill>
                  <a:srgbClr val="CC0000"/>
                </a:solidFill>
              </a:rPr>
              <a:t>identified </a:t>
            </a:r>
            <a:r>
              <a:rPr lang="en-GB" b="1" dirty="0">
                <a:solidFill>
                  <a:srgbClr val="CC0000"/>
                </a:solidFill>
              </a:rPr>
              <a:t>by the </a:t>
            </a:r>
            <a:r>
              <a:rPr lang="en-GB" b="1" dirty="0" smtClean="0">
                <a:solidFill>
                  <a:srgbClr val="6C18B0"/>
                </a:solidFill>
              </a:rPr>
              <a:t>Calorimeter </a:t>
            </a:r>
            <a:r>
              <a:rPr lang="en-GB" b="1" dirty="0">
                <a:solidFill>
                  <a:srgbClr val="6C18B0"/>
                </a:solidFill>
              </a:rPr>
              <a:t>Trigger</a:t>
            </a:r>
            <a:r>
              <a:rPr lang="en-GB" b="1" dirty="0">
                <a:solidFill>
                  <a:srgbClr val="CC0000"/>
                </a:solidFill>
              </a:rPr>
              <a:t> and the </a:t>
            </a:r>
            <a:r>
              <a:rPr lang="en-GB" b="1" dirty="0" smtClean="0">
                <a:solidFill>
                  <a:srgbClr val="6C18B0"/>
                </a:solidFill>
              </a:rPr>
              <a:t>Muon </a:t>
            </a:r>
            <a:r>
              <a:rPr lang="en-GB" b="1" dirty="0">
                <a:solidFill>
                  <a:srgbClr val="6C18B0"/>
                </a:solidFill>
              </a:rPr>
              <a:t>Trigger</a:t>
            </a:r>
            <a:endParaRPr lang="en-GB" b="1" dirty="0">
              <a:solidFill>
                <a:srgbClr val="CC0000"/>
              </a:solidFill>
            </a:endParaRPr>
          </a:p>
          <a:p>
            <a:r>
              <a:rPr lang="en-US" sz="1800" b="1" dirty="0">
                <a:latin typeface="Times" pitchFamily="18" charset="0"/>
              </a:rPr>
              <a:t>   Best 4 muons				p</a:t>
            </a:r>
            <a:r>
              <a:rPr lang="en-US" sz="1800" b="1" baseline="-25000" dirty="0">
                <a:latin typeface="Times" pitchFamily="18" charset="0"/>
              </a:rPr>
              <a:t>T</a:t>
            </a:r>
            <a:r>
              <a:rPr lang="en-US" sz="1800" b="1" dirty="0">
                <a:latin typeface="Times" pitchFamily="18" charset="0"/>
              </a:rPr>
              <a:t>, charge, </a:t>
            </a:r>
            <a:r>
              <a:rPr lang="en-US" sz="1800" b="1" dirty="0">
                <a:latin typeface="Symbol" pitchFamily="18" charset="2"/>
              </a:rPr>
              <a:t>f</a:t>
            </a:r>
            <a:r>
              <a:rPr lang="en-US" sz="1800" b="1" dirty="0">
                <a:latin typeface="Times" pitchFamily="18" charset="0"/>
              </a:rPr>
              <a:t>, </a:t>
            </a:r>
            <a:r>
              <a:rPr lang="en-US" sz="1800" b="1" dirty="0">
                <a:latin typeface="Symbol" pitchFamily="18" charset="2"/>
              </a:rPr>
              <a:t>h</a:t>
            </a:r>
            <a:r>
              <a:rPr lang="en-US" sz="1800" b="1" dirty="0">
                <a:latin typeface="Times" pitchFamily="18" charset="0"/>
              </a:rPr>
              <a:t>, quality, MIP, isolation   </a:t>
            </a:r>
          </a:p>
          <a:p>
            <a:r>
              <a:rPr lang="en-US" sz="1800" b="1" dirty="0">
                <a:latin typeface="Times" pitchFamily="18" charset="0"/>
              </a:rPr>
              <a:t>   Best 4 isolated electrons/photons		E</a:t>
            </a:r>
            <a:r>
              <a:rPr lang="en-US" sz="1800" b="1" baseline="-25000" dirty="0">
                <a:latin typeface="Times" pitchFamily="18" charset="0"/>
              </a:rPr>
              <a:t>T</a:t>
            </a:r>
            <a:r>
              <a:rPr lang="en-US" sz="1800" b="1" dirty="0">
                <a:latin typeface="Times" pitchFamily="18" charset="0"/>
              </a:rPr>
              <a:t>, </a:t>
            </a:r>
            <a:r>
              <a:rPr lang="en-US" sz="1800" b="1" dirty="0">
                <a:latin typeface="Symbol" pitchFamily="18" charset="2"/>
              </a:rPr>
              <a:t>h</a:t>
            </a:r>
            <a:r>
              <a:rPr lang="en-US" sz="1800" b="1" dirty="0">
                <a:latin typeface="Times" pitchFamily="18" charset="0"/>
              </a:rPr>
              <a:t>, </a:t>
            </a:r>
            <a:r>
              <a:rPr lang="en-US" sz="1800" b="1" dirty="0">
                <a:latin typeface="Symbol" pitchFamily="18" charset="2"/>
              </a:rPr>
              <a:t>f</a:t>
            </a:r>
            <a:endParaRPr lang="en-US" sz="1800" b="1" dirty="0">
              <a:latin typeface="Times" pitchFamily="18" charset="0"/>
            </a:endParaRPr>
          </a:p>
          <a:p>
            <a:r>
              <a:rPr lang="en-US" sz="1800" b="1" dirty="0">
                <a:latin typeface="Times" pitchFamily="18" charset="0"/>
              </a:rPr>
              <a:t>   Best 4 non-isolated electrons/photons</a:t>
            </a:r>
            <a:r>
              <a:rPr lang="en-US" sz="1800" dirty="0">
                <a:latin typeface="Times" pitchFamily="18" charset="0"/>
              </a:rPr>
              <a:t>	</a:t>
            </a:r>
            <a:r>
              <a:rPr lang="en-US" sz="1800" b="1" dirty="0">
                <a:latin typeface="Times" pitchFamily="18" charset="0"/>
              </a:rPr>
              <a:t>E</a:t>
            </a:r>
            <a:r>
              <a:rPr lang="en-US" sz="1800" b="1" baseline="-25000" dirty="0">
                <a:latin typeface="Times" pitchFamily="18" charset="0"/>
              </a:rPr>
              <a:t>T</a:t>
            </a:r>
            <a:r>
              <a:rPr lang="en-US" sz="1800" b="1" dirty="0">
                <a:latin typeface="Times" pitchFamily="18" charset="0"/>
              </a:rPr>
              <a:t>, </a:t>
            </a:r>
            <a:r>
              <a:rPr lang="en-US" sz="1800" b="1" dirty="0">
                <a:latin typeface="Symbol" pitchFamily="18" charset="2"/>
              </a:rPr>
              <a:t>h</a:t>
            </a:r>
            <a:r>
              <a:rPr lang="en-US" sz="1800" b="1" dirty="0">
                <a:latin typeface="Times" pitchFamily="18" charset="0"/>
              </a:rPr>
              <a:t>, </a:t>
            </a:r>
            <a:r>
              <a:rPr lang="en-US" sz="1800" b="1" dirty="0">
                <a:latin typeface="Symbol" pitchFamily="18" charset="2"/>
              </a:rPr>
              <a:t>f</a:t>
            </a:r>
          </a:p>
          <a:p>
            <a:r>
              <a:rPr lang="en-US" sz="1800" b="1" dirty="0">
                <a:latin typeface="Times" pitchFamily="18" charset="0"/>
              </a:rPr>
              <a:t>   Best 4 jets in forward regions		E</a:t>
            </a:r>
            <a:r>
              <a:rPr lang="en-US" sz="1800" b="1" baseline="-25000" dirty="0">
                <a:latin typeface="Times" pitchFamily="18" charset="0"/>
              </a:rPr>
              <a:t>T</a:t>
            </a:r>
            <a:r>
              <a:rPr lang="en-US" sz="1800" b="1" dirty="0">
                <a:latin typeface="Times" pitchFamily="18" charset="0"/>
              </a:rPr>
              <a:t>, </a:t>
            </a:r>
            <a:r>
              <a:rPr lang="en-US" sz="1800" b="1" dirty="0">
                <a:latin typeface="Symbol" pitchFamily="18" charset="2"/>
              </a:rPr>
              <a:t>h</a:t>
            </a:r>
            <a:r>
              <a:rPr lang="en-US" sz="1800" b="1" dirty="0">
                <a:latin typeface="Times" pitchFamily="18" charset="0"/>
              </a:rPr>
              <a:t>, </a:t>
            </a:r>
            <a:r>
              <a:rPr lang="en-US" sz="1800" b="1" dirty="0">
                <a:latin typeface="Symbol" pitchFamily="18" charset="2"/>
              </a:rPr>
              <a:t>f</a:t>
            </a:r>
          </a:p>
          <a:p>
            <a:r>
              <a:rPr lang="en-US" sz="1800" b="1" dirty="0">
                <a:latin typeface="Times" pitchFamily="18" charset="0"/>
              </a:rPr>
              <a:t>   Best 4 jets in central region		E</a:t>
            </a:r>
            <a:r>
              <a:rPr lang="en-US" sz="1800" b="1" baseline="-25000" dirty="0">
                <a:latin typeface="Times" pitchFamily="18" charset="0"/>
              </a:rPr>
              <a:t>T</a:t>
            </a:r>
            <a:r>
              <a:rPr lang="en-US" sz="1800" b="1" dirty="0">
                <a:latin typeface="Times" pitchFamily="18" charset="0"/>
              </a:rPr>
              <a:t>, </a:t>
            </a:r>
            <a:r>
              <a:rPr lang="en-US" sz="1800" b="1" dirty="0">
                <a:latin typeface="Symbol" pitchFamily="18" charset="2"/>
              </a:rPr>
              <a:t>h</a:t>
            </a:r>
            <a:r>
              <a:rPr lang="en-US" sz="1800" b="1" dirty="0">
                <a:latin typeface="Times" pitchFamily="18" charset="0"/>
              </a:rPr>
              <a:t>, </a:t>
            </a:r>
            <a:r>
              <a:rPr lang="en-US" sz="1800" b="1" dirty="0">
                <a:latin typeface="Symbol" pitchFamily="18" charset="2"/>
              </a:rPr>
              <a:t>f</a:t>
            </a:r>
          </a:p>
          <a:p>
            <a:r>
              <a:rPr lang="en-US" sz="1800" b="1" dirty="0">
                <a:latin typeface="Times" pitchFamily="18" charset="0"/>
              </a:rPr>
              <a:t>   Best 4 </a:t>
            </a:r>
            <a:r>
              <a:rPr lang="en-US" sz="1800" b="1" dirty="0">
                <a:latin typeface="Symbol" pitchFamily="18" charset="2"/>
              </a:rPr>
              <a:t>t</a:t>
            </a:r>
            <a:r>
              <a:rPr lang="en-US" sz="1800" b="1" dirty="0">
                <a:latin typeface="Times" pitchFamily="18" charset="0"/>
              </a:rPr>
              <a:t>-Jets		</a:t>
            </a:r>
            <a:r>
              <a:rPr lang="en-US" sz="1800" dirty="0">
                <a:latin typeface="Times" pitchFamily="18" charset="0"/>
              </a:rPr>
              <a:t>		</a:t>
            </a:r>
            <a:r>
              <a:rPr lang="en-US" sz="1800" b="1" dirty="0">
                <a:latin typeface="Times" pitchFamily="18" charset="0"/>
              </a:rPr>
              <a:t>E</a:t>
            </a:r>
            <a:r>
              <a:rPr lang="en-US" sz="1800" b="1" baseline="-25000" dirty="0">
                <a:latin typeface="Times" pitchFamily="18" charset="0"/>
              </a:rPr>
              <a:t>T</a:t>
            </a:r>
            <a:r>
              <a:rPr lang="en-US" sz="1800" b="1" dirty="0">
                <a:latin typeface="Times" pitchFamily="18" charset="0"/>
              </a:rPr>
              <a:t>, </a:t>
            </a:r>
            <a:r>
              <a:rPr lang="en-US" sz="1800" b="1" dirty="0">
                <a:latin typeface="Symbol" pitchFamily="18" charset="2"/>
              </a:rPr>
              <a:t>h</a:t>
            </a:r>
            <a:r>
              <a:rPr lang="en-US" sz="1800" b="1" dirty="0">
                <a:latin typeface="Times" pitchFamily="18" charset="0"/>
              </a:rPr>
              <a:t>, </a:t>
            </a:r>
            <a:r>
              <a:rPr lang="en-US" sz="1800" b="1" dirty="0">
                <a:latin typeface="Symbol" pitchFamily="18" charset="2"/>
              </a:rPr>
              <a:t>f</a:t>
            </a:r>
          </a:p>
          <a:p>
            <a:r>
              <a:rPr lang="en-US" sz="1800" b="1" dirty="0">
                <a:latin typeface="Times" pitchFamily="18" charset="0"/>
              </a:rPr>
              <a:t>   Total E</a:t>
            </a:r>
            <a:r>
              <a:rPr lang="en-US" sz="1800" b="1" baseline="-25000" dirty="0">
                <a:latin typeface="Times" pitchFamily="18" charset="0"/>
              </a:rPr>
              <a:t>T</a:t>
            </a:r>
            <a:r>
              <a:rPr lang="en-US" sz="1800" b="1" dirty="0">
                <a:latin typeface="Times" pitchFamily="18" charset="0"/>
              </a:rPr>
              <a:t>		</a:t>
            </a:r>
            <a:r>
              <a:rPr lang="en-US" sz="1800" dirty="0">
                <a:latin typeface="Times" pitchFamily="18" charset="0"/>
              </a:rPr>
              <a:t>		</a:t>
            </a:r>
            <a:r>
              <a:rPr lang="en-US" sz="1800" dirty="0">
                <a:latin typeface="Symbol" pitchFamily="18" charset="2"/>
              </a:rPr>
              <a:t>S</a:t>
            </a:r>
            <a:r>
              <a:rPr lang="en-US" sz="1800" b="1" dirty="0">
                <a:latin typeface="Times" pitchFamily="18" charset="0"/>
              </a:rPr>
              <a:t>E</a:t>
            </a:r>
            <a:r>
              <a:rPr lang="en-US" sz="1800" b="1" baseline="-25000" dirty="0">
                <a:latin typeface="Times" pitchFamily="18" charset="0"/>
              </a:rPr>
              <a:t>T</a:t>
            </a:r>
          </a:p>
          <a:p>
            <a:r>
              <a:rPr lang="en-US" sz="1800" b="1" dirty="0">
                <a:latin typeface="Times" pitchFamily="18" charset="0"/>
              </a:rPr>
              <a:t>   Total E</a:t>
            </a:r>
            <a:r>
              <a:rPr lang="en-US" sz="1800" b="1" baseline="-25000" dirty="0">
                <a:latin typeface="Times" pitchFamily="18" charset="0"/>
              </a:rPr>
              <a:t>T</a:t>
            </a:r>
            <a:r>
              <a:rPr lang="en-US" sz="1800" b="1" dirty="0">
                <a:latin typeface="Times" pitchFamily="18" charset="0"/>
              </a:rPr>
              <a:t> of all jets above threshold	H</a:t>
            </a:r>
            <a:r>
              <a:rPr lang="en-US" sz="1800" b="1" baseline="-25000" dirty="0">
                <a:latin typeface="Times" pitchFamily="18" charset="0"/>
              </a:rPr>
              <a:t>T</a:t>
            </a:r>
            <a:endParaRPr lang="en-US" sz="1800" b="1" dirty="0">
              <a:latin typeface="Times" pitchFamily="18" charset="0"/>
            </a:endParaRPr>
          </a:p>
          <a:p>
            <a:r>
              <a:rPr lang="en-US" sz="1800" b="1" dirty="0">
                <a:latin typeface="Times" pitchFamily="18" charset="0"/>
              </a:rPr>
              <a:t>   Missing E</a:t>
            </a:r>
            <a:r>
              <a:rPr lang="en-US" sz="1800" b="1" baseline="-25000" dirty="0">
                <a:latin typeface="Times" pitchFamily="18" charset="0"/>
              </a:rPr>
              <a:t>T</a:t>
            </a:r>
            <a:r>
              <a:rPr lang="en-US" sz="1800" b="1" dirty="0">
                <a:latin typeface="Times" pitchFamily="18" charset="0"/>
              </a:rPr>
              <a:t>		</a:t>
            </a:r>
            <a:r>
              <a:rPr lang="en-US" sz="1800" dirty="0">
                <a:latin typeface="Times" pitchFamily="18" charset="0"/>
              </a:rPr>
              <a:t>		</a:t>
            </a:r>
            <a:r>
              <a:rPr lang="en-US" sz="1800" b="1" dirty="0">
                <a:latin typeface="Times" pitchFamily="18" charset="0"/>
              </a:rPr>
              <a:t>E</a:t>
            </a:r>
            <a:r>
              <a:rPr lang="en-US" sz="1800" b="1" baseline="-25000" dirty="0">
                <a:latin typeface="Times" pitchFamily="18" charset="0"/>
              </a:rPr>
              <a:t>T</a:t>
            </a:r>
            <a:r>
              <a:rPr lang="en-US" sz="1800" b="1" baseline="30000" dirty="0">
                <a:latin typeface="Times" pitchFamily="18" charset="0"/>
              </a:rPr>
              <a:t>missing</a:t>
            </a:r>
            <a:r>
              <a:rPr lang="en-US" sz="1800" b="1" dirty="0">
                <a:latin typeface="Times" pitchFamily="18" charset="0"/>
              </a:rPr>
              <a:t>, </a:t>
            </a:r>
            <a:r>
              <a:rPr lang="en-US" sz="1800" b="1" dirty="0">
                <a:latin typeface="Symbol" pitchFamily="18" charset="2"/>
              </a:rPr>
              <a:t>f</a:t>
            </a:r>
            <a:r>
              <a:rPr lang="en-US" sz="1800" b="1" dirty="0">
                <a:latin typeface="Times" pitchFamily="18" charset="0"/>
              </a:rPr>
              <a:t>(E</a:t>
            </a:r>
            <a:r>
              <a:rPr lang="en-US" sz="1800" b="1" baseline="-25000" dirty="0">
                <a:latin typeface="Times" pitchFamily="18" charset="0"/>
              </a:rPr>
              <a:t>T</a:t>
            </a:r>
            <a:r>
              <a:rPr lang="en-US" sz="1800" b="1" baseline="30000" dirty="0">
                <a:latin typeface="Times" pitchFamily="18" charset="0"/>
              </a:rPr>
              <a:t>missing</a:t>
            </a:r>
            <a:r>
              <a:rPr lang="en-US" sz="1800" b="1" dirty="0">
                <a:latin typeface="Times" pitchFamily="18" charset="0"/>
              </a:rPr>
              <a:t>)</a:t>
            </a:r>
          </a:p>
          <a:p>
            <a:r>
              <a:rPr lang="en-US" sz="1800" b="1" dirty="0">
                <a:latin typeface="Times" pitchFamily="18" charset="0"/>
              </a:rPr>
              <a:t>   Energy and tower count in HF rings</a:t>
            </a:r>
          </a:p>
          <a:p>
            <a:r>
              <a:rPr lang="en-US" sz="1800" b="1" dirty="0">
                <a:latin typeface="Times" pitchFamily="18" charset="0"/>
              </a:rPr>
              <a:t>   </a:t>
            </a:r>
          </a:p>
          <a:p>
            <a:pPr>
              <a:lnSpc>
                <a:spcPct val="120000"/>
              </a:lnSpc>
              <a:buClr>
                <a:srgbClr val="003366"/>
              </a:buClr>
              <a:buFont typeface="Wingdings" pitchFamily="2" charset="2"/>
              <a:buChar char="§"/>
            </a:pPr>
            <a:r>
              <a:rPr lang="en-GB" b="1" dirty="0">
                <a:solidFill>
                  <a:srgbClr val="CC3300"/>
                </a:solidFill>
              </a:rPr>
              <a:t> </a:t>
            </a:r>
            <a:r>
              <a:rPr lang="en-GB" sz="2000" b="1" dirty="0">
                <a:solidFill>
                  <a:srgbClr val="CC3300"/>
                </a:solidFill>
              </a:rPr>
              <a:t>Thresholds</a:t>
            </a:r>
            <a:r>
              <a:rPr lang="en-GB" sz="2000" b="1" dirty="0">
                <a:solidFill>
                  <a:srgbClr val="ED181E"/>
                </a:solidFill>
              </a:rPr>
              <a:t> </a:t>
            </a:r>
            <a:r>
              <a:rPr lang="en-GB" sz="2000" b="1" dirty="0">
                <a:solidFill>
                  <a:srgbClr val="0000CC"/>
                </a:solidFill>
              </a:rPr>
              <a:t>(p</a:t>
            </a:r>
            <a:r>
              <a:rPr lang="en-GB" sz="2000" b="1" baseline="-25000" dirty="0">
                <a:solidFill>
                  <a:srgbClr val="0000CC"/>
                </a:solidFill>
              </a:rPr>
              <a:t>T</a:t>
            </a:r>
            <a:r>
              <a:rPr lang="en-GB" sz="2000" b="1" dirty="0">
                <a:solidFill>
                  <a:srgbClr val="0000CC"/>
                </a:solidFill>
              </a:rPr>
              <a:t>, E</a:t>
            </a:r>
            <a:r>
              <a:rPr lang="en-GB" sz="2000" b="1" baseline="-25000" dirty="0">
                <a:solidFill>
                  <a:srgbClr val="0000CC"/>
                </a:solidFill>
              </a:rPr>
              <a:t>T</a:t>
            </a:r>
            <a:r>
              <a:rPr lang="en-GB" sz="2000" b="1" dirty="0">
                <a:solidFill>
                  <a:srgbClr val="0000CC"/>
                </a:solidFill>
              </a:rPr>
              <a:t>)</a:t>
            </a:r>
          </a:p>
          <a:p>
            <a:pPr>
              <a:lnSpc>
                <a:spcPct val="120000"/>
              </a:lnSpc>
              <a:buClr>
                <a:srgbClr val="003366"/>
              </a:buClr>
              <a:buFont typeface="Wingdings" pitchFamily="2" charset="2"/>
              <a:buChar char="§"/>
            </a:pPr>
            <a:r>
              <a:rPr lang="en-GB" sz="2000" b="1" dirty="0">
                <a:solidFill>
                  <a:srgbClr val="CC3300"/>
                </a:solidFill>
              </a:rPr>
              <a:t> Optional topological and other conditions</a:t>
            </a:r>
            <a:r>
              <a:rPr lang="en-GB" sz="2000" b="1" dirty="0">
                <a:solidFill>
                  <a:srgbClr val="0000CC"/>
                </a:solidFill>
              </a:rPr>
              <a:t> (geometry, isolation, charge, quality)</a:t>
            </a:r>
          </a:p>
          <a:p>
            <a:pPr>
              <a:lnSpc>
                <a:spcPct val="120000"/>
              </a:lnSpc>
              <a:buClr>
                <a:srgbClr val="003366"/>
              </a:buClr>
              <a:buFont typeface="Wingdings" pitchFamily="2" charset="2"/>
              <a:buChar char="§"/>
            </a:pPr>
            <a:r>
              <a:rPr lang="en-US" sz="2000" b="1" dirty="0">
                <a:solidFill>
                  <a:srgbClr val="CC3300"/>
                </a:solidFill>
              </a:rPr>
              <a:t> 128 algorithms</a:t>
            </a:r>
            <a:r>
              <a:rPr lang="en-US" sz="2000" b="1" dirty="0">
                <a:solidFill>
                  <a:srgbClr val="0000CC"/>
                </a:solidFill>
              </a:rPr>
              <a:t> running in parallel</a:t>
            </a:r>
            <a:endParaRPr lang="en-GB" sz="20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verett_jul31">
  <a:themeElements>
    <a:clrScheme name="">
      <a:dk1>
        <a:srgbClr val="000000"/>
      </a:dk1>
      <a:lt1>
        <a:srgbClr val="FFFFFF"/>
      </a:lt1>
      <a:dk2>
        <a:srgbClr val="000000"/>
      </a:dk2>
      <a:lt2>
        <a:srgbClr val="003E3E"/>
      </a:lt2>
      <a:accent1>
        <a:srgbClr val="FFD798"/>
      </a:accent1>
      <a:accent2>
        <a:srgbClr val="8CF4EA"/>
      </a:accent2>
      <a:accent3>
        <a:srgbClr val="FFFFFF"/>
      </a:accent3>
      <a:accent4>
        <a:srgbClr val="000000"/>
      </a:accent4>
      <a:accent5>
        <a:srgbClr val="FFE8CA"/>
      </a:accent5>
      <a:accent6>
        <a:srgbClr val="7EDDD4"/>
      </a:accent6>
      <a:hlink>
        <a:srgbClr val="FE9B03"/>
      </a:hlink>
      <a:folHlink>
        <a:srgbClr val="00D0D0"/>
      </a:folHlink>
    </a:clrScheme>
    <a:fontScheme name="Everett_jul31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Everett_jul3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erett_jul3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verett_jul3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erett_jul3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erett_jul3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erett_jul3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erett_jul3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3361</TotalTime>
  <Words>1640</Words>
  <Application>Microsoft PowerPoint</Application>
  <PresentationFormat>On-screen Show (4:3)</PresentationFormat>
  <Paragraphs>476</Paragraphs>
  <Slides>36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Everett_jul31</vt:lpstr>
      <vt:lpstr>Slide 1</vt:lpstr>
      <vt:lpstr>Outline</vt:lpstr>
      <vt:lpstr>The CMS Trigger</vt:lpstr>
      <vt:lpstr>Level-1 Trigger</vt:lpstr>
      <vt:lpstr>Electron &amp; photon Trigger</vt:lpstr>
      <vt:lpstr>Jet and Tau Triggers</vt:lpstr>
      <vt:lpstr>Muon Trigger Detectors</vt:lpstr>
      <vt:lpstr>Muon Tracking Triggers</vt:lpstr>
      <vt:lpstr>Global Trigger Algorithms</vt:lpstr>
      <vt:lpstr>Level-1 Trigger Architecture</vt:lpstr>
      <vt:lpstr>ECAL Trigger &amp; Readout</vt:lpstr>
      <vt:lpstr>HCAL Trigger &amp; Readout</vt:lpstr>
      <vt:lpstr>Regional Calorimeter Trigger</vt:lpstr>
      <vt:lpstr>Global Calorimeter Trigger</vt:lpstr>
      <vt:lpstr>RPC Muon Trigger</vt:lpstr>
      <vt:lpstr>CSC Muon Track Finder</vt:lpstr>
      <vt:lpstr>DT Muon Track Finder</vt:lpstr>
      <vt:lpstr>Global Trigger</vt:lpstr>
      <vt:lpstr>TTC System</vt:lpstr>
      <vt:lpstr>L1 Trigger Online Software</vt:lpstr>
      <vt:lpstr>L1 Trigger Emulation</vt:lpstr>
      <vt:lpstr>Cosmic muons in CMS</vt:lpstr>
      <vt:lpstr>Slide 23</vt:lpstr>
      <vt:lpstr>Endcap muons synchronization</vt:lpstr>
      <vt:lpstr>Calorimeter trigger synchronization</vt:lpstr>
      <vt:lpstr>Slide 26</vt:lpstr>
      <vt:lpstr>Data vs Emulator: calorimeter trigger</vt:lpstr>
      <vt:lpstr>Slide 28</vt:lpstr>
      <vt:lpstr>Slide 29</vt:lpstr>
      <vt:lpstr>Slide 30</vt:lpstr>
      <vt:lpstr>Slide 31</vt:lpstr>
      <vt:lpstr>Slide 32</vt:lpstr>
      <vt:lpstr>LHC beams dumped in collimator</vt:lpstr>
      <vt:lpstr>LHC beams through CMS</vt:lpstr>
      <vt:lpstr>Beams seen with muon halo trigger</vt:lpstr>
      <vt:lpstr>Slide 36</vt:lpstr>
    </vt:vector>
  </TitlesOfParts>
  <Company>LIP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 Level-1 Trigger</dc:title>
  <dc:creator>J. Varela</dc:creator>
  <cp:lastModifiedBy>varela</cp:lastModifiedBy>
  <cp:revision>233</cp:revision>
  <cp:lastPrinted>2003-09-21T19:35:19Z</cp:lastPrinted>
  <dcterms:created xsi:type="dcterms:W3CDTF">2003-09-16T07:47:33Z</dcterms:created>
  <dcterms:modified xsi:type="dcterms:W3CDTF">2009-05-13T12:14:56Z</dcterms:modified>
</cp:coreProperties>
</file>