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1" r:id="rId2"/>
    <p:sldId id="445" r:id="rId3"/>
    <p:sldId id="407" r:id="rId4"/>
    <p:sldId id="408" r:id="rId5"/>
    <p:sldId id="443" r:id="rId6"/>
    <p:sldId id="429" r:id="rId7"/>
    <p:sldId id="430" r:id="rId8"/>
    <p:sldId id="432" r:id="rId9"/>
    <p:sldId id="411" r:id="rId10"/>
    <p:sldId id="412" r:id="rId11"/>
    <p:sldId id="434" r:id="rId12"/>
    <p:sldId id="417" r:id="rId13"/>
    <p:sldId id="435" r:id="rId14"/>
    <p:sldId id="439" r:id="rId15"/>
    <p:sldId id="440" r:id="rId16"/>
    <p:sldId id="441" r:id="rId17"/>
    <p:sldId id="442" r:id="rId18"/>
    <p:sldId id="444" r:id="rId19"/>
    <p:sldId id="43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52B08E"/>
    <a:srgbClr val="6DA1FA"/>
    <a:srgbClr val="69E0B5"/>
    <a:srgbClr val="99FFE1"/>
    <a:srgbClr val="E38471"/>
    <a:srgbClr val="FAFF12"/>
    <a:srgbClr val="0D10FF"/>
    <a:srgbClr val="B9FFD6"/>
    <a:srgbClr val="FFBFED"/>
    <a:srgbClr val="FFD1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17178" autoAdjust="0"/>
    <p:restoredTop sz="94660"/>
  </p:normalViewPr>
  <p:slideViewPr>
    <p:cSldViewPr>
      <p:cViewPr>
        <p:scale>
          <a:sx n="100" d="100"/>
          <a:sy n="100" d="100"/>
        </p:scale>
        <p:origin x="-424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F6A75A9-CECE-EA42-84AF-7C443DE55418}" type="datetime1">
              <a:rPr lang="en-US"/>
              <a:pPr>
                <a:defRPr/>
              </a:pPr>
              <a:t>4/27/09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CCAB69A-0035-FA4A-9A41-A9801C031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BFE1B75-6470-BF49-8252-3C4A1AC37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Osak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Osaka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Osaka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Osaka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Osaka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59487-CD52-2E4F-8A1E-44ED4994A839}" type="slidenum">
              <a:rPr lang="en-US"/>
              <a:pPr/>
              <a:t>0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AB00F-8826-144F-883E-5DB0B34EFA2B}" type="slidenum">
              <a:rPr lang="en-US"/>
              <a:pPr/>
              <a:t>14</a:t>
            </a:fld>
            <a:endParaRPr lang="en-US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C73F2-2854-E04C-A0F8-E12A6CDC0682}" type="slidenum">
              <a:rPr lang="en-US"/>
              <a:pPr/>
              <a:t>15</a:t>
            </a:fld>
            <a:endParaRPr lang="en-US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F91D32-AF8E-6842-9A4C-11005ED55643}" type="slidenum">
              <a:rPr lang="en-US"/>
              <a:pPr/>
              <a:t>16</a:t>
            </a:fld>
            <a:endParaRPr lang="en-US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D4418-98AB-3C42-9510-CBBD0366C5A9}" type="slidenum">
              <a:rPr lang="en-US"/>
              <a:pPr/>
              <a:t>18</a:t>
            </a:fld>
            <a:endParaRPr lang="en-US"/>
          </a:p>
        </p:txBody>
      </p:sp>
      <p:sp>
        <p:nvSpPr>
          <p:cNvPr id="107523" name="Text Box 2"/>
          <p:cNvSpPr>
            <a:spLocks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107524" name="Text Box 3"/>
          <p:cNvSpPr>
            <a:spLocks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noFill/>
          <a:ln/>
        </p:spPr>
        <p:txBody>
          <a:bodyPr wrap="none" anchor="ctr"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B5440-1EC5-C743-9741-6F160EA30FA4}" type="slidenum">
              <a:rPr lang="en-US"/>
              <a:pPr/>
              <a:t>1</a:t>
            </a:fld>
            <a:endParaRPr lang="en-US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B4BE0-6142-8E4D-B891-31971449D11E}" type="slidenum">
              <a:rPr lang="en-US"/>
              <a:pPr/>
              <a:t>7</a:t>
            </a:fld>
            <a:endParaRPr lang="en-US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A5F90-31A9-AD43-A033-79991C5958F7}" type="slidenum">
              <a:rPr lang="en-US"/>
              <a:pPr/>
              <a:t>8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2939"/>
            <a:ext cx="5033085" cy="4114587"/>
          </a:xfrm>
        </p:spPr>
        <p:txBody>
          <a:bodyPr/>
          <a:lstStyle/>
          <a:p>
            <a:r>
              <a:rPr lang="es-ES_tradnl" dirty="0"/>
              <a:t>Comment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particles</a:t>
            </a:r>
            <a:r>
              <a:rPr lang="es-ES_tradnl" dirty="0"/>
              <a:t> are </a:t>
            </a:r>
            <a:r>
              <a:rPr lang="es-ES_tradnl" dirty="0" err="1"/>
              <a:t>need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full </a:t>
            </a:r>
            <a:r>
              <a:rPr lang="es-ES_tradnl" dirty="0" err="1"/>
              <a:t>commissioning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detector: </a:t>
            </a:r>
            <a:r>
              <a:rPr lang="es-ES_tradnl" dirty="0" err="1"/>
              <a:t>first</a:t>
            </a:r>
            <a:r>
              <a:rPr lang="es-ES_tradnl" dirty="0"/>
              <a:t> </a:t>
            </a:r>
            <a:r>
              <a:rPr lang="es-ES_tradnl" dirty="0" err="1"/>
              <a:t>cosmics</a:t>
            </a:r>
            <a:r>
              <a:rPr lang="es-ES_tradnl" dirty="0"/>
              <a:t>, </a:t>
            </a:r>
            <a:r>
              <a:rPr lang="es-ES_tradnl" dirty="0" err="1"/>
              <a:t>then</a:t>
            </a:r>
            <a:r>
              <a:rPr lang="es-ES_tradnl" dirty="0"/>
              <a:t> single </a:t>
            </a:r>
            <a:r>
              <a:rPr lang="es-ES_tradnl" dirty="0" err="1"/>
              <a:t>beam</a:t>
            </a:r>
            <a:r>
              <a:rPr lang="es-ES_tradnl" dirty="0"/>
              <a:t> </a:t>
            </a:r>
            <a:r>
              <a:rPr lang="es-ES_tradnl" dirty="0" err="1"/>
              <a:t>then</a:t>
            </a:r>
            <a:r>
              <a:rPr lang="es-ES_tradnl" dirty="0"/>
              <a:t> </a:t>
            </a:r>
            <a:r>
              <a:rPr lang="es-ES_tradnl" dirty="0" err="1"/>
              <a:t>collisiong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have recorded nice events like this one where the </a:t>
            </a:r>
            <a:r>
              <a:rPr lang="en-GB" dirty="0" err="1" smtClean="0"/>
              <a:t>muon</a:t>
            </a:r>
            <a:r>
              <a:rPr lang="en-GB" dirty="0" smtClean="0"/>
              <a:t> has</a:t>
            </a:r>
            <a:r>
              <a:rPr lang="en-GB" baseline="0" dirty="0" smtClean="0"/>
              <a:t> crossed the whole </a:t>
            </a:r>
            <a:r>
              <a:rPr lang="en-GB" baseline="0" dirty="0" err="1" smtClean="0"/>
              <a:t>detectos</a:t>
            </a:r>
            <a:r>
              <a:rPr lang="en-GB" baseline="0" dirty="0" smtClean="0"/>
              <a:t> and has passed </a:t>
            </a:r>
            <a:r>
              <a:rPr lang="en-GB" baseline="0" dirty="0" err="1" smtClean="0"/>
              <a:t>thorugh</a:t>
            </a:r>
            <a:r>
              <a:rPr lang="en-GB" baseline="0" dirty="0" smtClean="0"/>
              <a:t> the </a:t>
            </a:r>
            <a:r>
              <a:rPr lang="en-GB" baseline="0" dirty="0" err="1" smtClean="0"/>
              <a:t>interation</a:t>
            </a:r>
            <a:r>
              <a:rPr lang="en-GB" baseline="0" dirty="0" smtClean="0"/>
              <a:t> point area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E1B75-6470-BF49-8252-3C4A1AC373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349B4-36CD-A943-ADC1-BA90CDC96F5A}" type="slidenum">
              <a:rPr lang="en-US"/>
              <a:pPr/>
              <a:t>10</a:t>
            </a:fld>
            <a:endParaRPr lang="en-US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Just read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E1B75-6470-BF49-8252-3C4A1AC373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B64B0-A8D3-6041-90DD-EB2896EE20B9}" type="slidenum">
              <a:rPr lang="en-US"/>
              <a:pPr/>
              <a:t>12</a:t>
            </a:fld>
            <a:endParaRPr lang="en-US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53A77-1719-884B-8BE4-3B7672274B93}" type="slidenum">
              <a:rPr lang="en-US"/>
              <a:pPr/>
              <a:t>13</a:t>
            </a:fld>
            <a:endParaRPr lang="en-US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676400"/>
          </a:xfrm>
          <a:solidFill>
            <a:srgbClr val="FFFFE2"/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>
              <a:defRPr sz="4800" b="1">
                <a:solidFill>
                  <a:srgbClr val="C61C0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/>
          <a:lstStyle>
            <a:lvl1pPr marL="457200" indent="-457200">
              <a:buFont typeface="Arial" charset="0"/>
              <a:buAutoNum type="arabicPeriod"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A8BCA-C229-1743-8973-C5F664B7F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D82B2-325D-444B-8E28-7C327D321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81000" y="838200"/>
            <a:ext cx="4114800" cy="54102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838200"/>
            <a:ext cx="4114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438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762000" cy="457200"/>
          </a:xfrm>
        </p:spPr>
        <p:txBody>
          <a:bodyPr/>
          <a:lstStyle>
            <a:lvl1pPr>
              <a:defRPr smtClean="0"/>
            </a:lvl1pPr>
          </a:lstStyle>
          <a:p>
            <a:fld id="{26F23FF4-64B9-9645-AA42-F2557305C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4F707-3DEE-D044-A5EA-DCF65DC95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4B416-6649-7C47-AB54-ECC1BED24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6FB07-0DB3-9947-9CC6-47862C13D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E0546-F26F-7943-BF46-A37EEC608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AB97-3204-BD46-9F05-4C4194754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8700-9E11-464F-AED6-9088A46F1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CF281-826C-0B4F-B294-3A9B41134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CC8C3-CA59-9641-8E9C-ABB2A25C6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629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Tahoma" charset="0"/>
              </a:defRPr>
            </a:lvl1pPr>
          </a:lstStyle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Tahoma" charset="0"/>
              </a:defRPr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9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Tahoma" charset="0"/>
              </a:defRPr>
            </a:lvl1pPr>
          </a:lstStyle>
          <a:p>
            <a:pPr>
              <a:defRPr/>
            </a:pPr>
            <a:fld id="{42F42100-95C5-9A40-93CF-4A28D00CB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006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Arial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Arial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Arial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Arial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Arial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Arial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Arial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500"/>
        </a:spcBef>
        <a:spcAft>
          <a:spcPts val="0"/>
        </a:spcAft>
        <a:buFont typeface="Wingdings" charset="2"/>
        <a:buChar char="§"/>
        <a:defRPr sz="2400">
          <a:solidFill>
            <a:srgbClr val="1E20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0000"/>
        </a:lnSpc>
        <a:spcBef>
          <a:spcPts val="500"/>
        </a:spcBef>
        <a:spcAft>
          <a:spcPts val="0"/>
        </a:spcAft>
        <a:buFont typeface="Wingdings" charset="2"/>
        <a:buChar char="§"/>
        <a:defRPr sz="2200">
          <a:solidFill>
            <a:srgbClr val="60006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00000"/>
        </a:lnSpc>
        <a:spcBef>
          <a:spcPts val="500"/>
        </a:spcBef>
        <a:spcAft>
          <a:spcPts val="0"/>
        </a:spcAft>
        <a:buClr>
          <a:schemeClr val="tx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lnSpc>
          <a:spcPct val="100000"/>
        </a:lnSpc>
        <a:spcBef>
          <a:spcPts val="500"/>
        </a:spcBef>
        <a:spcAft>
          <a:spcPts val="0"/>
        </a:spcAft>
        <a:buClr>
          <a:srgbClr val="CB020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lnSpc>
          <a:spcPct val="100000"/>
        </a:lnSpc>
        <a:spcBef>
          <a:spcPts val="500"/>
        </a:spcBef>
        <a:spcAft>
          <a:spcPts val="0"/>
        </a:spcAft>
        <a:buClr>
          <a:srgbClr val="21226C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21226C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21226C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21226C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21226C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5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066800"/>
            <a:ext cx="6934200" cy="2514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Commissioning of the ATLAS High Level Trigger with Single Beam and Cosmic Rays</a:t>
            </a:r>
            <a:endParaRPr lang="en-US" sz="40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029200"/>
            <a:ext cx="6400800" cy="1752600"/>
          </a:xfrm>
        </p:spPr>
        <p:txBody>
          <a:bodyPr/>
          <a:lstStyle/>
          <a:p>
            <a:pPr marL="279400" indent="-279400" eaLnBrk="1" hangingPunct="1"/>
            <a:r>
              <a:rPr lang="en-US" sz="1400" dirty="0" smtClean="0"/>
              <a:t>Review of HLT architecture</a:t>
            </a:r>
          </a:p>
          <a:p>
            <a:pPr marL="279400" indent="-279400" eaLnBrk="1" hangingPunct="1"/>
            <a:r>
              <a:rPr lang="en-US" sz="1400" dirty="0" smtClean="0"/>
              <a:t>Tools needed for Commissioning</a:t>
            </a:r>
          </a:p>
          <a:p>
            <a:pPr marL="279400" indent="-279400" eaLnBrk="1" hangingPunct="1"/>
            <a:r>
              <a:rPr lang="en-US" sz="1400" dirty="0" smtClean="0"/>
              <a:t>Operational conditions for single-beam and cosmic rays</a:t>
            </a:r>
          </a:p>
          <a:p>
            <a:pPr marL="279400" indent="-279400" eaLnBrk="1" hangingPunct="1"/>
            <a:r>
              <a:rPr lang="en-US" sz="1400" dirty="0" smtClean="0"/>
              <a:t>HLT results from single-beam and cosmic ray running</a:t>
            </a:r>
          </a:p>
          <a:p>
            <a:pPr marL="279400" indent="-279400" eaLnBrk="1" hangingPunct="1"/>
            <a:r>
              <a:rPr lang="en-US" sz="1400" dirty="0" smtClean="0"/>
              <a:t>Summary</a:t>
            </a:r>
          </a:p>
          <a:p>
            <a:pPr marL="279400" indent="-279400" eaLnBrk="1" hangingPunct="1"/>
            <a:endParaRPr lang="en-US" sz="1400" dirty="0" smtClean="0"/>
          </a:p>
          <a:p>
            <a:pPr marL="279400" indent="-279400" eaLnBrk="1" hangingPunct="1"/>
            <a:endParaRPr lang="en-US" sz="1400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934200" y="152400"/>
            <a:ext cx="2057400" cy="7056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87223" tIns="43611" rIns="87223" bIns="43611">
            <a:prstTxWarp prst="textNoShape">
              <a:avLst/>
            </a:prstTxWarp>
            <a:spAutoFit/>
          </a:bodyPr>
          <a:lstStyle/>
          <a:p>
            <a:pPr defTabSz="873125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1E2068"/>
                </a:solidFill>
                <a:latin typeface="Arial" charset="0"/>
              </a:rPr>
              <a:t>RT2009 Conference</a:t>
            </a:r>
          </a:p>
          <a:p>
            <a:pPr defTabSz="873125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1E2068"/>
                </a:solidFill>
                <a:latin typeface="Arial" charset="0"/>
              </a:rPr>
              <a:t>Beijing (China)</a:t>
            </a:r>
          </a:p>
          <a:p>
            <a:pPr defTabSz="873125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1E2068"/>
                </a:solidFill>
                <a:latin typeface="Arial" charset="0"/>
              </a:rPr>
              <a:t>12-</a:t>
            </a:r>
            <a:r>
              <a:rPr lang="en-US" sz="1400" b="1" dirty="0" smtClean="0">
                <a:solidFill>
                  <a:srgbClr val="1E2068"/>
                </a:solidFill>
                <a:latin typeface="Arial" charset="0"/>
              </a:rPr>
              <a:t>May-2009</a:t>
            </a:r>
            <a:endParaRPr lang="en-US" sz="1400" b="1" dirty="0">
              <a:solidFill>
                <a:srgbClr val="1E2068"/>
              </a:solidFill>
              <a:latin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362200" y="3597327"/>
            <a:ext cx="4724400" cy="64207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87223" tIns="43611" rIns="87223" bIns="43611">
            <a:prstTxWarp prst="textNoShape">
              <a:avLst/>
            </a:prstTxWarp>
            <a:spAutoFit/>
          </a:bodyPr>
          <a:lstStyle/>
          <a:p>
            <a:pPr algn="ctr" defTabSz="873125"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1E2068"/>
                </a:solidFill>
                <a:latin typeface="Arial" charset="0"/>
              </a:rPr>
              <a:t>Cristobal Padilla (</a:t>
            </a:r>
            <a:r>
              <a:rPr lang="en-US" sz="1800" b="1" dirty="0" smtClean="0">
                <a:solidFill>
                  <a:srgbClr val="1E2068"/>
                </a:solidFill>
                <a:latin typeface="Arial" charset="0"/>
              </a:rPr>
              <a:t>IFAE-Barcelona/CERN</a:t>
            </a:r>
            <a:r>
              <a:rPr lang="en-US" sz="1800" b="1" dirty="0" smtClean="0">
                <a:solidFill>
                  <a:srgbClr val="1E2068"/>
                </a:solidFill>
                <a:latin typeface="Arial" charset="0"/>
              </a:rPr>
              <a:t>)</a:t>
            </a:r>
            <a:r>
              <a:rPr lang="en-US" sz="1800" b="1" dirty="0" smtClean="0">
                <a:solidFill>
                  <a:srgbClr val="1E2068"/>
                </a:solidFill>
                <a:latin typeface="Arial" charset="0"/>
              </a:rPr>
              <a:t> </a:t>
            </a:r>
            <a:r>
              <a:rPr lang="en-US" sz="1800" b="1" i="1" dirty="0" smtClean="0">
                <a:solidFill>
                  <a:srgbClr val="1E2068"/>
                </a:solidFill>
                <a:latin typeface="Arial" charset="0"/>
              </a:rPr>
              <a:t>on behalf of the ATLAS Collaboration</a:t>
            </a:r>
            <a:endParaRPr lang="en-US" sz="1800" b="1" dirty="0" smtClean="0">
              <a:solidFill>
                <a:srgbClr val="1E2068"/>
              </a:solidFill>
              <a:latin typeface="Arial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371600" y="4633350"/>
            <a:ext cx="1476375" cy="395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87223" tIns="43611" rIns="87223" bIns="43611">
            <a:prstTxWarp prst="textNoShape">
              <a:avLst/>
            </a:prstTxWarp>
            <a:spAutoFit/>
          </a:bodyPr>
          <a:lstStyle/>
          <a:p>
            <a:pPr defTabSz="873125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Arial" charset="0"/>
              </a:rPr>
              <a:t>Outline: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Nice Cosmic </a:t>
            </a:r>
            <a:r>
              <a:rPr lang="en-GB" dirty="0" err="1" smtClean="0"/>
              <a:t>Muon</a:t>
            </a:r>
            <a:r>
              <a:rPr lang="en-GB" dirty="0" smtClean="0"/>
              <a:t> Through the whole Detector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F707-3DEE-D044-A5EA-DCF65DC95A1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r="33070" b="32632"/>
          <a:stretch>
            <a:fillRect/>
          </a:stretch>
        </p:blipFill>
        <p:spPr bwMode="auto">
          <a:xfrm>
            <a:off x="0" y="1052513"/>
            <a:ext cx="473551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 t="67368" r="33096"/>
          <a:stretch>
            <a:fillRect/>
          </a:stretch>
        </p:blipFill>
        <p:spPr bwMode="auto">
          <a:xfrm>
            <a:off x="4968875" y="1052513"/>
            <a:ext cx="41751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 l="65785" t="32558" b="32632"/>
          <a:stretch>
            <a:fillRect/>
          </a:stretch>
        </p:blipFill>
        <p:spPr bwMode="auto">
          <a:xfrm>
            <a:off x="4932363" y="3284538"/>
            <a:ext cx="25479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1024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1024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A71693-F9C3-CA40-8C95-9AC554E67348}" type="slidenum">
              <a:rPr lang="en-US"/>
              <a:pPr/>
              <a:t>10</a:t>
            </a:fld>
            <a:endParaRPr lang="en-US"/>
          </a:p>
        </p:txBody>
      </p:sp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CC0000"/>
                </a:solidFill>
                <a:ea typeface="+mj-ea"/>
                <a:cs typeface="+mj-cs"/>
              </a:rPr>
              <a:t>Issues on</a:t>
            </a:r>
            <a:r>
              <a:rPr lang="en-US" dirty="0" smtClean="0">
                <a:solidFill>
                  <a:srgbClr val="CC0000"/>
                </a:solidFill>
                <a:ea typeface="+mj-ea"/>
                <a:cs typeface="+mj-cs"/>
              </a:rPr>
              <a:t> Cosmic </a:t>
            </a:r>
            <a:r>
              <a:rPr lang="en-US" dirty="0" smtClean="0">
                <a:solidFill>
                  <a:srgbClr val="CC0000"/>
                </a:solidFill>
              </a:rPr>
              <a:t>E</a:t>
            </a:r>
            <a:r>
              <a:rPr lang="en-US" dirty="0" smtClean="0">
                <a:solidFill>
                  <a:srgbClr val="CC0000"/>
                </a:solidFill>
                <a:ea typeface="+mj-ea"/>
                <a:cs typeface="+mj-cs"/>
              </a:rPr>
              <a:t>vent </a:t>
            </a:r>
            <a:r>
              <a:rPr lang="en-US" dirty="0" smtClean="0">
                <a:solidFill>
                  <a:srgbClr val="CC0000"/>
                </a:solidFill>
              </a:rPr>
              <a:t>D</a:t>
            </a:r>
            <a:r>
              <a:rPr lang="en-US" dirty="0" smtClean="0">
                <a:solidFill>
                  <a:srgbClr val="CC0000"/>
                </a:solidFill>
                <a:ea typeface="+mj-ea"/>
                <a:cs typeface="+mj-cs"/>
              </a:rPr>
              <a:t>ata</a:t>
            </a:r>
            <a:endParaRPr lang="en-US" dirty="0">
              <a:solidFill>
                <a:srgbClr val="CC0000"/>
              </a:solidFill>
              <a:ea typeface="+mj-ea"/>
              <a:cs typeface="+mj-cs"/>
            </a:endParaRPr>
          </a:p>
        </p:txBody>
      </p:sp>
      <p:pic>
        <p:nvPicPr>
          <p:cNvPr id="102408" name="Picture 5" descr="cabling_large_prev"/>
          <p:cNvPicPr>
            <a:picLocks noChangeAspect="1" noChangeArrowheads="1"/>
          </p:cNvPicPr>
          <p:nvPr/>
        </p:nvPicPr>
        <p:blipFill>
          <a:blip r:embed="rId3"/>
          <a:srcRect t="16447"/>
          <a:stretch>
            <a:fillRect/>
          </a:stretch>
        </p:blipFill>
        <p:spPr bwMode="auto">
          <a:xfrm>
            <a:off x="1966913" y="725488"/>
            <a:ext cx="5189537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9" name="Line 10"/>
          <p:cNvSpPr>
            <a:spLocks noChangeShapeType="1"/>
          </p:cNvSpPr>
          <p:nvPr/>
        </p:nvSpPr>
        <p:spPr bwMode="auto">
          <a:xfrm flipH="1">
            <a:off x="5076825" y="609600"/>
            <a:ext cx="142875" cy="17573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10" name="Text Box 6"/>
          <p:cNvSpPr txBox="1">
            <a:spLocks noChangeArrowheads="1"/>
          </p:cNvSpPr>
          <p:nvPr/>
        </p:nvSpPr>
        <p:spPr bwMode="auto">
          <a:xfrm>
            <a:off x="2124075" y="159385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omic Sans MS" charset="0"/>
              </a:rPr>
              <a:t>Pivot plane</a:t>
            </a:r>
          </a:p>
        </p:txBody>
      </p:sp>
      <p:sp>
        <p:nvSpPr>
          <p:cNvPr id="102411" name="Rectangle 7"/>
          <p:cNvSpPr>
            <a:spLocks noChangeArrowheads="1"/>
          </p:cNvSpPr>
          <p:nvPr/>
        </p:nvSpPr>
        <p:spPr bwMode="auto">
          <a:xfrm>
            <a:off x="1925638" y="863600"/>
            <a:ext cx="2087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omic Sans MS" charset="0"/>
              </a:rPr>
              <a:t>Confirm plane high pt</a:t>
            </a:r>
          </a:p>
        </p:txBody>
      </p:sp>
      <p:sp>
        <p:nvSpPr>
          <p:cNvPr id="102412" name="Text Box 8"/>
          <p:cNvSpPr txBox="1">
            <a:spLocks noChangeArrowheads="1"/>
          </p:cNvSpPr>
          <p:nvPr/>
        </p:nvSpPr>
        <p:spPr bwMode="auto">
          <a:xfrm>
            <a:off x="2211388" y="1895475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omic Sans MS" charset="0"/>
              </a:rPr>
              <a:t>Confirm plane low pt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1939925" y="2260600"/>
            <a:ext cx="21415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mic Sans MS" charset="0"/>
              </a:rPr>
              <a:t>Muon Spectrometer:</a:t>
            </a:r>
          </a:p>
          <a:p>
            <a:r>
              <a:rPr lang="en-US" sz="1600">
                <a:latin typeface="Comic Sans MS" charset="0"/>
              </a:rPr>
              <a:t>RPC trigger setup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458200" cy="3657600"/>
          </a:xfrm>
        </p:spPr>
        <p:txBody>
          <a:bodyPr>
            <a:normAutofit fontScale="70000" lnSpcReduction="20000"/>
          </a:bodyPr>
          <a:lstStyle/>
          <a:p>
            <a:pPr marL="165100" indent="-165100"/>
            <a:r>
              <a:rPr lang="en-GB" dirty="0" smtClean="0"/>
              <a:t>No beam clock</a:t>
            </a:r>
          </a:p>
          <a:p>
            <a:pPr marL="565150" lvl="1" indent="-165100"/>
            <a:r>
              <a:rPr lang="en-GB" dirty="0" err="1" smtClean="0"/>
              <a:t>Muon</a:t>
            </a:r>
            <a:r>
              <a:rPr lang="en-GB" dirty="0" smtClean="0"/>
              <a:t> trigger chambers provide timing</a:t>
            </a:r>
          </a:p>
          <a:p>
            <a:pPr marL="565150" lvl="1" indent="-165100"/>
            <a:r>
              <a:rPr lang="en-GB" dirty="0" smtClean="0"/>
              <a:t>Phase issues in read-out/calibration of precision </a:t>
            </a:r>
            <a:r>
              <a:rPr lang="en-GB" dirty="0" err="1" smtClean="0"/>
              <a:t>muon</a:t>
            </a:r>
            <a:r>
              <a:rPr lang="en-GB" dirty="0" smtClean="0"/>
              <a:t> chambers (MDT), transition radiation tracker (TRT), etc..</a:t>
            </a:r>
          </a:p>
          <a:p>
            <a:pPr marL="165100" indent="-165100"/>
            <a:r>
              <a:rPr lang="en-GB" dirty="0" smtClean="0"/>
              <a:t>No beam/no IP</a:t>
            </a:r>
          </a:p>
          <a:p>
            <a:pPr marL="565150" lvl="1" indent="-165100"/>
            <a:r>
              <a:rPr lang="en-GB" dirty="0" smtClean="0"/>
              <a:t>Tracks distributed over d</a:t>
            </a:r>
            <a:r>
              <a:rPr lang="en-GB" baseline="-25000" dirty="0" smtClean="0"/>
              <a:t>0</a:t>
            </a:r>
            <a:r>
              <a:rPr lang="en-GB" dirty="0" smtClean="0"/>
              <a:t>, z</a:t>
            </a:r>
            <a:r>
              <a:rPr lang="en-GB" baseline="-25000" dirty="0" smtClean="0"/>
              <a:t>0</a:t>
            </a:r>
            <a:endParaRPr lang="en-GB" dirty="0" smtClean="0"/>
          </a:p>
          <a:p>
            <a:pPr marL="565150" lvl="1" indent="-165100"/>
            <a:r>
              <a:rPr lang="en-GB" dirty="0" smtClean="0"/>
              <a:t>L2 dedicated algorithms for fast </a:t>
            </a:r>
            <a:r>
              <a:rPr lang="en-GB" dirty="0" err="1" smtClean="0"/>
              <a:t>muon</a:t>
            </a:r>
            <a:r>
              <a:rPr lang="en-GB" dirty="0" smtClean="0"/>
              <a:t> reconstruction (in </a:t>
            </a:r>
            <a:r>
              <a:rPr lang="en-GB" dirty="0" err="1" smtClean="0"/>
              <a:t>MDTs</a:t>
            </a:r>
            <a:r>
              <a:rPr lang="en-GB" dirty="0" smtClean="0"/>
              <a:t>) and fast tracking algorithms in inner detector assume particles pointing towards the beam line</a:t>
            </a:r>
          </a:p>
          <a:p>
            <a:pPr marL="165100" indent="-165100"/>
            <a:r>
              <a:rPr lang="en-GB" dirty="0" err="1" smtClean="0"/>
              <a:t>Muons</a:t>
            </a:r>
            <a:r>
              <a:rPr lang="en-GB" dirty="0" smtClean="0"/>
              <a:t> in HLT</a:t>
            </a:r>
          </a:p>
          <a:p>
            <a:pPr marL="565150" lvl="1" indent="-165100"/>
            <a:r>
              <a:rPr lang="en-GB" dirty="0" smtClean="0"/>
              <a:t>The </a:t>
            </a:r>
            <a:r>
              <a:rPr lang="en-GB" dirty="0" err="1" smtClean="0"/>
              <a:t>r-z</a:t>
            </a:r>
            <a:r>
              <a:rPr lang="en-GB" dirty="0" smtClean="0"/>
              <a:t> view could not be fully reconstructed at L2 because algorithms are designed for pointing tracks and data access request is in trigger towers pointing to the IP</a:t>
            </a:r>
          </a:p>
          <a:p>
            <a:pPr marL="565150" lvl="1" indent="-165100"/>
            <a:r>
              <a:rPr lang="en-GB" dirty="0" smtClean="0"/>
              <a:t>Possible to relax pointing requirements to study rejection/efficiency</a:t>
            </a:r>
          </a:p>
          <a:p>
            <a:pPr marL="565150" lvl="1" indent="-165100"/>
            <a:r>
              <a:rPr lang="en-GB" dirty="0" smtClean="0"/>
              <a:t>Timing issues cause percent-level loss</a:t>
            </a:r>
          </a:p>
          <a:p>
            <a:pPr marL="165100" indent="-165100"/>
            <a:r>
              <a:rPr lang="en-GB" dirty="0" smtClean="0"/>
              <a:t>Tracking in HLT</a:t>
            </a:r>
          </a:p>
          <a:p>
            <a:pPr marL="565150" lvl="1" indent="-165100"/>
            <a:r>
              <a:rPr lang="en-GB" dirty="0" smtClean="0"/>
              <a:t>Significant modification to get tracks needed for inner-detector alignment</a:t>
            </a:r>
          </a:p>
          <a:p>
            <a:pPr marL="565150" lvl="1" indent="-165100"/>
            <a:endParaRPr lang="en-GB" dirty="0" smtClean="0"/>
          </a:p>
          <a:p>
            <a:pPr marL="565150" lvl="1" indent="-165100"/>
            <a:endParaRPr lang="en-GB" dirty="0" smtClean="0"/>
          </a:p>
          <a:p>
            <a:pPr marL="165100" indent="-165100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Commissioning with </a:t>
            </a:r>
            <a:r>
              <a:rPr lang="en-GB" dirty="0" err="1" smtClean="0"/>
              <a:t>Cosmics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F707-3DEE-D044-A5EA-DCF65DC95A1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1141273"/>
            <a:ext cx="2858167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A huge amount of cosmic</a:t>
            </a:r>
          </a:p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ray triggers are recorded,</a:t>
            </a:r>
          </a:p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in total (left) as well as </a:t>
            </a:r>
          </a:p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giving tracks also in the </a:t>
            </a:r>
          </a:p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smallest-volume detector,</a:t>
            </a:r>
          </a:p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the Pixels (below)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4084637"/>
            <a:ext cx="46482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88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 </a:t>
            </a:r>
            <a:r>
              <a:rPr lang="en-US" sz="1800" kern="0" dirty="0" smtClean="0">
                <a:latin typeface="+mn-lt"/>
                <a:ea typeface="+mn-ea"/>
                <a:cs typeface="+mn-cs"/>
              </a:rPr>
              <a:t>use of the High Level Trigger  system to select tracks that cross the Pixel detector and classify the events in a special stream.</a:t>
            </a:r>
          </a:p>
          <a:p>
            <a:pPr marL="88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 of the infrastructure for trigger and analysis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E20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E20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4876800" cy="31923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562350"/>
            <a:ext cx="368300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1044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1044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6C08BD-E724-894E-935E-B9DB744D1DA8}" type="slidenum">
              <a:rPr lang="en-US"/>
              <a:pPr/>
              <a:t>12</a:t>
            </a:fld>
            <a:endParaRPr lang="en-US"/>
          </a:p>
        </p:txBody>
      </p:sp>
      <p:sp>
        <p:nvSpPr>
          <p:cNvPr id="164761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5717"/>
          <a:lstStyle/>
          <a:p>
            <a:pPr eaLnBrk="1" hangingPunct="1">
              <a:defRPr/>
            </a:pPr>
            <a:r>
              <a:rPr lang="en-US" dirty="0">
                <a:solidFill>
                  <a:srgbClr val="CC0000"/>
                </a:solidFill>
                <a:ea typeface="+mj-ea"/>
                <a:cs typeface="+mj-cs"/>
              </a:rPr>
              <a:t>Cosmic run: use of Physics Menu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0338" y="1155700"/>
            <a:ext cx="4897438" cy="5099050"/>
          </a:xfrm>
        </p:spPr>
        <p:txBody>
          <a:bodyPr rIns="35717" anchor="ctr"/>
          <a:lstStyle/>
          <a:p>
            <a:pPr marL="876300" indent="-393700" eaLnBrk="1" hangingPunct="1">
              <a:lnSpc>
                <a:spcPct val="90000"/>
              </a:lnSpc>
              <a:tabLst>
                <a:tab pos="1524000" algn="l"/>
                <a:tab pos="1981200" algn="l"/>
              </a:tabLst>
            </a:pPr>
            <a:r>
              <a:rPr lang="en-US" sz="2200" dirty="0">
                <a:solidFill>
                  <a:schemeClr val="accent2"/>
                </a:solidFill>
              </a:rPr>
              <a:t>Despite low expected statics, a full physics menu run in parallel to cosmic chains.</a:t>
            </a:r>
          </a:p>
          <a:p>
            <a:pPr marL="1333500" lvl="1" indent="-254000" eaLnBrk="1" hangingPunct="1">
              <a:lnSpc>
                <a:spcPct val="90000"/>
              </a:lnSpc>
              <a:buFontTx/>
              <a:buChar char="•"/>
              <a:tabLst>
                <a:tab pos="1524000" algn="l"/>
                <a:tab pos="1981200" algn="l"/>
              </a:tabLst>
            </a:pPr>
            <a:r>
              <a:rPr lang="en-US" sz="1800" dirty="0" err="1" smtClean="0"/>
              <a:t>e/γ</a:t>
            </a:r>
            <a:r>
              <a:rPr lang="en-US" sz="1800" dirty="0"/>
              <a:t>, jets/missing E</a:t>
            </a:r>
            <a:r>
              <a:rPr lang="en-US" sz="1800" baseline="-6000" dirty="0"/>
              <a:t>T</a:t>
            </a:r>
            <a:r>
              <a:rPr lang="en-US" sz="1800" dirty="0"/>
              <a:t>, </a:t>
            </a:r>
            <a:r>
              <a:rPr lang="en-US" sz="1800" dirty="0" err="1">
                <a:latin typeface="Symbol" charset="2"/>
              </a:rPr>
              <a:t>t</a:t>
            </a:r>
            <a:r>
              <a:rPr lang="en-US" sz="1800" dirty="0"/>
              <a:t>, </a:t>
            </a:r>
            <a:r>
              <a:rPr lang="en-US" sz="1800" dirty="0" err="1"/>
              <a:t>μ</a:t>
            </a:r>
            <a:r>
              <a:rPr lang="en-US" sz="1800" dirty="0"/>
              <a:t>, minimum bias…</a:t>
            </a:r>
          </a:p>
          <a:p>
            <a:pPr marL="876300" indent="-393700" eaLnBrk="1" hangingPunct="1">
              <a:lnSpc>
                <a:spcPct val="90000"/>
              </a:lnSpc>
              <a:tabLst>
                <a:tab pos="1524000" algn="l"/>
                <a:tab pos="1981200" algn="l"/>
              </a:tabLst>
            </a:pPr>
            <a:endParaRPr lang="en-US" sz="2200" dirty="0"/>
          </a:p>
          <a:p>
            <a:pPr marL="876300" indent="-393700" eaLnBrk="1" hangingPunct="1">
              <a:lnSpc>
                <a:spcPct val="90000"/>
              </a:lnSpc>
              <a:tabLst>
                <a:tab pos="1524000" algn="l"/>
                <a:tab pos="1981200" algn="l"/>
              </a:tabLst>
            </a:pPr>
            <a:r>
              <a:rPr lang="en-US" sz="2200" dirty="0" err="1">
                <a:solidFill>
                  <a:schemeClr val="accent2"/>
                </a:solidFill>
              </a:rPr>
              <a:t>ROIs</a:t>
            </a:r>
            <a:r>
              <a:rPr lang="en-US" sz="2200" dirty="0">
                <a:solidFill>
                  <a:schemeClr val="accent2"/>
                </a:solidFill>
              </a:rPr>
              <a:t> with  </a:t>
            </a:r>
            <a:r>
              <a:rPr lang="en-US" sz="2200" dirty="0" err="1" smtClean="0">
                <a:solidFill>
                  <a:schemeClr val="accent2"/>
                </a:solidFill>
              </a:rPr>
              <a:t>e/γ</a:t>
            </a:r>
            <a:r>
              <a:rPr lang="en-US" sz="2200" dirty="0">
                <a:solidFill>
                  <a:schemeClr val="accent2"/>
                </a:solidFill>
              </a:rPr>
              <a:t>, </a:t>
            </a:r>
            <a:r>
              <a:rPr lang="en-US" sz="2200" dirty="0" err="1">
                <a:solidFill>
                  <a:schemeClr val="accent2"/>
                </a:solidFill>
                <a:latin typeface="Symbol" charset="2"/>
              </a:rPr>
              <a:t>t</a:t>
            </a:r>
            <a:r>
              <a:rPr lang="en-US" sz="2200" dirty="0">
                <a:solidFill>
                  <a:schemeClr val="accent2"/>
                </a:solidFill>
              </a:rPr>
              <a:t>, etc. signatures not very common with </a:t>
            </a:r>
            <a:r>
              <a:rPr lang="en-US" sz="2200" dirty="0" err="1">
                <a:solidFill>
                  <a:schemeClr val="accent2"/>
                </a:solidFill>
              </a:rPr>
              <a:t>cosmics</a:t>
            </a:r>
            <a:r>
              <a:rPr lang="en-US" sz="2200" dirty="0">
                <a:solidFill>
                  <a:schemeClr val="accent2"/>
                </a:solidFill>
              </a:rPr>
              <a:t>, rarer to get events until the end of the chains.</a:t>
            </a:r>
          </a:p>
          <a:p>
            <a:pPr marL="876300" indent="-393700" eaLnBrk="1" hangingPunct="1">
              <a:lnSpc>
                <a:spcPct val="90000"/>
              </a:lnSpc>
              <a:tabLst>
                <a:tab pos="1524000" algn="l"/>
                <a:tab pos="1981200" algn="l"/>
              </a:tabLst>
            </a:pPr>
            <a:endParaRPr lang="en-US" sz="2200" dirty="0">
              <a:solidFill>
                <a:schemeClr val="accent2"/>
              </a:solidFill>
            </a:endParaRPr>
          </a:p>
          <a:p>
            <a:pPr marL="876300" indent="-393700" eaLnBrk="1" hangingPunct="1">
              <a:lnSpc>
                <a:spcPct val="90000"/>
              </a:lnSpc>
              <a:tabLst>
                <a:tab pos="1524000" algn="l"/>
                <a:tab pos="1981200" algn="l"/>
              </a:tabLst>
            </a:pPr>
            <a:r>
              <a:rPr lang="en-US" sz="2200" dirty="0">
                <a:solidFill>
                  <a:schemeClr val="accent2"/>
                </a:solidFill>
              </a:rPr>
              <a:t>A few thousand of events</a:t>
            </a:r>
          </a:p>
          <a:p>
            <a:pPr marL="876300" indent="-393700" eaLnBrk="1" hangingPunct="1">
              <a:lnSpc>
                <a:spcPct val="90000"/>
              </a:lnSpc>
              <a:tabLst>
                <a:tab pos="1524000" algn="l"/>
                <a:tab pos="1981200" algn="l"/>
              </a:tabLst>
            </a:pPr>
            <a:endParaRPr lang="en-US" sz="2200" dirty="0">
              <a:solidFill>
                <a:schemeClr val="accent2"/>
              </a:solidFill>
            </a:endParaRPr>
          </a:p>
          <a:p>
            <a:pPr marL="876300" indent="-393700" eaLnBrk="1" hangingPunct="1">
              <a:lnSpc>
                <a:spcPct val="90000"/>
              </a:lnSpc>
              <a:tabLst>
                <a:tab pos="1524000" algn="l"/>
                <a:tab pos="1981200" algn="l"/>
              </a:tabLst>
            </a:pPr>
            <a:r>
              <a:rPr lang="en-US" sz="2200" dirty="0">
                <a:solidFill>
                  <a:schemeClr val="accent2"/>
                </a:solidFill>
              </a:rPr>
              <a:t>Both L2 and EF algorithms exercised successfully</a:t>
            </a:r>
          </a:p>
        </p:txBody>
      </p:sp>
      <p:sp>
        <p:nvSpPr>
          <p:cNvPr id="104455" name="Rectangle 5"/>
          <p:cNvSpPr>
            <a:spLocks/>
          </p:cNvSpPr>
          <p:nvPr/>
        </p:nvSpPr>
        <p:spPr bwMode="auto">
          <a:xfrm>
            <a:off x="5199063" y="4518025"/>
            <a:ext cx="38131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>
              <a:lnSpc>
                <a:spcPct val="90000"/>
              </a:lnSpc>
              <a:spcBef>
                <a:spcPts val="1400"/>
              </a:spcBef>
              <a:tabLst>
                <a:tab pos="1071563" algn="l"/>
              </a:tabLst>
            </a:pPr>
            <a:r>
              <a:rPr lang="en-US" sz="1700" dirty="0">
                <a:latin typeface="+mn-lt"/>
                <a:sym typeface="Palatino" charset="0"/>
              </a:rPr>
              <a:t>Example plot from </a:t>
            </a:r>
            <a:r>
              <a:rPr lang="en-US" sz="1700" dirty="0" err="1">
                <a:latin typeface="+mn-lt"/>
                <a:sym typeface="Palatino" charset="0"/>
              </a:rPr>
              <a:t>eγ</a:t>
            </a:r>
            <a:r>
              <a:rPr lang="en-US" sz="1700" dirty="0">
                <a:latin typeface="+mn-lt"/>
                <a:sym typeface="Palatino" charset="0"/>
              </a:rPr>
              <a:t> FEX algorithms comparing L2 and EF: Shower shape in 2</a:t>
            </a:r>
            <a:r>
              <a:rPr lang="en-US" sz="1700" baseline="32000" dirty="0">
                <a:latin typeface="+mn-lt"/>
                <a:sym typeface="Palatino" charset="0"/>
              </a:rPr>
              <a:t>nd</a:t>
            </a:r>
            <a:r>
              <a:rPr lang="en-US" sz="1700" dirty="0">
                <a:latin typeface="+mn-lt"/>
                <a:sym typeface="Palatino" charset="0"/>
              </a:rPr>
              <a:t> EM sampling R</a:t>
            </a:r>
            <a:r>
              <a:rPr lang="en-US" sz="1700" baseline="-6000" dirty="0">
                <a:latin typeface="+mn-lt"/>
                <a:sym typeface="Palatino" charset="0"/>
              </a:rPr>
              <a:t>η</a:t>
            </a:r>
            <a:r>
              <a:rPr lang="en-US" sz="1700" dirty="0">
                <a:latin typeface="+mn-lt"/>
                <a:sym typeface="Palatino" charset="0"/>
              </a:rPr>
              <a:t>=E(3×7)/E(7×7).</a:t>
            </a:r>
          </a:p>
        </p:txBody>
      </p:sp>
      <p:pic>
        <p:nvPicPr>
          <p:cNvPr id="10445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9513" y="2205038"/>
            <a:ext cx="3814762" cy="2500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1126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1126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DE7744-34B3-A14D-891D-0AADEDB959DE}" type="slidenum">
              <a:rPr lang="en-US"/>
              <a:pPr/>
              <a:t>13</a:t>
            </a:fld>
            <a:endParaRPr lang="en-US"/>
          </a:p>
        </p:txBody>
      </p:sp>
      <p:sp>
        <p:nvSpPr>
          <p:cNvPr id="165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C0000"/>
                </a:solidFill>
                <a:ea typeface="+mj-ea"/>
                <a:cs typeface="+mj-cs"/>
              </a:rPr>
              <a:t>L2: </a:t>
            </a:r>
            <a:r>
              <a:rPr lang="en-US" dirty="0">
                <a:solidFill>
                  <a:srgbClr val="CC0000"/>
                </a:solidFill>
                <a:ea typeface="+mj-ea"/>
                <a:cs typeface="+mj-cs"/>
              </a:rPr>
              <a:t>calorimeter algorithm</a:t>
            </a:r>
          </a:p>
        </p:txBody>
      </p:sp>
      <p:sp>
        <p:nvSpPr>
          <p:cNvPr id="1126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1620838"/>
            <a:ext cx="5619750" cy="1579562"/>
          </a:xfrm>
        </p:spPr>
        <p:txBody>
          <a:bodyPr/>
          <a:lstStyle/>
          <a:p>
            <a:pPr marL="254000" indent="-254000" eaLnBrk="1" hangingPunct="1">
              <a:lnSpc>
                <a:spcPct val="80000"/>
              </a:lnSpc>
            </a:pPr>
            <a:r>
              <a:rPr lang="en-US" sz="1800" dirty="0">
                <a:solidFill>
                  <a:srgbClr val="000090"/>
                </a:solidFill>
              </a:rPr>
              <a:t>Algorithm implemented into the</a:t>
            </a:r>
            <a:r>
              <a:rPr lang="en-US" sz="1800" dirty="0" smtClean="0">
                <a:solidFill>
                  <a:srgbClr val="000090"/>
                </a:solidFill>
              </a:rPr>
              <a:t> calorimeter Read Out Driver (ROD) DSP and result decoded at L2</a:t>
            </a:r>
          </a:p>
          <a:p>
            <a:pPr marL="254000" indent="-254000" eaLnBrk="1" hangingPunct="1">
              <a:lnSpc>
                <a:spcPct val="80000"/>
              </a:lnSpc>
            </a:pPr>
            <a:r>
              <a:rPr lang="en-US" sz="1800" dirty="0">
                <a:solidFill>
                  <a:srgbClr val="000090"/>
                </a:solidFill>
              </a:rPr>
              <a:t>Poor efficiency (&lt;&lt; 1%) due to lack of</a:t>
            </a:r>
            <a:r>
              <a:rPr lang="en-US" sz="1800" dirty="0" smtClean="0">
                <a:solidFill>
                  <a:srgbClr val="000090"/>
                </a:solidFill>
              </a:rPr>
              <a:t> ROI pointing </a:t>
            </a:r>
          </a:p>
          <a:p>
            <a:pPr marL="254000" indent="-254000" eaLnBrk="1" hangingPunct="1">
              <a:lnSpc>
                <a:spcPct val="80000"/>
              </a:lnSpc>
            </a:pPr>
            <a:r>
              <a:rPr lang="en-US" sz="1800" dirty="0">
                <a:solidFill>
                  <a:srgbClr val="000090"/>
                </a:solidFill>
              </a:rPr>
              <a:t>Back-to back distribution </a:t>
            </a:r>
            <a:r>
              <a:rPr lang="en-US" sz="1800" dirty="0" smtClean="0">
                <a:solidFill>
                  <a:srgbClr val="000090"/>
                </a:solidFill>
              </a:rPr>
              <a:t>seen</a:t>
            </a:r>
          </a:p>
          <a:p>
            <a:pPr marL="254000" indent="-254000" eaLnBrk="1" hangingPunct="1">
              <a:lnSpc>
                <a:spcPct val="80000"/>
              </a:lnSpc>
            </a:pPr>
            <a:r>
              <a:rPr lang="en-US" sz="1800" dirty="0">
                <a:solidFill>
                  <a:srgbClr val="000090"/>
                </a:solidFill>
              </a:rPr>
              <a:t>Energy deposition agrees with that for </a:t>
            </a:r>
            <a:r>
              <a:rPr lang="en-US" sz="1800" dirty="0" smtClean="0">
                <a:solidFill>
                  <a:srgbClr val="000090"/>
                </a:solidFill>
              </a:rPr>
              <a:t>a MIP</a:t>
            </a:r>
            <a:endParaRPr lang="en-US" sz="1800" dirty="0">
              <a:solidFill>
                <a:srgbClr val="000090"/>
              </a:solidFill>
            </a:endParaRPr>
          </a:p>
        </p:txBody>
      </p:sp>
      <p:pic>
        <p:nvPicPr>
          <p:cNvPr id="112647" name="Picture 4" descr="muTile1"/>
          <p:cNvPicPr>
            <a:picLocks noChangeAspect="1" noChangeArrowheads="1"/>
          </p:cNvPicPr>
          <p:nvPr/>
        </p:nvPicPr>
        <p:blipFill>
          <a:blip r:embed="rId3"/>
          <a:srcRect l="1738" t="2759" r="2606" b="1839"/>
          <a:stretch>
            <a:fillRect/>
          </a:stretch>
        </p:blipFill>
        <p:spPr bwMode="auto">
          <a:xfrm>
            <a:off x="2838450" y="3860800"/>
            <a:ext cx="2928938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8" name="Picture 5" descr="muTile2"/>
          <p:cNvPicPr>
            <a:picLocks noChangeAspect="1" noChangeArrowheads="1"/>
          </p:cNvPicPr>
          <p:nvPr/>
        </p:nvPicPr>
        <p:blipFill>
          <a:blip r:embed="rId4"/>
          <a:srcRect l="1738" t="2759" r="2606" b="1839"/>
          <a:stretch>
            <a:fillRect/>
          </a:stretch>
        </p:blipFill>
        <p:spPr bwMode="auto">
          <a:xfrm>
            <a:off x="5888038" y="3878263"/>
            <a:ext cx="293211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9" name="Text Box 8"/>
          <p:cNvSpPr txBox="1">
            <a:spLocks noChangeArrowheads="1"/>
          </p:cNvSpPr>
          <p:nvPr/>
        </p:nvSpPr>
        <p:spPr bwMode="auto">
          <a:xfrm>
            <a:off x="468313" y="4319588"/>
            <a:ext cx="2176462" cy="143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800" b="1" u="sng" dirty="0" err="1">
                <a:latin typeface="+mn-lt"/>
              </a:rPr>
              <a:t>Run</a:t>
            </a:r>
            <a:r>
              <a:rPr lang="it-IT" sz="1800" b="1" u="sng" dirty="0">
                <a:latin typeface="+mn-lt"/>
              </a:rPr>
              <a:t> 91060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it-IT" sz="1800" dirty="0" err="1">
                <a:latin typeface="+mn-lt"/>
              </a:rPr>
              <a:t>energy</a:t>
            </a:r>
            <a:r>
              <a:rPr lang="it-IT" sz="1800" dirty="0">
                <a:latin typeface="+mn-lt"/>
              </a:rPr>
              <a:t> </a:t>
            </a:r>
            <a:r>
              <a:rPr lang="it-IT" sz="1800" dirty="0" err="1">
                <a:latin typeface="+mn-lt"/>
              </a:rPr>
              <a:t>deposition</a:t>
            </a:r>
            <a:r>
              <a:rPr lang="it-IT" sz="1800" dirty="0">
                <a:latin typeface="+mn-lt"/>
              </a:rPr>
              <a:t> 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it-IT" sz="1800" dirty="0">
                <a:latin typeface="+mn-lt"/>
              </a:rPr>
              <a:t>and </a:t>
            </a:r>
            <a:r>
              <a:rPr lang="el-GR" sz="1800" dirty="0">
                <a:latin typeface="+mn-lt"/>
                <a:sym typeface="Symbol" charset="2"/>
              </a:rPr>
              <a:t></a:t>
            </a:r>
            <a:r>
              <a:rPr lang="it-IT" sz="1800" dirty="0">
                <a:latin typeface="+mn-lt"/>
              </a:rPr>
              <a:t> </a:t>
            </a:r>
            <a:r>
              <a:rPr lang="it-IT" sz="1800" dirty="0" err="1">
                <a:latin typeface="+mn-lt"/>
              </a:rPr>
              <a:t>distributions</a:t>
            </a:r>
            <a:r>
              <a:rPr lang="it-IT" sz="1800" dirty="0">
                <a:latin typeface="+mn-lt"/>
              </a:rPr>
              <a:t>  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it-IT" sz="1800" dirty="0" err="1">
                <a:latin typeface="+mn-lt"/>
              </a:rPr>
              <a:t>of</a:t>
            </a:r>
            <a:r>
              <a:rPr lang="it-IT" sz="1800" dirty="0">
                <a:latin typeface="+mn-lt"/>
              </a:rPr>
              <a:t> </a:t>
            </a:r>
            <a:r>
              <a:rPr lang="it-IT" sz="1800" dirty="0" err="1">
                <a:latin typeface="+mn-lt"/>
              </a:rPr>
              <a:t>muon</a:t>
            </a:r>
            <a:r>
              <a:rPr lang="it-IT" sz="1800" dirty="0">
                <a:latin typeface="+mn-lt"/>
              </a:rPr>
              <a:t> </a:t>
            </a:r>
            <a:r>
              <a:rPr lang="it-IT" sz="1800" dirty="0" err="1">
                <a:latin typeface="+mn-lt"/>
              </a:rPr>
              <a:t>tracks</a:t>
            </a:r>
            <a:r>
              <a:rPr lang="it-IT" sz="1800" dirty="0">
                <a:latin typeface="+mn-lt"/>
              </a:rPr>
              <a:t> in 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it-IT" sz="1800" dirty="0" err="1">
                <a:latin typeface="+mn-lt"/>
              </a:rPr>
              <a:t>Tile</a:t>
            </a:r>
            <a:r>
              <a:rPr lang="it-IT" sz="1800" dirty="0">
                <a:latin typeface="+mn-lt"/>
              </a:rPr>
              <a:t> </a:t>
            </a:r>
            <a:r>
              <a:rPr lang="it-IT" sz="1800" dirty="0" err="1">
                <a:latin typeface="+mn-lt"/>
              </a:rPr>
              <a:t>Calorimeter</a:t>
            </a:r>
            <a:endParaRPr lang="en-US" sz="1800" dirty="0">
              <a:latin typeface="+mn-lt"/>
            </a:endParaRPr>
          </a:p>
        </p:txBody>
      </p:sp>
      <p:pic>
        <p:nvPicPr>
          <p:cNvPr id="112650" name="Picture 10" descr="PhiTileRODM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8863" y="1100138"/>
            <a:ext cx="28971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6699250" y="1284288"/>
            <a:ext cx="151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latin typeface="Times" charset="0"/>
              </a:rPr>
              <a:t>ATLAS Preliminary</a:t>
            </a:r>
          </a:p>
          <a:p>
            <a:pPr algn="ctr"/>
            <a:r>
              <a:rPr lang="en-US" sz="1200">
                <a:latin typeface="Times" charset="0"/>
              </a:rPr>
              <a:t>Cosmic Monte Carlo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1146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1146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C18924-15FC-2E48-81ED-C0D506BB443A}" type="slidenum">
              <a:rPr lang="en-US"/>
              <a:pPr/>
              <a:t>14</a:t>
            </a:fld>
            <a:endParaRPr lang="en-US"/>
          </a:p>
        </p:txBody>
      </p:sp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solidFill>
                  <a:srgbClr val="CC0000"/>
                </a:solidFill>
                <a:ea typeface="+mj-ea"/>
                <a:cs typeface="+mj-cs"/>
              </a:rPr>
              <a:t>Muon Event Filter</a:t>
            </a:r>
          </a:p>
        </p:txBody>
      </p:sp>
      <p:sp>
        <p:nvSpPr>
          <p:cNvPr id="114694" name="Rectangle 3"/>
          <p:cNvSpPr>
            <a:spLocks noChangeArrowheads="1"/>
          </p:cNvSpPr>
          <p:nvPr/>
        </p:nvSpPr>
        <p:spPr bwMode="auto">
          <a:xfrm>
            <a:off x="868362" y="914400"/>
            <a:ext cx="74374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it-IT" sz="1800" b="1" dirty="0" smtClean="0">
                <a:solidFill>
                  <a:schemeClr val="accent2"/>
                </a:solidFill>
                <a:latin typeface="Tahoma" charset="0"/>
              </a:rPr>
              <a:t>MUON</a:t>
            </a:r>
            <a:r>
              <a:rPr lang="it-IT" sz="1800" dirty="0" smtClean="0">
                <a:solidFill>
                  <a:schemeClr val="accent2"/>
                </a:solidFill>
                <a:latin typeface="Tahoma" charset="0"/>
              </a:rPr>
              <a:t> </a:t>
            </a:r>
            <a:r>
              <a:rPr lang="it-IT" sz="1800" dirty="0" err="1">
                <a:solidFill>
                  <a:schemeClr val="accent2"/>
                </a:solidFill>
                <a:latin typeface="Tahoma" charset="0"/>
              </a:rPr>
              <a:t>algorithm</a:t>
            </a:r>
            <a:r>
              <a:rPr lang="it-IT" sz="1800" dirty="0">
                <a:solidFill>
                  <a:schemeClr val="accent2"/>
                </a:solidFill>
                <a:latin typeface="Tahoma" charset="0"/>
              </a:rPr>
              <a:t> </a:t>
            </a:r>
            <a:r>
              <a:rPr lang="it-IT" sz="1800" dirty="0" err="1">
                <a:solidFill>
                  <a:schemeClr val="accent2"/>
                </a:solidFill>
                <a:latin typeface="Tahoma" charset="0"/>
              </a:rPr>
              <a:t>exercised</a:t>
            </a:r>
            <a:r>
              <a:rPr lang="it-IT" sz="1800" dirty="0">
                <a:solidFill>
                  <a:schemeClr val="accent2"/>
                </a:solidFill>
                <a:latin typeface="Tahoma" charset="0"/>
              </a:rPr>
              <a:t> on </a:t>
            </a:r>
            <a:r>
              <a:rPr lang="it-IT" sz="1800" dirty="0" err="1">
                <a:solidFill>
                  <a:schemeClr val="accent2"/>
                </a:solidFill>
                <a:latin typeface="Tahoma" charset="0"/>
              </a:rPr>
              <a:t>cosmic</a:t>
            </a:r>
            <a:r>
              <a:rPr lang="it-IT" sz="1800" dirty="0">
                <a:solidFill>
                  <a:schemeClr val="accent2"/>
                </a:solidFill>
                <a:latin typeface="Tahoma" charset="0"/>
              </a:rPr>
              <a:t> data</a:t>
            </a:r>
            <a:endParaRPr lang="it-IT" sz="1800" dirty="0">
              <a:latin typeface="Tahoma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1800" dirty="0">
              <a:solidFill>
                <a:srgbClr val="FF3399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1800" dirty="0">
              <a:solidFill>
                <a:srgbClr val="FF3399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t-IT" sz="1800" dirty="0">
                <a:solidFill>
                  <a:srgbClr val="FF3399"/>
                </a:solidFill>
                <a:latin typeface="Tahoma" charset="0"/>
              </a:rPr>
              <a:t>	angular resolutions</a:t>
            </a:r>
            <a:r>
              <a:rPr lang="it-IT" sz="1800" dirty="0">
                <a:latin typeface="Tahoma" charset="0"/>
              </a:rPr>
              <a:t> </a:t>
            </a:r>
            <a:r>
              <a:rPr lang="it-IT" sz="1800" dirty="0">
                <a:solidFill>
                  <a:srgbClr val="D60093"/>
                </a:solidFill>
                <a:latin typeface="Tahoma" charset="0"/>
              </a:rPr>
              <a:t>(</a:t>
            </a:r>
            <a:r>
              <a:rPr lang="it-IT" sz="1800" dirty="0">
                <a:solidFill>
                  <a:srgbClr val="D60093"/>
                </a:solidFill>
                <a:latin typeface="Tahoma" charset="0"/>
                <a:sym typeface="Symbol" charset="2"/>
              </a:rPr>
              <a:t>,</a:t>
            </a:r>
            <a:r>
              <a:rPr lang="it-IT" sz="1800" dirty="0">
                <a:solidFill>
                  <a:srgbClr val="D60093"/>
                </a:solidFill>
                <a:latin typeface="Tahoma" charset="0"/>
              </a:rPr>
              <a:t>)</a:t>
            </a:r>
            <a:r>
              <a:rPr lang="it-IT" sz="1800" dirty="0" smtClean="0">
                <a:solidFill>
                  <a:srgbClr val="D60093"/>
                </a:solidFill>
                <a:latin typeface="Tahoma" charset="0"/>
              </a:rPr>
              <a:t>:</a:t>
            </a:r>
            <a:r>
              <a:rPr lang="it-IT" sz="1800" dirty="0" smtClean="0">
                <a:solidFill>
                  <a:srgbClr val="D60093"/>
                </a:solidFill>
                <a:latin typeface="Tahoma" charset="0"/>
              </a:rPr>
              <a:t> </a:t>
            </a:r>
            <a:r>
              <a:rPr lang="it-IT" sz="1800" dirty="0" smtClean="0">
                <a:solidFill>
                  <a:srgbClr val="D60093"/>
                </a:solidFill>
                <a:latin typeface="Tahoma" charset="0"/>
                <a:sym typeface="Symbol" charset="2"/>
              </a:rPr>
              <a:t></a:t>
            </a:r>
            <a:r>
              <a:rPr lang="it-IT" sz="1800" baseline="-25000" dirty="0">
                <a:solidFill>
                  <a:srgbClr val="D60093"/>
                </a:solidFill>
                <a:latin typeface="Tahoma" charset="0"/>
                <a:sym typeface="Symbol" charset="2"/>
              </a:rPr>
              <a:t></a:t>
            </a:r>
            <a:r>
              <a:rPr lang="it-IT" sz="1800" dirty="0">
                <a:solidFill>
                  <a:srgbClr val="D60093"/>
                </a:solidFill>
                <a:latin typeface="Tahoma" charset="0"/>
                <a:sym typeface="Symbol" charset="2"/>
              </a:rPr>
              <a:t>=0.007, </a:t>
            </a:r>
            <a:r>
              <a:rPr lang="it-IT" sz="1800" baseline="-25000" dirty="0">
                <a:solidFill>
                  <a:srgbClr val="D60093"/>
                </a:solidFill>
                <a:latin typeface="Tahoma" charset="0"/>
                <a:sym typeface="Symbol" charset="2"/>
              </a:rPr>
              <a:t></a:t>
            </a:r>
            <a:r>
              <a:rPr lang="it-IT" sz="1800" dirty="0">
                <a:solidFill>
                  <a:srgbClr val="D60093"/>
                </a:solidFill>
                <a:latin typeface="Tahoma" charset="0"/>
                <a:sym typeface="Symbol" charset="2"/>
              </a:rPr>
              <a:t>=</a:t>
            </a:r>
            <a:r>
              <a:rPr lang="it-IT" sz="1800" dirty="0" smtClean="0">
                <a:solidFill>
                  <a:srgbClr val="D60093"/>
                </a:solidFill>
                <a:latin typeface="Tahoma" charset="0"/>
                <a:sym typeface="Symbol" charset="2"/>
              </a:rPr>
              <a:t>17mrad</a:t>
            </a:r>
            <a:br>
              <a:rPr lang="it-IT" sz="1800" dirty="0" smtClean="0">
                <a:solidFill>
                  <a:srgbClr val="D60093"/>
                </a:solidFill>
                <a:latin typeface="Tahoma" charset="0"/>
                <a:sym typeface="Symbol" charset="2"/>
              </a:rPr>
            </a:br>
            <a:endParaRPr lang="it-IT" sz="1800" dirty="0" smtClean="0">
              <a:solidFill>
                <a:srgbClr val="D60093"/>
              </a:solidFill>
              <a:latin typeface="Tahoma" charset="0"/>
              <a:sym typeface="Symbol" charset="2"/>
            </a:endParaRPr>
          </a:p>
        </p:txBody>
      </p:sp>
      <p:pic>
        <p:nvPicPr>
          <p:cNvPr id="114695" name="Picture 4" descr="c1"/>
          <p:cNvPicPr>
            <a:picLocks noChangeAspect="1" noChangeArrowheads="1"/>
          </p:cNvPicPr>
          <p:nvPr/>
        </p:nvPicPr>
        <p:blipFill>
          <a:blip r:embed="rId3"/>
          <a:srcRect l="-1352" t="7201" r="7639"/>
          <a:stretch>
            <a:fillRect/>
          </a:stretch>
        </p:blipFill>
        <p:spPr bwMode="auto">
          <a:xfrm>
            <a:off x="5018088" y="2803525"/>
            <a:ext cx="3522662" cy="2592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4696" name="Picture 5" descr="c1"/>
          <p:cNvPicPr>
            <a:picLocks noChangeAspect="1" noChangeArrowheads="1"/>
          </p:cNvPicPr>
          <p:nvPr/>
        </p:nvPicPr>
        <p:blipFill>
          <a:blip r:embed="rId4"/>
          <a:srcRect l="-1982" t="6660" r="7056"/>
          <a:stretch>
            <a:fillRect/>
          </a:stretch>
        </p:blipFill>
        <p:spPr bwMode="auto">
          <a:xfrm>
            <a:off x="762000" y="2816225"/>
            <a:ext cx="3497263" cy="259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4697" name="Rectangle 6"/>
          <p:cNvSpPr>
            <a:spLocks noChangeArrowheads="1"/>
          </p:cNvSpPr>
          <p:nvPr/>
        </p:nvSpPr>
        <p:spPr bwMode="auto">
          <a:xfrm>
            <a:off x="1143000" y="1219200"/>
            <a:ext cx="4824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it-IT" sz="1800" dirty="0">
                <a:latin typeface="Verdana" charset="0"/>
              </a:rPr>
              <a:t> </a:t>
            </a:r>
            <a:r>
              <a:rPr lang="it-IT" sz="1800" dirty="0" err="1">
                <a:latin typeface="Verdana" charset="0"/>
              </a:rPr>
              <a:t>Solenoidal</a:t>
            </a:r>
            <a:r>
              <a:rPr lang="it-IT" sz="1800" dirty="0">
                <a:latin typeface="Verdana" charset="0"/>
              </a:rPr>
              <a:t> and </a:t>
            </a:r>
            <a:r>
              <a:rPr lang="it-IT" sz="1800" dirty="0" err="1">
                <a:latin typeface="Verdana" charset="0"/>
              </a:rPr>
              <a:t>toroidal</a:t>
            </a:r>
            <a:r>
              <a:rPr lang="it-IT" sz="1800" dirty="0">
                <a:latin typeface="Verdana" charset="0"/>
              </a:rPr>
              <a:t> </a:t>
            </a:r>
            <a:r>
              <a:rPr lang="it-IT" sz="1800" dirty="0" err="1">
                <a:latin typeface="Verdana" charset="0"/>
              </a:rPr>
              <a:t>field</a:t>
            </a:r>
            <a:r>
              <a:rPr lang="it-IT" sz="1800" dirty="0">
                <a:latin typeface="Verdana" charset="0"/>
              </a:rPr>
              <a:t> on</a:t>
            </a:r>
          </a:p>
          <a:p>
            <a:pPr>
              <a:buFontTx/>
              <a:buChar char="•"/>
            </a:pPr>
            <a:r>
              <a:rPr lang="it-IT" sz="1800" dirty="0">
                <a:latin typeface="Verdana" charset="0"/>
              </a:rPr>
              <a:t> </a:t>
            </a:r>
            <a:r>
              <a:rPr lang="it-IT" sz="1800" dirty="0" err="1">
                <a:latin typeface="Verdana" charset="0"/>
              </a:rPr>
              <a:t>Resolutions</a:t>
            </a:r>
            <a:r>
              <a:rPr lang="it-IT" sz="1800" dirty="0">
                <a:latin typeface="Verdana" charset="0"/>
              </a:rPr>
              <a:t> </a:t>
            </a:r>
            <a:r>
              <a:rPr lang="it-IT" sz="1800" dirty="0" err="1">
                <a:latin typeface="Verdana" charset="0"/>
              </a:rPr>
              <a:t>with</a:t>
            </a:r>
            <a:r>
              <a:rPr lang="it-IT" sz="1800" dirty="0">
                <a:latin typeface="Verdana" charset="0"/>
              </a:rPr>
              <a:t> </a:t>
            </a:r>
            <a:r>
              <a:rPr lang="it-IT" sz="1800" dirty="0" err="1">
                <a:latin typeface="Verdana" charset="0"/>
              </a:rPr>
              <a:t>respect</a:t>
            </a:r>
            <a:r>
              <a:rPr lang="it-IT" sz="1800" dirty="0">
                <a:latin typeface="Verdana" charset="0"/>
              </a:rPr>
              <a:t> </a:t>
            </a:r>
            <a:r>
              <a:rPr lang="it-IT" sz="1800" dirty="0" err="1">
                <a:latin typeface="Verdana" charset="0"/>
              </a:rPr>
              <a:t>to</a:t>
            </a:r>
            <a:r>
              <a:rPr lang="it-IT" sz="1800" dirty="0">
                <a:latin typeface="Verdana" charset="0"/>
              </a:rPr>
              <a:t> Offline</a:t>
            </a:r>
          </a:p>
        </p:txBody>
      </p:sp>
      <p:sp>
        <p:nvSpPr>
          <p:cNvPr id="114698" name="Text Box 7"/>
          <p:cNvSpPr txBox="1">
            <a:spLocks noChangeArrowheads="1"/>
          </p:cNvSpPr>
          <p:nvPr/>
        </p:nvSpPr>
        <p:spPr bwMode="auto">
          <a:xfrm>
            <a:off x="1930400" y="2540000"/>
            <a:ext cx="1382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latin typeface="Symbol" charset="2"/>
              </a:rPr>
              <a:t>h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resolution</a:t>
            </a:r>
          </a:p>
        </p:txBody>
      </p:sp>
      <p:sp>
        <p:nvSpPr>
          <p:cNvPr id="114699" name="Text Box 8"/>
          <p:cNvSpPr txBox="1">
            <a:spLocks noChangeArrowheads="1"/>
          </p:cNvSpPr>
          <p:nvPr/>
        </p:nvSpPr>
        <p:spPr bwMode="auto">
          <a:xfrm>
            <a:off x="6107113" y="2514600"/>
            <a:ext cx="1363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latin typeface="Symbol" charset="2"/>
              </a:rPr>
              <a:t>f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resolution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38200" y="5870575"/>
            <a:ext cx="74374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GB" sz="1800" dirty="0" smtClean="0">
                <a:solidFill>
                  <a:srgbClr val="000090"/>
                </a:solidFill>
                <a:latin typeface="Tahoma" charset="0"/>
                <a:sym typeface="Symbol" charset="2"/>
              </a:rPr>
              <a:t>Tails</a:t>
            </a:r>
            <a:r>
              <a:rPr lang="it-IT" sz="1800" dirty="0" smtClean="0">
                <a:solidFill>
                  <a:srgbClr val="000090"/>
                </a:solidFill>
                <a:latin typeface="Tahoma" charset="0"/>
                <a:sym typeface="Symbol" charset="2"/>
              </a:rPr>
              <a:t> in the </a:t>
            </a:r>
            <a:r>
              <a:rPr lang="it-IT" sz="1800" dirty="0" err="1" smtClean="0">
                <a:solidFill>
                  <a:srgbClr val="000090"/>
                </a:solidFill>
                <a:latin typeface="Tahoma" charset="0"/>
                <a:sym typeface="Symbol" charset="2"/>
              </a:rPr>
              <a:t>distributions</a:t>
            </a:r>
            <a:r>
              <a:rPr lang="it-IT" sz="1800" dirty="0" smtClean="0">
                <a:solidFill>
                  <a:srgbClr val="000090"/>
                </a:solidFill>
                <a:latin typeface="Tahoma" charset="0"/>
                <a:sym typeface="Symbol" charset="2"/>
              </a:rPr>
              <a:t> are </a:t>
            </a:r>
            <a:r>
              <a:rPr lang="it-IT" sz="1800" dirty="0" err="1" smtClean="0">
                <a:solidFill>
                  <a:srgbClr val="000090"/>
                </a:solidFill>
                <a:latin typeface="Tahoma" charset="0"/>
                <a:sym typeface="Symbol" charset="2"/>
              </a:rPr>
              <a:t>consequences</a:t>
            </a:r>
            <a:r>
              <a:rPr lang="it-IT" sz="1800" dirty="0" smtClean="0">
                <a:solidFill>
                  <a:srgbClr val="000090"/>
                </a:solidFill>
                <a:latin typeface="Tahoma" charset="0"/>
                <a:sym typeface="Symbol" charset="2"/>
              </a:rPr>
              <a:t> </a:t>
            </a:r>
            <a:r>
              <a:rPr lang="it-IT" sz="1800" dirty="0" err="1" smtClean="0">
                <a:solidFill>
                  <a:srgbClr val="000090"/>
                </a:solidFill>
                <a:latin typeface="Tahoma" charset="0"/>
                <a:sym typeface="Symbol" charset="2"/>
              </a:rPr>
              <a:t>of</a:t>
            </a:r>
            <a:r>
              <a:rPr lang="it-IT" sz="1800" dirty="0" smtClean="0">
                <a:solidFill>
                  <a:srgbClr val="000090"/>
                </a:solidFill>
                <a:latin typeface="Tahoma" charset="0"/>
                <a:sym typeface="Symbol" charset="2"/>
              </a:rPr>
              <a:t> </a:t>
            </a:r>
            <a:r>
              <a:rPr lang="it-IT" sz="1800" dirty="0" err="1" smtClean="0">
                <a:solidFill>
                  <a:srgbClr val="000090"/>
                </a:solidFill>
                <a:latin typeface="Tahoma" charset="0"/>
                <a:sym typeface="Symbol" charset="2"/>
              </a:rPr>
              <a:t>different</a:t>
            </a:r>
            <a:r>
              <a:rPr lang="it-IT" sz="1800" dirty="0" smtClean="0">
                <a:solidFill>
                  <a:srgbClr val="000090"/>
                </a:solidFill>
                <a:latin typeface="Tahoma" charset="0"/>
                <a:sym typeface="Symbol" charset="2"/>
              </a:rPr>
              <a:t> </a:t>
            </a:r>
            <a:r>
              <a:rPr lang="it-IT" sz="1800" dirty="0" err="1" smtClean="0">
                <a:solidFill>
                  <a:srgbClr val="000090"/>
                </a:solidFill>
                <a:latin typeface="Tahoma" charset="0"/>
                <a:sym typeface="Symbol" charset="2"/>
              </a:rPr>
              <a:t>calibration</a:t>
            </a:r>
            <a:r>
              <a:rPr lang="it-IT" sz="1800" dirty="0" smtClean="0">
                <a:solidFill>
                  <a:srgbClr val="000090"/>
                </a:solidFill>
                <a:latin typeface="Tahoma" charset="0"/>
                <a:sym typeface="Symbol" charset="2"/>
              </a:rPr>
              <a:t> </a:t>
            </a:r>
            <a:r>
              <a:rPr lang="it-IT" sz="1800" dirty="0" err="1" smtClean="0">
                <a:solidFill>
                  <a:srgbClr val="000090"/>
                </a:solidFill>
                <a:latin typeface="Tahoma" charset="0"/>
                <a:sym typeface="Symbol" charset="2"/>
              </a:rPr>
              <a:t>constants</a:t>
            </a:r>
            <a:r>
              <a:rPr lang="it-IT" sz="1800" dirty="0" smtClean="0">
                <a:solidFill>
                  <a:srgbClr val="000090"/>
                </a:solidFill>
                <a:latin typeface="Tahoma" charset="0"/>
                <a:sym typeface="Symbol" charset="2"/>
              </a:rPr>
              <a:t> and the </a:t>
            </a:r>
            <a:r>
              <a:rPr lang="it-IT" sz="1800" dirty="0" err="1" smtClean="0">
                <a:solidFill>
                  <a:srgbClr val="000090"/>
                </a:solidFill>
                <a:latin typeface="Tahoma" charset="0"/>
                <a:sym typeface="Symbol" charset="2"/>
              </a:rPr>
              <a:t>RoI-based</a:t>
            </a:r>
            <a:r>
              <a:rPr lang="it-IT" sz="1800" dirty="0" smtClean="0">
                <a:solidFill>
                  <a:srgbClr val="000090"/>
                </a:solidFill>
                <a:latin typeface="Tahoma" charset="0"/>
                <a:sym typeface="Symbol" charset="2"/>
              </a:rPr>
              <a:t> </a:t>
            </a:r>
            <a:r>
              <a:rPr lang="it-IT" sz="1800" dirty="0" err="1" smtClean="0">
                <a:solidFill>
                  <a:srgbClr val="000090"/>
                </a:solidFill>
                <a:latin typeface="Tahoma" charset="0"/>
                <a:sym typeface="Symbol" charset="2"/>
              </a:rPr>
              <a:t>strategy</a:t>
            </a:r>
            <a:r>
              <a:rPr lang="it-IT" sz="1800" dirty="0" smtClean="0">
                <a:solidFill>
                  <a:srgbClr val="000090"/>
                </a:solidFill>
                <a:latin typeface="Tahoma" charset="0"/>
                <a:sym typeface="Symbol" charset="2"/>
              </a:rPr>
              <a:t> in the EF </a:t>
            </a:r>
            <a:r>
              <a:rPr lang="it-IT" sz="1800" dirty="0" err="1" smtClean="0">
                <a:solidFill>
                  <a:srgbClr val="000090"/>
                </a:solidFill>
                <a:latin typeface="Tahoma" charset="0"/>
                <a:sym typeface="Symbol" charset="2"/>
              </a:rPr>
              <a:t>algorirthm</a:t>
            </a:r>
            <a:endParaRPr lang="it-IT" sz="1800" dirty="0">
              <a:solidFill>
                <a:srgbClr val="00009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1167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1167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32E2AF-6C09-C74A-BD05-20F7671DD3E8}" type="slidenum">
              <a:rPr lang="en-US"/>
              <a:pPr/>
              <a:t>15</a:t>
            </a:fld>
            <a:endParaRPr lang="en-US"/>
          </a:p>
        </p:txBody>
      </p:sp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5717"/>
          <a:lstStyle/>
          <a:p>
            <a:pPr eaLnBrk="1" hangingPunct="1">
              <a:defRPr/>
            </a:pPr>
            <a:r>
              <a:rPr lang="en-US">
                <a:solidFill>
                  <a:srgbClr val="CC0000"/>
                </a:solidFill>
                <a:ea typeface="+mj-ea"/>
                <a:cs typeface="+mj-cs"/>
              </a:rPr>
              <a:t>L2 ID Tracking</a:t>
            </a:r>
          </a:p>
        </p:txBody>
      </p:sp>
      <p:sp>
        <p:nvSpPr>
          <p:cNvPr id="11674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084763" y="935038"/>
            <a:ext cx="4032250" cy="5465762"/>
          </a:xfrm>
        </p:spPr>
        <p:txBody>
          <a:bodyPr/>
          <a:lstStyle/>
          <a:p>
            <a:pPr eaLnBrk="1" hangingPunct="1">
              <a:buNone/>
            </a:pPr>
            <a:r>
              <a:rPr lang="en-US" sz="1800" dirty="0">
                <a:solidFill>
                  <a:schemeClr val="accent2"/>
                </a:solidFill>
              </a:rPr>
              <a:t>Three L2 tracking algorithms:</a:t>
            </a:r>
          </a:p>
          <a:p>
            <a:pPr marL="349250" lvl="1" indent="-120650" eaLnBrk="1" hangingPunct="1"/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Si Track</a:t>
            </a:r>
            <a:r>
              <a:rPr lang="en-US" sz="1400" dirty="0"/>
              <a:t>: </a:t>
            </a:r>
            <a:r>
              <a:rPr lang="en-US" sz="1400" dirty="0" err="1"/>
              <a:t>Combinatoric</a:t>
            </a:r>
            <a:r>
              <a:rPr lang="en-US" sz="1400" dirty="0"/>
              <a:t> search for track seeds in innermost Si layers and their extension into tracks in outer Si layers. Si </a:t>
            </a:r>
            <a:r>
              <a:rPr lang="en-US" sz="1400" dirty="0" err="1"/>
              <a:t>algo</a:t>
            </a:r>
            <a:r>
              <a:rPr lang="en-US" sz="1400" dirty="0"/>
              <a:t> with TRT extension. </a:t>
            </a:r>
          </a:p>
          <a:p>
            <a:pPr marL="349250" lvl="1" indent="-120650" eaLnBrk="1" hangingPunct="1"/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IDSCAN</a:t>
            </a:r>
            <a:r>
              <a:rPr lang="en-US" sz="1400" dirty="0"/>
              <a:t>: use </a:t>
            </a:r>
            <a:r>
              <a:rPr lang="en-US" sz="1400" dirty="0" err="1"/>
              <a:t>histogramming</a:t>
            </a:r>
            <a:r>
              <a:rPr lang="en-US" sz="1400" dirty="0"/>
              <a:t> techniques to find </a:t>
            </a:r>
            <a:r>
              <a:rPr lang="en-US" sz="1400" dirty="0" err="1"/>
              <a:t>z</a:t>
            </a:r>
            <a:r>
              <a:rPr lang="en-US" sz="1400" dirty="0"/>
              <a:t>-position of the IP and identify tracks originating from there. Si </a:t>
            </a:r>
            <a:r>
              <a:rPr lang="en-US" sz="1400" dirty="0" err="1"/>
              <a:t>algo</a:t>
            </a:r>
            <a:r>
              <a:rPr lang="en-US" sz="1400" dirty="0"/>
              <a:t> with TRT extension.</a:t>
            </a:r>
          </a:p>
          <a:p>
            <a:pPr marL="349250" lvl="1" indent="-120650" eaLnBrk="1" hangingPunct="1"/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TRTSegFinder</a:t>
            </a:r>
            <a:r>
              <a:rPr lang="en-US" sz="1400" dirty="0"/>
              <a:t>: TRT-only algorithm looking for segments in the TRT.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sz="1800" b="1" dirty="0">
                <a:solidFill>
                  <a:schemeClr val="accent2"/>
                </a:solidFill>
              </a:rPr>
              <a:t>Goal:</a:t>
            </a:r>
            <a:r>
              <a:rPr lang="en-US" sz="1800" dirty="0"/>
              <a:t> Record as many ID tracks as possible, do not introduce biases in selection, keep rate at acceptable levels.</a:t>
            </a:r>
          </a:p>
          <a:p>
            <a:pPr eaLnBrk="1" hangingPunct="1">
              <a:buFontTx/>
              <a:buNone/>
            </a:pPr>
            <a:endParaRPr lang="en-US" sz="800" dirty="0"/>
          </a:p>
          <a:p>
            <a:pPr eaLnBrk="1" hangingPunct="1">
              <a:buFontTx/>
              <a:buNone/>
            </a:pPr>
            <a:r>
              <a:rPr lang="en-US" sz="1800" b="1" dirty="0">
                <a:solidFill>
                  <a:schemeClr val="accent2"/>
                </a:solidFill>
              </a:rPr>
              <a:t>Secondary goal:</a:t>
            </a:r>
            <a:r>
              <a:rPr lang="en-US" sz="1800" dirty="0"/>
              <a:t> to the extend possible, try to use machinery, setup, algorithms, etc. that are used for collisions.</a:t>
            </a:r>
          </a:p>
          <a:p>
            <a:pPr eaLnBrk="1" hangingPunct="1"/>
            <a:endParaRPr lang="en-US" sz="1800" dirty="0"/>
          </a:p>
        </p:txBody>
      </p:sp>
      <p:pic>
        <p:nvPicPr>
          <p:cNvPr id="11674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1219200"/>
            <a:ext cx="4706938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1187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1187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DEC9D2-F526-BD45-88D7-1C0369E26DDB}" type="slidenum">
              <a:rPr lang="en-US"/>
              <a:pPr/>
              <a:t>16</a:t>
            </a:fld>
            <a:endParaRPr lang="en-US"/>
          </a:p>
        </p:txBody>
      </p:sp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5717"/>
          <a:lstStyle/>
          <a:p>
            <a:pPr eaLnBrk="1" hangingPunct="1">
              <a:defRPr/>
            </a:pPr>
            <a:r>
              <a:rPr lang="en-US" dirty="0">
                <a:solidFill>
                  <a:srgbClr val="CC0000"/>
                </a:solidFill>
                <a:ea typeface="+mj-ea"/>
                <a:cs typeface="+mj-cs"/>
              </a:rPr>
              <a:t>L2 ID Tracking:</a:t>
            </a:r>
            <a:r>
              <a:rPr lang="en-US" dirty="0" smtClean="0">
                <a:solidFill>
                  <a:srgbClr val="CC0000"/>
                </a:solidFill>
                <a:ea typeface="+mj-ea"/>
                <a:cs typeface="+mj-cs"/>
              </a:rPr>
              <a:t> Performance</a:t>
            </a:r>
            <a:endParaRPr lang="en-US" dirty="0">
              <a:solidFill>
                <a:srgbClr val="CC0000"/>
              </a:solidFill>
              <a:ea typeface="+mj-ea"/>
              <a:cs typeface="+mj-cs"/>
            </a:endParaRPr>
          </a:p>
        </p:txBody>
      </p:sp>
      <p:sp>
        <p:nvSpPr>
          <p:cNvPr id="118791" name="Rectangle 5"/>
          <p:cNvSpPr>
            <a:spLocks/>
          </p:cNvSpPr>
          <p:nvPr/>
        </p:nvSpPr>
        <p:spPr bwMode="auto">
          <a:xfrm>
            <a:off x="312738" y="1014413"/>
            <a:ext cx="8518525" cy="1652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276225" indent="-276225" defTabSz="642938">
              <a:lnSpc>
                <a:spcPct val="90000"/>
              </a:lnSpc>
              <a:spcBef>
                <a:spcPts val="1400"/>
              </a:spcBef>
              <a:buFont typeface="Wingdings" charset="2"/>
              <a:buChar char="§"/>
              <a:tabLst>
                <a:tab pos="1071563" algn="l"/>
              </a:tabLst>
            </a:pPr>
            <a:r>
              <a:rPr lang="en-US" sz="2100" dirty="0">
                <a:solidFill>
                  <a:srgbClr val="000090"/>
                </a:solidFill>
                <a:latin typeface="Tahoma" charset="0"/>
                <a:sym typeface="Palatino" charset="0"/>
              </a:rPr>
              <a:t>Trigger chain starting with all L1 accepted events and involving an OR of any L2 tracking algorithm finding tracks.</a:t>
            </a:r>
          </a:p>
          <a:p>
            <a:pPr marL="276225" indent="-276225" defTabSz="642938">
              <a:lnSpc>
                <a:spcPct val="90000"/>
              </a:lnSpc>
              <a:spcBef>
                <a:spcPts val="1400"/>
              </a:spcBef>
              <a:buFont typeface="Wingdings" charset="2"/>
              <a:buChar char="§"/>
              <a:tabLst>
                <a:tab pos="1071563" algn="l"/>
              </a:tabLst>
            </a:pPr>
            <a:r>
              <a:rPr lang="en-US" sz="2100" dirty="0">
                <a:solidFill>
                  <a:srgbClr val="000090"/>
                </a:solidFill>
                <a:latin typeface="Tahoma" charset="0"/>
                <a:sym typeface="Palatino" charset="0"/>
              </a:rPr>
              <a:t>Allowed collection of a good fraction of cosmic </a:t>
            </a:r>
            <a:r>
              <a:rPr lang="en-US" sz="2100" dirty="0" err="1">
                <a:solidFill>
                  <a:srgbClr val="000090"/>
                </a:solidFill>
                <a:latin typeface="Tahoma" charset="0"/>
                <a:sym typeface="Palatino" charset="0"/>
              </a:rPr>
              <a:t>muons</a:t>
            </a:r>
            <a:r>
              <a:rPr lang="en-US" sz="2100" dirty="0">
                <a:solidFill>
                  <a:srgbClr val="000090"/>
                </a:solidFill>
                <a:latin typeface="Tahoma" charset="0"/>
                <a:sym typeface="Palatino" charset="0"/>
              </a:rPr>
              <a:t> passing through the inner detector, with no significant biases</a:t>
            </a:r>
          </a:p>
        </p:txBody>
      </p:sp>
      <p:pic>
        <p:nvPicPr>
          <p:cNvPr id="16558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2925762"/>
            <a:ext cx="4268787" cy="339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879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3284538"/>
            <a:ext cx="4392613" cy="309721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u="sng" dirty="0">
                <a:solidFill>
                  <a:schemeClr val="accent2"/>
                </a:solidFill>
              </a:rPr>
              <a:t>Performance: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Uniform event efficiency of &gt;99% for “golden Si” tracks.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Fake rates 0.01%-1%.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Algorithms complementary.</a:t>
            </a:r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Rerun 1 month later: HLT tracking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works out of the box, despite some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changes in the detector configuration!</a:t>
            </a: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3340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The ATLAS HLT has been fully tested under actual data taking conditions</a:t>
            </a:r>
          </a:p>
          <a:p>
            <a:pPr lvl="1"/>
            <a:r>
              <a:rPr lang="en-GB" dirty="0" smtClean="0"/>
              <a:t>Algorithms for L2 and EF</a:t>
            </a:r>
          </a:p>
          <a:p>
            <a:pPr lvl="1"/>
            <a:r>
              <a:rPr lang="en-GB" dirty="0" smtClean="0"/>
              <a:t>Configuration</a:t>
            </a:r>
          </a:p>
          <a:p>
            <a:pPr lvl="1"/>
            <a:r>
              <a:rPr lang="en-GB" dirty="0" smtClean="0"/>
              <a:t>Steering</a:t>
            </a:r>
          </a:p>
          <a:p>
            <a:pPr lvl="1"/>
            <a:r>
              <a:rPr lang="en-GB" dirty="0" smtClean="0"/>
              <a:t>Monitoring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HLT actively contributed to data taking</a:t>
            </a:r>
          </a:p>
          <a:p>
            <a:pPr lvl="1"/>
            <a:r>
              <a:rPr lang="en-GB" dirty="0" smtClean="0"/>
              <a:t>HLT infrastructure used for streaming in single beam and cosmic ray operation</a:t>
            </a:r>
          </a:p>
          <a:p>
            <a:pPr lvl="1"/>
            <a:r>
              <a:rPr lang="en-GB" dirty="0" smtClean="0"/>
              <a:t>Vital use of L2 tracking for collection of cosmic tracks to be used for Inner Detector alignment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dirty="0" smtClean="0"/>
              <a:t>HLT commissioning is progressing well and there is ongoing work in different areas to be ready for LHC operation</a:t>
            </a:r>
          </a:p>
          <a:p>
            <a:pPr lvl="1"/>
            <a:r>
              <a:rPr lang="en-GB" dirty="0" smtClean="0"/>
              <a:t>Monitoring improvements</a:t>
            </a:r>
          </a:p>
          <a:p>
            <a:pPr lvl="1"/>
            <a:r>
              <a:rPr lang="en-GB" dirty="0" smtClean="0"/>
              <a:t>Speeding up boot-up and configure transitions</a:t>
            </a:r>
          </a:p>
          <a:p>
            <a:pPr lvl="1"/>
            <a:r>
              <a:rPr lang="en-GB" dirty="0" smtClean="0"/>
              <a:t>Continue measuring performance with cosmic running</a:t>
            </a:r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F707-3DEE-D044-A5EA-DCF65DC95A1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2838" y="3656013"/>
            <a:ext cx="2520950" cy="283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65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6374" y="809625"/>
            <a:ext cx="4820001" cy="284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6501" name="AutoShape 5"/>
          <p:cNvSpPr>
            <a:spLocks noChangeArrowheads="1"/>
          </p:cNvSpPr>
          <p:nvPr/>
        </p:nvSpPr>
        <p:spPr bwMode="auto">
          <a:xfrm>
            <a:off x="4025900" y="6251575"/>
            <a:ext cx="4684713" cy="225425"/>
          </a:xfrm>
          <a:prstGeom prst="roundRect">
            <a:avLst>
              <a:gd name="adj" fmla="val 639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14325" y="1265238"/>
            <a:ext cx="3681413" cy="4808537"/>
          </a:xfrm>
        </p:spPr>
        <p:txBody>
          <a:bodyPr lIns="0" tIns="0" rIns="0" bIns="0"/>
          <a:lstStyle/>
          <a:p>
            <a:pPr marL="431800" indent="-323850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/>
              <a:t>Hot cells in the eta region around 0.475 are seen by the HLT monitoring and by the detector monitoring. Plots normalized </a:t>
            </a:r>
            <a:r>
              <a:rPr lang="en-GB" sz="2000" dirty="0" err="1"/>
              <a:t>wrt</a:t>
            </a:r>
            <a:r>
              <a:rPr lang="en-GB" sz="2000" dirty="0"/>
              <a:t> the counting of the bin 0.475.</a:t>
            </a:r>
          </a:p>
          <a:p>
            <a:pPr marL="431800" indent="-323850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2000" dirty="0"/>
          </a:p>
          <a:p>
            <a:pPr marL="431800" indent="-323850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2000" dirty="0"/>
          </a:p>
          <a:p>
            <a:pPr marL="431800" indent="-323850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/>
              <a:t>Cross checking possible. </a:t>
            </a:r>
            <a:r>
              <a:rPr lang="en-GB" sz="2000" dirty="0" err="1"/>
              <a:t>Calo</a:t>
            </a:r>
            <a:r>
              <a:rPr lang="en-GB" sz="2000" dirty="0"/>
              <a:t> Trigger functional and may help identifying hot detector regions. 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7259638" y="1330325"/>
            <a:ext cx="1244600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</a:tabLst>
            </a:pPr>
            <a:r>
              <a:rPr lang="en-GB" sz="1100">
                <a:solidFill>
                  <a:srgbClr val="FFFFFF"/>
                </a:solidFill>
                <a:ea typeface="Arial" charset="0"/>
                <a:cs typeface="Arial" charset="0"/>
              </a:rPr>
              <a:t>Hardware issues addressed during shutdown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7248525" y="3979863"/>
            <a:ext cx="1204913" cy="54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</a:tabLst>
            </a:pPr>
            <a:r>
              <a:rPr lang="en-GB" sz="1100">
                <a:solidFill>
                  <a:srgbClr val="FFFFFF"/>
                </a:solidFill>
                <a:ea typeface="Arial" charset="0"/>
                <a:cs typeface="Arial" charset="0"/>
              </a:rPr>
              <a:t>Hardware issues addressed during shutdown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6562725" y="5715000"/>
            <a:ext cx="1573213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  <a:tab pos="1312863" algn="l"/>
              </a:tabLst>
            </a:pPr>
            <a:r>
              <a:rPr lang="en-GB" sz="1300">
                <a:solidFill>
                  <a:srgbClr val="FFFFFF"/>
                </a:solidFill>
                <a:ea typeface="Arial" charset="0"/>
                <a:cs typeface="Arial" charset="0"/>
              </a:rPr>
              <a:t>ATLAS preliminary</a:t>
            </a:r>
          </a:p>
        </p:txBody>
      </p:sp>
      <p:sp>
        <p:nvSpPr>
          <p:cNvPr id="106507" name="Oval 11"/>
          <p:cNvSpPr>
            <a:spLocks noChangeArrowheads="1"/>
          </p:cNvSpPr>
          <p:nvPr/>
        </p:nvSpPr>
        <p:spPr bwMode="auto">
          <a:xfrm>
            <a:off x="6837363" y="992188"/>
            <a:ext cx="219075" cy="133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08" name="Oval 12"/>
          <p:cNvSpPr>
            <a:spLocks noChangeArrowheads="1"/>
          </p:cNvSpPr>
          <p:nvPr/>
        </p:nvSpPr>
        <p:spPr bwMode="auto">
          <a:xfrm>
            <a:off x="6834188" y="1292225"/>
            <a:ext cx="219075" cy="1476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09" name="Oval 13"/>
          <p:cNvSpPr>
            <a:spLocks noChangeArrowheads="1"/>
          </p:cNvSpPr>
          <p:nvPr/>
        </p:nvSpPr>
        <p:spPr bwMode="auto">
          <a:xfrm>
            <a:off x="6973888" y="4630738"/>
            <a:ext cx="219075" cy="1825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10" name="Oval 14"/>
          <p:cNvSpPr>
            <a:spLocks noChangeArrowheads="1"/>
          </p:cNvSpPr>
          <p:nvPr/>
        </p:nvSpPr>
        <p:spPr bwMode="auto">
          <a:xfrm>
            <a:off x="6977063" y="4046538"/>
            <a:ext cx="193675" cy="1714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5108575" y="2925763"/>
            <a:ext cx="1303338" cy="54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</a:tabLst>
            </a:pPr>
            <a:r>
              <a:rPr lang="en-GB" sz="1100">
                <a:solidFill>
                  <a:srgbClr val="000000"/>
                </a:solidFill>
                <a:ea typeface="Arial" charset="0"/>
                <a:cs typeface="Arial" charset="0"/>
              </a:rPr>
              <a:t>Hardware issues addressed during shutdown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8604250" y="4418013"/>
            <a:ext cx="539750" cy="24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200">
                <a:solidFill>
                  <a:srgbClr val="000000"/>
                </a:solidFill>
                <a:ea typeface="Arial" charset="0"/>
                <a:cs typeface="Arial" charset="0"/>
              </a:rPr>
              <a:t>MeV</a:t>
            </a:r>
          </a:p>
        </p:txBody>
      </p:sp>
      <p:sp>
        <p:nvSpPr>
          <p:cNvPr id="106513" name="AutoShape 17"/>
          <p:cNvSpPr>
            <a:spLocks noChangeArrowheads="1"/>
          </p:cNvSpPr>
          <p:nvPr/>
        </p:nvSpPr>
        <p:spPr bwMode="auto">
          <a:xfrm>
            <a:off x="6181725" y="3673475"/>
            <a:ext cx="1825625" cy="304800"/>
          </a:xfrm>
          <a:prstGeom prst="roundRect">
            <a:avLst>
              <a:gd name="adj" fmla="val 472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473825" y="3768725"/>
            <a:ext cx="2081213" cy="24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200">
                <a:solidFill>
                  <a:srgbClr val="000000"/>
                </a:solidFill>
                <a:ea typeface="Arial" charset="0"/>
                <a:cs typeface="Arial" charset="0"/>
              </a:rPr>
              <a:t>Detector Online monitoring</a:t>
            </a:r>
          </a:p>
        </p:txBody>
      </p:sp>
      <p:sp>
        <p:nvSpPr>
          <p:cNvPr id="175003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CC0000"/>
                </a:solidFill>
                <a:ea typeface="+mj-ea"/>
                <a:cs typeface="+mj-cs"/>
              </a:rPr>
              <a:t>L2 </a:t>
            </a:r>
            <a:r>
              <a:rPr lang="en-GB" dirty="0" err="1">
                <a:solidFill>
                  <a:srgbClr val="CC0000"/>
                </a:solidFill>
                <a:ea typeface="+mj-ea"/>
                <a:cs typeface="+mj-cs"/>
              </a:rPr>
              <a:t>Calo</a:t>
            </a:r>
            <a:r>
              <a:rPr lang="en-GB" dirty="0">
                <a:solidFill>
                  <a:srgbClr val="CC0000"/>
                </a:solidFill>
                <a:ea typeface="+mj-ea"/>
                <a:cs typeface="+mj-cs"/>
              </a:rPr>
              <a:t>: HLT feedback to the Detector</a:t>
            </a:r>
            <a:endParaRPr lang="en-US" dirty="0">
              <a:solidFill>
                <a:srgbClr val="CC0000"/>
              </a:solidFill>
              <a:ea typeface="+mj-ea"/>
              <a:cs typeface="+mj-cs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F707-3DEE-D044-A5EA-DCF65DC95A1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1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1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F0DB-90E1-F54C-87DD-E76B7E5347D8}" type="slidenum">
              <a:rPr lang="en-US"/>
              <a:pPr/>
              <a:t>1</a:t>
            </a:fld>
            <a:endParaRPr lang="en-US"/>
          </a:p>
        </p:txBody>
      </p:sp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762000" y="2514600"/>
            <a:ext cx="3733800" cy="37338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Trigger/DAQ Architecture</a:t>
            </a:r>
          </a:p>
        </p:txBody>
      </p:sp>
      <p:sp>
        <p:nvSpPr>
          <p:cNvPr id="652292" name="Text Box 4"/>
          <p:cNvSpPr txBox="1">
            <a:spLocks noChangeArrowheads="1"/>
          </p:cNvSpPr>
          <p:nvPr/>
        </p:nvSpPr>
        <p:spPr bwMode="auto">
          <a:xfrm>
            <a:off x="5178425" y="3079750"/>
            <a:ext cx="2120900" cy="258445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  <a:alpha val="39999"/>
                </a:srgbClr>
              </a:gs>
              <a:gs pos="5000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 cap="sq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0"/>
              </a:spcBef>
            </a:pPr>
            <a:endParaRPr kumimoji="1" lang="en-US" sz="1200" b="1">
              <a:solidFill>
                <a:schemeClr val="tx1"/>
              </a:solidFill>
              <a:latin typeface="Comic Sans MS" charset="0"/>
            </a:endParaRPr>
          </a:p>
          <a:p>
            <a:pPr algn="r" eaLnBrk="0" hangingPunct="0">
              <a:spcBef>
                <a:spcPct val="0"/>
              </a:spcBef>
            </a:pPr>
            <a:endParaRPr kumimoji="1" lang="en-US" sz="1200" b="1">
              <a:solidFill>
                <a:schemeClr val="tx1"/>
              </a:solidFill>
              <a:latin typeface="Comic Sans MS" charset="0"/>
            </a:endParaRP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D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A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T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A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F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L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O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W</a:t>
            </a:r>
          </a:p>
          <a:p>
            <a:pPr algn="r" eaLnBrk="0" hangingPunct="0">
              <a:spcBef>
                <a:spcPct val="0"/>
              </a:spcBef>
            </a:pPr>
            <a:endParaRPr kumimoji="1" lang="en-US" sz="1400" b="1">
              <a:solidFill>
                <a:schemeClr val="tx1"/>
              </a:solidFill>
              <a:latin typeface="Comic Sans MS" charset="0"/>
            </a:endParaRPr>
          </a:p>
          <a:p>
            <a:pPr algn="r" eaLnBrk="0" hangingPunct="0">
              <a:spcBef>
                <a:spcPct val="0"/>
              </a:spcBef>
            </a:pPr>
            <a:endParaRPr kumimoji="1" lang="en-US" sz="1400" b="1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652293" name="Text Box 5"/>
          <p:cNvSpPr txBox="1">
            <a:spLocks noChangeArrowheads="1"/>
          </p:cNvSpPr>
          <p:nvPr/>
        </p:nvSpPr>
        <p:spPr bwMode="auto">
          <a:xfrm>
            <a:off x="5278438" y="4179888"/>
            <a:ext cx="1698625" cy="1104900"/>
          </a:xfrm>
          <a:prstGeom prst="rect">
            <a:avLst/>
          </a:prstGeom>
          <a:solidFill>
            <a:srgbClr val="DCDCE2">
              <a:alpha val="70000"/>
            </a:srgbClr>
          </a:solidFill>
          <a:ln w="6350" cap="sq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0"/>
              </a:spcBef>
            </a:pPr>
            <a:endParaRPr kumimoji="1" lang="en-US" sz="14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endParaRPr kumimoji="1" lang="en-US" sz="18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1" lang="en-US" sz="1600" b="1">
                <a:solidFill>
                  <a:schemeClr val="tx1"/>
                </a:solidFill>
                <a:latin typeface="Comic Sans MS" charset="0"/>
              </a:rPr>
              <a:t>	     </a:t>
            </a: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EB</a:t>
            </a:r>
            <a:endParaRPr kumimoji="1" lang="en-US" sz="1800" b="1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652294" name="Text Box 6"/>
          <p:cNvSpPr txBox="1">
            <a:spLocks noChangeArrowheads="1"/>
          </p:cNvSpPr>
          <p:nvPr/>
        </p:nvSpPr>
        <p:spPr bwMode="auto">
          <a:xfrm>
            <a:off x="5278438" y="2943225"/>
            <a:ext cx="1698625" cy="1011238"/>
          </a:xfrm>
          <a:prstGeom prst="rect">
            <a:avLst/>
          </a:prstGeom>
          <a:solidFill>
            <a:srgbClr val="DCDCE2">
              <a:alpha val="70000"/>
            </a:srgbClr>
          </a:solidFill>
          <a:ln w="6350" cap="sq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0"/>
              </a:spcBef>
            </a:pPr>
            <a:endParaRPr kumimoji="1" lang="en-US" sz="14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endParaRPr kumimoji="1" lang="en-US" sz="14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	   ROS</a:t>
            </a:r>
            <a:endParaRPr kumimoji="1" lang="en-US" sz="1800" b="1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652295" name="Text Box 7"/>
          <p:cNvSpPr txBox="1">
            <a:spLocks noChangeArrowheads="1"/>
          </p:cNvSpPr>
          <p:nvPr/>
        </p:nvSpPr>
        <p:spPr bwMode="auto">
          <a:xfrm>
            <a:off x="1919288" y="3100388"/>
            <a:ext cx="2120900" cy="2536825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  <a:alpha val="39999"/>
                </a:srgbClr>
              </a:gs>
              <a:gs pos="5000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 cap="sq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1" lang="en-US" sz="1600" b="1">
                <a:solidFill>
                  <a:schemeClr val="tx1"/>
                </a:solidFill>
                <a:latin typeface="Comic Sans MS" charset="0"/>
              </a:rPr>
              <a:t>H</a:t>
            </a: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1" lang="en-US" sz="1600" b="1">
                <a:solidFill>
                  <a:schemeClr val="tx1"/>
                </a:solidFill>
                <a:latin typeface="Comic Sans MS" charset="0"/>
              </a:rPr>
              <a:t>L</a:t>
            </a: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1" lang="en-US" sz="1600" b="1">
                <a:solidFill>
                  <a:schemeClr val="tx1"/>
                </a:solidFill>
                <a:latin typeface="Comic Sans MS" charset="0"/>
              </a:rPr>
              <a:t>T</a:t>
            </a: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652296" name="Text Box 8"/>
          <p:cNvSpPr txBox="1">
            <a:spLocks noChangeArrowheads="1"/>
          </p:cNvSpPr>
          <p:nvPr/>
        </p:nvSpPr>
        <p:spPr bwMode="auto">
          <a:xfrm>
            <a:off x="1908175" y="1747838"/>
            <a:ext cx="2119313" cy="581025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  <a:alpha val="39999"/>
                </a:srgbClr>
              </a:gs>
              <a:gs pos="5000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 cap="sq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en-US" sz="1600" b="1">
                <a:solidFill>
                  <a:schemeClr val="tx1"/>
                </a:solidFill>
                <a:latin typeface="Comic Sans MS" charset="0"/>
              </a:rPr>
              <a:t>LV</a:t>
            </a:r>
          </a:p>
          <a:p>
            <a:pPr algn="l" eaLnBrk="0" hangingPunct="0">
              <a:spcBef>
                <a:spcPct val="0"/>
              </a:spcBef>
            </a:pPr>
            <a:r>
              <a:rPr kumimoji="1" lang="en-US" sz="1600" b="1">
                <a:solidFill>
                  <a:schemeClr val="tx1"/>
                </a:solidFill>
                <a:latin typeface="Comic Sans MS" charset="0"/>
              </a:rPr>
              <a:t>L1</a:t>
            </a:r>
            <a:endParaRPr kumimoji="1" lang="en-US" sz="1800" b="1">
              <a:solidFill>
                <a:schemeClr val="tx1"/>
              </a:solidFill>
              <a:latin typeface="Comic Sans MS" charset="0"/>
            </a:endParaRPr>
          </a:p>
        </p:txBody>
      </p:sp>
      <p:pic>
        <p:nvPicPr>
          <p:cNvPr id="652297" name="Picture 9"/>
          <p:cNvPicPr>
            <a:picLocks noChangeAspect="1" noChangeArrowheads="1"/>
          </p:cNvPicPr>
          <p:nvPr/>
        </p:nvPicPr>
        <p:blipFill>
          <a:blip r:embed="rId3">
            <a:alphaModFix amt="65000"/>
          </a:blip>
          <a:srcRect/>
          <a:stretch>
            <a:fillRect/>
          </a:stretch>
        </p:blipFill>
        <p:spPr bwMode="auto">
          <a:xfrm>
            <a:off x="3001963" y="1763713"/>
            <a:ext cx="760412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2298" name="Text Box 10"/>
          <p:cNvSpPr txBox="1">
            <a:spLocks noChangeArrowheads="1"/>
          </p:cNvSpPr>
          <p:nvPr/>
        </p:nvSpPr>
        <p:spPr bwMode="auto">
          <a:xfrm>
            <a:off x="5189538" y="1700213"/>
            <a:ext cx="2120900" cy="942975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  <a:alpha val="39999"/>
                </a:srgbClr>
              </a:gs>
              <a:gs pos="5000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 cap="sq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D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E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T 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RO</a:t>
            </a:r>
            <a:endParaRPr kumimoji="1" lang="en-US" sz="1800" b="1">
              <a:solidFill>
                <a:schemeClr val="tx1"/>
              </a:solidFill>
              <a:latin typeface="Comic Sans MS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54638" y="1254125"/>
            <a:ext cx="1463675" cy="657225"/>
            <a:chOff x="3696" y="806"/>
            <a:chExt cx="999" cy="414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696" y="806"/>
              <a:ext cx="199" cy="414"/>
              <a:chOff x="3656" y="1276"/>
              <a:chExt cx="199" cy="1448"/>
            </a:xfrm>
          </p:grpSpPr>
          <p:sp>
            <p:nvSpPr>
              <p:cNvPr id="652301" name="Line 13"/>
              <p:cNvSpPr>
                <a:spLocks noChangeShapeType="1"/>
              </p:cNvSpPr>
              <p:nvPr/>
            </p:nvSpPr>
            <p:spPr bwMode="auto">
              <a:xfrm>
                <a:off x="3656" y="1276"/>
                <a:ext cx="0" cy="14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302" name="Line 14"/>
              <p:cNvSpPr>
                <a:spLocks noChangeShapeType="1"/>
              </p:cNvSpPr>
              <p:nvPr/>
            </p:nvSpPr>
            <p:spPr bwMode="auto">
              <a:xfrm>
                <a:off x="3855" y="1277"/>
                <a:ext cx="0" cy="14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303" name="Line 15"/>
              <p:cNvSpPr>
                <a:spLocks noChangeShapeType="1"/>
              </p:cNvSpPr>
              <p:nvPr/>
            </p:nvSpPr>
            <p:spPr bwMode="auto">
              <a:xfrm>
                <a:off x="3755" y="1276"/>
                <a:ext cx="0" cy="14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4101" y="806"/>
              <a:ext cx="199" cy="414"/>
              <a:chOff x="3656" y="1276"/>
              <a:chExt cx="199" cy="1448"/>
            </a:xfrm>
          </p:grpSpPr>
          <p:sp>
            <p:nvSpPr>
              <p:cNvPr id="652305" name="Line 17"/>
              <p:cNvSpPr>
                <a:spLocks noChangeShapeType="1"/>
              </p:cNvSpPr>
              <p:nvPr/>
            </p:nvSpPr>
            <p:spPr bwMode="auto">
              <a:xfrm>
                <a:off x="3656" y="1276"/>
                <a:ext cx="0" cy="14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306" name="Line 18"/>
              <p:cNvSpPr>
                <a:spLocks noChangeShapeType="1"/>
              </p:cNvSpPr>
              <p:nvPr/>
            </p:nvSpPr>
            <p:spPr bwMode="auto">
              <a:xfrm>
                <a:off x="3855" y="1277"/>
                <a:ext cx="0" cy="14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307" name="Line 19"/>
              <p:cNvSpPr>
                <a:spLocks noChangeShapeType="1"/>
              </p:cNvSpPr>
              <p:nvPr/>
            </p:nvSpPr>
            <p:spPr bwMode="auto">
              <a:xfrm>
                <a:off x="3755" y="1276"/>
                <a:ext cx="0" cy="14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4496" y="806"/>
              <a:ext cx="199" cy="414"/>
              <a:chOff x="3656" y="1276"/>
              <a:chExt cx="199" cy="1448"/>
            </a:xfrm>
          </p:grpSpPr>
          <p:sp>
            <p:nvSpPr>
              <p:cNvPr id="652309" name="Line 21"/>
              <p:cNvSpPr>
                <a:spLocks noChangeShapeType="1"/>
              </p:cNvSpPr>
              <p:nvPr/>
            </p:nvSpPr>
            <p:spPr bwMode="auto">
              <a:xfrm>
                <a:off x="3656" y="1276"/>
                <a:ext cx="0" cy="14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310" name="Line 22"/>
              <p:cNvSpPr>
                <a:spLocks noChangeShapeType="1"/>
              </p:cNvSpPr>
              <p:nvPr/>
            </p:nvSpPr>
            <p:spPr bwMode="auto">
              <a:xfrm>
                <a:off x="3855" y="1277"/>
                <a:ext cx="0" cy="14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311" name="Line 23"/>
              <p:cNvSpPr>
                <a:spLocks noChangeShapeType="1"/>
              </p:cNvSpPr>
              <p:nvPr/>
            </p:nvSpPr>
            <p:spPr bwMode="auto">
              <a:xfrm>
                <a:off x="3755" y="1276"/>
                <a:ext cx="0" cy="14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511800" y="2008188"/>
            <a:ext cx="1200150" cy="573087"/>
            <a:chOff x="3656" y="1276"/>
            <a:chExt cx="199" cy="1448"/>
          </a:xfrm>
        </p:grpSpPr>
        <p:sp>
          <p:nvSpPr>
            <p:cNvPr id="652313" name="Line 25"/>
            <p:cNvSpPr>
              <a:spLocks noChangeShapeType="1"/>
            </p:cNvSpPr>
            <p:nvPr/>
          </p:nvSpPr>
          <p:spPr bwMode="auto">
            <a:xfrm>
              <a:off x="3656" y="1276"/>
              <a:ext cx="0" cy="14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2314" name="Line 26"/>
            <p:cNvSpPr>
              <a:spLocks noChangeShapeType="1"/>
            </p:cNvSpPr>
            <p:nvPr/>
          </p:nvSpPr>
          <p:spPr bwMode="auto">
            <a:xfrm>
              <a:off x="3855" y="1277"/>
              <a:ext cx="0" cy="14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2315" name="Line 27"/>
            <p:cNvSpPr>
              <a:spLocks noChangeShapeType="1"/>
            </p:cNvSpPr>
            <p:nvPr/>
          </p:nvSpPr>
          <p:spPr bwMode="auto">
            <a:xfrm>
              <a:off x="3755" y="1276"/>
              <a:ext cx="0" cy="14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319713" y="1828800"/>
            <a:ext cx="1541462" cy="190500"/>
            <a:chOff x="3672" y="1056"/>
            <a:chExt cx="1052" cy="120"/>
          </a:xfrm>
        </p:grpSpPr>
        <p:sp>
          <p:nvSpPr>
            <p:cNvPr id="652317" name="Rectangle 29"/>
            <p:cNvSpPr>
              <a:spLocks noChangeArrowheads="1"/>
            </p:cNvSpPr>
            <p:nvPr/>
          </p:nvSpPr>
          <p:spPr bwMode="auto">
            <a:xfrm>
              <a:off x="3672" y="1056"/>
              <a:ext cx="244" cy="120"/>
            </a:xfrm>
            <a:prstGeom prst="rect">
              <a:avLst/>
            </a:prstGeom>
            <a:gradFill rotWithShape="0">
              <a:gsLst>
                <a:gs pos="0">
                  <a:srgbClr val="CCFF99">
                    <a:gamma/>
                    <a:shade val="46275"/>
                    <a:invGamma/>
                  </a:srgbClr>
                </a:gs>
                <a:gs pos="50000">
                  <a:srgbClr val="CCFF99"/>
                </a:gs>
                <a:gs pos="100000">
                  <a:srgbClr val="CC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652318" name="Rectangle 30"/>
            <p:cNvSpPr>
              <a:spLocks noChangeArrowheads="1"/>
            </p:cNvSpPr>
            <p:nvPr/>
          </p:nvSpPr>
          <p:spPr bwMode="auto">
            <a:xfrm>
              <a:off x="4088" y="1056"/>
              <a:ext cx="244" cy="120"/>
            </a:xfrm>
            <a:prstGeom prst="rect">
              <a:avLst/>
            </a:prstGeom>
            <a:gradFill rotWithShape="0">
              <a:gsLst>
                <a:gs pos="0">
                  <a:srgbClr val="CCFF99">
                    <a:gamma/>
                    <a:shade val="46275"/>
                    <a:invGamma/>
                  </a:srgbClr>
                </a:gs>
                <a:gs pos="50000">
                  <a:srgbClr val="CCFF99"/>
                </a:gs>
                <a:gs pos="100000">
                  <a:srgbClr val="CC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652319" name="Rectangle 31"/>
            <p:cNvSpPr>
              <a:spLocks noChangeArrowheads="1"/>
            </p:cNvSpPr>
            <p:nvPr/>
          </p:nvSpPr>
          <p:spPr bwMode="auto">
            <a:xfrm>
              <a:off x="4480" y="1056"/>
              <a:ext cx="244" cy="120"/>
            </a:xfrm>
            <a:prstGeom prst="rect">
              <a:avLst/>
            </a:prstGeom>
            <a:gradFill rotWithShape="0">
              <a:gsLst>
                <a:gs pos="0">
                  <a:srgbClr val="CCFF99">
                    <a:gamma/>
                    <a:shade val="46275"/>
                    <a:invGamma/>
                  </a:srgbClr>
                </a:gs>
                <a:gs pos="50000">
                  <a:srgbClr val="CCFF99"/>
                </a:gs>
                <a:gs pos="100000">
                  <a:srgbClr val="CC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</p:grpSp>
      <p:sp>
        <p:nvSpPr>
          <p:cNvPr id="652320" name="Text Box 32"/>
          <p:cNvSpPr txBox="1">
            <a:spLocks noChangeArrowheads="1"/>
          </p:cNvSpPr>
          <p:nvPr/>
        </p:nvSpPr>
        <p:spPr bwMode="auto">
          <a:xfrm>
            <a:off x="2212975" y="3049588"/>
            <a:ext cx="1744663" cy="1011237"/>
          </a:xfrm>
          <a:prstGeom prst="rect">
            <a:avLst/>
          </a:prstGeom>
          <a:solidFill>
            <a:srgbClr val="DCDCE2">
              <a:alpha val="70000"/>
            </a:srgbClr>
          </a:solidFill>
          <a:ln w="6350" cap="sq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LVL2</a:t>
            </a:r>
          </a:p>
          <a:p>
            <a:pPr algn="l" eaLnBrk="0" hangingPunct="0">
              <a:spcBef>
                <a:spcPct val="0"/>
              </a:spcBef>
            </a:pPr>
            <a:endParaRPr kumimoji="1" lang="en-US" sz="14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endParaRPr kumimoji="1" lang="en-US" sz="14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endParaRPr kumimoji="1" lang="en-US" sz="1800" b="1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652321" name="Text Box 33"/>
          <p:cNvSpPr txBox="1">
            <a:spLocks noChangeArrowheads="1"/>
          </p:cNvSpPr>
          <p:nvPr/>
        </p:nvSpPr>
        <p:spPr bwMode="auto">
          <a:xfrm>
            <a:off x="1524000" y="700088"/>
            <a:ext cx="996950" cy="36671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800" b="1" u="sng">
                <a:solidFill>
                  <a:srgbClr val="060275"/>
                </a:solidFill>
                <a:latin typeface="Comic Sans MS" charset="0"/>
              </a:rPr>
              <a:t>Trigger</a:t>
            </a:r>
            <a:endParaRPr kumimoji="1" lang="en-US" sz="24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52322" name="Text Box 34"/>
          <p:cNvSpPr txBox="1">
            <a:spLocks noChangeArrowheads="1"/>
          </p:cNvSpPr>
          <p:nvPr/>
        </p:nvSpPr>
        <p:spPr bwMode="auto">
          <a:xfrm>
            <a:off x="6827838" y="700088"/>
            <a:ext cx="715962" cy="36671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800" b="1" u="sng">
                <a:solidFill>
                  <a:srgbClr val="060275"/>
                </a:solidFill>
                <a:latin typeface="Comic Sans MS" charset="0"/>
              </a:rPr>
              <a:t>DAQ</a:t>
            </a:r>
          </a:p>
        </p:txBody>
      </p:sp>
      <p:sp>
        <p:nvSpPr>
          <p:cNvPr id="652323" name="Line 35"/>
          <p:cNvSpPr>
            <a:spLocks noChangeShapeType="1"/>
          </p:cNvSpPr>
          <p:nvPr/>
        </p:nvSpPr>
        <p:spPr bwMode="auto">
          <a:xfrm>
            <a:off x="4510088" y="990600"/>
            <a:ext cx="0" cy="5545138"/>
          </a:xfrm>
          <a:prstGeom prst="line">
            <a:avLst/>
          </a:prstGeom>
          <a:noFill/>
          <a:ln w="3175" cap="sq">
            <a:solidFill>
              <a:srgbClr val="060275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52324" name="Text Box 36"/>
          <p:cNvSpPr txBox="1">
            <a:spLocks noChangeArrowheads="1"/>
          </p:cNvSpPr>
          <p:nvPr/>
        </p:nvSpPr>
        <p:spPr bwMode="auto">
          <a:xfrm rot="5400000">
            <a:off x="3552031" y="1881982"/>
            <a:ext cx="663575" cy="274638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02016B"/>
                </a:solidFill>
                <a:latin typeface="Comic Sans MS" charset="0"/>
              </a:rPr>
              <a:t>2.5 </a:t>
            </a:r>
            <a:r>
              <a:rPr kumimoji="1" lang="en-US" sz="1200" b="1">
                <a:solidFill>
                  <a:srgbClr val="02016B"/>
                </a:solidFill>
                <a:latin typeface="Symbol" charset="2"/>
              </a:rPr>
              <a:t>m</a:t>
            </a:r>
            <a:r>
              <a:rPr kumimoji="1" lang="en-US" sz="1200" b="1">
                <a:solidFill>
                  <a:srgbClr val="02016B"/>
                </a:solidFill>
                <a:latin typeface="Comic Sans MS" charset="0"/>
              </a:rPr>
              <a:t>s</a:t>
            </a:r>
          </a:p>
        </p:txBody>
      </p:sp>
      <p:sp>
        <p:nvSpPr>
          <p:cNvPr id="652325" name="Text Box 37"/>
          <p:cNvSpPr txBox="1">
            <a:spLocks noChangeArrowheads="1"/>
          </p:cNvSpPr>
          <p:nvPr/>
        </p:nvSpPr>
        <p:spPr bwMode="auto">
          <a:xfrm>
            <a:off x="3241675" y="2935288"/>
            <a:ext cx="787400" cy="27463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02016B"/>
                </a:solidFill>
                <a:latin typeface="Comic Sans MS" charset="0"/>
              </a:rPr>
              <a:t>~ 10 ms</a:t>
            </a:r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2968625" y="1366838"/>
            <a:ext cx="2720975" cy="361950"/>
            <a:chOff x="2068" y="765"/>
            <a:chExt cx="1857" cy="276"/>
          </a:xfrm>
        </p:grpSpPr>
        <p:cxnSp>
          <p:nvCxnSpPr>
            <p:cNvPr id="652327" name="AutoShape 39"/>
            <p:cNvCxnSpPr>
              <a:cxnSpLocks noChangeShapeType="1"/>
              <a:stCxn id="652331" idx="3"/>
              <a:endCxn id="652296" idx="0"/>
            </p:cNvCxnSpPr>
            <p:nvPr/>
          </p:nvCxnSpPr>
          <p:spPr bwMode="auto">
            <a:xfrm rot="5400000">
              <a:off x="2865" y="36"/>
              <a:ext cx="208" cy="1802"/>
            </a:xfrm>
            <a:prstGeom prst="bentConnector3">
              <a:avLst>
                <a:gd name="adj1" fmla="val -11060"/>
              </a:avLst>
            </a:prstGeom>
            <a:noFill/>
            <a:ln w="28575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3659" y="765"/>
              <a:ext cx="266" cy="80"/>
              <a:chOff x="3659" y="965"/>
              <a:chExt cx="266" cy="80"/>
            </a:xfrm>
          </p:grpSpPr>
          <p:sp>
            <p:nvSpPr>
              <p:cNvPr id="652329" name="Oval 41"/>
              <p:cNvSpPr>
                <a:spLocks noChangeArrowheads="1"/>
              </p:cNvSpPr>
              <p:nvPr/>
            </p:nvSpPr>
            <p:spPr bwMode="auto">
              <a:xfrm>
                <a:off x="3659" y="965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330" name="Oval 42"/>
              <p:cNvSpPr>
                <a:spLocks noChangeArrowheads="1"/>
              </p:cNvSpPr>
              <p:nvPr/>
            </p:nvSpPr>
            <p:spPr bwMode="auto">
              <a:xfrm>
                <a:off x="3765" y="965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331" name="Oval 43"/>
              <p:cNvSpPr>
                <a:spLocks noChangeArrowheads="1"/>
              </p:cNvSpPr>
              <p:nvPr/>
            </p:nvSpPr>
            <p:spPr bwMode="auto">
              <a:xfrm>
                <a:off x="3861" y="965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041775" y="2039938"/>
            <a:ext cx="2716213" cy="292100"/>
            <a:chOff x="2800" y="1189"/>
            <a:chExt cx="1854" cy="184"/>
          </a:xfrm>
        </p:grpSpPr>
        <p:cxnSp>
          <p:nvCxnSpPr>
            <p:cNvPr id="652333" name="AutoShape 45"/>
            <p:cNvCxnSpPr>
              <a:cxnSpLocks noChangeShapeType="1"/>
              <a:stCxn id="652296" idx="3"/>
              <a:endCxn id="652337" idx="2"/>
            </p:cNvCxnSpPr>
            <p:nvPr/>
          </p:nvCxnSpPr>
          <p:spPr bwMode="auto">
            <a:xfrm>
              <a:off x="2800" y="1189"/>
              <a:ext cx="979" cy="144"/>
            </a:xfrm>
            <a:prstGeom prst="bentConnector3">
              <a:avLst>
                <a:gd name="adj1" fmla="val 25843"/>
              </a:avLst>
            </a:prstGeom>
            <a:noFill/>
            <a:ln w="3175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652334" name="AutoShape 46"/>
            <p:cNvCxnSpPr>
              <a:cxnSpLocks noChangeShapeType="1"/>
              <a:stCxn id="652338" idx="6"/>
              <a:endCxn id="652339" idx="2"/>
            </p:cNvCxnSpPr>
            <p:nvPr/>
          </p:nvCxnSpPr>
          <p:spPr bwMode="auto">
            <a:xfrm>
              <a:off x="4243" y="1333"/>
              <a:ext cx="347" cy="0"/>
            </a:xfrm>
            <a:prstGeom prst="straightConnector1">
              <a:avLst/>
            </a:prstGeom>
            <a:noFill/>
            <a:ln w="3175" cap="sq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52335" name="AutoShape 47"/>
            <p:cNvCxnSpPr>
              <a:cxnSpLocks noChangeShapeType="1"/>
              <a:stCxn id="652337" idx="6"/>
              <a:endCxn id="652338" idx="2"/>
            </p:cNvCxnSpPr>
            <p:nvPr/>
          </p:nvCxnSpPr>
          <p:spPr bwMode="auto">
            <a:xfrm>
              <a:off x="3843" y="1333"/>
              <a:ext cx="336" cy="0"/>
            </a:xfrm>
            <a:prstGeom prst="straightConnector1">
              <a:avLst/>
            </a:prstGeom>
            <a:noFill/>
            <a:ln w="3175" cap="sq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3779" y="1293"/>
              <a:ext cx="875" cy="80"/>
              <a:chOff x="3771" y="1717"/>
              <a:chExt cx="875" cy="80"/>
            </a:xfrm>
          </p:grpSpPr>
          <p:sp>
            <p:nvSpPr>
              <p:cNvPr id="652337" name="Oval 49"/>
              <p:cNvSpPr>
                <a:spLocks noChangeArrowheads="1"/>
              </p:cNvSpPr>
              <p:nvPr/>
            </p:nvSpPr>
            <p:spPr bwMode="auto">
              <a:xfrm>
                <a:off x="3771" y="1717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338" name="Oval 50"/>
              <p:cNvSpPr>
                <a:spLocks noChangeArrowheads="1"/>
              </p:cNvSpPr>
              <p:nvPr/>
            </p:nvSpPr>
            <p:spPr bwMode="auto">
              <a:xfrm>
                <a:off x="4171" y="1717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339" name="Oval 51"/>
              <p:cNvSpPr>
                <a:spLocks noChangeArrowheads="1"/>
              </p:cNvSpPr>
              <p:nvPr/>
            </p:nvSpPr>
            <p:spPr bwMode="auto">
              <a:xfrm>
                <a:off x="4582" y="1717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cxnSp>
        <p:nvCxnSpPr>
          <p:cNvPr id="652340" name="AutoShape 52"/>
          <p:cNvCxnSpPr>
            <a:cxnSpLocks noChangeShapeType="1"/>
            <a:stCxn id="652294" idx="2"/>
            <a:endCxn id="652320" idx="0"/>
          </p:cNvCxnSpPr>
          <p:nvPr/>
        </p:nvCxnSpPr>
        <p:spPr bwMode="auto">
          <a:xfrm rot="16200000" flipV="1">
            <a:off x="4154487" y="1981201"/>
            <a:ext cx="904875" cy="3041650"/>
          </a:xfrm>
          <a:prstGeom prst="bentConnector5">
            <a:avLst>
              <a:gd name="adj1" fmla="val -25264"/>
              <a:gd name="adj2" fmla="val 49634"/>
              <a:gd name="adj3" fmla="val 125264"/>
            </a:avLst>
          </a:prstGeom>
          <a:noFill/>
          <a:ln w="28575" cap="sq">
            <a:solidFill>
              <a:srgbClr val="FF000C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3175" y="1403350"/>
            <a:ext cx="887413" cy="4930775"/>
            <a:chOff x="44" y="764"/>
            <a:chExt cx="606" cy="3106"/>
          </a:xfrm>
        </p:grpSpPr>
        <p:sp>
          <p:nvSpPr>
            <p:cNvPr id="652342" name="Text Box 54"/>
            <p:cNvSpPr txBox="1">
              <a:spLocks noChangeArrowheads="1"/>
            </p:cNvSpPr>
            <p:nvPr/>
          </p:nvSpPr>
          <p:spPr bwMode="auto">
            <a:xfrm>
              <a:off x="46" y="764"/>
              <a:ext cx="526" cy="173"/>
            </a:xfrm>
            <a:prstGeom prst="rect">
              <a:avLst/>
            </a:prstGeom>
            <a:solidFill>
              <a:schemeClr val="bg1"/>
            </a:solidFill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40 MHz</a:t>
              </a:r>
            </a:p>
          </p:txBody>
        </p:sp>
        <p:sp>
          <p:nvSpPr>
            <p:cNvPr id="652343" name="Text Box 55"/>
            <p:cNvSpPr txBox="1">
              <a:spLocks noChangeArrowheads="1"/>
            </p:cNvSpPr>
            <p:nvPr/>
          </p:nvSpPr>
          <p:spPr bwMode="auto">
            <a:xfrm>
              <a:off x="47" y="1467"/>
              <a:ext cx="490" cy="173"/>
            </a:xfrm>
            <a:prstGeom prst="rect">
              <a:avLst/>
            </a:prstGeom>
            <a:solidFill>
              <a:schemeClr val="bg1"/>
            </a:solidFill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75 kHz</a:t>
              </a:r>
            </a:p>
          </p:txBody>
        </p:sp>
        <p:sp>
          <p:nvSpPr>
            <p:cNvPr id="652344" name="Text Box 56"/>
            <p:cNvSpPr txBox="1">
              <a:spLocks noChangeArrowheads="1"/>
            </p:cNvSpPr>
            <p:nvPr/>
          </p:nvSpPr>
          <p:spPr bwMode="auto">
            <a:xfrm>
              <a:off x="69" y="2499"/>
              <a:ext cx="490" cy="173"/>
            </a:xfrm>
            <a:prstGeom prst="rect">
              <a:avLst/>
            </a:prstGeom>
            <a:solidFill>
              <a:schemeClr val="bg1"/>
            </a:solidFill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~2 kHz</a:t>
              </a:r>
            </a:p>
          </p:txBody>
        </p:sp>
        <p:sp>
          <p:nvSpPr>
            <p:cNvPr id="652345" name="Text Box 57"/>
            <p:cNvSpPr txBox="1">
              <a:spLocks noChangeArrowheads="1"/>
            </p:cNvSpPr>
            <p:nvPr/>
          </p:nvSpPr>
          <p:spPr bwMode="auto">
            <a:xfrm>
              <a:off x="44" y="3697"/>
              <a:ext cx="606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~ 200 Hz</a:t>
              </a:r>
            </a:p>
          </p:txBody>
        </p:sp>
      </p:grpSp>
      <p:sp>
        <p:nvSpPr>
          <p:cNvPr id="652346" name="Text Box 58"/>
          <p:cNvSpPr txBox="1">
            <a:spLocks noChangeArrowheads="1"/>
          </p:cNvSpPr>
          <p:nvPr/>
        </p:nvSpPr>
        <p:spPr bwMode="auto">
          <a:xfrm>
            <a:off x="5068888" y="776288"/>
            <a:ext cx="758825" cy="457200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Calo </a:t>
            </a:r>
            <a:br>
              <a:rPr kumimoji="1" lang="en-US" sz="1200" b="1">
                <a:solidFill>
                  <a:srgbClr val="4B4B4B"/>
                </a:solidFill>
                <a:latin typeface="Comic Sans MS" charset="0"/>
              </a:rPr>
            </a:b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MuTrCh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52347" name="Text Box 59"/>
          <p:cNvSpPr txBox="1">
            <a:spLocks noChangeArrowheads="1"/>
          </p:cNvSpPr>
          <p:nvPr/>
        </p:nvSpPr>
        <p:spPr bwMode="auto">
          <a:xfrm>
            <a:off x="5748338" y="985838"/>
            <a:ext cx="1400175" cy="27463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Other detectors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52348" name="Rectangle 60"/>
          <p:cNvSpPr>
            <a:spLocks noChangeArrowheads="1"/>
          </p:cNvSpPr>
          <p:nvPr/>
        </p:nvSpPr>
        <p:spPr bwMode="auto">
          <a:xfrm>
            <a:off x="5926138" y="4073525"/>
            <a:ext cx="39052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2349" name="Rectangle 61"/>
          <p:cNvSpPr>
            <a:spLocks noChangeArrowheads="1"/>
          </p:cNvSpPr>
          <p:nvPr/>
        </p:nvSpPr>
        <p:spPr bwMode="auto">
          <a:xfrm>
            <a:off x="5865813" y="4870450"/>
            <a:ext cx="3460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5400675" y="4743450"/>
            <a:ext cx="1443038" cy="157163"/>
            <a:chOff x="3680" y="2972"/>
            <a:chExt cx="984" cy="99"/>
          </a:xfrm>
        </p:grpSpPr>
        <p:sp>
          <p:nvSpPr>
            <p:cNvPr id="652351" name="Rectangle 63"/>
            <p:cNvSpPr>
              <a:spLocks noChangeArrowheads="1"/>
            </p:cNvSpPr>
            <p:nvPr/>
          </p:nvSpPr>
          <p:spPr bwMode="auto">
            <a:xfrm>
              <a:off x="3680" y="2972"/>
              <a:ext cx="984" cy="97"/>
            </a:xfrm>
            <a:prstGeom prst="rect">
              <a:avLst/>
            </a:prstGeom>
            <a:gradFill rotWithShape="0">
              <a:gsLst>
                <a:gs pos="0">
                  <a:srgbClr val="99FFCC">
                    <a:gamma/>
                    <a:shade val="46275"/>
                    <a:invGamma/>
                  </a:srgbClr>
                </a:gs>
                <a:gs pos="50000">
                  <a:srgbClr val="99FFCC"/>
                </a:gs>
                <a:gs pos="100000">
                  <a:srgbClr val="99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2352" name="Rectangle 64"/>
            <p:cNvSpPr>
              <a:spLocks noChangeArrowheads="1"/>
            </p:cNvSpPr>
            <p:nvPr/>
          </p:nvSpPr>
          <p:spPr bwMode="auto">
            <a:xfrm>
              <a:off x="4107" y="2975"/>
              <a:ext cx="1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SFI</a:t>
              </a:r>
              <a:endParaRPr lang="en-US" sz="1000">
                <a:solidFill>
                  <a:schemeClr val="tx1"/>
                </a:solidFill>
                <a:latin typeface="Tahoma" charset="0"/>
              </a:endParaRPr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5400675" y="5624513"/>
            <a:ext cx="1443038" cy="169862"/>
            <a:chOff x="3680" y="3447"/>
            <a:chExt cx="984" cy="107"/>
          </a:xfrm>
        </p:grpSpPr>
        <p:grpSp>
          <p:nvGrpSpPr>
            <p:cNvPr id="15" name="Group 66"/>
            <p:cNvGrpSpPr>
              <a:grpSpLocks/>
            </p:cNvGrpSpPr>
            <p:nvPr/>
          </p:nvGrpSpPr>
          <p:grpSpPr bwMode="auto">
            <a:xfrm>
              <a:off x="3680" y="3447"/>
              <a:ext cx="984" cy="97"/>
              <a:chOff x="3393" y="3172"/>
              <a:chExt cx="908" cy="117"/>
            </a:xfrm>
          </p:grpSpPr>
          <p:grpSp>
            <p:nvGrpSpPr>
              <p:cNvPr id="16" name="Group 67"/>
              <p:cNvGrpSpPr>
                <a:grpSpLocks/>
              </p:cNvGrpSpPr>
              <p:nvPr/>
            </p:nvGrpSpPr>
            <p:grpSpPr bwMode="auto">
              <a:xfrm>
                <a:off x="3393" y="3172"/>
                <a:ext cx="906" cy="115"/>
                <a:chOff x="3393" y="3172"/>
                <a:chExt cx="906" cy="115"/>
              </a:xfrm>
            </p:grpSpPr>
            <p:sp>
              <p:nvSpPr>
                <p:cNvPr id="652356" name="Rectangle 68"/>
                <p:cNvSpPr>
                  <a:spLocks noChangeArrowheads="1"/>
                </p:cNvSpPr>
                <p:nvPr/>
              </p:nvSpPr>
              <p:spPr bwMode="auto">
                <a:xfrm>
                  <a:off x="3393" y="317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57" name="Rectangle 69"/>
                <p:cNvSpPr>
                  <a:spLocks noChangeArrowheads="1"/>
                </p:cNvSpPr>
                <p:nvPr/>
              </p:nvSpPr>
              <p:spPr bwMode="auto">
                <a:xfrm>
                  <a:off x="3393" y="317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58" name="Rectangle 70"/>
                <p:cNvSpPr>
                  <a:spLocks noChangeArrowheads="1"/>
                </p:cNvSpPr>
                <p:nvPr/>
              </p:nvSpPr>
              <p:spPr bwMode="auto">
                <a:xfrm>
                  <a:off x="3393" y="317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59" name="Rectangle 71"/>
                <p:cNvSpPr>
                  <a:spLocks noChangeArrowheads="1"/>
                </p:cNvSpPr>
                <p:nvPr/>
              </p:nvSpPr>
              <p:spPr bwMode="auto">
                <a:xfrm>
                  <a:off x="3393" y="317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60" name="Rectangle 72"/>
                <p:cNvSpPr>
                  <a:spLocks noChangeArrowheads="1"/>
                </p:cNvSpPr>
                <p:nvPr/>
              </p:nvSpPr>
              <p:spPr bwMode="auto">
                <a:xfrm>
                  <a:off x="3393" y="317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61" name="Rectangle 73"/>
                <p:cNvSpPr>
                  <a:spLocks noChangeArrowheads="1"/>
                </p:cNvSpPr>
                <p:nvPr/>
              </p:nvSpPr>
              <p:spPr bwMode="auto">
                <a:xfrm>
                  <a:off x="3393" y="318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62" name="Rectangle 74"/>
                <p:cNvSpPr>
                  <a:spLocks noChangeArrowheads="1"/>
                </p:cNvSpPr>
                <p:nvPr/>
              </p:nvSpPr>
              <p:spPr bwMode="auto">
                <a:xfrm>
                  <a:off x="3393" y="318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63" name="Rectangle 75"/>
                <p:cNvSpPr>
                  <a:spLocks noChangeArrowheads="1"/>
                </p:cNvSpPr>
                <p:nvPr/>
              </p:nvSpPr>
              <p:spPr bwMode="auto">
                <a:xfrm>
                  <a:off x="3393" y="318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64" name="Rectangle 76"/>
                <p:cNvSpPr>
                  <a:spLocks noChangeArrowheads="1"/>
                </p:cNvSpPr>
                <p:nvPr/>
              </p:nvSpPr>
              <p:spPr bwMode="auto">
                <a:xfrm>
                  <a:off x="3393" y="318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65" name="Rectangle 77"/>
                <p:cNvSpPr>
                  <a:spLocks noChangeArrowheads="1"/>
                </p:cNvSpPr>
                <p:nvPr/>
              </p:nvSpPr>
              <p:spPr bwMode="auto">
                <a:xfrm>
                  <a:off x="3393" y="318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66" name="Rectangle 78"/>
                <p:cNvSpPr>
                  <a:spLocks noChangeArrowheads="1"/>
                </p:cNvSpPr>
                <p:nvPr/>
              </p:nvSpPr>
              <p:spPr bwMode="auto">
                <a:xfrm>
                  <a:off x="3393" y="318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67" name="Rectangle 79"/>
                <p:cNvSpPr>
                  <a:spLocks noChangeArrowheads="1"/>
                </p:cNvSpPr>
                <p:nvPr/>
              </p:nvSpPr>
              <p:spPr bwMode="auto">
                <a:xfrm>
                  <a:off x="3393" y="318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68" name="Rectangle 80"/>
                <p:cNvSpPr>
                  <a:spLocks noChangeArrowheads="1"/>
                </p:cNvSpPr>
                <p:nvPr/>
              </p:nvSpPr>
              <p:spPr bwMode="auto">
                <a:xfrm>
                  <a:off x="3393" y="319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69" name="Rectangle 81"/>
                <p:cNvSpPr>
                  <a:spLocks noChangeArrowheads="1"/>
                </p:cNvSpPr>
                <p:nvPr/>
              </p:nvSpPr>
              <p:spPr bwMode="auto">
                <a:xfrm>
                  <a:off x="3393" y="319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70" name="Rectangle 82"/>
                <p:cNvSpPr>
                  <a:spLocks noChangeArrowheads="1"/>
                </p:cNvSpPr>
                <p:nvPr/>
              </p:nvSpPr>
              <p:spPr bwMode="auto">
                <a:xfrm>
                  <a:off x="3393" y="319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71" name="Rectangle 83"/>
                <p:cNvSpPr>
                  <a:spLocks noChangeArrowheads="1"/>
                </p:cNvSpPr>
                <p:nvPr/>
              </p:nvSpPr>
              <p:spPr bwMode="auto">
                <a:xfrm>
                  <a:off x="3393" y="319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72" name="Rectangle 84"/>
                <p:cNvSpPr>
                  <a:spLocks noChangeArrowheads="1"/>
                </p:cNvSpPr>
                <p:nvPr/>
              </p:nvSpPr>
              <p:spPr bwMode="auto">
                <a:xfrm>
                  <a:off x="3393" y="319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73" name="Rectangle 85"/>
                <p:cNvSpPr>
                  <a:spLocks noChangeArrowheads="1"/>
                </p:cNvSpPr>
                <p:nvPr/>
              </p:nvSpPr>
              <p:spPr bwMode="auto">
                <a:xfrm>
                  <a:off x="3393" y="319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74" name="Rectangle 86"/>
                <p:cNvSpPr>
                  <a:spLocks noChangeArrowheads="1"/>
                </p:cNvSpPr>
                <p:nvPr/>
              </p:nvSpPr>
              <p:spPr bwMode="auto">
                <a:xfrm>
                  <a:off x="3393" y="3201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75" name="Rectangle 87"/>
                <p:cNvSpPr>
                  <a:spLocks noChangeArrowheads="1"/>
                </p:cNvSpPr>
                <p:nvPr/>
              </p:nvSpPr>
              <p:spPr bwMode="auto">
                <a:xfrm>
                  <a:off x="3393" y="320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76" name="Rectangle 88"/>
                <p:cNvSpPr>
                  <a:spLocks noChangeArrowheads="1"/>
                </p:cNvSpPr>
                <p:nvPr/>
              </p:nvSpPr>
              <p:spPr bwMode="auto">
                <a:xfrm>
                  <a:off x="3393" y="320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77" name="Rectangle 89"/>
                <p:cNvSpPr>
                  <a:spLocks noChangeArrowheads="1"/>
                </p:cNvSpPr>
                <p:nvPr/>
              </p:nvSpPr>
              <p:spPr bwMode="auto">
                <a:xfrm>
                  <a:off x="3393" y="320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78" name="Rectangle 90"/>
                <p:cNvSpPr>
                  <a:spLocks noChangeArrowheads="1"/>
                </p:cNvSpPr>
                <p:nvPr/>
              </p:nvSpPr>
              <p:spPr bwMode="auto">
                <a:xfrm>
                  <a:off x="3393" y="320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79" name="Rectangle 91"/>
                <p:cNvSpPr>
                  <a:spLocks noChangeArrowheads="1"/>
                </p:cNvSpPr>
                <p:nvPr/>
              </p:nvSpPr>
              <p:spPr bwMode="auto">
                <a:xfrm>
                  <a:off x="3393" y="320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80" name="Rectangle 92"/>
                <p:cNvSpPr>
                  <a:spLocks noChangeArrowheads="1"/>
                </p:cNvSpPr>
                <p:nvPr/>
              </p:nvSpPr>
              <p:spPr bwMode="auto">
                <a:xfrm>
                  <a:off x="3393" y="321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81" name="Rectangle 93"/>
                <p:cNvSpPr>
                  <a:spLocks noChangeArrowheads="1"/>
                </p:cNvSpPr>
                <p:nvPr/>
              </p:nvSpPr>
              <p:spPr bwMode="auto">
                <a:xfrm>
                  <a:off x="3393" y="321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82" name="Rectangle 94"/>
                <p:cNvSpPr>
                  <a:spLocks noChangeArrowheads="1"/>
                </p:cNvSpPr>
                <p:nvPr/>
              </p:nvSpPr>
              <p:spPr bwMode="auto">
                <a:xfrm>
                  <a:off x="3393" y="321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83" name="Rectangle 95"/>
                <p:cNvSpPr>
                  <a:spLocks noChangeArrowheads="1"/>
                </p:cNvSpPr>
                <p:nvPr/>
              </p:nvSpPr>
              <p:spPr bwMode="auto">
                <a:xfrm>
                  <a:off x="3393" y="321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84" name="Rectangle 96"/>
                <p:cNvSpPr>
                  <a:spLocks noChangeArrowheads="1"/>
                </p:cNvSpPr>
                <p:nvPr/>
              </p:nvSpPr>
              <p:spPr bwMode="auto">
                <a:xfrm>
                  <a:off x="3393" y="321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85" name="Rectangle 97"/>
                <p:cNvSpPr>
                  <a:spLocks noChangeArrowheads="1"/>
                </p:cNvSpPr>
                <p:nvPr/>
              </p:nvSpPr>
              <p:spPr bwMode="auto">
                <a:xfrm>
                  <a:off x="3393" y="321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86" name="Rectangle 98"/>
                <p:cNvSpPr>
                  <a:spLocks noChangeArrowheads="1"/>
                </p:cNvSpPr>
                <p:nvPr/>
              </p:nvSpPr>
              <p:spPr bwMode="auto">
                <a:xfrm>
                  <a:off x="3393" y="322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87" name="Rectangle 99"/>
                <p:cNvSpPr>
                  <a:spLocks noChangeArrowheads="1"/>
                </p:cNvSpPr>
                <p:nvPr/>
              </p:nvSpPr>
              <p:spPr bwMode="auto">
                <a:xfrm>
                  <a:off x="3393" y="322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88" name="Rectangle 100"/>
                <p:cNvSpPr>
                  <a:spLocks noChangeArrowheads="1"/>
                </p:cNvSpPr>
                <p:nvPr/>
              </p:nvSpPr>
              <p:spPr bwMode="auto">
                <a:xfrm>
                  <a:off x="3393" y="322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89" name="Rectangle 101"/>
                <p:cNvSpPr>
                  <a:spLocks noChangeArrowheads="1"/>
                </p:cNvSpPr>
                <p:nvPr/>
              </p:nvSpPr>
              <p:spPr bwMode="auto">
                <a:xfrm>
                  <a:off x="3393" y="322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90" name="Rectangle 102"/>
                <p:cNvSpPr>
                  <a:spLocks noChangeArrowheads="1"/>
                </p:cNvSpPr>
                <p:nvPr/>
              </p:nvSpPr>
              <p:spPr bwMode="auto">
                <a:xfrm>
                  <a:off x="3393" y="322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91" name="Rectangle 103"/>
                <p:cNvSpPr>
                  <a:spLocks noChangeArrowheads="1"/>
                </p:cNvSpPr>
                <p:nvPr/>
              </p:nvSpPr>
              <p:spPr bwMode="auto">
                <a:xfrm>
                  <a:off x="3393" y="322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92" name="Rectangle 104"/>
                <p:cNvSpPr>
                  <a:spLocks noChangeArrowheads="1"/>
                </p:cNvSpPr>
                <p:nvPr/>
              </p:nvSpPr>
              <p:spPr bwMode="auto">
                <a:xfrm>
                  <a:off x="3393" y="323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93" name="Rectangle 105"/>
                <p:cNvSpPr>
                  <a:spLocks noChangeArrowheads="1"/>
                </p:cNvSpPr>
                <p:nvPr/>
              </p:nvSpPr>
              <p:spPr bwMode="auto">
                <a:xfrm>
                  <a:off x="3393" y="323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94" name="Rectangle 106"/>
                <p:cNvSpPr>
                  <a:spLocks noChangeArrowheads="1"/>
                </p:cNvSpPr>
                <p:nvPr/>
              </p:nvSpPr>
              <p:spPr bwMode="auto">
                <a:xfrm>
                  <a:off x="3393" y="323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95" name="Rectangle 107"/>
                <p:cNvSpPr>
                  <a:spLocks noChangeArrowheads="1"/>
                </p:cNvSpPr>
                <p:nvPr/>
              </p:nvSpPr>
              <p:spPr bwMode="auto">
                <a:xfrm>
                  <a:off x="3393" y="323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96" name="Rectangle 108"/>
                <p:cNvSpPr>
                  <a:spLocks noChangeArrowheads="1"/>
                </p:cNvSpPr>
                <p:nvPr/>
              </p:nvSpPr>
              <p:spPr bwMode="auto">
                <a:xfrm>
                  <a:off x="3393" y="323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97" name="Rectangle 109"/>
                <p:cNvSpPr>
                  <a:spLocks noChangeArrowheads="1"/>
                </p:cNvSpPr>
                <p:nvPr/>
              </p:nvSpPr>
              <p:spPr bwMode="auto">
                <a:xfrm>
                  <a:off x="3393" y="323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98" name="Rectangle 110"/>
                <p:cNvSpPr>
                  <a:spLocks noChangeArrowheads="1"/>
                </p:cNvSpPr>
                <p:nvPr/>
              </p:nvSpPr>
              <p:spPr bwMode="auto">
                <a:xfrm>
                  <a:off x="3393" y="323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399" name="Rectangle 111"/>
                <p:cNvSpPr>
                  <a:spLocks noChangeArrowheads="1"/>
                </p:cNvSpPr>
                <p:nvPr/>
              </p:nvSpPr>
              <p:spPr bwMode="auto">
                <a:xfrm>
                  <a:off x="3393" y="3241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00" name="Rectangle 112"/>
                <p:cNvSpPr>
                  <a:spLocks noChangeArrowheads="1"/>
                </p:cNvSpPr>
                <p:nvPr/>
              </p:nvSpPr>
              <p:spPr bwMode="auto">
                <a:xfrm>
                  <a:off x="3393" y="324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01" name="Rectangle 113"/>
                <p:cNvSpPr>
                  <a:spLocks noChangeArrowheads="1"/>
                </p:cNvSpPr>
                <p:nvPr/>
              </p:nvSpPr>
              <p:spPr bwMode="auto">
                <a:xfrm>
                  <a:off x="3393" y="324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02" name="Rectangle 114"/>
                <p:cNvSpPr>
                  <a:spLocks noChangeArrowheads="1"/>
                </p:cNvSpPr>
                <p:nvPr/>
              </p:nvSpPr>
              <p:spPr bwMode="auto">
                <a:xfrm>
                  <a:off x="3393" y="324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03" name="Rectangle 115"/>
                <p:cNvSpPr>
                  <a:spLocks noChangeArrowheads="1"/>
                </p:cNvSpPr>
                <p:nvPr/>
              </p:nvSpPr>
              <p:spPr bwMode="auto">
                <a:xfrm>
                  <a:off x="3393" y="324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04" name="Rectangle 116"/>
                <p:cNvSpPr>
                  <a:spLocks noChangeArrowheads="1"/>
                </p:cNvSpPr>
                <p:nvPr/>
              </p:nvSpPr>
              <p:spPr bwMode="auto">
                <a:xfrm>
                  <a:off x="3393" y="324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05" name="Rectangle 117"/>
                <p:cNvSpPr>
                  <a:spLocks noChangeArrowheads="1"/>
                </p:cNvSpPr>
                <p:nvPr/>
              </p:nvSpPr>
              <p:spPr bwMode="auto">
                <a:xfrm>
                  <a:off x="3393" y="325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06" name="Rectangle 118"/>
                <p:cNvSpPr>
                  <a:spLocks noChangeArrowheads="1"/>
                </p:cNvSpPr>
                <p:nvPr/>
              </p:nvSpPr>
              <p:spPr bwMode="auto">
                <a:xfrm>
                  <a:off x="3393" y="325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07" name="Rectangle 119"/>
                <p:cNvSpPr>
                  <a:spLocks noChangeArrowheads="1"/>
                </p:cNvSpPr>
                <p:nvPr/>
              </p:nvSpPr>
              <p:spPr bwMode="auto">
                <a:xfrm>
                  <a:off x="3393" y="325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08" name="Rectangle 120"/>
                <p:cNvSpPr>
                  <a:spLocks noChangeArrowheads="1"/>
                </p:cNvSpPr>
                <p:nvPr/>
              </p:nvSpPr>
              <p:spPr bwMode="auto">
                <a:xfrm>
                  <a:off x="3393" y="325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09" name="Rectangle 121"/>
                <p:cNvSpPr>
                  <a:spLocks noChangeArrowheads="1"/>
                </p:cNvSpPr>
                <p:nvPr/>
              </p:nvSpPr>
              <p:spPr bwMode="auto">
                <a:xfrm>
                  <a:off x="3393" y="325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10" name="Rectangle 122"/>
                <p:cNvSpPr>
                  <a:spLocks noChangeArrowheads="1"/>
                </p:cNvSpPr>
                <p:nvPr/>
              </p:nvSpPr>
              <p:spPr bwMode="auto">
                <a:xfrm>
                  <a:off x="3393" y="325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11" name="Rectangle 123"/>
                <p:cNvSpPr>
                  <a:spLocks noChangeArrowheads="1"/>
                </p:cNvSpPr>
                <p:nvPr/>
              </p:nvSpPr>
              <p:spPr bwMode="auto">
                <a:xfrm>
                  <a:off x="3393" y="326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12" name="Rectangle 124"/>
                <p:cNvSpPr>
                  <a:spLocks noChangeArrowheads="1"/>
                </p:cNvSpPr>
                <p:nvPr/>
              </p:nvSpPr>
              <p:spPr bwMode="auto">
                <a:xfrm>
                  <a:off x="3393" y="326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13" name="Rectangle 125"/>
                <p:cNvSpPr>
                  <a:spLocks noChangeArrowheads="1"/>
                </p:cNvSpPr>
                <p:nvPr/>
              </p:nvSpPr>
              <p:spPr bwMode="auto">
                <a:xfrm>
                  <a:off x="3393" y="326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14" name="Rectangle 126"/>
                <p:cNvSpPr>
                  <a:spLocks noChangeArrowheads="1"/>
                </p:cNvSpPr>
                <p:nvPr/>
              </p:nvSpPr>
              <p:spPr bwMode="auto">
                <a:xfrm>
                  <a:off x="3393" y="326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15" name="Rectangle 127"/>
                <p:cNvSpPr>
                  <a:spLocks noChangeArrowheads="1"/>
                </p:cNvSpPr>
                <p:nvPr/>
              </p:nvSpPr>
              <p:spPr bwMode="auto">
                <a:xfrm>
                  <a:off x="3393" y="326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16" name="Rectangle 128"/>
                <p:cNvSpPr>
                  <a:spLocks noChangeArrowheads="1"/>
                </p:cNvSpPr>
                <p:nvPr/>
              </p:nvSpPr>
              <p:spPr bwMode="auto">
                <a:xfrm>
                  <a:off x="3393" y="326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17" name="Rectangle 129"/>
                <p:cNvSpPr>
                  <a:spLocks noChangeArrowheads="1"/>
                </p:cNvSpPr>
                <p:nvPr/>
              </p:nvSpPr>
              <p:spPr bwMode="auto">
                <a:xfrm>
                  <a:off x="3393" y="327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18" name="Rectangle 130"/>
                <p:cNvSpPr>
                  <a:spLocks noChangeArrowheads="1"/>
                </p:cNvSpPr>
                <p:nvPr/>
              </p:nvSpPr>
              <p:spPr bwMode="auto">
                <a:xfrm>
                  <a:off x="3393" y="327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19" name="Rectangle 131"/>
                <p:cNvSpPr>
                  <a:spLocks noChangeArrowheads="1"/>
                </p:cNvSpPr>
                <p:nvPr/>
              </p:nvSpPr>
              <p:spPr bwMode="auto">
                <a:xfrm>
                  <a:off x="3393" y="327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20" name="Rectangle 132"/>
                <p:cNvSpPr>
                  <a:spLocks noChangeArrowheads="1"/>
                </p:cNvSpPr>
                <p:nvPr/>
              </p:nvSpPr>
              <p:spPr bwMode="auto">
                <a:xfrm>
                  <a:off x="3393" y="327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21" name="Rectangle 133"/>
                <p:cNvSpPr>
                  <a:spLocks noChangeArrowheads="1"/>
                </p:cNvSpPr>
                <p:nvPr/>
              </p:nvSpPr>
              <p:spPr bwMode="auto">
                <a:xfrm>
                  <a:off x="3393" y="327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22" name="Rectangle 134"/>
                <p:cNvSpPr>
                  <a:spLocks noChangeArrowheads="1"/>
                </p:cNvSpPr>
                <p:nvPr/>
              </p:nvSpPr>
              <p:spPr bwMode="auto">
                <a:xfrm>
                  <a:off x="3393" y="327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23" name="Rectangle 135"/>
                <p:cNvSpPr>
                  <a:spLocks noChangeArrowheads="1"/>
                </p:cNvSpPr>
                <p:nvPr/>
              </p:nvSpPr>
              <p:spPr bwMode="auto">
                <a:xfrm>
                  <a:off x="3393" y="327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24" name="Rectangle 136"/>
                <p:cNvSpPr>
                  <a:spLocks noChangeArrowheads="1"/>
                </p:cNvSpPr>
                <p:nvPr/>
              </p:nvSpPr>
              <p:spPr bwMode="auto">
                <a:xfrm>
                  <a:off x="3393" y="328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25" name="Rectangle 137"/>
                <p:cNvSpPr>
                  <a:spLocks noChangeArrowheads="1"/>
                </p:cNvSpPr>
                <p:nvPr/>
              </p:nvSpPr>
              <p:spPr bwMode="auto">
                <a:xfrm>
                  <a:off x="3393" y="328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2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393" y="328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427" name="Rectangle 139"/>
                <p:cNvSpPr>
                  <a:spLocks noChangeArrowheads="1"/>
                </p:cNvSpPr>
                <p:nvPr/>
              </p:nvSpPr>
              <p:spPr bwMode="auto">
                <a:xfrm>
                  <a:off x="3393" y="328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52428" name="Rectangle 140"/>
              <p:cNvSpPr>
                <a:spLocks noChangeArrowheads="1"/>
              </p:cNvSpPr>
              <p:nvPr/>
            </p:nvSpPr>
            <p:spPr bwMode="auto">
              <a:xfrm>
                <a:off x="3393" y="3172"/>
                <a:ext cx="908" cy="117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52429" name="Rectangle 141"/>
            <p:cNvSpPr>
              <a:spLocks noChangeArrowheads="1"/>
            </p:cNvSpPr>
            <p:nvPr/>
          </p:nvSpPr>
          <p:spPr bwMode="auto">
            <a:xfrm>
              <a:off x="4098" y="3458"/>
              <a:ext cx="17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SFO</a:t>
              </a:r>
              <a:endParaRPr lang="en-US" sz="1000">
                <a:solidFill>
                  <a:schemeClr val="tx1"/>
                </a:solidFill>
                <a:latin typeface="Tahoma" charset="0"/>
              </a:endParaRPr>
            </a:p>
          </p:txBody>
        </p:sp>
      </p:grpSp>
      <p:grpSp>
        <p:nvGrpSpPr>
          <p:cNvPr id="17" name="Group 142"/>
          <p:cNvGrpSpPr>
            <a:grpSpLocks/>
          </p:cNvGrpSpPr>
          <p:nvPr/>
        </p:nvGrpSpPr>
        <p:grpSpPr bwMode="auto">
          <a:xfrm>
            <a:off x="6040438" y="4337050"/>
            <a:ext cx="838200" cy="244475"/>
            <a:chOff x="3884" y="2692"/>
            <a:chExt cx="572" cy="154"/>
          </a:xfrm>
        </p:grpSpPr>
        <p:sp>
          <p:nvSpPr>
            <p:cNvPr id="652431" name="Oval 143"/>
            <p:cNvSpPr>
              <a:spLocks noChangeArrowheads="1"/>
            </p:cNvSpPr>
            <p:nvPr/>
          </p:nvSpPr>
          <p:spPr bwMode="auto">
            <a:xfrm>
              <a:off x="3884" y="2708"/>
              <a:ext cx="572" cy="119"/>
            </a:xfrm>
            <a:prstGeom prst="ellipse">
              <a:avLst/>
            </a:prstGeom>
            <a:gradFill rotWithShape="0">
              <a:gsLst>
                <a:gs pos="0">
                  <a:srgbClr val="F2F274">
                    <a:gamma/>
                    <a:shade val="46275"/>
                    <a:invGamma/>
                  </a:srgbClr>
                </a:gs>
                <a:gs pos="50000">
                  <a:srgbClr val="F2F274"/>
                </a:gs>
                <a:gs pos="100000">
                  <a:srgbClr val="F2F27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652432" name="Text Box 144"/>
            <p:cNvSpPr txBox="1">
              <a:spLocks noChangeArrowheads="1"/>
            </p:cNvSpPr>
            <p:nvPr/>
          </p:nvSpPr>
          <p:spPr bwMode="auto">
            <a:xfrm>
              <a:off x="4014" y="2692"/>
              <a:ext cx="34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b="1">
                  <a:solidFill>
                    <a:schemeClr val="tx1"/>
                  </a:solidFill>
                  <a:latin typeface="Tahoma" charset="0"/>
                </a:rPr>
                <a:t>EBN</a:t>
              </a:r>
            </a:p>
          </p:txBody>
        </p:sp>
      </p:grpSp>
      <p:grpSp>
        <p:nvGrpSpPr>
          <p:cNvPr id="18" name="Group 145"/>
          <p:cNvGrpSpPr>
            <a:grpSpLocks/>
          </p:cNvGrpSpPr>
          <p:nvPr/>
        </p:nvGrpSpPr>
        <p:grpSpPr bwMode="auto">
          <a:xfrm>
            <a:off x="5700713" y="5232400"/>
            <a:ext cx="838200" cy="244475"/>
            <a:chOff x="3884" y="3168"/>
            <a:chExt cx="572" cy="154"/>
          </a:xfrm>
        </p:grpSpPr>
        <p:sp>
          <p:nvSpPr>
            <p:cNvPr id="652434" name="Oval 146"/>
            <p:cNvSpPr>
              <a:spLocks noChangeArrowheads="1"/>
            </p:cNvSpPr>
            <p:nvPr/>
          </p:nvSpPr>
          <p:spPr bwMode="auto">
            <a:xfrm>
              <a:off x="3884" y="3184"/>
              <a:ext cx="572" cy="119"/>
            </a:xfrm>
            <a:prstGeom prst="ellipse">
              <a:avLst/>
            </a:prstGeom>
            <a:gradFill rotWithShape="0">
              <a:gsLst>
                <a:gs pos="0">
                  <a:srgbClr val="F2F274">
                    <a:gamma/>
                    <a:shade val="46275"/>
                    <a:invGamma/>
                  </a:srgbClr>
                </a:gs>
                <a:gs pos="50000">
                  <a:srgbClr val="F2F274"/>
                </a:gs>
                <a:gs pos="100000">
                  <a:srgbClr val="F2F27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652435" name="Text Box 147"/>
            <p:cNvSpPr txBox="1">
              <a:spLocks noChangeArrowheads="1"/>
            </p:cNvSpPr>
            <p:nvPr/>
          </p:nvSpPr>
          <p:spPr bwMode="auto">
            <a:xfrm>
              <a:off x="4006" y="3168"/>
              <a:ext cx="3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b="1">
                  <a:solidFill>
                    <a:schemeClr val="tx1"/>
                  </a:solidFill>
                  <a:latin typeface="Tahoma" charset="0"/>
                </a:rPr>
                <a:t>EFN</a:t>
              </a:r>
            </a:p>
          </p:txBody>
        </p:sp>
      </p:grpSp>
      <p:sp>
        <p:nvSpPr>
          <p:cNvPr id="652436" name="Text Box 148"/>
          <p:cNvSpPr txBox="1">
            <a:spLocks noChangeArrowheads="1"/>
          </p:cNvSpPr>
          <p:nvPr/>
        </p:nvSpPr>
        <p:spPr bwMode="auto">
          <a:xfrm>
            <a:off x="7342188" y="1798638"/>
            <a:ext cx="1052512" cy="27463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FE Pipelines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52437" name="Text Box 149"/>
          <p:cNvSpPr txBox="1">
            <a:spLocks noChangeArrowheads="1"/>
          </p:cNvSpPr>
          <p:nvPr/>
        </p:nvSpPr>
        <p:spPr bwMode="auto">
          <a:xfrm>
            <a:off x="7302500" y="2446338"/>
            <a:ext cx="1504950" cy="27463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Read-Out Drivers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52438" name="Text Box 150"/>
          <p:cNvSpPr txBox="1">
            <a:spLocks noChangeArrowheads="1"/>
          </p:cNvSpPr>
          <p:nvPr/>
        </p:nvSpPr>
        <p:spPr bwMode="auto">
          <a:xfrm>
            <a:off x="7264400" y="3619500"/>
            <a:ext cx="1924050" cy="274638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Read-Out Sub-systems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52439" name="Text Box 151"/>
          <p:cNvSpPr txBox="1">
            <a:spLocks noChangeArrowheads="1"/>
          </p:cNvSpPr>
          <p:nvPr/>
        </p:nvSpPr>
        <p:spPr bwMode="auto">
          <a:xfrm>
            <a:off x="7337425" y="4191000"/>
            <a:ext cx="1528763" cy="274638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Dataflow Manager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52440" name="Text Box 152"/>
          <p:cNvSpPr txBox="1">
            <a:spLocks noChangeArrowheads="1"/>
          </p:cNvSpPr>
          <p:nvPr/>
        </p:nvSpPr>
        <p:spPr bwMode="auto">
          <a:xfrm>
            <a:off x="7327900" y="4681538"/>
            <a:ext cx="1382713" cy="27463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Sub-Farm Input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52441" name="Text Box 153"/>
          <p:cNvSpPr txBox="1">
            <a:spLocks noChangeArrowheads="1"/>
          </p:cNvSpPr>
          <p:nvPr/>
        </p:nvSpPr>
        <p:spPr bwMode="auto">
          <a:xfrm>
            <a:off x="7316788" y="5565775"/>
            <a:ext cx="1492250" cy="274638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Sub-Farm Output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52442" name="Text Box 154"/>
          <p:cNvSpPr txBox="1">
            <a:spLocks noChangeArrowheads="1"/>
          </p:cNvSpPr>
          <p:nvPr/>
        </p:nvSpPr>
        <p:spPr bwMode="auto">
          <a:xfrm>
            <a:off x="7294563" y="5194300"/>
            <a:ext cx="1671637" cy="274638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Event Filter N/work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grpSp>
        <p:nvGrpSpPr>
          <p:cNvPr id="19" name="Group 155"/>
          <p:cNvGrpSpPr>
            <a:grpSpLocks/>
          </p:cNvGrpSpPr>
          <p:nvPr/>
        </p:nvGrpSpPr>
        <p:grpSpPr bwMode="auto">
          <a:xfrm>
            <a:off x="2481263" y="3381375"/>
            <a:ext cx="484187" cy="254000"/>
            <a:chOff x="1736" y="2034"/>
            <a:chExt cx="330" cy="160"/>
          </a:xfrm>
        </p:grpSpPr>
        <p:grpSp>
          <p:nvGrpSpPr>
            <p:cNvPr id="20" name="Group 156"/>
            <p:cNvGrpSpPr>
              <a:grpSpLocks/>
            </p:cNvGrpSpPr>
            <p:nvPr/>
          </p:nvGrpSpPr>
          <p:grpSpPr bwMode="auto">
            <a:xfrm>
              <a:off x="1736" y="2034"/>
              <a:ext cx="330" cy="160"/>
              <a:chOff x="2320" y="1724"/>
              <a:chExt cx="333" cy="206"/>
            </a:xfrm>
          </p:grpSpPr>
          <p:grpSp>
            <p:nvGrpSpPr>
              <p:cNvPr id="21" name="Group 157"/>
              <p:cNvGrpSpPr>
                <a:grpSpLocks/>
              </p:cNvGrpSpPr>
              <p:nvPr/>
            </p:nvGrpSpPr>
            <p:grpSpPr bwMode="auto">
              <a:xfrm>
                <a:off x="2320" y="1724"/>
                <a:ext cx="333" cy="206"/>
                <a:chOff x="2320" y="1724"/>
                <a:chExt cx="333" cy="206"/>
              </a:xfrm>
            </p:grpSpPr>
            <p:grpSp>
              <p:nvGrpSpPr>
                <p:cNvPr id="22" name="Group 158"/>
                <p:cNvGrpSpPr>
                  <a:grpSpLocks/>
                </p:cNvGrpSpPr>
                <p:nvPr/>
              </p:nvGrpSpPr>
              <p:grpSpPr bwMode="auto">
                <a:xfrm>
                  <a:off x="2320" y="1724"/>
                  <a:ext cx="333" cy="206"/>
                  <a:chOff x="2320" y="1724"/>
                  <a:chExt cx="333" cy="206"/>
                </a:xfrm>
              </p:grpSpPr>
              <p:sp>
                <p:nvSpPr>
                  <p:cNvPr id="652447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24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48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26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49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27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50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29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51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31"/>
                    <a:ext cx="333" cy="1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52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3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53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34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54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35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55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3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56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39"/>
                    <a:ext cx="333" cy="1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57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40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58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42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59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43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60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45"/>
                    <a:ext cx="333" cy="2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61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47"/>
                    <a:ext cx="333" cy="1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62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48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63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50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64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5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65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53"/>
                    <a:ext cx="333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66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55"/>
                    <a:ext cx="333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67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5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68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58"/>
                    <a:ext cx="333" cy="2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69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60"/>
                    <a:ext cx="333" cy="1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70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6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71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63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72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64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73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66"/>
                    <a:ext cx="333" cy="2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74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68"/>
                    <a:ext cx="333" cy="1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75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69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76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71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77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72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78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74"/>
                    <a:ext cx="333" cy="3"/>
                  </a:xfrm>
                  <a:prstGeom prst="rect">
                    <a:avLst/>
                  </a:prstGeom>
                  <a:solidFill>
                    <a:srgbClr val="FFDB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79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77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80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79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81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80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82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82"/>
                    <a:ext cx="333" cy="2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83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84"/>
                    <a:ext cx="333" cy="1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84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85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85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87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86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88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87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90"/>
                    <a:ext cx="333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88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92"/>
                    <a:ext cx="333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89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93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90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95"/>
                    <a:ext cx="333" cy="2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91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97"/>
                    <a:ext cx="333" cy="1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92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98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93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00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94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0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95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03"/>
                    <a:ext cx="333" cy="2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96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05"/>
                    <a:ext cx="333" cy="1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97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0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98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08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499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09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00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11"/>
                    <a:ext cx="333" cy="2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0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13"/>
                    <a:ext cx="333" cy="1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0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14"/>
                    <a:ext cx="333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03" name="Rectangle 21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16"/>
                    <a:ext cx="333" cy="1"/>
                  </a:xfrm>
                  <a:prstGeom prst="rect">
                    <a:avLst/>
                  </a:prstGeom>
                  <a:solidFill>
                    <a:srgbClr val="FFCD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04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17"/>
                    <a:ext cx="333" cy="2"/>
                  </a:xfrm>
                  <a:prstGeom prst="rect">
                    <a:avLst/>
                  </a:prstGeom>
                  <a:solidFill>
                    <a:srgbClr val="FFCC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05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19"/>
                    <a:ext cx="333" cy="2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06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21"/>
                    <a:ext cx="333" cy="1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0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22"/>
                    <a:ext cx="333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0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24"/>
                    <a:ext cx="333" cy="1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0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25"/>
                    <a:ext cx="333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1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27"/>
                    <a:ext cx="333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1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29"/>
                    <a:ext cx="333" cy="1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1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30"/>
                    <a:ext cx="333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1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32"/>
                    <a:ext cx="333" cy="2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1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34"/>
                    <a:ext cx="333" cy="1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1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35"/>
                    <a:ext cx="333" cy="2"/>
                  </a:xfrm>
                  <a:prstGeom prst="rect">
                    <a:avLst/>
                  </a:prstGeom>
                  <a:solidFill>
                    <a:srgbClr val="FFCC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1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37"/>
                    <a:ext cx="333" cy="1"/>
                  </a:xfrm>
                  <a:prstGeom prst="rect">
                    <a:avLst/>
                  </a:prstGeom>
                  <a:solidFill>
                    <a:srgbClr val="FFCD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1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38"/>
                    <a:ext cx="333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1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0"/>
                    <a:ext cx="333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1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2"/>
                    <a:ext cx="333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2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3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2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5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2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23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8"/>
                    <a:ext cx="333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24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0"/>
                    <a:ext cx="333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25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26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3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27" name="Rectangle 23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4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28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6"/>
                    <a:ext cx="333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29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8"/>
                    <a:ext cx="333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30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9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31" name="Rectangle 24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1"/>
                    <a:ext cx="333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32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2"/>
                    <a:ext cx="333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33" name="Rectangle 24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4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34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6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35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7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36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9"/>
                    <a:ext cx="333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37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1"/>
                    <a:ext cx="333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38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2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39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4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40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5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41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7"/>
                    <a:ext cx="333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42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0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43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2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44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3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45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5"/>
                    <a:ext cx="333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46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7"/>
                    <a:ext cx="333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47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8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48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0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49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50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3"/>
                    <a:ext cx="333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51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5"/>
                    <a:ext cx="333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52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53" name="Rectangle 26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8"/>
                    <a:ext cx="333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54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9"/>
                    <a:ext cx="333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55" name="Rectangle 26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56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3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57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4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58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6"/>
                    <a:ext cx="333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59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8"/>
                    <a:ext cx="333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60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9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61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1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62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2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63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4"/>
                    <a:ext cx="333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64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6"/>
                    <a:ext cx="333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65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66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9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67" name="Rectangle 27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0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68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69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4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70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5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71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7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72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8"/>
                    <a:ext cx="333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73" name="Freeform 285"/>
                  <p:cNvSpPr>
                    <a:spLocks/>
                  </p:cNvSpPr>
                  <p:nvPr/>
                </p:nvSpPr>
                <p:spPr bwMode="auto">
                  <a:xfrm>
                    <a:off x="2320" y="1724"/>
                    <a:ext cx="330" cy="20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22" y="3"/>
                      </a:cxn>
                      <a:cxn ang="0">
                        <a:pos x="10" y="10"/>
                      </a:cxn>
                      <a:cxn ang="0">
                        <a:pos x="3" y="21"/>
                      </a:cxn>
                      <a:cxn ang="0">
                        <a:pos x="0" y="34"/>
                      </a:cxn>
                      <a:cxn ang="0">
                        <a:pos x="0" y="169"/>
                      </a:cxn>
                      <a:cxn ang="0">
                        <a:pos x="3" y="182"/>
                      </a:cxn>
                      <a:cxn ang="0">
                        <a:pos x="10" y="193"/>
                      </a:cxn>
                      <a:cxn ang="0">
                        <a:pos x="22" y="200"/>
                      </a:cxn>
                      <a:cxn ang="0">
                        <a:pos x="36" y="203"/>
                      </a:cxn>
                      <a:cxn ang="0">
                        <a:pos x="294" y="203"/>
                      </a:cxn>
                      <a:cxn ang="0">
                        <a:pos x="308" y="200"/>
                      </a:cxn>
                      <a:cxn ang="0">
                        <a:pos x="320" y="193"/>
                      </a:cxn>
                      <a:cxn ang="0">
                        <a:pos x="326" y="182"/>
                      </a:cxn>
                      <a:cxn ang="0">
                        <a:pos x="330" y="169"/>
                      </a:cxn>
                      <a:cxn ang="0">
                        <a:pos x="330" y="34"/>
                      </a:cxn>
                      <a:cxn ang="0">
                        <a:pos x="326" y="21"/>
                      </a:cxn>
                      <a:cxn ang="0">
                        <a:pos x="320" y="10"/>
                      </a:cxn>
                      <a:cxn ang="0">
                        <a:pos x="308" y="3"/>
                      </a:cxn>
                      <a:cxn ang="0">
                        <a:pos x="294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330" h="203">
                        <a:moveTo>
                          <a:pt x="36" y="0"/>
                        </a:moveTo>
                        <a:lnTo>
                          <a:pt x="22" y="3"/>
                        </a:lnTo>
                        <a:lnTo>
                          <a:pt x="10" y="10"/>
                        </a:lnTo>
                        <a:lnTo>
                          <a:pt x="3" y="21"/>
                        </a:lnTo>
                        <a:lnTo>
                          <a:pt x="0" y="34"/>
                        </a:lnTo>
                        <a:lnTo>
                          <a:pt x="0" y="169"/>
                        </a:lnTo>
                        <a:lnTo>
                          <a:pt x="3" y="182"/>
                        </a:lnTo>
                        <a:lnTo>
                          <a:pt x="10" y="193"/>
                        </a:lnTo>
                        <a:lnTo>
                          <a:pt x="22" y="200"/>
                        </a:lnTo>
                        <a:lnTo>
                          <a:pt x="36" y="203"/>
                        </a:lnTo>
                        <a:lnTo>
                          <a:pt x="294" y="203"/>
                        </a:lnTo>
                        <a:lnTo>
                          <a:pt x="308" y="200"/>
                        </a:lnTo>
                        <a:lnTo>
                          <a:pt x="320" y="193"/>
                        </a:lnTo>
                        <a:lnTo>
                          <a:pt x="326" y="182"/>
                        </a:lnTo>
                        <a:lnTo>
                          <a:pt x="330" y="169"/>
                        </a:lnTo>
                        <a:lnTo>
                          <a:pt x="330" y="34"/>
                        </a:lnTo>
                        <a:lnTo>
                          <a:pt x="326" y="21"/>
                        </a:lnTo>
                        <a:lnTo>
                          <a:pt x="320" y="10"/>
                        </a:lnTo>
                        <a:lnTo>
                          <a:pt x="308" y="3"/>
                        </a:lnTo>
                        <a:lnTo>
                          <a:pt x="294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EBD7"/>
                  </a:solidFill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74" name="Freeform 286"/>
                  <p:cNvSpPr>
                    <a:spLocks/>
                  </p:cNvSpPr>
                  <p:nvPr/>
                </p:nvSpPr>
                <p:spPr bwMode="auto">
                  <a:xfrm>
                    <a:off x="2320" y="1724"/>
                    <a:ext cx="330" cy="20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22" y="3"/>
                      </a:cxn>
                      <a:cxn ang="0">
                        <a:pos x="10" y="10"/>
                      </a:cxn>
                      <a:cxn ang="0">
                        <a:pos x="3" y="21"/>
                      </a:cxn>
                      <a:cxn ang="0">
                        <a:pos x="0" y="34"/>
                      </a:cxn>
                      <a:cxn ang="0">
                        <a:pos x="0" y="169"/>
                      </a:cxn>
                      <a:cxn ang="0">
                        <a:pos x="3" y="182"/>
                      </a:cxn>
                      <a:cxn ang="0">
                        <a:pos x="10" y="193"/>
                      </a:cxn>
                      <a:cxn ang="0">
                        <a:pos x="22" y="200"/>
                      </a:cxn>
                      <a:cxn ang="0">
                        <a:pos x="36" y="203"/>
                      </a:cxn>
                      <a:cxn ang="0">
                        <a:pos x="294" y="203"/>
                      </a:cxn>
                      <a:cxn ang="0">
                        <a:pos x="308" y="200"/>
                      </a:cxn>
                      <a:cxn ang="0">
                        <a:pos x="320" y="193"/>
                      </a:cxn>
                      <a:cxn ang="0">
                        <a:pos x="326" y="182"/>
                      </a:cxn>
                      <a:cxn ang="0">
                        <a:pos x="330" y="169"/>
                      </a:cxn>
                      <a:cxn ang="0">
                        <a:pos x="330" y="34"/>
                      </a:cxn>
                      <a:cxn ang="0">
                        <a:pos x="326" y="21"/>
                      </a:cxn>
                      <a:cxn ang="0">
                        <a:pos x="320" y="10"/>
                      </a:cxn>
                      <a:cxn ang="0">
                        <a:pos x="308" y="3"/>
                      </a:cxn>
                      <a:cxn ang="0">
                        <a:pos x="294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330" h="203">
                        <a:moveTo>
                          <a:pt x="36" y="0"/>
                        </a:moveTo>
                        <a:lnTo>
                          <a:pt x="22" y="3"/>
                        </a:lnTo>
                        <a:lnTo>
                          <a:pt x="10" y="10"/>
                        </a:lnTo>
                        <a:lnTo>
                          <a:pt x="3" y="21"/>
                        </a:lnTo>
                        <a:lnTo>
                          <a:pt x="0" y="34"/>
                        </a:lnTo>
                        <a:lnTo>
                          <a:pt x="0" y="169"/>
                        </a:lnTo>
                        <a:lnTo>
                          <a:pt x="3" y="182"/>
                        </a:lnTo>
                        <a:lnTo>
                          <a:pt x="10" y="193"/>
                        </a:lnTo>
                        <a:lnTo>
                          <a:pt x="22" y="200"/>
                        </a:lnTo>
                        <a:lnTo>
                          <a:pt x="36" y="203"/>
                        </a:lnTo>
                        <a:lnTo>
                          <a:pt x="294" y="203"/>
                        </a:lnTo>
                        <a:lnTo>
                          <a:pt x="308" y="200"/>
                        </a:lnTo>
                        <a:lnTo>
                          <a:pt x="320" y="193"/>
                        </a:lnTo>
                        <a:lnTo>
                          <a:pt x="326" y="182"/>
                        </a:lnTo>
                        <a:lnTo>
                          <a:pt x="330" y="169"/>
                        </a:lnTo>
                        <a:lnTo>
                          <a:pt x="330" y="34"/>
                        </a:lnTo>
                        <a:lnTo>
                          <a:pt x="326" y="21"/>
                        </a:lnTo>
                        <a:lnTo>
                          <a:pt x="320" y="10"/>
                        </a:lnTo>
                        <a:lnTo>
                          <a:pt x="308" y="3"/>
                        </a:lnTo>
                        <a:lnTo>
                          <a:pt x="294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75" name="Rectangle 28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24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76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26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77" name="Rectangle 28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27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78" name="Rectangle 29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29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79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31"/>
                    <a:ext cx="333" cy="1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80" name="Rectangle 29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3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81" name="Rectangle 29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34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82" name="Rectangle 29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35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83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3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84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39"/>
                    <a:ext cx="333" cy="1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85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40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86" name="Rectangle 29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42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87" name="Rectangle 29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43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88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45"/>
                    <a:ext cx="333" cy="2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89" name="Rectangle 30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47"/>
                    <a:ext cx="333" cy="1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90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48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91" name="Rectangle 30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50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92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5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93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53"/>
                    <a:ext cx="333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94" name="Rectangle 30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55"/>
                    <a:ext cx="333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95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5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96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58"/>
                    <a:ext cx="333" cy="2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97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60"/>
                    <a:ext cx="333" cy="1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98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6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599" name="Rectangle 31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63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00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64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01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66"/>
                    <a:ext cx="333" cy="2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02" name="Rectangle 31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68"/>
                    <a:ext cx="333" cy="1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03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69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04" name="Rectangle 31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71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05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72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06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74"/>
                    <a:ext cx="333" cy="3"/>
                  </a:xfrm>
                  <a:prstGeom prst="rect">
                    <a:avLst/>
                  </a:prstGeom>
                  <a:solidFill>
                    <a:srgbClr val="FFDB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07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77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08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79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09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80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10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82"/>
                    <a:ext cx="333" cy="2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11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84"/>
                    <a:ext cx="333" cy="1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12" name="Rectangle 32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85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13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87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14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88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15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90"/>
                    <a:ext cx="333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16" name="Rectangle 32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92"/>
                    <a:ext cx="333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17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93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18" name="Rectangle 33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95"/>
                    <a:ext cx="333" cy="2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19" name="Rectangle 33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97"/>
                    <a:ext cx="333" cy="1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20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798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21" name="Rectangle 33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00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22" name="Rectangle 33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0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23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03"/>
                    <a:ext cx="333" cy="2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24" name="Rectangle 33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05"/>
                    <a:ext cx="333" cy="1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25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0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26" name="Rectangle 33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08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27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09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28" name="Rectangle 34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11"/>
                    <a:ext cx="333" cy="2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29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13"/>
                    <a:ext cx="333" cy="1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30" name="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14"/>
                    <a:ext cx="333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31" name="Rectangle 34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16"/>
                    <a:ext cx="333" cy="1"/>
                  </a:xfrm>
                  <a:prstGeom prst="rect">
                    <a:avLst/>
                  </a:prstGeom>
                  <a:solidFill>
                    <a:srgbClr val="FFCD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32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17"/>
                    <a:ext cx="333" cy="2"/>
                  </a:xfrm>
                  <a:prstGeom prst="rect">
                    <a:avLst/>
                  </a:prstGeom>
                  <a:solidFill>
                    <a:srgbClr val="FFCC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33" name="Rectangle 34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19"/>
                    <a:ext cx="333" cy="2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34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21"/>
                    <a:ext cx="333" cy="1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35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22"/>
                    <a:ext cx="333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36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24"/>
                    <a:ext cx="333" cy="1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37" name="Rectangle 34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25"/>
                    <a:ext cx="333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38" name="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27"/>
                    <a:ext cx="333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39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29"/>
                    <a:ext cx="333" cy="1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40" name="Rectangle 35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30"/>
                    <a:ext cx="333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41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32"/>
                    <a:ext cx="333" cy="2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42" name="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34"/>
                    <a:ext cx="333" cy="1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43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35"/>
                    <a:ext cx="333" cy="2"/>
                  </a:xfrm>
                  <a:prstGeom prst="rect">
                    <a:avLst/>
                  </a:prstGeom>
                  <a:solidFill>
                    <a:srgbClr val="FFCC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44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37"/>
                    <a:ext cx="333" cy="1"/>
                  </a:xfrm>
                  <a:prstGeom prst="rect">
                    <a:avLst/>
                  </a:prstGeom>
                  <a:solidFill>
                    <a:srgbClr val="FFCD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45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38"/>
                    <a:ext cx="333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646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0"/>
                    <a:ext cx="333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52647" name="Rectangle 359"/>
                <p:cNvSpPr>
                  <a:spLocks noChangeArrowheads="1"/>
                </p:cNvSpPr>
                <p:nvPr/>
              </p:nvSpPr>
              <p:spPr bwMode="auto">
                <a:xfrm>
                  <a:off x="2320" y="1842"/>
                  <a:ext cx="333" cy="1"/>
                </a:xfrm>
                <a:prstGeom prst="rect">
                  <a:avLst/>
                </a:prstGeom>
                <a:solidFill>
                  <a:srgbClr val="FFCD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48" name="Rectangle 360"/>
                <p:cNvSpPr>
                  <a:spLocks noChangeArrowheads="1"/>
                </p:cNvSpPr>
                <p:nvPr/>
              </p:nvSpPr>
              <p:spPr bwMode="auto">
                <a:xfrm>
                  <a:off x="2320" y="1843"/>
                  <a:ext cx="333" cy="2"/>
                </a:xfrm>
                <a:prstGeom prst="rect">
                  <a:avLst/>
                </a:prstGeom>
                <a:solidFill>
                  <a:srgbClr val="FFCE9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49" name="Rectangle 361"/>
                <p:cNvSpPr>
                  <a:spLocks noChangeArrowheads="1"/>
                </p:cNvSpPr>
                <p:nvPr/>
              </p:nvSpPr>
              <p:spPr bwMode="auto">
                <a:xfrm>
                  <a:off x="2320" y="1845"/>
                  <a:ext cx="333" cy="1"/>
                </a:xfrm>
                <a:prstGeom prst="rect">
                  <a:avLst/>
                </a:prstGeom>
                <a:solidFill>
                  <a:srgbClr val="FFCE9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50" name="Rectangle 362"/>
                <p:cNvSpPr>
                  <a:spLocks noChangeArrowheads="1"/>
                </p:cNvSpPr>
                <p:nvPr/>
              </p:nvSpPr>
              <p:spPr bwMode="auto">
                <a:xfrm>
                  <a:off x="2320" y="1846"/>
                  <a:ext cx="333" cy="2"/>
                </a:xfrm>
                <a:prstGeom prst="rect">
                  <a:avLst/>
                </a:prstGeom>
                <a:solidFill>
                  <a:srgbClr val="FFC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51" name="Rectangle 363"/>
                <p:cNvSpPr>
                  <a:spLocks noChangeArrowheads="1"/>
                </p:cNvSpPr>
                <p:nvPr/>
              </p:nvSpPr>
              <p:spPr bwMode="auto">
                <a:xfrm>
                  <a:off x="2320" y="1848"/>
                  <a:ext cx="333" cy="2"/>
                </a:xfrm>
                <a:prstGeom prst="rect">
                  <a:avLst/>
                </a:prstGeom>
                <a:solidFill>
                  <a:srgbClr val="FFCF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52" name="Rectangle 364"/>
                <p:cNvSpPr>
                  <a:spLocks noChangeArrowheads="1"/>
                </p:cNvSpPr>
                <p:nvPr/>
              </p:nvSpPr>
              <p:spPr bwMode="auto">
                <a:xfrm>
                  <a:off x="2320" y="1850"/>
                  <a:ext cx="333" cy="1"/>
                </a:xfrm>
                <a:prstGeom prst="rect">
                  <a:avLst/>
                </a:prstGeom>
                <a:solidFill>
                  <a:srgbClr val="FFCF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53" name="Rectangle 365"/>
                <p:cNvSpPr>
                  <a:spLocks noChangeArrowheads="1"/>
                </p:cNvSpPr>
                <p:nvPr/>
              </p:nvSpPr>
              <p:spPr bwMode="auto">
                <a:xfrm>
                  <a:off x="2320" y="1851"/>
                  <a:ext cx="333" cy="2"/>
                </a:xfrm>
                <a:prstGeom prst="rect">
                  <a:avLst/>
                </a:prstGeom>
                <a:solidFill>
                  <a:srgbClr val="FFD0A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54" name="Rectangle 366"/>
                <p:cNvSpPr>
                  <a:spLocks noChangeArrowheads="1"/>
                </p:cNvSpPr>
                <p:nvPr/>
              </p:nvSpPr>
              <p:spPr bwMode="auto">
                <a:xfrm>
                  <a:off x="2320" y="1853"/>
                  <a:ext cx="333" cy="1"/>
                </a:xfrm>
                <a:prstGeom prst="rect">
                  <a:avLst/>
                </a:prstGeom>
                <a:solidFill>
                  <a:srgbClr val="FFD1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55" name="Rectangle 367"/>
                <p:cNvSpPr>
                  <a:spLocks noChangeArrowheads="1"/>
                </p:cNvSpPr>
                <p:nvPr/>
              </p:nvSpPr>
              <p:spPr bwMode="auto">
                <a:xfrm>
                  <a:off x="2320" y="1854"/>
                  <a:ext cx="333" cy="2"/>
                </a:xfrm>
                <a:prstGeom prst="rect">
                  <a:avLst/>
                </a:prstGeom>
                <a:solidFill>
                  <a:srgbClr val="FFD1A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56" name="Rectangle 368"/>
                <p:cNvSpPr>
                  <a:spLocks noChangeArrowheads="1"/>
                </p:cNvSpPr>
                <p:nvPr/>
              </p:nvSpPr>
              <p:spPr bwMode="auto">
                <a:xfrm>
                  <a:off x="2320" y="1856"/>
                  <a:ext cx="333" cy="2"/>
                </a:xfrm>
                <a:prstGeom prst="rect">
                  <a:avLst/>
                </a:prstGeom>
                <a:solidFill>
                  <a:srgbClr val="FFD2A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57" name="Rectangle 369"/>
                <p:cNvSpPr>
                  <a:spLocks noChangeArrowheads="1"/>
                </p:cNvSpPr>
                <p:nvPr/>
              </p:nvSpPr>
              <p:spPr bwMode="auto">
                <a:xfrm>
                  <a:off x="2320" y="1858"/>
                  <a:ext cx="333" cy="1"/>
                </a:xfrm>
                <a:prstGeom prst="rect">
                  <a:avLst/>
                </a:prstGeom>
                <a:solidFill>
                  <a:srgbClr val="FFD2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58" name="Rectangle 370"/>
                <p:cNvSpPr>
                  <a:spLocks noChangeArrowheads="1"/>
                </p:cNvSpPr>
                <p:nvPr/>
              </p:nvSpPr>
              <p:spPr bwMode="auto">
                <a:xfrm>
                  <a:off x="2320" y="1859"/>
                  <a:ext cx="333" cy="2"/>
                </a:xfrm>
                <a:prstGeom prst="rect">
                  <a:avLst/>
                </a:prstGeom>
                <a:solidFill>
                  <a:srgbClr val="FFD3A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59" name="Rectangle 371"/>
                <p:cNvSpPr>
                  <a:spLocks noChangeArrowheads="1"/>
                </p:cNvSpPr>
                <p:nvPr/>
              </p:nvSpPr>
              <p:spPr bwMode="auto">
                <a:xfrm>
                  <a:off x="2320" y="1861"/>
                  <a:ext cx="333" cy="1"/>
                </a:xfrm>
                <a:prstGeom prst="rect">
                  <a:avLst/>
                </a:prstGeom>
                <a:solidFill>
                  <a:srgbClr val="FFD4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60" name="Rectangle 372"/>
                <p:cNvSpPr>
                  <a:spLocks noChangeArrowheads="1"/>
                </p:cNvSpPr>
                <p:nvPr/>
              </p:nvSpPr>
              <p:spPr bwMode="auto">
                <a:xfrm>
                  <a:off x="2320" y="1862"/>
                  <a:ext cx="333" cy="2"/>
                </a:xfrm>
                <a:prstGeom prst="rect">
                  <a:avLst/>
                </a:prstGeom>
                <a:solidFill>
                  <a:srgbClr val="FFD4A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61" name="Rectangle 373"/>
                <p:cNvSpPr>
                  <a:spLocks noChangeArrowheads="1"/>
                </p:cNvSpPr>
                <p:nvPr/>
              </p:nvSpPr>
              <p:spPr bwMode="auto">
                <a:xfrm>
                  <a:off x="2320" y="1864"/>
                  <a:ext cx="333" cy="2"/>
                </a:xfrm>
                <a:prstGeom prst="rect">
                  <a:avLst/>
                </a:prstGeom>
                <a:solidFill>
                  <a:srgbClr val="FFD5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62" name="Rectangle 374"/>
                <p:cNvSpPr>
                  <a:spLocks noChangeArrowheads="1"/>
                </p:cNvSpPr>
                <p:nvPr/>
              </p:nvSpPr>
              <p:spPr bwMode="auto">
                <a:xfrm>
                  <a:off x="2320" y="1866"/>
                  <a:ext cx="333" cy="1"/>
                </a:xfrm>
                <a:prstGeom prst="rect">
                  <a:avLst/>
                </a:prstGeom>
                <a:solidFill>
                  <a:srgbClr val="FFD6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63" name="Rectangle 375"/>
                <p:cNvSpPr>
                  <a:spLocks noChangeArrowheads="1"/>
                </p:cNvSpPr>
                <p:nvPr/>
              </p:nvSpPr>
              <p:spPr bwMode="auto">
                <a:xfrm>
                  <a:off x="2320" y="1867"/>
                  <a:ext cx="333" cy="2"/>
                </a:xfrm>
                <a:prstGeom prst="rect">
                  <a:avLst/>
                </a:prstGeom>
                <a:solidFill>
                  <a:srgbClr val="FFD7B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64" name="Rectangle 376"/>
                <p:cNvSpPr>
                  <a:spLocks noChangeArrowheads="1"/>
                </p:cNvSpPr>
                <p:nvPr/>
              </p:nvSpPr>
              <p:spPr bwMode="auto">
                <a:xfrm>
                  <a:off x="2320" y="1869"/>
                  <a:ext cx="333" cy="2"/>
                </a:xfrm>
                <a:prstGeom prst="rect">
                  <a:avLst/>
                </a:prstGeom>
                <a:solidFill>
                  <a:srgbClr val="FFD7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65" name="Rectangle 377"/>
                <p:cNvSpPr>
                  <a:spLocks noChangeArrowheads="1"/>
                </p:cNvSpPr>
                <p:nvPr/>
              </p:nvSpPr>
              <p:spPr bwMode="auto">
                <a:xfrm>
                  <a:off x="2320" y="1871"/>
                  <a:ext cx="333" cy="1"/>
                </a:xfrm>
                <a:prstGeom prst="rect">
                  <a:avLst/>
                </a:prstGeom>
                <a:solidFill>
                  <a:srgbClr val="FFD8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66" name="Rectangle 378"/>
                <p:cNvSpPr>
                  <a:spLocks noChangeArrowheads="1"/>
                </p:cNvSpPr>
                <p:nvPr/>
              </p:nvSpPr>
              <p:spPr bwMode="auto">
                <a:xfrm>
                  <a:off x="2320" y="1872"/>
                  <a:ext cx="333" cy="2"/>
                </a:xfrm>
                <a:prstGeom prst="rect">
                  <a:avLst/>
                </a:prstGeom>
                <a:solidFill>
                  <a:srgbClr val="FFD9B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67" name="Rectangle 379"/>
                <p:cNvSpPr>
                  <a:spLocks noChangeArrowheads="1"/>
                </p:cNvSpPr>
                <p:nvPr/>
              </p:nvSpPr>
              <p:spPr bwMode="auto">
                <a:xfrm>
                  <a:off x="2320" y="1874"/>
                  <a:ext cx="333" cy="1"/>
                </a:xfrm>
                <a:prstGeom prst="rect">
                  <a:avLst/>
                </a:prstGeom>
                <a:solidFill>
                  <a:srgbClr val="FFDA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68" name="Rectangle 380"/>
                <p:cNvSpPr>
                  <a:spLocks noChangeArrowheads="1"/>
                </p:cNvSpPr>
                <p:nvPr/>
              </p:nvSpPr>
              <p:spPr bwMode="auto">
                <a:xfrm>
                  <a:off x="2320" y="1875"/>
                  <a:ext cx="333" cy="2"/>
                </a:xfrm>
                <a:prstGeom prst="rect">
                  <a:avLst/>
                </a:prstGeom>
                <a:solidFill>
                  <a:srgbClr val="FFDB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69" name="Rectangle 381"/>
                <p:cNvSpPr>
                  <a:spLocks noChangeArrowheads="1"/>
                </p:cNvSpPr>
                <p:nvPr/>
              </p:nvSpPr>
              <p:spPr bwMode="auto">
                <a:xfrm>
                  <a:off x="2320" y="1877"/>
                  <a:ext cx="333" cy="3"/>
                </a:xfrm>
                <a:prstGeom prst="rect">
                  <a:avLst/>
                </a:prstGeom>
                <a:solidFill>
                  <a:srgbClr val="FFDC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70" name="Rectangle 382"/>
                <p:cNvSpPr>
                  <a:spLocks noChangeArrowheads="1"/>
                </p:cNvSpPr>
                <p:nvPr/>
              </p:nvSpPr>
              <p:spPr bwMode="auto">
                <a:xfrm>
                  <a:off x="2320" y="1880"/>
                  <a:ext cx="333" cy="2"/>
                </a:xfrm>
                <a:prstGeom prst="rect">
                  <a:avLst/>
                </a:prstGeom>
                <a:solidFill>
                  <a:srgbClr val="FFD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71" name="Rectangle 383"/>
                <p:cNvSpPr>
                  <a:spLocks noChangeArrowheads="1"/>
                </p:cNvSpPr>
                <p:nvPr/>
              </p:nvSpPr>
              <p:spPr bwMode="auto">
                <a:xfrm>
                  <a:off x="2320" y="1882"/>
                  <a:ext cx="333" cy="1"/>
                </a:xfrm>
                <a:prstGeom prst="rect">
                  <a:avLst/>
                </a:prstGeom>
                <a:solidFill>
                  <a:srgbClr val="FFDD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72" name="Rectangle 384"/>
                <p:cNvSpPr>
                  <a:spLocks noChangeArrowheads="1"/>
                </p:cNvSpPr>
                <p:nvPr/>
              </p:nvSpPr>
              <p:spPr bwMode="auto">
                <a:xfrm>
                  <a:off x="2320" y="1883"/>
                  <a:ext cx="333" cy="2"/>
                </a:xfrm>
                <a:prstGeom prst="rect">
                  <a:avLst/>
                </a:prstGeom>
                <a:solidFill>
                  <a:srgbClr val="FFDE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73" name="Rectangle 385"/>
                <p:cNvSpPr>
                  <a:spLocks noChangeArrowheads="1"/>
                </p:cNvSpPr>
                <p:nvPr/>
              </p:nvSpPr>
              <p:spPr bwMode="auto">
                <a:xfrm>
                  <a:off x="2320" y="1885"/>
                  <a:ext cx="333" cy="2"/>
                </a:xfrm>
                <a:prstGeom prst="rect">
                  <a:avLst/>
                </a:prstGeom>
                <a:solidFill>
                  <a:srgbClr val="FFDF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74" name="Rectangle 386"/>
                <p:cNvSpPr>
                  <a:spLocks noChangeArrowheads="1"/>
                </p:cNvSpPr>
                <p:nvPr/>
              </p:nvSpPr>
              <p:spPr bwMode="auto">
                <a:xfrm>
                  <a:off x="2320" y="1887"/>
                  <a:ext cx="333" cy="1"/>
                </a:xfrm>
                <a:prstGeom prst="rect">
                  <a:avLst/>
                </a:prstGeom>
                <a:solidFill>
                  <a:srgbClr val="FFE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75" name="Rectangle 387"/>
                <p:cNvSpPr>
                  <a:spLocks noChangeArrowheads="1"/>
                </p:cNvSpPr>
                <p:nvPr/>
              </p:nvSpPr>
              <p:spPr bwMode="auto">
                <a:xfrm>
                  <a:off x="2320" y="1888"/>
                  <a:ext cx="333" cy="2"/>
                </a:xfrm>
                <a:prstGeom prst="rect">
                  <a:avLst/>
                </a:prstGeom>
                <a:solidFill>
                  <a:srgbClr val="FFE0C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76" name="Rectangle 388"/>
                <p:cNvSpPr>
                  <a:spLocks noChangeArrowheads="1"/>
                </p:cNvSpPr>
                <p:nvPr/>
              </p:nvSpPr>
              <p:spPr bwMode="auto">
                <a:xfrm>
                  <a:off x="2320" y="1890"/>
                  <a:ext cx="333" cy="1"/>
                </a:xfrm>
                <a:prstGeom prst="rect">
                  <a:avLst/>
                </a:prstGeom>
                <a:solidFill>
                  <a:srgbClr val="FFE1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77" name="Rectangle 389"/>
                <p:cNvSpPr>
                  <a:spLocks noChangeArrowheads="1"/>
                </p:cNvSpPr>
                <p:nvPr/>
              </p:nvSpPr>
              <p:spPr bwMode="auto">
                <a:xfrm>
                  <a:off x="2320" y="1891"/>
                  <a:ext cx="333" cy="2"/>
                </a:xfrm>
                <a:prstGeom prst="rect">
                  <a:avLst/>
                </a:prstGeom>
                <a:solidFill>
                  <a:srgbClr val="FFE2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78" name="Rectangle 390"/>
                <p:cNvSpPr>
                  <a:spLocks noChangeArrowheads="1"/>
                </p:cNvSpPr>
                <p:nvPr/>
              </p:nvSpPr>
              <p:spPr bwMode="auto">
                <a:xfrm>
                  <a:off x="2320" y="1893"/>
                  <a:ext cx="333" cy="2"/>
                </a:xfrm>
                <a:prstGeom prst="rect">
                  <a:avLst/>
                </a:prstGeom>
                <a:solidFill>
                  <a:srgbClr val="FFE2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79" name="Rectangle 391"/>
                <p:cNvSpPr>
                  <a:spLocks noChangeArrowheads="1"/>
                </p:cNvSpPr>
                <p:nvPr/>
              </p:nvSpPr>
              <p:spPr bwMode="auto">
                <a:xfrm>
                  <a:off x="2320" y="1895"/>
                  <a:ext cx="333" cy="1"/>
                </a:xfrm>
                <a:prstGeom prst="rect">
                  <a:avLst/>
                </a:prstGeom>
                <a:solidFill>
                  <a:srgbClr val="FFE3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80" name="Rectangle 392"/>
                <p:cNvSpPr>
                  <a:spLocks noChangeArrowheads="1"/>
                </p:cNvSpPr>
                <p:nvPr/>
              </p:nvSpPr>
              <p:spPr bwMode="auto">
                <a:xfrm>
                  <a:off x="2320" y="1896"/>
                  <a:ext cx="333" cy="2"/>
                </a:xfrm>
                <a:prstGeom prst="rect">
                  <a:avLst/>
                </a:prstGeom>
                <a:solidFill>
                  <a:srgbClr val="FFE4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81" name="Rectangle 393"/>
                <p:cNvSpPr>
                  <a:spLocks noChangeArrowheads="1"/>
                </p:cNvSpPr>
                <p:nvPr/>
              </p:nvSpPr>
              <p:spPr bwMode="auto">
                <a:xfrm>
                  <a:off x="2320" y="1898"/>
                  <a:ext cx="333" cy="1"/>
                </a:xfrm>
                <a:prstGeom prst="rect">
                  <a:avLst/>
                </a:prstGeom>
                <a:solidFill>
                  <a:srgbClr val="FFE4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82" name="Rectangle 394"/>
                <p:cNvSpPr>
                  <a:spLocks noChangeArrowheads="1"/>
                </p:cNvSpPr>
                <p:nvPr/>
              </p:nvSpPr>
              <p:spPr bwMode="auto">
                <a:xfrm>
                  <a:off x="2320" y="1899"/>
                  <a:ext cx="333" cy="2"/>
                </a:xfrm>
                <a:prstGeom prst="rect">
                  <a:avLst/>
                </a:prstGeom>
                <a:solidFill>
                  <a:srgbClr val="FFE5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83" name="Rectangle 395"/>
                <p:cNvSpPr>
                  <a:spLocks noChangeArrowheads="1"/>
                </p:cNvSpPr>
                <p:nvPr/>
              </p:nvSpPr>
              <p:spPr bwMode="auto">
                <a:xfrm>
                  <a:off x="2320" y="1901"/>
                  <a:ext cx="333" cy="2"/>
                </a:xfrm>
                <a:prstGeom prst="rect">
                  <a:avLst/>
                </a:prstGeom>
                <a:solidFill>
                  <a:srgbClr val="FFE5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84" name="Rectangle 396"/>
                <p:cNvSpPr>
                  <a:spLocks noChangeArrowheads="1"/>
                </p:cNvSpPr>
                <p:nvPr/>
              </p:nvSpPr>
              <p:spPr bwMode="auto">
                <a:xfrm>
                  <a:off x="2320" y="1903"/>
                  <a:ext cx="333" cy="1"/>
                </a:xfrm>
                <a:prstGeom prst="rect">
                  <a:avLst/>
                </a:prstGeom>
                <a:solidFill>
                  <a:srgbClr val="FFE6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85" name="Rectangle 397"/>
                <p:cNvSpPr>
                  <a:spLocks noChangeArrowheads="1"/>
                </p:cNvSpPr>
                <p:nvPr/>
              </p:nvSpPr>
              <p:spPr bwMode="auto">
                <a:xfrm>
                  <a:off x="2320" y="1904"/>
                  <a:ext cx="333" cy="2"/>
                </a:xfrm>
                <a:prstGeom prst="rect">
                  <a:avLst/>
                </a:prstGeom>
                <a:solidFill>
                  <a:srgbClr val="FFE7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86" name="Rectangle 398"/>
                <p:cNvSpPr>
                  <a:spLocks noChangeArrowheads="1"/>
                </p:cNvSpPr>
                <p:nvPr/>
              </p:nvSpPr>
              <p:spPr bwMode="auto">
                <a:xfrm>
                  <a:off x="2320" y="1906"/>
                  <a:ext cx="333" cy="2"/>
                </a:xfrm>
                <a:prstGeom prst="rect">
                  <a:avLst/>
                </a:prstGeom>
                <a:solidFill>
                  <a:srgbClr val="FFE7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87" name="Rectangle 399"/>
                <p:cNvSpPr>
                  <a:spLocks noChangeArrowheads="1"/>
                </p:cNvSpPr>
                <p:nvPr/>
              </p:nvSpPr>
              <p:spPr bwMode="auto">
                <a:xfrm>
                  <a:off x="2320" y="1908"/>
                  <a:ext cx="333" cy="1"/>
                </a:xfrm>
                <a:prstGeom prst="rect">
                  <a:avLst/>
                </a:prstGeom>
                <a:solidFill>
                  <a:srgbClr val="FF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88" name="Rectangle 400"/>
                <p:cNvSpPr>
                  <a:spLocks noChangeArrowheads="1"/>
                </p:cNvSpPr>
                <p:nvPr/>
              </p:nvSpPr>
              <p:spPr bwMode="auto">
                <a:xfrm>
                  <a:off x="2320" y="1909"/>
                  <a:ext cx="333" cy="2"/>
                </a:xfrm>
                <a:prstGeom prst="rect">
                  <a:avLst/>
                </a:prstGeom>
                <a:solidFill>
                  <a:srgbClr val="FFE8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89" name="Rectangle 401"/>
                <p:cNvSpPr>
                  <a:spLocks noChangeArrowheads="1"/>
                </p:cNvSpPr>
                <p:nvPr/>
              </p:nvSpPr>
              <p:spPr bwMode="auto">
                <a:xfrm>
                  <a:off x="2320" y="1911"/>
                  <a:ext cx="333" cy="1"/>
                </a:xfrm>
                <a:prstGeom prst="rect">
                  <a:avLst/>
                </a:prstGeom>
                <a:solidFill>
                  <a:srgbClr val="FFE8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90" name="Rectangle 402"/>
                <p:cNvSpPr>
                  <a:spLocks noChangeArrowheads="1"/>
                </p:cNvSpPr>
                <p:nvPr/>
              </p:nvSpPr>
              <p:spPr bwMode="auto">
                <a:xfrm>
                  <a:off x="2320" y="1912"/>
                  <a:ext cx="333" cy="2"/>
                </a:xfrm>
                <a:prstGeom prst="rect">
                  <a:avLst/>
                </a:prstGeom>
                <a:solidFill>
                  <a:srgbClr val="FFE8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91" name="Rectangle 403"/>
                <p:cNvSpPr>
                  <a:spLocks noChangeArrowheads="1"/>
                </p:cNvSpPr>
                <p:nvPr/>
              </p:nvSpPr>
              <p:spPr bwMode="auto">
                <a:xfrm>
                  <a:off x="2320" y="1914"/>
                  <a:ext cx="333" cy="2"/>
                </a:xfrm>
                <a:prstGeom prst="rect">
                  <a:avLst/>
                </a:prstGeom>
                <a:solidFill>
                  <a:srgbClr val="FFE9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92" name="Rectangle 404"/>
                <p:cNvSpPr>
                  <a:spLocks noChangeArrowheads="1"/>
                </p:cNvSpPr>
                <p:nvPr/>
              </p:nvSpPr>
              <p:spPr bwMode="auto">
                <a:xfrm>
                  <a:off x="2320" y="1916"/>
                  <a:ext cx="333" cy="1"/>
                </a:xfrm>
                <a:prstGeom prst="rect">
                  <a:avLst/>
                </a:prstGeom>
                <a:solidFill>
                  <a:srgbClr val="FFE9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93" name="Rectangle 405"/>
                <p:cNvSpPr>
                  <a:spLocks noChangeArrowheads="1"/>
                </p:cNvSpPr>
                <p:nvPr/>
              </p:nvSpPr>
              <p:spPr bwMode="auto">
                <a:xfrm>
                  <a:off x="2320" y="1917"/>
                  <a:ext cx="333" cy="2"/>
                </a:xfrm>
                <a:prstGeom prst="rect">
                  <a:avLst/>
                </a:prstGeom>
                <a:solidFill>
                  <a:srgbClr val="FFE9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94" name="Rectangle 406"/>
                <p:cNvSpPr>
                  <a:spLocks noChangeArrowheads="1"/>
                </p:cNvSpPr>
                <p:nvPr/>
              </p:nvSpPr>
              <p:spPr bwMode="auto">
                <a:xfrm>
                  <a:off x="2320" y="1919"/>
                  <a:ext cx="333" cy="1"/>
                </a:xfrm>
                <a:prstGeom prst="rect">
                  <a:avLst/>
                </a:prstGeom>
                <a:solidFill>
                  <a:srgbClr val="FFE9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95" name="Rectangle 407"/>
                <p:cNvSpPr>
                  <a:spLocks noChangeArrowheads="1"/>
                </p:cNvSpPr>
                <p:nvPr/>
              </p:nvSpPr>
              <p:spPr bwMode="auto">
                <a:xfrm>
                  <a:off x="2320" y="1920"/>
                  <a:ext cx="333" cy="2"/>
                </a:xfrm>
                <a:prstGeom prst="rect">
                  <a:avLst/>
                </a:prstGeom>
                <a:solidFill>
                  <a:srgbClr val="FFEA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96" name="Rectangle 408"/>
                <p:cNvSpPr>
                  <a:spLocks noChangeArrowheads="1"/>
                </p:cNvSpPr>
                <p:nvPr/>
              </p:nvSpPr>
              <p:spPr bwMode="auto">
                <a:xfrm>
                  <a:off x="2320" y="1922"/>
                  <a:ext cx="333" cy="2"/>
                </a:xfrm>
                <a:prstGeom prst="rect">
                  <a:avLst/>
                </a:prstGeom>
                <a:solidFill>
                  <a:srgbClr val="FFEA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97" name="Rectangle 409"/>
                <p:cNvSpPr>
                  <a:spLocks noChangeArrowheads="1"/>
                </p:cNvSpPr>
                <p:nvPr/>
              </p:nvSpPr>
              <p:spPr bwMode="auto">
                <a:xfrm>
                  <a:off x="2320" y="1924"/>
                  <a:ext cx="333" cy="1"/>
                </a:xfrm>
                <a:prstGeom prst="rect">
                  <a:avLst/>
                </a:prstGeom>
                <a:solidFill>
                  <a:srgbClr val="FFEA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98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20" y="1925"/>
                  <a:ext cx="333" cy="2"/>
                </a:xfrm>
                <a:prstGeom prst="rect">
                  <a:avLst/>
                </a:prstGeom>
                <a:solidFill>
                  <a:srgbClr val="FFEA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699" name="Rectangle 411"/>
                <p:cNvSpPr>
                  <a:spLocks noChangeArrowheads="1"/>
                </p:cNvSpPr>
                <p:nvPr/>
              </p:nvSpPr>
              <p:spPr bwMode="auto">
                <a:xfrm>
                  <a:off x="2320" y="1927"/>
                  <a:ext cx="333" cy="1"/>
                </a:xfrm>
                <a:prstGeom prst="rect">
                  <a:avLst/>
                </a:prstGeom>
                <a:solidFill>
                  <a:srgbClr val="FFEA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700" name="Rectangle 412"/>
                <p:cNvSpPr>
                  <a:spLocks noChangeArrowheads="1"/>
                </p:cNvSpPr>
                <p:nvPr/>
              </p:nvSpPr>
              <p:spPr bwMode="auto">
                <a:xfrm>
                  <a:off x="2320" y="1928"/>
                  <a:ext cx="333" cy="2"/>
                </a:xfrm>
                <a:prstGeom prst="rect">
                  <a:avLst/>
                </a:prstGeom>
                <a:solidFill>
                  <a:srgbClr val="FFEB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52701" name="Freeform 413"/>
              <p:cNvSpPr>
                <a:spLocks/>
              </p:cNvSpPr>
              <p:nvPr/>
            </p:nvSpPr>
            <p:spPr bwMode="auto">
              <a:xfrm>
                <a:off x="2320" y="1724"/>
                <a:ext cx="330" cy="20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2" y="3"/>
                  </a:cxn>
                  <a:cxn ang="0">
                    <a:pos x="10" y="10"/>
                  </a:cxn>
                  <a:cxn ang="0">
                    <a:pos x="3" y="21"/>
                  </a:cxn>
                  <a:cxn ang="0">
                    <a:pos x="0" y="34"/>
                  </a:cxn>
                  <a:cxn ang="0">
                    <a:pos x="0" y="169"/>
                  </a:cxn>
                  <a:cxn ang="0">
                    <a:pos x="3" y="182"/>
                  </a:cxn>
                  <a:cxn ang="0">
                    <a:pos x="10" y="193"/>
                  </a:cxn>
                  <a:cxn ang="0">
                    <a:pos x="22" y="200"/>
                  </a:cxn>
                  <a:cxn ang="0">
                    <a:pos x="36" y="203"/>
                  </a:cxn>
                  <a:cxn ang="0">
                    <a:pos x="294" y="203"/>
                  </a:cxn>
                  <a:cxn ang="0">
                    <a:pos x="308" y="200"/>
                  </a:cxn>
                  <a:cxn ang="0">
                    <a:pos x="320" y="193"/>
                  </a:cxn>
                  <a:cxn ang="0">
                    <a:pos x="326" y="182"/>
                  </a:cxn>
                  <a:cxn ang="0">
                    <a:pos x="330" y="169"/>
                  </a:cxn>
                  <a:cxn ang="0">
                    <a:pos x="330" y="34"/>
                  </a:cxn>
                  <a:cxn ang="0">
                    <a:pos x="326" y="21"/>
                  </a:cxn>
                  <a:cxn ang="0">
                    <a:pos x="320" y="10"/>
                  </a:cxn>
                  <a:cxn ang="0">
                    <a:pos x="308" y="3"/>
                  </a:cxn>
                  <a:cxn ang="0">
                    <a:pos x="294" y="0"/>
                  </a:cxn>
                  <a:cxn ang="0">
                    <a:pos x="36" y="0"/>
                  </a:cxn>
                </a:cxnLst>
                <a:rect l="0" t="0" r="r" b="b"/>
                <a:pathLst>
                  <a:path w="330" h="203">
                    <a:moveTo>
                      <a:pt x="36" y="0"/>
                    </a:moveTo>
                    <a:lnTo>
                      <a:pt x="22" y="3"/>
                    </a:lnTo>
                    <a:lnTo>
                      <a:pt x="10" y="10"/>
                    </a:lnTo>
                    <a:lnTo>
                      <a:pt x="3" y="21"/>
                    </a:lnTo>
                    <a:lnTo>
                      <a:pt x="0" y="34"/>
                    </a:lnTo>
                    <a:lnTo>
                      <a:pt x="0" y="169"/>
                    </a:lnTo>
                    <a:lnTo>
                      <a:pt x="3" y="182"/>
                    </a:lnTo>
                    <a:lnTo>
                      <a:pt x="10" y="193"/>
                    </a:lnTo>
                    <a:lnTo>
                      <a:pt x="22" y="200"/>
                    </a:lnTo>
                    <a:lnTo>
                      <a:pt x="36" y="203"/>
                    </a:lnTo>
                    <a:lnTo>
                      <a:pt x="294" y="203"/>
                    </a:lnTo>
                    <a:lnTo>
                      <a:pt x="308" y="200"/>
                    </a:lnTo>
                    <a:lnTo>
                      <a:pt x="320" y="193"/>
                    </a:lnTo>
                    <a:lnTo>
                      <a:pt x="326" y="182"/>
                    </a:lnTo>
                    <a:lnTo>
                      <a:pt x="330" y="169"/>
                    </a:lnTo>
                    <a:lnTo>
                      <a:pt x="330" y="34"/>
                    </a:lnTo>
                    <a:lnTo>
                      <a:pt x="326" y="21"/>
                    </a:lnTo>
                    <a:lnTo>
                      <a:pt x="320" y="10"/>
                    </a:lnTo>
                    <a:lnTo>
                      <a:pt x="308" y="3"/>
                    </a:lnTo>
                    <a:lnTo>
                      <a:pt x="294" y="0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52702" name="Rectangle 414"/>
            <p:cNvSpPr>
              <a:spLocks noChangeArrowheads="1"/>
            </p:cNvSpPr>
            <p:nvPr/>
          </p:nvSpPr>
          <p:spPr bwMode="auto">
            <a:xfrm>
              <a:off x="1784" y="2075"/>
              <a:ext cx="23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ROIB</a:t>
              </a:r>
              <a:endParaRPr lang="en-US" sz="1200">
                <a:solidFill>
                  <a:schemeClr val="tx1"/>
                </a:solidFill>
                <a:latin typeface="Tahoma" charset="0"/>
              </a:endParaRPr>
            </a:p>
          </p:txBody>
        </p:sp>
      </p:grpSp>
      <p:grpSp>
        <p:nvGrpSpPr>
          <p:cNvPr id="23" name="Group 415"/>
          <p:cNvGrpSpPr>
            <a:grpSpLocks/>
          </p:cNvGrpSpPr>
          <p:nvPr/>
        </p:nvGrpSpPr>
        <p:grpSpPr bwMode="auto">
          <a:xfrm>
            <a:off x="2276475" y="3390900"/>
            <a:ext cx="1630363" cy="752475"/>
            <a:chOff x="1596" y="2040"/>
            <a:chExt cx="1112" cy="474"/>
          </a:xfrm>
        </p:grpSpPr>
        <p:sp>
          <p:nvSpPr>
            <p:cNvPr id="652704" name="Rectangle 416"/>
            <p:cNvSpPr>
              <a:spLocks noChangeArrowheads="1"/>
            </p:cNvSpPr>
            <p:nvPr/>
          </p:nvSpPr>
          <p:spPr bwMode="auto">
            <a:xfrm>
              <a:off x="1596" y="2328"/>
              <a:ext cx="289" cy="159"/>
            </a:xfrm>
            <a:prstGeom prst="rect">
              <a:avLst/>
            </a:prstGeom>
            <a:gradFill rotWithShape="0">
              <a:gsLst>
                <a:gs pos="0">
                  <a:srgbClr val="C081FF">
                    <a:gamma/>
                    <a:shade val="46275"/>
                    <a:invGamma/>
                  </a:srgbClr>
                </a:gs>
                <a:gs pos="50000">
                  <a:srgbClr val="C081FF"/>
                </a:gs>
                <a:gs pos="100000">
                  <a:srgbClr val="C081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2705" name="Rectangle 417"/>
            <p:cNvSpPr>
              <a:spLocks noChangeArrowheads="1"/>
            </p:cNvSpPr>
            <p:nvPr/>
          </p:nvSpPr>
          <p:spPr bwMode="auto">
            <a:xfrm>
              <a:off x="1687" y="2377"/>
              <a:ext cx="16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L2P</a:t>
              </a:r>
              <a:endParaRPr lang="en-US" sz="1000">
                <a:solidFill>
                  <a:schemeClr val="tx1"/>
                </a:solidFill>
                <a:latin typeface="Tahoma" charset="0"/>
              </a:endParaRPr>
            </a:p>
          </p:txBody>
        </p:sp>
        <p:grpSp>
          <p:nvGrpSpPr>
            <p:cNvPr id="24" name="Group 418"/>
            <p:cNvGrpSpPr>
              <a:grpSpLocks/>
            </p:cNvGrpSpPr>
            <p:nvPr/>
          </p:nvGrpSpPr>
          <p:grpSpPr bwMode="auto">
            <a:xfrm>
              <a:off x="2288" y="2040"/>
              <a:ext cx="329" cy="160"/>
              <a:chOff x="2775" y="1724"/>
              <a:chExt cx="331" cy="206"/>
            </a:xfrm>
          </p:grpSpPr>
          <p:grpSp>
            <p:nvGrpSpPr>
              <p:cNvPr id="25" name="Group 419"/>
              <p:cNvGrpSpPr>
                <a:grpSpLocks/>
              </p:cNvGrpSpPr>
              <p:nvPr/>
            </p:nvGrpSpPr>
            <p:grpSpPr bwMode="auto">
              <a:xfrm>
                <a:off x="2775" y="1724"/>
                <a:ext cx="331" cy="206"/>
                <a:chOff x="2775" y="1724"/>
                <a:chExt cx="331" cy="206"/>
              </a:xfrm>
            </p:grpSpPr>
            <p:grpSp>
              <p:nvGrpSpPr>
                <p:cNvPr id="26" name="Group 420"/>
                <p:cNvGrpSpPr>
                  <a:grpSpLocks/>
                </p:cNvGrpSpPr>
                <p:nvPr/>
              </p:nvGrpSpPr>
              <p:grpSpPr bwMode="auto">
                <a:xfrm>
                  <a:off x="2775" y="1724"/>
                  <a:ext cx="331" cy="206"/>
                  <a:chOff x="2775" y="1724"/>
                  <a:chExt cx="331" cy="206"/>
                </a:xfrm>
              </p:grpSpPr>
              <p:sp>
                <p:nvSpPr>
                  <p:cNvPr id="652709" name="Rectangle 42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24"/>
                    <a:ext cx="331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10" name="Rectangle 42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26"/>
                    <a:ext cx="331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11" name="Rectangle 42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27"/>
                    <a:ext cx="331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12" name="Rectangle 42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29"/>
                    <a:ext cx="331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13" name="Rectangle 42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31"/>
                    <a:ext cx="331" cy="1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14" name="Rectangle 42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32"/>
                    <a:ext cx="331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15" name="Rectangle 42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34"/>
                    <a:ext cx="331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16" name="Rectangle 42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35"/>
                    <a:ext cx="331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17" name="Rectangle 42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37"/>
                    <a:ext cx="331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18" name="Rectangle 43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39"/>
                    <a:ext cx="331" cy="1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19" name="Rectangle 43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40"/>
                    <a:ext cx="331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20" name="Rectangle 43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42"/>
                    <a:ext cx="331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21" name="Rectangle 43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43"/>
                    <a:ext cx="331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22" name="Rectangle 43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45"/>
                    <a:ext cx="331" cy="2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23" name="Rectangle 43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47"/>
                    <a:ext cx="331" cy="1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24" name="Rectangle 43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48"/>
                    <a:ext cx="331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25" name="Rectangle 43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50"/>
                    <a:ext cx="331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26" name="Rectangle 43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51"/>
                    <a:ext cx="331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27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53"/>
                    <a:ext cx="331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28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55"/>
                    <a:ext cx="331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29" name="Rectangle 44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56"/>
                    <a:ext cx="331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30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58"/>
                    <a:ext cx="331" cy="2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31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60"/>
                    <a:ext cx="331" cy="1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32" name="Rectangle 44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61"/>
                    <a:ext cx="331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33" name="Rectangle 44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63"/>
                    <a:ext cx="331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34" name="Rectangle 44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64"/>
                    <a:ext cx="331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35" name="Rectangle 44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66"/>
                    <a:ext cx="331" cy="2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36" name="Rectangle 44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68"/>
                    <a:ext cx="331" cy="1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37" name="Rectangle 44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69"/>
                    <a:ext cx="331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38" name="Rectangle 45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71"/>
                    <a:ext cx="331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39" name="Rectangle 45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72"/>
                    <a:ext cx="331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40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74"/>
                    <a:ext cx="331" cy="3"/>
                  </a:xfrm>
                  <a:prstGeom prst="rect">
                    <a:avLst/>
                  </a:prstGeom>
                  <a:solidFill>
                    <a:srgbClr val="FFDB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41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77"/>
                    <a:ext cx="331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42" name="Rectangle 45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79"/>
                    <a:ext cx="331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43" name="Rectangle 45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80"/>
                    <a:ext cx="331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44" name="Rectangle 45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82"/>
                    <a:ext cx="331" cy="2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45" name="Rectangle 45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84"/>
                    <a:ext cx="331" cy="1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46" name="Rectangle 45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85"/>
                    <a:ext cx="331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47" name="Rectangle 45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87"/>
                    <a:ext cx="331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48" name="Rectangle 46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88"/>
                    <a:ext cx="331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49" name="Rectangle 46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90"/>
                    <a:ext cx="331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50" name="Rectangle 46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92"/>
                    <a:ext cx="331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51" name="Rectangle 46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93"/>
                    <a:ext cx="331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52" name="Rectangle 46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95"/>
                    <a:ext cx="331" cy="2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53" name="Rectangle 46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97"/>
                    <a:ext cx="331" cy="1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54" name="Rectangle 46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98"/>
                    <a:ext cx="331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55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00"/>
                    <a:ext cx="331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56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01"/>
                    <a:ext cx="331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57" name="Rectangle 46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03"/>
                    <a:ext cx="331" cy="2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58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05"/>
                    <a:ext cx="331" cy="1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59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06"/>
                    <a:ext cx="331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60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08"/>
                    <a:ext cx="331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61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09"/>
                    <a:ext cx="331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62" name="Rectangle 47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11"/>
                    <a:ext cx="331" cy="2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63" name="Rectangle 47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13"/>
                    <a:ext cx="331" cy="1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64" name="Rectangle 47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14"/>
                    <a:ext cx="331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65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16"/>
                    <a:ext cx="331" cy="1"/>
                  </a:xfrm>
                  <a:prstGeom prst="rect">
                    <a:avLst/>
                  </a:prstGeom>
                  <a:solidFill>
                    <a:srgbClr val="FFCD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66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17"/>
                    <a:ext cx="331" cy="2"/>
                  </a:xfrm>
                  <a:prstGeom prst="rect">
                    <a:avLst/>
                  </a:prstGeom>
                  <a:solidFill>
                    <a:srgbClr val="FFCC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67" name="Rectangle 47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19"/>
                    <a:ext cx="331" cy="2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68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21"/>
                    <a:ext cx="331" cy="1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69" name="Rectangle 48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22"/>
                    <a:ext cx="331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70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24"/>
                    <a:ext cx="331" cy="1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71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25"/>
                    <a:ext cx="331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72" name="Rectangle 48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27"/>
                    <a:ext cx="331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73" name="Rectangle 48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29"/>
                    <a:ext cx="331" cy="1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74" name="Rectangle 48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30"/>
                    <a:ext cx="331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75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32"/>
                    <a:ext cx="331" cy="2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76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34"/>
                    <a:ext cx="331" cy="1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77" name="Rectangle 48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35"/>
                    <a:ext cx="331" cy="2"/>
                  </a:xfrm>
                  <a:prstGeom prst="rect">
                    <a:avLst/>
                  </a:prstGeom>
                  <a:solidFill>
                    <a:srgbClr val="FFCC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78" name="Rectangle 49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37"/>
                    <a:ext cx="331" cy="1"/>
                  </a:xfrm>
                  <a:prstGeom prst="rect">
                    <a:avLst/>
                  </a:prstGeom>
                  <a:solidFill>
                    <a:srgbClr val="FFCD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79" name="Rectangle 49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38"/>
                    <a:ext cx="331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80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0"/>
                    <a:ext cx="331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81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2"/>
                    <a:ext cx="331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82" name="Rectangle 49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3"/>
                    <a:ext cx="331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83" name="Rectangle 49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5"/>
                    <a:ext cx="331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84" name="Rectangle 49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6"/>
                    <a:ext cx="331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85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8"/>
                    <a:ext cx="331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86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0"/>
                    <a:ext cx="331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87" name="Rectangle 49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1"/>
                    <a:ext cx="331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88" name="Rectangle 50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3"/>
                    <a:ext cx="331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89" name="Rectangle 50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4"/>
                    <a:ext cx="331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90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6"/>
                    <a:ext cx="331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91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8"/>
                    <a:ext cx="331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92" name="Rectangle 50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9"/>
                    <a:ext cx="331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93" name="Rectangle 50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1"/>
                    <a:ext cx="331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94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2"/>
                    <a:ext cx="331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9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4"/>
                    <a:ext cx="331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9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6"/>
                    <a:ext cx="331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97" name="Rectangle 50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7"/>
                    <a:ext cx="331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98" name="Rectangle 51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9"/>
                    <a:ext cx="331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799" name="Rectangle 51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71"/>
                    <a:ext cx="331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00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72"/>
                    <a:ext cx="331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01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74"/>
                    <a:ext cx="331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02" name="Rectangle 51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75"/>
                    <a:ext cx="331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03" name="Rectangle 51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77"/>
                    <a:ext cx="331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04" name="Rectangle 51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0"/>
                    <a:ext cx="331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05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2"/>
                    <a:ext cx="331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06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3"/>
                    <a:ext cx="331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07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5"/>
                    <a:ext cx="331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08" name="Rectangle 52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7"/>
                    <a:ext cx="331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09" name="Rectangle 52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8"/>
                    <a:ext cx="331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10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0"/>
                    <a:ext cx="331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11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1"/>
                    <a:ext cx="331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12" name="Rectangle 52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3"/>
                    <a:ext cx="331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13" name="Rectangle 52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5"/>
                    <a:ext cx="331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14" name="Rectangle 52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6"/>
                    <a:ext cx="331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15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8"/>
                    <a:ext cx="331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16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9"/>
                    <a:ext cx="331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17" name="Rectangle 52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1"/>
                    <a:ext cx="331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18" name="Rectangle 53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3"/>
                    <a:ext cx="331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19" name="Rectangle 53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4"/>
                    <a:ext cx="331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20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6"/>
                    <a:ext cx="331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21" name="Rectangle 53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8"/>
                    <a:ext cx="331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22" name="Rectangle 53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9"/>
                    <a:ext cx="331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23" name="Rectangle 53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1"/>
                    <a:ext cx="331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24" name="Rectangle 53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2"/>
                    <a:ext cx="331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25" name="Rectangle 53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4"/>
                    <a:ext cx="331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26" name="Rectangle 53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6"/>
                    <a:ext cx="331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27" name="Rectangle 53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7"/>
                    <a:ext cx="331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28" name="Rectangle 54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9"/>
                    <a:ext cx="331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29" name="Rectangle 54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0"/>
                    <a:ext cx="331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30" name="Rectangle 54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2"/>
                    <a:ext cx="331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31" name="Rectangle 54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4"/>
                    <a:ext cx="331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32" name="Rectangle 54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5"/>
                    <a:ext cx="331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33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7"/>
                    <a:ext cx="331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34" name="Rectangle 54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8"/>
                    <a:ext cx="331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35" name="Freeform 547"/>
                  <p:cNvSpPr>
                    <a:spLocks/>
                  </p:cNvSpPr>
                  <p:nvPr/>
                </p:nvSpPr>
                <p:spPr bwMode="auto">
                  <a:xfrm>
                    <a:off x="2775" y="1724"/>
                    <a:ext cx="328" cy="20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20" y="3"/>
                      </a:cxn>
                      <a:cxn ang="0">
                        <a:pos x="10" y="10"/>
                      </a:cxn>
                      <a:cxn ang="0">
                        <a:pos x="3" y="21"/>
                      </a:cxn>
                      <a:cxn ang="0">
                        <a:pos x="0" y="34"/>
                      </a:cxn>
                      <a:cxn ang="0">
                        <a:pos x="0" y="169"/>
                      </a:cxn>
                      <a:cxn ang="0">
                        <a:pos x="3" y="182"/>
                      </a:cxn>
                      <a:cxn ang="0">
                        <a:pos x="10" y="193"/>
                      </a:cxn>
                      <a:cxn ang="0">
                        <a:pos x="20" y="200"/>
                      </a:cxn>
                      <a:cxn ang="0">
                        <a:pos x="34" y="203"/>
                      </a:cxn>
                      <a:cxn ang="0">
                        <a:pos x="294" y="203"/>
                      </a:cxn>
                      <a:cxn ang="0">
                        <a:pos x="307" y="200"/>
                      </a:cxn>
                      <a:cxn ang="0">
                        <a:pos x="318" y="193"/>
                      </a:cxn>
                      <a:cxn ang="0">
                        <a:pos x="324" y="182"/>
                      </a:cxn>
                      <a:cxn ang="0">
                        <a:pos x="328" y="169"/>
                      </a:cxn>
                      <a:cxn ang="0">
                        <a:pos x="328" y="34"/>
                      </a:cxn>
                      <a:cxn ang="0">
                        <a:pos x="324" y="21"/>
                      </a:cxn>
                      <a:cxn ang="0">
                        <a:pos x="318" y="10"/>
                      </a:cxn>
                      <a:cxn ang="0">
                        <a:pos x="307" y="3"/>
                      </a:cxn>
                      <a:cxn ang="0">
                        <a:pos x="294" y="0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328" h="203">
                        <a:moveTo>
                          <a:pt x="34" y="0"/>
                        </a:moveTo>
                        <a:lnTo>
                          <a:pt x="20" y="3"/>
                        </a:lnTo>
                        <a:lnTo>
                          <a:pt x="10" y="10"/>
                        </a:lnTo>
                        <a:lnTo>
                          <a:pt x="3" y="21"/>
                        </a:lnTo>
                        <a:lnTo>
                          <a:pt x="0" y="34"/>
                        </a:lnTo>
                        <a:lnTo>
                          <a:pt x="0" y="169"/>
                        </a:lnTo>
                        <a:lnTo>
                          <a:pt x="3" y="182"/>
                        </a:lnTo>
                        <a:lnTo>
                          <a:pt x="10" y="193"/>
                        </a:lnTo>
                        <a:lnTo>
                          <a:pt x="20" y="200"/>
                        </a:lnTo>
                        <a:lnTo>
                          <a:pt x="34" y="203"/>
                        </a:lnTo>
                        <a:lnTo>
                          <a:pt x="294" y="203"/>
                        </a:lnTo>
                        <a:lnTo>
                          <a:pt x="307" y="200"/>
                        </a:lnTo>
                        <a:lnTo>
                          <a:pt x="318" y="193"/>
                        </a:lnTo>
                        <a:lnTo>
                          <a:pt x="324" y="182"/>
                        </a:lnTo>
                        <a:lnTo>
                          <a:pt x="328" y="169"/>
                        </a:lnTo>
                        <a:lnTo>
                          <a:pt x="328" y="34"/>
                        </a:lnTo>
                        <a:lnTo>
                          <a:pt x="324" y="21"/>
                        </a:lnTo>
                        <a:lnTo>
                          <a:pt x="318" y="10"/>
                        </a:lnTo>
                        <a:lnTo>
                          <a:pt x="307" y="3"/>
                        </a:lnTo>
                        <a:lnTo>
                          <a:pt x="294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EBD7"/>
                  </a:solidFill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36" name="Freeform 548"/>
                  <p:cNvSpPr>
                    <a:spLocks/>
                  </p:cNvSpPr>
                  <p:nvPr/>
                </p:nvSpPr>
                <p:spPr bwMode="auto">
                  <a:xfrm>
                    <a:off x="2775" y="1724"/>
                    <a:ext cx="328" cy="20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20" y="3"/>
                      </a:cxn>
                      <a:cxn ang="0">
                        <a:pos x="10" y="10"/>
                      </a:cxn>
                      <a:cxn ang="0">
                        <a:pos x="3" y="21"/>
                      </a:cxn>
                      <a:cxn ang="0">
                        <a:pos x="0" y="34"/>
                      </a:cxn>
                      <a:cxn ang="0">
                        <a:pos x="0" y="169"/>
                      </a:cxn>
                      <a:cxn ang="0">
                        <a:pos x="3" y="182"/>
                      </a:cxn>
                      <a:cxn ang="0">
                        <a:pos x="10" y="193"/>
                      </a:cxn>
                      <a:cxn ang="0">
                        <a:pos x="20" y="200"/>
                      </a:cxn>
                      <a:cxn ang="0">
                        <a:pos x="34" y="203"/>
                      </a:cxn>
                      <a:cxn ang="0">
                        <a:pos x="294" y="203"/>
                      </a:cxn>
                      <a:cxn ang="0">
                        <a:pos x="307" y="200"/>
                      </a:cxn>
                      <a:cxn ang="0">
                        <a:pos x="318" y="193"/>
                      </a:cxn>
                      <a:cxn ang="0">
                        <a:pos x="324" y="182"/>
                      </a:cxn>
                      <a:cxn ang="0">
                        <a:pos x="328" y="169"/>
                      </a:cxn>
                      <a:cxn ang="0">
                        <a:pos x="328" y="34"/>
                      </a:cxn>
                      <a:cxn ang="0">
                        <a:pos x="324" y="21"/>
                      </a:cxn>
                      <a:cxn ang="0">
                        <a:pos x="318" y="10"/>
                      </a:cxn>
                      <a:cxn ang="0">
                        <a:pos x="307" y="3"/>
                      </a:cxn>
                      <a:cxn ang="0">
                        <a:pos x="294" y="0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328" h="203">
                        <a:moveTo>
                          <a:pt x="34" y="0"/>
                        </a:moveTo>
                        <a:lnTo>
                          <a:pt x="20" y="3"/>
                        </a:lnTo>
                        <a:lnTo>
                          <a:pt x="10" y="10"/>
                        </a:lnTo>
                        <a:lnTo>
                          <a:pt x="3" y="21"/>
                        </a:lnTo>
                        <a:lnTo>
                          <a:pt x="0" y="34"/>
                        </a:lnTo>
                        <a:lnTo>
                          <a:pt x="0" y="169"/>
                        </a:lnTo>
                        <a:lnTo>
                          <a:pt x="3" y="182"/>
                        </a:lnTo>
                        <a:lnTo>
                          <a:pt x="10" y="193"/>
                        </a:lnTo>
                        <a:lnTo>
                          <a:pt x="20" y="200"/>
                        </a:lnTo>
                        <a:lnTo>
                          <a:pt x="34" y="203"/>
                        </a:lnTo>
                        <a:lnTo>
                          <a:pt x="294" y="203"/>
                        </a:lnTo>
                        <a:lnTo>
                          <a:pt x="307" y="200"/>
                        </a:lnTo>
                        <a:lnTo>
                          <a:pt x="318" y="193"/>
                        </a:lnTo>
                        <a:lnTo>
                          <a:pt x="324" y="182"/>
                        </a:lnTo>
                        <a:lnTo>
                          <a:pt x="328" y="169"/>
                        </a:lnTo>
                        <a:lnTo>
                          <a:pt x="328" y="34"/>
                        </a:lnTo>
                        <a:lnTo>
                          <a:pt x="324" y="21"/>
                        </a:lnTo>
                        <a:lnTo>
                          <a:pt x="318" y="10"/>
                        </a:lnTo>
                        <a:lnTo>
                          <a:pt x="307" y="3"/>
                        </a:lnTo>
                        <a:lnTo>
                          <a:pt x="294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37" name="Rectangle 54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24"/>
                    <a:ext cx="331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38" name="Rectangle 55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26"/>
                    <a:ext cx="331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39" name="Rectangle 55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27"/>
                    <a:ext cx="331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40" name="Rectangle 55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29"/>
                    <a:ext cx="331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41" name="Rectangle 55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31"/>
                    <a:ext cx="331" cy="1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42" name="Rectangle 55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32"/>
                    <a:ext cx="331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43" name="Rectangle 55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34"/>
                    <a:ext cx="331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44" name="Rectangle 55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35"/>
                    <a:ext cx="331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45" name="Rectangle 55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37"/>
                    <a:ext cx="331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46" name="Rectangle 55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39"/>
                    <a:ext cx="331" cy="1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47" name="Rectangle 55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40"/>
                    <a:ext cx="331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48" name="Rectangle 56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42"/>
                    <a:ext cx="331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49" name="Rectangle 56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43"/>
                    <a:ext cx="331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50" name="Rectangle 56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45"/>
                    <a:ext cx="331" cy="2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51" name="Rectangle 56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47"/>
                    <a:ext cx="331" cy="1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52" name="Rectangle 56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48"/>
                    <a:ext cx="331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53" name="Rectangle 56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50"/>
                    <a:ext cx="331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54" name="Rectangle 56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51"/>
                    <a:ext cx="331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55" name="Rectangle 56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53"/>
                    <a:ext cx="331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56" name="Rectangle 56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55"/>
                    <a:ext cx="331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57" name="Rectangle 56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56"/>
                    <a:ext cx="331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58" name="Rectangle 57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58"/>
                    <a:ext cx="331" cy="2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59" name="Rectangle 57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60"/>
                    <a:ext cx="331" cy="1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60" name="Rectangle 57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61"/>
                    <a:ext cx="331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61" name="Rectangle 57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63"/>
                    <a:ext cx="331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62" name="Rectangle 57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64"/>
                    <a:ext cx="331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63" name="Rectangle 57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66"/>
                    <a:ext cx="331" cy="2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64" name="Rectangle 57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68"/>
                    <a:ext cx="331" cy="1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65" name="Rectangle 57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69"/>
                    <a:ext cx="331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66" name="Rectangle 57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71"/>
                    <a:ext cx="331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67" name="Rectangle 57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72"/>
                    <a:ext cx="331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68" name="Rectangle 58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74"/>
                    <a:ext cx="331" cy="3"/>
                  </a:xfrm>
                  <a:prstGeom prst="rect">
                    <a:avLst/>
                  </a:prstGeom>
                  <a:solidFill>
                    <a:srgbClr val="FFDB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69" name="Rectangle 58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77"/>
                    <a:ext cx="331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70" name="Rectangle 58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79"/>
                    <a:ext cx="331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71" name="Rectangle 58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80"/>
                    <a:ext cx="331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72" name="Rectangle 58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82"/>
                    <a:ext cx="331" cy="2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73" name="Rectangle 58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84"/>
                    <a:ext cx="331" cy="1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74" name="Rectangle 58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85"/>
                    <a:ext cx="331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75" name="Rectangle 58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87"/>
                    <a:ext cx="331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76" name="Rectangle 58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88"/>
                    <a:ext cx="331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77" name="Rectangle 58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90"/>
                    <a:ext cx="331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78" name="Rectangle 59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92"/>
                    <a:ext cx="331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79" name="Rectangle 59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93"/>
                    <a:ext cx="331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80" name="Rectangle 59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95"/>
                    <a:ext cx="331" cy="2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81" name="Rectangle 59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97"/>
                    <a:ext cx="331" cy="1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82" name="Rectangle 59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798"/>
                    <a:ext cx="331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83" name="Rectangle 59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00"/>
                    <a:ext cx="331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84" name="Rectangle 59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01"/>
                    <a:ext cx="331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85" name="Rectangle 59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03"/>
                    <a:ext cx="331" cy="2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86" name="Rectangle 59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05"/>
                    <a:ext cx="331" cy="1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87" name="Rectangle 59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06"/>
                    <a:ext cx="331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88" name="Rectangle 60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08"/>
                    <a:ext cx="331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89" name="Rectangle 60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09"/>
                    <a:ext cx="331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90" name="Rectangle 60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11"/>
                    <a:ext cx="331" cy="2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91" name="Rectangle 60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13"/>
                    <a:ext cx="331" cy="1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92" name="Rectangle 60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14"/>
                    <a:ext cx="331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93" name="Rectangle 60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16"/>
                    <a:ext cx="331" cy="1"/>
                  </a:xfrm>
                  <a:prstGeom prst="rect">
                    <a:avLst/>
                  </a:prstGeom>
                  <a:solidFill>
                    <a:srgbClr val="FFCD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94" name="Rectangle 60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17"/>
                    <a:ext cx="331" cy="2"/>
                  </a:xfrm>
                  <a:prstGeom prst="rect">
                    <a:avLst/>
                  </a:prstGeom>
                  <a:solidFill>
                    <a:srgbClr val="FFCC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95" name="Rectangle 60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19"/>
                    <a:ext cx="331" cy="2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96" name="Rectangle 60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21"/>
                    <a:ext cx="331" cy="1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97" name="Rectangle 60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22"/>
                    <a:ext cx="331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98" name="Rectangle 61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24"/>
                    <a:ext cx="331" cy="1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899" name="Rectangle 61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25"/>
                    <a:ext cx="331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00" name="Rectangle 61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27"/>
                    <a:ext cx="331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01" name="Rectangle 61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29"/>
                    <a:ext cx="331" cy="1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02" name="Rectangle 61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30"/>
                    <a:ext cx="331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03" name="Rectangle 61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32"/>
                    <a:ext cx="331" cy="2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04" name="Rectangle 61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34"/>
                    <a:ext cx="331" cy="1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05" name="Rectangle 61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35"/>
                    <a:ext cx="331" cy="2"/>
                  </a:xfrm>
                  <a:prstGeom prst="rect">
                    <a:avLst/>
                  </a:prstGeom>
                  <a:solidFill>
                    <a:srgbClr val="FFCC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06" name="Rectangle 61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37"/>
                    <a:ext cx="331" cy="1"/>
                  </a:xfrm>
                  <a:prstGeom prst="rect">
                    <a:avLst/>
                  </a:prstGeom>
                  <a:solidFill>
                    <a:srgbClr val="FFCD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07" name="Rectangle 61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38"/>
                    <a:ext cx="331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08" name="Rectangle 62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0"/>
                    <a:ext cx="331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52909" name="Rectangle 621"/>
                <p:cNvSpPr>
                  <a:spLocks noChangeArrowheads="1"/>
                </p:cNvSpPr>
                <p:nvPr/>
              </p:nvSpPr>
              <p:spPr bwMode="auto">
                <a:xfrm>
                  <a:off x="2775" y="1842"/>
                  <a:ext cx="331" cy="1"/>
                </a:xfrm>
                <a:prstGeom prst="rect">
                  <a:avLst/>
                </a:prstGeom>
                <a:solidFill>
                  <a:srgbClr val="FFCD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10" name="Rectangle 622"/>
                <p:cNvSpPr>
                  <a:spLocks noChangeArrowheads="1"/>
                </p:cNvSpPr>
                <p:nvPr/>
              </p:nvSpPr>
              <p:spPr bwMode="auto">
                <a:xfrm>
                  <a:off x="2775" y="1843"/>
                  <a:ext cx="331" cy="2"/>
                </a:xfrm>
                <a:prstGeom prst="rect">
                  <a:avLst/>
                </a:prstGeom>
                <a:solidFill>
                  <a:srgbClr val="FFCE9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11" name="Rectangle 623"/>
                <p:cNvSpPr>
                  <a:spLocks noChangeArrowheads="1"/>
                </p:cNvSpPr>
                <p:nvPr/>
              </p:nvSpPr>
              <p:spPr bwMode="auto">
                <a:xfrm>
                  <a:off x="2775" y="1845"/>
                  <a:ext cx="331" cy="1"/>
                </a:xfrm>
                <a:prstGeom prst="rect">
                  <a:avLst/>
                </a:prstGeom>
                <a:solidFill>
                  <a:srgbClr val="FFCE9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12" name="Rectangle 624"/>
                <p:cNvSpPr>
                  <a:spLocks noChangeArrowheads="1"/>
                </p:cNvSpPr>
                <p:nvPr/>
              </p:nvSpPr>
              <p:spPr bwMode="auto">
                <a:xfrm>
                  <a:off x="2775" y="1846"/>
                  <a:ext cx="331" cy="2"/>
                </a:xfrm>
                <a:prstGeom prst="rect">
                  <a:avLst/>
                </a:prstGeom>
                <a:solidFill>
                  <a:srgbClr val="FFC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13" name="Rectangle 625"/>
                <p:cNvSpPr>
                  <a:spLocks noChangeArrowheads="1"/>
                </p:cNvSpPr>
                <p:nvPr/>
              </p:nvSpPr>
              <p:spPr bwMode="auto">
                <a:xfrm>
                  <a:off x="2775" y="1848"/>
                  <a:ext cx="331" cy="2"/>
                </a:xfrm>
                <a:prstGeom prst="rect">
                  <a:avLst/>
                </a:prstGeom>
                <a:solidFill>
                  <a:srgbClr val="FFCF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14" name="Rectangle 626"/>
                <p:cNvSpPr>
                  <a:spLocks noChangeArrowheads="1"/>
                </p:cNvSpPr>
                <p:nvPr/>
              </p:nvSpPr>
              <p:spPr bwMode="auto">
                <a:xfrm>
                  <a:off x="2775" y="1850"/>
                  <a:ext cx="331" cy="1"/>
                </a:xfrm>
                <a:prstGeom prst="rect">
                  <a:avLst/>
                </a:prstGeom>
                <a:solidFill>
                  <a:srgbClr val="FFCF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15" name="Rectangle 627"/>
                <p:cNvSpPr>
                  <a:spLocks noChangeArrowheads="1"/>
                </p:cNvSpPr>
                <p:nvPr/>
              </p:nvSpPr>
              <p:spPr bwMode="auto">
                <a:xfrm>
                  <a:off x="2775" y="1851"/>
                  <a:ext cx="331" cy="2"/>
                </a:xfrm>
                <a:prstGeom prst="rect">
                  <a:avLst/>
                </a:prstGeom>
                <a:solidFill>
                  <a:srgbClr val="FFD0A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16" name="Rectangle 628"/>
                <p:cNvSpPr>
                  <a:spLocks noChangeArrowheads="1"/>
                </p:cNvSpPr>
                <p:nvPr/>
              </p:nvSpPr>
              <p:spPr bwMode="auto">
                <a:xfrm>
                  <a:off x="2775" y="1853"/>
                  <a:ext cx="331" cy="1"/>
                </a:xfrm>
                <a:prstGeom prst="rect">
                  <a:avLst/>
                </a:prstGeom>
                <a:solidFill>
                  <a:srgbClr val="FFD1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17" name="Rectangle 629"/>
                <p:cNvSpPr>
                  <a:spLocks noChangeArrowheads="1"/>
                </p:cNvSpPr>
                <p:nvPr/>
              </p:nvSpPr>
              <p:spPr bwMode="auto">
                <a:xfrm>
                  <a:off x="2775" y="1854"/>
                  <a:ext cx="331" cy="2"/>
                </a:xfrm>
                <a:prstGeom prst="rect">
                  <a:avLst/>
                </a:prstGeom>
                <a:solidFill>
                  <a:srgbClr val="FFD1A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18" name="Rectangle 630"/>
                <p:cNvSpPr>
                  <a:spLocks noChangeArrowheads="1"/>
                </p:cNvSpPr>
                <p:nvPr/>
              </p:nvSpPr>
              <p:spPr bwMode="auto">
                <a:xfrm>
                  <a:off x="2775" y="1856"/>
                  <a:ext cx="331" cy="2"/>
                </a:xfrm>
                <a:prstGeom prst="rect">
                  <a:avLst/>
                </a:prstGeom>
                <a:solidFill>
                  <a:srgbClr val="FFD2A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19" name="Rectangle 631"/>
                <p:cNvSpPr>
                  <a:spLocks noChangeArrowheads="1"/>
                </p:cNvSpPr>
                <p:nvPr/>
              </p:nvSpPr>
              <p:spPr bwMode="auto">
                <a:xfrm>
                  <a:off x="2775" y="1858"/>
                  <a:ext cx="331" cy="1"/>
                </a:xfrm>
                <a:prstGeom prst="rect">
                  <a:avLst/>
                </a:prstGeom>
                <a:solidFill>
                  <a:srgbClr val="FFD2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20" name="Rectangle 632"/>
                <p:cNvSpPr>
                  <a:spLocks noChangeArrowheads="1"/>
                </p:cNvSpPr>
                <p:nvPr/>
              </p:nvSpPr>
              <p:spPr bwMode="auto">
                <a:xfrm>
                  <a:off x="2775" y="1859"/>
                  <a:ext cx="331" cy="2"/>
                </a:xfrm>
                <a:prstGeom prst="rect">
                  <a:avLst/>
                </a:prstGeom>
                <a:solidFill>
                  <a:srgbClr val="FFD3A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21" name="Rectangle 633"/>
                <p:cNvSpPr>
                  <a:spLocks noChangeArrowheads="1"/>
                </p:cNvSpPr>
                <p:nvPr/>
              </p:nvSpPr>
              <p:spPr bwMode="auto">
                <a:xfrm>
                  <a:off x="2775" y="1861"/>
                  <a:ext cx="331" cy="1"/>
                </a:xfrm>
                <a:prstGeom prst="rect">
                  <a:avLst/>
                </a:prstGeom>
                <a:solidFill>
                  <a:srgbClr val="FFD4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22" name="Rectangle 634"/>
                <p:cNvSpPr>
                  <a:spLocks noChangeArrowheads="1"/>
                </p:cNvSpPr>
                <p:nvPr/>
              </p:nvSpPr>
              <p:spPr bwMode="auto">
                <a:xfrm>
                  <a:off x="2775" y="1862"/>
                  <a:ext cx="331" cy="2"/>
                </a:xfrm>
                <a:prstGeom prst="rect">
                  <a:avLst/>
                </a:prstGeom>
                <a:solidFill>
                  <a:srgbClr val="FFD4A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23" name="Rectangle 635"/>
                <p:cNvSpPr>
                  <a:spLocks noChangeArrowheads="1"/>
                </p:cNvSpPr>
                <p:nvPr/>
              </p:nvSpPr>
              <p:spPr bwMode="auto">
                <a:xfrm>
                  <a:off x="2775" y="1864"/>
                  <a:ext cx="331" cy="2"/>
                </a:xfrm>
                <a:prstGeom prst="rect">
                  <a:avLst/>
                </a:prstGeom>
                <a:solidFill>
                  <a:srgbClr val="FFD5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24" name="Rectangle 636"/>
                <p:cNvSpPr>
                  <a:spLocks noChangeArrowheads="1"/>
                </p:cNvSpPr>
                <p:nvPr/>
              </p:nvSpPr>
              <p:spPr bwMode="auto">
                <a:xfrm>
                  <a:off x="2775" y="1866"/>
                  <a:ext cx="331" cy="1"/>
                </a:xfrm>
                <a:prstGeom prst="rect">
                  <a:avLst/>
                </a:prstGeom>
                <a:solidFill>
                  <a:srgbClr val="FFD6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25" name="Rectangle 637"/>
                <p:cNvSpPr>
                  <a:spLocks noChangeArrowheads="1"/>
                </p:cNvSpPr>
                <p:nvPr/>
              </p:nvSpPr>
              <p:spPr bwMode="auto">
                <a:xfrm>
                  <a:off x="2775" y="1867"/>
                  <a:ext cx="331" cy="2"/>
                </a:xfrm>
                <a:prstGeom prst="rect">
                  <a:avLst/>
                </a:prstGeom>
                <a:solidFill>
                  <a:srgbClr val="FFD7B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26" name="Rectangle 638"/>
                <p:cNvSpPr>
                  <a:spLocks noChangeArrowheads="1"/>
                </p:cNvSpPr>
                <p:nvPr/>
              </p:nvSpPr>
              <p:spPr bwMode="auto">
                <a:xfrm>
                  <a:off x="2775" y="1869"/>
                  <a:ext cx="331" cy="2"/>
                </a:xfrm>
                <a:prstGeom prst="rect">
                  <a:avLst/>
                </a:prstGeom>
                <a:solidFill>
                  <a:srgbClr val="FFD7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27" name="Rectangle 639"/>
                <p:cNvSpPr>
                  <a:spLocks noChangeArrowheads="1"/>
                </p:cNvSpPr>
                <p:nvPr/>
              </p:nvSpPr>
              <p:spPr bwMode="auto">
                <a:xfrm>
                  <a:off x="2775" y="1871"/>
                  <a:ext cx="331" cy="1"/>
                </a:xfrm>
                <a:prstGeom prst="rect">
                  <a:avLst/>
                </a:prstGeom>
                <a:solidFill>
                  <a:srgbClr val="FFD8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28" name="Rectangle 640"/>
                <p:cNvSpPr>
                  <a:spLocks noChangeArrowheads="1"/>
                </p:cNvSpPr>
                <p:nvPr/>
              </p:nvSpPr>
              <p:spPr bwMode="auto">
                <a:xfrm>
                  <a:off x="2775" y="1872"/>
                  <a:ext cx="331" cy="2"/>
                </a:xfrm>
                <a:prstGeom prst="rect">
                  <a:avLst/>
                </a:prstGeom>
                <a:solidFill>
                  <a:srgbClr val="FFD9B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29" name="Rectangle 641"/>
                <p:cNvSpPr>
                  <a:spLocks noChangeArrowheads="1"/>
                </p:cNvSpPr>
                <p:nvPr/>
              </p:nvSpPr>
              <p:spPr bwMode="auto">
                <a:xfrm>
                  <a:off x="2775" y="1874"/>
                  <a:ext cx="331" cy="1"/>
                </a:xfrm>
                <a:prstGeom prst="rect">
                  <a:avLst/>
                </a:prstGeom>
                <a:solidFill>
                  <a:srgbClr val="FFDA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30" name="Rectangle 642"/>
                <p:cNvSpPr>
                  <a:spLocks noChangeArrowheads="1"/>
                </p:cNvSpPr>
                <p:nvPr/>
              </p:nvSpPr>
              <p:spPr bwMode="auto">
                <a:xfrm>
                  <a:off x="2775" y="1875"/>
                  <a:ext cx="331" cy="2"/>
                </a:xfrm>
                <a:prstGeom prst="rect">
                  <a:avLst/>
                </a:prstGeom>
                <a:solidFill>
                  <a:srgbClr val="FFDB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31" name="Rectangle 643"/>
                <p:cNvSpPr>
                  <a:spLocks noChangeArrowheads="1"/>
                </p:cNvSpPr>
                <p:nvPr/>
              </p:nvSpPr>
              <p:spPr bwMode="auto">
                <a:xfrm>
                  <a:off x="2775" y="1877"/>
                  <a:ext cx="331" cy="3"/>
                </a:xfrm>
                <a:prstGeom prst="rect">
                  <a:avLst/>
                </a:prstGeom>
                <a:solidFill>
                  <a:srgbClr val="FFDC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32" name="Rectangle 644"/>
                <p:cNvSpPr>
                  <a:spLocks noChangeArrowheads="1"/>
                </p:cNvSpPr>
                <p:nvPr/>
              </p:nvSpPr>
              <p:spPr bwMode="auto">
                <a:xfrm>
                  <a:off x="2775" y="1880"/>
                  <a:ext cx="331" cy="2"/>
                </a:xfrm>
                <a:prstGeom prst="rect">
                  <a:avLst/>
                </a:prstGeom>
                <a:solidFill>
                  <a:srgbClr val="FFD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33" name="Rectangle 645"/>
                <p:cNvSpPr>
                  <a:spLocks noChangeArrowheads="1"/>
                </p:cNvSpPr>
                <p:nvPr/>
              </p:nvSpPr>
              <p:spPr bwMode="auto">
                <a:xfrm>
                  <a:off x="2775" y="1882"/>
                  <a:ext cx="331" cy="1"/>
                </a:xfrm>
                <a:prstGeom prst="rect">
                  <a:avLst/>
                </a:prstGeom>
                <a:solidFill>
                  <a:srgbClr val="FFDD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34" name="Rectangle 646"/>
                <p:cNvSpPr>
                  <a:spLocks noChangeArrowheads="1"/>
                </p:cNvSpPr>
                <p:nvPr/>
              </p:nvSpPr>
              <p:spPr bwMode="auto">
                <a:xfrm>
                  <a:off x="2775" y="1883"/>
                  <a:ext cx="331" cy="2"/>
                </a:xfrm>
                <a:prstGeom prst="rect">
                  <a:avLst/>
                </a:prstGeom>
                <a:solidFill>
                  <a:srgbClr val="FFDE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35" name="Rectangle 647"/>
                <p:cNvSpPr>
                  <a:spLocks noChangeArrowheads="1"/>
                </p:cNvSpPr>
                <p:nvPr/>
              </p:nvSpPr>
              <p:spPr bwMode="auto">
                <a:xfrm>
                  <a:off x="2775" y="1885"/>
                  <a:ext cx="331" cy="2"/>
                </a:xfrm>
                <a:prstGeom prst="rect">
                  <a:avLst/>
                </a:prstGeom>
                <a:solidFill>
                  <a:srgbClr val="FFDF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36" name="Rectangle 648"/>
                <p:cNvSpPr>
                  <a:spLocks noChangeArrowheads="1"/>
                </p:cNvSpPr>
                <p:nvPr/>
              </p:nvSpPr>
              <p:spPr bwMode="auto">
                <a:xfrm>
                  <a:off x="2775" y="1887"/>
                  <a:ext cx="331" cy="1"/>
                </a:xfrm>
                <a:prstGeom prst="rect">
                  <a:avLst/>
                </a:prstGeom>
                <a:solidFill>
                  <a:srgbClr val="FFE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37" name="Rectangle 649"/>
                <p:cNvSpPr>
                  <a:spLocks noChangeArrowheads="1"/>
                </p:cNvSpPr>
                <p:nvPr/>
              </p:nvSpPr>
              <p:spPr bwMode="auto">
                <a:xfrm>
                  <a:off x="2775" y="1888"/>
                  <a:ext cx="331" cy="2"/>
                </a:xfrm>
                <a:prstGeom prst="rect">
                  <a:avLst/>
                </a:prstGeom>
                <a:solidFill>
                  <a:srgbClr val="FFE0C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38" name="Rectangle 650"/>
                <p:cNvSpPr>
                  <a:spLocks noChangeArrowheads="1"/>
                </p:cNvSpPr>
                <p:nvPr/>
              </p:nvSpPr>
              <p:spPr bwMode="auto">
                <a:xfrm>
                  <a:off x="2775" y="1890"/>
                  <a:ext cx="331" cy="1"/>
                </a:xfrm>
                <a:prstGeom prst="rect">
                  <a:avLst/>
                </a:prstGeom>
                <a:solidFill>
                  <a:srgbClr val="FFE1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39" name="Rectangle 651"/>
                <p:cNvSpPr>
                  <a:spLocks noChangeArrowheads="1"/>
                </p:cNvSpPr>
                <p:nvPr/>
              </p:nvSpPr>
              <p:spPr bwMode="auto">
                <a:xfrm>
                  <a:off x="2775" y="1891"/>
                  <a:ext cx="331" cy="2"/>
                </a:xfrm>
                <a:prstGeom prst="rect">
                  <a:avLst/>
                </a:prstGeom>
                <a:solidFill>
                  <a:srgbClr val="FFE2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40" name="Rectangle 652"/>
                <p:cNvSpPr>
                  <a:spLocks noChangeArrowheads="1"/>
                </p:cNvSpPr>
                <p:nvPr/>
              </p:nvSpPr>
              <p:spPr bwMode="auto">
                <a:xfrm>
                  <a:off x="2775" y="1893"/>
                  <a:ext cx="331" cy="2"/>
                </a:xfrm>
                <a:prstGeom prst="rect">
                  <a:avLst/>
                </a:prstGeom>
                <a:solidFill>
                  <a:srgbClr val="FFE2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41" name="Rectangle 653"/>
                <p:cNvSpPr>
                  <a:spLocks noChangeArrowheads="1"/>
                </p:cNvSpPr>
                <p:nvPr/>
              </p:nvSpPr>
              <p:spPr bwMode="auto">
                <a:xfrm>
                  <a:off x="2775" y="1895"/>
                  <a:ext cx="331" cy="1"/>
                </a:xfrm>
                <a:prstGeom prst="rect">
                  <a:avLst/>
                </a:prstGeom>
                <a:solidFill>
                  <a:srgbClr val="FFE3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42" name="Rectangle 654"/>
                <p:cNvSpPr>
                  <a:spLocks noChangeArrowheads="1"/>
                </p:cNvSpPr>
                <p:nvPr/>
              </p:nvSpPr>
              <p:spPr bwMode="auto">
                <a:xfrm>
                  <a:off x="2775" y="1896"/>
                  <a:ext cx="331" cy="2"/>
                </a:xfrm>
                <a:prstGeom prst="rect">
                  <a:avLst/>
                </a:prstGeom>
                <a:solidFill>
                  <a:srgbClr val="FFE4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43" name="Rectangle 655"/>
                <p:cNvSpPr>
                  <a:spLocks noChangeArrowheads="1"/>
                </p:cNvSpPr>
                <p:nvPr/>
              </p:nvSpPr>
              <p:spPr bwMode="auto">
                <a:xfrm>
                  <a:off x="2775" y="1898"/>
                  <a:ext cx="331" cy="1"/>
                </a:xfrm>
                <a:prstGeom prst="rect">
                  <a:avLst/>
                </a:prstGeom>
                <a:solidFill>
                  <a:srgbClr val="FFE4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44" name="Rectangle 656"/>
                <p:cNvSpPr>
                  <a:spLocks noChangeArrowheads="1"/>
                </p:cNvSpPr>
                <p:nvPr/>
              </p:nvSpPr>
              <p:spPr bwMode="auto">
                <a:xfrm>
                  <a:off x="2775" y="1899"/>
                  <a:ext cx="331" cy="2"/>
                </a:xfrm>
                <a:prstGeom prst="rect">
                  <a:avLst/>
                </a:prstGeom>
                <a:solidFill>
                  <a:srgbClr val="FFE5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45" name="Rectangle 657"/>
                <p:cNvSpPr>
                  <a:spLocks noChangeArrowheads="1"/>
                </p:cNvSpPr>
                <p:nvPr/>
              </p:nvSpPr>
              <p:spPr bwMode="auto">
                <a:xfrm>
                  <a:off x="2775" y="1901"/>
                  <a:ext cx="331" cy="2"/>
                </a:xfrm>
                <a:prstGeom prst="rect">
                  <a:avLst/>
                </a:prstGeom>
                <a:solidFill>
                  <a:srgbClr val="FFE5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46" name="Rectangle 658"/>
                <p:cNvSpPr>
                  <a:spLocks noChangeArrowheads="1"/>
                </p:cNvSpPr>
                <p:nvPr/>
              </p:nvSpPr>
              <p:spPr bwMode="auto">
                <a:xfrm>
                  <a:off x="2775" y="1903"/>
                  <a:ext cx="331" cy="1"/>
                </a:xfrm>
                <a:prstGeom prst="rect">
                  <a:avLst/>
                </a:prstGeom>
                <a:solidFill>
                  <a:srgbClr val="FFE6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47" name="Rectangle 659"/>
                <p:cNvSpPr>
                  <a:spLocks noChangeArrowheads="1"/>
                </p:cNvSpPr>
                <p:nvPr/>
              </p:nvSpPr>
              <p:spPr bwMode="auto">
                <a:xfrm>
                  <a:off x="2775" y="1904"/>
                  <a:ext cx="331" cy="2"/>
                </a:xfrm>
                <a:prstGeom prst="rect">
                  <a:avLst/>
                </a:prstGeom>
                <a:solidFill>
                  <a:srgbClr val="FFE7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48" name="Rectangle 660"/>
                <p:cNvSpPr>
                  <a:spLocks noChangeArrowheads="1"/>
                </p:cNvSpPr>
                <p:nvPr/>
              </p:nvSpPr>
              <p:spPr bwMode="auto">
                <a:xfrm>
                  <a:off x="2775" y="1906"/>
                  <a:ext cx="331" cy="2"/>
                </a:xfrm>
                <a:prstGeom prst="rect">
                  <a:avLst/>
                </a:prstGeom>
                <a:solidFill>
                  <a:srgbClr val="FFE7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49" name="Rectangle 661"/>
                <p:cNvSpPr>
                  <a:spLocks noChangeArrowheads="1"/>
                </p:cNvSpPr>
                <p:nvPr/>
              </p:nvSpPr>
              <p:spPr bwMode="auto">
                <a:xfrm>
                  <a:off x="2775" y="1908"/>
                  <a:ext cx="331" cy="1"/>
                </a:xfrm>
                <a:prstGeom prst="rect">
                  <a:avLst/>
                </a:prstGeom>
                <a:solidFill>
                  <a:srgbClr val="FF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50" name="Rectangle 662"/>
                <p:cNvSpPr>
                  <a:spLocks noChangeArrowheads="1"/>
                </p:cNvSpPr>
                <p:nvPr/>
              </p:nvSpPr>
              <p:spPr bwMode="auto">
                <a:xfrm>
                  <a:off x="2775" y="1909"/>
                  <a:ext cx="331" cy="2"/>
                </a:xfrm>
                <a:prstGeom prst="rect">
                  <a:avLst/>
                </a:prstGeom>
                <a:solidFill>
                  <a:srgbClr val="FFE8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51" name="Rectangle 663"/>
                <p:cNvSpPr>
                  <a:spLocks noChangeArrowheads="1"/>
                </p:cNvSpPr>
                <p:nvPr/>
              </p:nvSpPr>
              <p:spPr bwMode="auto">
                <a:xfrm>
                  <a:off x="2775" y="1911"/>
                  <a:ext cx="331" cy="1"/>
                </a:xfrm>
                <a:prstGeom prst="rect">
                  <a:avLst/>
                </a:prstGeom>
                <a:solidFill>
                  <a:srgbClr val="FFE8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52" name="Rectangle 664"/>
                <p:cNvSpPr>
                  <a:spLocks noChangeArrowheads="1"/>
                </p:cNvSpPr>
                <p:nvPr/>
              </p:nvSpPr>
              <p:spPr bwMode="auto">
                <a:xfrm>
                  <a:off x="2775" y="1912"/>
                  <a:ext cx="331" cy="2"/>
                </a:xfrm>
                <a:prstGeom prst="rect">
                  <a:avLst/>
                </a:prstGeom>
                <a:solidFill>
                  <a:srgbClr val="FFE8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53" name="Rectangle 665"/>
                <p:cNvSpPr>
                  <a:spLocks noChangeArrowheads="1"/>
                </p:cNvSpPr>
                <p:nvPr/>
              </p:nvSpPr>
              <p:spPr bwMode="auto">
                <a:xfrm>
                  <a:off x="2775" y="1914"/>
                  <a:ext cx="331" cy="2"/>
                </a:xfrm>
                <a:prstGeom prst="rect">
                  <a:avLst/>
                </a:prstGeom>
                <a:solidFill>
                  <a:srgbClr val="FFE9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54" name="Rectangle 666"/>
                <p:cNvSpPr>
                  <a:spLocks noChangeArrowheads="1"/>
                </p:cNvSpPr>
                <p:nvPr/>
              </p:nvSpPr>
              <p:spPr bwMode="auto">
                <a:xfrm>
                  <a:off x="2775" y="1916"/>
                  <a:ext cx="331" cy="1"/>
                </a:xfrm>
                <a:prstGeom prst="rect">
                  <a:avLst/>
                </a:prstGeom>
                <a:solidFill>
                  <a:srgbClr val="FFE9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55" name="Rectangle 667"/>
                <p:cNvSpPr>
                  <a:spLocks noChangeArrowheads="1"/>
                </p:cNvSpPr>
                <p:nvPr/>
              </p:nvSpPr>
              <p:spPr bwMode="auto">
                <a:xfrm>
                  <a:off x="2775" y="1917"/>
                  <a:ext cx="331" cy="2"/>
                </a:xfrm>
                <a:prstGeom prst="rect">
                  <a:avLst/>
                </a:prstGeom>
                <a:solidFill>
                  <a:srgbClr val="FFE9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56" name="Rectangle 668"/>
                <p:cNvSpPr>
                  <a:spLocks noChangeArrowheads="1"/>
                </p:cNvSpPr>
                <p:nvPr/>
              </p:nvSpPr>
              <p:spPr bwMode="auto">
                <a:xfrm>
                  <a:off x="2775" y="1919"/>
                  <a:ext cx="331" cy="1"/>
                </a:xfrm>
                <a:prstGeom prst="rect">
                  <a:avLst/>
                </a:prstGeom>
                <a:solidFill>
                  <a:srgbClr val="FFE9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57" name="Rectangle 669"/>
                <p:cNvSpPr>
                  <a:spLocks noChangeArrowheads="1"/>
                </p:cNvSpPr>
                <p:nvPr/>
              </p:nvSpPr>
              <p:spPr bwMode="auto">
                <a:xfrm>
                  <a:off x="2775" y="1920"/>
                  <a:ext cx="331" cy="2"/>
                </a:xfrm>
                <a:prstGeom prst="rect">
                  <a:avLst/>
                </a:prstGeom>
                <a:solidFill>
                  <a:srgbClr val="FFEA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58" name="Rectangle 670"/>
                <p:cNvSpPr>
                  <a:spLocks noChangeArrowheads="1"/>
                </p:cNvSpPr>
                <p:nvPr/>
              </p:nvSpPr>
              <p:spPr bwMode="auto">
                <a:xfrm>
                  <a:off x="2775" y="1922"/>
                  <a:ext cx="331" cy="2"/>
                </a:xfrm>
                <a:prstGeom prst="rect">
                  <a:avLst/>
                </a:prstGeom>
                <a:solidFill>
                  <a:srgbClr val="FFEA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59" name="Rectangle 671"/>
                <p:cNvSpPr>
                  <a:spLocks noChangeArrowheads="1"/>
                </p:cNvSpPr>
                <p:nvPr/>
              </p:nvSpPr>
              <p:spPr bwMode="auto">
                <a:xfrm>
                  <a:off x="2775" y="1924"/>
                  <a:ext cx="331" cy="1"/>
                </a:xfrm>
                <a:prstGeom prst="rect">
                  <a:avLst/>
                </a:prstGeom>
                <a:solidFill>
                  <a:srgbClr val="FFEA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60" name="Rectangle 672"/>
                <p:cNvSpPr>
                  <a:spLocks noChangeArrowheads="1"/>
                </p:cNvSpPr>
                <p:nvPr/>
              </p:nvSpPr>
              <p:spPr bwMode="auto">
                <a:xfrm>
                  <a:off x="2775" y="1925"/>
                  <a:ext cx="331" cy="2"/>
                </a:xfrm>
                <a:prstGeom prst="rect">
                  <a:avLst/>
                </a:prstGeom>
                <a:solidFill>
                  <a:srgbClr val="FFEA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61" name="Rectangle 673"/>
                <p:cNvSpPr>
                  <a:spLocks noChangeArrowheads="1"/>
                </p:cNvSpPr>
                <p:nvPr/>
              </p:nvSpPr>
              <p:spPr bwMode="auto">
                <a:xfrm>
                  <a:off x="2775" y="1927"/>
                  <a:ext cx="331" cy="1"/>
                </a:xfrm>
                <a:prstGeom prst="rect">
                  <a:avLst/>
                </a:prstGeom>
                <a:solidFill>
                  <a:srgbClr val="FFEA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962" name="Rectangle 674"/>
                <p:cNvSpPr>
                  <a:spLocks noChangeArrowheads="1"/>
                </p:cNvSpPr>
                <p:nvPr/>
              </p:nvSpPr>
              <p:spPr bwMode="auto">
                <a:xfrm>
                  <a:off x="2775" y="1928"/>
                  <a:ext cx="331" cy="2"/>
                </a:xfrm>
                <a:prstGeom prst="rect">
                  <a:avLst/>
                </a:prstGeom>
                <a:solidFill>
                  <a:srgbClr val="FFEB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52963" name="Freeform 675"/>
              <p:cNvSpPr>
                <a:spLocks/>
              </p:cNvSpPr>
              <p:nvPr/>
            </p:nvSpPr>
            <p:spPr bwMode="auto">
              <a:xfrm>
                <a:off x="2775" y="1724"/>
                <a:ext cx="328" cy="20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0" y="3"/>
                  </a:cxn>
                  <a:cxn ang="0">
                    <a:pos x="10" y="10"/>
                  </a:cxn>
                  <a:cxn ang="0">
                    <a:pos x="3" y="21"/>
                  </a:cxn>
                  <a:cxn ang="0">
                    <a:pos x="0" y="34"/>
                  </a:cxn>
                  <a:cxn ang="0">
                    <a:pos x="0" y="169"/>
                  </a:cxn>
                  <a:cxn ang="0">
                    <a:pos x="3" y="182"/>
                  </a:cxn>
                  <a:cxn ang="0">
                    <a:pos x="10" y="193"/>
                  </a:cxn>
                  <a:cxn ang="0">
                    <a:pos x="20" y="200"/>
                  </a:cxn>
                  <a:cxn ang="0">
                    <a:pos x="34" y="203"/>
                  </a:cxn>
                  <a:cxn ang="0">
                    <a:pos x="294" y="203"/>
                  </a:cxn>
                  <a:cxn ang="0">
                    <a:pos x="307" y="200"/>
                  </a:cxn>
                  <a:cxn ang="0">
                    <a:pos x="318" y="193"/>
                  </a:cxn>
                  <a:cxn ang="0">
                    <a:pos x="324" y="182"/>
                  </a:cxn>
                  <a:cxn ang="0">
                    <a:pos x="328" y="169"/>
                  </a:cxn>
                  <a:cxn ang="0">
                    <a:pos x="328" y="34"/>
                  </a:cxn>
                  <a:cxn ang="0">
                    <a:pos x="324" y="21"/>
                  </a:cxn>
                  <a:cxn ang="0">
                    <a:pos x="318" y="10"/>
                  </a:cxn>
                  <a:cxn ang="0">
                    <a:pos x="307" y="3"/>
                  </a:cxn>
                  <a:cxn ang="0">
                    <a:pos x="294" y="0"/>
                  </a:cxn>
                  <a:cxn ang="0">
                    <a:pos x="34" y="0"/>
                  </a:cxn>
                </a:cxnLst>
                <a:rect l="0" t="0" r="r" b="b"/>
                <a:pathLst>
                  <a:path w="328" h="203">
                    <a:moveTo>
                      <a:pt x="34" y="0"/>
                    </a:moveTo>
                    <a:lnTo>
                      <a:pt x="20" y="3"/>
                    </a:lnTo>
                    <a:lnTo>
                      <a:pt x="10" y="10"/>
                    </a:lnTo>
                    <a:lnTo>
                      <a:pt x="3" y="21"/>
                    </a:lnTo>
                    <a:lnTo>
                      <a:pt x="0" y="34"/>
                    </a:lnTo>
                    <a:lnTo>
                      <a:pt x="0" y="169"/>
                    </a:lnTo>
                    <a:lnTo>
                      <a:pt x="3" y="182"/>
                    </a:lnTo>
                    <a:lnTo>
                      <a:pt x="10" y="193"/>
                    </a:lnTo>
                    <a:lnTo>
                      <a:pt x="20" y="200"/>
                    </a:lnTo>
                    <a:lnTo>
                      <a:pt x="34" y="203"/>
                    </a:lnTo>
                    <a:lnTo>
                      <a:pt x="294" y="203"/>
                    </a:lnTo>
                    <a:lnTo>
                      <a:pt x="307" y="200"/>
                    </a:lnTo>
                    <a:lnTo>
                      <a:pt x="318" y="193"/>
                    </a:lnTo>
                    <a:lnTo>
                      <a:pt x="324" y="182"/>
                    </a:lnTo>
                    <a:lnTo>
                      <a:pt x="328" y="169"/>
                    </a:lnTo>
                    <a:lnTo>
                      <a:pt x="328" y="34"/>
                    </a:lnTo>
                    <a:lnTo>
                      <a:pt x="324" y="21"/>
                    </a:lnTo>
                    <a:lnTo>
                      <a:pt x="318" y="10"/>
                    </a:lnTo>
                    <a:lnTo>
                      <a:pt x="307" y="3"/>
                    </a:lnTo>
                    <a:lnTo>
                      <a:pt x="294" y="0"/>
                    </a:lnTo>
                    <a:lnTo>
                      <a:pt x="34" y="0"/>
                    </a:lnTo>
                    <a:close/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52964" name="Rectangle 676"/>
            <p:cNvSpPr>
              <a:spLocks noChangeArrowheads="1"/>
            </p:cNvSpPr>
            <p:nvPr/>
          </p:nvSpPr>
          <p:spPr bwMode="auto">
            <a:xfrm>
              <a:off x="2353" y="2076"/>
              <a:ext cx="21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L2SV</a:t>
              </a:r>
              <a:endParaRPr lang="en-US" sz="1000">
                <a:solidFill>
                  <a:schemeClr val="tx1"/>
                </a:solidFill>
                <a:latin typeface="Tahoma" charset="0"/>
              </a:endParaRPr>
            </a:p>
          </p:txBody>
        </p:sp>
        <p:sp>
          <p:nvSpPr>
            <p:cNvPr id="652965" name="Line 677"/>
            <p:cNvSpPr>
              <a:spLocks noChangeShapeType="1"/>
            </p:cNvSpPr>
            <p:nvPr/>
          </p:nvSpPr>
          <p:spPr bwMode="auto">
            <a:xfrm flipH="1">
              <a:off x="1986" y="2445"/>
              <a:ext cx="122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2966" name="Freeform 678"/>
            <p:cNvSpPr>
              <a:spLocks/>
            </p:cNvSpPr>
            <p:nvPr/>
          </p:nvSpPr>
          <p:spPr bwMode="auto">
            <a:xfrm>
              <a:off x="2115" y="2421"/>
              <a:ext cx="61" cy="4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3" y="24"/>
                </a:cxn>
                <a:cxn ang="0">
                  <a:pos x="0" y="0"/>
                </a:cxn>
                <a:cxn ang="0">
                  <a:pos x="0" y="50"/>
                </a:cxn>
              </a:cxnLst>
              <a:rect l="0" t="0" r="r" b="b"/>
              <a:pathLst>
                <a:path w="53" h="50">
                  <a:moveTo>
                    <a:pt x="0" y="50"/>
                  </a:moveTo>
                  <a:lnTo>
                    <a:pt x="53" y="24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2967" name="Freeform 679"/>
            <p:cNvSpPr>
              <a:spLocks/>
            </p:cNvSpPr>
            <p:nvPr/>
          </p:nvSpPr>
          <p:spPr bwMode="auto">
            <a:xfrm>
              <a:off x="1924" y="2421"/>
              <a:ext cx="64" cy="4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24"/>
                </a:cxn>
                <a:cxn ang="0">
                  <a:pos x="55" y="50"/>
                </a:cxn>
                <a:cxn ang="0">
                  <a:pos x="55" y="0"/>
                </a:cxn>
              </a:cxnLst>
              <a:rect l="0" t="0" r="r" b="b"/>
              <a:pathLst>
                <a:path w="55" h="50">
                  <a:moveTo>
                    <a:pt x="55" y="0"/>
                  </a:moveTo>
                  <a:lnTo>
                    <a:pt x="0" y="24"/>
                  </a:lnTo>
                  <a:lnTo>
                    <a:pt x="55" y="5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2968" name="Oval 680"/>
            <p:cNvSpPr>
              <a:spLocks noChangeArrowheads="1"/>
            </p:cNvSpPr>
            <p:nvPr/>
          </p:nvSpPr>
          <p:spPr bwMode="auto">
            <a:xfrm>
              <a:off x="2184" y="2376"/>
              <a:ext cx="524" cy="112"/>
            </a:xfrm>
            <a:prstGeom prst="ellipse">
              <a:avLst/>
            </a:prstGeom>
            <a:gradFill rotWithShape="0">
              <a:gsLst>
                <a:gs pos="0">
                  <a:srgbClr val="F2F274">
                    <a:gamma/>
                    <a:shade val="46275"/>
                    <a:invGamma/>
                  </a:srgbClr>
                </a:gs>
                <a:gs pos="50000">
                  <a:srgbClr val="F2F274"/>
                </a:gs>
                <a:gs pos="100000">
                  <a:srgbClr val="F2F27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652969" name="Text Box 681"/>
            <p:cNvSpPr txBox="1">
              <a:spLocks noChangeArrowheads="1"/>
            </p:cNvSpPr>
            <p:nvPr/>
          </p:nvSpPr>
          <p:spPr bwMode="auto">
            <a:xfrm>
              <a:off x="2295" y="2360"/>
              <a:ext cx="3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b="1">
                  <a:solidFill>
                    <a:schemeClr val="tx1"/>
                  </a:solidFill>
                  <a:latin typeface="Tahoma" charset="0"/>
                </a:rPr>
                <a:t>L2N</a:t>
              </a:r>
            </a:p>
          </p:txBody>
        </p:sp>
        <p:sp>
          <p:nvSpPr>
            <p:cNvPr id="652970" name="Line 682"/>
            <p:cNvSpPr>
              <a:spLocks noChangeShapeType="1"/>
            </p:cNvSpPr>
            <p:nvPr/>
          </p:nvSpPr>
          <p:spPr bwMode="auto">
            <a:xfrm>
              <a:off x="2444" y="2232"/>
              <a:ext cx="1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652971" name="Line 683"/>
            <p:cNvSpPr>
              <a:spLocks noChangeShapeType="1"/>
            </p:cNvSpPr>
            <p:nvPr/>
          </p:nvSpPr>
          <p:spPr bwMode="auto">
            <a:xfrm rot="5400000" flipV="1">
              <a:off x="2186" y="2044"/>
              <a:ext cx="1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</p:grpSp>
      <p:sp>
        <p:nvSpPr>
          <p:cNvPr id="652972" name="Text Box 684"/>
          <p:cNvSpPr txBox="1">
            <a:spLocks noChangeArrowheads="1"/>
          </p:cNvSpPr>
          <p:nvPr/>
        </p:nvSpPr>
        <p:spPr bwMode="auto">
          <a:xfrm>
            <a:off x="2212975" y="4660900"/>
            <a:ext cx="1744663" cy="1011238"/>
          </a:xfrm>
          <a:prstGeom prst="rect">
            <a:avLst/>
          </a:prstGeom>
          <a:solidFill>
            <a:srgbClr val="DCDCE2">
              <a:alpha val="70000"/>
            </a:srgbClr>
          </a:solidFill>
          <a:ln w="6350" cap="sq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Event Filter</a:t>
            </a:r>
          </a:p>
          <a:p>
            <a:pPr algn="l" eaLnBrk="0" hangingPunct="0">
              <a:spcBef>
                <a:spcPct val="0"/>
              </a:spcBef>
            </a:pPr>
            <a:endParaRPr kumimoji="1" lang="en-US" sz="14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endParaRPr kumimoji="1" lang="en-US" sz="14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endParaRPr kumimoji="1" lang="en-US" sz="1800" b="1">
              <a:solidFill>
                <a:schemeClr val="tx1"/>
              </a:solidFill>
              <a:latin typeface="Comic Sans MS" charset="0"/>
            </a:endParaRPr>
          </a:p>
        </p:txBody>
      </p:sp>
      <p:cxnSp>
        <p:nvCxnSpPr>
          <p:cNvPr id="652973" name="AutoShape 685"/>
          <p:cNvCxnSpPr>
            <a:cxnSpLocks noChangeShapeType="1"/>
            <a:stCxn id="652434" idx="2"/>
            <a:endCxn id="652972" idx="0"/>
          </p:cNvCxnSpPr>
          <p:nvPr/>
        </p:nvCxnSpPr>
        <p:spPr bwMode="auto">
          <a:xfrm rot="10800000">
            <a:off x="3086100" y="4660900"/>
            <a:ext cx="2614613" cy="692150"/>
          </a:xfrm>
          <a:prstGeom prst="bentConnector4">
            <a:avLst>
              <a:gd name="adj1" fmla="val 33333"/>
              <a:gd name="adj2" fmla="val 133028"/>
            </a:avLst>
          </a:prstGeom>
          <a:noFill/>
          <a:ln w="28575" cap="sq">
            <a:solidFill>
              <a:srgbClr val="FF220A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27" name="Group 686"/>
          <p:cNvGrpSpPr>
            <a:grpSpLocks/>
          </p:cNvGrpSpPr>
          <p:nvPr/>
        </p:nvGrpSpPr>
        <p:grpSpPr bwMode="auto">
          <a:xfrm>
            <a:off x="5365750" y="4305300"/>
            <a:ext cx="482600" cy="276225"/>
            <a:chOff x="2344" y="2944"/>
            <a:chExt cx="361" cy="206"/>
          </a:xfrm>
        </p:grpSpPr>
        <p:grpSp>
          <p:nvGrpSpPr>
            <p:cNvPr id="28" name="Group 687"/>
            <p:cNvGrpSpPr>
              <a:grpSpLocks/>
            </p:cNvGrpSpPr>
            <p:nvPr/>
          </p:nvGrpSpPr>
          <p:grpSpPr bwMode="auto">
            <a:xfrm>
              <a:off x="2344" y="2944"/>
              <a:ext cx="361" cy="206"/>
              <a:chOff x="2566" y="2274"/>
              <a:chExt cx="333" cy="206"/>
            </a:xfrm>
          </p:grpSpPr>
          <p:grpSp>
            <p:nvGrpSpPr>
              <p:cNvPr id="29" name="Group 688"/>
              <p:cNvGrpSpPr>
                <a:grpSpLocks/>
              </p:cNvGrpSpPr>
              <p:nvPr/>
            </p:nvGrpSpPr>
            <p:grpSpPr bwMode="auto">
              <a:xfrm>
                <a:off x="2566" y="2274"/>
                <a:ext cx="333" cy="206"/>
                <a:chOff x="2566" y="2274"/>
                <a:chExt cx="333" cy="206"/>
              </a:xfrm>
            </p:grpSpPr>
            <p:grpSp>
              <p:nvGrpSpPr>
                <p:cNvPr id="30" name="Group 689"/>
                <p:cNvGrpSpPr>
                  <a:grpSpLocks/>
                </p:cNvGrpSpPr>
                <p:nvPr/>
              </p:nvGrpSpPr>
              <p:grpSpPr bwMode="auto">
                <a:xfrm>
                  <a:off x="2566" y="2274"/>
                  <a:ext cx="333" cy="206"/>
                  <a:chOff x="2566" y="2274"/>
                  <a:chExt cx="333" cy="206"/>
                </a:xfrm>
              </p:grpSpPr>
              <p:sp>
                <p:nvSpPr>
                  <p:cNvPr id="652978" name="Rectangle 69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74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79" name="Rectangle 69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76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80" name="Rectangle 69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77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81" name="Rectangle 69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79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82" name="Rectangle 69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81"/>
                    <a:ext cx="333" cy="1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83" name="Rectangle 69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8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84" name="Rectangle 69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84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85" name="Rectangle 69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85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86" name="Rectangle 69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8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87" name="Rectangle 69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89"/>
                    <a:ext cx="333" cy="1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88" name="Rectangle 70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90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89" name="Rectangle 70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92"/>
                    <a:ext cx="333" cy="2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90" name="Rectangle 70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94"/>
                    <a:ext cx="333" cy="1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91" name="Rectangle 70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95"/>
                    <a:ext cx="333" cy="2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92" name="Rectangle 70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97"/>
                    <a:ext cx="333" cy="1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93" name="Rectangle 70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98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94" name="Rectangle 70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00"/>
                    <a:ext cx="333" cy="2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95" name="Rectangle 70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02"/>
                    <a:ext cx="333" cy="1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96" name="Rectangle 70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03"/>
                    <a:ext cx="333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97" name="Rectangle 70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05"/>
                    <a:ext cx="333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98" name="Rectangle 71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0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2999" name="Rectangle 71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08"/>
                    <a:ext cx="333" cy="2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00" name="Rectangle 71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10"/>
                    <a:ext cx="333" cy="1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01" name="Rectangle 71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1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02" name="Rectangle 71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13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03" name="Rectangle 71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14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04" name="Rectangle 71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16"/>
                    <a:ext cx="333" cy="2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05" name="Rectangle 71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18"/>
                    <a:ext cx="333" cy="1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06" name="Rectangle 71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19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07" name="Rectangle 71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21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08" name="Rectangle 72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22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09" name="Rectangle 72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24"/>
                    <a:ext cx="333" cy="3"/>
                  </a:xfrm>
                  <a:prstGeom prst="rect">
                    <a:avLst/>
                  </a:prstGeom>
                  <a:solidFill>
                    <a:srgbClr val="FFDB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10" name="Rectangle 72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27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11" name="Rectangle 72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29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12" name="Rectangle 72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30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13" name="Rectangle 72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32"/>
                    <a:ext cx="333" cy="2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14" name="Rectangle 72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34"/>
                    <a:ext cx="333" cy="1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15" name="Rectangle 72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35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16" name="Rectangle 72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37"/>
                    <a:ext cx="333" cy="2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17" name="Rectangle 72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39"/>
                    <a:ext cx="333" cy="1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18" name="Rectangle 73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40"/>
                    <a:ext cx="333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19" name="Rectangle 73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42"/>
                    <a:ext cx="333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20" name="Rectangle 73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43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21" name="Rectangle 73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45"/>
                    <a:ext cx="333" cy="2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22" name="Rectangle 73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47"/>
                    <a:ext cx="333" cy="1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23" name="Rectangle 73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48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24" name="Rectangle 73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50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25" name="Rectangle 73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5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26" name="Rectangle 73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53"/>
                    <a:ext cx="333" cy="2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27" name="Rectangle 73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55"/>
                    <a:ext cx="333" cy="1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28" name="Rectangle 74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5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29" name="Rectangle 74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58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30" name="Rectangle 74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59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31" name="Rectangle 74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61"/>
                    <a:ext cx="333" cy="2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32" name="Rectangle 74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63"/>
                    <a:ext cx="333" cy="1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33" name="Rectangle 74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64"/>
                    <a:ext cx="333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34" name="Rectangle 74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66"/>
                    <a:ext cx="333" cy="1"/>
                  </a:xfrm>
                  <a:prstGeom prst="rect">
                    <a:avLst/>
                  </a:prstGeom>
                  <a:solidFill>
                    <a:srgbClr val="FFCD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35" name="Rectangle 74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67"/>
                    <a:ext cx="333" cy="2"/>
                  </a:xfrm>
                  <a:prstGeom prst="rect">
                    <a:avLst/>
                  </a:prstGeom>
                  <a:solidFill>
                    <a:srgbClr val="FFCC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36" name="Rectangle 74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69"/>
                    <a:ext cx="333" cy="2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37" name="Rectangle 74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71"/>
                    <a:ext cx="333" cy="1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38" name="Rectangle 75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72"/>
                    <a:ext cx="333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39" name="Rectangle 75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74"/>
                    <a:ext cx="333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40" name="Rectangle 75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76"/>
                    <a:ext cx="333" cy="1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41" name="Rectangle 75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77"/>
                    <a:ext cx="333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42" name="Rectangle 75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79"/>
                    <a:ext cx="333" cy="1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43" name="Rectangle 75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80"/>
                    <a:ext cx="333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44" name="Rectangle 75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82"/>
                    <a:ext cx="333" cy="2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45" name="Rectangle 75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84"/>
                    <a:ext cx="333" cy="1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46" name="Rectangle 75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85"/>
                    <a:ext cx="333" cy="2"/>
                  </a:xfrm>
                  <a:prstGeom prst="rect">
                    <a:avLst/>
                  </a:prstGeom>
                  <a:solidFill>
                    <a:srgbClr val="FFCC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47" name="Rectangle 75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87"/>
                    <a:ext cx="333" cy="1"/>
                  </a:xfrm>
                  <a:prstGeom prst="rect">
                    <a:avLst/>
                  </a:prstGeom>
                  <a:solidFill>
                    <a:srgbClr val="FFCD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48" name="Rectangle 76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88"/>
                    <a:ext cx="333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49" name="Rectangle 76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0"/>
                    <a:ext cx="333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50" name="Rectangle 76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2"/>
                    <a:ext cx="333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51" name="Rectangle 76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3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52" name="Rectangle 76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5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53" name="Rectangle 76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54" name="Rectangle 76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8"/>
                    <a:ext cx="333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55" name="Rectangle 76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0"/>
                    <a:ext cx="333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56" name="Rectangle 76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57" name="Rectangle 76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3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58" name="Rectangle 77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4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59" name="Rectangle 77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6"/>
                    <a:ext cx="333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60" name="Rectangle 77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8"/>
                    <a:ext cx="333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61" name="Rectangle 77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9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62" name="Rectangle 77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1"/>
                    <a:ext cx="333" cy="2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63" name="Rectangle 77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3"/>
                    <a:ext cx="333" cy="1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64" name="Rectangle 77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4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65" name="Rectangle 77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6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66" name="Rectangle 77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7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67" name="Rectangle 77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9"/>
                    <a:ext cx="333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68" name="Rectangle 78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21"/>
                    <a:ext cx="333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69" name="Rectangle 78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22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70" name="Rectangle 78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24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71" name="Rectangle 78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25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72" name="Rectangle 78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27"/>
                    <a:ext cx="333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73" name="Rectangle 78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0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74" name="Rectangle 78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2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75" name="Rectangle 78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3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76" name="Rectangle 78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5"/>
                    <a:ext cx="333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77" name="Rectangle 78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7"/>
                    <a:ext cx="333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78" name="Rectangle 79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8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79" name="Rectangle 79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0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80" name="Rectangle 79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81" name="Rectangle 79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3"/>
                    <a:ext cx="333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82" name="Rectangle 79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5"/>
                    <a:ext cx="333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83" name="Rectangle 79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84" name="Rectangle 79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8"/>
                    <a:ext cx="333" cy="2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85" name="Rectangle 79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0"/>
                    <a:ext cx="333" cy="1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86" name="Rectangle 79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87" name="Rectangle 79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3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88" name="Rectangle 80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4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89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6"/>
                    <a:ext cx="333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90" name="Rectangle 80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8"/>
                    <a:ext cx="333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91" name="Rectangle 80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9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92" name="Rectangle 80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1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93" name="Rectangle 80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2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94" name="Rectangle 80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4"/>
                    <a:ext cx="333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95" name="Rectangle 80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6"/>
                    <a:ext cx="333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96" name="Rectangle 80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97" name="Rectangle 80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9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98" name="Rectangle 81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0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099" name="Rectangle 81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00" name="Rectangle 81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4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01" name="Rectangle 81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5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02" name="Rectangle 81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7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03" name="Rectangle 81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8"/>
                    <a:ext cx="333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04" name="Freeform 816"/>
                  <p:cNvSpPr>
                    <a:spLocks/>
                  </p:cNvSpPr>
                  <p:nvPr/>
                </p:nvSpPr>
                <p:spPr bwMode="auto">
                  <a:xfrm>
                    <a:off x="2566" y="2274"/>
                    <a:ext cx="330" cy="20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22" y="3"/>
                      </a:cxn>
                      <a:cxn ang="0">
                        <a:pos x="10" y="10"/>
                      </a:cxn>
                      <a:cxn ang="0">
                        <a:pos x="4" y="21"/>
                      </a:cxn>
                      <a:cxn ang="0">
                        <a:pos x="0" y="34"/>
                      </a:cxn>
                      <a:cxn ang="0">
                        <a:pos x="0" y="169"/>
                      </a:cxn>
                      <a:cxn ang="0">
                        <a:pos x="4" y="182"/>
                      </a:cxn>
                      <a:cxn ang="0">
                        <a:pos x="10" y="193"/>
                      </a:cxn>
                      <a:cxn ang="0">
                        <a:pos x="22" y="200"/>
                      </a:cxn>
                      <a:cxn ang="0">
                        <a:pos x="36" y="203"/>
                      </a:cxn>
                      <a:cxn ang="0">
                        <a:pos x="294" y="203"/>
                      </a:cxn>
                      <a:cxn ang="0">
                        <a:pos x="308" y="200"/>
                      </a:cxn>
                      <a:cxn ang="0">
                        <a:pos x="320" y="193"/>
                      </a:cxn>
                      <a:cxn ang="0">
                        <a:pos x="327" y="182"/>
                      </a:cxn>
                      <a:cxn ang="0">
                        <a:pos x="330" y="169"/>
                      </a:cxn>
                      <a:cxn ang="0">
                        <a:pos x="330" y="34"/>
                      </a:cxn>
                      <a:cxn ang="0">
                        <a:pos x="327" y="21"/>
                      </a:cxn>
                      <a:cxn ang="0">
                        <a:pos x="320" y="10"/>
                      </a:cxn>
                      <a:cxn ang="0">
                        <a:pos x="308" y="3"/>
                      </a:cxn>
                      <a:cxn ang="0">
                        <a:pos x="294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330" h="203">
                        <a:moveTo>
                          <a:pt x="36" y="0"/>
                        </a:moveTo>
                        <a:lnTo>
                          <a:pt x="22" y="3"/>
                        </a:lnTo>
                        <a:lnTo>
                          <a:pt x="10" y="10"/>
                        </a:lnTo>
                        <a:lnTo>
                          <a:pt x="4" y="21"/>
                        </a:lnTo>
                        <a:lnTo>
                          <a:pt x="0" y="34"/>
                        </a:lnTo>
                        <a:lnTo>
                          <a:pt x="0" y="169"/>
                        </a:lnTo>
                        <a:lnTo>
                          <a:pt x="4" y="182"/>
                        </a:lnTo>
                        <a:lnTo>
                          <a:pt x="10" y="193"/>
                        </a:lnTo>
                        <a:lnTo>
                          <a:pt x="22" y="200"/>
                        </a:lnTo>
                        <a:lnTo>
                          <a:pt x="36" y="203"/>
                        </a:lnTo>
                        <a:lnTo>
                          <a:pt x="294" y="203"/>
                        </a:lnTo>
                        <a:lnTo>
                          <a:pt x="308" y="200"/>
                        </a:lnTo>
                        <a:lnTo>
                          <a:pt x="320" y="193"/>
                        </a:lnTo>
                        <a:lnTo>
                          <a:pt x="327" y="182"/>
                        </a:lnTo>
                        <a:lnTo>
                          <a:pt x="330" y="169"/>
                        </a:lnTo>
                        <a:lnTo>
                          <a:pt x="330" y="34"/>
                        </a:lnTo>
                        <a:lnTo>
                          <a:pt x="327" y="21"/>
                        </a:lnTo>
                        <a:lnTo>
                          <a:pt x="320" y="10"/>
                        </a:lnTo>
                        <a:lnTo>
                          <a:pt x="308" y="3"/>
                        </a:lnTo>
                        <a:lnTo>
                          <a:pt x="294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EBD7"/>
                  </a:solidFill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05" name="Freeform 817"/>
                  <p:cNvSpPr>
                    <a:spLocks/>
                  </p:cNvSpPr>
                  <p:nvPr/>
                </p:nvSpPr>
                <p:spPr bwMode="auto">
                  <a:xfrm>
                    <a:off x="2566" y="2274"/>
                    <a:ext cx="330" cy="20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22" y="3"/>
                      </a:cxn>
                      <a:cxn ang="0">
                        <a:pos x="10" y="10"/>
                      </a:cxn>
                      <a:cxn ang="0">
                        <a:pos x="4" y="21"/>
                      </a:cxn>
                      <a:cxn ang="0">
                        <a:pos x="0" y="34"/>
                      </a:cxn>
                      <a:cxn ang="0">
                        <a:pos x="0" y="169"/>
                      </a:cxn>
                      <a:cxn ang="0">
                        <a:pos x="4" y="182"/>
                      </a:cxn>
                      <a:cxn ang="0">
                        <a:pos x="10" y="193"/>
                      </a:cxn>
                      <a:cxn ang="0">
                        <a:pos x="22" y="200"/>
                      </a:cxn>
                      <a:cxn ang="0">
                        <a:pos x="36" y="203"/>
                      </a:cxn>
                      <a:cxn ang="0">
                        <a:pos x="294" y="203"/>
                      </a:cxn>
                      <a:cxn ang="0">
                        <a:pos x="308" y="200"/>
                      </a:cxn>
                      <a:cxn ang="0">
                        <a:pos x="320" y="193"/>
                      </a:cxn>
                      <a:cxn ang="0">
                        <a:pos x="327" y="182"/>
                      </a:cxn>
                      <a:cxn ang="0">
                        <a:pos x="330" y="169"/>
                      </a:cxn>
                      <a:cxn ang="0">
                        <a:pos x="330" y="34"/>
                      </a:cxn>
                      <a:cxn ang="0">
                        <a:pos x="327" y="21"/>
                      </a:cxn>
                      <a:cxn ang="0">
                        <a:pos x="320" y="10"/>
                      </a:cxn>
                      <a:cxn ang="0">
                        <a:pos x="308" y="3"/>
                      </a:cxn>
                      <a:cxn ang="0">
                        <a:pos x="294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330" h="203">
                        <a:moveTo>
                          <a:pt x="36" y="0"/>
                        </a:moveTo>
                        <a:lnTo>
                          <a:pt x="22" y="3"/>
                        </a:lnTo>
                        <a:lnTo>
                          <a:pt x="10" y="10"/>
                        </a:lnTo>
                        <a:lnTo>
                          <a:pt x="4" y="21"/>
                        </a:lnTo>
                        <a:lnTo>
                          <a:pt x="0" y="34"/>
                        </a:lnTo>
                        <a:lnTo>
                          <a:pt x="0" y="169"/>
                        </a:lnTo>
                        <a:lnTo>
                          <a:pt x="4" y="182"/>
                        </a:lnTo>
                        <a:lnTo>
                          <a:pt x="10" y="193"/>
                        </a:lnTo>
                        <a:lnTo>
                          <a:pt x="22" y="200"/>
                        </a:lnTo>
                        <a:lnTo>
                          <a:pt x="36" y="203"/>
                        </a:lnTo>
                        <a:lnTo>
                          <a:pt x="294" y="203"/>
                        </a:lnTo>
                        <a:lnTo>
                          <a:pt x="308" y="200"/>
                        </a:lnTo>
                        <a:lnTo>
                          <a:pt x="320" y="193"/>
                        </a:lnTo>
                        <a:lnTo>
                          <a:pt x="327" y="182"/>
                        </a:lnTo>
                        <a:lnTo>
                          <a:pt x="330" y="169"/>
                        </a:lnTo>
                        <a:lnTo>
                          <a:pt x="330" y="34"/>
                        </a:lnTo>
                        <a:lnTo>
                          <a:pt x="327" y="21"/>
                        </a:lnTo>
                        <a:lnTo>
                          <a:pt x="320" y="10"/>
                        </a:lnTo>
                        <a:lnTo>
                          <a:pt x="308" y="3"/>
                        </a:lnTo>
                        <a:lnTo>
                          <a:pt x="294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06" name="Rectangle 81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74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07" name="Rectangle 81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76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08" name="Rectangle 82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77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09" name="Rectangle 82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79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10" name="Rectangle 82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81"/>
                    <a:ext cx="333" cy="1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11" name="Rectangle 82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8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12" name="Rectangle 82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84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13" name="Rectangle 82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85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14" name="Rectangle 82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8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15" name="Rectangle 82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89"/>
                    <a:ext cx="333" cy="1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16" name="Rectangle 82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90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17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92"/>
                    <a:ext cx="333" cy="2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18" name="Rectangle 83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94"/>
                    <a:ext cx="333" cy="1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19" name="Rectangle 83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95"/>
                    <a:ext cx="333" cy="2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20" name="Rectangle 83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97"/>
                    <a:ext cx="333" cy="1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21" name="Rectangle 83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298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22" name="Rectangle 83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00"/>
                    <a:ext cx="333" cy="2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23" name="Rectangle 83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02"/>
                    <a:ext cx="333" cy="1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24" name="Rectangle 83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03"/>
                    <a:ext cx="333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25" name="Rectangle 83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05"/>
                    <a:ext cx="333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26" name="Rectangle 83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0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27" name="Rectangle 83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08"/>
                    <a:ext cx="333" cy="2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28" name="Rectangle 84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10"/>
                    <a:ext cx="333" cy="1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29" name="Rectangle 84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1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30" name="Rectangle 84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13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31" name="Rectangle 84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14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32" name="Rectangle 84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16"/>
                    <a:ext cx="333" cy="2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33" name="Rectangle 84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18"/>
                    <a:ext cx="333" cy="1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34" name="Rectangle 84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19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35" name="Rectangle 84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21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36" name="Rectangle 84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22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37" name="Rectangle 84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24"/>
                    <a:ext cx="333" cy="3"/>
                  </a:xfrm>
                  <a:prstGeom prst="rect">
                    <a:avLst/>
                  </a:prstGeom>
                  <a:solidFill>
                    <a:srgbClr val="FFDB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38" name="Rectangle 85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27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39" name="Rectangle 85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29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40" name="Rectangle 85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30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41" name="Rectangle 85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32"/>
                    <a:ext cx="333" cy="2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42" name="Rectangle 85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34"/>
                    <a:ext cx="333" cy="1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43" name="Rectangle 85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35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44" name="Rectangle 85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37"/>
                    <a:ext cx="333" cy="2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45" name="Rectangle 85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39"/>
                    <a:ext cx="333" cy="1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46" name="Rectangle 85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40"/>
                    <a:ext cx="333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47" name="Rectangle 85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42"/>
                    <a:ext cx="333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48" name="Rectangle 86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43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49" name="Rectangle 86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45"/>
                    <a:ext cx="333" cy="2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50" name="Rectangle 86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47"/>
                    <a:ext cx="333" cy="1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51" name="Rectangle 86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48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52" name="Rectangle 86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50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53" name="Rectangle 86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5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54" name="Rectangle 86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53"/>
                    <a:ext cx="333" cy="2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55" name="Rectangle 86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55"/>
                    <a:ext cx="333" cy="1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56" name="Rectangle 86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5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57" name="Rectangle 86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58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58" name="Rectangle 87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59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59" name="Rectangle 87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61"/>
                    <a:ext cx="333" cy="2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60" name="Rectangle 87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63"/>
                    <a:ext cx="333" cy="1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61" name="Rectangle 87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64"/>
                    <a:ext cx="333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62" name="Rectangle 87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66"/>
                    <a:ext cx="333" cy="1"/>
                  </a:xfrm>
                  <a:prstGeom prst="rect">
                    <a:avLst/>
                  </a:prstGeom>
                  <a:solidFill>
                    <a:srgbClr val="FFCD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63" name="Rectangle 87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67"/>
                    <a:ext cx="333" cy="2"/>
                  </a:xfrm>
                  <a:prstGeom prst="rect">
                    <a:avLst/>
                  </a:prstGeom>
                  <a:solidFill>
                    <a:srgbClr val="FFCC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64" name="Rectangle 87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69"/>
                    <a:ext cx="333" cy="2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65" name="Rectangle 87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71"/>
                    <a:ext cx="333" cy="1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66" name="Rectangle 87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72"/>
                    <a:ext cx="333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67" name="Rectangle 87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74"/>
                    <a:ext cx="333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68" name="Rectangle 88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76"/>
                    <a:ext cx="333" cy="1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69" name="Rectangle 88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77"/>
                    <a:ext cx="333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70" name="Rectangle 88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79"/>
                    <a:ext cx="333" cy="1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71" name="Rectangle 88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80"/>
                    <a:ext cx="333" cy="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72" name="Rectangle 88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82"/>
                    <a:ext cx="333" cy="2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73" name="Rectangle 88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84"/>
                    <a:ext cx="333" cy="1"/>
                  </a:xfrm>
                  <a:prstGeom prst="rect">
                    <a:avLst/>
                  </a:prstGeom>
                  <a:solidFill>
                    <a:srgbClr val="FFCC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74" name="Rectangle 88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85"/>
                    <a:ext cx="333" cy="2"/>
                  </a:xfrm>
                  <a:prstGeom prst="rect">
                    <a:avLst/>
                  </a:prstGeom>
                  <a:solidFill>
                    <a:srgbClr val="FFCC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75" name="Rectangle 88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87"/>
                    <a:ext cx="333" cy="1"/>
                  </a:xfrm>
                  <a:prstGeom prst="rect">
                    <a:avLst/>
                  </a:prstGeom>
                  <a:solidFill>
                    <a:srgbClr val="FFCD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76" name="Rectangle 88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88"/>
                    <a:ext cx="333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177" name="Rectangle 88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0"/>
                    <a:ext cx="333" cy="2"/>
                  </a:xfrm>
                  <a:prstGeom prst="rect">
                    <a:avLst/>
                  </a:prstGeom>
                  <a:solidFill>
                    <a:srgbClr val="FFCD9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53178" name="Rectangle 890"/>
                <p:cNvSpPr>
                  <a:spLocks noChangeArrowheads="1"/>
                </p:cNvSpPr>
                <p:nvPr/>
              </p:nvSpPr>
              <p:spPr bwMode="auto">
                <a:xfrm>
                  <a:off x="2566" y="2392"/>
                  <a:ext cx="333" cy="1"/>
                </a:xfrm>
                <a:prstGeom prst="rect">
                  <a:avLst/>
                </a:prstGeom>
                <a:solidFill>
                  <a:srgbClr val="FFCD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79" name="Rectangle 891"/>
                <p:cNvSpPr>
                  <a:spLocks noChangeArrowheads="1"/>
                </p:cNvSpPr>
                <p:nvPr/>
              </p:nvSpPr>
              <p:spPr bwMode="auto">
                <a:xfrm>
                  <a:off x="2566" y="2393"/>
                  <a:ext cx="333" cy="2"/>
                </a:xfrm>
                <a:prstGeom prst="rect">
                  <a:avLst/>
                </a:prstGeom>
                <a:solidFill>
                  <a:srgbClr val="FFCE9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80" name="Rectangle 892"/>
                <p:cNvSpPr>
                  <a:spLocks noChangeArrowheads="1"/>
                </p:cNvSpPr>
                <p:nvPr/>
              </p:nvSpPr>
              <p:spPr bwMode="auto">
                <a:xfrm>
                  <a:off x="2566" y="2395"/>
                  <a:ext cx="333" cy="1"/>
                </a:xfrm>
                <a:prstGeom prst="rect">
                  <a:avLst/>
                </a:prstGeom>
                <a:solidFill>
                  <a:srgbClr val="FFCE9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81" name="Rectangle 893"/>
                <p:cNvSpPr>
                  <a:spLocks noChangeArrowheads="1"/>
                </p:cNvSpPr>
                <p:nvPr/>
              </p:nvSpPr>
              <p:spPr bwMode="auto">
                <a:xfrm>
                  <a:off x="2566" y="2396"/>
                  <a:ext cx="333" cy="2"/>
                </a:xfrm>
                <a:prstGeom prst="rect">
                  <a:avLst/>
                </a:prstGeom>
                <a:solidFill>
                  <a:srgbClr val="FFC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82" name="Rectangle 894"/>
                <p:cNvSpPr>
                  <a:spLocks noChangeArrowheads="1"/>
                </p:cNvSpPr>
                <p:nvPr/>
              </p:nvSpPr>
              <p:spPr bwMode="auto">
                <a:xfrm>
                  <a:off x="2566" y="2398"/>
                  <a:ext cx="333" cy="2"/>
                </a:xfrm>
                <a:prstGeom prst="rect">
                  <a:avLst/>
                </a:prstGeom>
                <a:solidFill>
                  <a:srgbClr val="FFCF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83" name="Rectangle 895"/>
                <p:cNvSpPr>
                  <a:spLocks noChangeArrowheads="1"/>
                </p:cNvSpPr>
                <p:nvPr/>
              </p:nvSpPr>
              <p:spPr bwMode="auto">
                <a:xfrm>
                  <a:off x="2566" y="2400"/>
                  <a:ext cx="333" cy="1"/>
                </a:xfrm>
                <a:prstGeom prst="rect">
                  <a:avLst/>
                </a:prstGeom>
                <a:solidFill>
                  <a:srgbClr val="FFCF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84" name="Rectangle 896"/>
                <p:cNvSpPr>
                  <a:spLocks noChangeArrowheads="1"/>
                </p:cNvSpPr>
                <p:nvPr/>
              </p:nvSpPr>
              <p:spPr bwMode="auto">
                <a:xfrm>
                  <a:off x="2566" y="2401"/>
                  <a:ext cx="333" cy="2"/>
                </a:xfrm>
                <a:prstGeom prst="rect">
                  <a:avLst/>
                </a:prstGeom>
                <a:solidFill>
                  <a:srgbClr val="FFD0A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85" name="Rectangle 897"/>
                <p:cNvSpPr>
                  <a:spLocks noChangeArrowheads="1"/>
                </p:cNvSpPr>
                <p:nvPr/>
              </p:nvSpPr>
              <p:spPr bwMode="auto">
                <a:xfrm>
                  <a:off x="2566" y="2403"/>
                  <a:ext cx="333" cy="1"/>
                </a:xfrm>
                <a:prstGeom prst="rect">
                  <a:avLst/>
                </a:prstGeom>
                <a:solidFill>
                  <a:srgbClr val="FFD1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86" name="Rectangle 898"/>
                <p:cNvSpPr>
                  <a:spLocks noChangeArrowheads="1"/>
                </p:cNvSpPr>
                <p:nvPr/>
              </p:nvSpPr>
              <p:spPr bwMode="auto">
                <a:xfrm>
                  <a:off x="2566" y="2404"/>
                  <a:ext cx="333" cy="2"/>
                </a:xfrm>
                <a:prstGeom prst="rect">
                  <a:avLst/>
                </a:prstGeom>
                <a:solidFill>
                  <a:srgbClr val="FFD1A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87" name="Rectangle 899"/>
                <p:cNvSpPr>
                  <a:spLocks noChangeArrowheads="1"/>
                </p:cNvSpPr>
                <p:nvPr/>
              </p:nvSpPr>
              <p:spPr bwMode="auto">
                <a:xfrm>
                  <a:off x="2566" y="2406"/>
                  <a:ext cx="333" cy="2"/>
                </a:xfrm>
                <a:prstGeom prst="rect">
                  <a:avLst/>
                </a:prstGeom>
                <a:solidFill>
                  <a:srgbClr val="FFD2A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88" name="Rectangle 900"/>
                <p:cNvSpPr>
                  <a:spLocks noChangeArrowheads="1"/>
                </p:cNvSpPr>
                <p:nvPr/>
              </p:nvSpPr>
              <p:spPr bwMode="auto">
                <a:xfrm>
                  <a:off x="2566" y="2408"/>
                  <a:ext cx="333" cy="1"/>
                </a:xfrm>
                <a:prstGeom prst="rect">
                  <a:avLst/>
                </a:prstGeom>
                <a:solidFill>
                  <a:srgbClr val="FFD2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89" name="Rectangle 901"/>
                <p:cNvSpPr>
                  <a:spLocks noChangeArrowheads="1"/>
                </p:cNvSpPr>
                <p:nvPr/>
              </p:nvSpPr>
              <p:spPr bwMode="auto">
                <a:xfrm>
                  <a:off x="2566" y="2409"/>
                  <a:ext cx="333" cy="2"/>
                </a:xfrm>
                <a:prstGeom prst="rect">
                  <a:avLst/>
                </a:prstGeom>
                <a:solidFill>
                  <a:srgbClr val="FFD3A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90" name="Rectangle 902"/>
                <p:cNvSpPr>
                  <a:spLocks noChangeArrowheads="1"/>
                </p:cNvSpPr>
                <p:nvPr/>
              </p:nvSpPr>
              <p:spPr bwMode="auto">
                <a:xfrm>
                  <a:off x="2566" y="2411"/>
                  <a:ext cx="333" cy="2"/>
                </a:xfrm>
                <a:prstGeom prst="rect">
                  <a:avLst/>
                </a:prstGeom>
                <a:solidFill>
                  <a:srgbClr val="FFD4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91" name="Rectangle 903"/>
                <p:cNvSpPr>
                  <a:spLocks noChangeArrowheads="1"/>
                </p:cNvSpPr>
                <p:nvPr/>
              </p:nvSpPr>
              <p:spPr bwMode="auto">
                <a:xfrm>
                  <a:off x="2566" y="2413"/>
                  <a:ext cx="333" cy="1"/>
                </a:xfrm>
                <a:prstGeom prst="rect">
                  <a:avLst/>
                </a:prstGeom>
                <a:solidFill>
                  <a:srgbClr val="FFD4A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92" name="Rectangle 904"/>
                <p:cNvSpPr>
                  <a:spLocks noChangeArrowheads="1"/>
                </p:cNvSpPr>
                <p:nvPr/>
              </p:nvSpPr>
              <p:spPr bwMode="auto">
                <a:xfrm>
                  <a:off x="2566" y="2414"/>
                  <a:ext cx="333" cy="2"/>
                </a:xfrm>
                <a:prstGeom prst="rect">
                  <a:avLst/>
                </a:prstGeom>
                <a:solidFill>
                  <a:srgbClr val="FFD5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93" name="Rectangle 905"/>
                <p:cNvSpPr>
                  <a:spLocks noChangeArrowheads="1"/>
                </p:cNvSpPr>
                <p:nvPr/>
              </p:nvSpPr>
              <p:spPr bwMode="auto">
                <a:xfrm>
                  <a:off x="2566" y="2416"/>
                  <a:ext cx="333" cy="1"/>
                </a:xfrm>
                <a:prstGeom prst="rect">
                  <a:avLst/>
                </a:prstGeom>
                <a:solidFill>
                  <a:srgbClr val="FFD6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94" name="Rectangle 906"/>
                <p:cNvSpPr>
                  <a:spLocks noChangeArrowheads="1"/>
                </p:cNvSpPr>
                <p:nvPr/>
              </p:nvSpPr>
              <p:spPr bwMode="auto">
                <a:xfrm>
                  <a:off x="2566" y="2417"/>
                  <a:ext cx="333" cy="2"/>
                </a:xfrm>
                <a:prstGeom prst="rect">
                  <a:avLst/>
                </a:prstGeom>
                <a:solidFill>
                  <a:srgbClr val="FFD7B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95" name="Rectangle 907"/>
                <p:cNvSpPr>
                  <a:spLocks noChangeArrowheads="1"/>
                </p:cNvSpPr>
                <p:nvPr/>
              </p:nvSpPr>
              <p:spPr bwMode="auto">
                <a:xfrm>
                  <a:off x="2566" y="2419"/>
                  <a:ext cx="333" cy="2"/>
                </a:xfrm>
                <a:prstGeom prst="rect">
                  <a:avLst/>
                </a:prstGeom>
                <a:solidFill>
                  <a:srgbClr val="FFD7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96" name="Rectangle 908"/>
                <p:cNvSpPr>
                  <a:spLocks noChangeArrowheads="1"/>
                </p:cNvSpPr>
                <p:nvPr/>
              </p:nvSpPr>
              <p:spPr bwMode="auto">
                <a:xfrm>
                  <a:off x="2566" y="2421"/>
                  <a:ext cx="333" cy="1"/>
                </a:xfrm>
                <a:prstGeom prst="rect">
                  <a:avLst/>
                </a:prstGeom>
                <a:solidFill>
                  <a:srgbClr val="FFD8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97" name="Rectangle 909"/>
                <p:cNvSpPr>
                  <a:spLocks noChangeArrowheads="1"/>
                </p:cNvSpPr>
                <p:nvPr/>
              </p:nvSpPr>
              <p:spPr bwMode="auto">
                <a:xfrm>
                  <a:off x="2566" y="2422"/>
                  <a:ext cx="333" cy="2"/>
                </a:xfrm>
                <a:prstGeom prst="rect">
                  <a:avLst/>
                </a:prstGeom>
                <a:solidFill>
                  <a:srgbClr val="FFD9B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98" name="Rectangle 910"/>
                <p:cNvSpPr>
                  <a:spLocks noChangeArrowheads="1"/>
                </p:cNvSpPr>
                <p:nvPr/>
              </p:nvSpPr>
              <p:spPr bwMode="auto">
                <a:xfrm>
                  <a:off x="2566" y="2424"/>
                  <a:ext cx="333" cy="1"/>
                </a:xfrm>
                <a:prstGeom prst="rect">
                  <a:avLst/>
                </a:prstGeom>
                <a:solidFill>
                  <a:srgbClr val="FFDA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199" name="Rectangle 911"/>
                <p:cNvSpPr>
                  <a:spLocks noChangeArrowheads="1"/>
                </p:cNvSpPr>
                <p:nvPr/>
              </p:nvSpPr>
              <p:spPr bwMode="auto">
                <a:xfrm>
                  <a:off x="2566" y="2425"/>
                  <a:ext cx="333" cy="2"/>
                </a:xfrm>
                <a:prstGeom prst="rect">
                  <a:avLst/>
                </a:prstGeom>
                <a:solidFill>
                  <a:srgbClr val="FFDB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00" name="Rectangle 912"/>
                <p:cNvSpPr>
                  <a:spLocks noChangeArrowheads="1"/>
                </p:cNvSpPr>
                <p:nvPr/>
              </p:nvSpPr>
              <p:spPr bwMode="auto">
                <a:xfrm>
                  <a:off x="2566" y="2427"/>
                  <a:ext cx="333" cy="3"/>
                </a:xfrm>
                <a:prstGeom prst="rect">
                  <a:avLst/>
                </a:prstGeom>
                <a:solidFill>
                  <a:srgbClr val="FFDC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01" name="Rectangle 913"/>
                <p:cNvSpPr>
                  <a:spLocks noChangeArrowheads="1"/>
                </p:cNvSpPr>
                <p:nvPr/>
              </p:nvSpPr>
              <p:spPr bwMode="auto">
                <a:xfrm>
                  <a:off x="2566" y="2430"/>
                  <a:ext cx="333" cy="2"/>
                </a:xfrm>
                <a:prstGeom prst="rect">
                  <a:avLst/>
                </a:prstGeom>
                <a:solidFill>
                  <a:srgbClr val="FFD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02" name="Rectangle 914"/>
                <p:cNvSpPr>
                  <a:spLocks noChangeArrowheads="1"/>
                </p:cNvSpPr>
                <p:nvPr/>
              </p:nvSpPr>
              <p:spPr bwMode="auto">
                <a:xfrm>
                  <a:off x="2566" y="2432"/>
                  <a:ext cx="333" cy="1"/>
                </a:xfrm>
                <a:prstGeom prst="rect">
                  <a:avLst/>
                </a:prstGeom>
                <a:solidFill>
                  <a:srgbClr val="FFDD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03" name="Rectangle 915"/>
                <p:cNvSpPr>
                  <a:spLocks noChangeArrowheads="1"/>
                </p:cNvSpPr>
                <p:nvPr/>
              </p:nvSpPr>
              <p:spPr bwMode="auto">
                <a:xfrm>
                  <a:off x="2566" y="2433"/>
                  <a:ext cx="333" cy="2"/>
                </a:xfrm>
                <a:prstGeom prst="rect">
                  <a:avLst/>
                </a:prstGeom>
                <a:solidFill>
                  <a:srgbClr val="FFDE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04" name="Rectangle 916"/>
                <p:cNvSpPr>
                  <a:spLocks noChangeArrowheads="1"/>
                </p:cNvSpPr>
                <p:nvPr/>
              </p:nvSpPr>
              <p:spPr bwMode="auto">
                <a:xfrm>
                  <a:off x="2566" y="2435"/>
                  <a:ext cx="333" cy="2"/>
                </a:xfrm>
                <a:prstGeom prst="rect">
                  <a:avLst/>
                </a:prstGeom>
                <a:solidFill>
                  <a:srgbClr val="FFDF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05" name="Rectangle 917"/>
                <p:cNvSpPr>
                  <a:spLocks noChangeArrowheads="1"/>
                </p:cNvSpPr>
                <p:nvPr/>
              </p:nvSpPr>
              <p:spPr bwMode="auto">
                <a:xfrm>
                  <a:off x="2566" y="2437"/>
                  <a:ext cx="333" cy="1"/>
                </a:xfrm>
                <a:prstGeom prst="rect">
                  <a:avLst/>
                </a:prstGeom>
                <a:solidFill>
                  <a:srgbClr val="FFE0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06" name="Rectangle 918"/>
                <p:cNvSpPr>
                  <a:spLocks noChangeArrowheads="1"/>
                </p:cNvSpPr>
                <p:nvPr/>
              </p:nvSpPr>
              <p:spPr bwMode="auto">
                <a:xfrm>
                  <a:off x="2566" y="2438"/>
                  <a:ext cx="333" cy="2"/>
                </a:xfrm>
                <a:prstGeom prst="rect">
                  <a:avLst/>
                </a:prstGeom>
                <a:solidFill>
                  <a:srgbClr val="FFE0C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07" name="Rectangle 919"/>
                <p:cNvSpPr>
                  <a:spLocks noChangeArrowheads="1"/>
                </p:cNvSpPr>
                <p:nvPr/>
              </p:nvSpPr>
              <p:spPr bwMode="auto">
                <a:xfrm>
                  <a:off x="2566" y="2440"/>
                  <a:ext cx="333" cy="1"/>
                </a:xfrm>
                <a:prstGeom prst="rect">
                  <a:avLst/>
                </a:prstGeom>
                <a:solidFill>
                  <a:srgbClr val="FFE1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08" name="Rectangle 920"/>
                <p:cNvSpPr>
                  <a:spLocks noChangeArrowheads="1"/>
                </p:cNvSpPr>
                <p:nvPr/>
              </p:nvSpPr>
              <p:spPr bwMode="auto">
                <a:xfrm>
                  <a:off x="2566" y="2441"/>
                  <a:ext cx="333" cy="2"/>
                </a:xfrm>
                <a:prstGeom prst="rect">
                  <a:avLst/>
                </a:prstGeom>
                <a:solidFill>
                  <a:srgbClr val="FFE2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09" name="Rectangle 921"/>
                <p:cNvSpPr>
                  <a:spLocks noChangeArrowheads="1"/>
                </p:cNvSpPr>
                <p:nvPr/>
              </p:nvSpPr>
              <p:spPr bwMode="auto">
                <a:xfrm>
                  <a:off x="2566" y="2443"/>
                  <a:ext cx="333" cy="2"/>
                </a:xfrm>
                <a:prstGeom prst="rect">
                  <a:avLst/>
                </a:prstGeom>
                <a:solidFill>
                  <a:srgbClr val="FFE2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10" name="Rectangle 922"/>
                <p:cNvSpPr>
                  <a:spLocks noChangeArrowheads="1"/>
                </p:cNvSpPr>
                <p:nvPr/>
              </p:nvSpPr>
              <p:spPr bwMode="auto">
                <a:xfrm>
                  <a:off x="2566" y="2445"/>
                  <a:ext cx="333" cy="1"/>
                </a:xfrm>
                <a:prstGeom prst="rect">
                  <a:avLst/>
                </a:prstGeom>
                <a:solidFill>
                  <a:srgbClr val="FFE3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11" name="Rectangle 923"/>
                <p:cNvSpPr>
                  <a:spLocks noChangeArrowheads="1"/>
                </p:cNvSpPr>
                <p:nvPr/>
              </p:nvSpPr>
              <p:spPr bwMode="auto">
                <a:xfrm>
                  <a:off x="2566" y="2446"/>
                  <a:ext cx="333" cy="2"/>
                </a:xfrm>
                <a:prstGeom prst="rect">
                  <a:avLst/>
                </a:prstGeom>
                <a:solidFill>
                  <a:srgbClr val="FFE4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12" name="Rectangle 924"/>
                <p:cNvSpPr>
                  <a:spLocks noChangeArrowheads="1"/>
                </p:cNvSpPr>
                <p:nvPr/>
              </p:nvSpPr>
              <p:spPr bwMode="auto">
                <a:xfrm>
                  <a:off x="2566" y="2448"/>
                  <a:ext cx="333" cy="2"/>
                </a:xfrm>
                <a:prstGeom prst="rect">
                  <a:avLst/>
                </a:prstGeom>
                <a:solidFill>
                  <a:srgbClr val="FFE4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13" name="Rectangle 925"/>
                <p:cNvSpPr>
                  <a:spLocks noChangeArrowheads="1"/>
                </p:cNvSpPr>
                <p:nvPr/>
              </p:nvSpPr>
              <p:spPr bwMode="auto">
                <a:xfrm>
                  <a:off x="2566" y="2450"/>
                  <a:ext cx="333" cy="1"/>
                </a:xfrm>
                <a:prstGeom prst="rect">
                  <a:avLst/>
                </a:prstGeom>
                <a:solidFill>
                  <a:srgbClr val="FFE5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14" name="Rectangle 926"/>
                <p:cNvSpPr>
                  <a:spLocks noChangeArrowheads="1"/>
                </p:cNvSpPr>
                <p:nvPr/>
              </p:nvSpPr>
              <p:spPr bwMode="auto">
                <a:xfrm>
                  <a:off x="2566" y="2451"/>
                  <a:ext cx="333" cy="2"/>
                </a:xfrm>
                <a:prstGeom prst="rect">
                  <a:avLst/>
                </a:prstGeom>
                <a:solidFill>
                  <a:srgbClr val="FFE5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15" name="Rectangle 927"/>
                <p:cNvSpPr>
                  <a:spLocks noChangeArrowheads="1"/>
                </p:cNvSpPr>
                <p:nvPr/>
              </p:nvSpPr>
              <p:spPr bwMode="auto">
                <a:xfrm>
                  <a:off x="2566" y="2453"/>
                  <a:ext cx="333" cy="1"/>
                </a:xfrm>
                <a:prstGeom prst="rect">
                  <a:avLst/>
                </a:prstGeom>
                <a:solidFill>
                  <a:srgbClr val="FFE6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16" name="Rectangle 928"/>
                <p:cNvSpPr>
                  <a:spLocks noChangeArrowheads="1"/>
                </p:cNvSpPr>
                <p:nvPr/>
              </p:nvSpPr>
              <p:spPr bwMode="auto">
                <a:xfrm>
                  <a:off x="2566" y="2454"/>
                  <a:ext cx="333" cy="2"/>
                </a:xfrm>
                <a:prstGeom prst="rect">
                  <a:avLst/>
                </a:prstGeom>
                <a:solidFill>
                  <a:srgbClr val="FFE7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17" name="Rectangle 929"/>
                <p:cNvSpPr>
                  <a:spLocks noChangeArrowheads="1"/>
                </p:cNvSpPr>
                <p:nvPr/>
              </p:nvSpPr>
              <p:spPr bwMode="auto">
                <a:xfrm>
                  <a:off x="2566" y="2456"/>
                  <a:ext cx="333" cy="2"/>
                </a:xfrm>
                <a:prstGeom prst="rect">
                  <a:avLst/>
                </a:prstGeom>
                <a:solidFill>
                  <a:srgbClr val="FFE7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18" name="Rectangle 930"/>
                <p:cNvSpPr>
                  <a:spLocks noChangeArrowheads="1"/>
                </p:cNvSpPr>
                <p:nvPr/>
              </p:nvSpPr>
              <p:spPr bwMode="auto">
                <a:xfrm>
                  <a:off x="2566" y="2458"/>
                  <a:ext cx="333" cy="1"/>
                </a:xfrm>
                <a:prstGeom prst="rect">
                  <a:avLst/>
                </a:prstGeom>
                <a:solidFill>
                  <a:srgbClr val="FF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19" name="Rectangle 931"/>
                <p:cNvSpPr>
                  <a:spLocks noChangeArrowheads="1"/>
                </p:cNvSpPr>
                <p:nvPr/>
              </p:nvSpPr>
              <p:spPr bwMode="auto">
                <a:xfrm>
                  <a:off x="2566" y="2459"/>
                  <a:ext cx="333" cy="2"/>
                </a:xfrm>
                <a:prstGeom prst="rect">
                  <a:avLst/>
                </a:prstGeom>
                <a:solidFill>
                  <a:srgbClr val="FFE8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20" name="Rectangle 932"/>
                <p:cNvSpPr>
                  <a:spLocks noChangeArrowheads="1"/>
                </p:cNvSpPr>
                <p:nvPr/>
              </p:nvSpPr>
              <p:spPr bwMode="auto">
                <a:xfrm>
                  <a:off x="2566" y="2461"/>
                  <a:ext cx="333" cy="1"/>
                </a:xfrm>
                <a:prstGeom prst="rect">
                  <a:avLst/>
                </a:prstGeom>
                <a:solidFill>
                  <a:srgbClr val="FFE8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21" name="Rectangle 933"/>
                <p:cNvSpPr>
                  <a:spLocks noChangeArrowheads="1"/>
                </p:cNvSpPr>
                <p:nvPr/>
              </p:nvSpPr>
              <p:spPr bwMode="auto">
                <a:xfrm>
                  <a:off x="2566" y="2462"/>
                  <a:ext cx="333" cy="2"/>
                </a:xfrm>
                <a:prstGeom prst="rect">
                  <a:avLst/>
                </a:prstGeom>
                <a:solidFill>
                  <a:srgbClr val="FFE8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22" name="Rectangle 934"/>
                <p:cNvSpPr>
                  <a:spLocks noChangeArrowheads="1"/>
                </p:cNvSpPr>
                <p:nvPr/>
              </p:nvSpPr>
              <p:spPr bwMode="auto">
                <a:xfrm>
                  <a:off x="2566" y="2464"/>
                  <a:ext cx="333" cy="2"/>
                </a:xfrm>
                <a:prstGeom prst="rect">
                  <a:avLst/>
                </a:prstGeom>
                <a:solidFill>
                  <a:srgbClr val="FFE9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23" name="Rectangle 935"/>
                <p:cNvSpPr>
                  <a:spLocks noChangeArrowheads="1"/>
                </p:cNvSpPr>
                <p:nvPr/>
              </p:nvSpPr>
              <p:spPr bwMode="auto">
                <a:xfrm>
                  <a:off x="2566" y="2466"/>
                  <a:ext cx="333" cy="1"/>
                </a:xfrm>
                <a:prstGeom prst="rect">
                  <a:avLst/>
                </a:prstGeom>
                <a:solidFill>
                  <a:srgbClr val="FFE9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24" name="Rectangle 936"/>
                <p:cNvSpPr>
                  <a:spLocks noChangeArrowheads="1"/>
                </p:cNvSpPr>
                <p:nvPr/>
              </p:nvSpPr>
              <p:spPr bwMode="auto">
                <a:xfrm>
                  <a:off x="2566" y="2467"/>
                  <a:ext cx="333" cy="2"/>
                </a:xfrm>
                <a:prstGeom prst="rect">
                  <a:avLst/>
                </a:prstGeom>
                <a:solidFill>
                  <a:srgbClr val="FFE9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25" name="Rectangle 937"/>
                <p:cNvSpPr>
                  <a:spLocks noChangeArrowheads="1"/>
                </p:cNvSpPr>
                <p:nvPr/>
              </p:nvSpPr>
              <p:spPr bwMode="auto">
                <a:xfrm>
                  <a:off x="2566" y="2469"/>
                  <a:ext cx="333" cy="1"/>
                </a:xfrm>
                <a:prstGeom prst="rect">
                  <a:avLst/>
                </a:prstGeom>
                <a:solidFill>
                  <a:srgbClr val="FFE9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26" name="Rectangle 938"/>
                <p:cNvSpPr>
                  <a:spLocks noChangeArrowheads="1"/>
                </p:cNvSpPr>
                <p:nvPr/>
              </p:nvSpPr>
              <p:spPr bwMode="auto">
                <a:xfrm>
                  <a:off x="2566" y="2470"/>
                  <a:ext cx="333" cy="2"/>
                </a:xfrm>
                <a:prstGeom prst="rect">
                  <a:avLst/>
                </a:prstGeom>
                <a:solidFill>
                  <a:srgbClr val="FFEA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27" name="Rectangle 939"/>
                <p:cNvSpPr>
                  <a:spLocks noChangeArrowheads="1"/>
                </p:cNvSpPr>
                <p:nvPr/>
              </p:nvSpPr>
              <p:spPr bwMode="auto">
                <a:xfrm>
                  <a:off x="2566" y="2472"/>
                  <a:ext cx="333" cy="2"/>
                </a:xfrm>
                <a:prstGeom prst="rect">
                  <a:avLst/>
                </a:prstGeom>
                <a:solidFill>
                  <a:srgbClr val="FFEA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28" name="Rectangle 940"/>
                <p:cNvSpPr>
                  <a:spLocks noChangeArrowheads="1"/>
                </p:cNvSpPr>
                <p:nvPr/>
              </p:nvSpPr>
              <p:spPr bwMode="auto">
                <a:xfrm>
                  <a:off x="2566" y="2474"/>
                  <a:ext cx="333" cy="1"/>
                </a:xfrm>
                <a:prstGeom prst="rect">
                  <a:avLst/>
                </a:prstGeom>
                <a:solidFill>
                  <a:srgbClr val="FFEA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29" name="Rectangle 941"/>
                <p:cNvSpPr>
                  <a:spLocks noChangeArrowheads="1"/>
                </p:cNvSpPr>
                <p:nvPr/>
              </p:nvSpPr>
              <p:spPr bwMode="auto">
                <a:xfrm>
                  <a:off x="2566" y="2475"/>
                  <a:ext cx="333" cy="2"/>
                </a:xfrm>
                <a:prstGeom prst="rect">
                  <a:avLst/>
                </a:prstGeom>
                <a:solidFill>
                  <a:srgbClr val="FFEA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30" name="Rectangle 942"/>
                <p:cNvSpPr>
                  <a:spLocks noChangeArrowheads="1"/>
                </p:cNvSpPr>
                <p:nvPr/>
              </p:nvSpPr>
              <p:spPr bwMode="auto">
                <a:xfrm>
                  <a:off x="2566" y="2477"/>
                  <a:ext cx="333" cy="1"/>
                </a:xfrm>
                <a:prstGeom prst="rect">
                  <a:avLst/>
                </a:prstGeom>
                <a:solidFill>
                  <a:srgbClr val="FFEA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31" name="Rectangle 943"/>
                <p:cNvSpPr>
                  <a:spLocks noChangeArrowheads="1"/>
                </p:cNvSpPr>
                <p:nvPr/>
              </p:nvSpPr>
              <p:spPr bwMode="auto">
                <a:xfrm>
                  <a:off x="2566" y="2478"/>
                  <a:ext cx="333" cy="2"/>
                </a:xfrm>
                <a:prstGeom prst="rect">
                  <a:avLst/>
                </a:prstGeom>
                <a:solidFill>
                  <a:srgbClr val="FFEB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53232" name="Freeform 944"/>
              <p:cNvSpPr>
                <a:spLocks/>
              </p:cNvSpPr>
              <p:nvPr/>
            </p:nvSpPr>
            <p:spPr bwMode="auto">
              <a:xfrm>
                <a:off x="2566" y="2274"/>
                <a:ext cx="330" cy="20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2" y="3"/>
                  </a:cxn>
                  <a:cxn ang="0">
                    <a:pos x="10" y="10"/>
                  </a:cxn>
                  <a:cxn ang="0">
                    <a:pos x="4" y="21"/>
                  </a:cxn>
                  <a:cxn ang="0">
                    <a:pos x="0" y="34"/>
                  </a:cxn>
                  <a:cxn ang="0">
                    <a:pos x="0" y="169"/>
                  </a:cxn>
                  <a:cxn ang="0">
                    <a:pos x="4" y="182"/>
                  </a:cxn>
                  <a:cxn ang="0">
                    <a:pos x="10" y="193"/>
                  </a:cxn>
                  <a:cxn ang="0">
                    <a:pos x="22" y="200"/>
                  </a:cxn>
                  <a:cxn ang="0">
                    <a:pos x="36" y="203"/>
                  </a:cxn>
                  <a:cxn ang="0">
                    <a:pos x="294" y="203"/>
                  </a:cxn>
                  <a:cxn ang="0">
                    <a:pos x="308" y="200"/>
                  </a:cxn>
                  <a:cxn ang="0">
                    <a:pos x="320" y="193"/>
                  </a:cxn>
                  <a:cxn ang="0">
                    <a:pos x="327" y="182"/>
                  </a:cxn>
                  <a:cxn ang="0">
                    <a:pos x="330" y="169"/>
                  </a:cxn>
                  <a:cxn ang="0">
                    <a:pos x="330" y="34"/>
                  </a:cxn>
                  <a:cxn ang="0">
                    <a:pos x="327" y="21"/>
                  </a:cxn>
                  <a:cxn ang="0">
                    <a:pos x="320" y="10"/>
                  </a:cxn>
                  <a:cxn ang="0">
                    <a:pos x="308" y="3"/>
                  </a:cxn>
                  <a:cxn ang="0">
                    <a:pos x="294" y="0"/>
                  </a:cxn>
                  <a:cxn ang="0">
                    <a:pos x="36" y="0"/>
                  </a:cxn>
                </a:cxnLst>
                <a:rect l="0" t="0" r="r" b="b"/>
                <a:pathLst>
                  <a:path w="330" h="203">
                    <a:moveTo>
                      <a:pt x="36" y="0"/>
                    </a:moveTo>
                    <a:lnTo>
                      <a:pt x="22" y="3"/>
                    </a:lnTo>
                    <a:lnTo>
                      <a:pt x="10" y="10"/>
                    </a:lnTo>
                    <a:lnTo>
                      <a:pt x="4" y="21"/>
                    </a:lnTo>
                    <a:lnTo>
                      <a:pt x="0" y="34"/>
                    </a:lnTo>
                    <a:lnTo>
                      <a:pt x="0" y="169"/>
                    </a:lnTo>
                    <a:lnTo>
                      <a:pt x="4" y="182"/>
                    </a:lnTo>
                    <a:lnTo>
                      <a:pt x="10" y="193"/>
                    </a:lnTo>
                    <a:lnTo>
                      <a:pt x="22" y="200"/>
                    </a:lnTo>
                    <a:lnTo>
                      <a:pt x="36" y="203"/>
                    </a:lnTo>
                    <a:lnTo>
                      <a:pt x="294" y="203"/>
                    </a:lnTo>
                    <a:lnTo>
                      <a:pt x="308" y="200"/>
                    </a:lnTo>
                    <a:lnTo>
                      <a:pt x="320" y="193"/>
                    </a:lnTo>
                    <a:lnTo>
                      <a:pt x="327" y="182"/>
                    </a:lnTo>
                    <a:lnTo>
                      <a:pt x="330" y="169"/>
                    </a:lnTo>
                    <a:lnTo>
                      <a:pt x="330" y="34"/>
                    </a:lnTo>
                    <a:lnTo>
                      <a:pt x="327" y="21"/>
                    </a:lnTo>
                    <a:lnTo>
                      <a:pt x="320" y="10"/>
                    </a:lnTo>
                    <a:lnTo>
                      <a:pt x="308" y="3"/>
                    </a:lnTo>
                    <a:lnTo>
                      <a:pt x="294" y="0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53233" name="Rectangle 945"/>
            <p:cNvSpPr>
              <a:spLocks noChangeArrowheads="1"/>
            </p:cNvSpPr>
            <p:nvPr/>
          </p:nvSpPr>
          <p:spPr bwMode="auto">
            <a:xfrm>
              <a:off x="2422" y="3001"/>
              <a:ext cx="21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DFM</a:t>
              </a:r>
              <a:endParaRPr lang="en-US" sz="1000">
                <a:solidFill>
                  <a:schemeClr val="tx1"/>
                </a:solidFill>
                <a:latin typeface="Tahoma" charset="0"/>
              </a:endParaRPr>
            </a:p>
          </p:txBody>
        </p:sp>
      </p:grpSp>
      <p:grpSp>
        <p:nvGrpSpPr>
          <p:cNvPr id="31" name="Group 946"/>
          <p:cNvGrpSpPr>
            <a:grpSpLocks/>
          </p:cNvGrpSpPr>
          <p:nvPr/>
        </p:nvGrpSpPr>
        <p:grpSpPr bwMode="auto">
          <a:xfrm>
            <a:off x="2300288" y="4902200"/>
            <a:ext cx="1255712" cy="722313"/>
            <a:chOff x="1612" y="2992"/>
            <a:chExt cx="857" cy="455"/>
          </a:xfrm>
        </p:grpSpPr>
        <p:grpSp>
          <p:nvGrpSpPr>
            <p:cNvPr id="653451" name="Group 947"/>
            <p:cNvGrpSpPr>
              <a:grpSpLocks/>
            </p:cNvGrpSpPr>
            <p:nvPr/>
          </p:nvGrpSpPr>
          <p:grpSpPr bwMode="auto">
            <a:xfrm>
              <a:off x="1612" y="2992"/>
              <a:ext cx="569" cy="167"/>
              <a:chOff x="1620" y="3288"/>
              <a:chExt cx="289" cy="159"/>
            </a:xfrm>
          </p:grpSpPr>
          <p:sp>
            <p:nvSpPr>
              <p:cNvPr id="653236" name="Rectangle 948"/>
              <p:cNvSpPr>
                <a:spLocks noChangeArrowheads="1"/>
              </p:cNvSpPr>
              <p:nvPr/>
            </p:nvSpPr>
            <p:spPr bwMode="auto">
              <a:xfrm>
                <a:off x="1620" y="3288"/>
                <a:ext cx="289" cy="159"/>
              </a:xfrm>
              <a:prstGeom prst="rect">
                <a:avLst/>
              </a:prstGeom>
              <a:gradFill rotWithShape="0">
                <a:gsLst>
                  <a:gs pos="0">
                    <a:srgbClr val="C081FF">
                      <a:gamma/>
                      <a:shade val="46275"/>
                      <a:invGamma/>
                    </a:srgbClr>
                  </a:gs>
                  <a:gs pos="50000">
                    <a:srgbClr val="C081FF"/>
                  </a:gs>
                  <a:gs pos="100000">
                    <a:srgbClr val="C081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237" name="Rectangle 949"/>
              <p:cNvSpPr>
                <a:spLocks noChangeArrowheads="1"/>
              </p:cNvSpPr>
              <p:nvPr/>
            </p:nvSpPr>
            <p:spPr bwMode="auto">
              <a:xfrm>
                <a:off x="1726" y="3321"/>
                <a:ext cx="81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Tahoma" charset="0"/>
                  </a:rPr>
                  <a:t>EFP</a:t>
                </a:r>
                <a:endParaRPr lang="en-US" sz="1000">
                  <a:solidFill>
                    <a:schemeClr val="tx1"/>
                  </a:solidFill>
                  <a:latin typeface="Tahoma" charset="0"/>
                </a:endParaRPr>
              </a:p>
            </p:txBody>
          </p:sp>
        </p:grpSp>
        <p:grpSp>
          <p:nvGrpSpPr>
            <p:cNvPr id="652288" name="Group 950"/>
            <p:cNvGrpSpPr>
              <a:grpSpLocks/>
            </p:cNvGrpSpPr>
            <p:nvPr/>
          </p:nvGrpSpPr>
          <p:grpSpPr bwMode="auto">
            <a:xfrm>
              <a:off x="1708" y="3088"/>
              <a:ext cx="569" cy="167"/>
              <a:chOff x="1620" y="3288"/>
              <a:chExt cx="289" cy="159"/>
            </a:xfrm>
          </p:grpSpPr>
          <p:sp>
            <p:nvSpPr>
              <p:cNvPr id="653239" name="Rectangle 951"/>
              <p:cNvSpPr>
                <a:spLocks noChangeArrowheads="1"/>
              </p:cNvSpPr>
              <p:nvPr/>
            </p:nvSpPr>
            <p:spPr bwMode="auto">
              <a:xfrm>
                <a:off x="1620" y="3288"/>
                <a:ext cx="289" cy="159"/>
              </a:xfrm>
              <a:prstGeom prst="rect">
                <a:avLst/>
              </a:prstGeom>
              <a:gradFill rotWithShape="0">
                <a:gsLst>
                  <a:gs pos="0">
                    <a:srgbClr val="C081FF">
                      <a:gamma/>
                      <a:shade val="46275"/>
                      <a:invGamma/>
                    </a:srgbClr>
                  </a:gs>
                  <a:gs pos="50000">
                    <a:srgbClr val="C081FF"/>
                  </a:gs>
                  <a:gs pos="100000">
                    <a:srgbClr val="C081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240" name="Rectangle 952"/>
              <p:cNvSpPr>
                <a:spLocks noChangeArrowheads="1"/>
              </p:cNvSpPr>
              <p:nvPr/>
            </p:nvSpPr>
            <p:spPr bwMode="auto">
              <a:xfrm>
                <a:off x="1727" y="3321"/>
                <a:ext cx="81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Tahoma" charset="0"/>
                  </a:rPr>
                  <a:t>EFP</a:t>
                </a:r>
                <a:endParaRPr lang="en-US" sz="1000">
                  <a:solidFill>
                    <a:schemeClr val="tx1"/>
                  </a:solidFill>
                  <a:latin typeface="Tahoma" charset="0"/>
                </a:endParaRPr>
              </a:p>
            </p:txBody>
          </p:sp>
        </p:grpSp>
        <p:grpSp>
          <p:nvGrpSpPr>
            <p:cNvPr id="652289" name="Group 953"/>
            <p:cNvGrpSpPr>
              <a:grpSpLocks/>
            </p:cNvGrpSpPr>
            <p:nvPr/>
          </p:nvGrpSpPr>
          <p:grpSpPr bwMode="auto">
            <a:xfrm>
              <a:off x="1804" y="3184"/>
              <a:ext cx="569" cy="167"/>
              <a:chOff x="1620" y="3288"/>
              <a:chExt cx="289" cy="159"/>
            </a:xfrm>
          </p:grpSpPr>
          <p:sp>
            <p:nvSpPr>
              <p:cNvPr id="653242" name="Rectangle 954"/>
              <p:cNvSpPr>
                <a:spLocks noChangeArrowheads="1"/>
              </p:cNvSpPr>
              <p:nvPr/>
            </p:nvSpPr>
            <p:spPr bwMode="auto">
              <a:xfrm>
                <a:off x="1620" y="3288"/>
                <a:ext cx="289" cy="159"/>
              </a:xfrm>
              <a:prstGeom prst="rect">
                <a:avLst/>
              </a:prstGeom>
              <a:gradFill rotWithShape="0">
                <a:gsLst>
                  <a:gs pos="0">
                    <a:srgbClr val="C081FF">
                      <a:gamma/>
                      <a:shade val="46275"/>
                      <a:invGamma/>
                    </a:srgbClr>
                  </a:gs>
                  <a:gs pos="50000">
                    <a:srgbClr val="C081FF"/>
                  </a:gs>
                  <a:gs pos="100000">
                    <a:srgbClr val="C081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243" name="Rectangle 955"/>
              <p:cNvSpPr>
                <a:spLocks noChangeArrowheads="1"/>
              </p:cNvSpPr>
              <p:nvPr/>
            </p:nvSpPr>
            <p:spPr bwMode="auto">
              <a:xfrm>
                <a:off x="1726" y="3321"/>
                <a:ext cx="81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Tahoma" charset="0"/>
                  </a:rPr>
                  <a:t>EFP</a:t>
                </a:r>
                <a:endParaRPr lang="en-US" sz="1000">
                  <a:solidFill>
                    <a:schemeClr val="tx1"/>
                  </a:solidFill>
                  <a:latin typeface="Tahoma" charset="0"/>
                </a:endParaRPr>
              </a:p>
            </p:txBody>
          </p:sp>
        </p:grpSp>
        <p:grpSp>
          <p:nvGrpSpPr>
            <p:cNvPr id="652299" name="Group 956"/>
            <p:cNvGrpSpPr>
              <a:grpSpLocks/>
            </p:cNvGrpSpPr>
            <p:nvPr/>
          </p:nvGrpSpPr>
          <p:grpSpPr bwMode="auto">
            <a:xfrm>
              <a:off x="1900" y="3280"/>
              <a:ext cx="569" cy="167"/>
              <a:chOff x="1620" y="3288"/>
              <a:chExt cx="289" cy="159"/>
            </a:xfrm>
          </p:grpSpPr>
          <p:sp>
            <p:nvSpPr>
              <p:cNvPr id="653245" name="Rectangle 957"/>
              <p:cNvSpPr>
                <a:spLocks noChangeArrowheads="1"/>
              </p:cNvSpPr>
              <p:nvPr/>
            </p:nvSpPr>
            <p:spPr bwMode="auto">
              <a:xfrm>
                <a:off x="1620" y="3288"/>
                <a:ext cx="289" cy="159"/>
              </a:xfrm>
              <a:prstGeom prst="rect">
                <a:avLst/>
              </a:prstGeom>
              <a:gradFill rotWithShape="0">
                <a:gsLst>
                  <a:gs pos="0">
                    <a:srgbClr val="C081FF">
                      <a:gamma/>
                      <a:shade val="46275"/>
                      <a:invGamma/>
                    </a:srgbClr>
                  </a:gs>
                  <a:gs pos="50000">
                    <a:srgbClr val="C081FF"/>
                  </a:gs>
                  <a:gs pos="100000">
                    <a:srgbClr val="C081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246" name="Rectangle 958"/>
              <p:cNvSpPr>
                <a:spLocks noChangeArrowheads="1"/>
              </p:cNvSpPr>
              <p:nvPr/>
            </p:nvSpPr>
            <p:spPr bwMode="auto">
              <a:xfrm>
                <a:off x="1727" y="3321"/>
                <a:ext cx="81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Tahoma" charset="0"/>
                  </a:rPr>
                  <a:t>EFP</a:t>
                </a:r>
                <a:endParaRPr lang="en-US" sz="1000">
                  <a:solidFill>
                    <a:schemeClr val="tx1"/>
                  </a:solidFill>
                  <a:latin typeface="Tahoma" charset="0"/>
                </a:endParaRPr>
              </a:p>
            </p:txBody>
          </p:sp>
        </p:grpSp>
      </p:grpSp>
      <p:cxnSp>
        <p:nvCxnSpPr>
          <p:cNvPr id="653247" name="AutoShape 959"/>
          <p:cNvCxnSpPr>
            <a:cxnSpLocks noChangeShapeType="1"/>
            <a:endCxn id="652434" idx="3"/>
          </p:cNvCxnSpPr>
          <p:nvPr/>
        </p:nvCxnSpPr>
        <p:spPr bwMode="auto">
          <a:xfrm>
            <a:off x="3865563" y="5218113"/>
            <a:ext cx="1957387" cy="201612"/>
          </a:xfrm>
          <a:prstGeom prst="bentConnector4">
            <a:avLst>
              <a:gd name="adj1" fmla="val 23194"/>
              <a:gd name="adj2" fmla="val 170079"/>
            </a:avLst>
          </a:prstGeom>
          <a:noFill/>
          <a:ln w="28575" cap="sq">
            <a:solidFill>
              <a:srgbClr val="FF220A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652300" name="Group 960"/>
          <p:cNvGrpSpPr>
            <a:grpSpLocks/>
          </p:cNvGrpSpPr>
          <p:nvPr/>
        </p:nvGrpSpPr>
        <p:grpSpPr bwMode="auto">
          <a:xfrm>
            <a:off x="6704013" y="6042025"/>
            <a:ext cx="396875" cy="511175"/>
            <a:chOff x="4258" y="3403"/>
            <a:chExt cx="250" cy="322"/>
          </a:xfrm>
        </p:grpSpPr>
        <p:grpSp>
          <p:nvGrpSpPr>
            <p:cNvPr id="652304" name="Group 961"/>
            <p:cNvGrpSpPr>
              <a:grpSpLocks/>
            </p:cNvGrpSpPr>
            <p:nvPr/>
          </p:nvGrpSpPr>
          <p:grpSpPr bwMode="auto">
            <a:xfrm>
              <a:off x="4258" y="3403"/>
              <a:ext cx="250" cy="322"/>
              <a:chOff x="4258" y="3403"/>
              <a:chExt cx="250" cy="322"/>
            </a:xfrm>
          </p:grpSpPr>
          <p:grpSp>
            <p:nvGrpSpPr>
              <p:cNvPr id="652308" name="Group 962"/>
              <p:cNvGrpSpPr>
                <a:grpSpLocks/>
              </p:cNvGrpSpPr>
              <p:nvPr/>
            </p:nvGrpSpPr>
            <p:grpSpPr bwMode="auto">
              <a:xfrm>
                <a:off x="4258" y="3403"/>
                <a:ext cx="250" cy="322"/>
                <a:chOff x="4258" y="3403"/>
                <a:chExt cx="250" cy="322"/>
              </a:xfrm>
            </p:grpSpPr>
            <p:sp>
              <p:nvSpPr>
                <p:cNvPr id="653251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58" y="3403"/>
                  <a:ext cx="250" cy="2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52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58" y="3405"/>
                  <a:ext cx="250" cy="1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53" name="Rectangle 965"/>
                <p:cNvSpPr>
                  <a:spLocks noChangeArrowheads="1"/>
                </p:cNvSpPr>
                <p:nvPr/>
              </p:nvSpPr>
              <p:spPr bwMode="auto">
                <a:xfrm>
                  <a:off x="4258" y="3406"/>
                  <a:ext cx="250" cy="2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54" name="Rectangle 966"/>
                <p:cNvSpPr>
                  <a:spLocks noChangeArrowheads="1"/>
                </p:cNvSpPr>
                <p:nvPr/>
              </p:nvSpPr>
              <p:spPr bwMode="auto">
                <a:xfrm>
                  <a:off x="4258" y="3408"/>
                  <a:ext cx="250" cy="2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55" name="Rectangle 967"/>
                <p:cNvSpPr>
                  <a:spLocks noChangeArrowheads="1"/>
                </p:cNvSpPr>
                <p:nvPr/>
              </p:nvSpPr>
              <p:spPr bwMode="auto">
                <a:xfrm>
                  <a:off x="4258" y="3410"/>
                  <a:ext cx="250" cy="1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56" name="Rectangle 968"/>
                <p:cNvSpPr>
                  <a:spLocks noChangeArrowheads="1"/>
                </p:cNvSpPr>
                <p:nvPr/>
              </p:nvSpPr>
              <p:spPr bwMode="auto">
                <a:xfrm>
                  <a:off x="4258" y="3411"/>
                  <a:ext cx="250" cy="2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57" name="Rectangle 969"/>
                <p:cNvSpPr>
                  <a:spLocks noChangeArrowheads="1"/>
                </p:cNvSpPr>
                <p:nvPr/>
              </p:nvSpPr>
              <p:spPr bwMode="auto">
                <a:xfrm>
                  <a:off x="4258" y="3413"/>
                  <a:ext cx="250" cy="2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58" name="Rectangle 970"/>
                <p:cNvSpPr>
                  <a:spLocks noChangeArrowheads="1"/>
                </p:cNvSpPr>
                <p:nvPr/>
              </p:nvSpPr>
              <p:spPr bwMode="auto">
                <a:xfrm>
                  <a:off x="4258" y="3415"/>
                  <a:ext cx="250" cy="1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59" name="Rectangle 971"/>
                <p:cNvSpPr>
                  <a:spLocks noChangeArrowheads="1"/>
                </p:cNvSpPr>
                <p:nvPr/>
              </p:nvSpPr>
              <p:spPr bwMode="auto">
                <a:xfrm>
                  <a:off x="4258" y="3416"/>
                  <a:ext cx="250" cy="2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60" name="Rectangle 972"/>
                <p:cNvSpPr>
                  <a:spLocks noChangeArrowheads="1"/>
                </p:cNvSpPr>
                <p:nvPr/>
              </p:nvSpPr>
              <p:spPr bwMode="auto">
                <a:xfrm>
                  <a:off x="4258" y="3418"/>
                  <a:ext cx="250" cy="1"/>
                </a:xfrm>
                <a:prstGeom prst="rect">
                  <a:avLst/>
                </a:prstGeom>
                <a:solidFill>
                  <a:srgbClr val="BDBD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61" name="Rectangle 973"/>
                <p:cNvSpPr>
                  <a:spLocks noChangeArrowheads="1"/>
                </p:cNvSpPr>
                <p:nvPr/>
              </p:nvSpPr>
              <p:spPr bwMode="auto">
                <a:xfrm>
                  <a:off x="4258" y="3419"/>
                  <a:ext cx="250" cy="2"/>
                </a:xfrm>
                <a:prstGeom prst="rect">
                  <a:avLst/>
                </a:prstGeom>
                <a:solidFill>
                  <a:srgbClr val="BDBD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62" name="Rectangle 974"/>
                <p:cNvSpPr>
                  <a:spLocks noChangeArrowheads="1"/>
                </p:cNvSpPr>
                <p:nvPr/>
              </p:nvSpPr>
              <p:spPr bwMode="auto">
                <a:xfrm>
                  <a:off x="4258" y="3421"/>
                  <a:ext cx="250" cy="2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63" name="Rectangle 975"/>
                <p:cNvSpPr>
                  <a:spLocks noChangeArrowheads="1"/>
                </p:cNvSpPr>
                <p:nvPr/>
              </p:nvSpPr>
              <p:spPr bwMode="auto">
                <a:xfrm>
                  <a:off x="4258" y="3423"/>
                  <a:ext cx="250" cy="1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64" name="Rectangle 976"/>
                <p:cNvSpPr>
                  <a:spLocks noChangeArrowheads="1"/>
                </p:cNvSpPr>
                <p:nvPr/>
              </p:nvSpPr>
              <p:spPr bwMode="auto">
                <a:xfrm>
                  <a:off x="4258" y="3424"/>
                  <a:ext cx="250" cy="2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65" name="Rectangle 977"/>
                <p:cNvSpPr>
                  <a:spLocks noChangeArrowheads="1"/>
                </p:cNvSpPr>
                <p:nvPr/>
              </p:nvSpPr>
              <p:spPr bwMode="auto">
                <a:xfrm>
                  <a:off x="4258" y="3426"/>
                  <a:ext cx="250" cy="1"/>
                </a:xfrm>
                <a:prstGeom prst="rect">
                  <a:avLst/>
                </a:prstGeom>
                <a:solidFill>
                  <a:srgbClr val="BBBB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66" name="Rectangle 978"/>
                <p:cNvSpPr>
                  <a:spLocks noChangeArrowheads="1"/>
                </p:cNvSpPr>
                <p:nvPr/>
              </p:nvSpPr>
              <p:spPr bwMode="auto">
                <a:xfrm>
                  <a:off x="4258" y="3427"/>
                  <a:ext cx="250" cy="2"/>
                </a:xfrm>
                <a:prstGeom prst="rect">
                  <a:avLst/>
                </a:prstGeom>
                <a:solidFill>
                  <a:srgbClr val="BBBB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67" name="Rectangle 979"/>
                <p:cNvSpPr>
                  <a:spLocks noChangeArrowheads="1"/>
                </p:cNvSpPr>
                <p:nvPr/>
              </p:nvSpPr>
              <p:spPr bwMode="auto">
                <a:xfrm>
                  <a:off x="4258" y="3429"/>
                  <a:ext cx="250" cy="2"/>
                </a:xfrm>
                <a:prstGeom prst="rect">
                  <a:avLst/>
                </a:prstGeom>
                <a:solidFill>
                  <a:srgbClr val="BABA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68" name="Rectangle 980"/>
                <p:cNvSpPr>
                  <a:spLocks noChangeArrowheads="1"/>
                </p:cNvSpPr>
                <p:nvPr/>
              </p:nvSpPr>
              <p:spPr bwMode="auto">
                <a:xfrm>
                  <a:off x="4258" y="3431"/>
                  <a:ext cx="250" cy="1"/>
                </a:xfrm>
                <a:prstGeom prst="rect">
                  <a:avLst/>
                </a:prstGeom>
                <a:solidFill>
                  <a:srgbClr val="BABA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69" name="Rectangle 981"/>
                <p:cNvSpPr>
                  <a:spLocks noChangeArrowheads="1"/>
                </p:cNvSpPr>
                <p:nvPr/>
              </p:nvSpPr>
              <p:spPr bwMode="auto">
                <a:xfrm>
                  <a:off x="4258" y="3432"/>
                  <a:ext cx="250" cy="2"/>
                </a:xfrm>
                <a:prstGeom prst="rect">
                  <a:avLst/>
                </a:prstGeom>
                <a:solidFill>
                  <a:srgbClr val="B9B9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70" name="Rectangle 982"/>
                <p:cNvSpPr>
                  <a:spLocks noChangeArrowheads="1"/>
                </p:cNvSpPr>
                <p:nvPr/>
              </p:nvSpPr>
              <p:spPr bwMode="auto">
                <a:xfrm>
                  <a:off x="4258" y="3434"/>
                  <a:ext cx="250" cy="1"/>
                </a:xfrm>
                <a:prstGeom prst="rect">
                  <a:avLst/>
                </a:prstGeom>
                <a:solidFill>
                  <a:srgbClr val="B9B9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71" name="Rectangle 983"/>
                <p:cNvSpPr>
                  <a:spLocks noChangeArrowheads="1"/>
                </p:cNvSpPr>
                <p:nvPr/>
              </p:nvSpPr>
              <p:spPr bwMode="auto">
                <a:xfrm>
                  <a:off x="4258" y="3435"/>
                  <a:ext cx="250" cy="2"/>
                </a:xfrm>
                <a:prstGeom prst="rect">
                  <a:avLst/>
                </a:prstGeom>
                <a:solidFill>
                  <a:srgbClr val="B8B8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72" name="Rectangle 984"/>
                <p:cNvSpPr>
                  <a:spLocks noChangeArrowheads="1"/>
                </p:cNvSpPr>
                <p:nvPr/>
              </p:nvSpPr>
              <p:spPr bwMode="auto">
                <a:xfrm>
                  <a:off x="4258" y="3437"/>
                  <a:ext cx="250" cy="2"/>
                </a:xfrm>
                <a:prstGeom prst="rect">
                  <a:avLst/>
                </a:prstGeom>
                <a:solidFill>
                  <a:srgbClr val="B7B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73" name="Rectangle 985"/>
                <p:cNvSpPr>
                  <a:spLocks noChangeArrowheads="1"/>
                </p:cNvSpPr>
                <p:nvPr/>
              </p:nvSpPr>
              <p:spPr bwMode="auto">
                <a:xfrm>
                  <a:off x="4258" y="3439"/>
                  <a:ext cx="250" cy="1"/>
                </a:xfrm>
                <a:prstGeom prst="rect">
                  <a:avLst/>
                </a:prstGeom>
                <a:solidFill>
                  <a:srgbClr val="B6B6B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74" name="Rectangle 986"/>
                <p:cNvSpPr>
                  <a:spLocks noChangeArrowheads="1"/>
                </p:cNvSpPr>
                <p:nvPr/>
              </p:nvSpPr>
              <p:spPr bwMode="auto">
                <a:xfrm>
                  <a:off x="4258" y="3440"/>
                  <a:ext cx="250" cy="2"/>
                </a:xfrm>
                <a:prstGeom prst="rect">
                  <a:avLst/>
                </a:prstGeom>
                <a:solidFill>
                  <a:srgbClr val="B6B6B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75" name="Rectangle 987"/>
                <p:cNvSpPr>
                  <a:spLocks noChangeArrowheads="1"/>
                </p:cNvSpPr>
                <p:nvPr/>
              </p:nvSpPr>
              <p:spPr bwMode="auto">
                <a:xfrm>
                  <a:off x="4258" y="3442"/>
                  <a:ext cx="250" cy="1"/>
                </a:xfrm>
                <a:prstGeom prst="rect">
                  <a:avLst/>
                </a:prstGeom>
                <a:solidFill>
                  <a:srgbClr val="B5B5B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76" name="Rectangle 988"/>
                <p:cNvSpPr>
                  <a:spLocks noChangeArrowheads="1"/>
                </p:cNvSpPr>
                <p:nvPr/>
              </p:nvSpPr>
              <p:spPr bwMode="auto">
                <a:xfrm>
                  <a:off x="4258" y="3443"/>
                  <a:ext cx="250" cy="2"/>
                </a:xfrm>
                <a:prstGeom prst="rect">
                  <a:avLst/>
                </a:prstGeom>
                <a:solidFill>
                  <a:srgbClr val="B4B4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77" name="Rectangle 989"/>
                <p:cNvSpPr>
                  <a:spLocks noChangeArrowheads="1"/>
                </p:cNvSpPr>
                <p:nvPr/>
              </p:nvSpPr>
              <p:spPr bwMode="auto">
                <a:xfrm>
                  <a:off x="4258" y="3445"/>
                  <a:ext cx="250" cy="2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78" name="Rectangle 990"/>
                <p:cNvSpPr>
                  <a:spLocks noChangeArrowheads="1"/>
                </p:cNvSpPr>
                <p:nvPr/>
              </p:nvSpPr>
              <p:spPr bwMode="auto">
                <a:xfrm>
                  <a:off x="4258" y="3447"/>
                  <a:ext cx="250" cy="1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79" name="Rectangle 991"/>
                <p:cNvSpPr>
                  <a:spLocks noChangeArrowheads="1"/>
                </p:cNvSpPr>
                <p:nvPr/>
              </p:nvSpPr>
              <p:spPr bwMode="auto">
                <a:xfrm>
                  <a:off x="4258" y="3448"/>
                  <a:ext cx="250" cy="2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80" name="Rectangle 992"/>
                <p:cNvSpPr>
                  <a:spLocks noChangeArrowheads="1"/>
                </p:cNvSpPr>
                <p:nvPr/>
              </p:nvSpPr>
              <p:spPr bwMode="auto">
                <a:xfrm>
                  <a:off x="4258" y="3450"/>
                  <a:ext cx="250" cy="2"/>
                </a:xfrm>
                <a:prstGeom prst="rect">
                  <a:avLst/>
                </a:prstGeom>
                <a:solidFill>
                  <a:srgbClr val="B1B1B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81" name="Rectangle 993"/>
                <p:cNvSpPr>
                  <a:spLocks noChangeArrowheads="1"/>
                </p:cNvSpPr>
                <p:nvPr/>
              </p:nvSpPr>
              <p:spPr bwMode="auto">
                <a:xfrm>
                  <a:off x="4258" y="3452"/>
                  <a:ext cx="250" cy="1"/>
                </a:xfrm>
                <a:prstGeom prst="rect">
                  <a:avLst/>
                </a:prstGeom>
                <a:solidFill>
                  <a:srgbClr val="AFAF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82" name="Rectangle 994"/>
                <p:cNvSpPr>
                  <a:spLocks noChangeArrowheads="1"/>
                </p:cNvSpPr>
                <p:nvPr/>
              </p:nvSpPr>
              <p:spPr bwMode="auto">
                <a:xfrm>
                  <a:off x="4258" y="3453"/>
                  <a:ext cx="250" cy="2"/>
                </a:xfrm>
                <a:prstGeom prst="rect">
                  <a:avLst/>
                </a:prstGeom>
                <a:solidFill>
                  <a:srgbClr val="AFAF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83" name="Rectangle 995"/>
                <p:cNvSpPr>
                  <a:spLocks noChangeArrowheads="1"/>
                </p:cNvSpPr>
                <p:nvPr/>
              </p:nvSpPr>
              <p:spPr bwMode="auto">
                <a:xfrm>
                  <a:off x="4258" y="3455"/>
                  <a:ext cx="250" cy="1"/>
                </a:xfrm>
                <a:prstGeom prst="rect">
                  <a:avLst/>
                </a:prstGeom>
                <a:solidFill>
                  <a:srgbClr val="ADAD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84" name="Rectangle 996"/>
                <p:cNvSpPr>
                  <a:spLocks noChangeArrowheads="1"/>
                </p:cNvSpPr>
                <p:nvPr/>
              </p:nvSpPr>
              <p:spPr bwMode="auto">
                <a:xfrm>
                  <a:off x="4258" y="3456"/>
                  <a:ext cx="250" cy="2"/>
                </a:xfrm>
                <a:prstGeom prst="rect">
                  <a:avLst/>
                </a:prstGeom>
                <a:solidFill>
                  <a:srgbClr val="ACACA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85" name="Rectangle 997"/>
                <p:cNvSpPr>
                  <a:spLocks noChangeArrowheads="1"/>
                </p:cNvSpPr>
                <p:nvPr/>
              </p:nvSpPr>
              <p:spPr bwMode="auto">
                <a:xfrm>
                  <a:off x="4258" y="3458"/>
                  <a:ext cx="250" cy="2"/>
                </a:xfrm>
                <a:prstGeom prst="rect">
                  <a:avLst/>
                </a:prstGeom>
                <a:solidFill>
                  <a:srgbClr val="AB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86" name="Rectangle 998"/>
                <p:cNvSpPr>
                  <a:spLocks noChangeArrowheads="1"/>
                </p:cNvSpPr>
                <p:nvPr/>
              </p:nvSpPr>
              <p:spPr bwMode="auto">
                <a:xfrm>
                  <a:off x="4258" y="3460"/>
                  <a:ext cx="250" cy="1"/>
                </a:xfrm>
                <a:prstGeom prst="rect">
                  <a:avLst/>
                </a:prstGeom>
                <a:solidFill>
                  <a:srgbClr val="AAAA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87" name="Rectangle 999"/>
                <p:cNvSpPr>
                  <a:spLocks noChangeArrowheads="1"/>
                </p:cNvSpPr>
                <p:nvPr/>
              </p:nvSpPr>
              <p:spPr bwMode="auto">
                <a:xfrm>
                  <a:off x="4258" y="3461"/>
                  <a:ext cx="250" cy="2"/>
                </a:xfrm>
                <a:prstGeom prst="rect">
                  <a:avLst/>
                </a:prstGeom>
                <a:solidFill>
                  <a:srgbClr val="A9A9A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88" name="Rectangle 1000"/>
                <p:cNvSpPr>
                  <a:spLocks noChangeArrowheads="1"/>
                </p:cNvSpPr>
                <p:nvPr/>
              </p:nvSpPr>
              <p:spPr bwMode="auto">
                <a:xfrm>
                  <a:off x="4258" y="3463"/>
                  <a:ext cx="250" cy="1"/>
                </a:xfrm>
                <a:prstGeom prst="rect">
                  <a:avLst/>
                </a:prstGeom>
                <a:solidFill>
                  <a:srgbClr val="A7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89" name="Rectangle 1001"/>
                <p:cNvSpPr>
                  <a:spLocks noChangeArrowheads="1"/>
                </p:cNvSpPr>
                <p:nvPr/>
              </p:nvSpPr>
              <p:spPr bwMode="auto">
                <a:xfrm>
                  <a:off x="4258" y="3464"/>
                  <a:ext cx="250" cy="2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90" name="Rectangle 1002"/>
                <p:cNvSpPr>
                  <a:spLocks noChangeArrowheads="1"/>
                </p:cNvSpPr>
                <p:nvPr/>
              </p:nvSpPr>
              <p:spPr bwMode="auto">
                <a:xfrm>
                  <a:off x="4258" y="3466"/>
                  <a:ext cx="250" cy="2"/>
                </a:xfrm>
                <a:prstGeom prst="rect">
                  <a:avLst/>
                </a:prstGeom>
                <a:solidFill>
                  <a:srgbClr val="A5A5A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91" name="Rectangle 1003"/>
                <p:cNvSpPr>
                  <a:spLocks noChangeArrowheads="1"/>
                </p:cNvSpPr>
                <p:nvPr/>
              </p:nvSpPr>
              <p:spPr bwMode="auto">
                <a:xfrm>
                  <a:off x="4258" y="3468"/>
                  <a:ext cx="250" cy="1"/>
                </a:xfrm>
                <a:prstGeom prst="rect">
                  <a:avLst/>
                </a:prstGeom>
                <a:solidFill>
                  <a:srgbClr val="A4A4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92" name="Rectangle 1004"/>
                <p:cNvSpPr>
                  <a:spLocks noChangeArrowheads="1"/>
                </p:cNvSpPr>
                <p:nvPr/>
              </p:nvSpPr>
              <p:spPr bwMode="auto">
                <a:xfrm>
                  <a:off x="4258" y="3469"/>
                  <a:ext cx="250" cy="2"/>
                </a:xfrm>
                <a:prstGeom prst="rect">
                  <a:avLst/>
                </a:prstGeom>
                <a:solidFill>
                  <a:srgbClr val="A2A2A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93" name="Rectangle 1005"/>
                <p:cNvSpPr>
                  <a:spLocks noChangeArrowheads="1"/>
                </p:cNvSpPr>
                <p:nvPr/>
              </p:nvSpPr>
              <p:spPr bwMode="auto">
                <a:xfrm>
                  <a:off x="4258" y="3471"/>
                  <a:ext cx="250" cy="1"/>
                </a:xfrm>
                <a:prstGeom prst="rect">
                  <a:avLst/>
                </a:prstGeom>
                <a:solidFill>
                  <a:srgbClr val="A1A1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94" name="Rectangle 1006"/>
                <p:cNvSpPr>
                  <a:spLocks noChangeArrowheads="1"/>
                </p:cNvSpPr>
                <p:nvPr/>
              </p:nvSpPr>
              <p:spPr bwMode="auto">
                <a:xfrm>
                  <a:off x="4258" y="3472"/>
                  <a:ext cx="250" cy="2"/>
                </a:xfrm>
                <a:prstGeom prst="rect">
                  <a:avLst/>
                </a:prstGeom>
                <a:solidFill>
                  <a:srgbClr val="9F9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95" name="Rectangle 1007"/>
                <p:cNvSpPr>
                  <a:spLocks noChangeArrowheads="1"/>
                </p:cNvSpPr>
                <p:nvPr/>
              </p:nvSpPr>
              <p:spPr bwMode="auto">
                <a:xfrm>
                  <a:off x="4258" y="3474"/>
                  <a:ext cx="250" cy="2"/>
                </a:xfrm>
                <a:prstGeom prst="rect">
                  <a:avLst/>
                </a:prstGeom>
                <a:solidFill>
                  <a:srgbClr val="9E9E9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96" name="Rectangle 1008"/>
                <p:cNvSpPr>
                  <a:spLocks noChangeArrowheads="1"/>
                </p:cNvSpPr>
                <p:nvPr/>
              </p:nvSpPr>
              <p:spPr bwMode="auto">
                <a:xfrm>
                  <a:off x="4258" y="3476"/>
                  <a:ext cx="250" cy="1"/>
                </a:xfrm>
                <a:prstGeom prst="rect">
                  <a:avLst/>
                </a:prstGeom>
                <a:solidFill>
                  <a:srgbClr val="9C9C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97" name="Rectangle 1009"/>
                <p:cNvSpPr>
                  <a:spLocks noChangeArrowheads="1"/>
                </p:cNvSpPr>
                <p:nvPr/>
              </p:nvSpPr>
              <p:spPr bwMode="auto">
                <a:xfrm>
                  <a:off x="4258" y="3477"/>
                  <a:ext cx="250" cy="2"/>
                </a:xfrm>
                <a:prstGeom prst="rect">
                  <a:avLst/>
                </a:prstGeom>
                <a:solidFill>
                  <a:srgbClr val="9A9A9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98" name="Rectangle 1010"/>
                <p:cNvSpPr>
                  <a:spLocks noChangeArrowheads="1"/>
                </p:cNvSpPr>
                <p:nvPr/>
              </p:nvSpPr>
              <p:spPr bwMode="auto">
                <a:xfrm>
                  <a:off x="4258" y="3479"/>
                  <a:ext cx="250" cy="1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299" name="Rectangle 1011"/>
                <p:cNvSpPr>
                  <a:spLocks noChangeArrowheads="1"/>
                </p:cNvSpPr>
                <p:nvPr/>
              </p:nvSpPr>
              <p:spPr bwMode="auto">
                <a:xfrm>
                  <a:off x="4258" y="3480"/>
                  <a:ext cx="250" cy="2"/>
                </a:xfrm>
                <a:prstGeom prst="rect">
                  <a:avLst/>
                </a:prstGeom>
                <a:solidFill>
                  <a:srgbClr val="97979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00" name="Rectangle 1012"/>
                <p:cNvSpPr>
                  <a:spLocks noChangeArrowheads="1"/>
                </p:cNvSpPr>
                <p:nvPr/>
              </p:nvSpPr>
              <p:spPr bwMode="auto">
                <a:xfrm>
                  <a:off x="4258" y="3482"/>
                  <a:ext cx="250" cy="2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01" name="Rectangle 1013"/>
                <p:cNvSpPr>
                  <a:spLocks noChangeArrowheads="1"/>
                </p:cNvSpPr>
                <p:nvPr/>
              </p:nvSpPr>
              <p:spPr bwMode="auto">
                <a:xfrm>
                  <a:off x="4258" y="3484"/>
                  <a:ext cx="250" cy="1"/>
                </a:xfrm>
                <a:prstGeom prst="rect">
                  <a:avLst/>
                </a:prstGeom>
                <a:solidFill>
                  <a:srgbClr val="9494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02" name="Rectangle 1014"/>
                <p:cNvSpPr>
                  <a:spLocks noChangeArrowheads="1"/>
                </p:cNvSpPr>
                <p:nvPr/>
              </p:nvSpPr>
              <p:spPr bwMode="auto">
                <a:xfrm>
                  <a:off x="4258" y="3485"/>
                  <a:ext cx="250" cy="2"/>
                </a:xfrm>
                <a:prstGeom prst="rect">
                  <a:avLst/>
                </a:prstGeom>
                <a:solidFill>
                  <a:srgbClr val="93939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03" name="Rectangle 1015"/>
                <p:cNvSpPr>
                  <a:spLocks noChangeArrowheads="1"/>
                </p:cNvSpPr>
                <p:nvPr/>
              </p:nvSpPr>
              <p:spPr bwMode="auto">
                <a:xfrm>
                  <a:off x="4258" y="3487"/>
                  <a:ext cx="250" cy="1"/>
                </a:xfrm>
                <a:prstGeom prst="rect">
                  <a:avLst/>
                </a:prstGeom>
                <a:solidFill>
                  <a:srgbClr val="9191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04" name="Rectangle 1016"/>
                <p:cNvSpPr>
                  <a:spLocks noChangeArrowheads="1"/>
                </p:cNvSpPr>
                <p:nvPr/>
              </p:nvSpPr>
              <p:spPr bwMode="auto">
                <a:xfrm>
                  <a:off x="4258" y="3488"/>
                  <a:ext cx="250" cy="2"/>
                </a:xfrm>
                <a:prstGeom prst="rect">
                  <a:avLst/>
                </a:prstGeom>
                <a:solidFill>
                  <a:srgbClr val="9090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05" name="Rectangle 1017"/>
                <p:cNvSpPr>
                  <a:spLocks noChangeArrowheads="1"/>
                </p:cNvSpPr>
                <p:nvPr/>
              </p:nvSpPr>
              <p:spPr bwMode="auto">
                <a:xfrm>
                  <a:off x="4258" y="3490"/>
                  <a:ext cx="250" cy="2"/>
                </a:xfrm>
                <a:prstGeom prst="rect">
                  <a:avLst/>
                </a:prstGeom>
                <a:solidFill>
                  <a:srgbClr val="8E8E8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06" name="Rectangle 1018"/>
                <p:cNvSpPr>
                  <a:spLocks noChangeArrowheads="1"/>
                </p:cNvSpPr>
                <p:nvPr/>
              </p:nvSpPr>
              <p:spPr bwMode="auto">
                <a:xfrm>
                  <a:off x="4258" y="3492"/>
                  <a:ext cx="250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07" name="Rectangle 1019"/>
                <p:cNvSpPr>
                  <a:spLocks noChangeArrowheads="1"/>
                </p:cNvSpPr>
                <p:nvPr/>
              </p:nvSpPr>
              <p:spPr bwMode="auto">
                <a:xfrm>
                  <a:off x="4258" y="3493"/>
                  <a:ext cx="250" cy="2"/>
                </a:xfrm>
                <a:prstGeom prst="rect">
                  <a:avLst/>
                </a:prstGeom>
                <a:solidFill>
                  <a:srgbClr val="8A8A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08" name="Rectangle 1020"/>
                <p:cNvSpPr>
                  <a:spLocks noChangeArrowheads="1"/>
                </p:cNvSpPr>
                <p:nvPr/>
              </p:nvSpPr>
              <p:spPr bwMode="auto">
                <a:xfrm>
                  <a:off x="4258" y="3495"/>
                  <a:ext cx="250" cy="2"/>
                </a:xfrm>
                <a:prstGeom prst="rect">
                  <a:avLst/>
                </a:prstGeom>
                <a:solidFill>
                  <a:srgbClr val="88888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09" name="Rectangle 1021"/>
                <p:cNvSpPr>
                  <a:spLocks noChangeArrowheads="1"/>
                </p:cNvSpPr>
                <p:nvPr/>
              </p:nvSpPr>
              <p:spPr bwMode="auto">
                <a:xfrm>
                  <a:off x="4258" y="3497"/>
                  <a:ext cx="250" cy="1"/>
                </a:xfrm>
                <a:prstGeom prst="rect">
                  <a:avLst/>
                </a:prstGeom>
                <a:solidFill>
                  <a:srgbClr val="87878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10" name="Rectangle 1022"/>
                <p:cNvSpPr>
                  <a:spLocks noChangeArrowheads="1"/>
                </p:cNvSpPr>
                <p:nvPr/>
              </p:nvSpPr>
              <p:spPr bwMode="auto">
                <a:xfrm>
                  <a:off x="4258" y="3498"/>
                  <a:ext cx="250" cy="2"/>
                </a:xfrm>
                <a:prstGeom prst="rect">
                  <a:avLst/>
                </a:prstGeom>
                <a:solidFill>
                  <a:srgbClr val="8585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11" name="Rectangle 1023"/>
                <p:cNvSpPr>
                  <a:spLocks noChangeArrowheads="1"/>
                </p:cNvSpPr>
                <p:nvPr/>
              </p:nvSpPr>
              <p:spPr bwMode="auto">
                <a:xfrm>
                  <a:off x="4258" y="3500"/>
                  <a:ext cx="250" cy="1"/>
                </a:xfrm>
                <a:prstGeom prst="rect">
                  <a:avLst/>
                </a:prstGeom>
                <a:solidFill>
                  <a:srgbClr val="8484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12" name="Rectangle 0"/>
                <p:cNvSpPr>
                  <a:spLocks noChangeArrowheads="1"/>
                </p:cNvSpPr>
                <p:nvPr/>
              </p:nvSpPr>
              <p:spPr bwMode="auto">
                <a:xfrm>
                  <a:off x="4258" y="3501"/>
                  <a:ext cx="250" cy="2"/>
                </a:xfrm>
                <a:prstGeom prst="rect">
                  <a:avLst/>
                </a:prstGeom>
                <a:solidFill>
                  <a:srgbClr val="82828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13" name="Rectangle 1"/>
                <p:cNvSpPr>
                  <a:spLocks noChangeArrowheads="1"/>
                </p:cNvSpPr>
                <p:nvPr/>
              </p:nvSpPr>
              <p:spPr bwMode="auto">
                <a:xfrm>
                  <a:off x="4258" y="3503"/>
                  <a:ext cx="250" cy="2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14" name="Rectangle 2"/>
                <p:cNvSpPr>
                  <a:spLocks noChangeArrowheads="1"/>
                </p:cNvSpPr>
                <p:nvPr/>
              </p:nvSpPr>
              <p:spPr bwMode="auto">
                <a:xfrm>
                  <a:off x="4258" y="3505"/>
                  <a:ext cx="250" cy="1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15" name="Rectangle 3"/>
                <p:cNvSpPr>
                  <a:spLocks noChangeArrowheads="1"/>
                </p:cNvSpPr>
                <p:nvPr/>
              </p:nvSpPr>
              <p:spPr bwMode="auto">
                <a:xfrm>
                  <a:off x="4258" y="3506"/>
                  <a:ext cx="250" cy="2"/>
                </a:xfrm>
                <a:prstGeom prst="rect">
                  <a:avLst/>
                </a:prstGeom>
                <a:solidFill>
                  <a:srgbClr val="7D7D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16" name="Rectangle 4"/>
                <p:cNvSpPr>
                  <a:spLocks noChangeArrowheads="1"/>
                </p:cNvSpPr>
                <p:nvPr/>
              </p:nvSpPr>
              <p:spPr bwMode="auto">
                <a:xfrm>
                  <a:off x="4258" y="3508"/>
                  <a:ext cx="250" cy="1"/>
                </a:xfrm>
                <a:prstGeom prst="rect">
                  <a:avLst/>
                </a:prstGeom>
                <a:solidFill>
                  <a:srgbClr val="7B7B7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17" name="Rectangle 5"/>
                <p:cNvSpPr>
                  <a:spLocks noChangeArrowheads="1"/>
                </p:cNvSpPr>
                <p:nvPr/>
              </p:nvSpPr>
              <p:spPr bwMode="auto">
                <a:xfrm>
                  <a:off x="4258" y="3509"/>
                  <a:ext cx="250" cy="2"/>
                </a:xfrm>
                <a:prstGeom prst="rect">
                  <a:avLst/>
                </a:prstGeom>
                <a:solidFill>
                  <a:srgbClr val="7A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18" name="Rectangle 6"/>
                <p:cNvSpPr>
                  <a:spLocks noChangeArrowheads="1"/>
                </p:cNvSpPr>
                <p:nvPr/>
              </p:nvSpPr>
              <p:spPr bwMode="auto">
                <a:xfrm>
                  <a:off x="4258" y="3511"/>
                  <a:ext cx="250" cy="2"/>
                </a:xfrm>
                <a:prstGeom prst="rect">
                  <a:avLst/>
                </a:prstGeom>
                <a:solidFill>
                  <a:srgbClr val="7878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19" name="Rectangle 7"/>
                <p:cNvSpPr>
                  <a:spLocks noChangeArrowheads="1"/>
                </p:cNvSpPr>
                <p:nvPr/>
              </p:nvSpPr>
              <p:spPr bwMode="auto">
                <a:xfrm>
                  <a:off x="4258" y="3513"/>
                  <a:ext cx="250" cy="1"/>
                </a:xfrm>
                <a:prstGeom prst="rect">
                  <a:avLst/>
                </a:prstGeom>
                <a:solidFill>
                  <a:srgbClr val="7676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20" name="Rectangle 8"/>
                <p:cNvSpPr>
                  <a:spLocks noChangeArrowheads="1"/>
                </p:cNvSpPr>
                <p:nvPr/>
              </p:nvSpPr>
              <p:spPr bwMode="auto">
                <a:xfrm>
                  <a:off x="4258" y="3514"/>
                  <a:ext cx="250" cy="2"/>
                </a:xfrm>
                <a:prstGeom prst="rect">
                  <a:avLst/>
                </a:prstGeom>
                <a:solidFill>
                  <a:srgbClr val="75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21" name="Rectangle 9"/>
                <p:cNvSpPr>
                  <a:spLocks noChangeArrowheads="1"/>
                </p:cNvSpPr>
                <p:nvPr/>
              </p:nvSpPr>
              <p:spPr bwMode="auto">
                <a:xfrm>
                  <a:off x="4258" y="3516"/>
                  <a:ext cx="250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22" name="Rectangle 10"/>
                <p:cNvSpPr>
                  <a:spLocks noChangeArrowheads="1"/>
                </p:cNvSpPr>
                <p:nvPr/>
              </p:nvSpPr>
              <p:spPr bwMode="auto">
                <a:xfrm>
                  <a:off x="4258" y="3517"/>
                  <a:ext cx="250" cy="2"/>
                </a:xfrm>
                <a:prstGeom prst="rect">
                  <a:avLst/>
                </a:prstGeom>
                <a:solidFill>
                  <a:srgbClr val="7272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23" name="Rectangle 11"/>
                <p:cNvSpPr>
                  <a:spLocks noChangeArrowheads="1"/>
                </p:cNvSpPr>
                <p:nvPr/>
              </p:nvSpPr>
              <p:spPr bwMode="auto">
                <a:xfrm>
                  <a:off x="4258" y="3519"/>
                  <a:ext cx="250" cy="2"/>
                </a:xfrm>
                <a:prstGeom prst="rect">
                  <a:avLst/>
                </a:prstGeom>
                <a:solidFill>
                  <a:srgbClr val="7171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24" name="Rectangle 12"/>
                <p:cNvSpPr>
                  <a:spLocks noChangeArrowheads="1"/>
                </p:cNvSpPr>
                <p:nvPr/>
              </p:nvSpPr>
              <p:spPr bwMode="auto">
                <a:xfrm>
                  <a:off x="4258" y="3521"/>
                  <a:ext cx="250" cy="1"/>
                </a:xfrm>
                <a:prstGeom prst="rect">
                  <a:avLst/>
                </a:prstGeom>
                <a:solidFill>
                  <a:srgbClr val="6F6F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25" name="Rectangle 13"/>
                <p:cNvSpPr>
                  <a:spLocks noChangeArrowheads="1"/>
                </p:cNvSpPr>
                <p:nvPr/>
              </p:nvSpPr>
              <p:spPr bwMode="auto">
                <a:xfrm>
                  <a:off x="4258" y="3522"/>
                  <a:ext cx="250" cy="2"/>
                </a:xfrm>
                <a:prstGeom prst="rect">
                  <a:avLst/>
                </a:prstGeom>
                <a:solidFill>
                  <a:srgbClr val="6E6E6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26" name="Rectangle 14"/>
                <p:cNvSpPr>
                  <a:spLocks noChangeArrowheads="1"/>
                </p:cNvSpPr>
                <p:nvPr/>
              </p:nvSpPr>
              <p:spPr bwMode="auto">
                <a:xfrm>
                  <a:off x="4258" y="3524"/>
                  <a:ext cx="250" cy="1"/>
                </a:xfrm>
                <a:prstGeom prst="rect">
                  <a:avLst/>
                </a:prstGeom>
                <a:solidFill>
                  <a:srgbClr val="6C6C6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27" name="Rectangle 15"/>
                <p:cNvSpPr>
                  <a:spLocks noChangeArrowheads="1"/>
                </p:cNvSpPr>
                <p:nvPr/>
              </p:nvSpPr>
              <p:spPr bwMode="auto">
                <a:xfrm>
                  <a:off x="4258" y="3525"/>
                  <a:ext cx="250" cy="2"/>
                </a:xfrm>
                <a:prstGeom prst="rect">
                  <a:avLst/>
                </a:prstGeom>
                <a:solidFill>
                  <a:srgbClr val="6B6B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28" name="Rectangle 16"/>
                <p:cNvSpPr>
                  <a:spLocks noChangeArrowheads="1"/>
                </p:cNvSpPr>
                <p:nvPr/>
              </p:nvSpPr>
              <p:spPr bwMode="auto">
                <a:xfrm>
                  <a:off x="4258" y="3527"/>
                  <a:ext cx="250" cy="2"/>
                </a:xfrm>
                <a:prstGeom prst="rect">
                  <a:avLst/>
                </a:prstGeom>
                <a:solidFill>
                  <a:srgbClr val="6A6A6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29" name="Rectangle 17"/>
                <p:cNvSpPr>
                  <a:spLocks noChangeArrowheads="1"/>
                </p:cNvSpPr>
                <p:nvPr/>
              </p:nvSpPr>
              <p:spPr bwMode="auto">
                <a:xfrm>
                  <a:off x="4258" y="3529"/>
                  <a:ext cx="250" cy="1"/>
                </a:xfrm>
                <a:prstGeom prst="rect">
                  <a:avLst/>
                </a:prstGeom>
                <a:solidFill>
                  <a:srgbClr val="6969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30" name="Rectangle 18"/>
                <p:cNvSpPr>
                  <a:spLocks noChangeArrowheads="1"/>
                </p:cNvSpPr>
                <p:nvPr/>
              </p:nvSpPr>
              <p:spPr bwMode="auto">
                <a:xfrm>
                  <a:off x="4258" y="3530"/>
                  <a:ext cx="250" cy="2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31" name="Rectangle 19"/>
                <p:cNvSpPr>
                  <a:spLocks noChangeArrowheads="1"/>
                </p:cNvSpPr>
                <p:nvPr/>
              </p:nvSpPr>
              <p:spPr bwMode="auto">
                <a:xfrm>
                  <a:off x="4258" y="3532"/>
                  <a:ext cx="250" cy="2"/>
                </a:xfrm>
                <a:prstGeom prst="rect">
                  <a:avLst/>
                </a:prstGeom>
                <a:solidFill>
                  <a:srgbClr val="6666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32" name="Rectangle 20"/>
                <p:cNvSpPr>
                  <a:spLocks noChangeArrowheads="1"/>
                </p:cNvSpPr>
                <p:nvPr/>
              </p:nvSpPr>
              <p:spPr bwMode="auto">
                <a:xfrm>
                  <a:off x="4258" y="3534"/>
                  <a:ext cx="250" cy="1"/>
                </a:xfrm>
                <a:prstGeom prst="rect">
                  <a:avLst/>
                </a:prstGeom>
                <a:solidFill>
                  <a:srgbClr val="65656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33" name="Rectangle 21"/>
                <p:cNvSpPr>
                  <a:spLocks noChangeArrowheads="1"/>
                </p:cNvSpPr>
                <p:nvPr/>
              </p:nvSpPr>
              <p:spPr bwMode="auto">
                <a:xfrm>
                  <a:off x="4258" y="3535"/>
                  <a:ext cx="250" cy="2"/>
                </a:xfrm>
                <a:prstGeom prst="rect">
                  <a:avLst/>
                </a:prstGeom>
                <a:solidFill>
                  <a:srgbClr val="6464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3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8" y="3537"/>
                  <a:ext cx="250" cy="1"/>
                </a:xfrm>
                <a:prstGeom prst="rect">
                  <a:avLst/>
                </a:prstGeom>
                <a:solidFill>
                  <a:srgbClr val="63636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35" name="Rectangle 23"/>
                <p:cNvSpPr>
                  <a:spLocks noChangeArrowheads="1"/>
                </p:cNvSpPr>
                <p:nvPr/>
              </p:nvSpPr>
              <p:spPr bwMode="auto">
                <a:xfrm>
                  <a:off x="4258" y="3538"/>
                  <a:ext cx="250" cy="2"/>
                </a:xfrm>
                <a:prstGeom prst="rect">
                  <a:avLst/>
                </a:prstGeom>
                <a:solidFill>
                  <a:srgbClr val="6262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36" name="Rectangle 24"/>
                <p:cNvSpPr>
                  <a:spLocks noChangeArrowheads="1"/>
                </p:cNvSpPr>
                <p:nvPr/>
              </p:nvSpPr>
              <p:spPr bwMode="auto">
                <a:xfrm>
                  <a:off x="4258" y="3540"/>
                  <a:ext cx="250" cy="2"/>
                </a:xfrm>
                <a:prstGeom prst="rect">
                  <a:avLst/>
                </a:prstGeom>
                <a:solidFill>
                  <a:srgbClr val="61616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37" name="Rectangle 25"/>
                <p:cNvSpPr>
                  <a:spLocks noChangeArrowheads="1"/>
                </p:cNvSpPr>
                <p:nvPr/>
              </p:nvSpPr>
              <p:spPr bwMode="auto">
                <a:xfrm>
                  <a:off x="4258" y="3542"/>
                  <a:ext cx="250" cy="1"/>
                </a:xfrm>
                <a:prstGeom prst="rect">
                  <a:avLst/>
                </a:prstGeom>
                <a:solidFill>
                  <a:srgbClr val="6060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38" name="Rectangle 26"/>
                <p:cNvSpPr>
                  <a:spLocks noChangeArrowheads="1"/>
                </p:cNvSpPr>
                <p:nvPr/>
              </p:nvSpPr>
              <p:spPr bwMode="auto">
                <a:xfrm>
                  <a:off x="4258" y="3543"/>
                  <a:ext cx="250" cy="2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39" name="Rectangle 27"/>
                <p:cNvSpPr>
                  <a:spLocks noChangeArrowheads="1"/>
                </p:cNvSpPr>
                <p:nvPr/>
              </p:nvSpPr>
              <p:spPr bwMode="auto">
                <a:xfrm>
                  <a:off x="4258" y="3545"/>
                  <a:ext cx="250" cy="1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40" name="Rectangle 28"/>
                <p:cNvSpPr>
                  <a:spLocks noChangeArrowheads="1"/>
                </p:cNvSpPr>
                <p:nvPr/>
              </p:nvSpPr>
              <p:spPr bwMode="auto">
                <a:xfrm>
                  <a:off x="4258" y="3546"/>
                  <a:ext cx="250" cy="2"/>
                </a:xfrm>
                <a:prstGeom prst="rect">
                  <a:avLst/>
                </a:prstGeom>
                <a:solidFill>
                  <a:srgbClr val="5E5E5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41" name="Rectangle 29"/>
                <p:cNvSpPr>
                  <a:spLocks noChangeArrowheads="1"/>
                </p:cNvSpPr>
                <p:nvPr/>
              </p:nvSpPr>
              <p:spPr bwMode="auto">
                <a:xfrm>
                  <a:off x="4258" y="3548"/>
                  <a:ext cx="250" cy="2"/>
                </a:xfrm>
                <a:prstGeom prst="rect">
                  <a:avLst/>
                </a:prstGeom>
                <a:solidFill>
                  <a:srgbClr val="5D5D5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42" name="Rectangle 30"/>
                <p:cNvSpPr>
                  <a:spLocks noChangeArrowheads="1"/>
                </p:cNvSpPr>
                <p:nvPr/>
              </p:nvSpPr>
              <p:spPr bwMode="auto">
                <a:xfrm>
                  <a:off x="4258" y="3550"/>
                  <a:ext cx="250" cy="1"/>
                </a:xfrm>
                <a:prstGeom prst="rect">
                  <a:avLst/>
                </a:prstGeom>
                <a:solidFill>
                  <a:srgbClr val="5D5D5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43" name="Rectangle 31"/>
                <p:cNvSpPr>
                  <a:spLocks noChangeArrowheads="1"/>
                </p:cNvSpPr>
                <p:nvPr/>
              </p:nvSpPr>
              <p:spPr bwMode="auto">
                <a:xfrm>
                  <a:off x="4258" y="3551"/>
                  <a:ext cx="250" cy="2"/>
                </a:xfrm>
                <a:prstGeom prst="rect">
                  <a:avLst/>
                </a:prstGeom>
                <a:solidFill>
                  <a:srgbClr val="5C5C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44" name="Rectangle 32"/>
                <p:cNvSpPr>
                  <a:spLocks noChangeArrowheads="1"/>
                </p:cNvSpPr>
                <p:nvPr/>
              </p:nvSpPr>
              <p:spPr bwMode="auto">
                <a:xfrm>
                  <a:off x="4258" y="3553"/>
                  <a:ext cx="250" cy="1"/>
                </a:xfrm>
                <a:prstGeom prst="rect">
                  <a:avLst/>
                </a:prstGeom>
                <a:solidFill>
                  <a:srgbClr val="5B5B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45" name="Rectangle 33"/>
                <p:cNvSpPr>
                  <a:spLocks noChangeArrowheads="1"/>
                </p:cNvSpPr>
                <p:nvPr/>
              </p:nvSpPr>
              <p:spPr bwMode="auto">
                <a:xfrm>
                  <a:off x="4258" y="3554"/>
                  <a:ext cx="250" cy="2"/>
                </a:xfrm>
                <a:prstGeom prst="rect">
                  <a:avLst/>
                </a:prstGeom>
                <a:solidFill>
                  <a:srgbClr val="5B5B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46" name="Rectangle 34"/>
                <p:cNvSpPr>
                  <a:spLocks noChangeArrowheads="1"/>
                </p:cNvSpPr>
                <p:nvPr/>
              </p:nvSpPr>
              <p:spPr bwMode="auto">
                <a:xfrm>
                  <a:off x="4258" y="3556"/>
                  <a:ext cx="250" cy="2"/>
                </a:xfrm>
                <a:prstGeom prst="rect">
                  <a:avLst/>
                </a:prstGeom>
                <a:solidFill>
                  <a:srgbClr val="5A5A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47" name="Rectangle 35"/>
                <p:cNvSpPr>
                  <a:spLocks noChangeArrowheads="1"/>
                </p:cNvSpPr>
                <p:nvPr/>
              </p:nvSpPr>
              <p:spPr bwMode="auto">
                <a:xfrm>
                  <a:off x="4258" y="3558"/>
                  <a:ext cx="250" cy="1"/>
                </a:xfrm>
                <a:prstGeom prst="rect">
                  <a:avLst/>
                </a:prstGeom>
                <a:solidFill>
                  <a:srgbClr val="5A5A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48" name="Rectangle 36"/>
                <p:cNvSpPr>
                  <a:spLocks noChangeArrowheads="1"/>
                </p:cNvSpPr>
                <p:nvPr/>
              </p:nvSpPr>
              <p:spPr bwMode="auto">
                <a:xfrm>
                  <a:off x="4258" y="3559"/>
                  <a:ext cx="250" cy="2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49" name="Rectangle 37"/>
                <p:cNvSpPr>
                  <a:spLocks noChangeArrowheads="1"/>
                </p:cNvSpPr>
                <p:nvPr/>
              </p:nvSpPr>
              <p:spPr bwMode="auto">
                <a:xfrm>
                  <a:off x="4258" y="3561"/>
                  <a:ext cx="250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50" name="Rectangle 38"/>
                <p:cNvSpPr>
                  <a:spLocks noChangeArrowheads="1"/>
                </p:cNvSpPr>
                <p:nvPr/>
              </p:nvSpPr>
              <p:spPr bwMode="auto">
                <a:xfrm>
                  <a:off x="4258" y="3562"/>
                  <a:ext cx="250" cy="2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51" name="Rectangle 39"/>
                <p:cNvSpPr>
                  <a:spLocks noChangeArrowheads="1"/>
                </p:cNvSpPr>
                <p:nvPr/>
              </p:nvSpPr>
              <p:spPr bwMode="auto">
                <a:xfrm>
                  <a:off x="4258" y="3564"/>
                  <a:ext cx="250" cy="2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52" name="Rectangle 40"/>
                <p:cNvSpPr>
                  <a:spLocks noChangeArrowheads="1"/>
                </p:cNvSpPr>
                <p:nvPr/>
              </p:nvSpPr>
              <p:spPr bwMode="auto">
                <a:xfrm>
                  <a:off x="4258" y="3566"/>
                  <a:ext cx="250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53" name="Rectangle 41"/>
                <p:cNvSpPr>
                  <a:spLocks noChangeArrowheads="1"/>
                </p:cNvSpPr>
                <p:nvPr/>
              </p:nvSpPr>
              <p:spPr bwMode="auto">
                <a:xfrm>
                  <a:off x="4258" y="3567"/>
                  <a:ext cx="250" cy="2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54" name="Rectangle 42"/>
                <p:cNvSpPr>
                  <a:spLocks noChangeArrowheads="1"/>
                </p:cNvSpPr>
                <p:nvPr/>
              </p:nvSpPr>
              <p:spPr bwMode="auto">
                <a:xfrm>
                  <a:off x="4258" y="3569"/>
                  <a:ext cx="250" cy="2"/>
                </a:xfrm>
                <a:prstGeom prst="rect">
                  <a:avLst/>
                </a:prstGeom>
                <a:solidFill>
                  <a:srgbClr val="5A5A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55" name="Rectangle 43"/>
                <p:cNvSpPr>
                  <a:spLocks noChangeArrowheads="1"/>
                </p:cNvSpPr>
                <p:nvPr/>
              </p:nvSpPr>
              <p:spPr bwMode="auto">
                <a:xfrm>
                  <a:off x="4258" y="3571"/>
                  <a:ext cx="250" cy="1"/>
                </a:xfrm>
                <a:prstGeom prst="rect">
                  <a:avLst/>
                </a:prstGeom>
                <a:solidFill>
                  <a:srgbClr val="5A5A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56" name="Rectangle 44"/>
                <p:cNvSpPr>
                  <a:spLocks noChangeArrowheads="1"/>
                </p:cNvSpPr>
                <p:nvPr/>
              </p:nvSpPr>
              <p:spPr bwMode="auto">
                <a:xfrm>
                  <a:off x="4258" y="3572"/>
                  <a:ext cx="250" cy="2"/>
                </a:xfrm>
                <a:prstGeom prst="rect">
                  <a:avLst/>
                </a:prstGeom>
                <a:solidFill>
                  <a:srgbClr val="5B5B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57" name="Rectangle 45"/>
                <p:cNvSpPr>
                  <a:spLocks noChangeArrowheads="1"/>
                </p:cNvSpPr>
                <p:nvPr/>
              </p:nvSpPr>
              <p:spPr bwMode="auto">
                <a:xfrm>
                  <a:off x="4258" y="3574"/>
                  <a:ext cx="250" cy="1"/>
                </a:xfrm>
                <a:prstGeom prst="rect">
                  <a:avLst/>
                </a:prstGeom>
                <a:solidFill>
                  <a:srgbClr val="5B5B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58" name="Rectangle 46"/>
                <p:cNvSpPr>
                  <a:spLocks noChangeArrowheads="1"/>
                </p:cNvSpPr>
                <p:nvPr/>
              </p:nvSpPr>
              <p:spPr bwMode="auto">
                <a:xfrm>
                  <a:off x="4258" y="3575"/>
                  <a:ext cx="250" cy="2"/>
                </a:xfrm>
                <a:prstGeom prst="rect">
                  <a:avLst/>
                </a:prstGeom>
                <a:solidFill>
                  <a:srgbClr val="5C5C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59" name="Rectangle 47"/>
                <p:cNvSpPr>
                  <a:spLocks noChangeArrowheads="1"/>
                </p:cNvSpPr>
                <p:nvPr/>
              </p:nvSpPr>
              <p:spPr bwMode="auto">
                <a:xfrm>
                  <a:off x="4258" y="3577"/>
                  <a:ext cx="250" cy="2"/>
                </a:xfrm>
                <a:prstGeom prst="rect">
                  <a:avLst/>
                </a:prstGeom>
                <a:solidFill>
                  <a:srgbClr val="5D5D5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60" name="Rectangle 48"/>
                <p:cNvSpPr>
                  <a:spLocks noChangeArrowheads="1"/>
                </p:cNvSpPr>
                <p:nvPr/>
              </p:nvSpPr>
              <p:spPr bwMode="auto">
                <a:xfrm>
                  <a:off x="4258" y="3579"/>
                  <a:ext cx="250" cy="1"/>
                </a:xfrm>
                <a:prstGeom prst="rect">
                  <a:avLst/>
                </a:prstGeom>
                <a:solidFill>
                  <a:srgbClr val="5D5D5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61" name="Rectangle 49"/>
                <p:cNvSpPr>
                  <a:spLocks noChangeArrowheads="1"/>
                </p:cNvSpPr>
                <p:nvPr/>
              </p:nvSpPr>
              <p:spPr bwMode="auto">
                <a:xfrm>
                  <a:off x="4258" y="3580"/>
                  <a:ext cx="250" cy="2"/>
                </a:xfrm>
                <a:prstGeom prst="rect">
                  <a:avLst/>
                </a:prstGeom>
                <a:solidFill>
                  <a:srgbClr val="5E5E5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62" name="Rectangle 50"/>
                <p:cNvSpPr>
                  <a:spLocks noChangeArrowheads="1"/>
                </p:cNvSpPr>
                <p:nvPr/>
              </p:nvSpPr>
              <p:spPr bwMode="auto">
                <a:xfrm>
                  <a:off x="4258" y="3582"/>
                  <a:ext cx="250" cy="1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63" name="Rectangle 51"/>
                <p:cNvSpPr>
                  <a:spLocks noChangeArrowheads="1"/>
                </p:cNvSpPr>
                <p:nvPr/>
              </p:nvSpPr>
              <p:spPr bwMode="auto">
                <a:xfrm>
                  <a:off x="4258" y="3583"/>
                  <a:ext cx="250" cy="2"/>
                </a:xfrm>
                <a:prstGeom prst="rect">
                  <a:avLst/>
                </a:prstGeom>
                <a:solidFill>
                  <a:srgbClr val="6060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64" name="Rectangle 52"/>
                <p:cNvSpPr>
                  <a:spLocks noChangeArrowheads="1"/>
                </p:cNvSpPr>
                <p:nvPr/>
              </p:nvSpPr>
              <p:spPr bwMode="auto">
                <a:xfrm>
                  <a:off x="4258" y="3585"/>
                  <a:ext cx="250" cy="2"/>
                </a:xfrm>
                <a:prstGeom prst="rect">
                  <a:avLst/>
                </a:prstGeom>
                <a:solidFill>
                  <a:srgbClr val="6060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65" name="Rectangle 53"/>
                <p:cNvSpPr>
                  <a:spLocks noChangeArrowheads="1"/>
                </p:cNvSpPr>
                <p:nvPr/>
              </p:nvSpPr>
              <p:spPr bwMode="auto">
                <a:xfrm>
                  <a:off x="4258" y="3587"/>
                  <a:ext cx="250" cy="1"/>
                </a:xfrm>
                <a:prstGeom prst="rect">
                  <a:avLst/>
                </a:prstGeom>
                <a:solidFill>
                  <a:srgbClr val="61616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66" name="Rectangle 54"/>
                <p:cNvSpPr>
                  <a:spLocks noChangeArrowheads="1"/>
                </p:cNvSpPr>
                <p:nvPr/>
              </p:nvSpPr>
              <p:spPr bwMode="auto">
                <a:xfrm>
                  <a:off x="4258" y="3588"/>
                  <a:ext cx="250" cy="2"/>
                </a:xfrm>
                <a:prstGeom prst="rect">
                  <a:avLst/>
                </a:prstGeom>
                <a:solidFill>
                  <a:srgbClr val="6262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67" name="Rectangle 55"/>
                <p:cNvSpPr>
                  <a:spLocks noChangeArrowheads="1"/>
                </p:cNvSpPr>
                <p:nvPr/>
              </p:nvSpPr>
              <p:spPr bwMode="auto">
                <a:xfrm>
                  <a:off x="4258" y="3590"/>
                  <a:ext cx="250" cy="1"/>
                </a:xfrm>
                <a:prstGeom prst="rect">
                  <a:avLst/>
                </a:prstGeom>
                <a:solidFill>
                  <a:srgbClr val="63636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68" name="Rectangle 56"/>
                <p:cNvSpPr>
                  <a:spLocks noChangeArrowheads="1"/>
                </p:cNvSpPr>
                <p:nvPr/>
              </p:nvSpPr>
              <p:spPr bwMode="auto">
                <a:xfrm>
                  <a:off x="4258" y="3591"/>
                  <a:ext cx="250" cy="2"/>
                </a:xfrm>
                <a:prstGeom prst="rect">
                  <a:avLst/>
                </a:prstGeom>
                <a:solidFill>
                  <a:srgbClr val="6464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69" name="Rectangle 57"/>
                <p:cNvSpPr>
                  <a:spLocks noChangeArrowheads="1"/>
                </p:cNvSpPr>
                <p:nvPr/>
              </p:nvSpPr>
              <p:spPr bwMode="auto">
                <a:xfrm>
                  <a:off x="4258" y="3593"/>
                  <a:ext cx="250" cy="2"/>
                </a:xfrm>
                <a:prstGeom prst="rect">
                  <a:avLst/>
                </a:prstGeom>
                <a:solidFill>
                  <a:srgbClr val="65656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70" name="Rectangle 58"/>
                <p:cNvSpPr>
                  <a:spLocks noChangeArrowheads="1"/>
                </p:cNvSpPr>
                <p:nvPr/>
              </p:nvSpPr>
              <p:spPr bwMode="auto">
                <a:xfrm>
                  <a:off x="4258" y="3595"/>
                  <a:ext cx="250" cy="1"/>
                </a:xfrm>
                <a:prstGeom prst="rect">
                  <a:avLst/>
                </a:prstGeom>
                <a:solidFill>
                  <a:srgbClr val="6666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71" name="Rectangle 59"/>
                <p:cNvSpPr>
                  <a:spLocks noChangeArrowheads="1"/>
                </p:cNvSpPr>
                <p:nvPr/>
              </p:nvSpPr>
              <p:spPr bwMode="auto">
                <a:xfrm>
                  <a:off x="4258" y="3596"/>
                  <a:ext cx="250" cy="2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72" name="Rectangle 60"/>
                <p:cNvSpPr>
                  <a:spLocks noChangeArrowheads="1"/>
                </p:cNvSpPr>
                <p:nvPr/>
              </p:nvSpPr>
              <p:spPr bwMode="auto">
                <a:xfrm>
                  <a:off x="4258" y="3598"/>
                  <a:ext cx="250" cy="1"/>
                </a:xfrm>
                <a:prstGeom prst="rect">
                  <a:avLst/>
                </a:prstGeom>
                <a:solidFill>
                  <a:srgbClr val="6969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73" name="Rectangle 61"/>
                <p:cNvSpPr>
                  <a:spLocks noChangeArrowheads="1"/>
                </p:cNvSpPr>
                <p:nvPr/>
              </p:nvSpPr>
              <p:spPr bwMode="auto">
                <a:xfrm>
                  <a:off x="4258" y="3599"/>
                  <a:ext cx="250" cy="2"/>
                </a:xfrm>
                <a:prstGeom prst="rect">
                  <a:avLst/>
                </a:prstGeom>
                <a:solidFill>
                  <a:srgbClr val="6A6A6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74" name="Rectangle 62"/>
                <p:cNvSpPr>
                  <a:spLocks noChangeArrowheads="1"/>
                </p:cNvSpPr>
                <p:nvPr/>
              </p:nvSpPr>
              <p:spPr bwMode="auto">
                <a:xfrm>
                  <a:off x="4258" y="3601"/>
                  <a:ext cx="250" cy="2"/>
                </a:xfrm>
                <a:prstGeom prst="rect">
                  <a:avLst/>
                </a:prstGeom>
                <a:solidFill>
                  <a:srgbClr val="6B6B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75" name="Rectangle 63"/>
                <p:cNvSpPr>
                  <a:spLocks noChangeArrowheads="1"/>
                </p:cNvSpPr>
                <p:nvPr/>
              </p:nvSpPr>
              <p:spPr bwMode="auto">
                <a:xfrm>
                  <a:off x="4258" y="3603"/>
                  <a:ext cx="250" cy="1"/>
                </a:xfrm>
                <a:prstGeom prst="rect">
                  <a:avLst/>
                </a:prstGeom>
                <a:solidFill>
                  <a:srgbClr val="6C6C6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76" name="Rectangle 64"/>
                <p:cNvSpPr>
                  <a:spLocks noChangeArrowheads="1"/>
                </p:cNvSpPr>
                <p:nvPr/>
              </p:nvSpPr>
              <p:spPr bwMode="auto">
                <a:xfrm>
                  <a:off x="4258" y="3604"/>
                  <a:ext cx="250" cy="2"/>
                </a:xfrm>
                <a:prstGeom prst="rect">
                  <a:avLst/>
                </a:prstGeom>
                <a:solidFill>
                  <a:srgbClr val="6E6E6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77" name="Rectangle 65"/>
                <p:cNvSpPr>
                  <a:spLocks noChangeArrowheads="1"/>
                </p:cNvSpPr>
                <p:nvPr/>
              </p:nvSpPr>
              <p:spPr bwMode="auto">
                <a:xfrm>
                  <a:off x="4258" y="3606"/>
                  <a:ext cx="250" cy="2"/>
                </a:xfrm>
                <a:prstGeom prst="rect">
                  <a:avLst/>
                </a:prstGeom>
                <a:solidFill>
                  <a:srgbClr val="6F6F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78" name="Rectangle 66"/>
                <p:cNvSpPr>
                  <a:spLocks noChangeArrowheads="1"/>
                </p:cNvSpPr>
                <p:nvPr/>
              </p:nvSpPr>
              <p:spPr bwMode="auto">
                <a:xfrm>
                  <a:off x="4258" y="3608"/>
                  <a:ext cx="250" cy="1"/>
                </a:xfrm>
                <a:prstGeom prst="rect">
                  <a:avLst/>
                </a:prstGeom>
                <a:solidFill>
                  <a:srgbClr val="7171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79" name="Rectangle 67"/>
                <p:cNvSpPr>
                  <a:spLocks noChangeArrowheads="1"/>
                </p:cNvSpPr>
                <p:nvPr/>
              </p:nvSpPr>
              <p:spPr bwMode="auto">
                <a:xfrm>
                  <a:off x="4258" y="3609"/>
                  <a:ext cx="250" cy="2"/>
                </a:xfrm>
                <a:prstGeom prst="rect">
                  <a:avLst/>
                </a:prstGeom>
                <a:solidFill>
                  <a:srgbClr val="7272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80" name="Rectangle 68"/>
                <p:cNvSpPr>
                  <a:spLocks noChangeArrowheads="1"/>
                </p:cNvSpPr>
                <p:nvPr/>
              </p:nvSpPr>
              <p:spPr bwMode="auto">
                <a:xfrm>
                  <a:off x="4258" y="3611"/>
                  <a:ext cx="250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81" name="Rectangle 69"/>
                <p:cNvSpPr>
                  <a:spLocks noChangeArrowheads="1"/>
                </p:cNvSpPr>
                <p:nvPr/>
              </p:nvSpPr>
              <p:spPr bwMode="auto">
                <a:xfrm>
                  <a:off x="4258" y="3612"/>
                  <a:ext cx="250" cy="2"/>
                </a:xfrm>
                <a:prstGeom prst="rect">
                  <a:avLst/>
                </a:prstGeom>
                <a:solidFill>
                  <a:srgbClr val="75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82" name="Rectangle 70"/>
                <p:cNvSpPr>
                  <a:spLocks noChangeArrowheads="1"/>
                </p:cNvSpPr>
                <p:nvPr/>
              </p:nvSpPr>
              <p:spPr bwMode="auto">
                <a:xfrm>
                  <a:off x="4258" y="3614"/>
                  <a:ext cx="250" cy="2"/>
                </a:xfrm>
                <a:prstGeom prst="rect">
                  <a:avLst/>
                </a:prstGeom>
                <a:solidFill>
                  <a:srgbClr val="7676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83" name="Rectangle 71"/>
                <p:cNvSpPr>
                  <a:spLocks noChangeArrowheads="1"/>
                </p:cNvSpPr>
                <p:nvPr/>
              </p:nvSpPr>
              <p:spPr bwMode="auto">
                <a:xfrm>
                  <a:off x="4258" y="3616"/>
                  <a:ext cx="250" cy="1"/>
                </a:xfrm>
                <a:prstGeom prst="rect">
                  <a:avLst/>
                </a:prstGeom>
                <a:solidFill>
                  <a:srgbClr val="7878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84" name="Rectangle 72"/>
                <p:cNvSpPr>
                  <a:spLocks noChangeArrowheads="1"/>
                </p:cNvSpPr>
                <p:nvPr/>
              </p:nvSpPr>
              <p:spPr bwMode="auto">
                <a:xfrm>
                  <a:off x="4258" y="3617"/>
                  <a:ext cx="250" cy="2"/>
                </a:xfrm>
                <a:prstGeom prst="rect">
                  <a:avLst/>
                </a:prstGeom>
                <a:solidFill>
                  <a:srgbClr val="7A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85" name="Rectangle 73"/>
                <p:cNvSpPr>
                  <a:spLocks noChangeArrowheads="1"/>
                </p:cNvSpPr>
                <p:nvPr/>
              </p:nvSpPr>
              <p:spPr bwMode="auto">
                <a:xfrm>
                  <a:off x="4258" y="3619"/>
                  <a:ext cx="250" cy="1"/>
                </a:xfrm>
                <a:prstGeom prst="rect">
                  <a:avLst/>
                </a:prstGeom>
                <a:solidFill>
                  <a:srgbClr val="7B7B7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86" name="Rectangle 74"/>
                <p:cNvSpPr>
                  <a:spLocks noChangeArrowheads="1"/>
                </p:cNvSpPr>
                <p:nvPr/>
              </p:nvSpPr>
              <p:spPr bwMode="auto">
                <a:xfrm>
                  <a:off x="4258" y="3620"/>
                  <a:ext cx="250" cy="2"/>
                </a:xfrm>
                <a:prstGeom prst="rect">
                  <a:avLst/>
                </a:prstGeom>
                <a:solidFill>
                  <a:srgbClr val="7D7D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87" name="Rectangle 75"/>
                <p:cNvSpPr>
                  <a:spLocks noChangeArrowheads="1"/>
                </p:cNvSpPr>
                <p:nvPr/>
              </p:nvSpPr>
              <p:spPr bwMode="auto">
                <a:xfrm>
                  <a:off x="4258" y="3622"/>
                  <a:ext cx="250" cy="2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88" name="Rectangle 76"/>
                <p:cNvSpPr>
                  <a:spLocks noChangeArrowheads="1"/>
                </p:cNvSpPr>
                <p:nvPr/>
              </p:nvSpPr>
              <p:spPr bwMode="auto">
                <a:xfrm>
                  <a:off x="4258" y="3624"/>
                  <a:ext cx="250" cy="1"/>
                </a:xfrm>
                <a:prstGeom prst="rect">
                  <a:avLst/>
                </a:prstGeom>
                <a:solidFill>
                  <a:srgbClr val="81818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89" name="Rectangle 77"/>
                <p:cNvSpPr>
                  <a:spLocks noChangeArrowheads="1"/>
                </p:cNvSpPr>
                <p:nvPr/>
              </p:nvSpPr>
              <p:spPr bwMode="auto">
                <a:xfrm>
                  <a:off x="4258" y="3625"/>
                  <a:ext cx="250" cy="2"/>
                </a:xfrm>
                <a:prstGeom prst="rect">
                  <a:avLst/>
                </a:prstGeom>
                <a:solidFill>
                  <a:srgbClr val="82828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90" name="Rectangle 78"/>
                <p:cNvSpPr>
                  <a:spLocks noChangeArrowheads="1"/>
                </p:cNvSpPr>
                <p:nvPr/>
              </p:nvSpPr>
              <p:spPr bwMode="auto">
                <a:xfrm>
                  <a:off x="4258" y="3627"/>
                  <a:ext cx="250" cy="1"/>
                </a:xfrm>
                <a:prstGeom prst="rect">
                  <a:avLst/>
                </a:prstGeom>
                <a:solidFill>
                  <a:srgbClr val="8484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91" name="Rectangle 79"/>
                <p:cNvSpPr>
                  <a:spLocks noChangeArrowheads="1"/>
                </p:cNvSpPr>
                <p:nvPr/>
              </p:nvSpPr>
              <p:spPr bwMode="auto">
                <a:xfrm>
                  <a:off x="4258" y="3628"/>
                  <a:ext cx="250" cy="2"/>
                </a:xfrm>
                <a:prstGeom prst="rect">
                  <a:avLst/>
                </a:prstGeom>
                <a:solidFill>
                  <a:srgbClr val="8585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92" name="Rectangle 80"/>
                <p:cNvSpPr>
                  <a:spLocks noChangeArrowheads="1"/>
                </p:cNvSpPr>
                <p:nvPr/>
              </p:nvSpPr>
              <p:spPr bwMode="auto">
                <a:xfrm>
                  <a:off x="4258" y="3630"/>
                  <a:ext cx="250" cy="2"/>
                </a:xfrm>
                <a:prstGeom prst="rect">
                  <a:avLst/>
                </a:prstGeom>
                <a:solidFill>
                  <a:srgbClr val="87878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93" name="Rectangle 81"/>
                <p:cNvSpPr>
                  <a:spLocks noChangeArrowheads="1"/>
                </p:cNvSpPr>
                <p:nvPr/>
              </p:nvSpPr>
              <p:spPr bwMode="auto">
                <a:xfrm>
                  <a:off x="4258" y="3632"/>
                  <a:ext cx="250" cy="1"/>
                </a:xfrm>
                <a:prstGeom prst="rect">
                  <a:avLst/>
                </a:prstGeom>
                <a:solidFill>
                  <a:srgbClr val="88888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94" name="Rectangle 82"/>
                <p:cNvSpPr>
                  <a:spLocks noChangeArrowheads="1"/>
                </p:cNvSpPr>
                <p:nvPr/>
              </p:nvSpPr>
              <p:spPr bwMode="auto">
                <a:xfrm>
                  <a:off x="4258" y="3633"/>
                  <a:ext cx="250" cy="2"/>
                </a:xfrm>
                <a:prstGeom prst="rect">
                  <a:avLst/>
                </a:prstGeom>
                <a:solidFill>
                  <a:srgbClr val="8A8A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95" name="Rectangle 83"/>
                <p:cNvSpPr>
                  <a:spLocks noChangeArrowheads="1"/>
                </p:cNvSpPr>
                <p:nvPr/>
              </p:nvSpPr>
              <p:spPr bwMode="auto">
                <a:xfrm>
                  <a:off x="4258" y="3635"/>
                  <a:ext cx="250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96" name="Rectangle 84"/>
                <p:cNvSpPr>
                  <a:spLocks noChangeArrowheads="1"/>
                </p:cNvSpPr>
                <p:nvPr/>
              </p:nvSpPr>
              <p:spPr bwMode="auto">
                <a:xfrm>
                  <a:off x="4258" y="3636"/>
                  <a:ext cx="250" cy="2"/>
                </a:xfrm>
                <a:prstGeom prst="rect">
                  <a:avLst/>
                </a:prstGeom>
                <a:solidFill>
                  <a:srgbClr val="8E8E8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97" name="Rectangle 85"/>
                <p:cNvSpPr>
                  <a:spLocks noChangeArrowheads="1"/>
                </p:cNvSpPr>
                <p:nvPr/>
              </p:nvSpPr>
              <p:spPr bwMode="auto">
                <a:xfrm>
                  <a:off x="4258" y="3638"/>
                  <a:ext cx="250" cy="2"/>
                </a:xfrm>
                <a:prstGeom prst="rect">
                  <a:avLst/>
                </a:prstGeom>
                <a:solidFill>
                  <a:srgbClr val="9090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98" name="Rectangle 86"/>
                <p:cNvSpPr>
                  <a:spLocks noChangeArrowheads="1"/>
                </p:cNvSpPr>
                <p:nvPr/>
              </p:nvSpPr>
              <p:spPr bwMode="auto">
                <a:xfrm>
                  <a:off x="4258" y="3640"/>
                  <a:ext cx="250" cy="1"/>
                </a:xfrm>
                <a:prstGeom prst="rect">
                  <a:avLst/>
                </a:prstGeom>
                <a:solidFill>
                  <a:srgbClr val="9191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399" name="Rectangle 87"/>
                <p:cNvSpPr>
                  <a:spLocks noChangeArrowheads="1"/>
                </p:cNvSpPr>
                <p:nvPr/>
              </p:nvSpPr>
              <p:spPr bwMode="auto">
                <a:xfrm>
                  <a:off x="4258" y="3641"/>
                  <a:ext cx="250" cy="2"/>
                </a:xfrm>
                <a:prstGeom prst="rect">
                  <a:avLst/>
                </a:prstGeom>
                <a:solidFill>
                  <a:srgbClr val="93939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00" name="Rectangle 88"/>
                <p:cNvSpPr>
                  <a:spLocks noChangeArrowheads="1"/>
                </p:cNvSpPr>
                <p:nvPr/>
              </p:nvSpPr>
              <p:spPr bwMode="auto">
                <a:xfrm>
                  <a:off x="4258" y="3643"/>
                  <a:ext cx="250" cy="2"/>
                </a:xfrm>
                <a:prstGeom prst="rect">
                  <a:avLst/>
                </a:prstGeom>
                <a:solidFill>
                  <a:srgbClr val="9494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01" name="Rectangle 89"/>
                <p:cNvSpPr>
                  <a:spLocks noChangeArrowheads="1"/>
                </p:cNvSpPr>
                <p:nvPr/>
              </p:nvSpPr>
              <p:spPr bwMode="auto">
                <a:xfrm>
                  <a:off x="4258" y="3645"/>
                  <a:ext cx="250" cy="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02" name="Rectangle 90"/>
                <p:cNvSpPr>
                  <a:spLocks noChangeArrowheads="1"/>
                </p:cNvSpPr>
                <p:nvPr/>
              </p:nvSpPr>
              <p:spPr bwMode="auto">
                <a:xfrm>
                  <a:off x="4258" y="3646"/>
                  <a:ext cx="250" cy="2"/>
                </a:xfrm>
                <a:prstGeom prst="rect">
                  <a:avLst/>
                </a:prstGeom>
                <a:solidFill>
                  <a:srgbClr val="97979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03" name="Rectangle 91"/>
                <p:cNvSpPr>
                  <a:spLocks noChangeArrowheads="1"/>
                </p:cNvSpPr>
                <p:nvPr/>
              </p:nvSpPr>
              <p:spPr bwMode="auto">
                <a:xfrm>
                  <a:off x="4258" y="3648"/>
                  <a:ext cx="250" cy="1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04" name="Rectangle 92"/>
                <p:cNvSpPr>
                  <a:spLocks noChangeArrowheads="1"/>
                </p:cNvSpPr>
                <p:nvPr/>
              </p:nvSpPr>
              <p:spPr bwMode="auto">
                <a:xfrm>
                  <a:off x="4258" y="3649"/>
                  <a:ext cx="250" cy="2"/>
                </a:xfrm>
                <a:prstGeom prst="rect">
                  <a:avLst/>
                </a:prstGeom>
                <a:solidFill>
                  <a:srgbClr val="9A9A9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05" name="Rectangle 93"/>
                <p:cNvSpPr>
                  <a:spLocks noChangeArrowheads="1"/>
                </p:cNvSpPr>
                <p:nvPr/>
              </p:nvSpPr>
              <p:spPr bwMode="auto">
                <a:xfrm>
                  <a:off x="4258" y="3651"/>
                  <a:ext cx="250" cy="2"/>
                </a:xfrm>
                <a:prstGeom prst="rect">
                  <a:avLst/>
                </a:prstGeom>
                <a:solidFill>
                  <a:srgbClr val="9C9C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06" name="Rectangle 94"/>
                <p:cNvSpPr>
                  <a:spLocks noChangeArrowheads="1"/>
                </p:cNvSpPr>
                <p:nvPr/>
              </p:nvSpPr>
              <p:spPr bwMode="auto">
                <a:xfrm>
                  <a:off x="4258" y="3653"/>
                  <a:ext cx="250" cy="1"/>
                </a:xfrm>
                <a:prstGeom prst="rect">
                  <a:avLst/>
                </a:prstGeom>
                <a:solidFill>
                  <a:srgbClr val="9E9E9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07" name="Rectangle 95"/>
                <p:cNvSpPr>
                  <a:spLocks noChangeArrowheads="1"/>
                </p:cNvSpPr>
                <p:nvPr/>
              </p:nvSpPr>
              <p:spPr bwMode="auto">
                <a:xfrm>
                  <a:off x="4258" y="3654"/>
                  <a:ext cx="250" cy="2"/>
                </a:xfrm>
                <a:prstGeom prst="rect">
                  <a:avLst/>
                </a:prstGeom>
                <a:solidFill>
                  <a:srgbClr val="9F9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08" name="Rectangle 96"/>
                <p:cNvSpPr>
                  <a:spLocks noChangeArrowheads="1"/>
                </p:cNvSpPr>
                <p:nvPr/>
              </p:nvSpPr>
              <p:spPr bwMode="auto">
                <a:xfrm>
                  <a:off x="4258" y="3656"/>
                  <a:ext cx="250" cy="1"/>
                </a:xfrm>
                <a:prstGeom prst="rect">
                  <a:avLst/>
                </a:prstGeom>
                <a:solidFill>
                  <a:srgbClr val="A1A1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09" name="Rectangle 97"/>
                <p:cNvSpPr>
                  <a:spLocks noChangeArrowheads="1"/>
                </p:cNvSpPr>
                <p:nvPr/>
              </p:nvSpPr>
              <p:spPr bwMode="auto">
                <a:xfrm>
                  <a:off x="4258" y="3657"/>
                  <a:ext cx="250" cy="2"/>
                </a:xfrm>
                <a:prstGeom prst="rect">
                  <a:avLst/>
                </a:prstGeom>
                <a:solidFill>
                  <a:srgbClr val="A2A2A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10" name="Rectangle 98"/>
                <p:cNvSpPr>
                  <a:spLocks noChangeArrowheads="1"/>
                </p:cNvSpPr>
                <p:nvPr/>
              </p:nvSpPr>
              <p:spPr bwMode="auto">
                <a:xfrm>
                  <a:off x="4258" y="3659"/>
                  <a:ext cx="250" cy="2"/>
                </a:xfrm>
                <a:prstGeom prst="rect">
                  <a:avLst/>
                </a:prstGeom>
                <a:solidFill>
                  <a:srgbClr val="A4A4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11" name="Rectangle 99"/>
                <p:cNvSpPr>
                  <a:spLocks noChangeArrowheads="1"/>
                </p:cNvSpPr>
                <p:nvPr/>
              </p:nvSpPr>
              <p:spPr bwMode="auto">
                <a:xfrm>
                  <a:off x="4258" y="3661"/>
                  <a:ext cx="250" cy="1"/>
                </a:xfrm>
                <a:prstGeom prst="rect">
                  <a:avLst/>
                </a:prstGeom>
                <a:solidFill>
                  <a:srgbClr val="A5A5A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12" name="Rectangle 100"/>
                <p:cNvSpPr>
                  <a:spLocks noChangeArrowheads="1"/>
                </p:cNvSpPr>
                <p:nvPr/>
              </p:nvSpPr>
              <p:spPr bwMode="auto">
                <a:xfrm>
                  <a:off x="4258" y="3662"/>
                  <a:ext cx="250" cy="2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4258" y="3664"/>
                  <a:ext cx="250" cy="1"/>
                </a:xfrm>
                <a:prstGeom prst="rect">
                  <a:avLst/>
                </a:prstGeom>
                <a:solidFill>
                  <a:srgbClr val="A8A8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14" name="Rectangle 102"/>
                <p:cNvSpPr>
                  <a:spLocks noChangeArrowheads="1"/>
                </p:cNvSpPr>
                <p:nvPr/>
              </p:nvSpPr>
              <p:spPr bwMode="auto">
                <a:xfrm>
                  <a:off x="4258" y="3665"/>
                  <a:ext cx="250" cy="2"/>
                </a:xfrm>
                <a:prstGeom prst="rect">
                  <a:avLst/>
                </a:prstGeom>
                <a:solidFill>
                  <a:srgbClr val="A9A9A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15" name="Rectangle 103"/>
                <p:cNvSpPr>
                  <a:spLocks noChangeArrowheads="1"/>
                </p:cNvSpPr>
                <p:nvPr/>
              </p:nvSpPr>
              <p:spPr bwMode="auto">
                <a:xfrm>
                  <a:off x="4258" y="3667"/>
                  <a:ext cx="250" cy="2"/>
                </a:xfrm>
                <a:prstGeom prst="rect">
                  <a:avLst/>
                </a:prstGeom>
                <a:solidFill>
                  <a:srgbClr val="AAAA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16" name="Rectangle 104"/>
                <p:cNvSpPr>
                  <a:spLocks noChangeArrowheads="1"/>
                </p:cNvSpPr>
                <p:nvPr/>
              </p:nvSpPr>
              <p:spPr bwMode="auto">
                <a:xfrm>
                  <a:off x="4258" y="3669"/>
                  <a:ext cx="250" cy="1"/>
                </a:xfrm>
                <a:prstGeom prst="rect">
                  <a:avLst/>
                </a:prstGeom>
                <a:solidFill>
                  <a:srgbClr val="AB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17" name="Rectangle 105"/>
                <p:cNvSpPr>
                  <a:spLocks noChangeArrowheads="1"/>
                </p:cNvSpPr>
                <p:nvPr/>
              </p:nvSpPr>
              <p:spPr bwMode="auto">
                <a:xfrm>
                  <a:off x="4258" y="3670"/>
                  <a:ext cx="250" cy="2"/>
                </a:xfrm>
                <a:prstGeom prst="rect">
                  <a:avLst/>
                </a:prstGeom>
                <a:solidFill>
                  <a:srgbClr val="ACACA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18" name="Rectangle 106"/>
                <p:cNvSpPr>
                  <a:spLocks noChangeArrowheads="1"/>
                </p:cNvSpPr>
                <p:nvPr/>
              </p:nvSpPr>
              <p:spPr bwMode="auto">
                <a:xfrm>
                  <a:off x="4258" y="3672"/>
                  <a:ext cx="250" cy="1"/>
                </a:xfrm>
                <a:prstGeom prst="rect">
                  <a:avLst/>
                </a:prstGeom>
                <a:solidFill>
                  <a:srgbClr val="ADAD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19" name="Rectangle 107"/>
                <p:cNvSpPr>
                  <a:spLocks noChangeArrowheads="1"/>
                </p:cNvSpPr>
                <p:nvPr/>
              </p:nvSpPr>
              <p:spPr bwMode="auto">
                <a:xfrm>
                  <a:off x="4258" y="3673"/>
                  <a:ext cx="250" cy="2"/>
                </a:xfrm>
                <a:prstGeom prst="rect">
                  <a:avLst/>
                </a:prstGeom>
                <a:solidFill>
                  <a:srgbClr val="AFAF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20" name="Rectangle 108"/>
                <p:cNvSpPr>
                  <a:spLocks noChangeArrowheads="1"/>
                </p:cNvSpPr>
                <p:nvPr/>
              </p:nvSpPr>
              <p:spPr bwMode="auto">
                <a:xfrm>
                  <a:off x="4258" y="3675"/>
                  <a:ext cx="250" cy="2"/>
                </a:xfrm>
                <a:prstGeom prst="rect">
                  <a:avLst/>
                </a:prstGeom>
                <a:solidFill>
                  <a:srgbClr val="AFAF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21" name="Rectangle 109"/>
                <p:cNvSpPr>
                  <a:spLocks noChangeArrowheads="1"/>
                </p:cNvSpPr>
                <p:nvPr/>
              </p:nvSpPr>
              <p:spPr bwMode="auto">
                <a:xfrm>
                  <a:off x="4258" y="3677"/>
                  <a:ext cx="250" cy="1"/>
                </a:xfrm>
                <a:prstGeom prst="rect">
                  <a:avLst/>
                </a:prstGeom>
                <a:solidFill>
                  <a:srgbClr val="B1B1B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22" name="Rectangle 110"/>
                <p:cNvSpPr>
                  <a:spLocks noChangeArrowheads="1"/>
                </p:cNvSpPr>
                <p:nvPr/>
              </p:nvSpPr>
              <p:spPr bwMode="auto">
                <a:xfrm>
                  <a:off x="4258" y="3678"/>
                  <a:ext cx="250" cy="2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23" name="Rectangle 111"/>
                <p:cNvSpPr>
                  <a:spLocks noChangeArrowheads="1"/>
                </p:cNvSpPr>
                <p:nvPr/>
              </p:nvSpPr>
              <p:spPr bwMode="auto">
                <a:xfrm>
                  <a:off x="4258" y="3680"/>
                  <a:ext cx="250" cy="1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24" name="Rectangle 112"/>
                <p:cNvSpPr>
                  <a:spLocks noChangeArrowheads="1"/>
                </p:cNvSpPr>
                <p:nvPr/>
              </p:nvSpPr>
              <p:spPr bwMode="auto">
                <a:xfrm>
                  <a:off x="4258" y="3681"/>
                  <a:ext cx="250" cy="2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25" name="Rectangle 113"/>
                <p:cNvSpPr>
                  <a:spLocks noChangeArrowheads="1"/>
                </p:cNvSpPr>
                <p:nvPr/>
              </p:nvSpPr>
              <p:spPr bwMode="auto">
                <a:xfrm>
                  <a:off x="4258" y="3683"/>
                  <a:ext cx="250" cy="2"/>
                </a:xfrm>
                <a:prstGeom prst="rect">
                  <a:avLst/>
                </a:prstGeom>
                <a:solidFill>
                  <a:srgbClr val="B4B4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26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58" y="3685"/>
                  <a:ext cx="250" cy="1"/>
                </a:xfrm>
                <a:prstGeom prst="rect">
                  <a:avLst/>
                </a:prstGeom>
                <a:solidFill>
                  <a:srgbClr val="B5B5B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27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58" y="3686"/>
                  <a:ext cx="250" cy="2"/>
                </a:xfrm>
                <a:prstGeom prst="rect">
                  <a:avLst/>
                </a:prstGeom>
                <a:solidFill>
                  <a:srgbClr val="B6B6B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28" name="Rectangle 116"/>
                <p:cNvSpPr>
                  <a:spLocks noChangeArrowheads="1"/>
                </p:cNvSpPr>
                <p:nvPr/>
              </p:nvSpPr>
              <p:spPr bwMode="auto">
                <a:xfrm>
                  <a:off x="4258" y="3688"/>
                  <a:ext cx="250" cy="2"/>
                </a:xfrm>
                <a:prstGeom prst="rect">
                  <a:avLst/>
                </a:prstGeom>
                <a:solidFill>
                  <a:srgbClr val="B6B6B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29" name="Rectangle 117"/>
                <p:cNvSpPr>
                  <a:spLocks noChangeArrowheads="1"/>
                </p:cNvSpPr>
                <p:nvPr/>
              </p:nvSpPr>
              <p:spPr bwMode="auto">
                <a:xfrm>
                  <a:off x="4258" y="3690"/>
                  <a:ext cx="250" cy="1"/>
                </a:xfrm>
                <a:prstGeom prst="rect">
                  <a:avLst/>
                </a:prstGeom>
                <a:solidFill>
                  <a:srgbClr val="B7B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30" name="Rectangle 118"/>
                <p:cNvSpPr>
                  <a:spLocks noChangeArrowheads="1"/>
                </p:cNvSpPr>
                <p:nvPr/>
              </p:nvSpPr>
              <p:spPr bwMode="auto">
                <a:xfrm>
                  <a:off x="4258" y="3691"/>
                  <a:ext cx="250" cy="2"/>
                </a:xfrm>
                <a:prstGeom prst="rect">
                  <a:avLst/>
                </a:prstGeom>
                <a:solidFill>
                  <a:srgbClr val="B8B8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31" name="Rectangle 119"/>
                <p:cNvSpPr>
                  <a:spLocks noChangeArrowheads="1"/>
                </p:cNvSpPr>
                <p:nvPr/>
              </p:nvSpPr>
              <p:spPr bwMode="auto">
                <a:xfrm>
                  <a:off x="4258" y="3693"/>
                  <a:ext cx="250" cy="1"/>
                </a:xfrm>
                <a:prstGeom prst="rect">
                  <a:avLst/>
                </a:prstGeom>
                <a:solidFill>
                  <a:srgbClr val="B9B9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32" name="Rectangle 120"/>
                <p:cNvSpPr>
                  <a:spLocks noChangeArrowheads="1"/>
                </p:cNvSpPr>
                <p:nvPr/>
              </p:nvSpPr>
              <p:spPr bwMode="auto">
                <a:xfrm>
                  <a:off x="4258" y="3694"/>
                  <a:ext cx="250" cy="2"/>
                </a:xfrm>
                <a:prstGeom prst="rect">
                  <a:avLst/>
                </a:prstGeom>
                <a:solidFill>
                  <a:srgbClr val="B9B9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33" name="Rectangle 121"/>
                <p:cNvSpPr>
                  <a:spLocks noChangeArrowheads="1"/>
                </p:cNvSpPr>
                <p:nvPr/>
              </p:nvSpPr>
              <p:spPr bwMode="auto">
                <a:xfrm>
                  <a:off x="4258" y="3696"/>
                  <a:ext cx="250" cy="2"/>
                </a:xfrm>
                <a:prstGeom prst="rect">
                  <a:avLst/>
                </a:prstGeom>
                <a:solidFill>
                  <a:srgbClr val="BABA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34" name="Rectangle 122"/>
                <p:cNvSpPr>
                  <a:spLocks noChangeArrowheads="1"/>
                </p:cNvSpPr>
                <p:nvPr/>
              </p:nvSpPr>
              <p:spPr bwMode="auto">
                <a:xfrm>
                  <a:off x="4258" y="3698"/>
                  <a:ext cx="250" cy="1"/>
                </a:xfrm>
                <a:prstGeom prst="rect">
                  <a:avLst/>
                </a:prstGeom>
                <a:solidFill>
                  <a:srgbClr val="BABA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35" name="Rectangle 123"/>
                <p:cNvSpPr>
                  <a:spLocks noChangeArrowheads="1"/>
                </p:cNvSpPr>
                <p:nvPr/>
              </p:nvSpPr>
              <p:spPr bwMode="auto">
                <a:xfrm>
                  <a:off x="4258" y="3699"/>
                  <a:ext cx="250" cy="2"/>
                </a:xfrm>
                <a:prstGeom prst="rect">
                  <a:avLst/>
                </a:prstGeom>
                <a:solidFill>
                  <a:srgbClr val="BBBB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36" name="Rectangle 124"/>
                <p:cNvSpPr>
                  <a:spLocks noChangeArrowheads="1"/>
                </p:cNvSpPr>
                <p:nvPr/>
              </p:nvSpPr>
              <p:spPr bwMode="auto">
                <a:xfrm>
                  <a:off x="4258" y="3701"/>
                  <a:ext cx="250" cy="1"/>
                </a:xfrm>
                <a:prstGeom prst="rect">
                  <a:avLst/>
                </a:prstGeom>
                <a:solidFill>
                  <a:srgbClr val="BBBB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37" name="Rectangle 125"/>
                <p:cNvSpPr>
                  <a:spLocks noChangeArrowheads="1"/>
                </p:cNvSpPr>
                <p:nvPr/>
              </p:nvSpPr>
              <p:spPr bwMode="auto">
                <a:xfrm>
                  <a:off x="4258" y="3702"/>
                  <a:ext cx="250" cy="2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38" name="Rectangle 126"/>
                <p:cNvSpPr>
                  <a:spLocks noChangeArrowheads="1"/>
                </p:cNvSpPr>
                <p:nvPr/>
              </p:nvSpPr>
              <p:spPr bwMode="auto">
                <a:xfrm>
                  <a:off x="4258" y="3704"/>
                  <a:ext cx="250" cy="2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39" name="Rectangle 127"/>
                <p:cNvSpPr>
                  <a:spLocks noChangeArrowheads="1"/>
                </p:cNvSpPr>
                <p:nvPr/>
              </p:nvSpPr>
              <p:spPr bwMode="auto">
                <a:xfrm>
                  <a:off x="4258" y="3706"/>
                  <a:ext cx="250" cy="1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40" name="Rectangle 128"/>
                <p:cNvSpPr>
                  <a:spLocks noChangeArrowheads="1"/>
                </p:cNvSpPr>
                <p:nvPr/>
              </p:nvSpPr>
              <p:spPr bwMode="auto">
                <a:xfrm>
                  <a:off x="4258" y="3707"/>
                  <a:ext cx="250" cy="2"/>
                </a:xfrm>
                <a:prstGeom prst="rect">
                  <a:avLst/>
                </a:prstGeom>
                <a:solidFill>
                  <a:srgbClr val="BDBD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41" name="Rectangle 129"/>
                <p:cNvSpPr>
                  <a:spLocks noChangeArrowheads="1"/>
                </p:cNvSpPr>
                <p:nvPr/>
              </p:nvSpPr>
              <p:spPr bwMode="auto">
                <a:xfrm>
                  <a:off x="4258" y="3709"/>
                  <a:ext cx="250" cy="1"/>
                </a:xfrm>
                <a:prstGeom prst="rect">
                  <a:avLst/>
                </a:prstGeom>
                <a:solidFill>
                  <a:srgbClr val="BDBD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42" name="Rectangle 130"/>
                <p:cNvSpPr>
                  <a:spLocks noChangeArrowheads="1"/>
                </p:cNvSpPr>
                <p:nvPr/>
              </p:nvSpPr>
              <p:spPr bwMode="auto">
                <a:xfrm>
                  <a:off x="4258" y="3710"/>
                  <a:ext cx="250" cy="2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43" name="Rectangle 131"/>
                <p:cNvSpPr>
                  <a:spLocks noChangeArrowheads="1"/>
                </p:cNvSpPr>
                <p:nvPr/>
              </p:nvSpPr>
              <p:spPr bwMode="auto">
                <a:xfrm>
                  <a:off x="4258" y="3712"/>
                  <a:ext cx="250" cy="2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44" name="Rectangle 132"/>
                <p:cNvSpPr>
                  <a:spLocks noChangeArrowheads="1"/>
                </p:cNvSpPr>
                <p:nvPr/>
              </p:nvSpPr>
              <p:spPr bwMode="auto">
                <a:xfrm>
                  <a:off x="4258" y="3714"/>
                  <a:ext cx="250" cy="1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45" name="Rectangle 133"/>
                <p:cNvSpPr>
                  <a:spLocks noChangeArrowheads="1"/>
                </p:cNvSpPr>
                <p:nvPr/>
              </p:nvSpPr>
              <p:spPr bwMode="auto">
                <a:xfrm>
                  <a:off x="4258" y="3715"/>
                  <a:ext cx="250" cy="2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46" name="Rectangle 134"/>
                <p:cNvSpPr>
                  <a:spLocks noChangeArrowheads="1"/>
                </p:cNvSpPr>
                <p:nvPr/>
              </p:nvSpPr>
              <p:spPr bwMode="auto">
                <a:xfrm>
                  <a:off x="4258" y="3717"/>
                  <a:ext cx="250" cy="1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47" name="Rectangle 135"/>
                <p:cNvSpPr>
                  <a:spLocks noChangeArrowheads="1"/>
                </p:cNvSpPr>
                <p:nvPr/>
              </p:nvSpPr>
              <p:spPr bwMode="auto">
                <a:xfrm>
                  <a:off x="4258" y="3718"/>
                  <a:ext cx="250" cy="2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48" name="Rectangle 136"/>
                <p:cNvSpPr>
                  <a:spLocks noChangeArrowheads="1"/>
                </p:cNvSpPr>
                <p:nvPr/>
              </p:nvSpPr>
              <p:spPr bwMode="auto">
                <a:xfrm>
                  <a:off x="4258" y="3720"/>
                  <a:ext cx="250" cy="2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49" name="Rectangle 137"/>
                <p:cNvSpPr>
                  <a:spLocks noChangeArrowheads="1"/>
                </p:cNvSpPr>
                <p:nvPr/>
              </p:nvSpPr>
              <p:spPr bwMode="auto">
                <a:xfrm>
                  <a:off x="4258" y="3722"/>
                  <a:ext cx="250" cy="1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50" name="Rectangle 138"/>
                <p:cNvSpPr>
                  <a:spLocks noChangeArrowheads="1"/>
                </p:cNvSpPr>
                <p:nvPr/>
              </p:nvSpPr>
              <p:spPr bwMode="auto">
                <a:xfrm>
                  <a:off x="4258" y="3723"/>
                  <a:ext cx="250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652312" name="Group 139"/>
              <p:cNvGrpSpPr>
                <a:grpSpLocks/>
              </p:cNvGrpSpPr>
              <p:nvPr/>
            </p:nvGrpSpPr>
            <p:grpSpPr bwMode="auto">
              <a:xfrm>
                <a:off x="4258" y="3403"/>
                <a:ext cx="250" cy="319"/>
                <a:chOff x="4258" y="3403"/>
                <a:chExt cx="250" cy="319"/>
              </a:xfrm>
            </p:grpSpPr>
            <p:sp>
              <p:nvSpPr>
                <p:cNvPr id="653452" name="Freeform 140"/>
                <p:cNvSpPr>
                  <a:spLocks/>
                </p:cNvSpPr>
                <p:nvPr/>
              </p:nvSpPr>
              <p:spPr bwMode="auto">
                <a:xfrm>
                  <a:off x="4258" y="3403"/>
                  <a:ext cx="247" cy="319"/>
                </a:xfrm>
                <a:custGeom>
                  <a:avLst/>
                  <a:gdLst/>
                  <a:ahLst/>
                  <a:cxnLst>
                    <a:cxn ang="0">
                      <a:pos x="123" y="0"/>
                    </a:cxn>
                    <a:cxn ang="0">
                      <a:pos x="98" y="2"/>
                    </a:cxn>
                    <a:cxn ang="0">
                      <a:pos x="76" y="3"/>
                    </a:cxn>
                    <a:cxn ang="0">
                      <a:pos x="55" y="7"/>
                    </a:cxn>
                    <a:cxn ang="0">
                      <a:pos x="36" y="12"/>
                    </a:cxn>
                    <a:cxn ang="0">
                      <a:pos x="21" y="18"/>
                    </a:cxn>
                    <a:cxn ang="0">
                      <a:pos x="11" y="24"/>
                    </a:cxn>
                    <a:cxn ang="0">
                      <a:pos x="2" y="32"/>
                    </a:cxn>
                    <a:cxn ang="0">
                      <a:pos x="0" y="40"/>
                    </a:cxn>
                    <a:cxn ang="0">
                      <a:pos x="0" y="278"/>
                    </a:cxn>
                    <a:cxn ang="0">
                      <a:pos x="2" y="287"/>
                    </a:cxn>
                    <a:cxn ang="0">
                      <a:pos x="11" y="295"/>
                    </a:cxn>
                    <a:cxn ang="0">
                      <a:pos x="21" y="301"/>
                    </a:cxn>
                    <a:cxn ang="0">
                      <a:pos x="36" y="307"/>
                    </a:cxn>
                    <a:cxn ang="0">
                      <a:pos x="55" y="312"/>
                    </a:cxn>
                    <a:cxn ang="0">
                      <a:pos x="76" y="315"/>
                    </a:cxn>
                    <a:cxn ang="0">
                      <a:pos x="98" y="319"/>
                    </a:cxn>
                    <a:cxn ang="0">
                      <a:pos x="123" y="319"/>
                    </a:cxn>
                    <a:cxn ang="0">
                      <a:pos x="149" y="319"/>
                    </a:cxn>
                    <a:cxn ang="0">
                      <a:pos x="171" y="315"/>
                    </a:cxn>
                    <a:cxn ang="0">
                      <a:pos x="192" y="312"/>
                    </a:cxn>
                    <a:cxn ang="0">
                      <a:pos x="211" y="307"/>
                    </a:cxn>
                    <a:cxn ang="0">
                      <a:pos x="226" y="301"/>
                    </a:cxn>
                    <a:cxn ang="0">
                      <a:pos x="236" y="295"/>
                    </a:cxn>
                    <a:cxn ang="0">
                      <a:pos x="245" y="287"/>
                    </a:cxn>
                    <a:cxn ang="0">
                      <a:pos x="247" y="278"/>
                    </a:cxn>
                    <a:cxn ang="0">
                      <a:pos x="247" y="40"/>
                    </a:cxn>
                    <a:cxn ang="0">
                      <a:pos x="245" y="32"/>
                    </a:cxn>
                    <a:cxn ang="0">
                      <a:pos x="236" y="24"/>
                    </a:cxn>
                    <a:cxn ang="0">
                      <a:pos x="226" y="18"/>
                    </a:cxn>
                    <a:cxn ang="0">
                      <a:pos x="211" y="12"/>
                    </a:cxn>
                    <a:cxn ang="0">
                      <a:pos x="192" y="7"/>
                    </a:cxn>
                    <a:cxn ang="0">
                      <a:pos x="171" y="3"/>
                    </a:cxn>
                    <a:cxn ang="0">
                      <a:pos x="149" y="2"/>
                    </a:cxn>
                    <a:cxn ang="0">
                      <a:pos x="123" y="0"/>
                    </a:cxn>
                  </a:cxnLst>
                  <a:rect l="0" t="0" r="r" b="b"/>
                  <a:pathLst>
                    <a:path w="247" h="319">
                      <a:moveTo>
                        <a:pt x="123" y="0"/>
                      </a:moveTo>
                      <a:lnTo>
                        <a:pt x="98" y="2"/>
                      </a:lnTo>
                      <a:lnTo>
                        <a:pt x="76" y="3"/>
                      </a:lnTo>
                      <a:lnTo>
                        <a:pt x="55" y="7"/>
                      </a:lnTo>
                      <a:lnTo>
                        <a:pt x="36" y="12"/>
                      </a:lnTo>
                      <a:lnTo>
                        <a:pt x="21" y="18"/>
                      </a:lnTo>
                      <a:lnTo>
                        <a:pt x="11" y="24"/>
                      </a:lnTo>
                      <a:lnTo>
                        <a:pt x="2" y="32"/>
                      </a:lnTo>
                      <a:lnTo>
                        <a:pt x="0" y="40"/>
                      </a:lnTo>
                      <a:lnTo>
                        <a:pt x="0" y="278"/>
                      </a:lnTo>
                      <a:lnTo>
                        <a:pt x="2" y="287"/>
                      </a:lnTo>
                      <a:lnTo>
                        <a:pt x="11" y="295"/>
                      </a:lnTo>
                      <a:lnTo>
                        <a:pt x="21" y="301"/>
                      </a:lnTo>
                      <a:lnTo>
                        <a:pt x="36" y="307"/>
                      </a:lnTo>
                      <a:lnTo>
                        <a:pt x="55" y="312"/>
                      </a:lnTo>
                      <a:lnTo>
                        <a:pt x="76" y="315"/>
                      </a:lnTo>
                      <a:lnTo>
                        <a:pt x="98" y="319"/>
                      </a:lnTo>
                      <a:lnTo>
                        <a:pt x="123" y="319"/>
                      </a:lnTo>
                      <a:lnTo>
                        <a:pt x="149" y="319"/>
                      </a:lnTo>
                      <a:lnTo>
                        <a:pt x="171" y="315"/>
                      </a:lnTo>
                      <a:lnTo>
                        <a:pt x="192" y="312"/>
                      </a:lnTo>
                      <a:lnTo>
                        <a:pt x="211" y="307"/>
                      </a:lnTo>
                      <a:lnTo>
                        <a:pt x="226" y="301"/>
                      </a:lnTo>
                      <a:lnTo>
                        <a:pt x="236" y="295"/>
                      </a:lnTo>
                      <a:lnTo>
                        <a:pt x="245" y="287"/>
                      </a:lnTo>
                      <a:lnTo>
                        <a:pt x="247" y="278"/>
                      </a:lnTo>
                      <a:lnTo>
                        <a:pt x="247" y="40"/>
                      </a:lnTo>
                      <a:lnTo>
                        <a:pt x="245" y="32"/>
                      </a:lnTo>
                      <a:lnTo>
                        <a:pt x="236" y="24"/>
                      </a:lnTo>
                      <a:lnTo>
                        <a:pt x="226" y="18"/>
                      </a:lnTo>
                      <a:lnTo>
                        <a:pt x="211" y="12"/>
                      </a:lnTo>
                      <a:lnTo>
                        <a:pt x="192" y="7"/>
                      </a:lnTo>
                      <a:lnTo>
                        <a:pt x="171" y="3"/>
                      </a:lnTo>
                      <a:lnTo>
                        <a:pt x="149" y="2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53" name="Freeform 141"/>
                <p:cNvSpPr>
                  <a:spLocks/>
                </p:cNvSpPr>
                <p:nvPr/>
              </p:nvSpPr>
              <p:spPr bwMode="auto">
                <a:xfrm>
                  <a:off x="4258" y="3403"/>
                  <a:ext cx="247" cy="319"/>
                </a:xfrm>
                <a:custGeom>
                  <a:avLst/>
                  <a:gdLst/>
                  <a:ahLst/>
                  <a:cxnLst>
                    <a:cxn ang="0">
                      <a:pos x="123" y="0"/>
                    </a:cxn>
                    <a:cxn ang="0">
                      <a:pos x="98" y="2"/>
                    </a:cxn>
                    <a:cxn ang="0">
                      <a:pos x="76" y="3"/>
                    </a:cxn>
                    <a:cxn ang="0">
                      <a:pos x="55" y="7"/>
                    </a:cxn>
                    <a:cxn ang="0">
                      <a:pos x="36" y="12"/>
                    </a:cxn>
                    <a:cxn ang="0">
                      <a:pos x="21" y="18"/>
                    </a:cxn>
                    <a:cxn ang="0">
                      <a:pos x="11" y="24"/>
                    </a:cxn>
                    <a:cxn ang="0">
                      <a:pos x="2" y="32"/>
                    </a:cxn>
                    <a:cxn ang="0">
                      <a:pos x="0" y="40"/>
                    </a:cxn>
                    <a:cxn ang="0">
                      <a:pos x="0" y="278"/>
                    </a:cxn>
                    <a:cxn ang="0">
                      <a:pos x="2" y="287"/>
                    </a:cxn>
                    <a:cxn ang="0">
                      <a:pos x="11" y="295"/>
                    </a:cxn>
                    <a:cxn ang="0">
                      <a:pos x="21" y="301"/>
                    </a:cxn>
                    <a:cxn ang="0">
                      <a:pos x="36" y="307"/>
                    </a:cxn>
                    <a:cxn ang="0">
                      <a:pos x="55" y="312"/>
                    </a:cxn>
                    <a:cxn ang="0">
                      <a:pos x="76" y="315"/>
                    </a:cxn>
                    <a:cxn ang="0">
                      <a:pos x="98" y="319"/>
                    </a:cxn>
                    <a:cxn ang="0">
                      <a:pos x="123" y="319"/>
                    </a:cxn>
                    <a:cxn ang="0">
                      <a:pos x="149" y="319"/>
                    </a:cxn>
                    <a:cxn ang="0">
                      <a:pos x="171" y="315"/>
                    </a:cxn>
                    <a:cxn ang="0">
                      <a:pos x="192" y="312"/>
                    </a:cxn>
                    <a:cxn ang="0">
                      <a:pos x="211" y="307"/>
                    </a:cxn>
                    <a:cxn ang="0">
                      <a:pos x="226" y="301"/>
                    </a:cxn>
                    <a:cxn ang="0">
                      <a:pos x="236" y="295"/>
                    </a:cxn>
                    <a:cxn ang="0">
                      <a:pos x="245" y="287"/>
                    </a:cxn>
                    <a:cxn ang="0">
                      <a:pos x="247" y="278"/>
                    </a:cxn>
                    <a:cxn ang="0">
                      <a:pos x="247" y="40"/>
                    </a:cxn>
                    <a:cxn ang="0">
                      <a:pos x="245" y="32"/>
                    </a:cxn>
                    <a:cxn ang="0">
                      <a:pos x="236" y="24"/>
                    </a:cxn>
                    <a:cxn ang="0">
                      <a:pos x="226" y="18"/>
                    </a:cxn>
                    <a:cxn ang="0">
                      <a:pos x="211" y="12"/>
                    </a:cxn>
                    <a:cxn ang="0">
                      <a:pos x="192" y="7"/>
                    </a:cxn>
                    <a:cxn ang="0">
                      <a:pos x="171" y="3"/>
                    </a:cxn>
                    <a:cxn ang="0">
                      <a:pos x="149" y="2"/>
                    </a:cxn>
                    <a:cxn ang="0">
                      <a:pos x="123" y="0"/>
                    </a:cxn>
                  </a:cxnLst>
                  <a:rect l="0" t="0" r="r" b="b"/>
                  <a:pathLst>
                    <a:path w="247" h="319">
                      <a:moveTo>
                        <a:pt x="123" y="0"/>
                      </a:moveTo>
                      <a:lnTo>
                        <a:pt x="98" y="2"/>
                      </a:lnTo>
                      <a:lnTo>
                        <a:pt x="76" y="3"/>
                      </a:lnTo>
                      <a:lnTo>
                        <a:pt x="55" y="7"/>
                      </a:lnTo>
                      <a:lnTo>
                        <a:pt x="36" y="12"/>
                      </a:lnTo>
                      <a:lnTo>
                        <a:pt x="21" y="18"/>
                      </a:lnTo>
                      <a:lnTo>
                        <a:pt x="11" y="24"/>
                      </a:lnTo>
                      <a:lnTo>
                        <a:pt x="2" y="32"/>
                      </a:lnTo>
                      <a:lnTo>
                        <a:pt x="0" y="40"/>
                      </a:lnTo>
                      <a:lnTo>
                        <a:pt x="0" y="278"/>
                      </a:lnTo>
                      <a:lnTo>
                        <a:pt x="2" y="287"/>
                      </a:lnTo>
                      <a:lnTo>
                        <a:pt x="11" y="295"/>
                      </a:lnTo>
                      <a:lnTo>
                        <a:pt x="21" y="301"/>
                      </a:lnTo>
                      <a:lnTo>
                        <a:pt x="36" y="307"/>
                      </a:lnTo>
                      <a:lnTo>
                        <a:pt x="55" y="312"/>
                      </a:lnTo>
                      <a:lnTo>
                        <a:pt x="76" y="315"/>
                      </a:lnTo>
                      <a:lnTo>
                        <a:pt x="98" y="319"/>
                      </a:lnTo>
                      <a:lnTo>
                        <a:pt x="123" y="319"/>
                      </a:lnTo>
                      <a:lnTo>
                        <a:pt x="149" y="319"/>
                      </a:lnTo>
                      <a:lnTo>
                        <a:pt x="171" y="315"/>
                      </a:lnTo>
                      <a:lnTo>
                        <a:pt x="192" y="312"/>
                      </a:lnTo>
                      <a:lnTo>
                        <a:pt x="211" y="307"/>
                      </a:lnTo>
                      <a:lnTo>
                        <a:pt x="226" y="301"/>
                      </a:lnTo>
                      <a:lnTo>
                        <a:pt x="236" y="295"/>
                      </a:lnTo>
                      <a:lnTo>
                        <a:pt x="245" y="287"/>
                      </a:lnTo>
                      <a:lnTo>
                        <a:pt x="247" y="278"/>
                      </a:lnTo>
                      <a:lnTo>
                        <a:pt x="247" y="40"/>
                      </a:lnTo>
                      <a:lnTo>
                        <a:pt x="245" y="32"/>
                      </a:lnTo>
                      <a:lnTo>
                        <a:pt x="236" y="24"/>
                      </a:lnTo>
                      <a:lnTo>
                        <a:pt x="226" y="18"/>
                      </a:lnTo>
                      <a:lnTo>
                        <a:pt x="211" y="12"/>
                      </a:lnTo>
                      <a:lnTo>
                        <a:pt x="192" y="7"/>
                      </a:lnTo>
                      <a:lnTo>
                        <a:pt x="171" y="3"/>
                      </a:lnTo>
                      <a:lnTo>
                        <a:pt x="149" y="2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54" name="Rectangle 142"/>
                <p:cNvSpPr>
                  <a:spLocks noChangeArrowheads="1"/>
                </p:cNvSpPr>
                <p:nvPr/>
              </p:nvSpPr>
              <p:spPr bwMode="auto">
                <a:xfrm>
                  <a:off x="4258" y="3403"/>
                  <a:ext cx="250" cy="2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55" name="Rectangle 143"/>
                <p:cNvSpPr>
                  <a:spLocks noChangeArrowheads="1"/>
                </p:cNvSpPr>
                <p:nvPr/>
              </p:nvSpPr>
              <p:spPr bwMode="auto">
                <a:xfrm>
                  <a:off x="4258" y="3405"/>
                  <a:ext cx="250" cy="1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56" name="Rectangle 144"/>
                <p:cNvSpPr>
                  <a:spLocks noChangeArrowheads="1"/>
                </p:cNvSpPr>
                <p:nvPr/>
              </p:nvSpPr>
              <p:spPr bwMode="auto">
                <a:xfrm>
                  <a:off x="4258" y="3406"/>
                  <a:ext cx="250" cy="2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57" name="Rectangle 145"/>
                <p:cNvSpPr>
                  <a:spLocks noChangeArrowheads="1"/>
                </p:cNvSpPr>
                <p:nvPr/>
              </p:nvSpPr>
              <p:spPr bwMode="auto">
                <a:xfrm>
                  <a:off x="4258" y="3408"/>
                  <a:ext cx="250" cy="2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58" name="Rectangle 146"/>
                <p:cNvSpPr>
                  <a:spLocks noChangeArrowheads="1"/>
                </p:cNvSpPr>
                <p:nvPr/>
              </p:nvSpPr>
              <p:spPr bwMode="auto">
                <a:xfrm>
                  <a:off x="4258" y="3410"/>
                  <a:ext cx="250" cy="1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59" name="Rectangle 147"/>
                <p:cNvSpPr>
                  <a:spLocks noChangeArrowheads="1"/>
                </p:cNvSpPr>
                <p:nvPr/>
              </p:nvSpPr>
              <p:spPr bwMode="auto">
                <a:xfrm>
                  <a:off x="4258" y="3411"/>
                  <a:ext cx="250" cy="2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60" name="Rectangle 148"/>
                <p:cNvSpPr>
                  <a:spLocks noChangeArrowheads="1"/>
                </p:cNvSpPr>
                <p:nvPr/>
              </p:nvSpPr>
              <p:spPr bwMode="auto">
                <a:xfrm>
                  <a:off x="4258" y="3413"/>
                  <a:ext cx="250" cy="2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61" name="Rectangle 149"/>
                <p:cNvSpPr>
                  <a:spLocks noChangeArrowheads="1"/>
                </p:cNvSpPr>
                <p:nvPr/>
              </p:nvSpPr>
              <p:spPr bwMode="auto">
                <a:xfrm>
                  <a:off x="4258" y="3415"/>
                  <a:ext cx="250" cy="1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62" name="Rectangle 150"/>
                <p:cNvSpPr>
                  <a:spLocks noChangeArrowheads="1"/>
                </p:cNvSpPr>
                <p:nvPr/>
              </p:nvSpPr>
              <p:spPr bwMode="auto">
                <a:xfrm>
                  <a:off x="4258" y="3416"/>
                  <a:ext cx="250" cy="2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63" name="Rectangle 151"/>
                <p:cNvSpPr>
                  <a:spLocks noChangeArrowheads="1"/>
                </p:cNvSpPr>
                <p:nvPr/>
              </p:nvSpPr>
              <p:spPr bwMode="auto">
                <a:xfrm>
                  <a:off x="4258" y="3418"/>
                  <a:ext cx="250" cy="1"/>
                </a:xfrm>
                <a:prstGeom prst="rect">
                  <a:avLst/>
                </a:prstGeom>
                <a:solidFill>
                  <a:srgbClr val="BDBD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64" name="Rectangle 152"/>
                <p:cNvSpPr>
                  <a:spLocks noChangeArrowheads="1"/>
                </p:cNvSpPr>
                <p:nvPr/>
              </p:nvSpPr>
              <p:spPr bwMode="auto">
                <a:xfrm>
                  <a:off x="4258" y="3419"/>
                  <a:ext cx="250" cy="2"/>
                </a:xfrm>
                <a:prstGeom prst="rect">
                  <a:avLst/>
                </a:prstGeom>
                <a:solidFill>
                  <a:srgbClr val="BDBD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65" name="Rectangle 153"/>
                <p:cNvSpPr>
                  <a:spLocks noChangeArrowheads="1"/>
                </p:cNvSpPr>
                <p:nvPr/>
              </p:nvSpPr>
              <p:spPr bwMode="auto">
                <a:xfrm>
                  <a:off x="4258" y="3421"/>
                  <a:ext cx="250" cy="2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66" name="Rectangle 154"/>
                <p:cNvSpPr>
                  <a:spLocks noChangeArrowheads="1"/>
                </p:cNvSpPr>
                <p:nvPr/>
              </p:nvSpPr>
              <p:spPr bwMode="auto">
                <a:xfrm>
                  <a:off x="4258" y="3423"/>
                  <a:ext cx="250" cy="1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67" name="Rectangle 155"/>
                <p:cNvSpPr>
                  <a:spLocks noChangeArrowheads="1"/>
                </p:cNvSpPr>
                <p:nvPr/>
              </p:nvSpPr>
              <p:spPr bwMode="auto">
                <a:xfrm>
                  <a:off x="4258" y="3424"/>
                  <a:ext cx="250" cy="2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68" name="Rectangle 156"/>
                <p:cNvSpPr>
                  <a:spLocks noChangeArrowheads="1"/>
                </p:cNvSpPr>
                <p:nvPr/>
              </p:nvSpPr>
              <p:spPr bwMode="auto">
                <a:xfrm>
                  <a:off x="4258" y="3426"/>
                  <a:ext cx="250" cy="1"/>
                </a:xfrm>
                <a:prstGeom prst="rect">
                  <a:avLst/>
                </a:prstGeom>
                <a:solidFill>
                  <a:srgbClr val="BBBB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69" name="Rectangle 157"/>
                <p:cNvSpPr>
                  <a:spLocks noChangeArrowheads="1"/>
                </p:cNvSpPr>
                <p:nvPr/>
              </p:nvSpPr>
              <p:spPr bwMode="auto">
                <a:xfrm>
                  <a:off x="4258" y="3427"/>
                  <a:ext cx="250" cy="2"/>
                </a:xfrm>
                <a:prstGeom prst="rect">
                  <a:avLst/>
                </a:prstGeom>
                <a:solidFill>
                  <a:srgbClr val="BBBB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70" name="Rectangle 158"/>
                <p:cNvSpPr>
                  <a:spLocks noChangeArrowheads="1"/>
                </p:cNvSpPr>
                <p:nvPr/>
              </p:nvSpPr>
              <p:spPr bwMode="auto">
                <a:xfrm>
                  <a:off x="4258" y="3429"/>
                  <a:ext cx="250" cy="2"/>
                </a:xfrm>
                <a:prstGeom prst="rect">
                  <a:avLst/>
                </a:prstGeom>
                <a:solidFill>
                  <a:srgbClr val="BABA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71" name="Rectangle 159"/>
                <p:cNvSpPr>
                  <a:spLocks noChangeArrowheads="1"/>
                </p:cNvSpPr>
                <p:nvPr/>
              </p:nvSpPr>
              <p:spPr bwMode="auto">
                <a:xfrm>
                  <a:off x="4258" y="3431"/>
                  <a:ext cx="250" cy="1"/>
                </a:xfrm>
                <a:prstGeom prst="rect">
                  <a:avLst/>
                </a:prstGeom>
                <a:solidFill>
                  <a:srgbClr val="BABA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72" name="Rectangle 160"/>
                <p:cNvSpPr>
                  <a:spLocks noChangeArrowheads="1"/>
                </p:cNvSpPr>
                <p:nvPr/>
              </p:nvSpPr>
              <p:spPr bwMode="auto">
                <a:xfrm>
                  <a:off x="4258" y="3432"/>
                  <a:ext cx="250" cy="2"/>
                </a:xfrm>
                <a:prstGeom prst="rect">
                  <a:avLst/>
                </a:prstGeom>
                <a:solidFill>
                  <a:srgbClr val="B9B9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73" name="Rectangle 161"/>
                <p:cNvSpPr>
                  <a:spLocks noChangeArrowheads="1"/>
                </p:cNvSpPr>
                <p:nvPr/>
              </p:nvSpPr>
              <p:spPr bwMode="auto">
                <a:xfrm>
                  <a:off x="4258" y="3434"/>
                  <a:ext cx="250" cy="1"/>
                </a:xfrm>
                <a:prstGeom prst="rect">
                  <a:avLst/>
                </a:prstGeom>
                <a:solidFill>
                  <a:srgbClr val="B9B9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74" name="Rectangle 162"/>
                <p:cNvSpPr>
                  <a:spLocks noChangeArrowheads="1"/>
                </p:cNvSpPr>
                <p:nvPr/>
              </p:nvSpPr>
              <p:spPr bwMode="auto">
                <a:xfrm>
                  <a:off x="4258" y="3435"/>
                  <a:ext cx="250" cy="2"/>
                </a:xfrm>
                <a:prstGeom prst="rect">
                  <a:avLst/>
                </a:prstGeom>
                <a:solidFill>
                  <a:srgbClr val="B8B8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75" name="Rectangle 163"/>
                <p:cNvSpPr>
                  <a:spLocks noChangeArrowheads="1"/>
                </p:cNvSpPr>
                <p:nvPr/>
              </p:nvSpPr>
              <p:spPr bwMode="auto">
                <a:xfrm>
                  <a:off x="4258" y="3437"/>
                  <a:ext cx="250" cy="2"/>
                </a:xfrm>
                <a:prstGeom prst="rect">
                  <a:avLst/>
                </a:prstGeom>
                <a:solidFill>
                  <a:srgbClr val="B7B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76" name="Rectangle 164"/>
                <p:cNvSpPr>
                  <a:spLocks noChangeArrowheads="1"/>
                </p:cNvSpPr>
                <p:nvPr/>
              </p:nvSpPr>
              <p:spPr bwMode="auto">
                <a:xfrm>
                  <a:off x="4258" y="3439"/>
                  <a:ext cx="250" cy="1"/>
                </a:xfrm>
                <a:prstGeom prst="rect">
                  <a:avLst/>
                </a:prstGeom>
                <a:solidFill>
                  <a:srgbClr val="B6B6B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77" name="Rectangle 165"/>
                <p:cNvSpPr>
                  <a:spLocks noChangeArrowheads="1"/>
                </p:cNvSpPr>
                <p:nvPr/>
              </p:nvSpPr>
              <p:spPr bwMode="auto">
                <a:xfrm>
                  <a:off x="4258" y="3440"/>
                  <a:ext cx="250" cy="2"/>
                </a:xfrm>
                <a:prstGeom prst="rect">
                  <a:avLst/>
                </a:prstGeom>
                <a:solidFill>
                  <a:srgbClr val="B6B6B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78" name="Rectangle 166"/>
                <p:cNvSpPr>
                  <a:spLocks noChangeArrowheads="1"/>
                </p:cNvSpPr>
                <p:nvPr/>
              </p:nvSpPr>
              <p:spPr bwMode="auto">
                <a:xfrm>
                  <a:off x="4258" y="3442"/>
                  <a:ext cx="250" cy="1"/>
                </a:xfrm>
                <a:prstGeom prst="rect">
                  <a:avLst/>
                </a:prstGeom>
                <a:solidFill>
                  <a:srgbClr val="B5B5B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79" name="Rectangle 167"/>
                <p:cNvSpPr>
                  <a:spLocks noChangeArrowheads="1"/>
                </p:cNvSpPr>
                <p:nvPr/>
              </p:nvSpPr>
              <p:spPr bwMode="auto">
                <a:xfrm>
                  <a:off x="4258" y="3443"/>
                  <a:ext cx="250" cy="2"/>
                </a:xfrm>
                <a:prstGeom prst="rect">
                  <a:avLst/>
                </a:prstGeom>
                <a:solidFill>
                  <a:srgbClr val="B4B4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80" name="Rectangle 168"/>
                <p:cNvSpPr>
                  <a:spLocks noChangeArrowheads="1"/>
                </p:cNvSpPr>
                <p:nvPr/>
              </p:nvSpPr>
              <p:spPr bwMode="auto">
                <a:xfrm>
                  <a:off x="4258" y="3445"/>
                  <a:ext cx="250" cy="2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81" name="Rectangle 169"/>
                <p:cNvSpPr>
                  <a:spLocks noChangeArrowheads="1"/>
                </p:cNvSpPr>
                <p:nvPr/>
              </p:nvSpPr>
              <p:spPr bwMode="auto">
                <a:xfrm>
                  <a:off x="4258" y="3447"/>
                  <a:ext cx="250" cy="1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82" name="Rectangle 170"/>
                <p:cNvSpPr>
                  <a:spLocks noChangeArrowheads="1"/>
                </p:cNvSpPr>
                <p:nvPr/>
              </p:nvSpPr>
              <p:spPr bwMode="auto">
                <a:xfrm>
                  <a:off x="4258" y="3448"/>
                  <a:ext cx="250" cy="2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83" name="Rectangle 171"/>
                <p:cNvSpPr>
                  <a:spLocks noChangeArrowheads="1"/>
                </p:cNvSpPr>
                <p:nvPr/>
              </p:nvSpPr>
              <p:spPr bwMode="auto">
                <a:xfrm>
                  <a:off x="4258" y="3450"/>
                  <a:ext cx="250" cy="2"/>
                </a:xfrm>
                <a:prstGeom prst="rect">
                  <a:avLst/>
                </a:prstGeom>
                <a:solidFill>
                  <a:srgbClr val="B1B1B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84" name="Rectangle 172"/>
                <p:cNvSpPr>
                  <a:spLocks noChangeArrowheads="1"/>
                </p:cNvSpPr>
                <p:nvPr/>
              </p:nvSpPr>
              <p:spPr bwMode="auto">
                <a:xfrm>
                  <a:off x="4258" y="3452"/>
                  <a:ext cx="250" cy="1"/>
                </a:xfrm>
                <a:prstGeom prst="rect">
                  <a:avLst/>
                </a:prstGeom>
                <a:solidFill>
                  <a:srgbClr val="AFAF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85" name="Rectangle 173"/>
                <p:cNvSpPr>
                  <a:spLocks noChangeArrowheads="1"/>
                </p:cNvSpPr>
                <p:nvPr/>
              </p:nvSpPr>
              <p:spPr bwMode="auto">
                <a:xfrm>
                  <a:off x="4258" y="3453"/>
                  <a:ext cx="250" cy="2"/>
                </a:xfrm>
                <a:prstGeom prst="rect">
                  <a:avLst/>
                </a:prstGeom>
                <a:solidFill>
                  <a:srgbClr val="AFAF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86" name="Rectangle 174"/>
                <p:cNvSpPr>
                  <a:spLocks noChangeArrowheads="1"/>
                </p:cNvSpPr>
                <p:nvPr/>
              </p:nvSpPr>
              <p:spPr bwMode="auto">
                <a:xfrm>
                  <a:off x="4258" y="3455"/>
                  <a:ext cx="250" cy="1"/>
                </a:xfrm>
                <a:prstGeom prst="rect">
                  <a:avLst/>
                </a:prstGeom>
                <a:solidFill>
                  <a:srgbClr val="ADAD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87" name="Rectangle 175"/>
                <p:cNvSpPr>
                  <a:spLocks noChangeArrowheads="1"/>
                </p:cNvSpPr>
                <p:nvPr/>
              </p:nvSpPr>
              <p:spPr bwMode="auto">
                <a:xfrm>
                  <a:off x="4258" y="3456"/>
                  <a:ext cx="250" cy="2"/>
                </a:xfrm>
                <a:prstGeom prst="rect">
                  <a:avLst/>
                </a:prstGeom>
                <a:solidFill>
                  <a:srgbClr val="ACACA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88" name="Rectangle 176"/>
                <p:cNvSpPr>
                  <a:spLocks noChangeArrowheads="1"/>
                </p:cNvSpPr>
                <p:nvPr/>
              </p:nvSpPr>
              <p:spPr bwMode="auto">
                <a:xfrm>
                  <a:off x="4258" y="3458"/>
                  <a:ext cx="250" cy="2"/>
                </a:xfrm>
                <a:prstGeom prst="rect">
                  <a:avLst/>
                </a:prstGeom>
                <a:solidFill>
                  <a:srgbClr val="AB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89" name="Rectangle 177"/>
                <p:cNvSpPr>
                  <a:spLocks noChangeArrowheads="1"/>
                </p:cNvSpPr>
                <p:nvPr/>
              </p:nvSpPr>
              <p:spPr bwMode="auto">
                <a:xfrm>
                  <a:off x="4258" y="3460"/>
                  <a:ext cx="250" cy="1"/>
                </a:xfrm>
                <a:prstGeom prst="rect">
                  <a:avLst/>
                </a:prstGeom>
                <a:solidFill>
                  <a:srgbClr val="AAAA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90" name="Rectangle 178"/>
                <p:cNvSpPr>
                  <a:spLocks noChangeArrowheads="1"/>
                </p:cNvSpPr>
                <p:nvPr/>
              </p:nvSpPr>
              <p:spPr bwMode="auto">
                <a:xfrm>
                  <a:off x="4258" y="3461"/>
                  <a:ext cx="250" cy="2"/>
                </a:xfrm>
                <a:prstGeom prst="rect">
                  <a:avLst/>
                </a:prstGeom>
                <a:solidFill>
                  <a:srgbClr val="A9A9A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91" name="Rectangle 179"/>
                <p:cNvSpPr>
                  <a:spLocks noChangeArrowheads="1"/>
                </p:cNvSpPr>
                <p:nvPr/>
              </p:nvSpPr>
              <p:spPr bwMode="auto">
                <a:xfrm>
                  <a:off x="4258" y="3463"/>
                  <a:ext cx="250" cy="1"/>
                </a:xfrm>
                <a:prstGeom prst="rect">
                  <a:avLst/>
                </a:prstGeom>
                <a:solidFill>
                  <a:srgbClr val="A7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92" name="Rectangle 180"/>
                <p:cNvSpPr>
                  <a:spLocks noChangeArrowheads="1"/>
                </p:cNvSpPr>
                <p:nvPr/>
              </p:nvSpPr>
              <p:spPr bwMode="auto">
                <a:xfrm>
                  <a:off x="4258" y="3464"/>
                  <a:ext cx="250" cy="2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93" name="Rectangle 181"/>
                <p:cNvSpPr>
                  <a:spLocks noChangeArrowheads="1"/>
                </p:cNvSpPr>
                <p:nvPr/>
              </p:nvSpPr>
              <p:spPr bwMode="auto">
                <a:xfrm>
                  <a:off x="4258" y="3466"/>
                  <a:ext cx="250" cy="2"/>
                </a:xfrm>
                <a:prstGeom prst="rect">
                  <a:avLst/>
                </a:prstGeom>
                <a:solidFill>
                  <a:srgbClr val="A5A5A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94" name="Rectangle 182"/>
                <p:cNvSpPr>
                  <a:spLocks noChangeArrowheads="1"/>
                </p:cNvSpPr>
                <p:nvPr/>
              </p:nvSpPr>
              <p:spPr bwMode="auto">
                <a:xfrm>
                  <a:off x="4258" y="3468"/>
                  <a:ext cx="250" cy="1"/>
                </a:xfrm>
                <a:prstGeom prst="rect">
                  <a:avLst/>
                </a:prstGeom>
                <a:solidFill>
                  <a:srgbClr val="A4A4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95" name="Rectangle 183"/>
                <p:cNvSpPr>
                  <a:spLocks noChangeArrowheads="1"/>
                </p:cNvSpPr>
                <p:nvPr/>
              </p:nvSpPr>
              <p:spPr bwMode="auto">
                <a:xfrm>
                  <a:off x="4258" y="3469"/>
                  <a:ext cx="250" cy="2"/>
                </a:xfrm>
                <a:prstGeom prst="rect">
                  <a:avLst/>
                </a:prstGeom>
                <a:solidFill>
                  <a:srgbClr val="A2A2A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96" name="Rectangle 184"/>
                <p:cNvSpPr>
                  <a:spLocks noChangeArrowheads="1"/>
                </p:cNvSpPr>
                <p:nvPr/>
              </p:nvSpPr>
              <p:spPr bwMode="auto">
                <a:xfrm>
                  <a:off x="4258" y="3471"/>
                  <a:ext cx="250" cy="1"/>
                </a:xfrm>
                <a:prstGeom prst="rect">
                  <a:avLst/>
                </a:prstGeom>
                <a:solidFill>
                  <a:srgbClr val="A1A1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97" name="Rectangle 185"/>
                <p:cNvSpPr>
                  <a:spLocks noChangeArrowheads="1"/>
                </p:cNvSpPr>
                <p:nvPr/>
              </p:nvSpPr>
              <p:spPr bwMode="auto">
                <a:xfrm>
                  <a:off x="4258" y="3472"/>
                  <a:ext cx="250" cy="2"/>
                </a:xfrm>
                <a:prstGeom prst="rect">
                  <a:avLst/>
                </a:prstGeom>
                <a:solidFill>
                  <a:srgbClr val="9F9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98" name="Rectangle 186"/>
                <p:cNvSpPr>
                  <a:spLocks noChangeArrowheads="1"/>
                </p:cNvSpPr>
                <p:nvPr/>
              </p:nvSpPr>
              <p:spPr bwMode="auto">
                <a:xfrm>
                  <a:off x="4258" y="3474"/>
                  <a:ext cx="250" cy="2"/>
                </a:xfrm>
                <a:prstGeom prst="rect">
                  <a:avLst/>
                </a:prstGeom>
                <a:solidFill>
                  <a:srgbClr val="9E9E9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499" name="Rectangle 187"/>
                <p:cNvSpPr>
                  <a:spLocks noChangeArrowheads="1"/>
                </p:cNvSpPr>
                <p:nvPr/>
              </p:nvSpPr>
              <p:spPr bwMode="auto">
                <a:xfrm>
                  <a:off x="4258" y="3476"/>
                  <a:ext cx="250" cy="1"/>
                </a:xfrm>
                <a:prstGeom prst="rect">
                  <a:avLst/>
                </a:prstGeom>
                <a:solidFill>
                  <a:srgbClr val="9C9C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258" y="3477"/>
                  <a:ext cx="250" cy="2"/>
                </a:xfrm>
                <a:prstGeom prst="rect">
                  <a:avLst/>
                </a:prstGeom>
                <a:solidFill>
                  <a:srgbClr val="9A9A9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01" name="Rectangle 189"/>
                <p:cNvSpPr>
                  <a:spLocks noChangeArrowheads="1"/>
                </p:cNvSpPr>
                <p:nvPr/>
              </p:nvSpPr>
              <p:spPr bwMode="auto">
                <a:xfrm>
                  <a:off x="4258" y="3479"/>
                  <a:ext cx="250" cy="1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02" name="Rectangle 190"/>
                <p:cNvSpPr>
                  <a:spLocks noChangeArrowheads="1"/>
                </p:cNvSpPr>
                <p:nvPr/>
              </p:nvSpPr>
              <p:spPr bwMode="auto">
                <a:xfrm>
                  <a:off x="4258" y="3480"/>
                  <a:ext cx="250" cy="2"/>
                </a:xfrm>
                <a:prstGeom prst="rect">
                  <a:avLst/>
                </a:prstGeom>
                <a:solidFill>
                  <a:srgbClr val="97979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03" name="Rectangle 191"/>
                <p:cNvSpPr>
                  <a:spLocks noChangeArrowheads="1"/>
                </p:cNvSpPr>
                <p:nvPr/>
              </p:nvSpPr>
              <p:spPr bwMode="auto">
                <a:xfrm>
                  <a:off x="4258" y="3482"/>
                  <a:ext cx="250" cy="2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04" name="Rectangle 192"/>
                <p:cNvSpPr>
                  <a:spLocks noChangeArrowheads="1"/>
                </p:cNvSpPr>
                <p:nvPr/>
              </p:nvSpPr>
              <p:spPr bwMode="auto">
                <a:xfrm>
                  <a:off x="4258" y="3484"/>
                  <a:ext cx="250" cy="1"/>
                </a:xfrm>
                <a:prstGeom prst="rect">
                  <a:avLst/>
                </a:prstGeom>
                <a:solidFill>
                  <a:srgbClr val="9494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05" name="Rectangle 193"/>
                <p:cNvSpPr>
                  <a:spLocks noChangeArrowheads="1"/>
                </p:cNvSpPr>
                <p:nvPr/>
              </p:nvSpPr>
              <p:spPr bwMode="auto">
                <a:xfrm>
                  <a:off x="4258" y="3485"/>
                  <a:ext cx="250" cy="2"/>
                </a:xfrm>
                <a:prstGeom prst="rect">
                  <a:avLst/>
                </a:prstGeom>
                <a:solidFill>
                  <a:srgbClr val="93939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06" name="Rectangle 194"/>
                <p:cNvSpPr>
                  <a:spLocks noChangeArrowheads="1"/>
                </p:cNvSpPr>
                <p:nvPr/>
              </p:nvSpPr>
              <p:spPr bwMode="auto">
                <a:xfrm>
                  <a:off x="4258" y="3487"/>
                  <a:ext cx="250" cy="1"/>
                </a:xfrm>
                <a:prstGeom prst="rect">
                  <a:avLst/>
                </a:prstGeom>
                <a:solidFill>
                  <a:srgbClr val="9191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07" name="Rectangle 195"/>
                <p:cNvSpPr>
                  <a:spLocks noChangeArrowheads="1"/>
                </p:cNvSpPr>
                <p:nvPr/>
              </p:nvSpPr>
              <p:spPr bwMode="auto">
                <a:xfrm>
                  <a:off x="4258" y="3488"/>
                  <a:ext cx="250" cy="2"/>
                </a:xfrm>
                <a:prstGeom prst="rect">
                  <a:avLst/>
                </a:prstGeom>
                <a:solidFill>
                  <a:srgbClr val="9090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08" name="Rectangle 196"/>
                <p:cNvSpPr>
                  <a:spLocks noChangeArrowheads="1"/>
                </p:cNvSpPr>
                <p:nvPr/>
              </p:nvSpPr>
              <p:spPr bwMode="auto">
                <a:xfrm>
                  <a:off x="4258" y="3490"/>
                  <a:ext cx="250" cy="2"/>
                </a:xfrm>
                <a:prstGeom prst="rect">
                  <a:avLst/>
                </a:prstGeom>
                <a:solidFill>
                  <a:srgbClr val="8E8E8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09" name="Rectangle 197"/>
                <p:cNvSpPr>
                  <a:spLocks noChangeArrowheads="1"/>
                </p:cNvSpPr>
                <p:nvPr/>
              </p:nvSpPr>
              <p:spPr bwMode="auto">
                <a:xfrm>
                  <a:off x="4258" y="3492"/>
                  <a:ext cx="250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10" name="Rectangle 198"/>
                <p:cNvSpPr>
                  <a:spLocks noChangeArrowheads="1"/>
                </p:cNvSpPr>
                <p:nvPr/>
              </p:nvSpPr>
              <p:spPr bwMode="auto">
                <a:xfrm>
                  <a:off x="4258" y="3493"/>
                  <a:ext cx="250" cy="2"/>
                </a:xfrm>
                <a:prstGeom prst="rect">
                  <a:avLst/>
                </a:prstGeom>
                <a:solidFill>
                  <a:srgbClr val="8A8A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11" name="Rectangle 199"/>
                <p:cNvSpPr>
                  <a:spLocks noChangeArrowheads="1"/>
                </p:cNvSpPr>
                <p:nvPr/>
              </p:nvSpPr>
              <p:spPr bwMode="auto">
                <a:xfrm>
                  <a:off x="4258" y="3495"/>
                  <a:ext cx="250" cy="2"/>
                </a:xfrm>
                <a:prstGeom prst="rect">
                  <a:avLst/>
                </a:prstGeom>
                <a:solidFill>
                  <a:srgbClr val="88888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12" name="Rectangle 200"/>
                <p:cNvSpPr>
                  <a:spLocks noChangeArrowheads="1"/>
                </p:cNvSpPr>
                <p:nvPr/>
              </p:nvSpPr>
              <p:spPr bwMode="auto">
                <a:xfrm>
                  <a:off x="4258" y="3497"/>
                  <a:ext cx="250" cy="1"/>
                </a:xfrm>
                <a:prstGeom prst="rect">
                  <a:avLst/>
                </a:prstGeom>
                <a:solidFill>
                  <a:srgbClr val="87878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13" name="Rectangle 201"/>
                <p:cNvSpPr>
                  <a:spLocks noChangeArrowheads="1"/>
                </p:cNvSpPr>
                <p:nvPr/>
              </p:nvSpPr>
              <p:spPr bwMode="auto">
                <a:xfrm>
                  <a:off x="4258" y="3498"/>
                  <a:ext cx="250" cy="2"/>
                </a:xfrm>
                <a:prstGeom prst="rect">
                  <a:avLst/>
                </a:prstGeom>
                <a:solidFill>
                  <a:srgbClr val="8585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14" name="Rectangle 202"/>
                <p:cNvSpPr>
                  <a:spLocks noChangeArrowheads="1"/>
                </p:cNvSpPr>
                <p:nvPr/>
              </p:nvSpPr>
              <p:spPr bwMode="auto">
                <a:xfrm>
                  <a:off x="4258" y="3500"/>
                  <a:ext cx="250" cy="1"/>
                </a:xfrm>
                <a:prstGeom prst="rect">
                  <a:avLst/>
                </a:prstGeom>
                <a:solidFill>
                  <a:srgbClr val="8484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15" name="Rectangle 203"/>
                <p:cNvSpPr>
                  <a:spLocks noChangeArrowheads="1"/>
                </p:cNvSpPr>
                <p:nvPr/>
              </p:nvSpPr>
              <p:spPr bwMode="auto">
                <a:xfrm>
                  <a:off x="4258" y="3501"/>
                  <a:ext cx="250" cy="2"/>
                </a:xfrm>
                <a:prstGeom prst="rect">
                  <a:avLst/>
                </a:prstGeom>
                <a:solidFill>
                  <a:srgbClr val="82828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16" name="Rectangle 204"/>
                <p:cNvSpPr>
                  <a:spLocks noChangeArrowheads="1"/>
                </p:cNvSpPr>
                <p:nvPr/>
              </p:nvSpPr>
              <p:spPr bwMode="auto">
                <a:xfrm>
                  <a:off x="4258" y="3503"/>
                  <a:ext cx="250" cy="2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17" name="Rectangle 205"/>
                <p:cNvSpPr>
                  <a:spLocks noChangeArrowheads="1"/>
                </p:cNvSpPr>
                <p:nvPr/>
              </p:nvSpPr>
              <p:spPr bwMode="auto">
                <a:xfrm>
                  <a:off x="4258" y="3505"/>
                  <a:ext cx="250" cy="1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18" name="Rectangle 206"/>
                <p:cNvSpPr>
                  <a:spLocks noChangeArrowheads="1"/>
                </p:cNvSpPr>
                <p:nvPr/>
              </p:nvSpPr>
              <p:spPr bwMode="auto">
                <a:xfrm>
                  <a:off x="4258" y="3506"/>
                  <a:ext cx="250" cy="2"/>
                </a:xfrm>
                <a:prstGeom prst="rect">
                  <a:avLst/>
                </a:prstGeom>
                <a:solidFill>
                  <a:srgbClr val="7D7D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19" name="Rectangle 207"/>
                <p:cNvSpPr>
                  <a:spLocks noChangeArrowheads="1"/>
                </p:cNvSpPr>
                <p:nvPr/>
              </p:nvSpPr>
              <p:spPr bwMode="auto">
                <a:xfrm>
                  <a:off x="4258" y="3508"/>
                  <a:ext cx="250" cy="1"/>
                </a:xfrm>
                <a:prstGeom prst="rect">
                  <a:avLst/>
                </a:prstGeom>
                <a:solidFill>
                  <a:srgbClr val="7B7B7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20" name="Rectangle 208"/>
                <p:cNvSpPr>
                  <a:spLocks noChangeArrowheads="1"/>
                </p:cNvSpPr>
                <p:nvPr/>
              </p:nvSpPr>
              <p:spPr bwMode="auto">
                <a:xfrm>
                  <a:off x="4258" y="3509"/>
                  <a:ext cx="250" cy="2"/>
                </a:xfrm>
                <a:prstGeom prst="rect">
                  <a:avLst/>
                </a:prstGeom>
                <a:solidFill>
                  <a:srgbClr val="7A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21" name="Rectangle 209"/>
                <p:cNvSpPr>
                  <a:spLocks noChangeArrowheads="1"/>
                </p:cNvSpPr>
                <p:nvPr/>
              </p:nvSpPr>
              <p:spPr bwMode="auto">
                <a:xfrm>
                  <a:off x="4258" y="3511"/>
                  <a:ext cx="250" cy="2"/>
                </a:xfrm>
                <a:prstGeom prst="rect">
                  <a:avLst/>
                </a:prstGeom>
                <a:solidFill>
                  <a:srgbClr val="7878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22" name="Rectangle 210"/>
                <p:cNvSpPr>
                  <a:spLocks noChangeArrowheads="1"/>
                </p:cNvSpPr>
                <p:nvPr/>
              </p:nvSpPr>
              <p:spPr bwMode="auto">
                <a:xfrm>
                  <a:off x="4258" y="3513"/>
                  <a:ext cx="250" cy="1"/>
                </a:xfrm>
                <a:prstGeom prst="rect">
                  <a:avLst/>
                </a:prstGeom>
                <a:solidFill>
                  <a:srgbClr val="7676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23" name="Rectangle 211"/>
                <p:cNvSpPr>
                  <a:spLocks noChangeArrowheads="1"/>
                </p:cNvSpPr>
                <p:nvPr/>
              </p:nvSpPr>
              <p:spPr bwMode="auto">
                <a:xfrm>
                  <a:off x="4258" y="3514"/>
                  <a:ext cx="250" cy="2"/>
                </a:xfrm>
                <a:prstGeom prst="rect">
                  <a:avLst/>
                </a:prstGeom>
                <a:solidFill>
                  <a:srgbClr val="75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24" name="Rectangle 212"/>
                <p:cNvSpPr>
                  <a:spLocks noChangeArrowheads="1"/>
                </p:cNvSpPr>
                <p:nvPr/>
              </p:nvSpPr>
              <p:spPr bwMode="auto">
                <a:xfrm>
                  <a:off x="4258" y="3516"/>
                  <a:ext cx="250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25" name="Rectangle 213"/>
                <p:cNvSpPr>
                  <a:spLocks noChangeArrowheads="1"/>
                </p:cNvSpPr>
                <p:nvPr/>
              </p:nvSpPr>
              <p:spPr bwMode="auto">
                <a:xfrm>
                  <a:off x="4258" y="3517"/>
                  <a:ext cx="250" cy="2"/>
                </a:xfrm>
                <a:prstGeom prst="rect">
                  <a:avLst/>
                </a:prstGeom>
                <a:solidFill>
                  <a:srgbClr val="7272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26" name="Rectangle 214"/>
                <p:cNvSpPr>
                  <a:spLocks noChangeArrowheads="1"/>
                </p:cNvSpPr>
                <p:nvPr/>
              </p:nvSpPr>
              <p:spPr bwMode="auto">
                <a:xfrm>
                  <a:off x="4258" y="3519"/>
                  <a:ext cx="250" cy="2"/>
                </a:xfrm>
                <a:prstGeom prst="rect">
                  <a:avLst/>
                </a:prstGeom>
                <a:solidFill>
                  <a:srgbClr val="7171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27" name="Rectangle 215"/>
                <p:cNvSpPr>
                  <a:spLocks noChangeArrowheads="1"/>
                </p:cNvSpPr>
                <p:nvPr/>
              </p:nvSpPr>
              <p:spPr bwMode="auto">
                <a:xfrm>
                  <a:off x="4258" y="3521"/>
                  <a:ext cx="250" cy="1"/>
                </a:xfrm>
                <a:prstGeom prst="rect">
                  <a:avLst/>
                </a:prstGeom>
                <a:solidFill>
                  <a:srgbClr val="6F6F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28" name="Rectangle 216"/>
                <p:cNvSpPr>
                  <a:spLocks noChangeArrowheads="1"/>
                </p:cNvSpPr>
                <p:nvPr/>
              </p:nvSpPr>
              <p:spPr bwMode="auto">
                <a:xfrm>
                  <a:off x="4258" y="3522"/>
                  <a:ext cx="250" cy="2"/>
                </a:xfrm>
                <a:prstGeom prst="rect">
                  <a:avLst/>
                </a:prstGeom>
                <a:solidFill>
                  <a:srgbClr val="6E6E6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29" name="Rectangle 217"/>
                <p:cNvSpPr>
                  <a:spLocks noChangeArrowheads="1"/>
                </p:cNvSpPr>
                <p:nvPr/>
              </p:nvSpPr>
              <p:spPr bwMode="auto">
                <a:xfrm>
                  <a:off x="4258" y="3524"/>
                  <a:ext cx="250" cy="1"/>
                </a:xfrm>
                <a:prstGeom prst="rect">
                  <a:avLst/>
                </a:prstGeom>
                <a:solidFill>
                  <a:srgbClr val="6C6C6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30" name="Rectangle 218"/>
                <p:cNvSpPr>
                  <a:spLocks noChangeArrowheads="1"/>
                </p:cNvSpPr>
                <p:nvPr/>
              </p:nvSpPr>
              <p:spPr bwMode="auto">
                <a:xfrm>
                  <a:off x="4258" y="3525"/>
                  <a:ext cx="250" cy="2"/>
                </a:xfrm>
                <a:prstGeom prst="rect">
                  <a:avLst/>
                </a:prstGeom>
                <a:solidFill>
                  <a:srgbClr val="6B6B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31" name="Rectangle 219"/>
                <p:cNvSpPr>
                  <a:spLocks noChangeArrowheads="1"/>
                </p:cNvSpPr>
                <p:nvPr/>
              </p:nvSpPr>
              <p:spPr bwMode="auto">
                <a:xfrm>
                  <a:off x="4258" y="3527"/>
                  <a:ext cx="250" cy="2"/>
                </a:xfrm>
                <a:prstGeom prst="rect">
                  <a:avLst/>
                </a:prstGeom>
                <a:solidFill>
                  <a:srgbClr val="6A6A6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32" name="Rectangle 220"/>
                <p:cNvSpPr>
                  <a:spLocks noChangeArrowheads="1"/>
                </p:cNvSpPr>
                <p:nvPr/>
              </p:nvSpPr>
              <p:spPr bwMode="auto">
                <a:xfrm>
                  <a:off x="4258" y="3529"/>
                  <a:ext cx="250" cy="1"/>
                </a:xfrm>
                <a:prstGeom prst="rect">
                  <a:avLst/>
                </a:prstGeom>
                <a:solidFill>
                  <a:srgbClr val="6969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33" name="Rectangle 221"/>
                <p:cNvSpPr>
                  <a:spLocks noChangeArrowheads="1"/>
                </p:cNvSpPr>
                <p:nvPr/>
              </p:nvSpPr>
              <p:spPr bwMode="auto">
                <a:xfrm>
                  <a:off x="4258" y="3530"/>
                  <a:ext cx="250" cy="2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34" name="Rectangle 222"/>
                <p:cNvSpPr>
                  <a:spLocks noChangeArrowheads="1"/>
                </p:cNvSpPr>
                <p:nvPr/>
              </p:nvSpPr>
              <p:spPr bwMode="auto">
                <a:xfrm>
                  <a:off x="4258" y="3532"/>
                  <a:ext cx="250" cy="2"/>
                </a:xfrm>
                <a:prstGeom prst="rect">
                  <a:avLst/>
                </a:prstGeom>
                <a:solidFill>
                  <a:srgbClr val="6666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35" name="Rectangle 223"/>
                <p:cNvSpPr>
                  <a:spLocks noChangeArrowheads="1"/>
                </p:cNvSpPr>
                <p:nvPr/>
              </p:nvSpPr>
              <p:spPr bwMode="auto">
                <a:xfrm>
                  <a:off x="4258" y="3534"/>
                  <a:ext cx="250" cy="1"/>
                </a:xfrm>
                <a:prstGeom prst="rect">
                  <a:avLst/>
                </a:prstGeom>
                <a:solidFill>
                  <a:srgbClr val="65656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36" name="Rectangle 224"/>
                <p:cNvSpPr>
                  <a:spLocks noChangeArrowheads="1"/>
                </p:cNvSpPr>
                <p:nvPr/>
              </p:nvSpPr>
              <p:spPr bwMode="auto">
                <a:xfrm>
                  <a:off x="4258" y="3535"/>
                  <a:ext cx="250" cy="2"/>
                </a:xfrm>
                <a:prstGeom prst="rect">
                  <a:avLst/>
                </a:prstGeom>
                <a:solidFill>
                  <a:srgbClr val="6464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37" name="Rectangle 225"/>
                <p:cNvSpPr>
                  <a:spLocks noChangeArrowheads="1"/>
                </p:cNvSpPr>
                <p:nvPr/>
              </p:nvSpPr>
              <p:spPr bwMode="auto">
                <a:xfrm>
                  <a:off x="4258" y="3537"/>
                  <a:ext cx="250" cy="1"/>
                </a:xfrm>
                <a:prstGeom prst="rect">
                  <a:avLst/>
                </a:prstGeom>
                <a:solidFill>
                  <a:srgbClr val="63636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38" name="Rectangle 226"/>
                <p:cNvSpPr>
                  <a:spLocks noChangeArrowheads="1"/>
                </p:cNvSpPr>
                <p:nvPr/>
              </p:nvSpPr>
              <p:spPr bwMode="auto">
                <a:xfrm>
                  <a:off x="4258" y="3538"/>
                  <a:ext cx="250" cy="2"/>
                </a:xfrm>
                <a:prstGeom prst="rect">
                  <a:avLst/>
                </a:prstGeom>
                <a:solidFill>
                  <a:srgbClr val="6262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39" name="Rectangle 227"/>
                <p:cNvSpPr>
                  <a:spLocks noChangeArrowheads="1"/>
                </p:cNvSpPr>
                <p:nvPr/>
              </p:nvSpPr>
              <p:spPr bwMode="auto">
                <a:xfrm>
                  <a:off x="4258" y="3540"/>
                  <a:ext cx="250" cy="2"/>
                </a:xfrm>
                <a:prstGeom prst="rect">
                  <a:avLst/>
                </a:prstGeom>
                <a:solidFill>
                  <a:srgbClr val="61616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40" name="Rectangle 228"/>
                <p:cNvSpPr>
                  <a:spLocks noChangeArrowheads="1"/>
                </p:cNvSpPr>
                <p:nvPr/>
              </p:nvSpPr>
              <p:spPr bwMode="auto">
                <a:xfrm>
                  <a:off x="4258" y="3542"/>
                  <a:ext cx="250" cy="1"/>
                </a:xfrm>
                <a:prstGeom prst="rect">
                  <a:avLst/>
                </a:prstGeom>
                <a:solidFill>
                  <a:srgbClr val="6060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41" name="Rectangle 229"/>
                <p:cNvSpPr>
                  <a:spLocks noChangeArrowheads="1"/>
                </p:cNvSpPr>
                <p:nvPr/>
              </p:nvSpPr>
              <p:spPr bwMode="auto">
                <a:xfrm>
                  <a:off x="4258" y="3543"/>
                  <a:ext cx="250" cy="2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42" name="Rectangle 230"/>
                <p:cNvSpPr>
                  <a:spLocks noChangeArrowheads="1"/>
                </p:cNvSpPr>
                <p:nvPr/>
              </p:nvSpPr>
              <p:spPr bwMode="auto">
                <a:xfrm>
                  <a:off x="4258" y="3545"/>
                  <a:ext cx="250" cy="1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43" name="Rectangle 231"/>
                <p:cNvSpPr>
                  <a:spLocks noChangeArrowheads="1"/>
                </p:cNvSpPr>
                <p:nvPr/>
              </p:nvSpPr>
              <p:spPr bwMode="auto">
                <a:xfrm>
                  <a:off x="4258" y="3546"/>
                  <a:ext cx="250" cy="2"/>
                </a:xfrm>
                <a:prstGeom prst="rect">
                  <a:avLst/>
                </a:prstGeom>
                <a:solidFill>
                  <a:srgbClr val="5E5E5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44" name="Rectangle 232"/>
                <p:cNvSpPr>
                  <a:spLocks noChangeArrowheads="1"/>
                </p:cNvSpPr>
                <p:nvPr/>
              </p:nvSpPr>
              <p:spPr bwMode="auto">
                <a:xfrm>
                  <a:off x="4258" y="3548"/>
                  <a:ext cx="250" cy="2"/>
                </a:xfrm>
                <a:prstGeom prst="rect">
                  <a:avLst/>
                </a:prstGeom>
                <a:solidFill>
                  <a:srgbClr val="5D5D5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45" name="Rectangle 233"/>
                <p:cNvSpPr>
                  <a:spLocks noChangeArrowheads="1"/>
                </p:cNvSpPr>
                <p:nvPr/>
              </p:nvSpPr>
              <p:spPr bwMode="auto">
                <a:xfrm>
                  <a:off x="4258" y="3550"/>
                  <a:ext cx="250" cy="1"/>
                </a:xfrm>
                <a:prstGeom prst="rect">
                  <a:avLst/>
                </a:prstGeom>
                <a:solidFill>
                  <a:srgbClr val="5D5D5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46" name="Rectangle 234"/>
                <p:cNvSpPr>
                  <a:spLocks noChangeArrowheads="1"/>
                </p:cNvSpPr>
                <p:nvPr/>
              </p:nvSpPr>
              <p:spPr bwMode="auto">
                <a:xfrm>
                  <a:off x="4258" y="3551"/>
                  <a:ext cx="250" cy="2"/>
                </a:xfrm>
                <a:prstGeom prst="rect">
                  <a:avLst/>
                </a:prstGeom>
                <a:solidFill>
                  <a:srgbClr val="5C5C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47" name="Rectangle 235"/>
                <p:cNvSpPr>
                  <a:spLocks noChangeArrowheads="1"/>
                </p:cNvSpPr>
                <p:nvPr/>
              </p:nvSpPr>
              <p:spPr bwMode="auto">
                <a:xfrm>
                  <a:off x="4258" y="3553"/>
                  <a:ext cx="250" cy="1"/>
                </a:xfrm>
                <a:prstGeom prst="rect">
                  <a:avLst/>
                </a:prstGeom>
                <a:solidFill>
                  <a:srgbClr val="5B5B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48" name="Rectangle 236"/>
                <p:cNvSpPr>
                  <a:spLocks noChangeArrowheads="1"/>
                </p:cNvSpPr>
                <p:nvPr/>
              </p:nvSpPr>
              <p:spPr bwMode="auto">
                <a:xfrm>
                  <a:off x="4258" y="3554"/>
                  <a:ext cx="250" cy="2"/>
                </a:xfrm>
                <a:prstGeom prst="rect">
                  <a:avLst/>
                </a:prstGeom>
                <a:solidFill>
                  <a:srgbClr val="5B5B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49" name="Rectangle 237"/>
                <p:cNvSpPr>
                  <a:spLocks noChangeArrowheads="1"/>
                </p:cNvSpPr>
                <p:nvPr/>
              </p:nvSpPr>
              <p:spPr bwMode="auto">
                <a:xfrm>
                  <a:off x="4258" y="3556"/>
                  <a:ext cx="250" cy="2"/>
                </a:xfrm>
                <a:prstGeom prst="rect">
                  <a:avLst/>
                </a:prstGeom>
                <a:solidFill>
                  <a:srgbClr val="5A5A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50" name="Rectangle 238"/>
                <p:cNvSpPr>
                  <a:spLocks noChangeArrowheads="1"/>
                </p:cNvSpPr>
                <p:nvPr/>
              </p:nvSpPr>
              <p:spPr bwMode="auto">
                <a:xfrm>
                  <a:off x="4258" y="3558"/>
                  <a:ext cx="250" cy="1"/>
                </a:xfrm>
                <a:prstGeom prst="rect">
                  <a:avLst/>
                </a:prstGeom>
                <a:solidFill>
                  <a:srgbClr val="5A5A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51" name="Rectangle 239"/>
                <p:cNvSpPr>
                  <a:spLocks noChangeArrowheads="1"/>
                </p:cNvSpPr>
                <p:nvPr/>
              </p:nvSpPr>
              <p:spPr bwMode="auto">
                <a:xfrm>
                  <a:off x="4258" y="3559"/>
                  <a:ext cx="250" cy="2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52" name="Rectangle 240"/>
                <p:cNvSpPr>
                  <a:spLocks noChangeArrowheads="1"/>
                </p:cNvSpPr>
                <p:nvPr/>
              </p:nvSpPr>
              <p:spPr bwMode="auto">
                <a:xfrm>
                  <a:off x="4258" y="3561"/>
                  <a:ext cx="250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53" name="Rectangle 241"/>
                <p:cNvSpPr>
                  <a:spLocks noChangeArrowheads="1"/>
                </p:cNvSpPr>
                <p:nvPr/>
              </p:nvSpPr>
              <p:spPr bwMode="auto">
                <a:xfrm>
                  <a:off x="4258" y="3562"/>
                  <a:ext cx="250" cy="2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54" name="Rectangle 242"/>
                <p:cNvSpPr>
                  <a:spLocks noChangeArrowheads="1"/>
                </p:cNvSpPr>
                <p:nvPr/>
              </p:nvSpPr>
              <p:spPr bwMode="auto">
                <a:xfrm>
                  <a:off x="4258" y="3564"/>
                  <a:ext cx="250" cy="2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55" name="Rectangle 243"/>
                <p:cNvSpPr>
                  <a:spLocks noChangeArrowheads="1"/>
                </p:cNvSpPr>
                <p:nvPr/>
              </p:nvSpPr>
              <p:spPr bwMode="auto">
                <a:xfrm>
                  <a:off x="4258" y="3566"/>
                  <a:ext cx="250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56" name="Rectangle 244"/>
                <p:cNvSpPr>
                  <a:spLocks noChangeArrowheads="1"/>
                </p:cNvSpPr>
                <p:nvPr/>
              </p:nvSpPr>
              <p:spPr bwMode="auto">
                <a:xfrm>
                  <a:off x="4258" y="3567"/>
                  <a:ext cx="250" cy="2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57" name="Rectangle 245"/>
                <p:cNvSpPr>
                  <a:spLocks noChangeArrowheads="1"/>
                </p:cNvSpPr>
                <p:nvPr/>
              </p:nvSpPr>
              <p:spPr bwMode="auto">
                <a:xfrm>
                  <a:off x="4258" y="3569"/>
                  <a:ext cx="250" cy="2"/>
                </a:xfrm>
                <a:prstGeom prst="rect">
                  <a:avLst/>
                </a:prstGeom>
                <a:solidFill>
                  <a:srgbClr val="5A5A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58" name="Rectangle 246"/>
                <p:cNvSpPr>
                  <a:spLocks noChangeArrowheads="1"/>
                </p:cNvSpPr>
                <p:nvPr/>
              </p:nvSpPr>
              <p:spPr bwMode="auto">
                <a:xfrm>
                  <a:off x="4258" y="3571"/>
                  <a:ext cx="250" cy="1"/>
                </a:xfrm>
                <a:prstGeom prst="rect">
                  <a:avLst/>
                </a:prstGeom>
                <a:solidFill>
                  <a:srgbClr val="5A5A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59" name="Rectangle 247"/>
                <p:cNvSpPr>
                  <a:spLocks noChangeArrowheads="1"/>
                </p:cNvSpPr>
                <p:nvPr/>
              </p:nvSpPr>
              <p:spPr bwMode="auto">
                <a:xfrm>
                  <a:off x="4258" y="3572"/>
                  <a:ext cx="250" cy="2"/>
                </a:xfrm>
                <a:prstGeom prst="rect">
                  <a:avLst/>
                </a:prstGeom>
                <a:solidFill>
                  <a:srgbClr val="5B5B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60" name="Rectangle 248"/>
                <p:cNvSpPr>
                  <a:spLocks noChangeArrowheads="1"/>
                </p:cNvSpPr>
                <p:nvPr/>
              </p:nvSpPr>
              <p:spPr bwMode="auto">
                <a:xfrm>
                  <a:off x="4258" y="3574"/>
                  <a:ext cx="250" cy="1"/>
                </a:xfrm>
                <a:prstGeom prst="rect">
                  <a:avLst/>
                </a:prstGeom>
                <a:solidFill>
                  <a:srgbClr val="5B5B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61" name="Rectangle 249"/>
                <p:cNvSpPr>
                  <a:spLocks noChangeArrowheads="1"/>
                </p:cNvSpPr>
                <p:nvPr/>
              </p:nvSpPr>
              <p:spPr bwMode="auto">
                <a:xfrm>
                  <a:off x="4258" y="3575"/>
                  <a:ext cx="250" cy="2"/>
                </a:xfrm>
                <a:prstGeom prst="rect">
                  <a:avLst/>
                </a:prstGeom>
                <a:solidFill>
                  <a:srgbClr val="5C5C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62" name="Rectangle 250"/>
                <p:cNvSpPr>
                  <a:spLocks noChangeArrowheads="1"/>
                </p:cNvSpPr>
                <p:nvPr/>
              </p:nvSpPr>
              <p:spPr bwMode="auto">
                <a:xfrm>
                  <a:off x="4258" y="3577"/>
                  <a:ext cx="250" cy="2"/>
                </a:xfrm>
                <a:prstGeom prst="rect">
                  <a:avLst/>
                </a:prstGeom>
                <a:solidFill>
                  <a:srgbClr val="5D5D5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63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58" y="3579"/>
                  <a:ext cx="250" cy="1"/>
                </a:xfrm>
                <a:prstGeom prst="rect">
                  <a:avLst/>
                </a:prstGeom>
                <a:solidFill>
                  <a:srgbClr val="5D5D5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64" name="Rectangle 252"/>
                <p:cNvSpPr>
                  <a:spLocks noChangeArrowheads="1"/>
                </p:cNvSpPr>
                <p:nvPr/>
              </p:nvSpPr>
              <p:spPr bwMode="auto">
                <a:xfrm>
                  <a:off x="4258" y="3580"/>
                  <a:ext cx="250" cy="2"/>
                </a:xfrm>
                <a:prstGeom prst="rect">
                  <a:avLst/>
                </a:prstGeom>
                <a:solidFill>
                  <a:srgbClr val="5E5E5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65" name="Rectangle 253"/>
                <p:cNvSpPr>
                  <a:spLocks noChangeArrowheads="1"/>
                </p:cNvSpPr>
                <p:nvPr/>
              </p:nvSpPr>
              <p:spPr bwMode="auto">
                <a:xfrm>
                  <a:off x="4258" y="3582"/>
                  <a:ext cx="250" cy="1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66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58" y="3583"/>
                  <a:ext cx="250" cy="2"/>
                </a:xfrm>
                <a:prstGeom prst="rect">
                  <a:avLst/>
                </a:prstGeom>
                <a:solidFill>
                  <a:srgbClr val="6060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67" name="Rectangle 255"/>
                <p:cNvSpPr>
                  <a:spLocks noChangeArrowheads="1"/>
                </p:cNvSpPr>
                <p:nvPr/>
              </p:nvSpPr>
              <p:spPr bwMode="auto">
                <a:xfrm>
                  <a:off x="4258" y="3585"/>
                  <a:ext cx="250" cy="2"/>
                </a:xfrm>
                <a:prstGeom prst="rect">
                  <a:avLst/>
                </a:prstGeom>
                <a:solidFill>
                  <a:srgbClr val="6060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68" name="Rectangle 256"/>
                <p:cNvSpPr>
                  <a:spLocks noChangeArrowheads="1"/>
                </p:cNvSpPr>
                <p:nvPr/>
              </p:nvSpPr>
              <p:spPr bwMode="auto">
                <a:xfrm>
                  <a:off x="4258" y="3587"/>
                  <a:ext cx="250" cy="1"/>
                </a:xfrm>
                <a:prstGeom prst="rect">
                  <a:avLst/>
                </a:prstGeom>
                <a:solidFill>
                  <a:srgbClr val="61616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69" name="Rectangle 257"/>
                <p:cNvSpPr>
                  <a:spLocks noChangeArrowheads="1"/>
                </p:cNvSpPr>
                <p:nvPr/>
              </p:nvSpPr>
              <p:spPr bwMode="auto">
                <a:xfrm>
                  <a:off x="4258" y="3588"/>
                  <a:ext cx="250" cy="2"/>
                </a:xfrm>
                <a:prstGeom prst="rect">
                  <a:avLst/>
                </a:prstGeom>
                <a:solidFill>
                  <a:srgbClr val="6262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70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58" y="3590"/>
                  <a:ext cx="250" cy="1"/>
                </a:xfrm>
                <a:prstGeom prst="rect">
                  <a:avLst/>
                </a:prstGeom>
                <a:solidFill>
                  <a:srgbClr val="63636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71" name="Rectangle 259"/>
                <p:cNvSpPr>
                  <a:spLocks noChangeArrowheads="1"/>
                </p:cNvSpPr>
                <p:nvPr/>
              </p:nvSpPr>
              <p:spPr bwMode="auto">
                <a:xfrm>
                  <a:off x="4258" y="3591"/>
                  <a:ext cx="250" cy="2"/>
                </a:xfrm>
                <a:prstGeom prst="rect">
                  <a:avLst/>
                </a:prstGeom>
                <a:solidFill>
                  <a:srgbClr val="6464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72" name="Rectangle 260"/>
                <p:cNvSpPr>
                  <a:spLocks noChangeArrowheads="1"/>
                </p:cNvSpPr>
                <p:nvPr/>
              </p:nvSpPr>
              <p:spPr bwMode="auto">
                <a:xfrm>
                  <a:off x="4258" y="3593"/>
                  <a:ext cx="250" cy="2"/>
                </a:xfrm>
                <a:prstGeom prst="rect">
                  <a:avLst/>
                </a:prstGeom>
                <a:solidFill>
                  <a:srgbClr val="65656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73" name="Rectangle 261"/>
                <p:cNvSpPr>
                  <a:spLocks noChangeArrowheads="1"/>
                </p:cNvSpPr>
                <p:nvPr/>
              </p:nvSpPr>
              <p:spPr bwMode="auto">
                <a:xfrm>
                  <a:off x="4258" y="3595"/>
                  <a:ext cx="250" cy="1"/>
                </a:xfrm>
                <a:prstGeom prst="rect">
                  <a:avLst/>
                </a:prstGeom>
                <a:solidFill>
                  <a:srgbClr val="6666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74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58" y="3596"/>
                  <a:ext cx="250" cy="2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75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58" y="3598"/>
                  <a:ext cx="250" cy="1"/>
                </a:xfrm>
                <a:prstGeom prst="rect">
                  <a:avLst/>
                </a:prstGeom>
                <a:solidFill>
                  <a:srgbClr val="6969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76" name="Rectangle 264"/>
                <p:cNvSpPr>
                  <a:spLocks noChangeArrowheads="1"/>
                </p:cNvSpPr>
                <p:nvPr/>
              </p:nvSpPr>
              <p:spPr bwMode="auto">
                <a:xfrm>
                  <a:off x="4258" y="3599"/>
                  <a:ext cx="250" cy="2"/>
                </a:xfrm>
                <a:prstGeom prst="rect">
                  <a:avLst/>
                </a:prstGeom>
                <a:solidFill>
                  <a:srgbClr val="6A6A6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77" name="Rectangle 265"/>
                <p:cNvSpPr>
                  <a:spLocks noChangeArrowheads="1"/>
                </p:cNvSpPr>
                <p:nvPr/>
              </p:nvSpPr>
              <p:spPr bwMode="auto">
                <a:xfrm>
                  <a:off x="4258" y="3601"/>
                  <a:ext cx="250" cy="2"/>
                </a:xfrm>
                <a:prstGeom prst="rect">
                  <a:avLst/>
                </a:prstGeom>
                <a:solidFill>
                  <a:srgbClr val="6B6B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78" name="Rectangle 266"/>
                <p:cNvSpPr>
                  <a:spLocks noChangeArrowheads="1"/>
                </p:cNvSpPr>
                <p:nvPr/>
              </p:nvSpPr>
              <p:spPr bwMode="auto">
                <a:xfrm>
                  <a:off x="4258" y="3603"/>
                  <a:ext cx="250" cy="1"/>
                </a:xfrm>
                <a:prstGeom prst="rect">
                  <a:avLst/>
                </a:prstGeom>
                <a:solidFill>
                  <a:srgbClr val="6C6C6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79" name="Rectangle 267"/>
                <p:cNvSpPr>
                  <a:spLocks noChangeArrowheads="1"/>
                </p:cNvSpPr>
                <p:nvPr/>
              </p:nvSpPr>
              <p:spPr bwMode="auto">
                <a:xfrm>
                  <a:off x="4258" y="3604"/>
                  <a:ext cx="250" cy="2"/>
                </a:xfrm>
                <a:prstGeom prst="rect">
                  <a:avLst/>
                </a:prstGeom>
                <a:solidFill>
                  <a:srgbClr val="6E6E6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80" name="Rectangle 268"/>
                <p:cNvSpPr>
                  <a:spLocks noChangeArrowheads="1"/>
                </p:cNvSpPr>
                <p:nvPr/>
              </p:nvSpPr>
              <p:spPr bwMode="auto">
                <a:xfrm>
                  <a:off x="4258" y="3606"/>
                  <a:ext cx="250" cy="2"/>
                </a:xfrm>
                <a:prstGeom prst="rect">
                  <a:avLst/>
                </a:prstGeom>
                <a:solidFill>
                  <a:srgbClr val="6F6F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81" name="Rectangle 269"/>
                <p:cNvSpPr>
                  <a:spLocks noChangeArrowheads="1"/>
                </p:cNvSpPr>
                <p:nvPr/>
              </p:nvSpPr>
              <p:spPr bwMode="auto">
                <a:xfrm>
                  <a:off x="4258" y="3608"/>
                  <a:ext cx="250" cy="1"/>
                </a:xfrm>
                <a:prstGeom prst="rect">
                  <a:avLst/>
                </a:prstGeom>
                <a:solidFill>
                  <a:srgbClr val="7171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82" name="Rectangle 270"/>
                <p:cNvSpPr>
                  <a:spLocks noChangeArrowheads="1"/>
                </p:cNvSpPr>
                <p:nvPr/>
              </p:nvSpPr>
              <p:spPr bwMode="auto">
                <a:xfrm>
                  <a:off x="4258" y="3609"/>
                  <a:ext cx="250" cy="2"/>
                </a:xfrm>
                <a:prstGeom prst="rect">
                  <a:avLst/>
                </a:prstGeom>
                <a:solidFill>
                  <a:srgbClr val="7272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83" name="Rectangle 271"/>
                <p:cNvSpPr>
                  <a:spLocks noChangeArrowheads="1"/>
                </p:cNvSpPr>
                <p:nvPr/>
              </p:nvSpPr>
              <p:spPr bwMode="auto">
                <a:xfrm>
                  <a:off x="4258" y="3611"/>
                  <a:ext cx="250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84" name="Rectangle 272"/>
                <p:cNvSpPr>
                  <a:spLocks noChangeArrowheads="1"/>
                </p:cNvSpPr>
                <p:nvPr/>
              </p:nvSpPr>
              <p:spPr bwMode="auto">
                <a:xfrm>
                  <a:off x="4258" y="3612"/>
                  <a:ext cx="250" cy="2"/>
                </a:xfrm>
                <a:prstGeom prst="rect">
                  <a:avLst/>
                </a:prstGeom>
                <a:solidFill>
                  <a:srgbClr val="75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85" name="Rectangle 273"/>
                <p:cNvSpPr>
                  <a:spLocks noChangeArrowheads="1"/>
                </p:cNvSpPr>
                <p:nvPr/>
              </p:nvSpPr>
              <p:spPr bwMode="auto">
                <a:xfrm>
                  <a:off x="4258" y="3614"/>
                  <a:ext cx="250" cy="2"/>
                </a:xfrm>
                <a:prstGeom prst="rect">
                  <a:avLst/>
                </a:prstGeom>
                <a:solidFill>
                  <a:srgbClr val="7676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86" name="Rectangle 274"/>
                <p:cNvSpPr>
                  <a:spLocks noChangeArrowheads="1"/>
                </p:cNvSpPr>
                <p:nvPr/>
              </p:nvSpPr>
              <p:spPr bwMode="auto">
                <a:xfrm>
                  <a:off x="4258" y="3616"/>
                  <a:ext cx="250" cy="1"/>
                </a:xfrm>
                <a:prstGeom prst="rect">
                  <a:avLst/>
                </a:prstGeom>
                <a:solidFill>
                  <a:srgbClr val="7878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87" name="Rectangle 275"/>
                <p:cNvSpPr>
                  <a:spLocks noChangeArrowheads="1"/>
                </p:cNvSpPr>
                <p:nvPr/>
              </p:nvSpPr>
              <p:spPr bwMode="auto">
                <a:xfrm>
                  <a:off x="4258" y="3617"/>
                  <a:ext cx="250" cy="2"/>
                </a:xfrm>
                <a:prstGeom prst="rect">
                  <a:avLst/>
                </a:prstGeom>
                <a:solidFill>
                  <a:srgbClr val="7A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88" name="Rectangle 276"/>
                <p:cNvSpPr>
                  <a:spLocks noChangeArrowheads="1"/>
                </p:cNvSpPr>
                <p:nvPr/>
              </p:nvSpPr>
              <p:spPr bwMode="auto">
                <a:xfrm>
                  <a:off x="4258" y="3619"/>
                  <a:ext cx="250" cy="1"/>
                </a:xfrm>
                <a:prstGeom prst="rect">
                  <a:avLst/>
                </a:prstGeom>
                <a:solidFill>
                  <a:srgbClr val="7B7B7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89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58" y="3620"/>
                  <a:ext cx="250" cy="2"/>
                </a:xfrm>
                <a:prstGeom prst="rect">
                  <a:avLst/>
                </a:prstGeom>
                <a:solidFill>
                  <a:srgbClr val="7D7D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90" name="Rectangle 278"/>
                <p:cNvSpPr>
                  <a:spLocks noChangeArrowheads="1"/>
                </p:cNvSpPr>
                <p:nvPr/>
              </p:nvSpPr>
              <p:spPr bwMode="auto">
                <a:xfrm>
                  <a:off x="4258" y="3622"/>
                  <a:ext cx="250" cy="2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91" name="Rectangle 279"/>
                <p:cNvSpPr>
                  <a:spLocks noChangeArrowheads="1"/>
                </p:cNvSpPr>
                <p:nvPr/>
              </p:nvSpPr>
              <p:spPr bwMode="auto">
                <a:xfrm>
                  <a:off x="4258" y="3624"/>
                  <a:ext cx="250" cy="1"/>
                </a:xfrm>
                <a:prstGeom prst="rect">
                  <a:avLst/>
                </a:prstGeom>
                <a:solidFill>
                  <a:srgbClr val="81818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92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58" y="3625"/>
                  <a:ext cx="250" cy="2"/>
                </a:xfrm>
                <a:prstGeom prst="rect">
                  <a:avLst/>
                </a:prstGeom>
                <a:solidFill>
                  <a:srgbClr val="82828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93" name="Rectangle 281"/>
                <p:cNvSpPr>
                  <a:spLocks noChangeArrowheads="1"/>
                </p:cNvSpPr>
                <p:nvPr/>
              </p:nvSpPr>
              <p:spPr bwMode="auto">
                <a:xfrm>
                  <a:off x="4258" y="3627"/>
                  <a:ext cx="250" cy="1"/>
                </a:xfrm>
                <a:prstGeom prst="rect">
                  <a:avLst/>
                </a:prstGeom>
                <a:solidFill>
                  <a:srgbClr val="8484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94" name="Rectangle 282"/>
                <p:cNvSpPr>
                  <a:spLocks noChangeArrowheads="1"/>
                </p:cNvSpPr>
                <p:nvPr/>
              </p:nvSpPr>
              <p:spPr bwMode="auto">
                <a:xfrm>
                  <a:off x="4258" y="3628"/>
                  <a:ext cx="250" cy="2"/>
                </a:xfrm>
                <a:prstGeom prst="rect">
                  <a:avLst/>
                </a:prstGeom>
                <a:solidFill>
                  <a:srgbClr val="8585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95" name="Rectangle 283"/>
                <p:cNvSpPr>
                  <a:spLocks noChangeArrowheads="1"/>
                </p:cNvSpPr>
                <p:nvPr/>
              </p:nvSpPr>
              <p:spPr bwMode="auto">
                <a:xfrm>
                  <a:off x="4258" y="3630"/>
                  <a:ext cx="250" cy="2"/>
                </a:xfrm>
                <a:prstGeom prst="rect">
                  <a:avLst/>
                </a:prstGeom>
                <a:solidFill>
                  <a:srgbClr val="87878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96" name="Rectangle 284"/>
                <p:cNvSpPr>
                  <a:spLocks noChangeArrowheads="1"/>
                </p:cNvSpPr>
                <p:nvPr/>
              </p:nvSpPr>
              <p:spPr bwMode="auto">
                <a:xfrm>
                  <a:off x="4258" y="3632"/>
                  <a:ext cx="250" cy="1"/>
                </a:xfrm>
                <a:prstGeom prst="rect">
                  <a:avLst/>
                </a:prstGeom>
                <a:solidFill>
                  <a:srgbClr val="88888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97" name="Rectangle 285"/>
                <p:cNvSpPr>
                  <a:spLocks noChangeArrowheads="1"/>
                </p:cNvSpPr>
                <p:nvPr/>
              </p:nvSpPr>
              <p:spPr bwMode="auto">
                <a:xfrm>
                  <a:off x="4258" y="3633"/>
                  <a:ext cx="250" cy="2"/>
                </a:xfrm>
                <a:prstGeom prst="rect">
                  <a:avLst/>
                </a:prstGeom>
                <a:solidFill>
                  <a:srgbClr val="8A8A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98" name="Rectangle 286"/>
                <p:cNvSpPr>
                  <a:spLocks noChangeArrowheads="1"/>
                </p:cNvSpPr>
                <p:nvPr/>
              </p:nvSpPr>
              <p:spPr bwMode="auto">
                <a:xfrm>
                  <a:off x="4258" y="3635"/>
                  <a:ext cx="250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599" name="Rectangle 287"/>
                <p:cNvSpPr>
                  <a:spLocks noChangeArrowheads="1"/>
                </p:cNvSpPr>
                <p:nvPr/>
              </p:nvSpPr>
              <p:spPr bwMode="auto">
                <a:xfrm>
                  <a:off x="4258" y="3636"/>
                  <a:ext cx="250" cy="2"/>
                </a:xfrm>
                <a:prstGeom prst="rect">
                  <a:avLst/>
                </a:prstGeom>
                <a:solidFill>
                  <a:srgbClr val="8E8E8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00" name="Rectangle 288"/>
                <p:cNvSpPr>
                  <a:spLocks noChangeArrowheads="1"/>
                </p:cNvSpPr>
                <p:nvPr/>
              </p:nvSpPr>
              <p:spPr bwMode="auto">
                <a:xfrm>
                  <a:off x="4258" y="3638"/>
                  <a:ext cx="250" cy="2"/>
                </a:xfrm>
                <a:prstGeom prst="rect">
                  <a:avLst/>
                </a:prstGeom>
                <a:solidFill>
                  <a:srgbClr val="9090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01" name="Rectangle 289"/>
                <p:cNvSpPr>
                  <a:spLocks noChangeArrowheads="1"/>
                </p:cNvSpPr>
                <p:nvPr/>
              </p:nvSpPr>
              <p:spPr bwMode="auto">
                <a:xfrm>
                  <a:off x="4258" y="3640"/>
                  <a:ext cx="250" cy="1"/>
                </a:xfrm>
                <a:prstGeom prst="rect">
                  <a:avLst/>
                </a:prstGeom>
                <a:solidFill>
                  <a:srgbClr val="9191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02" name="Rectangle 290"/>
                <p:cNvSpPr>
                  <a:spLocks noChangeArrowheads="1"/>
                </p:cNvSpPr>
                <p:nvPr/>
              </p:nvSpPr>
              <p:spPr bwMode="auto">
                <a:xfrm>
                  <a:off x="4258" y="3641"/>
                  <a:ext cx="250" cy="2"/>
                </a:xfrm>
                <a:prstGeom prst="rect">
                  <a:avLst/>
                </a:prstGeom>
                <a:solidFill>
                  <a:srgbClr val="93939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03" name="Rectangle 291"/>
                <p:cNvSpPr>
                  <a:spLocks noChangeArrowheads="1"/>
                </p:cNvSpPr>
                <p:nvPr/>
              </p:nvSpPr>
              <p:spPr bwMode="auto">
                <a:xfrm>
                  <a:off x="4258" y="3643"/>
                  <a:ext cx="250" cy="2"/>
                </a:xfrm>
                <a:prstGeom prst="rect">
                  <a:avLst/>
                </a:prstGeom>
                <a:solidFill>
                  <a:srgbClr val="9494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04" name="Rectangle 292"/>
                <p:cNvSpPr>
                  <a:spLocks noChangeArrowheads="1"/>
                </p:cNvSpPr>
                <p:nvPr/>
              </p:nvSpPr>
              <p:spPr bwMode="auto">
                <a:xfrm>
                  <a:off x="4258" y="3645"/>
                  <a:ext cx="250" cy="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05" name="Rectangle 293"/>
                <p:cNvSpPr>
                  <a:spLocks noChangeArrowheads="1"/>
                </p:cNvSpPr>
                <p:nvPr/>
              </p:nvSpPr>
              <p:spPr bwMode="auto">
                <a:xfrm>
                  <a:off x="4258" y="3646"/>
                  <a:ext cx="250" cy="2"/>
                </a:xfrm>
                <a:prstGeom prst="rect">
                  <a:avLst/>
                </a:prstGeom>
                <a:solidFill>
                  <a:srgbClr val="97979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06" name="Rectangle 294"/>
                <p:cNvSpPr>
                  <a:spLocks noChangeArrowheads="1"/>
                </p:cNvSpPr>
                <p:nvPr/>
              </p:nvSpPr>
              <p:spPr bwMode="auto">
                <a:xfrm>
                  <a:off x="4258" y="3648"/>
                  <a:ext cx="250" cy="1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07" name="Rectangle 295"/>
                <p:cNvSpPr>
                  <a:spLocks noChangeArrowheads="1"/>
                </p:cNvSpPr>
                <p:nvPr/>
              </p:nvSpPr>
              <p:spPr bwMode="auto">
                <a:xfrm>
                  <a:off x="4258" y="3649"/>
                  <a:ext cx="250" cy="2"/>
                </a:xfrm>
                <a:prstGeom prst="rect">
                  <a:avLst/>
                </a:prstGeom>
                <a:solidFill>
                  <a:srgbClr val="9A9A9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08" name="Rectangle 296"/>
                <p:cNvSpPr>
                  <a:spLocks noChangeArrowheads="1"/>
                </p:cNvSpPr>
                <p:nvPr/>
              </p:nvSpPr>
              <p:spPr bwMode="auto">
                <a:xfrm>
                  <a:off x="4258" y="3651"/>
                  <a:ext cx="250" cy="2"/>
                </a:xfrm>
                <a:prstGeom prst="rect">
                  <a:avLst/>
                </a:prstGeom>
                <a:solidFill>
                  <a:srgbClr val="9C9C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09" name="Rectangle 297"/>
                <p:cNvSpPr>
                  <a:spLocks noChangeArrowheads="1"/>
                </p:cNvSpPr>
                <p:nvPr/>
              </p:nvSpPr>
              <p:spPr bwMode="auto">
                <a:xfrm>
                  <a:off x="4258" y="3653"/>
                  <a:ext cx="250" cy="1"/>
                </a:xfrm>
                <a:prstGeom prst="rect">
                  <a:avLst/>
                </a:prstGeom>
                <a:solidFill>
                  <a:srgbClr val="9E9E9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10" name="Rectangle 298"/>
                <p:cNvSpPr>
                  <a:spLocks noChangeArrowheads="1"/>
                </p:cNvSpPr>
                <p:nvPr/>
              </p:nvSpPr>
              <p:spPr bwMode="auto">
                <a:xfrm>
                  <a:off x="4258" y="3654"/>
                  <a:ext cx="250" cy="2"/>
                </a:xfrm>
                <a:prstGeom prst="rect">
                  <a:avLst/>
                </a:prstGeom>
                <a:solidFill>
                  <a:srgbClr val="9F9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11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58" y="3656"/>
                  <a:ext cx="250" cy="1"/>
                </a:xfrm>
                <a:prstGeom prst="rect">
                  <a:avLst/>
                </a:prstGeom>
                <a:solidFill>
                  <a:srgbClr val="A1A1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12" name="Rectangle 300"/>
                <p:cNvSpPr>
                  <a:spLocks noChangeArrowheads="1"/>
                </p:cNvSpPr>
                <p:nvPr/>
              </p:nvSpPr>
              <p:spPr bwMode="auto">
                <a:xfrm>
                  <a:off x="4258" y="3657"/>
                  <a:ext cx="250" cy="2"/>
                </a:xfrm>
                <a:prstGeom prst="rect">
                  <a:avLst/>
                </a:prstGeom>
                <a:solidFill>
                  <a:srgbClr val="A2A2A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13" name="Rectangle 301"/>
                <p:cNvSpPr>
                  <a:spLocks noChangeArrowheads="1"/>
                </p:cNvSpPr>
                <p:nvPr/>
              </p:nvSpPr>
              <p:spPr bwMode="auto">
                <a:xfrm>
                  <a:off x="4258" y="3659"/>
                  <a:ext cx="250" cy="2"/>
                </a:xfrm>
                <a:prstGeom prst="rect">
                  <a:avLst/>
                </a:prstGeom>
                <a:solidFill>
                  <a:srgbClr val="A4A4A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14" name="Rectangle 302"/>
                <p:cNvSpPr>
                  <a:spLocks noChangeArrowheads="1"/>
                </p:cNvSpPr>
                <p:nvPr/>
              </p:nvSpPr>
              <p:spPr bwMode="auto">
                <a:xfrm>
                  <a:off x="4258" y="3661"/>
                  <a:ext cx="250" cy="1"/>
                </a:xfrm>
                <a:prstGeom prst="rect">
                  <a:avLst/>
                </a:prstGeom>
                <a:solidFill>
                  <a:srgbClr val="A5A5A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15" name="Rectangle 303"/>
                <p:cNvSpPr>
                  <a:spLocks noChangeArrowheads="1"/>
                </p:cNvSpPr>
                <p:nvPr/>
              </p:nvSpPr>
              <p:spPr bwMode="auto">
                <a:xfrm>
                  <a:off x="4258" y="3662"/>
                  <a:ext cx="250" cy="2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16" name="Rectangle 304"/>
                <p:cNvSpPr>
                  <a:spLocks noChangeArrowheads="1"/>
                </p:cNvSpPr>
                <p:nvPr/>
              </p:nvSpPr>
              <p:spPr bwMode="auto">
                <a:xfrm>
                  <a:off x="4258" y="3664"/>
                  <a:ext cx="250" cy="1"/>
                </a:xfrm>
                <a:prstGeom prst="rect">
                  <a:avLst/>
                </a:prstGeom>
                <a:solidFill>
                  <a:srgbClr val="A8A8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17" name="Rectangle 305"/>
                <p:cNvSpPr>
                  <a:spLocks noChangeArrowheads="1"/>
                </p:cNvSpPr>
                <p:nvPr/>
              </p:nvSpPr>
              <p:spPr bwMode="auto">
                <a:xfrm>
                  <a:off x="4258" y="3665"/>
                  <a:ext cx="250" cy="2"/>
                </a:xfrm>
                <a:prstGeom prst="rect">
                  <a:avLst/>
                </a:prstGeom>
                <a:solidFill>
                  <a:srgbClr val="A9A9A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18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58" y="3667"/>
                  <a:ext cx="250" cy="2"/>
                </a:xfrm>
                <a:prstGeom prst="rect">
                  <a:avLst/>
                </a:prstGeom>
                <a:solidFill>
                  <a:srgbClr val="AAAA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19" name="Rectangle 307"/>
                <p:cNvSpPr>
                  <a:spLocks noChangeArrowheads="1"/>
                </p:cNvSpPr>
                <p:nvPr/>
              </p:nvSpPr>
              <p:spPr bwMode="auto">
                <a:xfrm>
                  <a:off x="4258" y="3669"/>
                  <a:ext cx="250" cy="1"/>
                </a:xfrm>
                <a:prstGeom prst="rect">
                  <a:avLst/>
                </a:prstGeom>
                <a:solidFill>
                  <a:srgbClr val="AB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20" name="Rectangle 308"/>
                <p:cNvSpPr>
                  <a:spLocks noChangeArrowheads="1"/>
                </p:cNvSpPr>
                <p:nvPr/>
              </p:nvSpPr>
              <p:spPr bwMode="auto">
                <a:xfrm>
                  <a:off x="4258" y="3670"/>
                  <a:ext cx="250" cy="2"/>
                </a:xfrm>
                <a:prstGeom prst="rect">
                  <a:avLst/>
                </a:prstGeom>
                <a:solidFill>
                  <a:srgbClr val="ACACA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21" name="Rectangle 309"/>
                <p:cNvSpPr>
                  <a:spLocks noChangeArrowheads="1"/>
                </p:cNvSpPr>
                <p:nvPr/>
              </p:nvSpPr>
              <p:spPr bwMode="auto">
                <a:xfrm>
                  <a:off x="4258" y="3672"/>
                  <a:ext cx="250" cy="1"/>
                </a:xfrm>
                <a:prstGeom prst="rect">
                  <a:avLst/>
                </a:prstGeom>
                <a:solidFill>
                  <a:srgbClr val="ADAD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22" name="Rectangle 310"/>
                <p:cNvSpPr>
                  <a:spLocks noChangeArrowheads="1"/>
                </p:cNvSpPr>
                <p:nvPr/>
              </p:nvSpPr>
              <p:spPr bwMode="auto">
                <a:xfrm>
                  <a:off x="4258" y="3673"/>
                  <a:ext cx="250" cy="2"/>
                </a:xfrm>
                <a:prstGeom prst="rect">
                  <a:avLst/>
                </a:prstGeom>
                <a:solidFill>
                  <a:srgbClr val="AFAF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23" name="Rectangle 311"/>
                <p:cNvSpPr>
                  <a:spLocks noChangeArrowheads="1"/>
                </p:cNvSpPr>
                <p:nvPr/>
              </p:nvSpPr>
              <p:spPr bwMode="auto">
                <a:xfrm>
                  <a:off x="4258" y="3675"/>
                  <a:ext cx="250" cy="2"/>
                </a:xfrm>
                <a:prstGeom prst="rect">
                  <a:avLst/>
                </a:prstGeom>
                <a:solidFill>
                  <a:srgbClr val="AFAF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24" name="Rectangle 312"/>
                <p:cNvSpPr>
                  <a:spLocks noChangeArrowheads="1"/>
                </p:cNvSpPr>
                <p:nvPr/>
              </p:nvSpPr>
              <p:spPr bwMode="auto">
                <a:xfrm>
                  <a:off x="4258" y="3677"/>
                  <a:ext cx="250" cy="1"/>
                </a:xfrm>
                <a:prstGeom prst="rect">
                  <a:avLst/>
                </a:prstGeom>
                <a:solidFill>
                  <a:srgbClr val="B1B1B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25" name="Rectangle 313"/>
                <p:cNvSpPr>
                  <a:spLocks noChangeArrowheads="1"/>
                </p:cNvSpPr>
                <p:nvPr/>
              </p:nvSpPr>
              <p:spPr bwMode="auto">
                <a:xfrm>
                  <a:off x="4258" y="3678"/>
                  <a:ext cx="250" cy="2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26" name="Rectangle 314"/>
                <p:cNvSpPr>
                  <a:spLocks noChangeArrowheads="1"/>
                </p:cNvSpPr>
                <p:nvPr/>
              </p:nvSpPr>
              <p:spPr bwMode="auto">
                <a:xfrm>
                  <a:off x="4258" y="3680"/>
                  <a:ext cx="250" cy="1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27" name="Rectangle 315"/>
                <p:cNvSpPr>
                  <a:spLocks noChangeArrowheads="1"/>
                </p:cNvSpPr>
                <p:nvPr/>
              </p:nvSpPr>
              <p:spPr bwMode="auto">
                <a:xfrm>
                  <a:off x="4258" y="3681"/>
                  <a:ext cx="250" cy="2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28" name="Rectangle 316"/>
                <p:cNvSpPr>
                  <a:spLocks noChangeArrowheads="1"/>
                </p:cNvSpPr>
                <p:nvPr/>
              </p:nvSpPr>
              <p:spPr bwMode="auto">
                <a:xfrm>
                  <a:off x="4258" y="3683"/>
                  <a:ext cx="250" cy="2"/>
                </a:xfrm>
                <a:prstGeom prst="rect">
                  <a:avLst/>
                </a:prstGeom>
                <a:solidFill>
                  <a:srgbClr val="B4B4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29" name="Rectangle 317"/>
                <p:cNvSpPr>
                  <a:spLocks noChangeArrowheads="1"/>
                </p:cNvSpPr>
                <p:nvPr/>
              </p:nvSpPr>
              <p:spPr bwMode="auto">
                <a:xfrm>
                  <a:off x="4258" y="3685"/>
                  <a:ext cx="250" cy="1"/>
                </a:xfrm>
                <a:prstGeom prst="rect">
                  <a:avLst/>
                </a:prstGeom>
                <a:solidFill>
                  <a:srgbClr val="B5B5B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30" name="Rectangle 318"/>
                <p:cNvSpPr>
                  <a:spLocks noChangeArrowheads="1"/>
                </p:cNvSpPr>
                <p:nvPr/>
              </p:nvSpPr>
              <p:spPr bwMode="auto">
                <a:xfrm>
                  <a:off x="4258" y="3686"/>
                  <a:ext cx="250" cy="2"/>
                </a:xfrm>
                <a:prstGeom prst="rect">
                  <a:avLst/>
                </a:prstGeom>
                <a:solidFill>
                  <a:srgbClr val="B6B6B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31" name="Rectangle 319"/>
                <p:cNvSpPr>
                  <a:spLocks noChangeArrowheads="1"/>
                </p:cNvSpPr>
                <p:nvPr/>
              </p:nvSpPr>
              <p:spPr bwMode="auto">
                <a:xfrm>
                  <a:off x="4258" y="3688"/>
                  <a:ext cx="250" cy="2"/>
                </a:xfrm>
                <a:prstGeom prst="rect">
                  <a:avLst/>
                </a:prstGeom>
                <a:solidFill>
                  <a:srgbClr val="B6B6B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32" name="Rectangle 320"/>
                <p:cNvSpPr>
                  <a:spLocks noChangeArrowheads="1"/>
                </p:cNvSpPr>
                <p:nvPr/>
              </p:nvSpPr>
              <p:spPr bwMode="auto">
                <a:xfrm>
                  <a:off x="4258" y="3690"/>
                  <a:ext cx="250" cy="1"/>
                </a:xfrm>
                <a:prstGeom prst="rect">
                  <a:avLst/>
                </a:prstGeom>
                <a:solidFill>
                  <a:srgbClr val="B7B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33" name="Rectangle 321"/>
                <p:cNvSpPr>
                  <a:spLocks noChangeArrowheads="1"/>
                </p:cNvSpPr>
                <p:nvPr/>
              </p:nvSpPr>
              <p:spPr bwMode="auto">
                <a:xfrm>
                  <a:off x="4258" y="3691"/>
                  <a:ext cx="250" cy="2"/>
                </a:xfrm>
                <a:prstGeom prst="rect">
                  <a:avLst/>
                </a:prstGeom>
                <a:solidFill>
                  <a:srgbClr val="B8B8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34" name="Rectangle 322"/>
                <p:cNvSpPr>
                  <a:spLocks noChangeArrowheads="1"/>
                </p:cNvSpPr>
                <p:nvPr/>
              </p:nvSpPr>
              <p:spPr bwMode="auto">
                <a:xfrm>
                  <a:off x="4258" y="3693"/>
                  <a:ext cx="250" cy="1"/>
                </a:xfrm>
                <a:prstGeom prst="rect">
                  <a:avLst/>
                </a:prstGeom>
                <a:solidFill>
                  <a:srgbClr val="B9B9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35" name="Rectangle 323"/>
                <p:cNvSpPr>
                  <a:spLocks noChangeArrowheads="1"/>
                </p:cNvSpPr>
                <p:nvPr/>
              </p:nvSpPr>
              <p:spPr bwMode="auto">
                <a:xfrm>
                  <a:off x="4258" y="3694"/>
                  <a:ext cx="250" cy="2"/>
                </a:xfrm>
                <a:prstGeom prst="rect">
                  <a:avLst/>
                </a:prstGeom>
                <a:solidFill>
                  <a:srgbClr val="B9B9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36" name="Rectangle 324"/>
                <p:cNvSpPr>
                  <a:spLocks noChangeArrowheads="1"/>
                </p:cNvSpPr>
                <p:nvPr/>
              </p:nvSpPr>
              <p:spPr bwMode="auto">
                <a:xfrm>
                  <a:off x="4258" y="3696"/>
                  <a:ext cx="250" cy="2"/>
                </a:xfrm>
                <a:prstGeom prst="rect">
                  <a:avLst/>
                </a:prstGeom>
                <a:solidFill>
                  <a:srgbClr val="BABA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37" name="Rectangle 325"/>
                <p:cNvSpPr>
                  <a:spLocks noChangeArrowheads="1"/>
                </p:cNvSpPr>
                <p:nvPr/>
              </p:nvSpPr>
              <p:spPr bwMode="auto">
                <a:xfrm>
                  <a:off x="4258" y="3698"/>
                  <a:ext cx="250" cy="1"/>
                </a:xfrm>
                <a:prstGeom prst="rect">
                  <a:avLst/>
                </a:prstGeom>
                <a:solidFill>
                  <a:srgbClr val="BABA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38" name="Rectangle 326"/>
                <p:cNvSpPr>
                  <a:spLocks noChangeArrowheads="1"/>
                </p:cNvSpPr>
                <p:nvPr/>
              </p:nvSpPr>
              <p:spPr bwMode="auto">
                <a:xfrm>
                  <a:off x="4258" y="3699"/>
                  <a:ext cx="250" cy="2"/>
                </a:xfrm>
                <a:prstGeom prst="rect">
                  <a:avLst/>
                </a:prstGeom>
                <a:solidFill>
                  <a:srgbClr val="BBBB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39" name="Rectangle 327"/>
                <p:cNvSpPr>
                  <a:spLocks noChangeArrowheads="1"/>
                </p:cNvSpPr>
                <p:nvPr/>
              </p:nvSpPr>
              <p:spPr bwMode="auto">
                <a:xfrm>
                  <a:off x="4258" y="3701"/>
                  <a:ext cx="250" cy="1"/>
                </a:xfrm>
                <a:prstGeom prst="rect">
                  <a:avLst/>
                </a:prstGeom>
                <a:solidFill>
                  <a:srgbClr val="BBBB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40" name="Rectangle 328"/>
                <p:cNvSpPr>
                  <a:spLocks noChangeArrowheads="1"/>
                </p:cNvSpPr>
                <p:nvPr/>
              </p:nvSpPr>
              <p:spPr bwMode="auto">
                <a:xfrm>
                  <a:off x="4258" y="3702"/>
                  <a:ext cx="250" cy="2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41" name="Rectangle 329"/>
                <p:cNvSpPr>
                  <a:spLocks noChangeArrowheads="1"/>
                </p:cNvSpPr>
                <p:nvPr/>
              </p:nvSpPr>
              <p:spPr bwMode="auto">
                <a:xfrm>
                  <a:off x="4258" y="3704"/>
                  <a:ext cx="250" cy="2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42" name="Rectangle 330"/>
                <p:cNvSpPr>
                  <a:spLocks noChangeArrowheads="1"/>
                </p:cNvSpPr>
                <p:nvPr/>
              </p:nvSpPr>
              <p:spPr bwMode="auto">
                <a:xfrm>
                  <a:off x="4258" y="3706"/>
                  <a:ext cx="250" cy="1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43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58" y="3707"/>
                  <a:ext cx="250" cy="2"/>
                </a:xfrm>
                <a:prstGeom prst="rect">
                  <a:avLst/>
                </a:prstGeom>
                <a:solidFill>
                  <a:srgbClr val="BDBD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44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58" y="3709"/>
                  <a:ext cx="250" cy="1"/>
                </a:xfrm>
                <a:prstGeom prst="rect">
                  <a:avLst/>
                </a:prstGeom>
                <a:solidFill>
                  <a:srgbClr val="BDBD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45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58" y="3710"/>
                  <a:ext cx="250" cy="2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46" name="Rectangle 334"/>
                <p:cNvSpPr>
                  <a:spLocks noChangeArrowheads="1"/>
                </p:cNvSpPr>
                <p:nvPr/>
              </p:nvSpPr>
              <p:spPr bwMode="auto">
                <a:xfrm>
                  <a:off x="4258" y="3712"/>
                  <a:ext cx="250" cy="2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47" name="Rectangle 335"/>
                <p:cNvSpPr>
                  <a:spLocks noChangeArrowheads="1"/>
                </p:cNvSpPr>
                <p:nvPr/>
              </p:nvSpPr>
              <p:spPr bwMode="auto">
                <a:xfrm>
                  <a:off x="4258" y="3714"/>
                  <a:ext cx="250" cy="1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48" name="Rectangle 336"/>
                <p:cNvSpPr>
                  <a:spLocks noChangeArrowheads="1"/>
                </p:cNvSpPr>
                <p:nvPr/>
              </p:nvSpPr>
              <p:spPr bwMode="auto">
                <a:xfrm>
                  <a:off x="4258" y="3715"/>
                  <a:ext cx="250" cy="2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49" name="Rectangle 337"/>
                <p:cNvSpPr>
                  <a:spLocks noChangeArrowheads="1"/>
                </p:cNvSpPr>
                <p:nvPr/>
              </p:nvSpPr>
              <p:spPr bwMode="auto">
                <a:xfrm>
                  <a:off x="4258" y="3717"/>
                  <a:ext cx="250" cy="1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50" name="Rectangle 338"/>
                <p:cNvSpPr>
                  <a:spLocks noChangeArrowheads="1"/>
                </p:cNvSpPr>
                <p:nvPr/>
              </p:nvSpPr>
              <p:spPr bwMode="auto">
                <a:xfrm>
                  <a:off x="4258" y="3718"/>
                  <a:ext cx="250" cy="2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651" name="Rectangle 339"/>
                <p:cNvSpPr>
                  <a:spLocks noChangeArrowheads="1"/>
                </p:cNvSpPr>
                <p:nvPr/>
              </p:nvSpPr>
              <p:spPr bwMode="auto">
                <a:xfrm>
                  <a:off x="4258" y="3720"/>
                  <a:ext cx="250" cy="2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53652" name="Rectangle 340"/>
              <p:cNvSpPr>
                <a:spLocks noChangeArrowheads="1"/>
              </p:cNvSpPr>
              <p:nvPr/>
            </p:nvSpPr>
            <p:spPr bwMode="auto">
              <a:xfrm>
                <a:off x="4258" y="3722"/>
                <a:ext cx="250" cy="1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653" name="Rectangle 341"/>
              <p:cNvSpPr>
                <a:spLocks noChangeArrowheads="1"/>
              </p:cNvSpPr>
              <p:nvPr/>
            </p:nvSpPr>
            <p:spPr bwMode="auto">
              <a:xfrm>
                <a:off x="4258" y="3723"/>
                <a:ext cx="250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53654" name="Freeform 342"/>
            <p:cNvSpPr>
              <a:spLocks/>
            </p:cNvSpPr>
            <p:nvPr/>
          </p:nvSpPr>
          <p:spPr bwMode="auto">
            <a:xfrm>
              <a:off x="4258" y="3403"/>
              <a:ext cx="247" cy="7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9"/>
                </a:cxn>
                <a:cxn ang="0">
                  <a:pos x="11" y="55"/>
                </a:cxn>
                <a:cxn ang="0">
                  <a:pos x="21" y="61"/>
                </a:cxn>
                <a:cxn ang="0">
                  <a:pos x="36" y="68"/>
                </a:cxn>
                <a:cxn ang="0">
                  <a:pos x="55" y="73"/>
                </a:cxn>
                <a:cxn ang="0">
                  <a:pos x="76" y="76"/>
                </a:cxn>
                <a:cxn ang="0">
                  <a:pos x="98" y="79"/>
                </a:cxn>
                <a:cxn ang="0">
                  <a:pos x="123" y="79"/>
                </a:cxn>
                <a:cxn ang="0">
                  <a:pos x="149" y="79"/>
                </a:cxn>
                <a:cxn ang="0">
                  <a:pos x="171" y="76"/>
                </a:cxn>
                <a:cxn ang="0">
                  <a:pos x="192" y="73"/>
                </a:cxn>
                <a:cxn ang="0">
                  <a:pos x="211" y="68"/>
                </a:cxn>
                <a:cxn ang="0">
                  <a:pos x="226" y="61"/>
                </a:cxn>
                <a:cxn ang="0">
                  <a:pos x="236" y="55"/>
                </a:cxn>
                <a:cxn ang="0">
                  <a:pos x="245" y="49"/>
                </a:cxn>
                <a:cxn ang="0">
                  <a:pos x="247" y="40"/>
                </a:cxn>
                <a:cxn ang="0">
                  <a:pos x="245" y="32"/>
                </a:cxn>
                <a:cxn ang="0">
                  <a:pos x="236" y="24"/>
                </a:cxn>
                <a:cxn ang="0">
                  <a:pos x="226" y="18"/>
                </a:cxn>
                <a:cxn ang="0">
                  <a:pos x="211" y="12"/>
                </a:cxn>
                <a:cxn ang="0">
                  <a:pos x="192" y="7"/>
                </a:cxn>
                <a:cxn ang="0">
                  <a:pos x="171" y="3"/>
                </a:cxn>
                <a:cxn ang="0">
                  <a:pos x="149" y="2"/>
                </a:cxn>
                <a:cxn ang="0">
                  <a:pos x="123" y="0"/>
                </a:cxn>
                <a:cxn ang="0">
                  <a:pos x="98" y="2"/>
                </a:cxn>
                <a:cxn ang="0">
                  <a:pos x="76" y="3"/>
                </a:cxn>
                <a:cxn ang="0">
                  <a:pos x="55" y="7"/>
                </a:cxn>
                <a:cxn ang="0">
                  <a:pos x="36" y="12"/>
                </a:cxn>
                <a:cxn ang="0">
                  <a:pos x="21" y="18"/>
                </a:cxn>
                <a:cxn ang="0">
                  <a:pos x="11" y="24"/>
                </a:cxn>
                <a:cxn ang="0">
                  <a:pos x="2" y="32"/>
                </a:cxn>
                <a:cxn ang="0">
                  <a:pos x="0" y="40"/>
                </a:cxn>
              </a:cxnLst>
              <a:rect l="0" t="0" r="r" b="b"/>
              <a:pathLst>
                <a:path w="247" h="79">
                  <a:moveTo>
                    <a:pt x="0" y="40"/>
                  </a:moveTo>
                  <a:lnTo>
                    <a:pt x="2" y="49"/>
                  </a:lnTo>
                  <a:lnTo>
                    <a:pt x="11" y="55"/>
                  </a:lnTo>
                  <a:lnTo>
                    <a:pt x="21" y="61"/>
                  </a:lnTo>
                  <a:lnTo>
                    <a:pt x="36" y="68"/>
                  </a:lnTo>
                  <a:lnTo>
                    <a:pt x="55" y="73"/>
                  </a:lnTo>
                  <a:lnTo>
                    <a:pt x="76" y="76"/>
                  </a:lnTo>
                  <a:lnTo>
                    <a:pt x="98" y="79"/>
                  </a:lnTo>
                  <a:lnTo>
                    <a:pt x="123" y="79"/>
                  </a:lnTo>
                  <a:lnTo>
                    <a:pt x="149" y="79"/>
                  </a:lnTo>
                  <a:lnTo>
                    <a:pt x="171" y="76"/>
                  </a:lnTo>
                  <a:lnTo>
                    <a:pt x="192" y="73"/>
                  </a:lnTo>
                  <a:lnTo>
                    <a:pt x="211" y="68"/>
                  </a:lnTo>
                  <a:lnTo>
                    <a:pt x="226" y="61"/>
                  </a:lnTo>
                  <a:lnTo>
                    <a:pt x="236" y="55"/>
                  </a:lnTo>
                  <a:lnTo>
                    <a:pt x="245" y="49"/>
                  </a:lnTo>
                  <a:lnTo>
                    <a:pt x="247" y="40"/>
                  </a:lnTo>
                  <a:lnTo>
                    <a:pt x="245" y="32"/>
                  </a:lnTo>
                  <a:lnTo>
                    <a:pt x="236" y="24"/>
                  </a:lnTo>
                  <a:lnTo>
                    <a:pt x="226" y="18"/>
                  </a:lnTo>
                  <a:lnTo>
                    <a:pt x="211" y="12"/>
                  </a:lnTo>
                  <a:lnTo>
                    <a:pt x="192" y="7"/>
                  </a:lnTo>
                  <a:lnTo>
                    <a:pt x="171" y="3"/>
                  </a:lnTo>
                  <a:lnTo>
                    <a:pt x="149" y="2"/>
                  </a:lnTo>
                  <a:lnTo>
                    <a:pt x="123" y="0"/>
                  </a:lnTo>
                  <a:lnTo>
                    <a:pt x="98" y="2"/>
                  </a:lnTo>
                  <a:lnTo>
                    <a:pt x="76" y="3"/>
                  </a:lnTo>
                  <a:lnTo>
                    <a:pt x="55" y="7"/>
                  </a:lnTo>
                  <a:lnTo>
                    <a:pt x="36" y="12"/>
                  </a:lnTo>
                  <a:lnTo>
                    <a:pt x="21" y="18"/>
                  </a:lnTo>
                  <a:lnTo>
                    <a:pt x="11" y="24"/>
                  </a:lnTo>
                  <a:lnTo>
                    <a:pt x="2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3655" name="Freeform 343"/>
            <p:cNvSpPr>
              <a:spLocks/>
            </p:cNvSpPr>
            <p:nvPr/>
          </p:nvSpPr>
          <p:spPr bwMode="auto">
            <a:xfrm>
              <a:off x="4258" y="3403"/>
              <a:ext cx="247" cy="319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98" y="2"/>
                </a:cxn>
                <a:cxn ang="0">
                  <a:pos x="76" y="3"/>
                </a:cxn>
                <a:cxn ang="0">
                  <a:pos x="55" y="7"/>
                </a:cxn>
                <a:cxn ang="0">
                  <a:pos x="36" y="12"/>
                </a:cxn>
                <a:cxn ang="0">
                  <a:pos x="21" y="18"/>
                </a:cxn>
                <a:cxn ang="0">
                  <a:pos x="11" y="24"/>
                </a:cxn>
                <a:cxn ang="0">
                  <a:pos x="2" y="32"/>
                </a:cxn>
                <a:cxn ang="0">
                  <a:pos x="0" y="40"/>
                </a:cxn>
                <a:cxn ang="0">
                  <a:pos x="0" y="278"/>
                </a:cxn>
                <a:cxn ang="0">
                  <a:pos x="2" y="287"/>
                </a:cxn>
                <a:cxn ang="0">
                  <a:pos x="11" y="295"/>
                </a:cxn>
                <a:cxn ang="0">
                  <a:pos x="21" y="301"/>
                </a:cxn>
                <a:cxn ang="0">
                  <a:pos x="36" y="307"/>
                </a:cxn>
                <a:cxn ang="0">
                  <a:pos x="55" y="312"/>
                </a:cxn>
                <a:cxn ang="0">
                  <a:pos x="76" y="315"/>
                </a:cxn>
                <a:cxn ang="0">
                  <a:pos x="98" y="319"/>
                </a:cxn>
                <a:cxn ang="0">
                  <a:pos x="123" y="319"/>
                </a:cxn>
                <a:cxn ang="0">
                  <a:pos x="149" y="319"/>
                </a:cxn>
                <a:cxn ang="0">
                  <a:pos x="171" y="315"/>
                </a:cxn>
                <a:cxn ang="0">
                  <a:pos x="192" y="312"/>
                </a:cxn>
                <a:cxn ang="0">
                  <a:pos x="211" y="307"/>
                </a:cxn>
                <a:cxn ang="0">
                  <a:pos x="226" y="301"/>
                </a:cxn>
                <a:cxn ang="0">
                  <a:pos x="236" y="295"/>
                </a:cxn>
                <a:cxn ang="0">
                  <a:pos x="245" y="287"/>
                </a:cxn>
                <a:cxn ang="0">
                  <a:pos x="247" y="278"/>
                </a:cxn>
                <a:cxn ang="0">
                  <a:pos x="247" y="40"/>
                </a:cxn>
                <a:cxn ang="0">
                  <a:pos x="245" y="32"/>
                </a:cxn>
                <a:cxn ang="0">
                  <a:pos x="236" y="24"/>
                </a:cxn>
                <a:cxn ang="0">
                  <a:pos x="226" y="18"/>
                </a:cxn>
                <a:cxn ang="0">
                  <a:pos x="211" y="12"/>
                </a:cxn>
                <a:cxn ang="0">
                  <a:pos x="192" y="7"/>
                </a:cxn>
                <a:cxn ang="0">
                  <a:pos x="171" y="3"/>
                </a:cxn>
                <a:cxn ang="0">
                  <a:pos x="149" y="2"/>
                </a:cxn>
                <a:cxn ang="0">
                  <a:pos x="123" y="0"/>
                </a:cxn>
              </a:cxnLst>
              <a:rect l="0" t="0" r="r" b="b"/>
              <a:pathLst>
                <a:path w="247" h="319">
                  <a:moveTo>
                    <a:pt x="123" y="0"/>
                  </a:moveTo>
                  <a:lnTo>
                    <a:pt x="98" y="2"/>
                  </a:lnTo>
                  <a:lnTo>
                    <a:pt x="76" y="3"/>
                  </a:lnTo>
                  <a:lnTo>
                    <a:pt x="55" y="7"/>
                  </a:lnTo>
                  <a:lnTo>
                    <a:pt x="36" y="12"/>
                  </a:lnTo>
                  <a:lnTo>
                    <a:pt x="21" y="18"/>
                  </a:lnTo>
                  <a:lnTo>
                    <a:pt x="11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278"/>
                  </a:lnTo>
                  <a:lnTo>
                    <a:pt x="2" y="287"/>
                  </a:lnTo>
                  <a:lnTo>
                    <a:pt x="11" y="295"/>
                  </a:lnTo>
                  <a:lnTo>
                    <a:pt x="21" y="301"/>
                  </a:lnTo>
                  <a:lnTo>
                    <a:pt x="36" y="307"/>
                  </a:lnTo>
                  <a:lnTo>
                    <a:pt x="55" y="312"/>
                  </a:lnTo>
                  <a:lnTo>
                    <a:pt x="76" y="315"/>
                  </a:lnTo>
                  <a:lnTo>
                    <a:pt x="98" y="319"/>
                  </a:lnTo>
                  <a:lnTo>
                    <a:pt x="123" y="319"/>
                  </a:lnTo>
                  <a:lnTo>
                    <a:pt x="149" y="319"/>
                  </a:lnTo>
                  <a:lnTo>
                    <a:pt x="171" y="315"/>
                  </a:lnTo>
                  <a:lnTo>
                    <a:pt x="192" y="312"/>
                  </a:lnTo>
                  <a:lnTo>
                    <a:pt x="211" y="307"/>
                  </a:lnTo>
                  <a:lnTo>
                    <a:pt x="226" y="301"/>
                  </a:lnTo>
                  <a:lnTo>
                    <a:pt x="236" y="295"/>
                  </a:lnTo>
                  <a:lnTo>
                    <a:pt x="245" y="287"/>
                  </a:lnTo>
                  <a:lnTo>
                    <a:pt x="247" y="278"/>
                  </a:lnTo>
                  <a:lnTo>
                    <a:pt x="247" y="40"/>
                  </a:lnTo>
                  <a:lnTo>
                    <a:pt x="245" y="32"/>
                  </a:lnTo>
                  <a:lnTo>
                    <a:pt x="236" y="24"/>
                  </a:lnTo>
                  <a:lnTo>
                    <a:pt x="226" y="18"/>
                  </a:lnTo>
                  <a:lnTo>
                    <a:pt x="211" y="12"/>
                  </a:lnTo>
                  <a:lnTo>
                    <a:pt x="192" y="7"/>
                  </a:lnTo>
                  <a:lnTo>
                    <a:pt x="171" y="3"/>
                  </a:lnTo>
                  <a:lnTo>
                    <a:pt x="149" y="2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3656" name="Freeform 344"/>
            <p:cNvSpPr>
              <a:spLocks/>
            </p:cNvSpPr>
            <p:nvPr/>
          </p:nvSpPr>
          <p:spPr bwMode="auto">
            <a:xfrm>
              <a:off x="4258" y="3443"/>
              <a:ext cx="24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1" y="15"/>
                </a:cxn>
                <a:cxn ang="0">
                  <a:pos x="21" y="21"/>
                </a:cxn>
                <a:cxn ang="0">
                  <a:pos x="36" y="28"/>
                </a:cxn>
                <a:cxn ang="0">
                  <a:pos x="55" y="33"/>
                </a:cxn>
                <a:cxn ang="0">
                  <a:pos x="76" y="36"/>
                </a:cxn>
                <a:cxn ang="0">
                  <a:pos x="98" y="39"/>
                </a:cxn>
                <a:cxn ang="0">
                  <a:pos x="123" y="39"/>
                </a:cxn>
                <a:cxn ang="0">
                  <a:pos x="149" y="39"/>
                </a:cxn>
                <a:cxn ang="0">
                  <a:pos x="171" y="36"/>
                </a:cxn>
                <a:cxn ang="0">
                  <a:pos x="192" y="33"/>
                </a:cxn>
                <a:cxn ang="0">
                  <a:pos x="211" y="28"/>
                </a:cxn>
                <a:cxn ang="0">
                  <a:pos x="226" y="21"/>
                </a:cxn>
                <a:cxn ang="0">
                  <a:pos x="236" y="15"/>
                </a:cxn>
                <a:cxn ang="0">
                  <a:pos x="245" y="9"/>
                </a:cxn>
                <a:cxn ang="0">
                  <a:pos x="247" y="0"/>
                </a:cxn>
              </a:cxnLst>
              <a:rect l="0" t="0" r="r" b="b"/>
              <a:pathLst>
                <a:path w="247" h="39">
                  <a:moveTo>
                    <a:pt x="0" y="0"/>
                  </a:moveTo>
                  <a:lnTo>
                    <a:pt x="2" y="9"/>
                  </a:lnTo>
                  <a:lnTo>
                    <a:pt x="11" y="15"/>
                  </a:lnTo>
                  <a:lnTo>
                    <a:pt x="21" y="21"/>
                  </a:lnTo>
                  <a:lnTo>
                    <a:pt x="36" y="28"/>
                  </a:lnTo>
                  <a:lnTo>
                    <a:pt x="55" y="33"/>
                  </a:lnTo>
                  <a:lnTo>
                    <a:pt x="76" y="36"/>
                  </a:lnTo>
                  <a:lnTo>
                    <a:pt x="98" y="39"/>
                  </a:lnTo>
                  <a:lnTo>
                    <a:pt x="123" y="39"/>
                  </a:lnTo>
                  <a:lnTo>
                    <a:pt x="149" y="39"/>
                  </a:lnTo>
                  <a:lnTo>
                    <a:pt x="171" y="36"/>
                  </a:lnTo>
                  <a:lnTo>
                    <a:pt x="192" y="33"/>
                  </a:lnTo>
                  <a:lnTo>
                    <a:pt x="211" y="28"/>
                  </a:lnTo>
                  <a:lnTo>
                    <a:pt x="226" y="21"/>
                  </a:lnTo>
                  <a:lnTo>
                    <a:pt x="236" y="15"/>
                  </a:lnTo>
                  <a:lnTo>
                    <a:pt x="245" y="9"/>
                  </a:lnTo>
                  <a:lnTo>
                    <a:pt x="24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653657" name="AutoShape 345"/>
          <p:cNvCxnSpPr>
            <a:cxnSpLocks noChangeShapeType="1"/>
            <a:stCxn id="652429" idx="2"/>
            <a:endCxn id="653582" idx="1"/>
          </p:cNvCxnSpPr>
          <p:nvPr/>
        </p:nvCxnSpPr>
        <p:spPr bwMode="auto">
          <a:xfrm rot="16200000" flipH="1">
            <a:off x="6134100" y="5800725"/>
            <a:ext cx="576263" cy="563563"/>
          </a:xfrm>
          <a:prstGeom prst="bentConnector2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53658" name="AutoShape 346"/>
          <p:cNvCxnSpPr>
            <a:cxnSpLocks noChangeShapeType="1"/>
            <a:stCxn id="652320" idx="2"/>
            <a:endCxn id="653232" idx="20"/>
          </p:cNvCxnSpPr>
          <p:nvPr/>
        </p:nvCxnSpPr>
        <p:spPr bwMode="auto">
          <a:xfrm rot="16200000" flipH="1">
            <a:off x="4129881" y="3017044"/>
            <a:ext cx="244475" cy="2332038"/>
          </a:xfrm>
          <a:prstGeom prst="bentConnector2">
            <a:avLst/>
          </a:prstGeom>
          <a:noFill/>
          <a:ln w="3175" cap="sq">
            <a:solidFill>
              <a:srgbClr val="FF220A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53659" name="AutoShape 347"/>
          <p:cNvCxnSpPr>
            <a:cxnSpLocks noChangeShapeType="1"/>
          </p:cNvCxnSpPr>
          <p:nvPr/>
        </p:nvCxnSpPr>
        <p:spPr bwMode="auto">
          <a:xfrm rot="16200000" flipH="1">
            <a:off x="6507957" y="3979069"/>
            <a:ext cx="541337" cy="269875"/>
          </a:xfrm>
          <a:prstGeom prst="bentConnector3">
            <a:avLst>
              <a:gd name="adj1" fmla="val 49852"/>
            </a:avLst>
          </a:prstGeom>
          <a:noFill/>
          <a:ln w="1905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53660" name="AutoShape 348"/>
          <p:cNvCxnSpPr>
            <a:cxnSpLocks noChangeShapeType="1"/>
          </p:cNvCxnSpPr>
          <p:nvPr/>
        </p:nvCxnSpPr>
        <p:spPr bwMode="auto">
          <a:xfrm rot="5400000">
            <a:off x="6750051" y="4476750"/>
            <a:ext cx="165100" cy="377825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53661" name="AutoShape 349"/>
          <p:cNvCxnSpPr>
            <a:cxnSpLocks noChangeShapeType="1"/>
            <a:stCxn id="653232" idx="14"/>
            <a:endCxn id="652431" idx="2"/>
          </p:cNvCxnSpPr>
          <p:nvPr/>
        </p:nvCxnSpPr>
        <p:spPr bwMode="auto">
          <a:xfrm flipV="1">
            <a:off x="5843588" y="4457700"/>
            <a:ext cx="196850" cy="73025"/>
          </a:xfrm>
          <a:prstGeom prst="bentConnector3">
            <a:avLst>
              <a:gd name="adj1" fmla="val 50000"/>
            </a:avLst>
          </a:prstGeom>
          <a:noFill/>
          <a:ln w="3175" cap="sq">
            <a:solidFill>
              <a:srgbClr val="FF220A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53662" name="Text Box 350"/>
          <p:cNvSpPr txBox="1">
            <a:spLocks noChangeArrowheads="1"/>
          </p:cNvSpPr>
          <p:nvPr/>
        </p:nvSpPr>
        <p:spPr bwMode="auto">
          <a:xfrm>
            <a:off x="995363" y="3068638"/>
            <a:ext cx="1019175" cy="27463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RoI Builder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53663" name="Text Box 351"/>
          <p:cNvSpPr txBox="1">
            <a:spLocks noChangeArrowheads="1"/>
          </p:cNvSpPr>
          <p:nvPr/>
        </p:nvSpPr>
        <p:spPr bwMode="auto">
          <a:xfrm>
            <a:off x="817563" y="3400425"/>
            <a:ext cx="1196975" cy="639763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L2 Supervisor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L2 N/work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L2 Proc Unit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grpSp>
        <p:nvGrpSpPr>
          <p:cNvPr id="652316" name="Group 352"/>
          <p:cNvGrpSpPr>
            <a:grpSpLocks/>
          </p:cNvGrpSpPr>
          <p:nvPr/>
        </p:nvGrpSpPr>
        <p:grpSpPr bwMode="auto">
          <a:xfrm>
            <a:off x="2633663" y="1738313"/>
            <a:ext cx="358775" cy="1643062"/>
            <a:chOff x="1839" y="943"/>
            <a:chExt cx="229" cy="1091"/>
          </a:xfrm>
        </p:grpSpPr>
        <p:cxnSp>
          <p:nvCxnSpPr>
            <p:cNvPr id="653665" name="AutoShape 353"/>
            <p:cNvCxnSpPr>
              <a:cxnSpLocks noChangeShapeType="1"/>
              <a:stCxn id="652296" idx="2"/>
              <a:endCxn id="652701" idx="19"/>
            </p:cNvCxnSpPr>
            <p:nvPr/>
          </p:nvCxnSpPr>
          <p:spPr bwMode="auto">
            <a:xfrm rot="5400000">
              <a:off x="1690" y="1655"/>
              <a:ext cx="716" cy="41"/>
            </a:xfrm>
            <a:prstGeom prst="bentConnector2">
              <a:avLst/>
            </a:prstGeom>
            <a:noFill/>
            <a:ln w="3175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653666" name="Text Box 354"/>
            <p:cNvSpPr txBox="1">
              <a:spLocks noChangeArrowheads="1"/>
            </p:cNvSpPr>
            <p:nvPr/>
          </p:nvSpPr>
          <p:spPr bwMode="auto">
            <a:xfrm rot="-5400000">
              <a:off x="1669" y="1113"/>
              <a:ext cx="515" cy="175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220A"/>
                  </a:solidFill>
                  <a:latin typeface="Comic Sans MS" charset="0"/>
                </a:rPr>
                <a:t>RoI     </a:t>
              </a:r>
              <a:endParaRPr kumimoji="1" lang="en-US" sz="1200" b="1" u="sng">
                <a:solidFill>
                  <a:srgbClr val="FF220A"/>
                </a:solidFill>
                <a:latin typeface="Comic Sans MS" charset="0"/>
              </a:endParaRPr>
            </a:p>
          </p:txBody>
        </p:sp>
      </p:grpSp>
      <p:pic>
        <p:nvPicPr>
          <p:cNvPr id="653667" name="Picture 355"/>
          <p:cNvPicPr>
            <a:picLocks noChangeAspect="1" noChangeArrowheads="1"/>
          </p:cNvPicPr>
          <p:nvPr/>
        </p:nvPicPr>
        <p:blipFill>
          <a:blip r:embed="rId4">
            <a:alphaModFix amt="65000"/>
          </a:blip>
          <a:srcRect/>
          <a:stretch>
            <a:fillRect/>
          </a:stretch>
        </p:blipFill>
        <p:spPr bwMode="auto">
          <a:xfrm>
            <a:off x="2282825" y="1778000"/>
            <a:ext cx="595313" cy="506413"/>
          </a:xfrm>
          <a:prstGeom prst="rect">
            <a:avLst/>
          </a:prstGeom>
          <a:noFill/>
        </p:spPr>
      </p:pic>
      <p:sp>
        <p:nvSpPr>
          <p:cNvPr id="653668" name="Text Box 356"/>
          <p:cNvSpPr txBox="1">
            <a:spLocks noChangeArrowheads="1"/>
          </p:cNvSpPr>
          <p:nvPr/>
        </p:nvSpPr>
        <p:spPr bwMode="auto">
          <a:xfrm>
            <a:off x="3375025" y="2501900"/>
            <a:ext cx="1257300" cy="2444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000" b="1">
                <a:solidFill>
                  <a:srgbClr val="FF000C"/>
                </a:solidFill>
                <a:latin typeface="Comic Sans MS" charset="0"/>
              </a:rPr>
              <a:t>RoI data = 1-2%</a:t>
            </a:r>
          </a:p>
        </p:txBody>
      </p:sp>
      <p:sp>
        <p:nvSpPr>
          <p:cNvPr id="653669" name="Text Box 357"/>
          <p:cNvSpPr txBox="1">
            <a:spLocks noChangeArrowheads="1"/>
          </p:cNvSpPr>
          <p:nvPr/>
        </p:nvSpPr>
        <p:spPr bwMode="auto">
          <a:xfrm>
            <a:off x="4565650" y="3059113"/>
            <a:ext cx="703263" cy="3968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000" b="1">
                <a:solidFill>
                  <a:srgbClr val="FF000C"/>
                </a:solidFill>
                <a:latin typeface="Comic Sans MS" charset="0"/>
              </a:rPr>
              <a:t>RoI </a:t>
            </a:r>
          </a:p>
          <a:p>
            <a:pPr eaLnBrk="0" hangingPunct="0">
              <a:spcBef>
                <a:spcPct val="0"/>
              </a:spcBef>
            </a:pPr>
            <a:r>
              <a:rPr kumimoji="1" lang="en-US" sz="1000" b="1">
                <a:solidFill>
                  <a:srgbClr val="FF000C"/>
                </a:solidFill>
                <a:latin typeface="Comic Sans MS" charset="0"/>
              </a:rPr>
              <a:t>requests</a:t>
            </a:r>
          </a:p>
        </p:txBody>
      </p:sp>
      <p:sp>
        <p:nvSpPr>
          <p:cNvPr id="653670" name="Text Box 358"/>
          <p:cNvSpPr txBox="1">
            <a:spLocks noChangeArrowheads="1"/>
          </p:cNvSpPr>
          <p:nvPr/>
        </p:nvSpPr>
        <p:spPr bwMode="auto">
          <a:xfrm>
            <a:off x="3952875" y="4086225"/>
            <a:ext cx="1316038" cy="2444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000" b="1">
                <a:solidFill>
                  <a:srgbClr val="FF000C"/>
                </a:solidFill>
                <a:latin typeface="Comic Sans MS" charset="0"/>
              </a:rPr>
              <a:t>Lvl2 acc = ~2 kHz</a:t>
            </a:r>
          </a:p>
        </p:txBody>
      </p:sp>
      <p:sp>
        <p:nvSpPr>
          <p:cNvPr id="653671" name="Text Box 359"/>
          <p:cNvSpPr txBox="1">
            <a:spLocks noChangeArrowheads="1"/>
          </p:cNvSpPr>
          <p:nvPr/>
        </p:nvSpPr>
        <p:spPr bwMode="auto">
          <a:xfrm>
            <a:off x="7337425" y="4391025"/>
            <a:ext cx="1816100" cy="274638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Event Building N/work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53672" name="Text Box 360"/>
          <p:cNvSpPr txBox="1">
            <a:spLocks noChangeArrowheads="1"/>
          </p:cNvSpPr>
          <p:nvPr/>
        </p:nvSpPr>
        <p:spPr bwMode="auto">
          <a:xfrm>
            <a:off x="3440113" y="4551363"/>
            <a:ext cx="581025" cy="27463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02016B"/>
                </a:solidFill>
                <a:latin typeface="Comic Sans MS" charset="0"/>
              </a:rPr>
              <a:t>~ sec</a:t>
            </a:r>
          </a:p>
        </p:txBody>
      </p:sp>
      <p:cxnSp>
        <p:nvCxnSpPr>
          <p:cNvPr id="653673" name="AutoShape 361"/>
          <p:cNvCxnSpPr>
            <a:cxnSpLocks noChangeShapeType="1"/>
            <a:endCxn id="652428" idx="0"/>
          </p:cNvCxnSpPr>
          <p:nvPr/>
        </p:nvCxnSpPr>
        <p:spPr bwMode="auto">
          <a:xfrm rot="5400000">
            <a:off x="6051551" y="5549900"/>
            <a:ext cx="146050" cy="3175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53674" name="AutoShape 362"/>
          <p:cNvCxnSpPr>
            <a:cxnSpLocks noChangeShapeType="1"/>
            <a:endCxn id="652435" idx="0"/>
          </p:cNvCxnSpPr>
          <p:nvPr/>
        </p:nvCxnSpPr>
        <p:spPr bwMode="auto">
          <a:xfrm rot="16200000" flipH="1">
            <a:off x="5965826" y="5065712"/>
            <a:ext cx="330200" cy="3175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53675" name="Text Box 363"/>
          <p:cNvSpPr txBox="1">
            <a:spLocks noChangeArrowheads="1"/>
          </p:cNvSpPr>
          <p:nvPr/>
        </p:nvSpPr>
        <p:spPr bwMode="auto">
          <a:xfrm>
            <a:off x="3975100" y="2244725"/>
            <a:ext cx="1316038" cy="2444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000" b="1">
                <a:solidFill>
                  <a:srgbClr val="FF000C"/>
                </a:solidFill>
                <a:latin typeface="Comic Sans MS" charset="0"/>
              </a:rPr>
              <a:t>Lvl1 acc = 75 kHz</a:t>
            </a:r>
          </a:p>
        </p:txBody>
      </p:sp>
      <p:sp>
        <p:nvSpPr>
          <p:cNvPr id="653676" name="Text Box 364"/>
          <p:cNvSpPr txBox="1">
            <a:spLocks noChangeArrowheads="1"/>
          </p:cNvSpPr>
          <p:nvPr/>
        </p:nvSpPr>
        <p:spPr bwMode="auto">
          <a:xfrm>
            <a:off x="3570288" y="1165225"/>
            <a:ext cx="671512" cy="2444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000" b="1">
                <a:solidFill>
                  <a:srgbClr val="FF000C"/>
                </a:solidFill>
                <a:latin typeface="Comic Sans MS" charset="0"/>
              </a:rPr>
              <a:t>40 MHz</a:t>
            </a:r>
          </a:p>
        </p:txBody>
      </p:sp>
      <p:grpSp>
        <p:nvGrpSpPr>
          <p:cNvPr id="652326" name="Group 365"/>
          <p:cNvGrpSpPr>
            <a:grpSpLocks/>
          </p:cNvGrpSpPr>
          <p:nvPr/>
        </p:nvGrpSpPr>
        <p:grpSpPr bwMode="auto">
          <a:xfrm>
            <a:off x="8015288" y="2595563"/>
            <a:ext cx="1125537" cy="3738562"/>
            <a:chOff x="5512" y="1539"/>
            <a:chExt cx="768" cy="2355"/>
          </a:xfrm>
        </p:grpSpPr>
        <p:sp>
          <p:nvSpPr>
            <p:cNvPr id="653678" name="Text Box 366"/>
            <p:cNvSpPr txBox="1">
              <a:spLocks noChangeArrowheads="1"/>
            </p:cNvSpPr>
            <p:nvPr/>
          </p:nvSpPr>
          <p:spPr bwMode="auto">
            <a:xfrm>
              <a:off x="5646" y="1539"/>
              <a:ext cx="601" cy="173"/>
            </a:xfrm>
            <a:prstGeom prst="rect">
              <a:avLst/>
            </a:prstGeom>
            <a:noFill/>
            <a:ln w="31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120 GB/s</a:t>
              </a:r>
            </a:p>
          </p:txBody>
        </p:sp>
        <p:sp>
          <p:nvSpPr>
            <p:cNvPr id="653679" name="Text Box 367"/>
            <p:cNvSpPr txBox="1">
              <a:spLocks noChangeArrowheads="1"/>
            </p:cNvSpPr>
            <p:nvPr/>
          </p:nvSpPr>
          <p:spPr bwMode="auto">
            <a:xfrm>
              <a:off x="5512" y="3721"/>
              <a:ext cx="731" cy="173"/>
            </a:xfrm>
            <a:prstGeom prst="rect">
              <a:avLst/>
            </a:prstGeom>
            <a:noFill/>
            <a:ln w="31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~ 300 MB/s</a:t>
              </a:r>
            </a:p>
          </p:txBody>
        </p:sp>
        <p:sp>
          <p:nvSpPr>
            <p:cNvPr id="653680" name="Text Box 368"/>
            <p:cNvSpPr txBox="1">
              <a:spLocks noChangeArrowheads="1"/>
            </p:cNvSpPr>
            <p:nvPr/>
          </p:nvSpPr>
          <p:spPr bwMode="auto">
            <a:xfrm>
              <a:off x="5615" y="2383"/>
              <a:ext cx="665" cy="173"/>
            </a:xfrm>
            <a:prstGeom prst="rect">
              <a:avLst/>
            </a:prstGeom>
            <a:noFill/>
            <a:ln w="31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~2+4 GB/s</a:t>
              </a:r>
            </a:p>
          </p:txBody>
        </p:sp>
      </p:grpSp>
      <p:sp>
        <p:nvSpPr>
          <p:cNvPr id="653681" name="Text Box 369"/>
          <p:cNvSpPr txBox="1">
            <a:spLocks noChangeArrowheads="1"/>
          </p:cNvSpPr>
          <p:nvPr/>
        </p:nvSpPr>
        <p:spPr bwMode="auto">
          <a:xfrm>
            <a:off x="950913" y="5010150"/>
            <a:ext cx="1063625" cy="457200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Event Filter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Processors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53682" name="Text Box 370"/>
          <p:cNvSpPr txBox="1">
            <a:spLocks noChangeArrowheads="1"/>
          </p:cNvSpPr>
          <p:nvPr/>
        </p:nvSpPr>
        <p:spPr bwMode="auto">
          <a:xfrm>
            <a:off x="5664200" y="2663825"/>
            <a:ext cx="985838" cy="2444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000" b="1">
                <a:solidFill>
                  <a:srgbClr val="FF000C"/>
                </a:solidFill>
                <a:latin typeface="Comic Sans MS" charset="0"/>
              </a:rPr>
              <a:t>120     GB/s</a:t>
            </a:r>
          </a:p>
        </p:txBody>
      </p:sp>
      <p:sp>
        <p:nvSpPr>
          <p:cNvPr id="653683" name="Text Box 371"/>
          <p:cNvSpPr txBox="1">
            <a:spLocks noChangeArrowheads="1"/>
          </p:cNvSpPr>
          <p:nvPr/>
        </p:nvSpPr>
        <p:spPr bwMode="auto">
          <a:xfrm rot="-5400000">
            <a:off x="4382294" y="4782344"/>
            <a:ext cx="687387" cy="2444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000" b="1">
                <a:solidFill>
                  <a:srgbClr val="FF000C"/>
                </a:solidFill>
                <a:latin typeface="Comic Sans MS" charset="0"/>
              </a:rPr>
              <a:t>~4 GB/s</a:t>
            </a:r>
          </a:p>
        </p:txBody>
      </p:sp>
      <p:sp>
        <p:nvSpPr>
          <p:cNvPr id="653684" name="Text Box 372"/>
          <p:cNvSpPr txBox="1">
            <a:spLocks noChangeArrowheads="1"/>
          </p:cNvSpPr>
          <p:nvPr/>
        </p:nvSpPr>
        <p:spPr bwMode="auto">
          <a:xfrm>
            <a:off x="3951288" y="5588000"/>
            <a:ext cx="1306512" cy="2444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000" b="1">
                <a:solidFill>
                  <a:srgbClr val="FF000C"/>
                </a:solidFill>
                <a:latin typeface="Comic Sans MS" charset="0"/>
              </a:rPr>
              <a:t>EFacc = ~0.2 kHz</a:t>
            </a:r>
          </a:p>
        </p:txBody>
      </p:sp>
      <p:sp>
        <p:nvSpPr>
          <p:cNvPr id="653685" name="Text Box 373"/>
          <p:cNvSpPr txBox="1">
            <a:spLocks noChangeArrowheads="1"/>
          </p:cNvSpPr>
          <p:nvPr/>
        </p:nvSpPr>
        <p:spPr bwMode="auto">
          <a:xfrm>
            <a:off x="7310438" y="2967038"/>
            <a:ext cx="1535112" cy="27463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Read-Out Buffers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53686" name="Text Box 374"/>
          <p:cNvSpPr txBox="1">
            <a:spLocks noChangeArrowheads="1"/>
          </p:cNvSpPr>
          <p:nvPr/>
        </p:nvSpPr>
        <p:spPr bwMode="auto">
          <a:xfrm>
            <a:off x="7308850" y="2713038"/>
            <a:ext cx="1335088" cy="27463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Read-Out Links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53687" name="Text Box 375"/>
          <p:cNvSpPr txBox="1">
            <a:spLocks noChangeArrowheads="1"/>
          </p:cNvSpPr>
          <p:nvPr/>
        </p:nvSpPr>
        <p:spPr bwMode="auto">
          <a:xfrm>
            <a:off x="7337425" y="4914900"/>
            <a:ext cx="1163638" cy="274638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Event Builder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53688" name="Rectangle 376"/>
          <p:cNvSpPr>
            <a:spLocks noChangeArrowheads="1"/>
          </p:cNvSpPr>
          <p:nvPr/>
        </p:nvSpPr>
        <p:spPr bwMode="auto">
          <a:xfrm>
            <a:off x="6597650" y="6524625"/>
            <a:ext cx="169863" cy="336550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endParaRPr kumimoji="1" lang="en-GB" sz="16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53689" name="Rectangle 377"/>
          <p:cNvSpPr>
            <a:spLocks noChangeArrowheads="1"/>
          </p:cNvSpPr>
          <p:nvPr/>
        </p:nvSpPr>
        <p:spPr bwMode="auto">
          <a:xfrm>
            <a:off x="6948488" y="6511925"/>
            <a:ext cx="169862" cy="336550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endParaRPr kumimoji="1" lang="en-GB" sz="1600">
              <a:solidFill>
                <a:schemeClr val="tx1"/>
              </a:solidFill>
              <a:latin typeface="Times New Roman" charset="0"/>
            </a:endParaRPr>
          </a:p>
        </p:txBody>
      </p:sp>
      <p:grpSp>
        <p:nvGrpSpPr>
          <p:cNvPr id="652328" name="Group 378"/>
          <p:cNvGrpSpPr>
            <a:grpSpLocks/>
          </p:cNvGrpSpPr>
          <p:nvPr/>
        </p:nvGrpSpPr>
        <p:grpSpPr bwMode="auto">
          <a:xfrm>
            <a:off x="5248275" y="2451100"/>
            <a:ext cx="1711325" cy="198438"/>
            <a:chOff x="3624" y="1448"/>
            <a:chExt cx="1168" cy="125"/>
          </a:xfrm>
        </p:grpSpPr>
        <p:grpSp>
          <p:nvGrpSpPr>
            <p:cNvPr id="652332" name="Group 379"/>
            <p:cNvGrpSpPr>
              <a:grpSpLocks/>
            </p:cNvGrpSpPr>
            <p:nvPr/>
          </p:nvGrpSpPr>
          <p:grpSpPr bwMode="auto">
            <a:xfrm>
              <a:off x="3624" y="1448"/>
              <a:ext cx="344" cy="125"/>
              <a:chOff x="3744" y="1248"/>
              <a:chExt cx="908" cy="118"/>
            </a:xfrm>
          </p:grpSpPr>
          <p:grpSp>
            <p:nvGrpSpPr>
              <p:cNvPr id="652336" name="Group 380"/>
              <p:cNvGrpSpPr>
                <a:grpSpLocks/>
              </p:cNvGrpSpPr>
              <p:nvPr/>
            </p:nvGrpSpPr>
            <p:grpSpPr bwMode="auto">
              <a:xfrm>
                <a:off x="3744" y="1248"/>
                <a:ext cx="908" cy="118"/>
                <a:chOff x="3393" y="1000"/>
                <a:chExt cx="908" cy="118"/>
              </a:xfrm>
            </p:grpSpPr>
            <p:grpSp>
              <p:nvGrpSpPr>
                <p:cNvPr id="652341" name="Group 381"/>
                <p:cNvGrpSpPr>
                  <a:grpSpLocks/>
                </p:cNvGrpSpPr>
                <p:nvPr/>
              </p:nvGrpSpPr>
              <p:grpSpPr bwMode="auto">
                <a:xfrm>
                  <a:off x="3393" y="1000"/>
                  <a:ext cx="906" cy="116"/>
                  <a:chOff x="3393" y="1000"/>
                  <a:chExt cx="906" cy="116"/>
                </a:xfrm>
              </p:grpSpPr>
              <p:sp>
                <p:nvSpPr>
                  <p:cNvPr id="65369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69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696" name="Rectangle 38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697" name="Rectangle 38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698" name="Rectangle 38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699" name="Rectangle 38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00" name="Rectangle 38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01" name="Rectangle 38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02" name="Rectangle 39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03" name="Rectangle 39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04" name="Rectangle 39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05" name="Rectangle 39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06" name="Rectangle 39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07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08" name="Rectangle 39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09" name="Rectangle 39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10" name="Rectangle 39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11" name="Rectangle 39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8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12" name="Rectangle 40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13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14" name="Rectangle 40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3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15" name="Rectangle 40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1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6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1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18" name="Rectangle 40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19" name="Rectangle 40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1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20" name="Rectangle 40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21" name="Rectangle 40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22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23" name="Rectangle 41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24" name="Rectangle 41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25" name="Rectangle 41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26" name="Rectangle 41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27" name="Rectangle 41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28" name="Rectangle 41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29" name="Rectangle 41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30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31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32" name="Rectangle 42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33" name="Rectangle 42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34" name="Rectangle 42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35" name="Rectangle 42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36" name="Rectangle 42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37" name="Rectangle 42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38" name="Rectangle 42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39" name="Rectangle 42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3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40" name="Rectangle 42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41" name="Rectangle 42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42" name="Rectangle 43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8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43" name="Rectangle 43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44" name="Rectangle 43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1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45" name="Rectangle 43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46" name="Rectangle 43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47" name="Rectangle 43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6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48" name="Rectangle 43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49" name="Rectangle 43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50" name="Rectangle 43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51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52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53" name="Rectangle 44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54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55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56" name="Rectangle 44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57" name="Rectangle 44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58" name="Rectangle 44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59" name="Rectangle 44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60" name="Rectangle 44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61" name="Rectangle 44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62" name="Rectangle 45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63" name="Rectangle 45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64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65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53766" name="Rectangle 454"/>
                <p:cNvSpPr>
                  <a:spLocks noChangeArrowheads="1"/>
                </p:cNvSpPr>
                <p:nvPr/>
              </p:nvSpPr>
              <p:spPr bwMode="auto">
                <a:xfrm>
                  <a:off x="3393" y="1000"/>
                  <a:ext cx="908" cy="118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53767" name="Rectangle 455"/>
              <p:cNvSpPr>
                <a:spLocks noChangeArrowheads="1"/>
              </p:cNvSpPr>
              <p:nvPr/>
            </p:nvSpPr>
            <p:spPr bwMode="auto">
              <a:xfrm>
                <a:off x="3958" y="1271"/>
                <a:ext cx="517" cy="90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Tahoma" charset="0"/>
                  </a:rPr>
                  <a:t>ROD</a:t>
                </a:r>
                <a:endParaRPr lang="en-US" sz="1400">
                  <a:solidFill>
                    <a:schemeClr val="tx1"/>
                  </a:solidFill>
                  <a:latin typeface="Tahoma" charset="0"/>
                </a:endParaRPr>
              </a:p>
            </p:txBody>
          </p:sp>
        </p:grpSp>
        <p:grpSp>
          <p:nvGrpSpPr>
            <p:cNvPr id="652350" name="Group 456"/>
            <p:cNvGrpSpPr>
              <a:grpSpLocks/>
            </p:cNvGrpSpPr>
            <p:nvPr/>
          </p:nvGrpSpPr>
          <p:grpSpPr bwMode="auto">
            <a:xfrm>
              <a:off x="4040" y="1448"/>
              <a:ext cx="344" cy="125"/>
              <a:chOff x="3744" y="1248"/>
              <a:chExt cx="908" cy="118"/>
            </a:xfrm>
          </p:grpSpPr>
          <p:grpSp>
            <p:nvGrpSpPr>
              <p:cNvPr id="653664" name="Group 457"/>
              <p:cNvGrpSpPr>
                <a:grpSpLocks/>
              </p:cNvGrpSpPr>
              <p:nvPr/>
            </p:nvGrpSpPr>
            <p:grpSpPr bwMode="auto">
              <a:xfrm>
                <a:off x="3744" y="1248"/>
                <a:ext cx="908" cy="118"/>
                <a:chOff x="3393" y="1000"/>
                <a:chExt cx="908" cy="118"/>
              </a:xfrm>
            </p:grpSpPr>
            <p:grpSp>
              <p:nvGrpSpPr>
                <p:cNvPr id="653677" name="Group 458"/>
                <p:cNvGrpSpPr>
                  <a:grpSpLocks/>
                </p:cNvGrpSpPr>
                <p:nvPr/>
              </p:nvGrpSpPr>
              <p:grpSpPr bwMode="auto">
                <a:xfrm>
                  <a:off x="3393" y="1000"/>
                  <a:ext cx="906" cy="116"/>
                  <a:chOff x="3393" y="1000"/>
                  <a:chExt cx="906" cy="116"/>
                </a:xfrm>
              </p:grpSpPr>
              <p:sp>
                <p:nvSpPr>
                  <p:cNvPr id="653771" name="Rectangle 45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72" name="Rectangle 46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73" name="Rectangle 46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74" name="Rectangle 46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75" name="Rectangle 46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76" name="Rectangle 46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77" name="Rectangle 46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78" name="Rectangle 46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79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80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81" name="Rectangle 46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82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83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84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85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86" name="Rectangle 47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87" name="Rectangle 47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88" name="Rectangle 47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8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8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9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91" name="Rectangle 47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3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92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93" name="Rectangle 48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6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94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95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96" name="Rectangle 48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1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97" name="Rectangle 48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98" name="Rectangle 48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799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00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01" name="Rectangle 48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02" name="Rectangle 49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03" name="Rectangle 49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04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05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06" name="Rectangle 49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07" name="Rectangle 49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08" name="Rectangle 49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09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10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11" name="Rectangle 49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12" name="Rectangle 50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13" name="Rectangle 50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14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15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16" name="Rectangle 50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3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17" name="Rectangle 50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18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19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8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20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21" name="Rectangle 50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1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22" name="Rectangle 51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23" name="Rectangle 51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24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6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25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26" name="Rectangle 51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27" name="Rectangle 51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28" name="Rectangle 51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29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30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31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32" name="Rectangle 52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33" name="Rectangle 52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34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35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36" name="Rectangle 52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37" name="Rectangle 52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38" name="Rectangle 52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3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4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41" name="Rectangle 52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42" name="Rectangle 53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53843" name="Rectangle 531"/>
                <p:cNvSpPr>
                  <a:spLocks noChangeArrowheads="1"/>
                </p:cNvSpPr>
                <p:nvPr/>
              </p:nvSpPr>
              <p:spPr bwMode="auto">
                <a:xfrm>
                  <a:off x="3393" y="1000"/>
                  <a:ext cx="908" cy="118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53844" name="Rectangle 532"/>
              <p:cNvSpPr>
                <a:spLocks noChangeArrowheads="1"/>
              </p:cNvSpPr>
              <p:nvPr/>
            </p:nvSpPr>
            <p:spPr bwMode="auto">
              <a:xfrm>
                <a:off x="3958" y="1271"/>
                <a:ext cx="517" cy="90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Tahoma" charset="0"/>
                  </a:rPr>
                  <a:t>ROD</a:t>
                </a:r>
                <a:endParaRPr lang="en-US" sz="1400">
                  <a:solidFill>
                    <a:schemeClr val="tx1"/>
                  </a:solidFill>
                  <a:latin typeface="Tahoma" charset="0"/>
                </a:endParaRPr>
              </a:p>
            </p:txBody>
          </p:sp>
        </p:grpSp>
        <p:grpSp>
          <p:nvGrpSpPr>
            <p:cNvPr id="653690" name="Group 533"/>
            <p:cNvGrpSpPr>
              <a:grpSpLocks/>
            </p:cNvGrpSpPr>
            <p:nvPr/>
          </p:nvGrpSpPr>
          <p:grpSpPr bwMode="auto">
            <a:xfrm>
              <a:off x="4448" y="1448"/>
              <a:ext cx="344" cy="125"/>
              <a:chOff x="3744" y="1248"/>
              <a:chExt cx="908" cy="118"/>
            </a:xfrm>
          </p:grpSpPr>
          <p:grpSp>
            <p:nvGrpSpPr>
              <p:cNvPr id="653691" name="Group 534"/>
              <p:cNvGrpSpPr>
                <a:grpSpLocks/>
              </p:cNvGrpSpPr>
              <p:nvPr/>
            </p:nvGrpSpPr>
            <p:grpSpPr bwMode="auto">
              <a:xfrm>
                <a:off x="3744" y="1248"/>
                <a:ext cx="908" cy="118"/>
                <a:chOff x="3393" y="1000"/>
                <a:chExt cx="908" cy="118"/>
              </a:xfrm>
            </p:grpSpPr>
            <p:grpSp>
              <p:nvGrpSpPr>
                <p:cNvPr id="653692" name="Group 535"/>
                <p:cNvGrpSpPr>
                  <a:grpSpLocks/>
                </p:cNvGrpSpPr>
                <p:nvPr/>
              </p:nvGrpSpPr>
              <p:grpSpPr bwMode="auto">
                <a:xfrm>
                  <a:off x="3393" y="1000"/>
                  <a:ext cx="906" cy="116"/>
                  <a:chOff x="3393" y="1000"/>
                  <a:chExt cx="906" cy="116"/>
                </a:xfrm>
              </p:grpSpPr>
              <p:sp>
                <p:nvSpPr>
                  <p:cNvPr id="653848" name="Rectangle 53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49" name="Rectangle 53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50" name="Rectangle 53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51" name="Rectangle 53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52" name="Rectangle 54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53" name="Rectangle 54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54" name="Rectangle 54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55" name="Rectangle 54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56" name="Rectangle 54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57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58" name="Rectangle 54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59" name="Rectangle 54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60" name="Rectangle 54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61" name="Rectangle 54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62" name="Rectangle 55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63" name="Rectangle 55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64" name="Rectangle 55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65" name="Rectangle 55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8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66" name="Rectangle 55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67" name="Rectangle 55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68" name="Rectangle 55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3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69" name="Rectangle 55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70" name="Rectangle 55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6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71" name="Rectangle 55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72" name="Rectangle 56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73" name="Rectangle 56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1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74" name="Rectangle 56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75" name="Rectangle 56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76" name="Rectangle 56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77" name="Rectangle 56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78" name="Rectangle 56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79" name="Rectangle 56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80" name="Rectangle 56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81" name="Rectangle 56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82" name="Rectangle 57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83" name="Rectangle 57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84" name="Rectangle 57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85" name="Rectangle 57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86" name="Rectangle 57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87" name="Rectangle 57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88" name="Rectangle 57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89" name="Rectangle 57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90" name="Rectangle 57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91" name="Rectangle 57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92" name="Rectangle 58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93" name="Rectangle 58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3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94" name="Rectangle 58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95" name="Rectangle 58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96" name="Rectangle 58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8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97" name="Rectangle 58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98" name="Rectangle 58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1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899" name="Rectangle 58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00" name="Rectangle 58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01" name="Rectangle 58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6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02" name="Rectangle 59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03" name="Rectangle 59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04" name="Rectangle 59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05" name="Rectangle 59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06" name="Rectangle 59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07" name="Rectangle 59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08" name="Rectangle 59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09" name="Rectangle 59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10" name="Rectangle 59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11" name="Rectangle 59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12" name="Rectangle 60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13" name="Rectangle 60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14" name="Rectangle 60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15" name="Rectangle 60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16" name="Rectangle 60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17" name="Rectangle 60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18" name="Rectangle 60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3919" name="Rectangle 60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53920" name="Rectangle 608"/>
                <p:cNvSpPr>
                  <a:spLocks noChangeArrowheads="1"/>
                </p:cNvSpPr>
                <p:nvPr/>
              </p:nvSpPr>
              <p:spPr bwMode="auto">
                <a:xfrm>
                  <a:off x="3393" y="1000"/>
                  <a:ext cx="908" cy="118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53921" name="Rectangle 609"/>
              <p:cNvSpPr>
                <a:spLocks noChangeArrowheads="1"/>
              </p:cNvSpPr>
              <p:nvPr/>
            </p:nvSpPr>
            <p:spPr bwMode="auto">
              <a:xfrm>
                <a:off x="3963" y="1271"/>
                <a:ext cx="515" cy="90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Tahoma" charset="0"/>
                  </a:rPr>
                  <a:t>ROD</a:t>
                </a:r>
                <a:endParaRPr lang="en-US" sz="1400">
                  <a:solidFill>
                    <a:schemeClr val="tx1"/>
                  </a:solidFill>
                  <a:latin typeface="Tahoma" charset="0"/>
                </a:endParaRPr>
              </a:p>
            </p:txBody>
          </p:sp>
        </p:grpSp>
      </p:grpSp>
      <p:grpSp>
        <p:nvGrpSpPr>
          <p:cNvPr id="653693" name="Group 610"/>
          <p:cNvGrpSpPr>
            <a:grpSpLocks/>
          </p:cNvGrpSpPr>
          <p:nvPr/>
        </p:nvGrpSpPr>
        <p:grpSpPr bwMode="auto">
          <a:xfrm>
            <a:off x="5472113" y="2654300"/>
            <a:ext cx="1277937" cy="419100"/>
            <a:chOff x="3776" y="1576"/>
            <a:chExt cx="873" cy="264"/>
          </a:xfrm>
        </p:grpSpPr>
        <p:grpSp>
          <p:nvGrpSpPr>
            <p:cNvPr id="652353" name="Group 611"/>
            <p:cNvGrpSpPr>
              <a:grpSpLocks/>
            </p:cNvGrpSpPr>
            <p:nvPr/>
          </p:nvGrpSpPr>
          <p:grpSpPr bwMode="auto">
            <a:xfrm>
              <a:off x="4188" y="1576"/>
              <a:ext cx="57" cy="264"/>
              <a:chOff x="3821" y="1116"/>
              <a:chExt cx="53" cy="116"/>
            </a:xfrm>
          </p:grpSpPr>
          <p:sp>
            <p:nvSpPr>
              <p:cNvPr id="653924" name="Line 612"/>
              <p:cNvSpPr>
                <a:spLocks noChangeShapeType="1"/>
              </p:cNvSpPr>
              <p:nvPr/>
            </p:nvSpPr>
            <p:spPr bwMode="auto">
              <a:xfrm>
                <a:off x="3846" y="1116"/>
                <a:ext cx="1" cy="69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925" name="Freeform 613"/>
              <p:cNvSpPr>
                <a:spLocks/>
              </p:cNvSpPr>
              <p:nvPr/>
            </p:nvSpPr>
            <p:spPr bwMode="auto">
              <a:xfrm>
                <a:off x="3821" y="1182"/>
                <a:ext cx="5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50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50">
                    <a:moveTo>
                      <a:pt x="0" y="0"/>
                    </a:moveTo>
                    <a:lnTo>
                      <a:pt x="27" y="50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52354" name="Group 614"/>
            <p:cNvGrpSpPr>
              <a:grpSpLocks/>
            </p:cNvGrpSpPr>
            <p:nvPr/>
          </p:nvGrpSpPr>
          <p:grpSpPr bwMode="auto">
            <a:xfrm>
              <a:off x="3776" y="1576"/>
              <a:ext cx="57" cy="264"/>
              <a:chOff x="3821" y="1116"/>
              <a:chExt cx="53" cy="116"/>
            </a:xfrm>
          </p:grpSpPr>
          <p:sp>
            <p:nvSpPr>
              <p:cNvPr id="653927" name="Line 615"/>
              <p:cNvSpPr>
                <a:spLocks noChangeShapeType="1"/>
              </p:cNvSpPr>
              <p:nvPr/>
            </p:nvSpPr>
            <p:spPr bwMode="auto">
              <a:xfrm>
                <a:off x="3846" y="1116"/>
                <a:ext cx="1" cy="69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928" name="Freeform 616"/>
              <p:cNvSpPr>
                <a:spLocks/>
              </p:cNvSpPr>
              <p:nvPr/>
            </p:nvSpPr>
            <p:spPr bwMode="auto">
              <a:xfrm>
                <a:off x="3821" y="1182"/>
                <a:ext cx="5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50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50">
                    <a:moveTo>
                      <a:pt x="0" y="0"/>
                    </a:moveTo>
                    <a:lnTo>
                      <a:pt x="27" y="50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52355" name="Group 617"/>
            <p:cNvGrpSpPr>
              <a:grpSpLocks/>
            </p:cNvGrpSpPr>
            <p:nvPr/>
          </p:nvGrpSpPr>
          <p:grpSpPr bwMode="auto">
            <a:xfrm>
              <a:off x="4592" y="1576"/>
              <a:ext cx="57" cy="264"/>
              <a:chOff x="3821" y="1116"/>
              <a:chExt cx="53" cy="116"/>
            </a:xfrm>
          </p:grpSpPr>
          <p:sp>
            <p:nvSpPr>
              <p:cNvPr id="653930" name="Line 618"/>
              <p:cNvSpPr>
                <a:spLocks noChangeShapeType="1"/>
              </p:cNvSpPr>
              <p:nvPr/>
            </p:nvSpPr>
            <p:spPr bwMode="auto">
              <a:xfrm>
                <a:off x="3846" y="1116"/>
                <a:ext cx="1" cy="69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931" name="Freeform 619"/>
              <p:cNvSpPr>
                <a:spLocks/>
              </p:cNvSpPr>
              <p:nvPr/>
            </p:nvSpPr>
            <p:spPr bwMode="auto">
              <a:xfrm>
                <a:off x="3821" y="1182"/>
                <a:ext cx="5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50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50">
                    <a:moveTo>
                      <a:pt x="0" y="0"/>
                    </a:moveTo>
                    <a:lnTo>
                      <a:pt x="27" y="50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632" name="Group 620"/>
          <p:cNvGrpSpPr>
            <a:grpSpLocks/>
          </p:cNvGrpSpPr>
          <p:nvPr/>
        </p:nvGrpSpPr>
        <p:grpSpPr bwMode="auto">
          <a:xfrm>
            <a:off x="5341938" y="3084513"/>
            <a:ext cx="1530350" cy="414337"/>
            <a:chOff x="3688" y="1847"/>
            <a:chExt cx="1044" cy="261"/>
          </a:xfrm>
        </p:grpSpPr>
        <p:grpSp>
          <p:nvGrpSpPr>
            <p:cNvPr id="1633" name="Group 621"/>
            <p:cNvGrpSpPr>
              <a:grpSpLocks/>
            </p:cNvGrpSpPr>
            <p:nvPr/>
          </p:nvGrpSpPr>
          <p:grpSpPr bwMode="auto">
            <a:xfrm>
              <a:off x="3688" y="1847"/>
              <a:ext cx="232" cy="261"/>
              <a:chOff x="3688" y="1817"/>
              <a:chExt cx="232" cy="333"/>
            </a:xfrm>
          </p:grpSpPr>
          <p:sp>
            <p:nvSpPr>
              <p:cNvPr id="653934" name="Rectangle 622"/>
              <p:cNvSpPr>
                <a:spLocks noChangeArrowheads="1"/>
              </p:cNvSpPr>
              <p:nvPr/>
            </p:nvSpPr>
            <p:spPr bwMode="auto">
              <a:xfrm>
                <a:off x="3688" y="1817"/>
                <a:ext cx="232" cy="333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935" name="Rectangle 623"/>
              <p:cNvSpPr>
                <a:spLocks noChangeArrowheads="1"/>
              </p:cNvSpPr>
              <p:nvPr/>
            </p:nvSpPr>
            <p:spPr bwMode="auto">
              <a:xfrm>
                <a:off x="3714" y="1934"/>
                <a:ext cx="19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Tahoma" charset="0"/>
                  </a:rPr>
                  <a:t>ROB</a:t>
                </a:r>
                <a:endParaRPr lang="en-US" sz="1000">
                  <a:solidFill>
                    <a:schemeClr val="tx1"/>
                  </a:solidFill>
                  <a:latin typeface="Tahoma" charset="0"/>
                </a:endParaRPr>
              </a:p>
            </p:txBody>
          </p:sp>
        </p:grpSp>
        <p:grpSp>
          <p:nvGrpSpPr>
            <p:cNvPr id="1634" name="Group 624"/>
            <p:cNvGrpSpPr>
              <a:grpSpLocks/>
            </p:cNvGrpSpPr>
            <p:nvPr/>
          </p:nvGrpSpPr>
          <p:grpSpPr bwMode="auto">
            <a:xfrm>
              <a:off x="4104" y="1847"/>
              <a:ext cx="232" cy="261"/>
              <a:chOff x="3688" y="1817"/>
              <a:chExt cx="232" cy="333"/>
            </a:xfrm>
          </p:grpSpPr>
          <p:sp>
            <p:nvSpPr>
              <p:cNvPr id="653937" name="Rectangle 625"/>
              <p:cNvSpPr>
                <a:spLocks noChangeArrowheads="1"/>
              </p:cNvSpPr>
              <p:nvPr/>
            </p:nvSpPr>
            <p:spPr bwMode="auto">
              <a:xfrm>
                <a:off x="3688" y="1817"/>
                <a:ext cx="232" cy="333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938" name="Rectangle 626"/>
              <p:cNvSpPr>
                <a:spLocks noChangeArrowheads="1"/>
              </p:cNvSpPr>
              <p:nvPr/>
            </p:nvSpPr>
            <p:spPr bwMode="auto">
              <a:xfrm>
                <a:off x="3714" y="1934"/>
                <a:ext cx="18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Tahoma" charset="0"/>
                  </a:rPr>
                  <a:t>ROB</a:t>
                </a:r>
                <a:endParaRPr lang="en-US" sz="1000">
                  <a:solidFill>
                    <a:schemeClr val="tx1"/>
                  </a:solidFill>
                  <a:latin typeface="Tahoma" charset="0"/>
                </a:endParaRPr>
              </a:p>
            </p:txBody>
          </p:sp>
        </p:grpSp>
        <p:grpSp>
          <p:nvGrpSpPr>
            <p:cNvPr id="1635" name="Group 627"/>
            <p:cNvGrpSpPr>
              <a:grpSpLocks/>
            </p:cNvGrpSpPr>
            <p:nvPr/>
          </p:nvGrpSpPr>
          <p:grpSpPr bwMode="auto">
            <a:xfrm>
              <a:off x="4500" y="1847"/>
              <a:ext cx="232" cy="261"/>
              <a:chOff x="3688" y="1817"/>
              <a:chExt cx="232" cy="333"/>
            </a:xfrm>
          </p:grpSpPr>
          <p:sp>
            <p:nvSpPr>
              <p:cNvPr id="653940" name="Rectangle 628"/>
              <p:cNvSpPr>
                <a:spLocks noChangeArrowheads="1"/>
              </p:cNvSpPr>
              <p:nvPr/>
            </p:nvSpPr>
            <p:spPr bwMode="auto">
              <a:xfrm>
                <a:off x="3688" y="1817"/>
                <a:ext cx="232" cy="333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941" name="Rectangle 629"/>
              <p:cNvSpPr>
                <a:spLocks noChangeArrowheads="1"/>
              </p:cNvSpPr>
              <p:nvPr/>
            </p:nvSpPr>
            <p:spPr bwMode="auto">
              <a:xfrm>
                <a:off x="3714" y="1934"/>
                <a:ext cx="19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Tahoma" charset="0"/>
                  </a:rPr>
                  <a:t>ROB</a:t>
                </a:r>
                <a:endParaRPr lang="en-US" sz="1000">
                  <a:solidFill>
                    <a:schemeClr val="tx1"/>
                  </a:solidFill>
                  <a:latin typeface="Tahoma" charset="0"/>
                </a:endParaRPr>
              </a:p>
            </p:txBody>
          </p:sp>
        </p:grpSp>
      </p:grpSp>
      <p:cxnSp>
        <p:nvCxnSpPr>
          <p:cNvPr id="653942" name="AutoShape 630"/>
          <p:cNvCxnSpPr>
            <a:cxnSpLocks noChangeShapeType="1"/>
          </p:cNvCxnSpPr>
          <p:nvPr/>
        </p:nvCxnSpPr>
        <p:spPr bwMode="auto">
          <a:xfrm flipV="1">
            <a:off x="4292600" y="3422650"/>
            <a:ext cx="1430338" cy="133350"/>
          </a:xfrm>
          <a:prstGeom prst="bentConnector3">
            <a:avLst>
              <a:gd name="adj1" fmla="val 59931"/>
            </a:avLst>
          </a:prstGeom>
          <a:noFill/>
          <a:ln w="3175" cap="sq">
            <a:solidFill>
              <a:srgbClr val="FF220A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1636" name="Group 631"/>
          <p:cNvGrpSpPr>
            <a:grpSpLocks/>
          </p:cNvGrpSpPr>
          <p:nvPr/>
        </p:nvGrpSpPr>
        <p:grpSpPr bwMode="auto">
          <a:xfrm>
            <a:off x="685800" y="762000"/>
            <a:ext cx="8458200" cy="5791200"/>
            <a:chOff x="480" y="480"/>
            <a:chExt cx="4848" cy="3648"/>
          </a:xfrm>
        </p:grpSpPr>
        <p:sp>
          <p:nvSpPr>
            <p:cNvPr id="653944" name="Rectangle 632"/>
            <p:cNvSpPr>
              <a:spLocks noChangeArrowheads="1"/>
            </p:cNvSpPr>
            <p:nvPr/>
          </p:nvSpPr>
          <p:spPr bwMode="auto">
            <a:xfrm>
              <a:off x="480" y="480"/>
              <a:ext cx="2496" cy="1056"/>
            </a:xfrm>
            <a:prstGeom prst="rect">
              <a:avLst/>
            </a:prstGeom>
            <a:solidFill>
              <a:srgbClr val="4D4D4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3945" name="Rectangle 633"/>
            <p:cNvSpPr>
              <a:spLocks noChangeArrowheads="1"/>
            </p:cNvSpPr>
            <p:nvPr/>
          </p:nvSpPr>
          <p:spPr bwMode="auto">
            <a:xfrm>
              <a:off x="2928" y="480"/>
              <a:ext cx="2400" cy="3648"/>
            </a:xfrm>
            <a:prstGeom prst="rect">
              <a:avLst/>
            </a:prstGeom>
            <a:solidFill>
              <a:srgbClr val="4D4D4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HLT Hardware Installation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7000" y="838200"/>
            <a:ext cx="2514600" cy="5410200"/>
          </a:xfrm>
        </p:spPr>
        <p:txBody>
          <a:bodyPr/>
          <a:lstStyle/>
          <a:p>
            <a:pPr marL="165100" indent="-165100"/>
            <a:r>
              <a:rPr lang="en-GB" sz="2000" dirty="0" smtClean="0"/>
              <a:t>Currently 824 nodes on 27 racks</a:t>
            </a:r>
          </a:p>
          <a:p>
            <a:pPr marL="165100" indent="-165100"/>
            <a:r>
              <a:rPr lang="en-GB" sz="2000" dirty="0" smtClean="0"/>
              <a:t>8 cores/node in 2xHarpertown quad-core @2.5  GHz</a:t>
            </a:r>
          </a:p>
          <a:p>
            <a:pPr marL="165100" indent="-165100"/>
            <a:r>
              <a:rPr lang="en-GB" sz="2000" dirty="0" smtClean="0"/>
              <a:t>2 GB memory/core</a:t>
            </a:r>
          </a:p>
          <a:p>
            <a:pPr marL="165100" indent="-165100"/>
            <a:r>
              <a:rPr lang="en-GB" sz="2000" dirty="0" smtClean="0"/>
              <a:t>Can run L2 or EF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629400"/>
            <a:ext cx="2438400" cy="228600"/>
          </a:xfrm>
        </p:spPr>
        <p:txBody>
          <a:bodyPr/>
          <a:lstStyle/>
          <a:p>
            <a:r>
              <a:rPr lang="en-US" smtClean="0"/>
              <a:t>Tuesday, May 12th,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00"/>
            <a:ext cx="3276600" cy="228600"/>
          </a:xfrm>
        </p:spPr>
        <p:txBody>
          <a:bodyPr/>
          <a:lstStyle/>
          <a:p>
            <a:r>
              <a:rPr lang="en-US" smtClean="0"/>
              <a:t>Cristobal Padilla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762000" cy="228600"/>
          </a:xfrm>
        </p:spPr>
        <p:txBody>
          <a:bodyPr/>
          <a:lstStyle/>
          <a:p>
            <a:fld id="{26F23FF4-64B9-9645-AA42-F2557305C66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2" y="914400"/>
            <a:ext cx="6362828" cy="472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038600"/>
            <a:ext cx="4495800" cy="2521454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219200" y="5867400"/>
            <a:ext cx="327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6200" marR="0" lvl="0" indent="1270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E2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  <a:r>
              <a:rPr kumimoji="0" lang="en-GB" sz="1600" b="0" i="0" u="none" strike="noStrike" kern="0" cap="none" spc="0" normalizeH="0" noProof="0" dirty="0" smtClean="0">
                <a:ln>
                  <a:noFill/>
                </a:ln>
                <a:solidFill>
                  <a:srgbClr val="1E2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node monitored with </a:t>
            </a:r>
            <a:r>
              <a:rPr lang="en-GB" sz="1600" kern="0" noProof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a</a:t>
            </a:r>
            <a:r>
              <a:rPr kumimoji="0" lang="en-GB" sz="1600" b="0" i="0" u="none" strike="noStrike" kern="0" cap="none" spc="0" normalizeH="0" noProof="0" dirty="0" smtClean="0">
                <a:ln>
                  <a:noFill/>
                </a:ln>
                <a:solidFill>
                  <a:srgbClr val="1E2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tool based on </a:t>
            </a:r>
            <a:r>
              <a:rPr kumimoji="0" lang="en-GB" sz="1600" b="0" i="0" u="none" strike="noStrike" kern="0" cap="none" spc="0" normalizeH="0" noProof="0" dirty="0" err="1" smtClean="0">
                <a:ln>
                  <a:noFill/>
                </a:ln>
                <a:solidFill>
                  <a:srgbClr val="1E2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nagios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1E20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HLT Structure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267200" y="1066800"/>
            <a:ext cx="4724400" cy="518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0090"/>
                </a:solidFill>
              </a:rPr>
              <a:t>The basic ingredient of the HLT is the </a:t>
            </a:r>
            <a:r>
              <a:rPr lang="en-GB" b="1" dirty="0" smtClean="0">
                <a:solidFill>
                  <a:srgbClr val="000090"/>
                </a:solidFill>
              </a:rPr>
              <a:t>HLT Steering </a:t>
            </a:r>
            <a:r>
              <a:rPr lang="en-GB" dirty="0" smtClean="0">
                <a:solidFill>
                  <a:srgbClr val="000090"/>
                </a:solidFill>
              </a:rPr>
              <a:t>which controls the flow of code execution inside the HLT processing units</a:t>
            </a:r>
          </a:p>
          <a:p>
            <a:pPr marL="0" indent="0">
              <a:buNone/>
            </a:pPr>
            <a:endParaRPr lang="en-GB" dirty="0" smtClean="0">
              <a:solidFill>
                <a:srgbClr val="000090"/>
              </a:solidFill>
            </a:endParaRPr>
          </a:p>
          <a:p>
            <a:pPr marL="177800" indent="-177800"/>
            <a:r>
              <a:rPr lang="en-GB" b="1" dirty="0" smtClean="0">
                <a:solidFill>
                  <a:srgbClr val="000090"/>
                </a:solidFill>
              </a:rPr>
              <a:t>Algorithms </a:t>
            </a:r>
            <a:r>
              <a:rPr lang="en-GB" dirty="0" smtClean="0">
                <a:solidFill>
                  <a:srgbClr val="000090"/>
                </a:solidFill>
              </a:rPr>
              <a:t>for feature extraction (FEX) and applying requirements (HYPO)</a:t>
            </a:r>
          </a:p>
          <a:p>
            <a:pPr marL="577850" lvl="1" indent="-177800"/>
            <a:r>
              <a:rPr lang="en-GB" dirty="0" smtClean="0">
                <a:solidFill>
                  <a:srgbClr val="000090"/>
                </a:solidFill>
              </a:rPr>
              <a:t>Configurable by parameters</a:t>
            </a:r>
          </a:p>
          <a:p>
            <a:pPr marL="577850" lvl="1" indent="-177800"/>
            <a:r>
              <a:rPr lang="en-GB" dirty="0" smtClean="0">
                <a:solidFill>
                  <a:srgbClr val="000090"/>
                </a:solidFill>
              </a:rPr>
              <a:t>Results (Features) cached by HLT steering</a:t>
            </a:r>
          </a:p>
          <a:p>
            <a:pPr marL="577850" lvl="1" indent="-177800"/>
            <a:endParaRPr lang="en-GB" dirty="0" smtClean="0">
              <a:solidFill>
                <a:srgbClr val="000090"/>
              </a:solidFill>
            </a:endParaRPr>
          </a:p>
          <a:p>
            <a:pPr marL="177800" indent="-177800"/>
            <a:r>
              <a:rPr lang="en-GB" b="1" dirty="0" smtClean="0">
                <a:solidFill>
                  <a:srgbClr val="000090"/>
                </a:solidFill>
              </a:rPr>
              <a:t>Sequences</a:t>
            </a:r>
            <a:r>
              <a:rPr lang="en-GB" dirty="0" smtClean="0">
                <a:solidFill>
                  <a:srgbClr val="000090"/>
                </a:solidFill>
              </a:rPr>
              <a:t>: FEX and HYPO algorithms producing </a:t>
            </a:r>
            <a:r>
              <a:rPr lang="en-GB" i="1" dirty="0" err="1" smtClean="0">
                <a:solidFill>
                  <a:srgbClr val="000090"/>
                </a:solidFill>
              </a:rPr>
              <a:t>TriggerElements</a:t>
            </a:r>
            <a:r>
              <a:rPr lang="en-GB" dirty="0" smtClean="0">
                <a:solidFill>
                  <a:srgbClr val="000090"/>
                </a:solidFill>
              </a:rPr>
              <a:t> (ex: L2_mu10)</a:t>
            </a:r>
          </a:p>
          <a:p>
            <a:pPr marL="177800" indent="-177800"/>
            <a:endParaRPr lang="en-GB" dirty="0" smtClean="0">
              <a:solidFill>
                <a:srgbClr val="000090"/>
              </a:solidFill>
            </a:endParaRPr>
          </a:p>
          <a:p>
            <a:pPr marL="177800" indent="-177800"/>
            <a:r>
              <a:rPr lang="en-GB" b="1" dirty="0" smtClean="0">
                <a:solidFill>
                  <a:srgbClr val="000090"/>
                </a:solidFill>
              </a:rPr>
              <a:t>Chains</a:t>
            </a:r>
            <a:r>
              <a:rPr lang="en-GB" dirty="0" smtClean="0">
                <a:solidFill>
                  <a:srgbClr val="000090"/>
                </a:solidFill>
              </a:rPr>
              <a:t>: Ordered list of defined numbers of </a:t>
            </a:r>
            <a:r>
              <a:rPr lang="en-GB" i="1" dirty="0" err="1" smtClean="0">
                <a:solidFill>
                  <a:srgbClr val="000090"/>
                </a:solidFill>
              </a:rPr>
              <a:t>TriggerElements</a:t>
            </a:r>
            <a:endParaRPr lang="en-GB" i="1" dirty="0" smtClean="0">
              <a:solidFill>
                <a:srgbClr val="000090"/>
              </a:solidFill>
            </a:endParaRPr>
          </a:p>
          <a:p>
            <a:pPr marL="577850" lvl="1" indent="-177800"/>
            <a:r>
              <a:rPr lang="en-GB" dirty="0" smtClean="0">
                <a:solidFill>
                  <a:srgbClr val="000090"/>
                </a:solidFill>
              </a:rPr>
              <a:t>Steering aborts chains as soon as given step fails (early reject)</a:t>
            </a:r>
          </a:p>
          <a:p>
            <a:pPr marL="577850" lvl="1" indent="-177800"/>
            <a:endParaRPr lang="en-GB" dirty="0" smtClean="0">
              <a:solidFill>
                <a:srgbClr val="000090"/>
              </a:solidFill>
            </a:endParaRPr>
          </a:p>
          <a:p>
            <a:pPr marL="177800" indent="-177800"/>
            <a:r>
              <a:rPr lang="en-GB" b="1" dirty="0" smtClean="0">
                <a:solidFill>
                  <a:srgbClr val="000090"/>
                </a:solidFill>
              </a:rPr>
              <a:t>Menu</a:t>
            </a:r>
            <a:r>
              <a:rPr lang="en-GB" dirty="0" smtClean="0">
                <a:solidFill>
                  <a:srgbClr val="000090"/>
                </a:solidFill>
              </a:rPr>
              <a:t>: Collection of chains (and pass-</a:t>
            </a:r>
            <a:r>
              <a:rPr lang="en-GB" dirty="0" err="1" smtClean="0">
                <a:solidFill>
                  <a:srgbClr val="000090"/>
                </a:solidFill>
              </a:rPr>
              <a:t>through+prescales</a:t>
            </a:r>
            <a:r>
              <a:rPr lang="en-GB" dirty="0" smtClean="0">
                <a:solidFill>
                  <a:srgbClr val="000090"/>
                </a:solidFill>
              </a:rPr>
              <a:t>)</a:t>
            </a:r>
          </a:p>
          <a:p>
            <a:pPr marL="577850" lvl="1" indent="-177800"/>
            <a:r>
              <a:rPr lang="en-GB" dirty="0" smtClean="0">
                <a:solidFill>
                  <a:srgbClr val="000090"/>
                </a:solidFill>
              </a:rPr>
              <a:t>In python or xml, recorded in database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3FF4-64B9-9645-AA42-F2557305C66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Diamond 16"/>
          <p:cNvSpPr/>
          <p:nvPr/>
        </p:nvSpPr>
        <p:spPr bwMode="auto">
          <a:xfrm>
            <a:off x="1524000" y="1676400"/>
            <a:ext cx="1371600" cy="457200"/>
          </a:xfrm>
          <a:prstGeom prst="diamond">
            <a:avLst/>
          </a:prstGeom>
          <a:solidFill>
            <a:srgbClr val="E3847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Cluster?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66700" y="1219200"/>
            <a:ext cx="1143000" cy="381000"/>
          </a:xfrm>
          <a:prstGeom prst="rect">
            <a:avLst/>
          </a:prstGeom>
          <a:solidFill>
            <a:srgbClr val="E3847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L2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Calorim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.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66700" y="3733800"/>
            <a:ext cx="1143000" cy="381000"/>
          </a:xfrm>
          <a:prstGeom prst="rect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EF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Calorim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,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24" name="Parallelogram 23"/>
          <p:cNvSpPr/>
          <p:nvPr/>
        </p:nvSpPr>
        <p:spPr bwMode="auto">
          <a:xfrm>
            <a:off x="228600" y="762000"/>
            <a:ext cx="1219200" cy="381000"/>
          </a:xfrm>
          <a:prstGeom prst="parallelogram">
            <a:avLst/>
          </a:prstGeom>
          <a:solidFill>
            <a:srgbClr val="6DA1FA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EM ROI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27" name="Parallelogram 26"/>
          <p:cNvSpPr/>
          <p:nvPr/>
        </p:nvSpPr>
        <p:spPr bwMode="auto">
          <a:xfrm>
            <a:off x="2819400" y="1447800"/>
            <a:ext cx="1295400" cy="381000"/>
          </a:xfrm>
          <a:prstGeom prst="parallelogram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TrigEMCluster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32" name="Parallelogram 31"/>
          <p:cNvSpPr/>
          <p:nvPr/>
        </p:nvSpPr>
        <p:spPr bwMode="auto">
          <a:xfrm>
            <a:off x="1600200" y="762000"/>
            <a:ext cx="1219200" cy="381000"/>
          </a:xfrm>
          <a:prstGeom prst="parallelogram">
            <a:avLst/>
          </a:prstGeom>
          <a:solidFill>
            <a:srgbClr val="6DA1FA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EM ROI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638300" y="1219200"/>
            <a:ext cx="1143000" cy="381000"/>
          </a:xfrm>
          <a:prstGeom prst="rect">
            <a:avLst/>
          </a:prstGeom>
          <a:solidFill>
            <a:srgbClr val="E3847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L2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Calorim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.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34" name="Diamond 33"/>
          <p:cNvSpPr/>
          <p:nvPr/>
        </p:nvSpPr>
        <p:spPr bwMode="auto">
          <a:xfrm>
            <a:off x="152400" y="1676400"/>
            <a:ext cx="1371600" cy="457200"/>
          </a:xfrm>
          <a:prstGeom prst="diamond">
            <a:avLst/>
          </a:prstGeom>
          <a:solidFill>
            <a:srgbClr val="E3847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Cluster?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66700" y="2209800"/>
            <a:ext cx="1143000" cy="381000"/>
          </a:xfrm>
          <a:prstGeom prst="rect">
            <a:avLst/>
          </a:prstGeom>
          <a:solidFill>
            <a:srgbClr val="E3847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L2 tracking.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638300" y="3733800"/>
            <a:ext cx="1143000" cy="381000"/>
          </a:xfrm>
          <a:prstGeom prst="rect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EF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Calorim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,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66700" y="4191000"/>
            <a:ext cx="1143000" cy="381000"/>
          </a:xfrm>
          <a:prstGeom prst="rect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EF tracking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66700" y="5105400"/>
            <a:ext cx="1143000" cy="381000"/>
          </a:xfrm>
          <a:prstGeom prst="rect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e/γ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reconst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.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638300" y="5105400"/>
            <a:ext cx="1143000" cy="381000"/>
          </a:xfrm>
          <a:prstGeom prst="rect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e/γ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reconst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.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40" name="Diamond 39"/>
          <p:cNvSpPr/>
          <p:nvPr/>
        </p:nvSpPr>
        <p:spPr bwMode="auto">
          <a:xfrm>
            <a:off x="152400" y="5562600"/>
            <a:ext cx="1371600" cy="457200"/>
          </a:xfrm>
          <a:prstGeom prst="diamond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 OK?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41" name="Diamond 40"/>
          <p:cNvSpPr/>
          <p:nvPr/>
        </p:nvSpPr>
        <p:spPr bwMode="auto">
          <a:xfrm>
            <a:off x="1524000" y="5562600"/>
            <a:ext cx="1371600" cy="457200"/>
          </a:xfrm>
          <a:prstGeom prst="diamond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 OK?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42" name="Diamond 41"/>
          <p:cNvSpPr/>
          <p:nvPr/>
        </p:nvSpPr>
        <p:spPr bwMode="auto">
          <a:xfrm>
            <a:off x="152400" y="2667000"/>
            <a:ext cx="1371600" cy="457200"/>
          </a:xfrm>
          <a:prstGeom prst="diamond">
            <a:avLst/>
          </a:prstGeom>
          <a:solidFill>
            <a:srgbClr val="E3847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T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rack?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43" name="Diamond 42"/>
          <p:cNvSpPr/>
          <p:nvPr/>
        </p:nvSpPr>
        <p:spPr bwMode="auto">
          <a:xfrm>
            <a:off x="152400" y="3200400"/>
            <a:ext cx="1371600" cy="457200"/>
          </a:xfrm>
          <a:prstGeom prst="diamond">
            <a:avLst/>
          </a:prstGeom>
          <a:solidFill>
            <a:srgbClr val="E3847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atch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?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44" name="Parallelogram 43"/>
          <p:cNvSpPr/>
          <p:nvPr/>
        </p:nvSpPr>
        <p:spPr bwMode="auto">
          <a:xfrm>
            <a:off x="2819400" y="2514600"/>
            <a:ext cx="1295400" cy="381000"/>
          </a:xfrm>
          <a:prstGeom prst="parallelogram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TrigInDetTrakcs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45" name="Parallelogram 44"/>
          <p:cNvSpPr/>
          <p:nvPr/>
        </p:nvSpPr>
        <p:spPr bwMode="auto">
          <a:xfrm>
            <a:off x="2819400" y="3962400"/>
            <a:ext cx="1295400" cy="381000"/>
          </a:xfrm>
          <a:prstGeom prst="parallelogram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CaloCluster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46" name="Parallelogram 45"/>
          <p:cNvSpPr/>
          <p:nvPr/>
        </p:nvSpPr>
        <p:spPr bwMode="auto">
          <a:xfrm>
            <a:off x="2819400" y="4419600"/>
            <a:ext cx="1295400" cy="381000"/>
          </a:xfrm>
          <a:prstGeom prst="parallelogram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EFTrack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47" name="Parallelogram 46"/>
          <p:cNvSpPr/>
          <p:nvPr/>
        </p:nvSpPr>
        <p:spPr bwMode="auto">
          <a:xfrm>
            <a:off x="2819400" y="5334000"/>
            <a:ext cx="1295400" cy="381000"/>
          </a:xfrm>
          <a:prstGeom prst="parallelogram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egamma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cxnSp>
        <p:nvCxnSpPr>
          <p:cNvPr id="49" name="Straight Arrow Connector 48"/>
          <p:cNvCxnSpPr>
            <a:stCxn id="24" idx="4"/>
            <a:endCxn id="19" idx="0"/>
          </p:cNvCxnSpPr>
          <p:nvPr/>
        </p:nvCxnSpPr>
        <p:spPr bwMode="auto">
          <a:xfrm rot="5400000">
            <a:off x="800100" y="11811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3" name="Straight Arrow Connector 52"/>
          <p:cNvCxnSpPr>
            <a:stCxn id="19" idx="2"/>
            <a:endCxn id="34" idx="0"/>
          </p:cNvCxnSpPr>
          <p:nvPr/>
        </p:nvCxnSpPr>
        <p:spPr bwMode="auto">
          <a:xfrm rot="5400000">
            <a:off x="800100" y="16383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5" name="Straight Arrow Connector 54"/>
          <p:cNvCxnSpPr>
            <a:stCxn id="33" idx="2"/>
            <a:endCxn id="17" idx="0"/>
          </p:cNvCxnSpPr>
          <p:nvPr/>
        </p:nvCxnSpPr>
        <p:spPr bwMode="auto">
          <a:xfrm rot="5400000">
            <a:off x="2171700" y="16383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9" name="Straight Arrow Connector 58"/>
          <p:cNvCxnSpPr>
            <a:stCxn id="17" idx="2"/>
            <a:endCxn id="36" idx="0"/>
          </p:cNvCxnSpPr>
          <p:nvPr/>
        </p:nvCxnSpPr>
        <p:spPr bwMode="auto">
          <a:xfrm rot="5400000">
            <a:off x="1409700" y="2933700"/>
            <a:ext cx="1600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1" name="Straight Arrow Connector 60"/>
          <p:cNvCxnSpPr>
            <a:stCxn id="36" idx="2"/>
            <a:endCxn id="39" idx="0"/>
          </p:cNvCxnSpPr>
          <p:nvPr/>
        </p:nvCxnSpPr>
        <p:spPr bwMode="auto">
          <a:xfrm rot="5400000">
            <a:off x="1714500" y="4610100"/>
            <a:ext cx="9906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3" name="Straight Arrow Connector 62"/>
          <p:cNvCxnSpPr>
            <a:stCxn id="39" idx="2"/>
            <a:endCxn id="41" idx="0"/>
          </p:cNvCxnSpPr>
          <p:nvPr/>
        </p:nvCxnSpPr>
        <p:spPr bwMode="auto">
          <a:xfrm rot="5400000">
            <a:off x="2171700" y="55245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7" name="Straight Arrow Connector 66"/>
          <p:cNvCxnSpPr>
            <a:stCxn id="34" idx="2"/>
            <a:endCxn id="35" idx="0"/>
          </p:cNvCxnSpPr>
          <p:nvPr/>
        </p:nvCxnSpPr>
        <p:spPr bwMode="auto">
          <a:xfrm rot="5400000">
            <a:off x="800100" y="21717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1" name="Straight Arrow Connector 70"/>
          <p:cNvCxnSpPr>
            <a:stCxn id="35" idx="2"/>
            <a:endCxn id="42" idx="0"/>
          </p:cNvCxnSpPr>
          <p:nvPr/>
        </p:nvCxnSpPr>
        <p:spPr bwMode="auto">
          <a:xfrm rot="5400000">
            <a:off x="800100" y="26289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3" name="Straight Arrow Connector 72"/>
          <p:cNvCxnSpPr>
            <a:stCxn id="42" idx="2"/>
            <a:endCxn id="43" idx="0"/>
          </p:cNvCxnSpPr>
          <p:nvPr/>
        </p:nvCxnSpPr>
        <p:spPr bwMode="auto">
          <a:xfrm rot="5400000">
            <a:off x="800100" y="31623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5" name="Straight Arrow Connector 74"/>
          <p:cNvCxnSpPr>
            <a:stCxn id="43" idx="2"/>
            <a:endCxn id="22" idx="0"/>
          </p:cNvCxnSpPr>
          <p:nvPr/>
        </p:nvCxnSpPr>
        <p:spPr bwMode="auto">
          <a:xfrm rot="5400000">
            <a:off x="800100" y="36957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7" name="Straight Arrow Connector 76"/>
          <p:cNvCxnSpPr>
            <a:stCxn id="22" idx="2"/>
            <a:endCxn id="37" idx="0"/>
          </p:cNvCxnSpPr>
          <p:nvPr/>
        </p:nvCxnSpPr>
        <p:spPr bwMode="auto">
          <a:xfrm rot="5400000">
            <a:off x="800100" y="41529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9" name="Straight Arrow Connector 78"/>
          <p:cNvCxnSpPr>
            <a:stCxn id="37" idx="2"/>
          </p:cNvCxnSpPr>
          <p:nvPr/>
        </p:nvCxnSpPr>
        <p:spPr bwMode="auto">
          <a:xfrm rot="5400000">
            <a:off x="800100" y="46101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81" name="Straight Arrow Connector 80"/>
          <p:cNvCxnSpPr>
            <a:endCxn id="38" idx="0"/>
          </p:cNvCxnSpPr>
          <p:nvPr/>
        </p:nvCxnSpPr>
        <p:spPr bwMode="auto">
          <a:xfrm rot="5400000">
            <a:off x="838200" y="5105400"/>
            <a:ext cx="1588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83" name="Straight Arrow Connector 82"/>
          <p:cNvCxnSpPr>
            <a:stCxn id="38" idx="2"/>
            <a:endCxn id="40" idx="0"/>
          </p:cNvCxnSpPr>
          <p:nvPr/>
        </p:nvCxnSpPr>
        <p:spPr bwMode="auto">
          <a:xfrm rot="5400000">
            <a:off x="800100" y="55245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85" name="Straight Arrow Connector 84"/>
          <p:cNvCxnSpPr>
            <a:stCxn id="32" idx="4"/>
            <a:endCxn id="33" idx="0"/>
          </p:cNvCxnSpPr>
          <p:nvPr/>
        </p:nvCxnSpPr>
        <p:spPr bwMode="auto">
          <a:xfrm rot="5400000">
            <a:off x="2171700" y="11811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sp>
        <p:nvSpPr>
          <p:cNvPr id="86" name="Rectangle 85"/>
          <p:cNvSpPr/>
          <p:nvPr/>
        </p:nvSpPr>
        <p:spPr bwMode="auto">
          <a:xfrm>
            <a:off x="2057400" y="6248400"/>
            <a:ext cx="533400" cy="304800"/>
          </a:xfrm>
          <a:prstGeom prst="rect">
            <a:avLst/>
          </a:prstGeom>
          <a:solidFill>
            <a:srgbClr val="E3847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FEX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87" name="Diamond 86"/>
          <p:cNvSpPr/>
          <p:nvPr/>
        </p:nvSpPr>
        <p:spPr bwMode="auto">
          <a:xfrm>
            <a:off x="152400" y="4648200"/>
            <a:ext cx="1371600" cy="457200"/>
          </a:xfrm>
          <a:prstGeom prst="diamond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T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rack?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88" name="Diamond 87"/>
          <p:cNvSpPr/>
          <p:nvPr/>
        </p:nvSpPr>
        <p:spPr bwMode="auto">
          <a:xfrm>
            <a:off x="2590800" y="6248400"/>
            <a:ext cx="838200" cy="304800"/>
          </a:xfrm>
          <a:prstGeom prst="diamond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HYPO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89" name="Parallelogram 88"/>
          <p:cNvSpPr/>
          <p:nvPr/>
        </p:nvSpPr>
        <p:spPr bwMode="auto">
          <a:xfrm>
            <a:off x="3352800" y="6248400"/>
            <a:ext cx="609600" cy="304800"/>
          </a:xfrm>
          <a:prstGeom prst="parallelogram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Feature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Trigger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505200" cy="4648200"/>
          </a:xfrm>
        </p:spPr>
        <p:txBody>
          <a:bodyPr>
            <a:normAutofit fontScale="92500" lnSpcReduction="10000"/>
          </a:bodyPr>
          <a:lstStyle/>
          <a:p>
            <a:pPr marL="177800" indent="-165100"/>
            <a:r>
              <a:rPr lang="en-GB" dirty="0" smtClean="0"/>
              <a:t>Tool for shifters, experts and offline users</a:t>
            </a:r>
          </a:p>
          <a:p>
            <a:pPr marL="177800" indent="-165100"/>
            <a:endParaRPr lang="en-GB" dirty="0" smtClean="0"/>
          </a:p>
          <a:p>
            <a:pPr marL="577850" lvl="1" indent="-165100"/>
            <a:r>
              <a:rPr lang="en-GB" dirty="0" smtClean="0"/>
              <a:t>Offline user can easily check the configuration used in a run</a:t>
            </a:r>
          </a:p>
          <a:p>
            <a:pPr marL="577850" lvl="1" indent="-165100"/>
            <a:endParaRPr lang="en-GB" dirty="0" smtClean="0"/>
          </a:p>
          <a:p>
            <a:pPr marL="577850" lvl="1" indent="-165100"/>
            <a:r>
              <a:rPr lang="en-GB" dirty="0" smtClean="0"/>
              <a:t>Trigger shifter can modify pre-scales and pass-through settings </a:t>
            </a:r>
          </a:p>
          <a:p>
            <a:pPr marL="577850" lvl="1" indent="-165100">
              <a:buNone/>
            </a:pPr>
            <a:endParaRPr lang="en-GB" dirty="0" smtClean="0"/>
          </a:p>
          <a:p>
            <a:pPr marL="577850" lvl="1" indent="-165100"/>
            <a:r>
              <a:rPr lang="en-GB" dirty="0" smtClean="0"/>
              <a:t>Expert can modify aspects of the trigger configuration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F707-3DEE-D044-A5EA-DCF65DC95A1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573917"/>
            <a:ext cx="5029200" cy="2979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781051"/>
            <a:ext cx="5105400" cy="3531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458200" cy="20574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Trigger Presenter</a:t>
            </a:r>
          </a:p>
          <a:p>
            <a:pPr lvl="1"/>
            <a:r>
              <a:rPr lang="en-GB" dirty="0" smtClean="0"/>
              <a:t>Provide rate information and farm status </a:t>
            </a:r>
          </a:p>
          <a:p>
            <a:pPr lvl="1"/>
            <a:r>
              <a:rPr lang="en-GB" dirty="0" smtClean="0"/>
              <a:t>Displays detailed trigger rates (and history) at any step of the HLT selections</a:t>
            </a:r>
          </a:p>
          <a:p>
            <a:r>
              <a:rPr lang="en-GB" dirty="0" smtClean="0"/>
              <a:t>Algorithms online monitoring and Data Quality</a:t>
            </a:r>
          </a:p>
          <a:p>
            <a:pPr lvl="1"/>
            <a:r>
              <a:rPr lang="en-GB" dirty="0" smtClean="0"/>
              <a:t>Algorithms produce histograms for shifters and experts</a:t>
            </a:r>
          </a:p>
          <a:p>
            <a:pPr lvl="1"/>
            <a:r>
              <a:rPr lang="en-GB" dirty="0" smtClean="0"/>
              <a:t>Statistics of all nodes is gathered and centralized</a:t>
            </a:r>
          </a:p>
          <a:p>
            <a:pPr lvl="1"/>
            <a:r>
              <a:rPr lang="en-GB" dirty="0" smtClean="0"/>
              <a:t>Automatic checks are also performed and displayed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F707-3DEE-D044-A5EA-DCF65DC95A1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6110948" cy="3465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838200"/>
            <a:ext cx="3466811" cy="31982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9000" y="1676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Automatic Data Quality checks </a:t>
            </a:r>
            <a:endParaRPr lang="en-GB" sz="1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3011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Rate Monitoring</a:t>
            </a:r>
            <a:endParaRPr lang="en-GB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Offline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953000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/>
              <a:t>Tier0</a:t>
            </a:r>
            <a:r>
              <a:rPr lang="en-GB" dirty="0" smtClean="0"/>
              <a:t>: Designed to reconstruct all events (200 Hz) from ATLAS within ~24 hours (1600 cores, 2 GB /core, CERN batch workers)</a:t>
            </a:r>
          </a:p>
          <a:p>
            <a:pPr lvl="1"/>
            <a:r>
              <a:rPr lang="en-GB" dirty="0" smtClean="0"/>
              <a:t>Allows review of saved trigger quantities (used extensively) and comparison with offline reconstructed objects.</a:t>
            </a:r>
          </a:p>
          <a:p>
            <a:pPr lvl="1"/>
            <a:endParaRPr lang="en-GB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CAF</a:t>
            </a:r>
            <a:r>
              <a:rPr lang="en-GB" dirty="0" smtClean="0"/>
              <a:t>: (CERN Analysis Facility), constituted by 400 cores, 64 for trigger use</a:t>
            </a:r>
          </a:p>
          <a:p>
            <a:pPr lvl="1"/>
            <a:r>
              <a:rPr lang="en-GB" dirty="0" smtClean="0"/>
              <a:t>Designed to rerun ~10% of collected events for calibration and commissioning</a:t>
            </a:r>
          </a:p>
          <a:p>
            <a:pPr lvl="1"/>
            <a:r>
              <a:rPr lang="en-GB" dirty="0" smtClean="0"/>
              <a:t>Checks the HLT decision: run on minimum bias stream and events taken in pass through mode to compare online and offline results</a:t>
            </a:r>
          </a:p>
          <a:p>
            <a:pPr lvl="1"/>
            <a:r>
              <a:rPr lang="en-GB" dirty="0" smtClean="0"/>
              <a:t>Handles the debug stream: events with HLT crashes, errors and timeouts </a:t>
            </a:r>
          </a:p>
          <a:p>
            <a:pPr lvl="1"/>
            <a:r>
              <a:rPr lang="en-GB" dirty="0" smtClean="0"/>
              <a:t>Deployment of new code for HLT farm: Separate patch branch of trigger code with its own “</a:t>
            </a:r>
            <a:r>
              <a:rPr lang="en-GB" dirty="0" err="1" smtClean="0"/>
              <a:t>nighlies</a:t>
            </a:r>
            <a:r>
              <a:rPr lang="en-GB" dirty="0" smtClean="0"/>
              <a:t>” to be tested with real data</a:t>
            </a:r>
          </a:p>
          <a:p>
            <a:pPr lvl="1"/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F707-3DEE-D044-A5EA-DCF65DC95A1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962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962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2B7BC7-3C26-8B44-BE42-E083DAC816B2}" type="slidenum">
              <a:rPr lang="en-US"/>
              <a:pPr/>
              <a:t>7</a:t>
            </a:fld>
            <a:endParaRPr lang="en-US"/>
          </a:p>
        </p:txBody>
      </p:sp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CC0000"/>
                </a:solidFill>
                <a:ea typeface="+mj-ea"/>
                <a:cs typeface="+mj-cs"/>
              </a:rPr>
              <a:t>First experience with LHC beam</a:t>
            </a:r>
          </a:p>
        </p:txBody>
      </p:sp>
      <p:sp>
        <p:nvSpPr>
          <p:cNvPr id="962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2638425"/>
            <a:ext cx="4695825" cy="3762375"/>
          </a:xfrm>
        </p:spPr>
        <p:txBody>
          <a:bodyPr/>
          <a:lstStyle/>
          <a:p>
            <a:pPr marL="177800" indent="-16510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Reliability and stability main goals for the first beam</a:t>
            </a:r>
          </a:p>
          <a:p>
            <a:pPr marL="577850" lvl="1" indent="-165100" eaLnBrk="1" hangingPunct="1">
              <a:lnSpc>
                <a:spcPct val="80000"/>
              </a:lnSpc>
            </a:pPr>
            <a:r>
              <a:rPr lang="en-US" sz="1400" dirty="0" smtClean="0">
                <a:solidFill>
                  <a:srgbClr val="660066"/>
                </a:solidFill>
              </a:rPr>
              <a:t>A simple configuration based on L1 decision only</a:t>
            </a:r>
          </a:p>
          <a:p>
            <a:pPr marL="977900" lvl="2" indent="-165100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Crucial to have the Beam Pickups (BPTX) and Minimum bias </a:t>
            </a:r>
            <a:r>
              <a:rPr lang="en-US" sz="1200" dirty="0" err="1" smtClean="0">
                <a:solidFill>
                  <a:srgbClr val="000000"/>
                </a:solidFill>
              </a:rPr>
              <a:t>scintilators</a:t>
            </a:r>
            <a:r>
              <a:rPr lang="en-US" sz="1200" dirty="0" smtClean="0">
                <a:solidFill>
                  <a:srgbClr val="000000"/>
                </a:solidFill>
              </a:rPr>
              <a:t> (MBTS) well timed in</a:t>
            </a:r>
          </a:p>
          <a:p>
            <a:pPr marL="577850" lvl="1" indent="-165100" eaLnBrk="1" hangingPunct="1">
              <a:lnSpc>
                <a:spcPct val="80000"/>
              </a:lnSpc>
            </a:pPr>
            <a:r>
              <a:rPr lang="en-US" sz="1400" dirty="0" smtClean="0">
                <a:solidFill>
                  <a:srgbClr val="660066"/>
                </a:solidFill>
              </a:rPr>
              <a:t>Protect detectors</a:t>
            </a:r>
          </a:p>
          <a:p>
            <a:pPr marL="977900" lvl="2" indent="-165100" eaLnBrk="1" hangingPunct="1">
              <a:lnSpc>
                <a:spcPct val="80000"/>
              </a:lnSpc>
            </a:pPr>
            <a:r>
              <a:rPr lang="en-US" sz="1200" dirty="0" smtClean="0"/>
              <a:t>Pixel detector off</a:t>
            </a:r>
          </a:p>
          <a:p>
            <a:pPr marL="977900" lvl="2" indent="-165100" eaLnBrk="1" hangingPunct="1">
              <a:lnSpc>
                <a:spcPct val="80000"/>
              </a:lnSpc>
            </a:pPr>
            <a:r>
              <a:rPr lang="en-US" sz="1200" dirty="0" smtClean="0"/>
              <a:t>Semi Conductor Tracker (SCT) at low bias voltage</a:t>
            </a:r>
          </a:p>
          <a:p>
            <a:pPr marL="977900" lvl="2" indent="-165100" eaLnBrk="1" hangingPunct="1">
              <a:lnSpc>
                <a:spcPct val="80000"/>
              </a:lnSpc>
            </a:pPr>
            <a:r>
              <a:rPr lang="en-US" sz="1200" dirty="0" err="1" smtClean="0"/>
              <a:t>Muon</a:t>
            </a:r>
            <a:r>
              <a:rPr lang="en-US" sz="1200" dirty="0" smtClean="0"/>
              <a:t> system at reduced High Voltage</a:t>
            </a:r>
          </a:p>
          <a:p>
            <a:pPr marL="577850" lvl="1" indent="-165100" eaLnBrk="1" hangingPunct="1">
              <a:lnSpc>
                <a:spcPct val="80000"/>
              </a:lnSpc>
            </a:pPr>
            <a:r>
              <a:rPr lang="en-US" sz="1400" dirty="0" smtClean="0"/>
              <a:t>HLT infrastructure used for tagging event and routing them to streams</a:t>
            </a:r>
          </a:p>
          <a:p>
            <a:pPr marL="977900" lvl="2" indent="-165100" eaLnBrk="1" hangingPunct="1">
              <a:lnSpc>
                <a:spcPct val="80000"/>
              </a:lnSpc>
            </a:pPr>
            <a:r>
              <a:rPr lang="en-US" sz="1200" dirty="0" smtClean="0"/>
              <a:t>Algorithms not run except when needed for streaming tasks</a:t>
            </a:r>
          </a:p>
          <a:p>
            <a:pPr marL="177800" indent="-165100" eaLnBrk="1" hangingPunct="1">
              <a:lnSpc>
                <a:spcPct val="80000"/>
              </a:lnSpc>
            </a:pPr>
            <a:r>
              <a:rPr lang="en-US" sz="1600" dirty="0" smtClean="0"/>
              <a:t>Less than 1k events on which the HLT could be later run offline</a:t>
            </a:r>
          </a:p>
          <a:p>
            <a:pPr marL="577850" lvl="1" indent="-165100" eaLnBrk="1" hangingPunct="1">
              <a:lnSpc>
                <a:spcPct val="80000"/>
              </a:lnSpc>
            </a:pPr>
            <a:r>
              <a:rPr lang="en-US" sz="1400" dirty="0" smtClean="0"/>
              <a:t>Only those that have an </a:t>
            </a:r>
            <a:r>
              <a:rPr lang="en-US" sz="1400" dirty="0" err="1" smtClean="0"/>
              <a:t>RoI</a:t>
            </a:r>
            <a:r>
              <a:rPr lang="en-US" sz="1400" dirty="0" smtClean="0"/>
              <a:t> in Calorimeter or </a:t>
            </a:r>
            <a:r>
              <a:rPr lang="en-US" sz="1400" dirty="0" err="1" smtClean="0"/>
              <a:t>Muon</a:t>
            </a:r>
            <a:r>
              <a:rPr lang="en-US" sz="1400" dirty="0" smtClean="0"/>
              <a:t> in time with BPTX or MBTS</a:t>
            </a:r>
          </a:p>
          <a:p>
            <a:pPr marL="977900" lvl="2" indent="-165100" eaLnBrk="1" hangingPunct="1">
              <a:lnSpc>
                <a:spcPct val="80000"/>
              </a:lnSpc>
            </a:pPr>
            <a:endParaRPr lang="en-US" sz="1200" dirty="0" smtClean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200" dirty="0" smtClean="0">
              <a:solidFill>
                <a:schemeClr val="accent2"/>
              </a:solidFill>
            </a:endParaRPr>
          </a:p>
        </p:txBody>
      </p:sp>
      <p:pic>
        <p:nvPicPr>
          <p:cNvPr id="96263" name="Picture 4"/>
          <p:cNvPicPr>
            <a:picLocks noChangeAspect="1"/>
          </p:cNvPicPr>
          <p:nvPr/>
        </p:nvPicPr>
        <p:blipFill>
          <a:blip r:embed="rId3"/>
          <a:srcRect t="2350"/>
          <a:stretch>
            <a:fillRect/>
          </a:stretch>
        </p:blipFill>
        <p:spPr bwMode="auto">
          <a:xfrm>
            <a:off x="339725" y="958850"/>
            <a:ext cx="33686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11" descr="MBT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8" y="2781300"/>
            <a:ext cx="36576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5" name="Text Box 37"/>
          <p:cNvSpPr txBox="1">
            <a:spLocks noChangeArrowheads="1"/>
          </p:cNvSpPr>
          <p:nvPr/>
        </p:nvSpPr>
        <p:spPr bwMode="auto">
          <a:xfrm>
            <a:off x="1798638" y="4770438"/>
            <a:ext cx="2124075" cy="42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fr-CH" sz="1100">
                <a:latin typeface="Comic Sans MS" charset="0"/>
                <a:ea typeface="ＭＳ Ｐゴシック" charset="-128"/>
                <a:cs typeface="ＭＳ Ｐゴシック" charset="-128"/>
              </a:rPr>
              <a:t>Minbias Trigger Scintillator: </a:t>
            </a:r>
          </a:p>
          <a:p>
            <a:pPr defTabSz="457200"/>
            <a:r>
              <a:rPr lang="fr-CH" sz="1100">
                <a:latin typeface="Comic Sans MS" charset="0"/>
                <a:ea typeface="ＭＳ Ｐゴシック" charset="-128"/>
                <a:cs typeface="ＭＳ Ｐゴシック" charset="-128"/>
              </a:rPr>
              <a:t>32 sectors on LAr cryostat</a:t>
            </a:r>
            <a:endParaRPr lang="en-US" sz="1100">
              <a:ea typeface="Arial" charset="0"/>
              <a:cs typeface="Arial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733800" y="1905000"/>
            <a:ext cx="3898900" cy="180975"/>
            <a:chOff x="3733490" y="2133601"/>
            <a:chExt cx="3898495" cy="180937"/>
          </a:xfrm>
        </p:grpSpPr>
        <p:cxnSp>
          <p:nvCxnSpPr>
            <p:cNvPr id="18" name="Straight Arrow Connector 17"/>
            <p:cNvCxnSpPr/>
            <p:nvPr/>
          </p:nvCxnSpPr>
          <p:spPr>
            <a:xfrm rot="10800000">
              <a:off x="3733490" y="2133601"/>
              <a:ext cx="3428644" cy="761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V="1">
              <a:off x="3733490" y="2211373"/>
              <a:ext cx="3898495" cy="1031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 flipV="1">
              <a:off x="3909685" y="2211373"/>
              <a:ext cx="3722300" cy="4285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5203825" y="1620838"/>
            <a:ext cx="1524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03825" y="2030413"/>
            <a:ext cx="1524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635375" y="1981200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6270" name="Picture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447675"/>
            <a:ext cx="1587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71" name="Text Box 28"/>
          <p:cNvSpPr txBox="1">
            <a:spLocks noChangeArrowheads="1"/>
          </p:cNvSpPr>
          <p:nvPr/>
        </p:nvSpPr>
        <p:spPr bwMode="auto">
          <a:xfrm>
            <a:off x="7651750" y="2068513"/>
            <a:ext cx="11541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>
                <a:latin typeface="Comic Sans MS" charset="0"/>
              </a:rPr>
              <a:t>BPTX, 175 m</a:t>
            </a:r>
            <a:endParaRPr lang="en-US" sz="13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098925" y="1562100"/>
            <a:ext cx="227013" cy="17938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/>
            </a:endParaRP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3365500" y="1362075"/>
            <a:ext cx="1854200" cy="1219200"/>
            <a:chOff x="3708119" y="1600202"/>
            <a:chExt cx="1854482" cy="1219196"/>
          </a:xfrm>
        </p:grpSpPr>
        <p:cxnSp>
          <p:nvCxnSpPr>
            <p:cNvPr id="36" name="Straight Arrow Connector 35"/>
            <p:cNvCxnSpPr>
              <a:stCxn id="32" idx="2"/>
            </p:cNvCxnSpPr>
            <p:nvPr/>
          </p:nvCxnSpPr>
          <p:spPr>
            <a:xfrm rot="5400000" flipH="1">
              <a:off x="4422651" y="1087313"/>
              <a:ext cx="627061" cy="16528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3" idx="0"/>
            </p:cNvCxnSpPr>
            <p:nvPr/>
          </p:nvCxnSpPr>
          <p:spPr>
            <a:xfrm rot="16200000" flipH="1" flipV="1">
              <a:off x="4339292" y="1596090"/>
              <a:ext cx="592135" cy="1854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3" idx="0"/>
            </p:cNvCxnSpPr>
            <p:nvPr/>
          </p:nvCxnSpPr>
          <p:spPr>
            <a:xfrm rot="16200000" flipH="1" flipV="1">
              <a:off x="4809263" y="2066061"/>
              <a:ext cx="592135" cy="91453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3" idx="0"/>
            </p:cNvCxnSpPr>
            <p:nvPr/>
          </p:nvCxnSpPr>
          <p:spPr>
            <a:xfrm rot="16200000" flipV="1">
              <a:off x="4868012" y="1532675"/>
              <a:ext cx="627061" cy="7621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2" idx="2"/>
            </p:cNvCxnSpPr>
            <p:nvPr/>
          </p:nvCxnSpPr>
          <p:spPr>
            <a:xfrm rot="5400000" flipH="1">
              <a:off x="4495662" y="1160324"/>
              <a:ext cx="304799" cy="18290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3" idx="0"/>
            </p:cNvCxnSpPr>
            <p:nvPr/>
          </p:nvCxnSpPr>
          <p:spPr>
            <a:xfrm rot="16200000" flipH="1" flipV="1">
              <a:off x="4504393" y="1456392"/>
              <a:ext cx="287336" cy="18290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3" idx="0"/>
            </p:cNvCxnSpPr>
            <p:nvPr/>
          </p:nvCxnSpPr>
          <p:spPr>
            <a:xfrm rot="16200000" flipV="1">
              <a:off x="4419461" y="1084123"/>
              <a:ext cx="431799" cy="1854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3" idx="0"/>
            </p:cNvCxnSpPr>
            <p:nvPr/>
          </p:nvCxnSpPr>
          <p:spPr>
            <a:xfrm rot="16200000" flipH="1" flipV="1">
              <a:off x="4540127" y="1596899"/>
              <a:ext cx="392111" cy="16528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33" idx="0"/>
              <a:endCxn id="5" idx="3"/>
            </p:cNvCxnSpPr>
            <p:nvPr/>
          </p:nvCxnSpPr>
          <p:spPr>
            <a:xfrm rot="16200000" flipV="1">
              <a:off x="4607578" y="1272241"/>
              <a:ext cx="55563" cy="1854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33" idx="0"/>
            </p:cNvCxnSpPr>
            <p:nvPr/>
          </p:nvCxnSpPr>
          <p:spPr>
            <a:xfrm rot="16200000" flipH="1" flipV="1">
              <a:off x="4604406" y="1356380"/>
              <a:ext cx="87312" cy="18290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274" name="Text Box 30"/>
          <p:cNvSpPr txBox="1">
            <a:spLocks noChangeArrowheads="1"/>
          </p:cNvSpPr>
          <p:nvPr/>
        </p:nvSpPr>
        <p:spPr bwMode="auto">
          <a:xfrm>
            <a:off x="4716463" y="836613"/>
            <a:ext cx="2632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>
                <a:latin typeface="+mn-lt"/>
              </a:rPr>
              <a:t>Tertiary collimators, 140 m</a:t>
            </a:r>
          </a:p>
          <a:p>
            <a:r>
              <a:rPr lang="en-US" sz="1300">
                <a:latin typeface="+mn-lt"/>
              </a:rPr>
              <a:t>beam splash events when closed</a:t>
            </a:r>
          </a:p>
        </p:txBody>
      </p:sp>
      <p:sp>
        <p:nvSpPr>
          <p:cNvPr id="96275" name="Oval 32"/>
          <p:cNvSpPr>
            <a:spLocks noChangeArrowheads="1"/>
          </p:cNvSpPr>
          <p:nvPr/>
        </p:nvSpPr>
        <p:spPr bwMode="auto">
          <a:xfrm rot="1924442">
            <a:off x="1420813" y="3373438"/>
            <a:ext cx="500062" cy="858837"/>
          </a:xfrm>
          <a:prstGeom prst="ellips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276" name="Line 33"/>
          <p:cNvSpPr>
            <a:spLocks noChangeShapeType="1"/>
          </p:cNvSpPr>
          <p:nvPr/>
        </p:nvSpPr>
        <p:spPr bwMode="auto">
          <a:xfrm>
            <a:off x="1979613" y="36449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277" name="Line 35"/>
          <p:cNvSpPr>
            <a:spLocks noChangeShapeType="1"/>
          </p:cNvSpPr>
          <p:nvPr/>
        </p:nvSpPr>
        <p:spPr bwMode="auto">
          <a:xfrm flipV="1">
            <a:off x="1763713" y="1897063"/>
            <a:ext cx="682625" cy="153193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96279" name="AutoShape 38"/>
          <p:cNvCxnSpPr>
            <a:cxnSpLocks noChangeShapeType="1"/>
            <a:stCxn id="96274" idx="2"/>
            <a:endCxn id="32" idx="3"/>
          </p:cNvCxnSpPr>
          <p:nvPr/>
        </p:nvCxnSpPr>
        <p:spPr bwMode="auto">
          <a:xfrm rot="5400000">
            <a:off x="5470525" y="1211263"/>
            <a:ext cx="447675" cy="6762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6280" name="Text Box 39"/>
          <p:cNvSpPr txBox="1">
            <a:spLocks noChangeArrowheads="1"/>
          </p:cNvSpPr>
          <p:nvPr/>
        </p:nvSpPr>
        <p:spPr bwMode="auto">
          <a:xfrm>
            <a:off x="3305175" y="647700"/>
            <a:ext cx="1165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latin typeface="+mn-lt"/>
              </a:rPr>
              <a:t>LHC beam</a:t>
            </a:r>
          </a:p>
          <a:p>
            <a:r>
              <a:rPr lang="en-US" sz="1300" dirty="0">
                <a:latin typeface="+mn-lt"/>
              </a:rPr>
              <a:t>Loss monitor</a:t>
            </a:r>
          </a:p>
        </p:txBody>
      </p:sp>
      <p:cxnSp>
        <p:nvCxnSpPr>
          <p:cNvPr id="96281" name="AutoShape 40"/>
          <p:cNvCxnSpPr>
            <a:cxnSpLocks noChangeShapeType="1"/>
            <a:stCxn id="96280" idx="2"/>
            <a:endCxn id="43" idx="0"/>
          </p:cNvCxnSpPr>
          <p:nvPr/>
        </p:nvCxnSpPr>
        <p:spPr bwMode="auto">
          <a:xfrm rot="16200000" flipH="1">
            <a:off x="3837782" y="1186656"/>
            <a:ext cx="425450" cy="3254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6282" name="Oval 41"/>
          <p:cNvSpPr>
            <a:spLocks noChangeArrowheads="1"/>
          </p:cNvSpPr>
          <p:nvPr/>
        </p:nvSpPr>
        <p:spPr bwMode="auto">
          <a:xfrm>
            <a:off x="8101013" y="1916113"/>
            <a:ext cx="142875" cy="1444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283" name="Text Box 43"/>
          <p:cNvSpPr txBox="1">
            <a:spLocks noChangeArrowheads="1"/>
          </p:cNvSpPr>
          <p:nvPr/>
        </p:nvSpPr>
        <p:spPr bwMode="auto">
          <a:xfrm>
            <a:off x="599281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34AF-D485-AC4D-97C2-FD2F460885B1}" type="slidenum">
              <a:rPr lang="en-US"/>
              <a:pPr/>
              <a:t>8</a:t>
            </a:fld>
            <a:endParaRPr lang="en-US"/>
          </a:p>
        </p:txBody>
      </p:sp>
      <p:pic>
        <p:nvPicPr>
          <p:cNvPr id="71697" name="Picture 17" descr="x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3062288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8" name="Text Box 18"/>
          <p:cNvSpPr txBox="1">
            <a:spLocks noChangeAspect="1" noChangeArrowheads="1"/>
          </p:cNvSpPr>
          <p:nvPr/>
        </p:nvSpPr>
        <p:spPr bwMode="auto">
          <a:xfrm>
            <a:off x="2286000" y="6172200"/>
            <a:ext cx="762000" cy="33655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600">
                <a:solidFill>
                  <a:schemeClr val="bg1"/>
                </a:solidFill>
              </a:rPr>
              <a:t>z (cm)</a:t>
            </a:r>
          </a:p>
        </p:txBody>
      </p:sp>
      <p:sp>
        <p:nvSpPr>
          <p:cNvPr id="71699" name="Text Box 19"/>
          <p:cNvSpPr txBox="1">
            <a:spLocks noChangeAspect="1" noChangeArrowheads="1"/>
          </p:cNvSpPr>
          <p:nvPr/>
        </p:nvSpPr>
        <p:spPr bwMode="auto">
          <a:xfrm>
            <a:off x="0" y="4114800"/>
            <a:ext cx="944563" cy="33655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600">
                <a:solidFill>
                  <a:schemeClr val="bg1"/>
                </a:solidFill>
              </a:rPr>
              <a:t>x (cm)</a:t>
            </a:r>
          </a:p>
        </p:txBody>
      </p:sp>
      <p:sp>
        <p:nvSpPr>
          <p:cNvPr id="71700" name="Rectangle 20"/>
          <p:cNvSpPr>
            <a:spLocks noChangeAspect="1"/>
          </p:cNvSpPr>
          <p:nvPr/>
        </p:nvSpPr>
        <p:spPr bwMode="auto">
          <a:xfrm>
            <a:off x="152400" y="6218238"/>
            <a:ext cx="16335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822325" eaLnBrk="1" hangingPunct="1"/>
            <a:r>
              <a:rPr lang="en-US" sz="1600" dirty="0">
                <a:solidFill>
                  <a:srgbClr val="FA08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ATLAS  shafts</a:t>
            </a:r>
            <a:endParaRPr lang="en-US" sz="1600" dirty="0">
              <a:solidFill>
                <a:srgbClr val="FA080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sym typeface="Gill Sans" charset="0"/>
            </a:endParaRPr>
          </a:p>
        </p:txBody>
      </p:sp>
      <p:sp>
        <p:nvSpPr>
          <p:cNvPr id="71701" name="Oval 21"/>
          <p:cNvSpPr>
            <a:spLocks noChangeAspect="1" noChangeArrowheads="1"/>
          </p:cNvSpPr>
          <p:nvPr/>
        </p:nvSpPr>
        <p:spPr bwMode="auto">
          <a:xfrm>
            <a:off x="1584325" y="5002213"/>
            <a:ext cx="576263" cy="550862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2" name="Oval 22"/>
          <p:cNvSpPr>
            <a:spLocks noChangeAspect="1" noChangeArrowheads="1"/>
          </p:cNvSpPr>
          <p:nvPr/>
        </p:nvSpPr>
        <p:spPr bwMode="auto">
          <a:xfrm>
            <a:off x="1066800" y="5105400"/>
            <a:ext cx="384175" cy="339725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0" name="Picture 30" descr="SimulatedMu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838200"/>
            <a:ext cx="4038600" cy="2903538"/>
          </a:xfrm>
          <a:prstGeom prst="rect">
            <a:avLst/>
          </a:prstGeom>
          <a:noFill/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971800" y="4343400"/>
            <a:ext cx="3505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000099"/>
                </a:solidFill>
                <a:latin typeface="+mn-lt"/>
              </a:rPr>
              <a:t>Muon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 impact points extrapolated</a:t>
            </a:r>
          </a:p>
          <a:p>
            <a:pPr algn="ctr"/>
            <a:r>
              <a:rPr lang="en-US" sz="1600" dirty="0">
                <a:solidFill>
                  <a:srgbClr val="000099"/>
                </a:solidFill>
                <a:latin typeface="+mn-lt"/>
              </a:rPr>
              <a:t>to surface as measured by </a:t>
            </a:r>
          </a:p>
          <a:p>
            <a:pPr algn="ctr"/>
            <a:r>
              <a:rPr lang="en-US" sz="1600" dirty="0" err="1">
                <a:solidFill>
                  <a:srgbClr val="000099"/>
                </a:solidFill>
                <a:latin typeface="+mn-lt"/>
              </a:rPr>
              <a:t>Muon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 Trigger chambers (RPC)</a:t>
            </a:r>
          </a:p>
          <a:p>
            <a:pPr algn="ctr"/>
            <a:endParaRPr lang="en-US" sz="1600" dirty="0">
              <a:solidFill>
                <a:srgbClr val="000099"/>
              </a:solidFill>
              <a:latin typeface="+mn-lt"/>
            </a:endParaRPr>
          </a:p>
          <a:p>
            <a:pPr algn="ctr"/>
            <a:r>
              <a:rPr lang="es-ES_tradnl" sz="1600" dirty="0">
                <a:latin typeface="+mn-lt"/>
              </a:rPr>
              <a:t>(</a:t>
            </a:r>
            <a:r>
              <a:rPr lang="es-ES_tradnl" sz="1600" dirty="0" err="1">
                <a:latin typeface="+mn-lt"/>
              </a:rPr>
              <a:t>Calorimeter</a:t>
            </a:r>
            <a:r>
              <a:rPr lang="es-ES_tradnl" sz="1600" dirty="0">
                <a:latin typeface="+mn-lt"/>
              </a:rPr>
              <a:t> </a:t>
            </a:r>
            <a:r>
              <a:rPr lang="es-ES_tradnl" sz="1600" dirty="0" err="1">
                <a:latin typeface="+mn-lt"/>
              </a:rPr>
              <a:t>trigger</a:t>
            </a:r>
            <a:r>
              <a:rPr lang="es-ES_tradnl" sz="1600" dirty="0">
                <a:latin typeface="+mn-lt"/>
              </a:rPr>
              <a:t> </a:t>
            </a:r>
            <a:r>
              <a:rPr lang="es-ES_tradnl" sz="1600" dirty="0" err="1">
                <a:latin typeface="+mn-lt"/>
              </a:rPr>
              <a:t>also</a:t>
            </a:r>
            <a:r>
              <a:rPr lang="es-ES_tradnl" sz="1600" dirty="0">
                <a:latin typeface="+mn-lt"/>
              </a:rPr>
              <a:t> </a:t>
            </a:r>
            <a:r>
              <a:rPr lang="es-ES_tradnl" sz="1600" dirty="0" err="1">
                <a:latin typeface="+mn-lt"/>
              </a:rPr>
              <a:t>available</a:t>
            </a:r>
            <a:r>
              <a:rPr lang="es-ES_tradnl" sz="1600" dirty="0">
                <a:latin typeface="+mn-lt"/>
              </a:rPr>
              <a:t>)</a:t>
            </a:r>
            <a:endParaRPr lang="en-US" sz="1600" dirty="0">
              <a:latin typeface="+mn-lt"/>
            </a:endParaRPr>
          </a:p>
          <a:p>
            <a:pPr algn="ctr"/>
            <a:endParaRPr lang="en-US" sz="1600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71683" name="Picture 3" descr="atlas_underground_joao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038600"/>
            <a:ext cx="2743200" cy="2057400"/>
          </a:xfrm>
          <a:prstGeom prst="rect">
            <a:avLst/>
          </a:prstGeom>
          <a:noFill/>
        </p:spPr>
      </p:pic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324600" y="914400"/>
            <a:ext cx="2819400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dirty="0">
                <a:latin typeface="+mn-lt"/>
              </a:rPr>
              <a:t>Simulated </a:t>
            </a:r>
            <a:r>
              <a:rPr lang="en-US" sz="1600" dirty="0" err="1">
                <a:latin typeface="+mn-lt"/>
              </a:rPr>
              <a:t>cosmics</a:t>
            </a:r>
            <a:r>
              <a:rPr lang="en-US" sz="1600" dirty="0">
                <a:latin typeface="+mn-lt"/>
              </a:rPr>
              <a:t> flux </a:t>
            </a:r>
          </a:p>
          <a:p>
            <a:pPr eaLnBrk="1" hangingPunct="1"/>
            <a:r>
              <a:rPr lang="en-US" sz="1600" dirty="0">
                <a:latin typeface="+mn-lt"/>
              </a:rPr>
              <a:t>in the ATLAS cavern</a:t>
            </a:r>
          </a:p>
        </p:txBody>
      </p:sp>
      <p:sp>
        <p:nvSpPr>
          <p:cNvPr id="71711" name="Text Box 31"/>
          <p:cNvSpPr txBox="1">
            <a:spLocks noChangeArrowheads="1"/>
          </p:cNvSpPr>
          <p:nvPr/>
        </p:nvSpPr>
        <p:spPr bwMode="auto">
          <a:xfrm>
            <a:off x="0" y="3733800"/>
            <a:ext cx="30480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>
                <a:solidFill>
                  <a:srgbClr val="FF3300"/>
                </a:solidFill>
                <a:latin typeface="+mn-lt"/>
              </a:rPr>
              <a:t>Real Cosmic Event</a:t>
            </a:r>
            <a:endParaRPr lang="en-US" sz="1600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71714" name="Picture 34" descr="M4Cosm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8200"/>
            <a:ext cx="3048000" cy="2882900"/>
          </a:xfrm>
          <a:prstGeom prst="rect">
            <a:avLst/>
          </a:prstGeom>
          <a:noFill/>
        </p:spPr>
      </p:pic>
      <p:sp>
        <p:nvSpPr>
          <p:cNvPr id="71716" name="Line 36"/>
          <p:cNvSpPr>
            <a:spLocks noChangeShapeType="1"/>
          </p:cNvSpPr>
          <p:nvPr/>
        </p:nvSpPr>
        <p:spPr bwMode="auto">
          <a:xfrm flipV="1">
            <a:off x="1143000" y="5486400"/>
            <a:ext cx="60960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7" name="Line 37"/>
          <p:cNvSpPr>
            <a:spLocks noChangeShapeType="1"/>
          </p:cNvSpPr>
          <p:nvPr/>
        </p:nvSpPr>
        <p:spPr bwMode="auto">
          <a:xfrm flipV="1">
            <a:off x="914400" y="5410200"/>
            <a:ext cx="30480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8" name="Text Box 38"/>
          <p:cNvSpPr txBox="1">
            <a:spLocks noChangeArrowheads="1"/>
          </p:cNvSpPr>
          <p:nvPr/>
        </p:nvSpPr>
        <p:spPr bwMode="auto">
          <a:xfrm>
            <a:off x="3657600" y="6096000"/>
            <a:ext cx="434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3300"/>
                </a:solidFill>
                <a:latin typeface="+mn-lt"/>
              </a:rPr>
              <a:t>Rate ~100</a:t>
            </a:r>
            <a:r>
              <a:rPr lang="en-US" sz="1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FF3300"/>
                </a:solidFill>
                <a:latin typeface="+mn-lt"/>
              </a:rPr>
              <a:t>Hz</a:t>
            </a:r>
            <a:r>
              <a:rPr lang="en-US" sz="16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FF3300"/>
                </a:solidFill>
                <a:latin typeface="+mn-lt"/>
              </a:rPr>
              <a:t>below ground:</a:t>
            </a:r>
          </a:p>
          <a:p>
            <a:pPr algn="ctr"/>
            <a:r>
              <a:rPr lang="en-US" sz="1600" dirty="0">
                <a:solidFill>
                  <a:srgbClr val="FF3300"/>
                </a:solidFill>
                <a:latin typeface="+mn-lt"/>
              </a:rPr>
              <a:t> ~ O(15 Hz) crossing Inner Detector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May 12th, 2009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Commissioning with </a:t>
            </a:r>
            <a:r>
              <a:rPr lang="en-GB" dirty="0" err="1" smtClean="0"/>
              <a:t>Cosmics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ATemplate">
  <a:themeElements>
    <a:clrScheme name="CPA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PATemplate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  <a:cs typeface="Osaka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CPA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110122</TotalTime>
  <Words>1974</Words>
  <PresentationFormat>On-screen Show (4:3)</PresentationFormat>
  <Paragraphs>394</Paragraphs>
  <Slides>19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CPATemplate</vt:lpstr>
      <vt:lpstr>Commissioning of the ATLAS High Level Trigger with Single Beam and Cosmic Rays</vt:lpstr>
      <vt:lpstr>Trigger/DAQ Architecture</vt:lpstr>
      <vt:lpstr>HLT Hardware Installation</vt:lpstr>
      <vt:lpstr>HLT Structure</vt:lpstr>
      <vt:lpstr>Trigger Tool</vt:lpstr>
      <vt:lpstr>Online Monitoring</vt:lpstr>
      <vt:lpstr>Offline Monitoring</vt:lpstr>
      <vt:lpstr>First experience with LHC beam</vt:lpstr>
      <vt:lpstr>Commissioning with Cosmics</vt:lpstr>
      <vt:lpstr>A Nice Cosmic Muon Through the whole Detector</vt:lpstr>
      <vt:lpstr>Issues on Cosmic Event Data</vt:lpstr>
      <vt:lpstr>Commissioning with Cosmics</vt:lpstr>
      <vt:lpstr>Cosmic run: use of Physics Menu</vt:lpstr>
      <vt:lpstr>L2: calorimeter algorithm</vt:lpstr>
      <vt:lpstr>Muon Event Filter</vt:lpstr>
      <vt:lpstr>L2 ID Tracking</vt:lpstr>
      <vt:lpstr>L2 ID Tracking: Performance</vt:lpstr>
      <vt:lpstr>Summary</vt:lpstr>
      <vt:lpstr>L2 Calo: HLT feedback to the Detector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Level Trigger Plans for Data Quality Assessment </dc:title>
  <cp:lastModifiedBy>Cristobal Padilla</cp:lastModifiedBy>
  <cp:revision>661</cp:revision>
  <cp:lastPrinted>2009-04-30T14:15:46Z</cp:lastPrinted>
  <dcterms:created xsi:type="dcterms:W3CDTF">2009-04-27T14:42:15Z</dcterms:created>
  <dcterms:modified xsi:type="dcterms:W3CDTF">2009-05-12T01:45:55Z</dcterms:modified>
</cp:coreProperties>
</file>