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702" r:id="rId4"/>
    <p:sldMasterId id="2147483714" r:id="rId5"/>
    <p:sldMasterId id="2147483726" r:id="rId6"/>
    <p:sldMasterId id="2147483739" r:id="rId7"/>
    <p:sldMasterId id="2147483752" r:id="rId8"/>
    <p:sldMasterId id="2147483765" r:id="rId9"/>
    <p:sldMasterId id="2147483778" r:id="rId10"/>
    <p:sldMasterId id="2147483790" r:id="rId11"/>
    <p:sldMasterId id="2147483806" r:id="rId12"/>
  </p:sldMasterIdLst>
  <p:notesMasterIdLst>
    <p:notesMasterId r:id="rId48"/>
  </p:notesMasterIdLst>
  <p:sldIdLst>
    <p:sldId id="256" r:id="rId13"/>
    <p:sldId id="438" r:id="rId14"/>
    <p:sldId id="439" r:id="rId15"/>
    <p:sldId id="440" r:id="rId16"/>
    <p:sldId id="441" r:id="rId17"/>
    <p:sldId id="444" r:id="rId18"/>
    <p:sldId id="445" r:id="rId19"/>
    <p:sldId id="447" r:id="rId20"/>
    <p:sldId id="446" r:id="rId21"/>
    <p:sldId id="416" r:id="rId22"/>
    <p:sldId id="417" r:id="rId23"/>
    <p:sldId id="430" r:id="rId24"/>
    <p:sldId id="431" r:id="rId25"/>
    <p:sldId id="432" r:id="rId26"/>
    <p:sldId id="433" r:id="rId27"/>
    <p:sldId id="419" r:id="rId28"/>
    <p:sldId id="405" r:id="rId29"/>
    <p:sldId id="425" r:id="rId30"/>
    <p:sldId id="383" r:id="rId31"/>
    <p:sldId id="384" r:id="rId32"/>
    <p:sldId id="429" r:id="rId33"/>
    <p:sldId id="427" r:id="rId34"/>
    <p:sldId id="426" r:id="rId35"/>
    <p:sldId id="423" r:id="rId36"/>
    <p:sldId id="393" r:id="rId37"/>
    <p:sldId id="378" r:id="rId38"/>
    <p:sldId id="363" r:id="rId39"/>
    <p:sldId id="434" r:id="rId40"/>
    <p:sldId id="422" r:id="rId41"/>
    <p:sldId id="428" r:id="rId42"/>
    <p:sldId id="366" r:id="rId43"/>
    <p:sldId id="420" r:id="rId44"/>
    <p:sldId id="437" r:id="rId45"/>
    <p:sldId id="436" r:id="rId46"/>
    <p:sldId id="435" r:id="rId47"/>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FF"/>
    <a:srgbClr val="CC00CC"/>
    <a:srgbClr val="FFFFCC"/>
    <a:srgbClr val="003366"/>
    <a:srgbClr val="006600"/>
    <a:srgbClr val="800000"/>
    <a:srgbClr val="FF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98" autoAdjust="0"/>
  </p:normalViewPr>
  <p:slideViewPr>
    <p:cSldViewPr>
      <p:cViewPr varScale="1">
        <p:scale>
          <a:sx n="86" d="100"/>
          <a:sy n="86" d="100"/>
        </p:scale>
        <p:origin x="-1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zh-CN"/>
          </a:p>
        </p:txBody>
      </p:sp>
      <p:sp>
        <p:nvSpPr>
          <p:cNvPr id="5017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CN"/>
          </a:p>
        </p:txBody>
      </p:sp>
      <p:sp>
        <p:nvSpPr>
          <p:cNvPr id="5018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018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zh-CN"/>
          </a:p>
        </p:txBody>
      </p:sp>
      <p:sp>
        <p:nvSpPr>
          <p:cNvPr id="5018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9378D63F-0523-4359-B558-097F8FAE283E}" type="slidenum">
              <a:rPr lang="en-US" altLang="zh-CN"/>
              <a:pPr/>
              <a:t>‹#›</a:t>
            </a:fld>
            <a:endParaRPr lang="en-US" altLang="zh-CN"/>
          </a:p>
        </p:txBody>
      </p:sp>
    </p:spTree>
    <p:extLst>
      <p:ext uri="{BB962C8B-B14F-4D97-AF65-F5344CB8AC3E}">
        <p14:creationId xmlns:p14="http://schemas.microsoft.com/office/powerpoint/2010/main" val="24686909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7B468-CD8E-40B0-9B5C-43AA4F58A6D2}" type="slidenum">
              <a:rPr lang="en-US" altLang="zh-CN">
                <a:solidFill>
                  <a:prstClr val="black"/>
                </a:solidFill>
              </a:rPr>
              <a:pPr/>
              <a:t>10</a:t>
            </a:fld>
            <a:endParaRPr lang="en-US" altLang="zh-CN">
              <a:solidFill>
                <a:prstClr val="black"/>
              </a:solidFill>
            </a:endParaRPr>
          </a:p>
        </p:txBody>
      </p:sp>
      <p:sp>
        <p:nvSpPr>
          <p:cNvPr id="9218" name="Rectangle 2"/>
          <p:cNvSpPr>
            <a:spLocks noGrp="1" noRot="1" noChangeAspect="1" noChangeArrowheads="1" noTextEdit="1"/>
          </p:cNvSpPr>
          <p:nvPr>
            <p:ph type="sldImg"/>
          </p:nvPr>
        </p:nvSpPr>
        <p:spPr>
          <a:xfrm>
            <a:off x="992188" y="768350"/>
            <a:ext cx="5114925" cy="3836988"/>
          </a:xfrm>
          <a:ln/>
        </p:spPr>
      </p:sp>
      <p:sp>
        <p:nvSpPr>
          <p:cNvPr id="92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7B468-CD8E-40B0-9B5C-43AA4F58A6D2}" type="slidenum">
              <a:rPr lang="en-US" altLang="zh-CN">
                <a:solidFill>
                  <a:prstClr val="black"/>
                </a:solidFill>
              </a:rPr>
              <a:pPr/>
              <a:t>11</a:t>
            </a:fld>
            <a:endParaRPr lang="en-US" altLang="zh-CN">
              <a:solidFill>
                <a:prstClr val="black"/>
              </a:solidFill>
            </a:endParaRPr>
          </a:p>
        </p:txBody>
      </p:sp>
      <p:sp>
        <p:nvSpPr>
          <p:cNvPr id="9218" name="Rectangle 2"/>
          <p:cNvSpPr>
            <a:spLocks noGrp="1" noRot="1" noChangeAspect="1" noChangeArrowheads="1" noTextEdit="1"/>
          </p:cNvSpPr>
          <p:nvPr>
            <p:ph type="sldImg"/>
          </p:nvPr>
        </p:nvSpPr>
        <p:spPr>
          <a:xfrm>
            <a:off x="992188" y="768350"/>
            <a:ext cx="5114925" cy="3836988"/>
          </a:xfrm>
          <a:ln/>
        </p:spPr>
      </p:sp>
      <p:sp>
        <p:nvSpPr>
          <p:cNvPr id="92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FC5DC-89F3-4E71-ADEE-CD9CCD309D2D}" type="slidenum">
              <a:rPr lang="en-US" altLang="zh-CN">
                <a:solidFill>
                  <a:prstClr val="black"/>
                </a:solidFill>
              </a:rPr>
              <a:pPr/>
              <a:t>16</a:t>
            </a:fld>
            <a:endParaRPr lang="en-US" altLang="zh-CN">
              <a:solidFill>
                <a:prstClr val="black"/>
              </a:solidFill>
            </a:endParaRPr>
          </a:p>
        </p:txBody>
      </p:sp>
      <p:sp>
        <p:nvSpPr>
          <p:cNvPr id="115714" name="Rectangle 2"/>
          <p:cNvSpPr>
            <a:spLocks noGrp="1" noRot="1" noChangeAspect="1" noChangeArrowheads="1" noTextEdit="1"/>
          </p:cNvSpPr>
          <p:nvPr>
            <p:ph type="sldImg"/>
          </p:nvPr>
        </p:nvSpPr>
        <p:spPr>
          <a:xfrm>
            <a:off x="992188" y="768350"/>
            <a:ext cx="5114925" cy="3836988"/>
          </a:xfrm>
          <a:ln/>
        </p:spPr>
      </p:sp>
      <p:sp>
        <p:nvSpPr>
          <p:cNvPr id="115715" name="Rectangle 3"/>
          <p:cNvSpPr>
            <a:spLocks noGrp="1" noChangeArrowheads="1"/>
          </p:cNvSpPr>
          <p:nvPr>
            <p:ph type="body" idx="1"/>
          </p:nvPr>
        </p:nvSpPr>
        <p:spPr>
          <a:xfrm>
            <a:off x="946150" y="4862513"/>
            <a:ext cx="5207000" cy="4603750"/>
          </a:xfrm>
        </p:spPr>
        <p:txBody>
          <a:bodyPr lIns="95482" tIns="47740" rIns="95482" bIns="47740"/>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For</a:t>
            </a:r>
            <a:r>
              <a:rPr lang="en-US" baseline="0" dirty="0" smtClean="0"/>
              <a:t> the XYZ states study, from the end of 2012, BESIII has accumulated about 3.3 inverse </a:t>
            </a:r>
            <a:r>
              <a:rPr lang="en-US" baseline="0" dirty="0" err="1" smtClean="0"/>
              <a:t>fb</a:t>
            </a:r>
            <a:r>
              <a:rPr lang="en-US" baseline="0" dirty="0" smtClean="0"/>
              <a:t> data at 14 energy points. Around psi(4040), Y(4260), and Y(4360) peaks, we collected the largest data sample in the world so far for the study of its decays, and data samples with small statistics at another 10 energy points are collected for the line-shape study of these vector states.  </a:t>
            </a:r>
            <a:endParaRPr lang="en-US" dirty="0"/>
          </a:p>
        </p:txBody>
      </p:sp>
      <p:sp>
        <p:nvSpPr>
          <p:cNvPr id="4" name="Slide Number Placeholder 3"/>
          <p:cNvSpPr>
            <a:spLocks noGrp="1"/>
          </p:cNvSpPr>
          <p:nvPr>
            <p:ph type="sldNum" sz="quarter" idx="10"/>
          </p:nvPr>
        </p:nvSpPr>
        <p:spPr/>
        <p:txBody>
          <a:bodyPr/>
          <a:lstStyle/>
          <a:p>
            <a:fld id="{D054B38D-FE7C-4DD5-9CA6-9848BF06D6DD}" type="slidenum">
              <a:rPr lang="en-US" altLang="zh-CN" smtClean="0"/>
              <a:pPr/>
              <a:t>17</a:t>
            </a:fld>
            <a:endParaRPr lang="en-US" altLang="zh-CN"/>
          </a:p>
        </p:txBody>
      </p:sp>
    </p:spTree>
    <p:extLst>
      <p:ext uri="{BB962C8B-B14F-4D97-AF65-F5344CB8AC3E}">
        <p14:creationId xmlns:p14="http://schemas.microsoft.com/office/powerpoint/2010/main" val="324773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For</a:t>
            </a:r>
            <a:r>
              <a:rPr lang="en-US" baseline="0" dirty="0" smtClean="0"/>
              <a:t> the XYZ states study, from the end of 2012, BESIII has accumulated about 3.3 inverse </a:t>
            </a:r>
            <a:r>
              <a:rPr lang="en-US" baseline="0" dirty="0" err="1" smtClean="0"/>
              <a:t>fb</a:t>
            </a:r>
            <a:r>
              <a:rPr lang="en-US" baseline="0" dirty="0" smtClean="0"/>
              <a:t> data at 14 energy points. Around psi(4040), Y(4260), and Y(4360) peaks, we collected the largest data sample in the world so far for the study of its decays, and data samples with small statistics at another 10 energy points are collected for the line-shape study of these vector states.  </a:t>
            </a:r>
            <a:endParaRPr lang="en-US" dirty="0"/>
          </a:p>
        </p:txBody>
      </p:sp>
      <p:sp>
        <p:nvSpPr>
          <p:cNvPr id="4" name="Slide Number Placeholder 3"/>
          <p:cNvSpPr>
            <a:spLocks noGrp="1"/>
          </p:cNvSpPr>
          <p:nvPr>
            <p:ph type="sldNum" sz="quarter" idx="10"/>
          </p:nvPr>
        </p:nvSpPr>
        <p:spPr/>
        <p:txBody>
          <a:bodyPr/>
          <a:lstStyle/>
          <a:p>
            <a:fld id="{D054B38D-FE7C-4DD5-9CA6-9848BF06D6DD}" type="slidenum">
              <a:rPr lang="en-US" altLang="zh-CN" smtClean="0"/>
              <a:pPr/>
              <a:t>18</a:t>
            </a:fld>
            <a:endParaRPr lang="en-US" altLang="zh-CN"/>
          </a:p>
        </p:txBody>
      </p:sp>
    </p:spTree>
    <p:extLst>
      <p:ext uri="{BB962C8B-B14F-4D97-AF65-F5344CB8AC3E}">
        <p14:creationId xmlns:p14="http://schemas.microsoft.com/office/powerpoint/2010/main" val="324773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38FF0-25FB-4935-B527-2D1ABB81FA35}" type="slidenum">
              <a:rPr lang="en-US" altLang="zh-CN"/>
              <a:pPr/>
              <a:t>22</a:t>
            </a:fld>
            <a:endParaRPr lang="en-US" altLang="zh-CN"/>
          </a:p>
        </p:txBody>
      </p:sp>
      <p:sp>
        <p:nvSpPr>
          <p:cNvPr id="502786" name="Rectangle 2"/>
          <p:cNvSpPr>
            <a:spLocks noGrp="1" noRot="1" noChangeAspect="1" noChangeArrowheads="1" noTextEdit="1"/>
          </p:cNvSpPr>
          <p:nvPr>
            <p:ph type="sldImg"/>
          </p:nvPr>
        </p:nvSpPr>
        <p:spPr>
          <a:xfrm>
            <a:off x="992188" y="768350"/>
            <a:ext cx="5114925" cy="3836988"/>
          </a:xfrm>
          <a:ln/>
        </p:spPr>
      </p:sp>
      <p:sp>
        <p:nvSpPr>
          <p:cNvPr id="502787" name="Rectangle 3"/>
          <p:cNvSpPr>
            <a:spLocks noGrp="1" noChangeArrowheads="1"/>
          </p:cNvSpPr>
          <p:nvPr>
            <p:ph type="body" idx="1"/>
          </p:nvPr>
        </p:nvSpPr>
        <p:spPr/>
        <p:txBody>
          <a:bodyPr lIns="99038" tIns="49520" rIns="99038" bIns="49520"/>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38FF0-25FB-4935-B527-2D1ABB81FA35}" type="slidenum">
              <a:rPr lang="en-US" altLang="zh-CN"/>
              <a:pPr/>
              <a:t>23</a:t>
            </a:fld>
            <a:endParaRPr lang="en-US" altLang="zh-CN"/>
          </a:p>
        </p:txBody>
      </p:sp>
      <p:sp>
        <p:nvSpPr>
          <p:cNvPr id="502786" name="Rectangle 2"/>
          <p:cNvSpPr>
            <a:spLocks noGrp="1" noRot="1" noChangeAspect="1" noChangeArrowheads="1" noTextEdit="1"/>
          </p:cNvSpPr>
          <p:nvPr>
            <p:ph type="sldImg"/>
          </p:nvPr>
        </p:nvSpPr>
        <p:spPr>
          <a:xfrm>
            <a:off x="992188" y="768350"/>
            <a:ext cx="5114925" cy="3836988"/>
          </a:xfrm>
          <a:ln/>
        </p:spPr>
      </p:sp>
      <p:sp>
        <p:nvSpPr>
          <p:cNvPr id="502787" name="Rectangle 3"/>
          <p:cNvSpPr>
            <a:spLocks noGrp="1" noChangeArrowheads="1"/>
          </p:cNvSpPr>
          <p:nvPr>
            <p:ph type="body" idx="1"/>
          </p:nvPr>
        </p:nvSpPr>
        <p:spPr/>
        <p:txBody>
          <a:bodyPr lIns="99038" tIns="49520" rIns="99038" bIns="49520"/>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Using the</a:t>
            </a:r>
            <a:r>
              <a:rPr lang="en-US" baseline="0" dirty="0" smtClean="0"/>
              <a:t> signal events observed, the Born cross section times the branching fraction of X(3872) decays into </a:t>
            </a:r>
            <a:r>
              <a:rPr lang="en-US" baseline="0" dirty="0" err="1" smtClean="0"/>
              <a:t>pipijpsi</a:t>
            </a:r>
            <a:r>
              <a:rPr lang="en-US" baseline="0" dirty="0" smtClean="0"/>
              <a:t> are calculated as listed in this table. For 4009 data and 4360 data, since the signals are not significant, upper limits on the production rates at 90% confidence level are set. The observation suggests that the X(3872) might be from the </a:t>
            </a:r>
            <a:r>
              <a:rPr lang="en-US" baseline="0" dirty="0" err="1" smtClean="0"/>
              <a:t>radiative</a:t>
            </a:r>
            <a:r>
              <a:rPr lang="en-US" baseline="0" dirty="0" smtClean="0"/>
              <a:t> transition  of the Y(4260). Combining the cross section of electron positron goes to pi pi </a:t>
            </a:r>
            <a:r>
              <a:rPr lang="en-US" baseline="0" dirty="0" err="1" smtClean="0"/>
              <a:t>jpsi</a:t>
            </a:r>
            <a:r>
              <a:rPr lang="en-US" baseline="0" dirty="0" smtClean="0"/>
              <a:t> measured by BESIII and take the branching fraction of X(3872) decays to pi pi </a:t>
            </a:r>
            <a:r>
              <a:rPr lang="en-US" baseline="0" dirty="0" err="1" smtClean="0"/>
              <a:t>jpsi</a:t>
            </a:r>
            <a:r>
              <a:rPr lang="en-US" baseline="0" dirty="0" smtClean="0"/>
              <a:t> as 5 percent, the cross section ratio of Y(4260) decays into gamma X(3872) to Y(4260) decays into </a:t>
            </a:r>
            <a:r>
              <a:rPr lang="en-US" baseline="0" dirty="0" err="1" smtClean="0"/>
              <a:t>pipijpsi</a:t>
            </a:r>
            <a:r>
              <a:rPr lang="en-US" baseline="0" dirty="0" smtClean="0"/>
              <a:t> is about 11 percent, which is a relatively large transition ratio.</a:t>
            </a:r>
            <a:endParaRPr lang="en-US" dirty="0"/>
          </a:p>
        </p:txBody>
      </p:sp>
      <p:sp>
        <p:nvSpPr>
          <p:cNvPr id="4" name="Slide Number Placeholder 3"/>
          <p:cNvSpPr>
            <a:spLocks noGrp="1"/>
          </p:cNvSpPr>
          <p:nvPr>
            <p:ph type="sldNum" sz="quarter" idx="10"/>
          </p:nvPr>
        </p:nvSpPr>
        <p:spPr/>
        <p:txBody>
          <a:bodyPr/>
          <a:lstStyle/>
          <a:p>
            <a:fld id="{D054B38D-FE7C-4DD5-9CA6-9848BF06D6DD}" type="slidenum">
              <a:rPr lang="en-US" altLang="zh-CN" smtClean="0"/>
              <a:pPr/>
              <a:t>24</a:t>
            </a:fld>
            <a:endParaRPr lang="en-US" altLang="zh-CN"/>
          </a:p>
        </p:txBody>
      </p:sp>
    </p:spTree>
    <p:extLst>
      <p:ext uri="{BB962C8B-B14F-4D97-AF65-F5344CB8AC3E}">
        <p14:creationId xmlns:p14="http://schemas.microsoft.com/office/powerpoint/2010/main" val="246575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38FF0-25FB-4935-B527-2D1ABB81FA35}" type="slidenum">
              <a:rPr lang="en-US" altLang="zh-CN"/>
              <a:pPr/>
              <a:t>25</a:t>
            </a:fld>
            <a:endParaRPr lang="en-US" altLang="zh-CN"/>
          </a:p>
        </p:txBody>
      </p:sp>
      <p:sp>
        <p:nvSpPr>
          <p:cNvPr id="502786" name="Rectangle 2"/>
          <p:cNvSpPr>
            <a:spLocks noGrp="1" noRot="1" noChangeAspect="1" noChangeArrowheads="1" noTextEdit="1"/>
          </p:cNvSpPr>
          <p:nvPr>
            <p:ph type="sldImg"/>
          </p:nvPr>
        </p:nvSpPr>
        <p:spPr>
          <a:xfrm>
            <a:off x="992188" y="768350"/>
            <a:ext cx="5114925" cy="3836988"/>
          </a:xfrm>
          <a:ln/>
        </p:spPr>
      </p:sp>
      <p:sp>
        <p:nvSpPr>
          <p:cNvPr id="502787" name="Rectangle 3"/>
          <p:cNvSpPr>
            <a:spLocks noGrp="1" noChangeArrowheads="1"/>
          </p:cNvSpPr>
          <p:nvPr>
            <p:ph type="body" idx="1"/>
          </p:nvPr>
        </p:nvSpPr>
        <p:spPr/>
        <p:txBody>
          <a:bodyPr lIns="99038" tIns="49520" rIns="99038" bIns="49520"/>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C5D9497-9D2F-4330-8378-13EF5FA688C3}" type="slidenum">
              <a:rPr lang="en-US" altLang="zh-CN"/>
              <a:pPr/>
              <a:t>‹#›</a:t>
            </a:fld>
            <a:endParaRPr lang="en-US" altLang="zh-CN"/>
          </a:p>
        </p:txBody>
      </p:sp>
    </p:spTree>
    <p:extLst>
      <p:ext uri="{BB962C8B-B14F-4D97-AF65-F5344CB8AC3E}">
        <p14:creationId xmlns:p14="http://schemas.microsoft.com/office/powerpoint/2010/main" val="385288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B4A5905-4379-4C64-9011-BD120FE9A869}" type="slidenum">
              <a:rPr lang="en-US" altLang="zh-CN"/>
              <a:pPr/>
              <a:t>‹#›</a:t>
            </a:fld>
            <a:endParaRPr lang="en-US" altLang="zh-CN"/>
          </a:p>
        </p:txBody>
      </p:sp>
    </p:spTree>
    <p:extLst>
      <p:ext uri="{BB962C8B-B14F-4D97-AF65-F5344CB8AC3E}">
        <p14:creationId xmlns:p14="http://schemas.microsoft.com/office/powerpoint/2010/main" val="1853945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19C7175-C3BF-40EC-8D66-361753387E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6498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17570BE-247B-421A-9631-E8C74ACCCA8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603886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39197C11-27F2-4143-82D0-47FA19D657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393233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CAA1343-2576-4425-BB66-B8A430A6A0E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225334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6F1D601-CE69-4C6A-A8EF-B29B4E357ED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596515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3E17107-4BA0-4E22-94CA-821F4186654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863127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2C9B997-457B-4C31-A2DB-28822C0C13B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890088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16054B5-6DD0-496F-9905-ADAE3844143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40865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7B0BD1E-E345-4B2B-AA50-3BBFCFC02E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486698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endParaRPr lang="zh-CN" altLang="en-US"/>
          </a:p>
        </p:txBody>
      </p:sp>
      <p:sp>
        <p:nvSpPr>
          <p:cNvPr id="4" name="日期占位符 3"/>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fld id="{5D8F51F1-9F58-42D6-B868-F3925294C5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0205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3E9F29A-0104-4A1A-9FC5-7C15B46BF67A}" type="slidenum">
              <a:rPr lang="en-US" altLang="zh-CN"/>
              <a:pPr/>
              <a:t>‹#›</a:t>
            </a:fld>
            <a:endParaRPr lang="en-US" altLang="zh-CN"/>
          </a:p>
        </p:txBody>
      </p:sp>
    </p:spTree>
    <p:extLst>
      <p:ext uri="{BB962C8B-B14F-4D97-AF65-F5344CB8AC3E}">
        <p14:creationId xmlns:p14="http://schemas.microsoft.com/office/powerpoint/2010/main" val="2003237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B121860-8D2A-4FE7-B3E3-EB90D8524CFB}"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77657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5CEF19-1AF2-442B-BA31-7F2DEAA1BBA4}"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04758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7D2417F-0098-4727-A2D9-34192A376AB1}"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99812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FFEBB76-F6EA-4696-9700-EDE7956E8484}"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07230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6C1F85B-B1A9-45C1-A3B5-97D2C23E5104}"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98375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71A6A9-8267-427B-B529-90E72AF60196}"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50647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36AD6-3A8F-453C-AE51-B8A0CA8419E6}"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31444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4310213-2521-448F-959E-1A832234C544}"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44651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A9E30CF-3E2B-4A47-9586-89997F071224}"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23268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4F53D53-F8E6-4ECB-9FC3-3A3C3B9F56A2}"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4654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5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FD694FC-EEF9-451B-9330-AA6E309CB40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9629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8AD923-37A0-441D-80B6-CDE596C9E6B5}" type="datetime1">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7696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5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FD694FC-EEF9-451B-9330-AA6E309CB40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1695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F2D8B87-08BC-42F3-B36E-78BE42C5C8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8563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32"/>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48C68F6-8CB3-4759-B330-C702D868121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7452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AA96BE7-8C8E-4574-9C4B-8CA01F3DBA8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32091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DE297076-EB20-4D89-A581-D1EA3DCE1E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9658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05B27C3-D61C-4257-AB62-CFBA9F60C70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3375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42B4F7F0-3FA4-47D4-87B5-61EA0B82FFE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1304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5AC62AB-788D-461F-9B98-A11DE6E2B30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6250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D53B7EF-1DB8-4074-9A41-FA3D5788517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7486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F2D8B87-08BC-42F3-B36E-78BE42C5C8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035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3AD5B4DD-7C37-41DB-AB7E-B5FA624681F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6398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9B11157-A38C-4540-89FA-03E465C5F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6436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685800" y="6248400"/>
            <a:ext cx="1905000" cy="457200"/>
          </a:xfrm>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7" name="页脚占位符 6"/>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8400"/>
            <a:ext cx="1905000" cy="457200"/>
          </a:xfrm>
        </p:spPr>
        <p:txBody>
          <a:bodyPr/>
          <a:lstStyle>
            <a:lvl1pPr>
              <a:defRPr/>
            </a:lvl1pPr>
          </a:lstStyle>
          <a:p>
            <a:fld id="{1D5926FF-BC3A-4333-95DD-663B820E49E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4244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77724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85800" y="4114800"/>
            <a:ext cx="77724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248400"/>
            <a:ext cx="1905000" cy="457200"/>
          </a:xfrm>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a:xfrm>
            <a:off x="6553200" y="6248400"/>
            <a:ext cx="1905000" cy="457200"/>
          </a:xfrm>
        </p:spPr>
        <p:txBody>
          <a:bodyPr/>
          <a:lstStyle>
            <a:lvl1pPr>
              <a:defRPr/>
            </a:lvl1pPr>
          </a:lstStyle>
          <a:p>
            <a:fld id="{B2F1FFF5-426D-4012-A415-B7CB4FE49E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23725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endParaRPr lang="zh-CN" altLang="en-US"/>
          </a:p>
        </p:txBody>
      </p:sp>
      <p:sp>
        <p:nvSpPr>
          <p:cNvPr id="4" name="日期占位符 3"/>
          <p:cNvSpPr>
            <a:spLocks noGrp="1"/>
          </p:cNvSpPr>
          <p:nvPr>
            <p:ph type="dt" sz="half" idx="10"/>
          </p:nvPr>
        </p:nvSpPr>
        <p:spPr>
          <a:xfrm>
            <a:off x="685800" y="6248400"/>
            <a:ext cx="1905000" cy="457200"/>
          </a:xfrm>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fld id="{6CFF2E37-E262-4BF5-B725-D65C3B2DBE7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84572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248400"/>
            <a:ext cx="1905000" cy="457200"/>
          </a:xfrm>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a:xfrm>
            <a:off x="6553200" y="6248400"/>
            <a:ext cx="1905000" cy="457200"/>
          </a:xfrm>
        </p:spPr>
        <p:txBody>
          <a:bodyPr/>
          <a:lstStyle>
            <a:lvl1pPr>
              <a:defRPr/>
            </a:lvl1pPr>
          </a:lstStyle>
          <a:p>
            <a:fld id="{45F2A0BF-32BE-4332-A2D5-644524DD34F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2479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64"/>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12CCC-3C54-48A8-A422-1143EA187C9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0370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B1C488-E298-44E3-A9B5-6B102E8FB3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0384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39"/>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6C5127-E9EB-4227-BD22-447B17E04FD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0760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1AB95F-80DD-4182-B7A5-24563732004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2041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32"/>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48C68F6-8CB3-4759-B330-C702D868121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5695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9"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9"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7BD2BB-8134-4B79-A539-24697616DCA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2420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F7BA1F-29EA-4BDB-A3B9-5486750331B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0414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C1321B-3E8A-4A49-87D6-5BEC4957B80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6644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8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7A526B-8231-438C-9A5D-014F117E70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3905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7094AC-E199-4AA7-8ADB-56008648E0D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5008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810BA0-E413-4434-B801-EEC9F39418C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9698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20" y="609600"/>
            <a:ext cx="5688623"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2014-9-10</a:t>
            </a: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208218-051C-44AC-A403-0FE2519D41A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7553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AA96BE7-8C8E-4574-9C4B-8CA01F3DBA8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8096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DE297076-EB20-4D89-A581-D1EA3DCE1E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8507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05B27C3-D61C-4257-AB62-CFBA9F60C70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8886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42B4F7F0-3FA4-47D4-87B5-61EA0B82FFE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6104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5AC62AB-788D-461F-9B98-A11DE6E2B30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0696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972865B-3338-42B3-82EB-07ABB3E4904D}" type="slidenum">
              <a:rPr lang="en-US" altLang="zh-CN"/>
              <a:pPr/>
              <a:t>‹#›</a:t>
            </a:fld>
            <a:endParaRPr lang="en-US" altLang="zh-CN"/>
          </a:p>
        </p:txBody>
      </p:sp>
    </p:spTree>
    <p:extLst>
      <p:ext uri="{BB962C8B-B14F-4D97-AF65-F5344CB8AC3E}">
        <p14:creationId xmlns:p14="http://schemas.microsoft.com/office/powerpoint/2010/main" val="3735062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D53B7EF-1DB8-4074-9A41-FA3D5788517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96135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3AD5B4DD-7C37-41DB-AB7E-B5FA624681F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2955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9B11157-A38C-4540-89FA-03E465C5F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0802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685800" y="6248400"/>
            <a:ext cx="1905000" cy="457200"/>
          </a:xfrm>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7" name="页脚占位符 6"/>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8400"/>
            <a:ext cx="1905000" cy="457200"/>
          </a:xfrm>
        </p:spPr>
        <p:txBody>
          <a:bodyPr/>
          <a:lstStyle>
            <a:lvl1pPr>
              <a:defRPr/>
            </a:lvl1pPr>
          </a:lstStyle>
          <a:p>
            <a:fld id="{1D5926FF-BC3A-4333-95DD-663B820E49E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5707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77724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85800" y="4114800"/>
            <a:ext cx="77724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248400"/>
            <a:ext cx="1905000" cy="457200"/>
          </a:xfrm>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a:xfrm>
            <a:off x="6553200" y="6248400"/>
            <a:ext cx="1905000" cy="457200"/>
          </a:xfrm>
        </p:spPr>
        <p:txBody>
          <a:bodyPr/>
          <a:lstStyle>
            <a:lvl1pPr>
              <a:defRPr/>
            </a:lvl1pPr>
          </a:lstStyle>
          <a:p>
            <a:fld id="{B2F1FFF5-426D-4012-A415-B7CB4FE49E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7127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endParaRPr lang="zh-CN" altLang="en-US"/>
          </a:p>
        </p:txBody>
      </p:sp>
      <p:sp>
        <p:nvSpPr>
          <p:cNvPr id="4" name="日期占位符 3"/>
          <p:cNvSpPr>
            <a:spLocks noGrp="1"/>
          </p:cNvSpPr>
          <p:nvPr>
            <p:ph type="dt" sz="half" idx="10"/>
          </p:nvPr>
        </p:nvSpPr>
        <p:spPr>
          <a:xfrm>
            <a:off x="685800" y="6248400"/>
            <a:ext cx="1905000" cy="457200"/>
          </a:xfrm>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fld id="{6CFF2E37-E262-4BF5-B725-D65C3B2DBE7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8634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248400"/>
            <a:ext cx="1905000" cy="457200"/>
          </a:xfrm>
        </p:spPr>
        <p:txBody>
          <a:bodyPr/>
          <a:lstStyle>
            <a:lvl1pPr>
              <a:defRPr/>
            </a:lvl1pPr>
          </a:lstStyle>
          <a:p>
            <a:r>
              <a:rPr lang="en-US" altLang="zh-CN" smtClean="0">
                <a:solidFill>
                  <a:srgbClr val="000000"/>
                </a:solidFill>
              </a:rPr>
              <a:t>2014-9-10</a:t>
            </a:r>
            <a:endParaRPr lang="en-US" altLang="zh-CN">
              <a:solidFill>
                <a:srgbClr val="000000"/>
              </a:solidFill>
            </a:endParaRPr>
          </a:p>
        </p:txBody>
      </p:sp>
      <p:sp>
        <p:nvSpPr>
          <p:cNvPr id="6" name="页脚占位符 5"/>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a:xfrm>
            <a:off x="6553200" y="6248400"/>
            <a:ext cx="1905000" cy="457200"/>
          </a:xfrm>
        </p:spPr>
        <p:txBody>
          <a:bodyPr/>
          <a:lstStyle>
            <a:lvl1pPr>
              <a:defRPr/>
            </a:lvl1pPr>
          </a:lstStyle>
          <a:p>
            <a:fld id="{45F2A0BF-32BE-4332-A2D5-644524DD34F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838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E02FA41-838A-4BD4-B8BF-27FEE13FB68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2379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87F7039-DF49-4D93-ADB0-6DC6CD14F40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37825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E95E06A-96D6-4ADD-A099-B4057EEE60F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4987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2C396F2-5CD5-402B-8325-A2A4A57840F2}" type="slidenum">
              <a:rPr lang="en-US" altLang="zh-CN"/>
              <a:pPr/>
              <a:t>‹#›</a:t>
            </a:fld>
            <a:endParaRPr lang="en-US" altLang="zh-CN"/>
          </a:p>
        </p:txBody>
      </p:sp>
    </p:spTree>
    <p:extLst>
      <p:ext uri="{BB962C8B-B14F-4D97-AF65-F5344CB8AC3E}">
        <p14:creationId xmlns:p14="http://schemas.microsoft.com/office/powerpoint/2010/main" val="178414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68077DC4-82A2-4BF4-88E9-690E178D280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24254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973EB1E0-2227-4243-A7E1-B7C5D6A91D8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04833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CB88285D-2BDD-4B81-A1B2-7275E491AD7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14978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C00CDDF4-E741-4591-97EA-9F65D69DD4E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57210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95844F8-7EBE-4C9E-9B70-60F45B563C2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74821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5D81E9A-29E8-43D2-A7A4-996B6016228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29082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505CBC0-F0F7-4930-8748-8BBF93AFF52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60629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0084A7C-8636-4B35-A85A-C71046C3FE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91779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a:xfrm>
            <a:off x="6553200" y="6248400"/>
            <a:ext cx="1905000" cy="457200"/>
          </a:xfrm>
        </p:spPr>
        <p:txBody>
          <a:bodyPr/>
          <a:lstStyle>
            <a:lvl1pPr>
              <a:defRPr/>
            </a:lvl1pPr>
          </a:lstStyle>
          <a:p>
            <a:fld id="{7F490566-DC07-470F-93B2-16506E04615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36392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endParaRPr lang="zh-CN" altLang="en-US"/>
          </a:p>
        </p:txBody>
      </p:sp>
      <p:sp>
        <p:nvSpPr>
          <p:cNvPr id="4" name="日期占位符 3"/>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fld id="{653E86B3-B498-4062-A49A-77EEF1C3F59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9153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CC35E52-4EB3-4384-AA03-46852DE77E43}" type="slidenum">
              <a:rPr lang="en-US" altLang="zh-CN"/>
              <a:pPr/>
              <a:t>‹#›</a:t>
            </a:fld>
            <a:endParaRPr lang="en-US" altLang="zh-CN"/>
          </a:p>
        </p:txBody>
      </p:sp>
    </p:spTree>
    <p:extLst>
      <p:ext uri="{BB962C8B-B14F-4D97-AF65-F5344CB8AC3E}">
        <p14:creationId xmlns:p14="http://schemas.microsoft.com/office/powerpoint/2010/main" val="547458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0C5D9497-9D2F-4330-8378-13EF5FA688C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73172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972865B-3338-42B3-82EB-07ABB3E4904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02089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2C396F2-5CD5-402B-8325-A2A4A57840F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30408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CC35E52-4EB3-4384-AA03-46852DE77E4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36675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6AB32A5B-3804-4BC5-8005-DC82883DB64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408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B512229A-1C72-46BB-8B1E-8F07D432ADD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0526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E49CBDDA-0286-4EB6-91B8-FE19C3E378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36579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4D11349-8C93-41CE-8AF9-E623925CFA2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97014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9EFB076-25F3-46B9-8477-79E7E1D871B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652571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3B4A5905-4379-4C64-9011-BD120FE9A86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6084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6AB32A5B-3804-4BC5-8005-DC82883DB643}" type="slidenum">
              <a:rPr lang="en-US" altLang="zh-CN"/>
              <a:pPr/>
              <a:t>‹#›</a:t>
            </a:fld>
            <a:endParaRPr lang="en-US" altLang="zh-CN"/>
          </a:p>
        </p:txBody>
      </p:sp>
    </p:spTree>
    <p:extLst>
      <p:ext uri="{BB962C8B-B14F-4D97-AF65-F5344CB8AC3E}">
        <p14:creationId xmlns:p14="http://schemas.microsoft.com/office/powerpoint/2010/main" val="1507857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03E9F29A-0104-4A1A-9FC5-7C15B46BF67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241950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0195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8145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1201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3010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7369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40563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6862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1904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483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512229A-1C72-46BB-8B1E-8F07D432ADD1}" type="slidenum">
              <a:rPr lang="en-US" altLang="zh-CN"/>
              <a:pPr/>
              <a:t>‹#›</a:t>
            </a:fld>
            <a:endParaRPr lang="en-US" altLang="zh-CN"/>
          </a:p>
        </p:txBody>
      </p:sp>
    </p:spTree>
    <p:extLst>
      <p:ext uri="{BB962C8B-B14F-4D97-AF65-F5344CB8AC3E}">
        <p14:creationId xmlns:p14="http://schemas.microsoft.com/office/powerpoint/2010/main" val="2950905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997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8704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439AF6F-E6AC-4AEA-908D-B4A79DF2F23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12774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0F061E5-D118-4D35-8DF3-1A2BC106D5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791972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19C7175-C3BF-40EC-8D66-361753387E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89056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17570BE-247B-421A-9631-E8C74ACCCA8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06958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39197C11-27F2-4143-82D0-47FA19D657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84591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CAA1343-2576-4425-BB66-B8A430A6A0E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702013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6F1D601-CE69-4C6A-A8EF-B29B4E357ED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310246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3E17107-4BA0-4E22-94CA-821F4186654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6193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E49CBDDA-0286-4EB6-91B8-FE19C3E37872}" type="slidenum">
              <a:rPr lang="en-US" altLang="zh-CN"/>
              <a:pPr/>
              <a:t>‹#›</a:t>
            </a:fld>
            <a:endParaRPr lang="en-US" altLang="zh-CN"/>
          </a:p>
        </p:txBody>
      </p:sp>
    </p:spTree>
    <p:extLst>
      <p:ext uri="{BB962C8B-B14F-4D97-AF65-F5344CB8AC3E}">
        <p14:creationId xmlns:p14="http://schemas.microsoft.com/office/powerpoint/2010/main" val="1798997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2C9B997-457B-4C31-A2DB-28822C0C13B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21637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16054B5-6DD0-496F-9905-ADAE3844143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27286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7B0BD1E-E345-4B2B-AA50-3BBFCFC02E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466103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endParaRPr lang="zh-CN" altLang="en-US"/>
          </a:p>
        </p:txBody>
      </p:sp>
      <p:sp>
        <p:nvSpPr>
          <p:cNvPr id="4" name="日期占位符 3"/>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fld id="{5D8F51F1-9F58-42D6-B868-F3925294C5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019786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439AF6F-E6AC-4AEA-908D-B4A79DF2F23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8315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0F061E5-D118-4D35-8DF3-1A2BC106D5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834589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19C7175-C3BF-40EC-8D66-361753387E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87365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17570BE-247B-421A-9631-E8C74ACCCA8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481905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39197C11-27F2-4143-82D0-47FA19D657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92362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CAA1343-2576-4425-BB66-B8A430A6A0E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5701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4D11349-8C93-41CE-8AF9-E623925CFA2D}" type="slidenum">
              <a:rPr lang="en-US" altLang="zh-CN"/>
              <a:pPr/>
              <a:t>‹#›</a:t>
            </a:fld>
            <a:endParaRPr lang="en-US" altLang="zh-CN"/>
          </a:p>
        </p:txBody>
      </p:sp>
    </p:spTree>
    <p:extLst>
      <p:ext uri="{BB962C8B-B14F-4D97-AF65-F5344CB8AC3E}">
        <p14:creationId xmlns:p14="http://schemas.microsoft.com/office/powerpoint/2010/main" val="21158331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6F1D601-CE69-4C6A-A8EF-B29B4E357ED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99622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3E17107-4BA0-4E22-94CA-821F4186654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029719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2C9B997-457B-4C31-A2DB-28822C0C13B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23256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16054B5-6DD0-496F-9905-ADAE3844143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132601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7B0BD1E-E345-4B2B-AA50-3BBFCFC02E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149928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endParaRPr lang="zh-CN" altLang="en-US"/>
          </a:p>
        </p:txBody>
      </p:sp>
      <p:sp>
        <p:nvSpPr>
          <p:cNvPr id="4" name="日期占位符 3"/>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fld id="{5D8F51F1-9F58-42D6-B868-F3925294C5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87430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439AF6F-E6AC-4AEA-908D-B4A79DF2F23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195675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0F061E5-D118-4D35-8DF3-1A2BC106D5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60251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19C7175-C3BF-40EC-8D66-361753387E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35603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17570BE-247B-421A-9631-E8C74ACCCA8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1955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9EFB076-25F3-46B9-8477-79E7E1D871BF}" type="slidenum">
              <a:rPr lang="en-US" altLang="zh-CN"/>
              <a:pPr/>
              <a:t>‹#›</a:t>
            </a:fld>
            <a:endParaRPr lang="en-US" altLang="zh-CN"/>
          </a:p>
        </p:txBody>
      </p:sp>
    </p:spTree>
    <p:extLst>
      <p:ext uri="{BB962C8B-B14F-4D97-AF65-F5344CB8AC3E}">
        <p14:creationId xmlns:p14="http://schemas.microsoft.com/office/powerpoint/2010/main" val="23072227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39197C11-27F2-4143-82D0-47FA19D657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901978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CAA1343-2576-4425-BB66-B8A430A6A0E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610522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6F1D601-CE69-4C6A-A8EF-B29B4E357ED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74703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3E17107-4BA0-4E22-94CA-821F4186654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959598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2C9B997-457B-4C31-A2DB-28822C0C13B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919685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16054B5-6DD0-496F-9905-ADAE3844143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452800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7B0BD1E-E345-4B2B-AA50-3BBFCFC02E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845680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endParaRPr lang="zh-CN" altLang="en-US"/>
          </a:p>
        </p:txBody>
      </p:sp>
      <p:sp>
        <p:nvSpPr>
          <p:cNvPr id="4" name="日期占位符 3"/>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fld id="{5D8F51F1-9F58-42D6-B868-F3925294C5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475373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439AF6F-E6AC-4AEA-908D-B4A79DF2F23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122663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0F061E5-D118-4D35-8DF3-1A2BC106D5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1201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theme" Target="../theme/theme11.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85A8234-18D6-4D24-BC6C-05DFFC2DFCF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DE9AB2B-C1DF-47A9-AC97-34AE7320755C}" type="datetime1">
              <a:rPr lang="zh-CN" altLang="en-US" smtClean="0">
                <a:solidFill>
                  <a:prstClr val="black">
                    <a:tint val="75000"/>
                  </a:prstClr>
                </a:solidFill>
                <a:latin typeface="Calibri"/>
                <a:ea typeface="宋体"/>
              </a:rPr>
              <a:pPr fontAlgn="auto">
                <a:spcBef>
                  <a:spcPts val="0"/>
                </a:spcBef>
                <a:spcAft>
                  <a:spcPts val="0"/>
                </a:spcAft>
              </a:pPr>
              <a:t>2015-6-11</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ABA447-AB32-4D65-ABC5-AF41F731BE1B}" type="slidenum">
              <a:rPr lang="zh-CN" altLang="en-US" smtClean="0">
                <a:solidFill>
                  <a:prstClr val="black">
                    <a:tint val="75000"/>
                  </a:prstClr>
                </a:solidFill>
                <a:latin typeface="Calibri"/>
                <a:ea typeface="宋体"/>
              </a:rPr>
              <a:pPr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36766418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kumimoji="1" sz="1400">
                <a:solidFill>
                  <a:schemeClr val="tx1"/>
                </a:solidFill>
                <a:latin typeface="+mn-lt"/>
              </a:defRPr>
            </a:lvl1pPr>
          </a:lstStyle>
          <a:p>
            <a:r>
              <a:rPr lang="en-US" altLang="zh-CN" smtClean="0">
                <a:solidFill>
                  <a:srgbClr val="000000"/>
                </a:solidFill>
                <a:ea typeface="宋体" charset="-122"/>
              </a:rPr>
              <a:t>2014-9-10</a:t>
            </a:r>
            <a:endParaRPr lang="en-US" altLang="zh-CN">
              <a:solidFill>
                <a:srgbClr val="000000"/>
              </a:solidFill>
              <a:ea typeface="宋体" charset="-122"/>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kumimoji="1" sz="1400">
                <a:solidFill>
                  <a:schemeClr val="tx1"/>
                </a:solidFill>
                <a:latin typeface="+mn-lt"/>
              </a:defRPr>
            </a:lvl1pPr>
          </a:lstStyle>
          <a:p>
            <a:pPr algn="ctr"/>
            <a:endParaRPr lang="en-US" altLang="zh-CN">
              <a:solidFill>
                <a:srgbClr val="000000"/>
              </a:solidFill>
              <a:ea typeface="宋体" charset="-122"/>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kumimoji="1" sz="1400">
                <a:solidFill>
                  <a:schemeClr val="tx1"/>
                </a:solidFill>
                <a:latin typeface="+mn-lt"/>
              </a:defRPr>
            </a:lvl1pPr>
          </a:lstStyle>
          <a:p>
            <a:fld id="{50D9A9EE-4E3F-4109-8360-8FA3BC947842}" type="slidenum">
              <a:rPr lang="en-US" altLang="zh-CN">
                <a:solidFill>
                  <a:srgbClr val="000000"/>
                </a:solidFill>
                <a:ea typeface="宋体" charset="-122"/>
              </a:rPr>
              <a:pPr/>
              <a:t>‹#›</a:t>
            </a:fld>
            <a:endParaRPr lang="en-US" altLang="zh-CN">
              <a:solidFill>
                <a:srgbClr val="000000"/>
              </a:solidFill>
              <a:ea typeface="宋体" charset="-122"/>
            </a:endParaRPr>
          </a:p>
        </p:txBody>
      </p:sp>
    </p:spTree>
    <p:extLst>
      <p:ext uri="{BB962C8B-B14F-4D97-AF65-F5344CB8AC3E}">
        <p14:creationId xmlns:p14="http://schemas.microsoft.com/office/powerpoint/2010/main" val="245642230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kumimoji="1" lang="en-US" altLang="zh-CN" smtClean="0">
                <a:solidFill>
                  <a:srgbClr val="000000"/>
                </a:solidFill>
                <a:latin typeface="Times New Roman" pitchFamily="18" charset="0"/>
              </a:rPr>
              <a:t>2014-9-10</a:t>
            </a:r>
            <a:endParaRPr kumimoji="1" lang="en-US" altLang="zh-CN">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1" lang="en-US" altLang="zh-CN">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7F40C14-1FF0-4EA3-A5D0-54C4A84F8924}" type="slidenum">
              <a:rPr kumimoji="1" lang="en-US" altLang="zh-CN">
                <a:solidFill>
                  <a:srgbClr val="000000"/>
                </a:solidFill>
                <a:latin typeface="Times New Roman" pitchFamily="18" charset="0"/>
              </a:rPr>
              <a:pPr>
                <a:defRPr/>
              </a:pPr>
              <a:t>‹#›</a:t>
            </a:fld>
            <a:endParaRPr kumimoji="1" lang="en-US" altLang="zh-CN">
              <a:solidFill>
                <a:srgbClr val="000000"/>
              </a:solidFill>
              <a:latin typeface="Times New Roman" pitchFamily="18" charset="0"/>
            </a:endParaRPr>
          </a:p>
        </p:txBody>
      </p:sp>
    </p:spTree>
    <p:extLst>
      <p:ext uri="{BB962C8B-B14F-4D97-AF65-F5344CB8AC3E}">
        <p14:creationId xmlns:p14="http://schemas.microsoft.com/office/powerpoint/2010/main" val="326799998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kumimoji="1" sz="1400">
                <a:solidFill>
                  <a:schemeClr val="tx1"/>
                </a:solidFill>
                <a:latin typeface="+mn-lt"/>
              </a:defRPr>
            </a:lvl1pPr>
          </a:lstStyle>
          <a:p>
            <a:r>
              <a:rPr lang="en-US" altLang="zh-CN" smtClean="0">
                <a:solidFill>
                  <a:srgbClr val="000000"/>
                </a:solidFill>
                <a:ea typeface="宋体" charset="-122"/>
              </a:rPr>
              <a:t>2014-9-10</a:t>
            </a:r>
            <a:endParaRPr lang="en-US" altLang="zh-CN">
              <a:solidFill>
                <a:srgbClr val="000000"/>
              </a:solidFill>
              <a:ea typeface="宋体" charset="-122"/>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kumimoji="1" sz="1400">
                <a:solidFill>
                  <a:schemeClr val="tx1"/>
                </a:solidFill>
                <a:latin typeface="+mn-lt"/>
              </a:defRPr>
            </a:lvl1pPr>
          </a:lstStyle>
          <a:p>
            <a:pPr algn="ctr"/>
            <a:endParaRPr lang="en-US" altLang="zh-CN">
              <a:solidFill>
                <a:srgbClr val="000000"/>
              </a:solidFill>
              <a:ea typeface="宋体" charset="-122"/>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kumimoji="1" sz="1400">
                <a:solidFill>
                  <a:schemeClr val="tx1"/>
                </a:solidFill>
                <a:latin typeface="+mn-lt"/>
              </a:defRPr>
            </a:lvl1pPr>
          </a:lstStyle>
          <a:p>
            <a:fld id="{50D9A9EE-4E3F-4109-8360-8FA3BC947842}" type="slidenum">
              <a:rPr lang="en-US" altLang="zh-CN">
                <a:solidFill>
                  <a:srgbClr val="000000"/>
                </a:solidFill>
                <a:ea typeface="宋体" charset="-122"/>
              </a:rPr>
              <a:pPr/>
              <a:t>‹#›</a:t>
            </a:fld>
            <a:endParaRPr lang="en-US" altLang="zh-CN">
              <a:solidFill>
                <a:srgbClr val="000000"/>
              </a:solidFill>
              <a:ea typeface="宋体" charset="-122"/>
            </a:endParaRPr>
          </a:p>
        </p:txBody>
      </p:sp>
    </p:spTree>
    <p:extLst>
      <p:ext uri="{BB962C8B-B14F-4D97-AF65-F5344CB8AC3E}">
        <p14:creationId xmlns:p14="http://schemas.microsoft.com/office/powerpoint/2010/main" val="339469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kumimoji="1" lang="en-US" altLang="zh-CN" smtClean="0">
              <a:solidFill>
                <a:srgbClr val="000000"/>
              </a:solidFill>
              <a:latin typeface="Times New Roman" pitchFamily="18" charset="0"/>
              <a:ea typeface="宋体" charset="-122"/>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a:endParaRPr kumimoji="1" lang="en-US" altLang="zh-CN" smtClean="0">
              <a:solidFill>
                <a:srgbClr val="000000"/>
              </a:solidFill>
              <a:latin typeface="Times New Roman" pitchFamily="18" charset="0"/>
              <a:ea typeface="宋体" charset="-122"/>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42B2919-FEB9-4D75-83B5-42BB2A760C01}" type="slidenum">
              <a:rPr kumimoji="1" lang="en-US" altLang="zh-CN" smtClean="0">
                <a:solidFill>
                  <a:srgbClr val="000000"/>
                </a:solidFill>
                <a:latin typeface="Times New Roman" pitchFamily="18" charset="0"/>
                <a:ea typeface="宋体" charset="-122"/>
              </a:rPr>
              <a:pPr/>
              <a:t>‹#›</a:t>
            </a:fld>
            <a:endParaRPr kumimoji="1" lang="en-US" altLang="zh-CN" smtClean="0">
              <a:solidFill>
                <a:srgbClr val="000000"/>
              </a:solidFill>
              <a:latin typeface="Times New Roman" pitchFamily="18" charset="0"/>
              <a:ea typeface="宋体" charset="-122"/>
            </a:endParaRPr>
          </a:p>
        </p:txBody>
      </p:sp>
    </p:spTree>
    <p:extLst>
      <p:ext uri="{BB962C8B-B14F-4D97-AF65-F5344CB8AC3E}">
        <p14:creationId xmlns:p14="http://schemas.microsoft.com/office/powerpoint/2010/main" val="3581087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85A8234-18D6-4D24-BC6C-05DFFC2DFCF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020144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0820CF-B880-4189-942D-D702A7CBA730}" type="datetimeFigureOut">
              <a:rPr lang="zh-CN" altLang="en-US" smtClean="0">
                <a:solidFill>
                  <a:prstClr val="black">
                    <a:tint val="75000"/>
                  </a:prstClr>
                </a:solidFill>
                <a:latin typeface="Calibri"/>
                <a:ea typeface="宋体"/>
              </a:rPr>
              <a:pPr fontAlgn="auto">
                <a:spcBef>
                  <a:spcPts val="0"/>
                </a:spcBef>
                <a:spcAft>
                  <a:spcPts val="0"/>
                </a:spcAft>
              </a:pPr>
              <a:t>2015-6-11</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913308-F349-4B6D-A68A-DD1791B4A57B}" type="slidenum">
              <a:rPr lang="zh-CN" altLang="en-US" smtClean="0">
                <a:solidFill>
                  <a:prstClr val="black">
                    <a:tint val="75000"/>
                  </a:prstClr>
                </a:solidFill>
                <a:latin typeface="Calibri"/>
                <a:ea typeface="宋体"/>
              </a:rPr>
              <a:pPr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7638924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kumimoji="1" lang="en-US" altLang="zh-CN">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en-US" altLang="zh-CN">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FC473BC-B1AC-474A-A87C-E3A3A7CC78FA}" type="slidenum">
              <a:rPr kumimoji="1" lang="en-US" altLang="zh-CN">
                <a:solidFill>
                  <a:srgbClr val="000000"/>
                </a:solidFill>
                <a:latin typeface="Times New Roman" pitchFamily="18" charset="0"/>
              </a:rPr>
              <a:pPr/>
              <a:t>‹#›</a:t>
            </a:fld>
            <a:endParaRPr kumimoji="1" lang="en-US" altLang="zh-CN">
              <a:solidFill>
                <a:srgbClr val="000000"/>
              </a:solidFill>
              <a:latin typeface="Times New Roman" pitchFamily="18" charset="0"/>
            </a:endParaRPr>
          </a:p>
        </p:txBody>
      </p:sp>
    </p:spTree>
    <p:extLst>
      <p:ext uri="{BB962C8B-B14F-4D97-AF65-F5344CB8AC3E}">
        <p14:creationId xmlns:p14="http://schemas.microsoft.com/office/powerpoint/2010/main" val="330631226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pitchFamily="2" charset="-122"/>
        </a:defRPr>
      </a:lvl2pPr>
      <a:lvl3pPr algn="ctr" rtl="0" fontAlgn="base">
        <a:spcBef>
          <a:spcPct val="0"/>
        </a:spcBef>
        <a:spcAft>
          <a:spcPct val="0"/>
        </a:spcAft>
        <a:defRPr kumimoji="1" sz="4400">
          <a:solidFill>
            <a:schemeClr val="tx2"/>
          </a:solidFill>
          <a:latin typeface="Times New Roman" pitchFamily="18" charset="0"/>
          <a:ea typeface="宋体" pitchFamily="2" charset="-122"/>
        </a:defRPr>
      </a:lvl3pPr>
      <a:lvl4pPr algn="ctr" rtl="0" fontAlgn="base">
        <a:spcBef>
          <a:spcPct val="0"/>
        </a:spcBef>
        <a:spcAft>
          <a:spcPct val="0"/>
        </a:spcAft>
        <a:defRPr kumimoji="1" sz="4400">
          <a:solidFill>
            <a:schemeClr val="tx2"/>
          </a:solidFill>
          <a:latin typeface="Times New Roman" pitchFamily="18" charset="0"/>
          <a:ea typeface="宋体" pitchFamily="2" charset="-122"/>
        </a:defRPr>
      </a:lvl4pPr>
      <a:lvl5pPr algn="ctr"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kumimoji="1" lang="en-US" altLang="zh-CN">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en-US" altLang="zh-CN">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FC473BC-B1AC-474A-A87C-E3A3A7CC78FA}" type="slidenum">
              <a:rPr kumimoji="1" lang="en-US" altLang="zh-CN">
                <a:solidFill>
                  <a:srgbClr val="000000"/>
                </a:solidFill>
                <a:latin typeface="Times New Roman" pitchFamily="18" charset="0"/>
              </a:rPr>
              <a:pPr/>
              <a:t>‹#›</a:t>
            </a:fld>
            <a:endParaRPr kumimoji="1" lang="en-US" altLang="zh-CN">
              <a:solidFill>
                <a:srgbClr val="000000"/>
              </a:solidFill>
              <a:latin typeface="Times New Roman" pitchFamily="18" charset="0"/>
            </a:endParaRPr>
          </a:p>
        </p:txBody>
      </p:sp>
    </p:spTree>
    <p:extLst>
      <p:ext uri="{BB962C8B-B14F-4D97-AF65-F5344CB8AC3E}">
        <p14:creationId xmlns:p14="http://schemas.microsoft.com/office/powerpoint/2010/main" val="324622433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pitchFamily="2" charset="-122"/>
        </a:defRPr>
      </a:lvl2pPr>
      <a:lvl3pPr algn="ctr" rtl="0" fontAlgn="base">
        <a:spcBef>
          <a:spcPct val="0"/>
        </a:spcBef>
        <a:spcAft>
          <a:spcPct val="0"/>
        </a:spcAft>
        <a:defRPr kumimoji="1" sz="4400">
          <a:solidFill>
            <a:schemeClr val="tx2"/>
          </a:solidFill>
          <a:latin typeface="Times New Roman" pitchFamily="18" charset="0"/>
          <a:ea typeface="宋体" pitchFamily="2" charset="-122"/>
        </a:defRPr>
      </a:lvl3pPr>
      <a:lvl4pPr algn="ctr" rtl="0" fontAlgn="base">
        <a:spcBef>
          <a:spcPct val="0"/>
        </a:spcBef>
        <a:spcAft>
          <a:spcPct val="0"/>
        </a:spcAft>
        <a:defRPr kumimoji="1" sz="4400">
          <a:solidFill>
            <a:schemeClr val="tx2"/>
          </a:solidFill>
          <a:latin typeface="Times New Roman" pitchFamily="18" charset="0"/>
          <a:ea typeface="宋体" pitchFamily="2" charset="-122"/>
        </a:defRPr>
      </a:lvl4pPr>
      <a:lvl5pPr algn="ctr"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kumimoji="1" lang="en-US" altLang="zh-CN">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en-US" altLang="zh-CN">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FC473BC-B1AC-474A-A87C-E3A3A7CC78FA}" type="slidenum">
              <a:rPr kumimoji="1" lang="en-US" altLang="zh-CN">
                <a:solidFill>
                  <a:srgbClr val="000000"/>
                </a:solidFill>
                <a:latin typeface="Times New Roman" pitchFamily="18" charset="0"/>
              </a:rPr>
              <a:pPr/>
              <a:t>‹#›</a:t>
            </a:fld>
            <a:endParaRPr kumimoji="1" lang="en-US" altLang="zh-CN">
              <a:solidFill>
                <a:srgbClr val="000000"/>
              </a:solidFill>
              <a:latin typeface="Times New Roman" pitchFamily="18" charset="0"/>
            </a:endParaRPr>
          </a:p>
        </p:txBody>
      </p:sp>
    </p:spTree>
    <p:extLst>
      <p:ext uri="{BB962C8B-B14F-4D97-AF65-F5344CB8AC3E}">
        <p14:creationId xmlns:p14="http://schemas.microsoft.com/office/powerpoint/2010/main" val="44055205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pitchFamily="2" charset="-122"/>
        </a:defRPr>
      </a:lvl2pPr>
      <a:lvl3pPr algn="ctr" rtl="0" fontAlgn="base">
        <a:spcBef>
          <a:spcPct val="0"/>
        </a:spcBef>
        <a:spcAft>
          <a:spcPct val="0"/>
        </a:spcAft>
        <a:defRPr kumimoji="1" sz="4400">
          <a:solidFill>
            <a:schemeClr val="tx2"/>
          </a:solidFill>
          <a:latin typeface="Times New Roman" pitchFamily="18" charset="0"/>
          <a:ea typeface="宋体" pitchFamily="2" charset="-122"/>
        </a:defRPr>
      </a:lvl3pPr>
      <a:lvl4pPr algn="ctr" rtl="0" fontAlgn="base">
        <a:spcBef>
          <a:spcPct val="0"/>
        </a:spcBef>
        <a:spcAft>
          <a:spcPct val="0"/>
        </a:spcAft>
        <a:defRPr kumimoji="1" sz="4400">
          <a:solidFill>
            <a:schemeClr val="tx2"/>
          </a:solidFill>
          <a:latin typeface="Times New Roman" pitchFamily="18" charset="0"/>
          <a:ea typeface="宋体" pitchFamily="2" charset="-122"/>
        </a:defRPr>
      </a:lvl4pPr>
      <a:lvl5pPr algn="ctr"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kumimoji="1" lang="en-US" altLang="zh-CN">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en-US" altLang="zh-CN">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FC473BC-B1AC-474A-A87C-E3A3A7CC78FA}" type="slidenum">
              <a:rPr kumimoji="1" lang="en-US" altLang="zh-CN">
                <a:solidFill>
                  <a:srgbClr val="000000"/>
                </a:solidFill>
                <a:latin typeface="Times New Roman" pitchFamily="18" charset="0"/>
              </a:rPr>
              <a:pPr/>
              <a:t>‹#›</a:t>
            </a:fld>
            <a:endParaRPr kumimoji="1" lang="en-US" altLang="zh-CN">
              <a:solidFill>
                <a:srgbClr val="000000"/>
              </a:solidFill>
              <a:latin typeface="Times New Roman" pitchFamily="18" charset="0"/>
            </a:endParaRPr>
          </a:p>
        </p:txBody>
      </p:sp>
    </p:spTree>
    <p:extLst>
      <p:ext uri="{BB962C8B-B14F-4D97-AF65-F5344CB8AC3E}">
        <p14:creationId xmlns:p14="http://schemas.microsoft.com/office/powerpoint/2010/main" val="367056683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pitchFamily="2" charset="-122"/>
        </a:defRPr>
      </a:lvl2pPr>
      <a:lvl3pPr algn="ctr" rtl="0" fontAlgn="base">
        <a:spcBef>
          <a:spcPct val="0"/>
        </a:spcBef>
        <a:spcAft>
          <a:spcPct val="0"/>
        </a:spcAft>
        <a:defRPr kumimoji="1" sz="4400">
          <a:solidFill>
            <a:schemeClr val="tx2"/>
          </a:solidFill>
          <a:latin typeface="Times New Roman" pitchFamily="18" charset="0"/>
          <a:ea typeface="宋体" pitchFamily="2" charset="-122"/>
        </a:defRPr>
      </a:lvl3pPr>
      <a:lvl4pPr algn="ctr" rtl="0" fontAlgn="base">
        <a:spcBef>
          <a:spcPct val="0"/>
        </a:spcBef>
        <a:spcAft>
          <a:spcPct val="0"/>
        </a:spcAft>
        <a:defRPr kumimoji="1" sz="4400">
          <a:solidFill>
            <a:schemeClr val="tx2"/>
          </a:solidFill>
          <a:latin typeface="Times New Roman" pitchFamily="18" charset="0"/>
          <a:ea typeface="宋体" pitchFamily="2" charset="-122"/>
        </a:defRPr>
      </a:lvl4pPr>
      <a:lvl5pPr algn="ctr"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7" Type="http://schemas.microsoft.com/office/2007/relationships/hdphoto" Target="../media/hdphoto1.wdp"/><Relationship Id="rId2" Type="http://schemas.openxmlformats.org/officeDocument/2006/relationships/slideLayout" Target="../slideLayouts/slideLayout12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4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97542670-8D52-49B5-B3EA-C2AE968E183E}" type="slidenum">
              <a:rPr lang="en-US" altLang="zh-CN"/>
              <a:pPr/>
              <a:t>1</a:t>
            </a:fld>
            <a:endParaRPr lang="en-US" altLang="zh-CN"/>
          </a:p>
        </p:txBody>
      </p:sp>
      <p:sp>
        <p:nvSpPr>
          <p:cNvPr id="2050" name="Rectangle 2"/>
          <p:cNvSpPr>
            <a:spLocks noGrp="1" noChangeArrowheads="1"/>
          </p:cNvSpPr>
          <p:nvPr>
            <p:ph type="ctrTitle"/>
          </p:nvPr>
        </p:nvSpPr>
        <p:spPr>
          <a:xfrm>
            <a:off x="395288" y="476672"/>
            <a:ext cx="8424862" cy="2520280"/>
          </a:xfrm>
        </p:spPr>
        <p:txBody>
          <a:bodyPr/>
          <a:lstStyle/>
          <a:p>
            <a:pPr>
              <a:lnSpc>
                <a:spcPct val="150000"/>
              </a:lnSpc>
              <a:spcBef>
                <a:spcPct val="20000"/>
              </a:spcBef>
            </a:pPr>
            <a:r>
              <a:rPr lang="en-US" altLang="zh-CN"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Collecting more data for </a:t>
            </a:r>
            <a:r>
              <a:rPr lang="en-US" altLang="zh-CN"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r>
            <a:br>
              <a:rPr lang="en-US" altLang="zh-CN"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br>
            <a:r>
              <a:rPr lang="en-US" altLang="zh-CN"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XYZ </a:t>
            </a:r>
            <a:r>
              <a:rPr lang="en-US" altLang="zh-CN"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study at BESIII</a:t>
            </a:r>
            <a:endParaRPr lang="en-US" altLang="zh-CN"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endParaRPr>
          </a:p>
        </p:txBody>
      </p:sp>
      <p:sp>
        <p:nvSpPr>
          <p:cNvPr id="2051" name="Rectangle 3"/>
          <p:cNvSpPr>
            <a:spLocks noGrp="1" noChangeArrowheads="1"/>
          </p:cNvSpPr>
          <p:nvPr>
            <p:ph type="subTitle" idx="1"/>
          </p:nvPr>
        </p:nvSpPr>
        <p:spPr>
          <a:xfrm>
            <a:off x="1115616" y="3717032"/>
            <a:ext cx="7488832" cy="2880320"/>
          </a:xfrm>
        </p:spPr>
        <p:txBody>
          <a:bodyPr/>
          <a:lstStyle/>
          <a:p>
            <a:pPr>
              <a:lnSpc>
                <a:spcPct val="150000"/>
              </a:lnSpc>
              <a:spcBef>
                <a:spcPts val="0"/>
              </a:spcBef>
            </a:pPr>
            <a:r>
              <a:rPr lang="en-US" altLang="zh-CN" sz="2800" u="sng" dirty="0" err="1"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Changzheng</a:t>
            </a:r>
            <a:r>
              <a:rPr lang="en-US" altLang="zh-CN" sz="2800" u="sng"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 Yuan</a:t>
            </a:r>
          </a:p>
          <a:p>
            <a:pPr>
              <a:lnSpc>
                <a:spcPct val="150000"/>
              </a:lnSpc>
              <a:spcBef>
                <a:spcPts val="0"/>
              </a:spcBef>
            </a:pPr>
            <a:r>
              <a:rPr lang="en-US" altLang="zh-CN" sz="2800" u="sng"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IHEP, Beijing</a:t>
            </a:r>
            <a:endParaRPr lang="en-US" altLang="zh-CN" sz="28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spcBef>
                <a:spcPts val="0"/>
              </a:spcBef>
            </a:pPr>
            <a:r>
              <a:rPr lang="en-US" altLang="zh-CN" sz="28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QCD &amp; Exotics, Jinan, China</a:t>
            </a:r>
          </a:p>
          <a:p>
            <a:pPr>
              <a:lnSpc>
                <a:spcPct val="150000"/>
              </a:lnSpc>
              <a:spcBef>
                <a:spcPts val="0"/>
              </a:spcBef>
            </a:pPr>
            <a:r>
              <a:rPr lang="en-US" altLang="zh-CN" sz="28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June 8-12,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7475E05E-2E83-45E9-BAF9-22ADA733505F}" type="slidenum">
              <a:rPr lang="en-US" altLang="zh-CN">
                <a:solidFill>
                  <a:srgbClr val="000000"/>
                </a:solidFill>
              </a:rPr>
              <a:pPr/>
              <a:t>10</a:t>
            </a:fld>
            <a:endParaRPr lang="en-US" altLang="zh-CN">
              <a:solidFill>
                <a:srgbClr val="000000"/>
              </a:solidFill>
            </a:endParaRPr>
          </a:p>
        </p:txBody>
      </p:sp>
      <p:sp>
        <p:nvSpPr>
          <p:cNvPr id="6146" name="Rectangle 2"/>
          <p:cNvSpPr>
            <a:spLocks noGrp="1" noChangeArrowheads="1"/>
          </p:cNvSpPr>
          <p:nvPr>
            <p:ph type="title"/>
          </p:nvPr>
        </p:nvSpPr>
        <p:spPr>
          <a:xfrm>
            <a:off x="762000" y="116557"/>
            <a:ext cx="7772400" cy="792163"/>
          </a:xfrm>
        </p:spPr>
        <p:txBody>
          <a:bodyPr/>
          <a:lstStyle/>
          <a:p>
            <a:r>
              <a:rPr lang="en-US" altLang="zh-CN" dirty="0" smtClean="0"/>
              <a:t>The heavy </a:t>
            </a:r>
            <a:r>
              <a:rPr lang="en-US" altLang="zh-CN" dirty="0" err="1" smtClean="0"/>
              <a:t>quarkonium</a:t>
            </a:r>
            <a:r>
              <a:rPr lang="en-US" altLang="zh-CN" dirty="0" smtClean="0"/>
              <a:t> system</a:t>
            </a:r>
            <a:endParaRPr lang="en-US" altLang="zh-CN" dirty="0">
              <a:solidFill>
                <a:srgbClr val="006600"/>
              </a:solidFill>
            </a:endParaRPr>
          </a:p>
        </p:txBody>
      </p:sp>
      <p:sp>
        <p:nvSpPr>
          <p:cNvPr id="6149" name="Rectangle 5"/>
          <p:cNvSpPr>
            <a:spLocks noGrp="1" noChangeArrowheads="1"/>
          </p:cNvSpPr>
          <p:nvPr>
            <p:ph type="body" idx="1"/>
          </p:nvPr>
        </p:nvSpPr>
        <p:spPr>
          <a:xfrm>
            <a:off x="395536" y="1124744"/>
            <a:ext cx="6480720" cy="5544344"/>
          </a:xfrm>
        </p:spPr>
        <p:txBody>
          <a:bodyPr/>
          <a:lstStyle/>
          <a:p>
            <a:pPr algn="just">
              <a:lnSpc>
                <a:spcPct val="90000"/>
              </a:lnSpc>
            </a:pPr>
            <a:r>
              <a:rPr lang="en-US" altLang="zh-CN" dirty="0" smtClean="0">
                <a:solidFill>
                  <a:srgbClr val="0000FF"/>
                </a:solidFill>
                <a:sym typeface="Wingdings" panose="05000000000000000000" pitchFamily="2" charset="2"/>
              </a:rPr>
              <a:t>At short distance</a:t>
            </a:r>
          </a:p>
          <a:p>
            <a:pPr marL="0" indent="0" algn="just">
              <a:lnSpc>
                <a:spcPct val="90000"/>
              </a:lnSpc>
              <a:buNone/>
            </a:pPr>
            <a:r>
              <a:rPr lang="en-US" altLang="zh-CN" dirty="0" smtClean="0">
                <a:solidFill>
                  <a:srgbClr val="0000FF"/>
                </a:solidFill>
                <a:sym typeface="Wingdings" panose="05000000000000000000" pitchFamily="2" charset="2"/>
              </a:rPr>
              <a:t>    Cornell model works pretty well</a:t>
            </a:r>
          </a:p>
          <a:p>
            <a:pPr marL="0" indent="0" algn="just">
              <a:lnSpc>
                <a:spcPct val="90000"/>
              </a:lnSpc>
              <a:buNone/>
            </a:pPr>
            <a:r>
              <a:rPr lang="en-US" altLang="zh-CN" dirty="0">
                <a:solidFill>
                  <a:srgbClr val="0000FF"/>
                </a:solidFill>
                <a:sym typeface="Wingdings" panose="05000000000000000000" pitchFamily="2" charset="2"/>
              </a:rPr>
              <a:t> </a:t>
            </a:r>
            <a:r>
              <a:rPr lang="en-US" altLang="zh-CN" dirty="0" smtClean="0">
                <a:solidFill>
                  <a:srgbClr val="0000FF"/>
                </a:solidFill>
                <a:sym typeface="Wingdings" panose="05000000000000000000" pitchFamily="2" charset="2"/>
              </a:rPr>
              <a:t>   V(r) = </a:t>
            </a:r>
            <a:r>
              <a:rPr lang="en-US" altLang="zh-CN" dirty="0" smtClean="0">
                <a:solidFill>
                  <a:srgbClr val="0000FF"/>
                </a:solidFill>
                <a:sym typeface="Symbol"/>
              </a:rPr>
              <a:t></a:t>
            </a:r>
            <a:r>
              <a:rPr lang="en-US" altLang="zh-CN" dirty="0" smtClean="0">
                <a:solidFill>
                  <a:srgbClr val="0000FF"/>
                </a:solidFill>
                <a:sym typeface="Wingdings" panose="05000000000000000000" pitchFamily="2" charset="2"/>
              </a:rPr>
              <a:t>4</a:t>
            </a:r>
            <a:r>
              <a:rPr lang="en-US" altLang="zh-CN" dirty="0" smtClean="0">
                <a:solidFill>
                  <a:srgbClr val="0000FF"/>
                </a:solidFill>
                <a:sym typeface="Symbol"/>
              </a:rPr>
              <a:t></a:t>
            </a:r>
            <a:r>
              <a:rPr lang="en-US" altLang="zh-CN" baseline="-25000" dirty="0" smtClean="0">
                <a:solidFill>
                  <a:srgbClr val="0000FF"/>
                </a:solidFill>
                <a:sym typeface="Symbol"/>
              </a:rPr>
              <a:t>s</a:t>
            </a:r>
            <a:r>
              <a:rPr lang="en-US" altLang="zh-CN" dirty="0" smtClean="0">
                <a:solidFill>
                  <a:srgbClr val="0000FF"/>
                </a:solidFill>
                <a:sym typeface="Symbol"/>
              </a:rPr>
              <a:t>/3r+kr</a:t>
            </a:r>
            <a:endParaRPr lang="en-US" altLang="zh-CN" dirty="0">
              <a:solidFill>
                <a:srgbClr val="0000FF"/>
              </a:solidFill>
            </a:endParaRPr>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1" y="3068960"/>
            <a:ext cx="4348163"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lum bright="-42000" contrast="66000"/>
            <a:extLst>
              <a:ext uri="{28A0092B-C50C-407E-A947-70E740481C1C}">
                <a14:useLocalDpi xmlns:a14="http://schemas.microsoft.com/office/drawing/2010/main" val="0"/>
              </a:ext>
            </a:extLst>
          </a:blip>
          <a:srcRect/>
          <a:stretch>
            <a:fillRect/>
          </a:stretch>
        </p:blipFill>
        <p:spPr bwMode="auto">
          <a:xfrm>
            <a:off x="4499992" y="2924944"/>
            <a:ext cx="4464050" cy="3619500"/>
          </a:xfrm>
          <a:prstGeom prst="rect">
            <a:avLst/>
          </a:prstGeom>
          <a:noFill/>
          <a:ln w="9525">
            <a:solidFill>
              <a:srgbClr val="FF99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5"/>
          <p:cNvGrpSpPr>
            <a:grpSpLocks/>
          </p:cNvGrpSpPr>
          <p:nvPr/>
        </p:nvGrpSpPr>
        <p:grpSpPr bwMode="auto">
          <a:xfrm>
            <a:off x="7020272" y="1062928"/>
            <a:ext cx="1584176" cy="1573984"/>
            <a:chOff x="3072" y="3024"/>
            <a:chExt cx="480" cy="480"/>
          </a:xfrm>
        </p:grpSpPr>
        <p:sp>
          <p:nvSpPr>
            <p:cNvPr id="8" name="Oval 6"/>
            <p:cNvSpPr>
              <a:spLocks noChangeArrowheads="1"/>
            </p:cNvSpPr>
            <p:nvPr/>
          </p:nvSpPr>
          <p:spPr bwMode="auto">
            <a:xfrm>
              <a:off x="3072" y="3024"/>
              <a:ext cx="480" cy="480"/>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zh-CN" altLang="zh-CN" sz="800">
                <a:solidFill>
                  <a:srgbClr val="000000"/>
                </a:solidFill>
                <a:latin typeface="Arial" charset="0"/>
              </a:endParaRPr>
            </a:p>
          </p:txBody>
        </p:sp>
        <p:sp>
          <p:nvSpPr>
            <p:cNvPr id="9" name="Oval 7"/>
            <p:cNvSpPr>
              <a:spLocks noChangeArrowheads="1"/>
            </p:cNvSpPr>
            <p:nvPr/>
          </p:nvSpPr>
          <p:spPr bwMode="auto">
            <a:xfrm>
              <a:off x="3216" y="3072"/>
              <a:ext cx="192" cy="192"/>
            </a:xfrm>
            <a:prstGeom prst="ellipse">
              <a:avLst/>
            </a:prstGeom>
            <a:gradFill rotWithShape="0">
              <a:gsLst>
                <a:gs pos="0">
                  <a:schemeClr val="tx1"/>
                </a:gs>
                <a:gs pos="100000">
                  <a:srgbClr val="33CCFF"/>
                </a:gs>
              </a:gsLst>
              <a:path path="shape">
                <a:fillToRect l="50000" t="50000" r="50000" b="50000"/>
              </a:path>
            </a:gra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lgn="l">
                <a:spcBef>
                  <a:spcPct val="0"/>
                </a:spcBef>
              </a:pPr>
              <a:endParaRPr lang="zh-CN" altLang="zh-CN" sz="800">
                <a:solidFill>
                  <a:srgbClr val="000000"/>
                </a:solidFill>
                <a:latin typeface="Arial" charset="0"/>
              </a:endParaRPr>
            </a:p>
          </p:txBody>
        </p:sp>
        <p:sp>
          <p:nvSpPr>
            <p:cNvPr id="10" name="Oval 8"/>
            <p:cNvSpPr>
              <a:spLocks noChangeArrowheads="1"/>
            </p:cNvSpPr>
            <p:nvPr/>
          </p:nvSpPr>
          <p:spPr bwMode="auto">
            <a:xfrm>
              <a:off x="3216" y="3288"/>
              <a:ext cx="192" cy="192"/>
            </a:xfrm>
            <a:prstGeom prst="ellipse">
              <a:avLst/>
            </a:prstGeom>
            <a:gradFill rotWithShape="0">
              <a:gsLst>
                <a:gs pos="0">
                  <a:srgbClr val="FF6600"/>
                </a:gs>
                <a:gs pos="100000">
                  <a:srgbClr val="76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800">
                <a:solidFill>
                  <a:srgbClr val="000000"/>
                </a:solidFill>
                <a:latin typeface="Arial" charset="0"/>
              </a:endParaRPr>
            </a:p>
          </p:txBody>
        </p:sp>
      </p:grpSp>
    </p:spTree>
    <p:extLst>
      <p:ext uri="{BB962C8B-B14F-4D97-AF65-F5344CB8AC3E}">
        <p14:creationId xmlns:p14="http://schemas.microsoft.com/office/powerpoint/2010/main" val="375561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7475E05E-2E83-45E9-BAF9-22ADA733505F}" type="slidenum">
              <a:rPr lang="en-US" altLang="zh-CN">
                <a:solidFill>
                  <a:srgbClr val="000000"/>
                </a:solidFill>
              </a:rPr>
              <a:pPr/>
              <a:t>11</a:t>
            </a:fld>
            <a:endParaRPr lang="en-US" altLang="zh-CN">
              <a:solidFill>
                <a:srgbClr val="000000"/>
              </a:solidFill>
            </a:endParaRPr>
          </a:p>
        </p:txBody>
      </p:sp>
      <p:sp>
        <p:nvSpPr>
          <p:cNvPr id="6146" name="Rectangle 2"/>
          <p:cNvSpPr>
            <a:spLocks noGrp="1" noChangeArrowheads="1"/>
          </p:cNvSpPr>
          <p:nvPr>
            <p:ph type="title"/>
          </p:nvPr>
        </p:nvSpPr>
        <p:spPr>
          <a:xfrm>
            <a:off x="762000" y="44624"/>
            <a:ext cx="7772400" cy="720080"/>
          </a:xfrm>
        </p:spPr>
        <p:txBody>
          <a:bodyPr/>
          <a:lstStyle/>
          <a:p>
            <a:r>
              <a:rPr lang="en-US" altLang="zh-CN" dirty="0" smtClean="0"/>
              <a:t>The </a:t>
            </a:r>
            <a:r>
              <a:rPr lang="en-US" altLang="zh-CN" dirty="0" err="1" smtClean="0"/>
              <a:t>quarkonium</a:t>
            </a:r>
            <a:r>
              <a:rPr lang="en-US" altLang="zh-CN" dirty="0" smtClean="0"/>
              <a:t> system</a:t>
            </a:r>
            <a:endParaRPr lang="en-US" altLang="zh-CN" dirty="0">
              <a:solidFill>
                <a:srgbClr val="006600"/>
              </a:solidFill>
            </a:endParaRPr>
          </a:p>
        </p:txBody>
      </p:sp>
      <p:sp>
        <p:nvSpPr>
          <p:cNvPr id="6149" name="Rectangle 5"/>
          <p:cNvSpPr>
            <a:spLocks noGrp="1" noChangeArrowheads="1"/>
          </p:cNvSpPr>
          <p:nvPr>
            <p:ph type="body" idx="1"/>
          </p:nvPr>
        </p:nvSpPr>
        <p:spPr>
          <a:xfrm>
            <a:off x="251520" y="764704"/>
            <a:ext cx="8640960" cy="6048672"/>
          </a:xfrm>
        </p:spPr>
        <p:txBody>
          <a:bodyPr/>
          <a:lstStyle/>
          <a:p>
            <a:pPr>
              <a:lnSpc>
                <a:spcPct val="90000"/>
              </a:lnSpc>
            </a:pPr>
            <a:r>
              <a:rPr lang="en-US" altLang="zh-CN" dirty="0" smtClean="0">
                <a:solidFill>
                  <a:srgbClr val="0000FF"/>
                </a:solidFill>
                <a:sym typeface="Wingdings" panose="05000000000000000000" pitchFamily="2" charset="2"/>
              </a:rPr>
              <a:t>When distance becomes larger</a:t>
            </a:r>
          </a:p>
          <a:p>
            <a:pPr lvl="1">
              <a:lnSpc>
                <a:spcPct val="90000"/>
              </a:lnSpc>
            </a:pPr>
            <a:r>
              <a:rPr lang="en-US" altLang="zh-CN" dirty="0" smtClean="0">
                <a:solidFill>
                  <a:srgbClr val="FF0000"/>
                </a:solidFill>
                <a:sym typeface="Wingdings" panose="05000000000000000000" pitchFamily="2" charset="2"/>
              </a:rPr>
              <a:t>Theory 1: screened potential</a:t>
            </a:r>
          </a:p>
          <a:p>
            <a:pPr lvl="1">
              <a:lnSpc>
                <a:spcPct val="90000"/>
              </a:lnSpc>
            </a:pPr>
            <a:r>
              <a:rPr lang="en-US" altLang="zh-CN" dirty="0" smtClean="0">
                <a:solidFill>
                  <a:srgbClr val="FF0000"/>
                </a:solidFill>
                <a:sym typeface="Wingdings" panose="05000000000000000000" pitchFamily="2" charset="2"/>
              </a:rPr>
              <a:t>Theory 2: hybrids with excited gluons</a:t>
            </a:r>
          </a:p>
          <a:p>
            <a:pPr lvl="1">
              <a:lnSpc>
                <a:spcPct val="90000"/>
              </a:lnSpc>
            </a:pPr>
            <a:r>
              <a:rPr lang="en-US" altLang="zh-CN" dirty="0" smtClean="0">
                <a:solidFill>
                  <a:srgbClr val="FF0000"/>
                </a:solidFill>
                <a:sym typeface="Wingdings" panose="05000000000000000000" pitchFamily="2" charset="2"/>
              </a:rPr>
              <a:t>Theory 3: </a:t>
            </a:r>
            <a:r>
              <a:rPr lang="en-US" altLang="zh-CN" dirty="0" err="1" smtClean="0">
                <a:solidFill>
                  <a:srgbClr val="FF0000"/>
                </a:solidFill>
                <a:sym typeface="Wingdings" panose="05000000000000000000" pitchFamily="2" charset="2"/>
              </a:rPr>
              <a:t>tetraquark</a:t>
            </a:r>
            <a:r>
              <a:rPr lang="en-US" altLang="zh-CN" dirty="0" smtClean="0">
                <a:solidFill>
                  <a:srgbClr val="FF0000"/>
                </a:solidFill>
                <a:sym typeface="Wingdings" panose="05000000000000000000" pitchFamily="2" charset="2"/>
              </a:rPr>
              <a:t> states</a:t>
            </a:r>
          </a:p>
          <a:p>
            <a:pPr lvl="1">
              <a:lnSpc>
                <a:spcPct val="90000"/>
              </a:lnSpc>
            </a:pPr>
            <a:r>
              <a:rPr lang="en-US" altLang="zh-CN" dirty="0" smtClean="0">
                <a:solidFill>
                  <a:srgbClr val="FF0000"/>
                </a:solidFill>
                <a:sym typeface="Wingdings" panose="05000000000000000000" pitchFamily="2" charset="2"/>
              </a:rPr>
              <a:t>Theory 4: meson molecules</a:t>
            </a:r>
          </a:p>
          <a:p>
            <a:pPr lvl="1">
              <a:lnSpc>
                <a:spcPct val="90000"/>
              </a:lnSpc>
            </a:pPr>
            <a:r>
              <a:rPr lang="en-US" altLang="zh-CN" dirty="0" smtClean="0">
                <a:solidFill>
                  <a:srgbClr val="FF0000"/>
                </a:solidFill>
                <a:sym typeface="Wingdings" panose="05000000000000000000" pitchFamily="2" charset="2"/>
              </a:rPr>
              <a:t>Theory 5: cusps</a:t>
            </a:r>
          </a:p>
          <a:p>
            <a:pPr lvl="1">
              <a:lnSpc>
                <a:spcPct val="90000"/>
              </a:lnSpc>
            </a:pPr>
            <a:r>
              <a:rPr lang="en-US" altLang="zh-CN" dirty="0" smtClean="0">
                <a:solidFill>
                  <a:srgbClr val="FF0000"/>
                </a:solidFill>
                <a:sym typeface="Wingdings" panose="05000000000000000000" pitchFamily="2" charset="2"/>
              </a:rPr>
              <a:t>Theory 6: final state interaction</a:t>
            </a:r>
          </a:p>
          <a:p>
            <a:pPr lvl="1">
              <a:lnSpc>
                <a:spcPct val="90000"/>
              </a:lnSpc>
            </a:pPr>
            <a:r>
              <a:rPr lang="en-US" altLang="zh-CN" dirty="0" smtClean="0">
                <a:solidFill>
                  <a:srgbClr val="FF0000"/>
                </a:solidFill>
                <a:sym typeface="Wingdings" panose="05000000000000000000" pitchFamily="2" charset="2"/>
              </a:rPr>
              <a:t>Theory 7: coupled-channel effect</a:t>
            </a:r>
          </a:p>
          <a:p>
            <a:pPr lvl="1">
              <a:lnSpc>
                <a:spcPct val="90000"/>
              </a:lnSpc>
            </a:pPr>
            <a:r>
              <a:rPr lang="en-US" altLang="zh-CN" dirty="0" smtClean="0">
                <a:solidFill>
                  <a:srgbClr val="FF0000"/>
                </a:solidFill>
                <a:sym typeface="Wingdings" panose="05000000000000000000" pitchFamily="2" charset="2"/>
              </a:rPr>
              <a:t>Theory 8: mixing </a:t>
            </a:r>
          </a:p>
          <a:p>
            <a:pPr lvl="1">
              <a:lnSpc>
                <a:spcPct val="90000"/>
              </a:lnSpc>
            </a:pPr>
            <a:r>
              <a:rPr lang="en-US" altLang="zh-CN" dirty="0" smtClean="0">
                <a:solidFill>
                  <a:srgbClr val="FF0000"/>
                </a:solidFill>
                <a:sym typeface="Wingdings" panose="05000000000000000000" pitchFamily="2" charset="2"/>
              </a:rPr>
              <a:t>Theory 9: mixture of all these above effects</a:t>
            </a:r>
          </a:p>
          <a:p>
            <a:pPr lvl="1">
              <a:lnSpc>
                <a:spcPct val="90000"/>
              </a:lnSpc>
            </a:pPr>
            <a:r>
              <a:rPr lang="en-US" altLang="zh-CN" dirty="0" smtClean="0">
                <a:solidFill>
                  <a:srgbClr val="FF0000"/>
                </a:solidFill>
                <a:sym typeface="Wingdings" panose="05000000000000000000" pitchFamily="2" charset="2"/>
              </a:rPr>
              <a:t>Theories … </a:t>
            </a:r>
          </a:p>
          <a:p>
            <a:pPr>
              <a:lnSpc>
                <a:spcPct val="90000"/>
              </a:lnSpc>
              <a:spcBef>
                <a:spcPts val="1800"/>
              </a:spcBef>
            </a:pPr>
            <a:r>
              <a:rPr lang="en-US" altLang="zh-CN" sz="2800" dirty="0" smtClean="0">
                <a:solidFill>
                  <a:srgbClr val="0000FF"/>
                </a:solidFill>
                <a:sym typeface="Wingdings" panose="05000000000000000000" pitchFamily="2" charset="2"/>
              </a:rPr>
              <a:t>Need data to test and develop theory</a:t>
            </a:r>
          </a:p>
        </p:txBody>
      </p:sp>
    </p:spTree>
    <p:extLst>
      <p:ext uri="{BB962C8B-B14F-4D97-AF65-F5344CB8AC3E}">
        <p14:creationId xmlns:p14="http://schemas.microsoft.com/office/powerpoint/2010/main" val="3696856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3"/>
          <p:cNvSpPr>
            <a:spLocks noGrp="1"/>
          </p:cNvSpPr>
          <p:nvPr>
            <p:ph type="sldNum" sz="quarter" idx="12"/>
          </p:nvPr>
        </p:nvSpPr>
        <p:spPr/>
        <p:txBody>
          <a:bodyPr/>
          <a:lstStyle/>
          <a:p>
            <a:fld id="{65061DC3-B459-4023-8118-880D65C6E3E3}" type="slidenum">
              <a:rPr lang="en-US" altLang="zh-CN">
                <a:solidFill>
                  <a:srgbClr val="000000"/>
                </a:solidFill>
              </a:rPr>
              <a:pPr/>
              <a:t>12</a:t>
            </a:fld>
            <a:endParaRPr lang="en-US" altLang="zh-CN">
              <a:solidFill>
                <a:srgbClr val="000000"/>
              </a:solidFill>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r="9091"/>
          <a:stretch>
            <a:fillRect/>
          </a:stretch>
        </p:blipFill>
        <p:spPr bwMode="auto">
          <a:xfrm>
            <a:off x="372640" y="1124745"/>
            <a:ext cx="85205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8" name="Rectangle 2"/>
          <p:cNvSpPr>
            <a:spLocks noGrp="1" noChangeArrowheads="1"/>
          </p:cNvSpPr>
          <p:nvPr>
            <p:ph type="title" idx="4294967295"/>
          </p:nvPr>
        </p:nvSpPr>
        <p:spPr>
          <a:xfrm>
            <a:off x="2231558" y="125760"/>
            <a:ext cx="6912442" cy="1143000"/>
          </a:xfrm>
        </p:spPr>
        <p:txBody>
          <a:bodyPr/>
          <a:lstStyle/>
          <a:p>
            <a:r>
              <a:rPr lang="en-US" altLang="zh-CN" sz="3600" dirty="0" err="1"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Charmonium</a:t>
            </a:r>
            <a:r>
              <a:rPr lang="en-US" altLang="zh-CN" sz="36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spectroscopy after 40 years</a:t>
            </a:r>
            <a:endParaRPr lang="zh-CN" altLang="it-IT" sz="36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矩形标注 14"/>
          <p:cNvSpPr/>
          <p:nvPr/>
        </p:nvSpPr>
        <p:spPr>
          <a:xfrm>
            <a:off x="3995936" y="1340768"/>
            <a:ext cx="3744416" cy="1146448"/>
          </a:xfrm>
          <a:prstGeom prst="wedgeRectCallout">
            <a:avLst>
              <a:gd name="adj1" fmla="val -82453"/>
              <a:gd name="adj2" fmla="val 52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FF"/>
                </a:solidFill>
              </a:rPr>
              <a:t>Hard to observe 3D in open charm, will </a:t>
            </a:r>
            <a:r>
              <a:rPr lang="en-US" altLang="zh-CN" sz="2400" dirty="0" err="1" smtClean="0">
                <a:solidFill>
                  <a:srgbClr val="0000FF"/>
                </a:solidFill>
              </a:rPr>
              <a:t>hadronic</a:t>
            </a:r>
            <a:r>
              <a:rPr lang="en-US" altLang="zh-CN" sz="2400" dirty="0" smtClean="0">
                <a:solidFill>
                  <a:srgbClr val="0000FF"/>
                </a:solidFill>
              </a:rPr>
              <a:t> transitions help? </a:t>
            </a:r>
          </a:p>
        </p:txBody>
      </p:sp>
      <p:sp>
        <p:nvSpPr>
          <p:cNvPr id="16" name="矩形标注 15"/>
          <p:cNvSpPr/>
          <p:nvPr/>
        </p:nvSpPr>
        <p:spPr>
          <a:xfrm>
            <a:off x="179512" y="116633"/>
            <a:ext cx="2052046" cy="1008112"/>
          </a:xfrm>
          <a:prstGeom prst="wedgeRectCallout">
            <a:avLst>
              <a:gd name="adj1" fmla="val 48974"/>
              <a:gd name="adj2" fmla="val 1590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FF"/>
                </a:solidFill>
              </a:rPr>
              <a:t>Is Y(4660) the 5S state?</a:t>
            </a:r>
          </a:p>
        </p:txBody>
      </p:sp>
      <p:cxnSp>
        <p:nvCxnSpPr>
          <p:cNvPr id="3" name="直接连接符 2"/>
          <p:cNvCxnSpPr/>
          <p:nvPr/>
        </p:nvCxnSpPr>
        <p:spPr>
          <a:xfrm>
            <a:off x="2015534" y="2276872"/>
            <a:ext cx="612250" cy="0"/>
          </a:xfrm>
          <a:prstGeom prst="line">
            <a:avLst/>
          </a:prstGeom>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5076056" y="4539024"/>
            <a:ext cx="3888432" cy="1554272"/>
          </a:xfrm>
          <a:prstGeom prst="rect">
            <a:avLst/>
          </a:prstGeom>
          <a:noFill/>
        </p:spPr>
        <p:txBody>
          <a:bodyPr wrap="square" rtlCol="0">
            <a:spAutoFit/>
          </a:bodyPr>
          <a:lstStyle/>
          <a:p>
            <a:pPr algn="r">
              <a:spcBef>
                <a:spcPts val="600"/>
              </a:spcBef>
            </a:pPr>
            <a:r>
              <a:rPr lang="en-US" altLang="zh-CN" sz="2000" dirty="0" smtClean="0">
                <a:solidFill>
                  <a:srgbClr val="FF0000"/>
                </a:solidFill>
              </a:rPr>
              <a:t>Hybrids ~ 4.2-4.5 </a:t>
            </a:r>
            <a:r>
              <a:rPr lang="en-US" altLang="zh-CN" sz="2000" dirty="0" err="1" smtClean="0">
                <a:solidFill>
                  <a:srgbClr val="FF0000"/>
                </a:solidFill>
              </a:rPr>
              <a:t>GeV</a:t>
            </a:r>
            <a:endParaRPr lang="en-US" altLang="zh-CN" sz="2000" dirty="0" smtClean="0">
              <a:solidFill>
                <a:srgbClr val="FF0000"/>
              </a:solidFill>
            </a:endParaRPr>
          </a:p>
          <a:p>
            <a:pPr algn="r">
              <a:spcBef>
                <a:spcPts val="600"/>
              </a:spcBef>
            </a:pPr>
            <a:r>
              <a:rPr lang="en-US" altLang="zh-CN" sz="2000" dirty="0" err="1">
                <a:solidFill>
                  <a:srgbClr val="FF0000"/>
                </a:solidFill>
              </a:rPr>
              <a:t>Tetraquarks</a:t>
            </a:r>
            <a:r>
              <a:rPr lang="en-US" altLang="zh-CN" sz="2000" dirty="0">
                <a:solidFill>
                  <a:srgbClr val="FF0000"/>
                </a:solidFill>
              </a:rPr>
              <a:t> ~ 3.9-4.7 </a:t>
            </a:r>
            <a:r>
              <a:rPr lang="en-US" altLang="zh-CN" sz="2000" dirty="0" err="1">
                <a:solidFill>
                  <a:srgbClr val="FF0000"/>
                </a:solidFill>
              </a:rPr>
              <a:t>GeV</a:t>
            </a:r>
            <a:endParaRPr lang="zh-CN" altLang="en-US" sz="2000" dirty="0">
              <a:solidFill>
                <a:srgbClr val="FF0000"/>
              </a:solidFill>
            </a:endParaRPr>
          </a:p>
          <a:p>
            <a:pPr algn="r">
              <a:spcBef>
                <a:spcPts val="600"/>
              </a:spcBef>
            </a:pPr>
            <a:r>
              <a:rPr lang="en-US" altLang="zh-CN" sz="2000" dirty="0" smtClean="0">
                <a:solidFill>
                  <a:srgbClr val="FF0000"/>
                </a:solidFill>
              </a:rPr>
              <a:t>DD*/D*D*/D*</a:t>
            </a:r>
            <a:r>
              <a:rPr lang="en-US" altLang="zh-CN" sz="2000" baseline="-25000" dirty="0" err="1" smtClean="0">
                <a:solidFill>
                  <a:srgbClr val="FF0000"/>
                </a:solidFill>
              </a:rPr>
              <a:t>s</a:t>
            </a:r>
            <a:r>
              <a:rPr lang="en-US" altLang="zh-CN" sz="2000" dirty="0" err="1" smtClean="0">
                <a:solidFill>
                  <a:srgbClr val="FF0000"/>
                </a:solidFill>
              </a:rPr>
              <a:t>D</a:t>
            </a:r>
            <a:r>
              <a:rPr lang="en-US" altLang="zh-CN" sz="2000" dirty="0" smtClean="0">
                <a:solidFill>
                  <a:srgbClr val="FF0000"/>
                </a:solidFill>
              </a:rPr>
              <a:t>*</a:t>
            </a:r>
            <a:r>
              <a:rPr lang="en-US" altLang="zh-CN" sz="2000" baseline="-25000" dirty="0" smtClean="0">
                <a:solidFill>
                  <a:srgbClr val="FF0000"/>
                </a:solidFill>
              </a:rPr>
              <a:t>s</a:t>
            </a:r>
            <a:r>
              <a:rPr lang="en-US" altLang="zh-CN" sz="2000" dirty="0" smtClean="0">
                <a:solidFill>
                  <a:srgbClr val="FF0000"/>
                </a:solidFill>
              </a:rPr>
              <a:t>/DD</a:t>
            </a:r>
            <a:r>
              <a:rPr lang="en-US" altLang="zh-CN" sz="2000" baseline="-25000" dirty="0" smtClean="0">
                <a:solidFill>
                  <a:srgbClr val="FF0000"/>
                </a:solidFill>
              </a:rPr>
              <a:t>1</a:t>
            </a:r>
            <a:r>
              <a:rPr lang="en-US" altLang="zh-CN" sz="2000" dirty="0" smtClean="0">
                <a:solidFill>
                  <a:srgbClr val="FF0000"/>
                </a:solidFill>
              </a:rPr>
              <a:t> molecule </a:t>
            </a:r>
          </a:p>
          <a:p>
            <a:pPr algn="r">
              <a:spcBef>
                <a:spcPts val="600"/>
              </a:spcBef>
            </a:pPr>
            <a:r>
              <a:rPr lang="en-US" altLang="zh-CN" sz="2000" dirty="0" smtClean="0">
                <a:solidFill>
                  <a:srgbClr val="FF0000"/>
                </a:solidFill>
              </a:rPr>
              <a:t>~ 3.9-4.4 </a:t>
            </a:r>
            <a:r>
              <a:rPr lang="en-US" altLang="zh-CN" sz="2000" dirty="0" err="1" smtClean="0">
                <a:solidFill>
                  <a:srgbClr val="FF0000"/>
                </a:solidFill>
              </a:rPr>
              <a:t>GeV</a:t>
            </a:r>
            <a:endParaRPr lang="en-US" altLang="zh-CN" sz="2000" dirty="0" smtClean="0">
              <a:solidFill>
                <a:srgbClr val="FF0000"/>
              </a:solidFill>
            </a:endParaRPr>
          </a:p>
        </p:txBody>
      </p:sp>
      <p:sp>
        <p:nvSpPr>
          <p:cNvPr id="10" name="Text Box 10"/>
          <p:cNvSpPr txBox="1">
            <a:spLocks noChangeArrowheads="1"/>
          </p:cNvSpPr>
          <p:nvPr/>
        </p:nvSpPr>
        <p:spPr bwMode="auto">
          <a:xfrm>
            <a:off x="118621" y="6450168"/>
            <a:ext cx="40264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solidFill>
                  <a:srgbClr val="0000CC"/>
                </a:solidFill>
                <a:latin typeface="Times New Roman" pitchFamily="18" charset="0"/>
              </a:rPr>
              <a:t>Godfrey &amp; </a:t>
            </a:r>
            <a:r>
              <a:rPr kumimoji="1" lang="en-US" altLang="zh-CN" sz="2000" dirty="0" err="1">
                <a:solidFill>
                  <a:srgbClr val="0000CC"/>
                </a:solidFill>
                <a:latin typeface="Times New Roman" pitchFamily="18" charset="0"/>
              </a:rPr>
              <a:t>Isgur</a:t>
            </a:r>
            <a:r>
              <a:rPr kumimoji="1" lang="en-US" altLang="zh-CN" sz="2000" dirty="0">
                <a:solidFill>
                  <a:srgbClr val="0000CC"/>
                </a:solidFill>
                <a:latin typeface="Times New Roman" pitchFamily="18" charset="0"/>
              </a:rPr>
              <a:t>, PRD32, 189 (1985)</a:t>
            </a:r>
          </a:p>
        </p:txBody>
      </p:sp>
      <p:grpSp>
        <p:nvGrpSpPr>
          <p:cNvPr id="17" name="Group 5"/>
          <p:cNvGrpSpPr>
            <a:grpSpLocks/>
          </p:cNvGrpSpPr>
          <p:nvPr/>
        </p:nvGrpSpPr>
        <p:grpSpPr bwMode="auto">
          <a:xfrm>
            <a:off x="8078386" y="836712"/>
            <a:ext cx="864865" cy="864096"/>
            <a:chOff x="3072" y="3024"/>
            <a:chExt cx="480" cy="480"/>
          </a:xfrm>
        </p:grpSpPr>
        <p:sp>
          <p:nvSpPr>
            <p:cNvPr id="19" name="Oval 6"/>
            <p:cNvSpPr>
              <a:spLocks noChangeArrowheads="1"/>
            </p:cNvSpPr>
            <p:nvPr/>
          </p:nvSpPr>
          <p:spPr bwMode="auto">
            <a:xfrm>
              <a:off x="3072" y="3024"/>
              <a:ext cx="480" cy="480"/>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zh-CN" altLang="zh-CN" sz="800" kern="0" smtClean="0">
                <a:solidFill>
                  <a:srgbClr val="000000"/>
                </a:solidFill>
              </a:endParaRPr>
            </a:p>
          </p:txBody>
        </p:sp>
        <p:sp>
          <p:nvSpPr>
            <p:cNvPr id="20" name="Oval 7"/>
            <p:cNvSpPr>
              <a:spLocks noChangeArrowheads="1"/>
            </p:cNvSpPr>
            <p:nvPr/>
          </p:nvSpPr>
          <p:spPr bwMode="auto">
            <a:xfrm>
              <a:off x="3216" y="3072"/>
              <a:ext cx="192" cy="192"/>
            </a:xfrm>
            <a:prstGeom prst="ellipse">
              <a:avLst/>
            </a:prstGeom>
            <a:gradFill rotWithShape="0">
              <a:gsLst>
                <a:gs pos="0">
                  <a:srgbClr val="000000"/>
                </a:gs>
                <a:gs pos="100000">
                  <a:srgbClr val="33CCFF"/>
                </a:gs>
              </a:gsLst>
              <a:path path="shape">
                <a:fillToRect l="50000" t="50000" r="50000" b="50000"/>
              </a:path>
            </a:gra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fontAlgn="auto">
                <a:spcBef>
                  <a:spcPts val="0"/>
                </a:spcBef>
                <a:spcAft>
                  <a:spcPts val="0"/>
                </a:spcAft>
                <a:defRPr/>
              </a:pPr>
              <a:endParaRPr lang="zh-CN" altLang="zh-CN" sz="800" kern="0" smtClean="0">
                <a:solidFill>
                  <a:srgbClr val="000000"/>
                </a:solidFill>
              </a:endParaRPr>
            </a:p>
          </p:txBody>
        </p:sp>
        <p:sp>
          <p:nvSpPr>
            <p:cNvPr id="21" name="Oval 8"/>
            <p:cNvSpPr>
              <a:spLocks noChangeArrowheads="1"/>
            </p:cNvSpPr>
            <p:nvPr/>
          </p:nvSpPr>
          <p:spPr bwMode="auto">
            <a:xfrm>
              <a:off x="3216" y="3288"/>
              <a:ext cx="192" cy="192"/>
            </a:xfrm>
            <a:prstGeom prst="ellipse">
              <a:avLst/>
            </a:prstGeom>
            <a:gradFill rotWithShape="0">
              <a:gsLst>
                <a:gs pos="0">
                  <a:srgbClr val="FF6600"/>
                </a:gs>
                <a:gs pos="100000">
                  <a:srgbClr val="76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zh-CN" altLang="zh-CN" sz="800" kern="0" smtClean="0">
                <a:solidFill>
                  <a:srgbClr val="000000"/>
                </a:solidFill>
              </a:endParaRPr>
            </a:p>
          </p:txBody>
        </p:sp>
      </p:grpSp>
      <p:cxnSp>
        <p:nvCxnSpPr>
          <p:cNvPr id="22" name="直接箭头连接符 21"/>
          <p:cNvCxnSpPr/>
          <p:nvPr/>
        </p:nvCxnSpPr>
        <p:spPr bwMode="auto">
          <a:xfrm flipH="1" flipV="1">
            <a:off x="2993702" y="4725144"/>
            <a:ext cx="210146" cy="43204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flipH="1" flipV="1">
            <a:off x="6378078" y="4077072"/>
            <a:ext cx="210146" cy="43204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flipH="1" flipV="1">
            <a:off x="1619672" y="4581128"/>
            <a:ext cx="210146" cy="43204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箭头连接符 24"/>
          <p:cNvCxnSpPr/>
          <p:nvPr/>
        </p:nvCxnSpPr>
        <p:spPr bwMode="auto">
          <a:xfrm flipH="1" flipV="1">
            <a:off x="1691680" y="5877272"/>
            <a:ext cx="210146" cy="43204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箭头连接符 25"/>
          <p:cNvCxnSpPr/>
          <p:nvPr/>
        </p:nvCxnSpPr>
        <p:spPr bwMode="auto">
          <a:xfrm flipH="1" flipV="1">
            <a:off x="4937918" y="3789040"/>
            <a:ext cx="210146" cy="43204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箭头连接符 26"/>
          <p:cNvCxnSpPr/>
          <p:nvPr/>
        </p:nvCxnSpPr>
        <p:spPr bwMode="auto">
          <a:xfrm flipH="1" flipV="1">
            <a:off x="3641774" y="3933056"/>
            <a:ext cx="210146" cy="43204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7352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pPr>
              <a:defRPr/>
            </a:pPr>
            <a:fld id="{0530EED9-0A78-4426-B0D9-0F4380F126B9}" type="slidenum">
              <a:rPr lang="en-US" altLang="zh-CN">
                <a:solidFill>
                  <a:srgbClr val="000000"/>
                </a:solidFill>
              </a:rPr>
              <a:pPr>
                <a:defRPr/>
              </a:pPr>
              <a:t>13</a:t>
            </a:fld>
            <a:endParaRPr lang="en-US" altLang="zh-CN">
              <a:solidFill>
                <a:srgbClr val="000000"/>
              </a:solidFill>
            </a:endParaRPr>
          </a:p>
        </p:txBody>
      </p:sp>
      <p:sp>
        <p:nvSpPr>
          <p:cNvPr id="16387" name="Rectangle 2"/>
          <p:cNvSpPr>
            <a:spLocks noGrp="1" noChangeArrowheads="1"/>
          </p:cNvSpPr>
          <p:nvPr>
            <p:ph type="title"/>
          </p:nvPr>
        </p:nvSpPr>
        <p:spPr>
          <a:xfrm>
            <a:off x="685800" y="44624"/>
            <a:ext cx="7772400" cy="865187"/>
          </a:xfrm>
        </p:spPr>
        <p:txBody>
          <a:bodyPr/>
          <a:lstStyle/>
          <a:p>
            <a:pPr eaLnBrk="1" hangingPunct="1"/>
            <a:r>
              <a:rPr lang="en-US" altLang="zh-CN" dirty="0" smtClean="0">
                <a:solidFill>
                  <a:srgbClr val="000066"/>
                </a:solidFill>
              </a:rPr>
              <a:t>Where are these states?</a:t>
            </a:r>
          </a:p>
        </p:txBody>
      </p:sp>
      <p:sp>
        <p:nvSpPr>
          <p:cNvPr id="16388" name="Rectangle 3"/>
          <p:cNvSpPr>
            <a:spLocks noGrp="1" noChangeArrowheads="1"/>
          </p:cNvSpPr>
          <p:nvPr>
            <p:ph type="body" idx="1"/>
          </p:nvPr>
        </p:nvSpPr>
        <p:spPr>
          <a:xfrm>
            <a:off x="72454" y="1052736"/>
            <a:ext cx="9036050" cy="5733256"/>
          </a:xfrm>
        </p:spPr>
        <p:txBody>
          <a:bodyPr/>
          <a:lstStyle/>
          <a:p>
            <a:pPr eaLnBrk="1" hangingPunct="1"/>
            <a:r>
              <a:rPr lang="en-US" altLang="zh-CN" sz="2800" baseline="30000" dirty="0" smtClean="0">
                <a:solidFill>
                  <a:srgbClr val="CC0000"/>
                </a:solidFill>
                <a:latin typeface="Arial Unicode MS" pitchFamily="34" charset="-122"/>
                <a:ea typeface="Arial Unicode MS" pitchFamily="34" charset="-122"/>
                <a:cs typeface="Arial Unicode MS" pitchFamily="34" charset="-122"/>
              </a:rPr>
              <a:t>1</a:t>
            </a:r>
            <a:r>
              <a:rPr lang="en-US" altLang="zh-CN" sz="2800" dirty="0" smtClean="0">
                <a:solidFill>
                  <a:srgbClr val="CC0000"/>
                </a:solidFill>
                <a:latin typeface="Arial Unicode MS" pitchFamily="34" charset="-122"/>
                <a:ea typeface="Arial Unicode MS" pitchFamily="34" charset="-122"/>
                <a:cs typeface="Arial Unicode MS" pitchFamily="34" charset="-122"/>
              </a:rPr>
              <a:t>D</a:t>
            </a:r>
            <a:r>
              <a:rPr lang="en-US" altLang="zh-CN" sz="2800" baseline="-25000" dirty="0" smtClean="0">
                <a:solidFill>
                  <a:srgbClr val="CC0000"/>
                </a:solidFill>
                <a:latin typeface="Arial Unicode MS" pitchFamily="34" charset="-122"/>
                <a:ea typeface="Arial Unicode MS" pitchFamily="34" charset="-122"/>
                <a:cs typeface="Arial Unicode MS" pitchFamily="34" charset="-122"/>
              </a:rPr>
              <a:t>2</a:t>
            </a:r>
            <a:r>
              <a:rPr lang="en-US" altLang="zh-CN" sz="2800" dirty="0" smtClean="0">
                <a:solidFill>
                  <a:srgbClr val="CC0000"/>
                </a:solidFill>
                <a:latin typeface="Arial Unicode MS" pitchFamily="34" charset="-122"/>
                <a:ea typeface="Arial Unicode MS" pitchFamily="34" charset="-122"/>
                <a:cs typeface="Arial Unicode MS" pitchFamily="34" charset="-122"/>
              </a:rPr>
              <a:t> (2</a:t>
            </a:r>
            <a:r>
              <a:rPr lang="en-US" altLang="zh-CN" sz="2800" baseline="30000" dirty="0" smtClean="0">
                <a:solidFill>
                  <a:srgbClr val="CC0000"/>
                </a:solidFill>
                <a:latin typeface="Arial Unicode MS" pitchFamily="34" charset="-122"/>
                <a:ea typeface="Arial Unicode MS" pitchFamily="34" charset="-122"/>
                <a:cs typeface="Arial Unicode MS" pitchFamily="34" charset="-122"/>
              </a:rPr>
              <a:t>-+</a:t>
            </a:r>
            <a:r>
              <a:rPr lang="en-US" altLang="zh-CN" sz="2800" dirty="0" smtClean="0">
                <a:solidFill>
                  <a:srgbClr val="CC0000"/>
                </a:solidFill>
                <a:latin typeface="Arial Unicode MS" pitchFamily="34" charset="-122"/>
                <a:ea typeface="Arial Unicode MS" pitchFamily="34" charset="-122"/>
                <a:cs typeface="Arial Unicode MS" pitchFamily="34" charset="-122"/>
              </a:rPr>
              <a:t>): mass ~ 3830 MeV should be narrow</a:t>
            </a:r>
          </a:p>
          <a:p>
            <a:pPr marL="0" indent="0" eaLnBrk="1" hangingPunct="1">
              <a:buNone/>
            </a:pPr>
            <a:r>
              <a:rPr lang="en-US" altLang="zh-CN" sz="2800" baseline="30000" dirty="0" smtClean="0">
                <a:solidFill>
                  <a:srgbClr val="CC0000"/>
                </a:solidFill>
                <a:latin typeface="Arial Unicode MS" pitchFamily="34" charset="-122"/>
                <a:ea typeface="Arial Unicode MS" pitchFamily="34" charset="-122"/>
                <a:cs typeface="Arial Unicode MS" pitchFamily="34" charset="-122"/>
              </a:rPr>
              <a:t>      3</a:t>
            </a:r>
            <a:r>
              <a:rPr lang="en-US" altLang="zh-CN" sz="2800" dirty="0" smtClean="0">
                <a:solidFill>
                  <a:srgbClr val="CC0000"/>
                </a:solidFill>
                <a:latin typeface="Arial Unicode MS" pitchFamily="34" charset="-122"/>
                <a:ea typeface="Arial Unicode MS" pitchFamily="34" charset="-122"/>
                <a:cs typeface="Arial Unicode MS" pitchFamily="34" charset="-122"/>
              </a:rPr>
              <a:t>D</a:t>
            </a:r>
            <a:r>
              <a:rPr lang="en-US" altLang="zh-CN" sz="2800" baseline="-25000" dirty="0">
                <a:solidFill>
                  <a:srgbClr val="CC0000"/>
                </a:solidFill>
                <a:latin typeface="Arial Unicode MS" pitchFamily="34" charset="-122"/>
                <a:ea typeface="Arial Unicode MS" pitchFamily="34" charset="-122"/>
                <a:cs typeface="Arial Unicode MS" pitchFamily="34" charset="-122"/>
              </a:rPr>
              <a:t>3</a:t>
            </a:r>
            <a:r>
              <a:rPr lang="en-US" altLang="zh-CN" sz="2800" baseline="-25000" dirty="0" smtClean="0">
                <a:solidFill>
                  <a:srgbClr val="CC0000"/>
                </a:solidFill>
                <a:latin typeface="Arial Unicode MS" pitchFamily="34" charset="-122"/>
                <a:ea typeface="Arial Unicode MS" pitchFamily="34" charset="-122"/>
                <a:cs typeface="Arial Unicode MS" pitchFamily="34" charset="-122"/>
              </a:rPr>
              <a:t> </a:t>
            </a:r>
            <a:r>
              <a:rPr lang="en-US" altLang="zh-CN" sz="2800" dirty="0" smtClean="0">
                <a:solidFill>
                  <a:srgbClr val="CC0000"/>
                </a:solidFill>
                <a:latin typeface="Arial Unicode MS" pitchFamily="34" charset="-122"/>
                <a:ea typeface="Arial Unicode MS" pitchFamily="34" charset="-122"/>
                <a:cs typeface="Arial Unicode MS" pitchFamily="34" charset="-122"/>
              </a:rPr>
              <a:t>(</a:t>
            </a:r>
            <a:r>
              <a:rPr lang="en-US" altLang="zh-CN" sz="2800" dirty="0">
                <a:solidFill>
                  <a:srgbClr val="CC0000"/>
                </a:solidFill>
                <a:latin typeface="Arial Unicode MS" pitchFamily="34" charset="-122"/>
                <a:ea typeface="Arial Unicode MS" pitchFamily="34" charset="-122"/>
                <a:cs typeface="Arial Unicode MS" pitchFamily="34" charset="-122"/>
              </a:rPr>
              <a:t>3</a:t>
            </a:r>
            <a:r>
              <a:rPr lang="en-US" altLang="zh-CN" sz="2800" baseline="30000" dirty="0" smtClean="0">
                <a:solidFill>
                  <a:srgbClr val="CC0000"/>
                </a:solidFill>
                <a:latin typeface="Arial Unicode MS" pitchFamily="34" charset="-122"/>
                <a:ea typeface="Arial Unicode MS" pitchFamily="34" charset="-122"/>
                <a:cs typeface="Arial Unicode MS" pitchFamily="34" charset="-122"/>
              </a:rPr>
              <a:t>--</a:t>
            </a:r>
            <a:r>
              <a:rPr lang="en-US" altLang="zh-CN" sz="2800" dirty="0" smtClean="0">
                <a:solidFill>
                  <a:srgbClr val="CC0000"/>
                </a:solidFill>
                <a:latin typeface="Arial Unicode MS" pitchFamily="34" charset="-122"/>
                <a:ea typeface="Arial Unicode MS" pitchFamily="34" charset="-122"/>
                <a:cs typeface="Arial Unicode MS" pitchFamily="34" charset="-122"/>
              </a:rPr>
              <a:t>): </a:t>
            </a:r>
            <a:r>
              <a:rPr lang="en-US" altLang="zh-CN" sz="2800" baseline="30000" dirty="0" smtClean="0">
                <a:solidFill>
                  <a:srgbClr val="CC0000"/>
                </a:solidFill>
                <a:latin typeface="Arial Unicode MS" pitchFamily="34" charset="-122"/>
                <a:ea typeface="Arial Unicode MS" pitchFamily="34" charset="-122"/>
                <a:cs typeface="Arial Unicode MS" pitchFamily="34" charset="-122"/>
              </a:rPr>
              <a:t>3</a:t>
            </a:r>
            <a:r>
              <a:rPr lang="en-US" altLang="zh-CN" sz="2800" dirty="0" smtClean="0">
                <a:solidFill>
                  <a:srgbClr val="CC0000"/>
                </a:solidFill>
                <a:latin typeface="Arial Unicode MS" pitchFamily="34" charset="-122"/>
                <a:ea typeface="Arial Unicode MS" pitchFamily="34" charset="-122"/>
                <a:cs typeface="Arial Unicode MS" pitchFamily="34" charset="-122"/>
              </a:rPr>
              <a:t>D</a:t>
            </a:r>
            <a:r>
              <a:rPr lang="en-US" altLang="zh-CN" sz="2800" baseline="-25000" dirty="0" smtClean="0">
                <a:solidFill>
                  <a:srgbClr val="CC0000"/>
                </a:solidFill>
                <a:latin typeface="Arial Unicode MS" pitchFamily="34" charset="-122"/>
                <a:ea typeface="Arial Unicode MS" pitchFamily="34" charset="-122"/>
                <a:cs typeface="Arial Unicode MS" pitchFamily="34" charset="-122"/>
              </a:rPr>
              <a:t>2 </a:t>
            </a:r>
            <a:r>
              <a:rPr lang="en-US" altLang="zh-CN" sz="2800" dirty="0">
                <a:solidFill>
                  <a:srgbClr val="CC0000"/>
                </a:solidFill>
                <a:latin typeface="Arial Unicode MS" pitchFamily="34" charset="-122"/>
                <a:ea typeface="Arial Unicode MS" pitchFamily="34" charset="-122"/>
                <a:cs typeface="Arial Unicode MS" pitchFamily="34" charset="-122"/>
              </a:rPr>
              <a:t>(2</a:t>
            </a:r>
            <a:r>
              <a:rPr lang="en-US" altLang="zh-CN" sz="2800" baseline="30000" dirty="0">
                <a:solidFill>
                  <a:srgbClr val="CC0000"/>
                </a:solidFill>
                <a:latin typeface="Arial Unicode MS" pitchFamily="34" charset="-122"/>
                <a:ea typeface="Arial Unicode MS" pitchFamily="34" charset="-122"/>
                <a:cs typeface="Arial Unicode MS" pitchFamily="34" charset="-122"/>
              </a:rPr>
              <a:t>-</a:t>
            </a:r>
            <a:r>
              <a:rPr lang="en-US" altLang="zh-CN" sz="2800" baseline="30000" dirty="0" smtClean="0">
                <a:solidFill>
                  <a:srgbClr val="CC0000"/>
                </a:solidFill>
                <a:latin typeface="Arial Unicode MS" pitchFamily="34" charset="-122"/>
                <a:ea typeface="Arial Unicode MS" pitchFamily="34" charset="-122"/>
                <a:cs typeface="Arial Unicode MS" pitchFamily="34" charset="-122"/>
              </a:rPr>
              <a:t>-</a:t>
            </a:r>
            <a:r>
              <a:rPr lang="en-US" altLang="zh-CN" sz="2800" dirty="0" smtClean="0">
                <a:solidFill>
                  <a:srgbClr val="CC0000"/>
                </a:solidFill>
                <a:latin typeface="Arial Unicode MS" pitchFamily="34" charset="-122"/>
                <a:ea typeface="Arial Unicode MS" pitchFamily="34" charset="-122"/>
                <a:cs typeface="Arial Unicode MS" pitchFamily="34" charset="-122"/>
              </a:rPr>
              <a:t>) observed recently, </a:t>
            </a:r>
            <a:r>
              <a:rPr lang="en-US" altLang="zh-CN" sz="2800" baseline="30000" dirty="0" smtClean="0">
                <a:solidFill>
                  <a:srgbClr val="CC0000"/>
                </a:solidFill>
                <a:latin typeface="Arial Unicode MS" pitchFamily="34" charset="-122"/>
                <a:ea typeface="Arial Unicode MS" pitchFamily="34" charset="-122"/>
                <a:cs typeface="Arial Unicode MS" pitchFamily="34" charset="-122"/>
              </a:rPr>
              <a:t>3</a:t>
            </a:r>
            <a:r>
              <a:rPr lang="en-US" altLang="zh-CN" sz="2800" dirty="0" smtClean="0">
                <a:solidFill>
                  <a:srgbClr val="CC0000"/>
                </a:solidFill>
                <a:latin typeface="Arial Unicode MS" pitchFamily="34" charset="-122"/>
                <a:ea typeface="Arial Unicode MS" pitchFamily="34" charset="-122"/>
                <a:cs typeface="Arial Unicode MS" pitchFamily="34" charset="-122"/>
              </a:rPr>
              <a:t>D</a:t>
            </a:r>
            <a:r>
              <a:rPr lang="en-US" altLang="zh-CN" sz="2800" baseline="-25000" dirty="0" smtClean="0">
                <a:solidFill>
                  <a:srgbClr val="CC0000"/>
                </a:solidFill>
                <a:latin typeface="Arial Unicode MS" pitchFamily="34" charset="-122"/>
                <a:ea typeface="Arial Unicode MS" pitchFamily="34" charset="-122"/>
                <a:cs typeface="Arial Unicode MS" pitchFamily="34" charset="-122"/>
              </a:rPr>
              <a:t>3</a:t>
            </a:r>
            <a:r>
              <a:rPr lang="en-US" altLang="zh-CN" sz="2800" dirty="0" smtClean="0">
                <a:solidFill>
                  <a:srgbClr val="CC0000"/>
                </a:solidFill>
                <a:latin typeface="Arial Unicode MS" pitchFamily="34" charset="-122"/>
                <a:ea typeface="Arial Unicode MS" pitchFamily="34" charset="-122"/>
                <a:cs typeface="Arial Unicode MS" pitchFamily="34" charset="-122"/>
              </a:rPr>
              <a:t> soon?</a:t>
            </a:r>
            <a:endParaRPr lang="en-US" altLang="zh-CN" sz="2800" dirty="0" smtClean="0">
              <a:solidFill>
                <a:srgbClr val="CC0000"/>
              </a:solidFill>
              <a:latin typeface="Arial Unicode MS" pitchFamily="34" charset="-122"/>
              <a:ea typeface="Arial Unicode MS" pitchFamily="34" charset="-122"/>
              <a:cs typeface="Arial Unicode MS" pitchFamily="34" charset="-122"/>
              <a:sym typeface="Symbol"/>
            </a:endParaRPr>
          </a:p>
          <a:p>
            <a:r>
              <a:rPr lang="en-US" altLang="zh-CN" sz="2800" dirty="0" smtClean="0">
                <a:solidFill>
                  <a:srgbClr val="CC0000"/>
                </a:solidFill>
                <a:latin typeface="Arial Unicode MS" pitchFamily="34" charset="-122"/>
                <a:ea typeface="Arial Unicode MS" pitchFamily="34" charset="-122"/>
                <a:cs typeface="Arial Unicode MS" pitchFamily="34" charset="-122"/>
              </a:rPr>
              <a:t>Where are the 2P, 3P spin-triplet states?</a:t>
            </a:r>
          </a:p>
          <a:p>
            <a:r>
              <a:rPr lang="en-US" altLang="zh-CN" sz="2800" dirty="0" smtClean="0">
                <a:solidFill>
                  <a:srgbClr val="CC0000"/>
                </a:solidFill>
                <a:latin typeface="Arial Unicode MS" pitchFamily="34" charset="-122"/>
                <a:ea typeface="Arial Unicode MS" pitchFamily="34" charset="-122"/>
                <a:cs typeface="Arial Unicode MS" pitchFamily="34" charset="-122"/>
              </a:rPr>
              <a:t>Where are the 3S, 2P, 3P spin-</a:t>
            </a:r>
            <a:r>
              <a:rPr lang="en-US" altLang="zh-CN" sz="2800" dirty="0" err="1" smtClean="0">
                <a:solidFill>
                  <a:srgbClr val="CC0000"/>
                </a:solidFill>
                <a:latin typeface="Arial Unicode MS" pitchFamily="34" charset="-122"/>
                <a:ea typeface="Arial Unicode MS" pitchFamily="34" charset="-122"/>
                <a:cs typeface="Arial Unicode MS" pitchFamily="34" charset="-122"/>
              </a:rPr>
              <a:t>singlets</a:t>
            </a:r>
            <a:r>
              <a:rPr lang="en-US" altLang="zh-CN" sz="2800" dirty="0" smtClean="0">
                <a:solidFill>
                  <a:srgbClr val="CC0000"/>
                </a:solidFill>
                <a:latin typeface="Arial Unicode MS" pitchFamily="34" charset="-122"/>
                <a:ea typeface="Arial Unicode MS" pitchFamily="34" charset="-122"/>
                <a:cs typeface="Arial Unicode MS" pitchFamily="34" charset="-122"/>
              </a:rPr>
              <a:t>?</a:t>
            </a:r>
          </a:p>
          <a:p>
            <a:r>
              <a:rPr lang="en-US" altLang="zh-CN" sz="2800" dirty="0" smtClean="0">
                <a:solidFill>
                  <a:srgbClr val="CC0000"/>
                </a:solidFill>
                <a:latin typeface="Arial Unicode MS" pitchFamily="34" charset="-122"/>
                <a:ea typeface="Arial Unicode MS" pitchFamily="34" charset="-122"/>
                <a:cs typeface="Arial Unicode MS" pitchFamily="34" charset="-122"/>
              </a:rPr>
              <a:t>Can we identify F-wave states?</a:t>
            </a:r>
          </a:p>
          <a:p>
            <a:endParaRPr lang="en-US" altLang="zh-CN" sz="2800" dirty="0" smtClean="0">
              <a:solidFill>
                <a:srgbClr val="CC0000"/>
              </a:solidFill>
              <a:latin typeface="Arial Unicode MS" pitchFamily="34" charset="-122"/>
              <a:ea typeface="Arial Unicode MS" pitchFamily="34" charset="-122"/>
              <a:cs typeface="Arial Unicode MS" pitchFamily="34" charset="-122"/>
            </a:endParaRPr>
          </a:p>
          <a:p>
            <a:r>
              <a:rPr lang="en-US" altLang="zh-CN" sz="2800" dirty="0" smtClean="0">
                <a:solidFill>
                  <a:srgbClr val="0000CC"/>
                </a:solidFill>
                <a:latin typeface="Arial Unicode MS" pitchFamily="34" charset="-122"/>
                <a:ea typeface="Arial Unicode MS" pitchFamily="34" charset="-122"/>
                <a:cs typeface="Arial Unicode MS" pitchFamily="34" charset="-122"/>
              </a:rPr>
              <a:t>P-wave spin-triplets from S-wave E1 transition</a:t>
            </a:r>
          </a:p>
          <a:p>
            <a:r>
              <a:rPr lang="en-US" altLang="zh-CN" sz="2800" dirty="0">
                <a:solidFill>
                  <a:srgbClr val="0000CC"/>
                </a:solidFill>
                <a:latin typeface="Arial Unicode MS" pitchFamily="34" charset="-122"/>
                <a:ea typeface="Arial Unicode MS" pitchFamily="34" charset="-122"/>
                <a:cs typeface="Arial Unicode MS" pitchFamily="34" charset="-122"/>
              </a:rPr>
              <a:t>P-wave </a:t>
            </a:r>
            <a:r>
              <a:rPr lang="en-US" altLang="zh-CN" sz="2800" dirty="0" smtClean="0">
                <a:solidFill>
                  <a:srgbClr val="0000CC"/>
                </a:solidFill>
                <a:latin typeface="Arial Unicode MS" pitchFamily="34" charset="-122"/>
                <a:ea typeface="Arial Unicode MS" pitchFamily="34" charset="-122"/>
                <a:cs typeface="Arial Unicode MS" pitchFamily="34" charset="-122"/>
              </a:rPr>
              <a:t>spin-</a:t>
            </a:r>
            <a:r>
              <a:rPr lang="en-US" altLang="zh-CN" sz="2800" dirty="0" err="1" smtClean="0">
                <a:solidFill>
                  <a:srgbClr val="0000CC"/>
                </a:solidFill>
                <a:latin typeface="Arial Unicode MS" pitchFamily="34" charset="-122"/>
                <a:ea typeface="Arial Unicode MS" pitchFamily="34" charset="-122"/>
                <a:cs typeface="Arial Unicode MS" pitchFamily="34" charset="-122"/>
              </a:rPr>
              <a:t>singlets</a:t>
            </a:r>
            <a:r>
              <a:rPr lang="en-US" altLang="zh-CN" sz="2800" dirty="0" smtClean="0">
                <a:solidFill>
                  <a:srgbClr val="0000CC"/>
                </a:solidFill>
                <a:latin typeface="Arial Unicode MS" pitchFamily="34" charset="-122"/>
                <a:ea typeface="Arial Unicode MS" pitchFamily="34" charset="-122"/>
                <a:cs typeface="Arial Unicode MS" pitchFamily="34" charset="-122"/>
              </a:rPr>
              <a:t> </a:t>
            </a:r>
            <a:r>
              <a:rPr lang="en-US" altLang="zh-CN" sz="2800" dirty="0">
                <a:solidFill>
                  <a:srgbClr val="0000CC"/>
                </a:solidFill>
                <a:latin typeface="Arial Unicode MS" pitchFamily="34" charset="-122"/>
                <a:ea typeface="Arial Unicode MS" pitchFamily="34" charset="-122"/>
                <a:cs typeface="Arial Unicode MS" pitchFamily="34" charset="-122"/>
              </a:rPr>
              <a:t>from S-wave </a:t>
            </a:r>
            <a:r>
              <a:rPr lang="en-US" altLang="zh-CN" sz="2800" dirty="0" err="1" smtClean="0">
                <a:solidFill>
                  <a:srgbClr val="0000CC"/>
                </a:solidFill>
                <a:latin typeface="Arial Unicode MS" pitchFamily="34" charset="-122"/>
                <a:ea typeface="Arial Unicode MS" pitchFamily="34" charset="-122"/>
                <a:cs typeface="Arial Unicode MS" pitchFamily="34" charset="-122"/>
              </a:rPr>
              <a:t>hadronic</a:t>
            </a:r>
            <a:r>
              <a:rPr lang="en-US" altLang="zh-CN" sz="2800" dirty="0" smtClean="0">
                <a:solidFill>
                  <a:srgbClr val="0000CC"/>
                </a:solidFill>
                <a:latin typeface="Arial Unicode MS" pitchFamily="34" charset="-122"/>
                <a:ea typeface="Arial Unicode MS" pitchFamily="34" charset="-122"/>
                <a:cs typeface="Arial Unicode MS" pitchFamily="34" charset="-122"/>
              </a:rPr>
              <a:t> </a:t>
            </a:r>
            <a:r>
              <a:rPr lang="en-US" altLang="zh-CN" sz="2800" dirty="0">
                <a:solidFill>
                  <a:srgbClr val="0000CC"/>
                </a:solidFill>
                <a:latin typeface="Arial Unicode MS" pitchFamily="34" charset="-122"/>
                <a:ea typeface="Arial Unicode MS" pitchFamily="34" charset="-122"/>
                <a:cs typeface="Arial Unicode MS" pitchFamily="34" charset="-122"/>
              </a:rPr>
              <a:t>transition</a:t>
            </a:r>
          </a:p>
          <a:p>
            <a:r>
              <a:rPr lang="en-US" altLang="zh-CN" sz="2800" baseline="30000" dirty="0" smtClean="0">
                <a:solidFill>
                  <a:srgbClr val="0000CC"/>
                </a:solidFill>
                <a:latin typeface="Arial Unicode MS" pitchFamily="34" charset="-122"/>
                <a:ea typeface="Arial Unicode MS" pitchFamily="34" charset="-122"/>
                <a:cs typeface="Arial Unicode MS" pitchFamily="34" charset="-122"/>
              </a:rPr>
              <a:t>1</a:t>
            </a:r>
            <a:r>
              <a:rPr lang="en-US" altLang="zh-CN" sz="2800" dirty="0" smtClean="0">
                <a:solidFill>
                  <a:srgbClr val="0000CC"/>
                </a:solidFill>
                <a:latin typeface="Arial Unicode MS" pitchFamily="34" charset="-122"/>
                <a:ea typeface="Arial Unicode MS" pitchFamily="34" charset="-122"/>
                <a:cs typeface="Arial Unicode MS" pitchFamily="34" charset="-122"/>
              </a:rPr>
              <a:t>D</a:t>
            </a:r>
            <a:r>
              <a:rPr lang="en-US" altLang="zh-CN" sz="2800" baseline="-25000" dirty="0" smtClean="0">
                <a:solidFill>
                  <a:srgbClr val="0000CC"/>
                </a:solidFill>
                <a:latin typeface="Arial Unicode MS" pitchFamily="34" charset="-122"/>
                <a:ea typeface="Arial Unicode MS" pitchFamily="34" charset="-122"/>
                <a:cs typeface="Arial Unicode MS" pitchFamily="34" charset="-122"/>
              </a:rPr>
              <a:t>2</a:t>
            </a:r>
            <a:r>
              <a:rPr lang="en-US" altLang="zh-CN" sz="2800" dirty="0" smtClean="0">
                <a:solidFill>
                  <a:srgbClr val="0000CC"/>
                </a:solidFill>
                <a:latin typeface="Arial Unicode MS" pitchFamily="34" charset="-122"/>
                <a:ea typeface="Arial Unicode MS" pitchFamily="34" charset="-122"/>
                <a:cs typeface="Arial Unicode MS" pitchFamily="34" charset="-122"/>
              </a:rPr>
              <a:t> may be produced in </a:t>
            </a:r>
            <a:r>
              <a:rPr lang="en-US" altLang="zh-CN" sz="2800" dirty="0" err="1" smtClean="0">
                <a:solidFill>
                  <a:srgbClr val="0000CC"/>
                </a:solidFill>
                <a:latin typeface="Arial Unicode MS" pitchFamily="34" charset="-122"/>
                <a:ea typeface="Arial Unicode MS" pitchFamily="34" charset="-122"/>
                <a:cs typeface="Arial Unicode MS" pitchFamily="34" charset="-122"/>
              </a:rPr>
              <a:t>h</a:t>
            </a:r>
            <a:r>
              <a:rPr lang="en-US" altLang="zh-CN" sz="2800" baseline="-25000" dirty="0" err="1" smtClean="0">
                <a:solidFill>
                  <a:srgbClr val="0000CC"/>
                </a:solidFill>
                <a:latin typeface="Arial Unicode MS" pitchFamily="34" charset="-122"/>
                <a:ea typeface="Arial Unicode MS" pitchFamily="34" charset="-122"/>
                <a:cs typeface="Arial Unicode MS" pitchFamily="34" charset="-122"/>
              </a:rPr>
              <a:t>c</a:t>
            </a:r>
            <a:r>
              <a:rPr lang="en-US" altLang="zh-CN" sz="2800" dirty="0" smtClean="0">
                <a:solidFill>
                  <a:srgbClr val="0000CC"/>
                </a:solidFill>
                <a:latin typeface="Arial Unicode MS" pitchFamily="34" charset="-122"/>
                <a:ea typeface="Arial Unicode MS" pitchFamily="34" charset="-122"/>
                <a:cs typeface="Arial Unicode MS" pitchFamily="34" charset="-122"/>
              </a:rPr>
              <a:t>(2P) E1 transition</a:t>
            </a:r>
          </a:p>
          <a:p>
            <a:r>
              <a:rPr lang="en-US" altLang="zh-CN" sz="2800" dirty="0" smtClean="0">
                <a:solidFill>
                  <a:srgbClr val="0000CC"/>
                </a:solidFill>
                <a:latin typeface="Arial Unicode MS" pitchFamily="34" charset="-122"/>
                <a:ea typeface="Arial Unicode MS" pitchFamily="34" charset="-122"/>
                <a:cs typeface="Arial Unicode MS" pitchFamily="34" charset="-122"/>
              </a:rPr>
              <a:t>Are there hybrids (1</a:t>
            </a:r>
            <a:r>
              <a:rPr lang="en-US" altLang="zh-CN" sz="2800" baseline="30000" dirty="0" smtClean="0">
                <a:solidFill>
                  <a:srgbClr val="0000CC"/>
                </a:solidFill>
                <a:latin typeface="Arial Unicode MS" pitchFamily="34" charset="-122"/>
                <a:ea typeface="Arial Unicode MS" pitchFamily="34" charset="-122"/>
                <a:cs typeface="Arial Unicode MS" pitchFamily="34" charset="-122"/>
              </a:rPr>
              <a:t>--</a:t>
            </a:r>
            <a:r>
              <a:rPr lang="en-US" altLang="zh-CN" sz="2800" dirty="0" smtClean="0">
                <a:solidFill>
                  <a:srgbClr val="0000CC"/>
                </a:solidFill>
                <a:latin typeface="Arial Unicode MS" pitchFamily="34" charset="-122"/>
                <a:ea typeface="Arial Unicode MS" pitchFamily="34" charset="-122"/>
                <a:cs typeface="Arial Unicode MS" pitchFamily="34" charset="-122"/>
              </a:rPr>
              <a:t>, other J</a:t>
            </a:r>
            <a:r>
              <a:rPr lang="en-US" altLang="zh-CN" sz="2800" baseline="30000" dirty="0" smtClean="0">
                <a:solidFill>
                  <a:srgbClr val="0000CC"/>
                </a:solidFill>
                <a:latin typeface="Arial Unicode MS" pitchFamily="34" charset="-122"/>
                <a:ea typeface="Arial Unicode MS" pitchFamily="34" charset="-122"/>
                <a:cs typeface="Arial Unicode MS" pitchFamily="34" charset="-122"/>
              </a:rPr>
              <a:t>PC</a:t>
            </a:r>
            <a:r>
              <a:rPr lang="en-US" altLang="zh-CN" sz="2800" dirty="0" smtClean="0">
                <a:solidFill>
                  <a:srgbClr val="0000CC"/>
                </a:solidFill>
                <a:latin typeface="Arial Unicode MS" pitchFamily="34" charset="-122"/>
                <a:ea typeface="Arial Unicode MS" pitchFamily="34" charset="-122"/>
                <a:cs typeface="Arial Unicode MS" pitchFamily="34" charset="-122"/>
              </a:rPr>
              <a:t>)?</a:t>
            </a:r>
          </a:p>
        </p:txBody>
      </p:sp>
    </p:spTree>
    <p:extLst>
      <p:ext uri="{BB962C8B-B14F-4D97-AF65-F5344CB8AC3E}">
        <p14:creationId xmlns:p14="http://schemas.microsoft.com/office/powerpoint/2010/main" val="56964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fld id="{BEF39EFA-F831-4C26-BFB2-5E73F5B4D304}" type="slidenum">
              <a:rPr lang="en-US" altLang="zh-CN">
                <a:solidFill>
                  <a:srgbClr val="000000"/>
                </a:solidFill>
              </a:rPr>
              <a:pPr/>
              <a:t>14</a:t>
            </a:fld>
            <a:endParaRPr lang="en-US" altLang="zh-CN">
              <a:solidFill>
                <a:srgbClr val="000000"/>
              </a:solidFill>
            </a:endParaRPr>
          </a:p>
        </p:txBody>
      </p:sp>
      <p:pic>
        <p:nvPicPr>
          <p:cNvPr id="333881" name="Picture 57"/>
          <p:cNvPicPr>
            <a:picLocks noChangeAspect="1" noChangeArrowheads="1"/>
          </p:cNvPicPr>
          <p:nvPr/>
        </p:nvPicPr>
        <p:blipFill rotWithShape="1">
          <a:blip r:embed="rId2">
            <a:extLst>
              <a:ext uri="{28A0092B-C50C-407E-A947-70E740481C1C}">
                <a14:useLocalDpi xmlns:a14="http://schemas.microsoft.com/office/drawing/2010/main" val="0"/>
              </a:ext>
            </a:extLst>
          </a:blip>
          <a:srcRect r="7346"/>
          <a:stretch/>
        </p:blipFill>
        <p:spPr bwMode="auto">
          <a:xfrm>
            <a:off x="904517" y="956469"/>
            <a:ext cx="8073703" cy="508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8" name="Rectangle 2"/>
          <p:cNvSpPr>
            <a:spLocks noGrp="1" noChangeArrowheads="1"/>
          </p:cNvSpPr>
          <p:nvPr>
            <p:ph type="title" idx="4294967295"/>
          </p:nvPr>
        </p:nvSpPr>
        <p:spPr>
          <a:xfrm>
            <a:off x="685800" y="44624"/>
            <a:ext cx="7772400" cy="1152128"/>
          </a:xfrm>
        </p:spPr>
        <p:txBody>
          <a:bodyPr/>
          <a:lstStyle/>
          <a:p>
            <a:r>
              <a:rPr lang="en-US" altLang="zh-CN" sz="4000" dirty="0" smtClean="0">
                <a:solidFill>
                  <a:srgbClr val="000066"/>
                </a:solidFill>
                <a:latin typeface="Arial Unicode MS" pitchFamily="34" charset="-122"/>
                <a:ea typeface="Arial Unicode MS" pitchFamily="34" charset="-122"/>
                <a:cs typeface="Arial Unicode MS" pitchFamily="34" charset="-122"/>
              </a:rPr>
              <a:t>The XYZ </a:t>
            </a:r>
            <a:r>
              <a:rPr lang="en-US" altLang="zh-CN" sz="4000" dirty="0">
                <a:solidFill>
                  <a:srgbClr val="000066"/>
                </a:solidFill>
                <a:latin typeface="Arial Unicode MS" pitchFamily="34" charset="-122"/>
                <a:ea typeface="Arial Unicode MS" pitchFamily="34" charset="-122"/>
                <a:cs typeface="Arial Unicode MS" pitchFamily="34" charset="-122"/>
              </a:rPr>
              <a:t>states</a:t>
            </a:r>
            <a:endParaRPr lang="zh-CN" altLang="it-IT" sz="4000" dirty="0">
              <a:solidFill>
                <a:srgbClr val="000066"/>
              </a:solidFill>
              <a:latin typeface="Arial Unicode MS" pitchFamily="34" charset="-122"/>
              <a:ea typeface="Arial Unicode MS" pitchFamily="34" charset="-122"/>
              <a:cs typeface="Arial Unicode MS" pitchFamily="34" charset="-122"/>
            </a:endParaRPr>
          </a:p>
        </p:txBody>
      </p:sp>
      <p:sp>
        <p:nvSpPr>
          <p:cNvPr id="91188" name="Text Box 52"/>
          <p:cNvSpPr txBox="1">
            <a:spLocks noChangeArrowheads="1"/>
          </p:cNvSpPr>
          <p:nvPr/>
        </p:nvSpPr>
        <p:spPr bwMode="auto">
          <a:xfrm>
            <a:off x="34925" y="3134296"/>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kumimoji="1" sz="2400">
                <a:solidFill>
                  <a:schemeClr val="tx1"/>
                </a:solidFill>
                <a:latin typeface="Times New Roman" pitchFamily="18" charset="0"/>
                <a:ea typeface="宋体" charset="-122"/>
              </a:defRPr>
            </a:lvl1pPr>
            <a:lvl2pPr marL="37931725" indent="-37474525" algn="l">
              <a:spcBef>
                <a:spcPct val="0"/>
              </a:spcBef>
              <a:defRPr kumimoji="1" sz="2400">
                <a:solidFill>
                  <a:schemeClr val="tx1"/>
                </a:solidFill>
                <a:latin typeface="Times New Roman" pitchFamily="18" charset="0"/>
                <a:ea typeface="宋体" charset="-122"/>
              </a:defRPr>
            </a:lvl2pPr>
            <a:lvl3pPr>
              <a:spcBef>
                <a:spcPct val="0"/>
              </a:spcBef>
              <a:defRPr kumimoji="1" sz="2400">
                <a:solidFill>
                  <a:schemeClr val="tx1"/>
                </a:solidFill>
                <a:latin typeface="Times New Roman" pitchFamily="18" charset="0"/>
                <a:ea typeface="宋体" charset="-122"/>
              </a:defRPr>
            </a:lvl3pPr>
            <a:lvl4pPr>
              <a:spcBef>
                <a:spcPct val="0"/>
              </a:spcBef>
              <a:defRPr kumimoji="1" sz="2400">
                <a:solidFill>
                  <a:schemeClr val="tx1"/>
                </a:solidFill>
                <a:latin typeface="Times New Roman" pitchFamily="18" charset="0"/>
                <a:ea typeface="宋体" charset="-122"/>
              </a:defRPr>
            </a:lvl4pPr>
            <a:lvl5pPr>
              <a:spcBef>
                <a:spcPct val="0"/>
              </a:spcBef>
              <a:defRPr kumimoji="1" sz="2400">
                <a:solidFill>
                  <a:schemeClr val="tx1"/>
                </a:solidFill>
                <a:latin typeface="Times New Roman" pitchFamily="18" charset="0"/>
                <a:ea typeface="宋体" charset="-122"/>
              </a:defRPr>
            </a:lvl5pPr>
            <a:lvl6pPr marL="457200" fontAlgn="base">
              <a:spcBef>
                <a:spcPct val="0"/>
              </a:spcBef>
              <a:spcAft>
                <a:spcPct val="0"/>
              </a:spcAft>
              <a:defRPr kumimoji="1" sz="2400">
                <a:solidFill>
                  <a:schemeClr val="tx1"/>
                </a:solidFill>
                <a:latin typeface="Times New Roman" pitchFamily="18" charset="0"/>
                <a:ea typeface="宋体" charset="-122"/>
              </a:defRPr>
            </a:lvl6pPr>
            <a:lvl7pPr marL="914400" fontAlgn="base">
              <a:spcBef>
                <a:spcPct val="0"/>
              </a:spcBef>
              <a:spcAft>
                <a:spcPct val="0"/>
              </a:spcAft>
              <a:defRPr kumimoji="1" sz="2400">
                <a:solidFill>
                  <a:schemeClr val="tx1"/>
                </a:solidFill>
                <a:latin typeface="Times New Roman" pitchFamily="18" charset="0"/>
                <a:ea typeface="宋体" charset="-122"/>
              </a:defRPr>
            </a:lvl7pPr>
            <a:lvl8pPr marL="1371600" fontAlgn="base">
              <a:spcBef>
                <a:spcPct val="0"/>
              </a:spcBef>
              <a:spcAft>
                <a:spcPct val="0"/>
              </a:spcAft>
              <a:defRPr kumimoji="1" sz="2400">
                <a:solidFill>
                  <a:schemeClr val="tx1"/>
                </a:solidFill>
                <a:latin typeface="Times New Roman" pitchFamily="18" charset="0"/>
                <a:ea typeface="宋体" charset="-122"/>
              </a:defRPr>
            </a:lvl8pPr>
            <a:lvl9pPr marL="1828800" fontAlgn="base">
              <a:spcBef>
                <a:spcPct val="0"/>
              </a:spcBef>
              <a:spcAft>
                <a:spcPct val="0"/>
              </a:spcAft>
              <a:defRPr kumimoji="1" sz="2400">
                <a:solidFill>
                  <a:schemeClr val="tx1"/>
                </a:solidFill>
                <a:latin typeface="Times New Roman" pitchFamily="18" charset="0"/>
                <a:ea typeface="宋体" charset="-122"/>
              </a:defRPr>
            </a:lvl9pPr>
          </a:lstStyle>
          <a:p>
            <a:pPr algn="ctr"/>
            <a:r>
              <a:rPr kumimoji="0" lang="en-US" sz="1800" dirty="0">
                <a:solidFill>
                  <a:srgbClr val="0000FF"/>
                </a:solidFill>
                <a:latin typeface="Tahoma" pitchFamily="34" charset="0"/>
                <a:ea typeface="MS PGothic" pitchFamily="34" charset="-128"/>
              </a:rPr>
              <a:t>X(3872)</a:t>
            </a:r>
            <a:endParaRPr kumimoji="0" lang="it-IT" altLang="zh-CN" sz="1800" dirty="0">
              <a:solidFill>
                <a:srgbClr val="0000FF"/>
              </a:solidFill>
              <a:latin typeface="Tahoma" pitchFamily="34" charset="0"/>
              <a:ea typeface="MS PGothic" pitchFamily="34" charset="-128"/>
            </a:endParaRPr>
          </a:p>
        </p:txBody>
      </p:sp>
      <p:sp>
        <p:nvSpPr>
          <p:cNvPr id="91197" name="Text Box 61"/>
          <p:cNvSpPr txBox="1">
            <a:spLocks noChangeArrowheads="1"/>
          </p:cNvSpPr>
          <p:nvPr/>
        </p:nvSpPr>
        <p:spPr bwMode="auto">
          <a:xfrm>
            <a:off x="0" y="3566343"/>
            <a:ext cx="1254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kumimoji="1" sz="2400">
                <a:solidFill>
                  <a:schemeClr val="tx1"/>
                </a:solidFill>
                <a:latin typeface="Times New Roman" pitchFamily="18" charset="0"/>
                <a:ea typeface="宋体" charset="-122"/>
              </a:defRPr>
            </a:lvl1pPr>
            <a:lvl2pPr marL="37931725" indent="-37474525" algn="l">
              <a:spcBef>
                <a:spcPct val="0"/>
              </a:spcBef>
              <a:defRPr kumimoji="1" sz="2400">
                <a:solidFill>
                  <a:schemeClr val="tx1"/>
                </a:solidFill>
                <a:latin typeface="Times New Roman" pitchFamily="18" charset="0"/>
                <a:ea typeface="宋体" charset="-122"/>
              </a:defRPr>
            </a:lvl2pPr>
            <a:lvl3pPr>
              <a:spcBef>
                <a:spcPct val="0"/>
              </a:spcBef>
              <a:defRPr kumimoji="1" sz="2400">
                <a:solidFill>
                  <a:schemeClr val="tx1"/>
                </a:solidFill>
                <a:latin typeface="Times New Roman" pitchFamily="18" charset="0"/>
                <a:ea typeface="宋体" charset="-122"/>
              </a:defRPr>
            </a:lvl3pPr>
            <a:lvl4pPr>
              <a:spcBef>
                <a:spcPct val="0"/>
              </a:spcBef>
              <a:defRPr kumimoji="1" sz="2400">
                <a:solidFill>
                  <a:schemeClr val="tx1"/>
                </a:solidFill>
                <a:latin typeface="Times New Roman" pitchFamily="18" charset="0"/>
                <a:ea typeface="宋体" charset="-122"/>
              </a:defRPr>
            </a:lvl4pPr>
            <a:lvl5pPr>
              <a:spcBef>
                <a:spcPct val="0"/>
              </a:spcBef>
              <a:defRPr kumimoji="1" sz="2400">
                <a:solidFill>
                  <a:schemeClr val="tx1"/>
                </a:solidFill>
                <a:latin typeface="Times New Roman" pitchFamily="18" charset="0"/>
                <a:ea typeface="宋体" charset="-122"/>
              </a:defRPr>
            </a:lvl5pPr>
            <a:lvl6pPr marL="457200" fontAlgn="base">
              <a:spcBef>
                <a:spcPct val="0"/>
              </a:spcBef>
              <a:spcAft>
                <a:spcPct val="0"/>
              </a:spcAft>
              <a:defRPr kumimoji="1" sz="2400">
                <a:solidFill>
                  <a:schemeClr val="tx1"/>
                </a:solidFill>
                <a:latin typeface="Times New Roman" pitchFamily="18" charset="0"/>
                <a:ea typeface="宋体" charset="-122"/>
              </a:defRPr>
            </a:lvl6pPr>
            <a:lvl7pPr marL="914400" fontAlgn="base">
              <a:spcBef>
                <a:spcPct val="0"/>
              </a:spcBef>
              <a:spcAft>
                <a:spcPct val="0"/>
              </a:spcAft>
              <a:defRPr kumimoji="1" sz="2400">
                <a:solidFill>
                  <a:schemeClr val="tx1"/>
                </a:solidFill>
                <a:latin typeface="Times New Roman" pitchFamily="18" charset="0"/>
                <a:ea typeface="宋体" charset="-122"/>
              </a:defRPr>
            </a:lvl7pPr>
            <a:lvl8pPr marL="1371600" fontAlgn="base">
              <a:spcBef>
                <a:spcPct val="0"/>
              </a:spcBef>
              <a:spcAft>
                <a:spcPct val="0"/>
              </a:spcAft>
              <a:defRPr kumimoji="1" sz="2400">
                <a:solidFill>
                  <a:schemeClr val="tx1"/>
                </a:solidFill>
                <a:latin typeface="Times New Roman" pitchFamily="18" charset="0"/>
                <a:ea typeface="宋体" charset="-122"/>
              </a:defRPr>
            </a:lvl8pPr>
            <a:lvl9pPr marL="1828800" fontAlgn="base">
              <a:spcBef>
                <a:spcPct val="0"/>
              </a:spcBef>
              <a:spcAft>
                <a:spcPct val="0"/>
              </a:spcAft>
              <a:defRPr kumimoji="1" sz="2400">
                <a:solidFill>
                  <a:schemeClr val="tx1"/>
                </a:solidFill>
                <a:latin typeface="Times New Roman" pitchFamily="18" charset="0"/>
                <a:ea typeface="宋体" charset="-122"/>
              </a:defRPr>
            </a:lvl9pPr>
          </a:lstStyle>
          <a:p>
            <a:pPr algn="ctr"/>
            <a:r>
              <a:rPr kumimoji="0" lang="en-US" altLang="zh-CN" sz="1800" dirty="0">
                <a:solidFill>
                  <a:srgbClr val="FF3300"/>
                </a:solidFill>
                <a:latin typeface="Tahoma" pitchFamily="34" charset="0"/>
                <a:ea typeface="MS PGothic" pitchFamily="34" charset="-128"/>
              </a:rPr>
              <a:t>XYZ(</a:t>
            </a:r>
            <a:r>
              <a:rPr kumimoji="0" lang="en-US" sz="1800" dirty="0">
                <a:solidFill>
                  <a:srgbClr val="FF3300"/>
                </a:solidFill>
                <a:latin typeface="Tahoma" pitchFamily="34" charset="0"/>
                <a:ea typeface="MS PGothic" pitchFamily="34" charset="-128"/>
              </a:rPr>
              <a:t>3940</a:t>
            </a:r>
            <a:r>
              <a:rPr kumimoji="0" lang="en-US" altLang="zh-CN" sz="1800" dirty="0">
                <a:solidFill>
                  <a:srgbClr val="FF3300"/>
                </a:solidFill>
                <a:latin typeface="Tahoma" pitchFamily="34" charset="0"/>
                <a:ea typeface="MS PGothic" pitchFamily="34" charset="-128"/>
              </a:rPr>
              <a:t>)</a:t>
            </a:r>
            <a:endParaRPr kumimoji="0" lang="it-IT" altLang="zh-CN" sz="1800" dirty="0">
              <a:solidFill>
                <a:srgbClr val="FF3300"/>
              </a:solidFill>
              <a:latin typeface="Tahoma" pitchFamily="34" charset="0"/>
              <a:ea typeface="MS PGothic" pitchFamily="34" charset="-128"/>
            </a:endParaRPr>
          </a:p>
        </p:txBody>
      </p:sp>
      <p:sp>
        <p:nvSpPr>
          <p:cNvPr id="48" name="TextBox 47"/>
          <p:cNvSpPr txBox="1">
            <a:spLocks noChangeArrowheads="1"/>
          </p:cNvSpPr>
          <p:nvPr/>
        </p:nvSpPr>
        <p:spPr bwMode="auto">
          <a:xfrm>
            <a:off x="108249" y="3938612"/>
            <a:ext cx="1007367" cy="2298700"/>
          </a:xfrm>
          <a:prstGeom prst="rect">
            <a:avLst/>
          </a:prstGeom>
          <a:gradFill rotWithShape="1">
            <a:gsLst>
              <a:gs pos="0">
                <a:srgbClr val="FAFAFA"/>
              </a:gs>
              <a:gs pos="64999">
                <a:srgbClr val="F2F2F2"/>
              </a:gs>
              <a:gs pos="100000">
                <a:srgbClr val="EDEDED"/>
              </a:gs>
            </a:gsLst>
            <a:lin ang="5400000" scaled="1"/>
          </a:gradFill>
          <a:ln w="9525">
            <a:solidFill>
              <a:srgbClr val="D5D5D5"/>
            </a:solidFill>
            <a:miter lim="800000"/>
            <a:headEnd/>
            <a:tailEnd/>
          </a:ln>
          <a:effectLst>
            <a:outerShdw blurRad="40000" dist="20000" dir="5400000" rotWithShape="0">
              <a:srgbClr val="808080">
                <a:alpha val="37999"/>
              </a:srgbClr>
            </a:outerShdw>
          </a:effectLst>
        </p:spPr>
        <p:txBody>
          <a:bodyPr wrap="square">
            <a:spAutoFit/>
          </a:bodyPr>
          <a:lstStyle>
            <a:lvl1pPr algn="l">
              <a:spcBef>
                <a:spcPct val="0"/>
              </a:spcBef>
              <a:defRPr kumimoji="1" sz="2400">
                <a:solidFill>
                  <a:schemeClr val="tx1"/>
                </a:solidFill>
                <a:latin typeface="Times New Roman" pitchFamily="18" charset="0"/>
                <a:ea typeface="宋体" charset="-122"/>
              </a:defRPr>
            </a:lvl1pPr>
            <a:lvl2pPr marL="37931725" indent="-37474525" algn="l">
              <a:spcBef>
                <a:spcPct val="0"/>
              </a:spcBef>
              <a:defRPr kumimoji="1" sz="2400">
                <a:solidFill>
                  <a:schemeClr val="tx1"/>
                </a:solidFill>
                <a:latin typeface="Times New Roman" pitchFamily="18" charset="0"/>
                <a:ea typeface="宋体" charset="-122"/>
              </a:defRPr>
            </a:lvl2pPr>
            <a:lvl3pPr>
              <a:spcBef>
                <a:spcPct val="0"/>
              </a:spcBef>
              <a:defRPr kumimoji="1" sz="2400">
                <a:solidFill>
                  <a:schemeClr val="tx1"/>
                </a:solidFill>
                <a:latin typeface="Times New Roman" pitchFamily="18" charset="0"/>
                <a:ea typeface="宋体" charset="-122"/>
              </a:defRPr>
            </a:lvl3pPr>
            <a:lvl4pPr>
              <a:spcBef>
                <a:spcPct val="0"/>
              </a:spcBef>
              <a:defRPr kumimoji="1" sz="2400">
                <a:solidFill>
                  <a:schemeClr val="tx1"/>
                </a:solidFill>
                <a:latin typeface="Times New Roman" pitchFamily="18" charset="0"/>
                <a:ea typeface="宋体" charset="-122"/>
              </a:defRPr>
            </a:lvl4pPr>
            <a:lvl5pPr>
              <a:spcBef>
                <a:spcPct val="0"/>
              </a:spcBef>
              <a:defRPr kumimoji="1" sz="2400">
                <a:solidFill>
                  <a:schemeClr val="tx1"/>
                </a:solidFill>
                <a:latin typeface="Times New Roman" pitchFamily="18" charset="0"/>
                <a:ea typeface="宋体" charset="-122"/>
              </a:defRPr>
            </a:lvl5pPr>
            <a:lvl6pPr marL="457200" fontAlgn="base">
              <a:spcBef>
                <a:spcPct val="0"/>
              </a:spcBef>
              <a:spcAft>
                <a:spcPct val="0"/>
              </a:spcAft>
              <a:defRPr kumimoji="1" sz="2400">
                <a:solidFill>
                  <a:schemeClr val="tx1"/>
                </a:solidFill>
                <a:latin typeface="Times New Roman" pitchFamily="18" charset="0"/>
                <a:ea typeface="宋体" charset="-122"/>
              </a:defRPr>
            </a:lvl6pPr>
            <a:lvl7pPr marL="914400" fontAlgn="base">
              <a:spcBef>
                <a:spcPct val="0"/>
              </a:spcBef>
              <a:spcAft>
                <a:spcPct val="0"/>
              </a:spcAft>
              <a:defRPr kumimoji="1" sz="2400">
                <a:solidFill>
                  <a:schemeClr val="tx1"/>
                </a:solidFill>
                <a:latin typeface="Times New Roman" pitchFamily="18" charset="0"/>
                <a:ea typeface="宋体" charset="-122"/>
              </a:defRPr>
            </a:lvl7pPr>
            <a:lvl8pPr marL="1371600" fontAlgn="base">
              <a:spcBef>
                <a:spcPct val="0"/>
              </a:spcBef>
              <a:spcAft>
                <a:spcPct val="0"/>
              </a:spcAft>
              <a:defRPr kumimoji="1" sz="2400">
                <a:solidFill>
                  <a:schemeClr val="tx1"/>
                </a:solidFill>
                <a:latin typeface="Times New Roman" pitchFamily="18" charset="0"/>
                <a:ea typeface="宋体" charset="-122"/>
              </a:defRPr>
            </a:lvl8pPr>
            <a:lvl9pPr marL="1828800" fontAlgn="base">
              <a:spcBef>
                <a:spcPct val="0"/>
              </a:spcBef>
              <a:spcAft>
                <a:spcPct val="0"/>
              </a:spcAft>
              <a:defRPr kumimoji="1" sz="2400">
                <a:solidFill>
                  <a:schemeClr val="tx1"/>
                </a:solidFill>
                <a:latin typeface="Times New Roman" pitchFamily="18" charset="0"/>
                <a:ea typeface="宋体" charset="-122"/>
              </a:defRPr>
            </a:lvl9pPr>
          </a:lstStyle>
          <a:p>
            <a:pPr algn="ctr"/>
            <a:r>
              <a:rPr kumimoji="0" lang="en-US" altLang="zh-CN" sz="1800" dirty="0">
                <a:solidFill>
                  <a:srgbClr val="CC0000"/>
                </a:solidFill>
                <a:latin typeface="Tahoma" pitchFamily="34" charset="0"/>
                <a:ea typeface="MS PGothic" pitchFamily="34" charset="-128"/>
              </a:rPr>
              <a:t>X(3915)</a:t>
            </a:r>
          </a:p>
          <a:p>
            <a:pPr algn="ctr"/>
            <a:r>
              <a:rPr kumimoji="0" lang="en-US" sz="1800" dirty="0">
                <a:solidFill>
                  <a:srgbClr val="003366"/>
                </a:solidFill>
                <a:latin typeface="Tahoma" pitchFamily="34" charset="0"/>
                <a:ea typeface="MS PGothic" pitchFamily="34" charset="-128"/>
              </a:rPr>
              <a:t>X(4160)</a:t>
            </a:r>
            <a:endParaRPr kumimoji="0" lang="en-US" altLang="zh-CN" sz="1800" dirty="0">
              <a:solidFill>
                <a:srgbClr val="003366"/>
              </a:solidFill>
              <a:latin typeface="Tahoma" pitchFamily="34" charset="0"/>
              <a:ea typeface="MS PGothic" pitchFamily="34" charset="-128"/>
            </a:endParaRPr>
          </a:p>
          <a:p>
            <a:pPr algn="ctr"/>
            <a:r>
              <a:rPr kumimoji="0" lang="en-US" altLang="zh-CN" sz="1800" dirty="0">
                <a:solidFill>
                  <a:srgbClr val="003366"/>
                </a:solidFill>
                <a:latin typeface="Tahoma" pitchFamily="34" charset="0"/>
                <a:ea typeface="MS PGothic" pitchFamily="34" charset="-128"/>
              </a:rPr>
              <a:t>Y(4008)</a:t>
            </a:r>
          </a:p>
          <a:p>
            <a:pPr algn="ctr"/>
            <a:r>
              <a:rPr kumimoji="0" lang="en-US" altLang="zh-CN" sz="1800" dirty="0">
                <a:solidFill>
                  <a:srgbClr val="CC0000"/>
                </a:solidFill>
                <a:latin typeface="Tahoma" pitchFamily="34" charset="0"/>
                <a:ea typeface="MS PGothic" pitchFamily="34" charset="-128"/>
              </a:rPr>
              <a:t>Y(4140)</a:t>
            </a:r>
          </a:p>
          <a:p>
            <a:pPr algn="ctr"/>
            <a:r>
              <a:rPr kumimoji="0" lang="en-US" altLang="zh-CN" sz="1800" dirty="0">
                <a:solidFill>
                  <a:srgbClr val="003366"/>
                </a:solidFill>
                <a:latin typeface="Tahoma" pitchFamily="34" charset="0"/>
                <a:ea typeface="MS PGothic" pitchFamily="34" charset="-128"/>
              </a:rPr>
              <a:t>Y(4260)</a:t>
            </a:r>
          </a:p>
          <a:p>
            <a:pPr algn="ctr"/>
            <a:r>
              <a:rPr kumimoji="0" lang="en-US" altLang="zh-CN" sz="1800" dirty="0">
                <a:solidFill>
                  <a:srgbClr val="003366"/>
                </a:solidFill>
                <a:latin typeface="Tahoma" pitchFamily="34" charset="0"/>
                <a:ea typeface="MS PGothic" pitchFamily="34" charset="-128"/>
              </a:rPr>
              <a:t>Y(4360)</a:t>
            </a:r>
          </a:p>
          <a:p>
            <a:pPr algn="ctr"/>
            <a:r>
              <a:rPr kumimoji="0" lang="en-US" altLang="zh-CN" sz="1800" dirty="0">
                <a:solidFill>
                  <a:srgbClr val="CC0000"/>
                </a:solidFill>
                <a:latin typeface="Tahoma" pitchFamily="34" charset="0"/>
                <a:ea typeface="MS PGothic" pitchFamily="34" charset="-128"/>
              </a:rPr>
              <a:t>X(4350)</a:t>
            </a:r>
          </a:p>
          <a:p>
            <a:pPr algn="ctr"/>
            <a:r>
              <a:rPr kumimoji="0" lang="en-US" altLang="zh-CN" sz="1800" dirty="0">
                <a:solidFill>
                  <a:srgbClr val="003366"/>
                </a:solidFill>
                <a:latin typeface="Tahoma" pitchFamily="34" charset="0"/>
                <a:ea typeface="MS PGothic" pitchFamily="34" charset="-128"/>
              </a:rPr>
              <a:t>Y(4660)</a:t>
            </a:r>
            <a:endParaRPr kumimoji="0" lang="en-US" sz="1800" dirty="0">
              <a:solidFill>
                <a:srgbClr val="003366"/>
              </a:solidFill>
              <a:latin typeface="Tahoma" pitchFamily="34" charset="0"/>
              <a:ea typeface="MS PGothic" pitchFamily="34" charset="-128"/>
            </a:endParaRPr>
          </a:p>
        </p:txBody>
      </p:sp>
      <p:sp>
        <p:nvSpPr>
          <p:cNvPr id="54" name="Text Box 66"/>
          <p:cNvSpPr txBox="1">
            <a:spLocks noChangeArrowheads="1"/>
          </p:cNvSpPr>
          <p:nvPr/>
        </p:nvSpPr>
        <p:spPr bwMode="auto">
          <a:xfrm>
            <a:off x="71438" y="1268760"/>
            <a:ext cx="1187450" cy="175432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kumimoji="1" sz="2400">
                <a:solidFill>
                  <a:schemeClr val="tx1"/>
                </a:solidFill>
                <a:latin typeface="Times New Roman" pitchFamily="18" charset="0"/>
                <a:ea typeface="宋体" charset="-122"/>
              </a:defRPr>
            </a:lvl1pPr>
            <a:lvl2pPr marL="37931725" indent="-37474525" algn="l">
              <a:spcBef>
                <a:spcPct val="0"/>
              </a:spcBef>
              <a:defRPr kumimoji="1" sz="2400">
                <a:solidFill>
                  <a:schemeClr val="tx1"/>
                </a:solidFill>
                <a:latin typeface="Times New Roman" pitchFamily="18" charset="0"/>
                <a:ea typeface="宋体" charset="-122"/>
              </a:defRPr>
            </a:lvl2pPr>
            <a:lvl3pPr>
              <a:spcBef>
                <a:spcPct val="0"/>
              </a:spcBef>
              <a:defRPr kumimoji="1" sz="2400">
                <a:solidFill>
                  <a:schemeClr val="tx1"/>
                </a:solidFill>
                <a:latin typeface="Times New Roman" pitchFamily="18" charset="0"/>
                <a:ea typeface="宋体" charset="-122"/>
              </a:defRPr>
            </a:lvl3pPr>
            <a:lvl4pPr>
              <a:spcBef>
                <a:spcPct val="0"/>
              </a:spcBef>
              <a:defRPr kumimoji="1" sz="2400">
                <a:solidFill>
                  <a:schemeClr val="tx1"/>
                </a:solidFill>
                <a:latin typeface="Times New Roman" pitchFamily="18" charset="0"/>
                <a:ea typeface="宋体" charset="-122"/>
              </a:defRPr>
            </a:lvl4pPr>
            <a:lvl5pPr>
              <a:spcBef>
                <a:spcPct val="0"/>
              </a:spcBef>
              <a:defRPr kumimoji="1" sz="2400">
                <a:solidFill>
                  <a:schemeClr val="tx1"/>
                </a:solidFill>
                <a:latin typeface="Times New Roman" pitchFamily="18" charset="0"/>
                <a:ea typeface="宋体" charset="-122"/>
              </a:defRPr>
            </a:lvl5pPr>
            <a:lvl6pPr marL="457200" fontAlgn="base">
              <a:spcBef>
                <a:spcPct val="0"/>
              </a:spcBef>
              <a:spcAft>
                <a:spcPct val="0"/>
              </a:spcAft>
              <a:defRPr kumimoji="1" sz="2400">
                <a:solidFill>
                  <a:schemeClr val="tx1"/>
                </a:solidFill>
                <a:latin typeface="Times New Roman" pitchFamily="18" charset="0"/>
                <a:ea typeface="宋体" charset="-122"/>
              </a:defRPr>
            </a:lvl6pPr>
            <a:lvl7pPr marL="914400" fontAlgn="base">
              <a:spcBef>
                <a:spcPct val="0"/>
              </a:spcBef>
              <a:spcAft>
                <a:spcPct val="0"/>
              </a:spcAft>
              <a:defRPr kumimoji="1" sz="2400">
                <a:solidFill>
                  <a:schemeClr val="tx1"/>
                </a:solidFill>
                <a:latin typeface="Times New Roman" pitchFamily="18" charset="0"/>
                <a:ea typeface="宋体" charset="-122"/>
              </a:defRPr>
            </a:lvl7pPr>
            <a:lvl8pPr marL="1371600" fontAlgn="base">
              <a:spcBef>
                <a:spcPct val="0"/>
              </a:spcBef>
              <a:spcAft>
                <a:spcPct val="0"/>
              </a:spcAft>
              <a:defRPr kumimoji="1" sz="2400">
                <a:solidFill>
                  <a:schemeClr val="tx1"/>
                </a:solidFill>
                <a:latin typeface="Times New Roman" pitchFamily="18" charset="0"/>
                <a:ea typeface="宋体" charset="-122"/>
              </a:defRPr>
            </a:lvl8pPr>
            <a:lvl9pPr marL="1828800" fontAlgn="base">
              <a:spcBef>
                <a:spcPct val="0"/>
              </a:spcBef>
              <a:spcAft>
                <a:spcPct val="0"/>
              </a:spcAft>
              <a:defRPr kumimoji="1" sz="2400">
                <a:solidFill>
                  <a:schemeClr val="tx1"/>
                </a:solidFill>
                <a:latin typeface="Times New Roman" pitchFamily="18" charset="0"/>
                <a:ea typeface="宋体" charset="-122"/>
              </a:defRPr>
            </a:lvl9pPr>
          </a:lstStyle>
          <a:p>
            <a:pPr algn="ctr"/>
            <a:r>
              <a:rPr kumimoji="0" lang="en-US" altLang="zh-CN" sz="1800" dirty="0">
                <a:solidFill>
                  <a:srgbClr val="D60093"/>
                </a:solidFill>
                <a:latin typeface="Tahoma" pitchFamily="34" charset="0"/>
                <a:ea typeface="MS PGothic" pitchFamily="34" charset="-128"/>
              </a:rPr>
              <a:t>Z(4430)</a:t>
            </a:r>
          </a:p>
          <a:p>
            <a:pPr algn="ctr"/>
            <a:r>
              <a:rPr kumimoji="0" lang="en-US" sz="1800" dirty="0">
                <a:solidFill>
                  <a:srgbClr val="D60093"/>
                </a:solidFill>
                <a:latin typeface="Tahoma" pitchFamily="34" charset="0"/>
                <a:ea typeface="MS PGothic" pitchFamily="34" charset="-128"/>
              </a:rPr>
              <a:t>Z(4250)</a:t>
            </a:r>
            <a:endParaRPr kumimoji="0" lang="en-US" altLang="zh-CN" sz="1800" dirty="0">
              <a:solidFill>
                <a:srgbClr val="D60093"/>
              </a:solidFill>
              <a:latin typeface="Tahoma" pitchFamily="34" charset="0"/>
              <a:ea typeface="MS PGothic" pitchFamily="34" charset="-128"/>
            </a:endParaRPr>
          </a:p>
          <a:p>
            <a:pPr algn="ctr"/>
            <a:r>
              <a:rPr kumimoji="0" lang="it-IT" altLang="zh-CN" sz="1800" dirty="0">
                <a:solidFill>
                  <a:srgbClr val="D60093"/>
                </a:solidFill>
                <a:latin typeface="Tahoma" pitchFamily="34" charset="0"/>
                <a:ea typeface="MS PGothic" pitchFamily="34" charset="-128"/>
              </a:rPr>
              <a:t>Z(4050</a:t>
            </a:r>
            <a:r>
              <a:rPr kumimoji="0" lang="it-IT" altLang="zh-CN" sz="1800" dirty="0" smtClean="0">
                <a:solidFill>
                  <a:srgbClr val="D60093"/>
                </a:solidFill>
                <a:latin typeface="Tahoma" pitchFamily="34" charset="0"/>
                <a:ea typeface="MS PGothic" pitchFamily="34" charset="-128"/>
              </a:rPr>
              <a:t>)</a:t>
            </a:r>
          </a:p>
          <a:p>
            <a:pPr algn="ctr"/>
            <a:r>
              <a:rPr kumimoji="0" lang="it-IT" altLang="zh-CN" sz="1800" dirty="0" smtClean="0">
                <a:solidFill>
                  <a:srgbClr val="D60093"/>
                </a:solidFill>
                <a:latin typeface="Tahoma" pitchFamily="34" charset="0"/>
                <a:ea typeface="MS PGothic" pitchFamily="34" charset="-128"/>
              </a:rPr>
              <a:t>Z(4200)</a:t>
            </a:r>
          </a:p>
          <a:p>
            <a:pPr algn="ctr"/>
            <a:r>
              <a:rPr kumimoji="0" lang="it-IT" altLang="zh-CN" sz="1800" dirty="0" smtClean="0">
                <a:solidFill>
                  <a:srgbClr val="D60093"/>
                </a:solidFill>
                <a:latin typeface="Tahoma" pitchFamily="34" charset="0"/>
                <a:ea typeface="MS PGothic" pitchFamily="34" charset="-128"/>
              </a:rPr>
              <a:t>Zc(3900)</a:t>
            </a:r>
          </a:p>
          <a:p>
            <a:pPr algn="ctr"/>
            <a:r>
              <a:rPr kumimoji="0" lang="it-IT" altLang="zh-CN" sz="1800" dirty="0" smtClean="0">
                <a:solidFill>
                  <a:srgbClr val="D60093"/>
                </a:solidFill>
                <a:latin typeface="Tahoma" pitchFamily="34" charset="0"/>
                <a:ea typeface="MS PGothic" pitchFamily="34" charset="-128"/>
              </a:rPr>
              <a:t>Zc(4020)</a:t>
            </a:r>
            <a:endParaRPr kumimoji="0" lang="it-IT" altLang="zh-CN" sz="1800" dirty="0">
              <a:solidFill>
                <a:srgbClr val="D60093"/>
              </a:solidFill>
              <a:latin typeface="Tahoma" pitchFamily="34" charset="0"/>
              <a:ea typeface="MS PGothic" pitchFamily="34" charset="-128"/>
            </a:endParaRPr>
          </a:p>
        </p:txBody>
      </p:sp>
      <p:sp>
        <p:nvSpPr>
          <p:cNvPr id="333870" name="Rectangle 46"/>
          <p:cNvSpPr>
            <a:spLocks noChangeArrowheads="1"/>
          </p:cNvSpPr>
          <p:nvPr/>
        </p:nvSpPr>
        <p:spPr bwMode="auto">
          <a:xfrm>
            <a:off x="6589142" y="980976"/>
            <a:ext cx="2519362" cy="5040312"/>
          </a:xfrm>
          <a:prstGeom prst="rect">
            <a:avLst/>
          </a:prstGeom>
          <a:solidFill>
            <a:srgbClr val="CCFFFF">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r>
              <a:rPr kumimoji="1" lang="en-US" altLang="zh-CN" sz="2400" b="1" dirty="0">
                <a:solidFill>
                  <a:srgbClr val="000000"/>
                </a:solidFill>
                <a:latin typeface="Arial Unicode MS" pitchFamily="34" charset="-122"/>
                <a:ea typeface="Arial Unicode MS" pitchFamily="34" charset="-122"/>
                <a:cs typeface="Arial Unicode MS" pitchFamily="34" charset="-122"/>
              </a:rPr>
              <a:t>What are they ?</a:t>
            </a:r>
          </a:p>
          <a:p>
            <a:pPr marL="342900" indent="-342900"/>
            <a:endParaRPr kumimoji="1" lang="en-US" altLang="zh-CN" sz="2400" b="1" dirty="0" smtClean="0">
              <a:solidFill>
                <a:srgbClr val="000000"/>
              </a:solidFill>
              <a:latin typeface="Arial Unicode MS" pitchFamily="34" charset="-122"/>
              <a:ea typeface="Arial Unicode MS" pitchFamily="34" charset="-122"/>
              <a:cs typeface="Arial Unicode MS" pitchFamily="34" charset="-122"/>
            </a:endParaRPr>
          </a:p>
          <a:p>
            <a:pPr marL="342900" indent="-342900"/>
            <a:endParaRPr kumimoji="1" lang="en-US" altLang="zh-CN" sz="2400" b="1" dirty="0">
              <a:solidFill>
                <a:srgbClr val="000000"/>
              </a:solidFill>
              <a:latin typeface="Arial Unicode MS" pitchFamily="34" charset="-122"/>
              <a:ea typeface="Arial Unicode MS" pitchFamily="34" charset="-122"/>
              <a:cs typeface="Arial Unicode MS" pitchFamily="34" charset="-122"/>
            </a:endParaRPr>
          </a:p>
          <a:p>
            <a:pPr marL="342900" indent="-342900"/>
            <a:endParaRPr kumimoji="1" lang="en-US" altLang="zh-CN" sz="2400" b="1" dirty="0" smtClean="0">
              <a:solidFill>
                <a:srgbClr val="000000"/>
              </a:solidFill>
              <a:latin typeface="Arial Unicode MS" pitchFamily="34" charset="-122"/>
              <a:ea typeface="Arial Unicode MS" pitchFamily="34" charset="-122"/>
              <a:cs typeface="Arial Unicode MS" pitchFamily="34" charset="-122"/>
            </a:endParaRPr>
          </a:p>
          <a:p>
            <a:pPr marL="342900" indent="-342900"/>
            <a:endParaRPr kumimoji="1" lang="en-US" altLang="zh-CN" sz="2400" b="1" dirty="0">
              <a:solidFill>
                <a:srgbClr val="000000"/>
              </a:solidFill>
              <a:latin typeface="Arial Unicode MS" pitchFamily="34" charset="-122"/>
              <a:ea typeface="Arial Unicode MS" pitchFamily="34" charset="-122"/>
              <a:cs typeface="Arial Unicode MS" pitchFamily="34" charset="-122"/>
            </a:endParaRPr>
          </a:p>
          <a:p>
            <a:pPr marL="342900" indent="-342900"/>
            <a:endParaRPr kumimoji="1" lang="en-US" altLang="zh-CN" sz="2400" b="1" dirty="0" smtClean="0">
              <a:solidFill>
                <a:srgbClr val="000000"/>
              </a:solidFill>
              <a:latin typeface="Arial Unicode MS" pitchFamily="34" charset="-122"/>
              <a:ea typeface="Arial Unicode MS" pitchFamily="34" charset="-122"/>
              <a:cs typeface="Arial Unicode MS" pitchFamily="34" charset="-122"/>
            </a:endParaRPr>
          </a:p>
          <a:p>
            <a:pPr marL="342900" indent="-342900"/>
            <a:endParaRPr kumimoji="1" lang="en-US" altLang="zh-CN" sz="2400" b="1" dirty="0">
              <a:solidFill>
                <a:srgbClr val="000000"/>
              </a:solidFill>
              <a:latin typeface="Arial Unicode MS" pitchFamily="34" charset="-122"/>
              <a:ea typeface="Arial Unicode MS" pitchFamily="34" charset="-122"/>
              <a:cs typeface="Arial Unicode MS" pitchFamily="34" charset="-122"/>
            </a:endParaRPr>
          </a:p>
          <a:p>
            <a:pPr marL="342900" indent="-342900"/>
            <a:endParaRPr kumimoji="1" lang="en-US" altLang="zh-CN" sz="2400" b="1" dirty="0">
              <a:solidFill>
                <a:srgbClr val="000000"/>
              </a:solidFill>
              <a:latin typeface="Arial Unicode MS" pitchFamily="34" charset="-122"/>
              <a:ea typeface="Arial Unicode MS" pitchFamily="34" charset="-122"/>
              <a:cs typeface="Arial Unicode MS" pitchFamily="34" charset="-122"/>
            </a:endParaRPr>
          </a:p>
          <a:p>
            <a:pPr marL="342900" indent="-342900"/>
            <a:r>
              <a:rPr kumimoji="1" lang="en-US" altLang="zh-CN" sz="2400" b="1" dirty="0" err="1">
                <a:solidFill>
                  <a:srgbClr val="FF0000"/>
                </a:solidFill>
                <a:latin typeface="Arial Unicode MS" pitchFamily="34" charset="-122"/>
                <a:ea typeface="Arial Unicode MS" pitchFamily="34" charset="-122"/>
                <a:cs typeface="Arial Unicode MS" pitchFamily="34" charset="-122"/>
              </a:rPr>
              <a:t>Charmonium</a:t>
            </a:r>
            <a:r>
              <a:rPr kumimoji="1" lang="en-US" altLang="zh-CN" sz="2400" b="1" dirty="0">
                <a:solidFill>
                  <a:srgbClr val="FF0000"/>
                </a:solidFill>
                <a:latin typeface="Arial Unicode MS" pitchFamily="34" charset="-122"/>
                <a:ea typeface="Arial Unicode MS" pitchFamily="34" charset="-122"/>
                <a:cs typeface="Arial Unicode MS" pitchFamily="34" charset="-122"/>
              </a:rPr>
              <a:t>?</a:t>
            </a:r>
          </a:p>
          <a:p>
            <a:pPr marL="342900" indent="-342900"/>
            <a:r>
              <a:rPr kumimoji="1" lang="en-US" altLang="zh-CN" sz="2400" b="1" dirty="0">
                <a:solidFill>
                  <a:srgbClr val="FF0000"/>
                </a:solidFill>
                <a:latin typeface="Arial Unicode MS" pitchFamily="34" charset="-122"/>
                <a:ea typeface="Arial Unicode MS" pitchFamily="34" charset="-122"/>
                <a:cs typeface="Arial Unicode MS" pitchFamily="34" charset="-122"/>
              </a:rPr>
              <a:t>Hybrid?</a:t>
            </a:r>
          </a:p>
          <a:p>
            <a:pPr marL="342900" indent="-342900"/>
            <a:r>
              <a:rPr kumimoji="1" lang="en-US" altLang="zh-CN" sz="2400" b="1" dirty="0" err="1">
                <a:solidFill>
                  <a:srgbClr val="FF0000"/>
                </a:solidFill>
                <a:latin typeface="Arial Unicode MS" pitchFamily="34" charset="-122"/>
                <a:ea typeface="Arial Unicode MS" pitchFamily="34" charset="-122"/>
                <a:cs typeface="Arial Unicode MS" pitchFamily="34" charset="-122"/>
              </a:rPr>
              <a:t>Tetraquark</a:t>
            </a:r>
            <a:r>
              <a:rPr kumimoji="1" lang="en-US" altLang="zh-CN" sz="2400" b="1" dirty="0">
                <a:solidFill>
                  <a:srgbClr val="FF0000"/>
                </a:solidFill>
                <a:latin typeface="Arial Unicode MS" pitchFamily="34" charset="-122"/>
                <a:ea typeface="Arial Unicode MS" pitchFamily="34" charset="-122"/>
                <a:cs typeface="Arial Unicode MS" pitchFamily="34" charset="-122"/>
              </a:rPr>
              <a:t>?</a:t>
            </a:r>
          </a:p>
          <a:p>
            <a:pPr marL="342900" indent="-342900"/>
            <a:r>
              <a:rPr kumimoji="1" lang="en-US" altLang="zh-CN" sz="2400" b="1" dirty="0">
                <a:solidFill>
                  <a:srgbClr val="FF0000"/>
                </a:solidFill>
                <a:latin typeface="Arial Unicode MS" pitchFamily="34" charset="-122"/>
                <a:ea typeface="Arial Unicode MS" pitchFamily="34" charset="-122"/>
                <a:cs typeface="Arial Unicode MS" pitchFamily="34" charset="-122"/>
              </a:rPr>
              <a:t>Molecule?</a:t>
            </a:r>
          </a:p>
          <a:p>
            <a:pPr marL="342900" indent="-342900"/>
            <a:r>
              <a:rPr kumimoji="1" lang="en-US" altLang="zh-CN" sz="2400" b="1" dirty="0">
                <a:solidFill>
                  <a:srgbClr val="FF0000"/>
                </a:solidFill>
                <a:latin typeface="Arial Unicode MS" pitchFamily="34" charset="-122"/>
                <a:ea typeface="Arial Unicode MS" pitchFamily="34" charset="-122"/>
                <a:cs typeface="Arial Unicode MS" pitchFamily="34" charset="-122"/>
              </a:rPr>
              <a:t>…</a:t>
            </a:r>
            <a:endParaRPr kumimoji="1" lang="en-US" altLang="zh-CN" sz="2400" b="1" dirty="0">
              <a:solidFill>
                <a:srgbClr val="000000"/>
              </a:solidFill>
              <a:latin typeface="Arial Unicode MS" pitchFamily="34" charset="-122"/>
              <a:ea typeface="Arial Unicode MS" pitchFamily="34" charset="-122"/>
              <a:cs typeface="Arial Unicode MS" pitchFamily="34" charset="-122"/>
            </a:endParaRPr>
          </a:p>
        </p:txBody>
      </p:sp>
      <p:sp>
        <p:nvSpPr>
          <p:cNvPr id="333874" name="Rectangle 50"/>
          <p:cNvSpPr>
            <a:spLocks noChangeArrowheads="1"/>
          </p:cNvSpPr>
          <p:nvPr/>
        </p:nvSpPr>
        <p:spPr bwMode="auto">
          <a:xfrm>
            <a:off x="1258888" y="6211888"/>
            <a:ext cx="72009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kumimoji="1" lang="en-US" altLang="zh-CN" sz="3200" dirty="0">
                <a:solidFill>
                  <a:srgbClr val="FF0000"/>
                </a:solidFill>
                <a:latin typeface="Arial Unicode MS" pitchFamily="34" charset="-122"/>
                <a:ea typeface="Arial Unicode MS" pitchFamily="34" charset="-122"/>
                <a:cs typeface="Arial Unicode MS" pitchFamily="34" charset="-122"/>
              </a:rPr>
              <a:t>Not all XYZ states are </a:t>
            </a:r>
            <a:r>
              <a:rPr kumimoji="1" lang="en-US" altLang="zh-CN" sz="3200" dirty="0" err="1">
                <a:solidFill>
                  <a:srgbClr val="FF0000"/>
                </a:solidFill>
                <a:latin typeface="Arial Unicode MS" pitchFamily="34" charset="-122"/>
                <a:ea typeface="Arial Unicode MS" pitchFamily="34" charset="-122"/>
                <a:cs typeface="Arial Unicode MS" pitchFamily="34" charset="-122"/>
              </a:rPr>
              <a:t>charmonia</a:t>
            </a:r>
            <a:r>
              <a:rPr kumimoji="1" lang="en-US" altLang="zh-CN" sz="3200" dirty="0">
                <a:solidFill>
                  <a:srgbClr val="FF0000"/>
                </a:solidFill>
                <a:latin typeface="Arial Unicode MS" pitchFamily="34" charset="-122"/>
                <a:ea typeface="Arial Unicode MS" pitchFamily="34" charset="-122"/>
                <a:cs typeface="Arial Unicode MS" pitchFamily="34" charset="-122"/>
              </a:rPr>
              <a:t>!</a:t>
            </a:r>
          </a:p>
        </p:txBody>
      </p:sp>
      <p:grpSp>
        <p:nvGrpSpPr>
          <p:cNvPr id="2" name="组合 1"/>
          <p:cNvGrpSpPr/>
          <p:nvPr/>
        </p:nvGrpSpPr>
        <p:grpSpPr>
          <a:xfrm>
            <a:off x="7164288" y="1772816"/>
            <a:ext cx="1219200" cy="1219200"/>
            <a:chOff x="6881813" y="1993900"/>
            <a:chExt cx="1219200" cy="1219200"/>
          </a:xfrm>
        </p:grpSpPr>
        <p:sp>
          <p:nvSpPr>
            <p:cNvPr id="333871" name="Oval 47"/>
            <p:cNvSpPr>
              <a:spLocks noChangeArrowheads="1"/>
            </p:cNvSpPr>
            <p:nvPr/>
          </p:nvSpPr>
          <p:spPr bwMode="auto">
            <a:xfrm>
              <a:off x="6881813" y="1993900"/>
              <a:ext cx="1219200" cy="1219200"/>
            </a:xfrm>
            <a:prstGeom prst="ellipse">
              <a:avLst/>
            </a:prstGeom>
            <a:solidFill>
              <a:srgbClr val="CC99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Times New Roman" pitchFamily="18" charset="0"/>
              </a:endParaRPr>
            </a:p>
          </p:txBody>
        </p:sp>
        <p:sp>
          <p:nvSpPr>
            <p:cNvPr id="333872" name="Oval 48"/>
            <p:cNvSpPr>
              <a:spLocks noChangeArrowheads="1"/>
            </p:cNvSpPr>
            <p:nvPr/>
          </p:nvSpPr>
          <p:spPr bwMode="auto">
            <a:xfrm>
              <a:off x="7019925" y="2611438"/>
              <a:ext cx="457200" cy="457200"/>
            </a:xfrm>
            <a:prstGeom prst="ellipse">
              <a:avLst/>
            </a:prstGeom>
            <a:gradFill rotWithShape="0">
              <a:gsLst>
                <a:gs pos="0">
                  <a:srgbClr val="FF3399"/>
                </a:gs>
                <a:gs pos="25000">
                  <a:srgbClr val="FF6633"/>
                </a:gs>
                <a:gs pos="50000">
                  <a:srgbClr val="FFFF00"/>
                </a:gs>
                <a:gs pos="75000">
                  <a:srgbClr val="01A78F"/>
                </a:gs>
                <a:gs pos="100000">
                  <a:srgbClr val="3366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Times New Roman" pitchFamily="18" charset="0"/>
              </a:endParaRPr>
            </a:p>
          </p:txBody>
        </p:sp>
        <p:sp>
          <p:nvSpPr>
            <p:cNvPr id="333873" name="Oval 49"/>
            <p:cNvSpPr>
              <a:spLocks noChangeArrowheads="1"/>
            </p:cNvSpPr>
            <p:nvPr/>
          </p:nvSpPr>
          <p:spPr bwMode="auto">
            <a:xfrm>
              <a:off x="7235825" y="2108200"/>
              <a:ext cx="457200" cy="457200"/>
            </a:xfrm>
            <a:prstGeom prst="ellipse">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Times New Roman" pitchFamily="18" charset="0"/>
              </a:endParaRPr>
            </a:p>
          </p:txBody>
        </p:sp>
        <p:sp>
          <p:nvSpPr>
            <p:cNvPr id="333877" name="Text Box 53"/>
            <p:cNvSpPr txBox="1">
              <a:spLocks noChangeArrowheads="1"/>
            </p:cNvSpPr>
            <p:nvPr/>
          </p:nvSpPr>
          <p:spPr bwMode="auto">
            <a:xfrm>
              <a:off x="7451725" y="2492375"/>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600" b="1">
                  <a:solidFill>
                    <a:srgbClr val="A50021"/>
                  </a:solidFill>
                  <a:latin typeface="Arial Unicode MS" pitchFamily="34" charset="-122"/>
                  <a:ea typeface="Arial Unicode MS" pitchFamily="34" charset="-122"/>
                  <a:cs typeface="Arial Unicode MS" pitchFamily="34" charset="-122"/>
                </a:rPr>
                <a:t>?</a:t>
              </a:r>
            </a:p>
          </p:txBody>
        </p:sp>
      </p:grpSp>
    </p:spTree>
    <p:extLst>
      <p:ext uri="{BB962C8B-B14F-4D97-AF65-F5344CB8AC3E}">
        <p14:creationId xmlns:p14="http://schemas.microsoft.com/office/powerpoint/2010/main" val="3895991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灯片编号占位符 5"/>
          <p:cNvSpPr>
            <a:spLocks noGrp="1"/>
          </p:cNvSpPr>
          <p:nvPr>
            <p:ph type="sldNum" sz="quarter" idx="12"/>
          </p:nvPr>
        </p:nvSpPr>
        <p:spPr/>
        <p:txBody>
          <a:bodyPr/>
          <a:lstStyle/>
          <a:p>
            <a:fld id="{DA9EE9CC-DCD3-4EFF-ABEC-9F9743892CC2}" type="slidenum">
              <a:rPr lang="en-US" altLang="zh-CN">
                <a:solidFill>
                  <a:srgbClr val="000000"/>
                </a:solidFill>
              </a:rPr>
              <a:pPr/>
              <a:t>15</a:t>
            </a:fld>
            <a:endParaRPr lang="en-US" altLang="zh-CN">
              <a:solidFill>
                <a:srgbClr val="000000"/>
              </a:solidFill>
            </a:endParaRPr>
          </a:p>
        </p:txBody>
      </p:sp>
      <p:graphicFrame>
        <p:nvGraphicFramePr>
          <p:cNvPr id="510073" name="Group 121"/>
          <p:cNvGraphicFramePr>
            <a:graphicFrameLocks noGrp="1"/>
          </p:cNvGraphicFramePr>
          <p:nvPr>
            <p:ph idx="1"/>
            <p:extLst>
              <p:ext uri="{D42A27DB-BD31-4B8C-83A1-F6EECF244321}">
                <p14:modId xmlns:p14="http://schemas.microsoft.com/office/powerpoint/2010/main" val="519650548"/>
              </p:ext>
            </p:extLst>
          </p:nvPr>
        </p:nvGraphicFramePr>
        <p:xfrm>
          <a:off x="107950" y="636564"/>
          <a:ext cx="8928546" cy="4179253"/>
        </p:xfrm>
        <a:graphic>
          <a:graphicData uri="http://schemas.openxmlformats.org/drawingml/2006/table">
            <a:tbl>
              <a:tblPr/>
              <a:tblGrid>
                <a:gridCol w="1031032"/>
                <a:gridCol w="792088"/>
                <a:gridCol w="745455"/>
                <a:gridCol w="2376488"/>
                <a:gridCol w="2327299"/>
                <a:gridCol w="1656184"/>
              </a:tblGrid>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chemeClr val="tx1"/>
                          </a:solidFill>
                          <a:effectLst/>
                          <a:latin typeface="Times New Roman" pitchFamily="18" charset="0"/>
                          <a:ea typeface="宋体" pitchFamily="2" charset="-122"/>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J</a:t>
                      </a:r>
                      <a:r>
                        <a:rPr kumimoji="1" lang="en-US" altLang="zh-CN" sz="1800" b="1" i="0" u="none" strike="noStrike" cap="none" normalizeH="0" baseline="30000" smtClean="0">
                          <a:ln>
                            <a:noFill/>
                          </a:ln>
                          <a:solidFill>
                            <a:schemeClr val="tx1"/>
                          </a:solidFill>
                          <a:effectLst/>
                          <a:latin typeface="Times New Roman" pitchFamily="18" charset="0"/>
                          <a:ea typeface="宋体" pitchFamily="2" charset="-122"/>
                        </a:rPr>
                        <a:t>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400" b="1" i="0" u="none" strike="noStrike" cap="none" normalizeH="0" baseline="0" smtClean="0">
                          <a:ln>
                            <a:noFill/>
                          </a:ln>
                          <a:solidFill>
                            <a:schemeClr val="tx1"/>
                          </a:solidFill>
                          <a:effectLst/>
                          <a:latin typeface="Times New Roman" pitchFamily="18" charset="0"/>
                          <a:ea typeface="宋体" pitchFamily="2" charset="-122"/>
                        </a:rPr>
                        <a:t>Γ</a:t>
                      </a:r>
                      <a:r>
                        <a:rPr kumimoji="1" lang="en-US" altLang="zh-CN" sz="1400" b="1" i="0" u="none" strike="noStrike" cap="none" normalizeH="0" baseline="0" smtClean="0">
                          <a:ln>
                            <a:noFill/>
                          </a:ln>
                          <a:solidFill>
                            <a:schemeClr val="tx1"/>
                          </a:solidFill>
                          <a:effectLst/>
                          <a:latin typeface="Times New Roman" pitchFamily="18" charset="0"/>
                          <a:ea typeface="宋体" pitchFamily="2" charset="-122"/>
                        </a:rPr>
                        <a:t>(MeV)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Decay modes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Exp</a:t>
                      </a:r>
                      <a:r>
                        <a:rPr kumimoji="1" lang="pl-PL" sz="1800" b="1" i="0" u="none" strike="noStrike" cap="none" normalizeH="0" baseline="0" smtClean="0">
                          <a:ln>
                            <a:noFill/>
                          </a:ln>
                          <a:solidFill>
                            <a:schemeClr val="tx1"/>
                          </a:solidFill>
                          <a:effectLst/>
                          <a:latin typeface="Times New Roman" pitchFamily="18" charset="0"/>
                          <a:ea typeface="宋体" pitchFamily="2" charset="-122"/>
                        </a:rPr>
                        <a:t>erimen</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smtClean="0">
                          <a:ln>
                            <a:noFill/>
                          </a:ln>
                          <a:solidFill>
                            <a:schemeClr val="tx1"/>
                          </a:solidFill>
                          <a:effectLst/>
                          <a:latin typeface="Times New Roman" pitchFamily="18" charset="0"/>
                          <a:ea typeface="宋体" pitchFamily="2" charset="-122"/>
                        </a:rPr>
                        <a:t>interpretation</a:t>
                      </a:r>
                      <a:endParaRPr kumimoji="1" lang="en-US" altLang="zh-CN" sz="1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X(3872)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&lt;1.2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J/</a:t>
                      </a:r>
                      <a:r>
                        <a:rPr kumimoji="1" lang="el-GR"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 </a:t>
                      </a:r>
                      <a:r>
                        <a:rPr kumimoji="1" lang="el-GR"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J/</a:t>
                      </a:r>
                      <a:r>
                        <a:rPr kumimoji="1" lang="el-GR"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 DD*, </a:t>
                      </a:r>
                      <a:r>
                        <a:rPr kumimoji="1" lang="en-US" altLang="zh-CN" sz="1800" b="1" i="0" u="none" strike="noStrike" cap="none" normalizeH="0" baseline="0" smtClean="0">
                          <a:ln>
                            <a:noFill/>
                          </a:ln>
                          <a:solidFill>
                            <a:srgbClr val="0000CC"/>
                          </a:solidFill>
                          <a:effectLst/>
                          <a:latin typeface="Arial"/>
                          <a:ea typeface="宋体" pitchFamily="2" charset="-122"/>
                        </a:rPr>
                        <a:t>…</a:t>
                      </a:r>
                      <a:endParaRPr kumimoji="1" lang="en-US" altLang="zh-CN" sz="1800" b="1"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Belle/CDF/D0/</a:t>
                      </a:r>
                      <a:r>
                        <a:rPr kumimoji="1" lang="en-US" altLang="zh-CN" sz="1400" b="1" i="0" u="none" strike="noStrike" cap="none" normalizeH="0" baseline="0" dirty="0" err="1" smtClean="0">
                          <a:ln>
                            <a:noFill/>
                          </a:ln>
                          <a:solidFill>
                            <a:srgbClr val="0000CC"/>
                          </a:solidFill>
                          <a:effectLst/>
                          <a:latin typeface="Times New Roman" pitchFamily="18" charset="0"/>
                          <a:ea typeface="宋体" pitchFamily="2" charset="-122"/>
                        </a:rPr>
                        <a:t>BaBar</a:t>
                      </a: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a:t>
                      </a:r>
                      <a:r>
                        <a:rPr kumimoji="1" lang="en-US" altLang="zh-CN" sz="1400" b="1" i="0" u="none" strike="noStrike" cap="none" normalizeH="0" baseline="0" dirty="0" err="1" smtClean="0">
                          <a:ln>
                            <a:noFill/>
                          </a:ln>
                          <a:solidFill>
                            <a:srgbClr val="0000CC"/>
                          </a:solidFill>
                          <a:effectLst/>
                          <a:latin typeface="Times New Roman" pitchFamily="18" charset="0"/>
                          <a:ea typeface="宋体" pitchFamily="2" charset="-122"/>
                        </a:rPr>
                        <a:t>LHCb</a:t>
                      </a:r>
                      <a:endPar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sym typeface="Symbol"/>
                        </a:rPr>
                        <a:t></a:t>
                      </a:r>
                      <a:r>
                        <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rPr>
                        <a:t>DD*</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 </a:t>
                      </a: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molecule?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X(3940)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0</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endParaRPr kumimoji="1" lang="en-US" altLang="zh-CN" sz="1800" b="1"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DD* </a:t>
                      </a: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(not DD, </a:t>
                      </a:r>
                      <a:r>
                        <a:rPr kumimoji="1" lang="el-GR" sz="1400" b="1" i="0" u="none" strike="noStrike" cap="none" normalizeH="0" baseline="0" dirty="0" smtClean="0">
                          <a:ln>
                            <a:noFill/>
                          </a:ln>
                          <a:solidFill>
                            <a:srgbClr val="0000CC"/>
                          </a:solidFill>
                          <a:effectLst/>
                          <a:latin typeface="Times New Roman" pitchFamily="18" charset="0"/>
                          <a:ea typeface="宋体" pitchFamily="2" charset="-122"/>
                        </a:rPr>
                        <a:t>ω</a:t>
                      </a: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J/</a:t>
                      </a:r>
                      <a:r>
                        <a:rPr kumimoji="1" lang="el-GR" sz="1600" b="1" i="0" u="none" strike="noStrike" cap="none" normalizeH="0" baseline="0" dirty="0" smtClean="0">
                          <a:ln>
                            <a:noFill/>
                          </a:ln>
                          <a:solidFill>
                            <a:srgbClr val="0000CC"/>
                          </a:solidFill>
                          <a:effectLst/>
                          <a:latin typeface="Times New Roman" pitchFamily="18" charset="0"/>
                          <a:ea typeface="宋体" pitchFamily="2" charset="-122"/>
                        </a:rPr>
                        <a:t>ψ</a:t>
                      </a: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Belle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dirty="0" smtClean="0">
                          <a:ln>
                            <a:noFill/>
                          </a:ln>
                          <a:solidFill>
                            <a:srgbClr val="0000CC"/>
                          </a:solidFill>
                          <a:effectLst/>
                          <a:latin typeface="Times New Roman" pitchFamily="18" charset="0"/>
                          <a:ea typeface="宋体" pitchFamily="2" charset="-122"/>
                        </a:rPr>
                        <a:t>η</a:t>
                      </a:r>
                      <a:r>
                        <a:rPr kumimoji="1" lang="en-US" altLang="zh-CN" sz="1800" b="1" i="0" u="none" strike="noStrike" cap="none" normalizeH="0" baseline="-25000" dirty="0" smtClean="0">
                          <a:ln>
                            <a:noFill/>
                          </a:ln>
                          <a:solidFill>
                            <a:srgbClr val="0000CC"/>
                          </a:solidFill>
                          <a:effectLst/>
                          <a:latin typeface="Times New Roman" pitchFamily="18" charset="0"/>
                          <a:ea typeface="宋体" pitchFamily="2" charset="-122"/>
                        </a:rPr>
                        <a:t>c</a:t>
                      </a:r>
                      <a:r>
                        <a:rPr kumimoji="1" lang="en-US" altLang="zh-CN" sz="1800" b="1" i="0" u="none" strike="noStrike" cap="none" normalizeH="0" baseline="0" dirty="0" smtClean="0">
                          <a:ln>
                            <a:noFill/>
                          </a:ln>
                          <a:solidFill>
                            <a:srgbClr val="0000CC"/>
                          </a:solidFill>
                          <a:effectLst/>
                          <a:latin typeface="Arial"/>
                          <a:ea typeface="宋体" pitchFamily="2" charset="-122"/>
                        </a:rPr>
                        <a:t>’’</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Y(3940)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600" b="1" i="0" u="none" strike="noStrike" cap="none" normalizeH="0" baseline="0" smtClean="0">
                          <a:ln>
                            <a:noFill/>
                          </a:ln>
                          <a:solidFill>
                            <a:srgbClr val="0000CC"/>
                          </a:solidFill>
                          <a:effectLst/>
                          <a:latin typeface="Times New Roman" pitchFamily="18" charset="0"/>
                          <a:ea typeface="宋体" pitchFamily="2" charset="-122"/>
                        </a:rPr>
                        <a:t>ω</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J/</a:t>
                      </a:r>
                      <a:r>
                        <a:rPr kumimoji="1" lang="el-GR" sz="1800" b="1" i="0" u="none" strike="noStrike" cap="none" normalizeH="0" baseline="0" smtClean="0">
                          <a:ln>
                            <a:noFill/>
                          </a:ln>
                          <a:solidFill>
                            <a:srgbClr val="0000CC"/>
                          </a:solidFill>
                          <a:effectLst/>
                          <a:latin typeface="Times New Roman" pitchFamily="18" charset="0"/>
                          <a:ea typeface="宋体" pitchFamily="2" charset="-122"/>
                        </a:rPr>
                        <a:t>ψ</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 </a:t>
                      </a:r>
                      <a:r>
                        <a:rPr kumimoji="1" lang="en-US" altLang="zh-CN" sz="1400" b="1" i="0" u="none" strike="noStrike" cap="none" normalizeH="0" baseline="0" smtClean="0">
                          <a:ln>
                            <a:noFill/>
                          </a:ln>
                          <a:solidFill>
                            <a:srgbClr val="0000CC"/>
                          </a:solidFill>
                          <a:effectLst/>
                          <a:latin typeface="Times New Roman" pitchFamily="18" charset="0"/>
                          <a:ea typeface="宋体" pitchFamily="2" charset="-122"/>
                        </a:rPr>
                        <a:t>(not DD</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Belle/</a:t>
                      </a:r>
                      <a:r>
                        <a:rPr kumimoji="1" lang="en-US" altLang="zh-CN" sz="1400" b="1" i="0" u="none" strike="noStrike" cap="none" normalizeH="0" baseline="0" dirty="0" err="1" smtClean="0">
                          <a:ln>
                            <a:noFill/>
                          </a:ln>
                          <a:solidFill>
                            <a:srgbClr val="0000CC"/>
                          </a:solidFill>
                          <a:effectLst/>
                          <a:latin typeface="Times New Roman" pitchFamily="18" charset="0"/>
                          <a:ea typeface="宋体" pitchFamily="2" charset="-122"/>
                        </a:rPr>
                        <a:t>BaBar</a:t>
                      </a:r>
                      <a:endPar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GB" sz="1800" b="1"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Y(4140)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altLang="zh-CN" sz="16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J/</a:t>
                      </a:r>
                      <a:r>
                        <a:rPr kumimoji="1" lang="el-GR" sz="1800" b="1" i="0" u="none" strike="noStrike" cap="none" normalizeH="0" baseline="0" smtClean="0">
                          <a:ln>
                            <a:noFill/>
                          </a:ln>
                          <a:solidFill>
                            <a:srgbClr val="0000CC"/>
                          </a:solidFill>
                          <a:effectLst/>
                          <a:latin typeface="Times New Roman" pitchFamily="18" charset="0"/>
                          <a:ea typeface="宋体" pitchFamily="2" charset="-122"/>
                        </a:rPr>
                        <a:t>ψ</a:t>
                      </a:r>
                      <a:endParaRPr kumimoji="1" lang="en-US" altLang="zh-CN" sz="1800" b="1"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CDF &amp; CMS  &amp; </a:t>
                      </a:r>
                      <a:r>
                        <a:rPr kumimoji="1" lang="en-US" altLang="zh-CN" sz="1400" b="1" i="0" u="none" strike="noStrike" cap="none" normalizeH="0" baseline="0" dirty="0" err="1" smtClean="0">
                          <a:ln>
                            <a:noFill/>
                          </a:ln>
                          <a:solidFill>
                            <a:srgbClr val="0000CC"/>
                          </a:solidFill>
                          <a:effectLst/>
                          <a:latin typeface="Times New Roman" pitchFamily="18" charset="0"/>
                          <a:ea typeface="宋体" pitchFamily="2" charset="-122"/>
                        </a:rPr>
                        <a:t>BaBar</a:t>
                      </a:r>
                      <a:endPar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000" b="1" i="0" u="none" strike="noStrike" cap="none" normalizeH="0" baseline="0" smtClean="0">
                          <a:ln>
                            <a:noFill/>
                          </a:ln>
                          <a:solidFill>
                            <a:srgbClr val="0000CC"/>
                          </a:solidFill>
                          <a:effectLst/>
                          <a:latin typeface="Times New Roman" pitchFamily="18" charset="0"/>
                          <a:ea typeface="宋体" pitchFamily="2" charset="-122"/>
                        </a:rPr>
                        <a:t>c</a:t>
                      </a:r>
                      <a:r>
                        <a:rPr kumimoji="1" lang="en-GB" altLang="zh-CN" sz="2000" b="1" i="0" u="sng" strike="noStrike" cap="none" normalizeH="0" baseline="0" smtClean="0">
                          <a:ln>
                            <a:noFill/>
                          </a:ln>
                          <a:solidFill>
                            <a:srgbClr val="0000CC"/>
                          </a:solidFill>
                          <a:effectLst/>
                          <a:latin typeface="Times New Roman" pitchFamily="18" charset="0"/>
                          <a:ea typeface="宋体" pitchFamily="2" charset="-122"/>
                        </a:rPr>
                        <a:t>c</a:t>
                      </a:r>
                      <a:r>
                        <a:rPr kumimoji="1" lang="en-GB" altLang="zh-CN" sz="2000" b="1" i="0" u="none" strike="noStrike" cap="none" normalizeH="0" baseline="0" smtClean="0">
                          <a:ln>
                            <a:noFill/>
                          </a:ln>
                          <a:solidFill>
                            <a:srgbClr val="0000CC"/>
                          </a:solidFill>
                          <a:effectLst/>
                          <a:latin typeface="Times New Roman" pitchFamily="18" charset="0"/>
                          <a:ea typeface="宋体" pitchFamily="2" charset="-122"/>
                        </a:rPr>
                        <a:t>s</a:t>
                      </a:r>
                      <a:r>
                        <a:rPr kumimoji="1" lang="en-GB" altLang="zh-CN" sz="2000" b="1" i="0" u="sng" strike="noStrike" cap="none" normalizeH="0" baseline="0" smtClean="0">
                          <a:ln>
                            <a:noFill/>
                          </a:ln>
                          <a:solidFill>
                            <a:srgbClr val="0000CC"/>
                          </a:solidFill>
                          <a:effectLst/>
                          <a:latin typeface="Times New Roman" pitchFamily="18" charset="0"/>
                          <a:ea typeface="宋体" pitchFamily="2" charset="-122"/>
                        </a:rPr>
                        <a:t>s?</a:t>
                      </a:r>
                      <a:endParaRPr kumimoji="1" lang="en-GB" sz="2000" b="1" i="0" u="sng"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X(4160)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0</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D*D* </a:t>
                      </a:r>
                      <a:r>
                        <a:rPr kumimoji="1" lang="en-US" altLang="zh-CN" sz="1400" b="1" i="0" u="none" strike="noStrike" cap="none" normalizeH="0" baseline="0" smtClean="0">
                          <a:ln>
                            <a:noFill/>
                          </a:ln>
                          <a:solidFill>
                            <a:srgbClr val="0000CC"/>
                          </a:solidFill>
                          <a:effectLst/>
                          <a:latin typeface="Times New Roman" pitchFamily="18" charset="0"/>
                          <a:ea typeface="宋体" pitchFamily="2" charset="-122"/>
                        </a:rPr>
                        <a:t>(not DD,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Belle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smtClean="0">
                          <a:ln>
                            <a:noFill/>
                          </a:ln>
                          <a:solidFill>
                            <a:srgbClr val="0000CC"/>
                          </a:solidFill>
                          <a:effectLst/>
                          <a:latin typeface="Times New Roman" pitchFamily="18" charset="0"/>
                          <a:ea typeface="宋体" pitchFamily="2" charset="-122"/>
                        </a:rPr>
                        <a:t>η</a:t>
                      </a:r>
                      <a:r>
                        <a:rPr kumimoji="1" lang="en-US" altLang="zh-CN" sz="1800" b="1" i="0" u="none" strike="noStrike" cap="none" normalizeH="0" baseline="-25000" smtClean="0">
                          <a:ln>
                            <a:noFill/>
                          </a:ln>
                          <a:solidFill>
                            <a:srgbClr val="0000CC"/>
                          </a:solidFill>
                          <a:effectLst/>
                          <a:latin typeface="Times New Roman" pitchFamily="18" charset="0"/>
                          <a:ea typeface="宋体" pitchFamily="2" charset="-122"/>
                        </a:rPr>
                        <a:t>c</a:t>
                      </a:r>
                      <a:r>
                        <a:rPr kumimoji="1" lang="en-US" altLang="zh-CN" sz="1800" b="1" i="0" u="none" strike="noStrike" cap="none" normalizeH="0" baseline="0" smtClean="0">
                          <a:ln>
                            <a:noFill/>
                          </a:ln>
                          <a:solidFill>
                            <a:srgbClr val="0000CC"/>
                          </a:solidFill>
                          <a:effectLst/>
                          <a:latin typeface="Arial"/>
                          <a:ea typeface="宋体" pitchFamily="2" charset="-12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Y(4008)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endPar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~22</a:t>
                      </a:r>
                      <a:r>
                        <a:rPr kumimoji="1" lang="pl-PL" sz="1800" b="1" i="0" u="none" strike="noStrike" cap="none" normalizeH="0" baseline="0" smtClean="0">
                          <a:ln>
                            <a:noFill/>
                          </a:ln>
                          <a:solidFill>
                            <a:srgbClr val="0000CC"/>
                          </a:solidFill>
                          <a:effectLst/>
                          <a:latin typeface="Times New Roman" pitchFamily="18" charset="0"/>
                          <a:ea typeface="宋体" pitchFamily="2" charset="-122"/>
                        </a:rPr>
                        <a:t>0</a:t>
                      </a:r>
                      <a:endParaRPr kumimoji="1" lang="en-US" altLang="zh-CN" sz="1800" b="1"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dirty="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sym typeface="Symbol" pitchFamily="18" charset="2"/>
                        </a:rPr>
                        <a:t>J/</a:t>
                      </a:r>
                      <a:r>
                        <a:rPr kumimoji="1" lang="el-GR" sz="1800" b="1" i="0" u="none" strike="noStrike" cap="none" normalizeH="0" baseline="0" dirty="0" smtClean="0">
                          <a:ln>
                            <a:noFill/>
                          </a:ln>
                          <a:solidFill>
                            <a:srgbClr val="0000CC"/>
                          </a:solidFill>
                          <a:effectLst/>
                          <a:latin typeface="Times New Roman" pitchFamily="18" charset="0"/>
                          <a:ea typeface="宋体" pitchFamily="2" charset="-122"/>
                          <a:sym typeface="Symbol" pitchFamily="18" charset="2"/>
                        </a:rPr>
                        <a:t></a:t>
                      </a:r>
                      <a:endPar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Belle </a:t>
                      </a:r>
                      <a:r>
                        <a:rPr kumimoji="1" lang="pl-PL" sz="1400" b="1" i="0" u="none" strike="noStrike" cap="none" normalizeH="0" baseline="0" dirty="0" smtClean="0">
                          <a:ln>
                            <a:noFill/>
                          </a:ln>
                          <a:solidFill>
                            <a:srgbClr val="0000CC"/>
                          </a:solidFill>
                          <a:effectLst/>
                          <a:latin typeface="Times New Roman" pitchFamily="18" charset="0"/>
                          <a:ea typeface="宋体" pitchFamily="2" charset="-122"/>
                        </a:rPr>
                        <a:t>(not Babar)</a:t>
                      </a:r>
                      <a:endPar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altLang="zh-CN" sz="1800" b="1" i="0" u="none" strike="noStrike" cap="none" normalizeH="0" baseline="0" dirty="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sym typeface="Symbol" pitchFamily="18" charset="2"/>
                        </a:rPr>
                        <a:t>(4040)?</a:t>
                      </a:r>
                      <a:endParaRPr kumimoji="1" lang="en-GB"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Y(4260)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endParaRPr kumimoji="1" lang="en-US" altLang="zh-CN" sz="1800" b="0"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J/</a:t>
                      </a:r>
                      <a:r>
                        <a:rPr kumimoji="1" lang="el-GR"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endParaRPr kumimoji="1" lang="en-US" altLang="zh-CN"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err="1" smtClean="0">
                          <a:ln>
                            <a:noFill/>
                          </a:ln>
                          <a:solidFill>
                            <a:srgbClr val="0000CC"/>
                          </a:solidFill>
                          <a:effectLst/>
                          <a:latin typeface="Times New Roman" pitchFamily="18" charset="0"/>
                          <a:ea typeface="宋体" pitchFamily="2" charset="-122"/>
                        </a:rPr>
                        <a:t>BaBar</a:t>
                      </a: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/CLEO/Belle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err="1" smtClean="0">
                          <a:ln>
                            <a:noFill/>
                          </a:ln>
                          <a:solidFill>
                            <a:srgbClr val="0000CC"/>
                          </a:solidFill>
                          <a:effectLst/>
                          <a:latin typeface="Times New Roman" pitchFamily="18" charset="0"/>
                          <a:ea typeface="宋体" pitchFamily="2" charset="-122"/>
                        </a:rPr>
                        <a:t>c</a:t>
                      </a:r>
                      <a:r>
                        <a:rPr kumimoji="1" lang="en-US" altLang="zh-CN" sz="1800" b="1" i="0" u="sng" strike="noStrike" cap="none" normalizeH="0" baseline="0" dirty="0" err="1" smtClean="0">
                          <a:ln>
                            <a:noFill/>
                          </a:ln>
                          <a:solidFill>
                            <a:srgbClr val="0000CC"/>
                          </a:solidFill>
                          <a:effectLst/>
                          <a:latin typeface="Times New Roman" pitchFamily="18" charset="0"/>
                          <a:ea typeface="宋体" pitchFamily="2" charset="-122"/>
                        </a:rPr>
                        <a:t>c</a:t>
                      </a:r>
                      <a:r>
                        <a:rPr kumimoji="1" lang="en-US" altLang="zh-CN" sz="1800" b="1" i="0" u="none" strike="noStrike" cap="none" normalizeH="0" baseline="0" dirty="0" err="1" smtClean="0">
                          <a:ln>
                            <a:noFill/>
                          </a:ln>
                          <a:solidFill>
                            <a:srgbClr val="0000CC"/>
                          </a:solidFill>
                          <a:effectLst/>
                          <a:latin typeface="Times New Roman" pitchFamily="18" charset="0"/>
                          <a:ea typeface="宋体" pitchFamily="2" charset="-122"/>
                        </a:rPr>
                        <a:t>g</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 hybrid?</a:t>
                      </a:r>
                      <a:endParaRPr kumimoji="1" lang="en-US" altLang="zh-CN" sz="1800" b="0"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X(4350)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altLang="zh-CN" sz="16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600" b="1" i="0" u="none" strike="noStrike" cap="none" normalizeH="0" baseline="0" smtClean="0">
                          <a:ln>
                            <a:noFill/>
                          </a:ln>
                          <a:solidFill>
                            <a:srgbClr val="0000CC"/>
                          </a:solidFill>
                          <a:effectLst/>
                          <a:latin typeface="Times New Roman" pitchFamily="18" charset="0"/>
                          <a:ea typeface="宋体" pitchFamily="2" charset="-122"/>
                          <a:sym typeface="Wingdings" pitchFamily="2" charset="2"/>
                        </a:rPr>
                        <a:t>, </a:t>
                      </a:r>
                      <a:r>
                        <a:rPr kumimoji="1" lang="el-GR" altLang="zh-CN" sz="16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J/</a:t>
                      </a:r>
                      <a:r>
                        <a:rPr kumimoji="1" lang="el-GR" sz="1800" b="1" i="0" u="none" strike="noStrike" cap="none" normalizeH="0" baseline="0" smtClean="0">
                          <a:ln>
                            <a:noFill/>
                          </a:ln>
                          <a:solidFill>
                            <a:srgbClr val="0000CC"/>
                          </a:solidFill>
                          <a:effectLst/>
                          <a:latin typeface="Times New Roman" pitchFamily="18" charset="0"/>
                          <a:ea typeface="宋体" pitchFamily="2" charset="-122"/>
                        </a:rPr>
                        <a:t>ψ</a:t>
                      </a:r>
                      <a:endParaRPr kumimoji="1" lang="en-US" altLang="zh-CN" sz="1800" b="1"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Belle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000" b="1" i="0" u="none" strike="noStrike" cap="none" normalizeH="0" baseline="0" smtClean="0">
                          <a:ln>
                            <a:noFill/>
                          </a:ln>
                          <a:solidFill>
                            <a:srgbClr val="0000CC"/>
                          </a:solidFill>
                          <a:effectLst/>
                          <a:latin typeface="Times New Roman" pitchFamily="18" charset="0"/>
                          <a:ea typeface="宋体" pitchFamily="2" charset="-122"/>
                        </a:rPr>
                        <a:t>c</a:t>
                      </a:r>
                      <a:r>
                        <a:rPr kumimoji="1" lang="en-GB" altLang="zh-CN" sz="2000" b="1" i="0" u="sng" strike="noStrike" cap="none" normalizeH="0" baseline="0" smtClean="0">
                          <a:ln>
                            <a:noFill/>
                          </a:ln>
                          <a:solidFill>
                            <a:srgbClr val="0000CC"/>
                          </a:solidFill>
                          <a:effectLst/>
                          <a:latin typeface="Times New Roman" pitchFamily="18" charset="0"/>
                          <a:ea typeface="宋体" pitchFamily="2" charset="-122"/>
                        </a:rPr>
                        <a:t>c</a:t>
                      </a:r>
                      <a:r>
                        <a:rPr kumimoji="1" lang="en-GB" altLang="zh-CN" sz="2000" b="1" i="0" u="none" strike="noStrike" cap="none" normalizeH="0" baseline="0" smtClean="0">
                          <a:ln>
                            <a:noFill/>
                          </a:ln>
                          <a:solidFill>
                            <a:srgbClr val="0000CC"/>
                          </a:solidFill>
                          <a:effectLst/>
                          <a:latin typeface="Times New Roman" pitchFamily="18" charset="0"/>
                          <a:ea typeface="宋体" pitchFamily="2" charset="-122"/>
                        </a:rPr>
                        <a:t>s</a:t>
                      </a:r>
                      <a:r>
                        <a:rPr kumimoji="1" lang="en-GB" altLang="zh-CN" sz="2000" b="1" i="0" u="sng" strike="noStrike" cap="none" normalizeH="0" baseline="0" smtClean="0">
                          <a:ln>
                            <a:noFill/>
                          </a:ln>
                          <a:solidFill>
                            <a:srgbClr val="0000CC"/>
                          </a:solidFill>
                          <a:effectLst/>
                          <a:latin typeface="Times New Roman" pitchFamily="18" charset="0"/>
                          <a:ea typeface="宋体" pitchFamily="2" charset="-122"/>
                        </a:rPr>
                        <a:t>s?</a:t>
                      </a:r>
                      <a:endParaRPr kumimoji="1" lang="en-GB" sz="1800" b="0"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Y(43</a:t>
                      </a:r>
                      <a:r>
                        <a:rPr kumimoji="1" lang="pl-PL" sz="1800" b="1" i="0" u="none" strike="noStrike" cap="none" normalizeH="0" baseline="0" smtClean="0">
                          <a:ln>
                            <a:noFill/>
                          </a:ln>
                          <a:solidFill>
                            <a:srgbClr val="0000CC"/>
                          </a:solidFill>
                          <a:effectLst/>
                          <a:latin typeface="Times New Roman" pitchFamily="18" charset="0"/>
                          <a:ea typeface="宋体" pitchFamily="2" charset="-122"/>
                        </a:rPr>
                        <a:t>6</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endParaRPr kumimoji="1" lang="en-US" altLang="zh-CN" sz="2400" b="0"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(2S)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err="1" smtClean="0">
                          <a:ln>
                            <a:noFill/>
                          </a:ln>
                          <a:solidFill>
                            <a:srgbClr val="0000CC"/>
                          </a:solidFill>
                          <a:effectLst/>
                          <a:latin typeface="Times New Roman" pitchFamily="18" charset="0"/>
                          <a:ea typeface="宋体" pitchFamily="2" charset="-122"/>
                        </a:rPr>
                        <a:t>BaBar</a:t>
                      </a: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/Belle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GB" sz="1800" b="0"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Y(4660)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endParaRPr kumimoji="1" lang="en-US" altLang="zh-CN" sz="2400" b="0"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sym typeface="Symbol" pitchFamily="18" charset="2"/>
                        </a:rPr>
                        <a:t>(2S), </a:t>
                      </a:r>
                      <a:r>
                        <a:rPr kumimoji="1" lang="el-GR" sz="1800" b="1" i="0" u="none" strike="noStrike" cap="none" normalizeH="0" baseline="0" smtClean="0">
                          <a:ln>
                            <a:noFill/>
                          </a:ln>
                          <a:solidFill>
                            <a:srgbClr val="0000CC"/>
                          </a:solidFill>
                          <a:effectLst/>
                          <a:latin typeface="Times New Roman" pitchFamily="18" charset="0"/>
                          <a:ea typeface="宋体" pitchFamily="2" charset="-122"/>
                        </a:rPr>
                        <a:t>Λ</a:t>
                      </a:r>
                      <a:r>
                        <a:rPr kumimoji="1" lang="en-US" altLang="zh-CN" sz="1800" b="1" i="0" u="none" strike="noStrike" cap="none" normalizeH="0" baseline="-25000" smtClean="0">
                          <a:ln>
                            <a:noFill/>
                          </a:ln>
                          <a:solidFill>
                            <a:srgbClr val="0000CC"/>
                          </a:solidFill>
                          <a:effectLst/>
                          <a:latin typeface="Times New Roman" pitchFamily="18" charset="0"/>
                          <a:ea typeface="宋体" pitchFamily="2" charset="-122"/>
                        </a:rPr>
                        <a:t>c</a:t>
                      </a:r>
                      <a:r>
                        <a:rPr kumimoji="1" lang="el-GR" sz="1800" b="1" i="0" u="none" strike="noStrike" cap="none" normalizeH="0" baseline="0" smtClean="0">
                          <a:ln>
                            <a:noFill/>
                          </a:ln>
                          <a:solidFill>
                            <a:srgbClr val="0000CC"/>
                          </a:solidFill>
                          <a:effectLst/>
                          <a:latin typeface="Times New Roman" pitchFamily="18" charset="0"/>
                          <a:ea typeface="宋体" pitchFamily="2" charset="-122"/>
                        </a:rPr>
                        <a:t>Λ</a:t>
                      </a:r>
                      <a:r>
                        <a:rPr kumimoji="1" lang="en-US" altLang="zh-CN" sz="1800" b="1" i="0" u="none" strike="noStrike" cap="none" normalizeH="0" baseline="-25000" smtClean="0">
                          <a:ln>
                            <a:noFill/>
                          </a:ln>
                          <a:solidFill>
                            <a:srgbClr val="0000CC"/>
                          </a:solidFill>
                          <a:effectLst/>
                          <a:latin typeface="Times New Roman" pitchFamily="18" charset="0"/>
                          <a:ea typeface="宋体" pitchFamily="2" charset="-122"/>
                        </a:rPr>
                        <a:t>c</a:t>
                      </a: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rPr>
                        <a:t>Belle/</a:t>
                      </a:r>
                      <a:r>
                        <a:rPr kumimoji="1" lang="en-US" altLang="zh-CN" sz="1400" b="1" i="0" u="none" strike="noStrike" cap="none" normalizeH="0" baseline="0" dirty="0" err="1" smtClean="0">
                          <a:ln>
                            <a:noFill/>
                          </a:ln>
                          <a:solidFill>
                            <a:srgbClr val="0000CC"/>
                          </a:solidFill>
                          <a:effectLst/>
                          <a:latin typeface="Times New Roman" pitchFamily="18" charset="0"/>
                          <a:ea typeface="宋体" pitchFamily="2" charset="-122"/>
                        </a:rPr>
                        <a:t>BaBar</a:t>
                      </a:r>
                      <a:endParaRPr kumimoji="1" lang="en-US" altLang="zh-CN" sz="14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GB" sz="12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10074" name="Group 122"/>
          <p:cNvGraphicFramePr>
            <a:graphicFrameLocks noGrp="1"/>
          </p:cNvGraphicFramePr>
          <p:nvPr>
            <p:extLst>
              <p:ext uri="{D42A27DB-BD31-4B8C-83A1-F6EECF244321}">
                <p14:modId xmlns:p14="http://schemas.microsoft.com/office/powerpoint/2010/main" val="2101949580"/>
              </p:ext>
            </p:extLst>
          </p:nvPr>
        </p:nvGraphicFramePr>
        <p:xfrm>
          <a:off x="107504" y="4919657"/>
          <a:ext cx="8928992" cy="1878649"/>
        </p:xfrm>
        <a:graphic>
          <a:graphicData uri="http://schemas.openxmlformats.org/drawingml/2006/table">
            <a:tbl>
              <a:tblPr/>
              <a:tblGrid>
                <a:gridCol w="1163638"/>
                <a:gridCol w="636562"/>
                <a:gridCol w="754088"/>
                <a:gridCol w="2414264"/>
                <a:gridCol w="2304256"/>
                <a:gridCol w="1656184"/>
              </a:tblGrid>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Z</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(4430</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~100</a:t>
                      </a:r>
                      <a:endPar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dirty="0" smtClean="0">
                          <a:ln>
                            <a:noFill/>
                          </a:ln>
                          <a:solidFill>
                            <a:srgbClr val="0000CC"/>
                          </a:solidFill>
                          <a:effectLst/>
                          <a:latin typeface="Times New Roman" pitchFamily="18" charset="0"/>
                          <a:ea typeface="宋体" pitchFamily="2" charset="-122"/>
                        </a:rPr>
                        <a:t>ψ</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(2S)</a:t>
                      </a:r>
                      <a:r>
                        <a:rPr kumimoji="1" lang="el-GR" sz="1800" b="1" i="0" u="none" strike="noStrike" cap="none" normalizeH="0" baseline="0" dirty="0" smtClean="0">
                          <a:ln>
                            <a:noFill/>
                          </a:ln>
                          <a:solidFill>
                            <a:srgbClr val="0000CC"/>
                          </a:solidFill>
                          <a:effectLst/>
                          <a:latin typeface="Times New Roman" pitchFamily="18" charset="0"/>
                          <a:ea typeface="宋体" pitchFamily="2" charset="-122"/>
                        </a:rPr>
                        <a:t>π</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rPr>
                        <a:t>Belle/</a:t>
                      </a:r>
                      <a:r>
                        <a:rPr kumimoji="1" lang="en-US" altLang="zh-CN" sz="1600" b="1" i="0" u="none" strike="noStrike" cap="none" normalizeH="0" baseline="0" dirty="0" err="1" smtClean="0">
                          <a:ln>
                            <a:noFill/>
                          </a:ln>
                          <a:solidFill>
                            <a:srgbClr val="0000CC"/>
                          </a:solidFill>
                          <a:effectLst/>
                          <a:latin typeface="Times New Roman" pitchFamily="18" charset="0"/>
                          <a:ea typeface="宋体" pitchFamily="2" charset="-122"/>
                        </a:rPr>
                        <a:t>LHCb</a:t>
                      </a:r>
                      <a:endPar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4</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quark?</a:t>
                      </a:r>
                      <a:endPar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smtClean="0">
                          <a:ln>
                            <a:noFill/>
                          </a:ln>
                          <a:solidFill>
                            <a:srgbClr val="0000CC"/>
                          </a:solidFill>
                          <a:effectLst/>
                          <a:latin typeface="Times New Roman" pitchFamily="18" charset="0"/>
                          <a:ea typeface="宋体" pitchFamily="2" charset="-122"/>
                        </a:rPr>
                        <a:t>Z</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smtClean="0">
                          <a:ln>
                            <a:noFill/>
                          </a:ln>
                          <a:solidFill>
                            <a:srgbClr val="0000CC"/>
                          </a:solidFill>
                          <a:effectLst/>
                          <a:latin typeface="Times New Roman" pitchFamily="18" charset="0"/>
                          <a:ea typeface="宋体" pitchFamily="2" charset="-122"/>
                        </a:rPr>
                        <a:t>(4050)</a:t>
                      </a:r>
                      <a:endParaRPr kumimoji="1" lang="en-US" altLang="zh-CN" sz="1800" b="1"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80</a:t>
                      </a:r>
                      <a:endPar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smtClean="0">
                          <a:ln>
                            <a:noFill/>
                          </a:ln>
                          <a:solidFill>
                            <a:srgbClr val="0000CC"/>
                          </a:solidFill>
                          <a:effectLst/>
                          <a:latin typeface="Times New Roman" pitchFamily="18" charset="0"/>
                          <a:ea typeface="宋体" pitchFamily="2" charset="-122"/>
                        </a:rPr>
                        <a:t>χ</a:t>
                      </a:r>
                      <a:r>
                        <a:rPr kumimoji="1" lang="en-US" altLang="zh-CN" sz="1800" b="1" i="0" u="none" strike="noStrike" cap="none" normalizeH="0" baseline="-25000" smtClean="0">
                          <a:ln>
                            <a:noFill/>
                          </a:ln>
                          <a:solidFill>
                            <a:srgbClr val="0000CC"/>
                          </a:solidFill>
                          <a:effectLst/>
                          <a:latin typeface="Times New Roman" pitchFamily="18" charset="0"/>
                          <a:ea typeface="宋体" pitchFamily="2" charset="-122"/>
                        </a:rPr>
                        <a:t>c</a:t>
                      </a:r>
                      <a:r>
                        <a:rPr kumimoji="1" lang="pl-PL" sz="1800" b="1" i="0" u="none" strike="noStrike" cap="none" normalizeH="0" baseline="-25000" smtClean="0">
                          <a:ln>
                            <a:noFill/>
                          </a:ln>
                          <a:solidFill>
                            <a:srgbClr val="0000CC"/>
                          </a:solidFill>
                          <a:effectLst/>
                          <a:latin typeface="Times New Roman" pitchFamily="18" charset="0"/>
                          <a:ea typeface="宋体" pitchFamily="2" charset="-122"/>
                        </a:rPr>
                        <a:t>1</a:t>
                      </a:r>
                      <a:r>
                        <a:rPr kumimoji="1" lang="el-GR" sz="1800" b="1" i="0" u="none" strike="noStrike" cap="none" normalizeH="0" baseline="0" smtClean="0">
                          <a:ln>
                            <a:noFill/>
                          </a:ln>
                          <a:solidFill>
                            <a:srgbClr val="0000CC"/>
                          </a:solidFill>
                          <a:effectLst/>
                          <a:latin typeface="Times New Roman" pitchFamily="18" charset="0"/>
                          <a:ea typeface="宋体" pitchFamily="2" charset="-122"/>
                        </a:rPr>
                        <a:t>π</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endParaRPr kumimoji="1" lang="el-GR" sz="1800" b="1" i="0" u="none" strike="noStrike" cap="none" normalizeH="0" baseline="3000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rPr>
                        <a:t>Belle (not Babar)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4</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quark?</a:t>
                      </a:r>
                      <a:endPar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Z</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(4250)</a:t>
                      </a:r>
                      <a:endPar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smtClean="0">
                          <a:ln>
                            <a:noFill/>
                          </a:ln>
                          <a:solidFill>
                            <a:srgbClr val="0000CC"/>
                          </a:solidFill>
                          <a:effectLst/>
                          <a:latin typeface="Times New Roman" pitchFamily="18" charset="0"/>
                          <a:ea typeface="宋体" pitchFamily="2" charset="-122"/>
                        </a:rPr>
                        <a:t>180</a:t>
                      </a:r>
                      <a:endParaRPr kumimoji="1" lang="en-US" altLang="zh-CN" sz="1800" b="1" i="0" u="none" strike="noStrike" cap="none" normalizeH="0" baseline="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l-GR" sz="1800" b="1" i="0" u="none" strike="noStrike" cap="none" normalizeH="0" baseline="0" smtClean="0">
                          <a:ln>
                            <a:noFill/>
                          </a:ln>
                          <a:solidFill>
                            <a:srgbClr val="0000CC"/>
                          </a:solidFill>
                          <a:effectLst/>
                          <a:latin typeface="Times New Roman" pitchFamily="18" charset="0"/>
                          <a:ea typeface="宋体" pitchFamily="2" charset="-122"/>
                        </a:rPr>
                        <a:t>χ</a:t>
                      </a:r>
                      <a:r>
                        <a:rPr kumimoji="1" lang="en-US" altLang="zh-CN" sz="1800" b="1" i="0" u="none" strike="noStrike" cap="none" normalizeH="0" baseline="-25000" smtClean="0">
                          <a:ln>
                            <a:noFill/>
                          </a:ln>
                          <a:solidFill>
                            <a:srgbClr val="0000CC"/>
                          </a:solidFill>
                          <a:effectLst/>
                          <a:latin typeface="Times New Roman" pitchFamily="18" charset="0"/>
                          <a:ea typeface="宋体" pitchFamily="2" charset="-122"/>
                        </a:rPr>
                        <a:t>c</a:t>
                      </a:r>
                      <a:r>
                        <a:rPr kumimoji="1" lang="pl-PL" sz="1800" b="1" i="0" u="none" strike="noStrike" cap="none" normalizeH="0" baseline="-25000" smtClean="0">
                          <a:ln>
                            <a:noFill/>
                          </a:ln>
                          <a:solidFill>
                            <a:srgbClr val="0000CC"/>
                          </a:solidFill>
                          <a:effectLst/>
                          <a:latin typeface="Times New Roman" pitchFamily="18" charset="0"/>
                          <a:ea typeface="宋体" pitchFamily="2" charset="-122"/>
                        </a:rPr>
                        <a:t>1</a:t>
                      </a:r>
                      <a:r>
                        <a:rPr kumimoji="1" lang="el-GR" sz="1800" b="1" i="0" u="none" strike="noStrike" cap="none" normalizeH="0" baseline="0" smtClean="0">
                          <a:ln>
                            <a:noFill/>
                          </a:ln>
                          <a:solidFill>
                            <a:srgbClr val="0000CC"/>
                          </a:solidFill>
                          <a:effectLst/>
                          <a:latin typeface="Times New Roman" pitchFamily="18" charset="0"/>
                          <a:ea typeface="宋体" pitchFamily="2" charset="-122"/>
                        </a:rPr>
                        <a:t>π</a:t>
                      </a:r>
                      <a:r>
                        <a:rPr kumimoji="1" lang="en-US" altLang="zh-CN" sz="1800" b="1" i="0" u="none" strike="noStrike" cap="none" normalizeH="0" baseline="3000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rPr>
                        <a:t>Belle (not Babar)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4</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quark?</a:t>
                      </a:r>
                      <a:endParaRPr kumimoji="1" lang="en-GB"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Z</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en-US" sz="1800" b="1" i="0" u="none" strike="noStrike" cap="none" normalizeH="0" baseline="0" dirty="0" smtClean="0">
                          <a:ln>
                            <a:noFill/>
                          </a:ln>
                          <a:solidFill>
                            <a:srgbClr val="0000CC"/>
                          </a:solidFill>
                          <a:effectLst/>
                          <a:latin typeface="Times New Roman" pitchFamily="18" charset="0"/>
                          <a:ea typeface="宋体" pitchFamily="2" charset="-122"/>
                        </a:rPr>
                        <a:t>3900</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1</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en-US" sz="1800" b="1" i="0" u="none" strike="noStrike" cap="none" normalizeH="0" baseline="0" dirty="0" smtClean="0">
                          <a:ln>
                            <a:noFill/>
                          </a:ln>
                          <a:solidFill>
                            <a:srgbClr val="0000CC"/>
                          </a:solidFill>
                          <a:effectLst/>
                          <a:latin typeface="Times New Roman" pitchFamily="18" charset="0"/>
                          <a:ea typeface="宋体" pitchFamily="2" charset="-122"/>
                        </a:rPr>
                        <a:t>40</a:t>
                      </a:r>
                      <a:endPar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1800" b="1" i="0" u="none" strike="noStrike" cap="none" normalizeH="0" baseline="0" dirty="0" smtClean="0">
                          <a:ln>
                            <a:noFill/>
                          </a:ln>
                          <a:solidFill>
                            <a:srgbClr val="0000CC"/>
                          </a:solidFill>
                          <a:effectLst/>
                          <a:latin typeface="Times New Roman" pitchFamily="18" charset="0"/>
                          <a:ea typeface="宋体" pitchFamily="2" charset="-122"/>
                        </a:rPr>
                        <a:t>J/</a:t>
                      </a:r>
                      <a:r>
                        <a:rPr kumimoji="1" lang="el-GR" sz="1800" b="1" i="0" u="none" strike="noStrike" cap="none" normalizeH="0" baseline="0" dirty="0" smtClean="0">
                          <a:ln>
                            <a:noFill/>
                          </a:ln>
                          <a:solidFill>
                            <a:srgbClr val="0000CC"/>
                          </a:solidFill>
                          <a:effectLst/>
                          <a:latin typeface="Times New Roman" pitchFamily="18" charset="0"/>
                          <a:ea typeface="宋体" pitchFamily="2" charset="-122"/>
                        </a:rPr>
                        <a:t>ψπ</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rPr>
                        <a:t>BESIII/Belle/</a:t>
                      </a:r>
                      <a:r>
                        <a:rPr kumimoji="1" lang="en-US" altLang="zh-CN" sz="1600" b="1" i="0" u="none" strike="noStrike" cap="none" normalizeH="0" baseline="0" dirty="0" err="1" smtClean="0">
                          <a:ln>
                            <a:noFill/>
                          </a:ln>
                          <a:solidFill>
                            <a:srgbClr val="0000CC"/>
                          </a:solidFill>
                          <a:effectLst/>
                          <a:latin typeface="Times New Roman" pitchFamily="18" charset="0"/>
                          <a:ea typeface="宋体" pitchFamily="2" charset="-122"/>
                        </a:rPr>
                        <a:t>CLEOc</a:t>
                      </a:r>
                      <a:endPar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4</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quark?</a:t>
                      </a:r>
                      <a:endParaRPr kumimoji="1" lang="en-US"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Z</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en-US" sz="1800" b="1" i="0" u="none" strike="noStrike" cap="none" normalizeH="0" baseline="0" dirty="0" smtClean="0">
                          <a:ln>
                            <a:noFill/>
                          </a:ln>
                          <a:solidFill>
                            <a:srgbClr val="0000CC"/>
                          </a:solidFill>
                          <a:effectLst/>
                          <a:latin typeface="Times New Roman" pitchFamily="18" charset="0"/>
                          <a:ea typeface="宋体" pitchFamily="2" charset="-122"/>
                        </a:rPr>
                        <a:t>4020</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30000" dirty="0" smtClean="0">
                          <a:ln>
                            <a:noFill/>
                          </a:ln>
                          <a:solidFill>
                            <a:srgbClr val="0000CC"/>
                          </a:solidFill>
                          <a:effectLst/>
                          <a:latin typeface="Times New Roman" pitchFamily="18" charset="0"/>
                          <a:ea typeface="宋体" pitchFamily="2" charset="-122"/>
                        </a:rPr>
                        <a:t>?</a:t>
                      </a:r>
                      <a:endPar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en-US" sz="1800" b="1" i="0" u="none" strike="noStrike" cap="none" normalizeH="0" baseline="0" dirty="0" smtClean="0">
                          <a:ln>
                            <a:noFill/>
                          </a:ln>
                          <a:solidFill>
                            <a:srgbClr val="0000CC"/>
                          </a:solidFill>
                          <a:effectLst/>
                          <a:latin typeface="Times New Roman" pitchFamily="18" charset="0"/>
                          <a:ea typeface="宋体" pitchFamily="2" charset="-122"/>
                        </a:rPr>
                        <a:t>10</a:t>
                      </a:r>
                      <a:endPar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1800" b="1" i="0" u="none" strike="noStrike" cap="none" normalizeH="0" baseline="0" dirty="0" err="1" smtClean="0">
                          <a:ln>
                            <a:noFill/>
                          </a:ln>
                          <a:solidFill>
                            <a:srgbClr val="0000CC"/>
                          </a:solidFill>
                          <a:effectLst/>
                          <a:latin typeface="Times New Roman" pitchFamily="18" charset="0"/>
                          <a:ea typeface="宋体" pitchFamily="2" charset="-122"/>
                        </a:rPr>
                        <a:t>h</a:t>
                      </a:r>
                      <a:r>
                        <a:rPr kumimoji="1" lang="en-US" sz="1800" b="1" i="0" u="none" strike="noStrike" cap="none" normalizeH="0" baseline="-25000" dirty="0" err="1" smtClean="0">
                          <a:ln>
                            <a:noFill/>
                          </a:ln>
                          <a:solidFill>
                            <a:srgbClr val="0000CC"/>
                          </a:solidFill>
                          <a:effectLst/>
                          <a:latin typeface="Times New Roman" pitchFamily="18" charset="0"/>
                          <a:ea typeface="宋体" pitchFamily="2" charset="-122"/>
                        </a:rPr>
                        <a:t>c</a:t>
                      </a:r>
                      <a:r>
                        <a:rPr kumimoji="1" lang="el-GR" sz="1800" b="1" i="0" u="none" strike="noStrike" cap="none" normalizeH="0" baseline="0" dirty="0" smtClean="0">
                          <a:ln>
                            <a:noFill/>
                          </a:ln>
                          <a:solidFill>
                            <a:srgbClr val="0000CC"/>
                          </a:solidFill>
                          <a:effectLst/>
                          <a:latin typeface="Times New Roman" pitchFamily="18" charset="0"/>
                          <a:ea typeface="宋体" pitchFamily="2" charset="-122"/>
                        </a:rPr>
                        <a:t>π</a:t>
                      </a:r>
                      <a:r>
                        <a:rPr kumimoji="1" lang="en-US" altLang="zh-CN" sz="1800" b="1" i="0" u="none" strike="noStrike" cap="none" normalizeH="0" baseline="30000" dirty="0" smtClean="0">
                          <a:ln>
                            <a:noFill/>
                          </a:ln>
                          <a:solidFill>
                            <a:srgbClr val="0000CC"/>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rgbClr val="0000CC"/>
                          </a:solidFill>
                          <a:effectLst/>
                          <a:latin typeface="Times New Roman" pitchFamily="18" charset="0"/>
                          <a:ea typeface="宋体" pitchFamily="2" charset="-122"/>
                        </a:rPr>
                        <a:t>BESIII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4</a:t>
                      </a:r>
                      <a:r>
                        <a:rPr kumimoji="1" lang="en-US" altLang="zh-CN" sz="1800" b="1" i="0" u="none" strike="noStrike" cap="none" normalizeH="0" baseline="0" dirty="0" smtClean="0">
                          <a:ln>
                            <a:noFill/>
                          </a:ln>
                          <a:solidFill>
                            <a:srgbClr val="0000CC"/>
                          </a:solidFill>
                          <a:effectLst/>
                          <a:latin typeface="Times New Roman" pitchFamily="18" charset="0"/>
                          <a:ea typeface="宋体" pitchFamily="2" charset="-122"/>
                        </a:rPr>
                        <a:t>-</a:t>
                      </a:r>
                      <a:r>
                        <a:rPr kumimoji="1" lang="pl-PL" sz="1800" b="1" i="0" u="none" strike="noStrike" cap="none" normalizeH="0" baseline="0" dirty="0" smtClean="0">
                          <a:ln>
                            <a:noFill/>
                          </a:ln>
                          <a:solidFill>
                            <a:srgbClr val="0000CC"/>
                          </a:solidFill>
                          <a:effectLst/>
                          <a:latin typeface="Times New Roman" pitchFamily="18" charset="0"/>
                          <a:ea typeface="宋体" pitchFamily="2" charset="-122"/>
                        </a:rPr>
                        <a:t>quark?</a:t>
                      </a:r>
                      <a:endParaRPr kumimoji="1" lang="en-US" sz="1800" b="1" i="0" u="none" strike="noStrike" cap="none" normalizeH="0" baseline="0" dirty="0" smtClean="0">
                        <a:ln>
                          <a:noFill/>
                        </a:ln>
                        <a:solidFill>
                          <a:srgbClr val="0000CC"/>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0072" name="Rectangle 120"/>
          <p:cNvSpPr>
            <a:spLocks noChangeArrowheads="1"/>
          </p:cNvSpPr>
          <p:nvPr/>
        </p:nvSpPr>
        <p:spPr bwMode="auto">
          <a:xfrm>
            <a:off x="3263981" y="20874"/>
            <a:ext cx="2781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smtClean="0">
                <a:solidFill>
                  <a:srgbClr val="000000"/>
                </a:solidFill>
                <a:effectLst>
                  <a:outerShdw blurRad="38100" dist="38100" dir="2700000" algn="tl">
                    <a:srgbClr val="C0C0C0"/>
                  </a:outerShdw>
                </a:effectLst>
                <a:cs typeface="Arial" charset="0"/>
              </a:rPr>
              <a:t>XYZ particles</a:t>
            </a:r>
            <a:endParaRPr lang="en-US" altLang="zh-CN" sz="3200" b="1" dirty="0">
              <a:solidFill>
                <a:srgbClr val="000000"/>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36336032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fld id="{C835C599-AF37-4AD1-B4B4-B7208E1602B6}" type="slidenum">
              <a:rPr lang="en-US" altLang="zh-CN">
                <a:solidFill>
                  <a:srgbClr val="000000"/>
                </a:solidFill>
              </a:rPr>
              <a:pPr/>
              <a:t>16</a:t>
            </a:fld>
            <a:endParaRPr lang="en-US" altLang="zh-CN">
              <a:solidFill>
                <a:srgbClr val="000000"/>
              </a:solidFill>
            </a:endParaRPr>
          </a:p>
        </p:txBody>
      </p:sp>
      <p:sp>
        <p:nvSpPr>
          <p:cNvPr id="114690" name="Rectangle 2"/>
          <p:cNvSpPr>
            <a:spLocks noGrp="1" noChangeArrowheads="1"/>
          </p:cNvSpPr>
          <p:nvPr>
            <p:ph type="title"/>
          </p:nvPr>
        </p:nvSpPr>
        <p:spPr>
          <a:xfrm>
            <a:off x="685800" y="115888"/>
            <a:ext cx="7772400" cy="792162"/>
          </a:xfrm>
        </p:spPr>
        <p:txBody>
          <a:bodyPr/>
          <a:lstStyle/>
          <a:p>
            <a:r>
              <a:rPr lang="en-US" altLang="zh-CN">
                <a:solidFill>
                  <a:srgbClr val="0000FF"/>
                </a:solidFill>
              </a:rPr>
              <a:t>R values/</a:t>
            </a:r>
            <a:r>
              <a:rPr lang="en-US" altLang="zh-CN">
                <a:solidFill>
                  <a:srgbClr val="0000FF"/>
                </a:solidFill>
                <a:sym typeface="Symbol" pitchFamily="18" charset="2"/>
              </a:rPr>
              <a:t> states/Y states</a:t>
            </a:r>
            <a:endParaRPr lang="en-US" altLang="zh-CN">
              <a:solidFill>
                <a:srgbClr val="0000FF"/>
              </a:solidFill>
            </a:endParaRPr>
          </a:p>
        </p:txBody>
      </p:sp>
      <p:pic>
        <p:nvPicPr>
          <p:cNvPr id="114691" name="Picture 3"/>
          <p:cNvPicPr>
            <a:picLocks noChangeAspect="1" noChangeArrowheads="1"/>
          </p:cNvPicPr>
          <p:nvPr/>
        </p:nvPicPr>
        <p:blipFill>
          <a:blip r:embed="rId4">
            <a:extLst>
              <a:ext uri="{28A0092B-C50C-407E-A947-70E740481C1C}">
                <a14:useLocalDpi xmlns:a14="http://schemas.microsoft.com/office/drawing/2010/main" val="0"/>
              </a:ext>
            </a:extLst>
          </a:blip>
          <a:srcRect t="32405" r="-79" b="36203"/>
          <a:stretch>
            <a:fillRect/>
          </a:stretch>
        </p:blipFill>
        <p:spPr bwMode="auto">
          <a:xfrm>
            <a:off x="0" y="2060575"/>
            <a:ext cx="9067800"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Text Box 4"/>
          <p:cNvSpPr txBox="1">
            <a:spLocks noChangeArrowheads="1"/>
          </p:cNvSpPr>
          <p:nvPr/>
        </p:nvSpPr>
        <p:spPr bwMode="auto">
          <a:xfrm>
            <a:off x="684212" y="5715253"/>
            <a:ext cx="83835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800" dirty="0" smtClean="0">
                <a:solidFill>
                  <a:srgbClr val="FF0000"/>
                </a:solidFill>
                <a:latin typeface="Arial Unicode MS" pitchFamily="34" charset="-122"/>
                <a:ea typeface="Arial Unicode MS" pitchFamily="34" charset="-122"/>
                <a:cs typeface="Arial Unicode MS" pitchFamily="34" charset="-122"/>
              </a:rPr>
              <a:t>Information between 4.0 &amp; 4.7 </a:t>
            </a:r>
            <a:r>
              <a:rPr kumimoji="1" lang="en-US" altLang="zh-CN" sz="2800" dirty="0" err="1" smtClean="0">
                <a:solidFill>
                  <a:srgbClr val="FF0000"/>
                </a:solidFill>
                <a:latin typeface="Arial Unicode MS" pitchFamily="34" charset="-122"/>
                <a:ea typeface="Arial Unicode MS" pitchFamily="34" charset="-122"/>
                <a:cs typeface="Arial Unicode MS" pitchFamily="34" charset="-122"/>
              </a:rPr>
              <a:t>GeV</a:t>
            </a:r>
            <a:r>
              <a:rPr kumimoji="1" lang="en-US" altLang="zh-CN" sz="2800" dirty="0" smtClean="0">
                <a:solidFill>
                  <a:srgbClr val="FF0000"/>
                </a:solidFill>
                <a:latin typeface="Arial Unicode MS" pitchFamily="34" charset="-122"/>
                <a:ea typeface="Arial Unicode MS" pitchFamily="34" charset="-122"/>
                <a:cs typeface="Arial Unicode MS" pitchFamily="34" charset="-122"/>
              </a:rPr>
              <a:t> is very limited!</a:t>
            </a:r>
          </a:p>
          <a:p>
            <a:pPr algn="ctr"/>
            <a:r>
              <a:rPr kumimoji="1" lang="en-US" altLang="zh-CN" sz="2800" dirty="0" smtClean="0">
                <a:solidFill>
                  <a:srgbClr val="FF0000"/>
                </a:solidFill>
                <a:latin typeface="Arial Unicode MS" pitchFamily="34" charset="-122"/>
                <a:ea typeface="Arial Unicode MS" pitchFamily="34" charset="-122"/>
                <a:cs typeface="Arial Unicode MS" pitchFamily="34" charset="-122"/>
              </a:rPr>
              <a:t>BESIII can contribute!</a:t>
            </a:r>
            <a:endParaRPr kumimoji="1" lang="en-US" altLang="zh-CN" sz="2800" dirty="0">
              <a:solidFill>
                <a:srgbClr val="FF0000"/>
              </a:solidFill>
              <a:latin typeface="Arial Unicode MS" pitchFamily="34" charset="-122"/>
              <a:ea typeface="Arial Unicode MS" pitchFamily="34" charset="-122"/>
              <a:cs typeface="Arial Unicode MS" pitchFamily="34" charset="-122"/>
            </a:endParaRPr>
          </a:p>
        </p:txBody>
      </p:sp>
      <p:sp>
        <p:nvSpPr>
          <p:cNvPr id="114693" name="Text Box 5"/>
          <p:cNvSpPr txBox="1">
            <a:spLocks noChangeArrowheads="1"/>
          </p:cNvSpPr>
          <p:nvPr/>
        </p:nvSpPr>
        <p:spPr bwMode="auto">
          <a:xfrm>
            <a:off x="7380288" y="2276475"/>
            <a:ext cx="1531937"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rgbClr val="000000"/>
                </a:solidFill>
                <a:latin typeface="Times New Roman" pitchFamily="18" charset="0"/>
              </a:rPr>
              <a:t>From PDG</a:t>
            </a:r>
          </a:p>
        </p:txBody>
      </p:sp>
      <p:graphicFrame>
        <p:nvGraphicFramePr>
          <p:cNvPr id="114699" name="Object 11"/>
          <p:cNvGraphicFramePr>
            <a:graphicFrameLocks noGrp="1" noChangeAspect="1"/>
          </p:cNvGraphicFramePr>
          <p:nvPr>
            <p:ph idx="1"/>
          </p:nvPr>
        </p:nvGraphicFramePr>
        <p:xfrm>
          <a:off x="2787650" y="976313"/>
          <a:ext cx="3584575" cy="1084262"/>
        </p:xfrm>
        <a:graphic>
          <a:graphicData uri="http://schemas.openxmlformats.org/presentationml/2006/ole">
            <mc:AlternateContent xmlns:mc="http://schemas.openxmlformats.org/markup-compatibility/2006">
              <mc:Choice xmlns:v="urn:schemas-microsoft-com:vml" Requires="v">
                <p:oleObj spid="_x0000_s133279" name="公式" r:id="rId5" imgW="1523880" imgH="444240" progId="Equation.3">
                  <p:embed/>
                </p:oleObj>
              </mc:Choice>
              <mc:Fallback>
                <p:oleObj name="公式" r:id="rId5" imgW="152388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650" y="976313"/>
                        <a:ext cx="3584575" cy="1084262"/>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95081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22" y="980728"/>
            <a:ext cx="8919774" cy="5830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116722" y="260648"/>
            <a:ext cx="8892480" cy="640499"/>
          </a:xfrm>
        </p:spPr>
        <p:txBody>
          <a:bodyPr>
            <a:noAutofit/>
          </a:bodyPr>
          <a:lstStyle/>
          <a:p>
            <a:r>
              <a:rPr kumimoji="0" lang="en-US" altLang="zh-CN" sz="3600" dirty="0" smtClean="0">
                <a:solidFill>
                  <a:srgbClr val="002060"/>
                </a:solidFill>
                <a:latin typeface="Arial"/>
                <a:cs typeface="Times New Roman" pitchFamily="18" charset="0"/>
              </a:rPr>
              <a:t>We </a:t>
            </a:r>
            <a:r>
              <a:rPr kumimoji="0" lang="en-US" altLang="zh-CN" sz="3600" dirty="0">
                <a:solidFill>
                  <a:srgbClr val="002060"/>
                </a:solidFill>
                <a:latin typeface="Arial"/>
                <a:cs typeface="Times New Roman" pitchFamily="18" charset="0"/>
              </a:rPr>
              <a:t>collected 5</a:t>
            </a:r>
            <a:r>
              <a:rPr kumimoji="0" lang="en-US" altLang="zh-CN" sz="3600" dirty="0" smtClean="0">
                <a:solidFill>
                  <a:srgbClr val="002060"/>
                </a:solidFill>
                <a:latin typeface="Arial"/>
                <a:cs typeface="Times New Roman" pitchFamily="18" charset="0"/>
              </a:rPr>
              <a:t>/fb above 4 </a:t>
            </a:r>
            <a:r>
              <a:rPr kumimoji="0" lang="en-US" altLang="zh-CN" sz="3600" dirty="0" err="1" smtClean="0">
                <a:solidFill>
                  <a:srgbClr val="002060"/>
                </a:solidFill>
                <a:latin typeface="Arial"/>
                <a:cs typeface="Times New Roman" pitchFamily="18" charset="0"/>
              </a:rPr>
              <a:t>GeV</a:t>
            </a:r>
            <a:endParaRPr lang="zh-CN" altLang="en-US" sz="3600" dirty="0">
              <a:solidFill>
                <a:srgbClr val="002060"/>
              </a:solidFill>
              <a:latin typeface="Arial Unicode MS" pitchFamily="34" charset="-122"/>
              <a:ea typeface="Arial Unicode MS" pitchFamily="34" charset="-122"/>
              <a:cs typeface="Arial Unicode MS" pitchFamily="34" charset="-122"/>
            </a:endParaRPr>
          </a:p>
        </p:txBody>
      </p:sp>
      <p:sp>
        <p:nvSpPr>
          <p:cNvPr id="5" name="TextBox 4"/>
          <p:cNvSpPr txBox="1"/>
          <p:nvPr/>
        </p:nvSpPr>
        <p:spPr>
          <a:xfrm rot="16200000">
            <a:off x="2888471" y="2939954"/>
            <a:ext cx="712055"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4010</a:t>
            </a:r>
            <a:endParaRPr lang="zh-CN" altLang="en-US" dirty="0">
              <a:solidFill>
                <a:srgbClr val="0000FF"/>
              </a:solidFill>
              <a:latin typeface="Comic Sans MS" pitchFamily="66" charset="0"/>
            </a:endParaRPr>
          </a:p>
        </p:txBody>
      </p:sp>
      <p:sp>
        <p:nvSpPr>
          <p:cNvPr id="6" name="TextBox 5"/>
          <p:cNvSpPr txBox="1"/>
          <p:nvPr/>
        </p:nvSpPr>
        <p:spPr>
          <a:xfrm rot="16200000">
            <a:off x="4328631" y="4997640"/>
            <a:ext cx="712055"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4190</a:t>
            </a:r>
            <a:endParaRPr lang="zh-CN" altLang="en-US" dirty="0">
              <a:solidFill>
                <a:srgbClr val="0000FF"/>
              </a:solidFill>
              <a:latin typeface="Comic Sans MS" pitchFamily="66" charset="0"/>
            </a:endParaRPr>
          </a:p>
        </p:txBody>
      </p:sp>
      <p:sp>
        <p:nvSpPr>
          <p:cNvPr id="7" name="TextBox 6"/>
          <p:cNvSpPr txBox="1"/>
          <p:nvPr/>
        </p:nvSpPr>
        <p:spPr>
          <a:xfrm rot="16200000">
            <a:off x="4679378" y="3869034"/>
            <a:ext cx="712055"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4210</a:t>
            </a:r>
            <a:endParaRPr lang="zh-CN" altLang="en-US" dirty="0">
              <a:solidFill>
                <a:srgbClr val="0000FF"/>
              </a:solidFill>
              <a:latin typeface="Comic Sans MS" pitchFamily="66" charset="0"/>
            </a:endParaRPr>
          </a:p>
        </p:txBody>
      </p:sp>
      <p:sp>
        <p:nvSpPr>
          <p:cNvPr id="8" name="TextBox 7"/>
          <p:cNvSpPr txBox="1"/>
          <p:nvPr/>
        </p:nvSpPr>
        <p:spPr>
          <a:xfrm rot="16200000">
            <a:off x="4732952" y="4887557"/>
            <a:ext cx="748924"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4220</a:t>
            </a:r>
            <a:endParaRPr lang="zh-CN" altLang="en-US" dirty="0">
              <a:solidFill>
                <a:srgbClr val="0000FF"/>
              </a:solidFill>
              <a:latin typeface="Comic Sans MS" pitchFamily="66" charset="0"/>
            </a:endParaRPr>
          </a:p>
        </p:txBody>
      </p:sp>
      <p:sp>
        <p:nvSpPr>
          <p:cNvPr id="9" name="TextBox 8"/>
          <p:cNvSpPr txBox="1"/>
          <p:nvPr/>
        </p:nvSpPr>
        <p:spPr>
          <a:xfrm rot="16200000">
            <a:off x="4526220" y="1863220"/>
            <a:ext cx="748924"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4230</a:t>
            </a:r>
            <a:endParaRPr lang="zh-CN" altLang="en-US" dirty="0">
              <a:solidFill>
                <a:srgbClr val="0000FF"/>
              </a:solidFill>
              <a:latin typeface="Comic Sans MS" pitchFamily="66" charset="0"/>
            </a:endParaRPr>
          </a:p>
        </p:txBody>
      </p:sp>
      <p:sp>
        <p:nvSpPr>
          <p:cNvPr id="10" name="TextBox 9"/>
          <p:cNvSpPr txBox="1"/>
          <p:nvPr/>
        </p:nvSpPr>
        <p:spPr>
          <a:xfrm rot="16200000">
            <a:off x="4948976" y="4957033"/>
            <a:ext cx="748924"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4245</a:t>
            </a:r>
            <a:endParaRPr lang="zh-CN" altLang="en-US" dirty="0">
              <a:solidFill>
                <a:srgbClr val="0000FF"/>
              </a:solidFill>
              <a:latin typeface="Comic Sans MS" pitchFamily="66" charset="0"/>
            </a:endParaRPr>
          </a:p>
        </p:txBody>
      </p:sp>
      <p:sp>
        <p:nvSpPr>
          <p:cNvPr id="11" name="TextBox 10"/>
          <p:cNvSpPr txBox="1"/>
          <p:nvPr/>
        </p:nvSpPr>
        <p:spPr>
          <a:xfrm rot="16200000">
            <a:off x="5030276" y="2439284"/>
            <a:ext cx="748924"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4260</a:t>
            </a:r>
            <a:endParaRPr lang="zh-CN" altLang="en-US" dirty="0">
              <a:solidFill>
                <a:srgbClr val="0000FF"/>
              </a:solidFill>
              <a:latin typeface="Comic Sans MS" pitchFamily="66" charset="0"/>
            </a:endParaRPr>
          </a:p>
        </p:txBody>
      </p:sp>
      <p:sp>
        <p:nvSpPr>
          <p:cNvPr id="12" name="TextBox 11"/>
          <p:cNvSpPr txBox="1"/>
          <p:nvPr/>
        </p:nvSpPr>
        <p:spPr>
          <a:xfrm rot="16200000">
            <a:off x="5894372" y="2799325"/>
            <a:ext cx="748924"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4360</a:t>
            </a:r>
            <a:endParaRPr lang="zh-CN" altLang="en-US" dirty="0">
              <a:solidFill>
                <a:srgbClr val="0000FF"/>
              </a:solidFill>
              <a:latin typeface="Comic Sans MS" pitchFamily="66" charset="0"/>
            </a:endParaRPr>
          </a:p>
        </p:txBody>
      </p:sp>
      <p:sp>
        <p:nvSpPr>
          <p:cNvPr id="13" name="TextBox 12"/>
          <p:cNvSpPr txBox="1"/>
          <p:nvPr/>
        </p:nvSpPr>
        <p:spPr>
          <a:xfrm rot="16200000">
            <a:off x="6110396" y="4815549"/>
            <a:ext cx="748924"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4390</a:t>
            </a:r>
            <a:endParaRPr lang="zh-CN" altLang="en-US" dirty="0">
              <a:solidFill>
                <a:srgbClr val="0000FF"/>
              </a:solidFill>
              <a:latin typeface="Comic Sans MS" pitchFamily="66" charset="0"/>
            </a:endParaRPr>
          </a:p>
        </p:txBody>
      </p:sp>
      <p:sp>
        <p:nvSpPr>
          <p:cNvPr id="14" name="TextBox 13"/>
          <p:cNvSpPr txBox="1"/>
          <p:nvPr/>
        </p:nvSpPr>
        <p:spPr>
          <a:xfrm rot="16200000">
            <a:off x="6398429" y="5031572"/>
            <a:ext cx="748922"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4420</a:t>
            </a:r>
            <a:endParaRPr lang="zh-CN" altLang="en-US" dirty="0">
              <a:solidFill>
                <a:srgbClr val="0000FF"/>
              </a:solidFill>
              <a:latin typeface="Comic Sans MS" pitchFamily="66" charset="0"/>
            </a:endParaRPr>
          </a:p>
        </p:txBody>
      </p:sp>
      <p:sp>
        <p:nvSpPr>
          <p:cNvPr id="15" name="TextBox 14"/>
          <p:cNvSpPr txBox="1"/>
          <p:nvPr/>
        </p:nvSpPr>
        <p:spPr>
          <a:xfrm rot="16200000">
            <a:off x="5471468" y="3941042"/>
            <a:ext cx="712055"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4310</a:t>
            </a:r>
            <a:endParaRPr lang="zh-CN" altLang="en-US" dirty="0">
              <a:solidFill>
                <a:srgbClr val="0000FF"/>
              </a:solidFill>
              <a:latin typeface="Comic Sans MS" pitchFamily="66" charset="0"/>
            </a:endParaRPr>
          </a:p>
        </p:txBody>
      </p:sp>
      <p:sp>
        <p:nvSpPr>
          <p:cNvPr id="17" name="灯片编号占位符 16"/>
          <p:cNvSpPr>
            <a:spLocks noGrp="1"/>
          </p:cNvSpPr>
          <p:nvPr>
            <p:ph type="sldNum" sz="quarter" idx="12"/>
          </p:nvPr>
        </p:nvSpPr>
        <p:spPr>
          <a:xfrm>
            <a:off x="7203504" y="6425952"/>
            <a:ext cx="1905000" cy="457200"/>
          </a:xfrm>
        </p:spPr>
        <p:txBody>
          <a:bodyPr/>
          <a:lstStyle/>
          <a:p>
            <a:pPr algn="ctr"/>
            <a:fld id="{4972865B-3338-42B3-82EB-07ABB3E4904D}" type="slidenum">
              <a:rPr lang="en-US" altLang="zh-CN" smtClean="0">
                <a:solidFill>
                  <a:srgbClr val="000000"/>
                </a:solidFill>
              </a:rPr>
              <a:pPr algn="ctr"/>
              <a:t>17</a:t>
            </a:fld>
            <a:endParaRPr lang="en-US" altLang="zh-CN" dirty="0">
              <a:solidFill>
                <a:srgbClr val="000000"/>
              </a:solidFill>
            </a:endParaRPr>
          </a:p>
        </p:txBody>
      </p:sp>
      <p:sp>
        <p:nvSpPr>
          <p:cNvPr id="20" name="TextBox 19"/>
          <p:cNvSpPr txBox="1"/>
          <p:nvPr/>
        </p:nvSpPr>
        <p:spPr>
          <a:xfrm rot="16200000">
            <a:off x="1320449" y="4797114"/>
            <a:ext cx="712055" cy="369332"/>
          </a:xfrm>
          <a:prstGeom prst="rect">
            <a:avLst/>
          </a:prstGeom>
          <a:noFill/>
        </p:spPr>
        <p:txBody>
          <a:bodyPr wrap="square" rtlCol="0">
            <a:spAutoFit/>
          </a:bodyPr>
          <a:lstStyle/>
          <a:p>
            <a:r>
              <a:rPr lang="en-US" altLang="zh-CN" dirty="0" smtClean="0">
                <a:solidFill>
                  <a:srgbClr val="0000FF"/>
                </a:solidFill>
                <a:latin typeface="Comic Sans MS" pitchFamily="66" charset="0"/>
              </a:rPr>
              <a:t>3810</a:t>
            </a:r>
            <a:endParaRPr lang="zh-CN" altLang="en-US" dirty="0">
              <a:solidFill>
                <a:srgbClr val="0000FF"/>
              </a:solidFill>
              <a:latin typeface="Comic Sans MS" pitchFamily="66" charset="0"/>
            </a:endParaRPr>
          </a:p>
        </p:txBody>
      </p:sp>
      <p:sp>
        <p:nvSpPr>
          <p:cNvPr id="21" name="TextBox 20"/>
          <p:cNvSpPr txBox="1"/>
          <p:nvPr/>
        </p:nvSpPr>
        <p:spPr>
          <a:xfrm rot="16200000">
            <a:off x="1892162" y="4713303"/>
            <a:ext cx="832466" cy="369332"/>
          </a:xfrm>
          <a:prstGeom prst="rect">
            <a:avLst/>
          </a:prstGeom>
          <a:noFill/>
        </p:spPr>
        <p:txBody>
          <a:bodyPr wrap="square" rtlCol="0">
            <a:spAutoFit/>
          </a:bodyPr>
          <a:lstStyle/>
          <a:p>
            <a:r>
              <a:rPr lang="en-US" altLang="zh-CN" dirty="0" smtClean="0">
                <a:solidFill>
                  <a:srgbClr val="0000FF"/>
                </a:solidFill>
                <a:latin typeface="Comic Sans MS" pitchFamily="66" charset="0"/>
              </a:rPr>
              <a:t>3900</a:t>
            </a:r>
            <a:endParaRPr lang="zh-CN" altLang="en-US" dirty="0">
              <a:solidFill>
                <a:srgbClr val="0000FF"/>
              </a:solidFill>
              <a:latin typeface="Comic Sans MS" pitchFamily="66" charset="0"/>
            </a:endParaRPr>
          </a:p>
        </p:txBody>
      </p:sp>
      <p:sp>
        <p:nvSpPr>
          <p:cNvPr id="22" name="TextBox 21"/>
          <p:cNvSpPr txBox="1"/>
          <p:nvPr/>
        </p:nvSpPr>
        <p:spPr>
          <a:xfrm rot="16200000">
            <a:off x="3521392" y="4730965"/>
            <a:ext cx="867788"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4090</a:t>
            </a:r>
            <a:endParaRPr lang="zh-CN" altLang="en-US" dirty="0">
              <a:solidFill>
                <a:srgbClr val="0000FF"/>
              </a:solidFill>
              <a:latin typeface="Comic Sans MS" pitchFamily="66" charset="0"/>
            </a:endParaRPr>
          </a:p>
        </p:txBody>
      </p:sp>
      <p:sp>
        <p:nvSpPr>
          <p:cNvPr id="23" name="TextBox 22"/>
          <p:cNvSpPr txBox="1"/>
          <p:nvPr/>
        </p:nvSpPr>
        <p:spPr>
          <a:xfrm rot="16200000">
            <a:off x="6398429" y="2214484"/>
            <a:ext cx="748922"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4420</a:t>
            </a:r>
            <a:endParaRPr lang="zh-CN" altLang="en-US" dirty="0">
              <a:solidFill>
                <a:srgbClr val="0000FF"/>
              </a:solidFill>
              <a:latin typeface="Comic Sans MS" pitchFamily="66" charset="0"/>
            </a:endParaRPr>
          </a:p>
        </p:txBody>
      </p:sp>
      <p:sp>
        <p:nvSpPr>
          <p:cNvPr id="24" name="TextBox 23"/>
          <p:cNvSpPr txBox="1"/>
          <p:nvPr/>
        </p:nvSpPr>
        <p:spPr>
          <a:xfrm rot="16200000">
            <a:off x="6844739" y="3188208"/>
            <a:ext cx="748922"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4470</a:t>
            </a:r>
            <a:endParaRPr lang="zh-CN" altLang="en-US" dirty="0">
              <a:solidFill>
                <a:srgbClr val="0000FF"/>
              </a:solidFill>
              <a:latin typeface="Comic Sans MS" pitchFamily="66" charset="0"/>
            </a:endParaRPr>
          </a:p>
        </p:txBody>
      </p:sp>
      <p:sp>
        <p:nvSpPr>
          <p:cNvPr id="25" name="TextBox 24"/>
          <p:cNvSpPr txBox="1"/>
          <p:nvPr/>
        </p:nvSpPr>
        <p:spPr>
          <a:xfrm rot="16200000">
            <a:off x="7334533" y="3173553"/>
            <a:ext cx="748922"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4530</a:t>
            </a:r>
            <a:endParaRPr lang="zh-CN" altLang="en-US" dirty="0">
              <a:solidFill>
                <a:srgbClr val="0000FF"/>
              </a:solidFill>
              <a:latin typeface="Comic Sans MS" pitchFamily="66" charset="0"/>
            </a:endParaRPr>
          </a:p>
        </p:txBody>
      </p:sp>
      <p:sp>
        <p:nvSpPr>
          <p:cNvPr id="26" name="TextBox 25"/>
          <p:cNvSpPr txBox="1"/>
          <p:nvPr/>
        </p:nvSpPr>
        <p:spPr>
          <a:xfrm rot="16200000">
            <a:off x="7716710" y="5036591"/>
            <a:ext cx="748922"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4575</a:t>
            </a:r>
            <a:endParaRPr lang="zh-CN" altLang="en-US" dirty="0">
              <a:solidFill>
                <a:srgbClr val="0000FF"/>
              </a:solidFill>
              <a:latin typeface="Comic Sans MS" pitchFamily="66" charset="0"/>
            </a:endParaRPr>
          </a:p>
        </p:txBody>
      </p:sp>
      <p:sp>
        <p:nvSpPr>
          <p:cNvPr id="27" name="TextBox 26"/>
          <p:cNvSpPr txBox="1"/>
          <p:nvPr/>
        </p:nvSpPr>
        <p:spPr>
          <a:xfrm rot="16200000">
            <a:off x="7944464" y="1868244"/>
            <a:ext cx="748922" cy="369332"/>
          </a:xfrm>
          <a:prstGeom prst="rect">
            <a:avLst/>
          </a:prstGeom>
          <a:noFill/>
        </p:spPr>
        <p:txBody>
          <a:bodyPr wrap="square" rtlCol="0">
            <a:spAutoFit/>
          </a:bodyPr>
          <a:lstStyle/>
          <a:p>
            <a:r>
              <a:rPr lang="en-US" altLang="zh-CN" dirty="0" smtClean="0">
                <a:solidFill>
                  <a:srgbClr val="0000FF"/>
                </a:solidFill>
                <a:latin typeface="Comic Sans MS" pitchFamily="66" charset="0"/>
              </a:rPr>
              <a:t>4600</a:t>
            </a:r>
            <a:endParaRPr lang="zh-CN" altLang="en-US" dirty="0">
              <a:solidFill>
                <a:srgbClr val="0000FF"/>
              </a:solidFill>
              <a:latin typeface="Comic Sans MS" pitchFamily="66" charset="0"/>
            </a:endParaRPr>
          </a:p>
        </p:txBody>
      </p:sp>
    </p:spTree>
    <p:extLst>
      <p:ext uri="{BB962C8B-B14F-4D97-AF65-F5344CB8AC3E}">
        <p14:creationId xmlns:p14="http://schemas.microsoft.com/office/powerpoint/2010/main" val="162759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722" y="260648"/>
            <a:ext cx="8892480" cy="640499"/>
          </a:xfrm>
        </p:spPr>
        <p:txBody>
          <a:bodyPr>
            <a:noAutofit/>
          </a:bodyPr>
          <a:lstStyle/>
          <a:p>
            <a:r>
              <a:rPr kumimoji="0" lang="en-US" altLang="zh-CN" sz="3600" dirty="0" smtClean="0">
                <a:solidFill>
                  <a:srgbClr val="002060"/>
                </a:solidFill>
                <a:latin typeface="Arial"/>
                <a:cs typeface="Times New Roman" pitchFamily="18" charset="0"/>
              </a:rPr>
              <a:t>We </a:t>
            </a:r>
            <a:r>
              <a:rPr kumimoji="0" lang="en-US" altLang="zh-CN" sz="3600" dirty="0">
                <a:solidFill>
                  <a:srgbClr val="002060"/>
                </a:solidFill>
                <a:latin typeface="Arial"/>
                <a:cs typeface="Times New Roman" pitchFamily="18" charset="0"/>
              </a:rPr>
              <a:t>collected </a:t>
            </a:r>
            <a:r>
              <a:rPr kumimoji="0" lang="en-US" altLang="zh-CN" sz="3600" dirty="0" smtClean="0">
                <a:solidFill>
                  <a:srgbClr val="002060"/>
                </a:solidFill>
                <a:latin typeface="Arial"/>
                <a:cs typeface="Times New Roman" pitchFamily="18" charset="0"/>
              </a:rPr>
              <a:t>0.8/fb at &gt;100 energy points</a:t>
            </a:r>
            <a:endParaRPr lang="zh-CN" altLang="en-US" sz="3600" dirty="0">
              <a:solidFill>
                <a:srgbClr val="002060"/>
              </a:solidFill>
              <a:latin typeface="Arial Unicode MS" pitchFamily="34" charset="-122"/>
              <a:ea typeface="Arial Unicode MS" pitchFamily="34" charset="-122"/>
              <a:cs typeface="Arial Unicode MS" pitchFamily="34" charset="-122"/>
            </a:endParaRPr>
          </a:p>
        </p:txBody>
      </p:sp>
      <p:sp>
        <p:nvSpPr>
          <p:cNvPr id="17" name="灯片编号占位符 16"/>
          <p:cNvSpPr>
            <a:spLocks noGrp="1"/>
          </p:cNvSpPr>
          <p:nvPr>
            <p:ph type="sldNum" sz="quarter" idx="12"/>
          </p:nvPr>
        </p:nvSpPr>
        <p:spPr>
          <a:xfrm>
            <a:off x="7203504" y="6425952"/>
            <a:ext cx="1905000" cy="457200"/>
          </a:xfrm>
        </p:spPr>
        <p:txBody>
          <a:bodyPr/>
          <a:lstStyle/>
          <a:p>
            <a:pPr algn="ctr"/>
            <a:fld id="{4972865B-3338-42B3-82EB-07ABB3E4904D}" type="slidenum">
              <a:rPr lang="en-US" altLang="zh-CN" smtClean="0">
                <a:solidFill>
                  <a:srgbClr val="000000"/>
                </a:solidFill>
              </a:rPr>
              <a:pPr algn="ctr"/>
              <a:t>18</a:t>
            </a:fld>
            <a:endParaRPr lang="en-US" altLang="zh-CN" dirty="0">
              <a:solidFill>
                <a:srgbClr val="000000"/>
              </a:solidFill>
            </a:endParaRPr>
          </a:p>
        </p:txBody>
      </p:sp>
      <p:pic>
        <p:nvPicPr>
          <p:cNvPr id="134146" name="Picture 2" descr="C:\Users\user\Desktop\Lumi-R.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1268760"/>
            <a:ext cx="8518401" cy="514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4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0322"/>
            <a:ext cx="8640960" cy="640499"/>
          </a:xfrm>
        </p:spPr>
        <p:txBody>
          <a:bodyPr>
            <a:normAutofit/>
          </a:bodyPr>
          <a:lstStyle/>
          <a:p>
            <a:r>
              <a:rPr lang="en-US" altLang="zh-CN" sz="3600" dirty="0" smtClean="0">
                <a:solidFill>
                  <a:srgbClr val="002060"/>
                </a:solidFill>
                <a:cs typeface="Times New Roman" pitchFamily="18" charset="0"/>
              </a:rPr>
              <a:t>We’ve done a lot with these samples</a:t>
            </a:r>
            <a:endParaRPr lang="zh-CN" altLang="en-US" sz="3600" dirty="0">
              <a:solidFill>
                <a:srgbClr val="002060"/>
              </a:solidFill>
              <a:cs typeface="Times New Roman" pitchFamily="18" charset="0"/>
            </a:endParaRPr>
          </a:p>
        </p:txBody>
      </p:sp>
      <p:sp>
        <p:nvSpPr>
          <p:cNvPr id="3" name="内容占位符 2"/>
          <p:cNvSpPr>
            <a:spLocks noGrp="1"/>
          </p:cNvSpPr>
          <p:nvPr>
            <p:ph idx="1"/>
          </p:nvPr>
        </p:nvSpPr>
        <p:spPr>
          <a:xfrm>
            <a:off x="107504" y="764704"/>
            <a:ext cx="8964488" cy="6120680"/>
          </a:xfrm>
        </p:spPr>
        <p:txBody>
          <a:bodyPr>
            <a:normAutofit fontScale="92500" lnSpcReduction="10000"/>
          </a:bodyPr>
          <a:lstStyle/>
          <a:p>
            <a:pPr marL="342900" lvl="1" indent="-342900">
              <a:buFontTx/>
              <a:buChar char="•"/>
            </a:pPr>
            <a:r>
              <a:rPr lang="en-US" altLang="zh-CN" dirty="0">
                <a:solidFill>
                  <a:srgbClr val="0000FF"/>
                </a:solidFill>
                <a:cs typeface="Times New Roman" pitchFamily="18" charset="0"/>
              </a:rPr>
              <a:t>Observation of </a:t>
            </a:r>
            <a:r>
              <a:rPr lang="en-US" altLang="zh-CN" dirty="0" err="1" smtClean="0">
                <a:solidFill>
                  <a:srgbClr val="006600"/>
                </a:solidFill>
                <a:cs typeface="Times New Roman" pitchFamily="18" charset="0"/>
              </a:rPr>
              <a:t>Z</a:t>
            </a:r>
            <a:r>
              <a:rPr lang="en-US" altLang="zh-CN" baseline="-25000" dirty="0" err="1" smtClean="0">
                <a:solidFill>
                  <a:srgbClr val="006600"/>
                </a:solidFill>
                <a:cs typeface="Times New Roman" pitchFamily="18" charset="0"/>
              </a:rPr>
              <a:t>c</a:t>
            </a:r>
            <a:r>
              <a:rPr lang="en-US" altLang="zh-CN" dirty="0" smtClean="0">
                <a:solidFill>
                  <a:srgbClr val="006600"/>
                </a:solidFill>
                <a:cs typeface="Times New Roman" pitchFamily="18" charset="0"/>
              </a:rPr>
              <a:t>(3900)</a:t>
            </a:r>
            <a:r>
              <a:rPr lang="en-US" altLang="zh-CN" dirty="0" smtClean="0">
                <a:solidFill>
                  <a:srgbClr val="006600"/>
                </a:solidFill>
                <a:cs typeface="Times New Roman" pitchFamily="18" charset="0"/>
                <a:sym typeface="Wingdings" pitchFamily="2" charset="2"/>
              </a:rPr>
              <a:t></a:t>
            </a:r>
            <a:r>
              <a:rPr lang="en-US" altLang="zh-CN" dirty="0" smtClean="0">
                <a:solidFill>
                  <a:srgbClr val="006600"/>
                </a:solidFill>
                <a:cs typeface="Times New Roman" pitchFamily="18" charset="0"/>
                <a:sym typeface="Symbol"/>
              </a:rPr>
              <a:t></a:t>
            </a:r>
            <a:r>
              <a:rPr lang="en-US" altLang="zh-CN" baseline="30000" dirty="0" smtClean="0">
                <a:solidFill>
                  <a:srgbClr val="006600"/>
                </a:solidFill>
                <a:cs typeface="Times New Roman" pitchFamily="18" charset="0"/>
                <a:sym typeface="Symbol"/>
              </a:rPr>
              <a:t></a:t>
            </a:r>
            <a:r>
              <a:rPr lang="en-US" altLang="zh-CN" dirty="0" smtClean="0">
                <a:solidFill>
                  <a:srgbClr val="006600"/>
                </a:solidFill>
                <a:cs typeface="Times New Roman" pitchFamily="18" charset="0"/>
                <a:sym typeface="Symbol"/>
              </a:rPr>
              <a:t>J/, </a:t>
            </a:r>
            <a:r>
              <a:rPr lang="en-US" altLang="zh-CN" baseline="30000" dirty="0" smtClean="0">
                <a:solidFill>
                  <a:srgbClr val="006600"/>
                </a:solidFill>
                <a:cs typeface="Times New Roman" pitchFamily="18" charset="0"/>
                <a:sym typeface="Symbol"/>
              </a:rPr>
              <a:t>0</a:t>
            </a:r>
            <a:r>
              <a:rPr lang="en-US" altLang="zh-CN" dirty="0" smtClean="0">
                <a:solidFill>
                  <a:srgbClr val="006600"/>
                </a:solidFill>
                <a:cs typeface="Times New Roman" pitchFamily="18" charset="0"/>
                <a:sym typeface="Symbol"/>
              </a:rPr>
              <a:t>J/, DD*</a:t>
            </a:r>
            <a:endParaRPr lang="en-US" altLang="zh-CN" dirty="0" smtClean="0">
              <a:solidFill>
                <a:srgbClr val="006600"/>
              </a:solidFill>
              <a:cs typeface="Times New Roman" pitchFamily="18" charset="0"/>
            </a:endParaRPr>
          </a:p>
          <a:p>
            <a:pPr marL="342900" lvl="1" indent="-342900">
              <a:buFontTx/>
              <a:buChar char="•"/>
            </a:pPr>
            <a:r>
              <a:rPr lang="en-US" altLang="zh-CN" dirty="0">
                <a:solidFill>
                  <a:srgbClr val="0000FF"/>
                </a:solidFill>
                <a:cs typeface="Times New Roman" pitchFamily="18" charset="0"/>
              </a:rPr>
              <a:t>Observation of </a:t>
            </a:r>
            <a:r>
              <a:rPr lang="en-US" altLang="zh-CN" dirty="0" err="1" smtClean="0">
                <a:solidFill>
                  <a:srgbClr val="006600"/>
                </a:solidFill>
                <a:cs typeface="Times New Roman" pitchFamily="18" charset="0"/>
                <a:sym typeface="Wingdings" pitchFamily="2" charset="2"/>
              </a:rPr>
              <a:t>Z</a:t>
            </a:r>
            <a:r>
              <a:rPr lang="en-US" altLang="zh-CN" baseline="-25000" dirty="0" err="1" smtClean="0">
                <a:solidFill>
                  <a:srgbClr val="006600"/>
                </a:solidFill>
                <a:cs typeface="Times New Roman" pitchFamily="18" charset="0"/>
                <a:sym typeface="Wingdings" pitchFamily="2" charset="2"/>
              </a:rPr>
              <a:t>c</a:t>
            </a:r>
            <a:r>
              <a:rPr lang="en-US" altLang="zh-CN" dirty="0" smtClean="0">
                <a:solidFill>
                  <a:srgbClr val="006600"/>
                </a:solidFill>
                <a:cs typeface="Times New Roman" pitchFamily="18" charset="0"/>
                <a:sym typeface="Wingdings" pitchFamily="2" charset="2"/>
              </a:rPr>
              <a:t>(4020)</a:t>
            </a:r>
            <a:r>
              <a:rPr lang="en-US" altLang="zh-CN" dirty="0" smtClean="0">
                <a:solidFill>
                  <a:srgbClr val="006600"/>
                </a:solidFill>
                <a:cs typeface="Times New Roman" pitchFamily="18" charset="0"/>
                <a:sym typeface="Symbol"/>
              </a:rPr>
              <a:t></a:t>
            </a:r>
            <a:r>
              <a:rPr lang="en-US" altLang="zh-CN" baseline="30000" dirty="0" smtClean="0">
                <a:solidFill>
                  <a:srgbClr val="006600"/>
                </a:solidFill>
                <a:cs typeface="Times New Roman" pitchFamily="18" charset="0"/>
                <a:sym typeface="Symbol"/>
              </a:rPr>
              <a:t></a:t>
            </a:r>
            <a:r>
              <a:rPr lang="en-US" altLang="zh-CN" dirty="0" err="1" smtClean="0">
                <a:solidFill>
                  <a:srgbClr val="006600"/>
                </a:solidFill>
                <a:cs typeface="Times New Roman" pitchFamily="18" charset="0"/>
                <a:sym typeface="Symbol"/>
              </a:rPr>
              <a:t>h</a:t>
            </a:r>
            <a:r>
              <a:rPr lang="en-US" altLang="zh-CN" baseline="-25000" dirty="0" err="1" smtClean="0">
                <a:solidFill>
                  <a:srgbClr val="006600"/>
                </a:solidFill>
                <a:cs typeface="Times New Roman" pitchFamily="18" charset="0"/>
                <a:sym typeface="Symbol"/>
              </a:rPr>
              <a:t>c</a:t>
            </a:r>
            <a:r>
              <a:rPr lang="en-US" altLang="zh-CN" dirty="0" smtClean="0">
                <a:solidFill>
                  <a:srgbClr val="006600"/>
                </a:solidFill>
                <a:cs typeface="Times New Roman" pitchFamily="18" charset="0"/>
                <a:sym typeface="Symbol"/>
              </a:rPr>
              <a:t>, </a:t>
            </a:r>
            <a:r>
              <a:rPr lang="en-US" altLang="zh-CN" baseline="30000" dirty="0" smtClean="0">
                <a:solidFill>
                  <a:srgbClr val="006600"/>
                </a:solidFill>
                <a:cs typeface="Times New Roman" pitchFamily="18" charset="0"/>
                <a:sym typeface="Symbol"/>
              </a:rPr>
              <a:t>0</a:t>
            </a:r>
            <a:r>
              <a:rPr lang="en-US" altLang="zh-CN" dirty="0" smtClean="0">
                <a:solidFill>
                  <a:srgbClr val="006600"/>
                </a:solidFill>
                <a:cs typeface="Times New Roman" pitchFamily="18" charset="0"/>
                <a:sym typeface="Symbol"/>
              </a:rPr>
              <a:t>h</a:t>
            </a:r>
            <a:r>
              <a:rPr lang="en-US" altLang="zh-CN" baseline="-25000" dirty="0" smtClean="0">
                <a:solidFill>
                  <a:srgbClr val="006600"/>
                </a:solidFill>
                <a:cs typeface="Times New Roman" pitchFamily="18" charset="0"/>
                <a:sym typeface="Symbol"/>
              </a:rPr>
              <a:t>c</a:t>
            </a:r>
            <a:r>
              <a:rPr lang="en-US" altLang="zh-CN" dirty="0" smtClean="0">
                <a:solidFill>
                  <a:srgbClr val="006600"/>
                </a:solidFill>
                <a:cs typeface="Times New Roman" pitchFamily="18" charset="0"/>
                <a:sym typeface="Symbol"/>
              </a:rPr>
              <a:t>, </a:t>
            </a:r>
            <a:r>
              <a:rPr lang="en-US" altLang="zh-CN" dirty="0" smtClean="0">
                <a:solidFill>
                  <a:srgbClr val="006600"/>
                </a:solidFill>
                <a:cs typeface="Times New Roman" pitchFamily="18" charset="0"/>
                <a:sym typeface="Wingdings" pitchFamily="2" charset="2"/>
              </a:rPr>
              <a:t>D*D*</a:t>
            </a:r>
            <a:endParaRPr lang="en-US" altLang="zh-CN" baseline="-25000" dirty="0">
              <a:solidFill>
                <a:srgbClr val="006600"/>
              </a:solidFill>
              <a:cs typeface="Times New Roman" pitchFamily="18" charset="0"/>
            </a:endParaRPr>
          </a:p>
          <a:p>
            <a:r>
              <a:rPr lang="en-US" altLang="zh-CN" sz="2800" dirty="0">
                <a:solidFill>
                  <a:srgbClr val="0000FF"/>
                </a:solidFill>
                <a:cs typeface="Times New Roman" pitchFamily="18" charset="0"/>
              </a:rPr>
              <a:t>Observation of </a:t>
            </a:r>
            <a:r>
              <a:rPr lang="en-US" altLang="zh-CN" sz="2800" dirty="0" err="1" smtClean="0">
                <a:solidFill>
                  <a:srgbClr val="006600"/>
                </a:solidFill>
                <a:cs typeface="Times New Roman" pitchFamily="18" charset="0"/>
              </a:rPr>
              <a:t>Z</a:t>
            </a:r>
            <a:r>
              <a:rPr lang="en-US" altLang="zh-CN" sz="2800" baseline="-25000" dirty="0" err="1" smtClean="0">
                <a:solidFill>
                  <a:srgbClr val="006600"/>
                </a:solidFill>
                <a:cs typeface="Times New Roman" pitchFamily="18" charset="0"/>
              </a:rPr>
              <a:t>c</a:t>
            </a:r>
            <a:r>
              <a:rPr lang="en-US" altLang="zh-CN" sz="2800" dirty="0" smtClean="0">
                <a:solidFill>
                  <a:srgbClr val="006600"/>
                </a:solidFill>
                <a:cs typeface="Times New Roman" pitchFamily="18" charset="0"/>
              </a:rPr>
              <a:t>(4050)</a:t>
            </a:r>
            <a:r>
              <a:rPr lang="en-US" altLang="zh-CN" sz="2800" dirty="0" smtClean="0">
                <a:solidFill>
                  <a:srgbClr val="006600"/>
                </a:solidFill>
                <a:cs typeface="Times New Roman" pitchFamily="18" charset="0"/>
                <a:sym typeface="Wingdings" pitchFamily="2" charset="2"/>
              </a:rPr>
              <a:t></a:t>
            </a:r>
            <a:r>
              <a:rPr lang="en-US" altLang="zh-CN" sz="2800" dirty="0" smtClean="0">
                <a:solidFill>
                  <a:srgbClr val="006600"/>
                </a:solidFill>
                <a:cs typeface="Times New Roman" pitchFamily="18" charset="0"/>
                <a:sym typeface="Symbol"/>
              </a:rPr>
              <a:t>’,   </a:t>
            </a:r>
            <a:r>
              <a:rPr lang="en-US" altLang="zh-CN" sz="2800" dirty="0" smtClean="0">
                <a:solidFill>
                  <a:srgbClr val="CC00CC"/>
                </a:solidFill>
                <a:cs typeface="Times New Roman" pitchFamily="18" charset="0"/>
                <a:sym typeface="Symbol"/>
              </a:rPr>
              <a:t>Y(4260)</a:t>
            </a:r>
            <a:r>
              <a:rPr lang="en-US" altLang="zh-CN" sz="2800" dirty="0" smtClean="0">
                <a:solidFill>
                  <a:srgbClr val="0000FF"/>
                </a:solidFill>
                <a:cs typeface="Times New Roman" pitchFamily="18" charset="0"/>
                <a:sym typeface="Wingdings" pitchFamily="2" charset="2"/>
              </a:rPr>
              <a:t></a:t>
            </a:r>
            <a:r>
              <a:rPr lang="en-US" altLang="zh-CN" sz="2800" dirty="0" smtClean="0">
                <a:solidFill>
                  <a:srgbClr val="0000FF"/>
                </a:solidFill>
                <a:cs typeface="Times New Roman" pitchFamily="18" charset="0"/>
                <a:sym typeface="Symbol"/>
              </a:rPr>
              <a:t></a:t>
            </a:r>
            <a:r>
              <a:rPr lang="en-US" altLang="zh-CN" sz="2800" u="sng" dirty="0" smtClean="0">
                <a:solidFill>
                  <a:srgbClr val="CC3300"/>
                </a:solidFill>
                <a:cs typeface="Times New Roman" pitchFamily="18" charset="0"/>
                <a:sym typeface="Symbol"/>
              </a:rPr>
              <a:t>X(3872)</a:t>
            </a:r>
          </a:p>
          <a:p>
            <a:r>
              <a:rPr lang="en-US" altLang="zh-CN" sz="2800" dirty="0">
                <a:solidFill>
                  <a:srgbClr val="0000FF"/>
                </a:solidFill>
                <a:cs typeface="Times New Roman" pitchFamily="18" charset="0"/>
              </a:rPr>
              <a:t>Observation of </a:t>
            </a:r>
            <a:r>
              <a:rPr lang="en-US" altLang="zh-CN" sz="2800" dirty="0" smtClean="0">
                <a:solidFill>
                  <a:srgbClr val="003366"/>
                </a:solidFill>
                <a:cs typeface="Times New Roman" pitchFamily="18" charset="0"/>
                <a:sym typeface="Symbol"/>
              </a:rPr>
              <a:t>(1</a:t>
            </a:r>
            <a:r>
              <a:rPr lang="en-US" altLang="zh-CN" sz="2800" baseline="30000" dirty="0" smtClean="0">
                <a:solidFill>
                  <a:srgbClr val="003366"/>
                </a:solidFill>
                <a:cs typeface="Times New Roman" pitchFamily="18" charset="0"/>
                <a:sym typeface="Symbol"/>
              </a:rPr>
              <a:t>3</a:t>
            </a:r>
            <a:r>
              <a:rPr lang="en-US" altLang="zh-CN" sz="2800" dirty="0" smtClean="0">
                <a:solidFill>
                  <a:srgbClr val="003366"/>
                </a:solidFill>
                <a:cs typeface="Times New Roman" pitchFamily="18" charset="0"/>
                <a:sym typeface="Symbol"/>
              </a:rPr>
              <a:t>D</a:t>
            </a:r>
            <a:r>
              <a:rPr lang="en-US" altLang="zh-CN" sz="2800" baseline="-25000" dirty="0" smtClean="0">
                <a:solidFill>
                  <a:srgbClr val="003366"/>
                </a:solidFill>
                <a:cs typeface="Times New Roman" pitchFamily="18" charset="0"/>
                <a:sym typeface="Symbol"/>
              </a:rPr>
              <a:t>2 </a:t>
            </a:r>
            <a:r>
              <a:rPr lang="en-US" altLang="zh-CN" sz="2800" dirty="0" smtClean="0">
                <a:solidFill>
                  <a:srgbClr val="003366"/>
                </a:solidFill>
                <a:cs typeface="Times New Roman" pitchFamily="18" charset="0"/>
                <a:sym typeface="Symbol"/>
              </a:rPr>
              <a:t>)=</a:t>
            </a:r>
            <a:r>
              <a:rPr lang="en-US" altLang="zh-CN" sz="2800" u="sng" dirty="0" smtClean="0">
                <a:solidFill>
                  <a:srgbClr val="CC3300"/>
                </a:solidFill>
                <a:cs typeface="Times New Roman" pitchFamily="18" charset="0"/>
                <a:sym typeface="Symbol"/>
              </a:rPr>
              <a:t>X(3823)</a:t>
            </a:r>
          </a:p>
          <a:p>
            <a:r>
              <a:rPr lang="en-US" altLang="zh-CN" sz="2800" dirty="0" smtClean="0">
                <a:solidFill>
                  <a:srgbClr val="0000FF"/>
                </a:solidFill>
                <a:cs typeface="Times New Roman" pitchFamily="18" charset="0"/>
              </a:rPr>
              <a:t>Observation of </a:t>
            </a:r>
            <a:r>
              <a:rPr lang="en-US" altLang="zh-CN" sz="2800" dirty="0" err="1" smtClean="0">
                <a:solidFill>
                  <a:srgbClr val="003366"/>
                </a:solidFill>
                <a:cs typeface="Times New Roman" pitchFamily="18" charset="0"/>
              </a:rPr>
              <a:t>e</a:t>
            </a:r>
            <a:r>
              <a:rPr lang="en-US" altLang="zh-CN" sz="2800" baseline="30000" dirty="0" err="1" smtClean="0">
                <a:solidFill>
                  <a:srgbClr val="003366"/>
                </a:solidFill>
                <a:cs typeface="Times New Roman" pitchFamily="18" charset="0"/>
              </a:rPr>
              <a:t>+</a:t>
            </a:r>
            <a:r>
              <a:rPr lang="en-US" altLang="zh-CN" sz="2800" dirty="0" err="1" smtClean="0">
                <a:solidFill>
                  <a:srgbClr val="003366"/>
                </a:solidFill>
                <a:cs typeface="Times New Roman" pitchFamily="18" charset="0"/>
              </a:rPr>
              <a:t>e</a:t>
            </a:r>
            <a:r>
              <a:rPr lang="en-US" altLang="zh-CN" sz="2800" baseline="30000" dirty="0" smtClean="0">
                <a:solidFill>
                  <a:srgbClr val="003366"/>
                </a:solidFill>
                <a:cs typeface="Times New Roman" pitchFamily="18" charset="0"/>
              </a:rPr>
              <a:t>-</a:t>
            </a:r>
            <a:r>
              <a:rPr lang="en-US" altLang="zh-CN" sz="2800" dirty="0" smtClean="0">
                <a:solidFill>
                  <a:srgbClr val="003366"/>
                </a:solidFill>
                <a:cs typeface="Times New Roman" pitchFamily="18" charset="0"/>
              </a:rPr>
              <a:t> </a:t>
            </a:r>
            <a:r>
              <a:rPr lang="en-US" altLang="zh-CN" sz="2800" dirty="0" smtClean="0">
                <a:solidFill>
                  <a:srgbClr val="003366"/>
                </a:solidFill>
                <a:cs typeface="Times New Roman" pitchFamily="18" charset="0"/>
                <a:sym typeface="Wingdings" pitchFamily="2" charset="2"/>
              </a:rPr>
              <a:t> </a:t>
            </a:r>
            <a:r>
              <a:rPr lang="en-US" altLang="zh-CN" sz="2800" dirty="0" smtClean="0">
                <a:solidFill>
                  <a:srgbClr val="003366"/>
                </a:solidFill>
                <a:cs typeface="Times New Roman" pitchFamily="18" charset="0"/>
                <a:sym typeface="Symbol"/>
              </a:rPr>
              <a:t></a:t>
            </a:r>
            <a:r>
              <a:rPr lang="en-US" altLang="zh-CN" sz="2800" baseline="-25000" dirty="0" err="1" smtClean="0">
                <a:solidFill>
                  <a:srgbClr val="003366"/>
                </a:solidFill>
                <a:cs typeface="Times New Roman" pitchFamily="18" charset="0"/>
                <a:sym typeface="Symbol"/>
              </a:rPr>
              <a:t>cJ</a:t>
            </a:r>
            <a:r>
              <a:rPr lang="en-US" altLang="zh-CN" sz="2800" dirty="0">
                <a:solidFill>
                  <a:srgbClr val="003366"/>
                </a:solidFill>
                <a:cs typeface="Times New Roman" pitchFamily="18" charset="0"/>
                <a:sym typeface="Symbol"/>
              </a:rPr>
              <a:t>, </a:t>
            </a:r>
            <a:r>
              <a:rPr lang="en-US" altLang="zh-CN" sz="2800" dirty="0" smtClean="0">
                <a:solidFill>
                  <a:srgbClr val="003366"/>
                </a:solidFill>
                <a:cs typeface="Times New Roman" pitchFamily="18" charset="0"/>
                <a:sym typeface="Symbol"/>
              </a:rPr>
              <a:t></a:t>
            </a:r>
            <a:r>
              <a:rPr lang="en-US" altLang="zh-CN" sz="2800" baseline="-25000" dirty="0" err="1">
                <a:solidFill>
                  <a:srgbClr val="003366"/>
                </a:solidFill>
                <a:cs typeface="Times New Roman" pitchFamily="18" charset="0"/>
                <a:sym typeface="Symbol"/>
              </a:rPr>
              <a:t>cJ</a:t>
            </a:r>
            <a:r>
              <a:rPr lang="en-US" altLang="zh-CN" sz="2800" dirty="0">
                <a:solidFill>
                  <a:srgbClr val="003366"/>
                </a:solidFill>
                <a:cs typeface="Times New Roman" pitchFamily="18" charset="0"/>
                <a:sym typeface="Symbol"/>
              </a:rPr>
              <a:t>, </a:t>
            </a:r>
            <a:r>
              <a:rPr lang="en-US" altLang="zh-CN" sz="2800" dirty="0" smtClean="0">
                <a:solidFill>
                  <a:srgbClr val="003366"/>
                </a:solidFill>
                <a:cs typeface="Times New Roman" pitchFamily="18" charset="0"/>
                <a:sym typeface="Symbol"/>
              </a:rPr>
              <a:t></a:t>
            </a:r>
            <a:r>
              <a:rPr lang="en-US" altLang="zh-CN" sz="2800" dirty="0" err="1" smtClean="0">
                <a:solidFill>
                  <a:srgbClr val="003366"/>
                </a:solidFill>
                <a:cs typeface="Times New Roman" pitchFamily="18" charset="0"/>
                <a:sym typeface="Symbol"/>
              </a:rPr>
              <a:t>h</a:t>
            </a:r>
            <a:r>
              <a:rPr lang="en-US" altLang="zh-CN" sz="2800" baseline="-25000" dirty="0" err="1" smtClean="0">
                <a:solidFill>
                  <a:srgbClr val="003366"/>
                </a:solidFill>
                <a:cs typeface="Times New Roman" pitchFamily="18" charset="0"/>
                <a:sym typeface="Symbol"/>
              </a:rPr>
              <a:t>c</a:t>
            </a:r>
            <a:endParaRPr lang="en-US" altLang="zh-CN" sz="2800" dirty="0" smtClean="0">
              <a:solidFill>
                <a:srgbClr val="003366"/>
              </a:solidFill>
              <a:cs typeface="Times New Roman" pitchFamily="18" charset="0"/>
              <a:sym typeface="Symbol"/>
            </a:endParaRPr>
          </a:p>
          <a:p>
            <a:r>
              <a:rPr lang="en-US" altLang="zh-CN" sz="2800" dirty="0" smtClean="0">
                <a:solidFill>
                  <a:srgbClr val="0000FF"/>
                </a:solidFill>
                <a:cs typeface="Times New Roman" pitchFamily="18" charset="0"/>
                <a:sym typeface="Symbol"/>
              </a:rPr>
              <a:t>Observation of </a:t>
            </a:r>
            <a:r>
              <a:rPr lang="en-US" altLang="zh-CN" sz="2800" dirty="0" err="1">
                <a:solidFill>
                  <a:srgbClr val="003366"/>
                </a:solidFill>
                <a:cs typeface="Times New Roman" pitchFamily="18" charset="0"/>
              </a:rPr>
              <a:t>e</a:t>
            </a:r>
            <a:r>
              <a:rPr lang="en-US" altLang="zh-CN" sz="2800" baseline="30000" dirty="0" err="1">
                <a:solidFill>
                  <a:srgbClr val="003366"/>
                </a:solidFill>
                <a:cs typeface="Times New Roman" pitchFamily="18" charset="0"/>
              </a:rPr>
              <a:t>+</a:t>
            </a:r>
            <a:r>
              <a:rPr lang="en-US" altLang="zh-CN" sz="2800" dirty="0" err="1">
                <a:solidFill>
                  <a:srgbClr val="003366"/>
                </a:solidFill>
                <a:cs typeface="Times New Roman" pitchFamily="18" charset="0"/>
              </a:rPr>
              <a:t>e</a:t>
            </a:r>
            <a:r>
              <a:rPr lang="en-US" altLang="zh-CN" sz="2800" baseline="30000" dirty="0">
                <a:solidFill>
                  <a:srgbClr val="003366"/>
                </a:solidFill>
                <a:cs typeface="Times New Roman" pitchFamily="18" charset="0"/>
              </a:rPr>
              <a:t>-</a:t>
            </a:r>
            <a:r>
              <a:rPr lang="en-US" altLang="zh-CN" sz="2800" dirty="0">
                <a:solidFill>
                  <a:srgbClr val="003366"/>
                </a:solidFill>
                <a:cs typeface="Times New Roman" pitchFamily="18" charset="0"/>
              </a:rPr>
              <a:t> </a:t>
            </a:r>
            <a:r>
              <a:rPr lang="en-US" altLang="zh-CN" sz="2800" dirty="0">
                <a:solidFill>
                  <a:srgbClr val="003366"/>
                </a:solidFill>
                <a:cs typeface="Times New Roman" pitchFamily="18" charset="0"/>
                <a:sym typeface="Wingdings" pitchFamily="2" charset="2"/>
              </a:rPr>
              <a:t> </a:t>
            </a:r>
            <a:r>
              <a:rPr lang="en-US" altLang="zh-CN" sz="2800" dirty="0" smtClean="0">
                <a:solidFill>
                  <a:srgbClr val="003366"/>
                </a:solidFill>
                <a:cs typeface="Times New Roman" pitchFamily="18" charset="0"/>
                <a:sym typeface="Symbol"/>
              </a:rPr>
              <a:t>J/, ’J</a:t>
            </a:r>
            <a:r>
              <a:rPr lang="en-US" altLang="zh-CN" sz="2800" dirty="0">
                <a:solidFill>
                  <a:srgbClr val="003366"/>
                </a:solidFill>
                <a:cs typeface="Times New Roman" pitchFamily="18" charset="0"/>
                <a:sym typeface="Symbol"/>
              </a:rPr>
              <a:t>/</a:t>
            </a:r>
            <a:r>
              <a:rPr lang="en-US" altLang="zh-CN" sz="2800" dirty="0" smtClean="0">
                <a:solidFill>
                  <a:srgbClr val="003366"/>
                </a:solidFill>
                <a:cs typeface="Times New Roman" pitchFamily="18" charset="0"/>
                <a:sym typeface="Symbol"/>
              </a:rPr>
              <a:t>, ’ </a:t>
            </a:r>
            <a:endParaRPr lang="en-US" altLang="zh-CN" sz="2800" dirty="0">
              <a:solidFill>
                <a:srgbClr val="003366"/>
              </a:solidFill>
              <a:cs typeface="Times New Roman" pitchFamily="18" charset="0"/>
            </a:endParaRPr>
          </a:p>
          <a:p>
            <a:r>
              <a:rPr lang="en-US" altLang="zh-CN" sz="2800" dirty="0">
                <a:solidFill>
                  <a:srgbClr val="0000FF"/>
                </a:solidFill>
                <a:cs typeface="Times New Roman" pitchFamily="18" charset="0"/>
              </a:rPr>
              <a:t>Observation of </a:t>
            </a:r>
            <a:r>
              <a:rPr lang="en-US" altLang="zh-CN" sz="2800" dirty="0" err="1">
                <a:solidFill>
                  <a:srgbClr val="003366"/>
                </a:solidFill>
                <a:cs typeface="Times New Roman" pitchFamily="18" charset="0"/>
              </a:rPr>
              <a:t>e</a:t>
            </a:r>
            <a:r>
              <a:rPr lang="en-US" altLang="zh-CN" sz="2800" baseline="30000" dirty="0" err="1">
                <a:solidFill>
                  <a:srgbClr val="003366"/>
                </a:solidFill>
                <a:cs typeface="Times New Roman" pitchFamily="18" charset="0"/>
              </a:rPr>
              <a:t>+</a:t>
            </a:r>
            <a:r>
              <a:rPr lang="en-US" altLang="zh-CN" sz="2800" dirty="0" err="1">
                <a:solidFill>
                  <a:srgbClr val="003366"/>
                </a:solidFill>
                <a:cs typeface="Times New Roman" pitchFamily="18" charset="0"/>
              </a:rPr>
              <a:t>e</a:t>
            </a:r>
            <a:r>
              <a:rPr lang="en-US" altLang="zh-CN" sz="2800" baseline="30000" dirty="0">
                <a:solidFill>
                  <a:srgbClr val="003366"/>
                </a:solidFill>
                <a:cs typeface="Times New Roman" pitchFamily="18" charset="0"/>
              </a:rPr>
              <a:t>-</a:t>
            </a:r>
            <a:r>
              <a:rPr lang="en-US" altLang="zh-CN" sz="2800" dirty="0">
                <a:solidFill>
                  <a:srgbClr val="003366"/>
                </a:solidFill>
                <a:cs typeface="Times New Roman" pitchFamily="18" charset="0"/>
              </a:rPr>
              <a:t> </a:t>
            </a:r>
            <a:r>
              <a:rPr lang="en-US" altLang="zh-CN" sz="2800" dirty="0" smtClean="0">
                <a:solidFill>
                  <a:srgbClr val="CC00CC"/>
                </a:solidFill>
                <a:cs typeface="Times New Roman" pitchFamily="18" charset="0"/>
                <a:sym typeface="Wingdings" pitchFamily="2" charset="2"/>
              </a:rPr>
              <a:t></a:t>
            </a:r>
            <a:r>
              <a:rPr lang="en-US" altLang="zh-CN" sz="2800" dirty="0">
                <a:solidFill>
                  <a:srgbClr val="CC00CC"/>
                </a:solidFill>
                <a:cs typeface="Times New Roman" pitchFamily="18" charset="0"/>
                <a:sym typeface="Wingdings" pitchFamily="2" charset="2"/>
              </a:rPr>
              <a:t>KKJ/</a:t>
            </a:r>
            <a:r>
              <a:rPr lang="en-US" altLang="zh-CN" sz="2800" dirty="0" smtClean="0">
                <a:solidFill>
                  <a:srgbClr val="CC00CC"/>
                </a:solidFill>
                <a:cs typeface="Times New Roman" pitchFamily="18" charset="0"/>
                <a:sym typeface="Symbol"/>
              </a:rPr>
              <a:t> possibly from Y(4260)</a:t>
            </a:r>
            <a:endParaRPr lang="en-US" altLang="zh-CN" sz="2800" dirty="0">
              <a:solidFill>
                <a:srgbClr val="CC00CC"/>
              </a:solidFill>
              <a:cs typeface="Times New Roman" pitchFamily="18" charset="0"/>
              <a:sym typeface="Symbol"/>
            </a:endParaRPr>
          </a:p>
          <a:p>
            <a:r>
              <a:rPr lang="en-US" altLang="zh-CN" sz="2800" dirty="0" smtClean="0">
                <a:solidFill>
                  <a:srgbClr val="0000FF"/>
                </a:solidFill>
                <a:cs typeface="Times New Roman" pitchFamily="18" charset="0"/>
              </a:rPr>
              <a:t>Search </a:t>
            </a:r>
            <a:r>
              <a:rPr lang="en-US" altLang="zh-CN" sz="2800" dirty="0">
                <a:solidFill>
                  <a:srgbClr val="0000FF"/>
                </a:solidFill>
                <a:cs typeface="Times New Roman" pitchFamily="18" charset="0"/>
              </a:rPr>
              <a:t>for radiative transitions </a:t>
            </a:r>
            <a:r>
              <a:rPr lang="en-US" altLang="zh-CN" sz="2800" dirty="0" smtClean="0">
                <a:solidFill>
                  <a:srgbClr val="0000FF"/>
                </a:solidFill>
                <a:cs typeface="Times New Roman" pitchFamily="18" charset="0"/>
                <a:sym typeface="Symbol"/>
              </a:rPr>
              <a:t></a:t>
            </a:r>
            <a:r>
              <a:rPr lang="en-US" altLang="zh-CN" sz="2800" u="sng" dirty="0">
                <a:solidFill>
                  <a:srgbClr val="CC3300"/>
                </a:solidFill>
                <a:cs typeface="Times New Roman" pitchFamily="18" charset="0"/>
                <a:sym typeface="Symbol"/>
              </a:rPr>
              <a:t>X</a:t>
            </a:r>
            <a:r>
              <a:rPr lang="en-US" altLang="zh-CN" sz="2800" u="sng" dirty="0" smtClean="0">
                <a:solidFill>
                  <a:srgbClr val="CC3300"/>
                </a:solidFill>
                <a:cs typeface="Times New Roman" pitchFamily="18" charset="0"/>
                <a:sym typeface="Symbol"/>
              </a:rPr>
              <a:t>(4140)</a:t>
            </a:r>
            <a:r>
              <a:rPr lang="en-US" altLang="zh-CN" sz="2800" dirty="0" smtClean="0">
                <a:solidFill>
                  <a:srgbClr val="CC3300"/>
                </a:solidFill>
                <a:cs typeface="Times New Roman" pitchFamily="18" charset="0"/>
                <a:sym typeface="Symbol"/>
              </a:rPr>
              <a:t>, </a:t>
            </a:r>
            <a:r>
              <a:rPr lang="en-US" altLang="zh-CN" sz="2800" dirty="0">
                <a:solidFill>
                  <a:srgbClr val="003366"/>
                </a:solidFill>
                <a:cs typeface="Times New Roman" pitchFamily="18" charset="0"/>
                <a:sym typeface="Symbol"/>
              </a:rPr>
              <a:t></a:t>
            </a:r>
            <a:r>
              <a:rPr lang="en-US" altLang="zh-CN" sz="2800" baseline="-25000" dirty="0">
                <a:solidFill>
                  <a:srgbClr val="003366"/>
                </a:solidFill>
                <a:cs typeface="Times New Roman" pitchFamily="18" charset="0"/>
                <a:sym typeface="Symbol"/>
              </a:rPr>
              <a:t>c</a:t>
            </a:r>
            <a:r>
              <a:rPr lang="en-US" altLang="zh-CN" sz="2800" dirty="0">
                <a:solidFill>
                  <a:srgbClr val="003366"/>
                </a:solidFill>
                <a:cs typeface="Times New Roman" pitchFamily="18" charset="0"/>
                <a:sym typeface="Symbol"/>
              </a:rPr>
              <a:t>, </a:t>
            </a:r>
            <a:r>
              <a:rPr lang="en-US" altLang="zh-CN" sz="2800" baseline="-25000" dirty="0" err="1">
                <a:solidFill>
                  <a:srgbClr val="003366"/>
                </a:solidFill>
                <a:cs typeface="Times New Roman" pitchFamily="18" charset="0"/>
                <a:sym typeface="Symbol"/>
              </a:rPr>
              <a:t>cJ</a:t>
            </a:r>
            <a:endParaRPr lang="en-US" altLang="zh-CN" sz="2800" baseline="-25000" dirty="0">
              <a:solidFill>
                <a:srgbClr val="003366"/>
              </a:solidFill>
              <a:cs typeface="Times New Roman" pitchFamily="18" charset="0"/>
              <a:sym typeface="Symbol"/>
            </a:endParaRPr>
          </a:p>
          <a:p>
            <a:r>
              <a:rPr lang="en-US" altLang="zh-CN" sz="2800" dirty="0">
                <a:solidFill>
                  <a:srgbClr val="0000FF"/>
                </a:solidFill>
                <a:cs typeface="Times New Roman" pitchFamily="18" charset="0"/>
              </a:rPr>
              <a:t>Search for </a:t>
            </a:r>
            <a:r>
              <a:rPr lang="en-US" altLang="zh-CN" sz="2800" dirty="0" err="1" smtClean="0">
                <a:solidFill>
                  <a:srgbClr val="006600"/>
                </a:solidFill>
                <a:cs typeface="Times New Roman" pitchFamily="18" charset="0"/>
              </a:rPr>
              <a:t>Z</a:t>
            </a:r>
            <a:r>
              <a:rPr lang="en-US" altLang="zh-CN" sz="2800" baseline="-25000" dirty="0" err="1" smtClean="0">
                <a:solidFill>
                  <a:srgbClr val="006600"/>
                </a:solidFill>
                <a:cs typeface="Times New Roman" pitchFamily="18" charset="0"/>
              </a:rPr>
              <a:t>cs</a:t>
            </a:r>
            <a:r>
              <a:rPr lang="en-US" altLang="zh-CN" sz="2800" dirty="0" smtClean="0">
                <a:solidFill>
                  <a:srgbClr val="006600"/>
                </a:solidFill>
                <a:cs typeface="Times New Roman" pitchFamily="18" charset="0"/>
              </a:rPr>
              <a:t>,</a:t>
            </a:r>
            <a:r>
              <a:rPr lang="en-US" altLang="zh-CN" sz="2800" dirty="0" smtClean="0">
                <a:solidFill>
                  <a:srgbClr val="0000FF"/>
                </a:solidFill>
                <a:cs typeface="Times New Roman" pitchFamily="18" charset="0"/>
              </a:rPr>
              <a:t> search for </a:t>
            </a:r>
            <a:r>
              <a:rPr lang="en-US" altLang="zh-CN" sz="2800" dirty="0" err="1" smtClean="0">
                <a:solidFill>
                  <a:srgbClr val="006600"/>
                </a:solidFill>
                <a:cs typeface="Times New Roman" pitchFamily="18" charset="0"/>
              </a:rPr>
              <a:t>Z</a:t>
            </a:r>
            <a:r>
              <a:rPr lang="en-US" altLang="zh-CN" sz="2800" dirty="0" err="1">
                <a:solidFill>
                  <a:srgbClr val="006600"/>
                </a:solidFill>
                <a:cs typeface="Times New Roman" pitchFamily="18" charset="0"/>
                <a:sym typeface="Wingdings" pitchFamily="2" charset="2"/>
              </a:rPr>
              <a:t></a:t>
            </a:r>
            <a:r>
              <a:rPr lang="en-US" altLang="zh-CN" sz="2800" dirty="0" err="1">
                <a:solidFill>
                  <a:srgbClr val="006600"/>
                </a:solidFill>
                <a:cs typeface="Times New Roman" pitchFamily="18" charset="0"/>
              </a:rPr>
              <a:t>light</a:t>
            </a:r>
            <a:r>
              <a:rPr lang="en-US" altLang="zh-CN" sz="2800" dirty="0">
                <a:solidFill>
                  <a:srgbClr val="006600"/>
                </a:solidFill>
                <a:cs typeface="Times New Roman" pitchFamily="18" charset="0"/>
              </a:rPr>
              <a:t> hadrons</a:t>
            </a:r>
          </a:p>
          <a:p>
            <a:r>
              <a:rPr lang="en-US" altLang="zh-CN" sz="2800" dirty="0" smtClean="0">
                <a:solidFill>
                  <a:srgbClr val="0000FF"/>
                </a:solidFill>
                <a:cs typeface="Times New Roman" pitchFamily="18" charset="0"/>
                <a:sym typeface="Symbol"/>
              </a:rPr>
              <a:t>Search for </a:t>
            </a:r>
            <a:r>
              <a:rPr lang="en-US" altLang="zh-CN" sz="2800" dirty="0" smtClean="0">
                <a:solidFill>
                  <a:srgbClr val="003366"/>
                </a:solidFill>
                <a:cs typeface="Times New Roman" pitchFamily="18" charset="0"/>
                <a:sym typeface="Symbol"/>
              </a:rPr>
              <a:t></a:t>
            </a:r>
            <a:r>
              <a:rPr lang="en-US" altLang="zh-CN" sz="2800" dirty="0" err="1" smtClean="0">
                <a:solidFill>
                  <a:srgbClr val="003366"/>
                </a:solidFill>
                <a:cs typeface="Times New Roman" pitchFamily="18" charset="0"/>
                <a:sym typeface="Symbol"/>
              </a:rPr>
              <a:t>h</a:t>
            </a:r>
            <a:r>
              <a:rPr lang="en-US" altLang="zh-CN" sz="2800" baseline="-25000" dirty="0" err="1" smtClean="0">
                <a:solidFill>
                  <a:srgbClr val="003366"/>
                </a:solidFill>
                <a:cs typeface="Times New Roman" pitchFamily="18" charset="0"/>
                <a:sym typeface="Symbol"/>
              </a:rPr>
              <a:t>c</a:t>
            </a:r>
            <a:r>
              <a:rPr lang="en-US" altLang="zh-CN" sz="2800" dirty="0" smtClean="0">
                <a:solidFill>
                  <a:srgbClr val="003366"/>
                </a:solidFill>
                <a:cs typeface="Times New Roman" pitchFamily="18" charset="0"/>
                <a:sym typeface="Symbol"/>
              </a:rPr>
              <a:t>(2P),</a:t>
            </a:r>
            <a:r>
              <a:rPr lang="en-US" altLang="zh-CN" sz="2800" dirty="0">
                <a:solidFill>
                  <a:srgbClr val="003366"/>
                </a:solidFill>
                <a:cs typeface="Times New Roman" pitchFamily="18" charset="0"/>
                <a:sym typeface="Symbol"/>
              </a:rPr>
              <a:t> </a:t>
            </a:r>
            <a:r>
              <a:rPr lang="en-US" altLang="zh-CN" sz="2800" baseline="-25000" dirty="0" err="1">
                <a:solidFill>
                  <a:srgbClr val="003366"/>
                </a:solidFill>
                <a:cs typeface="Times New Roman" pitchFamily="18" charset="0"/>
                <a:sym typeface="Symbol"/>
              </a:rPr>
              <a:t>cJ</a:t>
            </a:r>
            <a:r>
              <a:rPr lang="en-US" altLang="zh-CN" sz="2800" dirty="0">
                <a:solidFill>
                  <a:srgbClr val="003366"/>
                </a:solidFill>
                <a:cs typeface="Times New Roman" pitchFamily="18" charset="0"/>
                <a:sym typeface="Symbol"/>
              </a:rPr>
              <a:t>, </a:t>
            </a:r>
            <a:r>
              <a:rPr lang="en-US" altLang="zh-CN" sz="2800" baseline="-25000" dirty="0" err="1" smtClean="0">
                <a:solidFill>
                  <a:srgbClr val="003366"/>
                </a:solidFill>
                <a:cs typeface="Times New Roman" pitchFamily="18" charset="0"/>
                <a:sym typeface="Symbol"/>
              </a:rPr>
              <a:t>cJ</a:t>
            </a:r>
            <a:r>
              <a:rPr lang="en-US" altLang="zh-CN" sz="2800" dirty="0" smtClean="0">
                <a:solidFill>
                  <a:srgbClr val="003366"/>
                </a:solidFill>
                <a:cs typeface="Times New Roman" pitchFamily="18" charset="0"/>
                <a:sym typeface="Symbol"/>
              </a:rPr>
              <a:t>, </a:t>
            </a:r>
            <a:r>
              <a:rPr lang="en-US" altLang="zh-CN" sz="2800" baseline="-25000" dirty="0" smtClean="0">
                <a:solidFill>
                  <a:srgbClr val="003366"/>
                </a:solidFill>
                <a:cs typeface="Times New Roman" pitchFamily="18" charset="0"/>
                <a:sym typeface="Symbol"/>
              </a:rPr>
              <a:t>c2</a:t>
            </a:r>
            <a:r>
              <a:rPr lang="en-US" altLang="zh-CN" sz="2800" dirty="0" smtClean="0">
                <a:solidFill>
                  <a:srgbClr val="003366"/>
                </a:solidFill>
                <a:cs typeface="Times New Roman" pitchFamily="18" charset="0"/>
                <a:sym typeface="Symbol"/>
              </a:rPr>
              <a:t>(</a:t>
            </a:r>
            <a:r>
              <a:rPr lang="en-US" altLang="zh-CN" sz="2800" baseline="30000" dirty="0" smtClean="0">
                <a:solidFill>
                  <a:srgbClr val="003366"/>
                </a:solidFill>
                <a:cs typeface="Times New Roman" pitchFamily="18" charset="0"/>
                <a:sym typeface="Symbol"/>
              </a:rPr>
              <a:t>1</a:t>
            </a:r>
            <a:r>
              <a:rPr lang="en-US" altLang="zh-CN" sz="2800" dirty="0" smtClean="0">
                <a:solidFill>
                  <a:srgbClr val="003366"/>
                </a:solidFill>
                <a:cs typeface="Times New Roman" pitchFamily="18" charset="0"/>
                <a:sym typeface="Symbol"/>
              </a:rPr>
              <a:t>D</a:t>
            </a:r>
            <a:r>
              <a:rPr lang="en-US" altLang="zh-CN" sz="2800" baseline="-25000" dirty="0" smtClean="0">
                <a:solidFill>
                  <a:srgbClr val="003366"/>
                </a:solidFill>
                <a:cs typeface="Times New Roman" pitchFamily="18" charset="0"/>
                <a:sym typeface="Symbol"/>
              </a:rPr>
              <a:t>2 </a:t>
            </a:r>
            <a:r>
              <a:rPr lang="en-US" altLang="zh-CN" sz="2800" dirty="0" smtClean="0">
                <a:solidFill>
                  <a:srgbClr val="003366"/>
                </a:solidFill>
                <a:cs typeface="Times New Roman" pitchFamily="18" charset="0"/>
                <a:sym typeface="Symbol"/>
              </a:rPr>
              <a:t>), …</a:t>
            </a:r>
          </a:p>
          <a:p>
            <a:r>
              <a:rPr lang="en-US" altLang="zh-CN" sz="2800" dirty="0" smtClean="0">
                <a:solidFill>
                  <a:srgbClr val="003366"/>
                </a:solidFill>
                <a:cs typeface="Times New Roman" pitchFamily="18" charset="0"/>
                <a:sym typeface="Symbol"/>
              </a:rPr>
              <a:t>Search for missing </a:t>
            </a:r>
            <a:r>
              <a:rPr lang="en-US" altLang="zh-CN" sz="2800" dirty="0" err="1" smtClean="0">
                <a:solidFill>
                  <a:srgbClr val="003366"/>
                </a:solidFill>
                <a:cs typeface="Times New Roman" pitchFamily="18" charset="0"/>
                <a:sym typeface="Symbol"/>
              </a:rPr>
              <a:t>charmonium</a:t>
            </a:r>
            <a:r>
              <a:rPr lang="en-US" altLang="zh-CN" sz="2800" dirty="0" smtClean="0">
                <a:solidFill>
                  <a:srgbClr val="003366"/>
                </a:solidFill>
                <a:cs typeface="Times New Roman" pitchFamily="18" charset="0"/>
                <a:sym typeface="Symbol"/>
              </a:rPr>
              <a:t> states</a:t>
            </a:r>
            <a:endParaRPr lang="en-US" altLang="zh-CN" sz="2800" dirty="0" smtClean="0">
              <a:solidFill>
                <a:srgbClr val="003366"/>
              </a:solidFill>
              <a:cs typeface="Times New Roman" pitchFamily="18" charset="0"/>
            </a:endParaRPr>
          </a:p>
          <a:p>
            <a:r>
              <a:rPr lang="en-US" altLang="zh-CN" sz="2800" dirty="0" smtClean="0">
                <a:solidFill>
                  <a:srgbClr val="003366"/>
                </a:solidFill>
                <a:cs typeface="Times New Roman" pitchFamily="18" charset="0"/>
              </a:rPr>
              <a:t>Charm meson production and </a:t>
            </a:r>
            <a:r>
              <a:rPr lang="en-US" altLang="zh-CN" sz="2800" dirty="0">
                <a:solidFill>
                  <a:srgbClr val="003366"/>
                </a:solidFill>
                <a:cs typeface="Times New Roman" pitchFamily="18" charset="0"/>
              </a:rPr>
              <a:t>decay; </a:t>
            </a:r>
            <a:r>
              <a:rPr lang="en-US" altLang="zh-CN" sz="2800" dirty="0" smtClean="0">
                <a:solidFill>
                  <a:srgbClr val="003366"/>
                </a:solidFill>
                <a:cs typeface="Times New Roman" pitchFamily="18" charset="0"/>
              </a:rPr>
              <a:t>Charm baryons</a:t>
            </a:r>
          </a:p>
          <a:p>
            <a:r>
              <a:rPr lang="en-US" altLang="zh-CN" sz="2800" dirty="0" smtClean="0">
                <a:solidFill>
                  <a:srgbClr val="003366"/>
                </a:solidFill>
                <a:cs typeface="Times New Roman" pitchFamily="18" charset="0"/>
                <a:sym typeface="Symbol"/>
              </a:rPr>
              <a:t>, </a:t>
            </a:r>
            <a:r>
              <a:rPr lang="en-US" altLang="zh-CN" sz="2800" dirty="0" err="1" smtClean="0">
                <a:solidFill>
                  <a:srgbClr val="CC00CC"/>
                </a:solidFill>
                <a:cs typeface="Times New Roman" pitchFamily="18" charset="0"/>
              </a:rPr>
              <a:t>Y</a:t>
            </a:r>
            <a:r>
              <a:rPr lang="en-US" altLang="zh-CN" sz="2800" dirty="0" err="1" smtClean="0">
                <a:solidFill>
                  <a:srgbClr val="0000FF"/>
                </a:solidFill>
                <a:cs typeface="Times New Roman" pitchFamily="18" charset="0"/>
                <a:sym typeface="Wingdings" panose="05000000000000000000" pitchFamily="2" charset="2"/>
              </a:rPr>
              <a:t></a:t>
            </a:r>
            <a:r>
              <a:rPr lang="en-US" altLang="zh-CN" sz="2800" dirty="0" err="1" smtClean="0">
                <a:solidFill>
                  <a:srgbClr val="0000FF"/>
                </a:solidFill>
                <a:cs typeface="Times New Roman" pitchFamily="18" charset="0"/>
              </a:rPr>
              <a:t>Light</a:t>
            </a:r>
            <a:r>
              <a:rPr lang="en-US" altLang="zh-CN" sz="2800" dirty="0" smtClean="0">
                <a:solidFill>
                  <a:srgbClr val="0000FF"/>
                </a:solidFill>
                <a:cs typeface="Times New Roman" pitchFamily="18" charset="0"/>
              </a:rPr>
              <a:t> hadrons</a:t>
            </a:r>
          </a:p>
          <a:p>
            <a:r>
              <a:rPr lang="en-US" altLang="zh-CN" sz="2800" dirty="0" smtClean="0">
                <a:solidFill>
                  <a:srgbClr val="0000FF"/>
                </a:solidFill>
                <a:cs typeface="Times New Roman" pitchFamily="18" charset="0"/>
              </a:rPr>
              <a:t>…</a:t>
            </a:r>
          </a:p>
        </p:txBody>
      </p:sp>
      <p:sp>
        <p:nvSpPr>
          <p:cNvPr id="4" name="TextBox 3"/>
          <p:cNvSpPr txBox="1"/>
          <p:nvPr/>
        </p:nvSpPr>
        <p:spPr>
          <a:xfrm>
            <a:off x="5405948" y="5777388"/>
            <a:ext cx="3600400" cy="1107996"/>
          </a:xfrm>
          <a:prstGeom prst="rect">
            <a:avLst/>
          </a:prstGeom>
          <a:noFill/>
        </p:spPr>
        <p:txBody>
          <a:bodyPr wrap="square" rtlCol="0">
            <a:spAutoFit/>
          </a:bodyPr>
          <a:lstStyle/>
          <a:p>
            <a:pPr algn="ctr"/>
            <a:r>
              <a:rPr lang="en-US" altLang="zh-CN" sz="6600" dirty="0" smtClean="0">
                <a:solidFill>
                  <a:srgbClr val="FF0000"/>
                </a:solidFill>
              </a:rPr>
              <a:t>X</a:t>
            </a:r>
            <a:r>
              <a:rPr lang="en-US" altLang="zh-CN" sz="6600" dirty="0" smtClean="0">
                <a:solidFill>
                  <a:srgbClr val="CC00CC"/>
                </a:solidFill>
              </a:rPr>
              <a:t>Y</a:t>
            </a:r>
            <a:r>
              <a:rPr lang="en-US" altLang="zh-CN" sz="6600" dirty="0" smtClean="0">
                <a:solidFill>
                  <a:srgbClr val="006600"/>
                </a:solidFill>
              </a:rPr>
              <a:t>Z</a:t>
            </a:r>
            <a:r>
              <a:rPr lang="en-US" altLang="zh-CN" sz="6600" dirty="0" smtClean="0">
                <a:solidFill>
                  <a:srgbClr val="FFFF00"/>
                </a:solidFill>
              </a:rPr>
              <a:t>+</a:t>
            </a:r>
            <a:r>
              <a:rPr lang="en-US" altLang="zh-CN" sz="6600" dirty="0" smtClean="0">
                <a:solidFill>
                  <a:srgbClr val="003366"/>
                </a:solidFill>
              </a:rPr>
              <a:t>C</a:t>
            </a:r>
            <a:endParaRPr lang="zh-CN" altLang="en-US" sz="6600" dirty="0">
              <a:solidFill>
                <a:srgbClr val="003366"/>
              </a:solidFill>
            </a:endParaRPr>
          </a:p>
        </p:txBody>
      </p:sp>
      <p:sp>
        <p:nvSpPr>
          <p:cNvPr id="5" name="灯片编号占位符 4"/>
          <p:cNvSpPr>
            <a:spLocks noGrp="1"/>
          </p:cNvSpPr>
          <p:nvPr>
            <p:ph type="sldNum" sz="quarter" idx="12"/>
          </p:nvPr>
        </p:nvSpPr>
        <p:spPr/>
        <p:txBody>
          <a:bodyPr/>
          <a:lstStyle/>
          <a:p>
            <a:fld id="{4972865B-3338-42B3-82EB-07ABB3E4904D}" type="slidenum">
              <a:rPr lang="en-US" altLang="zh-CN" smtClean="0"/>
              <a:pPr/>
              <a:t>19</a:t>
            </a:fld>
            <a:endParaRPr lang="en-US" altLang="zh-CN"/>
          </a:p>
        </p:txBody>
      </p:sp>
    </p:spTree>
    <p:extLst>
      <p:ext uri="{BB962C8B-B14F-4D97-AF65-F5344CB8AC3E}">
        <p14:creationId xmlns:p14="http://schemas.microsoft.com/office/powerpoint/2010/main" val="131144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59603"/>
            <a:ext cx="8222878" cy="552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灯片编号占位符 5"/>
          <p:cNvSpPr>
            <a:spLocks noGrp="1"/>
          </p:cNvSpPr>
          <p:nvPr>
            <p:ph type="sldNum" sz="quarter" idx="12"/>
          </p:nvPr>
        </p:nvSpPr>
        <p:spPr/>
        <p:txBody>
          <a:bodyPr/>
          <a:lstStyle/>
          <a:p>
            <a:fld id="{0E1BF1C9-A336-4597-9C7A-4BD5EDCBE284}" type="slidenum">
              <a:rPr lang="en-US" altLang="zh-CN">
                <a:solidFill>
                  <a:srgbClr val="000000"/>
                </a:solidFill>
              </a:rPr>
              <a:pPr/>
              <a:t>2</a:t>
            </a:fld>
            <a:endParaRPr lang="en-US" altLang="zh-CN">
              <a:solidFill>
                <a:srgbClr val="000000"/>
              </a:solidFill>
            </a:endParaRPr>
          </a:p>
        </p:txBody>
      </p:sp>
      <p:sp>
        <p:nvSpPr>
          <p:cNvPr id="221186" name="Rectangle 2"/>
          <p:cNvSpPr>
            <a:spLocks noGrp="1" noChangeArrowheads="1"/>
          </p:cNvSpPr>
          <p:nvPr>
            <p:ph type="title"/>
          </p:nvPr>
        </p:nvSpPr>
        <p:spPr>
          <a:xfrm>
            <a:off x="529208" y="81728"/>
            <a:ext cx="8229600" cy="777875"/>
          </a:xfrm>
        </p:spPr>
        <p:txBody>
          <a:bodyPr/>
          <a:lstStyle/>
          <a:p>
            <a:r>
              <a:rPr lang="zh-CN" altLang="en-US" sz="3600" b="1" dirty="0" smtClean="0">
                <a:solidFill>
                  <a:srgbClr val="003399"/>
                </a:solidFill>
                <a:latin typeface="Arial Unicode MS" pitchFamily="34" charset="-122"/>
                <a:ea typeface="Arial Unicode MS" pitchFamily="34" charset="-122"/>
                <a:cs typeface="Arial Unicode MS" pitchFamily="34" charset="-122"/>
              </a:rPr>
              <a:t>北京正负电子对撞机 （</a:t>
            </a:r>
            <a:r>
              <a:rPr lang="en-US" altLang="zh-CN" sz="3600" b="1" dirty="0" smtClean="0">
                <a:solidFill>
                  <a:srgbClr val="003399"/>
                </a:solidFill>
                <a:latin typeface="Arial Unicode MS" pitchFamily="34" charset="-122"/>
                <a:ea typeface="Arial Unicode MS" pitchFamily="34" charset="-122"/>
                <a:cs typeface="Arial Unicode MS" pitchFamily="34" charset="-122"/>
              </a:rPr>
              <a:t>BEPC</a:t>
            </a:r>
            <a:r>
              <a:rPr lang="zh-CN" altLang="en-US" sz="3600" b="1" dirty="0" smtClean="0">
                <a:solidFill>
                  <a:srgbClr val="003399"/>
                </a:solidFill>
                <a:latin typeface="Arial Unicode MS" pitchFamily="34" charset="-122"/>
                <a:ea typeface="Arial Unicode MS" pitchFamily="34" charset="-122"/>
                <a:cs typeface="Arial Unicode MS" pitchFamily="34" charset="-122"/>
              </a:rPr>
              <a:t>）</a:t>
            </a:r>
            <a:endParaRPr lang="en-US" altLang="zh-CN" sz="3600" b="1" dirty="0">
              <a:solidFill>
                <a:srgbClr val="003399"/>
              </a:solidFill>
              <a:latin typeface="Arial Unicode MS" pitchFamily="34" charset="-122"/>
              <a:ea typeface="Arial Unicode MS" pitchFamily="34" charset="-122"/>
              <a:cs typeface="Arial Unicode MS" pitchFamily="34" charset="-122"/>
            </a:endParaRPr>
          </a:p>
        </p:txBody>
      </p:sp>
      <p:sp>
        <p:nvSpPr>
          <p:cNvPr id="221188" name="Text Box 4"/>
          <p:cNvSpPr txBox="1">
            <a:spLocks noChangeArrowheads="1"/>
          </p:cNvSpPr>
          <p:nvPr/>
        </p:nvSpPr>
        <p:spPr bwMode="auto">
          <a:xfrm>
            <a:off x="6348495" y="2276872"/>
            <a:ext cx="1103828" cy="36933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pPr>
            <a:r>
              <a:rPr lang="en-US" altLang="zh-CN" dirty="0">
                <a:solidFill>
                  <a:srgbClr val="0000FF"/>
                </a:solidFill>
                <a:latin typeface="Arial" pitchFamily="34" charset="0"/>
                <a:ea typeface="宋体" charset="-122"/>
              </a:rPr>
              <a:t>My office</a:t>
            </a:r>
          </a:p>
        </p:txBody>
      </p:sp>
      <p:sp>
        <p:nvSpPr>
          <p:cNvPr id="221189" name="AutoShape 5"/>
          <p:cNvSpPr>
            <a:spLocks noChangeArrowheads="1"/>
          </p:cNvSpPr>
          <p:nvPr/>
        </p:nvSpPr>
        <p:spPr bwMode="auto">
          <a:xfrm>
            <a:off x="2061797" y="1844675"/>
            <a:ext cx="914400" cy="465138"/>
          </a:xfrm>
          <a:prstGeom prst="wedgeRectCallout">
            <a:avLst>
              <a:gd name="adj1" fmla="val 125870"/>
              <a:gd name="adj2" fmla="val 19231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altLang="zh-CN">
                <a:solidFill>
                  <a:srgbClr val="0000FF"/>
                </a:solidFill>
                <a:latin typeface="Arial" pitchFamily="34" charset="0"/>
                <a:ea typeface="宋体" charset="-122"/>
              </a:rPr>
              <a:t>LINAC</a:t>
            </a:r>
          </a:p>
        </p:txBody>
      </p:sp>
      <p:sp>
        <p:nvSpPr>
          <p:cNvPr id="221190" name="AutoShape 6"/>
          <p:cNvSpPr>
            <a:spLocks noChangeArrowheads="1"/>
          </p:cNvSpPr>
          <p:nvPr/>
        </p:nvSpPr>
        <p:spPr bwMode="auto">
          <a:xfrm>
            <a:off x="826480" y="2819400"/>
            <a:ext cx="2303585" cy="1041400"/>
          </a:xfrm>
          <a:prstGeom prst="wedgeRectCallout">
            <a:avLst>
              <a:gd name="adj1" fmla="val 52069"/>
              <a:gd name="adj2" fmla="val 130944"/>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altLang="zh-CN" dirty="0" smtClean="0">
                <a:solidFill>
                  <a:srgbClr val="0000FF"/>
                </a:solidFill>
                <a:latin typeface="Arial" pitchFamily="34" charset="0"/>
                <a:ea typeface="宋体" charset="-122"/>
              </a:rPr>
              <a:t>BEPCII</a:t>
            </a:r>
            <a:endParaRPr lang="en-US" altLang="zh-CN" dirty="0">
              <a:solidFill>
                <a:srgbClr val="0000FF"/>
              </a:solidFill>
              <a:latin typeface="Arial" pitchFamily="34" charset="0"/>
              <a:ea typeface="宋体" charset="-122"/>
            </a:endParaRPr>
          </a:p>
          <a:p>
            <a:pPr algn="ctr">
              <a:spcBef>
                <a:spcPct val="20000"/>
              </a:spcBef>
            </a:pPr>
            <a:r>
              <a:rPr lang="en-US" altLang="zh-CN" dirty="0">
                <a:solidFill>
                  <a:srgbClr val="0000FF"/>
                </a:solidFill>
                <a:latin typeface="Arial" pitchFamily="34" charset="0"/>
                <a:ea typeface="宋体" charset="-122"/>
              </a:rPr>
              <a:t>(Beijing electron-positron collider)</a:t>
            </a:r>
          </a:p>
        </p:txBody>
      </p:sp>
      <p:sp>
        <p:nvSpPr>
          <p:cNvPr id="221191" name="AutoShape 7"/>
          <p:cNvSpPr>
            <a:spLocks noChangeArrowheads="1"/>
          </p:cNvSpPr>
          <p:nvPr/>
        </p:nvSpPr>
        <p:spPr bwMode="auto">
          <a:xfrm>
            <a:off x="1477124" y="5157821"/>
            <a:ext cx="1417027" cy="719137"/>
          </a:xfrm>
          <a:prstGeom prst="wedgeRectCallout">
            <a:avLst>
              <a:gd name="adj1" fmla="val 98935"/>
              <a:gd name="adj2" fmla="val 16444"/>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altLang="zh-CN" dirty="0" smtClean="0">
                <a:solidFill>
                  <a:srgbClr val="0000FF"/>
                </a:solidFill>
                <a:latin typeface="Arial" pitchFamily="34" charset="0"/>
                <a:ea typeface="宋体" charset="-122"/>
              </a:rPr>
              <a:t>BESIII </a:t>
            </a:r>
            <a:r>
              <a:rPr lang="en-US" altLang="zh-CN" dirty="0">
                <a:solidFill>
                  <a:srgbClr val="0000FF"/>
                </a:solidFill>
                <a:latin typeface="Arial" pitchFamily="34" charset="0"/>
                <a:ea typeface="宋体" charset="-122"/>
              </a:rPr>
              <a:t>detector</a:t>
            </a:r>
          </a:p>
        </p:txBody>
      </p:sp>
      <p:sp>
        <p:nvSpPr>
          <p:cNvPr id="221192" name="Line 8"/>
          <p:cNvSpPr>
            <a:spLocks noChangeShapeType="1"/>
          </p:cNvSpPr>
          <p:nvPr/>
        </p:nvSpPr>
        <p:spPr bwMode="auto">
          <a:xfrm flipH="1" flipV="1">
            <a:off x="5724131" y="1988674"/>
            <a:ext cx="601934" cy="321171"/>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21193" name="Text Box 9"/>
          <p:cNvSpPr txBox="1">
            <a:spLocks noChangeArrowheads="1"/>
          </p:cNvSpPr>
          <p:nvPr/>
        </p:nvSpPr>
        <p:spPr bwMode="auto">
          <a:xfrm>
            <a:off x="6326062" y="5157788"/>
            <a:ext cx="2505815" cy="36933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pPr>
            <a:r>
              <a:rPr lang="en-US" altLang="zh-CN">
                <a:solidFill>
                  <a:srgbClr val="0000FF"/>
                </a:solidFill>
                <a:latin typeface="Arial" pitchFamily="34" charset="0"/>
                <a:ea typeface="宋体" charset="-122"/>
              </a:rPr>
              <a:t>Main entrance to IHEP</a:t>
            </a:r>
          </a:p>
        </p:txBody>
      </p:sp>
      <p:sp>
        <p:nvSpPr>
          <p:cNvPr id="221194" name="Line 10"/>
          <p:cNvSpPr>
            <a:spLocks noChangeShapeType="1"/>
          </p:cNvSpPr>
          <p:nvPr/>
        </p:nvSpPr>
        <p:spPr bwMode="auto">
          <a:xfrm flipH="1" flipV="1">
            <a:off x="5797062" y="5084763"/>
            <a:ext cx="2159314"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21195" name="Text Box 11"/>
          <p:cNvSpPr txBox="1">
            <a:spLocks noChangeArrowheads="1"/>
          </p:cNvSpPr>
          <p:nvPr/>
        </p:nvSpPr>
        <p:spPr bwMode="auto">
          <a:xfrm>
            <a:off x="83144" y="981107"/>
            <a:ext cx="4560864" cy="46166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zh-CN" sz="2400" dirty="0">
                <a:solidFill>
                  <a:srgbClr val="0000FF"/>
                </a:solidFill>
                <a:latin typeface="Comic Sans MS" pitchFamily="66" charset="0"/>
                <a:ea typeface="宋体" charset="-122"/>
              </a:rPr>
              <a:t>Satellite view of IHEP, Beijing</a:t>
            </a:r>
          </a:p>
        </p:txBody>
      </p:sp>
      <p:sp>
        <p:nvSpPr>
          <p:cNvPr id="221197" name="Rectangle 13"/>
          <p:cNvSpPr>
            <a:spLocks noGrp="1" noChangeArrowheads="1"/>
          </p:cNvSpPr>
          <p:nvPr>
            <p:ph type="body" idx="1"/>
          </p:nvPr>
        </p:nvSpPr>
        <p:spPr>
          <a:xfrm>
            <a:off x="4772758" y="2851150"/>
            <a:ext cx="4059118" cy="1873250"/>
          </a:xfrm>
          <a:solidFill>
            <a:srgbClr val="CCFFFF"/>
          </a:solidFill>
          <a:ln/>
        </p:spPr>
        <p:txBody>
          <a:bodyPr/>
          <a:lstStyle/>
          <a:p>
            <a:r>
              <a:rPr lang="en-US" altLang="zh-CN" sz="2000" dirty="0">
                <a:solidFill>
                  <a:srgbClr val="0000FF"/>
                </a:solidFill>
                <a:latin typeface="Arial Unicode MS" pitchFamily="34" charset="-122"/>
                <a:ea typeface="Arial Unicode MS" pitchFamily="34" charset="-122"/>
                <a:cs typeface="Arial Unicode MS" pitchFamily="34" charset="-122"/>
              </a:rPr>
              <a:t>Founded: 1984, </a:t>
            </a:r>
            <a:r>
              <a:rPr lang="en-US" altLang="zh-CN" sz="2000" dirty="0" err="1">
                <a:solidFill>
                  <a:srgbClr val="0000FF"/>
                </a:solidFill>
                <a:latin typeface="Arial Unicode MS" pitchFamily="34" charset="-122"/>
                <a:ea typeface="Arial Unicode MS" pitchFamily="34" charset="-122"/>
                <a:cs typeface="Arial Unicode MS" pitchFamily="34" charset="-122"/>
              </a:rPr>
              <a:t>Ecm</a:t>
            </a:r>
            <a:r>
              <a:rPr lang="en-US" altLang="zh-CN" sz="2000" dirty="0">
                <a:solidFill>
                  <a:srgbClr val="0000FF"/>
                </a:solidFill>
                <a:latin typeface="Arial Unicode MS" pitchFamily="34" charset="-122"/>
                <a:ea typeface="Arial Unicode MS" pitchFamily="34" charset="-122"/>
                <a:cs typeface="Arial Unicode MS" pitchFamily="34" charset="-122"/>
              </a:rPr>
              <a:t>=2-5 </a:t>
            </a:r>
            <a:r>
              <a:rPr lang="en-US" altLang="zh-CN" sz="2000" dirty="0" err="1">
                <a:solidFill>
                  <a:srgbClr val="0000FF"/>
                </a:solidFill>
                <a:latin typeface="Arial Unicode MS" pitchFamily="34" charset="-122"/>
                <a:ea typeface="Arial Unicode MS" pitchFamily="34" charset="-122"/>
                <a:cs typeface="Arial Unicode MS" pitchFamily="34" charset="-122"/>
              </a:rPr>
              <a:t>GeV</a:t>
            </a:r>
            <a:r>
              <a:rPr lang="en-US" altLang="zh-CN" sz="2000" dirty="0">
                <a:solidFill>
                  <a:srgbClr val="0000FF"/>
                </a:solidFill>
                <a:latin typeface="Arial Unicode MS" pitchFamily="34" charset="-122"/>
                <a:ea typeface="Arial Unicode MS" pitchFamily="34" charset="-122"/>
                <a:cs typeface="Arial Unicode MS" pitchFamily="34" charset="-122"/>
              </a:rPr>
              <a:t> </a:t>
            </a:r>
          </a:p>
          <a:p>
            <a:r>
              <a:rPr lang="en-US" altLang="zh-CN" sz="2000" dirty="0">
                <a:solidFill>
                  <a:srgbClr val="0000FF"/>
                </a:solidFill>
                <a:latin typeface="Arial Unicode MS" pitchFamily="34" charset="-122"/>
                <a:ea typeface="Arial Unicode MS" pitchFamily="34" charset="-122"/>
                <a:cs typeface="Arial Unicode MS" pitchFamily="34" charset="-122"/>
              </a:rPr>
              <a:t>1989-2005  (BEPC): </a:t>
            </a:r>
          </a:p>
          <a:p>
            <a:pPr>
              <a:buFontTx/>
              <a:buNone/>
            </a:pPr>
            <a:r>
              <a:rPr lang="en-US" altLang="zh-CN" sz="2000" dirty="0">
                <a:solidFill>
                  <a:srgbClr val="0000FF"/>
                </a:solidFill>
                <a:latin typeface="Arial Unicode MS" pitchFamily="34" charset="-122"/>
                <a:ea typeface="Arial Unicode MS" pitchFamily="34" charset="-122"/>
                <a:cs typeface="Arial Unicode MS" pitchFamily="34" charset="-122"/>
              </a:rPr>
              <a:t>            </a:t>
            </a:r>
            <a:r>
              <a:rPr lang="en-US" altLang="zh-CN" sz="2000" dirty="0" err="1">
                <a:solidFill>
                  <a:srgbClr val="0000FF"/>
                </a:solidFill>
                <a:latin typeface="Arial Unicode MS" pitchFamily="34" charset="-122"/>
                <a:ea typeface="Arial Unicode MS" pitchFamily="34" charset="-122"/>
                <a:cs typeface="Arial Unicode MS" pitchFamily="34" charset="-122"/>
              </a:rPr>
              <a:t>L</a:t>
            </a:r>
            <a:r>
              <a:rPr lang="en-US" altLang="zh-CN" sz="2000" baseline="-25000" dirty="0" err="1">
                <a:solidFill>
                  <a:srgbClr val="0000FF"/>
                </a:solidFill>
                <a:latin typeface="Arial Unicode MS" pitchFamily="34" charset="-122"/>
                <a:ea typeface="Arial Unicode MS" pitchFamily="34" charset="-122"/>
                <a:cs typeface="Arial Unicode MS" pitchFamily="34" charset="-122"/>
              </a:rPr>
              <a:t>peak</a:t>
            </a:r>
            <a:r>
              <a:rPr lang="en-US" altLang="zh-CN" sz="2000" dirty="0">
                <a:solidFill>
                  <a:srgbClr val="0000FF"/>
                </a:solidFill>
                <a:latin typeface="Arial Unicode MS" pitchFamily="34" charset="-122"/>
                <a:ea typeface="Arial Unicode MS" pitchFamily="34" charset="-122"/>
                <a:cs typeface="Arial Unicode MS" pitchFamily="34" charset="-122"/>
              </a:rPr>
              <a:t>=1.0x10</a:t>
            </a:r>
            <a:r>
              <a:rPr lang="en-US" altLang="zh-CN" sz="2000" baseline="30000" dirty="0">
                <a:solidFill>
                  <a:srgbClr val="0000FF"/>
                </a:solidFill>
                <a:latin typeface="Arial Unicode MS" pitchFamily="34" charset="-122"/>
                <a:ea typeface="Arial Unicode MS" pitchFamily="34" charset="-122"/>
                <a:cs typeface="Arial Unicode MS" pitchFamily="34" charset="-122"/>
              </a:rPr>
              <a:t>31</a:t>
            </a:r>
            <a:r>
              <a:rPr lang="en-US" altLang="zh-CN" sz="2000" dirty="0">
                <a:solidFill>
                  <a:srgbClr val="0000FF"/>
                </a:solidFill>
                <a:latin typeface="Arial Unicode MS" pitchFamily="34" charset="-122"/>
                <a:ea typeface="Arial Unicode MS" pitchFamily="34" charset="-122"/>
                <a:cs typeface="Arial Unicode MS" pitchFamily="34" charset="-122"/>
              </a:rPr>
              <a:t> /cm</a:t>
            </a:r>
            <a:r>
              <a:rPr lang="en-US" altLang="zh-CN" sz="2000" baseline="30000" dirty="0">
                <a:solidFill>
                  <a:srgbClr val="0000FF"/>
                </a:solidFill>
                <a:latin typeface="Arial Unicode MS" pitchFamily="34" charset="-122"/>
                <a:ea typeface="Arial Unicode MS" pitchFamily="34" charset="-122"/>
                <a:cs typeface="Arial Unicode MS" pitchFamily="34" charset="-122"/>
              </a:rPr>
              <a:t>2</a:t>
            </a:r>
            <a:r>
              <a:rPr lang="en-US" altLang="zh-CN" sz="2000" dirty="0">
                <a:solidFill>
                  <a:srgbClr val="0000FF"/>
                </a:solidFill>
                <a:latin typeface="Arial Unicode MS" pitchFamily="34" charset="-122"/>
                <a:ea typeface="Arial Unicode MS" pitchFamily="34" charset="-122"/>
                <a:cs typeface="Arial Unicode MS" pitchFamily="34" charset="-122"/>
              </a:rPr>
              <a:t>s </a:t>
            </a:r>
          </a:p>
          <a:p>
            <a:r>
              <a:rPr lang="en-US" altLang="zh-CN" sz="2000" dirty="0">
                <a:solidFill>
                  <a:srgbClr val="0000FF"/>
                </a:solidFill>
                <a:latin typeface="Arial Unicode MS" pitchFamily="34" charset="-122"/>
                <a:ea typeface="Arial Unicode MS" pitchFamily="34" charset="-122"/>
                <a:cs typeface="Arial Unicode MS" pitchFamily="34" charset="-122"/>
              </a:rPr>
              <a:t>2008-now (BEPCII):</a:t>
            </a:r>
            <a:r>
              <a:rPr lang="en-US" altLang="zh-CN" sz="900" dirty="0">
                <a:solidFill>
                  <a:srgbClr val="0000FF"/>
                </a:solidFill>
                <a:latin typeface="Arial Unicode MS" pitchFamily="34" charset="-122"/>
                <a:ea typeface="Arial Unicode MS" pitchFamily="34" charset="-122"/>
                <a:cs typeface="Arial Unicode MS" pitchFamily="34" charset="-122"/>
              </a:rPr>
              <a:t> </a:t>
            </a:r>
            <a:r>
              <a:rPr lang="en-US" altLang="zh-CN" sz="2000" dirty="0">
                <a:solidFill>
                  <a:srgbClr val="0000FF"/>
                </a:solidFill>
                <a:latin typeface="Arial Unicode MS" pitchFamily="34" charset="-122"/>
                <a:ea typeface="Arial Unicode MS" pitchFamily="34" charset="-122"/>
                <a:cs typeface="Arial Unicode MS" pitchFamily="34" charset="-122"/>
              </a:rPr>
              <a:t>  </a:t>
            </a:r>
          </a:p>
          <a:p>
            <a:pPr>
              <a:buFontTx/>
              <a:buNone/>
            </a:pPr>
            <a:r>
              <a:rPr lang="en-US" altLang="zh-CN" sz="2000" dirty="0">
                <a:solidFill>
                  <a:srgbClr val="0000FF"/>
                </a:solidFill>
                <a:latin typeface="Arial Unicode MS" pitchFamily="34" charset="-122"/>
                <a:ea typeface="Arial Unicode MS" pitchFamily="34" charset="-122"/>
                <a:cs typeface="Arial Unicode MS" pitchFamily="34" charset="-122"/>
              </a:rPr>
              <a:t>            </a:t>
            </a:r>
            <a:r>
              <a:rPr lang="en-US" altLang="zh-CN" sz="2000" dirty="0" err="1" smtClean="0">
                <a:solidFill>
                  <a:srgbClr val="0000FF"/>
                </a:solidFill>
                <a:latin typeface="Arial Unicode MS" pitchFamily="34" charset="-122"/>
                <a:ea typeface="Arial Unicode MS" pitchFamily="34" charset="-122"/>
                <a:cs typeface="Arial Unicode MS" pitchFamily="34" charset="-122"/>
              </a:rPr>
              <a:t>L</a:t>
            </a:r>
            <a:r>
              <a:rPr lang="en-US" altLang="zh-CN" sz="2000" baseline="-25000" dirty="0" err="1" smtClean="0">
                <a:solidFill>
                  <a:srgbClr val="0000FF"/>
                </a:solidFill>
                <a:latin typeface="Arial Unicode MS" pitchFamily="34" charset="-122"/>
                <a:ea typeface="Arial Unicode MS" pitchFamily="34" charset="-122"/>
                <a:cs typeface="Arial Unicode MS" pitchFamily="34" charset="-122"/>
              </a:rPr>
              <a:t>peak</a:t>
            </a:r>
            <a:r>
              <a:rPr lang="en-US" altLang="zh-CN" sz="2000" dirty="0" smtClean="0">
                <a:solidFill>
                  <a:srgbClr val="0000FF"/>
                </a:solidFill>
                <a:latin typeface="Arial Unicode MS" pitchFamily="34" charset="-122"/>
                <a:ea typeface="Arial Unicode MS" pitchFamily="34" charset="-122"/>
                <a:cs typeface="Arial Unicode MS" pitchFamily="34" charset="-122"/>
              </a:rPr>
              <a:t>=8.5x10</a:t>
            </a:r>
            <a:r>
              <a:rPr lang="en-US" altLang="zh-CN" sz="2000" baseline="30000" dirty="0" smtClean="0">
                <a:solidFill>
                  <a:srgbClr val="0000FF"/>
                </a:solidFill>
                <a:latin typeface="Arial Unicode MS" pitchFamily="34" charset="-122"/>
                <a:ea typeface="Arial Unicode MS" pitchFamily="34" charset="-122"/>
                <a:cs typeface="Arial Unicode MS" pitchFamily="34" charset="-122"/>
              </a:rPr>
              <a:t>32</a:t>
            </a:r>
            <a:r>
              <a:rPr lang="en-US" altLang="zh-CN" sz="2000" dirty="0" smtClean="0">
                <a:solidFill>
                  <a:srgbClr val="0000FF"/>
                </a:solidFill>
                <a:latin typeface="Arial Unicode MS" pitchFamily="34" charset="-122"/>
                <a:ea typeface="Arial Unicode MS" pitchFamily="34" charset="-122"/>
                <a:cs typeface="Arial Unicode MS" pitchFamily="34" charset="-122"/>
              </a:rPr>
              <a:t>/cm</a:t>
            </a:r>
            <a:r>
              <a:rPr lang="en-US" altLang="zh-CN" sz="2000" baseline="30000" dirty="0" smtClean="0">
                <a:solidFill>
                  <a:srgbClr val="0000FF"/>
                </a:solidFill>
                <a:latin typeface="Arial Unicode MS" pitchFamily="34" charset="-122"/>
                <a:ea typeface="Arial Unicode MS" pitchFamily="34" charset="-122"/>
                <a:cs typeface="Arial Unicode MS" pitchFamily="34" charset="-122"/>
              </a:rPr>
              <a:t>2</a:t>
            </a:r>
            <a:r>
              <a:rPr lang="en-US" altLang="zh-CN" sz="2000" dirty="0" smtClean="0">
                <a:solidFill>
                  <a:srgbClr val="0000FF"/>
                </a:solidFill>
                <a:latin typeface="Arial Unicode MS" pitchFamily="34" charset="-122"/>
                <a:ea typeface="Arial Unicode MS" pitchFamily="34" charset="-122"/>
                <a:cs typeface="Arial Unicode MS" pitchFamily="34" charset="-122"/>
              </a:rPr>
              <a:t>s</a:t>
            </a:r>
            <a:endParaRPr lang="en-US" altLang="zh-CN" sz="2000" dirty="0">
              <a:solidFill>
                <a:srgbClr val="0000FF"/>
              </a:solidFill>
              <a:latin typeface="Arial Unicode MS" pitchFamily="34" charset="-122"/>
              <a:ea typeface="Arial Unicode MS" pitchFamily="34" charset="-122"/>
              <a:cs typeface="Arial Unicode MS" pitchFamily="34" charset="-122"/>
            </a:endParaRPr>
          </a:p>
        </p:txBody>
      </p:sp>
      <p:sp>
        <p:nvSpPr>
          <p:cNvPr id="2" name="TextBox 1"/>
          <p:cNvSpPr txBox="1"/>
          <p:nvPr/>
        </p:nvSpPr>
        <p:spPr>
          <a:xfrm>
            <a:off x="4272585" y="6119724"/>
            <a:ext cx="3796232" cy="523220"/>
          </a:xfrm>
          <a:prstGeom prst="rect">
            <a:avLst/>
          </a:prstGeom>
          <a:solidFill>
            <a:srgbClr val="CCECFF"/>
          </a:solidFill>
        </p:spPr>
        <p:txBody>
          <a:bodyPr wrap="none" rtlCol="0">
            <a:spAutoFit/>
          </a:bodyPr>
          <a:lstStyle/>
          <a:p>
            <a:pPr algn="ctr">
              <a:spcBef>
                <a:spcPct val="20000"/>
              </a:spcBef>
            </a:pPr>
            <a:r>
              <a:rPr lang="en-US" altLang="zh-CN" sz="28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Campus of IHEP, CAS</a:t>
            </a:r>
            <a:endParaRPr lang="zh-CN" altLang="en-US" sz="28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94975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4624"/>
            <a:ext cx="8640960" cy="640499"/>
          </a:xfrm>
        </p:spPr>
        <p:txBody>
          <a:bodyPr>
            <a:normAutofit/>
          </a:bodyPr>
          <a:lstStyle/>
          <a:p>
            <a:r>
              <a:rPr lang="en-US" altLang="zh-CN" sz="3600" dirty="0" smtClean="0">
                <a:solidFill>
                  <a:srgbClr val="002060"/>
                </a:solidFill>
                <a:cs typeface="Times New Roman" pitchFamily="18" charset="0"/>
              </a:rPr>
              <a:t>We also found more questions to answer</a:t>
            </a:r>
            <a:endParaRPr lang="zh-CN" altLang="en-US" sz="3600" dirty="0">
              <a:solidFill>
                <a:srgbClr val="002060"/>
              </a:solidFill>
              <a:cs typeface="Times New Roman" pitchFamily="18" charset="0"/>
            </a:endParaRPr>
          </a:p>
        </p:txBody>
      </p:sp>
      <p:sp>
        <p:nvSpPr>
          <p:cNvPr id="3" name="内容占位符 2"/>
          <p:cNvSpPr>
            <a:spLocks noGrp="1"/>
          </p:cNvSpPr>
          <p:nvPr>
            <p:ph idx="1"/>
          </p:nvPr>
        </p:nvSpPr>
        <p:spPr>
          <a:xfrm>
            <a:off x="107504" y="836712"/>
            <a:ext cx="8964488" cy="5904656"/>
          </a:xfrm>
        </p:spPr>
        <p:txBody>
          <a:bodyPr>
            <a:normAutofit fontScale="92500" lnSpcReduction="20000"/>
          </a:bodyPr>
          <a:lstStyle/>
          <a:p>
            <a:r>
              <a:rPr lang="en-US" altLang="zh-CN" sz="2800" dirty="0" smtClean="0">
                <a:solidFill>
                  <a:srgbClr val="FF0000"/>
                </a:solidFill>
                <a:latin typeface="Times New Roman" pitchFamily="18" charset="0"/>
                <a:cs typeface="Times New Roman" pitchFamily="18" charset="0"/>
                <a:sym typeface="Wingdings" pitchFamily="2" charset="2"/>
              </a:rPr>
              <a:t>In the X sector</a:t>
            </a:r>
          </a:p>
          <a:p>
            <a:pPr lvl="1"/>
            <a:r>
              <a:rPr lang="en-US" altLang="zh-CN" sz="2400" dirty="0" smtClean="0">
                <a:solidFill>
                  <a:srgbClr val="0000FF"/>
                </a:solidFill>
                <a:latin typeface="Times New Roman" pitchFamily="18" charset="0"/>
                <a:cs typeface="Times New Roman" pitchFamily="18" charset="0"/>
                <a:sym typeface="Wingdings" pitchFamily="2" charset="2"/>
              </a:rPr>
              <a:t>Where the X(3872) &amp; X(3823) come from? Resonance decays or continuum production? </a:t>
            </a:r>
          </a:p>
          <a:p>
            <a:pPr lvl="1"/>
            <a:r>
              <a:rPr lang="en-US" altLang="zh-CN" sz="2400" dirty="0" smtClean="0">
                <a:solidFill>
                  <a:srgbClr val="0000FF"/>
                </a:solidFill>
                <a:latin typeface="Times New Roman" pitchFamily="18" charset="0"/>
                <a:cs typeface="Times New Roman" pitchFamily="18" charset="0"/>
                <a:sym typeface="Wingdings" pitchFamily="2" charset="2"/>
              </a:rPr>
              <a:t>May other X states be produced and where?</a:t>
            </a:r>
          </a:p>
          <a:p>
            <a:r>
              <a:rPr lang="en-US" altLang="zh-CN" sz="2800" dirty="0" smtClean="0">
                <a:solidFill>
                  <a:srgbClr val="FF0000"/>
                </a:solidFill>
                <a:latin typeface="Times New Roman" pitchFamily="18" charset="0"/>
                <a:cs typeface="Times New Roman" pitchFamily="18" charset="0"/>
                <a:sym typeface="Wingdings" pitchFamily="2" charset="2"/>
              </a:rPr>
              <a:t>In the Y/</a:t>
            </a:r>
            <a:r>
              <a:rPr lang="en-US" altLang="zh-CN" sz="2800" dirty="0" smtClean="0">
                <a:solidFill>
                  <a:srgbClr val="FF0000"/>
                </a:solidFill>
                <a:latin typeface="Times New Roman" pitchFamily="18" charset="0"/>
                <a:cs typeface="Times New Roman" pitchFamily="18" charset="0"/>
                <a:sym typeface="Symbol"/>
              </a:rPr>
              <a:t></a:t>
            </a:r>
            <a:r>
              <a:rPr lang="en-US" altLang="zh-CN" sz="2800" dirty="0" smtClean="0">
                <a:solidFill>
                  <a:srgbClr val="FF0000"/>
                </a:solidFill>
                <a:latin typeface="Times New Roman" pitchFamily="18" charset="0"/>
                <a:cs typeface="Times New Roman" pitchFamily="18" charset="0"/>
                <a:sym typeface="Wingdings" pitchFamily="2" charset="2"/>
              </a:rPr>
              <a:t> sector</a:t>
            </a:r>
            <a:endParaRPr lang="en-US" altLang="zh-CN" sz="2800" dirty="0">
              <a:solidFill>
                <a:srgbClr val="FF0000"/>
              </a:solidFill>
              <a:latin typeface="Times New Roman" pitchFamily="18" charset="0"/>
              <a:cs typeface="Times New Roman" pitchFamily="18" charset="0"/>
              <a:sym typeface="Wingdings" pitchFamily="2" charset="2"/>
            </a:endParaRPr>
          </a:p>
          <a:p>
            <a:pPr lvl="1"/>
            <a:r>
              <a:rPr lang="en-US" altLang="zh-CN" sz="2400" dirty="0" smtClean="0">
                <a:solidFill>
                  <a:srgbClr val="0000FF"/>
                </a:solidFill>
                <a:latin typeface="Times New Roman" pitchFamily="18" charset="0"/>
                <a:cs typeface="Times New Roman" pitchFamily="18" charset="0"/>
                <a:sym typeface="Wingdings" pitchFamily="2" charset="2"/>
              </a:rPr>
              <a:t>Is the Y(4260) a single resonance? Is Y(4008) a real structure?</a:t>
            </a:r>
          </a:p>
          <a:p>
            <a:pPr lvl="1"/>
            <a:r>
              <a:rPr lang="en-US" altLang="zh-CN" sz="2400" dirty="0" smtClean="0">
                <a:solidFill>
                  <a:srgbClr val="0000FF"/>
                </a:solidFill>
                <a:latin typeface="Times New Roman" pitchFamily="18" charset="0"/>
                <a:cs typeface="Times New Roman" pitchFamily="18" charset="0"/>
                <a:sym typeface="Symbol"/>
              </a:rPr>
              <a:t>Does the Y(4360) decay only to ’? </a:t>
            </a:r>
            <a:r>
              <a:rPr lang="en-US" altLang="zh-CN" sz="2400" dirty="0" smtClean="0">
                <a:solidFill>
                  <a:srgbClr val="0000FF"/>
                </a:solidFill>
                <a:latin typeface="Times New Roman" pitchFamily="18" charset="0"/>
                <a:cs typeface="Times New Roman" pitchFamily="18" charset="0"/>
              </a:rPr>
              <a:t>Not to </a:t>
            </a:r>
            <a:r>
              <a:rPr lang="en-US" altLang="zh-CN" sz="2400" dirty="0" smtClean="0">
                <a:solidFill>
                  <a:srgbClr val="0000FF"/>
                </a:solidFill>
                <a:latin typeface="Times New Roman" pitchFamily="18" charset="0"/>
                <a:cs typeface="Times New Roman" pitchFamily="18" charset="0"/>
                <a:sym typeface="Symbol"/>
              </a:rPr>
              <a:t></a:t>
            </a:r>
            <a:r>
              <a:rPr lang="en-US" altLang="zh-CN" sz="2400" dirty="0">
                <a:solidFill>
                  <a:srgbClr val="0000FF"/>
                </a:solidFill>
                <a:latin typeface="Times New Roman" pitchFamily="18" charset="0"/>
                <a:cs typeface="Times New Roman" pitchFamily="18" charset="0"/>
                <a:sym typeface="Symbol"/>
              </a:rPr>
              <a:t>J/</a:t>
            </a:r>
            <a:r>
              <a:rPr lang="en-US" altLang="zh-CN" sz="2400" dirty="0" smtClean="0">
                <a:solidFill>
                  <a:srgbClr val="0000FF"/>
                </a:solidFill>
                <a:latin typeface="Times New Roman" pitchFamily="18" charset="0"/>
                <a:cs typeface="Times New Roman" pitchFamily="18" charset="0"/>
                <a:sym typeface="Symbol"/>
              </a:rPr>
              <a:t> ?</a:t>
            </a:r>
          </a:p>
          <a:p>
            <a:pPr lvl="1"/>
            <a:r>
              <a:rPr lang="en-US" altLang="zh-CN" sz="2400" dirty="0" smtClean="0">
                <a:solidFill>
                  <a:srgbClr val="0000FF"/>
                </a:solidFill>
                <a:latin typeface="Times New Roman" pitchFamily="18" charset="0"/>
                <a:cs typeface="Times New Roman" pitchFamily="18" charset="0"/>
                <a:sym typeface="Wingdings" pitchFamily="2" charset="2"/>
              </a:rPr>
              <a:t>What </a:t>
            </a:r>
            <a:r>
              <a:rPr lang="en-US" altLang="zh-CN" sz="2400" dirty="0">
                <a:solidFill>
                  <a:srgbClr val="0000FF"/>
                </a:solidFill>
                <a:latin typeface="Times New Roman" pitchFamily="18" charset="0"/>
                <a:cs typeface="Times New Roman" pitchFamily="18" charset="0"/>
                <a:sym typeface="Wingdings" pitchFamily="2" charset="2"/>
              </a:rPr>
              <a:t>is hidden behind </a:t>
            </a:r>
            <a:r>
              <a:rPr lang="en-US" altLang="zh-CN" sz="2400" dirty="0">
                <a:solidFill>
                  <a:srgbClr val="0000FF"/>
                </a:solidFill>
                <a:latin typeface="Times New Roman" pitchFamily="18" charset="0"/>
                <a:cs typeface="Times New Roman" pitchFamily="18" charset="0"/>
                <a:sym typeface="Symbol"/>
              </a:rPr>
              <a:t></a:t>
            </a:r>
            <a:r>
              <a:rPr lang="en-US" altLang="zh-CN" sz="2400" dirty="0" err="1" smtClean="0">
                <a:solidFill>
                  <a:srgbClr val="0000FF"/>
                </a:solidFill>
                <a:latin typeface="Times New Roman" pitchFamily="18" charset="0"/>
                <a:cs typeface="Times New Roman" pitchFamily="18" charset="0"/>
                <a:sym typeface="Symbol"/>
              </a:rPr>
              <a:t>h</a:t>
            </a:r>
            <a:r>
              <a:rPr lang="en-US" altLang="zh-CN" sz="2400" baseline="-25000" dirty="0" err="1" smtClean="0">
                <a:solidFill>
                  <a:srgbClr val="0000FF"/>
                </a:solidFill>
                <a:latin typeface="Times New Roman" pitchFamily="18" charset="0"/>
                <a:cs typeface="Times New Roman" pitchFamily="18" charset="0"/>
                <a:sym typeface="Symbol"/>
              </a:rPr>
              <a:t>c</a:t>
            </a:r>
            <a:r>
              <a:rPr lang="en-US" altLang="zh-CN" sz="2400" dirty="0" smtClean="0">
                <a:solidFill>
                  <a:srgbClr val="0000FF"/>
                </a:solidFill>
                <a:latin typeface="Times New Roman" pitchFamily="18" charset="0"/>
                <a:cs typeface="Times New Roman" pitchFamily="18" charset="0"/>
                <a:sym typeface="Symbol"/>
              </a:rPr>
              <a:t>? </a:t>
            </a:r>
            <a:endParaRPr lang="en-US" altLang="zh-CN" sz="2400" dirty="0" smtClean="0">
              <a:solidFill>
                <a:srgbClr val="0000FF"/>
              </a:solidFill>
              <a:latin typeface="Times New Roman" pitchFamily="18" charset="0"/>
              <a:cs typeface="Times New Roman" pitchFamily="18" charset="0"/>
              <a:sym typeface="Symbol"/>
            </a:endParaRPr>
          </a:p>
          <a:p>
            <a:pPr lvl="1"/>
            <a:r>
              <a:rPr lang="en-US" altLang="zh-CN" sz="2400" dirty="0" smtClean="0">
                <a:solidFill>
                  <a:srgbClr val="0000FF"/>
                </a:solidFill>
                <a:latin typeface="Times New Roman" pitchFamily="18" charset="0"/>
                <a:cs typeface="Times New Roman" pitchFamily="18" charset="0"/>
                <a:sym typeface="Symbol"/>
              </a:rPr>
              <a:t>Correlation </a:t>
            </a:r>
            <a:r>
              <a:rPr lang="en-US" altLang="zh-CN" sz="2400" dirty="0" smtClean="0">
                <a:solidFill>
                  <a:srgbClr val="0000FF"/>
                </a:solidFill>
                <a:latin typeface="Times New Roman" pitchFamily="18" charset="0"/>
                <a:cs typeface="Times New Roman" pitchFamily="18" charset="0"/>
                <a:sym typeface="Symbol"/>
              </a:rPr>
              <a:t>between charm production &amp; </a:t>
            </a:r>
            <a:r>
              <a:rPr lang="en-US" altLang="zh-CN" sz="2400" dirty="0" err="1" smtClean="0">
                <a:solidFill>
                  <a:srgbClr val="0000FF"/>
                </a:solidFill>
                <a:latin typeface="Times New Roman" pitchFamily="18" charset="0"/>
                <a:cs typeface="Times New Roman" pitchFamily="18" charset="0"/>
                <a:sym typeface="Symbol"/>
              </a:rPr>
              <a:t>charmonium</a:t>
            </a:r>
            <a:r>
              <a:rPr lang="en-US" altLang="zh-CN" sz="2400" dirty="0" smtClean="0">
                <a:solidFill>
                  <a:srgbClr val="0000FF"/>
                </a:solidFill>
                <a:latin typeface="Times New Roman" pitchFamily="18" charset="0"/>
                <a:cs typeface="Times New Roman" pitchFamily="18" charset="0"/>
                <a:sym typeface="Symbol"/>
              </a:rPr>
              <a:t> transitions?</a:t>
            </a:r>
          </a:p>
          <a:p>
            <a:pPr lvl="1"/>
            <a:r>
              <a:rPr lang="en-US" altLang="zh-CN" sz="2400" dirty="0" smtClean="0">
                <a:solidFill>
                  <a:srgbClr val="0000FF"/>
                </a:solidFill>
                <a:latin typeface="Times New Roman" pitchFamily="18" charset="0"/>
                <a:cs typeface="Times New Roman" pitchFamily="18" charset="0"/>
                <a:sym typeface="Symbol"/>
              </a:rPr>
              <a:t>May we observe the </a:t>
            </a:r>
            <a:r>
              <a:rPr lang="en-US" altLang="zh-CN" sz="2400" dirty="0" err="1" smtClean="0">
                <a:solidFill>
                  <a:srgbClr val="0000FF"/>
                </a:solidFill>
                <a:latin typeface="Times New Roman" pitchFamily="18" charset="0"/>
                <a:cs typeface="Times New Roman" pitchFamily="18" charset="0"/>
                <a:sym typeface="Symbol"/>
              </a:rPr>
              <a:t>charmonium</a:t>
            </a:r>
            <a:r>
              <a:rPr lang="en-US" altLang="zh-CN" sz="2400" dirty="0" smtClean="0">
                <a:solidFill>
                  <a:srgbClr val="0000FF"/>
                </a:solidFill>
                <a:latin typeface="Times New Roman" pitchFamily="18" charset="0"/>
                <a:cs typeface="Times New Roman" pitchFamily="18" charset="0"/>
                <a:sym typeface="Symbol"/>
              </a:rPr>
              <a:t> 3</a:t>
            </a:r>
            <a:r>
              <a:rPr lang="en-US" altLang="zh-CN" sz="2400" baseline="30000" dirty="0" smtClean="0">
                <a:solidFill>
                  <a:srgbClr val="0000FF"/>
                </a:solidFill>
                <a:latin typeface="Times New Roman" pitchFamily="18" charset="0"/>
                <a:cs typeface="Times New Roman" pitchFamily="18" charset="0"/>
                <a:sym typeface="Symbol"/>
              </a:rPr>
              <a:t>3</a:t>
            </a:r>
            <a:r>
              <a:rPr lang="en-US" altLang="zh-CN" sz="2400" dirty="0" smtClean="0">
                <a:solidFill>
                  <a:srgbClr val="0000FF"/>
                </a:solidFill>
                <a:latin typeface="Times New Roman" pitchFamily="18" charset="0"/>
                <a:cs typeface="Times New Roman" pitchFamily="18" charset="0"/>
                <a:sym typeface="Symbol"/>
              </a:rPr>
              <a:t>D</a:t>
            </a:r>
            <a:r>
              <a:rPr lang="en-US" altLang="zh-CN" sz="2400" baseline="-25000" dirty="0" smtClean="0">
                <a:solidFill>
                  <a:srgbClr val="0000FF"/>
                </a:solidFill>
                <a:latin typeface="Times New Roman" pitchFamily="18" charset="0"/>
                <a:cs typeface="Times New Roman" pitchFamily="18" charset="0"/>
                <a:sym typeface="Symbol"/>
              </a:rPr>
              <a:t>1</a:t>
            </a:r>
            <a:r>
              <a:rPr lang="en-US" altLang="zh-CN" sz="2400" dirty="0" smtClean="0">
                <a:solidFill>
                  <a:srgbClr val="0000FF"/>
                </a:solidFill>
                <a:latin typeface="Times New Roman" pitchFamily="18" charset="0"/>
                <a:cs typeface="Times New Roman" pitchFamily="18" charset="0"/>
                <a:sym typeface="Symbol"/>
              </a:rPr>
              <a:t> state at ~4.5 </a:t>
            </a:r>
            <a:r>
              <a:rPr lang="en-US" altLang="zh-CN" sz="2400" dirty="0" err="1" smtClean="0">
                <a:solidFill>
                  <a:srgbClr val="0000FF"/>
                </a:solidFill>
                <a:latin typeface="Times New Roman" pitchFamily="18" charset="0"/>
                <a:cs typeface="Times New Roman" pitchFamily="18" charset="0"/>
                <a:sym typeface="Symbol"/>
              </a:rPr>
              <a:t>GeV</a:t>
            </a:r>
            <a:r>
              <a:rPr lang="en-US" altLang="zh-CN" sz="2400" dirty="0" smtClean="0">
                <a:solidFill>
                  <a:srgbClr val="0000FF"/>
                </a:solidFill>
                <a:latin typeface="Times New Roman" pitchFamily="18" charset="0"/>
                <a:cs typeface="Times New Roman" pitchFamily="18" charset="0"/>
                <a:sym typeface="Symbol"/>
              </a:rPr>
              <a:t>?</a:t>
            </a:r>
          </a:p>
          <a:p>
            <a:r>
              <a:rPr lang="en-US" altLang="zh-CN" sz="2800" dirty="0" smtClean="0">
                <a:solidFill>
                  <a:srgbClr val="FF0000"/>
                </a:solidFill>
                <a:latin typeface="Times New Roman" pitchFamily="18" charset="0"/>
                <a:cs typeface="Times New Roman" pitchFamily="18" charset="0"/>
                <a:sym typeface="Symbol"/>
              </a:rPr>
              <a:t>In the Z sector</a:t>
            </a:r>
          </a:p>
          <a:p>
            <a:pPr lvl="1"/>
            <a:r>
              <a:rPr lang="en-US" altLang="zh-CN" sz="2400" dirty="0" smtClean="0">
                <a:solidFill>
                  <a:srgbClr val="0000FF"/>
                </a:solidFill>
                <a:latin typeface="Times New Roman" pitchFamily="18" charset="0"/>
                <a:cs typeface="Times New Roman" pitchFamily="18" charset="0"/>
                <a:sym typeface="Symbol"/>
              </a:rPr>
              <a:t>Are the </a:t>
            </a:r>
            <a:r>
              <a:rPr lang="en-US" altLang="zh-CN" sz="2400" dirty="0" err="1" smtClean="0">
                <a:solidFill>
                  <a:srgbClr val="0000FF"/>
                </a:solidFill>
                <a:latin typeface="Times New Roman" pitchFamily="18" charset="0"/>
                <a:cs typeface="Times New Roman" pitchFamily="18" charset="0"/>
                <a:sym typeface="Symbol"/>
              </a:rPr>
              <a:t>Z</a:t>
            </a:r>
            <a:r>
              <a:rPr lang="en-US" altLang="zh-CN" sz="2400" baseline="-25000" dirty="0" err="1" smtClean="0">
                <a:solidFill>
                  <a:srgbClr val="0000FF"/>
                </a:solidFill>
                <a:latin typeface="Times New Roman" pitchFamily="18" charset="0"/>
                <a:cs typeface="Times New Roman" pitchFamily="18" charset="0"/>
                <a:sym typeface="Symbol"/>
              </a:rPr>
              <a:t>c</a:t>
            </a:r>
            <a:r>
              <a:rPr lang="en-US" altLang="zh-CN" sz="2400" dirty="0" smtClean="0">
                <a:solidFill>
                  <a:srgbClr val="0000FF"/>
                </a:solidFill>
                <a:latin typeface="Times New Roman" pitchFamily="18" charset="0"/>
                <a:cs typeface="Times New Roman" pitchFamily="18" charset="0"/>
                <a:sym typeface="Symbol"/>
              </a:rPr>
              <a:t> and </a:t>
            </a:r>
            <a:r>
              <a:rPr lang="en-US" altLang="zh-CN" sz="2400" dirty="0" err="1" smtClean="0">
                <a:solidFill>
                  <a:srgbClr val="0000FF"/>
                </a:solidFill>
                <a:latin typeface="Times New Roman" pitchFamily="18" charset="0"/>
                <a:cs typeface="Times New Roman" pitchFamily="18" charset="0"/>
                <a:sym typeface="Symbol"/>
              </a:rPr>
              <a:t>Z</a:t>
            </a:r>
            <a:r>
              <a:rPr lang="en-US" altLang="zh-CN" sz="2400" baseline="-25000" dirty="0" err="1" smtClean="0">
                <a:solidFill>
                  <a:srgbClr val="0000FF"/>
                </a:solidFill>
                <a:latin typeface="Times New Roman" pitchFamily="18" charset="0"/>
                <a:cs typeface="Times New Roman" pitchFamily="18" charset="0"/>
                <a:sym typeface="Symbol"/>
              </a:rPr>
              <a:t>c</a:t>
            </a:r>
            <a:r>
              <a:rPr lang="en-US" altLang="zh-CN" sz="2400" dirty="0" smtClean="0">
                <a:solidFill>
                  <a:srgbClr val="0000FF"/>
                </a:solidFill>
                <a:latin typeface="Times New Roman" pitchFamily="18" charset="0"/>
                <a:cs typeface="Times New Roman" pitchFamily="18" charset="0"/>
                <a:sym typeface="Symbol"/>
              </a:rPr>
              <a:t>’ from resonance decays or continuum prod.?</a:t>
            </a:r>
          </a:p>
          <a:p>
            <a:pPr lvl="1"/>
            <a:r>
              <a:rPr lang="en-US" altLang="zh-CN" sz="2400" dirty="0" smtClean="0">
                <a:solidFill>
                  <a:srgbClr val="0000FF"/>
                </a:solidFill>
                <a:latin typeface="Times New Roman" pitchFamily="18" charset="0"/>
                <a:cs typeface="Times New Roman" pitchFamily="18" charset="0"/>
                <a:sym typeface="Symbol"/>
              </a:rPr>
              <a:t>Are there more </a:t>
            </a:r>
            <a:r>
              <a:rPr lang="en-US" altLang="zh-CN" sz="2400" dirty="0" err="1" smtClean="0">
                <a:solidFill>
                  <a:srgbClr val="0000FF"/>
                </a:solidFill>
                <a:latin typeface="Times New Roman" pitchFamily="18" charset="0"/>
                <a:cs typeface="Times New Roman" pitchFamily="18" charset="0"/>
                <a:sym typeface="Symbol"/>
              </a:rPr>
              <a:t>Z</a:t>
            </a:r>
            <a:r>
              <a:rPr lang="en-US" altLang="zh-CN" sz="2400" baseline="-25000" dirty="0" err="1" smtClean="0">
                <a:solidFill>
                  <a:srgbClr val="0000FF"/>
                </a:solidFill>
                <a:latin typeface="Times New Roman" pitchFamily="18" charset="0"/>
                <a:cs typeface="Times New Roman" pitchFamily="18" charset="0"/>
                <a:sym typeface="Symbol"/>
              </a:rPr>
              <a:t>c</a:t>
            </a:r>
            <a:r>
              <a:rPr lang="en-US" altLang="zh-CN" sz="2400" dirty="0" smtClean="0">
                <a:solidFill>
                  <a:srgbClr val="0000FF"/>
                </a:solidFill>
                <a:latin typeface="Times New Roman" pitchFamily="18" charset="0"/>
                <a:cs typeface="Times New Roman" pitchFamily="18" charset="0"/>
                <a:sym typeface="Symbol"/>
              </a:rPr>
              <a:t> states and </a:t>
            </a:r>
            <a:r>
              <a:rPr lang="en-US" altLang="zh-CN" sz="2400" dirty="0" err="1" smtClean="0">
                <a:solidFill>
                  <a:srgbClr val="0000FF"/>
                </a:solidFill>
                <a:latin typeface="Times New Roman" pitchFamily="18" charset="0"/>
                <a:cs typeface="Times New Roman" pitchFamily="18" charset="0"/>
                <a:sym typeface="Symbol"/>
              </a:rPr>
              <a:t>Z</a:t>
            </a:r>
            <a:r>
              <a:rPr lang="en-US" altLang="zh-CN" sz="2400" baseline="-25000" dirty="0" err="1" smtClean="0">
                <a:solidFill>
                  <a:srgbClr val="0000FF"/>
                </a:solidFill>
                <a:latin typeface="Times New Roman" pitchFamily="18" charset="0"/>
                <a:cs typeface="Times New Roman" pitchFamily="18" charset="0"/>
                <a:sym typeface="Symbol"/>
              </a:rPr>
              <a:t>cs</a:t>
            </a:r>
            <a:r>
              <a:rPr lang="en-US" altLang="zh-CN" sz="2400" dirty="0" smtClean="0">
                <a:solidFill>
                  <a:srgbClr val="0000FF"/>
                </a:solidFill>
                <a:latin typeface="Times New Roman" pitchFamily="18" charset="0"/>
                <a:cs typeface="Times New Roman" pitchFamily="18" charset="0"/>
                <a:sym typeface="Symbol"/>
              </a:rPr>
              <a:t> states [KJ</a:t>
            </a:r>
            <a:r>
              <a:rPr lang="en-US" altLang="zh-CN" sz="2400" dirty="0">
                <a:solidFill>
                  <a:srgbClr val="0000FF"/>
                </a:solidFill>
                <a:latin typeface="Times New Roman" pitchFamily="18" charset="0"/>
                <a:cs typeface="Times New Roman" pitchFamily="18" charset="0"/>
                <a:sym typeface="Symbol"/>
              </a:rPr>
              <a:t>/</a:t>
            </a:r>
            <a:r>
              <a:rPr lang="en-US" altLang="zh-CN" sz="2400" dirty="0" smtClean="0">
                <a:solidFill>
                  <a:srgbClr val="0000FF"/>
                </a:solidFill>
                <a:latin typeface="Times New Roman" pitchFamily="18" charset="0"/>
                <a:cs typeface="Times New Roman" pitchFamily="18" charset="0"/>
                <a:sym typeface="Symbol"/>
              </a:rPr>
              <a:t>, D*D</a:t>
            </a:r>
            <a:r>
              <a:rPr lang="en-US" altLang="zh-CN" sz="2400" baseline="-25000" dirty="0" smtClean="0">
                <a:solidFill>
                  <a:srgbClr val="0000FF"/>
                </a:solidFill>
                <a:latin typeface="Times New Roman" pitchFamily="18" charset="0"/>
                <a:cs typeface="Times New Roman" pitchFamily="18" charset="0"/>
                <a:sym typeface="Symbol"/>
              </a:rPr>
              <a:t>s</a:t>
            </a:r>
            <a:r>
              <a:rPr lang="en-US" altLang="zh-CN" sz="2400" dirty="0">
                <a:solidFill>
                  <a:srgbClr val="0000FF"/>
                </a:solidFill>
                <a:latin typeface="Times New Roman" pitchFamily="18" charset="0"/>
                <a:cs typeface="Times New Roman" pitchFamily="18" charset="0"/>
                <a:sym typeface="Symbol"/>
              </a:rPr>
              <a:t> , </a:t>
            </a:r>
            <a:r>
              <a:rPr lang="en-US" altLang="zh-CN" sz="2400" dirty="0" smtClean="0">
                <a:solidFill>
                  <a:srgbClr val="0000FF"/>
                </a:solidFill>
                <a:latin typeface="Times New Roman" pitchFamily="18" charset="0"/>
                <a:cs typeface="Times New Roman" pitchFamily="18" charset="0"/>
                <a:sym typeface="Symbol"/>
              </a:rPr>
              <a:t>or DD</a:t>
            </a:r>
            <a:r>
              <a:rPr lang="en-US" altLang="zh-CN" sz="2400" baseline="-25000" dirty="0" smtClean="0">
                <a:solidFill>
                  <a:srgbClr val="0000FF"/>
                </a:solidFill>
                <a:latin typeface="Times New Roman" pitchFamily="18" charset="0"/>
                <a:cs typeface="Times New Roman" pitchFamily="18" charset="0"/>
                <a:sym typeface="Symbol"/>
              </a:rPr>
              <a:t>s</a:t>
            </a:r>
            <a:r>
              <a:rPr lang="en-US" altLang="zh-CN" sz="2400" dirty="0" smtClean="0">
                <a:solidFill>
                  <a:srgbClr val="0000FF"/>
                </a:solidFill>
                <a:latin typeface="Times New Roman" pitchFamily="18" charset="0"/>
                <a:cs typeface="Times New Roman" pitchFamily="18" charset="0"/>
                <a:sym typeface="Symbol"/>
              </a:rPr>
              <a:t>*]?</a:t>
            </a:r>
            <a:endParaRPr lang="en-US" altLang="zh-CN" sz="2800" dirty="0" smtClean="0">
              <a:solidFill>
                <a:srgbClr val="0000FF"/>
              </a:solidFill>
              <a:latin typeface="Times New Roman" pitchFamily="18" charset="0"/>
              <a:cs typeface="Times New Roman" pitchFamily="18" charset="0"/>
              <a:sym typeface="Symbol"/>
            </a:endParaRPr>
          </a:p>
          <a:p>
            <a:r>
              <a:rPr lang="en-US" altLang="zh-CN" sz="2800" dirty="0">
                <a:solidFill>
                  <a:srgbClr val="FF0000"/>
                </a:solidFill>
                <a:latin typeface="Times New Roman" pitchFamily="18" charset="0"/>
                <a:cs typeface="Times New Roman" pitchFamily="18" charset="0"/>
                <a:sym typeface="Symbol"/>
              </a:rPr>
              <a:t>In the </a:t>
            </a:r>
            <a:r>
              <a:rPr lang="en-US" altLang="zh-CN" sz="2800" dirty="0" smtClean="0">
                <a:solidFill>
                  <a:srgbClr val="FF0000"/>
                </a:solidFill>
                <a:latin typeface="Times New Roman" pitchFamily="18" charset="0"/>
                <a:cs typeface="Times New Roman" pitchFamily="18" charset="0"/>
                <a:sym typeface="Symbol"/>
              </a:rPr>
              <a:t>C </a:t>
            </a:r>
            <a:r>
              <a:rPr lang="en-US" altLang="zh-CN" sz="2800" dirty="0">
                <a:solidFill>
                  <a:srgbClr val="FF0000"/>
                </a:solidFill>
                <a:latin typeface="Times New Roman" pitchFamily="18" charset="0"/>
                <a:cs typeface="Times New Roman" pitchFamily="18" charset="0"/>
                <a:sym typeface="Symbol"/>
              </a:rPr>
              <a:t>sector</a:t>
            </a:r>
          </a:p>
          <a:p>
            <a:pPr lvl="1"/>
            <a:r>
              <a:rPr lang="en-US" altLang="zh-CN" sz="2400" dirty="0" smtClean="0">
                <a:solidFill>
                  <a:srgbClr val="0000FF"/>
                </a:solidFill>
                <a:latin typeface="Times New Roman" pitchFamily="18" charset="0"/>
                <a:cs typeface="Times New Roman" pitchFamily="18" charset="0"/>
                <a:sym typeface="Symbol"/>
              </a:rPr>
              <a:t>Charm spectroscopy: D*, D</a:t>
            </a:r>
            <a:r>
              <a:rPr lang="en-US" altLang="zh-CN" sz="2400" baseline="-25000" dirty="0" smtClean="0">
                <a:solidFill>
                  <a:srgbClr val="0000FF"/>
                </a:solidFill>
                <a:latin typeface="Times New Roman" pitchFamily="18" charset="0"/>
                <a:cs typeface="Times New Roman" pitchFamily="18" charset="0"/>
                <a:sym typeface="Symbol"/>
              </a:rPr>
              <a:t>0</a:t>
            </a:r>
            <a:r>
              <a:rPr lang="en-US" altLang="zh-CN" sz="2400" dirty="0" smtClean="0">
                <a:solidFill>
                  <a:srgbClr val="0000FF"/>
                </a:solidFill>
                <a:latin typeface="Times New Roman" pitchFamily="18" charset="0"/>
                <a:cs typeface="Times New Roman" pitchFamily="18" charset="0"/>
                <a:sym typeface="Symbol"/>
              </a:rPr>
              <a:t>, D</a:t>
            </a:r>
            <a:r>
              <a:rPr lang="en-US" altLang="zh-CN" sz="2400" baseline="-25000" dirty="0" smtClean="0">
                <a:solidFill>
                  <a:srgbClr val="0000FF"/>
                </a:solidFill>
                <a:latin typeface="Times New Roman" pitchFamily="18" charset="0"/>
                <a:cs typeface="Times New Roman" pitchFamily="18" charset="0"/>
                <a:sym typeface="Symbol"/>
              </a:rPr>
              <a:t>1</a:t>
            </a:r>
            <a:r>
              <a:rPr lang="en-US" altLang="zh-CN" sz="2400" dirty="0" smtClean="0">
                <a:solidFill>
                  <a:srgbClr val="0000FF"/>
                </a:solidFill>
                <a:latin typeface="Times New Roman" pitchFamily="18" charset="0"/>
                <a:cs typeface="Times New Roman" pitchFamily="18" charset="0"/>
                <a:sym typeface="Symbol"/>
              </a:rPr>
              <a:t>, D</a:t>
            </a:r>
            <a:r>
              <a:rPr lang="en-US" altLang="zh-CN" sz="2400" baseline="-25000" dirty="0" smtClean="0">
                <a:solidFill>
                  <a:srgbClr val="0000FF"/>
                </a:solidFill>
                <a:latin typeface="Times New Roman" pitchFamily="18" charset="0"/>
                <a:cs typeface="Times New Roman" pitchFamily="18" charset="0"/>
                <a:sym typeface="Symbol"/>
              </a:rPr>
              <a:t>2</a:t>
            </a:r>
            <a:r>
              <a:rPr lang="en-US" altLang="zh-CN" sz="2400" dirty="0" smtClean="0">
                <a:solidFill>
                  <a:srgbClr val="0000FF"/>
                </a:solidFill>
                <a:latin typeface="Times New Roman" pitchFamily="18" charset="0"/>
                <a:cs typeface="Times New Roman" pitchFamily="18" charset="0"/>
                <a:sym typeface="Symbol"/>
              </a:rPr>
              <a:t>, D</a:t>
            </a:r>
            <a:r>
              <a:rPr lang="en-US" altLang="zh-CN" sz="2400" baseline="-25000" dirty="0" smtClean="0">
                <a:solidFill>
                  <a:srgbClr val="0000FF"/>
                </a:solidFill>
                <a:latin typeface="Times New Roman" pitchFamily="18" charset="0"/>
                <a:cs typeface="Times New Roman" pitchFamily="18" charset="0"/>
                <a:sym typeface="Symbol"/>
              </a:rPr>
              <a:t>s0</a:t>
            </a:r>
            <a:r>
              <a:rPr lang="en-US" altLang="zh-CN" sz="2400" dirty="0" smtClean="0">
                <a:solidFill>
                  <a:srgbClr val="0000FF"/>
                </a:solidFill>
                <a:latin typeface="Times New Roman" pitchFamily="18" charset="0"/>
                <a:cs typeface="Times New Roman" pitchFamily="18" charset="0"/>
                <a:sym typeface="Symbol"/>
              </a:rPr>
              <a:t>, D</a:t>
            </a:r>
            <a:r>
              <a:rPr lang="en-US" altLang="zh-CN" sz="2400" baseline="-25000" dirty="0" smtClean="0">
                <a:solidFill>
                  <a:srgbClr val="0000FF"/>
                </a:solidFill>
                <a:latin typeface="Times New Roman" pitchFamily="18" charset="0"/>
                <a:cs typeface="Times New Roman" pitchFamily="18" charset="0"/>
                <a:sym typeface="Symbol"/>
              </a:rPr>
              <a:t>s1</a:t>
            </a:r>
            <a:r>
              <a:rPr lang="en-US" altLang="zh-CN" sz="2400" dirty="0" smtClean="0">
                <a:solidFill>
                  <a:srgbClr val="0000FF"/>
                </a:solidFill>
                <a:latin typeface="Times New Roman" pitchFamily="18" charset="0"/>
                <a:cs typeface="Times New Roman" pitchFamily="18" charset="0"/>
                <a:sym typeface="Symbol"/>
              </a:rPr>
              <a:t>, D</a:t>
            </a:r>
            <a:r>
              <a:rPr lang="en-US" altLang="zh-CN" sz="2400" baseline="-25000" dirty="0" smtClean="0">
                <a:solidFill>
                  <a:srgbClr val="0000FF"/>
                </a:solidFill>
                <a:latin typeface="Times New Roman" pitchFamily="18" charset="0"/>
                <a:cs typeface="Times New Roman" pitchFamily="18" charset="0"/>
                <a:sym typeface="Symbol"/>
              </a:rPr>
              <a:t>s2</a:t>
            </a:r>
            <a:r>
              <a:rPr lang="en-US" altLang="zh-CN" sz="2400" dirty="0" smtClean="0">
                <a:solidFill>
                  <a:srgbClr val="0000FF"/>
                </a:solidFill>
                <a:latin typeface="Times New Roman" pitchFamily="18" charset="0"/>
                <a:cs typeface="Times New Roman" pitchFamily="18" charset="0"/>
                <a:sym typeface="Symbol"/>
              </a:rPr>
              <a:t>, ...</a:t>
            </a:r>
            <a:endParaRPr lang="en-US" altLang="zh-CN" sz="2400" dirty="0">
              <a:solidFill>
                <a:srgbClr val="0000FF"/>
              </a:solidFill>
              <a:latin typeface="Times New Roman" pitchFamily="18" charset="0"/>
              <a:cs typeface="Times New Roman" pitchFamily="18" charset="0"/>
              <a:sym typeface="Symbol"/>
            </a:endParaRPr>
          </a:p>
          <a:p>
            <a:pPr lvl="1"/>
            <a:r>
              <a:rPr lang="en-US" altLang="zh-CN" sz="2400" dirty="0" smtClean="0">
                <a:solidFill>
                  <a:srgbClr val="0000FF"/>
                </a:solidFill>
                <a:latin typeface="Times New Roman" pitchFamily="18" charset="0"/>
                <a:cs typeface="Times New Roman" pitchFamily="18" charset="0"/>
                <a:sym typeface="Symbol"/>
              </a:rPr>
              <a:t>Charm decays: D</a:t>
            </a:r>
            <a:r>
              <a:rPr lang="en-US" altLang="zh-CN" sz="2400" baseline="-25000" dirty="0" smtClean="0">
                <a:solidFill>
                  <a:srgbClr val="0000FF"/>
                </a:solidFill>
                <a:latin typeface="Times New Roman" pitchFamily="18" charset="0"/>
                <a:cs typeface="Times New Roman" pitchFamily="18" charset="0"/>
                <a:sym typeface="Symbol"/>
              </a:rPr>
              <a:t>s</a:t>
            </a:r>
            <a:r>
              <a:rPr lang="en-US" altLang="zh-CN" sz="2400" dirty="0" smtClean="0">
                <a:solidFill>
                  <a:srgbClr val="0000FF"/>
                </a:solidFill>
                <a:latin typeface="Times New Roman" pitchFamily="18" charset="0"/>
                <a:cs typeface="Times New Roman" pitchFamily="18" charset="0"/>
                <a:sym typeface="Symbol"/>
              </a:rPr>
              <a:t> and </a:t>
            </a:r>
            <a:r>
              <a:rPr lang="en-US" altLang="zh-CN" sz="2400" baseline="-25000" dirty="0" smtClean="0">
                <a:solidFill>
                  <a:srgbClr val="0000FF"/>
                </a:solidFill>
                <a:latin typeface="Times New Roman" pitchFamily="18" charset="0"/>
                <a:cs typeface="Times New Roman" pitchFamily="18" charset="0"/>
                <a:sym typeface="Symbol"/>
              </a:rPr>
              <a:t>c</a:t>
            </a:r>
            <a:r>
              <a:rPr lang="en-US" altLang="zh-CN" sz="2400" dirty="0" smtClean="0">
                <a:solidFill>
                  <a:srgbClr val="0000FF"/>
                </a:solidFill>
                <a:latin typeface="Times New Roman" pitchFamily="18" charset="0"/>
                <a:cs typeface="Times New Roman" pitchFamily="18" charset="0"/>
                <a:sym typeface="Symbol"/>
              </a:rPr>
              <a:t> samples are too small …</a:t>
            </a:r>
            <a:endParaRPr lang="en-US" altLang="zh-CN" sz="2400" dirty="0">
              <a:solidFill>
                <a:srgbClr val="0000FF"/>
              </a:solidFill>
              <a:latin typeface="Times New Roman" pitchFamily="18" charset="0"/>
              <a:cs typeface="Times New Roman" pitchFamily="18" charset="0"/>
              <a:sym typeface="Symbol"/>
            </a:endParaRPr>
          </a:p>
        </p:txBody>
      </p:sp>
      <p:sp>
        <p:nvSpPr>
          <p:cNvPr id="4" name="灯片编号占位符 3"/>
          <p:cNvSpPr>
            <a:spLocks noGrp="1"/>
          </p:cNvSpPr>
          <p:nvPr>
            <p:ph type="sldNum" sz="quarter" idx="12"/>
          </p:nvPr>
        </p:nvSpPr>
        <p:spPr/>
        <p:txBody>
          <a:bodyPr/>
          <a:lstStyle/>
          <a:p>
            <a:fld id="{4972865B-3338-42B3-82EB-07ABB3E4904D}" type="slidenum">
              <a:rPr lang="en-US" altLang="zh-CN" smtClean="0"/>
              <a:pPr/>
              <a:t>20</a:t>
            </a:fld>
            <a:endParaRPr lang="en-US" altLang="zh-CN" dirty="0"/>
          </a:p>
        </p:txBody>
      </p:sp>
    </p:spTree>
    <p:extLst>
      <p:ext uri="{BB962C8B-B14F-4D97-AF65-F5344CB8AC3E}">
        <p14:creationId xmlns:p14="http://schemas.microsoft.com/office/powerpoint/2010/main" val="371041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28" y="404664"/>
            <a:ext cx="8500861" cy="627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82" t="8286" r="10214" b="10200"/>
          <a:stretch/>
        </p:blipFill>
        <p:spPr bwMode="auto">
          <a:xfrm>
            <a:off x="179512" y="-2447"/>
            <a:ext cx="4608512" cy="688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87839" y="836712"/>
            <a:ext cx="1774845" cy="707886"/>
          </a:xfrm>
          <a:prstGeom prst="rect">
            <a:avLst/>
          </a:prstGeom>
          <a:solidFill>
            <a:srgbClr val="FFFFFF"/>
          </a:solidFill>
        </p:spPr>
        <p:txBody>
          <a:bodyPr wrap="none" rtlCol="0">
            <a:spAutoFit/>
          </a:bodyPr>
          <a:lstStyle/>
          <a:p>
            <a:pPr algn="ctr" fontAlgn="auto">
              <a:spcBef>
                <a:spcPts val="0"/>
              </a:spcBef>
              <a:spcAft>
                <a:spcPts val="0"/>
              </a:spcAft>
            </a:pPr>
            <a:r>
              <a:rPr lang="en-US" altLang="zh-CN" sz="2000" dirty="0" err="1" smtClean="0">
                <a:solidFill>
                  <a:srgbClr val="002060"/>
                </a:solidFill>
                <a:latin typeface="Calibri"/>
                <a:ea typeface="宋体"/>
              </a:rPr>
              <a:t>BaBar</a:t>
            </a:r>
            <a:r>
              <a:rPr lang="en-US" altLang="zh-CN" sz="2000" dirty="0" smtClean="0">
                <a:solidFill>
                  <a:srgbClr val="002060"/>
                </a:solidFill>
                <a:latin typeface="Calibri"/>
                <a:ea typeface="宋体"/>
              </a:rPr>
              <a:t>,  </a:t>
            </a:r>
            <a:r>
              <a:rPr lang="en-US" altLang="zh-CN" sz="2000" dirty="0" smtClean="0">
                <a:solidFill>
                  <a:srgbClr val="002060"/>
                </a:solidFill>
                <a:latin typeface="Calibri"/>
                <a:ea typeface="宋体"/>
                <a:sym typeface="Symbol"/>
              </a:rPr>
              <a:t>J/</a:t>
            </a:r>
            <a:endParaRPr lang="en-US" altLang="zh-CN" sz="2000" dirty="0" smtClean="0">
              <a:solidFill>
                <a:srgbClr val="002060"/>
              </a:solidFill>
              <a:latin typeface="Calibri"/>
              <a:ea typeface="宋体"/>
            </a:endParaRPr>
          </a:p>
          <a:p>
            <a:pPr algn="ctr" fontAlgn="auto">
              <a:spcBef>
                <a:spcPts val="0"/>
              </a:spcBef>
              <a:spcAft>
                <a:spcPts val="0"/>
              </a:spcAft>
            </a:pPr>
            <a:r>
              <a:rPr lang="en-US" altLang="zh-CN" sz="2000" dirty="0" smtClean="0">
                <a:solidFill>
                  <a:srgbClr val="002060"/>
                </a:solidFill>
                <a:latin typeface="Calibri"/>
                <a:ea typeface="宋体"/>
              </a:rPr>
              <a:t>PRD86, 051102</a:t>
            </a:r>
            <a:endParaRPr lang="zh-CN" altLang="en-US" sz="2000" dirty="0">
              <a:solidFill>
                <a:srgbClr val="002060"/>
              </a:solidFill>
              <a:latin typeface="Calibri"/>
              <a:ea typeface="宋体"/>
            </a:endParaRPr>
          </a:p>
        </p:txBody>
      </p:sp>
    </p:spTree>
    <p:extLst>
      <p:ext uri="{BB962C8B-B14F-4D97-AF65-F5344CB8AC3E}">
        <p14:creationId xmlns:p14="http://schemas.microsoft.com/office/powerpoint/2010/main" val="2711100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64"/>
          <a:stretch/>
        </p:blipFill>
        <p:spPr bwMode="auto">
          <a:xfrm>
            <a:off x="4436182" y="2636912"/>
            <a:ext cx="468578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灯片编号占位符 5"/>
          <p:cNvSpPr>
            <a:spLocks noGrp="1"/>
          </p:cNvSpPr>
          <p:nvPr>
            <p:ph type="sldNum" sz="quarter" idx="12"/>
          </p:nvPr>
        </p:nvSpPr>
        <p:spPr/>
        <p:txBody>
          <a:bodyPr/>
          <a:lstStyle/>
          <a:p>
            <a:fld id="{0C581D88-A554-425D-B3BC-A58D566984EC}" type="slidenum">
              <a:rPr lang="en-US" altLang="zh-CN"/>
              <a:pPr/>
              <a:t>22</a:t>
            </a:fld>
            <a:endParaRPr lang="en-US" altLang="zh-CN"/>
          </a:p>
        </p:txBody>
      </p:sp>
      <p:sp>
        <p:nvSpPr>
          <p:cNvPr id="14" name="Rectangle 8"/>
          <p:cNvSpPr>
            <a:spLocks noChangeArrowheads="1"/>
          </p:cNvSpPr>
          <p:nvPr/>
        </p:nvSpPr>
        <p:spPr bwMode="auto">
          <a:xfrm>
            <a:off x="700740" y="6290156"/>
            <a:ext cx="7543668" cy="5232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2800" dirty="0" smtClean="0">
                <a:solidFill>
                  <a:srgbClr val="006600"/>
                </a:solidFill>
                <a:latin typeface="Tahoma" pitchFamily="34" charset="0"/>
              </a:rPr>
              <a:t>BESIII: Can do better in the full energy range!</a:t>
            </a:r>
            <a:endParaRPr lang="it-IT" altLang="zh-CN" sz="2800" dirty="0">
              <a:solidFill>
                <a:srgbClr val="006600"/>
              </a:solidFill>
              <a:latin typeface="Tahoma"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658046"/>
            <a:ext cx="4365070" cy="35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75656" y="1156618"/>
            <a:ext cx="2513830" cy="907941"/>
          </a:xfrm>
          <a:prstGeom prst="rect">
            <a:avLst/>
          </a:prstGeom>
          <a:solidFill>
            <a:srgbClr val="CCFFFF"/>
          </a:solidFill>
          <a:ln>
            <a:solidFill>
              <a:schemeClr val="accent1"/>
            </a:solidFill>
          </a:ln>
        </p:spPr>
        <p:txBody>
          <a:bodyPr wrap="none" rtlCol="0">
            <a:spAutoFit/>
          </a:bodyPr>
          <a:lstStyle/>
          <a:p>
            <a:pPr>
              <a:spcBef>
                <a:spcPts val="600"/>
              </a:spcBef>
            </a:pPr>
            <a:r>
              <a:rPr lang="en-US" altLang="zh-CN" sz="2400" dirty="0" err="1" smtClean="0">
                <a:solidFill>
                  <a:srgbClr val="FF0000"/>
                </a:solidFill>
                <a:latin typeface="Arial Unicode MS" pitchFamily="34" charset="-122"/>
                <a:ea typeface="Arial Unicode MS" pitchFamily="34" charset="-122"/>
                <a:cs typeface="Arial Unicode MS" pitchFamily="34" charset="-122"/>
              </a:rPr>
              <a:t>arXiv</a:t>
            </a:r>
            <a:r>
              <a:rPr lang="en-US" altLang="zh-CN" sz="2400" dirty="0" smtClean="0">
                <a:solidFill>
                  <a:srgbClr val="FF0000"/>
                </a:solidFill>
                <a:latin typeface="Arial Unicode MS" pitchFamily="34" charset="-122"/>
                <a:ea typeface="Arial Unicode MS" pitchFamily="34" charset="-122"/>
                <a:cs typeface="Arial Unicode MS" pitchFamily="34" charset="-122"/>
              </a:rPr>
              <a:t>: 1210.7550</a:t>
            </a:r>
          </a:p>
          <a:p>
            <a:pPr>
              <a:spcBef>
                <a:spcPts val="600"/>
              </a:spcBef>
            </a:pPr>
            <a:r>
              <a:rPr lang="en-US" altLang="zh-CN" sz="2400" dirty="0" smtClean="0">
                <a:solidFill>
                  <a:srgbClr val="FF0000"/>
                </a:solidFill>
                <a:latin typeface="Arial Unicode MS" pitchFamily="34" charset="-122"/>
                <a:ea typeface="Arial Unicode MS" pitchFamily="34" charset="-122"/>
                <a:cs typeface="Arial Unicode MS" pitchFamily="34" charset="-122"/>
              </a:rPr>
              <a:t>PRD87, 051101</a:t>
            </a:r>
            <a:endParaRPr lang="zh-CN" altLang="en-US" sz="2400" dirty="0">
              <a:solidFill>
                <a:srgbClr val="FF0000"/>
              </a:solidFill>
              <a:latin typeface="Arial Unicode MS" pitchFamily="34" charset="-122"/>
              <a:ea typeface="Arial Unicode MS" pitchFamily="34" charset="-122"/>
              <a:cs typeface="Arial Unicode MS" pitchFamily="34" charset="-122"/>
            </a:endParaRPr>
          </a:p>
        </p:txBody>
      </p:sp>
      <p:pic>
        <p:nvPicPr>
          <p:cNvPr id="9" name="Picture 10" descr="Bell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124744"/>
            <a:ext cx="1156955" cy="894747"/>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标注 10"/>
          <p:cNvSpPr/>
          <p:nvPr/>
        </p:nvSpPr>
        <p:spPr>
          <a:xfrm>
            <a:off x="6516216" y="1916832"/>
            <a:ext cx="2105759" cy="859948"/>
          </a:xfrm>
          <a:prstGeom prst="wedgeRectCallout">
            <a:avLst>
              <a:gd name="adj1" fmla="val -36671"/>
              <a:gd name="adj2" fmla="val 1329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FF"/>
                </a:solidFill>
              </a:rPr>
              <a:t>What is going on here?</a:t>
            </a:r>
          </a:p>
        </p:txBody>
      </p:sp>
      <p:sp>
        <p:nvSpPr>
          <p:cNvPr id="501763" name="Rectangle 3"/>
          <p:cNvSpPr>
            <a:spLocks noGrp="1" noChangeArrowheads="1"/>
          </p:cNvSpPr>
          <p:nvPr>
            <p:ph type="title"/>
          </p:nvPr>
        </p:nvSpPr>
        <p:spPr>
          <a:xfrm>
            <a:off x="179512" y="76200"/>
            <a:ext cx="8784976" cy="688504"/>
          </a:xfrm>
        </p:spPr>
        <p:txBody>
          <a:bodyPr/>
          <a:lstStyle/>
          <a:p>
            <a:r>
              <a:rPr lang="en-US" altLang="zh-CN" sz="4000" b="1" dirty="0" err="1" smtClean="0">
                <a:solidFill>
                  <a:srgbClr val="000066"/>
                </a:solidFill>
                <a:latin typeface="Arial Unicode MS" pitchFamily="34" charset="-122"/>
                <a:ea typeface="Arial Unicode MS" pitchFamily="34" charset="-122"/>
                <a:cs typeface="Arial Unicode MS" pitchFamily="34" charset="-122"/>
              </a:rPr>
              <a:t>e</a:t>
            </a:r>
            <a:r>
              <a:rPr lang="en-US" altLang="zh-CN" sz="4000" b="1" baseline="30000" dirty="0" err="1" smtClean="0">
                <a:solidFill>
                  <a:srgbClr val="000066"/>
                </a:solidFill>
                <a:latin typeface="Arial Unicode MS" pitchFamily="34" charset="-122"/>
                <a:ea typeface="Arial Unicode MS" pitchFamily="34" charset="-122"/>
                <a:cs typeface="Arial Unicode MS" pitchFamily="34" charset="-122"/>
              </a:rPr>
              <a:t>+</a:t>
            </a:r>
            <a:r>
              <a:rPr lang="en-US" altLang="zh-CN" sz="4000" b="1" dirty="0" err="1" smtClean="0">
                <a:solidFill>
                  <a:srgbClr val="000066"/>
                </a:solidFill>
                <a:latin typeface="Arial Unicode MS" pitchFamily="34" charset="-122"/>
                <a:ea typeface="Arial Unicode MS" pitchFamily="34" charset="-122"/>
                <a:cs typeface="Arial Unicode MS" pitchFamily="34" charset="-122"/>
              </a:rPr>
              <a:t>e</a:t>
            </a:r>
            <a:r>
              <a:rPr lang="en-US" altLang="zh-CN" sz="4000" b="1" baseline="30000" dirty="0" smtClean="0">
                <a:solidFill>
                  <a:srgbClr val="000066"/>
                </a:solidFill>
                <a:latin typeface="Arial Unicode MS" pitchFamily="34" charset="-122"/>
                <a:ea typeface="Arial Unicode MS" pitchFamily="34" charset="-122"/>
                <a:cs typeface="Arial Unicode MS" pitchFamily="34" charset="-122"/>
              </a:rPr>
              <a:t>-</a:t>
            </a:r>
            <a:r>
              <a:rPr lang="en-US" altLang="zh-CN" sz="4000" b="1" dirty="0" smtClean="0">
                <a:solidFill>
                  <a:srgbClr val="000066"/>
                </a:solidFill>
                <a:latin typeface="Arial Unicode MS" pitchFamily="34" charset="-122"/>
                <a:ea typeface="Arial Unicode MS" pitchFamily="34" charset="-122"/>
                <a:cs typeface="Arial Unicode MS" pitchFamily="34" charset="-122"/>
                <a:sym typeface="Symbol" pitchFamily="18" charset="2"/>
              </a:rPr>
              <a:t> </a:t>
            </a:r>
            <a:r>
              <a:rPr lang="en-US" altLang="zh-CN" sz="4000" b="1" dirty="0">
                <a:solidFill>
                  <a:srgbClr val="000066"/>
                </a:solidFill>
                <a:latin typeface="Arial Unicode MS" pitchFamily="34" charset="-122"/>
                <a:ea typeface="Arial Unicode MS" pitchFamily="34" charset="-122"/>
                <a:cs typeface="Arial Unicode MS" pitchFamily="34" charset="-122"/>
                <a:sym typeface="Symbol" pitchFamily="18" charset="2"/>
              </a:rPr>
              <a:t></a:t>
            </a:r>
            <a:r>
              <a:rPr lang="en-US" altLang="zh-CN" sz="4000" b="1" dirty="0" smtClean="0">
                <a:solidFill>
                  <a:srgbClr val="000066"/>
                </a:solidFill>
                <a:latin typeface="Arial Unicode MS" pitchFamily="34" charset="-122"/>
                <a:ea typeface="Arial Unicode MS" pitchFamily="34" charset="-122"/>
                <a:cs typeface="Arial Unicode MS" pitchFamily="34" charset="-122"/>
                <a:sym typeface="Symbol" pitchFamily="18" charset="2"/>
              </a:rPr>
              <a:t>J/</a:t>
            </a:r>
            <a:endParaRPr lang="en-US" altLang="zh-CN" sz="4000" b="1" dirty="0">
              <a:solidFill>
                <a:srgbClr val="000066"/>
              </a:solidFill>
              <a:latin typeface="Arial Unicode MS" pitchFamily="34" charset="-122"/>
              <a:ea typeface="Arial Unicode MS" pitchFamily="34" charset="-122"/>
              <a:cs typeface="Arial Unicode MS" pitchFamily="34" charset="-122"/>
              <a:sym typeface="Symbol" pitchFamily="18" charset="2"/>
            </a:endParaRPr>
          </a:p>
        </p:txBody>
      </p:sp>
      <p:sp>
        <p:nvSpPr>
          <p:cNvPr id="15" name="TextBox 14"/>
          <p:cNvSpPr txBox="1"/>
          <p:nvPr/>
        </p:nvSpPr>
        <p:spPr>
          <a:xfrm>
            <a:off x="6108145" y="1008891"/>
            <a:ext cx="2685351" cy="907941"/>
          </a:xfrm>
          <a:prstGeom prst="rect">
            <a:avLst/>
          </a:prstGeom>
          <a:solidFill>
            <a:srgbClr val="CCFFFF"/>
          </a:solidFill>
          <a:ln>
            <a:solidFill>
              <a:schemeClr val="accent1"/>
            </a:solidFill>
          </a:ln>
        </p:spPr>
        <p:txBody>
          <a:bodyPr wrap="none" rtlCol="0">
            <a:spAutoFit/>
          </a:bodyPr>
          <a:lstStyle/>
          <a:p>
            <a:pPr>
              <a:spcBef>
                <a:spcPts val="600"/>
              </a:spcBef>
            </a:pPr>
            <a:r>
              <a:rPr lang="en-US" altLang="zh-CN" sz="2400" dirty="0" smtClean="0">
                <a:solidFill>
                  <a:srgbClr val="FF0000"/>
                </a:solidFill>
                <a:latin typeface="Arial Unicode MS" pitchFamily="34" charset="-122"/>
                <a:ea typeface="Arial Unicode MS" pitchFamily="34" charset="-122"/>
                <a:cs typeface="Arial Unicode MS" pitchFamily="34" charset="-122"/>
              </a:rPr>
              <a:t>BESIII: </a:t>
            </a:r>
          </a:p>
          <a:p>
            <a:pPr>
              <a:spcBef>
                <a:spcPts val="600"/>
              </a:spcBef>
            </a:pPr>
            <a:r>
              <a:rPr lang="en-US" altLang="zh-CN" sz="2400" dirty="0" err="1" smtClean="0">
                <a:solidFill>
                  <a:srgbClr val="FF0000"/>
                </a:solidFill>
                <a:latin typeface="Arial Unicode MS" pitchFamily="34" charset="-122"/>
                <a:ea typeface="Arial Unicode MS" pitchFamily="34" charset="-122"/>
                <a:cs typeface="Arial Unicode MS" pitchFamily="34" charset="-122"/>
              </a:rPr>
              <a:t>arXiv</a:t>
            </a:r>
            <a:r>
              <a:rPr lang="en-US" altLang="zh-CN" sz="2400" dirty="0" smtClean="0">
                <a:solidFill>
                  <a:srgbClr val="FF0000"/>
                </a:solidFill>
                <a:latin typeface="Arial Unicode MS" pitchFamily="34" charset="-122"/>
                <a:ea typeface="Arial Unicode MS" pitchFamily="34" charset="-122"/>
                <a:cs typeface="Arial Unicode MS" pitchFamily="34" charset="-122"/>
              </a:rPr>
              <a:t>: 1503.06644</a:t>
            </a:r>
          </a:p>
        </p:txBody>
      </p:sp>
    </p:spTree>
    <p:extLst>
      <p:ext uri="{BB962C8B-B14F-4D97-AF65-F5344CB8AC3E}">
        <p14:creationId xmlns:p14="http://schemas.microsoft.com/office/powerpoint/2010/main" val="21469703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2420888"/>
            <a:ext cx="528177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灯片编号占位符 5"/>
          <p:cNvSpPr>
            <a:spLocks noGrp="1"/>
          </p:cNvSpPr>
          <p:nvPr>
            <p:ph type="sldNum" sz="quarter" idx="12"/>
          </p:nvPr>
        </p:nvSpPr>
        <p:spPr/>
        <p:txBody>
          <a:bodyPr/>
          <a:lstStyle/>
          <a:p>
            <a:fld id="{0C581D88-A554-425D-B3BC-A58D566984EC}" type="slidenum">
              <a:rPr lang="en-US" altLang="zh-CN"/>
              <a:pPr/>
              <a:t>23</a:t>
            </a:fld>
            <a:endParaRPr lang="en-US" altLang="zh-CN"/>
          </a:p>
        </p:txBody>
      </p:sp>
      <p:sp>
        <p:nvSpPr>
          <p:cNvPr id="501763" name="Rectangle 3"/>
          <p:cNvSpPr>
            <a:spLocks noGrp="1" noChangeArrowheads="1"/>
          </p:cNvSpPr>
          <p:nvPr>
            <p:ph type="title"/>
          </p:nvPr>
        </p:nvSpPr>
        <p:spPr>
          <a:xfrm>
            <a:off x="179512" y="188640"/>
            <a:ext cx="8784976" cy="688504"/>
          </a:xfrm>
        </p:spPr>
        <p:txBody>
          <a:bodyPr/>
          <a:lstStyle/>
          <a:p>
            <a:r>
              <a:rPr lang="en-US" altLang="zh-CN" sz="4000" b="1" dirty="0" smtClean="0">
                <a:solidFill>
                  <a:srgbClr val="000066"/>
                </a:solidFill>
                <a:latin typeface="Arial Unicode MS" pitchFamily="34" charset="-122"/>
                <a:ea typeface="Arial Unicode MS" pitchFamily="34" charset="-122"/>
                <a:cs typeface="Arial Unicode MS" pitchFamily="34" charset="-122"/>
              </a:rPr>
              <a:t>Cross sections of </a:t>
            </a:r>
            <a:r>
              <a:rPr lang="en-US" altLang="zh-CN" sz="4000" b="1" dirty="0" err="1" smtClean="0">
                <a:solidFill>
                  <a:srgbClr val="000066"/>
                </a:solidFill>
                <a:latin typeface="Arial Unicode MS" pitchFamily="34" charset="-122"/>
                <a:ea typeface="Arial Unicode MS" pitchFamily="34" charset="-122"/>
                <a:cs typeface="Arial Unicode MS" pitchFamily="34" charset="-122"/>
              </a:rPr>
              <a:t>e</a:t>
            </a:r>
            <a:r>
              <a:rPr lang="en-US" altLang="zh-CN" sz="4000" b="1" baseline="30000" dirty="0" err="1" smtClean="0">
                <a:solidFill>
                  <a:srgbClr val="000066"/>
                </a:solidFill>
                <a:latin typeface="Arial Unicode MS" pitchFamily="34" charset="-122"/>
                <a:ea typeface="Arial Unicode MS" pitchFamily="34" charset="-122"/>
                <a:cs typeface="Arial Unicode MS" pitchFamily="34" charset="-122"/>
              </a:rPr>
              <a:t>+</a:t>
            </a:r>
            <a:r>
              <a:rPr lang="en-US" altLang="zh-CN" sz="4000" b="1" dirty="0" err="1" smtClean="0">
                <a:solidFill>
                  <a:srgbClr val="000066"/>
                </a:solidFill>
                <a:latin typeface="Arial Unicode MS" pitchFamily="34" charset="-122"/>
                <a:ea typeface="Arial Unicode MS" pitchFamily="34" charset="-122"/>
                <a:cs typeface="Arial Unicode MS" pitchFamily="34" charset="-122"/>
              </a:rPr>
              <a:t>e</a:t>
            </a:r>
            <a:r>
              <a:rPr lang="en-US" altLang="zh-CN" sz="4000" b="1" baseline="30000" dirty="0" smtClean="0">
                <a:solidFill>
                  <a:srgbClr val="000066"/>
                </a:solidFill>
                <a:latin typeface="Arial Unicode MS" pitchFamily="34" charset="-122"/>
                <a:ea typeface="Arial Unicode MS" pitchFamily="34" charset="-122"/>
                <a:cs typeface="Arial Unicode MS" pitchFamily="34" charset="-122"/>
              </a:rPr>
              <a:t>-</a:t>
            </a:r>
            <a:r>
              <a:rPr lang="en-US" altLang="zh-CN" sz="4000" b="1" dirty="0" smtClean="0">
                <a:solidFill>
                  <a:srgbClr val="000066"/>
                </a:solidFill>
                <a:latin typeface="Arial Unicode MS" pitchFamily="34" charset="-122"/>
                <a:ea typeface="Arial Unicode MS" pitchFamily="34" charset="-122"/>
                <a:cs typeface="Arial Unicode MS" pitchFamily="34" charset="-122"/>
                <a:sym typeface="Symbol" pitchFamily="18" charset="2"/>
              </a:rPr>
              <a:t> K</a:t>
            </a:r>
            <a:r>
              <a:rPr lang="en-US" altLang="zh-CN" sz="4000" b="1" baseline="30000" dirty="0" smtClean="0">
                <a:solidFill>
                  <a:srgbClr val="000066"/>
                </a:solidFill>
                <a:latin typeface="Arial Unicode MS" pitchFamily="34" charset="-122"/>
                <a:ea typeface="Arial Unicode MS" pitchFamily="34" charset="-122"/>
                <a:cs typeface="Arial Unicode MS" pitchFamily="34" charset="-122"/>
                <a:sym typeface="Symbol" pitchFamily="18" charset="2"/>
              </a:rPr>
              <a:t>+</a:t>
            </a:r>
            <a:r>
              <a:rPr lang="en-US" altLang="zh-CN" sz="4000" b="1" dirty="0" smtClean="0">
                <a:solidFill>
                  <a:srgbClr val="000066"/>
                </a:solidFill>
                <a:latin typeface="Arial Unicode MS" pitchFamily="34" charset="-122"/>
                <a:ea typeface="Arial Unicode MS" pitchFamily="34" charset="-122"/>
                <a:cs typeface="Arial Unicode MS" pitchFamily="34" charset="-122"/>
                <a:sym typeface="Symbol" pitchFamily="18" charset="2"/>
              </a:rPr>
              <a:t>K</a:t>
            </a:r>
            <a:r>
              <a:rPr lang="en-US" altLang="zh-CN" sz="4000" b="1" baseline="30000" dirty="0" smtClean="0">
                <a:solidFill>
                  <a:srgbClr val="000066"/>
                </a:solidFill>
                <a:latin typeface="Arial Unicode MS" pitchFamily="34" charset="-122"/>
                <a:ea typeface="Arial Unicode MS" pitchFamily="34" charset="-122"/>
                <a:cs typeface="Arial Unicode MS" pitchFamily="34" charset="-122"/>
                <a:sym typeface="Symbol" pitchFamily="18" charset="2"/>
              </a:rPr>
              <a:t>-</a:t>
            </a:r>
            <a:r>
              <a:rPr lang="en-US" altLang="zh-CN" sz="4000" b="1" dirty="0" smtClean="0">
                <a:solidFill>
                  <a:srgbClr val="000066"/>
                </a:solidFill>
                <a:latin typeface="Arial Unicode MS" pitchFamily="34" charset="-122"/>
                <a:ea typeface="Arial Unicode MS" pitchFamily="34" charset="-122"/>
                <a:cs typeface="Arial Unicode MS" pitchFamily="34" charset="-122"/>
                <a:sym typeface="Symbol" pitchFamily="18" charset="2"/>
              </a:rPr>
              <a:t>J/</a:t>
            </a:r>
            <a:endParaRPr lang="en-US" altLang="zh-CN" sz="4000" b="1" dirty="0">
              <a:solidFill>
                <a:srgbClr val="000066"/>
              </a:solidFill>
              <a:latin typeface="Arial Unicode MS" pitchFamily="34" charset="-122"/>
              <a:ea typeface="Arial Unicode MS" pitchFamily="34" charset="-122"/>
              <a:cs typeface="Arial Unicode MS" pitchFamily="34" charset="-122"/>
              <a:sym typeface="Symbol" pitchFamily="18" charset="2"/>
            </a:endParaRPr>
          </a:p>
        </p:txBody>
      </p:sp>
      <p:sp>
        <p:nvSpPr>
          <p:cNvPr id="14" name="Rectangle 8"/>
          <p:cNvSpPr>
            <a:spLocks noChangeArrowheads="1"/>
          </p:cNvSpPr>
          <p:nvPr/>
        </p:nvSpPr>
        <p:spPr bwMode="auto">
          <a:xfrm>
            <a:off x="2627784" y="6290156"/>
            <a:ext cx="4927952" cy="5232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2800" dirty="0" smtClean="0">
                <a:solidFill>
                  <a:srgbClr val="006600"/>
                </a:solidFill>
                <a:latin typeface="Tahoma" pitchFamily="34" charset="0"/>
              </a:rPr>
              <a:t>BESIII:  Y(4260)+</a:t>
            </a:r>
            <a:r>
              <a:rPr lang="en-US" sz="2800" dirty="0" smtClean="0">
                <a:solidFill>
                  <a:srgbClr val="006600"/>
                </a:solidFill>
                <a:latin typeface="Tahoma" pitchFamily="34" charset="0"/>
                <a:sym typeface="Symbol"/>
              </a:rPr>
              <a:t></a:t>
            </a:r>
            <a:r>
              <a:rPr lang="en-US" sz="2800" dirty="0" smtClean="0">
                <a:solidFill>
                  <a:srgbClr val="006600"/>
                </a:solidFill>
                <a:latin typeface="Tahoma" pitchFamily="34" charset="0"/>
              </a:rPr>
              <a:t>(4415)+?</a:t>
            </a:r>
            <a:endParaRPr lang="it-IT" altLang="zh-CN" sz="2800" dirty="0">
              <a:solidFill>
                <a:srgbClr val="006600"/>
              </a:solidFill>
              <a:latin typeface="Tahoma" pitchFamily="34" charset="0"/>
            </a:endParaRPr>
          </a:p>
        </p:txBody>
      </p:sp>
      <p:pic>
        <p:nvPicPr>
          <p:cNvPr id="8" name="Picture 10" descr="Belle-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54133"/>
            <a:ext cx="1156955" cy="8947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75656" y="1440939"/>
            <a:ext cx="2513830" cy="907941"/>
          </a:xfrm>
          <a:prstGeom prst="rect">
            <a:avLst/>
          </a:prstGeom>
          <a:solidFill>
            <a:srgbClr val="CCFFFF"/>
          </a:solidFill>
          <a:ln>
            <a:solidFill>
              <a:schemeClr val="accent1"/>
            </a:solidFill>
          </a:ln>
        </p:spPr>
        <p:txBody>
          <a:bodyPr wrap="none" rtlCol="0">
            <a:spAutoFit/>
          </a:bodyPr>
          <a:lstStyle/>
          <a:p>
            <a:pPr>
              <a:spcBef>
                <a:spcPts val="600"/>
              </a:spcBef>
            </a:pPr>
            <a:r>
              <a:rPr lang="en-US" altLang="zh-CN" sz="2400" dirty="0" err="1" smtClean="0">
                <a:solidFill>
                  <a:srgbClr val="FF0000"/>
                </a:solidFill>
                <a:latin typeface="Arial Unicode MS" pitchFamily="34" charset="-122"/>
                <a:ea typeface="Arial Unicode MS" pitchFamily="34" charset="-122"/>
                <a:cs typeface="Arial Unicode MS" pitchFamily="34" charset="-122"/>
              </a:rPr>
              <a:t>arXiv</a:t>
            </a:r>
            <a:r>
              <a:rPr lang="en-US" altLang="zh-CN" sz="2400" dirty="0" smtClean="0">
                <a:solidFill>
                  <a:srgbClr val="FF0000"/>
                </a:solidFill>
                <a:latin typeface="Arial Unicode MS" pitchFamily="34" charset="-122"/>
                <a:ea typeface="Arial Unicode MS" pitchFamily="34" charset="-122"/>
                <a:cs typeface="Arial Unicode MS" pitchFamily="34" charset="-122"/>
              </a:rPr>
              <a:t>: 1402.6578</a:t>
            </a:r>
          </a:p>
          <a:p>
            <a:pPr>
              <a:spcBef>
                <a:spcPts val="600"/>
              </a:spcBef>
            </a:pPr>
            <a:r>
              <a:rPr lang="en-US" altLang="zh-CN" sz="2400" dirty="0" smtClean="0">
                <a:solidFill>
                  <a:srgbClr val="FF0000"/>
                </a:solidFill>
                <a:latin typeface="Arial Unicode MS" pitchFamily="34" charset="-122"/>
                <a:ea typeface="Arial Unicode MS" pitchFamily="34" charset="-122"/>
                <a:cs typeface="Arial Unicode MS" pitchFamily="34" charset="-122"/>
              </a:rPr>
              <a:t>PRD89, 072015</a:t>
            </a:r>
            <a:endParaRPr lang="zh-CN" altLang="en-US" sz="2400" dirty="0">
              <a:solidFill>
                <a:srgbClr val="FF0000"/>
              </a:solidFill>
              <a:latin typeface="Arial Unicode MS" pitchFamily="34" charset="-122"/>
              <a:ea typeface="Arial Unicode MS" pitchFamily="34" charset="-122"/>
              <a:cs typeface="Arial Unicode MS" pitchFamily="34" charset="-122"/>
            </a:endParaRPr>
          </a:p>
        </p:txBody>
      </p:sp>
      <p:sp>
        <p:nvSpPr>
          <p:cNvPr id="11" name="矩形标注 10"/>
          <p:cNvSpPr/>
          <p:nvPr/>
        </p:nvSpPr>
        <p:spPr>
          <a:xfrm>
            <a:off x="5868144" y="1052736"/>
            <a:ext cx="2661797" cy="1440160"/>
          </a:xfrm>
          <a:prstGeom prst="wedgeRectCallout">
            <a:avLst>
              <a:gd name="adj1" fmla="val -111382"/>
              <a:gd name="adj2" fmla="val 1523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FF"/>
                </a:solidFill>
              </a:rPr>
              <a:t>What’s the cross section here?</a:t>
            </a:r>
          </a:p>
          <a:p>
            <a:pPr algn="ctr"/>
            <a:r>
              <a:rPr lang="en-US" altLang="zh-CN" sz="2400" dirty="0" smtClean="0">
                <a:solidFill>
                  <a:srgbClr val="0000FF"/>
                </a:solidFill>
              </a:rPr>
              <a:t>Any structure?</a:t>
            </a:r>
          </a:p>
        </p:txBody>
      </p:sp>
    </p:spTree>
    <p:extLst>
      <p:ext uri="{BB962C8B-B14F-4D97-AF65-F5344CB8AC3E}">
        <p14:creationId xmlns:p14="http://schemas.microsoft.com/office/powerpoint/2010/main" val="36710975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34059"/>
            <a:ext cx="446808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645024"/>
            <a:ext cx="4672624" cy="318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5149" name="Picture 7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764704"/>
            <a:ext cx="4032447" cy="279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ctrTitle"/>
          </p:nvPr>
        </p:nvSpPr>
        <p:spPr>
          <a:xfrm>
            <a:off x="827584" y="44624"/>
            <a:ext cx="8208912" cy="826411"/>
          </a:xfrm>
        </p:spPr>
        <p:txBody>
          <a:bodyPr/>
          <a:lstStyle/>
          <a:p>
            <a:r>
              <a:rPr lang="en-US" altLang="zh-CN" sz="3600" b="1" dirty="0" err="1" smtClean="0">
                <a:solidFill>
                  <a:srgbClr val="000066"/>
                </a:solidFill>
                <a:latin typeface="Arial Unicode MS" pitchFamily="34" charset="-122"/>
                <a:ea typeface="Arial Unicode MS" pitchFamily="34" charset="-122"/>
                <a:cs typeface="Arial Unicode MS" pitchFamily="34" charset="-122"/>
              </a:rPr>
              <a:t>e</a:t>
            </a:r>
            <a:r>
              <a:rPr lang="en-US" altLang="zh-CN" sz="3600" b="1" baseline="30000" dirty="0" err="1" smtClean="0">
                <a:solidFill>
                  <a:srgbClr val="000066"/>
                </a:solidFill>
                <a:latin typeface="Arial Unicode MS" pitchFamily="34" charset="-122"/>
                <a:ea typeface="Arial Unicode MS" pitchFamily="34" charset="-122"/>
                <a:cs typeface="Arial Unicode MS" pitchFamily="34" charset="-122"/>
              </a:rPr>
              <a:t>+</a:t>
            </a:r>
            <a:r>
              <a:rPr lang="en-US" altLang="zh-CN" sz="3600" b="1" dirty="0" err="1" smtClean="0">
                <a:solidFill>
                  <a:srgbClr val="000066"/>
                </a:solidFill>
                <a:latin typeface="Arial Unicode MS" pitchFamily="34" charset="-122"/>
                <a:ea typeface="Arial Unicode MS" pitchFamily="34" charset="-122"/>
                <a:cs typeface="Arial Unicode MS" pitchFamily="34" charset="-122"/>
              </a:rPr>
              <a:t>e</a:t>
            </a:r>
            <a:r>
              <a:rPr lang="en-US" altLang="zh-CN" sz="3600" b="1" baseline="30000" dirty="0" smtClean="0">
                <a:solidFill>
                  <a:srgbClr val="000066"/>
                </a:solidFill>
                <a:latin typeface="Arial Unicode MS" pitchFamily="34" charset="-122"/>
                <a:ea typeface="Arial Unicode MS" pitchFamily="34" charset="-122"/>
                <a:cs typeface="Arial Unicode MS" pitchFamily="34" charset="-122"/>
              </a:rPr>
              <a:t>-</a:t>
            </a:r>
            <a:r>
              <a:rPr lang="en-US" altLang="zh-CN" sz="3600" dirty="0" smtClean="0">
                <a:solidFill>
                  <a:schemeClr val="tx1"/>
                </a:solidFill>
                <a:latin typeface="Arial Unicode MS" pitchFamily="34" charset="-122"/>
                <a:ea typeface="Arial Unicode MS" pitchFamily="34" charset="-122"/>
                <a:cs typeface="Arial Unicode MS" pitchFamily="34" charset="-122"/>
                <a:sym typeface="Wingdings" pitchFamily="2" charset="2"/>
              </a:rPr>
              <a:t></a:t>
            </a:r>
            <a:r>
              <a:rPr lang="en-US" altLang="zh-CN" sz="3600" dirty="0" smtClean="0">
                <a:solidFill>
                  <a:schemeClr val="tx1"/>
                </a:solidFill>
                <a:latin typeface="Arial Unicode MS" pitchFamily="34" charset="-122"/>
                <a:ea typeface="Arial Unicode MS" pitchFamily="34" charset="-122"/>
                <a:cs typeface="Arial Unicode MS" pitchFamily="34" charset="-122"/>
                <a:sym typeface="Symbol"/>
              </a:rPr>
              <a:t>X(3872) &amp; X(3823) &amp; </a:t>
            </a:r>
            <a:r>
              <a:rPr lang="en-US" altLang="zh-CN" sz="3600" baseline="-25000" dirty="0" smtClean="0">
                <a:solidFill>
                  <a:schemeClr val="tx1"/>
                </a:solidFill>
                <a:latin typeface="Arial Unicode MS" pitchFamily="34" charset="-122"/>
                <a:ea typeface="Arial Unicode MS" pitchFamily="34" charset="-122"/>
                <a:cs typeface="Arial Unicode MS" pitchFamily="34" charset="-122"/>
                <a:sym typeface="Symbol"/>
              </a:rPr>
              <a:t>c0</a:t>
            </a:r>
            <a:endParaRPr lang="zh-CN" altLang="en-US" sz="3600" baseline="-25000" dirty="0">
              <a:solidFill>
                <a:schemeClr val="tx1"/>
              </a:solidFill>
              <a:latin typeface="Arial Unicode MS" pitchFamily="34" charset="-122"/>
              <a:ea typeface="Arial Unicode MS" pitchFamily="34" charset="-122"/>
              <a:cs typeface="Arial Unicode MS" pitchFamily="34" charset="-122"/>
            </a:endParaRPr>
          </a:p>
        </p:txBody>
      </p:sp>
      <p:sp>
        <p:nvSpPr>
          <p:cNvPr id="11" name="矩形 10"/>
          <p:cNvSpPr/>
          <p:nvPr/>
        </p:nvSpPr>
        <p:spPr>
          <a:xfrm>
            <a:off x="5182630" y="1172651"/>
            <a:ext cx="2989770"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a:spAutoFit/>
          </a:bodyPr>
          <a:lstStyle/>
          <a:p>
            <a:pPr>
              <a:spcBef>
                <a:spcPts val="0"/>
              </a:spcBef>
            </a:pPr>
            <a:r>
              <a:rPr lang="en-US" altLang="zh-CN" sz="2000" dirty="0" smtClean="0">
                <a:solidFill>
                  <a:srgbClr val="7030A0"/>
                </a:solidFill>
                <a:latin typeface="Arial Unicode MS"/>
                <a:cs typeface="Arial Unicode MS"/>
                <a:sym typeface="Symbol" pitchFamily="18" charset="2"/>
              </a:rPr>
              <a:t>BESIII:</a:t>
            </a:r>
          </a:p>
          <a:p>
            <a:pPr>
              <a:spcBef>
                <a:spcPts val="0"/>
              </a:spcBef>
            </a:pPr>
            <a:r>
              <a:rPr lang="en-US" altLang="zh-CN" sz="2000" dirty="0" smtClean="0">
                <a:solidFill>
                  <a:srgbClr val="7030A0"/>
                </a:solidFill>
                <a:latin typeface="Arial Unicode MS"/>
                <a:cs typeface="Arial Unicode MS"/>
                <a:sym typeface="Symbol" pitchFamily="18" charset="2"/>
              </a:rPr>
              <a:t>PRL </a:t>
            </a:r>
            <a:r>
              <a:rPr lang="en-US" altLang="zh-CN" sz="2000" dirty="0">
                <a:solidFill>
                  <a:srgbClr val="7030A0"/>
                </a:solidFill>
                <a:latin typeface="Arial Unicode MS"/>
                <a:cs typeface="Arial Unicode MS"/>
                <a:sym typeface="Symbol" pitchFamily="18" charset="2"/>
              </a:rPr>
              <a:t>112, 092001 (2014)</a:t>
            </a:r>
            <a:endParaRPr lang="zh-CN" altLang="en-US" sz="2000" dirty="0">
              <a:solidFill>
                <a:srgbClr val="7030A0"/>
              </a:solidFill>
              <a:latin typeface="Arial Unicode MS"/>
              <a:cs typeface="Arial Unicode MS"/>
            </a:endParaRPr>
          </a:p>
        </p:txBody>
      </p:sp>
      <p:sp>
        <p:nvSpPr>
          <p:cNvPr id="3" name="灯片编号占位符 2"/>
          <p:cNvSpPr>
            <a:spLocks noGrp="1"/>
          </p:cNvSpPr>
          <p:nvPr>
            <p:ph type="sldNum" sz="quarter" idx="12"/>
          </p:nvPr>
        </p:nvSpPr>
        <p:spPr>
          <a:xfrm>
            <a:off x="6974904" y="6553150"/>
            <a:ext cx="2133600" cy="476250"/>
          </a:xfrm>
        </p:spPr>
        <p:txBody>
          <a:bodyPr/>
          <a:lstStyle/>
          <a:p>
            <a:fld id="{6FD694FC-EEF9-451B-9330-AA6E309CB407}" type="slidenum">
              <a:rPr lang="en-US" altLang="zh-CN" smtClean="0"/>
              <a:pPr/>
              <a:t>24</a:t>
            </a:fld>
            <a:endParaRPr lang="en-US" altLang="zh-CN" dirty="0"/>
          </a:p>
        </p:txBody>
      </p:sp>
      <p:sp>
        <p:nvSpPr>
          <p:cNvPr id="12" name="矩形 11"/>
          <p:cNvSpPr/>
          <p:nvPr/>
        </p:nvSpPr>
        <p:spPr>
          <a:xfrm>
            <a:off x="5580112" y="2996952"/>
            <a:ext cx="3456384"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a:spAutoFit/>
          </a:bodyPr>
          <a:lstStyle/>
          <a:p>
            <a:pPr>
              <a:spcBef>
                <a:spcPts val="0"/>
              </a:spcBef>
            </a:pPr>
            <a:r>
              <a:rPr lang="en-US" altLang="zh-CN" sz="2000" dirty="0" smtClean="0">
                <a:solidFill>
                  <a:srgbClr val="7030A0"/>
                </a:solidFill>
                <a:latin typeface="Arial Unicode MS"/>
                <a:cs typeface="Arial Unicode MS"/>
                <a:sym typeface="Symbol" pitchFamily="18" charset="2"/>
              </a:rPr>
              <a:t>BESIII: </a:t>
            </a:r>
            <a:r>
              <a:rPr lang="en-US" altLang="zh-CN" sz="2000" dirty="0" err="1" smtClean="0">
                <a:solidFill>
                  <a:srgbClr val="7030A0"/>
                </a:solidFill>
                <a:latin typeface="Arial Unicode MS"/>
                <a:cs typeface="Arial Unicode MS"/>
                <a:sym typeface="Symbol" pitchFamily="18" charset="2"/>
              </a:rPr>
              <a:t>arXiv</a:t>
            </a:r>
            <a:r>
              <a:rPr lang="en-US" altLang="zh-CN" sz="2000" dirty="0" smtClean="0">
                <a:solidFill>
                  <a:srgbClr val="7030A0"/>
                </a:solidFill>
                <a:latin typeface="Arial Unicode MS"/>
                <a:cs typeface="Arial Unicode MS"/>
                <a:sym typeface="Symbol" pitchFamily="18" charset="2"/>
              </a:rPr>
              <a:t>: 1503.08203, PRL (in press)</a:t>
            </a:r>
          </a:p>
        </p:txBody>
      </p:sp>
      <p:sp>
        <p:nvSpPr>
          <p:cNvPr id="13" name="矩形 12"/>
          <p:cNvSpPr/>
          <p:nvPr/>
        </p:nvSpPr>
        <p:spPr>
          <a:xfrm>
            <a:off x="35496" y="3573016"/>
            <a:ext cx="3024336"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a:spAutoFit/>
          </a:bodyPr>
          <a:lstStyle/>
          <a:p>
            <a:pPr>
              <a:spcBef>
                <a:spcPts val="0"/>
              </a:spcBef>
            </a:pPr>
            <a:r>
              <a:rPr lang="en-US" altLang="zh-CN" sz="2000" dirty="0" smtClean="0">
                <a:solidFill>
                  <a:srgbClr val="7030A0"/>
                </a:solidFill>
                <a:latin typeface="Arial Unicode MS"/>
                <a:cs typeface="Arial Unicode MS"/>
                <a:sym typeface="Symbol" pitchFamily="18" charset="2"/>
              </a:rPr>
              <a:t>BESIII:</a:t>
            </a:r>
          </a:p>
          <a:p>
            <a:pPr>
              <a:spcBef>
                <a:spcPts val="0"/>
              </a:spcBef>
            </a:pPr>
            <a:r>
              <a:rPr lang="en-US" altLang="zh-CN" sz="2000" dirty="0" smtClean="0">
                <a:solidFill>
                  <a:srgbClr val="7030A0"/>
                </a:solidFill>
                <a:latin typeface="Arial Unicode MS"/>
                <a:cs typeface="Arial Unicode MS"/>
                <a:sym typeface="Symbol" pitchFamily="18" charset="2"/>
              </a:rPr>
              <a:t>PRL 114, 092003 (2015)</a:t>
            </a:r>
          </a:p>
        </p:txBody>
      </p:sp>
      <p:sp>
        <p:nvSpPr>
          <p:cNvPr id="5" name="矩形 4"/>
          <p:cNvSpPr/>
          <p:nvPr/>
        </p:nvSpPr>
        <p:spPr>
          <a:xfrm>
            <a:off x="1866103" y="1242011"/>
            <a:ext cx="1273105" cy="400110"/>
          </a:xfrm>
          <a:prstGeom prst="rect">
            <a:avLst/>
          </a:prstGeom>
        </p:spPr>
        <p:txBody>
          <a:bodyPr wrap="none">
            <a:spAutoFit/>
          </a:bodyPr>
          <a:lstStyle/>
          <a:p>
            <a:r>
              <a:rPr lang="en-US" altLang="zh-CN" sz="2000" dirty="0" smtClean="0">
                <a:solidFill>
                  <a:srgbClr val="0000FF"/>
                </a:solidFill>
                <a:latin typeface="Arial Unicode MS" pitchFamily="34" charset="-122"/>
                <a:ea typeface="Arial Unicode MS" pitchFamily="34" charset="-122"/>
                <a:cs typeface="Arial Unicode MS" pitchFamily="34" charset="-122"/>
                <a:sym typeface="Symbol"/>
              </a:rPr>
              <a:t></a:t>
            </a:r>
            <a:r>
              <a:rPr lang="en-US" altLang="zh-CN" sz="2000" dirty="0">
                <a:solidFill>
                  <a:srgbClr val="0000FF"/>
                </a:solidFill>
                <a:latin typeface="Arial Unicode MS" pitchFamily="34" charset="-122"/>
                <a:ea typeface="Arial Unicode MS" pitchFamily="34" charset="-122"/>
                <a:cs typeface="Arial Unicode MS" pitchFamily="34" charset="-122"/>
                <a:sym typeface="Symbol"/>
              </a:rPr>
              <a:t>X(3872) </a:t>
            </a:r>
            <a:endParaRPr lang="zh-CN" altLang="en-US" sz="2000" dirty="0">
              <a:solidFill>
                <a:srgbClr val="0000FF"/>
              </a:solidFill>
            </a:endParaRPr>
          </a:p>
        </p:txBody>
      </p:sp>
      <p:sp>
        <p:nvSpPr>
          <p:cNvPr id="6" name="矩形 5"/>
          <p:cNvSpPr/>
          <p:nvPr/>
        </p:nvSpPr>
        <p:spPr>
          <a:xfrm>
            <a:off x="5642844" y="3789040"/>
            <a:ext cx="1449436" cy="400110"/>
          </a:xfrm>
          <a:prstGeom prst="rect">
            <a:avLst/>
          </a:prstGeom>
        </p:spPr>
        <p:txBody>
          <a:bodyPr wrap="none">
            <a:spAutoFit/>
          </a:bodyPr>
          <a:lstStyle/>
          <a:p>
            <a:r>
              <a:rPr lang="en-US" altLang="zh-CN" sz="2000" dirty="0">
                <a:solidFill>
                  <a:srgbClr val="0000FF"/>
                </a:solidFill>
                <a:latin typeface="Arial Unicode MS" pitchFamily="34" charset="-122"/>
                <a:ea typeface="Arial Unicode MS" pitchFamily="34" charset="-122"/>
                <a:cs typeface="Arial Unicode MS" pitchFamily="34" charset="-122"/>
                <a:sym typeface="Symbol"/>
              </a:rPr>
              <a:t>X(3823) </a:t>
            </a:r>
            <a:endParaRPr lang="zh-CN" altLang="en-US" sz="2000" dirty="0">
              <a:solidFill>
                <a:srgbClr val="0000FF"/>
              </a:solidFill>
            </a:endParaRPr>
          </a:p>
        </p:txBody>
      </p:sp>
      <p:sp>
        <p:nvSpPr>
          <p:cNvPr id="7" name="矩形 6"/>
          <p:cNvSpPr/>
          <p:nvPr/>
        </p:nvSpPr>
        <p:spPr>
          <a:xfrm>
            <a:off x="2132202" y="5703639"/>
            <a:ext cx="780983" cy="461665"/>
          </a:xfrm>
          <a:prstGeom prst="rect">
            <a:avLst/>
          </a:prstGeom>
        </p:spPr>
        <p:txBody>
          <a:bodyPr wrap="none">
            <a:spAutoFit/>
          </a:bodyPr>
          <a:lstStyle/>
          <a:p>
            <a:r>
              <a:rPr lang="en-US" altLang="zh-CN" sz="2400" b="1" dirty="0">
                <a:solidFill>
                  <a:srgbClr val="0000FF"/>
                </a:solidFill>
                <a:latin typeface="Arial Unicode MS" pitchFamily="34" charset="-122"/>
                <a:ea typeface="Arial Unicode MS" pitchFamily="34" charset="-122"/>
                <a:cs typeface="Arial Unicode MS" pitchFamily="34" charset="-122"/>
                <a:sym typeface="Symbol"/>
              </a:rPr>
              <a:t></a:t>
            </a:r>
            <a:r>
              <a:rPr lang="en-US" altLang="zh-CN" sz="2400" b="1" baseline="-25000" dirty="0">
                <a:solidFill>
                  <a:srgbClr val="0000FF"/>
                </a:solidFill>
                <a:latin typeface="Arial Unicode MS" pitchFamily="34" charset="-122"/>
                <a:ea typeface="Arial Unicode MS" pitchFamily="34" charset="-122"/>
                <a:cs typeface="Arial Unicode MS" pitchFamily="34" charset="-122"/>
                <a:sym typeface="Symbol"/>
              </a:rPr>
              <a:t>c0</a:t>
            </a:r>
            <a:endParaRPr lang="zh-CN" altLang="en-US" sz="2400" b="1" dirty="0">
              <a:solidFill>
                <a:srgbClr val="0000FF"/>
              </a:solidFill>
            </a:endParaRPr>
          </a:p>
        </p:txBody>
      </p:sp>
    </p:spTree>
    <p:extLst>
      <p:ext uri="{BB962C8B-B14F-4D97-AF65-F5344CB8AC3E}">
        <p14:creationId xmlns:p14="http://schemas.microsoft.com/office/powerpoint/2010/main" val="247829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55" y="908720"/>
            <a:ext cx="7500353"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灯片编号占位符 5"/>
          <p:cNvSpPr>
            <a:spLocks noGrp="1"/>
          </p:cNvSpPr>
          <p:nvPr>
            <p:ph type="sldNum" sz="quarter" idx="12"/>
          </p:nvPr>
        </p:nvSpPr>
        <p:spPr/>
        <p:txBody>
          <a:bodyPr/>
          <a:lstStyle/>
          <a:p>
            <a:fld id="{0C581D88-A554-425D-B3BC-A58D566984EC}" type="slidenum">
              <a:rPr lang="en-US" altLang="zh-CN"/>
              <a:pPr/>
              <a:t>25</a:t>
            </a:fld>
            <a:endParaRPr lang="en-US" altLang="zh-CN"/>
          </a:p>
        </p:txBody>
      </p:sp>
      <p:sp>
        <p:nvSpPr>
          <p:cNvPr id="501763" name="Rectangle 3"/>
          <p:cNvSpPr>
            <a:spLocks noGrp="1" noChangeArrowheads="1"/>
          </p:cNvSpPr>
          <p:nvPr>
            <p:ph type="title"/>
          </p:nvPr>
        </p:nvSpPr>
        <p:spPr>
          <a:xfrm>
            <a:off x="179512" y="44624"/>
            <a:ext cx="8784976" cy="688504"/>
          </a:xfrm>
        </p:spPr>
        <p:txBody>
          <a:bodyPr/>
          <a:lstStyle/>
          <a:p>
            <a:r>
              <a:rPr lang="en-US" altLang="zh-CN" sz="4000" b="1" dirty="0" err="1" smtClean="0">
                <a:solidFill>
                  <a:srgbClr val="000066"/>
                </a:solidFill>
                <a:latin typeface="Arial Unicode MS" pitchFamily="34" charset="-122"/>
                <a:ea typeface="Arial Unicode MS" pitchFamily="34" charset="-122"/>
                <a:cs typeface="Arial Unicode MS" pitchFamily="34" charset="-122"/>
              </a:rPr>
              <a:t>e</a:t>
            </a:r>
            <a:r>
              <a:rPr lang="en-US" altLang="zh-CN" sz="4000" b="1" baseline="30000" dirty="0" err="1" smtClean="0">
                <a:solidFill>
                  <a:srgbClr val="000066"/>
                </a:solidFill>
                <a:latin typeface="Arial Unicode MS" pitchFamily="34" charset="-122"/>
                <a:ea typeface="Arial Unicode MS" pitchFamily="34" charset="-122"/>
                <a:cs typeface="Arial Unicode MS" pitchFamily="34" charset="-122"/>
              </a:rPr>
              <a:t>+</a:t>
            </a:r>
            <a:r>
              <a:rPr lang="en-US" altLang="zh-CN" sz="4000" b="1" dirty="0" err="1" smtClean="0">
                <a:solidFill>
                  <a:srgbClr val="000066"/>
                </a:solidFill>
                <a:latin typeface="Arial Unicode MS" pitchFamily="34" charset="-122"/>
                <a:ea typeface="Arial Unicode MS" pitchFamily="34" charset="-122"/>
                <a:cs typeface="Arial Unicode MS" pitchFamily="34" charset="-122"/>
              </a:rPr>
              <a:t>e</a:t>
            </a:r>
            <a:r>
              <a:rPr lang="en-US" altLang="zh-CN" sz="4000" b="1" baseline="30000" dirty="0" smtClean="0">
                <a:solidFill>
                  <a:srgbClr val="000066"/>
                </a:solidFill>
                <a:latin typeface="Arial Unicode MS" pitchFamily="34" charset="-122"/>
                <a:ea typeface="Arial Unicode MS" pitchFamily="34" charset="-122"/>
                <a:cs typeface="Arial Unicode MS" pitchFamily="34" charset="-122"/>
              </a:rPr>
              <a:t>-</a:t>
            </a:r>
            <a:r>
              <a:rPr lang="en-US" altLang="zh-CN" sz="4000" b="1" dirty="0" smtClean="0">
                <a:solidFill>
                  <a:srgbClr val="000066"/>
                </a:solidFill>
                <a:latin typeface="Arial Unicode MS" pitchFamily="34" charset="-122"/>
                <a:ea typeface="Arial Unicode MS" pitchFamily="34" charset="-122"/>
                <a:cs typeface="Arial Unicode MS" pitchFamily="34" charset="-122"/>
                <a:sym typeface="Symbol" pitchFamily="18" charset="2"/>
              </a:rPr>
              <a:t> </a:t>
            </a:r>
            <a:r>
              <a:rPr lang="en-US" altLang="zh-CN" sz="4000" b="1" dirty="0" err="1" smtClean="0">
                <a:solidFill>
                  <a:srgbClr val="000066"/>
                </a:solidFill>
                <a:latin typeface="Arial Unicode MS" pitchFamily="34" charset="-122"/>
                <a:ea typeface="Arial Unicode MS" pitchFamily="34" charset="-122"/>
                <a:cs typeface="Arial Unicode MS" pitchFamily="34" charset="-122"/>
                <a:sym typeface="Symbol" pitchFamily="18" charset="2"/>
              </a:rPr>
              <a:t>KZ</a:t>
            </a:r>
            <a:r>
              <a:rPr lang="en-US" altLang="zh-CN" sz="4000" b="1" baseline="-25000" dirty="0" err="1" smtClean="0">
                <a:solidFill>
                  <a:srgbClr val="000066"/>
                </a:solidFill>
                <a:latin typeface="Arial Unicode MS" pitchFamily="34" charset="-122"/>
                <a:ea typeface="Arial Unicode MS" pitchFamily="34" charset="-122"/>
                <a:cs typeface="Arial Unicode MS" pitchFamily="34" charset="-122"/>
                <a:sym typeface="Symbol" pitchFamily="18" charset="2"/>
              </a:rPr>
              <a:t>cs</a:t>
            </a:r>
            <a:r>
              <a:rPr lang="en-US" altLang="zh-CN" sz="4000" b="1" baseline="-25000" dirty="0" smtClean="0">
                <a:solidFill>
                  <a:srgbClr val="000066"/>
                </a:solidFill>
                <a:latin typeface="Arial Unicode MS" pitchFamily="34" charset="-122"/>
                <a:ea typeface="Arial Unicode MS" pitchFamily="34" charset="-122"/>
                <a:cs typeface="Arial Unicode MS" pitchFamily="34" charset="-122"/>
                <a:sym typeface="Symbol" pitchFamily="18" charset="2"/>
              </a:rPr>
              <a:t> </a:t>
            </a:r>
            <a:r>
              <a:rPr lang="en-US" altLang="zh-CN" sz="4000" b="1" dirty="0" smtClean="0">
                <a:solidFill>
                  <a:srgbClr val="000066"/>
                </a:solidFill>
                <a:latin typeface="Arial Unicode MS" pitchFamily="34" charset="-122"/>
                <a:ea typeface="Arial Unicode MS" pitchFamily="34" charset="-122"/>
                <a:cs typeface="Arial Unicode MS" pitchFamily="34" charset="-122"/>
                <a:sym typeface="Symbol" pitchFamily="18" charset="2"/>
              </a:rPr>
              <a:t>@ </a:t>
            </a:r>
            <a:r>
              <a:rPr lang="en-US" altLang="zh-CN" sz="4000" b="1" dirty="0" err="1" smtClean="0">
                <a:solidFill>
                  <a:srgbClr val="000066"/>
                </a:solidFill>
                <a:latin typeface="Arial Unicode MS" pitchFamily="34" charset="-122"/>
                <a:ea typeface="Arial Unicode MS" pitchFamily="34" charset="-122"/>
                <a:cs typeface="Arial Unicode MS" pitchFamily="34" charset="-122"/>
                <a:sym typeface="Symbol" pitchFamily="18" charset="2"/>
              </a:rPr>
              <a:t>E</a:t>
            </a:r>
            <a:r>
              <a:rPr lang="en-US" altLang="zh-CN" sz="4000" b="1" baseline="-25000" dirty="0" err="1" smtClean="0">
                <a:solidFill>
                  <a:srgbClr val="000066"/>
                </a:solidFill>
                <a:latin typeface="Arial Unicode MS" pitchFamily="34" charset="-122"/>
                <a:ea typeface="Arial Unicode MS" pitchFamily="34" charset="-122"/>
                <a:cs typeface="Arial Unicode MS" pitchFamily="34" charset="-122"/>
                <a:sym typeface="Symbol" pitchFamily="18" charset="2"/>
              </a:rPr>
              <a:t>cm</a:t>
            </a:r>
            <a:r>
              <a:rPr lang="en-US" altLang="zh-CN" sz="4000" b="1" dirty="0" smtClean="0">
                <a:solidFill>
                  <a:srgbClr val="000066"/>
                </a:solidFill>
                <a:latin typeface="Arial Unicode MS" pitchFamily="34" charset="-122"/>
                <a:ea typeface="Arial Unicode MS" pitchFamily="34" charset="-122"/>
                <a:cs typeface="Arial Unicode MS" pitchFamily="34" charset="-122"/>
                <a:sym typeface="Symbol" pitchFamily="18" charset="2"/>
              </a:rPr>
              <a:t>&gt;4.5 </a:t>
            </a:r>
            <a:r>
              <a:rPr lang="en-US" altLang="zh-CN" sz="4000" b="1" dirty="0" err="1" smtClean="0">
                <a:solidFill>
                  <a:srgbClr val="000066"/>
                </a:solidFill>
                <a:latin typeface="Arial Unicode MS" pitchFamily="34" charset="-122"/>
                <a:ea typeface="Arial Unicode MS" pitchFamily="34" charset="-122"/>
                <a:cs typeface="Arial Unicode MS" pitchFamily="34" charset="-122"/>
                <a:sym typeface="Symbol" pitchFamily="18" charset="2"/>
              </a:rPr>
              <a:t>GeV</a:t>
            </a:r>
            <a:endParaRPr lang="en-US" altLang="zh-CN" sz="4000" b="1" dirty="0">
              <a:solidFill>
                <a:srgbClr val="000066"/>
              </a:solidFill>
              <a:latin typeface="Arial Unicode MS" pitchFamily="34" charset="-122"/>
              <a:ea typeface="Arial Unicode MS" pitchFamily="34" charset="-122"/>
              <a:cs typeface="Arial Unicode MS" pitchFamily="34" charset="-122"/>
              <a:sym typeface="Symbol" pitchFamily="18" charset="2"/>
            </a:endParaRPr>
          </a:p>
        </p:txBody>
      </p:sp>
      <p:sp>
        <p:nvSpPr>
          <p:cNvPr id="14" name="Rectangle 8"/>
          <p:cNvSpPr>
            <a:spLocks noChangeArrowheads="1"/>
          </p:cNvSpPr>
          <p:nvPr/>
        </p:nvSpPr>
        <p:spPr bwMode="auto">
          <a:xfrm>
            <a:off x="1475656" y="6290156"/>
            <a:ext cx="6343340" cy="5232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2800" dirty="0" smtClean="0">
                <a:solidFill>
                  <a:srgbClr val="006600"/>
                </a:solidFill>
                <a:latin typeface="Tahoma" pitchFamily="34" charset="0"/>
              </a:rPr>
              <a:t>BESIII:  May we find excited </a:t>
            </a:r>
            <a:r>
              <a:rPr lang="en-US" sz="2800" dirty="0" err="1" smtClean="0">
                <a:solidFill>
                  <a:srgbClr val="006600"/>
                </a:solidFill>
                <a:latin typeface="Tahoma" pitchFamily="34" charset="0"/>
              </a:rPr>
              <a:t>Zc</a:t>
            </a:r>
            <a:r>
              <a:rPr lang="en-US" sz="2800" dirty="0" smtClean="0">
                <a:solidFill>
                  <a:srgbClr val="006600"/>
                </a:solidFill>
                <a:latin typeface="Tahoma" pitchFamily="34" charset="0"/>
              </a:rPr>
              <a:t> &amp; </a:t>
            </a:r>
            <a:r>
              <a:rPr lang="en-US" sz="2800" dirty="0" err="1" smtClean="0">
                <a:solidFill>
                  <a:srgbClr val="006600"/>
                </a:solidFill>
                <a:latin typeface="Tahoma" pitchFamily="34" charset="0"/>
              </a:rPr>
              <a:t>Zcs</a:t>
            </a:r>
            <a:r>
              <a:rPr lang="en-US" sz="2800" dirty="0" smtClean="0">
                <a:solidFill>
                  <a:srgbClr val="006600"/>
                </a:solidFill>
                <a:latin typeface="Tahoma" pitchFamily="34" charset="0"/>
              </a:rPr>
              <a:t>?</a:t>
            </a:r>
            <a:endParaRPr lang="it-IT" altLang="zh-CN" sz="2800" dirty="0">
              <a:solidFill>
                <a:srgbClr val="006600"/>
              </a:solidFill>
              <a:latin typeface="Tahoma" pitchFamily="34" charset="0"/>
            </a:endParaRPr>
          </a:p>
        </p:txBody>
      </p:sp>
      <p:sp>
        <p:nvSpPr>
          <p:cNvPr id="15" name="Rectangle 8"/>
          <p:cNvSpPr>
            <a:spLocks noChangeArrowheads="1"/>
          </p:cNvSpPr>
          <p:nvPr/>
        </p:nvSpPr>
        <p:spPr bwMode="auto">
          <a:xfrm>
            <a:off x="6156176" y="692696"/>
            <a:ext cx="2880320" cy="70788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0"/>
              </a:spcBef>
            </a:pPr>
            <a:r>
              <a:rPr lang="en-US" altLang="zh-CN" sz="2000" dirty="0" smtClean="0">
                <a:solidFill>
                  <a:srgbClr val="006600"/>
                </a:solidFill>
                <a:latin typeface="Tahoma" pitchFamily="34" charset="0"/>
              </a:rPr>
              <a:t>Chen, Liu, </a:t>
            </a:r>
            <a:r>
              <a:rPr lang="en-US" altLang="zh-CN" sz="2000" dirty="0" err="1" smtClean="0">
                <a:solidFill>
                  <a:srgbClr val="006600"/>
                </a:solidFill>
                <a:latin typeface="Tahoma" pitchFamily="34" charset="0"/>
              </a:rPr>
              <a:t>Matsuki</a:t>
            </a:r>
            <a:r>
              <a:rPr lang="en-US" altLang="zh-CN" sz="2000" dirty="0" smtClean="0">
                <a:solidFill>
                  <a:srgbClr val="006600"/>
                </a:solidFill>
                <a:latin typeface="Tahoma" pitchFamily="34" charset="0"/>
              </a:rPr>
              <a:t>: </a:t>
            </a:r>
          </a:p>
          <a:p>
            <a:pPr algn="l">
              <a:spcBef>
                <a:spcPct val="0"/>
              </a:spcBef>
            </a:pPr>
            <a:r>
              <a:rPr lang="en-US" altLang="zh-CN" sz="2000" dirty="0" smtClean="0">
                <a:solidFill>
                  <a:srgbClr val="006600"/>
                </a:solidFill>
                <a:latin typeface="Tahoma" pitchFamily="34" charset="0"/>
              </a:rPr>
              <a:t>PRL 110, 232001 (2013)</a:t>
            </a:r>
            <a:endParaRPr lang="it-IT" altLang="zh-CN" sz="2000" dirty="0">
              <a:solidFill>
                <a:srgbClr val="006600"/>
              </a:solidFill>
              <a:latin typeface="Tahoma" pitchFamily="34" charset="0"/>
            </a:endParaRPr>
          </a:p>
        </p:txBody>
      </p:sp>
    </p:spTree>
    <p:extLst>
      <p:ext uri="{BB962C8B-B14F-4D97-AF65-F5344CB8AC3E}">
        <p14:creationId xmlns:p14="http://schemas.microsoft.com/office/powerpoint/2010/main" val="11152250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864096"/>
          </a:xfrm>
        </p:spPr>
        <p:txBody>
          <a:bodyPr/>
          <a:lstStyle/>
          <a:p>
            <a:r>
              <a:rPr lang="en-US" altLang="zh-CN" dirty="0" smtClean="0"/>
              <a:t>We need data</a:t>
            </a:r>
            <a:endParaRPr lang="zh-CN" altLang="en-US" dirty="0"/>
          </a:p>
        </p:txBody>
      </p:sp>
      <p:sp>
        <p:nvSpPr>
          <p:cNvPr id="3" name="内容占位符 2"/>
          <p:cNvSpPr>
            <a:spLocks noGrp="1"/>
          </p:cNvSpPr>
          <p:nvPr>
            <p:ph idx="1"/>
          </p:nvPr>
        </p:nvSpPr>
        <p:spPr>
          <a:xfrm>
            <a:off x="107504" y="1268760"/>
            <a:ext cx="8928992" cy="5472608"/>
          </a:xfrm>
        </p:spPr>
        <p:txBody>
          <a:bodyPr/>
          <a:lstStyle/>
          <a:p>
            <a:r>
              <a:rPr lang="en-US" altLang="zh-CN" sz="2800" dirty="0" smtClean="0">
                <a:solidFill>
                  <a:srgbClr val="0000FF"/>
                </a:solidFill>
              </a:rPr>
              <a:t>To understand</a:t>
            </a:r>
          </a:p>
          <a:p>
            <a:pPr lvl="1"/>
            <a:r>
              <a:rPr lang="en-US" altLang="zh-CN" dirty="0" smtClean="0">
                <a:solidFill>
                  <a:srgbClr val="FF0000"/>
                </a:solidFill>
              </a:rPr>
              <a:t>The </a:t>
            </a:r>
            <a:r>
              <a:rPr lang="en-US" altLang="zh-CN" dirty="0" smtClean="0">
                <a:solidFill>
                  <a:srgbClr val="FF0000"/>
                </a:solidFill>
                <a:sym typeface="Symbol"/>
              </a:rPr>
              <a:t>s</a:t>
            </a:r>
          </a:p>
          <a:p>
            <a:pPr lvl="1"/>
            <a:r>
              <a:rPr lang="en-US" altLang="zh-CN" dirty="0" smtClean="0">
                <a:solidFill>
                  <a:srgbClr val="FF0000"/>
                </a:solidFill>
                <a:sym typeface="Symbol"/>
              </a:rPr>
              <a:t>The </a:t>
            </a:r>
            <a:r>
              <a:rPr lang="en-US" altLang="zh-CN" dirty="0" err="1" smtClean="0">
                <a:solidFill>
                  <a:srgbClr val="FF0000"/>
                </a:solidFill>
                <a:sym typeface="Symbol"/>
              </a:rPr>
              <a:t>Ys</a:t>
            </a:r>
            <a:endParaRPr lang="en-US" altLang="zh-CN" dirty="0" smtClean="0">
              <a:solidFill>
                <a:srgbClr val="FF0000"/>
              </a:solidFill>
              <a:sym typeface="Symbol"/>
            </a:endParaRPr>
          </a:p>
          <a:p>
            <a:pPr lvl="1"/>
            <a:r>
              <a:rPr lang="en-US" altLang="zh-CN" dirty="0" smtClean="0">
                <a:solidFill>
                  <a:srgbClr val="FF0000"/>
                </a:solidFill>
                <a:sym typeface="Symbol"/>
              </a:rPr>
              <a:t>The other XYZ particles via </a:t>
            </a:r>
            <a:r>
              <a:rPr lang="en-US" altLang="zh-CN" dirty="0" err="1" smtClean="0">
                <a:solidFill>
                  <a:srgbClr val="FF0000"/>
                </a:solidFill>
                <a:sym typeface="Symbol"/>
              </a:rPr>
              <a:t>hadronic</a:t>
            </a:r>
            <a:r>
              <a:rPr lang="en-US" altLang="zh-CN" dirty="0" smtClean="0">
                <a:solidFill>
                  <a:srgbClr val="FF0000"/>
                </a:solidFill>
                <a:sym typeface="Symbol"/>
              </a:rPr>
              <a:t> and radiative transitions of the </a:t>
            </a:r>
            <a:r>
              <a:rPr lang="en-US" altLang="zh-CN" dirty="0">
                <a:solidFill>
                  <a:srgbClr val="FF0000"/>
                </a:solidFill>
                <a:sym typeface="Symbol"/>
              </a:rPr>
              <a:t></a:t>
            </a:r>
            <a:r>
              <a:rPr lang="en-US" altLang="zh-CN" dirty="0" smtClean="0">
                <a:solidFill>
                  <a:srgbClr val="FF0000"/>
                </a:solidFill>
                <a:sym typeface="Symbol"/>
              </a:rPr>
              <a:t>s or/and </a:t>
            </a:r>
            <a:r>
              <a:rPr lang="en-US" altLang="zh-CN" dirty="0" err="1" smtClean="0">
                <a:solidFill>
                  <a:srgbClr val="FF0000"/>
                </a:solidFill>
                <a:sym typeface="Symbol"/>
              </a:rPr>
              <a:t>Ys</a:t>
            </a:r>
            <a:r>
              <a:rPr lang="en-US" altLang="zh-CN" dirty="0" smtClean="0">
                <a:solidFill>
                  <a:srgbClr val="FF0000"/>
                </a:solidFill>
                <a:sym typeface="Symbol"/>
              </a:rPr>
              <a:t> or continuum</a:t>
            </a:r>
            <a:endParaRPr lang="en-US" altLang="zh-CN" dirty="0">
              <a:solidFill>
                <a:srgbClr val="FF0000"/>
              </a:solidFill>
              <a:sym typeface="Symbol"/>
            </a:endParaRPr>
          </a:p>
          <a:p>
            <a:pPr lvl="1"/>
            <a:r>
              <a:rPr lang="en-US" altLang="zh-CN" dirty="0" smtClean="0">
                <a:solidFill>
                  <a:srgbClr val="FF0000"/>
                </a:solidFill>
              </a:rPr>
              <a:t>The C-even </a:t>
            </a:r>
            <a:r>
              <a:rPr lang="en-US" altLang="zh-CN" dirty="0" err="1" smtClean="0">
                <a:solidFill>
                  <a:srgbClr val="FF0000"/>
                </a:solidFill>
              </a:rPr>
              <a:t>charmonium</a:t>
            </a:r>
            <a:r>
              <a:rPr lang="en-US" altLang="zh-CN" dirty="0" smtClean="0">
                <a:solidFill>
                  <a:srgbClr val="FF0000"/>
                </a:solidFill>
              </a:rPr>
              <a:t> states</a:t>
            </a:r>
          </a:p>
          <a:p>
            <a:pPr marL="457200" lvl="1" indent="0">
              <a:buNone/>
            </a:pPr>
            <a:endParaRPr lang="en-US" altLang="zh-CN" dirty="0">
              <a:solidFill>
                <a:srgbClr val="FF0000"/>
              </a:solidFill>
            </a:endParaRPr>
          </a:p>
          <a:p>
            <a:r>
              <a:rPr lang="en-US" altLang="zh-CN" sz="2800" dirty="0">
                <a:solidFill>
                  <a:srgbClr val="0000FF"/>
                </a:solidFill>
              </a:rPr>
              <a:t>M</a:t>
            </a:r>
            <a:r>
              <a:rPr lang="en-US" altLang="zh-CN" sz="2800" dirty="0" smtClean="0">
                <a:solidFill>
                  <a:srgbClr val="0000FF"/>
                </a:solidFill>
              </a:rPr>
              <a:t>ore data points between 4 </a:t>
            </a:r>
            <a:r>
              <a:rPr lang="en-US" altLang="zh-CN" sz="2800" dirty="0" err="1" smtClean="0">
                <a:solidFill>
                  <a:srgbClr val="0000FF"/>
                </a:solidFill>
              </a:rPr>
              <a:t>GeV</a:t>
            </a:r>
            <a:r>
              <a:rPr lang="en-US" altLang="zh-CN" sz="2800" dirty="0" smtClean="0">
                <a:solidFill>
                  <a:srgbClr val="0000FF"/>
                </a:solidFill>
              </a:rPr>
              <a:t> and 4.6 [4.8] </a:t>
            </a:r>
            <a:r>
              <a:rPr lang="en-US" altLang="zh-CN" sz="2800" dirty="0" err="1" smtClean="0">
                <a:solidFill>
                  <a:srgbClr val="0000FF"/>
                </a:solidFill>
              </a:rPr>
              <a:t>GeV</a:t>
            </a:r>
            <a:r>
              <a:rPr lang="en-US" altLang="zh-CN" sz="2800" dirty="0" smtClean="0">
                <a:solidFill>
                  <a:srgbClr val="0000FF"/>
                </a:solidFill>
              </a:rPr>
              <a:t> </a:t>
            </a:r>
          </a:p>
          <a:p>
            <a:r>
              <a:rPr lang="en-US" altLang="zh-CN" sz="2800" dirty="0" smtClean="0">
                <a:solidFill>
                  <a:srgbClr val="0000FF"/>
                </a:solidFill>
              </a:rPr>
              <a:t>At each point, we need more luminosity</a:t>
            </a:r>
          </a:p>
        </p:txBody>
      </p:sp>
      <p:sp>
        <p:nvSpPr>
          <p:cNvPr id="4" name="灯片编号占位符 3"/>
          <p:cNvSpPr>
            <a:spLocks noGrp="1"/>
          </p:cNvSpPr>
          <p:nvPr>
            <p:ph type="sldNum" sz="quarter" idx="12"/>
          </p:nvPr>
        </p:nvSpPr>
        <p:spPr/>
        <p:txBody>
          <a:bodyPr/>
          <a:lstStyle/>
          <a:p>
            <a:fld id="{4972865B-3338-42B3-82EB-07ABB3E4904D}" type="slidenum">
              <a:rPr lang="en-US" altLang="zh-CN" smtClean="0"/>
              <a:pPr/>
              <a:t>26</a:t>
            </a:fld>
            <a:endParaRPr lang="en-US" altLang="zh-CN" dirty="0"/>
          </a:p>
        </p:txBody>
      </p:sp>
    </p:spTree>
    <p:extLst>
      <p:ext uri="{BB962C8B-B14F-4D97-AF65-F5344CB8AC3E}">
        <p14:creationId xmlns:p14="http://schemas.microsoft.com/office/powerpoint/2010/main" val="3267879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7B73F7A-82DC-46D7-8AC1-C74D4A247589}" type="slidenum">
              <a:rPr lang="en-US" altLang="zh-CN"/>
              <a:pPr/>
              <a:t>27</a:t>
            </a:fld>
            <a:endParaRPr lang="en-US" altLang="zh-CN"/>
          </a:p>
        </p:txBody>
      </p:sp>
      <p:sp>
        <p:nvSpPr>
          <p:cNvPr id="124930" name="Rectangle 2"/>
          <p:cNvSpPr>
            <a:spLocks noGrp="1" noChangeArrowheads="1"/>
          </p:cNvSpPr>
          <p:nvPr>
            <p:ph type="title"/>
          </p:nvPr>
        </p:nvSpPr>
        <p:spPr>
          <a:xfrm>
            <a:off x="457200" y="58390"/>
            <a:ext cx="8229600" cy="706314"/>
          </a:xfrm>
        </p:spPr>
        <p:txBody>
          <a:bodyPr/>
          <a:lstStyle/>
          <a:p>
            <a:r>
              <a:rPr lang="en-US" altLang="zh-CN" dirty="0" smtClean="0">
                <a:solidFill>
                  <a:srgbClr val="800000"/>
                </a:solidFill>
              </a:rPr>
              <a:t>The </a:t>
            </a:r>
            <a:r>
              <a:rPr lang="en-US" altLang="zh-CN" dirty="0" smtClean="0">
                <a:solidFill>
                  <a:srgbClr val="800000"/>
                </a:solidFill>
              </a:rPr>
              <a:t>Big </a:t>
            </a:r>
            <a:r>
              <a:rPr lang="en-US" altLang="zh-CN" dirty="0">
                <a:solidFill>
                  <a:srgbClr val="800000"/>
                </a:solidFill>
              </a:rPr>
              <a:t>P</a:t>
            </a:r>
            <a:r>
              <a:rPr lang="en-US" altLang="zh-CN" dirty="0" smtClean="0">
                <a:solidFill>
                  <a:srgbClr val="800000"/>
                </a:solidFill>
              </a:rPr>
              <a:t>lan</a:t>
            </a:r>
            <a:endParaRPr lang="en-US" altLang="zh-CN" dirty="0">
              <a:solidFill>
                <a:srgbClr val="800000"/>
              </a:solidFill>
            </a:endParaRPr>
          </a:p>
        </p:txBody>
      </p:sp>
      <p:sp>
        <p:nvSpPr>
          <p:cNvPr id="124931" name="Rectangle 3"/>
          <p:cNvSpPr>
            <a:spLocks noGrp="1" noChangeArrowheads="1"/>
          </p:cNvSpPr>
          <p:nvPr>
            <p:ph type="body" idx="1"/>
          </p:nvPr>
        </p:nvSpPr>
        <p:spPr>
          <a:xfrm>
            <a:off x="47371" y="908720"/>
            <a:ext cx="9036496" cy="5832648"/>
          </a:xfrm>
        </p:spPr>
        <p:txBody>
          <a:bodyPr/>
          <a:lstStyle/>
          <a:p>
            <a:pPr>
              <a:spcBef>
                <a:spcPts val="0"/>
              </a:spcBef>
              <a:spcAft>
                <a:spcPts val="600"/>
              </a:spcAft>
            </a:pPr>
            <a:r>
              <a:rPr lang="en-US" altLang="zh-CN" sz="2400" dirty="0" smtClean="0">
                <a:solidFill>
                  <a:srgbClr val="FF0000"/>
                </a:solidFill>
              </a:rPr>
              <a:t>Start from 4.0 </a:t>
            </a:r>
            <a:r>
              <a:rPr lang="en-US" altLang="zh-CN" sz="2400" dirty="0" err="1" smtClean="0">
                <a:solidFill>
                  <a:srgbClr val="FF0000"/>
                </a:solidFill>
              </a:rPr>
              <a:t>GeV</a:t>
            </a:r>
            <a:r>
              <a:rPr lang="en-US" altLang="zh-CN" sz="2400" dirty="0" smtClean="0">
                <a:solidFill>
                  <a:srgbClr val="FF0000"/>
                </a:solidFill>
              </a:rPr>
              <a:t> up to the maximum energy BEPCII can reach (</a:t>
            </a:r>
            <a:r>
              <a:rPr lang="en-US" altLang="zh-CN" sz="2400" dirty="0" smtClean="0">
                <a:solidFill>
                  <a:srgbClr val="FF0000"/>
                </a:solidFill>
                <a:sym typeface="Symbol"/>
              </a:rPr>
              <a:t></a:t>
            </a:r>
            <a:r>
              <a:rPr lang="en-US" altLang="zh-CN" sz="2400" dirty="0" smtClean="0">
                <a:solidFill>
                  <a:srgbClr val="FF0000"/>
                </a:solidFill>
              </a:rPr>
              <a:t> 4.6 </a:t>
            </a:r>
            <a:r>
              <a:rPr lang="en-US" altLang="zh-CN" sz="2400" dirty="0" err="1" smtClean="0">
                <a:solidFill>
                  <a:srgbClr val="FF0000"/>
                </a:solidFill>
              </a:rPr>
              <a:t>GeV</a:t>
            </a:r>
            <a:r>
              <a:rPr lang="en-US" altLang="zh-CN" sz="2400" dirty="0">
                <a:solidFill>
                  <a:srgbClr val="FF0000"/>
                </a:solidFill>
              </a:rPr>
              <a:t>)</a:t>
            </a:r>
            <a:endParaRPr lang="en-US" altLang="zh-CN" sz="2400" dirty="0" smtClean="0">
              <a:solidFill>
                <a:srgbClr val="FF0000"/>
              </a:solidFill>
            </a:endParaRPr>
          </a:p>
          <a:p>
            <a:pPr>
              <a:spcBef>
                <a:spcPts val="0"/>
              </a:spcBef>
              <a:spcAft>
                <a:spcPts val="600"/>
              </a:spcAft>
            </a:pPr>
            <a:r>
              <a:rPr lang="en-US" altLang="zh-CN" sz="2400" dirty="0">
                <a:solidFill>
                  <a:srgbClr val="0000FF"/>
                </a:solidFill>
                <a:sym typeface="Symbol" pitchFamily="18" charset="2"/>
              </a:rPr>
              <a:t>10 MeV </a:t>
            </a:r>
            <a:r>
              <a:rPr lang="en-US" altLang="zh-CN" sz="2400" dirty="0" smtClean="0">
                <a:solidFill>
                  <a:srgbClr val="0000FF"/>
                </a:solidFill>
                <a:sym typeface="Symbol" pitchFamily="18" charset="2"/>
              </a:rPr>
              <a:t>step (slight adjust ~ thresholds, skip those 6 points we have already collected large samples)</a:t>
            </a:r>
            <a:endParaRPr lang="en-US" altLang="zh-CN" sz="2400" dirty="0">
              <a:solidFill>
                <a:srgbClr val="0000FF"/>
              </a:solidFill>
              <a:sym typeface="Symbol" pitchFamily="18" charset="2"/>
            </a:endParaRPr>
          </a:p>
          <a:p>
            <a:pPr>
              <a:spcBef>
                <a:spcPts val="0"/>
              </a:spcBef>
              <a:spcAft>
                <a:spcPts val="600"/>
              </a:spcAft>
            </a:pPr>
            <a:r>
              <a:rPr lang="en-US" altLang="zh-CN" sz="2400" dirty="0" smtClean="0">
                <a:solidFill>
                  <a:srgbClr val="FF0000"/>
                </a:solidFill>
              </a:rPr>
              <a:t>500 pb</a:t>
            </a:r>
            <a:r>
              <a:rPr lang="en-US" altLang="zh-CN" sz="2400" baseline="30000" dirty="0" smtClean="0">
                <a:solidFill>
                  <a:srgbClr val="FF0000"/>
                </a:solidFill>
              </a:rPr>
              <a:t>-1</a:t>
            </a:r>
            <a:r>
              <a:rPr lang="en-US" altLang="zh-CN" sz="2400" dirty="0" smtClean="0">
                <a:solidFill>
                  <a:srgbClr val="FF0000"/>
                </a:solidFill>
              </a:rPr>
              <a:t>/point  (from the size of the existing samples! )</a:t>
            </a:r>
          </a:p>
          <a:p>
            <a:pPr>
              <a:spcBef>
                <a:spcPts val="0"/>
              </a:spcBef>
              <a:spcAft>
                <a:spcPts val="600"/>
              </a:spcAft>
            </a:pPr>
            <a:endParaRPr lang="en-US" altLang="zh-CN" sz="2400" dirty="0" smtClean="0">
              <a:solidFill>
                <a:srgbClr val="CC3300"/>
              </a:solidFill>
              <a:sym typeface="Symbol" pitchFamily="18" charset="2"/>
            </a:endParaRPr>
          </a:p>
          <a:p>
            <a:pPr>
              <a:spcBef>
                <a:spcPts val="0"/>
              </a:spcBef>
              <a:spcAft>
                <a:spcPts val="600"/>
              </a:spcAft>
            </a:pPr>
            <a:r>
              <a:rPr lang="en-US" altLang="zh-CN" sz="2400" dirty="0" smtClean="0">
                <a:solidFill>
                  <a:srgbClr val="CC3300"/>
                </a:solidFill>
                <a:sym typeface="Symbol" pitchFamily="18" charset="2"/>
              </a:rPr>
              <a:t>Year 1: 4.0-4.1 </a:t>
            </a:r>
            <a:r>
              <a:rPr lang="en-US" altLang="zh-CN" sz="2400" dirty="0" err="1" smtClean="0">
                <a:solidFill>
                  <a:srgbClr val="CC3300"/>
                </a:solidFill>
                <a:sym typeface="Symbol" pitchFamily="18" charset="2"/>
              </a:rPr>
              <a:t>GeV</a:t>
            </a:r>
            <a:endParaRPr lang="en-US" altLang="zh-CN" sz="2400" dirty="0" smtClean="0">
              <a:solidFill>
                <a:srgbClr val="CC3300"/>
              </a:solidFill>
              <a:sym typeface="Symbol" pitchFamily="18" charset="2"/>
            </a:endParaRPr>
          </a:p>
          <a:p>
            <a:pPr>
              <a:spcBef>
                <a:spcPts val="0"/>
              </a:spcBef>
              <a:spcAft>
                <a:spcPts val="600"/>
              </a:spcAft>
            </a:pPr>
            <a:r>
              <a:rPr lang="en-US" altLang="zh-CN" sz="2400" dirty="0" smtClean="0">
                <a:solidFill>
                  <a:srgbClr val="CC3300"/>
                </a:solidFill>
                <a:sym typeface="Symbol" pitchFamily="18" charset="2"/>
              </a:rPr>
              <a:t>Year 2: 4.1-4.2 </a:t>
            </a:r>
            <a:r>
              <a:rPr lang="en-US" altLang="zh-CN" sz="2400" dirty="0" err="1" smtClean="0">
                <a:solidFill>
                  <a:srgbClr val="CC3300"/>
                </a:solidFill>
                <a:sym typeface="Symbol" pitchFamily="18" charset="2"/>
              </a:rPr>
              <a:t>GeV</a:t>
            </a:r>
            <a:endParaRPr lang="en-US" altLang="zh-CN" sz="2400" dirty="0" smtClean="0">
              <a:solidFill>
                <a:srgbClr val="CC3300"/>
              </a:solidFill>
              <a:sym typeface="Symbol" pitchFamily="18" charset="2"/>
            </a:endParaRPr>
          </a:p>
          <a:p>
            <a:pPr>
              <a:spcBef>
                <a:spcPts val="0"/>
              </a:spcBef>
              <a:spcAft>
                <a:spcPts val="600"/>
              </a:spcAft>
            </a:pPr>
            <a:r>
              <a:rPr lang="en-US" altLang="zh-CN" sz="2400" dirty="0" smtClean="0">
                <a:solidFill>
                  <a:srgbClr val="CC3300"/>
                </a:solidFill>
                <a:sym typeface="Symbol" pitchFamily="18" charset="2"/>
              </a:rPr>
              <a:t>Year 3: 4.2-4.3 </a:t>
            </a:r>
            <a:r>
              <a:rPr lang="en-US" altLang="zh-CN" sz="2400" dirty="0" err="1" smtClean="0">
                <a:solidFill>
                  <a:srgbClr val="CC3300"/>
                </a:solidFill>
                <a:sym typeface="Symbol" pitchFamily="18" charset="2"/>
              </a:rPr>
              <a:t>GeV</a:t>
            </a:r>
            <a:endParaRPr lang="en-US" altLang="zh-CN" sz="2400" dirty="0" smtClean="0">
              <a:solidFill>
                <a:srgbClr val="CC3300"/>
              </a:solidFill>
              <a:sym typeface="Symbol" pitchFamily="18" charset="2"/>
            </a:endParaRPr>
          </a:p>
          <a:p>
            <a:pPr>
              <a:spcBef>
                <a:spcPts val="0"/>
              </a:spcBef>
              <a:spcAft>
                <a:spcPts val="600"/>
              </a:spcAft>
            </a:pPr>
            <a:r>
              <a:rPr lang="en-US" altLang="zh-CN" sz="2400" dirty="0">
                <a:solidFill>
                  <a:srgbClr val="CC3300"/>
                </a:solidFill>
                <a:sym typeface="Symbol" pitchFamily="18" charset="2"/>
              </a:rPr>
              <a:t>Year </a:t>
            </a:r>
            <a:r>
              <a:rPr lang="en-US" altLang="zh-CN" sz="2400" dirty="0" smtClean="0">
                <a:solidFill>
                  <a:srgbClr val="CC3300"/>
                </a:solidFill>
                <a:sym typeface="Symbol" pitchFamily="18" charset="2"/>
              </a:rPr>
              <a:t>4: 4.3-4.4 </a:t>
            </a:r>
            <a:r>
              <a:rPr lang="en-US" altLang="zh-CN" sz="2400" dirty="0" err="1">
                <a:solidFill>
                  <a:srgbClr val="CC3300"/>
                </a:solidFill>
                <a:sym typeface="Symbol" pitchFamily="18" charset="2"/>
              </a:rPr>
              <a:t>GeV</a:t>
            </a:r>
            <a:endParaRPr lang="en-US" altLang="zh-CN" sz="2400" dirty="0">
              <a:solidFill>
                <a:srgbClr val="CC3300"/>
              </a:solidFill>
              <a:sym typeface="Symbol" pitchFamily="18" charset="2"/>
            </a:endParaRPr>
          </a:p>
          <a:p>
            <a:pPr>
              <a:spcBef>
                <a:spcPts val="0"/>
              </a:spcBef>
              <a:spcAft>
                <a:spcPts val="600"/>
              </a:spcAft>
            </a:pPr>
            <a:r>
              <a:rPr lang="en-US" altLang="zh-CN" sz="2400" dirty="0">
                <a:solidFill>
                  <a:srgbClr val="CC3300"/>
                </a:solidFill>
                <a:sym typeface="Symbol" pitchFamily="18" charset="2"/>
              </a:rPr>
              <a:t>Year </a:t>
            </a:r>
            <a:r>
              <a:rPr lang="en-US" altLang="zh-CN" sz="2400" dirty="0" smtClean="0">
                <a:solidFill>
                  <a:srgbClr val="CC3300"/>
                </a:solidFill>
                <a:sym typeface="Symbol" pitchFamily="18" charset="2"/>
              </a:rPr>
              <a:t>5: 4.4-4.5 </a:t>
            </a:r>
            <a:r>
              <a:rPr lang="en-US" altLang="zh-CN" sz="2400" dirty="0" err="1">
                <a:solidFill>
                  <a:srgbClr val="CC3300"/>
                </a:solidFill>
                <a:sym typeface="Symbol" pitchFamily="18" charset="2"/>
              </a:rPr>
              <a:t>GeV</a:t>
            </a:r>
            <a:endParaRPr lang="en-US" altLang="zh-CN" sz="2400" dirty="0">
              <a:solidFill>
                <a:srgbClr val="CC3300"/>
              </a:solidFill>
              <a:sym typeface="Symbol" pitchFamily="18" charset="2"/>
            </a:endParaRPr>
          </a:p>
          <a:p>
            <a:pPr>
              <a:spcBef>
                <a:spcPts val="0"/>
              </a:spcBef>
              <a:spcAft>
                <a:spcPts val="600"/>
              </a:spcAft>
            </a:pPr>
            <a:r>
              <a:rPr lang="en-US" altLang="zh-CN" sz="2400" dirty="0">
                <a:solidFill>
                  <a:srgbClr val="CC3300"/>
                </a:solidFill>
                <a:sym typeface="Symbol" pitchFamily="18" charset="2"/>
              </a:rPr>
              <a:t>Year </a:t>
            </a:r>
            <a:r>
              <a:rPr lang="en-US" altLang="zh-CN" sz="2400" dirty="0" smtClean="0">
                <a:solidFill>
                  <a:srgbClr val="CC3300"/>
                </a:solidFill>
                <a:sym typeface="Symbol" pitchFamily="18" charset="2"/>
              </a:rPr>
              <a:t>6: 4.5-4.6 </a:t>
            </a:r>
            <a:r>
              <a:rPr lang="en-US" altLang="zh-CN" sz="2400" dirty="0" err="1" smtClean="0">
                <a:solidFill>
                  <a:srgbClr val="CC3300"/>
                </a:solidFill>
                <a:sym typeface="Symbol" pitchFamily="18" charset="2"/>
              </a:rPr>
              <a:t>GeV</a:t>
            </a:r>
            <a:endParaRPr lang="en-US" altLang="zh-CN" sz="2400" dirty="0" smtClean="0">
              <a:solidFill>
                <a:srgbClr val="CC3300"/>
              </a:solidFill>
              <a:sym typeface="Symbol" pitchFamily="18" charset="2"/>
            </a:endParaRPr>
          </a:p>
          <a:p>
            <a:pPr>
              <a:spcBef>
                <a:spcPts val="0"/>
              </a:spcBef>
              <a:spcAft>
                <a:spcPts val="600"/>
              </a:spcAft>
            </a:pPr>
            <a:r>
              <a:rPr lang="en-US" altLang="zh-CN" sz="2400" dirty="0" smtClean="0">
                <a:solidFill>
                  <a:srgbClr val="CC3300"/>
                </a:solidFill>
                <a:sym typeface="Symbol" pitchFamily="18" charset="2"/>
              </a:rPr>
              <a:t>Years 7, 8, ...: &gt;4.6 </a:t>
            </a:r>
            <a:r>
              <a:rPr lang="en-US" altLang="zh-CN" sz="2400" dirty="0" err="1" smtClean="0">
                <a:solidFill>
                  <a:srgbClr val="CC3300"/>
                </a:solidFill>
                <a:sym typeface="Symbol" pitchFamily="18" charset="2"/>
              </a:rPr>
              <a:t>GeV</a:t>
            </a:r>
            <a:endParaRPr lang="en-US" altLang="zh-CN" sz="2800" dirty="0">
              <a:solidFill>
                <a:srgbClr val="CC3300"/>
              </a:solidFill>
              <a:sym typeface="Symbol" pitchFamily="18" charset="2"/>
            </a:endParaRPr>
          </a:p>
        </p:txBody>
      </p:sp>
      <p:sp>
        <p:nvSpPr>
          <p:cNvPr id="2" name="TextBox 1"/>
          <p:cNvSpPr txBox="1"/>
          <p:nvPr/>
        </p:nvSpPr>
        <p:spPr>
          <a:xfrm>
            <a:off x="4139952" y="3429000"/>
            <a:ext cx="4824536" cy="29084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CN" sz="2400" dirty="0" smtClean="0">
                <a:solidFill>
                  <a:srgbClr val="0000FF"/>
                </a:solidFill>
              </a:rPr>
              <a:t>~ 4.5/fb per year!</a:t>
            </a:r>
          </a:p>
          <a:p>
            <a:pPr marL="285750" indent="-285750">
              <a:spcBef>
                <a:spcPts val="600"/>
              </a:spcBef>
              <a:buFont typeface="Arial" panose="020B0604020202020204" pitchFamily="34" charset="0"/>
              <a:buChar char="•"/>
            </a:pPr>
            <a:r>
              <a:rPr lang="en-US" altLang="zh-CN" sz="2400" dirty="0" smtClean="0">
                <a:solidFill>
                  <a:srgbClr val="0000FF"/>
                </a:solidFill>
              </a:rPr>
              <a:t>A bit conservative than BEPCII design luminosity (5/fb/</a:t>
            </a:r>
            <a:r>
              <a:rPr lang="en-US" altLang="zh-CN" sz="2400" dirty="0" err="1" smtClean="0">
                <a:solidFill>
                  <a:srgbClr val="0000FF"/>
                </a:solidFill>
              </a:rPr>
              <a:t>yr</a:t>
            </a:r>
            <a:r>
              <a:rPr lang="en-US" altLang="zh-CN" sz="2400" dirty="0" smtClean="0">
                <a:solidFill>
                  <a:srgbClr val="0000FF"/>
                </a:solidFill>
              </a:rPr>
              <a:t>)!</a:t>
            </a:r>
          </a:p>
          <a:p>
            <a:pPr marL="285750" indent="-285750">
              <a:spcBef>
                <a:spcPts val="600"/>
              </a:spcBef>
              <a:buFont typeface="Arial" panose="020B0604020202020204" pitchFamily="34" charset="0"/>
              <a:buChar char="•"/>
            </a:pPr>
            <a:r>
              <a:rPr lang="en-US" altLang="zh-CN" sz="2400" dirty="0" smtClean="0">
                <a:solidFill>
                  <a:srgbClr val="0000FF"/>
                </a:solidFill>
              </a:rPr>
              <a:t>Top-up injection allows more integrated luminosity!</a:t>
            </a:r>
          </a:p>
          <a:p>
            <a:pPr marL="285750" indent="-285750">
              <a:spcBef>
                <a:spcPts val="600"/>
              </a:spcBef>
              <a:buFont typeface="Arial" panose="020B0604020202020204" pitchFamily="34" charset="0"/>
              <a:buChar char="•"/>
            </a:pPr>
            <a:r>
              <a:rPr lang="en-US" altLang="zh-CN" sz="2400" dirty="0" smtClean="0">
                <a:solidFill>
                  <a:srgbClr val="0000FF"/>
                </a:solidFill>
              </a:rPr>
              <a:t>If “Year 1” = 2015, we finish 4.6 </a:t>
            </a:r>
            <a:r>
              <a:rPr lang="en-US" altLang="zh-CN" sz="2400" dirty="0" err="1" smtClean="0">
                <a:solidFill>
                  <a:srgbClr val="0000FF"/>
                </a:solidFill>
              </a:rPr>
              <a:t>GeV</a:t>
            </a:r>
            <a:r>
              <a:rPr lang="en-US" altLang="zh-CN" sz="2400" dirty="0" smtClean="0">
                <a:solidFill>
                  <a:srgbClr val="0000FF"/>
                </a:solidFill>
              </a:rPr>
              <a:t> data taking in 2021!</a:t>
            </a:r>
            <a:endParaRPr lang="zh-CN" altLang="en-US" sz="2400" dirty="0">
              <a:solidFill>
                <a:srgbClr val="0000FF"/>
              </a:solidFill>
            </a:endParaRPr>
          </a:p>
        </p:txBody>
      </p:sp>
      <p:cxnSp>
        <p:nvCxnSpPr>
          <p:cNvPr id="4" name="直接连接符 3"/>
          <p:cNvCxnSpPr/>
          <p:nvPr/>
        </p:nvCxnSpPr>
        <p:spPr>
          <a:xfrm>
            <a:off x="899592" y="3140968"/>
            <a:ext cx="7128792"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7B73F7A-82DC-46D7-8AC1-C74D4A247589}" type="slidenum">
              <a:rPr lang="en-US" altLang="zh-CN"/>
              <a:pPr/>
              <a:t>28</a:t>
            </a:fld>
            <a:endParaRPr lang="en-US" altLang="zh-CN"/>
          </a:p>
        </p:txBody>
      </p:sp>
      <p:sp>
        <p:nvSpPr>
          <p:cNvPr id="124930" name="Rectangle 2"/>
          <p:cNvSpPr>
            <a:spLocks noGrp="1" noChangeArrowheads="1"/>
          </p:cNvSpPr>
          <p:nvPr>
            <p:ph type="title"/>
          </p:nvPr>
        </p:nvSpPr>
        <p:spPr>
          <a:xfrm>
            <a:off x="457200" y="58390"/>
            <a:ext cx="8229600" cy="1426394"/>
          </a:xfrm>
        </p:spPr>
        <p:txBody>
          <a:bodyPr/>
          <a:lstStyle/>
          <a:p>
            <a:r>
              <a:rPr lang="en-US" altLang="zh-CN" dirty="0" smtClean="0">
                <a:solidFill>
                  <a:srgbClr val="800000"/>
                </a:solidFill>
              </a:rPr>
              <a:t>The 2015-16 plan</a:t>
            </a:r>
            <a:endParaRPr lang="en-US" altLang="zh-CN" dirty="0">
              <a:solidFill>
                <a:srgbClr val="800000"/>
              </a:solidFill>
            </a:endParaRPr>
          </a:p>
        </p:txBody>
      </p:sp>
      <p:sp>
        <p:nvSpPr>
          <p:cNvPr id="124931" name="Rectangle 3"/>
          <p:cNvSpPr>
            <a:spLocks noGrp="1" noChangeArrowheads="1"/>
          </p:cNvSpPr>
          <p:nvPr>
            <p:ph type="body" idx="1"/>
          </p:nvPr>
        </p:nvSpPr>
        <p:spPr>
          <a:xfrm>
            <a:off x="47371" y="1628800"/>
            <a:ext cx="9036496" cy="5112568"/>
          </a:xfrm>
        </p:spPr>
        <p:txBody>
          <a:bodyPr/>
          <a:lstStyle/>
          <a:p>
            <a:pPr>
              <a:lnSpc>
                <a:spcPct val="150000"/>
              </a:lnSpc>
              <a:spcBef>
                <a:spcPts val="0"/>
              </a:spcBef>
              <a:spcAft>
                <a:spcPts val="600"/>
              </a:spcAft>
            </a:pPr>
            <a:r>
              <a:rPr lang="en-US" altLang="zh-CN" sz="2800" dirty="0" smtClean="0">
                <a:solidFill>
                  <a:srgbClr val="0000FF"/>
                </a:solidFill>
              </a:rPr>
              <a:t>BESIII is going to take 3.0/fb data for Ds study at ~4.17 </a:t>
            </a:r>
            <a:r>
              <a:rPr lang="en-US" altLang="zh-CN" sz="2800" dirty="0" err="1">
                <a:solidFill>
                  <a:srgbClr val="0000FF"/>
                </a:solidFill>
              </a:rPr>
              <a:t>G</a:t>
            </a:r>
            <a:r>
              <a:rPr lang="en-US" altLang="zh-CN" sz="2800" dirty="0" err="1" smtClean="0">
                <a:solidFill>
                  <a:srgbClr val="0000FF"/>
                </a:solidFill>
              </a:rPr>
              <a:t>eV</a:t>
            </a:r>
            <a:endParaRPr lang="en-US" altLang="zh-CN" sz="2800" dirty="0">
              <a:solidFill>
                <a:srgbClr val="0000FF"/>
              </a:solidFill>
              <a:sym typeface="Symbol" pitchFamily="18" charset="2"/>
            </a:endParaRPr>
          </a:p>
          <a:p>
            <a:pPr>
              <a:lnSpc>
                <a:spcPct val="150000"/>
              </a:lnSpc>
              <a:spcBef>
                <a:spcPts val="0"/>
              </a:spcBef>
              <a:spcAft>
                <a:spcPts val="600"/>
              </a:spcAft>
            </a:pPr>
            <a:r>
              <a:rPr lang="en-US" altLang="zh-CN" sz="2800" dirty="0" smtClean="0">
                <a:solidFill>
                  <a:srgbClr val="0000FF"/>
                </a:solidFill>
              </a:rPr>
              <a:t>May we instead take 500 pb</a:t>
            </a:r>
            <a:r>
              <a:rPr lang="en-US" altLang="zh-CN" sz="2800" baseline="30000" dirty="0" smtClean="0">
                <a:solidFill>
                  <a:srgbClr val="0000FF"/>
                </a:solidFill>
              </a:rPr>
              <a:t>-1</a:t>
            </a:r>
            <a:r>
              <a:rPr lang="en-US" altLang="zh-CN" sz="2800" dirty="0" smtClean="0">
                <a:solidFill>
                  <a:srgbClr val="0000FF"/>
                </a:solidFill>
              </a:rPr>
              <a:t>/point  at 6 or more points for XYZ study too? </a:t>
            </a:r>
          </a:p>
          <a:p>
            <a:pPr>
              <a:lnSpc>
                <a:spcPct val="150000"/>
              </a:lnSpc>
              <a:spcBef>
                <a:spcPts val="0"/>
              </a:spcBef>
              <a:spcAft>
                <a:spcPts val="600"/>
              </a:spcAft>
            </a:pPr>
            <a:r>
              <a:rPr lang="en-US" altLang="zh-CN" sz="2800" dirty="0" smtClean="0">
                <a:solidFill>
                  <a:srgbClr val="0000FF"/>
                </a:solidFill>
              </a:rPr>
              <a:t>This is part of the 2</a:t>
            </a:r>
            <a:r>
              <a:rPr lang="en-US" altLang="zh-CN" sz="2800" baseline="30000" dirty="0" smtClean="0">
                <a:solidFill>
                  <a:srgbClr val="0000FF"/>
                </a:solidFill>
              </a:rPr>
              <a:t>nd</a:t>
            </a:r>
            <a:r>
              <a:rPr lang="en-US" altLang="zh-CN" sz="2800" dirty="0" smtClean="0">
                <a:solidFill>
                  <a:srgbClr val="0000FF"/>
                </a:solidFill>
              </a:rPr>
              <a:t> year of the big plan</a:t>
            </a:r>
          </a:p>
          <a:p>
            <a:pPr>
              <a:lnSpc>
                <a:spcPct val="150000"/>
              </a:lnSpc>
              <a:spcBef>
                <a:spcPts val="0"/>
              </a:spcBef>
              <a:spcAft>
                <a:spcPts val="600"/>
              </a:spcAft>
            </a:pPr>
            <a:r>
              <a:rPr lang="en-US" altLang="zh-CN" sz="2800" dirty="0" smtClean="0">
                <a:solidFill>
                  <a:srgbClr val="0000FF"/>
                </a:solidFill>
              </a:rPr>
              <a:t>Will be discussed at the </a:t>
            </a:r>
            <a:r>
              <a:rPr lang="en-US" altLang="zh-CN" sz="2800" dirty="0" err="1" smtClean="0">
                <a:solidFill>
                  <a:srgbClr val="0000FF"/>
                </a:solidFill>
              </a:rPr>
              <a:t>collab</a:t>
            </a:r>
            <a:r>
              <a:rPr lang="en-US" altLang="zh-CN" sz="2800" dirty="0" smtClean="0">
                <a:solidFill>
                  <a:srgbClr val="0000FF"/>
                </a:solidFill>
              </a:rPr>
              <a:t>. </a:t>
            </a:r>
            <a:r>
              <a:rPr lang="en-US" altLang="zh-CN" sz="2800" dirty="0">
                <a:solidFill>
                  <a:srgbClr val="0000FF"/>
                </a:solidFill>
              </a:rPr>
              <a:t>m</a:t>
            </a:r>
            <a:r>
              <a:rPr lang="en-US" altLang="zh-CN" sz="2800" dirty="0" smtClean="0">
                <a:solidFill>
                  <a:srgbClr val="0000FF"/>
                </a:solidFill>
              </a:rPr>
              <a:t>eeting next week</a:t>
            </a:r>
          </a:p>
        </p:txBody>
      </p:sp>
    </p:spTree>
    <p:extLst>
      <p:ext uri="{BB962C8B-B14F-4D97-AF65-F5344CB8AC3E}">
        <p14:creationId xmlns:p14="http://schemas.microsoft.com/office/powerpoint/2010/main" val="506337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778098"/>
          </a:xfrm>
        </p:spPr>
        <p:txBody>
          <a:bodyPr/>
          <a:lstStyle/>
          <a:p>
            <a:r>
              <a:rPr lang="en-US" altLang="zh-CN" sz="4000" dirty="0" err="1" smtClean="0"/>
              <a:t>Charmonium</a:t>
            </a:r>
            <a:r>
              <a:rPr lang="en-US" altLang="zh-CN" sz="4000" dirty="0" smtClean="0"/>
              <a:t> region at Belle II</a:t>
            </a:r>
            <a:endParaRPr lang="zh-CN" altLang="en-US" sz="4000" dirty="0"/>
          </a:p>
        </p:txBody>
      </p:sp>
      <p:sp>
        <p:nvSpPr>
          <p:cNvPr id="3" name="内容占位符 2"/>
          <p:cNvSpPr>
            <a:spLocks noGrp="1"/>
          </p:cNvSpPr>
          <p:nvPr>
            <p:ph idx="1"/>
          </p:nvPr>
        </p:nvSpPr>
        <p:spPr>
          <a:xfrm>
            <a:off x="107504" y="908720"/>
            <a:ext cx="8856984" cy="1252736"/>
          </a:xfrm>
        </p:spPr>
        <p:txBody>
          <a:bodyPr/>
          <a:lstStyle/>
          <a:p>
            <a:pPr marL="0" indent="0" algn="ctr">
              <a:buNone/>
            </a:pPr>
            <a:r>
              <a:rPr lang="en-US" altLang="zh-CN" sz="2400" dirty="0" smtClean="0">
                <a:solidFill>
                  <a:srgbClr val="0000FF"/>
                </a:solidFill>
              </a:rPr>
              <a:t>ISR produces events at all CM energies BESIII can reach</a:t>
            </a:r>
            <a:endParaRPr lang="zh-CN" altLang="en-US" sz="2400" dirty="0">
              <a:solidFill>
                <a:srgbClr val="0000FF"/>
              </a:solidFill>
            </a:endParaRPr>
          </a:p>
        </p:txBody>
      </p:sp>
      <p:sp>
        <p:nvSpPr>
          <p:cNvPr id="4" name="灯片编号占位符 3"/>
          <p:cNvSpPr>
            <a:spLocks noGrp="1"/>
          </p:cNvSpPr>
          <p:nvPr>
            <p:ph type="sldNum" sz="quarter" idx="12"/>
          </p:nvPr>
        </p:nvSpPr>
        <p:spPr/>
        <p:txBody>
          <a:bodyPr/>
          <a:lstStyle/>
          <a:p>
            <a:fld id="{4972865B-3338-42B3-82EB-07ABB3E4904D}" type="slidenum">
              <a:rPr lang="en-US" altLang="zh-CN" smtClean="0"/>
              <a:pPr/>
              <a:t>29</a:t>
            </a:fld>
            <a:endParaRPr lang="en-US" altLang="zh-CN"/>
          </a:p>
        </p:txBody>
      </p:sp>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18780"/>
            <a:ext cx="7848872" cy="497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34082" y="1724615"/>
            <a:ext cx="3457998" cy="1200329"/>
          </a:xfrm>
          <a:prstGeom prst="rect">
            <a:avLst/>
          </a:prstGeom>
          <a:solidFill>
            <a:srgbClr val="FFFFCC"/>
          </a:solidFill>
        </p:spPr>
        <p:txBody>
          <a:bodyPr wrap="none" rtlCol="0">
            <a:spAutoFit/>
          </a:bodyPr>
          <a:lstStyle/>
          <a:p>
            <a:r>
              <a:rPr lang="en-US" altLang="zh-CN" sz="2400" dirty="0">
                <a:solidFill>
                  <a:srgbClr val="FF0000"/>
                </a:solidFill>
                <a:sym typeface="Symbol"/>
              </a:rPr>
              <a:t>A</a:t>
            </a:r>
            <a:r>
              <a:rPr lang="en-US" altLang="zh-CN" sz="2400" dirty="0" smtClean="0">
                <a:solidFill>
                  <a:srgbClr val="FF0000"/>
                </a:solidFill>
                <a:sym typeface="Symbol"/>
              </a:rPr>
              <a:t>t 4.26 </a:t>
            </a:r>
            <a:r>
              <a:rPr lang="en-US" altLang="zh-CN" sz="2400" dirty="0" err="1" smtClean="0">
                <a:solidFill>
                  <a:srgbClr val="FF0000"/>
                </a:solidFill>
                <a:sym typeface="Symbol"/>
              </a:rPr>
              <a:t>GeV</a:t>
            </a:r>
            <a:r>
              <a:rPr lang="en-US" altLang="zh-CN" sz="2400" dirty="0" smtClean="0">
                <a:solidFill>
                  <a:srgbClr val="FF0000"/>
                </a:solidFill>
                <a:sym typeface="Symbol"/>
              </a:rPr>
              <a:t> for </a:t>
            </a:r>
            <a:r>
              <a:rPr lang="en-US" altLang="zh-CN" sz="2400" baseline="30000" dirty="0" smtClean="0">
                <a:solidFill>
                  <a:srgbClr val="FF0000"/>
                </a:solidFill>
                <a:sym typeface="Symbol"/>
              </a:rPr>
              <a:t>+</a:t>
            </a:r>
            <a:r>
              <a:rPr lang="en-US" altLang="zh-CN" sz="2400" dirty="0" smtClean="0">
                <a:solidFill>
                  <a:srgbClr val="FF0000"/>
                </a:solidFill>
                <a:sym typeface="Symbol"/>
              </a:rPr>
              <a:t></a:t>
            </a:r>
            <a:r>
              <a:rPr lang="en-US" altLang="zh-CN" sz="2400" baseline="30000" dirty="0" smtClean="0">
                <a:solidFill>
                  <a:srgbClr val="FF0000"/>
                </a:solidFill>
                <a:sym typeface="Symbol"/>
              </a:rPr>
              <a:t>-</a:t>
            </a:r>
            <a:r>
              <a:rPr lang="en-US" altLang="zh-CN" sz="2400" dirty="0" smtClean="0">
                <a:solidFill>
                  <a:srgbClr val="FF0000"/>
                </a:solidFill>
                <a:sym typeface="Symbol"/>
              </a:rPr>
              <a:t>J/</a:t>
            </a:r>
          </a:p>
          <a:p>
            <a:r>
              <a:rPr lang="en-US" altLang="zh-CN" sz="2400" dirty="0" smtClean="0">
                <a:solidFill>
                  <a:srgbClr val="FF0000"/>
                </a:solidFill>
                <a:sym typeface="Symbol"/>
              </a:rPr>
              <a:t></a:t>
            </a:r>
            <a:r>
              <a:rPr lang="en-US" altLang="zh-CN" sz="2400" baseline="-25000" dirty="0" smtClean="0">
                <a:solidFill>
                  <a:srgbClr val="FF0000"/>
                </a:solidFill>
                <a:sym typeface="Symbol"/>
              </a:rPr>
              <a:t>BESIII </a:t>
            </a:r>
            <a:r>
              <a:rPr lang="en-US" altLang="zh-CN" sz="2400" dirty="0" smtClean="0">
                <a:solidFill>
                  <a:srgbClr val="FF0000"/>
                </a:solidFill>
                <a:sym typeface="Symbol"/>
              </a:rPr>
              <a:t>= 46%</a:t>
            </a:r>
          </a:p>
          <a:p>
            <a:r>
              <a:rPr lang="en-US" altLang="zh-CN" sz="2400" dirty="0">
                <a:solidFill>
                  <a:srgbClr val="FF0000"/>
                </a:solidFill>
                <a:sym typeface="Symbol"/>
              </a:rPr>
              <a:t></a:t>
            </a:r>
            <a:r>
              <a:rPr lang="en-US" altLang="zh-CN" sz="2400" baseline="-25000" dirty="0" smtClean="0">
                <a:solidFill>
                  <a:srgbClr val="FF0000"/>
                </a:solidFill>
                <a:sym typeface="Symbol"/>
              </a:rPr>
              <a:t>Belle   </a:t>
            </a:r>
            <a:r>
              <a:rPr lang="en-US" altLang="zh-CN" sz="2400" dirty="0" smtClean="0">
                <a:solidFill>
                  <a:srgbClr val="FF0000"/>
                </a:solidFill>
                <a:sym typeface="Symbol"/>
              </a:rPr>
              <a:t>= 10%</a:t>
            </a:r>
            <a:endParaRPr lang="en-US" altLang="zh-CN" sz="2400" dirty="0">
              <a:solidFill>
                <a:srgbClr val="FF0000"/>
              </a:solidFill>
              <a:sym typeface="Symbol"/>
            </a:endParaRPr>
          </a:p>
        </p:txBody>
      </p:sp>
    </p:spTree>
    <p:extLst>
      <p:ext uri="{BB962C8B-B14F-4D97-AF65-F5344CB8AC3E}">
        <p14:creationId xmlns:p14="http://schemas.microsoft.com/office/powerpoint/2010/main" val="3997803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7" name="灯片编号占位符 3"/>
          <p:cNvSpPr>
            <a:spLocks noGrp="1"/>
          </p:cNvSpPr>
          <p:nvPr>
            <p:ph type="sldNum" sz="quarter" idx="12"/>
          </p:nvPr>
        </p:nvSpPr>
        <p:spPr/>
        <p:txBody>
          <a:bodyPr/>
          <a:lstStyle/>
          <a:p>
            <a:fld id="{FD32A7FA-96F9-4A20-8068-32C6CBE6F403}" type="slidenum">
              <a:rPr lang="en-US" altLang="zh-CN">
                <a:solidFill>
                  <a:srgbClr val="000000"/>
                </a:solidFill>
              </a:rPr>
              <a:pPr/>
              <a:t>3</a:t>
            </a:fld>
            <a:endParaRPr lang="en-US" altLang="zh-CN">
              <a:solidFill>
                <a:srgbClr val="000000"/>
              </a:solidFill>
            </a:endParaRPr>
          </a:p>
        </p:txBody>
      </p:sp>
      <p:sp>
        <p:nvSpPr>
          <p:cNvPr id="193538" name="Rectangle 2"/>
          <p:cNvSpPr>
            <a:spLocks noGrp="1" noChangeArrowheads="1"/>
          </p:cNvSpPr>
          <p:nvPr>
            <p:ph type="title" idx="4294967295"/>
          </p:nvPr>
        </p:nvSpPr>
        <p:spPr>
          <a:xfrm>
            <a:off x="184638" y="188913"/>
            <a:ext cx="8522677" cy="685800"/>
          </a:xfrm>
        </p:spPr>
        <p:txBody>
          <a:bodyPr/>
          <a:lstStyle/>
          <a:p>
            <a:r>
              <a:rPr lang="en-US" altLang="zh-CN" sz="3200" b="1" dirty="0">
                <a:solidFill>
                  <a:srgbClr val="FF33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BEPC II</a:t>
            </a:r>
            <a:r>
              <a:rPr lang="en-US" altLang="zh-CN" sz="3200" dirty="0">
                <a:solidFill>
                  <a:srgbClr val="FF33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a:t>
            </a:r>
            <a:r>
              <a:rPr lang="en-US" altLang="zh-CN" sz="3200" b="1" dirty="0">
                <a:latin typeface="Arial Unicode MS" pitchFamily="34" charset="-122"/>
                <a:ea typeface="Arial Unicode MS" pitchFamily="34" charset="-122"/>
                <a:cs typeface="Arial Unicode MS" pitchFamily="34" charset="-122"/>
              </a:rPr>
              <a:t> </a:t>
            </a:r>
            <a:r>
              <a:rPr lang="en-US" altLang="zh-CN" sz="3200" dirty="0" smtClean="0">
                <a:solidFill>
                  <a:srgbClr val="0000CC"/>
                </a:solidFill>
                <a:latin typeface="Arial Unicode MS" pitchFamily="34" charset="-122"/>
                <a:ea typeface="Arial Unicode MS" pitchFamily="34" charset="-122"/>
                <a:cs typeface="Arial Unicode MS" pitchFamily="34" charset="-122"/>
              </a:rPr>
              <a:t>double-ring </a:t>
            </a:r>
            <a:r>
              <a:rPr lang="en-US" altLang="zh-CN" sz="3200" dirty="0" err="1" smtClean="0">
                <a:solidFill>
                  <a:srgbClr val="0000CC"/>
                </a:solidFill>
                <a:latin typeface="Arial Unicode MS" pitchFamily="34" charset="-122"/>
                <a:ea typeface="Arial Unicode MS" pitchFamily="34" charset="-122"/>
                <a:cs typeface="Arial Unicode MS" pitchFamily="34" charset="-122"/>
              </a:rPr>
              <a:t>e</a:t>
            </a:r>
            <a:r>
              <a:rPr lang="en-US" altLang="zh-CN" sz="3200" baseline="30000" dirty="0" err="1" smtClean="0">
                <a:solidFill>
                  <a:srgbClr val="0000CC"/>
                </a:solidFill>
                <a:latin typeface="Arial Unicode MS" pitchFamily="34" charset="-122"/>
                <a:ea typeface="Arial Unicode MS" pitchFamily="34" charset="-122"/>
                <a:cs typeface="Arial Unicode MS" pitchFamily="34" charset="-122"/>
              </a:rPr>
              <a:t>+</a:t>
            </a:r>
            <a:r>
              <a:rPr lang="en-US" altLang="zh-CN" sz="3200" dirty="0" err="1" smtClean="0">
                <a:solidFill>
                  <a:srgbClr val="0000CC"/>
                </a:solidFill>
                <a:latin typeface="Arial Unicode MS" pitchFamily="34" charset="-122"/>
                <a:ea typeface="Arial Unicode MS" pitchFamily="34" charset="-122"/>
                <a:cs typeface="Arial Unicode MS" pitchFamily="34" charset="-122"/>
              </a:rPr>
              <a:t>e</a:t>
            </a:r>
            <a:r>
              <a:rPr lang="en-US" altLang="zh-CN" sz="3200" baseline="30000" dirty="0" smtClean="0">
                <a:solidFill>
                  <a:srgbClr val="0000CC"/>
                </a:solidFill>
                <a:latin typeface="Arial Unicode MS" pitchFamily="34" charset="-122"/>
                <a:ea typeface="Arial Unicode MS" pitchFamily="34" charset="-122"/>
                <a:cs typeface="Arial Unicode MS" pitchFamily="34" charset="-122"/>
              </a:rPr>
              <a:t>-</a:t>
            </a:r>
            <a:r>
              <a:rPr lang="en-US" altLang="zh-CN" sz="3200" dirty="0" smtClean="0">
                <a:solidFill>
                  <a:srgbClr val="0000CC"/>
                </a:solidFill>
                <a:latin typeface="Arial Unicode MS" pitchFamily="34" charset="-122"/>
                <a:ea typeface="Arial Unicode MS" pitchFamily="34" charset="-122"/>
                <a:cs typeface="Arial Unicode MS" pitchFamily="34" charset="-122"/>
              </a:rPr>
              <a:t> collider</a:t>
            </a:r>
            <a:endParaRPr lang="en-US" altLang="zh-CN" sz="3200" dirty="0">
              <a:solidFill>
                <a:srgbClr val="0000CC"/>
              </a:solidFill>
              <a:latin typeface="华文新魏" pitchFamily="2" charset="-122"/>
              <a:ea typeface="华文新魏" pitchFamily="2" charset="-122"/>
            </a:endParaRPr>
          </a:p>
        </p:txBody>
      </p:sp>
      <p:grpSp>
        <p:nvGrpSpPr>
          <p:cNvPr id="211971" name="Group 3"/>
          <p:cNvGrpSpPr>
            <a:grpSpLocks/>
          </p:cNvGrpSpPr>
          <p:nvPr/>
        </p:nvGrpSpPr>
        <p:grpSpPr bwMode="auto">
          <a:xfrm>
            <a:off x="334109" y="1201742"/>
            <a:ext cx="6161943" cy="5375275"/>
            <a:chOff x="832" y="740"/>
            <a:chExt cx="4206" cy="3386"/>
          </a:xfrm>
        </p:grpSpPr>
        <p:sp>
          <p:nvSpPr>
            <p:cNvPr id="211972" name="Oval 4"/>
            <p:cNvSpPr>
              <a:spLocks noChangeArrowheads="1"/>
            </p:cNvSpPr>
            <p:nvPr/>
          </p:nvSpPr>
          <p:spPr bwMode="auto">
            <a:xfrm>
              <a:off x="1505" y="92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73" name="Oval 5"/>
            <p:cNvSpPr>
              <a:spLocks noChangeArrowheads="1"/>
            </p:cNvSpPr>
            <p:nvPr/>
          </p:nvSpPr>
          <p:spPr bwMode="auto">
            <a:xfrm>
              <a:off x="1492" y="939"/>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74" name="Oval 6"/>
            <p:cNvSpPr>
              <a:spLocks noChangeArrowheads="1"/>
            </p:cNvSpPr>
            <p:nvPr/>
          </p:nvSpPr>
          <p:spPr bwMode="auto">
            <a:xfrm>
              <a:off x="1485" y="939"/>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75" name="Oval 7"/>
            <p:cNvSpPr>
              <a:spLocks noChangeArrowheads="1"/>
            </p:cNvSpPr>
            <p:nvPr/>
          </p:nvSpPr>
          <p:spPr bwMode="auto">
            <a:xfrm>
              <a:off x="1471" y="952"/>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76" name="Oval 8"/>
            <p:cNvSpPr>
              <a:spLocks noChangeArrowheads="1"/>
            </p:cNvSpPr>
            <p:nvPr/>
          </p:nvSpPr>
          <p:spPr bwMode="auto">
            <a:xfrm>
              <a:off x="1443" y="96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77" name="Oval 9"/>
            <p:cNvSpPr>
              <a:spLocks noChangeArrowheads="1"/>
            </p:cNvSpPr>
            <p:nvPr/>
          </p:nvSpPr>
          <p:spPr bwMode="auto">
            <a:xfrm>
              <a:off x="1374" y="1016"/>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78" name="Oval 10"/>
            <p:cNvSpPr>
              <a:spLocks noChangeArrowheads="1"/>
            </p:cNvSpPr>
            <p:nvPr/>
          </p:nvSpPr>
          <p:spPr bwMode="auto">
            <a:xfrm>
              <a:off x="1360" y="1022"/>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79" name="Oval 11"/>
            <p:cNvSpPr>
              <a:spLocks noChangeArrowheads="1"/>
            </p:cNvSpPr>
            <p:nvPr/>
          </p:nvSpPr>
          <p:spPr bwMode="auto">
            <a:xfrm>
              <a:off x="1346" y="103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0" name="Oval 12"/>
            <p:cNvSpPr>
              <a:spLocks noChangeArrowheads="1"/>
            </p:cNvSpPr>
            <p:nvPr/>
          </p:nvSpPr>
          <p:spPr bwMode="auto">
            <a:xfrm>
              <a:off x="1332" y="104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1" name="Oval 13"/>
            <p:cNvSpPr>
              <a:spLocks noChangeArrowheads="1"/>
            </p:cNvSpPr>
            <p:nvPr/>
          </p:nvSpPr>
          <p:spPr bwMode="auto">
            <a:xfrm>
              <a:off x="1325" y="1054"/>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2" name="Oval 14"/>
            <p:cNvSpPr>
              <a:spLocks noChangeArrowheads="1"/>
            </p:cNvSpPr>
            <p:nvPr/>
          </p:nvSpPr>
          <p:spPr bwMode="auto">
            <a:xfrm>
              <a:off x="1297" y="106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3" name="Oval 15"/>
            <p:cNvSpPr>
              <a:spLocks noChangeArrowheads="1"/>
            </p:cNvSpPr>
            <p:nvPr/>
          </p:nvSpPr>
          <p:spPr bwMode="auto">
            <a:xfrm>
              <a:off x="1235" y="112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4" name="Oval 16"/>
            <p:cNvSpPr>
              <a:spLocks noChangeArrowheads="1"/>
            </p:cNvSpPr>
            <p:nvPr/>
          </p:nvSpPr>
          <p:spPr bwMode="auto">
            <a:xfrm>
              <a:off x="1221" y="113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5" name="Oval 17"/>
            <p:cNvSpPr>
              <a:spLocks noChangeArrowheads="1"/>
            </p:cNvSpPr>
            <p:nvPr/>
          </p:nvSpPr>
          <p:spPr bwMode="auto">
            <a:xfrm>
              <a:off x="1207" y="115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6" name="Oval 18"/>
            <p:cNvSpPr>
              <a:spLocks noChangeArrowheads="1"/>
            </p:cNvSpPr>
            <p:nvPr/>
          </p:nvSpPr>
          <p:spPr bwMode="auto">
            <a:xfrm>
              <a:off x="1200" y="115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7" name="Oval 19"/>
            <p:cNvSpPr>
              <a:spLocks noChangeArrowheads="1"/>
            </p:cNvSpPr>
            <p:nvPr/>
          </p:nvSpPr>
          <p:spPr bwMode="auto">
            <a:xfrm>
              <a:off x="1186" y="1163"/>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8" name="Oval 20"/>
            <p:cNvSpPr>
              <a:spLocks noChangeArrowheads="1"/>
            </p:cNvSpPr>
            <p:nvPr/>
          </p:nvSpPr>
          <p:spPr bwMode="auto">
            <a:xfrm>
              <a:off x="1165" y="1183"/>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89" name="Oval 21"/>
            <p:cNvSpPr>
              <a:spLocks noChangeArrowheads="1"/>
            </p:cNvSpPr>
            <p:nvPr/>
          </p:nvSpPr>
          <p:spPr bwMode="auto">
            <a:xfrm>
              <a:off x="1110" y="124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0" name="Oval 22"/>
            <p:cNvSpPr>
              <a:spLocks noChangeArrowheads="1"/>
            </p:cNvSpPr>
            <p:nvPr/>
          </p:nvSpPr>
          <p:spPr bwMode="auto">
            <a:xfrm>
              <a:off x="1103" y="1260"/>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1" name="Oval 23"/>
            <p:cNvSpPr>
              <a:spLocks noChangeArrowheads="1"/>
            </p:cNvSpPr>
            <p:nvPr/>
          </p:nvSpPr>
          <p:spPr bwMode="auto">
            <a:xfrm>
              <a:off x="1089" y="1272"/>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2" name="Oval 24"/>
            <p:cNvSpPr>
              <a:spLocks noChangeArrowheads="1"/>
            </p:cNvSpPr>
            <p:nvPr/>
          </p:nvSpPr>
          <p:spPr bwMode="auto">
            <a:xfrm>
              <a:off x="1082" y="128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3" name="Oval 25"/>
            <p:cNvSpPr>
              <a:spLocks noChangeArrowheads="1"/>
            </p:cNvSpPr>
            <p:nvPr/>
          </p:nvSpPr>
          <p:spPr bwMode="auto">
            <a:xfrm>
              <a:off x="1075" y="129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4" name="Oval 26"/>
            <p:cNvSpPr>
              <a:spLocks noChangeArrowheads="1"/>
            </p:cNvSpPr>
            <p:nvPr/>
          </p:nvSpPr>
          <p:spPr bwMode="auto">
            <a:xfrm>
              <a:off x="1054" y="131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5" name="Oval 27"/>
            <p:cNvSpPr>
              <a:spLocks noChangeArrowheads="1"/>
            </p:cNvSpPr>
            <p:nvPr/>
          </p:nvSpPr>
          <p:spPr bwMode="auto">
            <a:xfrm>
              <a:off x="1013" y="1388"/>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6" name="Oval 28"/>
            <p:cNvSpPr>
              <a:spLocks noChangeArrowheads="1"/>
            </p:cNvSpPr>
            <p:nvPr/>
          </p:nvSpPr>
          <p:spPr bwMode="auto">
            <a:xfrm>
              <a:off x="1006" y="140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7" name="Oval 29"/>
            <p:cNvSpPr>
              <a:spLocks noChangeArrowheads="1"/>
            </p:cNvSpPr>
            <p:nvPr/>
          </p:nvSpPr>
          <p:spPr bwMode="auto">
            <a:xfrm>
              <a:off x="992" y="1420"/>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8" name="Oval 30"/>
            <p:cNvSpPr>
              <a:spLocks noChangeArrowheads="1"/>
            </p:cNvSpPr>
            <p:nvPr/>
          </p:nvSpPr>
          <p:spPr bwMode="auto">
            <a:xfrm>
              <a:off x="992" y="142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1999" name="Oval 31"/>
            <p:cNvSpPr>
              <a:spLocks noChangeArrowheads="1"/>
            </p:cNvSpPr>
            <p:nvPr/>
          </p:nvSpPr>
          <p:spPr bwMode="auto">
            <a:xfrm>
              <a:off x="985" y="143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0" name="Oval 32"/>
            <p:cNvSpPr>
              <a:spLocks noChangeArrowheads="1"/>
            </p:cNvSpPr>
            <p:nvPr/>
          </p:nvSpPr>
          <p:spPr bwMode="auto">
            <a:xfrm>
              <a:off x="971" y="146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1" name="Oval 33"/>
            <p:cNvSpPr>
              <a:spLocks noChangeArrowheads="1"/>
            </p:cNvSpPr>
            <p:nvPr/>
          </p:nvSpPr>
          <p:spPr bwMode="auto">
            <a:xfrm>
              <a:off x="936" y="154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2" name="Oval 34"/>
            <p:cNvSpPr>
              <a:spLocks noChangeArrowheads="1"/>
            </p:cNvSpPr>
            <p:nvPr/>
          </p:nvSpPr>
          <p:spPr bwMode="auto">
            <a:xfrm>
              <a:off x="929" y="155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3" name="Oval 35"/>
            <p:cNvSpPr>
              <a:spLocks noChangeArrowheads="1"/>
            </p:cNvSpPr>
            <p:nvPr/>
          </p:nvSpPr>
          <p:spPr bwMode="auto">
            <a:xfrm>
              <a:off x="923" y="1574"/>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4" name="Oval 36"/>
            <p:cNvSpPr>
              <a:spLocks noChangeArrowheads="1"/>
            </p:cNvSpPr>
            <p:nvPr/>
          </p:nvSpPr>
          <p:spPr bwMode="auto">
            <a:xfrm>
              <a:off x="923" y="1580"/>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5" name="Oval 37"/>
            <p:cNvSpPr>
              <a:spLocks noChangeArrowheads="1"/>
            </p:cNvSpPr>
            <p:nvPr/>
          </p:nvSpPr>
          <p:spPr bwMode="auto">
            <a:xfrm>
              <a:off x="916" y="1593"/>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6" name="Oval 38"/>
            <p:cNvSpPr>
              <a:spLocks noChangeArrowheads="1"/>
            </p:cNvSpPr>
            <p:nvPr/>
          </p:nvSpPr>
          <p:spPr bwMode="auto">
            <a:xfrm>
              <a:off x="909" y="1625"/>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7" name="Oval 39"/>
            <p:cNvSpPr>
              <a:spLocks noChangeArrowheads="1"/>
            </p:cNvSpPr>
            <p:nvPr/>
          </p:nvSpPr>
          <p:spPr bwMode="auto">
            <a:xfrm>
              <a:off x="888" y="170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8" name="Oval 40"/>
            <p:cNvSpPr>
              <a:spLocks noChangeArrowheads="1"/>
            </p:cNvSpPr>
            <p:nvPr/>
          </p:nvSpPr>
          <p:spPr bwMode="auto">
            <a:xfrm>
              <a:off x="881" y="171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09" name="Oval 41"/>
            <p:cNvSpPr>
              <a:spLocks noChangeArrowheads="1"/>
            </p:cNvSpPr>
            <p:nvPr/>
          </p:nvSpPr>
          <p:spPr bwMode="auto">
            <a:xfrm>
              <a:off x="881" y="1734"/>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0" name="Oval 42"/>
            <p:cNvSpPr>
              <a:spLocks noChangeArrowheads="1"/>
            </p:cNvSpPr>
            <p:nvPr/>
          </p:nvSpPr>
          <p:spPr bwMode="auto">
            <a:xfrm>
              <a:off x="874" y="179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1" name="Oval 43"/>
            <p:cNvSpPr>
              <a:spLocks noChangeArrowheads="1"/>
            </p:cNvSpPr>
            <p:nvPr/>
          </p:nvSpPr>
          <p:spPr bwMode="auto">
            <a:xfrm>
              <a:off x="874" y="179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2" name="Oval 44"/>
            <p:cNvSpPr>
              <a:spLocks noChangeArrowheads="1"/>
            </p:cNvSpPr>
            <p:nvPr/>
          </p:nvSpPr>
          <p:spPr bwMode="auto">
            <a:xfrm>
              <a:off x="860" y="1849"/>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3" name="Oval 45"/>
            <p:cNvSpPr>
              <a:spLocks noChangeArrowheads="1"/>
            </p:cNvSpPr>
            <p:nvPr/>
          </p:nvSpPr>
          <p:spPr bwMode="auto">
            <a:xfrm>
              <a:off x="860" y="1849"/>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4" name="Oval 46"/>
            <p:cNvSpPr>
              <a:spLocks noChangeArrowheads="1"/>
            </p:cNvSpPr>
            <p:nvPr/>
          </p:nvSpPr>
          <p:spPr bwMode="auto">
            <a:xfrm>
              <a:off x="846" y="195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5" name="Oval 47"/>
            <p:cNvSpPr>
              <a:spLocks noChangeArrowheads="1"/>
            </p:cNvSpPr>
            <p:nvPr/>
          </p:nvSpPr>
          <p:spPr bwMode="auto">
            <a:xfrm>
              <a:off x="839" y="197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6" name="Oval 48"/>
            <p:cNvSpPr>
              <a:spLocks noChangeArrowheads="1"/>
            </p:cNvSpPr>
            <p:nvPr/>
          </p:nvSpPr>
          <p:spPr bwMode="auto">
            <a:xfrm>
              <a:off x="839" y="1984"/>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7" name="Oval 49"/>
            <p:cNvSpPr>
              <a:spLocks noChangeArrowheads="1"/>
            </p:cNvSpPr>
            <p:nvPr/>
          </p:nvSpPr>
          <p:spPr bwMode="auto">
            <a:xfrm>
              <a:off x="832" y="2067"/>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8" name="Oval 50"/>
            <p:cNvSpPr>
              <a:spLocks noChangeArrowheads="1"/>
            </p:cNvSpPr>
            <p:nvPr/>
          </p:nvSpPr>
          <p:spPr bwMode="auto">
            <a:xfrm>
              <a:off x="832" y="222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19" name="Oval 51"/>
            <p:cNvSpPr>
              <a:spLocks noChangeArrowheads="1"/>
            </p:cNvSpPr>
            <p:nvPr/>
          </p:nvSpPr>
          <p:spPr bwMode="auto">
            <a:xfrm>
              <a:off x="832" y="224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0" name="Oval 52"/>
            <p:cNvSpPr>
              <a:spLocks noChangeArrowheads="1"/>
            </p:cNvSpPr>
            <p:nvPr/>
          </p:nvSpPr>
          <p:spPr bwMode="auto">
            <a:xfrm>
              <a:off x="832" y="2260"/>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1" name="Oval 53"/>
            <p:cNvSpPr>
              <a:spLocks noChangeArrowheads="1"/>
            </p:cNvSpPr>
            <p:nvPr/>
          </p:nvSpPr>
          <p:spPr bwMode="auto">
            <a:xfrm>
              <a:off x="832" y="227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2" name="Oval 54"/>
            <p:cNvSpPr>
              <a:spLocks noChangeArrowheads="1"/>
            </p:cNvSpPr>
            <p:nvPr/>
          </p:nvSpPr>
          <p:spPr bwMode="auto">
            <a:xfrm>
              <a:off x="832" y="240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3" name="Oval 55"/>
            <p:cNvSpPr>
              <a:spLocks noChangeArrowheads="1"/>
            </p:cNvSpPr>
            <p:nvPr/>
          </p:nvSpPr>
          <p:spPr bwMode="auto">
            <a:xfrm>
              <a:off x="832" y="240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4" name="Oval 56"/>
            <p:cNvSpPr>
              <a:spLocks noChangeArrowheads="1"/>
            </p:cNvSpPr>
            <p:nvPr/>
          </p:nvSpPr>
          <p:spPr bwMode="auto">
            <a:xfrm>
              <a:off x="832" y="240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5" name="Oval 57"/>
            <p:cNvSpPr>
              <a:spLocks noChangeArrowheads="1"/>
            </p:cNvSpPr>
            <p:nvPr/>
          </p:nvSpPr>
          <p:spPr bwMode="auto">
            <a:xfrm>
              <a:off x="832" y="254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6" name="Oval 58"/>
            <p:cNvSpPr>
              <a:spLocks noChangeArrowheads="1"/>
            </p:cNvSpPr>
            <p:nvPr/>
          </p:nvSpPr>
          <p:spPr bwMode="auto">
            <a:xfrm>
              <a:off x="832" y="256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7" name="Oval 59"/>
            <p:cNvSpPr>
              <a:spLocks noChangeArrowheads="1"/>
            </p:cNvSpPr>
            <p:nvPr/>
          </p:nvSpPr>
          <p:spPr bwMode="auto">
            <a:xfrm>
              <a:off x="832" y="2574"/>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8" name="Oval 60"/>
            <p:cNvSpPr>
              <a:spLocks noChangeArrowheads="1"/>
            </p:cNvSpPr>
            <p:nvPr/>
          </p:nvSpPr>
          <p:spPr bwMode="auto">
            <a:xfrm>
              <a:off x="832" y="2593"/>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29" name="Oval 61"/>
            <p:cNvSpPr>
              <a:spLocks noChangeArrowheads="1"/>
            </p:cNvSpPr>
            <p:nvPr/>
          </p:nvSpPr>
          <p:spPr bwMode="auto">
            <a:xfrm>
              <a:off x="832" y="2753"/>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0" name="Oval 62"/>
            <p:cNvSpPr>
              <a:spLocks noChangeArrowheads="1"/>
            </p:cNvSpPr>
            <p:nvPr/>
          </p:nvSpPr>
          <p:spPr bwMode="auto">
            <a:xfrm>
              <a:off x="839" y="283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1" name="Oval 63"/>
            <p:cNvSpPr>
              <a:spLocks noChangeArrowheads="1"/>
            </p:cNvSpPr>
            <p:nvPr/>
          </p:nvSpPr>
          <p:spPr bwMode="auto">
            <a:xfrm>
              <a:off x="839" y="2850"/>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2" name="Oval 64"/>
            <p:cNvSpPr>
              <a:spLocks noChangeArrowheads="1"/>
            </p:cNvSpPr>
            <p:nvPr/>
          </p:nvSpPr>
          <p:spPr bwMode="auto">
            <a:xfrm>
              <a:off x="846" y="286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3" name="Oval 65"/>
            <p:cNvSpPr>
              <a:spLocks noChangeArrowheads="1"/>
            </p:cNvSpPr>
            <p:nvPr/>
          </p:nvSpPr>
          <p:spPr bwMode="auto">
            <a:xfrm>
              <a:off x="860" y="2971"/>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4" name="Oval 66"/>
            <p:cNvSpPr>
              <a:spLocks noChangeArrowheads="1"/>
            </p:cNvSpPr>
            <p:nvPr/>
          </p:nvSpPr>
          <p:spPr bwMode="auto">
            <a:xfrm>
              <a:off x="860" y="2971"/>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5" name="Oval 67"/>
            <p:cNvSpPr>
              <a:spLocks noChangeArrowheads="1"/>
            </p:cNvSpPr>
            <p:nvPr/>
          </p:nvSpPr>
          <p:spPr bwMode="auto">
            <a:xfrm>
              <a:off x="874" y="302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6" name="Oval 68"/>
            <p:cNvSpPr>
              <a:spLocks noChangeArrowheads="1"/>
            </p:cNvSpPr>
            <p:nvPr/>
          </p:nvSpPr>
          <p:spPr bwMode="auto">
            <a:xfrm>
              <a:off x="874" y="302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7" name="Oval 69"/>
            <p:cNvSpPr>
              <a:spLocks noChangeArrowheads="1"/>
            </p:cNvSpPr>
            <p:nvPr/>
          </p:nvSpPr>
          <p:spPr bwMode="auto">
            <a:xfrm>
              <a:off x="881" y="308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8" name="Oval 70"/>
            <p:cNvSpPr>
              <a:spLocks noChangeArrowheads="1"/>
            </p:cNvSpPr>
            <p:nvPr/>
          </p:nvSpPr>
          <p:spPr bwMode="auto">
            <a:xfrm>
              <a:off x="881" y="310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39" name="Oval 71"/>
            <p:cNvSpPr>
              <a:spLocks noChangeArrowheads="1"/>
            </p:cNvSpPr>
            <p:nvPr/>
          </p:nvSpPr>
          <p:spPr bwMode="auto">
            <a:xfrm>
              <a:off x="888" y="311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0" name="Oval 72"/>
            <p:cNvSpPr>
              <a:spLocks noChangeArrowheads="1"/>
            </p:cNvSpPr>
            <p:nvPr/>
          </p:nvSpPr>
          <p:spPr bwMode="auto">
            <a:xfrm>
              <a:off x="909" y="3196"/>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1" name="Oval 73"/>
            <p:cNvSpPr>
              <a:spLocks noChangeArrowheads="1"/>
            </p:cNvSpPr>
            <p:nvPr/>
          </p:nvSpPr>
          <p:spPr bwMode="auto">
            <a:xfrm>
              <a:off x="916" y="3222"/>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2" name="Oval 74"/>
            <p:cNvSpPr>
              <a:spLocks noChangeArrowheads="1"/>
            </p:cNvSpPr>
            <p:nvPr/>
          </p:nvSpPr>
          <p:spPr bwMode="auto">
            <a:xfrm>
              <a:off x="923" y="3241"/>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3" name="Oval 75"/>
            <p:cNvSpPr>
              <a:spLocks noChangeArrowheads="1"/>
            </p:cNvSpPr>
            <p:nvPr/>
          </p:nvSpPr>
          <p:spPr bwMode="auto">
            <a:xfrm>
              <a:off x="923" y="3247"/>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4" name="Oval 76"/>
            <p:cNvSpPr>
              <a:spLocks noChangeArrowheads="1"/>
            </p:cNvSpPr>
            <p:nvPr/>
          </p:nvSpPr>
          <p:spPr bwMode="auto">
            <a:xfrm>
              <a:off x="929" y="326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5" name="Oval 77"/>
            <p:cNvSpPr>
              <a:spLocks noChangeArrowheads="1"/>
            </p:cNvSpPr>
            <p:nvPr/>
          </p:nvSpPr>
          <p:spPr bwMode="auto">
            <a:xfrm>
              <a:off x="936" y="327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6" name="Oval 78"/>
            <p:cNvSpPr>
              <a:spLocks noChangeArrowheads="1"/>
            </p:cNvSpPr>
            <p:nvPr/>
          </p:nvSpPr>
          <p:spPr bwMode="auto">
            <a:xfrm>
              <a:off x="971" y="335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7" name="Oval 79"/>
            <p:cNvSpPr>
              <a:spLocks noChangeArrowheads="1"/>
            </p:cNvSpPr>
            <p:nvPr/>
          </p:nvSpPr>
          <p:spPr bwMode="auto">
            <a:xfrm>
              <a:off x="985" y="338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8" name="Oval 80"/>
            <p:cNvSpPr>
              <a:spLocks noChangeArrowheads="1"/>
            </p:cNvSpPr>
            <p:nvPr/>
          </p:nvSpPr>
          <p:spPr bwMode="auto">
            <a:xfrm>
              <a:off x="992" y="339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49" name="Oval 81"/>
            <p:cNvSpPr>
              <a:spLocks noChangeArrowheads="1"/>
            </p:cNvSpPr>
            <p:nvPr/>
          </p:nvSpPr>
          <p:spPr bwMode="auto">
            <a:xfrm>
              <a:off x="992" y="340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0" name="Oval 82"/>
            <p:cNvSpPr>
              <a:spLocks noChangeArrowheads="1"/>
            </p:cNvSpPr>
            <p:nvPr/>
          </p:nvSpPr>
          <p:spPr bwMode="auto">
            <a:xfrm>
              <a:off x="1006" y="3420"/>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1" name="Oval 83"/>
            <p:cNvSpPr>
              <a:spLocks noChangeArrowheads="1"/>
            </p:cNvSpPr>
            <p:nvPr/>
          </p:nvSpPr>
          <p:spPr bwMode="auto">
            <a:xfrm>
              <a:off x="1013" y="3433"/>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2" name="Oval 84"/>
            <p:cNvSpPr>
              <a:spLocks noChangeArrowheads="1"/>
            </p:cNvSpPr>
            <p:nvPr/>
          </p:nvSpPr>
          <p:spPr bwMode="auto">
            <a:xfrm>
              <a:off x="1054" y="3504"/>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3" name="Oval 85"/>
            <p:cNvSpPr>
              <a:spLocks noChangeArrowheads="1"/>
            </p:cNvSpPr>
            <p:nvPr/>
          </p:nvSpPr>
          <p:spPr bwMode="auto">
            <a:xfrm>
              <a:off x="1075" y="3523"/>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4" name="Oval 86"/>
            <p:cNvSpPr>
              <a:spLocks noChangeArrowheads="1"/>
            </p:cNvSpPr>
            <p:nvPr/>
          </p:nvSpPr>
          <p:spPr bwMode="auto">
            <a:xfrm>
              <a:off x="1082" y="353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5" name="Oval 87"/>
            <p:cNvSpPr>
              <a:spLocks noChangeArrowheads="1"/>
            </p:cNvSpPr>
            <p:nvPr/>
          </p:nvSpPr>
          <p:spPr bwMode="auto">
            <a:xfrm>
              <a:off x="1089" y="354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6" name="Oval 88"/>
            <p:cNvSpPr>
              <a:spLocks noChangeArrowheads="1"/>
            </p:cNvSpPr>
            <p:nvPr/>
          </p:nvSpPr>
          <p:spPr bwMode="auto">
            <a:xfrm>
              <a:off x="1103" y="356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7" name="Oval 89"/>
            <p:cNvSpPr>
              <a:spLocks noChangeArrowheads="1"/>
            </p:cNvSpPr>
            <p:nvPr/>
          </p:nvSpPr>
          <p:spPr bwMode="auto">
            <a:xfrm>
              <a:off x="1110" y="3574"/>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8" name="Oval 90"/>
            <p:cNvSpPr>
              <a:spLocks noChangeArrowheads="1"/>
            </p:cNvSpPr>
            <p:nvPr/>
          </p:nvSpPr>
          <p:spPr bwMode="auto">
            <a:xfrm>
              <a:off x="1165" y="3638"/>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59" name="Oval 91"/>
            <p:cNvSpPr>
              <a:spLocks noChangeArrowheads="1"/>
            </p:cNvSpPr>
            <p:nvPr/>
          </p:nvSpPr>
          <p:spPr bwMode="auto">
            <a:xfrm>
              <a:off x="1186" y="3657"/>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0" name="Oval 92"/>
            <p:cNvSpPr>
              <a:spLocks noChangeArrowheads="1"/>
            </p:cNvSpPr>
            <p:nvPr/>
          </p:nvSpPr>
          <p:spPr bwMode="auto">
            <a:xfrm>
              <a:off x="1200" y="3664"/>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1" name="Oval 93"/>
            <p:cNvSpPr>
              <a:spLocks noChangeArrowheads="1"/>
            </p:cNvSpPr>
            <p:nvPr/>
          </p:nvSpPr>
          <p:spPr bwMode="auto">
            <a:xfrm>
              <a:off x="1207" y="3670"/>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2" name="Oval 94"/>
            <p:cNvSpPr>
              <a:spLocks noChangeArrowheads="1"/>
            </p:cNvSpPr>
            <p:nvPr/>
          </p:nvSpPr>
          <p:spPr bwMode="auto">
            <a:xfrm>
              <a:off x="1221" y="3690"/>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3" name="Oval 95"/>
            <p:cNvSpPr>
              <a:spLocks noChangeArrowheads="1"/>
            </p:cNvSpPr>
            <p:nvPr/>
          </p:nvSpPr>
          <p:spPr bwMode="auto">
            <a:xfrm>
              <a:off x="1235" y="369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4" name="Oval 96"/>
            <p:cNvSpPr>
              <a:spLocks noChangeArrowheads="1"/>
            </p:cNvSpPr>
            <p:nvPr/>
          </p:nvSpPr>
          <p:spPr bwMode="auto">
            <a:xfrm>
              <a:off x="1297" y="3754"/>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5" name="Oval 97"/>
            <p:cNvSpPr>
              <a:spLocks noChangeArrowheads="1"/>
            </p:cNvSpPr>
            <p:nvPr/>
          </p:nvSpPr>
          <p:spPr bwMode="auto">
            <a:xfrm>
              <a:off x="1325" y="3766"/>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6" name="Oval 98"/>
            <p:cNvSpPr>
              <a:spLocks noChangeArrowheads="1"/>
            </p:cNvSpPr>
            <p:nvPr/>
          </p:nvSpPr>
          <p:spPr bwMode="auto">
            <a:xfrm>
              <a:off x="1332" y="377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7" name="Oval 99"/>
            <p:cNvSpPr>
              <a:spLocks noChangeArrowheads="1"/>
            </p:cNvSpPr>
            <p:nvPr/>
          </p:nvSpPr>
          <p:spPr bwMode="auto">
            <a:xfrm>
              <a:off x="1346" y="377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8" name="Oval 100"/>
            <p:cNvSpPr>
              <a:spLocks noChangeArrowheads="1"/>
            </p:cNvSpPr>
            <p:nvPr/>
          </p:nvSpPr>
          <p:spPr bwMode="auto">
            <a:xfrm>
              <a:off x="1360" y="3792"/>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69" name="Oval 101"/>
            <p:cNvSpPr>
              <a:spLocks noChangeArrowheads="1"/>
            </p:cNvSpPr>
            <p:nvPr/>
          </p:nvSpPr>
          <p:spPr bwMode="auto">
            <a:xfrm>
              <a:off x="1374" y="3805"/>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0" name="Oval 102"/>
            <p:cNvSpPr>
              <a:spLocks noChangeArrowheads="1"/>
            </p:cNvSpPr>
            <p:nvPr/>
          </p:nvSpPr>
          <p:spPr bwMode="auto">
            <a:xfrm>
              <a:off x="1443" y="3850"/>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1" name="Oval 103"/>
            <p:cNvSpPr>
              <a:spLocks noChangeArrowheads="1"/>
            </p:cNvSpPr>
            <p:nvPr/>
          </p:nvSpPr>
          <p:spPr bwMode="auto">
            <a:xfrm>
              <a:off x="1471" y="3869"/>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2" name="Oval 104"/>
            <p:cNvSpPr>
              <a:spLocks noChangeArrowheads="1"/>
            </p:cNvSpPr>
            <p:nvPr/>
          </p:nvSpPr>
          <p:spPr bwMode="auto">
            <a:xfrm>
              <a:off x="1485" y="3882"/>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3" name="Oval 105"/>
            <p:cNvSpPr>
              <a:spLocks noChangeArrowheads="1"/>
            </p:cNvSpPr>
            <p:nvPr/>
          </p:nvSpPr>
          <p:spPr bwMode="auto">
            <a:xfrm>
              <a:off x="1492" y="3882"/>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4" name="Oval 106"/>
            <p:cNvSpPr>
              <a:spLocks noChangeArrowheads="1"/>
            </p:cNvSpPr>
            <p:nvPr/>
          </p:nvSpPr>
          <p:spPr bwMode="auto">
            <a:xfrm>
              <a:off x="1505" y="389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5" name="Oval 107"/>
            <p:cNvSpPr>
              <a:spLocks noChangeArrowheads="1"/>
            </p:cNvSpPr>
            <p:nvPr/>
          </p:nvSpPr>
          <p:spPr bwMode="auto">
            <a:xfrm>
              <a:off x="1519" y="3908"/>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6" name="Oval 108"/>
            <p:cNvSpPr>
              <a:spLocks noChangeArrowheads="1"/>
            </p:cNvSpPr>
            <p:nvPr/>
          </p:nvSpPr>
          <p:spPr bwMode="auto">
            <a:xfrm>
              <a:off x="1596" y="3946"/>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7" name="Oval 109"/>
            <p:cNvSpPr>
              <a:spLocks noChangeArrowheads="1"/>
            </p:cNvSpPr>
            <p:nvPr/>
          </p:nvSpPr>
          <p:spPr bwMode="auto">
            <a:xfrm>
              <a:off x="1617" y="3959"/>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8" name="Oval 110"/>
            <p:cNvSpPr>
              <a:spLocks noChangeArrowheads="1"/>
            </p:cNvSpPr>
            <p:nvPr/>
          </p:nvSpPr>
          <p:spPr bwMode="auto">
            <a:xfrm>
              <a:off x="1637" y="3965"/>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79" name="Oval 111"/>
            <p:cNvSpPr>
              <a:spLocks noChangeArrowheads="1"/>
            </p:cNvSpPr>
            <p:nvPr/>
          </p:nvSpPr>
          <p:spPr bwMode="auto">
            <a:xfrm>
              <a:off x="1644" y="3972"/>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0" name="Oval 112"/>
            <p:cNvSpPr>
              <a:spLocks noChangeArrowheads="1"/>
            </p:cNvSpPr>
            <p:nvPr/>
          </p:nvSpPr>
          <p:spPr bwMode="auto">
            <a:xfrm>
              <a:off x="1665" y="3984"/>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1" name="Oval 113"/>
            <p:cNvSpPr>
              <a:spLocks noChangeArrowheads="1"/>
            </p:cNvSpPr>
            <p:nvPr/>
          </p:nvSpPr>
          <p:spPr bwMode="auto">
            <a:xfrm>
              <a:off x="1679" y="399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2" name="Oval 114"/>
            <p:cNvSpPr>
              <a:spLocks noChangeArrowheads="1"/>
            </p:cNvSpPr>
            <p:nvPr/>
          </p:nvSpPr>
          <p:spPr bwMode="auto">
            <a:xfrm>
              <a:off x="1755" y="4023"/>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3" name="Oval 115"/>
            <p:cNvSpPr>
              <a:spLocks noChangeArrowheads="1"/>
            </p:cNvSpPr>
            <p:nvPr/>
          </p:nvSpPr>
          <p:spPr bwMode="auto">
            <a:xfrm>
              <a:off x="1790" y="4029"/>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4" name="Oval 116"/>
            <p:cNvSpPr>
              <a:spLocks noChangeArrowheads="1"/>
            </p:cNvSpPr>
            <p:nvPr/>
          </p:nvSpPr>
          <p:spPr bwMode="auto">
            <a:xfrm>
              <a:off x="1804" y="403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5" name="Oval 117"/>
            <p:cNvSpPr>
              <a:spLocks noChangeArrowheads="1"/>
            </p:cNvSpPr>
            <p:nvPr/>
          </p:nvSpPr>
          <p:spPr bwMode="auto">
            <a:xfrm>
              <a:off x="1811" y="4036"/>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6" name="Oval 118"/>
            <p:cNvSpPr>
              <a:spLocks noChangeArrowheads="1"/>
            </p:cNvSpPr>
            <p:nvPr/>
          </p:nvSpPr>
          <p:spPr bwMode="auto">
            <a:xfrm>
              <a:off x="1832" y="4042"/>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7" name="Oval 119"/>
            <p:cNvSpPr>
              <a:spLocks noChangeArrowheads="1"/>
            </p:cNvSpPr>
            <p:nvPr/>
          </p:nvSpPr>
          <p:spPr bwMode="auto">
            <a:xfrm>
              <a:off x="1846" y="4049"/>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8" name="Oval 120"/>
            <p:cNvSpPr>
              <a:spLocks noChangeArrowheads="1"/>
            </p:cNvSpPr>
            <p:nvPr/>
          </p:nvSpPr>
          <p:spPr bwMode="auto">
            <a:xfrm>
              <a:off x="1929" y="4068"/>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89" name="Oval 121"/>
            <p:cNvSpPr>
              <a:spLocks noChangeArrowheads="1"/>
            </p:cNvSpPr>
            <p:nvPr/>
          </p:nvSpPr>
          <p:spPr bwMode="auto">
            <a:xfrm>
              <a:off x="1957" y="4074"/>
              <a:ext cx="34"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0" name="Oval 122"/>
            <p:cNvSpPr>
              <a:spLocks noChangeArrowheads="1"/>
            </p:cNvSpPr>
            <p:nvPr/>
          </p:nvSpPr>
          <p:spPr bwMode="auto">
            <a:xfrm>
              <a:off x="1977" y="408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1" name="Oval 123"/>
            <p:cNvSpPr>
              <a:spLocks noChangeArrowheads="1"/>
            </p:cNvSpPr>
            <p:nvPr/>
          </p:nvSpPr>
          <p:spPr bwMode="auto">
            <a:xfrm>
              <a:off x="1984" y="408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2" name="Oval 124"/>
            <p:cNvSpPr>
              <a:spLocks noChangeArrowheads="1"/>
            </p:cNvSpPr>
            <p:nvPr/>
          </p:nvSpPr>
          <p:spPr bwMode="auto">
            <a:xfrm>
              <a:off x="2005" y="4081"/>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3" name="Oval 125"/>
            <p:cNvSpPr>
              <a:spLocks noChangeArrowheads="1"/>
            </p:cNvSpPr>
            <p:nvPr/>
          </p:nvSpPr>
          <p:spPr bwMode="auto">
            <a:xfrm>
              <a:off x="2026" y="4087"/>
              <a:ext cx="35" cy="32"/>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4" name="Oval 126"/>
            <p:cNvSpPr>
              <a:spLocks noChangeArrowheads="1"/>
            </p:cNvSpPr>
            <p:nvPr/>
          </p:nvSpPr>
          <p:spPr bwMode="auto">
            <a:xfrm>
              <a:off x="2109" y="4093"/>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5" name="Oval 127"/>
            <p:cNvSpPr>
              <a:spLocks noChangeArrowheads="1"/>
            </p:cNvSpPr>
            <p:nvPr/>
          </p:nvSpPr>
          <p:spPr bwMode="auto">
            <a:xfrm>
              <a:off x="2130" y="4093"/>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6" name="Oval 128"/>
            <p:cNvSpPr>
              <a:spLocks noChangeArrowheads="1"/>
            </p:cNvSpPr>
            <p:nvPr/>
          </p:nvSpPr>
          <p:spPr bwMode="auto">
            <a:xfrm>
              <a:off x="2130" y="4093"/>
              <a:ext cx="35" cy="33"/>
            </a:xfrm>
            <a:prstGeom prst="ellipse">
              <a:avLst/>
            </a:prstGeom>
            <a:solidFill>
              <a:srgbClr val="00FF00"/>
            </a:solidFill>
            <a:ln w="0">
              <a:solidFill>
                <a:srgbClr val="00FF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7" name="Freeform 129"/>
            <p:cNvSpPr>
              <a:spLocks/>
            </p:cNvSpPr>
            <p:nvPr/>
          </p:nvSpPr>
          <p:spPr bwMode="auto">
            <a:xfrm>
              <a:off x="2942" y="4049"/>
              <a:ext cx="1138" cy="57"/>
            </a:xfrm>
            <a:custGeom>
              <a:avLst/>
              <a:gdLst>
                <a:gd name="T0" fmla="*/ 0 w 1138"/>
                <a:gd name="T1" fmla="*/ 25 h 57"/>
                <a:gd name="T2" fmla="*/ 42 w 1138"/>
                <a:gd name="T3" fmla="*/ 32 h 57"/>
                <a:gd name="T4" fmla="*/ 56 w 1138"/>
                <a:gd name="T5" fmla="*/ 32 h 57"/>
                <a:gd name="T6" fmla="*/ 69 w 1138"/>
                <a:gd name="T7" fmla="*/ 32 h 57"/>
                <a:gd name="T8" fmla="*/ 69 w 1138"/>
                <a:gd name="T9" fmla="*/ 32 h 57"/>
                <a:gd name="T10" fmla="*/ 69 w 1138"/>
                <a:gd name="T11" fmla="*/ 32 h 57"/>
                <a:gd name="T12" fmla="*/ 76 w 1138"/>
                <a:gd name="T13" fmla="*/ 32 h 57"/>
                <a:gd name="T14" fmla="*/ 76 w 1138"/>
                <a:gd name="T15" fmla="*/ 32 h 57"/>
                <a:gd name="T16" fmla="*/ 83 w 1138"/>
                <a:gd name="T17" fmla="*/ 32 h 57"/>
                <a:gd name="T18" fmla="*/ 83 w 1138"/>
                <a:gd name="T19" fmla="*/ 32 h 57"/>
                <a:gd name="T20" fmla="*/ 83 w 1138"/>
                <a:gd name="T21" fmla="*/ 32 h 57"/>
                <a:gd name="T22" fmla="*/ 90 w 1138"/>
                <a:gd name="T23" fmla="*/ 32 h 57"/>
                <a:gd name="T24" fmla="*/ 90 w 1138"/>
                <a:gd name="T25" fmla="*/ 32 h 57"/>
                <a:gd name="T26" fmla="*/ 97 w 1138"/>
                <a:gd name="T27" fmla="*/ 32 h 57"/>
                <a:gd name="T28" fmla="*/ 97 w 1138"/>
                <a:gd name="T29" fmla="*/ 32 h 57"/>
                <a:gd name="T30" fmla="*/ 97 w 1138"/>
                <a:gd name="T31" fmla="*/ 32 h 57"/>
                <a:gd name="T32" fmla="*/ 97 w 1138"/>
                <a:gd name="T33" fmla="*/ 32 h 57"/>
                <a:gd name="T34" fmla="*/ 125 w 1138"/>
                <a:gd name="T35" fmla="*/ 32 h 57"/>
                <a:gd name="T36" fmla="*/ 146 w 1138"/>
                <a:gd name="T37" fmla="*/ 32 h 57"/>
                <a:gd name="T38" fmla="*/ 167 w 1138"/>
                <a:gd name="T39" fmla="*/ 32 h 57"/>
                <a:gd name="T40" fmla="*/ 194 w 1138"/>
                <a:gd name="T41" fmla="*/ 32 h 57"/>
                <a:gd name="T42" fmla="*/ 208 w 1138"/>
                <a:gd name="T43" fmla="*/ 32 h 57"/>
                <a:gd name="T44" fmla="*/ 236 w 1138"/>
                <a:gd name="T45" fmla="*/ 32 h 57"/>
                <a:gd name="T46" fmla="*/ 264 w 1138"/>
                <a:gd name="T47" fmla="*/ 38 h 57"/>
                <a:gd name="T48" fmla="*/ 292 w 1138"/>
                <a:gd name="T49" fmla="*/ 38 h 57"/>
                <a:gd name="T50" fmla="*/ 312 w 1138"/>
                <a:gd name="T51" fmla="*/ 38 h 57"/>
                <a:gd name="T52" fmla="*/ 340 w 1138"/>
                <a:gd name="T53" fmla="*/ 38 h 57"/>
                <a:gd name="T54" fmla="*/ 451 w 1138"/>
                <a:gd name="T55" fmla="*/ 44 h 57"/>
                <a:gd name="T56" fmla="*/ 479 w 1138"/>
                <a:gd name="T57" fmla="*/ 44 h 57"/>
                <a:gd name="T58" fmla="*/ 500 w 1138"/>
                <a:gd name="T59" fmla="*/ 44 h 57"/>
                <a:gd name="T60" fmla="*/ 521 w 1138"/>
                <a:gd name="T61" fmla="*/ 51 h 57"/>
                <a:gd name="T62" fmla="*/ 639 w 1138"/>
                <a:gd name="T63" fmla="*/ 51 h 57"/>
                <a:gd name="T64" fmla="*/ 659 w 1138"/>
                <a:gd name="T65" fmla="*/ 57 h 57"/>
                <a:gd name="T66" fmla="*/ 757 w 1138"/>
                <a:gd name="T67" fmla="*/ 57 h 57"/>
                <a:gd name="T68" fmla="*/ 798 w 1138"/>
                <a:gd name="T69" fmla="*/ 57 h 57"/>
                <a:gd name="T70" fmla="*/ 798 w 1138"/>
                <a:gd name="T71" fmla="*/ 57 h 57"/>
                <a:gd name="T72" fmla="*/ 798 w 1138"/>
                <a:gd name="T73" fmla="*/ 57 h 57"/>
                <a:gd name="T74" fmla="*/ 819 w 1138"/>
                <a:gd name="T75" fmla="*/ 57 h 57"/>
                <a:gd name="T76" fmla="*/ 902 w 1138"/>
                <a:gd name="T77" fmla="*/ 51 h 57"/>
                <a:gd name="T78" fmla="*/ 923 w 1138"/>
                <a:gd name="T79" fmla="*/ 51 h 57"/>
                <a:gd name="T80" fmla="*/ 944 w 1138"/>
                <a:gd name="T81" fmla="*/ 44 h 57"/>
                <a:gd name="T82" fmla="*/ 951 w 1138"/>
                <a:gd name="T83" fmla="*/ 44 h 57"/>
                <a:gd name="T84" fmla="*/ 965 w 1138"/>
                <a:gd name="T85" fmla="*/ 38 h 57"/>
                <a:gd name="T86" fmla="*/ 992 w 1138"/>
                <a:gd name="T87" fmla="*/ 38 h 57"/>
                <a:gd name="T88" fmla="*/ 1083 w 1138"/>
                <a:gd name="T89" fmla="*/ 12 h 57"/>
                <a:gd name="T90" fmla="*/ 1097 w 1138"/>
                <a:gd name="T91" fmla="*/ 12 h 57"/>
                <a:gd name="T92" fmla="*/ 1117 w 1138"/>
                <a:gd name="T93" fmla="*/ 6 h 57"/>
                <a:gd name="T94" fmla="*/ 1124 w 1138"/>
                <a:gd name="T95" fmla="*/ 0 h 57"/>
                <a:gd name="T96" fmla="*/ 1138 w 1138"/>
                <a:gd name="T97" fmla="*/ 0 h 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38"/>
                <a:gd name="T148" fmla="*/ 0 h 57"/>
                <a:gd name="T149" fmla="*/ 1138 w 1138"/>
                <a:gd name="T150" fmla="*/ 57 h 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38" h="57">
                  <a:moveTo>
                    <a:pt x="0" y="25"/>
                  </a:moveTo>
                  <a:lnTo>
                    <a:pt x="42" y="32"/>
                  </a:lnTo>
                  <a:lnTo>
                    <a:pt x="56" y="32"/>
                  </a:lnTo>
                  <a:lnTo>
                    <a:pt x="69" y="32"/>
                  </a:lnTo>
                  <a:lnTo>
                    <a:pt x="76" y="32"/>
                  </a:lnTo>
                  <a:lnTo>
                    <a:pt x="83" y="32"/>
                  </a:lnTo>
                  <a:lnTo>
                    <a:pt x="90" y="32"/>
                  </a:lnTo>
                  <a:lnTo>
                    <a:pt x="97" y="32"/>
                  </a:lnTo>
                  <a:lnTo>
                    <a:pt x="125" y="32"/>
                  </a:lnTo>
                  <a:lnTo>
                    <a:pt x="146" y="32"/>
                  </a:lnTo>
                  <a:lnTo>
                    <a:pt x="167" y="32"/>
                  </a:lnTo>
                  <a:lnTo>
                    <a:pt x="194" y="32"/>
                  </a:lnTo>
                  <a:lnTo>
                    <a:pt x="208" y="32"/>
                  </a:lnTo>
                  <a:lnTo>
                    <a:pt x="236" y="32"/>
                  </a:lnTo>
                  <a:lnTo>
                    <a:pt x="264" y="38"/>
                  </a:lnTo>
                  <a:lnTo>
                    <a:pt x="292" y="38"/>
                  </a:lnTo>
                  <a:lnTo>
                    <a:pt x="312" y="38"/>
                  </a:lnTo>
                  <a:lnTo>
                    <a:pt x="340" y="38"/>
                  </a:lnTo>
                  <a:lnTo>
                    <a:pt x="451" y="44"/>
                  </a:lnTo>
                  <a:lnTo>
                    <a:pt x="479" y="44"/>
                  </a:lnTo>
                  <a:lnTo>
                    <a:pt x="500" y="44"/>
                  </a:lnTo>
                  <a:lnTo>
                    <a:pt x="521" y="51"/>
                  </a:lnTo>
                  <a:lnTo>
                    <a:pt x="639" y="51"/>
                  </a:lnTo>
                  <a:lnTo>
                    <a:pt x="659" y="57"/>
                  </a:lnTo>
                  <a:lnTo>
                    <a:pt x="757" y="57"/>
                  </a:lnTo>
                  <a:lnTo>
                    <a:pt x="798" y="57"/>
                  </a:lnTo>
                  <a:lnTo>
                    <a:pt x="819" y="57"/>
                  </a:lnTo>
                  <a:lnTo>
                    <a:pt x="902" y="51"/>
                  </a:lnTo>
                  <a:lnTo>
                    <a:pt x="923" y="51"/>
                  </a:lnTo>
                  <a:lnTo>
                    <a:pt x="944" y="44"/>
                  </a:lnTo>
                  <a:lnTo>
                    <a:pt x="951" y="44"/>
                  </a:lnTo>
                  <a:lnTo>
                    <a:pt x="965" y="38"/>
                  </a:lnTo>
                  <a:lnTo>
                    <a:pt x="992" y="38"/>
                  </a:lnTo>
                  <a:lnTo>
                    <a:pt x="1083" y="12"/>
                  </a:lnTo>
                  <a:lnTo>
                    <a:pt x="1097" y="12"/>
                  </a:lnTo>
                  <a:lnTo>
                    <a:pt x="1117" y="6"/>
                  </a:lnTo>
                  <a:lnTo>
                    <a:pt x="1124" y="0"/>
                  </a:lnTo>
                  <a:lnTo>
                    <a:pt x="1138" y="0"/>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8" name="Freeform 130"/>
            <p:cNvSpPr>
              <a:spLocks/>
            </p:cNvSpPr>
            <p:nvPr/>
          </p:nvSpPr>
          <p:spPr bwMode="auto">
            <a:xfrm>
              <a:off x="4080" y="2991"/>
              <a:ext cx="923" cy="1058"/>
            </a:xfrm>
            <a:custGeom>
              <a:avLst/>
              <a:gdLst>
                <a:gd name="T0" fmla="*/ 0 w 923"/>
                <a:gd name="T1" fmla="*/ 1058 h 1058"/>
                <a:gd name="T2" fmla="*/ 28 w 923"/>
                <a:gd name="T3" fmla="*/ 1045 h 1058"/>
                <a:gd name="T4" fmla="*/ 111 w 923"/>
                <a:gd name="T5" fmla="*/ 1013 h 1058"/>
                <a:gd name="T6" fmla="*/ 125 w 923"/>
                <a:gd name="T7" fmla="*/ 1006 h 1058"/>
                <a:gd name="T8" fmla="*/ 146 w 923"/>
                <a:gd name="T9" fmla="*/ 993 h 1058"/>
                <a:gd name="T10" fmla="*/ 153 w 923"/>
                <a:gd name="T11" fmla="*/ 993 h 1058"/>
                <a:gd name="T12" fmla="*/ 167 w 923"/>
                <a:gd name="T13" fmla="*/ 987 h 1058"/>
                <a:gd name="T14" fmla="*/ 195 w 923"/>
                <a:gd name="T15" fmla="*/ 974 h 1058"/>
                <a:gd name="T16" fmla="*/ 271 w 923"/>
                <a:gd name="T17" fmla="*/ 929 h 1058"/>
                <a:gd name="T18" fmla="*/ 285 w 923"/>
                <a:gd name="T19" fmla="*/ 917 h 1058"/>
                <a:gd name="T20" fmla="*/ 299 w 923"/>
                <a:gd name="T21" fmla="*/ 904 h 1058"/>
                <a:gd name="T22" fmla="*/ 306 w 923"/>
                <a:gd name="T23" fmla="*/ 904 h 1058"/>
                <a:gd name="T24" fmla="*/ 319 w 923"/>
                <a:gd name="T25" fmla="*/ 897 h 1058"/>
                <a:gd name="T26" fmla="*/ 347 w 923"/>
                <a:gd name="T27" fmla="*/ 878 h 1058"/>
                <a:gd name="T28" fmla="*/ 417 w 923"/>
                <a:gd name="T29" fmla="*/ 827 h 1058"/>
                <a:gd name="T30" fmla="*/ 431 w 923"/>
                <a:gd name="T31" fmla="*/ 820 h 1058"/>
                <a:gd name="T32" fmla="*/ 444 w 923"/>
                <a:gd name="T33" fmla="*/ 808 h 1058"/>
                <a:gd name="T34" fmla="*/ 451 w 923"/>
                <a:gd name="T35" fmla="*/ 801 h 1058"/>
                <a:gd name="T36" fmla="*/ 465 w 923"/>
                <a:gd name="T37" fmla="*/ 795 h 1058"/>
                <a:gd name="T38" fmla="*/ 493 w 923"/>
                <a:gd name="T39" fmla="*/ 775 h 1058"/>
                <a:gd name="T40" fmla="*/ 555 w 923"/>
                <a:gd name="T41" fmla="*/ 724 h 1058"/>
                <a:gd name="T42" fmla="*/ 569 w 923"/>
                <a:gd name="T43" fmla="*/ 711 h 1058"/>
                <a:gd name="T44" fmla="*/ 583 w 923"/>
                <a:gd name="T45" fmla="*/ 699 h 1058"/>
                <a:gd name="T46" fmla="*/ 590 w 923"/>
                <a:gd name="T47" fmla="*/ 692 h 1058"/>
                <a:gd name="T48" fmla="*/ 604 w 923"/>
                <a:gd name="T49" fmla="*/ 679 h 1058"/>
                <a:gd name="T50" fmla="*/ 625 w 923"/>
                <a:gd name="T51" fmla="*/ 660 h 1058"/>
                <a:gd name="T52" fmla="*/ 680 w 923"/>
                <a:gd name="T53" fmla="*/ 596 h 1058"/>
                <a:gd name="T54" fmla="*/ 687 w 923"/>
                <a:gd name="T55" fmla="*/ 583 h 1058"/>
                <a:gd name="T56" fmla="*/ 701 w 923"/>
                <a:gd name="T57" fmla="*/ 570 h 1058"/>
                <a:gd name="T58" fmla="*/ 708 w 923"/>
                <a:gd name="T59" fmla="*/ 564 h 1058"/>
                <a:gd name="T60" fmla="*/ 715 w 923"/>
                <a:gd name="T61" fmla="*/ 551 h 1058"/>
                <a:gd name="T62" fmla="*/ 729 w 923"/>
                <a:gd name="T63" fmla="*/ 525 h 1058"/>
                <a:gd name="T64" fmla="*/ 778 w 923"/>
                <a:gd name="T65" fmla="*/ 455 h 1058"/>
                <a:gd name="T66" fmla="*/ 784 w 923"/>
                <a:gd name="T67" fmla="*/ 442 h 1058"/>
                <a:gd name="T68" fmla="*/ 798 w 923"/>
                <a:gd name="T69" fmla="*/ 423 h 1058"/>
                <a:gd name="T70" fmla="*/ 798 w 923"/>
                <a:gd name="T71" fmla="*/ 416 h 1058"/>
                <a:gd name="T72" fmla="*/ 805 w 923"/>
                <a:gd name="T73" fmla="*/ 404 h 1058"/>
                <a:gd name="T74" fmla="*/ 819 w 923"/>
                <a:gd name="T75" fmla="*/ 378 h 1058"/>
                <a:gd name="T76" fmla="*/ 854 w 923"/>
                <a:gd name="T77" fmla="*/ 307 h 1058"/>
                <a:gd name="T78" fmla="*/ 861 w 923"/>
                <a:gd name="T79" fmla="*/ 288 h 1058"/>
                <a:gd name="T80" fmla="*/ 868 w 923"/>
                <a:gd name="T81" fmla="*/ 269 h 1058"/>
                <a:gd name="T82" fmla="*/ 868 w 923"/>
                <a:gd name="T83" fmla="*/ 263 h 1058"/>
                <a:gd name="T84" fmla="*/ 875 w 923"/>
                <a:gd name="T85" fmla="*/ 250 h 1058"/>
                <a:gd name="T86" fmla="*/ 882 w 923"/>
                <a:gd name="T87" fmla="*/ 224 h 1058"/>
                <a:gd name="T88" fmla="*/ 902 w 923"/>
                <a:gd name="T89" fmla="*/ 141 h 1058"/>
                <a:gd name="T90" fmla="*/ 902 w 923"/>
                <a:gd name="T91" fmla="*/ 128 h 1058"/>
                <a:gd name="T92" fmla="*/ 909 w 923"/>
                <a:gd name="T93" fmla="*/ 109 h 1058"/>
                <a:gd name="T94" fmla="*/ 916 w 923"/>
                <a:gd name="T95" fmla="*/ 57 h 1058"/>
                <a:gd name="T96" fmla="*/ 916 w 923"/>
                <a:gd name="T97" fmla="*/ 57 h 1058"/>
                <a:gd name="T98" fmla="*/ 923 w 923"/>
                <a:gd name="T99" fmla="*/ 0 h 1058"/>
                <a:gd name="T100" fmla="*/ 923 w 923"/>
                <a:gd name="T101" fmla="*/ 0 h 10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3"/>
                <a:gd name="T154" fmla="*/ 0 h 1058"/>
                <a:gd name="T155" fmla="*/ 923 w 923"/>
                <a:gd name="T156" fmla="*/ 1058 h 10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3" h="1058">
                  <a:moveTo>
                    <a:pt x="0" y="1058"/>
                  </a:moveTo>
                  <a:lnTo>
                    <a:pt x="28" y="1045"/>
                  </a:lnTo>
                  <a:lnTo>
                    <a:pt x="111" y="1013"/>
                  </a:lnTo>
                  <a:lnTo>
                    <a:pt x="125" y="1006"/>
                  </a:lnTo>
                  <a:lnTo>
                    <a:pt x="146" y="993"/>
                  </a:lnTo>
                  <a:lnTo>
                    <a:pt x="153" y="993"/>
                  </a:lnTo>
                  <a:lnTo>
                    <a:pt x="167" y="987"/>
                  </a:lnTo>
                  <a:lnTo>
                    <a:pt x="195" y="974"/>
                  </a:lnTo>
                  <a:lnTo>
                    <a:pt x="271" y="929"/>
                  </a:lnTo>
                  <a:lnTo>
                    <a:pt x="285" y="917"/>
                  </a:lnTo>
                  <a:lnTo>
                    <a:pt x="299" y="904"/>
                  </a:lnTo>
                  <a:lnTo>
                    <a:pt x="306" y="904"/>
                  </a:lnTo>
                  <a:lnTo>
                    <a:pt x="319" y="897"/>
                  </a:lnTo>
                  <a:lnTo>
                    <a:pt x="347" y="878"/>
                  </a:lnTo>
                  <a:lnTo>
                    <a:pt x="417" y="827"/>
                  </a:lnTo>
                  <a:lnTo>
                    <a:pt x="431" y="820"/>
                  </a:lnTo>
                  <a:lnTo>
                    <a:pt x="444" y="808"/>
                  </a:lnTo>
                  <a:lnTo>
                    <a:pt x="451" y="801"/>
                  </a:lnTo>
                  <a:lnTo>
                    <a:pt x="465" y="795"/>
                  </a:lnTo>
                  <a:lnTo>
                    <a:pt x="493" y="775"/>
                  </a:lnTo>
                  <a:lnTo>
                    <a:pt x="555" y="724"/>
                  </a:lnTo>
                  <a:lnTo>
                    <a:pt x="569" y="711"/>
                  </a:lnTo>
                  <a:lnTo>
                    <a:pt x="583" y="699"/>
                  </a:lnTo>
                  <a:lnTo>
                    <a:pt x="590" y="692"/>
                  </a:lnTo>
                  <a:lnTo>
                    <a:pt x="604" y="679"/>
                  </a:lnTo>
                  <a:lnTo>
                    <a:pt x="625" y="660"/>
                  </a:lnTo>
                  <a:lnTo>
                    <a:pt x="680" y="596"/>
                  </a:lnTo>
                  <a:lnTo>
                    <a:pt x="687" y="583"/>
                  </a:lnTo>
                  <a:lnTo>
                    <a:pt x="701" y="570"/>
                  </a:lnTo>
                  <a:lnTo>
                    <a:pt x="708" y="564"/>
                  </a:lnTo>
                  <a:lnTo>
                    <a:pt x="715" y="551"/>
                  </a:lnTo>
                  <a:lnTo>
                    <a:pt x="729" y="525"/>
                  </a:lnTo>
                  <a:lnTo>
                    <a:pt x="778" y="455"/>
                  </a:lnTo>
                  <a:lnTo>
                    <a:pt x="784" y="442"/>
                  </a:lnTo>
                  <a:lnTo>
                    <a:pt x="798" y="423"/>
                  </a:lnTo>
                  <a:lnTo>
                    <a:pt x="798" y="416"/>
                  </a:lnTo>
                  <a:lnTo>
                    <a:pt x="805" y="404"/>
                  </a:lnTo>
                  <a:lnTo>
                    <a:pt x="819" y="378"/>
                  </a:lnTo>
                  <a:lnTo>
                    <a:pt x="854" y="307"/>
                  </a:lnTo>
                  <a:lnTo>
                    <a:pt x="861" y="288"/>
                  </a:lnTo>
                  <a:lnTo>
                    <a:pt x="868" y="269"/>
                  </a:lnTo>
                  <a:lnTo>
                    <a:pt x="868" y="263"/>
                  </a:lnTo>
                  <a:lnTo>
                    <a:pt x="875" y="250"/>
                  </a:lnTo>
                  <a:lnTo>
                    <a:pt x="882" y="224"/>
                  </a:lnTo>
                  <a:lnTo>
                    <a:pt x="902" y="141"/>
                  </a:lnTo>
                  <a:lnTo>
                    <a:pt x="902" y="128"/>
                  </a:lnTo>
                  <a:lnTo>
                    <a:pt x="909" y="109"/>
                  </a:lnTo>
                  <a:lnTo>
                    <a:pt x="916" y="57"/>
                  </a:lnTo>
                  <a:lnTo>
                    <a:pt x="923" y="0"/>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099" name="Freeform 131"/>
            <p:cNvSpPr>
              <a:spLocks/>
            </p:cNvSpPr>
            <p:nvPr/>
          </p:nvSpPr>
          <p:spPr bwMode="auto">
            <a:xfrm>
              <a:off x="4635" y="1138"/>
              <a:ext cx="403" cy="1853"/>
            </a:xfrm>
            <a:custGeom>
              <a:avLst/>
              <a:gdLst>
                <a:gd name="T0" fmla="*/ 368 w 403"/>
                <a:gd name="T1" fmla="*/ 1853 h 1853"/>
                <a:gd name="T2" fmla="*/ 389 w 403"/>
                <a:gd name="T3" fmla="*/ 1744 h 1853"/>
                <a:gd name="T4" fmla="*/ 389 w 403"/>
                <a:gd name="T5" fmla="*/ 1724 h 1853"/>
                <a:gd name="T6" fmla="*/ 396 w 403"/>
                <a:gd name="T7" fmla="*/ 1712 h 1853"/>
                <a:gd name="T8" fmla="*/ 403 w 403"/>
                <a:gd name="T9" fmla="*/ 1628 h 1853"/>
                <a:gd name="T10" fmla="*/ 403 w 403"/>
                <a:gd name="T11" fmla="*/ 1474 h 1853"/>
                <a:gd name="T12" fmla="*/ 403 w 403"/>
                <a:gd name="T13" fmla="*/ 1455 h 1853"/>
                <a:gd name="T14" fmla="*/ 403 w 403"/>
                <a:gd name="T15" fmla="*/ 1436 h 1853"/>
                <a:gd name="T16" fmla="*/ 403 w 403"/>
                <a:gd name="T17" fmla="*/ 1417 h 1853"/>
                <a:gd name="T18" fmla="*/ 403 w 403"/>
                <a:gd name="T19" fmla="*/ 1289 h 1853"/>
                <a:gd name="T20" fmla="*/ 403 w 403"/>
                <a:gd name="T21" fmla="*/ 1289 h 1853"/>
                <a:gd name="T22" fmla="*/ 403 w 403"/>
                <a:gd name="T23" fmla="*/ 1289 h 1853"/>
                <a:gd name="T24" fmla="*/ 403 w 403"/>
                <a:gd name="T25" fmla="*/ 1154 h 1853"/>
                <a:gd name="T26" fmla="*/ 403 w 403"/>
                <a:gd name="T27" fmla="*/ 1135 h 1853"/>
                <a:gd name="T28" fmla="*/ 403 w 403"/>
                <a:gd name="T29" fmla="*/ 1122 h 1853"/>
                <a:gd name="T30" fmla="*/ 403 w 403"/>
                <a:gd name="T31" fmla="*/ 1103 h 1853"/>
                <a:gd name="T32" fmla="*/ 403 w 403"/>
                <a:gd name="T33" fmla="*/ 942 h 1853"/>
                <a:gd name="T34" fmla="*/ 396 w 403"/>
                <a:gd name="T35" fmla="*/ 859 h 1853"/>
                <a:gd name="T36" fmla="*/ 389 w 403"/>
                <a:gd name="T37" fmla="*/ 846 h 1853"/>
                <a:gd name="T38" fmla="*/ 389 w 403"/>
                <a:gd name="T39" fmla="*/ 827 h 1853"/>
                <a:gd name="T40" fmla="*/ 368 w 403"/>
                <a:gd name="T41" fmla="*/ 724 h 1853"/>
                <a:gd name="T42" fmla="*/ 368 w 403"/>
                <a:gd name="T43" fmla="*/ 724 h 1853"/>
                <a:gd name="T44" fmla="*/ 361 w 403"/>
                <a:gd name="T45" fmla="*/ 667 h 1853"/>
                <a:gd name="T46" fmla="*/ 361 w 403"/>
                <a:gd name="T47" fmla="*/ 667 h 1853"/>
                <a:gd name="T48" fmla="*/ 354 w 403"/>
                <a:gd name="T49" fmla="*/ 615 h 1853"/>
                <a:gd name="T50" fmla="*/ 347 w 403"/>
                <a:gd name="T51" fmla="*/ 590 h 1853"/>
                <a:gd name="T52" fmla="*/ 347 w 403"/>
                <a:gd name="T53" fmla="*/ 577 h 1853"/>
                <a:gd name="T54" fmla="*/ 327 w 403"/>
                <a:gd name="T55" fmla="*/ 500 h 1853"/>
                <a:gd name="T56" fmla="*/ 320 w 403"/>
                <a:gd name="T57" fmla="*/ 474 h 1853"/>
                <a:gd name="T58" fmla="*/ 313 w 403"/>
                <a:gd name="T59" fmla="*/ 455 h 1853"/>
                <a:gd name="T60" fmla="*/ 313 w 403"/>
                <a:gd name="T61" fmla="*/ 449 h 1853"/>
                <a:gd name="T62" fmla="*/ 306 w 403"/>
                <a:gd name="T63" fmla="*/ 429 h 1853"/>
                <a:gd name="T64" fmla="*/ 299 w 403"/>
                <a:gd name="T65" fmla="*/ 417 h 1853"/>
                <a:gd name="T66" fmla="*/ 264 w 403"/>
                <a:gd name="T67" fmla="*/ 340 h 1853"/>
                <a:gd name="T68" fmla="*/ 250 w 403"/>
                <a:gd name="T69" fmla="*/ 314 h 1853"/>
                <a:gd name="T70" fmla="*/ 243 w 403"/>
                <a:gd name="T71" fmla="*/ 301 h 1853"/>
                <a:gd name="T72" fmla="*/ 243 w 403"/>
                <a:gd name="T73" fmla="*/ 295 h 1853"/>
                <a:gd name="T74" fmla="*/ 229 w 403"/>
                <a:gd name="T75" fmla="*/ 276 h 1853"/>
                <a:gd name="T76" fmla="*/ 223 w 403"/>
                <a:gd name="T77" fmla="*/ 263 h 1853"/>
                <a:gd name="T78" fmla="*/ 174 w 403"/>
                <a:gd name="T79" fmla="*/ 192 h 1853"/>
                <a:gd name="T80" fmla="*/ 160 w 403"/>
                <a:gd name="T81" fmla="*/ 173 h 1853"/>
                <a:gd name="T82" fmla="*/ 153 w 403"/>
                <a:gd name="T83" fmla="*/ 160 h 1853"/>
                <a:gd name="T84" fmla="*/ 146 w 403"/>
                <a:gd name="T85" fmla="*/ 154 h 1853"/>
                <a:gd name="T86" fmla="*/ 132 w 403"/>
                <a:gd name="T87" fmla="*/ 134 h 1853"/>
                <a:gd name="T88" fmla="*/ 125 w 403"/>
                <a:gd name="T89" fmla="*/ 122 h 1853"/>
                <a:gd name="T90" fmla="*/ 70 w 403"/>
                <a:gd name="T91" fmla="*/ 58 h 1853"/>
                <a:gd name="T92" fmla="*/ 49 w 403"/>
                <a:gd name="T93" fmla="*/ 38 h 1853"/>
                <a:gd name="T94" fmla="*/ 35 w 403"/>
                <a:gd name="T95" fmla="*/ 32 h 1853"/>
                <a:gd name="T96" fmla="*/ 28 w 403"/>
                <a:gd name="T97" fmla="*/ 25 h 1853"/>
                <a:gd name="T98" fmla="*/ 14 w 403"/>
                <a:gd name="T99" fmla="*/ 6 h 1853"/>
                <a:gd name="T100" fmla="*/ 0 w 403"/>
                <a:gd name="T101" fmla="*/ 0 h 18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3"/>
                <a:gd name="T154" fmla="*/ 0 h 1853"/>
                <a:gd name="T155" fmla="*/ 403 w 403"/>
                <a:gd name="T156" fmla="*/ 1853 h 18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3" h="1853">
                  <a:moveTo>
                    <a:pt x="368" y="1853"/>
                  </a:moveTo>
                  <a:lnTo>
                    <a:pt x="389" y="1744"/>
                  </a:lnTo>
                  <a:lnTo>
                    <a:pt x="389" y="1724"/>
                  </a:lnTo>
                  <a:lnTo>
                    <a:pt x="396" y="1712"/>
                  </a:lnTo>
                  <a:lnTo>
                    <a:pt x="403" y="1628"/>
                  </a:lnTo>
                  <a:lnTo>
                    <a:pt x="403" y="1474"/>
                  </a:lnTo>
                  <a:lnTo>
                    <a:pt x="403" y="1455"/>
                  </a:lnTo>
                  <a:lnTo>
                    <a:pt x="403" y="1436"/>
                  </a:lnTo>
                  <a:lnTo>
                    <a:pt x="403" y="1417"/>
                  </a:lnTo>
                  <a:lnTo>
                    <a:pt x="403" y="1289"/>
                  </a:lnTo>
                  <a:lnTo>
                    <a:pt x="403" y="1154"/>
                  </a:lnTo>
                  <a:lnTo>
                    <a:pt x="403" y="1135"/>
                  </a:lnTo>
                  <a:lnTo>
                    <a:pt x="403" y="1122"/>
                  </a:lnTo>
                  <a:lnTo>
                    <a:pt x="403" y="1103"/>
                  </a:lnTo>
                  <a:lnTo>
                    <a:pt x="403" y="942"/>
                  </a:lnTo>
                  <a:lnTo>
                    <a:pt x="396" y="859"/>
                  </a:lnTo>
                  <a:lnTo>
                    <a:pt x="389" y="846"/>
                  </a:lnTo>
                  <a:lnTo>
                    <a:pt x="389" y="827"/>
                  </a:lnTo>
                  <a:lnTo>
                    <a:pt x="368" y="724"/>
                  </a:lnTo>
                  <a:lnTo>
                    <a:pt x="361" y="667"/>
                  </a:lnTo>
                  <a:lnTo>
                    <a:pt x="354" y="615"/>
                  </a:lnTo>
                  <a:lnTo>
                    <a:pt x="347" y="590"/>
                  </a:lnTo>
                  <a:lnTo>
                    <a:pt x="347" y="577"/>
                  </a:lnTo>
                  <a:lnTo>
                    <a:pt x="327" y="500"/>
                  </a:lnTo>
                  <a:lnTo>
                    <a:pt x="320" y="474"/>
                  </a:lnTo>
                  <a:lnTo>
                    <a:pt x="313" y="455"/>
                  </a:lnTo>
                  <a:lnTo>
                    <a:pt x="313" y="449"/>
                  </a:lnTo>
                  <a:lnTo>
                    <a:pt x="306" y="429"/>
                  </a:lnTo>
                  <a:lnTo>
                    <a:pt x="299" y="417"/>
                  </a:lnTo>
                  <a:lnTo>
                    <a:pt x="264" y="340"/>
                  </a:lnTo>
                  <a:lnTo>
                    <a:pt x="250" y="314"/>
                  </a:lnTo>
                  <a:lnTo>
                    <a:pt x="243" y="301"/>
                  </a:lnTo>
                  <a:lnTo>
                    <a:pt x="243" y="295"/>
                  </a:lnTo>
                  <a:lnTo>
                    <a:pt x="229" y="276"/>
                  </a:lnTo>
                  <a:lnTo>
                    <a:pt x="223" y="263"/>
                  </a:lnTo>
                  <a:lnTo>
                    <a:pt x="174" y="192"/>
                  </a:lnTo>
                  <a:lnTo>
                    <a:pt x="160" y="173"/>
                  </a:lnTo>
                  <a:lnTo>
                    <a:pt x="153" y="160"/>
                  </a:lnTo>
                  <a:lnTo>
                    <a:pt x="146" y="154"/>
                  </a:lnTo>
                  <a:lnTo>
                    <a:pt x="132" y="134"/>
                  </a:lnTo>
                  <a:lnTo>
                    <a:pt x="125" y="122"/>
                  </a:lnTo>
                  <a:lnTo>
                    <a:pt x="70" y="58"/>
                  </a:lnTo>
                  <a:lnTo>
                    <a:pt x="49" y="38"/>
                  </a:lnTo>
                  <a:lnTo>
                    <a:pt x="35" y="32"/>
                  </a:lnTo>
                  <a:lnTo>
                    <a:pt x="28" y="25"/>
                  </a:lnTo>
                  <a:lnTo>
                    <a:pt x="14" y="6"/>
                  </a:lnTo>
                  <a:lnTo>
                    <a:pt x="0" y="0"/>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0" name="Freeform 132"/>
            <p:cNvSpPr>
              <a:spLocks/>
            </p:cNvSpPr>
            <p:nvPr/>
          </p:nvSpPr>
          <p:spPr bwMode="auto">
            <a:xfrm>
              <a:off x="2741" y="740"/>
              <a:ext cx="1894" cy="398"/>
            </a:xfrm>
            <a:custGeom>
              <a:avLst/>
              <a:gdLst>
                <a:gd name="T0" fmla="*/ 1894 w 1894"/>
                <a:gd name="T1" fmla="*/ 398 h 398"/>
                <a:gd name="T2" fmla="*/ 1832 w 1894"/>
                <a:gd name="T3" fmla="*/ 340 h 398"/>
                <a:gd name="T4" fmla="*/ 1804 w 1894"/>
                <a:gd name="T5" fmla="*/ 327 h 398"/>
                <a:gd name="T6" fmla="*/ 1790 w 1894"/>
                <a:gd name="T7" fmla="*/ 314 h 398"/>
                <a:gd name="T8" fmla="*/ 1783 w 1894"/>
                <a:gd name="T9" fmla="*/ 314 h 398"/>
                <a:gd name="T10" fmla="*/ 1770 w 1894"/>
                <a:gd name="T11" fmla="*/ 302 h 398"/>
                <a:gd name="T12" fmla="*/ 1756 w 1894"/>
                <a:gd name="T13" fmla="*/ 289 h 398"/>
                <a:gd name="T14" fmla="*/ 1686 w 1894"/>
                <a:gd name="T15" fmla="*/ 244 h 398"/>
                <a:gd name="T16" fmla="*/ 1658 w 1894"/>
                <a:gd name="T17" fmla="*/ 225 h 398"/>
                <a:gd name="T18" fmla="*/ 1645 w 1894"/>
                <a:gd name="T19" fmla="*/ 212 h 398"/>
                <a:gd name="T20" fmla="*/ 1638 w 1894"/>
                <a:gd name="T21" fmla="*/ 212 h 398"/>
                <a:gd name="T22" fmla="*/ 1624 w 1894"/>
                <a:gd name="T23" fmla="*/ 199 h 398"/>
                <a:gd name="T24" fmla="*/ 1610 w 1894"/>
                <a:gd name="T25" fmla="*/ 193 h 398"/>
                <a:gd name="T26" fmla="*/ 1534 w 1894"/>
                <a:gd name="T27" fmla="*/ 148 h 398"/>
                <a:gd name="T28" fmla="*/ 1506 w 1894"/>
                <a:gd name="T29" fmla="*/ 135 h 398"/>
                <a:gd name="T30" fmla="*/ 1492 w 1894"/>
                <a:gd name="T31" fmla="*/ 129 h 398"/>
                <a:gd name="T32" fmla="*/ 1485 w 1894"/>
                <a:gd name="T33" fmla="*/ 122 h 398"/>
                <a:gd name="T34" fmla="*/ 1464 w 1894"/>
                <a:gd name="T35" fmla="*/ 116 h 398"/>
                <a:gd name="T36" fmla="*/ 1450 w 1894"/>
                <a:gd name="T37" fmla="*/ 103 h 398"/>
                <a:gd name="T38" fmla="*/ 1367 w 1894"/>
                <a:gd name="T39" fmla="*/ 71 h 398"/>
                <a:gd name="T40" fmla="*/ 1339 w 1894"/>
                <a:gd name="T41" fmla="*/ 64 h 398"/>
                <a:gd name="T42" fmla="*/ 1325 w 1894"/>
                <a:gd name="T43" fmla="*/ 58 h 398"/>
                <a:gd name="T44" fmla="*/ 1318 w 1894"/>
                <a:gd name="T45" fmla="*/ 58 h 398"/>
                <a:gd name="T46" fmla="*/ 1298 w 1894"/>
                <a:gd name="T47" fmla="*/ 52 h 398"/>
                <a:gd name="T48" fmla="*/ 1284 w 1894"/>
                <a:gd name="T49" fmla="*/ 45 h 398"/>
                <a:gd name="T50" fmla="*/ 1193 w 1894"/>
                <a:gd name="T51" fmla="*/ 26 h 398"/>
                <a:gd name="T52" fmla="*/ 1166 w 1894"/>
                <a:gd name="T53" fmla="*/ 20 h 398"/>
                <a:gd name="T54" fmla="*/ 1152 w 1894"/>
                <a:gd name="T55" fmla="*/ 20 h 398"/>
                <a:gd name="T56" fmla="*/ 1145 w 1894"/>
                <a:gd name="T57" fmla="*/ 13 h 398"/>
                <a:gd name="T58" fmla="*/ 1124 w 1894"/>
                <a:gd name="T59" fmla="*/ 13 h 398"/>
                <a:gd name="T60" fmla="*/ 1103 w 1894"/>
                <a:gd name="T61" fmla="*/ 7 h 398"/>
                <a:gd name="T62" fmla="*/ 1020 w 1894"/>
                <a:gd name="T63" fmla="*/ 0 h 398"/>
                <a:gd name="T64" fmla="*/ 999 w 1894"/>
                <a:gd name="T65" fmla="*/ 0 h 398"/>
                <a:gd name="T66" fmla="*/ 999 w 1894"/>
                <a:gd name="T67" fmla="*/ 0 h 398"/>
                <a:gd name="T68" fmla="*/ 971 w 1894"/>
                <a:gd name="T69" fmla="*/ 0 h 398"/>
                <a:gd name="T70" fmla="*/ 971 w 1894"/>
                <a:gd name="T71" fmla="*/ 0 h 398"/>
                <a:gd name="T72" fmla="*/ 958 w 1894"/>
                <a:gd name="T73" fmla="*/ 0 h 398"/>
                <a:gd name="T74" fmla="*/ 937 w 1894"/>
                <a:gd name="T75" fmla="*/ 0 h 398"/>
                <a:gd name="T76" fmla="*/ 722 w 1894"/>
                <a:gd name="T77" fmla="*/ 0 h 398"/>
                <a:gd name="T78" fmla="*/ 701 w 1894"/>
                <a:gd name="T79" fmla="*/ 0 h 398"/>
                <a:gd name="T80" fmla="*/ 486 w 1894"/>
                <a:gd name="T81" fmla="*/ 0 h 398"/>
                <a:gd name="T82" fmla="*/ 465 w 1894"/>
                <a:gd name="T83" fmla="*/ 0 h 398"/>
                <a:gd name="T84" fmla="*/ 451 w 1894"/>
                <a:gd name="T85" fmla="*/ 0 h 398"/>
                <a:gd name="T86" fmla="*/ 451 w 1894"/>
                <a:gd name="T87" fmla="*/ 0 h 398"/>
                <a:gd name="T88" fmla="*/ 375 w 1894"/>
                <a:gd name="T89" fmla="*/ 7 h 398"/>
                <a:gd name="T90" fmla="*/ 229 w 1894"/>
                <a:gd name="T91" fmla="*/ 26 h 398"/>
                <a:gd name="T92" fmla="*/ 118 w 1894"/>
                <a:gd name="T93" fmla="*/ 45 h 398"/>
                <a:gd name="T94" fmla="*/ 97 w 1894"/>
                <a:gd name="T95" fmla="*/ 45 h 398"/>
                <a:gd name="T96" fmla="*/ 76 w 1894"/>
                <a:gd name="T97" fmla="*/ 45 h 398"/>
                <a:gd name="T98" fmla="*/ 0 w 1894"/>
                <a:gd name="T99" fmla="*/ 52 h 398"/>
                <a:gd name="T100" fmla="*/ 0 w 1894"/>
                <a:gd name="T101" fmla="*/ 52 h 3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4"/>
                <a:gd name="T154" fmla="*/ 0 h 398"/>
                <a:gd name="T155" fmla="*/ 1894 w 1894"/>
                <a:gd name="T156" fmla="*/ 398 h 3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4" h="398">
                  <a:moveTo>
                    <a:pt x="1894" y="398"/>
                  </a:moveTo>
                  <a:lnTo>
                    <a:pt x="1832" y="340"/>
                  </a:lnTo>
                  <a:lnTo>
                    <a:pt x="1804" y="327"/>
                  </a:lnTo>
                  <a:lnTo>
                    <a:pt x="1790" y="314"/>
                  </a:lnTo>
                  <a:lnTo>
                    <a:pt x="1783" y="314"/>
                  </a:lnTo>
                  <a:lnTo>
                    <a:pt x="1770" y="302"/>
                  </a:lnTo>
                  <a:lnTo>
                    <a:pt x="1756" y="289"/>
                  </a:lnTo>
                  <a:lnTo>
                    <a:pt x="1686" y="244"/>
                  </a:lnTo>
                  <a:lnTo>
                    <a:pt x="1658" y="225"/>
                  </a:lnTo>
                  <a:lnTo>
                    <a:pt x="1645" y="212"/>
                  </a:lnTo>
                  <a:lnTo>
                    <a:pt x="1638" y="212"/>
                  </a:lnTo>
                  <a:lnTo>
                    <a:pt x="1624" y="199"/>
                  </a:lnTo>
                  <a:lnTo>
                    <a:pt x="1610" y="193"/>
                  </a:lnTo>
                  <a:lnTo>
                    <a:pt x="1534" y="148"/>
                  </a:lnTo>
                  <a:lnTo>
                    <a:pt x="1506" y="135"/>
                  </a:lnTo>
                  <a:lnTo>
                    <a:pt x="1492" y="129"/>
                  </a:lnTo>
                  <a:lnTo>
                    <a:pt x="1485" y="122"/>
                  </a:lnTo>
                  <a:lnTo>
                    <a:pt x="1464" y="116"/>
                  </a:lnTo>
                  <a:lnTo>
                    <a:pt x="1450" y="103"/>
                  </a:lnTo>
                  <a:lnTo>
                    <a:pt x="1367" y="71"/>
                  </a:lnTo>
                  <a:lnTo>
                    <a:pt x="1339" y="64"/>
                  </a:lnTo>
                  <a:lnTo>
                    <a:pt x="1325" y="58"/>
                  </a:lnTo>
                  <a:lnTo>
                    <a:pt x="1318" y="58"/>
                  </a:lnTo>
                  <a:lnTo>
                    <a:pt x="1298" y="52"/>
                  </a:lnTo>
                  <a:lnTo>
                    <a:pt x="1284" y="45"/>
                  </a:lnTo>
                  <a:lnTo>
                    <a:pt x="1193" y="26"/>
                  </a:lnTo>
                  <a:lnTo>
                    <a:pt x="1166" y="20"/>
                  </a:lnTo>
                  <a:lnTo>
                    <a:pt x="1152" y="20"/>
                  </a:lnTo>
                  <a:lnTo>
                    <a:pt x="1145" y="13"/>
                  </a:lnTo>
                  <a:lnTo>
                    <a:pt x="1124" y="13"/>
                  </a:lnTo>
                  <a:lnTo>
                    <a:pt x="1103" y="7"/>
                  </a:lnTo>
                  <a:lnTo>
                    <a:pt x="1020" y="0"/>
                  </a:lnTo>
                  <a:lnTo>
                    <a:pt x="999" y="0"/>
                  </a:lnTo>
                  <a:lnTo>
                    <a:pt x="971" y="0"/>
                  </a:lnTo>
                  <a:lnTo>
                    <a:pt x="958" y="0"/>
                  </a:lnTo>
                  <a:lnTo>
                    <a:pt x="937" y="0"/>
                  </a:lnTo>
                  <a:lnTo>
                    <a:pt x="722" y="0"/>
                  </a:lnTo>
                  <a:lnTo>
                    <a:pt x="701" y="0"/>
                  </a:lnTo>
                  <a:lnTo>
                    <a:pt x="486" y="0"/>
                  </a:lnTo>
                  <a:lnTo>
                    <a:pt x="465" y="0"/>
                  </a:lnTo>
                  <a:lnTo>
                    <a:pt x="451" y="0"/>
                  </a:lnTo>
                  <a:lnTo>
                    <a:pt x="375" y="7"/>
                  </a:lnTo>
                  <a:lnTo>
                    <a:pt x="229" y="26"/>
                  </a:lnTo>
                  <a:lnTo>
                    <a:pt x="118" y="45"/>
                  </a:lnTo>
                  <a:lnTo>
                    <a:pt x="97" y="45"/>
                  </a:lnTo>
                  <a:lnTo>
                    <a:pt x="76" y="45"/>
                  </a:lnTo>
                  <a:lnTo>
                    <a:pt x="0" y="52"/>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1" name="Freeform 133"/>
            <p:cNvSpPr>
              <a:spLocks/>
            </p:cNvSpPr>
            <p:nvPr/>
          </p:nvSpPr>
          <p:spPr bwMode="auto">
            <a:xfrm>
              <a:off x="1152" y="792"/>
              <a:ext cx="1589" cy="532"/>
            </a:xfrm>
            <a:custGeom>
              <a:avLst/>
              <a:gdLst>
                <a:gd name="T0" fmla="*/ 1589 w 1589"/>
                <a:gd name="T1" fmla="*/ 0 h 532"/>
                <a:gd name="T2" fmla="*/ 1526 w 1589"/>
                <a:gd name="T3" fmla="*/ 0 h 532"/>
                <a:gd name="T4" fmla="*/ 1506 w 1589"/>
                <a:gd name="T5" fmla="*/ 0 h 532"/>
                <a:gd name="T6" fmla="*/ 1290 w 1589"/>
                <a:gd name="T7" fmla="*/ 0 h 532"/>
                <a:gd name="T8" fmla="*/ 1270 w 1589"/>
                <a:gd name="T9" fmla="*/ 0 h 532"/>
                <a:gd name="T10" fmla="*/ 1054 w 1589"/>
                <a:gd name="T11" fmla="*/ 0 h 532"/>
                <a:gd name="T12" fmla="*/ 1034 w 1589"/>
                <a:gd name="T13" fmla="*/ 0 h 532"/>
                <a:gd name="T14" fmla="*/ 1020 w 1589"/>
                <a:gd name="T15" fmla="*/ 0 h 532"/>
                <a:gd name="T16" fmla="*/ 1020 w 1589"/>
                <a:gd name="T17" fmla="*/ 0 h 532"/>
                <a:gd name="T18" fmla="*/ 992 w 1589"/>
                <a:gd name="T19" fmla="*/ 0 h 532"/>
                <a:gd name="T20" fmla="*/ 992 w 1589"/>
                <a:gd name="T21" fmla="*/ 0 h 532"/>
                <a:gd name="T22" fmla="*/ 978 w 1589"/>
                <a:gd name="T23" fmla="*/ 0 h 532"/>
                <a:gd name="T24" fmla="*/ 895 w 1589"/>
                <a:gd name="T25" fmla="*/ 12 h 532"/>
                <a:gd name="T26" fmla="*/ 881 w 1589"/>
                <a:gd name="T27" fmla="*/ 12 h 532"/>
                <a:gd name="T28" fmla="*/ 860 w 1589"/>
                <a:gd name="T29" fmla="*/ 19 h 532"/>
                <a:gd name="T30" fmla="*/ 853 w 1589"/>
                <a:gd name="T31" fmla="*/ 19 h 532"/>
                <a:gd name="T32" fmla="*/ 832 w 1589"/>
                <a:gd name="T33" fmla="*/ 19 h 532"/>
                <a:gd name="T34" fmla="*/ 805 w 1589"/>
                <a:gd name="T35" fmla="*/ 25 h 532"/>
                <a:gd name="T36" fmla="*/ 728 w 1589"/>
                <a:gd name="T37" fmla="*/ 45 h 532"/>
                <a:gd name="T38" fmla="*/ 714 w 1589"/>
                <a:gd name="T39" fmla="*/ 51 h 532"/>
                <a:gd name="T40" fmla="*/ 694 w 1589"/>
                <a:gd name="T41" fmla="*/ 57 h 532"/>
                <a:gd name="T42" fmla="*/ 687 w 1589"/>
                <a:gd name="T43" fmla="*/ 57 h 532"/>
                <a:gd name="T44" fmla="*/ 673 w 1589"/>
                <a:gd name="T45" fmla="*/ 64 h 532"/>
                <a:gd name="T46" fmla="*/ 638 w 1589"/>
                <a:gd name="T47" fmla="*/ 70 h 532"/>
                <a:gd name="T48" fmla="*/ 569 w 1589"/>
                <a:gd name="T49" fmla="*/ 102 h 532"/>
                <a:gd name="T50" fmla="*/ 555 w 1589"/>
                <a:gd name="T51" fmla="*/ 109 h 532"/>
                <a:gd name="T52" fmla="*/ 534 w 1589"/>
                <a:gd name="T53" fmla="*/ 115 h 532"/>
                <a:gd name="T54" fmla="*/ 527 w 1589"/>
                <a:gd name="T55" fmla="*/ 121 h 532"/>
                <a:gd name="T56" fmla="*/ 513 w 1589"/>
                <a:gd name="T57" fmla="*/ 128 h 532"/>
                <a:gd name="T58" fmla="*/ 485 w 1589"/>
                <a:gd name="T59" fmla="*/ 141 h 532"/>
                <a:gd name="T60" fmla="*/ 416 w 1589"/>
                <a:gd name="T61" fmla="*/ 179 h 532"/>
                <a:gd name="T62" fmla="*/ 402 w 1589"/>
                <a:gd name="T63" fmla="*/ 192 h 532"/>
                <a:gd name="T64" fmla="*/ 388 w 1589"/>
                <a:gd name="T65" fmla="*/ 205 h 532"/>
                <a:gd name="T66" fmla="*/ 381 w 1589"/>
                <a:gd name="T67" fmla="*/ 205 h 532"/>
                <a:gd name="T68" fmla="*/ 367 w 1589"/>
                <a:gd name="T69" fmla="*/ 218 h 532"/>
                <a:gd name="T70" fmla="*/ 340 w 1589"/>
                <a:gd name="T71" fmla="*/ 230 h 532"/>
                <a:gd name="T72" fmla="*/ 270 w 1589"/>
                <a:gd name="T73" fmla="*/ 282 h 532"/>
                <a:gd name="T74" fmla="*/ 256 w 1589"/>
                <a:gd name="T75" fmla="*/ 288 h 532"/>
                <a:gd name="T76" fmla="*/ 242 w 1589"/>
                <a:gd name="T77" fmla="*/ 301 h 532"/>
                <a:gd name="T78" fmla="*/ 236 w 1589"/>
                <a:gd name="T79" fmla="*/ 307 h 532"/>
                <a:gd name="T80" fmla="*/ 222 w 1589"/>
                <a:gd name="T81" fmla="*/ 320 h 532"/>
                <a:gd name="T82" fmla="*/ 194 w 1589"/>
                <a:gd name="T83" fmla="*/ 333 h 532"/>
                <a:gd name="T84" fmla="*/ 138 w 1589"/>
                <a:gd name="T85" fmla="*/ 384 h 532"/>
                <a:gd name="T86" fmla="*/ 124 w 1589"/>
                <a:gd name="T87" fmla="*/ 391 h 532"/>
                <a:gd name="T88" fmla="*/ 111 w 1589"/>
                <a:gd name="T89" fmla="*/ 410 h 532"/>
                <a:gd name="T90" fmla="*/ 104 w 1589"/>
                <a:gd name="T91" fmla="*/ 416 h 532"/>
                <a:gd name="T92" fmla="*/ 90 w 1589"/>
                <a:gd name="T93" fmla="*/ 423 h 532"/>
                <a:gd name="T94" fmla="*/ 69 w 1589"/>
                <a:gd name="T95" fmla="*/ 442 h 532"/>
                <a:gd name="T96" fmla="*/ 20 w 1589"/>
                <a:gd name="T97" fmla="*/ 500 h 532"/>
                <a:gd name="T98" fmla="*/ 13 w 1589"/>
                <a:gd name="T99" fmla="*/ 513 h 532"/>
                <a:gd name="T100" fmla="*/ 0 w 1589"/>
                <a:gd name="T101" fmla="*/ 532 h 5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89"/>
                <a:gd name="T154" fmla="*/ 0 h 532"/>
                <a:gd name="T155" fmla="*/ 1589 w 1589"/>
                <a:gd name="T156" fmla="*/ 532 h 5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89" h="532">
                  <a:moveTo>
                    <a:pt x="1589" y="0"/>
                  </a:moveTo>
                  <a:lnTo>
                    <a:pt x="1526" y="0"/>
                  </a:lnTo>
                  <a:lnTo>
                    <a:pt x="1506" y="0"/>
                  </a:lnTo>
                  <a:lnTo>
                    <a:pt x="1290" y="0"/>
                  </a:lnTo>
                  <a:lnTo>
                    <a:pt x="1270" y="0"/>
                  </a:lnTo>
                  <a:lnTo>
                    <a:pt x="1054" y="0"/>
                  </a:lnTo>
                  <a:lnTo>
                    <a:pt x="1034" y="0"/>
                  </a:lnTo>
                  <a:lnTo>
                    <a:pt x="1020" y="0"/>
                  </a:lnTo>
                  <a:lnTo>
                    <a:pt x="992" y="0"/>
                  </a:lnTo>
                  <a:lnTo>
                    <a:pt x="978" y="0"/>
                  </a:lnTo>
                  <a:lnTo>
                    <a:pt x="895" y="12"/>
                  </a:lnTo>
                  <a:lnTo>
                    <a:pt x="881" y="12"/>
                  </a:lnTo>
                  <a:lnTo>
                    <a:pt x="860" y="19"/>
                  </a:lnTo>
                  <a:lnTo>
                    <a:pt x="853" y="19"/>
                  </a:lnTo>
                  <a:lnTo>
                    <a:pt x="832" y="19"/>
                  </a:lnTo>
                  <a:lnTo>
                    <a:pt x="805" y="25"/>
                  </a:lnTo>
                  <a:lnTo>
                    <a:pt x="728" y="45"/>
                  </a:lnTo>
                  <a:lnTo>
                    <a:pt x="714" y="51"/>
                  </a:lnTo>
                  <a:lnTo>
                    <a:pt x="694" y="57"/>
                  </a:lnTo>
                  <a:lnTo>
                    <a:pt x="687" y="57"/>
                  </a:lnTo>
                  <a:lnTo>
                    <a:pt x="673" y="64"/>
                  </a:lnTo>
                  <a:lnTo>
                    <a:pt x="638" y="70"/>
                  </a:lnTo>
                  <a:lnTo>
                    <a:pt x="569" y="102"/>
                  </a:lnTo>
                  <a:lnTo>
                    <a:pt x="555" y="109"/>
                  </a:lnTo>
                  <a:lnTo>
                    <a:pt x="534" y="115"/>
                  </a:lnTo>
                  <a:lnTo>
                    <a:pt x="527" y="121"/>
                  </a:lnTo>
                  <a:lnTo>
                    <a:pt x="513" y="128"/>
                  </a:lnTo>
                  <a:lnTo>
                    <a:pt x="485" y="141"/>
                  </a:lnTo>
                  <a:lnTo>
                    <a:pt x="416" y="179"/>
                  </a:lnTo>
                  <a:lnTo>
                    <a:pt x="402" y="192"/>
                  </a:lnTo>
                  <a:lnTo>
                    <a:pt x="388" y="205"/>
                  </a:lnTo>
                  <a:lnTo>
                    <a:pt x="381" y="205"/>
                  </a:lnTo>
                  <a:lnTo>
                    <a:pt x="367" y="218"/>
                  </a:lnTo>
                  <a:lnTo>
                    <a:pt x="340" y="230"/>
                  </a:lnTo>
                  <a:lnTo>
                    <a:pt x="270" y="282"/>
                  </a:lnTo>
                  <a:lnTo>
                    <a:pt x="256" y="288"/>
                  </a:lnTo>
                  <a:lnTo>
                    <a:pt x="242" y="301"/>
                  </a:lnTo>
                  <a:lnTo>
                    <a:pt x="236" y="307"/>
                  </a:lnTo>
                  <a:lnTo>
                    <a:pt x="222" y="320"/>
                  </a:lnTo>
                  <a:lnTo>
                    <a:pt x="194" y="333"/>
                  </a:lnTo>
                  <a:lnTo>
                    <a:pt x="138" y="384"/>
                  </a:lnTo>
                  <a:lnTo>
                    <a:pt x="124" y="391"/>
                  </a:lnTo>
                  <a:lnTo>
                    <a:pt x="111" y="410"/>
                  </a:lnTo>
                  <a:lnTo>
                    <a:pt x="104" y="416"/>
                  </a:lnTo>
                  <a:lnTo>
                    <a:pt x="90" y="423"/>
                  </a:lnTo>
                  <a:lnTo>
                    <a:pt x="69" y="442"/>
                  </a:lnTo>
                  <a:lnTo>
                    <a:pt x="20" y="500"/>
                  </a:lnTo>
                  <a:lnTo>
                    <a:pt x="13" y="513"/>
                  </a:lnTo>
                  <a:lnTo>
                    <a:pt x="0" y="532"/>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2" name="Freeform 134"/>
            <p:cNvSpPr>
              <a:spLocks/>
            </p:cNvSpPr>
            <p:nvPr/>
          </p:nvSpPr>
          <p:spPr bwMode="auto">
            <a:xfrm>
              <a:off x="909" y="1324"/>
              <a:ext cx="243" cy="1898"/>
            </a:xfrm>
            <a:custGeom>
              <a:avLst/>
              <a:gdLst>
                <a:gd name="T0" fmla="*/ 243 w 243"/>
                <a:gd name="T1" fmla="*/ 0 h 1898"/>
                <a:gd name="T2" fmla="*/ 236 w 243"/>
                <a:gd name="T3" fmla="*/ 6 h 1898"/>
                <a:gd name="T4" fmla="*/ 229 w 243"/>
                <a:gd name="T5" fmla="*/ 19 h 1898"/>
                <a:gd name="T6" fmla="*/ 208 w 243"/>
                <a:gd name="T7" fmla="*/ 38 h 1898"/>
                <a:gd name="T8" fmla="*/ 166 w 243"/>
                <a:gd name="T9" fmla="*/ 102 h 1898"/>
                <a:gd name="T10" fmla="*/ 159 w 243"/>
                <a:gd name="T11" fmla="*/ 115 h 1898"/>
                <a:gd name="T12" fmla="*/ 152 w 243"/>
                <a:gd name="T13" fmla="*/ 134 h 1898"/>
                <a:gd name="T14" fmla="*/ 145 w 243"/>
                <a:gd name="T15" fmla="*/ 141 h 1898"/>
                <a:gd name="T16" fmla="*/ 138 w 243"/>
                <a:gd name="T17" fmla="*/ 154 h 1898"/>
                <a:gd name="T18" fmla="*/ 125 w 243"/>
                <a:gd name="T19" fmla="*/ 179 h 1898"/>
                <a:gd name="T20" fmla="*/ 97 w 243"/>
                <a:gd name="T21" fmla="*/ 243 h 1898"/>
                <a:gd name="T22" fmla="*/ 90 w 243"/>
                <a:gd name="T23" fmla="*/ 263 h 1898"/>
                <a:gd name="T24" fmla="*/ 83 w 243"/>
                <a:gd name="T25" fmla="*/ 282 h 1898"/>
                <a:gd name="T26" fmla="*/ 83 w 243"/>
                <a:gd name="T27" fmla="*/ 288 h 1898"/>
                <a:gd name="T28" fmla="*/ 76 w 243"/>
                <a:gd name="T29" fmla="*/ 301 h 1898"/>
                <a:gd name="T30" fmla="*/ 69 w 243"/>
                <a:gd name="T31" fmla="*/ 327 h 1898"/>
                <a:gd name="T32" fmla="*/ 48 w 243"/>
                <a:gd name="T33" fmla="*/ 397 h 1898"/>
                <a:gd name="T34" fmla="*/ 48 w 243"/>
                <a:gd name="T35" fmla="*/ 417 h 1898"/>
                <a:gd name="T36" fmla="*/ 48 w 243"/>
                <a:gd name="T37" fmla="*/ 436 h 1898"/>
                <a:gd name="T38" fmla="*/ 34 w 243"/>
                <a:gd name="T39" fmla="*/ 487 h 1898"/>
                <a:gd name="T40" fmla="*/ 34 w 243"/>
                <a:gd name="T41" fmla="*/ 487 h 1898"/>
                <a:gd name="T42" fmla="*/ 27 w 243"/>
                <a:gd name="T43" fmla="*/ 545 h 1898"/>
                <a:gd name="T44" fmla="*/ 27 w 243"/>
                <a:gd name="T45" fmla="*/ 545 h 1898"/>
                <a:gd name="T46" fmla="*/ 7 w 243"/>
                <a:gd name="T47" fmla="*/ 647 h 1898"/>
                <a:gd name="T48" fmla="*/ 7 w 243"/>
                <a:gd name="T49" fmla="*/ 667 h 1898"/>
                <a:gd name="T50" fmla="*/ 0 w 243"/>
                <a:gd name="T51" fmla="*/ 686 h 1898"/>
                <a:gd name="T52" fmla="*/ 0 w 243"/>
                <a:gd name="T53" fmla="*/ 756 h 1898"/>
                <a:gd name="T54" fmla="*/ 0 w 243"/>
                <a:gd name="T55" fmla="*/ 917 h 1898"/>
                <a:gd name="T56" fmla="*/ 0 w 243"/>
                <a:gd name="T57" fmla="*/ 936 h 1898"/>
                <a:gd name="T58" fmla="*/ 0 w 243"/>
                <a:gd name="T59" fmla="*/ 949 h 1898"/>
                <a:gd name="T60" fmla="*/ 0 w 243"/>
                <a:gd name="T61" fmla="*/ 968 h 1898"/>
                <a:gd name="T62" fmla="*/ 0 w 243"/>
                <a:gd name="T63" fmla="*/ 1103 h 1898"/>
                <a:gd name="T64" fmla="*/ 0 w 243"/>
                <a:gd name="T65" fmla="*/ 1103 h 1898"/>
                <a:gd name="T66" fmla="*/ 0 w 243"/>
                <a:gd name="T67" fmla="*/ 1103 h 1898"/>
                <a:gd name="T68" fmla="*/ 0 w 243"/>
                <a:gd name="T69" fmla="*/ 1231 h 1898"/>
                <a:gd name="T70" fmla="*/ 0 w 243"/>
                <a:gd name="T71" fmla="*/ 1250 h 1898"/>
                <a:gd name="T72" fmla="*/ 0 w 243"/>
                <a:gd name="T73" fmla="*/ 1269 h 1898"/>
                <a:gd name="T74" fmla="*/ 0 w 243"/>
                <a:gd name="T75" fmla="*/ 1288 h 1898"/>
                <a:gd name="T76" fmla="*/ 0 w 243"/>
                <a:gd name="T77" fmla="*/ 1442 h 1898"/>
                <a:gd name="T78" fmla="*/ 0 w 243"/>
                <a:gd name="T79" fmla="*/ 1519 h 1898"/>
                <a:gd name="T80" fmla="*/ 7 w 243"/>
                <a:gd name="T81" fmla="*/ 1532 h 1898"/>
                <a:gd name="T82" fmla="*/ 7 w 243"/>
                <a:gd name="T83" fmla="*/ 1551 h 1898"/>
                <a:gd name="T84" fmla="*/ 27 w 243"/>
                <a:gd name="T85" fmla="*/ 1654 h 1898"/>
                <a:gd name="T86" fmla="*/ 27 w 243"/>
                <a:gd name="T87" fmla="*/ 1654 h 1898"/>
                <a:gd name="T88" fmla="*/ 34 w 243"/>
                <a:gd name="T89" fmla="*/ 1712 h 1898"/>
                <a:gd name="T90" fmla="*/ 34 w 243"/>
                <a:gd name="T91" fmla="*/ 1712 h 1898"/>
                <a:gd name="T92" fmla="*/ 48 w 243"/>
                <a:gd name="T93" fmla="*/ 1769 h 1898"/>
                <a:gd name="T94" fmla="*/ 48 w 243"/>
                <a:gd name="T95" fmla="*/ 1789 h 1898"/>
                <a:gd name="T96" fmla="*/ 48 w 243"/>
                <a:gd name="T97" fmla="*/ 1801 h 1898"/>
                <a:gd name="T98" fmla="*/ 69 w 243"/>
                <a:gd name="T99" fmla="*/ 1872 h 1898"/>
                <a:gd name="T100" fmla="*/ 76 w 243"/>
                <a:gd name="T101" fmla="*/ 1898 h 1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3"/>
                <a:gd name="T154" fmla="*/ 0 h 1898"/>
                <a:gd name="T155" fmla="*/ 243 w 243"/>
                <a:gd name="T156" fmla="*/ 1898 h 1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3" h="1898">
                  <a:moveTo>
                    <a:pt x="243" y="0"/>
                  </a:moveTo>
                  <a:lnTo>
                    <a:pt x="236" y="6"/>
                  </a:lnTo>
                  <a:lnTo>
                    <a:pt x="229" y="19"/>
                  </a:lnTo>
                  <a:lnTo>
                    <a:pt x="208" y="38"/>
                  </a:lnTo>
                  <a:lnTo>
                    <a:pt x="166" y="102"/>
                  </a:lnTo>
                  <a:lnTo>
                    <a:pt x="159" y="115"/>
                  </a:lnTo>
                  <a:lnTo>
                    <a:pt x="152" y="134"/>
                  </a:lnTo>
                  <a:lnTo>
                    <a:pt x="145" y="141"/>
                  </a:lnTo>
                  <a:lnTo>
                    <a:pt x="138" y="154"/>
                  </a:lnTo>
                  <a:lnTo>
                    <a:pt x="125" y="179"/>
                  </a:lnTo>
                  <a:lnTo>
                    <a:pt x="97" y="243"/>
                  </a:lnTo>
                  <a:lnTo>
                    <a:pt x="90" y="263"/>
                  </a:lnTo>
                  <a:lnTo>
                    <a:pt x="83" y="282"/>
                  </a:lnTo>
                  <a:lnTo>
                    <a:pt x="83" y="288"/>
                  </a:lnTo>
                  <a:lnTo>
                    <a:pt x="76" y="301"/>
                  </a:lnTo>
                  <a:lnTo>
                    <a:pt x="69" y="327"/>
                  </a:lnTo>
                  <a:lnTo>
                    <a:pt x="48" y="397"/>
                  </a:lnTo>
                  <a:lnTo>
                    <a:pt x="48" y="417"/>
                  </a:lnTo>
                  <a:lnTo>
                    <a:pt x="48" y="436"/>
                  </a:lnTo>
                  <a:lnTo>
                    <a:pt x="34" y="487"/>
                  </a:lnTo>
                  <a:lnTo>
                    <a:pt x="27" y="545"/>
                  </a:lnTo>
                  <a:lnTo>
                    <a:pt x="7" y="647"/>
                  </a:lnTo>
                  <a:lnTo>
                    <a:pt x="7" y="667"/>
                  </a:lnTo>
                  <a:lnTo>
                    <a:pt x="0" y="686"/>
                  </a:lnTo>
                  <a:lnTo>
                    <a:pt x="0" y="756"/>
                  </a:lnTo>
                  <a:lnTo>
                    <a:pt x="0" y="917"/>
                  </a:lnTo>
                  <a:lnTo>
                    <a:pt x="0" y="936"/>
                  </a:lnTo>
                  <a:lnTo>
                    <a:pt x="0" y="949"/>
                  </a:lnTo>
                  <a:lnTo>
                    <a:pt x="0" y="968"/>
                  </a:lnTo>
                  <a:lnTo>
                    <a:pt x="0" y="1103"/>
                  </a:lnTo>
                  <a:lnTo>
                    <a:pt x="0" y="1231"/>
                  </a:lnTo>
                  <a:lnTo>
                    <a:pt x="0" y="1250"/>
                  </a:lnTo>
                  <a:lnTo>
                    <a:pt x="0" y="1269"/>
                  </a:lnTo>
                  <a:lnTo>
                    <a:pt x="0" y="1288"/>
                  </a:lnTo>
                  <a:lnTo>
                    <a:pt x="0" y="1442"/>
                  </a:lnTo>
                  <a:lnTo>
                    <a:pt x="0" y="1519"/>
                  </a:lnTo>
                  <a:lnTo>
                    <a:pt x="7" y="1532"/>
                  </a:lnTo>
                  <a:lnTo>
                    <a:pt x="7" y="1551"/>
                  </a:lnTo>
                  <a:lnTo>
                    <a:pt x="27" y="1654"/>
                  </a:lnTo>
                  <a:lnTo>
                    <a:pt x="34" y="1712"/>
                  </a:lnTo>
                  <a:lnTo>
                    <a:pt x="48" y="1769"/>
                  </a:lnTo>
                  <a:lnTo>
                    <a:pt x="48" y="1789"/>
                  </a:lnTo>
                  <a:lnTo>
                    <a:pt x="48" y="1801"/>
                  </a:lnTo>
                  <a:lnTo>
                    <a:pt x="69" y="1872"/>
                  </a:lnTo>
                  <a:lnTo>
                    <a:pt x="76" y="1898"/>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3" name="Freeform 135"/>
            <p:cNvSpPr>
              <a:spLocks/>
            </p:cNvSpPr>
            <p:nvPr/>
          </p:nvSpPr>
          <p:spPr bwMode="auto">
            <a:xfrm>
              <a:off x="985" y="3222"/>
              <a:ext cx="1027" cy="820"/>
            </a:xfrm>
            <a:custGeom>
              <a:avLst/>
              <a:gdLst>
                <a:gd name="T0" fmla="*/ 0 w 1027"/>
                <a:gd name="T1" fmla="*/ 0 h 820"/>
                <a:gd name="T2" fmla="*/ 7 w 1027"/>
                <a:gd name="T3" fmla="*/ 12 h 820"/>
                <a:gd name="T4" fmla="*/ 7 w 1027"/>
                <a:gd name="T5" fmla="*/ 25 h 820"/>
                <a:gd name="T6" fmla="*/ 14 w 1027"/>
                <a:gd name="T7" fmla="*/ 44 h 820"/>
                <a:gd name="T8" fmla="*/ 21 w 1027"/>
                <a:gd name="T9" fmla="*/ 57 h 820"/>
                <a:gd name="T10" fmla="*/ 49 w 1027"/>
                <a:gd name="T11" fmla="*/ 128 h 820"/>
                <a:gd name="T12" fmla="*/ 62 w 1027"/>
                <a:gd name="T13" fmla="*/ 147 h 820"/>
                <a:gd name="T14" fmla="*/ 69 w 1027"/>
                <a:gd name="T15" fmla="*/ 160 h 820"/>
                <a:gd name="T16" fmla="*/ 76 w 1027"/>
                <a:gd name="T17" fmla="*/ 173 h 820"/>
                <a:gd name="T18" fmla="*/ 83 w 1027"/>
                <a:gd name="T19" fmla="*/ 185 h 820"/>
                <a:gd name="T20" fmla="*/ 90 w 1027"/>
                <a:gd name="T21" fmla="*/ 205 h 820"/>
                <a:gd name="T22" fmla="*/ 132 w 1027"/>
                <a:gd name="T23" fmla="*/ 262 h 820"/>
                <a:gd name="T24" fmla="*/ 153 w 1027"/>
                <a:gd name="T25" fmla="*/ 288 h 820"/>
                <a:gd name="T26" fmla="*/ 160 w 1027"/>
                <a:gd name="T27" fmla="*/ 301 h 820"/>
                <a:gd name="T28" fmla="*/ 167 w 1027"/>
                <a:gd name="T29" fmla="*/ 307 h 820"/>
                <a:gd name="T30" fmla="*/ 180 w 1027"/>
                <a:gd name="T31" fmla="*/ 320 h 820"/>
                <a:gd name="T32" fmla="*/ 187 w 1027"/>
                <a:gd name="T33" fmla="*/ 333 h 820"/>
                <a:gd name="T34" fmla="*/ 236 w 1027"/>
                <a:gd name="T35" fmla="*/ 391 h 820"/>
                <a:gd name="T36" fmla="*/ 257 w 1027"/>
                <a:gd name="T37" fmla="*/ 410 h 820"/>
                <a:gd name="T38" fmla="*/ 271 w 1027"/>
                <a:gd name="T39" fmla="*/ 423 h 820"/>
                <a:gd name="T40" fmla="*/ 278 w 1027"/>
                <a:gd name="T41" fmla="*/ 429 h 820"/>
                <a:gd name="T42" fmla="*/ 291 w 1027"/>
                <a:gd name="T43" fmla="*/ 442 h 820"/>
                <a:gd name="T44" fmla="*/ 305 w 1027"/>
                <a:gd name="T45" fmla="*/ 455 h 820"/>
                <a:gd name="T46" fmla="*/ 361 w 1027"/>
                <a:gd name="T47" fmla="*/ 500 h 820"/>
                <a:gd name="T48" fmla="*/ 389 w 1027"/>
                <a:gd name="T49" fmla="*/ 519 h 820"/>
                <a:gd name="T50" fmla="*/ 403 w 1027"/>
                <a:gd name="T51" fmla="*/ 525 h 820"/>
                <a:gd name="T52" fmla="*/ 409 w 1027"/>
                <a:gd name="T53" fmla="*/ 532 h 820"/>
                <a:gd name="T54" fmla="*/ 423 w 1027"/>
                <a:gd name="T55" fmla="*/ 544 h 820"/>
                <a:gd name="T56" fmla="*/ 437 w 1027"/>
                <a:gd name="T57" fmla="*/ 551 h 820"/>
                <a:gd name="T58" fmla="*/ 507 w 1027"/>
                <a:gd name="T59" fmla="*/ 602 h 820"/>
                <a:gd name="T60" fmla="*/ 534 w 1027"/>
                <a:gd name="T61" fmla="*/ 621 h 820"/>
                <a:gd name="T62" fmla="*/ 548 w 1027"/>
                <a:gd name="T63" fmla="*/ 628 h 820"/>
                <a:gd name="T64" fmla="*/ 555 w 1027"/>
                <a:gd name="T65" fmla="*/ 634 h 820"/>
                <a:gd name="T66" fmla="*/ 569 w 1027"/>
                <a:gd name="T67" fmla="*/ 647 h 820"/>
                <a:gd name="T68" fmla="*/ 583 w 1027"/>
                <a:gd name="T69" fmla="*/ 653 h 820"/>
                <a:gd name="T70" fmla="*/ 652 w 1027"/>
                <a:gd name="T71" fmla="*/ 692 h 820"/>
                <a:gd name="T72" fmla="*/ 680 w 1027"/>
                <a:gd name="T73" fmla="*/ 705 h 820"/>
                <a:gd name="T74" fmla="*/ 694 w 1027"/>
                <a:gd name="T75" fmla="*/ 711 h 820"/>
                <a:gd name="T76" fmla="*/ 701 w 1027"/>
                <a:gd name="T77" fmla="*/ 718 h 820"/>
                <a:gd name="T78" fmla="*/ 722 w 1027"/>
                <a:gd name="T79" fmla="*/ 724 h 820"/>
                <a:gd name="T80" fmla="*/ 736 w 1027"/>
                <a:gd name="T81" fmla="*/ 737 h 820"/>
                <a:gd name="T82" fmla="*/ 805 w 1027"/>
                <a:gd name="T83" fmla="*/ 762 h 820"/>
                <a:gd name="T84" fmla="*/ 840 w 1027"/>
                <a:gd name="T85" fmla="*/ 775 h 820"/>
                <a:gd name="T86" fmla="*/ 854 w 1027"/>
                <a:gd name="T87" fmla="*/ 775 h 820"/>
                <a:gd name="T88" fmla="*/ 861 w 1027"/>
                <a:gd name="T89" fmla="*/ 782 h 820"/>
                <a:gd name="T90" fmla="*/ 881 w 1027"/>
                <a:gd name="T91" fmla="*/ 788 h 820"/>
                <a:gd name="T92" fmla="*/ 895 w 1027"/>
                <a:gd name="T93" fmla="*/ 795 h 820"/>
                <a:gd name="T94" fmla="*/ 972 w 1027"/>
                <a:gd name="T95" fmla="*/ 807 h 820"/>
                <a:gd name="T96" fmla="*/ 999 w 1027"/>
                <a:gd name="T97" fmla="*/ 814 h 820"/>
                <a:gd name="T98" fmla="*/ 1020 w 1027"/>
                <a:gd name="T99" fmla="*/ 820 h 820"/>
                <a:gd name="T100" fmla="*/ 1027 w 1027"/>
                <a:gd name="T101" fmla="*/ 820 h 8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7"/>
                <a:gd name="T154" fmla="*/ 0 h 820"/>
                <a:gd name="T155" fmla="*/ 1027 w 1027"/>
                <a:gd name="T156" fmla="*/ 820 h 8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7" h="820">
                  <a:moveTo>
                    <a:pt x="0" y="0"/>
                  </a:moveTo>
                  <a:lnTo>
                    <a:pt x="7" y="12"/>
                  </a:lnTo>
                  <a:lnTo>
                    <a:pt x="7" y="25"/>
                  </a:lnTo>
                  <a:lnTo>
                    <a:pt x="14" y="44"/>
                  </a:lnTo>
                  <a:lnTo>
                    <a:pt x="21" y="57"/>
                  </a:lnTo>
                  <a:lnTo>
                    <a:pt x="49" y="128"/>
                  </a:lnTo>
                  <a:lnTo>
                    <a:pt x="62" y="147"/>
                  </a:lnTo>
                  <a:lnTo>
                    <a:pt x="69" y="160"/>
                  </a:lnTo>
                  <a:lnTo>
                    <a:pt x="76" y="173"/>
                  </a:lnTo>
                  <a:lnTo>
                    <a:pt x="83" y="185"/>
                  </a:lnTo>
                  <a:lnTo>
                    <a:pt x="90" y="205"/>
                  </a:lnTo>
                  <a:lnTo>
                    <a:pt x="132" y="262"/>
                  </a:lnTo>
                  <a:lnTo>
                    <a:pt x="153" y="288"/>
                  </a:lnTo>
                  <a:lnTo>
                    <a:pt x="160" y="301"/>
                  </a:lnTo>
                  <a:lnTo>
                    <a:pt x="167" y="307"/>
                  </a:lnTo>
                  <a:lnTo>
                    <a:pt x="180" y="320"/>
                  </a:lnTo>
                  <a:lnTo>
                    <a:pt x="187" y="333"/>
                  </a:lnTo>
                  <a:lnTo>
                    <a:pt x="236" y="391"/>
                  </a:lnTo>
                  <a:lnTo>
                    <a:pt x="257" y="410"/>
                  </a:lnTo>
                  <a:lnTo>
                    <a:pt x="271" y="423"/>
                  </a:lnTo>
                  <a:lnTo>
                    <a:pt x="278" y="429"/>
                  </a:lnTo>
                  <a:lnTo>
                    <a:pt x="291" y="442"/>
                  </a:lnTo>
                  <a:lnTo>
                    <a:pt x="305" y="455"/>
                  </a:lnTo>
                  <a:lnTo>
                    <a:pt x="361" y="500"/>
                  </a:lnTo>
                  <a:lnTo>
                    <a:pt x="389" y="519"/>
                  </a:lnTo>
                  <a:lnTo>
                    <a:pt x="403" y="525"/>
                  </a:lnTo>
                  <a:lnTo>
                    <a:pt x="409" y="532"/>
                  </a:lnTo>
                  <a:lnTo>
                    <a:pt x="423" y="544"/>
                  </a:lnTo>
                  <a:lnTo>
                    <a:pt x="437" y="551"/>
                  </a:lnTo>
                  <a:lnTo>
                    <a:pt x="507" y="602"/>
                  </a:lnTo>
                  <a:lnTo>
                    <a:pt x="534" y="621"/>
                  </a:lnTo>
                  <a:lnTo>
                    <a:pt x="548" y="628"/>
                  </a:lnTo>
                  <a:lnTo>
                    <a:pt x="555" y="634"/>
                  </a:lnTo>
                  <a:lnTo>
                    <a:pt x="569" y="647"/>
                  </a:lnTo>
                  <a:lnTo>
                    <a:pt x="583" y="653"/>
                  </a:lnTo>
                  <a:lnTo>
                    <a:pt x="652" y="692"/>
                  </a:lnTo>
                  <a:lnTo>
                    <a:pt x="680" y="705"/>
                  </a:lnTo>
                  <a:lnTo>
                    <a:pt x="694" y="711"/>
                  </a:lnTo>
                  <a:lnTo>
                    <a:pt x="701" y="718"/>
                  </a:lnTo>
                  <a:lnTo>
                    <a:pt x="722" y="724"/>
                  </a:lnTo>
                  <a:lnTo>
                    <a:pt x="736" y="737"/>
                  </a:lnTo>
                  <a:lnTo>
                    <a:pt x="805" y="762"/>
                  </a:lnTo>
                  <a:lnTo>
                    <a:pt x="840" y="775"/>
                  </a:lnTo>
                  <a:lnTo>
                    <a:pt x="854" y="775"/>
                  </a:lnTo>
                  <a:lnTo>
                    <a:pt x="861" y="782"/>
                  </a:lnTo>
                  <a:lnTo>
                    <a:pt x="881" y="788"/>
                  </a:lnTo>
                  <a:lnTo>
                    <a:pt x="895" y="795"/>
                  </a:lnTo>
                  <a:lnTo>
                    <a:pt x="972" y="807"/>
                  </a:lnTo>
                  <a:lnTo>
                    <a:pt x="999" y="814"/>
                  </a:lnTo>
                  <a:lnTo>
                    <a:pt x="1020" y="820"/>
                  </a:lnTo>
                  <a:lnTo>
                    <a:pt x="1027" y="820"/>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4" name="Freeform 136"/>
            <p:cNvSpPr>
              <a:spLocks/>
            </p:cNvSpPr>
            <p:nvPr/>
          </p:nvSpPr>
          <p:spPr bwMode="auto">
            <a:xfrm>
              <a:off x="2012" y="4042"/>
              <a:ext cx="930" cy="32"/>
            </a:xfrm>
            <a:custGeom>
              <a:avLst/>
              <a:gdLst>
                <a:gd name="T0" fmla="*/ 0 w 930"/>
                <a:gd name="T1" fmla="*/ 0 h 32"/>
                <a:gd name="T2" fmla="*/ 21 w 930"/>
                <a:gd name="T3" fmla="*/ 0 h 32"/>
                <a:gd name="T4" fmla="*/ 35 w 930"/>
                <a:gd name="T5" fmla="*/ 7 h 32"/>
                <a:gd name="T6" fmla="*/ 118 w 930"/>
                <a:gd name="T7" fmla="*/ 13 h 32"/>
                <a:gd name="T8" fmla="*/ 132 w 930"/>
                <a:gd name="T9" fmla="*/ 13 h 32"/>
                <a:gd name="T10" fmla="*/ 132 w 930"/>
                <a:gd name="T11" fmla="*/ 13 h 32"/>
                <a:gd name="T12" fmla="*/ 132 w 930"/>
                <a:gd name="T13" fmla="*/ 13 h 32"/>
                <a:gd name="T14" fmla="*/ 160 w 930"/>
                <a:gd name="T15" fmla="*/ 13 h 32"/>
                <a:gd name="T16" fmla="*/ 181 w 930"/>
                <a:gd name="T17" fmla="*/ 13 h 32"/>
                <a:gd name="T18" fmla="*/ 201 w 930"/>
                <a:gd name="T19" fmla="*/ 13 h 32"/>
                <a:gd name="T20" fmla="*/ 271 w 930"/>
                <a:gd name="T21" fmla="*/ 19 h 32"/>
                <a:gd name="T22" fmla="*/ 292 w 930"/>
                <a:gd name="T23" fmla="*/ 19 h 32"/>
                <a:gd name="T24" fmla="*/ 410 w 930"/>
                <a:gd name="T25" fmla="*/ 19 h 32"/>
                <a:gd name="T26" fmla="*/ 430 w 930"/>
                <a:gd name="T27" fmla="*/ 19 h 32"/>
                <a:gd name="T28" fmla="*/ 451 w 930"/>
                <a:gd name="T29" fmla="*/ 26 h 32"/>
                <a:gd name="T30" fmla="*/ 479 w 930"/>
                <a:gd name="T31" fmla="*/ 26 h 32"/>
                <a:gd name="T32" fmla="*/ 590 w 930"/>
                <a:gd name="T33" fmla="*/ 26 h 32"/>
                <a:gd name="T34" fmla="*/ 618 w 930"/>
                <a:gd name="T35" fmla="*/ 26 h 32"/>
                <a:gd name="T36" fmla="*/ 639 w 930"/>
                <a:gd name="T37" fmla="*/ 26 h 32"/>
                <a:gd name="T38" fmla="*/ 666 w 930"/>
                <a:gd name="T39" fmla="*/ 32 h 32"/>
                <a:gd name="T40" fmla="*/ 694 w 930"/>
                <a:gd name="T41" fmla="*/ 32 h 32"/>
                <a:gd name="T42" fmla="*/ 722 w 930"/>
                <a:gd name="T43" fmla="*/ 32 h 32"/>
                <a:gd name="T44" fmla="*/ 736 w 930"/>
                <a:gd name="T45" fmla="*/ 32 h 32"/>
                <a:gd name="T46" fmla="*/ 764 w 930"/>
                <a:gd name="T47" fmla="*/ 32 h 32"/>
                <a:gd name="T48" fmla="*/ 784 w 930"/>
                <a:gd name="T49" fmla="*/ 32 h 32"/>
                <a:gd name="T50" fmla="*/ 805 w 930"/>
                <a:gd name="T51" fmla="*/ 32 h 32"/>
                <a:gd name="T52" fmla="*/ 840 w 930"/>
                <a:gd name="T53" fmla="*/ 32 h 32"/>
                <a:gd name="T54" fmla="*/ 840 w 930"/>
                <a:gd name="T55" fmla="*/ 32 h 32"/>
                <a:gd name="T56" fmla="*/ 840 w 930"/>
                <a:gd name="T57" fmla="*/ 32 h 32"/>
                <a:gd name="T58" fmla="*/ 840 w 930"/>
                <a:gd name="T59" fmla="*/ 32 h 32"/>
                <a:gd name="T60" fmla="*/ 840 w 930"/>
                <a:gd name="T61" fmla="*/ 32 h 32"/>
                <a:gd name="T62" fmla="*/ 840 w 930"/>
                <a:gd name="T63" fmla="*/ 32 h 32"/>
                <a:gd name="T64" fmla="*/ 847 w 930"/>
                <a:gd name="T65" fmla="*/ 32 h 32"/>
                <a:gd name="T66" fmla="*/ 847 w 930"/>
                <a:gd name="T67" fmla="*/ 32 h 32"/>
                <a:gd name="T68" fmla="*/ 847 w 930"/>
                <a:gd name="T69" fmla="*/ 32 h 32"/>
                <a:gd name="T70" fmla="*/ 854 w 930"/>
                <a:gd name="T71" fmla="*/ 32 h 32"/>
                <a:gd name="T72" fmla="*/ 854 w 930"/>
                <a:gd name="T73" fmla="*/ 32 h 32"/>
                <a:gd name="T74" fmla="*/ 861 w 930"/>
                <a:gd name="T75" fmla="*/ 32 h 32"/>
                <a:gd name="T76" fmla="*/ 861 w 930"/>
                <a:gd name="T77" fmla="*/ 32 h 32"/>
                <a:gd name="T78" fmla="*/ 861 w 930"/>
                <a:gd name="T79" fmla="*/ 32 h 32"/>
                <a:gd name="T80" fmla="*/ 875 w 930"/>
                <a:gd name="T81" fmla="*/ 32 h 32"/>
                <a:gd name="T82" fmla="*/ 888 w 930"/>
                <a:gd name="T83" fmla="*/ 32 h 32"/>
                <a:gd name="T84" fmla="*/ 930 w 930"/>
                <a:gd name="T85" fmla="*/ 32 h 32"/>
                <a:gd name="T86" fmla="*/ 930 w 930"/>
                <a:gd name="T87" fmla="*/ 32 h 32"/>
                <a:gd name="T88" fmla="*/ 930 w 930"/>
                <a:gd name="T89" fmla="*/ 32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32"/>
                <a:gd name="T137" fmla="*/ 930 w 930"/>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32">
                  <a:moveTo>
                    <a:pt x="0" y="0"/>
                  </a:moveTo>
                  <a:lnTo>
                    <a:pt x="21" y="0"/>
                  </a:lnTo>
                  <a:lnTo>
                    <a:pt x="35" y="7"/>
                  </a:lnTo>
                  <a:lnTo>
                    <a:pt x="118" y="13"/>
                  </a:lnTo>
                  <a:lnTo>
                    <a:pt x="132" y="13"/>
                  </a:lnTo>
                  <a:lnTo>
                    <a:pt x="160" y="13"/>
                  </a:lnTo>
                  <a:lnTo>
                    <a:pt x="181" y="13"/>
                  </a:lnTo>
                  <a:lnTo>
                    <a:pt x="201" y="13"/>
                  </a:lnTo>
                  <a:lnTo>
                    <a:pt x="271" y="19"/>
                  </a:lnTo>
                  <a:lnTo>
                    <a:pt x="292" y="19"/>
                  </a:lnTo>
                  <a:lnTo>
                    <a:pt x="410" y="19"/>
                  </a:lnTo>
                  <a:lnTo>
                    <a:pt x="430" y="19"/>
                  </a:lnTo>
                  <a:lnTo>
                    <a:pt x="451" y="26"/>
                  </a:lnTo>
                  <a:lnTo>
                    <a:pt x="479" y="26"/>
                  </a:lnTo>
                  <a:lnTo>
                    <a:pt x="590" y="26"/>
                  </a:lnTo>
                  <a:lnTo>
                    <a:pt x="618" y="26"/>
                  </a:lnTo>
                  <a:lnTo>
                    <a:pt x="639" y="26"/>
                  </a:lnTo>
                  <a:lnTo>
                    <a:pt x="666" y="32"/>
                  </a:lnTo>
                  <a:lnTo>
                    <a:pt x="694" y="32"/>
                  </a:lnTo>
                  <a:lnTo>
                    <a:pt x="722" y="32"/>
                  </a:lnTo>
                  <a:lnTo>
                    <a:pt x="736" y="32"/>
                  </a:lnTo>
                  <a:lnTo>
                    <a:pt x="764" y="32"/>
                  </a:lnTo>
                  <a:lnTo>
                    <a:pt x="784" y="32"/>
                  </a:lnTo>
                  <a:lnTo>
                    <a:pt x="805" y="32"/>
                  </a:lnTo>
                  <a:lnTo>
                    <a:pt x="840" y="32"/>
                  </a:lnTo>
                  <a:lnTo>
                    <a:pt x="847" y="32"/>
                  </a:lnTo>
                  <a:lnTo>
                    <a:pt x="854" y="32"/>
                  </a:lnTo>
                  <a:lnTo>
                    <a:pt x="861" y="32"/>
                  </a:lnTo>
                  <a:lnTo>
                    <a:pt x="875" y="32"/>
                  </a:lnTo>
                  <a:lnTo>
                    <a:pt x="888" y="32"/>
                  </a:lnTo>
                  <a:lnTo>
                    <a:pt x="930" y="32"/>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5" name="Oval 137"/>
            <p:cNvSpPr>
              <a:spLocks noChangeArrowheads="1"/>
            </p:cNvSpPr>
            <p:nvPr/>
          </p:nvSpPr>
          <p:spPr bwMode="auto">
            <a:xfrm>
              <a:off x="292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6" name="Oval 138"/>
            <p:cNvSpPr>
              <a:spLocks noChangeArrowheads="1"/>
            </p:cNvSpPr>
            <p:nvPr/>
          </p:nvSpPr>
          <p:spPr bwMode="auto">
            <a:xfrm>
              <a:off x="292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7" name="Oval 139"/>
            <p:cNvSpPr>
              <a:spLocks noChangeArrowheads="1"/>
            </p:cNvSpPr>
            <p:nvPr/>
          </p:nvSpPr>
          <p:spPr bwMode="auto">
            <a:xfrm>
              <a:off x="2970"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8" name="Oval 140"/>
            <p:cNvSpPr>
              <a:spLocks noChangeArrowheads="1"/>
            </p:cNvSpPr>
            <p:nvPr/>
          </p:nvSpPr>
          <p:spPr bwMode="auto">
            <a:xfrm>
              <a:off x="2984"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09" name="Oval 141"/>
            <p:cNvSpPr>
              <a:spLocks noChangeArrowheads="1"/>
            </p:cNvSpPr>
            <p:nvPr/>
          </p:nvSpPr>
          <p:spPr bwMode="auto">
            <a:xfrm>
              <a:off x="2991"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0" name="Oval 142"/>
            <p:cNvSpPr>
              <a:spLocks noChangeArrowheads="1"/>
            </p:cNvSpPr>
            <p:nvPr/>
          </p:nvSpPr>
          <p:spPr bwMode="auto">
            <a:xfrm>
              <a:off x="2998"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1" name="Oval 143"/>
            <p:cNvSpPr>
              <a:spLocks noChangeArrowheads="1"/>
            </p:cNvSpPr>
            <p:nvPr/>
          </p:nvSpPr>
          <p:spPr bwMode="auto">
            <a:xfrm>
              <a:off x="2998"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2" name="Oval 144"/>
            <p:cNvSpPr>
              <a:spLocks noChangeArrowheads="1"/>
            </p:cNvSpPr>
            <p:nvPr/>
          </p:nvSpPr>
          <p:spPr bwMode="auto">
            <a:xfrm>
              <a:off x="2998"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3" name="Oval 145"/>
            <p:cNvSpPr>
              <a:spLocks noChangeArrowheads="1"/>
            </p:cNvSpPr>
            <p:nvPr/>
          </p:nvSpPr>
          <p:spPr bwMode="auto">
            <a:xfrm>
              <a:off x="3005"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4" name="Oval 146"/>
            <p:cNvSpPr>
              <a:spLocks noChangeArrowheads="1"/>
            </p:cNvSpPr>
            <p:nvPr/>
          </p:nvSpPr>
          <p:spPr bwMode="auto">
            <a:xfrm>
              <a:off x="3005"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5" name="Oval 147"/>
            <p:cNvSpPr>
              <a:spLocks noChangeArrowheads="1"/>
            </p:cNvSpPr>
            <p:nvPr/>
          </p:nvSpPr>
          <p:spPr bwMode="auto">
            <a:xfrm>
              <a:off x="3011"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6" name="Oval 148"/>
            <p:cNvSpPr>
              <a:spLocks noChangeArrowheads="1"/>
            </p:cNvSpPr>
            <p:nvPr/>
          </p:nvSpPr>
          <p:spPr bwMode="auto">
            <a:xfrm>
              <a:off x="3011"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7" name="Oval 149"/>
            <p:cNvSpPr>
              <a:spLocks noChangeArrowheads="1"/>
            </p:cNvSpPr>
            <p:nvPr/>
          </p:nvSpPr>
          <p:spPr bwMode="auto">
            <a:xfrm>
              <a:off x="3011"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8" name="Oval 150"/>
            <p:cNvSpPr>
              <a:spLocks noChangeArrowheads="1"/>
            </p:cNvSpPr>
            <p:nvPr/>
          </p:nvSpPr>
          <p:spPr bwMode="auto">
            <a:xfrm>
              <a:off x="301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19" name="Oval 151"/>
            <p:cNvSpPr>
              <a:spLocks noChangeArrowheads="1"/>
            </p:cNvSpPr>
            <p:nvPr/>
          </p:nvSpPr>
          <p:spPr bwMode="auto">
            <a:xfrm>
              <a:off x="301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0" name="Oval 152"/>
            <p:cNvSpPr>
              <a:spLocks noChangeArrowheads="1"/>
            </p:cNvSpPr>
            <p:nvPr/>
          </p:nvSpPr>
          <p:spPr bwMode="auto">
            <a:xfrm>
              <a:off x="301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1" name="Oval 153"/>
            <p:cNvSpPr>
              <a:spLocks noChangeArrowheads="1"/>
            </p:cNvSpPr>
            <p:nvPr/>
          </p:nvSpPr>
          <p:spPr bwMode="auto">
            <a:xfrm>
              <a:off x="301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2" name="Oval 154"/>
            <p:cNvSpPr>
              <a:spLocks noChangeArrowheads="1"/>
            </p:cNvSpPr>
            <p:nvPr/>
          </p:nvSpPr>
          <p:spPr bwMode="auto">
            <a:xfrm>
              <a:off x="301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3" name="Oval 155"/>
            <p:cNvSpPr>
              <a:spLocks noChangeArrowheads="1"/>
            </p:cNvSpPr>
            <p:nvPr/>
          </p:nvSpPr>
          <p:spPr bwMode="auto">
            <a:xfrm>
              <a:off x="3053" y="406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4" name="Oval 156"/>
            <p:cNvSpPr>
              <a:spLocks noChangeArrowheads="1"/>
            </p:cNvSpPr>
            <p:nvPr/>
          </p:nvSpPr>
          <p:spPr bwMode="auto">
            <a:xfrm>
              <a:off x="3074" y="406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5" name="Oval 157"/>
            <p:cNvSpPr>
              <a:spLocks noChangeArrowheads="1"/>
            </p:cNvSpPr>
            <p:nvPr/>
          </p:nvSpPr>
          <p:spPr bwMode="auto">
            <a:xfrm>
              <a:off x="3095" y="406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6" name="Oval 158"/>
            <p:cNvSpPr>
              <a:spLocks noChangeArrowheads="1"/>
            </p:cNvSpPr>
            <p:nvPr/>
          </p:nvSpPr>
          <p:spPr bwMode="auto">
            <a:xfrm>
              <a:off x="3123" y="406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7" name="Oval 159"/>
            <p:cNvSpPr>
              <a:spLocks noChangeArrowheads="1"/>
            </p:cNvSpPr>
            <p:nvPr/>
          </p:nvSpPr>
          <p:spPr bwMode="auto">
            <a:xfrm>
              <a:off x="3136" y="406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8" name="Oval 160"/>
            <p:cNvSpPr>
              <a:spLocks noChangeArrowheads="1"/>
            </p:cNvSpPr>
            <p:nvPr/>
          </p:nvSpPr>
          <p:spPr bwMode="auto">
            <a:xfrm>
              <a:off x="3164" y="406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29" name="Oval 161"/>
            <p:cNvSpPr>
              <a:spLocks noChangeArrowheads="1"/>
            </p:cNvSpPr>
            <p:nvPr/>
          </p:nvSpPr>
          <p:spPr bwMode="auto">
            <a:xfrm>
              <a:off x="3185" y="406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0" name="Oval 162"/>
            <p:cNvSpPr>
              <a:spLocks noChangeArrowheads="1"/>
            </p:cNvSpPr>
            <p:nvPr/>
          </p:nvSpPr>
          <p:spPr bwMode="auto">
            <a:xfrm>
              <a:off x="3213" y="4074"/>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1" name="Oval 163"/>
            <p:cNvSpPr>
              <a:spLocks noChangeArrowheads="1"/>
            </p:cNvSpPr>
            <p:nvPr/>
          </p:nvSpPr>
          <p:spPr bwMode="auto">
            <a:xfrm>
              <a:off x="3234" y="4074"/>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2" name="Oval 164"/>
            <p:cNvSpPr>
              <a:spLocks noChangeArrowheads="1"/>
            </p:cNvSpPr>
            <p:nvPr/>
          </p:nvSpPr>
          <p:spPr bwMode="auto">
            <a:xfrm>
              <a:off x="3261" y="407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3" name="Oval 165"/>
            <p:cNvSpPr>
              <a:spLocks noChangeArrowheads="1"/>
            </p:cNvSpPr>
            <p:nvPr/>
          </p:nvSpPr>
          <p:spPr bwMode="auto">
            <a:xfrm>
              <a:off x="3379" y="408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4" name="Oval 166"/>
            <p:cNvSpPr>
              <a:spLocks noChangeArrowheads="1"/>
            </p:cNvSpPr>
            <p:nvPr/>
          </p:nvSpPr>
          <p:spPr bwMode="auto">
            <a:xfrm>
              <a:off x="3400" y="408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5" name="Oval 167"/>
            <p:cNvSpPr>
              <a:spLocks noChangeArrowheads="1"/>
            </p:cNvSpPr>
            <p:nvPr/>
          </p:nvSpPr>
          <p:spPr bwMode="auto">
            <a:xfrm>
              <a:off x="3421" y="408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6" name="Oval 168"/>
            <p:cNvSpPr>
              <a:spLocks noChangeArrowheads="1"/>
            </p:cNvSpPr>
            <p:nvPr/>
          </p:nvSpPr>
          <p:spPr bwMode="auto">
            <a:xfrm>
              <a:off x="3449" y="408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7" name="Oval 169"/>
            <p:cNvSpPr>
              <a:spLocks noChangeArrowheads="1"/>
            </p:cNvSpPr>
            <p:nvPr/>
          </p:nvSpPr>
          <p:spPr bwMode="auto">
            <a:xfrm>
              <a:off x="3560" y="4087"/>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8" name="Oval 170"/>
            <p:cNvSpPr>
              <a:spLocks noChangeArrowheads="1"/>
            </p:cNvSpPr>
            <p:nvPr/>
          </p:nvSpPr>
          <p:spPr bwMode="auto">
            <a:xfrm>
              <a:off x="3581" y="4087"/>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39" name="Oval 171"/>
            <p:cNvSpPr>
              <a:spLocks noChangeArrowheads="1"/>
            </p:cNvSpPr>
            <p:nvPr/>
          </p:nvSpPr>
          <p:spPr bwMode="auto">
            <a:xfrm>
              <a:off x="3685" y="4093"/>
              <a:ext cx="34"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0" name="Oval 172"/>
            <p:cNvSpPr>
              <a:spLocks noChangeArrowheads="1"/>
            </p:cNvSpPr>
            <p:nvPr/>
          </p:nvSpPr>
          <p:spPr bwMode="auto">
            <a:xfrm>
              <a:off x="3719" y="4093"/>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1" name="Oval 173"/>
            <p:cNvSpPr>
              <a:spLocks noChangeArrowheads="1"/>
            </p:cNvSpPr>
            <p:nvPr/>
          </p:nvSpPr>
          <p:spPr bwMode="auto">
            <a:xfrm>
              <a:off x="3719" y="4093"/>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2" name="Oval 174"/>
            <p:cNvSpPr>
              <a:spLocks noChangeArrowheads="1"/>
            </p:cNvSpPr>
            <p:nvPr/>
          </p:nvSpPr>
          <p:spPr bwMode="auto">
            <a:xfrm>
              <a:off x="3719" y="4093"/>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3" name="Oval 175"/>
            <p:cNvSpPr>
              <a:spLocks noChangeArrowheads="1"/>
            </p:cNvSpPr>
            <p:nvPr/>
          </p:nvSpPr>
          <p:spPr bwMode="auto">
            <a:xfrm>
              <a:off x="3740" y="4093"/>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4" name="Oval 176"/>
            <p:cNvSpPr>
              <a:spLocks noChangeArrowheads="1"/>
            </p:cNvSpPr>
            <p:nvPr/>
          </p:nvSpPr>
          <p:spPr bwMode="auto">
            <a:xfrm>
              <a:off x="3830" y="408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5" name="Oval 177"/>
            <p:cNvSpPr>
              <a:spLocks noChangeArrowheads="1"/>
            </p:cNvSpPr>
            <p:nvPr/>
          </p:nvSpPr>
          <p:spPr bwMode="auto">
            <a:xfrm>
              <a:off x="3844" y="408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6" name="Oval 178"/>
            <p:cNvSpPr>
              <a:spLocks noChangeArrowheads="1"/>
            </p:cNvSpPr>
            <p:nvPr/>
          </p:nvSpPr>
          <p:spPr bwMode="auto">
            <a:xfrm>
              <a:off x="3865" y="408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7" name="Oval 179"/>
            <p:cNvSpPr>
              <a:spLocks noChangeArrowheads="1"/>
            </p:cNvSpPr>
            <p:nvPr/>
          </p:nvSpPr>
          <p:spPr bwMode="auto">
            <a:xfrm>
              <a:off x="3879" y="408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8" name="Oval 180"/>
            <p:cNvSpPr>
              <a:spLocks noChangeArrowheads="1"/>
            </p:cNvSpPr>
            <p:nvPr/>
          </p:nvSpPr>
          <p:spPr bwMode="auto">
            <a:xfrm>
              <a:off x="3893" y="407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49" name="Oval 181"/>
            <p:cNvSpPr>
              <a:spLocks noChangeArrowheads="1"/>
            </p:cNvSpPr>
            <p:nvPr/>
          </p:nvSpPr>
          <p:spPr bwMode="auto">
            <a:xfrm>
              <a:off x="3921" y="406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0" name="Oval 182"/>
            <p:cNvSpPr>
              <a:spLocks noChangeArrowheads="1"/>
            </p:cNvSpPr>
            <p:nvPr/>
          </p:nvSpPr>
          <p:spPr bwMode="auto">
            <a:xfrm>
              <a:off x="4004" y="404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1" name="Oval 183"/>
            <p:cNvSpPr>
              <a:spLocks noChangeArrowheads="1"/>
            </p:cNvSpPr>
            <p:nvPr/>
          </p:nvSpPr>
          <p:spPr bwMode="auto">
            <a:xfrm>
              <a:off x="4025" y="404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2" name="Oval 184"/>
            <p:cNvSpPr>
              <a:spLocks noChangeArrowheads="1"/>
            </p:cNvSpPr>
            <p:nvPr/>
          </p:nvSpPr>
          <p:spPr bwMode="auto">
            <a:xfrm>
              <a:off x="4046" y="403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3" name="Oval 185"/>
            <p:cNvSpPr>
              <a:spLocks noChangeArrowheads="1"/>
            </p:cNvSpPr>
            <p:nvPr/>
          </p:nvSpPr>
          <p:spPr bwMode="auto">
            <a:xfrm>
              <a:off x="4046" y="403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4" name="Oval 186"/>
            <p:cNvSpPr>
              <a:spLocks noChangeArrowheads="1"/>
            </p:cNvSpPr>
            <p:nvPr/>
          </p:nvSpPr>
          <p:spPr bwMode="auto">
            <a:xfrm>
              <a:off x="4066" y="402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5" name="Oval 187"/>
            <p:cNvSpPr>
              <a:spLocks noChangeArrowheads="1"/>
            </p:cNvSpPr>
            <p:nvPr/>
          </p:nvSpPr>
          <p:spPr bwMode="auto">
            <a:xfrm>
              <a:off x="4094" y="402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6" name="Oval 188"/>
            <p:cNvSpPr>
              <a:spLocks noChangeArrowheads="1"/>
            </p:cNvSpPr>
            <p:nvPr/>
          </p:nvSpPr>
          <p:spPr bwMode="auto">
            <a:xfrm>
              <a:off x="4177" y="399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7" name="Oval 189"/>
            <p:cNvSpPr>
              <a:spLocks noChangeArrowheads="1"/>
            </p:cNvSpPr>
            <p:nvPr/>
          </p:nvSpPr>
          <p:spPr bwMode="auto">
            <a:xfrm>
              <a:off x="4191" y="3984"/>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8" name="Oval 190"/>
            <p:cNvSpPr>
              <a:spLocks noChangeArrowheads="1"/>
            </p:cNvSpPr>
            <p:nvPr/>
          </p:nvSpPr>
          <p:spPr bwMode="auto">
            <a:xfrm>
              <a:off x="4212" y="397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59" name="Oval 191"/>
            <p:cNvSpPr>
              <a:spLocks noChangeArrowheads="1"/>
            </p:cNvSpPr>
            <p:nvPr/>
          </p:nvSpPr>
          <p:spPr bwMode="auto">
            <a:xfrm>
              <a:off x="4219" y="396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0" name="Oval 192"/>
            <p:cNvSpPr>
              <a:spLocks noChangeArrowheads="1"/>
            </p:cNvSpPr>
            <p:nvPr/>
          </p:nvSpPr>
          <p:spPr bwMode="auto">
            <a:xfrm>
              <a:off x="4233" y="395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1" name="Oval 193"/>
            <p:cNvSpPr>
              <a:spLocks noChangeArrowheads="1"/>
            </p:cNvSpPr>
            <p:nvPr/>
          </p:nvSpPr>
          <p:spPr bwMode="auto">
            <a:xfrm>
              <a:off x="4261" y="394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2" name="Oval 194"/>
            <p:cNvSpPr>
              <a:spLocks noChangeArrowheads="1"/>
            </p:cNvSpPr>
            <p:nvPr/>
          </p:nvSpPr>
          <p:spPr bwMode="auto">
            <a:xfrm>
              <a:off x="4337" y="390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3" name="Oval 195"/>
            <p:cNvSpPr>
              <a:spLocks noChangeArrowheads="1"/>
            </p:cNvSpPr>
            <p:nvPr/>
          </p:nvSpPr>
          <p:spPr bwMode="auto">
            <a:xfrm>
              <a:off x="4344" y="389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4" name="Oval 196"/>
            <p:cNvSpPr>
              <a:spLocks noChangeArrowheads="1"/>
            </p:cNvSpPr>
            <p:nvPr/>
          </p:nvSpPr>
          <p:spPr bwMode="auto">
            <a:xfrm>
              <a:off x="4365" y="388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5" name="Oval 197"/>
            <p:cNvSpPr>
              <a:spLocks noChangeArrowheads="1"/>
            </p:cNvSpPr>
            <p:nvPr/>
          </p:nvSpPr>
          <p:spPr bwMode="auto">
            <a:xfrm>
              <a:off x="4372" y="388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6" name="Oval 198"/>
            <p:cNvSpPr>
              <a:spLocks noChangeArrowheads="1"/>
            </p:cNvSpPr>
            <p:nvPr/>
          </p:nvSpPr>
          <p:spPr bwMode="auto">
            <a:xfrm>
              <a:off x="4386" y="386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7" name="Oval 199"/>
            <p:cNvSpPr>
              <a:spLocks noChangeArrowheads="1"/>
            </p:cNvSpPr>
            <p:nvPr/>
          </p:nvSpPr>
          <p:spPr bwMode="auto">
            <a:xfrm>
              <a:off x="4406" y="385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8" name="Oval 200"/>
            <p:cNvSpPr>
              <a:spLocks noChangeArrowheads="1"/>
            </p:cNvSpPr>
            <p:nvPr/>
          </p:nvSpPr>
          <p:spPr bwMode="auto">
            <a:xfrm>
              <a:off x="4476" y="380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69" name="Oval 201"/>
            <p:cNvSpPr>
              <a:spLocks noChangeArrowheads="1"/>
            </p:cNvSpPr>
            <p:nvPr/>
          </p:nvSpPr>
          <p:spPr bwMode="auto">
            <a:xfrm>
              <a:off x="4490" y="379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70" name="Oval 202"/>
            <p:cNvSpPr>
              <a:spLocks noChangeArrowheads="1"/>
            </p:cNvSpPr>
            <p:nvPr/>
          </p:nvSpPr>
          <p:spPr bwMode="auto">
            <a:xfrm>
              <a:off x="4511" y="377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71" name="Oval 203"/>
            <p:cNvSpPr>
              <a:spLocks noChangeArrowheads="1"/>
            </p:cNvSpPr>
            <p:nvPr/>
          </p:nvSpPr>
          <p:spPr bwMode="auto">
            <a:xfrm>
              <a:off x="4517" y="3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grpSp>
      <p:grpSp>
        <p:nvGrpSpPr>
          <p:cNvPr id="212172" name="Group 204"/>
          <p:cNvGrpSpPr>
            <a:grpSpLocks/>
          </p:cNvGrpSpPr>
          <p:nvPr/>
        </p:nvGrpSpPr>
        <p:grpSpPr bwMode="auto">
          <a:xfrm>
            <a:off x="495307" y="1182688"/>
            <a:ext cx="6031523" cy="4875212"/>
            <a:chOff x="943" y="728"/>
            <a:chExt cx="4116" cy="3071"/>
          </a:xfrm>
        </p:grpSpPr>
        <p:sp>
          <p:nvSpPr>
            <p:cNvPr id="212173" name="Oval 205"/>
            <p:cNvSpPr>
              <a:spLocks noChangeArrowheads="1"/>
            </p:cNvSpPr>
            <p:nvPr/>
          </p:nvSpPr>
          <p:spPr bwMode="auto">
            <a:xfrm>
              <a:off x="4531" y="3766"/>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74" name="Oval 206"/>
            <p:cNvSpPr>
              <a:spLocks noChangeArrowheads="1"/>
            </p:cNvSpPr>
            <p:nvPr/>
          </p:nvSpPr>
          <p:spPr bwMode="auto">
            <a:xfrm>
              <a:off x="4552" y="375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75" name="Oval 207"/>
            <p:cNvSpPr>
              <a:spLocks noChangeArrowheads="1"/>
            </p:cNvSpPr>
            <p:nvPr/>
          </p:nvSpPr>
          <p:spPr bwMode="auto">
            <a:xfrm>
              <a:off x="4622" y="369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76" name="Oval 208"/>
            <p:cNvSpPr>
              <a:spLocks noChangeArrowheads="1"/>
            </p:cNvSpPr>
            <p:nvPr/>
          </p:nvSpPr>
          <p:spPr bwMode="auto">
            <a:xfrm>
              <a:off x="4635" y="369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77" name="Oval 209"/>
            <p:cNvSpPr>
              <a:spLocks noChangeArrowheads="1"/>
            </p:cNvSpPr>
            <p:nvPr/>
          </p:nvSpPr>
          <p:spPr bwMode="auto">
            <a:xfrm>
              <a:off x="4649" y="367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78" name="Oval 210"/>
            <p:cNvSpPr>
              <a:spLocks noChangeArrowheads="1"/>
            </p:cNvSpPr>
            <p:nvPr/>
          </p:nvSpPr>
          <p:spPr bwMode="auto">
            <a:xfrm>
              <a:off x="4656" y="366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79" name="Oval 211"/>
            <p:cNvSpPr>
              <a:spLocks noChangeArrowheads="1"/>
            </p:cNvSpPr>
            <p:nvPr/>
          </p:nvSpPr>
          <p:spPr bwMode="auto">
            <a:xfrm>
              <a:off x="4663" y="3657"/>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0" name="Oval 212"/>
            <p:cNvSpPr>
              <a:spLocks noChangeArrowheads="1"/>
            </p:cNvSpPr>
            <p:nvPr/>
          </p:nvSpPr>
          <p:spPr bwMode="auto">
            <a:xfrm>
              <a:off x="4684" y="363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1" name="Oval 213"/>
            <p:cNvSpPr>
              <a:spLocks noChangeArrowheads="1"/>
            </p:cNvSpPr>
            <p:nvPr/>
          </p:nvSpPr>
          <p:spPr bwMode="auto">
            <a:xfrm>
              <a:off x="4740" y="3574"/>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2" name="Oval 214"/>
            <p:cNvSpPr>
              <a:spLocks noChangeArrowheads="1"/>
            </p:cNvSpPr>
            <p:nvPr/>
          </p:nvSpPr>
          <p:spPr bwMode="auto">
            <a:xfrm>
              <a:off x="4753" y="35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3" name="Oval 215"/>
            <p:cNvSpPr>
              <a:spLocks noChangeArrowheads="1"/>
            </p:cNvSpPr>
            <p:nvPr/>
          </p:nvSpPr>
          <p:spPr bwMode="auto">
            <a:xfrm>
              <a:off x="4767" y="35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4" name="Oval 216"/>
            <p:cNvSpPr>
              <a:spLocks noChangeArrowheads="1"/>
            </p:cNvSpPr>
            <p:nvPr/>
          </p:nvSpPr>
          <p:spPr bwMode="auto">
            <a:xfrm>
              <a:off x="4767" y="353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5" name="Oval 217"/>
            <p:cNvSpPr>
              <a:spLocks noChangeArrowheads="1"/>
            </p:cNvSpPr>
            <p:nvPr/>
          </p:nvSpPr>
          <p:spPr bwMode="auto">
            <a:xfrm>
              <a:off x="4781" y="352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6" name="Oval 218"/>
            <p:cNvSpPr>
              <a:spLocks noChangeArrowheads="1"/>
            </p:cNvSpPr>
            <p:nvPr/>
          </p:nvSpPr>
          <p:spPr bwMode="auto">
            <a:xfrm>
              <a:off x="4795" y="350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7" name="Oval 219"/>
            <p:cNvSpPr>
              <a:spLocks noChangeArrowheads="1"/>
            </p:cNvSpPr>
            <p:nvPr/>
          </p:nvSpPr>
          <p:spPr bwMode="auto">
            <a:xfrm>
              <a:off x="4844" y="3433"/>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8" name="Oval 220"/>
            <p:cNvSpPr>
              <a:spLocks noChangeArrowheads="1"/>
            </p:cNvSpPr>
            <p:nvPr/>
          </p:nvSpPr>
          <p:spPr bwMode="auto">
            <a:xfrm>
              <a:off x="4851" y="3420"/>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89" name="Oval 221"/>
            <p:cNvSpPr>
              <a:spLocks noChangeArrowheads="1"/>
            </p:cNvSpPr>
            <p:nvPr/>
          </p:nvSpPr>
          <p:spPr bwMode="auto">
            <a:xfrm>
              <a:off x="4858" y="340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0" name="Oval 222"/>
            <p:cNvSpPr>
              <a:spLocks noChangeArrowheads="1"/>
            </p:cNvSpPr>
            <p:nvPr/>
          </p:nvSpPr>
          <p:spPr bwMode="auto">
            <a:xfrm>
              <a:off x="4864" y="339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1" name="Oval 223"/>
            <p:cNvSpPr>
              <a:spLocks noChangeArrowheads="1"/>
            </p:cNvSpPr>
            <p:nvPr/>
          </p:nvSpPr>
          <p:spPr bwMode="auto">
            <a:xfrm>
              <a:off x="4871" y="338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2" name="Oval 224"/>
            <p:cNvSpPr>
              <a:spLocks noChangeArrowheads="1"/>
            </p:cNvSpPr>
            <p:nvPr/>
          </p:nvSpPr>
          <p:spPr bwMode="auto">
            <a:xfrm>
              <a:off x="4885" y="335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3" name="Oval 225"/>
            <p:cNvSpPr>
              <a:spLocks noChangeArrowheads="1"/>
            </p:cNvSpPr>
            <p:nvPr/>
          </p:nvSpPr>
          <p:spPr bwMode="auto">
            <a:xfrm>
              <a:off x="4920" y="32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4" name="Oval 226"/>
            <p:cNvSpPr>
              <a:spLocks noChangeArrowheads="1"/>
            </p:cNvSpPr>
            <p:nvPr/>
          </p:nvSpPr>
          <p:spPr bwMode="auto">
            <a:xfrm>
              <a:off x="4920" y="326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5" name="Oval 227"/>
            <p:cNvSpPr>
              <a:spLocks noChangeArrowheads="1"/>
            </p:cNvSpPr>
            <p:nvPr/>
          </p:nvSpPr>
          <p:spPr bwMode="auto">
            <a:xfrm>
              <a:off x="4927" y="324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6" name="Oval 228"/>
            <p:cNvSpPr>
              <a:spLocks noChangeArrowheads="1"/>
            </p:cNvSpPr>
            <p:nvPr/>
          </p:nvSpPr>
          <p:spPr bwMode="auto">
            <a:xfrm>
              <a:off x="4934" y="324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7" name="Oval 229"/>
            <p:cNvSpPr>
              <a:spLocks noChangeArrowheads="1"/>
            </p:cNvSpPr>
            <p:nvPr/>
          </p:nvSpPr>
          <p:spPr bwMode="auto">
            <a:xfrm>
              <a:off x="4934" y="322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8" name="Oval 230"/>
            <p:cNvSpPr>
              <a:spLocks noChangeArrowheads="1"/>
            </p:cNvSpPr>
            <p:nvPr/>
          </p:nvSpPr>
          <p:spPr bwMode="auto">
            <a:xfrm>
              <a:off x="4948" y="319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199" name="Oval 231"/>
            <p:cNvSpPr>
              <a:spLocks noChangeArrowheads="1"/>
            </p:cNvSpPr>
            <p:nvPr/>
          </p:nvSpPr>
          <p:spPr bwMode="auto">
            <a:xfrm>
              <a:off x="4969" y="311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0" name="Oval 232"/>
            <p:cNvSpPr>
              <a:spLocks noChangeArrowheads="1"/>
            </p:cNvSpPr>
            <p:nvPr/>
          </p:nvSpPr>
          <p:spPr bwMode="auto">
            <a:xfrm>
              <a:off x="4969" y="310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1" name="Oval 233"/>
            <p:cNvSpPr>
              <a:spLocks noChangeArrowheads="1"/>
            </p:cNvSpPr>
            <p:nvPr/>
          </p:nvSpPr>
          <p:spPr bwMode="auto">
            <a:xfrm>
              <a:off x="4975" y="308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2" name="Oval 234"/>
            <p:cNvSpPr>
              <a:spLocks noChangeArrowheads="1"/>
            </p:cNvSpPr>
            <p:nvPr/>
          </p:nvSpPr>
          <p:spPr bwMode="auto">
            <a:xfrm>
              <a:off x="4982" y="302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3" name="Oval 235"/>
            <p:cNvSpPr>
              <a:spLocks noChangeArrowheads="1"/>
            </p:cNvSpPr>
            <p:nvPr/>
          </p:nvSpPr>
          <p:spPr bwMode="auto">
            <a:xfrm>
              <a:off x="4982" y="302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4" name="Oval 236"/>
            <p:cNvSpPr>
              <a:spLocks noChangeArrowheads="1"/>
            </p:cNvSpPr>
            <p:nvPr/>
          </p:nvSpPr>
          <p:spPr bwMode="auto">
            <a:xfrm>
              <a:off x="4989" y="2971"/>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5" name="Oval 237"/>
            <p:cNvSpPr>
              <a:spLocks noChangeArrowheads="1"/>
            </p:cNvSpPr>
            <p:nvPr/>
          </p:nvSpPr>
          <p:spPr bwMode="auto">
            <a:xfrm>
              <a:off x="4989" y="2971"/>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6" name="Oval 238"/>
            <p:cNvSpPr>
              <a:spLocks noChangeArrowheads="1"/>
            </p:cNvSpPr>
            <p:nvPr/>
          </p:nvSpPr>
          <p:spPr bwMode="auto">
            <a:xfrm>
              <a:off x="5010" y="286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7" name="Oval 239"/>
            <p:cNvSpPr>
              <a:spLocks noChangeArrowheads="1"/>
            </p:cNvSpPr>
            <p:nvPr/>
          </p:nvSpPr>
          <p:spPr bwMode="auto">
            <a:xfrm>
              <a:off x="5010" y="285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8" name="Oval 240"/>
            <p:cNvSpPr>
              <a:spLocks noChangeArrowheads="1"/>
            </p:cNvSpPr>
            <p:nvPr/>
          </p:nvSpPr>
          <p:spPr bwMode="auto">
            <a:xfrm>
              <a:off x="5017" y="283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09" name="Oval 241"/>
            <p:cNvSpPr>
              <a:spLocks noChangeArrowheads="1"/>
            </p:cNvSpPr>
            <p:nvPr/>
          </p:nvSpPr>
          <p:spPr bwMode="auto">
            <a:xfrm>
              <a:off x="5024" y="2753"/>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0" name="Oval 242"/>
            <p:cNvSpPr>
              <a:spLocks noChangeArrowheads="1"/>
            </p:cNvSpPr>
            <p:nvPr/>
          </p:nvSpPr>
          <p:spPr bwMode="auto">
            <a:xfrm>
              <a:off x="5024" y="259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1" name="Oval 243"/>
            <p:cNvSpPr>
              <a:spLocks noChangeArrowheads="1"/>
            </p:cNvSpPr>
            <p:nvPr/>
          </p:nvSpPr>
          <p:spPr bwMode="auto">
            <a:xfrm>
              <a:off x="5024" y="257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2" name="Oval 244"/>
            <p:cNvSpPr>
              <a:spLocks noChangeArrowheads="1"/>
            </p:cNvSpPr>
            <p:nvPr/>
          </p:nvSpPr>
          <p:spPr bwMode="auto">
            <a:xfrm>
              <a:off x="5024" y="25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3" name="Oval 245"/>
            <p:cNvSpPr>
              <a:spLocks noChangeArrowheads="1"/>
            </p:cNvSpPr>
            <p:nvPr/>
          </p:nvSpPr>
          <p:spPr bwMode="auto">
            <a:xfrm>
              <a:off x="5024" y="25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4" name="Oval 246"/>
            <p:cNvSpPr>
              <a:spLocks noChangeArrowheads="1"/>
            </p:cNvSpPr>
            <p:nvPr/>
          </p:nvSpPr>
          <p:spPr bwMode="auto">
            <a:xfrm>
              <a:off x="5024" y="240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5" name="Oval 247"/>
            <p:cNvSpPr>
              <a:spLocks noChangeArrowheads="1"/>
            </p:cNvSpPr>
            <p:nvPr/>
          </p:nvSpPr>
          <p:spPr bwMode="auto">
            <a:xfrm>
              <a:off x="5024" y="240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6" name="Oval 248"/>
            <p:cNvSpPr>
              <a:spLocks noChangeArrowheads="1"/>
            </p:cNvSpPr>
            <p:nvPr/>
          </p:nvSpPr>
          <p:spPr bwMode="auto">
            <a:xfrm>
              <a:off x="5024" y="240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7" name="Oval 249"/>
            <p:cNvSpPr>
              <a:spLocks noChangeArrowheads="1"/>
            </p:cNvSpPr>
            <p:nvPr/>
          </p:nvSpPr>
          <p:spPr bwMode="auto">
            <a:xfrm>
              <a:off x="5024" y="22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8" name="Oval 250"/>
            <p:cNvSpPr>
              <a:spLocks noChangeArrowheads="1"/>
            </p:cNvSpPr>
            <p:nvPr/>
          </p:nvSpPr>
          <p:spPr bwMode="auto">
            <a:xfrm>
              <a:off x="5024" y="226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19" name="Oval 251"/>
            <p:cNvSpPr>
              <a:spLocks noChangeArrowheads="1"/>
            </p:cNvSpPr>
            <p:nvPr/>
          </p:nvSpPr>
          <p:spPr bwMode="auto">
            <a:xfrm>
              <a:off x="5024" y="224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0" name="Oval 252"/>
            <p:cNvSpPr>
              <a:spLocks noChangeArrowheads="1"/>
            </p:cNvSpPr>
            <p:nvPr/>
          </p:nvSpPr>
          <p:spPr bwMode="auto">
            <a:xfrm>
              <a:off x="5024" y="222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1" name="Oval 253"/>
            <p:cNvSpPr>
              <a:spLocks noChangeArrowheads="1"/>
            </p:cNvSpPr>
            <p:nvPr/>
          </p:nvSpPr>
          <p:spPr bwMode="auto">
            <a:xfrm>
              <a:off x="5024" y="2067"/>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2" name="Oval 254"/>
            <p:cNvSpPr>
              <a:spLocks noChangeArrowheads="1"/>
            </p:cNvSpPr>
            <p:nvPr/>
          </p:nvSpPr>
          <p:spPr bwMode="auto">
            <a:xfrm>
              <a:off x="5017" y="198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3" name="Oval 255"/>
            <p:cNvSpPr>
              <a:spLocks noChangeArrowheads="1"/>
            </p:cNvSpPr>
            <p:nvPr/>
          </p:nvSpPr>
          <p:spPr bwMode="auto">
            <a:xfrm>
              <a:off x="5010" y="197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4" name="Oval 256"/>
            <p:cNvSpPr>
              <a:spLocks noChangeArrowheads="1"/>
            </p:cNvSpPr>
            <p:nvPr/>
          </p:nvSpPr>
          <p:spPr bwMode="auto">
            <a:xfrm>
              <a:off x="5010" y="195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5" name="Oval 257"/>
            <p:cNvSpPr>
              <a:spLocks noChangeArrowheads="1"/>
            </p:cNvSpPr>
            <p:nvPr/>
          </p:nvSpPr>
          <p:spPr bwMode="auto">
            <a:xfrm>
              <a:off x="4989" y="1849"/>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6" name="Oval 258"/>
            <p:cNvSpPr>
              <a:spLocks noChangeArrowheads="1"/>
            </p:cNvSpPr>
            <p:nvPr/>
          </p:nvSpPr>
          <p:spPr bwMode="auto">
            <a:xfrm>
              <a:off x="4989" y="1849"/>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7" name="Oval 259"/>
            <p:cNvSpPr>
              <a:spLocks noChangeArrowheads="1"/>
            </p:cNvSpPr>
            <p:nvPr/>
          </p:nvSpPr>
          <p:spPr bwMode="auto">
            <a:xfrm>
              <a:off x="4982" y="179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8" name="Oval 260"/>
            <p:cNvSpPr>
              <a:spLocks noChangeArrowheads="1"/>
            </p:cNvSpPr>
            <p:nvPr/>
          </p:nvSpPr>
          <p:spPr bwMode="auto">
            <a:xfrm>
              <a:off x="4982" y="179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29" name="Oval 261"/>
            <p:cNvSpPr>
              <a:spLocks noChangeArrowheads="1"/>
            </p:cNvSpPr>
            <p:nvPr/>
          </p:nvSpPr>
          <p:spPr bwMode="auto">
            <a:xfrm>
              <a:off x="4975" y="173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0" name="Oval 262"/>
            <p:cNvSpPr>
              <a:spLocks noChangeArrowheads="1"/>
            </p:cNvSpPr>
            <p:nvPr/>
          </p:nvSpPr>
          <p:spPr bwMode="auto">
            <a:xfrm>
              <a:off x="4969" y="171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1" name="Oval 263"/>
            <p:cNvSpPr>
              <a:spLocks noChangeArrowheads="1"/>
            </p:cNvSpPr>
            <p:nvPr/>
          </p:nvSpPr>
          <p:spPr bwMode="auto">
            <a:xfrm>
              <a:off x="4969" y="170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2" name="Oval 264"/>
            <p:cNvSpPr>
              <a:spLocks noChangeArrowheads="1"/>
            </p:cNvSpPr>
            <p:nvPr/>
          </p:nvSpPr>
          <p:spPr bwMode="auto">
            <a:xfrm>
              <a:off x="4948" y="162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3" name="Oval 265"/>
            <p:cNvSpPr>
              <a:spLocks noChangeArrowheads="1"/>
            </p:cNvSpPr>
            <p:nvPr/>
          </p:nvSpPr>
          <p:spPr bwMode="auto">
            <a:xfrm>
              <a:off x="4934" y="159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4" name="Oval 266"/>
            <p:cNvSpPr>
              <a:spLocks noChangeArrowheads="1"/>
            </p:cNvSpPr>
            <p:nvPr/>
          </p:nvSpPr>
          <p:spPr bwMode="auto">
            <a:xfrm>
              <a:off x="4934" y="158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5" name="Oval 267"/>
            <p:cNvSpPr>
              <a:spLocks noChangeArrowheads="1"/>
            </p:cNvSpPr>
            <p:nvPr/>
          </p:nvSpPr>
          <p:spPr bwMode="auto">
            <a:xfrm>
              <a:off x="4927" y="157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6" name="Oval 268"/>
            <p:cNvSpPr>
              <a:spLocks noChangeArrowheads="1"/>
            </p:cNvSpPr>
            <p:nvPr/>
          </p:nvSpPr>
          <p:spPr bwMode="auto">
            <a:xfrm>
              <a:off x="4920" y="155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7" name="Oval 269"/>
            <p:cNvSpPr>
              <a:spLocks noChangeArrowheads="1"/>
            </p:cNvSpPr>
            <p:nvPr/>
          </p:nvSpPr>
          <p:spPr bwMode="auto">
            <a:xfrm>
              <a:off x="4920" y="15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8" name="Oval 270"/>
            <p:cNvSpPr>
              <a:spLocks noChangeArrowheads="1"/>
            </p:cNvSpPr>
            <p:nvPr/>
          </p:nvSpPr>
          <p:spPr bwMode="auto">
            <a:xfrm>
              <a:off x="4885" y="146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39" name="Oval 271"/>
            <p:cNvSpPr>
              <a:spLocks noChangeArrowheads="1"/>
            </p:cNvSpPr>
            <p:nvPr/>
          </p:nvSpPr>
          <p:spPr bwMode="auto">
            <a:xfrm>
              <a:off x="4871" y="143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0" name="Oval 272"/>
            <p:cNvSpPr>
              <a:spLocks noChangeArrowheads="1"/>
            </p:cNvSpPr>
            <p:nvPr/>
          </p:nvSpPr>
          <p:spPr bwMode="auto">
            <a:xfrm>
              <a:off x="4864" y="142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1" name="Oval 273"/>
            <p:cNvSpPr>
              <a:spLocks noChangeArrowheads="1"/>
            </p:cNvSpPr>
            <p:nvPr/>
          </p:nvSpPr>
          <p:spPr bwMode="auto">
            <a:xfrm>
              <a:off x="4858" y="1420"/>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2" name="Oval 274"/>
            <p:cNvSpPr>
              <a:spLocks noChangeArrowheads="1"/>
            </p:cNvSpPr>
            <p:nvPr/>
          </p:nvSpPr>
          <p:spPr bwMode="auto">
            <a:xfrm>
              <a:off x="4851" y="140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3" name="Oval 275"/>
            <p:cNvSpPr>
              <a:spLocks noChangeArrowheads="1"/>
            </p:cNvSpPr>
            <p:nvPr/>
          </p:nvSpPr>
          <p:spPr bwMode="auto">
            <a:xfrm>
              <a:off x="4844" y="138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4" name="Oval 276"/>
            <p:cNvSpPr>
              <a:spLocks noChangeArrowheads="1"/>
            </p:cNvSpPr>
            <p:nvPr/>
          </p:nvSpPr>
          <p:spPr bwMode="auto">
            <a:xfrm>
              <a:off x="4795" y="131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5" name="Oval 277"/>
            <p:cNvSpPr>
              <a:spLocks noChangeArrowheads="1"/>
            </p:cNvSpPr>
            <p:nvPr/>
          </p:nvSpPr>
          <p:spPr bwMode="auto">
            <a:xfrm>
              <a:off x="4781" y="129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6" name="Oval 278"/>
            <p:cNvSpPr>
              <a:spLocks noChangeArrowheads="1"/>
            </p:cNvSpPr>
            <p:nvPr/>
          </p:nvSpPr>
          <p:spPr bwMode="auto">
            <a:xfrm>
              <a:off x="4767" y="128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7" name="Oval 279"/>
            <p:cNvSpPr>
              <a:spLocks noChangeArrowheads="1"/>
            </p:cNvSpPr>
            <p:nvPr/>
          </p:nvSpPr>
          <p:spPr bwMode="auto">
            <a:xfrm>
              <a:off x="4767" y="1272"/>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8" name="Oval 280"/>
            <p:cNvSpPr>
              <a:spLocks noChangeArrowheads="1"/>
            </p:cNvSpPr>
            <p:nvPr/>
          </p:nvSpPr>
          <p:spPr bwMode="auto">
            <a:xfrm>
              <a:off x="4753" y="126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49" name="Oval 281"/>
            <p:cNvSpPr>
              <a:spLocks noChangeArrowheads="1"/>
            </p:cNvSpPr>
            <p:nvPr/>
          </p:nvSpPr>
          <p:spPr bwMode="auto">
            <a:xfrm>
              <a:off x="4740" y="1247"/>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0" name="Oval 282"/>
            <p:cNvSpPr>
              <a:spLocks noChangeArrowheads="1"/>
            </p:cNvSpPr>
            <p:nvPr/>
          </p:nvSpPr>
          <p:spPr bwMode="auto">
            <a:xfrm>
              <a:off x="4684" y="118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1" name="Oval 283"/>
            <p:cNvSpPr>
              <a:spLocks noChangeArrowheads="1"/>
            </p:cNvSpPr>
            <p:nvPr/>
          </p:nvSpPr>
          <p:spPr bwMode="auto">
            <a:xfrm>
              <a:off x="4663" y="1163"/>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2" name="Oval 284"/>
            <p:cNvSpPr>
              <a:spLocks noChangeArrowheads="1"/>
            </p:cNvSpPr>
            <p:nvPr/>
          </p:nvSpPr>
          <p:spPr bwMode="auto">
            <a:xfrm>
              <a:off x="4656" y="115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3" name="Oval 285"/>
            <p:cNvSpPr>
              <a:spLocks noChangeArrowheads="1"/>
            </p:cNvSpPr>
            <p:nvPr/>
          </p:nvSpPr>
          <p:spPr bwMode="auto">
            <a:xfrm>
              <a:off x="4649" y="115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4" name="Oval 286"/>
            <p:cNvSpPr>
              <a:spLocks noChangeArrowheads="1"/>
            </p:cNvSpPr>
            <p:nvPr/>
          </p:nvSpPr>
          <p:spPr bwMode="auto">
            <a:xfrm>
              <a:off x="4635" y="113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5" name="Oval 287"/>
            <p:cNvSpPr>
              <a:spLocks noChangeArrowheads="1"/>
            </p:cNvSpPr>
            <p:nvPr/>
          </p:nvSpPr>
          <p:spPr bwMode="auto">
            <a:xfrm>
              <a:off x="4622" y="112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6" name="Oval 288"/>
            <p:cNvSpPr>
              <a:spLocks noChangeArrowheads="1"/>
            </p:cNvSpPr>
            <p:nvPr/>
          </p:nvSpPr>
          <p:spPr bwMode="auto">
            <a:xfrm>
              <a:off x="4552" y="106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7" name="Oval 289"/>
            <p:cNvSpPr>
              <a:spLocks noChangeArrowheads="1"/>
            </p:cNvSpPr>
            <p:nvPr/>
          </p:nvSpPr>
          <p:spPr bwMode="auto">
            <a:xfrm>
              <a:off x="4531" y="1054"/>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8" name="Oval 290"/>
            <p:cNvSpPr>
              <a:spLocks noChangeArrowheads="1"/>
            </p:cNvSpPr>
            <p:nvPr/>
          </p:nvSpPr>
          <p:spPr bwMode="auto">
            <a:xfrm>
              <a:off x="4517" y="10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59" name="Oval 291"/>
            <p:cNvSpPr>
              <a:spLocks noChangeArrowheads="1"/>
            </p:cNvSpPr>
            <p:nvPr/>
          </p:nvSpPr>
          <p:spPr bwMode="auto">
            <a:xfrm>
              <a:off x="4511" y="103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0" name="Oval 292"/>
            <p:cNvSpPr>
              <a:spLocks noChangeArrowheads="1"/>
            </p:cNvSpPr>
            <p:nvPr/>
          </p:nvSpPr>
          <p:spPr bwMode="auto">
            <a:xfrm>
              <a:off x="4490" y="102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1" name="Oval 293"/>
            <p:cNvSpPr>
              <a:spLocks noChangeArrowheads="1"/>
            </p:cNvSpPr>
            <p:nvPr/>
          </p:nvSpPr>
          <p:spPr bwMode="auto">
            <a:xfrm>
              <a:off x="4476" y="101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2" name="Oval 294"/>
            <p:cNvSpPr>
              <a:spLocks noChangeArrowheads="1"/>
            </p:cNvSpPr>
            <p:nvPr/>
          </p:nvSpPr>
          <p:spPr bwMode="auto">
            <a:xfrm>
              <a:off x="4406" y="96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3" name="Oval 295"/>
            <p:cNvSpPr>
              <a:spLocks noChangeArrowheads="1"/>
            </p:cNvSpPr>
            <p:nvPr/>
          </p:nvSpPr>
          <p:spPr bwMode="auto">
            <a:xfrm>
              <a:off x="4386" y="95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4" name="Oval 296"/>
            <p:cNvSpPr>
              <a:spLocks noChangeArrowheads="1"/>
            </p:cNvSpPr>
            <p:nvPr/>
          </p:nvSpPr>
          <p:spPr bwMode="auto">
            <a:xfrm>
              <a:off x="4372" y="93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5" name="Oval 297"/>
            <p:cNvSpPr>
              <a:spLocks noChangeArrowheads="1"/>
            </p:cNvSpPr>
            <p:nvPr/>
          </p:nvSpPr>
          <p:spPr bwMode="auto">
            <a:xfrm>
              <a:off x="4365" y="93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6" name="Oval 298"/>
            <p:cNvSpPr>
              <a:spLocks noChangeArrowheads="1"/>
            </p:cNvSpPr>
            <p:nvPr/>
          </p:nvSpPr>
          <p:spPr bwMode="auto">
            <a:xfrm>
              <a:off x="4344" y="92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7" name="Oval 299"/>
            <p:cNvSpPr>
              <a:spLocks noChangeArrowheads="1"/>
            </p:cNvSpPr>
            <p:nvPr/>
          </p:nvSpPr>
          <p:spPr bwMode="auto">
            <a:xfrm>
              <a:off x="4337" y="913"/>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8" name="Oval 300"/>
            <p:cNvSpPr>
              <a:spLocks noChangeArrowheads="1"/>
            </p:cNvSpPr>
            <p:nvPr/>
          </p:nvSpPr>
          <p:spPr bwMode="auto">
            <a:xfrm>
              <a:off x="4261" y="87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69" name="Oval 301"/>
            <p:cNvSpPr>
              <a:spLocks noChangeArrowheads="1"/>
            </p:cNvSpPr>
            <p:nvPr/>
          </p:nvSpPr>
          <p:spPr bwMode="auto">
            <a:xfrm>
              <a:off x="4233" y="86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0" name="Oval 302"/>
            <p:cNvSpPr>
              <a:spLocks noChangeArrowheads="1"/>
            </p:cNvSpPr>
            <p:nvPr/>
          </p:nvSpPr>
          <p:spPr bwMode="auto">
            <a:xfrm>
              <a:off x="4219" y="84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1" name="Oval 303"/>
            <p:cNvSpPr>
              <a:spLocks noChangeArrowheads="1"/>
            </p:cNvSpPr>
            <p:nvPr/>
          </p:nvSpPr>
          <p:spPr bwMode="auto">
            <a:xfrm>
              <a:off x="4212" y="84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2" name="Oval 304"/>
            <p:cNvSpPr>
              <a:spLocks noChangeArrowheads="1"/>
            </p:cNvSpPr>
            <p:nvPr/>
          </p:nvSpPr>
          <p:spPr bwMode="auto">
            <a:xfrm>
              <a:off x="4191" y="83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3" name="Oval 305"/>
            <p:cNvSpPr>
              <a:spLocks noChangeArrowheads="1"/>
            </p:cNvSpPr>
            <p:nvPr/>
          </p:nvSpPr>
          <p:spPr bwMode="auto">
            <a:xfrm>
              <a:off x="4177" y="83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4" name="Oval 306"/>
            <p:cNvSpPr>
              <a:spLocks noChangeArrowheads="1"/>
            </p:cNvSpPr>
            <p:nvPr/>
          </p:nvSpPr>
          <p:spPr bwMode="auto">
            <a:xfrm>
              <a:off x="4094" y="79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5" name="Oval 307"/>
            <p:cNvSpPr>
              <a:spLocks noChangeArrowheads="1"/>
            </p:cNvSpPr>
            <p:nvPr/>
          </p:nvSpPr>
          <p:spPr bwMode="auto">
            <a:xfrm>
              <a:off x="4066" y="79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6" name="Oval 308"/>
            <p:cNvSpPr>
              <a:spLocks noChangeArrowheads="1"/>
            </p:cNvSpPr>
            <p:nvPr/>
          </p:nvSpPr>
          <p:spPr bwMode="auto">
            <a:xfrm>
              <a:off x="4046" y="78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7" name="Oval 309"/>
            <p:cNvSpPr>
              <a:spLocks noChangeArrowheads="1"/>
            </p:cNvSpPr>
            <p:nvPr/>
          </p:nvSpPr>
          <p:spPr bwMode="auto">
            <a:xfrm>
              <a:off x="4046" y="78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8" name="Oval 310"/>
            <p:cNvSpPr>
              <a:spLocks noChangeArrowheads="1"/>
            </p:cNvSpPr>
            <p:nvPr/>
          </p:nvSpPr>
          <p:spPr bwMode="auto">
            <a:xfrm>
              <a:off x="4025" y="77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79" name="Oval 311"/>
            <p:cNvSpPr>
              <a:spLocks noChangeArrowheads="1"/>
            </p:cNvSpPr>
            <p:nvPr/>
          </p:nvSpPr>
          <p:spPr bwMode="auto">
            <a:xfrm>
              <a:off x="4004" y="77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0" name="Oval 312"/>
            <p:cNvSpPr>
              <a:spLocks noChangeArrowheads="1"/>
            </p:cNvSpPr>
            <p:nvPr/>
          </p:nvSpPr>
          <p:spPr bwMode="auto">
            <a:xfrm>
              <a:off x="3921" y="753"/>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1" name="Oval 313"/>
            <p:cNvSpPr>
              <a:spLocks noChangeArrowheads="1"/>
            </p:cNvSpPr>
            <p:nvPr/>
          </p:nvSpPr>
          <p:spPr bwMode="auto">
            <a:xfrm>
              <a:off x="3893" y="74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2" name="Oval 314"/>
            <p:cNvSpPr>
              <a:spLocks noChangeArrowheads="1"/>
            </p:cNvSpPr>
            <p:nvPr/>
          </p:nvSpPr>
          <p:spPr bwMode="auto">
            <a:xfrm>
              <a:off x="3879" y="74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3" name="Oval 315"/>
            <p:cNvSpPr>
              <a:spLocks noChangeArrowheads="1"/>
            </p:cNvSpPr>
            <p:nvPr/>
          </p:nvSpPr>
          <p:spPr bwMode="auto">
            <a:xfrm>
              <a:off x="3865" y="74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4" name="Oval 316"/>
            <p:cNvSpPr>
              <a:spLocks noChangeArrowheads="1"/>
            </p:cNvSpPr>
            <p:nvPr/>
          </p:nvSpPr>
          <p:spPr bwMode="auto">
            <a:xfrm>
              <a:off x="3844" y="74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5" name="Oval 317"/>
            <p:cNvSpPr>
              <a:spLocks noChangeArrowheads="1"/>
            </p:cNvSpPr>
            <p:nvPr/>
          </p:nvSpPr>
          <p:spPr bwMode="auto">
            <a:xfrm>
              <a:off x="3830" y="73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6" name="Oval 318"/>
            <p:cNvSpPr>
              <a:spLocks noChangeArrowheads="1"/>
            </p:cNvSpPr>
            <p:nvPr/>
          </p:nvSpPr>
          <p:spPr bwMode="auto">
            <a:xfrm>
              <a:off x="3740" y="7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7" name="Oval 319"/>
            <p:cNvSpPr>
              <a:spLocks noChangeArrowheads="1"/>
            </p:cNvSpPr>
            <p:nvPr/>
          </p:nvSpPr>
          <p:spPr bwMode="auto">
            <a:xfrm>
              <a:off x="3719" y="7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8" name="Oval 320"/>
            <p:cNvSpPr>
              <a:spLocks noChangeArrowheads="1"/>
            </p:cNvSpPr>
            <p:nvPr/>
          </p:nvSpPr>
          <p:spPr bwMode="auto">
            <a:xfrm>
              <a:off x="3719" y="7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89" name="Oval 321"/>
            <p:cNvSpPr>
              <a:spLocks noChangeArrowheads="1"/>
            </p:cNvSpPr>
            <p:nvPr/>
          </p:nvSpPr>
          <p:spPr bwMode="auto">
            <a:xfrm>
              <a:off x="3699" y="72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0" name="Oval 322"/>
            <p:cNvSpPr>
              <a:spLocks noChangeArrowheads="1"/>
            </p:cNvSpPr>
            <p:nvPr/>
          </p:nvSpPr>
          <p:spPr bwMode="auto">
            <a:xfrm>
              <a:off x="3699" y="72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1" name="Oval 323"/>
            <p:cNvSpPr>
              <a:spLocks noChangeArrowheads="1"/>
            </p:cNvSpPr>
            <p:nvPr/>
          </p:nvSpPr>
          <p:spPr bwMode="auto">
            <a:xfrm>
              <a:off x="3685" y="72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2" name="Oval 324"/>
            <p:cNvSpPr>
              <a:spLocks noChangeArrowheads="1"/>
            </p:cNvSpPr>
            <p:nvPr/>
          </p:nvSpPr>
          <p:spPr bwMode="auto">
            <a:xfrm>
              <a:off x="3657" y="7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3" name="Oval 325"/>
            <p:cNvSpPr>
              <a:spLocks noChangeArrowheads="1"/>
            </p:cNvSpPr>
            <p:nvPr/>
          </p:nvSpPr>
          <p:spPr bwMode="auto">
            <a:xfrm>
              <a:off x="3449" y="72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4" name="Oval 326"/>
            <p:cNvSpPr>
              <a:spLocks noChangeArrowheads="1"/>
            </p:cNvSpPr>
            <p:nvPr/>
          </p:nvSpPr>
          <p:spPr bwMode="auto">
            <a:xfrm>
              <a:off x="3428" y="7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5" name="Oval 327"/>
            <p:cNvSpPr>
              <a:spLocks noChangeArrowheads="1"/>
            </p:cNvSpPr>
            <p:nvPr/>
          </p:nvSpPr>
          <p:spPr bwMode="auto">
            <a:xfrm>
              <a:off x="3213" y="72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6" name="Oval 328"/>
            <p:cNvSpPr>
              <a:spLocks noChangeArrowheads="1"/>
            </p:cNvSpPr>
            <p:nvPr/>
          </p:nvSpPr>
          <p:spPr bwMode="auto">
            <a:xfrm>
              <a:off x="3192" y="7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7" name="Oval 329"/>
            <p:cNvSpPr>
              <a:spLocks noChangeArrowheads="1"/>
            </p:cNvSpPr>
            <p:nvPr/>
          </p:nvSpPr>
          <p:spPr bwMode="auto">
            <a:xfrm>
              <a:off x="3178" y="7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8" name="Oval 330"/>
            <p:cNvSpPr>
              <a:spLocks noChangeArrowheads="1"/>
            </p:cNvSpPr>
            <p:nvPr/>
          </p:nvSpPr>
          <p:spPr bwMode="auto">
            <a:xfrm>
              <a:off x="3178" y="7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299" name="Oval 331"/>
            <p:cNvSpPr>
              <a:spLocks noChangeArrowheads="1"/>
            </p:cNvSpPr>
            <p:nvPr/>
          </p:nvSpPr>
          <p:spPr bwMode="auto">
            <a:xfrm>
              <a:off x="3095" y="734"/>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0" name="Oval 332"/>
            <p:cNvSpPr>
              <a:spLocks noChangeArrowheads="1"/>
            </p:cNvSpPr>
            <p:nvPr/>
          </p:nvSpPr>
          <p:spPr bwMode="auto">
            <a:xfrm>
              <a:off x="2949" y="75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1" name="Oval 333"/>
            <p:cNvSpPr>
              <a:spLocks noChangeArrowheads="1"/>
            </p:cNvSpPr>
            <p:nvPr/>
          </p:nvSpPr>
          <p:spPr bwMode="auto">
            <a:xfrm>
              <a:off x="2845" y="76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2" name="Oval 334"/>
            <p:cNvSpPr>
              <a:spLocks noChangeArrowheads="1"/>
            </p:cNvSpPr>
            <p:nvPr/>
          </p:nvSpPr>
          <p:spPr bwMode="auto">
            <a:xfrm>
              <a:off x="2817" y="77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3" name="Oval 335"/>
            <p:cNvSpPr>
              <a:spLocks noChangeArrowheads="1"/>
            </p:cNvSpPr>
            <p:nvPr/>
          </p:nvSpPr>
          <p:spPr bwMode="auto">
            <a:xfrm>
              <a:off x="2803" y="77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4" name="Oval 336"/>
            <p:cNvSpPr>
              <a:spLocks noChangeArrowheads="1"/>
            </p:cNvSpPr>
            <p:nvPr/>
          </p:nvSpPr>
          <p:spPr bwMode="auto">
            <a:xfrm>
              <a:off x="2727" y="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5" name="Oval 337"/>
            <p:cNvSpPr>
              <a:spLocks noChangeArrowheads="1"/>
            </p:cNvSpPr>
            <p:nvPr/>
          </p:nvSpPr>
          <p:spPr bwMode="auto">
            <a:xfrm>
              <a:off x="2727" y="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6" name="Oval 338"/>
            <p:cNvSpPr>
              <a:spLocks noChangeArrowheads="1"/>
            </p:cNvSpPr>
            <p:nvPr/>
          </p:nvSpPr>
          <p:spPr bwMode="auto">
            <a:xfrm>
              <a:off x="2664" y="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7" name="Oval 339"/>
            <p:cNvSpPr>
              <a:spLocks noChangeArrowheads="1"/>
            </p:cNvSpPr>
            <p:nvPr/>
          </p:nvSpPr>
          <p:spPr bwMode="auto">
            <a:xfrm>
              <a:off x="2637" y="77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8" name="Oval 340"/>
            <p:cNvSpPr>
              <a:spLocks noChangeArrowheads="1"/>
            </p:cNvSpPr>
            <p:nvPr/>
          </p:nvSpPr>
          <p:spPr bwMode="auto">
            <a:xfrm>
              <a:off x="2429" y="77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09" name="Oval 341"/>
            <p:cNvSpPr>
              <a:spLocks noChangeArrowheads="1"/>
            </p:cNvSpPr>
            <p:nvPr/>
          </p:nvSpPr>
          <p:spPr bwMode="auto">
            <a:xfrm>
              <a:off x="2408" y="77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0" name="Oval 342"/>
            <p:cNvSpPr>
              <a:spLocks noChangeArrowheads="1"/>
            </p:cNvSpPr>
            <p:nvPr/>
          </p:nvSpPr>
          <p:spPr bwMode="auto">
            <a:xfrm>
              <a:off x="2193" y="77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1" name="Oval 343"/>
            <p:cNvSpPr>
              <a:spLocks noChangeArrowheads="1"/>
            </p:cNvSpPr>
            <p:nvPr/>
          </p:nvSpPr>
          <p:spPr bwMode="auto">
            <a:xfrm>
              <a:off x="2172" y="77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2" name="Oval 344"/>
            <p:cNvSpPr>
              <a:spLocks noChangeArrowheads="1"/>
            </p:cNvSpPr>
            <p:nvPr/>
          </p:nvSpPr>
          <p:spPr bwMode="auto">
            <a:xfrm>
              <a:off x="2158" y="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3" name="Oval 345"/>
            <p:cNvSpPr>
              <a:spLocks noChangeArrowheads="1"/>
            </p:cNvSpPr>
            <p:nvPr/>
          </p:nvSpPr>
          <p:spPr bwMode="auto">
            <a:xfrm>
              <a:off x="2158" y="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4" name="Oval 346"/>
            <p:cNvSpPr>
              <a:spLocks noChangeArrowheads="1"/>
            </p:cNvSpPr>
            <p:nvPr/>
          </p:nvSpPr>
          <p:spPr bwMode="auto">
            <a:xfrm>
              <a:off x="2130" y="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5" name="Oval 347"/>
            <p:cNvSpPr>
              <a:spLocks noChangeArrowheads="1"/>
            </p:cNvSpPr>
            <p:nvPr/>
          </p:nvSpPr>
          <p:spPr bwMode="auto">
            <a:xfrm>
              <a:off x="2130" y="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6" name="Oval 348"/>
            <p:cNvSpPr>
              <a:spLocks noChangeArrowheads="1"/>
            </p:cNvSpPr>
            <p:nvPr/>
          </p:nvSpPr>
          <p:spPr bwMode="auto">
            <a:xfrm>
              <a:off x="2109" y="7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7" name="Oval 349"/>
            <p:cNvSpPr>
              <a:spLocks noChangeArrowheads="1"/>
            </p:cNvSpPr>
            <p:nvPr/>
          </p:nvSpPr>
          <p:spPr bwMode="auto">
            <a:xfrm>
              <a:off x="2033" y="78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8" name="Oval 350"/>
            <p:cNvSpPr>
              <a:spLocks noChangeArrowheads="1"/>
            </p:cNvSpPr>
            <p:nvPr/>
          </p:nvSpPr>
          <p:spPr bwMode="auto">
            <a:xfrm>
              <a:off x="2019" y="79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19" name="Oval 351"/>
            <p:cNvSpPr>
              <a:spLocks noChangeArrowheads="1"/>
            </p:cNvSpPr>
            <p:nvPr/>
          </p:nvSpPr>
          <p:spPr bwMode="auto">
            <a:xfrm>
              <a:off x="1998" y="79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0" name="Oval 352"/>
            <p:cNvSpPr>
              <a:spLocks noChangeArrowheads="1"/>
            </p:cNvSpPr>
            <p:nvPr/>
          </p:nvSpPr>
          <p:spPr bwMode="auto">
            <a:xfrm>
              <a:off x="1984" y="79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1" name="Oval 353"/>
            <p:cNvSpPr>
              <a:spLocks noChangeArrowheads="1"/>
            </p:cNvSpPr>
            <p:nvPr/>
          </p:nvSpPr>
          <p:spPr bwMode="auto">
            <a:xfrm>
              <a:off x="1970" y="79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2" name="Oval 354"/>
            <p:cNvSpPr>
              <a:spLocks noChangeArrowheads="1"/>
            </p:cNvSpPr>
            <p:nvPr/>
          </p:nvSpPr>
          <p:spPr bwMode="auto">
            <a:xfrm>
              <a:off x="1943" y="804"/>
              <a:ext cx="34"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3" name="Oval 355"/>
            <p:cNvSpPr>
              <a:spLocks noChangeArrowheads="1"/>
            </p:cNvSpPr>
            <p:nvPr/>
          </p:nvSpPr>
          <p:spPr bwMode="auto">
            <a:xfrm>
              <a:off x="1866" y="82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4" name="Oval 356"/>
            <p:cNvSpPr>
              <a:spLocks noChangeArrowheads="1"/>
            </p:cNvSpPr>
            <p:nvPr/>
          </p:nvSpPr>
          <p:spPr bwMode="auto">
            <a:xfrm>
              <a:off x="1852" y="82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5" name="Oval 357"/>
            <p:cNvSpPr>
              <a:spLocks noChangeArrowheads="1"/>
            </p:cNvSpPr>
            <p:nvPr/>
          </p:nvSpPr>
          <p:spPr bwMode="auto">
            <a:xfrm>
              <a:off x="1832" y="830"/>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6" name="Oval 358"/>
            <p:cNvSpPr>
              <a:spLocks noChangeArrowheads="1"/>
            </p:cNvSpPr>
            <p:nvPr/>
          </p:nvSpPr>
          <p:spPr bwMode="auto">
            <a:xfrm>
              <a:off x="1825" y="837"/>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7" name="Oval 359"/>
            <p:cNvSpPr>
              <a:spLocks noChangeArrowheads="1"/>
            </p:cNvSpPr>
            <p:nvPr/>
          </p:nvSpPr>
          <p:spPr bwMode="auto">
            <a:xfrm>
              <a:off x="1804" y="84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8" name="Oval 360"/>
            <p:cNvSpPr>
              <a:spLocks noChangeArrowheads="1"/>
            </p:cNvSpPr>
            <p:nvPr/>
          </p:nvSpPr>
          <p:spPr bwMode="auto">
            <a:xfrm>
              <a:off x="1776" y="84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29" name="Oval 361"/>
            <p:cNvSpPr>
              <a:spLocks noChangeArrowheads="1"/>
            </p:cNvSpPr>
            <p:nvPr/>
          </p:nvSpPr>
          <p:spPr bwMode="auto">
            <a:xfrm>
              <a:off x="1707" y="88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0" name="Oval 362"/>
            <p:cNvSpPr>
              <a:spLocks noChangeArrowheads="1"/>
            </p:cNvSpPr>
            <p:nvPr/>
          </p:nvSpPr>
          <p:spPr bwMode="auto">
            <a:xfrm>
              <a:off x="1686" y="88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1" name="Oval 363"/>
            <p:cNvSpPr>
              <a:spLocks noChangeArrowheads="1"/>
            </p:cNvSpPr>
            <p:nvPr/>
          </p:nvSpPr>
          <p:spPr bwMode="auto">
            <a:xfrm>
              <a:off x="1672" y="89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2" name="Oval 364"/>
            <p:cNvSpPr>
              <a:spLocks noChangeArrowheads="1"/>
            </p:cNvSpPr>
            <p:nvPr/>
          </p:nvSpPr>
          <p:spPr bwMode="auto">
            <a:xfrm>
              <a:off x="1658" y="90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3" name="Oval 365"/>
            <p:cNvSpPr>
              <a:spLocks noChangeArrowheads="1"/>
            </p:cNvSpPr>
            <p:nvPr/>
          </p:nvSpPr>
          <p:spPr bwMode="auto">
            <a:xfrm>
              <a:off x="1644" y="90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4" name="Oval 366"/>
            <p:cNvSpPr>
              <a:spLocks noChangeArrowheads="1"/>
            </p:cNvSpPr>
            <p:nvPr/>
          </p:nvSpPr>
          <p:spPr bwMode="auto">
            <a:xfrm>
              <a:off x="1623" y="92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5" name="Oval 367"/>
            <p:cNvSpPr>
              <a:spLocks noChangeArrowheads="1"/>
            </p:cNvSpPr>
            <p:nvPr/>
          </p:nvSpPr>
          <p:spPr bwMode="auto">
            <a:xfrm>
              <a:off x="1554" y="95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6" name="Oval 368"/>
            <p:cNvSpPr>
              <a:spLocks noChangeArrowheads="1"/>
            </p:cNvSpPr>
            <p:nvPr/>
          </p:nvSpPr>
          <p:spPr bwMode="auto">
            <a:xfrm>
              <a:off x="1540" y="96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7" name="Oval 369"/>
            <p:cNvSpPr>
              <a:spLocks noChangeArrowheads="1"/>
            </p:cNvSpPr>
            <p:nvPr/>
          </p:nvSpPr>
          <p:spPr bwMode="auto">
            <a:xfrm>
              <a:off x="1526" y="97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8" name="Oval 370"/>
            <p:cNvSpPr>
              <a:spLocks noChangeArrowheads="1"/>
            </p:cNvSpPr>
            <p:nvPr/>
          </p:nvSpPr>
          <p:spPr bwMode="auto">
            <a:xfrm>
              <a:off x="1519" y="98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39" name="Oval 371"/>
            <p:cNvSpPr>
              <a:spLocks noChangeArrowheads="1"/>
            </p:cNvSpPr>
            <p:nvPr/>
          </p:nvSpPr>
          <p:spPr bwMode="auto">
            <a:xfrm>
              <a:off x="1505" y="99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0" name="Oval 372"/>
            <p:cNvSpPr>
              <a:spLocks noChangeArrowheads="1"/>
            </p:cNvSpPr>
            <p:nvPr/>
          </p:nvSpPr>
          <p:spPr bwMode="auto">
            <a:xfrm>
              <a:off x="1478" y="1010"/>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1" name="Oval 373"/>
            <p:cNvSpPr>
              <a:spLocks noChangeArrowheads="1"/>
            </p:cNvSpPr>
            <p:nvPr/>
          </p:nvSpPr>
          <p:spPr bwMode="auto">
            <a:xfrm>
              <a:off x="1408" y="1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2" name="Oval 374"/>
            <p:cNvSpPr>
              <a:spLocks noChangeArrowheads="1"/>
            </p:cNvSpPr>
            <p:nvPr/>
          </p:nvSpPr>
          <p:spPr bwMode="auto">
            <a:xfrm>
              <a:off x="1394" y="106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3" name="Oval 375"/>
            <p:cNvSpPr>
              <a:spLocks noChangeArrowheads="1"/>
            </p:cNvSpPr>
            <p:nvPr/>
          </p:nvSpPr>
          <p:spPr bwMode="auto">
            <a:xfrm>
              <a:off x="1381" y="1080"/>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4" name="Oval 376"/>
            <p:cNvSpPr>
              <a:spLocks noChangeArrowheads="1"/>
            </p:cNvSpPr>
            <p:nvPr/>
          </p:nvSpPr>
          <p:spPr bwMode="auto">
            <a:xfrm>
              <a:off x="1367" y="1087"/>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5" name="Oval 377"/>
            <p:cNvSpPr>
              <a:spLocks noChangeArrowheads="1"/>
            </p:cNvSpPr>
            <p:nvPr/>
          </p:nvSpPr>
          <p:spPr bwMode="auto">
            <a:xfrm>
              <a:off x="1360" y="1093"/>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6" name="Oval 378"/>
            <p:cNvSpPr>
              <a:spLocks noChangeArrowheads="1"/>
            </p:cNvSpPr>
            <p:nvPr/>
          </p:nvSpPr>
          <p:spPr bwMode="auto">
            <a:xfrm>
              <a:off x="1332" y="111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7" name="Oval 379"/>
            <p:cNvSpPr>
              <a:spLocks noChangeArrowheads="1"/>
            </p:cNvSpPr>
            <p:nvPr/>
          </p:nvSpPr>
          <p:spPr bwMode="auto">
            <a:xfrm>
              <a:off x="1276" y="115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8" name="Oval 380"/>
            <p:cNvSpPr>
              <a:spLocks noChangeArrowheads="1"/>
            </p:cNvSpPr>
            <p:nvPr/>
          </p:nvSpPr>
          <p:spPr bwMode="auto">
            <a:xfrm>
              <a:off x="1263" y="1170"/>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49" name="Oval 381"/>
            <p:cNvSpPr>
              <a:spLocks noChangeArrowheads="1"/>
            </p:cNvSpPr>
            <p:nvPr/>
          </p:nvSpPr>
          <p:spPr bwMode="auto">
            <a:xfrm>
              <a:off x="1249" y="1183"/>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0" name="Oval 382"/>
            <p:cNvSpPr>
              <a:spLocks noChangeArrowheads="1"/>
            </p:cNvSpPr>
            <p:nvPr/>
          </p:nvSpPr>
          <p:spPr bwMode="auto">
            <a:xfrm>
              <a:off x="1242" y="118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1" name="Oval 383"/>
            <p:cNvSpPr>
              <a:spLocks noChangeArrowheads="1"/>
            </p:cNvSpPr>
            <p:nvPr/>
          </p:nvSpPr>
          <p:spPr bwMode="auto">
            <a:xfrm>
              <a:off x="1228" y="120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2" name="Oval 384"/>
            <p:cNvSpPr>
              <a:spLocks noChangeArrowheads="1"/>
            </p:cNvSpPr>
            <p:nvPr/>
          </p:nvSpPr>
          <p:spPr bwMode="auto">
            <a:xfrm>
              <a:off x="1207" y="122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3" name="Oval 385"/>
            <p:cNvSpPr>
              <a:spLocks noChangeArrowheads="1"/>
            </p:cNvSpPr>
            <p:nvPr/>
          </p:nvSpPr>
          <p:spPr bwMode="auto">
            <a:xfrm>
              <a:off x="1158" y="12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4" name="Oval 386"/>
            <p:cNvSpPr>
              <a:spLocks noChangeArrowheads="1"/>
            </p:cNvSpPr>
            <p:nvPr/>
          </p:nvSpPr>
          <p:spPr bwMode="auto">
            <a:xfrm>
              <a:off x="1152" y="129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5" name="Oval 387"/>
            <p:cNvSpPr>
              <a:spLocks noChangeArrowheads="1"/>
            </p:cNvSpPr>
            <p:nvPr/>
          </p:nvSpPr>
          <p:spPr bwMode="auto">
            <a:xfrm>
              <a:off x="1138" y="130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6" name="Oval 388"/>
            <p:cNvSpPr>
              <a:spLocks noChangeArrowheads="1"/>
            </p:cNvSpPr>
            <p:nvPr/>
          </p:nvSpPr>
          <p:spPr bwMode="auto">
            <a:xfrm>
              <a:off x="1131" y="131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7" name="Oval 389"/>
            <p:cNvSpPr>
              <a:spLocks noChangeArrowheads="1"/>
            </p:cNvSpPr>
            <p:nvPr/>
          </p:nvSpPr>
          <p:spPr bwMode="auto">
            <a:xfrm>
              <a:off x="1124" y="1324"/>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8" name="Oval 390"/>
            <p:cNvSpPr>
              <a:spLocks noChangeArrowheads="1"/>
            </p:cNvSpPr>
            <p:nvPr/>
          </p:nvSpPr>
          <p:spPr bwMode="auto">
            <a:xfrm>
              <a:off x="1103" y="134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59" name="Oval 391"/>
            <p:cNvSpPr>
              <a:spLocks noChangeArrowheads="1"/>
            </p:cNvSpPr>
            <p:nvPr/>
          </p:nvSpPr>
          <p:spPr bwMode="auto">
            <a:xfrm>
              <a:off x="1061" y="141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0" name="Oval 392"/>
            <p:cNvSpPr>
              <a:spLocks noChangeArrowheads="1"/>
            </p:cNvSpPr>
            <p:nvPr/>
          </p:nvSpPr>
          <p:spPr bwMode="auto">
            <a:xfrm>
              <a:off x="1054" y="142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1" name="Oval 393"/>
            <p:cNvSpPr>
              <a:spLocks noChangeArrowheads="1"/>
            </p:cNvSpPr>
            <p:nvPr/>
          </p:nvSpPr>
          <p:spPr bwMode="auto">
            <a:xfrm>
              <a:off x="1047" y="144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2" name="Oval 394"/>
            <p:cNvSpPr>
              <a:spLocks noChangeArrowheads="1"/>
            </p:cNvSpPr>
            <p:nvPr/>
          </p:nvSpPr>
          <p:spPr bwMode="auto">
            <a:xfrm>
              <a:off x="1041" y="145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3" name="Oval 395"/>
            <p:cNvSpPr>
              <a:spLocks noChangeArrowheads="1"/>
            </p:cNvSpPr>
            <p:nvPr/>
          </p:nvSpPr>
          <p:spPr bwMode="auto">
            <a:xfrm>
              <a:off x="1034" y="146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4" name="Oval 396"/>
            <p:cNvSpPr>
              <a:spLocks noChangeArrowheads="1"/>
            </p:cNvSpPr>
            <p:nvPr/>
          </p:nvSpPr>
          <p:spPr bwMode="auto">
            <a:xfrm>
              <a:off x="1020" y="1490"/>
              <a:ext cx="34"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5" name="Oval 397"/>
            <p:cNvSpPr>
              <a:spLocks noChangeArrowheads="1"/>
            </p:cNvSpPr>
            <p:nvPr/>
          </p:nvSpPr>
          <p:spPr bwMode="auto">
            <a:xfrm>
              <a:off x="992" y="155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6" name="Oval 398"/>
            <p:cNvSpPr>
              <a:spLocks noChangeArrowheads="1"/>
            </p:cNvSpPr>
            <p:nvPr/>
          </p:nvSpPr>
          <p:spPr bwMode="auto">
            <a:xfrm>
              <a:off x="985" y="156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7" name="Oval 399"/>
            <p:cNvSpPr>
              <a:spLocks noChangeArrowheads="1"/>
            </p:cNvSpPr>
            <p:nvPr/>
          </p:nvSpPr>
          <p:spPr bwMode="auto">
            <a:xfrm>
              <a:off x="978" y="158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8" name="Oval 400"/>
            <p:cNvSpPr>
              <a:spLocks noChangeArrowheads="1"/>
            </p:cNvSpPr>
            <p:nvPr/>
          </p:nvSpPr>
          <p:spPr bwMode="auto">
            <a:xfrm>
              <a:off x="978" y="1599"/>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69" name="Oval 401"/>
            <p:cNvSpPr>
              <a:spLocks noChangeArrowheads="1"/>
            </p:cNvSpPr>
            <p:nvPr/>
          </p:nvSpPr>
          <p:spPr bwMode="auto">
            <a:xfrm>
              <a:off x="971" y="161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70" name="Oval 402"/>
            <p:cNvSpPr>
              <a:spLocks noChangeArrowheads="1"/>
            </p:cNvSpPr>
            <p:nvPr/>
          </p:nvSpPr>
          <p:spPr bwMode="auto">
            <a:xfrm>
              <a:off x="964" y="163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71" name="Oval 403"/>
            <p:cNvSpPr>
              <a:spLocks noChangeArrowheads="1"/>
            </p:cNvSpPr>
            <p:nvPr/>
          </p:nvSpPr>
          <p:spPr bwMode="auto">
            <a:xfrm>
              <a:off x="943" y="1708"/>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72" name="Oval 404"/>
            <p:cNvSpPr>
              <a:spLocks noChangeArrowheads="1"/>
            </p:cNvSpPr>
            <p:nvPr/>
          </p:nvSpPr>
          <p:spPr bwMode="auto">
            <a:xfrm>
              <a:off x="943" y="172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grpSp>
      <p:grpSp>
        <p:nvGrpSpPr>
          <p:cNvPr id="212373" name="Group 405"/>
          <p:cNvGrpSpPr>
            <a:grpSpLocks/>
          </p:cNvGrpSpPr>
          <p:nvPr/>
        </p:nvGrpSpPr>
        <p:grpSpPr bwMode="auto">
          <a:xfrm>
            <a:off x="354623" y="1201746"/>
            <a:ext cx="6049108" cy="5343525"/>
            <a:chOff x="846" y="740"/>
            <a:chExt cx="4129" cy="3366"/>
          </a:xfrm>
        </p:grpSpPr>
        <p:sp>
          <p:nvSpPr>
            <p:cNvPr id="212374" name="Oval 406"/>
            <p:cNvSpPr>
              <a:spLocks noChangeArrowheads="1"/>
            </p:cNvSpPr>
            <p:nvPr/>
          </p:nvSpPr>
          <p:spPr bwMode="auto">
            <a:xfrm>
              <a:off x="936" y="174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75" name="Oval 407"/>
            <p:cNvSpPr>
              <a:spLocks noChangeArrowheads="1"/>
            </p:cNvSpPr>
            <p:nvPr/>
          </p:nvSpPr>
          <p:spPr bwMode="auto">
            <a:xfrm>
              <a:off x="929" y="179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76" name="Oval 408"/>
            <p:cNvSpPr>
              <a:spLocks noChangeArrowheads="1"/>
            </p:cNvSpPr>
            <p:nvPr/>
          </p:nvSpPr>
          <p:spPr bwMode="auto">
            <a:xfrm>
              <a:off x="929" y="179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77" name="Oval 409"/>
            <p:cNvSpPr>
              <a:spLocks noChangeArrowheads="1"/>
            </p:cNvSpPr>
            <p:nvPr/>
          </p:nvSpPr>
          <p:spPr bwMode="auto">
            <a:xfrm>
              <a:off x="923" y="185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78" name="Oval 410"/>
            <p:cNvSpPr>
              <a:spLocks noChangeArrowheads="1"/>
            </p:cNvSpPr>
            <p:nvPr/>
          </p:nvSpPr>
          <p:spPr bwMode="auto">
            <a:xfrm>
              <a:off x="923" y="185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79" name="Oval 411"/>
            <p:cNvSpPr>
              <a:spLocks noChangeArrowheads="1"/>
            </p:cNvSpPr>
            <p:nvPr/>
          </p:nvSpPr>
          <p:spPr bwMode="auto">
            <a:xfrm>
              <a:off x="902" y="1958"/>
              <a:ext cx="34"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0" name="Oval 412"/>
            <p:cNvSpPr>
              <a:spLocks noChangeArrowheads="1"/>
            </p:cNvSpPr>
            <p:nvPr/>
          </p:nvSpPr>
          <p:spPr bwMode="auto">
            <a:xfrm>
              <a:off x="902" y="197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1" name="Oval 413"/>
            <p:cNvSpPr>
              <a:spLocks noChangeArrowheads="1"/>
            </p:cNvSpPr>
            <p:nvPr/>
          </p:nvSpPr>
          <p:spPr bwMode="auto">
            <a:xfrm>
              <a:off x="895" y="199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2" name="Oval 414"/>
            <p:cNvSpPr>
              <a:spLocks noChangeArrowheads="1"/>
            </p:cNvSpPr>
            <p:nvPr/>
          </p:nvSpPr>
          <p:spPr bwMode="auto">
            <a:xfrm>
              <a:off x="888" y="2067"/>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3" name="Oval 415"/>
            <p:cNvSpPr>
              <a:spLocks noChangeArrowheads="1"/>
            </p:cNvSpPr>
            <p:nvPr/>
          </p:nvSpPr>
          <p:spPr bwMode="auto">
            <a:xfrm>
              <a:off x="888" y="222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4" name="Oval 416"/>
            <p:cNvSpPr>
              <a:spLocks noChangeArrowheads="1"/>
            </p:cNvSpPr>
            <p:nvPr/>
          </p:nvSpPr>
          <p:spPr bwMode="auto">
            <a:xfrm>
              <a:off x="888" y="224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5" name="Oval 417"/>
            <p:cNvSpPr>
              <a:spLocks noChangeArrowheads="1"/>
            </p:cNvSpPr>
            <p:nvPr/>
          </p:nvSpPr>
          <p:spPr bwMode="auto">
            <a:xfrm>
              <a:off x="888" y="226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6" name="Oval 418"/>
            <p:cNvSpPr>
              <a:spLocks noChangeArrowheads="1"/>
            </p:cNvSpPr>
            <p:nvPr/>
          </p:nvSpPr>
          <p:spPr bwMode="auto">
            <a:xfrm>
              <a:off x="888" y="227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7" name="Oval 419"/>
            <p:cNvSpPr>
              <a:spLocks noChangeArrowheads="1"/>
            </p:cNvSpPr>
            <p:nvPr/>
          </p:nvSpPr>
          <p:spPr bwMode="auto">
            <a:xfrm>
              <a:off x="888" y="240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8" name="Oval 420"/>
            <p:cNvSpPr>
              <a:spLocks noChangeArrowheads="1"/>
            </p:cNvSpPr>
            <p:nvPr/>
          </p:nvSpPr>
          <p:spPr bwMode="auto">
            <a:xfrm>
              <a:off x="888" y="240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89" name="Oval 421"/>
            <p:cNvSpPr>
              <a:spLocks noChangeArrowheads="1"/>
            </p:cNvSpPr>
            <p:nvPr/>
          </p:nvSpPr>
          <p:spPr bwMode="auto">
            <a:xfrm>
              <a:off x="888" y="240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0" name="Oval 422"/>
            <p:cNvSpPr>
              <a:spLocks noChangeArrowheads="1"/>
            </p:cNvSpPr>
            <p:nvPr/>
          </p:nvSpPr>
          <p:spPr bwMode="auto">
            <a:xfrm>
              <a:off x="888" y="25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1" name="Oval 423"/>
            <p:cNvSpPr>
              <a:spLocks noChangeArrowheads="1"/>
            </p:cNvSpPr>
            <p:nvPr/>
          </p:nvSpPr>
          <p:spPr bwMode="auto">
            <a:xfrm>
              <a:off x="888" y="25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2" name="Oval 424"/>
            <p:cNvSpPr>
              <a:spLocks noChangeArrowheads="1"/>
            </p:cNvSpPr>
            <p:nvPr/>
          </p:nvSpPr>
          <p:spPr bwMode="auto">
            <a:xfrm>
              <a:off x="888" y="257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3" name="Oval 425"/>
            <p:cNvSpPr>
              <a:spLocks noChangeArrowheads="1"/>
            </p:cNvSpPr>
            <p:nvPr/>
          </p:nvSpPr>
          <p:spPr bwMode="auto">
            <a:xfrm>
              <a:off x="888" y="259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4" name="Oval 426"/>
            <p:cNvSpPr>
              <a:spLocks noChangeArrowheads="1"/>
            </p:cNvSpPr>
            <p:nvPr/>
          </p:nvSpPr>
          <p:spPr bwMode="auto">
            <a:xfrm>
              <a:off x="888" y="2753"/>
              <a:ext cx="35"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5" name="Oval 427"/>
            <p:cNvSpPr>
              <a:spLocks noChangeArrowheads="1"/>
            </p:cNvSpPr>
            <p:nvPr/>
          </p:nvSpPr>
          <p:spPr bwMode="auto">
            <a:xfrm>
              <a:off x="895" y="2824"/>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6" name="Oval 428"/>
            <p:cNvSpPr>
              <a:spLocks noChangeArrowheads="1"/>
            </p:cNvSpPr>
            <p:nvPr/>
          </p:nvSpPr>
          <p:spPr bwMode="auto">
            <a:xfrm>
              <a:off x="902" y="2843"/>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7" name="Oval 429"/>
            <p:cNvSpPr>
              <a:spLocks noChangeArrowheads="1"/>
            </p:cNvSpPr>
            <p:nvPr/>
          </p:nvSpPr>
          <p:spPr bwMode="auto">
            <a:xfrm>
              <a:off x="902" y="2862"/>
              <a:ext cx="34"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8" name="Oval 430"/>
            <p:cNvSpPr>
              <a:spLocks noChangeArrowheads="1"/>
            </p:cNvSpPr>
            <p:nvPr/>
          </p:nvSpPr>
          <p:spPr bwMode="auto">
            <a:xfrm>
              <a:off x="923" y="296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399" name="Oval 431"/>
            <p:cNvSpPr>
              <a:spLocks noChangeArrowheads="1"/>
            </p:cNvSpPr>
            <p:nvPr/>
          </p:nvSpPr>
          <p:spPr bwMode="auto">
            <a:xfrm>
              <a:off x="923" y="296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0" name="Oval 432"/>
            <p:cNvSpPr>
              <a:spLocks noChangeArrowheads="1"/>
            </p:cNvSpPr>
            <p:nvPr/>
          </p:nvSpPr>
          <p:spPr bwMode="auto">
            <a:xfrm>
              <a:off x="929" y="302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1" name="Oval 433"/>
            <p:cNvSpPr>
              <a:spLocks noChangeArrowheads="1"/>
            </p:cNvSpPr>
            <p:nvPr/>
          </p:nvSpPr>
          <p:spPr bwMode="auto">
            <a:xfrm>
              <a:off x="929" y="302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2" name="Oval 434"/>
            <p:cNvSpPr>
              <a:spLocks noChangeArrowheads="1"/>
            </p:cNvSpPr>
            <p:nvPr/>
          </p:nvSpPr>
          <p:spPr bwMode="auto">
            <a:xfrm>
              <a:off x="936" y="307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3" name="Oval 435"/>
            <p:cNvSpPr>
              <a:spLocks noChangeArrowheads="1"/>
            </p:cNvSpPr>
            <p:nvPr/>
          </p:nvSpPr>
          <p:spPr bwMode="auto">
            <a:xfrm>
              <a:off x="943" y="309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4" name="Oval 436"/>
            <p:cNvSpPr>
              <a:spLocks noChangeArrowheads="1"/>
            </p:cNvSpPr>
            <p:nvPr/>
          </p:nvSpPr>
          <p:spPr bwMode="auto">
            <a:xfrm>
              <a:off x="943" y="311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5" name="Oval 437"/>
            <p:cNvSpPr>
              <a:spLocks noChangeArrowheads="1"/>
            </p:cNvSpPr>
            <p:nvPr/>
          </p:nvSpPr>
          <p:spPr bwMode="auto">
            <a:xfrm>
              <a:off x="964" y="318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6" name="Oval 438"/>
            <p:cNvSpPr>
              <a:spLocks noChangeArrowheads="1"/>
            </p:cNvSpPr>
            <p:nvPr/>
          </p:nvSpPr>
          <p:spPr bwMode="auto">
            <a:xfrm>
              <a:off x="971" y="320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7" name="Oval 439"/>
            <p:cNvSpPr>
              <a:spLocks noChangeArrowheads="1"/>
            </p:cNvSpPr>
            <p:nvPr/>
          </p:nvSpPr>
          <p:spPr bwMode="auto">
            <a:xfrm>
              <a:off x="978" y="322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8" name="Oval 440"/>
            <p:cNvSpPr>
              <a:spLocks noChangeArrowheads="1"/>
            </p:cNvSpPr>
            <p:nvPr/>
          </p:nvSpPr>
          <p:spPr bwMode="auto">
            <a:xfrm>
              <a:off x="978" y="322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09" name="Oval 441"/>
            <p:cNvSpPr>
              <a:spLocks noChangeArrowheads="1"/>
            </p:cNvSpPr>
            <p:nvPr/>
          </p:nvSpPr>
          <p:spPr bwMode="auto">
            <a:xfrm>
              <a:off x="985" y="324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0" name="Oval 442"/>
            <p:cNvSpPr>
              <a:spLocks noChangeArrowheads="1"/>
            </p:cNvSpPr>
            <p:nvPr/>
          </p:nvSpPr>
          <p:spPr bwMode="auto">
            <a:xfrm>
              <a:off x="992" y="326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1" name="Oval 443"/>
            <p:cNvSpPr>
              <a:spLocks noChangeArrowheads="1"/>
            </p:cNvSpPr>
            <p:nvPr/>
          </p:nvSpPr>
          <p:spPr bwMode="auto">
            <a:xfrm>
              <a:off x="1020" y="333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2" name="Oval 444"/>
            <p:cNvSpPr>
              <a:spLocks noChangeArrowheads="1"/>
            </p:cNvSpPr>
            <p:nvPr/>
          </p:nvSpPr>
          <p:spPr bwMode="auto">
            <a:xfrm>
              <a:off x="1034" y="335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3" name="Oval 445"/>
            <p:cNvSpPr>
              <a:spLocks noChangeArrowheads="1"/>
            </p:cNvSpPr>
            <p:nvPr/>
          </p:nvSpPr>
          <p:spPr bwMode="auto">
            <a:xfrm>
              <a:off x="1041" y="336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4" name="Oval 446"/>
            <p:cNvSpPr>
              <a:spLocks noChangeArrowheads="1"/>
            </p:cNvSpPr>
            <p:nvPr/>
          </p:nvSpPr>
          <p:spPr bwMode="auto">
            <a:xfrm>
              <a:off x="1047" y="337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5" name="Oval 447"/>
            <p:cNvSpPr>
              <a:spLocks noChangeArrowheads="1"/>
            </p:cNvSpPr>
            <p:nvPr/>
          </p:nvSpPr>
          <p:spPr bwMode="auto">
            <a:xfrm>
              <a:off x="1054" y="339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6" name="Oval 448"/>
            <p:cNvSpPr>
              <a:spLocks noChangeArrowheads="1"/>
            </p:cNvSpPr>
            <p:nvPr/>
          </p:nvSpPr>
          <p:spPr bwMode="auto">
            <a:xfrm>
              <a:off x="1061" y="340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7" name="Oval 449"/>
            <p:cNvSpPr>
              <a:spLocks noChangeArrowheads="1"/>
            </p:cNvSpPr>
            <p:nvPr/>
          </p:nvSpPr>
          <p:spPr bwMode="auto">
            <a:xfrm>
              <a:off x="1103" y="347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8" name="Oval 450"/>
            <p:cNvSpPr>
              <a:spLocks noChangeArrowheads="1"/>
            </p:cNvSpPr>
            <p:nvPr/>
          </p:nvSpPr>
          <p:spPr bwMode="auto">
            <a:xfrm>
              <a:off x="1124" y="3497"/>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19" name="Oval 451"/>
            <p:cNvSpPr>
              <a:spLocks noChangeArrowheads="1"/>
            </p:cNvSpPr>
            <p:nvPr/>
          </p:nvSpPr>
          <p:spPr bwMode="auto">
            <a:xfrm>
              <a:off x="1131" y="3504"/>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0" name="Oval 452"/>
            <p:cNvSpPr>
              <a:spLocks noChangeArrowheads="1"/>
            </p:cNvSpPr>
            <p:nvPr/>
          </p:nvSpPr>
          <p:spPr bwMode="auto">
            <a:xfrm>
              <a:off x="1138" y="3516"/>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1" name="Oval 453"/>
            <p:cNvSpPr>
              <a:spLocks noChangeArrowheads="1"/>
            </p:cNvSpPr>
            <p:nvPr/>
          </p:nvSpPr>
          <p:spPr bwMode="auto">
            <a:xfrm>
              <a:off x="1152" y="352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2" name="Oval 454"/>
            <p:cNvSpPr>
              <a:spLocks noChangeArrowheads="1"/>
            </p:cNvSpPr>
            <p:nvPr/>
          </p:nvSpPr>
          <p:spPr bwMode="auto">
            <a:xfrm>
              <a:off x="1158" y="35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3" name="Oval 455"/>
            <p:cNvSpPr>
              <a:spLocks noChangeArrowheads="1"/>
            </p:cNvSpPr>
            <p:nvPr/>
          </p:nvSpPr>
          <p:spPr bwMode="auto">
            <a:xfrm>
              <a:off x="1207" y="360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4" name="Oval 456"/>
            <p:cNvSpPr>
              <a:spLocks noChangeArrowheads="1"/>
            </p:cNvSpPr>
            <p:nvPr/>
          </p:nvSpPr>
          <p:spPr bwMode="auto">
            <a:xfrm>
              <a:off x="1228" y="361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5" name="Oval 457"/>
            <p:cNvSpPr>
              <a:spLocks noChangeArrowheads="1"/>
            </p:cNvSpPr>
            <p:nvPr/>
          </p:nvSpPr>
          <p:spPr bwMode="auto">
            <a:xfrm>
              <a:off x="1242" y="363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6" name="Oval 458"/>
            <p:cNvSpPr>
              <a:spLocks noChangeArrowheads="1"/>
            </p:cNvSpPr>
            <p:nvPr/>
          </p:nvSpPr>
          <p:spPr bwMode="auto">
            <a:xfrm>
              <a:off x="1249" y="363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7" name="Oval 459"/>
            <p:cNvSpPr>
              <a:spLocks noChangeArrowheads="1"/>
            </p:cNvSpPr>
            <p:nvPr/>
          </p:nvSpPr>
          <p:spPr bwMode="auto">
            <a:xfrm>
              <a:off x="1263" y="365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8" name="Oval 460"/>
            <p:cNvSpPr>
              <a:spLocks noChangeArrowheads="1"/>
            </p:cNvSpPr>
            <p:nvPr/>
          </p:nvSpPr>
          <p:spPr bwMode="auto">
            <a:xfrm>
              <a:off x="1276" y="366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29" name="Oval 461"/>
            <p:cNvSpPr>
              <a:spLocks noChangeArrowheads="1"/>
            </p:cNvSpPr>
            <p:nvPr/>
          </p:nvSpPr>
          <p:spPr bwMode="auto">
            <a:xfrm>
              <a:off x="1332" y="370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0" name="Oval 462"/>
            <p:cNvSpPr>
              <a:spLocks noChangeArrowheads="1"/>
            </p:cNvSpPr>
            <p:nvPr/>
          </p:nvSpPr>
          <p:spPr bwMode="auto">
            <a:xfrm>
              <a:off x="1360" y="3728"/>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1" name="Oval 463"/>
            <p:cNvSpPr>
              <a:spLocks noChangeArrowheads="1"/>
            </p:cNvSpPr>
            <p:nvPr/>
          </p:nvSpPr>
          <p:spPr bwMode="auto">
            <a:xfrm>
              <a:off x="1367" y="3734"/>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2" name="Oval 464"/>
            <p:cNvSpPr>
              <a:spLocks noChangeArrowheads="1"/>
            </p:cNvSpPr>
            <p:nvPr/>
          </p:nvSpPr>
          <p:spPr bwMode="auto">
            <a:xfrm>
              <a:off x="1381" y="374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3" name="Oval 465"/>
            <p:cNvSpPr>
              <a:spLocks noChangeArrowheads="1"/>
            </p:cNvSpPr>
            <p:nvPr/>
          </p:nvSpPr>
          <p:spPr bwMode="auto">
            <a:xfrm>
              <a:off x="1394" y="375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4" name="Oval 466"/>
            <p:cNvSpPr>
              <a:spLocks noChangeArrowheads="1"/>
            </p:cNvSpPr>
            <p:nvPr/>
          </p:nvSpPr>
          <p:spPr bwMode="auto">
            <a:xfrm>
              <a:off x="1408" y="376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5" name="Oval 467"/>
            <p:cNvSpPr>
              <a:spLocks noChangeArrowheads="1"/>
            </p:cNvSpPr>
            <p:nvPr/>
          </p:nvSpPr>
          <p:spPr bwMode="auto">
            <a:xfrm>
              <a:off x="1478" y="381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6" name="Oval 468"/>
            <p:cNvSpPr>
              <a:spLocks noChangeArrowheads="1"/>
            </p:cNvSpPr>
            <p:nvPr/>
          </p:nvSpPr>
          <p:spPr bwMode="auto">
            <a:xfrm>
              <a:off x="1505" y="383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7" name="Oval 469"/>
            <p:cNvSpPr>
              <a:spLocks noChangeArrowheads="1"/>
            </p:cNvSpPr>
            <p:nvPr/>
          </p:nvSpPr>
          <p:spPr bwMode="auto">
            <a:xfrm>
              <a:off x="1519" y="383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8" name="Oval 470"/>
            <p:cNvSpPr>
              <a:spLocks noChangeArrowheads="1"/>
            </p:cNvSpPr>
            <p:nvPr/>
          </p:nvSpPr>
          <p:spPr bwMode="auto">
            <a:xfrm>
              <a:off x="1526" y="384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39" name="Oval 471"/>
            <p:cNvSpPr>
              <a:spLocks noChangeArrowheads="1"/>
            </p:cNvSpPr>
            <p:nvPr/>
          </p:nvSpPr>
          <p:spPr bwMode="auto">
            <a:xfrm>
              <a:off x="1540" y="385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0" name="Oval 472"/>
            <p:cNvSpPr>
              <a:spLocks noChangeArrowheads="1"/>
            </p:cNvSpPr>
            <p:nvPr/>
          </p:nvSpPr>
          <p:spPr bwMode="auto">
            <a:xfrm>
              <a:off x="1554" y="386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1" name="Oval 473"/>
            <p:cNvSpPr>
              <a:spLocks noChangeArrowheads="1"/>
            </p:cNvSpPr>
            <p:nvPr/>
          </p:nvSpPr>
          <p:spPr bwMode="auto">
            <a:xfrm>
              <a:off x="1623" y="390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2" name="Oval 474"/>
            <p:cNvSpPr>
              <a:spLocks noChangeArrowheads="1"/>
            </p:cNvSpPr>
            <p:nvPr/>
          </p:nvSpPr>
          <p:spPr bwMode="auto">
            <a:xfrm>
              <a:off x="1644" y="3914"/>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3" name="Oval 475"/>
            <p:cNvSpPr>
              <a:spLocks noChangeArrowheads="1"/>
            </p:cNvSpPr>
            <p:nvPr/>
          </p:nvSpPr>
          <p:spPr bwMode="auto">
            <a:xfrm>
              <a:off x="1658" y="3920"/>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4" name="Oval 476"/>
            <p:cNvSpPr>
              <a:spLocks noChangeArrowheads="1"/>
            </p:cNvSpPr>
            <p:nvPr/>
          </p:nvSpPr>
          <p:spPr bwMode="auto">
            <a:xfrm>
              <a:off x="1672" y="392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5" name="Oval 477"/>
            <p:cNvSpPr>
              <a:spLocks noChangeArrowheads="1"/>
            </p:cNvSpPr>
            <p:nvPr/>
          </p:nvSpPr>
          <p:spPr bwMode="auto">
            <a:xfrm>
              <a:off x="1686" y="393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6" name="Oval 478"/>
            <p:cNvSpPr>
              <a:spLocks noChangeArrowheads="1"/>
            </p:cNvSpPr>
            <p:nvPr/>
          </p:nvSpPr>
          <p:spPr bwMode="auto">
            <a:xfrm>
              <a:off x="1707" y="3940"/>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7" name="Oval 479"/>
            <p:cNvSpPr>
              <a:spLocks noChangeArrowheads="1"/>
            </p:cNvSpPr>
            <p:nvPr/>
          </p:nvSpPr>
          <p:spPr bwMode="auto">
            <a:xfrm>
              <a:off x="1776" y="397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8" name="Oval 480"/>
            <p:cNvSpPr>
              <a:spLocks noChangeArrowheads="1"/>
            </p:cNvSpPr>
            <p:nvPr/>
          </p:nvSpPr>
          <p:spPr bwMode="auto">
            <a:xfrm>
              <a:off x="1804" y="3978"/>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49" name="Oval 481"/>
            <p:cNvSpPr>
              <a:spLocks noChangeArrowheads="1"/>
            </p:cNvSpPr>
            <p:nvPr/>
          </p:nvSpPr>
          <p:spPr bwMode="auto">
            <a:xfrm>
              <a:off x="1825" y="3984"/>
              <a:ext cx="34"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0" name="Oval 482"/>
            <p:cNvSpPr>
              <a:spLocks noChangeArrowheads="1"/>
            </p:cNvSpPr>
            <p:nvPr/>
          </p:nvSpPr>
          <p:spPr bwMode="auto">
            <a:xfrm>
              <a:off x="1825" y="3984"/>
              <a:ext cx="34" cy="33"/>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1" name="Oval 483"/>
            <p:cNvSpPr>
              <a:spLocks noChangeArrowheads="1"/>
            </p:cNvSpPr>
            <p:nvPr/>
          </p:nvSpPr>
          <p:spPr bwMode="auto">
            <a:xfrm>
              <a:off x="1852" y="399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2" name="Oval 484"/>
            <p:cNvSpPr>
              <a:spLocks noChangeArrowheads="1"/>
            </p:cNvSpPr>
            <p:nvPr/>
          </p:nvSpPr>
          <p:spPr bwMode="auto">
            <a:xfrm>
              <a:off x="1866" y="3997"/>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3" name="Oval 485"/>
            <p:cNvSpPr>
              <a:spLocks noChangeArrowheads="1"/>
            </p:cNvSpPr>
            <p:nvPr/>
          </p:nvSpPr>
          <p:spPr bwMode="auto">
            <a:xfrm>
              <a:off x="1943" y="4017"/>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4" name="Oval 486"/>
            <p:cNvSpPr>
              <a:spLocks noChangeArrowheads="1"/>
            </p:cNvSpPr>
            <p:nvPr/>
          </p:nvSpPr>
          <p:spPr bwMode="auto">
            <a:xfrm>
              <a:off x="1970" y="402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5" name="Oval 487"/>
            <p:cNvSpPr>
              <a:spLocks noChangeArrowheads="1"/>
            </p:cNvSpPr>
            <p:nvPr/>
          </p:nvSpPr>
          <p:spPr bwMode="auto">
            <a:xfrm>
              <a:off x="1984" y="4023"/>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6" name="Oval 488"/>
            <p:cNvSpPr>
              <a:spLocks noChangeArrowheads="1"/>
            </p:cNvSpPr>
            <p:nvPr/>
          </p:nvSpPr>
          <p:spPr bwMode="auto">
            <a:xfrm>
              <a:off x="1998" y="402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7" name="Oval 489"/>
            <p:cNvSpPr>
              <a:spLocks noChangeArrowheads="1"/>
            </p:cNvSpPr>
            <p:nvPr/>
          </p:nvSpPr>
          <p:spPr bwMode="auto">
            <a:xfrm>
              <a:off x="2019" y="402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8" name="Oval 490"/>
            <p:cNvSpPr>
              <a:spLocks noChangeArrowheads="1"/>
            </p:cNvSpPr>
            <p:nvPr/>
          </p:nvSpPr>
          <p:spPr bwMode="auto">
            <a:xfrm>
              <a:off x="2033" y="4036"/>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59" name="Oval 491"/>
            <p:cNvSpPr>
              <a:spLocks noChangeArrowheads="1"/>
            </p:cNvSpPr>
            <p:nvPr/>
          </p:nvSpPr>
          <p:spPr bwMode="auto">
            <a:xfrm>
              <a:off x="2109" y="40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0" name="Oval 492"/>
            <p:cNvSpPr>
              <a:spLocks noChangeArrowheads="1"/>
            </p:cNvSpPr>
            <p:nvPr/>
          </p:nvSpPr>
          <p:spPr bwMode="auto">
            <a:xfrm>
              <a:off x="2130" y="40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1" name="Oval 493"/>
            <p:cNvSpPr>
              <a:spLocks noChangeArrowheads="1"/>
            </p:cNvSpPr>
            <p:nvPr/>
          </p:nvSpPr>
          <p:spPr bwMode="auto">
            <a:xfrm>
              <a:off x="2130" y="40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2" name="Oval 494"/>
            <p:cNvSpPr>
              <a:spLocks noChangeArrowheads="1"/>
            </p:cNvSpPr>
            <p:nvPr/>
          </p:nvSpPr>
          <p:spPr bwMode="auto">
            <a:xfrm>
              <a:off x="2130" y="40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3" name="Oval 495"/>
            <p:cNvSpPr>
              <a:spLocks noChangeArrowheads="1"/>
            </p:cNvSpPr>
            <p:nvPr/>
          </p:nvSpPr>
          <p:spPr bwMode="auto">
            <a:xfrm>
              <a:off x="2158" y="40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4" name="Oval 496"/>
            <p:cNvSpPr>
              <a:spLocks noChangeArrowheads="1"/>
            </p:cNvSpPr>
            <p:nvPr/>
          </p:nvSpPr>
          <p:spPr bwMode="auto">
            <a:xfrm>
              <a:off x="2172" y="404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5" name="Oval 497"/>
            <p:cNvSpPr>
              <a:spLocks noChangeArrowheads="1"/>
            </p:cNvSpPr>
            <p:nvPr/>
          </p:nvSpPr>
          <p:spPr bwMode="auto">
            <a:xfrm>
              <a:off x="2193" y="404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6" name="Oval 498"/>
            <p:cNvSpPr>
              <a:spLocks noChangeArrowheads="1"/>
            </p:cNvSpPr>
            <p:nvPr/>
          </p:nvSpPr>
          <p:spPr bwMode="auto">
            <a:xfrm>
              <a:off x="2269" y="4042"/>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7" name="Oval 499"/>
            <p:cNvSpPr>
              <a:spLocks noChangeArrowheads="1"/>
            </p:cNvSpPr>
            <p:nvPr/>
          </p:nvSpPr>
          <p:spPr bwMode="auto">
            <a:xfrm>
              <a:off x="2290" y="4042"/>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8" name="Oval 500"/>
            <p:cNvSpPr>
              <a:spLocks noChangeArrowheads="1"/>
            </p:cNvSpPr>
            <p:nvPr/>
          </p:nvSpPr>
          <p:spPr bwMode="auto">
            <a:xfrm>
              <a:off x="2408" y="404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69" name="Oval 501"/>
            <p:cNvSpPr>
              <a:spLocks noChangeArrowheads="1"/>
            </p:cNvSpPr>
            <p:nvPr/>
          </p:nvSpPr>
          <p:spPr bwMode="auto">
            <a:xfrm>
              <a:off x="2429" y="4049"/>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0" name="Oval 502"/>
            <p:cNvSpPr>
              <a:spLocks noChangeArrowheads="1"/>
            </p:cNvSpPr>
            <p:nvPr/>
          </p:nvSpPr>
          <p:spPr bwMode="auto">
            <a:xfrm>
              <a:off x="2449" y="404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1" name="Oval 503"/>
            <p:cNvSpPr>
              <a:spLocks noChangeArrowheads="1"/>
            </p:cNvSpPr>
            <p:nvPr/>
          </p:nvSpPr>
          <p:spPr bwMode="auto">
            <a:xfrm>
              <a:off x="2470" y="4049"/>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2" name="Oval 504"/>
            <p:cNvSpPr>
              <a:spLocks noChangeArrowheads="1"/>
            </p:cNvSpPr>
            <p:nvPr/>
          </p:nvSpPr>
          <p:spPr bwMode="auto">
            <a:xfrm>
              <a:off x="2588" y="405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3" name="Oval 505"/>
            <p:cNvSpPr>
              <a:spLocks noChangeArrowheads="1"/>
            </p:cNvSpPr>
            <p:nvPr/>
          </p:nvSpPr>
          <p:spPr bwMode="auto">
            <a:xfrm>
              <a:off x="2616" y="405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4" name="Oval 506"/>
            <p:cNvSpPr>
              <a:spLocks noChangeArrowheads="1"/>
            </p:cNvSpPr>
            <p:nvPr/>
          </p:nvSpPr>
          <p:spPr bwMode="auto">
            <a:xfrm>
              <a:off x="2637" y="4055"/>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5" name="Oval 507"/>
            <p:cNvSpPr>
              <a:spLocks noChangeArrowheads="1"/>
            </p:cNvSpPr>
            <p:nvPr/>
          </p:nvSpPr>
          <p:spPr bwMode="auto">
            <a:xfrm>
              <a:off x="2664" y="405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6" name="Oval 508"/>
            <p:cNvSpPr>
              <a:spLocks noChangeArrowheads="1"/>
            </p:cNvSpPr>
            <p:nvPr/>
          </p:nvSpPr>
          <p:spPr bwMode="auto">
            <a:xfrm>
              <a:off x="2685" y="4055"/>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7" name="Oval 509"/>
            <p:cNvSpPr>
              <a:spLocks noChangeArrowheads="1"/>
            </p:cNvSpPr>
            <p:nvPr/>
          </p:nvSpPr>
          <p:spPr bwMode="auto">
            <a:xfrm>
              <a:off x="2713"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8" name="Oval 510"/>
            <p:cNvSpPr>
              <a:spLocks noChangeArrowheads="1"/>
            </p:cNvSpPr>
            <p:nvPr/>
          </p:nvSpPr>
          <p:spPr bwMode="auto">
            <a:xfrm>
              <a:off x="2734"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79" name="Oval 511"/>
            <p:cNvSpPr>
              <a:spLocks noChangeArrowheads="1"/>
            </p:cNvSpPr>
            <p:nvPr/>
          </p:nvSpPr>
          <p:spPr bwMode="auto">
            <a:xfrm>
              <a:off x="2762"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0" name="Oval 512"/>
            <p:cNvSpPr>
              <a:spLocks noChangeArrowheads="1"/>
            </p:cNvSpPr>
            <p:nvPr/>
          </p:nvSpPr>
          <p:spPr bwMode="auto">
            <a:xfrm>
              <a:off x="2776"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1" name="Oval 513"/>
            <p:cNvSpPr>
              <a:spLocks noChangeArrowheads="1"/>
            </p:cNvSpPr>
            <p:nvPr/>
          </p:nvSpPr>
          <p:spPr bwMode="auto">
            <a:xfrm>
              <a:off x="2796"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2" name="Oval 514"/>
            <p:cNvSpPr>
              <a:spLocks noChangeArrowheads="1"/>
            </p:cNvSpPr>
            <p:nvPr/>
          </p:nvSpPr>
          <p:spPr bwMode="auto">
            <a:xfrm>
              <a:off x="2831"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3" name="Oval 515"/>
            <p:cNvSpPr>
              <a:spLocks noChangeArrowheads="1"/>
            </p:cNvSpPr>
            <p:nvPr/>
          </p:nvSpPr>
          <p:spPr bwMode="auto">
            <a:xfrm>
              <a:off x="2831"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4" name="Oval 516"/>
            <p:cNvSpPr>
              <a:spLocks noChangeArrowheads="1"/>
            </p:cNvSpPr>
            <p:nvPr/>
          </p:nvSpPr>
          <p:spPr bwMode="auto">
            <a:xfrm>
              <a:off x="2831"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5" name="Oval 517"/>
            <p:cNvSpPr>
              <a:spLocks noChangeArrowheads="1"/>
            </p:cNvSpPr>
            <p:nvPr/>
          </p:nvSpPr>
          <p:spPr bwMode="auto">
            <a:xfrm>
              <a:off x="2831"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6" name="Oval 518"/>
            <p:cNvSpPr>
              <a:spLocks noChangeArrowheads="1"/>
            </p:cNvSpPr>
            <p:nvPr/>
          </p:nvSpPr>
          <p:spPr bwMode="auto">
            <a:xfrm>
              <a:off x="283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7" name="Oval 519"/>
            <p:cNvSpPr>
              <a:spLocks noChangeArrowheads="1"/>
            </p:cNvSpPr>
            <p:nvPr/>
          </p:nvSpPr>
          <p:spPr bwMode="auto">
            <a:xfrm>
              <a:off x="283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8" name="Oval 520"/>
            <p:cNvSpPr>
              <a:spLocks noChangeArrowheads="1"/>
            </p:cNvSpPr>
            <p:nvPr/>
          </p:nvSpPr>
          <p:spPr bwMode="auto">
            <a:xfrm>
              <a:off x="283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89" name="Oval 521"/>
            <p:cNvSpPr>
              <a:spLocks noChangeArrowheads="1"/>
            </p:cNvSpPr>
            <p:nvPr/>
          </p:nvSpPr>
          <p:spPr bwMode="auto">
            <a:xfrm>
              <a:off x="2845"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0" name="Oval 522"/>
            <p:cNvSpPr>
              <a:spLocks noChangeArrowheads="1"/>
            </p:cNvSpPr>
            <p:nvPr/>
          </p:nvSpPr>
          <p:spPr bwMode="auto">
            <a:xfrm>
              <a:off x="2845"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1" name="Oval 523"/>
            <p:cNvSpPr>
              <a:spLocks noChangeArrowheads="1"/>
            </p:cNvSpPr>
            <p:nvPr/>
          </p:nvSpPr>
          <p:spPr bwMode="auto">
            <a:xfrm>
              <a:off x="2852"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2" name="Oval 524"/>
            <p:cNvSpPr>
              <a:spLocks noChangeArrowheads="1"/>
            </p:cNvSpPr>
            <p:nvPr/>
          </p:nvSpPr>
          <p:spPr bwMode="auto">
            <a:xfrm>
              <a:off x="2852"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3" name="Oval 525"/>
            <p:cNvSpPr>
              <a:spLocks noChangeArrowheads="1"/>
            </p:cNvSpPr>
            <p:nvPr/>
          </p:nvSpPr>
          <p:spPr bwMode="auto">
            <a:xfrm>
              <a:off x="2852"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4" name="Oval 526"/>
            <p:cNvSpPr>
              <a:spLocks noChangeArrowheads="1"/>
            </p:cNvSpPr>
            <p:nvPr/>
          </p:nvSpPr>
          <p:spPr bwMode="auto">
            <a:xfrm>
              <a:off x="2859"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5" name="Oval 527"/>
            <p:cNvSpPr>
              <a:spLocks noChangeArrowheads="1"/>
            </p:cNvSpPr>
            <p:nvPr/>
          </p:nvSpPr>
          <p:spPr bwMode="auto">
            <a:xfrm>
              <a:off x="2859"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6" name="Oval 528"/>
            <p:cNvSpPr>
              <a:spLocks noChangeArrowheads="1"/>
            </p:cNvSpPr>
            <p:nvPr/>
          </p:nvSpPr>
          <p:spPr bwMode="auto">
            <a:xfrm>
              <a:off x="2873"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7" name="Oval 529"/>
            <p:cNvSpPr>
              <a:spLocks noChangeArrowheads="1"/>
            </p:cNvSpPr>
            <p:nvPr/>
          </p:nvSpPr>
          <p:spPr bwMode="auto">
            <a:xfrm>
              <a:off x="2887" y="4061"/>
              <a:ext cx="34"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8" name="Oval 530"/>
            <p:cNvSpPr>
              <a:spLocks noChangeArrowheads="1"/>
            </p:cNvSpPr>
            <p:nvPr/>
          </p:nvSpPr>
          <p:spPr bwMode="auto">
            <a:xfrm>
              <a:off x="292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499" name="Oval 531"/>
            <p:cNvSpPr>
              <a:spLocks noChangeArrowheads="1"/>
            </p:cNvSpPr>
            <p:nvPr/>
          </p:nvSpPr>
          <p:spPr bwMode="auto">
            <a:xfrm>
              <a:off x="292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0" name="Oval 532"/>
            <p:cNvSpPr>
              <a:spLocks noChangeArrowheads="1"/>
            </p:cNvSpPr>
            <p:nvPr/>
          </p:nvSpPr>
          <p:spPr bwMode="auto">
            <a:xfrm>
              <a:off x="2928" y="4061"/>
              <a:ext cx="35" cy="32"/>
            </a:xfrm>
            <a:prstGeom prst="ellipse">
              <a:avLst/>
            </a:prstGeom>
            <a:solidFill>
              <a:srgbClr val="0000FF"/>
            </a:solidFill>
            <a:ln w="0">
              <a:solidFill>
                <a:srgbClr val="0000FF"/>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1" name="Freeform 533"/>
            <p:cNvSpPr>
              <a:spLocks/>
            </p:cNvSpPr>
            <p:nvPr/>
          </p:nvSpPr>
          <p:spPr bwMode="auto">
            <a:xfrm>
              <a:off x="2942" y="4004"/>
              <a:ext cx="1097" cy="70"/>
            </a:xfrm>
            <a:custGeom>
              <a:avLst/>
              <a:gdLst>
                <a:gd name="T0" fmla="*/ 0 w 1097"/>
                <a:gd name="T1" fmla="*/ 70 h 70"/>
                <a:gd name="T2" fmla="*/ 42 w 1097"/>
                <a:gd name="T3" fmla="*/ 70 h 70"/>
                <a:gd name="T4" fmla="*/ 56 w 1097"/>
                <a:gd name="T5" fmla="*/ 70 h 70"/>
                <a:gd name="T6" fmla="*/ 69 w 1097"/>
                <a:gd name="T7" fmla="*/ 70 h 70"/>
                <a:gd name="T8" fmla="*/ 69 w 1097"/>
                <a:gd name="T9" fmla="*/ 70 h 70"/>
                <a:gd name="T10" fmla="*/ 69 w 1097"/>
                <a:gd name="T11" fmla="*/ 70 h 70"/>
                <a:gd name="T12" fmla="*/ 76 w 1097"/>
                <a:gd name="T13" fmla="*/ 70 h 70"/>
                <a:gd name="T14" fmla="*/ 76 w 1097"/>
                <a:gd name="T15" fmla="*/ 70 h 70"/>
                <a:gd name="T16" fmla="*/ 83 w 1097"/>
                <a:gd name="T17" fmla="*/ 70 h 70"/>
                <a:gd name="T18" fmla="*/ 83 w 1097"/>
                <a:gd name="T19" fmla="*/ 70 h 70"/>
                <a:gd name="T20" fmla="*/ 83 w 1097"/>
                <a:gd name="T21" fmla="*/ 70 h 70"/>
                <a:gd name="T22" fmla="*/ 90 w 1097"/>
                <a:gd name="T23" fmla="*/ 70 h 70"/>
                <a:gd name="T24" fmla="*/ 90 w 1097"/>
                <a:gd name="T25" fmla="*/ 70 h 70"/>
                <a:gd name="T26" fmla="*/ 97 w 1097"/>
                <a:gd name="T27" fmla="*/ 70 h 70"/>
                <a:gd name="T28" fmla="*/ 97 w 1097"/>
                <a:gd name="T29" fmla="*/ 70 h 70"/>
                <a:gd name="T30" fmla="*/ 97 w 1097"/>
                <a:gd name="T31" fmla="*/ 70 h 70"/>
                <a:gd name="T32" fmla="*/ 97 w 1097"/>
                <a:gd name="T33" fmla="*/ 70 h 70"/>
                <a:gd name="T34" fmla="*/ 125 w 1097"/>
                <a:gd name="T35" fmla="*/ 70 h 70"/>
                <a:gd name="T36" fmla="*/ 146 w 1097"/>
                <a:gd name="T37" fmla="*/ 70 h 70"/>
                <a:gd name="T38" fmla="*/ 167 w 1097"/>
                <a:gd name="T39" fmla="*/ 70 h 70"/>
                <a:gd name="T40" fmla="*/ 194 w 1097"/>
                <a:gd name="T41" fmla="*/ 70 h 70"/>
                <a:gd name="T42" fmla="*/ 208 w 1097"/>
                <a:gd name="T43" fmla="*/ 70 h 70"/>
                <a:gd name="T44" fmla="*/ 236 w 1097"/>
                <a:gd name="T45" fmla="*/ 70 h 70"/>
                <a:gd name="T46" fmla="*/ 264 w 1097"/>
                <a:gd name="T47" fmla="*/ 70 h 70"/>
                <a:gd name="T48" fmla="*/ 292 w 1097"/>
                <a:gd name="T49" fmla="*/ 64 h 70"/>
                <a:gd name="T50" fmla="*/ 312 w 1097"/>
                <a:gd name="T51" fmla="*/ 64 h 70"/>
                <a:gd name="T52" fmla="*/ 340 w 1097"/>
                <a:gd name="T53" fmla="*/ 64 h 70"/>
                <a:gd name="T54" fmla="*/ 451 w 1097"/>
                <a:gd name="T55" fmla="*/ 64 h 70"/>
                <a:gd name="T56" fmla="*/ 479 w 1097"/>
                <a:gd name="T57" fmla="*/ 64 h 70"/>
                <a:gd name="T58" fmla="*/ 500 w 1097"/>
                <a:gd name="T59" fmla="*/ 57 h 70"/>
                <a:gd name="T60" fmla="*/ 521 w 1097"/>
                <a:gd name="T61" fmla="*/ 57 h 70"/>
                <a:gd name="T62" fmla="*/ 639 w 1097"/>
                <a:gd name="T63" fmla="*/ 57 h 70"/>
                <a:gd name="T64" fmla="*/ 659 w 1097"/>
                <a:gd name="T65" fmla="*/ 57 h 70"/>
                <a:gd name="T66" fmla="*/ 729 w 1097"/>
                <a:gd name="T67" fmla="*/ 51 h 70"/>
                <a:gd name="T68" fmla="*/ 750 w 1097"/>
                <a:gd name="T69" fmla="*/ 51 h 70"/>
                <a:gd name="T70" fmla="*/ 770 w 1097"/>
                <a:gd name="T71" fmla="*/ 51 h 70"/>
                <a:gd name="T72" fmla="*/ 798 w 1097"/>
                <a:gd name="T73" fmla="*/ 51 h 70"/>
                <a:gd name="T74" fmla="*/ 798 w 1097"/>
                <a:gd name="T75" fmla="*/ 51 h 70"/>
                <a:gd name="T76" fmla="*/ 798 w 1097"/>
                <a:gd name="T77" fmla="*/ 51 h 70"/>
                <a:gd name="T78" fmla="*/ 812 w 1097"/>
                <a:gd name="T79" fmla="*/ 51 h 70"/>
                <a:gd name="T80" fmla="*/ 895 w 1097"/>
                <a:gd name="T81" fmla="*/ 45 h 70"/>
                <a:gd name="T82" fmla="*/ 909 w 1097"/>
                <a:gd name="T83" fmla="*/ 38 h 70"/>
                <a:gd name="T84" fmla="*/ 930 w 1097"/>
                <a:gd name="T85" fmla="*/ 38 h 70"/>
                <a:gd name="T86" fmla="*/ 937 w 1097"/>
                <a:gd name="T87" fmla="*/ 38 h 70"/>
                <a:gd name="T88" fmla="*/ 958 w 1097"/>
                <a:gd name="T89" fmla="*/ 32 h 70"/>
                <a:gd name="T90" fmla="*/ 986 w 1097"/>
                <a:gd name="T91" fmla="*/ 25 h 70"/>
                <a:gd name="T92" fmla="*/ 1062 w 1097"/>
                <a:gd name="T93" fmla="*/ 13 h 70"/>
                <a:gd name="T94" fmla="*/ 1076 w 1097"/>
                <a:gd name="T95" fmla="*/ 6 h 70"/>
                <a:gd name="T96" fmla="*/ 1097 w 1097"/>
                <a:gd name="T97" fmla="*/ 0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7"/>
                <a:gd name="T148" fmla="*/ 0 h 70"/>
                <a:gd name="T149" fmla="*/ 1097 w 1097"/>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7" h="70">
                  <a:moveTo>
                    <a:pt x="0" y="70"/>
                  </a:moveTo>
                  <a:lnTo>
                    <a:pt x="42" y="70"/>
                  </a:lnTo>
                  <a:lnTo>
                    <a:pt x="56" y="70"/>
                  </a:lnTo>
                  <a:lnTo>
                    <a:pt x="69" y="70"/>
                  </a:lnTo>
                  <a:lnTo>
                    <a:pt x="76" y="70"/>
                  </a:lnTo>
                  <a:lnTo>
                    <a:pt x="83" y="70"/>
                  </a:lnTo>
                  <a:lnTo>
                    <a:pt x="90" y="70"/>
                  </a:lnTo>
                  <a:lnTo>
                    <a:pt x="97" y="70"/>
                  </a:lnTo>
                  <a:lnTo>
                    <a:pt x="125" y="70"/>
                  </a:lnTo>
                  <a:lnTo>
                    <a:pt x="146" y="70"/>
                  </a:lnTo>
                  <a:lnTo>
                    <a:pt x="167" y="70"/>
                  </a:lnTo>
                  <a:lnTo>
                    <a:pt x="194" y="70"/>
                  </a:lnTo>
                  <a:lnTo>
                    <a:pt x="208" y="70"/>
                  </a:lnTo>
                  <a:lnTo>
                    <a:pt x="236" y="70"/>
                  </a:lnTo>
                  <a:lnTo>
                    <a:pt x="264" y="70"/>
                  </a:lnTo>
                  <a:lnTo>
                    <a:pt x="292" y="64"/>
                  </a:lnTo>
                  <a:lnTo>
                    <a:pt x="312" y="64"/>
                  </a:lnTo>
                  <a:lnTo>
                    <a:pt x="340" y="64"/>
                  </a:lnTo>
                  <a:lnTo>
                    <a:pt x="451" y="64"/>
                  </a:lnTo>
                  <a:lnTo>
                    <a:pt x="479" y="64"/>
                  </a:lnTo>
                  <a:lnTo>
                    <a:pt x="500" y="57"/>
                  </a:lnTo>
                  <a:lnTo>
                    <a:pt x="521" y="57"/>
                  </a:lnTo>
                  <a:lnTo>
                    <a:pt x="639" y="57"/>
                  </a:lnTo>
                  <a:lnTo>
                    <a:pt x="659" y="57"/>
                  </a:lnTo>
                  <a:lnTo>
                    <a:pt x="729" y="51"/>
                  </a:lnTo>
                  <a:lnTo>
                    <a:pt x="750" y="51"/>
                  </a:lnTo>
                  <a:lnTo>
                    <a:pt x="770" y="51"/>
                  </a:lnTo>
                  <a:lnTo>
                    <a:pt x="798" y="51"/>
                  </a:lnTo>
                  <a:lnTo>
                    <a:pt x="812" y="51"/>
                  </a:lnTo>
                  <a:lnTo>
                    <a:pt x="895" y="45"/>
                  </a:lnTo>
                  <a:lnTo>
                    <a:pt x="909" y="38"/>
                  </a:lnTo>
                  <a:lnTo>
                    <a:pt x="930" y="38"/>
                  </a:lnTo>
                  <a:lnTo>
                    <a:pt x="937" y="38"/>
                  </a:lnTo>
                  <a:lnTo>
                    <a:pt x="958" y="32"/>
                  </a:lnTo>
                  <a:lnTo>
                    <a:pt x="986" y="25"/>
                  </a:lnTo>
                  <a:lnTo>
                    <a:pt x="1062" y="13"/>
                  </a:lnTo>
                  <a:lnTo>
                    <a:pt x="1076" y="6"/>
                  </a:lnTo>
                  <a:lnTo>
                    <a:pt x="1097"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2" name="Freeform 534"/>
            <p:cNvSpPr>
              <a:spLocks/>
            </p:cNvSpPr>
            <p:nvPr/>
          </p:nvSpPr>
          <p:spPr bwMode="auto">
            <a:xfrm>
              <a:off x="4039" y="3036"/>
              <a:ext cx="902" cy="968"/>
            </a:xfrm>
            <a:custGeom>
              <a:avLst/>
              <a:gdLst>
                <a:gd name="T0" fmla="*/ 0 w 902"/>
                <a:gd name="T1" fmla="*/ 968 h 968"/>
                <a:gd name="T2" fmla="*/ 7 w 902"/>
                <a:gd name="T3" fmla="*/ 961 h 968"/>
                <a:gd name="T4" fmla="*/ 20 w 902"/>
                <a:gd name="T5" fmla="*/ 961 h 968"/>
                <a:gd name="T6" fmla="*/ 55 w 902"/>
                <a:gd name="T7" fmla="*/ 948 h 968"/>
                <a:gd name="T8" fmla="*/ 125 w 902"/>
                <a:gd name="T9" fmla="*/ 923 h 968"/>
                <a:gd name="T10" fmla="*/ 138 w 902"/>
                <a:gd name="T11" fmla="*/ 910 h 968"/>
                <a:gd name="T12" fmla="*/ 159 w 902"/>
                <a:gd name="T13" fmla="*/ 904 h 968"/>
                <a:gd name="T14" fmla="*/ 166 w 902"/>
                <a:gd name="T15" fmla="*/ 897 h 968"/>
                <a:gd name="T16" fmla="*/ 180 w 902"/>
                <a:gd name="T17" fmla="*/ 891 h 968"/>
                <a:gd name="T18" fmla="*/ 208 w 902"/>
                <a:gd name="T19" fmla="*/ 878 h 968"/>
                <a:gd name="T20" fmla="*/ 277 w 902"/>
                <a:gd name="T21" fmla="*/ 839 h 968"/>
                <a:gd name="T22" fmla="*/ 291 w 902"/>
                <a:gd name="T23" fmla="*/ 833 h 968"/>
                <a:gd name="T24" fmla="*/ 305 w 902"/>
                <a:gd name="T25" fmla="*/ 820 h 968"/>
                <a:gd name="T26" fmla="*/ 312 w 902"/>
                <a:gd name="T27" fmla="*/ 814 h 968"/>
                <a:gd name="T28" fmla="*/ 326 w 902"/>
                <a:gd name="T29" fmla="*/ 807 h 968"/>
                <a:gd name="T30" fmla="*/ 354 w 902"/>
                <a:gd name="T31" fmla="*/ 788 h 968"/>
                <a:gd name="T32" fmla="*/ 423 w 902"/>
                <a:gd name="T33" fmla="*/ 737 h 968"/>
                <a:gd name="T34" fmla="*/ 437 w 902"/>
                <a:gd name="T35" fmla="*/ 730 h 968"/>
                <a:gd name="T36" fmla="*/ 451 w 902"/>
                <a:gd name="T37" fmla="*/ 718 h 968"/>
                <a:gd name="T38" fmla="*/ 458 w 902"/>
                <a:gd name="T39" fmla="*/ 711 h 968"/>
                <a:gd name="T40" fmla="*/ 472 w 902"/>
                <a:gd name="T41" fmla="*/ 705 h 968"/>
                <a:gd name="T42" fmla="*/ 499 w 902"/>
                <a:gd name="T43" fmla="*/ 686 h 968"/>
                <a:gd name="T44" fmla="*/ 555 w 902"/>
                <a:gd name="T45" fmla="*/ 641 h 968"/>
                <a:gd name="T46" fmla="*/ 569 w 902"/>
                <a:gd name="T47" fmla="*/ 628 h 968"/>
                <a:gd name="T48" fmla="*/ 583 w 902"/>
                <a:gd name="T49" fmla="*/ 615 h 968"/>
                <a:gd name="T50" fmla="*/ 589 w 902"/>
                <a:gd name="T51" fmla="*/ 609 h 968"/>
                <a:gd name="T52" fmla="*/ 603 w 902"/>
                <a:gd name="T53" fmla="*/ 596 h 968"/>
                <a:gd name="T54" fmla="*/ 624 w 902"/>
                <a:gd name="T55" fmla="*/ 577 h 968"/>
                <a:gd name="T56" fmla="*/ 673 w 902"/>
                <a:gd name="T57" fmla="*/ 519 h 968"/>
                <a:gd name="T58" fmla="*/ 680 w 902"/>
                <a:gd name="T59" fmla="*/ 506 h 968"/>
                <a:gd name="T60" fmla="*/ 694 w 902"/>
                <a:gd name="T61" fmla="*/ 493 h 968"/>
                <a:gd name="T62" fmla="*/ 701 w 902"/>
                <a:gd name="T63" fmla="*/ 487 h 968"/>
                <a:gd name="T64" fmla="*/ 707 w 902"/>
                <a:gd name="T65" fmla="*/ 474 h 968"/>
                <a:gd name="T66" fmla="*/ 728 w 902"/>
                <a:gd name="T67" fmla="*/ 448 h 968"/>
                <a:gd name="T68" fmla="*/ 770 w 902"/>
                <a:gd name="T69" fmla="*/ 391 h 968"/>
                <a:gd name="T70" fmla="*/ 777 w 902"/>
                <a:gd name="T71" fmla="*/ 371 h 968"/>
                <a:gd name="T72" fmla="*/ 784 w 902"/>
                <a:gd name="T73" fmla="*/ 359 h 968"/>
                <a:gd name="T74" fmla="*/ 791 w 902"/>
                <a:gd name="T75" fmla="*/ 346 h 968"/>
                <a:gd name="T76" fmla="*/ 798 w 902"/>
                <a:gd name="T77" fmla="*/ 333 h 968"/>
                <a:gd name="T78" fmla="*/ 812 w 902"/>
                <a:gd name="T79" fmla="*/ 314 h 968"/>
                <a:gd name="T80" fmla="*/ 839 w 902"/>
                <a:gd name="T81" fmla="*/ 243 h 968"/>
                <a:gd name="T82" fmla="*/ 846 w 902"/>
                <a:gd name="T83" fmla="*/ 230 h 968"/>
                <a:gd name="T84" fmla="*/ 853 w 902"/>
                <a:gd name="T85" fmla="*/ 211 h 968"/>
                <a:gd name="T86" fmla="*/ 853 w 902"/>
                <a:gd name="T87" fmla="*/ 198 h 968"/>
                <a:gd name="T88" fmla="*/ 860 w 902"/>
                <a:gd name="T89" fmla="*/ 186 h 968"/>
                <a:gd name="T90" fmla="*/ 867 w 902"/>
                <a:gd name="T91" fmla="*/ 160 h 968"/>
                <a:gd name="T92" fmla="*/ 888 w 902"/>
                <a:gd name="T93" fmla="*/ 89 h 968"/>
                <a:gd name="T94" fmla="*/ 888 w 902"/>
                <a:gd name="T95" fmla="*/ 77 h 968"/>
                <a:gd name="T96" fmla="*/ 895 w 902"/>
                <a:gd name="T97" fmla="*/ 57 h 968"/>
                <a:gd name="T98" fmla="*/ 902 w 902"/>
                <a:gd name="T99" fmla="*/ 0 h 968"/>
                <a:gd name="T100" fmla="*/ 902 w 902"/>
                <a:gd name="T101" fmla="*/ 0 h 9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2"/>
                <a:gd name="T154" fmla="*/ 0 h 968"/>
                <a:gd name="T155" fmla="*/ 902 w 902"/>
                <a:gd name="T156" fmla="*/ 968 h 9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2" h="968">
                  <a:moveTo>
                    <a:pt x="0" y="968"/>
                  </a:moveTo>
                  <a:lnTo>
                    <a:pt x="7" y="961"/>
                  </a:lnTo>
                  <a:lnTo>
                    <a:pt x="20" y="961"/>
                  </a:lnTo>
                  <a:lnTo>
                    <a:pt x="55" y="948"/>
                  </a:lnTo>
                  <a:lnTo>
                    <a:pt x="125" y="923"/>
                  </a:lnTo>
                  <a:lnTo>
                    <a:pt x="138" y="910"/>
                  </a:lnTo>
                  <a:lnTo>
                    <a:pt x="159" y="904"/>
                  </a:lnTo>
                  <a:lnTo>
                    <a:pt x="166" y="897"/>
                  </a:lnTo>
                  <a:lnTo>
                    <a:pt x="180" y="891"/>
                  </a:lnTo>
                  <a:lnTo>
                    <a:pt x="208" y="878"/>
                  </a:lnTo>
                  <a:lnTo>
                    <a:pt x="277" y="839"/>
                  </a:lnTo>
                  <a:lnTo>
                    <a:pt x="291" y="833"/>
                  </a:lnTo>
                  <a:lnTo>
                    <a:pt x="305" y="820"/>
                  </a:lnTo>
                  <a:lnTo>
                    <a:pt x="312" y="814"/>
                  </a:lnTo>
                  <a:lnTo>
                    <a:pt x="326" y="807"/>
                  </a:lnTo>
                  <a:lnTo>
                    <a:pt x="354" y="788"/>
                  </a:lnTo>
                  <a:lnTo>
                    <a:pt x="423" y="737"/>
                  </a:lnTo>
                  <a:lnTo>
                    <a:pt x="437" y="730"/>
                  </a:lnTo>
                  <a:lnTo>
                    <a:pt x="451" y="718"/>
                  </a:lnTo>
                  <a:lnTo>
                    <a:pt x="458" y="711"/>
                  </a:lnTo>
                  <a:lnTo>
                    <a:pt x="472" y="705"/>
                  </a:lnTo>
                  <a:lnTo>
                    <a:pt x="499" y="686"/>
                  </a:lnTo>
                  <a:lnTo>
                    <a:pt x="555" y="641"/>
                  </a:lnTo>
                  <a:lnTo>
                    <a:pt x="569" y="628"/>
                  </a:lnTo>
                  <a:lnTo>
                    <a:pt x="583" y="615"/>
                  </a:lnTo>
                  <a:lnTo>
                    <a:pt x="589" y="609"/>
                  </a:lnTo>
                  <a:lnTo>
                    <a:pt x="603" y="596"/>
                  </a:lnTo>
                  <a:lnTo>
                    <a:pt x="624" y="577"/>
                  </a:lnTo>
                  <a:lnTo>
                    <a:pt x="673" y="519"/>
                  </a:lnTo>
                  <a:lnTo>
                    <a:pt x="680" y="506"/>
                  </a:lnTo>
                  <a:lnTo>
                    <a:pt x="694" y="493"/>
                  </a:lnTo>
                  <a:lnTo>
                    <a:pt x="701" y="487"/>
                  </a:lnTo>
                  <a:lnTo>
                    <a:pt x="707" y="474"/>
                  </a:lnTo>
                  <a:lnTo>
                    <a:pt x="728" y="448"/>
                  </a:lnTo>
                  <a:lnTo>
                    <a:pt x="770" y="391"/>
                  </a:lnTo>
                  <a:lnTo>
                    <a:pt x="777" y="371"/>
                  </a:lnTo>
                  <a:lnTo>
                    <a:pt x="784" y="359"/>
                  </a:lnTo>
                  <a:lnTo>
                    <a:pt x="791" y="346"/>
                  </a:lnTo>
                  <a:lnTo>
                    <a:pt x="798" y="333"/>
                  </a:lnTo>
                  <a:lnTo>
                    <a:pt x="812" y="314"/>
                  </a:lnTo>
                  <a:lnTo>
                    <a:pt x="839" y="243"/>
                  </a:lnTo>
                  <a:lnTo>
                    <a:pt x="846" y="230"/>
                  </a:lnTo>
                  <a:lnTo>
                    <a:pt x="853" y="211"/>
                  </a:lnTo>
                  <a:lnTo>
                    <a:pt x="853" y="198"/>
                  </a:lnTo>
                  <a:lnTo>
                    <a:pt x="860" y="186"/>
                  </a:lnTo>
                  <a:lnTo>
                    <a:pt x="867" y="160"/>
                  </a:lnTo>
                  <a:lnTo>
                    <a:pt x="888" y="89"/>
                  </a:lnTo>
                  <a:lnTo>
                    <a:pt x="888" y="77"/>
                  </a:lnTo>
                  <a:lnTo>
                    <a:pt x="895" y="57"/>
                  </a:lnTo>
                  <a:lnTo>
                    <a:pt x="902"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3" name="Freeform 535"/>
            <p:cNvSpPr>
              <a:spLocks/>
            </p:cNvSpPr>
            <p:nvPr/>
          </p:nvSpPr>
          <p:spPr bwMode="auto">
            <a:xfrm>
              <a:off x="4622" y="1202"/>
              <a:ext cx="353" cy="1834"/>
            </a:xfrm>
            <a:custGeom>
              <a:avLst/>
              <a:gdLst>
                <a:gd name="T0" fmla="*/ 319 w 353"/>
                <a:gd name="T1" fmla="*/ 1834 h 1834"/>
                <a:gd name="T2" fmla="*/ 326 w 353"/>
                <a:gd name="T3" fmla="*/ 1776 h 1834"/>
                <a:gd name="T4" fmla="*/ 326 w 353"/>
                <a:gd name="T5" fmla="*/ 1776 h 1834"/>
                <a:gd name="T6" fmla="*/ 347 w 353"/>
                <a:gd name="T7" fmla="*/ 1673 h 1834"/>
                <a:gd name="T8" fmla="*/ 347 w 353"/>
                <a:gd name="T9" fmla="*/ 1654 h 1834"/>
                <a:gd name="T10" fmla="*/ 353 w 353"/>
                <a:gd name="T11" fmla="*/ 1641 h 1834"/>
                <a:gd name="T12" fmla="*/ 353 w 353"/>
                <a:gd name="T13" fmla="*/ 1564 h 1834"/>
                <a:gd name="T14" fmla="*/ 353 w 353"/>
                <a:gd name="T15" fmla="*/ 1410 h 1834"/>
                <a:gd name="T16" fmla="*/ 353 w 353"/>
                <a:gd name="T17" fmla="*/ 1391 h 1834"/>
                <a:gd name="T18" fmla="*/ 353 w 353"/>
                <a:gd name="T19" fmla="*/ 1372 h 1834"/>
                <a:gd name="T20" fmla="*/ 353 w 353"/>
                <a:gd name="T21" fmla="*/ 1353 h 1834"/>
                <a:gd name="T22" fmla="*/ 353 w 353"/>
                <a:gd name="T23" fmla="*/ 1225 h 1834"/>
                <a:gd name="T24" fmla="*/ 353 w 353"/>
                <a:gd name="T25" fmla="*/ 1225 h 1834"/>
                <a:gd name="T26" fmla="*/ 353 w 353"/>
                <a:gd name="T27" fmla="*/ 1225 h 1834"/>
                <a:gd name="T28" fmla="*/ 353 w 353"/>
                <a:gd name="T29" fmla="*/ 1090 h 1834"/>
                <a:gd name="T30" fmla="*/ 353 w 353"/>
                <a:gd name="T31" fmla="*/ 1071 h 1834"/>
                <a:gd name="T32" fmla="*/ 353 w 353"/>
                <a:gd name="T33" fmla="*/ 1058 h 1834"/>
                <a:gd name="T34" fmla="*/ 353 w 353"/>
                <a:gd name="T35" fmla="*/ 1039 h 1834"/>
                <a:gd name="T36" fmla="*/ 353 w 353"/>
                <a:gd name="T37" fmla="*/ 878 h 1834"/>
                <a:gd name="T38" fmla="*/ 353 w 353"/>
                <a:gd name="T39" fmla="*/ 808 h 1834"/>
                <a:gd name="T40" fmla="*/ 347 w 353"/>
                <a:gd name="T41" fmla="*/ 789 h 1834"/>
                <a:gd name="T42" fmla="*/ 347 w 353"/>
                <a:gd name="T43" fmla="*/ 769 h 1834"/>
                <a:gd name="T44" fmla="*/ 326 w 353"/>
                <a:gd name="T45" fmla="*/ 667 h 1834"/>
                <a:gd name="T46" fmla="*/ 326 w 353"/>
                <a:gd name="T47" fmla="*/ 667 h 1834"/>
                <a:gd name="T48" fmla="*/ 319 w 353"/>
                <a:gd name="T49" fmla="*/ 609 h 1834"/>
                <a:gd name="T50" fmla="*/ 319 w 353"/>
                <a:gd name="T51" fmla="*/ 609 h 1834"/>
                <a:gd name="T52" fmla="*/ 312 w 353"/>
                <a:gd name="T53" fmla="*/ 558 h 1834"/>
                <a:gd name="T54" fmla="*/ 305 w 353"/>
                <a:gd name="T55" fmla="*/ 539 h 1834"/>
                <a:gd name="T56" fmla="*/ 305 w 353"/>
                <a:gd name="T57" fmla="*/ 519 h 1834"/>
                <a:gd name="T58" fmla="*/ 284 w 353"/>
                <a:gd name="T59" fmla="*/ 449 h 1834"/>
                <a:gd name="T60" fmla="*/ 277 w 353"/>
                <a:gd name="T61" fmla="*/ 423 h 1834"/>
                <a:gd name="T62" fmla="*/ 270 w 353"/>
                <a:gd name="T63" fmla="*/ 410 h 1834"/>
                <a:gd name="T64" fmla="*/ 270 w 353"/>
                <a:gd name="T65" fmla="*/ 404 h 1834"/>
                <a:gd name="T66" fmla="*/ 263 w 353"/>
                <a:gd name="T67" fmla="*/ 385 h 1834"/>
                <a:gd name="T68" fmla="*/ 256 w 353"/>
                <a:gd name="T69" fmla="*/ 365 h 1834"/>
                <a:gd name="T70" fmla="*/ 229 w 353"/>
                <a:gd name="T71" fmla="*/ 301 h 1834"/>
                <a:gd name="T72" fmla="*/ 215 w 353"/>
                <a:gd name="T73" fmla="*/ 276 h 1834"/>
                <a:gd name="T74" fmla="*/ 208 w 353"/>
                <a:gd name="T75" fmla="*/ 263 h 1834"/>
                <a:gd name="T76" fmla="*/ 201 w 353"/>
                <a:gd name="T77" fmla="*/ 256 h 1834"/>
                <a:gd name="T78" fmla="*/ 194 w 353"/>
                <a:gd name="T79" fmla="*/ 237 h 1834"/>
                <a:gd name="T80" fmla="*/ 187 w 353"/>
                <a:gd name="T81" fmla="*/ 224 h 1834"/>
                <a:gd name="T82" fmla="*/ 145 w 353"/>
                <a:gd name="T83" fmla="*/ 160 h 1834"/>
                <a:gd name="T84" fmla="*/ 124 w 353"/>
                <a:gd name="T85" fmla="*/ 141 h 1834"/>
                <a:gd name="T86" fmla="*/ 118 w 353"/>
                <a:gd name="T87" fmla="*/ 128 h 1834"/>
                <a:gd name="T88" fmla="*/ 111 w 353"/>
                <a:gd name="T89" fmla="*/ 122 h 1834"/>
                <a:gd name="T90" fmla="*/ 97 w 353"/>
                <a:gd name="T91" fmla="*/ 103 h 1834"/>
                <a:gd name="T92" fmla="*/ 90 w 353"/>
                <a:gd name="T93" fmla="*/ 90 h 1834"/>
                <a:gd name="T94" fmla="*/ 41 w 353"/>
                <a:gd name="T95" fmla="*/ 32 h 1834"/>
                <a:gd name="T96" fmla="*/ 20 w 353"/>
                <a:gd name="T97" fmla="*/ 13 h 1834"/>
                <a:gd name="T98" fmla="*/ 6 w 353"/>
                <a:gd name="T99" fmla="*/ 6 h 1834"/>
                <a:gd name="T100" fmla="*/ 0 w 353"/>
                <a:gd name="T101" fmla="*/ 0 h 18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3"/>
                <a:gd name="T154" fmla="*/ 0 h 1834"/>
                <a:gd name="T155" fmla="*/ 353 w 353"/>
                <a:gd name="T156" fmla="*/ 1834 h 18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3" h="1834">
                  <a:moveTo>
                    <a:pt x="319" y="1834"/>
                  </a:moveTo>
                  <a:lnTo>
                    <a:pt x="326" y="1776"/>
                  </a:lnTo>
                  <a:lnTo>
                    <a:pt x="347" y="1673"/>
                  </a:lnTo>
                  <a:lnTo>
                    <a:pt x="347" y="1654"/>
                  </a:lnTo>
                  <a:lnTo>
                    <a:pt x="353" y="1641"/>
                  </a:lnTo>
                  <a:lnTo>
                    <a:pt x="353" y="1564"/>
                  </a:lnTo>
                  <a:lnTo>
                    <a:pt x="353" y="1410"/>
                  </a:lnTo>
                  <a:lnTo>
                    <a:pt x="353" y="1391"/>
                  </a:lnTo>
                  <a:lnTo>
                    <a:pt x="353" y="1372"/>
                  </a:lnTo>
                  <a:lnTo>
                    <a:pt x="353" y="1353"/>
                  </a:lnTo>
                  <a:lnTo>
                    <a:pt x="353" y="1225"/>
                  </a:lnTo>
                  <a:lnTo>
                    <a:pt x="353" y="1090"/>
                  </a:lnTo>
                  <a:lnTo>
                    <a:pt x="353" y="1071"/>
                  </a:lnTo>
                  <a:lnTo>
                    <a:pt x="353" y="1058"/>
                  </a:lnTo>
                  <a:lnTo>
                    <a:pt x="353" y="1039"/>
                  </a:lnTo>
                  <a:lnTo>
                    <a:pt x="353" y="878"/>
                  </a:lnTo>
                  <a:lnTo>
                    <a:pt x="353" y="808"/>
                  </a:lnTo>
                  <a:lnTo>
                    <a:pt x="347" y="789"/>
                  </a:lnTo>
                  <a:lnTo>
                    <a:pt x="347" y="769"/>
                  </a:lnTo>
                  <a:lnTo>
                    <a:pt x="326" y="667"/>
                  </a:lnTo>
                  <a:lnTo>
                    <a:pt x="319" y="609"/>
                  </a:lnTo>
                  <a:lnTo>
                    <a:pt x="312" y="558"/>
                  </a:lnTo>
                  <a:lnTo>
                    <a:pt x="305" y="539"/>
                  </a:lnTo>
                  <a:lnTo>
                    <a:pt x="305" y="519"/>
                  </a:lnTo>
                  <a:lnTo>
                    <a:pt x="284" y="449"/>
                  </a:lnTo>
                  <a:lnTo>
                    <a:pt x="277" y="423"/>
                  </a:lnTo>
                  <a:lnTo>
                    <a:pt x="270" y="410"/>
                  </a:lnTo>
                  <a:lnTo>
                    <a:pt x="270" y="404"/>
                  </a:lnTo>
                  <a:lnTo>
                    <a:pt x="263" y="385"/>
                  </a:lnTo>
                  <a:lnTo>
                    <a:pt x="256" y="365"/>
                  </a:lnTo>
                  <a:lnTo>
                    <a:pt x="229" y="301"/>
                  </a:lnTo>
                  <a:lnTo>
                    <a:pt x="215" y="276"/>
                  </a:lnTo>
                  <a:lnTo>
                    <a:pt x="208" y="263"/>
                  </a:lnTo>
                  <a:lnTo>
                    <a:pt x="201" y="256"/>
                  </a:lnTo>
                  <a:lnTo>
                    <a:pt x="194" y="237"/>
                  </a:lnTo>
                  <a:lnTo>
                    <a:pt x="187" y="224"/>
                  </a:lnTo>
                  <a:lnTo>
                    <a:pt x="145" y="160"/>
                  </a:lnTo>
                  <a:lnTo>
                    <a:pt x="124" y="141"/>
                  </a:lnTo>
                  <a:lnTo>
                    <a:pt x="118" y="128"/>
                  </a:lnTo>
                  <a:lnTo>
                    <a:pt x="111" y="122"/>
                  </a:lnTo>
                  <a:lnTo>
                    <a:pt x="97" y="103"/>
                  </a:lnTo>
                  <a:lnTo>
                    <a:pt x="90" y="90"/>
                  </a:lnTo>
                  <a:lnTo>
                    <a:pt x="41" y="32"/>
                  </a:lnTo>
                  <a:lnTo>
                    <a:pt x="20" y="13"/>
                  </a:lnTo>
                  <a:lnTo>
                    <a:pt x="6" y="6"/>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4" name="Freeform 536"/>
            <p:cNvSpPr>
              <a:spLocks/>
            </p:cNvSpPr>
            <p:nvPr/>
          </p:nvSpPr>
          <p:spPr bwMode="auto">
            <a:xfrm>
              <a:off x="2817" y="747"/>
              <a:ext cx="1805" cy="455"/>
            </a:xfrm>
            <a:custGeom>
              <a:avLst/>
              <a:gdLst>
                <a:gd name="T0" fmla="*/ 1805 w 1805"/>
                <a:gd name="T1" fmla="*/ 455 h 455"/>
                <a:gd name="T2" fmla="*/ 1791 w 1805"/>
                <a:gd name="T3" fmla="*/ 436 h 455"/>
                <a:gd name="T4" fmla="*/ 1777 w 1805"/>
                <a:gd name="T5" fmla="*/ 429 h 455"/>
                <a:gd name="T6" fmla="*/ 1721 w 1805"/>
                <a:gd name="T7" fmla="*/ 378 h 455"/>
                <a:gd name="T8" fmla="*/ 1694 w 1805"/>
                <a:gd name="T9" fmla="*/ 365 h 455"/>
                <a:gd name="T10" fmla="*/ 1680 w 1805"/>
                <a:gd name="T11" fmla="*/ 352 h 455"/>
                <a:gd name="T12" fmla="*/ 1673 w 1805"/>
                <a:gd name="T13" fmla="*/ 346 h 455"/>
                <a:gd name="T14" fmla="*/ 1659 w 1805"/>
                <a:gd name="T15" fmla="*/ 333 h 455"/>
                <a:gd name="T16" fmla="*/ 1645 w 1805"/>
                <a:gd name="T17" fmla="*/ 327 h 455"/>
                <a:gd name="T18" fmla="*/ 1576 w 1805"/>
                <a:gd name="T19" fmla="*/ 275 h 455"/>
                <a:gd name="T20" fmla="*/ 1548 w 1805"/>
                <a:gd name="T21" fmla="*/ 263 h 455"/>
                <a:gd name="T22" fmla="*/ 1534 w 1805"/>
                <a:gd name="T23" fmla="*/ 250 h 455"/>
                <a:gd name="T24" fmla="*/ 1527 w 1805"/>
                <a:gd name="T25" fmla="*/ 250 h 455"/>
                <a:gd name="T26" fmla="*/ 1513 w 1805"/>
                <a:gd name="T27" fmla="*/ 237 h 455"/>
                <a:gd name="T28" fmla="*/ 1499 w 1805"/>
                <a:gd name="T29" fmla="*/ 224 h 455"/>
                <a:gd name="T30" fmla="*/ 1430 w 1805"/>
                <a:gd name="T31" fmla="*/ 186 h 455"/>
                <a:gd name="T32" fmla="*/ 1402 w 1805"/>
                <a:gd name="T33" fmla="*/ 173 h 455"/>
                <a:gd name="T34" fmla="*/ 1388 w 1805"/>
                <a:gd name="T35" fmla="*/ 166 h 455"/>
                <a:gd name="T36" fmla="*/ 1381 w 1805"/>
                <a:gd name="T37" fmla="*/ 160 h 455"/>
                <a:gd name="T38" fmla="*/ 1360 w 1805"/>
                <a:gd name="T39" fmla="*/ 154 h 455"/>
                <a:gd name="T40" fmla="*/ 1347 w 1805"/>
                <a:gd name="T41" fmla="*/ 147 h 455"/>
                <a:gd name="T42" fmla="*/ 1277 w 1805"/>
                <a:gd name="T43" fmla="*/ 115 h 455"/>
                <a:gd name="T44" fmla="*/ 1242 w 1805"/>
                <a:gd name="T45" fmla="*/ 109 h 455"/>
                <a:gd name="T46" fmla="*/ 1229 w 1805"/>
                <a:gd name="T47" fmla="*/ 102 h 455"/>
                <a:gd name="T48" fmla="*/ 1222 w 1805"/>
                <a:gd name="T49" fmla="*/ 102 h 455"/>
                <a:gd name="T50" fmla="*/ 1201 w 1805"/>
                <a:gd name="T51" fmla="*/ 96 h 455"/>
                <a:gd name="T52" fmla="*/ 1187 w 1805"/>
                <a:gd name="T53" fmla="*/ 90 h 455"/>
                <a:gd name="T54" fmla="*/ 1111 w 1805"/>
                <a:gd name="T55" fmla="*/ 70 h 455"/>
                <a:gd name="T56" fmla="*/ 1083 w 1805"/>
                <a:gd name="T57" fmla="*/ 64 h 455"/>
                <a:gd name="T58" fmla="*/ 1062 w 1805"/>
                <a:gd name="T59" fmla="*/ 64 h 455"/>
                <a:gd name="T60" fmla="*/ 1055 w 1805"/>
                <a:gd name="T61" fmla="*/ 64 h 455"/>
                <a:gd name="T62" fmla="*/ 1034 w 1805"/>
                <a:gd name="T63" fmla="*/ 57 h 455"/>
                <a:gd name="T64" fmla="*/ 1020 w 1805"/>
                <a:gd name="T65" fmla="*/ 57 h 455"/>
                <a:gd name="T66" fmla="*/ 937 w 1805"/>
                <a:gd name="T67" fmla="*/ 45 h 455"/>
                <a:gd name="T68" fmla="*/ 923 w 1805"/>
                <a:gd name="T69" fmla="*/ 45 h 455"/>
                <a:gd name="T70" fmla="*/ 923 w 1805"/>
                <a:gd name="T71" fmla="*/ 45 h 455"/>
                <a:gd name="T72" fmla="*/ 895 w 1805"/>
                <a:gd name="T73" fmla="*/ 45 h 455"/>
                <a:gd name="T74" fmla="*/ 895 w 1805"/>
                <a:gd name="T75" fmla="*/ 45 h 455"/>
                <a:gd name="T76" fmla="*/ 882 w 1805"/>
                <a:gd name="T77" fmla="*/ 45 h 455"/>
                <a:gd name="T78" fmla="*/ 861 w 1805"/>
                <a:gd name="T79" fmla="*/ 45 h 455"/>
                <a:gd name="T80" fmla="*/ 646 w 1805"/>
                <a:gd name="T81" fmla="*/ 45 h 455"/>
                <a:gd name="T82" fmla="*/ 625 w 1805"/>
                <a:gd name="T83" fmla="*/ 45 h 455"/>
                <a:gd name="T84" fmla="*/ 410 w 1805"/>
                <a:gd name="T85" fmla="*/ 45 h 455"/>
                <a:gd name="T86" fmla="*/ 389 w 1805"/>
                <a:gd name="T87" fmla="*/ 45 h 455"/>
                <a:gd name="T88" fmla="*/ 375 w 1805"/>
                <a:gd name="T89" fmla="*/ 45 h 455"/>
                <a:gd name="T90" fmla="*/ 375 w 1805"/>
                <a:gd name="T91" fmla="*/ 45 h 455"/>
                <a:gd name="T92" fmla="*/ 299 w 1805"/>
                <a:gd name="T93" fmla="*/ 38 h 455"/>
                <a:gd name="T94" fmla="*/ 278 w 1805"/>
                <a:gd name="T95" fmla="*/ 38 h 455"/>
                <a:gd name="T96" fmla="*/ 257 w 1805"/>
                <a:gd name="T97" fmla="*/ 38 h 455"/>
                <a:gd name="T98" fmla="*/ 153 w 1805"/>
                <a:gd name="T99" fmla="*/ 19 h 455"/>
                <a:gd name="T100" fmla="*/ 0 w 1805"/>
                <a:gd name="T101" fmla="*/ 0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5"/>
                <a:gd name="T154" fmla="*/ 0 h 455"/>
                <a:gd name="T155" fmla="*/ 1805 w 1805"/>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5" h="455">
                  <a:moveTo>
                    <a:pt x="1805" y="455"/>
                  </a:moveTo>
                  <a:lnTo>
                    <a:pt x="1791" y="436"/>
                  </a:lnTo>
                  <a:lnTo>
                    <a:pt x="1777" y="429"/>
                  </a:lnTo>
                  <a:lnTo>
                    <a:pt x="1721" y="378"/>
                  </a:lnTo>
                  <a:lnTo>
                    <a:pt x="1694" y="365"/>
                  </a:lnTo>
                  <a:lnTo>
                    <a:pt x="1680" y="352"/>
                  </a:lnTo>
                  <a:lnTo>
                    <a:pt x="1673" y="346"/>
                  </a:lnTo>
                  <a:lnTo>
                    <a:pt x="1659" y="333"/>
                  </a:lnTo>
                  <a:lnTo>
                    <a:pt x="1645" y="327"/>
                  </a:lnTo>
                  <a:lnTo>
                    <a:pt x="1576" y="275"/>
                  </a:lnTo>
                  <a:lnTo>
                    <a:pt x="1548" y="263"/>
                  </a:lnTo>
                  <a:lnTo>
                    <a:pt x="1534" y="250"/>
                  </a:lnTo>
                  <a:lnTo>
                    <a:pt x="1527" y="250"/>
                  </a:lnTo>
                  <a:lnTo>
                    <a:pt x="1513" y="237"/>
                  </a:lnTo>
                  <a:lnTo>
                    <a:pt x="1499" y="224"/>
                  </a:lnTo>
                  <a:lnTo>
                    <a:pt x="1430" y="186"/>
                  </a:lnTo>
                  <a:lnTo>
                    <a:pt x="1402" y="173"/>
                  </a:lnTo>
                  <a:lnTo>
                    <a:pt x="1388" y="166"/>
                  </a:lnTo>
                  <a:lnTo>
                    <a:pt x="1381" y="160"/>
                  </a:lnTo>
                  <a:lnTo>
                    <a:pt x="1360" y="154"/>
                  </a:lnTo>
                  <a:lnTo>
                    <a:pt x="1347" y="147"/>
                  </a:lnTo>
                  <a:lnTo>
                    <a:pt x="1277" y="115"/>
                  </a:lnTo>
                  <a:lnTo>
                    <a:pt x="1242" y="109"/>
                  </a:lnTo>
                  <a:lnTo>
                    <a:pt x="1229" y="102"/>
                  </a:lnTo>
                  <a:lnTo>
                    <a:pt x="1222" y="102"/>
                  </a:lnTo>
                  <a:lnTo>
                    <a:pt x="1201" y="96"/>
                  </a:lnTo>
                  <a:lnTo>
                    <a:pt x="1187" y="90"/>
                  </a:lnTo>
                  <a:lnTo>
                    <a:pt x="1111" y="70"/>
                  </a:lnTo>
                  <a:lnTo>
                    <a:pt x="1083" y="64"/>
                  </a:lnTo>
                  <a:lnTo>
                    <a:pt x="1062" y="64"/>
                  </a:lnTo>
                  <a:lnTo>
                    <a:pt x="1055" y="64"/>
                  </a:lnTo>
                  <a:lnTo>
                    <a:pt x="1034" y="57"/>
                  </a:lnTo>
                  <a:lnTo>
                    <a:pt x="1020" y="57"/>
                  </a:lnTo>
                  <a:lnTo>
                    <a:pt x="937" y="45"/>
                  </a:lnTo>
                  <a:lnTo>
                    <a:pt x="923" y="45"/>
                  </a:lnTo>
                  <a:lnTo>
                    <a:pt x="895" y="45"/>
                  </a:lnTo>
                  <a:lnTo>
                    <a:pt x="882" y="45"/>
                  </a:lnTo>
                  <a:lnTo>
                    <a:pt x="861" y="45"/>
                  </a:lnTo>
                  <a:lnTo>
                    <a:pt x="646" y="45"/>
                  </a:lnTo>
                  <a:lnTo>
                    <a:pt x="625" y="45"/>
                  </a:lnTo>
                  <a:lnTo>
                    <a:pt x="410" y="45"/>
                  </a:lnTo>
                  <a:lnTo>
                    <a:pt x="389" y="45"/>
                  </a:lnTo>
                  <a:lnTo>
                    <a:pt x="375" y="45"/>
                  </a:lnTo>
                  <a:lnTo>
                    <a:pt x="299" y="38"/>
                  </a:lnTo>
                  <a:lnTo>
                    <a:pt x="278" y="38"/>
                  </a:lnTo>
                  <a:lnTo>
                    <a:pt x="257" y="38"/>
                  </a:lnTo>
                  <a:lnTo>
                    <a:pt x="153" y="19"/>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5" name="Freeform 537"/>
            <p:cNvSpPr>
              <a:spLocks/>
            </p:cNvSpPr>
            <p:nvPr/>
          </p:nvSpPr>
          <p:spPr bwMode="auto">
            <a:xfrm>
              <a:off x="1124" y="740"/>
              <a:ext cx="1693" cy="520"/>
            </a:xfrm>
            <a:custGeom>
              <a:avLst/>
              <a:gdLst>
                <a:gd name="T0" fmla="*/ 1693 w 1693"/>
                <a:gd name="T1" fmla="*/ 7 h 520"/>
                <a:gd name="T2" fmla="*/ 1617 w 1693"/>
                <a:gd name="T3" fmla="*/ 0 h 520"/>
                <a:gd name="T4" fmla="*/ 1617 w 1693"/>
                <a:gd name="T5" fmla="*/ 0 h 520"/>
                <a:gd name="T6" fmla="*/ 1554 w 1693"/>
                <a:gd name="T7" fmla="*/ 0 h 520"/>
                <a:gd name="T8" fmla="*/ 1534 w 1693"/>
                <a:gd name="T9" fmla="*/ 0 h 520"/>
                <a:gd name="T10" fmla="*/ 1318 w 1693"/>
                <a:gd name="T11" fmla="*/ 0 h 520"/>
                <a:gd name="T12" fmla="*/ 1298 w 1693"/>
                <a:gd name="T13" fmla="*/ 0 h 520"/>
                <a:gd name="T14" fmla="*/ 1082 w 1693"/>
                <a:gd name="T15" fmla="*/ 0 h 520"/>
                <a:gd name="T16" fmla="*/ 1062 w 1693"/>
                <a:gd name="T17" fmla="*/ 0 h 520"/>
                <a:gd name="T18" fmla="*/ 1048 w 1693"/>
                <a:gd name="T19" fmla="*/ 0 h 520"/>
                <a:gd name="T20" fmla="*/ 1048 w 1693"/>
                <a:gd name="T21" fmla="*/ 0 h 520"/>
                <a:gd name="T22" fmla="*/ 1020 w 1693"/>
                <a:gd name="T23" fmla="*/ 0 h 520"/>
                <a:gd name="T24" fmla="*/ 1020 w 1693"/>
                <a:gd name="T25" fmla="*/ 0 h 520"/>
                <a:gd name="T26" fmla="*/ 999 w 1693"/>
                <a:gd name="T27" fmla="*/ 0 h 520"/>
                <a:gd name="T28" fmla="*/ 916 w 1693"/>
                <a:gd name="T29" fmla="*/ 7 h 520"/>
                <a:gd name="T30" fmla="*/ 902 w 1693"/>
                <a:gd name="T31" fmla="*/ 13 h 520"/>
                <a:gd name="T32" fmla="*/ 874 w 1693"/>
                <a:gd name="T33" fmla="*/ 13 h 520"/>
                <a:gd name="T34" fmla="*/ 867 w 1693"/>
                <a:gd name="T35" fmla="*/ 20 h 520"/>
                <a:gd name="T36" fmla="*/ 853 w 1693"/>
                <a:gd name="T37" fmla="*/ 20 h 520"/>
                <a:gd name="T38" fmla="*/ 826 w 1693"/>
                <a:gd name="T39" fmla="*/ 26 h 520"/>
                <a:gd name="T40" fmla="*/ 735 w 1693"/>
                <a:gd name="T41" fmla="*/ 45 h 520"/>
                <a:gd name="T42" fmla="*/ 722 w 1693"/>
                <a:gd name="T43" fmla="*/ 52 h 520"/>
                <a:gd name="T44" fmla="*/ 701 w 1693"/>
                <a:gd name="T45" fmla="*/ 58 h 520"/>
                <a:gd name="T46" fmla="*/ 694 w 1693"/>
                <a:gd name="T47" fmla="*/ 58 h 520"/>
                <a:gd name="T48" fmla="*/ 680 w 1693"/>
                <a:gd name="T49" fmla="*/ 64 h 520"/>
                <a:gd name="T50" fmla="*/ 652 w 1693"/>
                <a:gd name="T51" fmla="*/ 71 h 520"/>
                <a:gd name="T52" fmla="*/ 569 w 1693"/>
                <a:gd name="T53" fmla="*/ 103 h 520"/>
                <a:gd name="T54" fmla="*/ 555 w 1693"/>
                <a:gd name="T55" fmla="*/ 116 h 520"/>
                <a:gd name="T56" fmla="*/ 534 w 1693"/>
                <a:gd name="T57" fmla="*/ 122 h 520"/>
                <a:gd name="T58" fmla="*/ 527 w 1693"/>
                <a:gd name="T59" fmla="*/ 129 h 520"/>
                <a:gd name="T60" fmla="*/ 513 w 1693"/>
                <a:gd name="T61" fmla="*/ 135 h 520"/>
                <a:gd name="T62" fmla="*/ 486 w 1693"/>
                <a:gd name="T63" fmla="*/ 148 h 520"/>
                <a:gd name="T64" fmla="*/ 409 w 1693"/>
                <a:gd name="T65" fmla="*/ 193 h 520"/>
                <a:gd name="T66" fmla="*/ 395 w 1693"/>
                <a:gd name="T67" fmla="*/ 199 h 520"/>
                <a:gd name="T68" fmla="*/ 381 w 1693"/>
                <a:gd name="T69" fmla="*/ 212 h 520"/>
                <a:gd name="T70" fmla="*/ 375 w 1693"/>
                <a:gd name="T71" fmla="*/ 212 h 520"/>
                <a:gd name="T72" fmla="*/ 361 w 1693"/>
                <a:gd name="T73" fmla="*/ 225 h 520"/>
                <a:gd name="T74" fmla="*/ 333 w 1693"/>
                <a:gd name="T75" fmla="*/ 244 h 520"/>
                <a:gd name="T76" fmla="*/ 264 w 1693"/>
                <a:gd name="T77" fmla="*/ 289 h 520"/>
                <a:gd name="T78" fmla="*/ 250 w 1693"/>
                <a:gd name="T79" fmla="*/ 302 h 520"/>
                <a:gd name="T80" fmla="*/ 236 w 1693"/>
                <a:gd name="T81" fmla="*/ 314 h 520"/>
                <a:gd name="T82" fmla="*/ 229 w 1693"/>
                <a:gd name="T83" fmla="*/ 314 h 520"/>
                <a:gd name="T84" fmla="*/ 215 w 1693"/>
                <a:gd name="T85" fmla="*/ 327 h 520"/>
                <a:gd name="T86" fmla="*/ 187 w 1693"/>
                <a:gd name="T87" fmla="*/ 340 h 520"/>
                <a:gd name="T88" fmla="*/ 125 w 1693"/>
                <a:gd name="T89" fmla="*/ 398 h 520"/>
                <a:gd name="T90" fmla="*/ 111 w 1693"/>
                <a:gd name="T91" fmla="*/ 404 h 520"/>
                <a:gd name="T92" fmla="*/ 97 w 1693"/>
                <a:gd name="T93" fmla="*/ 423 h 520"/>
                <a:gd name="T94" fmla="*/ 90 w 1693"/>
                <a:gd name="T95" fmla="*/ 430 h 520"/>
                <a:gd name="T96" fmla="*/ 76 w 1693"/>
                <a:gd name="T97" fmla="*/ 436 h 520"/>
                <a:gd name="T98" fmla="*/ 55 w 1693"/>
                <a:gd name="T99" fmla="*/ 456 h 520"/>
                <a:gd name="T100" fmla="*/ 0 w 1693"/>
                <a:gd name="T101" fmla="*/ 520 h 5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93"/>
                <a:gd name="T154" fmla="*/ 0 h 520"/>
                <a:gd name="T155" fmla="*/ 1693 w 1693"/>
                <a:gd name="T156" fmla="*/ 520 h 5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93" h="520">
                  <a:moveTo>
                    <a:pt x="1693" y="7"/>
                  </a:moveTo>
                  <a:lnTo>
                    <a:pt x="1617" y="0"/>
                  </a:lnTo>
                  <a:lnTo>
                    <a:pt x="1554" y="0"/>
                  </a:lnTo>
                  <a:lnTo>
                    <a:pt x="1534" y="0"/>
                  </a:lnTo>
                  <a:lnTo>
                    <a:pt x="1318" y="0"/>
                  </a:lnTo>
                  <a:lnTo>
                    <a:pt x="1298" y="0"/>
                  </a:lnTo>
                  <a:lnTo>
                    <a:pt x="1082" y="0"/>
                  </a:lnTo>
                  <a:lnTo>
                    <a:pt x="1062" y="0"/>
                  </a:lnTo>
                  <a:lnTo>
                    <a:pt x="1048" y="0"/>
                  </a:lnTo>
                  <a:lnTo>
                    <a:pt x="1020" y="0"/>
                  </a:lnTo>
                  <a:lnTo>
                    <a:pt x="999" y="0"/>
                  </a:lnTo>
                  <a:lnTo>
                    <a:pt x="916" y="7"/>
                  </a:lnTo>
                  <a:lnTo>
                    <a:pt x="902" y="13"/>
                  </a:lnTo>
                  <a:lnTo>
                    <a:pt x="874" y="13"/>
                  </a:lnTo>
                  <a:lnTo>
                    <a:pt x="867" y="20"/>
                  </a:lnTo>
                  <a:lnTo>
                    <a:pt x="853" y="20"/>
                  </a:lnTo>
                  <a:lnTo>
                    <a:pt x="826" y="26"/>
                  </a:lnTo>
                  <a:lnTo>
                    <a:pt x="735" y="45"/>
                  </a:lnTo>
                  <a:lnTo>
                    <a:pt x="722" y="52"/>
                  </a:lnTo>
                  <a:lnTo>
                    <a:pt x="701" y="58"/>
                  </a:lnTo>
                  <a:lnTo>
                    <a:pt x="694" y="58"/>
                  </a:lnTo>
                  <a:lnTo>
                    <a:pt x="680" y="64"/>
                  </a:lnTo>
                  <a:lnTo>
                    <a:pt x="652" y="71"/>
                  </a:lnTo>
                  <a:lnTo>
                    <a:pt x="569" y="103"/>
                  </a:lnTo>
                  <a:lnTo>
                    <a:pt x="555" y="116"/>
                  </a:lnTo>
                  <a:lnTo>
                    <a:pt x="534" y="122"/>
                  </a:lnTo>
                  <a:lnTo>
                    <a:pt x="527" y="129"/>
                  </a:lnTo>
                  <a:lnTo>
                    <a:pt x="513" y="135"/>
                  </a:lnTo>
                  <a:lnTo>
                    <a:pt x="486" y="148"/>
                  </a:lnTo>
                  <a:lnTo>
                    <a:pt x="409" y="193"/>
                  </a:lnTo>
                  <a:lnTo>
                    <a:pt x="395" y="199"/>
                  </a:lnTo>
                  <a:lnTo>
                    <a:pt x="381" y="212"/>
                  </a:lnTo>
                  <a:lnTo>
                    <a:pt x="375" y="212"/>
                  </a:lnTo>
                  <a:lnTo>
                    <a:pt x="361" y="225"/>
                  </a:lnTo>
                  <a:lnTo>
                    <a:pt x="333" y="244"/>
                  </a:lnTo>
                  <a:lnTo>
                    <a:pt x="264" y="289"/>
                  </a:lnTo>
                  <a:lnTo>
                    <a:pt x="250" y="302"/>
                  </a:lnTo>
                  <a:lnTo>
                    <a:pt x="236" y="314"/>
                  </a:lnTo>
                  <a:lnTo>
                    <a:pt x="229" y="314"/>
                  </a:lnTo>
                  <a:lnTo>
                    <a:pt x="215" y="327"/>
                  </a:lnTo>
                  <a:lnTo>
                    <a:pt x="187" y="340"/>
                  </a:lnTo>
                  <a:lnTo>
                    <a:pt x="125" y="398"/>
                  </a:lnTo>
                  <a:lnTo>
                    <a:pt x="111" y="404"/>
                  </a:lnTo>
                  <a:lnTo>
                    <a:pt x="97" y="423"/>
                  </a:lnTo>
                  <a:lnTo>
                    <a:pt x="90" y="430"/>
                  </a:lnTo>
                  <a:lnTo>
                    <a:pt x="76" y="436"/>
                  </a:lnTo>
                  <a:lnTo>
                    <a:pt x="55" y="456"/>
                  </a:lnTo>
                  <a:lnTo>
                    <a:pt x="0" y="52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6" name="Freeform 538"/>
            <p:cNvSpPr>
              <a:spLocks/>
            </p:cNvSpPr>
            <p:nvPr/>
          </p:nvSpPr>
          <p:spPr bwMode="auto">
            <a:xfrm>
              <a:off x="846" y="1260"/>
              <a:ext cx="278" cy="1872"/>
            </a:xfrm>
            <a:custGeom>
              <a:avLst/>
              <a:gdLst>
                <a:gd name="T0" fmla="*/ 278 w 278"/>
                <a:gd name="T1" fmla="*/ 0 h 1872"/>
                <a:gd name="T2" fmla="*/ 271 w 278"/>
                <a:gd name="T3" fmla="*/ 12 h 1872"/>
                <a:gd name="T4" fmla="*/ 257 w 278"/>
                <a:gd name="T5" fmla="*/ 32 h 1872"/>
                <a:gd name="T6" fmla="*/ 250 w 278"/>
                <a:gd name="T7" fmla="*/ 38 h 1872"/>
                <a:gd name="T8" fmla="*/ 243 w 278"/>
                <a:gd name="T9" fmla="*/ 51 h 1872"/>
                <a:gd name="T10" fmla="*/ 229 w 278"/>
                <a:gd name="T11" fmla="*/ 70 h 1872"/>
                <a:gd name="T12" fmla="*/ 181 w 278"/>
                <a:gd name="T13" fmla="*/ 141 h 1872"/>
                <a:gd name="T14" fmla="*/ 174 w 278"/>
                <a:gd name="T15" fmla="*/ 154 h 1872"/>
                <a:gd name="T16" fmla="*/ 160 w 278"/>
                <a:gd name="T17" fmla="*/ 173 h 1872"/>
                <a:gd name="T18" fmla="*/ 160 w 278"/>
                <a:gd name="T19" fmla="*/ 179 h 1872"/>
                <a:gd name="T20" fmla="*/ 153 w 278"/>
                <a:gd name="T21" fmla="*/ 192 h 1872"/>
                <a:gd name="T22" fmla="*/ 139 w 278"/>
                <a:gd name="T23" fmla="*/ 218 h 1872"/>
                <a:gd name="T24" fmla="*/ 104 w 278"/>
                <a:gd name="T25" fmla="*/ 295 h 1872"/>
                <a:gd name="T26" fmla="*/ 97 w 278"/>
                <a:gd name="T27" fmla="*/ 307 h 1872"/>
                <a:gd name="T28" fmla="*/ 90 w 278"/>
                <a:gd name="T29" fmla="*/ 327 h 1872"/>
                <a:gd name="T30" fmla="*/ 90 w 278"/>
                <a:gd name="T31" fmla="*/ 333 h 1872"/>
                <a:gd name="T32" fmla="*/ 83 w 278"/>
                <a:gd name="T33" fmla="*/ 352 h 1872"/>
                <a:gd name="T34" fmla="*/ 77 w 278"/>
                <a:gd name="T35" fmla="*/ 378 h 1872"/>
                <a:gd name="T36" fmla="*/ 56 w 278"/>
                <a:gd name="T37" fmla="*/ 455 h 1872"/>
                <a:gd name="T38" fmla="*/ 56 w 278"/>
                <a:gd name="T39" fmla="*/ 468 h 1872"/>
                <a:gd name="T40" fmla="*/ 49 w 278"/>
                <a:gd name="T41" fmla="*/ 493 h 1872"/>
                <a:gd name="T42" fmla="*/ 42 w 278"/>
                <a:gd name="T43" fmla="*/ 545 h 1872"/>
                <a:gd name="T44" fmla="*/ 42 w 278"/>
                <a:gd name="T45" fmla="*/ 545 h 1872"/>
                <a:gd name="T46" fmla="*/ 35 w 278"/>
                <a:gd name="T47" fmla="*/ 602 h 1872"/>
                <a:gd name="T48" fmla="*/ 35 w 278"/>
                <a:gd name="T49" fmla="*/ 602 h 1872"/>
                <a:gd name="T50" fmla="*/ 14 w 278"/>
                <a:gd name="T51" fmla="*/ 705 h 1872"/>
                <a:gd name="T52" fmla="*/ 14 w 278"/>
                <a:gd name="T53" fmla="*/ 724 h 1872"/>
                <a:gd name="T54" fmla="*/ 7 w 278"/>
                <a:gd name="T55" fmla="*/ 737 h 1872"/>
                <a:gd name="T56" fmla="*/ 0 w 278"/>
                <a:gd name="T57" fmla="*/ 820 h 1872"/>
                <a:gd name="T58" fmla="*/ 0 w 278"/>
                <a:gd name="T59" fmla="*/ 981 h 1872"/>
                <a:gd name="T60" fmla="*/ 0 w 278"/>
                <a:gd name="T61" fmla="*/ 1000 h 1872"/>
                <a:gd name="T62" fmla="*/ 0 w 278"/>
                <a:gd name="T63" fmla="*/ 1013 h 1872"/>
                <a:gd name="T64" fmla="*/ 0 w 278"/>
                <a:gd name="T65" fmla="*/ 1032 h 1872"/>
                <a:gd name="T66" fmla="*/ 0 w 278"/>
                <a:gd name="T67" fmla="*/ 1167 h 1872"/>
                <a:gd name="T68" fmla="*/ 0 w 278"/>
                <a:gd name="T69" fmla="*/ 1167 h 1872"/>
                <a:gd name="T70" fmla="*/ 0 w 278"/>
                <a:gd name="T71" fmla="*/ 1167 h 1872"/>
                <a:gd name="T72" fmla="*/ 0 w 278"/>
                <a:gd name="T73" fmla="*/ 1295 h 1872"/>
                <a:gd name="T74" fmla="*/ 0 w 278"/>
                <a:gd name="T75" fmla="*/ 1314 h 1872"/>
                <a:gd name="T76" fmla="*/ 0 w 278"/>
                <a:gd name="T77" fmla="*/ 1333 h 1872"/>
                <a:gd name="T78" fmla="*/ 0 w 278"/>
                <a:gd name="T79" fmla="*/ 1352 h 1872"/>
                <a:gd name="T80" fmla="*/ 0 w 278"/>
                <a:gd name="T81" fmla="*/ 1506 h 1872"/>
                <a:gd name="T82" fmla="*/ 7 w 278"/>
                <a:gd name="T83" fmla="*/ 1590 h 1872"/>
                <a:gd name="T84" fmla="*/ 14 w 278"/>
                <a:gd name="T85" fmla="*/ 1602 h 1872"/>
                <a:gd name="T86" fmla="*/ 14 w 278"/>
                <a:gd name="T87" fmla="*/ 1622 h 1872"/>
                <a:gd name="T88" fmla="*/ 35 w 278"/>
                <a:gd name="T89" fmla="*/ 1731 h 1872"/>
                <a:gd name="T90" fmla="*/ 35 w 278"/>
                <a:gd name="T91" fmla="*/ 1731 h 1872"/>
                <a:gd name="T92" fmla="*/ 42 w 278"/>
                <a:gd name="T93" fmla="*/ 1788 h 1872"/>
                <a:gd name="T94" fmla="*/ 42 w 278"/>
                <a:gd name="T95" fmla="*/ 1788 h 1872"/>
                <a:gd name="T96" fmla="*/ 49 w 278"/>
                <a:gd name="T97" fmla="*/ 1840 h 1872"/>
                <a:gd name="T98" fmla="*/ 56 w 278"/>
                <a:gd name="T99" fmla="*/ 1859 h 1872"/>
                <a:gd name="T100" fmla="*/ 56 w 278"/>
                <a:gd name="T101" fmla="*/ 1872 h 18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8"/>
                <a:gd name="T154" fmla="*/ 0 h 1872"/>
                <a:gd name="T155" fmla="*/ 278 w 278"/>
                <a:gd name="T156" fmla="*/ 1872 h 18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8" h="1872">
                  <a:moveTo>
                    <a:pt x="278" y="0"/>
                  </a:moveTo>
                  <a:lnTo>
                    <a:pt x="271" y="12"/>
                  </a:lnTo>
                  <a:lnTo>
                    <a:pt x="257" y="32"/>
                  </a:lnTo>
                  <a:lnTo>
                    <a:pt x="250" y="38"/>
                  </a:lnTo>
                  <a:lnTo>
                    <a:pt x="243" y="51"/>
                  </a:lnTo>
                  <a:lnTo>
                    <a:pt x="229" y="70"/>
                  </a:lnTo>
                  <a:lnTo>
                    <a:pt x="181" y="141"/>
                  </a:lnTo>
                  <a:lnTo>
                    <a:pt x="174" y="154"/>
                  </a:lnTo>
                  <a:lnTo>
                    <a:pt x="160" y="173"/>
                  </a:lnTo>
                  <a:lnTo>
                    <a:pt x="160" y="179"/>
                  </a:lnTo>
                  <a:lnTo>
                    <a:pt x="153" y="192"/>
                  </a:lnTo>
                  <a:lnTo>
                    <a:pt x="139" y="218"/>
                  </a:lnTo>
                  <a:lnTo>
                    <a:pt x="104" y="295"/>
                  </a:lnTo>
                  <a:lnTo>
                    <a:pt x="97" y="307"/>
                  </a:lnTo>
                  <a:lnTo>
                    <a:pt x="90" y="327"/>
                  </a:lnTo>
                  <a:lnTo>
                    <a:pt x="90" y="333"/>
                  </a:lnTo>
                  <a:lnTo>
                    <a:pt x="83" y="352"/>
                  </a:lnTo>
                  <a:lnTo>
                    <a:pt x="77" y="378"/>
                  </a:lnTo>
                  <a:lnTo>
                    <a:pt x="56" y="455"/>
                  </a:lnTo>
                  <a:lnTo>
                    <a:pt x="56" y="468"/>
                  </a:lnTo>
                  <a:lnTo>
                    <a:pt x="49" y="493"/>
                  </a:lnTo>
                  <a:lnTo>
                    <a:pt x="42" y="545"/>
                  </a:lnTo>
                  <a:lnTo>
                    <a:pt x="35" y="602"/>
                  </a:lnTo>
                  <a:lnTo>
                    <a:pt x="14" y="705"/>
                  </a:lnTo>
                  <a:lnTo>
                    <a:pt x="14" y="724"/>
                  </a:lnTo>
                  <a:lnTo>
                    <a:pt x="7" y="737"/>
                  </a:lnTo>
                  <a:lnTo>
                    <a:pt x="0" y="820"/>
                  </a:lnTo>
                  <a:lnTo>
                    <a:pt x="0" y="981"/>
                  </a:lnTo>
                  <a:lnTo>
                    <a:pt x="0" y="1000"/>
                  </a:lnTo>
                  <a:lnTo>
                    <a:pt x="0" y="1013"/>
                  </a:lnTo>
                  <a:lnTo>
                    <a:pt x="0" y="1032"/>
                  </a:lnTo>
                  <a:lnTo>
                    <a:pt x="0" y="1167"/>
                  </a:lnTo>
                  <a:lnTo>
                    <a:pt x="0" y="1295"/>
                  </a:lnTo>
                  <a:lnTo>
                    <a:pt x="0" y="1314"/>
                  </a:lnTo>
                  <a:lnTo>
                    <a:pt x="0" y="1333"/>
                  </a:lnTo>
                  <a:lnTo>
                    <a:pt x="0" y="1352"/>
                  </a:lnTo>
                  <a:lnTo>
                    <a:pt x="0" y="1506"/>
                  </a:lnTo>
                  <a:lnTo>
                    <a:pt x="7" y="1590"/>
                  </a:lnTo>
                  <a:lnTo>
                    <a:pt x="14" y="1602"/>
                  </a:lnTo>
                  <a:lnTo>
                    <a:pt x="14" y="1622"/>
                  </a:lnTo>
                  <a:lnTo>
                    <a:pt x="35" y="1731"/>
                  </a:lnTo>
                  <a:lnTo>
                    <a:pt x="42" y="1788"/>
                  </a:lnTo>
                  <a:lnTo>
                    <a:pt x="49" y="1840"/>
                  </a:lnTo>
                  <a:lnTo>
                    <a:pt x="56" y="1859"/>
                  </a:lnTo>
                  <a:lnTo>
                    <a:pt x="56" y="1872"/>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7" name="Freeform 539"/>
            <p:cNvSpPr>
              <a:spLocks/>
            </p:cNvSpPr>
            <p:nvPr/>
          </p:nvSpPr>
          <p:spPr bwMode="auto">
            <a:xfrm>
              <a:off x="902" y="3132"/>
              <a:ext cx="1075" cy="955"/>
            </a:xfrm>
            <a:custGeom>
              <a:avLst/>
              <a:gdLst>
                <a:gd name="T0" fmla="*/ 0 w 1075"/>
                <a:gd name="T1" fmla="*/ 0 h 955"/>
                <a:gd name="T2" fmla="*/ 21 w 1075"/>
                <a:gd name="T3" fmla="*/ 83 h 955"/>
                <a:gd name="T4" fmla="*/ 27 w 1075"/>
                <a:gd name="T5" fmla="*/ 109 h 955"/>
                <a:gd name="T6" fmla="*/ 34 w 1075"/>
                <a:gd name="T7" fmla="*/ 122 h 955"/>
                <a:gd name="T8" fmla="*/ 34 w 1075"/>
                <a:gd name="T9" fmla="*/ 128 h 955"/>
                <a:gd name="T10" fmla="*/ 41 w 1075"/>
                <a:gd name="T11" fmla="*/ 147 h 955"/>
                <a:gd name="T12" fmla="*/ 48 w 1075"/>
                <a:gd name="T13" fmla="*/ 166 h 955"/>
                <a:gd name="T14" fmla="*/ 83 w 1075"/>
                <a:gd name="T15" fmla="*/ 237 h 955"/>
                <a:gd name="T16" fmla="*/ 97 w 1075"/>
                <a:gd name="T17" fmla="*/ 263 h 955"/>
                <a:gd name="T18" fmla="*/ 104 w 1075"/>
                <a:gd name="T19" fmla="*/ 275 h 955"/>
                <a:gd name="T20" fmla="*/ 104 w 1075"/>
                <a:gd name="T21" fmla="*/ 282 h 955"/>
                <a:gd name="T22" fmla="*/ 118 w 1075"/>
                <a:gd name="T23" fmla="*/ 301 h 955"/>
                <a:gd name="T24" fmla="*/ 125 w 1075"/>
                <a:gd name="T25" fmla="*/ 314 h 955"/>
                <a:gd name="T26" fmla="*/ 166 w 1075"/>
                <a:gd name="T27" fmla="*/ 384 h 955"/>
                <a:gd name="T28" fmla="*/ 187 w 1075"/>
                <a:gd name="T29" fmla="*/ 410 h 955"/>
                <a:gd name="T30" fmla="*/ 194 w 1075"/>
                <a:gd name="T31" fmla="*/ 423 h 955"/>
                <a:gd name="T32" fmla="*/ 201 w 1075"/>
                <a:gd name="T33" fmla="*/ 429 h 955"/>
                <a:gd name="T34" fmla="*/ 215 w 1075"/>
                <a:gd name="T35" fmla="*/ 442 h 955"/>
                <a:gd name="T36" fmla="*/ 222 w 1075"/>
                <a:gd name="T37" fmla="*/ 455 h 955"/>
                <a:gd name="T38" fmla="*/ 277 w 1075"/>
                <a:gd name="T39" fmla="*/ 519 h 955"/>
                <a:gd name="T40" fmla="*/ 298 w 1075"/>
                <a:gd name="T41" fmla="*/ 538 h 955"/>
                <a:gd name="T42" fmla="*/ 312 w 1075"/>
                <a:gd name="T43" fmla="*/ 551 h 955"/>
                <a:gd name="T44" fmla="*/ 319 w 1075"/>
                <a:gd name="T45" fmla="*/ 558 h 955"/>
                <a:gd name="T46" fmla="*/ 333 w 1075"/>
                <a:gd name="T47" fmla="*/ 570 h 955"/>
                <a:gd name="T48" fmla="*/ 347 w 1075"/>
                <a:gd name="T49" fmla="*/ 583 h 955"/>
                <a:gd name="T50" fmla="*/ 409 w 1075"/>
                <a:gd name="T51" fmla="*/ 634 h 955"/>
                <a:gd name="T52" fmla="*/ 437 w 1075"/>
                <a:gd name="T53" fmla="*/ 647 h 955"/>
                <a:gd name="T54" fmla="*/ 451 w 1075"/>
                <a:gd name="T55" fmla="*/ 660 h 955"/>
                <a:gd name="T56" fmla="*/ 458 w 1075"/>
                <a:gd name="T57" fmla="*/ 667 h 955"/>
                <a:gd name="T58" fmla="*/ 472 w 1075"/>
                <a:gd name="T59" fmla="*/ 679 h 955"/>
                <a:gd name="T60" fmla="*/ 486 w 1075"/>
                <a:gd name="T61" fmla="*/ 686 h 955"/>
                <a:gd name="T62" fmla="*/ 555 w 1075"/>
                <a:gd name="T63" fmla="*/ 737 h 955"/>
                <a:gd name="T64" fmla="*/ 583 w 1075"/>
                <a:gd name="T65" fmla="*/ 756 h 955"/>
                <a:gd name="T66" fmla="*/ 597 w 1075"/>
                <a:gd name="T67" fmla="*/ 763 h 955"/>
                <a:gd name="T68" fmla="*/ 603 w 1075"/>
                <a:gd name="T69" fmla="*/ 763 h 955"/>
                <a:gd name="T70" fmla="*/ 617 w 1075"/>
                <a:gd name="T71" fmla="*/ 776 h 955"/>
                <a:gd name="T72" fmla="*/ 631 w 1075"/>
                <a:gd name="T73" fmla="*/ 788 h 955"/>
                <a:gd name="T74" fmla="*/ 708 w 1075"/>
                <a:gd name="T75" fmla="*/ 833 h 955"/>
                <a:gd name="T76" fmla="*/ 735 w 1075"/>
                <a:gd name="T77" fmla="*/ 846 h 955"/>
                <a:gd name="T78" fmla="*/ 749 w 1075"/>
                <a:gd name="T79" fmla="*/ 852 h 955"/>
                <a:gd name="T80" fmla="*/ 756 w 1075"/>
                <a:gd name="T81" fmla="*/ 852 h 955"/>
                <a:gd name="T82" fmla="*/ 777 w 1075"/>
                <a:gd name="T83" fmla="*/ 865 h 955"/>
                <a:gd name="T84" fmla="*/ 791 w 1075"/>
                <a:gd name="T85" fmla="*/ 872 h 955"/>
                <a:gd name="T86" fmla="*/ 874 w 1075"/>
                <a:gd name="T87" fmla="*/ 904 h 955"/>
                <a:gd name="T88" fmla="*/ 902 w 1075"/>
                <a:gd name="T89" fmla="*/ 917 h 955"/>
                <a:gd name="T90" fmla="*/ 916 w 1075"/>
                <a:gd name="T91" fmla="*/ 917 h 955"/>
                <a:gd name="T92" fmla="*/ 923 w 1075"/>
                <a:gd name="T93" fmla="*/ 923 h 955"/>
                <a:gd name="T94" fmla="*/ 944 w 1075"/>
                <a:gd name="T95" fmla="*/ 929 h 955"/>
                <a:gd name="T96" fmla="*/ 957 w 1075"/>
                <a:gd name="T97" fmla="*/ 929 h 955"/>
                <a:gd name="T98" fmla="*/ 1048 w 1075"/>
                <a:gd name="T99" fmla="*/ 955 h 955"/>
                <a:gd name="T100" fmla="*/ 1075 w 1075"/>
                <a:gd name="T101" fmla="*/ 955 h 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5"/>
                <a:gd name="T154" fmla="*/ 0 h 955"/>
                <a:gd name="T155" fmla="*/ 1075 w 1075"/>
                <a:gd name="T156" fmla="*/ 955 h 9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5" h="955">
                  <a:moveTo>
                    <a:pt x="0" y="0"/>
                  </a:moveTo>
                  <a:lnTo>
                    <a:pt x="21" y="83"/>
                  </a:lnTo>
                  <a:lnTo>
                    <a:pt x="27" y="109"/>
                  </a:lnTo>
                  <a:lnTo>
                    <a:pt x="34" y="122"/>
                  </a:lnTo>
                  <a:lnTo>
                    <a:pt x="34" y="128"/>
                  </a:lnTo>
                  <a:lnTo>
                    <a:pt x="41" y="147"/>
                  </a:lnTo>
                  <a:lnTo>
                    <a:pt x="48" y="166"/>
                  </a:lnTo>
                  <a:lnTo>
                    <a:pt x="83" y="237"/>
                  </a:lnTo>
                  <a:lnTo>
                    <a:pt x="97" y="263"/>
                  </a:lnTo>
                  <a:lnTo>
                    <a:pt x="104" y="275"/>
                  </a:lnTo>
                  <a:lnTo>
                    <a:pt x="104" y="282"/>
                  </a:lnTo>
                  <a:lnTo>
                    <a:pt x="118" y="301"/>
                  </a:lnTo>
                  <a:lnTo>
                    <a:pt x="125" y="314"/>
                  </a:lnTo>
                  <a:lnTo>
                    <a:pt x="166" y="384"/>
                  </a:lnTo>
                  <a:lnTo>
                    <a:pt x="187" y="410"/>
                  </a:lnTo>
                  <a:lnTo>
                    <a:pt x="194" y="423"/>
                  </a:lnTo>
                  <a:lnTo>
                    <a:pt x="201" y="429"/>
                  </a:lnTo>
                  <a:lnTo>
                    <a:pt x="215" y="442"/>
                  </a:lnTo>
                  <a:lnTo>
                    <a:pt x="222" y="455"/>
                  </a:lnTo>
                  <a:lnTo>
                    <a:pt x="277" y="519"/>
                  </a:lnTo>
                  <a:lnTo>
                    <a:pt x="298" y="538"/>
                  </a:lnTo>
                  <a:lnTo>
                    <a:pt x="312" y="551"/>
                  </a:lnTo>
                  <a:lnTo>
                    <a:pt x="319" y="558"/>
                  </a:lnTo>
                  <a:lnTo>
                    <a:pt x="333" y="570"/>
                  </a:lnTo>
                  <a:lnTo>
                    <a:pt x="347" y="583"/>
                  </a:lnTo>
                  <a:lnTo>
                    <a:pt x="409" y="634"/>
                  </a:lnTo>
                  <a:lnTo>
                    <a:pt x="437" y="647"/>
                  </a:lnTo>
                  <a:lnTo>
                    <a:pt x="451" y="660"/>
                  </a:lnTo>
                  <a:lnTo>
                    <a:pt x="458" y="667"/>
                  </a:lnTo>
                  <a:lnTo>
                    <a:pt x="472" y="679"/>
                  </a:lnTo>
                  <a:lnTo>
                    <a:pt x="486" y="686"/>
                  </a:lnTo>
                  <a:lnTo>
                    <a:pt x="555" y="737"/>
                  </a:lnTo>
                  <a:lnTo>
                    <a:pt x="583" y="756"/>
                  </a:lnTo>
                  <a:lnTo>
                    <a:pt x="597" y="763"/>
                  </a:lnTo>
                  <a:lnTo>
                    <a:pt x="603" y="763"/>
                  </a:lnTo>
                  <a:lnTo>
                    <a:pt x="617" y="776"/>
                  </a:lnTo>
                  <a:lnTo>
                    <a:pt x="631" y="788"/>
                  </a:lnTo>
                  <a:lnTo>
                    <a:pt x="708" y="833"/>
                  </a:lnTo>
                  <a:lnTo>
                    <a:pt x="735" y="846"/>
                  </a:lnTo>
                  <a:lnTo>
                    <a:pt x="749" y="852"/>
                  </a:lnTo>
                  <a:lnTo>
                    <a:pt x="756" y="852"/>
                  </a:lnTo>
                  <a:lnTo>
                    <a:pt x="777" y="865"/>
                  </a:lnTo>
                  <a:lnTo>
                    <a:pt x="791" y="872"/>
                  </a:lnTo>
                  <a:lnTo>
                    <a:pt x="874" y="904"/>
                  </a:lnTo>
                  <a:lnTo>
                    <a:pt x="902" y="917"/>
                  </a:lnTo>
                  <a:lnTo>
                    <a:pt x="916" y="917"/>
                  </a:lnTo>
                  <a:lnTo>
                    <a:pt x="923" y="923"/>
                  </a:lnTo>
                  <a:lnTo>
                    <a:pt x="944" y="929"/>
                  </a:lnTo>
                  <a:lnTo>
                    <a:pt x="957" y="929"/>
                  </a:lnTo>
                  <a:lnTo>
                    <a:pt x="1048" y="955"/>
                  </a:lnTo>
                  <a:lnTo>
                    <a:pt x="1075" y="95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8" name="Freeform 540"/>
            <p:cNvSpPr>
              <a:spLocks/>
            </p:cNvSpPr>
            <p:nvPr/>
          </p:nvSpPr>
          <p:spPr bwMode="auto">
            <a:xfrm>
              <a:off x="1977" y="4074"/>
              <a:ext cx="965" cy="32"/>
            </a:xfrm>
            <a:custGeom>
              <a:avLst/>
              <a:gdLst>
                <a:gd name="T0" fmla="*/ 0 w 965"/>
                <a:gd name="T1" fmla="*/ 13 h 32"/>
                <a:gd name="T2" fmla="*/ 14 w 965"/>
                <a:gd name="T3" fmla="*/ 19 h 32"/>
                <a:gd name="T4" fmla="*/ 21 w 965"/>
                <a:gd name="T5" fmla="*/ 19 h 32"/>
                <a:gd name="T6" fmla="*/ 42 w 965"/>
                <a:gd name="T7" fmla="*/ 26 h 32"/>
                <a:gd name="T8" fmla="*/ 63 w 965"/>
                <a:gd name="T9" fmla="*/ 26 h 32"/>
                <a:gd name="T10" fmla="*/ 146 w 965"/>
                <a:gd name="T11" fmla="*/ 32 h 32"/>
                <a:gd name="T12" fmla="*/ 167 w 965"/>
                <a:gd name="T13" fmla="*/ 32 h 32"/>
                <a:gd name="T14" fmla="*/ 167 w 965"/>
                <a:gd name="T15" fmla="*/ 32 h 32"/>
                <a:gd name="T16" fmla="*/ 167 w 965"/>
                <a:gd name="T17" fmla="*/ 32 h 32"/>
                <a:gd name="T18" fmla="*/ 209 w 965"/>
                <a:gd name="T19" fmla="*/ 32 h 32"/>
                <a:gd name="T20" fmla="*/ 306 w 965"/>
                <a:gd name="T21" fmla="*/ 32 h 32"/>
                <a:gd name="T22" fmla="*/ 327 w 965"/>
                <a:gd name="T23" fmla="*/ 26 h 32"/>
                <a:gd name="T24" fmla="*/ 445 w 965"/>
                <a:gd name="T25" fmla="*/ 26 h 32"/>
                <a:gd name="T26" fmla="*/ 465 w 965"/>
                <a:gd name="T27" fmla="*/ 19 h 32"/>
                <a:gd name="T28" fmla="*/ 486 w 965"/>
                <a:gd name="T29" fmla="*/ 19 h 32"/>
                <a:gd name="T30" fmla="*/ 514 w 965"/>
                <a:gd name="T31" fmla="*/ 19 h 32"/>
                <a:gd name="T32" fmla="*/ 625 w 965"/>
                <a:gd name="T33" fmla="*/ 13 h 32"/>
                <a:gd name="T34" fmla="*/ 653 w 965"/>
                <a:gd name="T35" fmla="*/ 13 h 32"/>
                <a:gd name="T36" fmla="*/ 674 w 965"/>
                <a:gd name="T37" fmla="*/ 13 h 32"/>
                <a:gd name="T38" fmla="*/ 701 w 965"/>
                <a:gd name="T39" fmla="*/ 13 h 32"/>
                <a:gd name="T40" fmla="*/ 729 w 965"/>
                <a:gd name="T41" fmla="*/ 7 h 32"/>
                <a:gd name="T42" fmla="*/ 757 w 965"/>
                <a:gd name="T43" fmla="*/ 7 h 32"/>
                <a:gd name="T44" fmla="*/ 771 w 965"/>
                <a:gd name="T45" fmla="*/ 7 h 32"/>
                <a:gd name="T46" fmla="*/ 799 w 965"/>
                <a:gd name="T47" fmla="*/ 7 h 32"/>
                <a:gd name="T48" fmla="*/ 819 w 965"/>
                <a:gd name="T49" fmla="*/ 7 h 32"/>
                <a:gd name="T50" fmla="*/ 840 w 965"/>
                <a:gd name="T51" fmla="*/ 7 h 32"/>
                <a:gd name="T52" fmla="*/ 875 w 965"/>
                <a:gd name="T53" fmla="*/ 7 h 32"/>
                <a:gd name="T54" fmla="*/ 875 w 965"/>
                <a:gd name="T55" fmla="*/ 7 h 32"/>
                <a:gd name="T56" fmla="*/ 875 w 965"/>
                <a:gd name="T57" fmla="*/ 7 h 32"/>
                <a:gd name="T58" fmla="*/ 875 w 965"/>
                <a:gd name="T59" fmla="*/ 7 h 32"/>
                <a:gd name="T60" fmla="*/ 875 w 965"/>
                <a:gd name="T61" fmla="*/ 7 h 32"/>
                <a:gd name="T62" fmla="*/ 875 w 965"/>
                <a:gd name="T63" fmla="*/ 7 h 32"/>
                <a:gd name="T64" fmla="*/ 882 w 965"/>
                <a:gd name="T65" fmla="*/ 7 h 32"/>
                <a:gd name="T66" fmla="*/ 882 w 965"/>
                <a:gd name="T67" fmla="*/ 7 h 32"/>
                <a:gd name="T68" fmla="*/ 882 w 965"/>
                <a:gd name="T69" fmla="*/ 7 h 32"/>
                <a:gd name="T70" fmla="*/ 889 w 965"/>
                <a:gd name="T71" fmla="*/ 7 h 32"/>
                <a:gd name="T72" fmla="*/ 889 w 965"/>
                <a:gd name="T73" fmla="*/ 7 h 32"/>
                <a:gd name="T74" fmla="*/ 896 w 965"/>
                <a:gd name="T75" fmla="*/ 7 h 32"/>
                <a:gd name="T76" fmla="*/ 896 w 965"/>
                <a:gd name="T77" fmla="*/ 7 h 32"/>
                <a:gd name="T78" fmla="*/ 896 w 965"/>
                <a:gd name="T79" fmla="*/ 7 h 32"/>
                <a:gd name="T80" fmla="*/ 910 w 965"/>
                <a:gd name="T81" fmla="*/ 7 h 32"/>
                <a:gd name="T82" fmla="*/ 923 w 965"/>
                <a:gd name="T83" fmla="*/ 7 h 32"/>
                <a:gd name="T84" fmla="*/ 965 w 965"/>
                <a:gd name="T85" fmla="*/ 0 h 32"/>
                <a:gd name="T86" fmla="*/ 965 w 965"/>
                <a:gd name="T87" fmla="*/ 0 h 32"/>
                <a:gd name="T88" fmla="*/ 965 w 965"/>
                <a:gd name="T89" fmla="*/ 0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5"/>
                <a:gd name="T136" fmla="*/ 0 h 32"/>
                <a:gd name="T137" fmla="*/ 965 w 965"/>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5" h="32">
                  <a:moveTo>
                    <a:pt x="0" y="13"/>
                  </a:moveTo>
                  <a:lnTo>
                    <a:pt x="14" y="19"/>
                  </a:lnTo>
                  <a:lnTo>
                    <a:pt x="21" y="19"/>
                  </a:lnTo>
                  <a:lnTo>
                    <a:pt x="42" y="26"/>
                  </a:lnTo>
                  <a:lnTo>
                    <a:pt x="63" y="26"/>
                  </a:lnTo>
                  <a:lnTo>
                    <a:pt x="146" y="32"/>
                  </a:lnTo>
                  <a:lnTo>
                    <a:pt x="167" y="32"/>
                  </a:lnTo>
                  <a:lnTo>
                    <a:pt x="209" y="32"/>
                  </a:lnTo>
                  <a:lnTo>
                    <a:pt x="306" y="32"/>
                  </a:lnTo>
                  <a:lnTo>
                    <a:pt x="327" y="26"/>
                  </a:lnTo>
                  <a:lnTo>
                    <a:pt x="445" y="26"/>
                  </a:lnTo>
                  <a:lnTo>
                    <a:pt x="465" y="19"/>
                  </a:lnTo>
                  <a:lnTo>
                    <a:pt x="486" y="19"/>
                  </a:lnTo>
                  <a:lnTo>
                    <a:pt x="514" y="19"/>
                  </a:lnTo>
                  <a:lnTo>
                    <a:pt x="625" y="13"/>
                  </a:lnTo>
                  <a:lnTo>
                    <a:pt x="653" y="13"/>
                  </a:lnTo>
                  <a:lnTo>
                    <a:pt x="674" y="13"/>
                  </a:lnTo>
                  <a:lnTo>
                    <a:pt x="701" y="13"/>
                  </a:lnTo>
                  <a:lnTo>
                    <a:pt x="729" y="7"/>
                  </a:lnTo>
                  <a:lnTo>
                    <a:pt x="757" y="7"/>
                  </a:lnTo>
                  <a:lnTo>
                    <a:pt x="771" y="7"/>
                  </a:lnTo>
                  <a:lnTo>
                    <a:pt x="799" y="7"/>
                  </a:lnTo>
                  <a:lnTo>
                    <a:pt x="819" y="7"/>
                  </a:lnTo>
                  <a:lnTo>
                    <a:pt x="840" y="7"/>
                  </a:lnTo>
                  <a:lnTo>
                    <a:pt x="875" y="7"/>
                  </a:lnTo>
                  <a:lnTo>
                    <a:pt x="882" y="7"/>
                  </a:lnTo>
                  <a:lnTo>
                    <a:pt x="889" y="7"/>
                  </a:lnTo>
                  <a:lnTo>
                    <a:pt x="896" y="7"/>
                  </a:lnTo>
                  <a:lnTo>
                    <a:pt x="910" y="7"/>
                  </a:lnTo>
                  <a:lnTo>
                    <a:pt x="923" y="7"/>
                  </a:lnTo>
                  <a:lnTo>
                    <a:pt x="965"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09" name="Oval 541"/>
            <p:cNvSpPr>
              <a:spLocks noChangeArrowheads="1"/>
            </p:cNvSpPr>
            <p:nvPr/>
          </p:nvSpPr>
          <p:spPr bwMode="auto">
            <a:xfrm>
              <a:off x="2928"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0" name="Oval 542"/>
            <p:cNvSpPr>
              <a:spLocks noChangeArrowheads="1"/>
            </p:cNvSpPr>
            <p:nvPr/>
          </p:nvSpPr>
          <p:spPr bwMode="auto">
            <a:xfrm>
              <a:off x="2928"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1" name="Oval 543"/>
            <p:cNvSpPr>
              <a:spLocks noChangeArrowheads="1"/>
            </p:cNvSpPr>
            <p:nvPr/>
          </p:nvSpPr>
          <p:spPr bwMode="auto">
            <a:xfrm>
              <a:off x="2970"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2" name="Oval 544"/>
            <p:cNvSpPr>
              <a:spLocks noChangeArrowheads="1"/>
            </p:cNvSpPr>
            <p:nvPr/>
          </p:nvSpPr>
          <p:spPr bwMode="auto">
            <a:xfrm>
              <a:off x="2984"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3" name="Oval 545"/>
            <p:cNvSpPr>
              <a:spLocks noChangeArrowheads="1"/>
            </p:cNvSpPr>
            <p:nvPr/>
          </p:nvSpPr>
          <p:spPr bwMode="auto">
            <a:xfrm>
              <a:off x="2991"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4" name="Oval 546"/>
            <p:cNvSpPr>
              <a:spLocks noChangeArrowheads="1"/>
            </p:cNvSpPr>
            <p:nvPr/>
          </p:nvSpPr>
          <p:spPr bwMode="auto">
            <a:xfrm>
              <a:off x="2998"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5" name="Oval 547"/>
            <p:cNvSpPr>
              <a:spLocks noChangeArrowheads="1"/>
            </p:cNvSpPr>
            <p:nvPr/>
          </p:nvSpPr>
          <p:spPr bwMode="auto">
            <a:xfrm>
              <a:off x="2998"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6" name="Oval 548"/>
            <p:cNvSpPr>
              <a:spLocks noChangeArrowheads="1"/>
            </p:cNvSpPr>
            <p:nvPr/>
          </p:nvSpPr>
          <p:spPr bwMode="auto">
            <a:xfrm>
              <a:off x="2998"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7" name="Oval 549"/>
            <p:cNvSpPr>
              <a:spLocks noChangeArrowheads="1"/>
            </p:cNvSpPr>
            <p:nvPr/>
          </p:nvSpPr>
          <p:spPr bwMode="auto">
            <a:xfrm>
              <a:off x="3005"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8" name="Oval 550"/>
            <p:cNvSpPr>
              <a:spLocks noChangeArrowheads="1"/>
            </p:cNvSpPr>
            <p:nvPr/>
          </p:nvSpPr>
          <p:spPr bwMode="auto">
            <a:xfrm>
              <a:off x="3005"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19" name="Oval 551"/>
            <p:cNvSpPr>
              <a:spLocks noChangeArrowheads="1"/>
            </p:cNvSpPr>
            <p:nvPr/>
          </p:nvSpPr>
          <p:spPr bwMode="auto">
            <a:xfrm>
              <a:off x="3011"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0" name="Oval 552"/>
            <p:cNvSpPr>
              <a:spLocks noChangeArrowheads="1"/>
            </p:cNvSpPr>
            <p:nvPr/>
          </p:nvSpPr>
          <p:spPr bwMode="auto">
            <a:xfrm>
              <a:off x="3011"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1" name="Oval 553"/>
            <p:cNvSpPr>
              <a:spLocks noChangeArrowheads="1"/>
            </p:cNvSpPr>
            <p:nvPr/>
          </p:nvSpPr>
          <p:spPr bwMode="auto">
            <a:xfrm>
              <a:off x="3011"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2" name="Oval 554"/>
            <p:cNvSpPr>
              <a:spLocks noChangeArrowheads="1"/>
            </p:cNvSpPr>
            <p:nvPr/>
          </p:nvSpPr>
          <p:spPr bwMode="auto">
            <a:xfrm>
              <a:off x="3018"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3" name="Oval 555"/>
            <p:cNvSpPr>
              <a:spLocks noChangeArrowheads="1"/>
            </p:cNvSpPr>
            <p:nvPr/>
          </p:nvSpPr>
          <p:spPr bwMode="auto">
            <a:xfrm>
              <a:off x="3018"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4" name="Oval 556"/>
            <p:cNvSpPr>
              <a:spLocks noChangeArrowheads="1"/>
            </p:cNvSpPr>
            <p:nvPr/>
          </p:nvSpPr>
          <p:spPr bwMode="auto">
            <a:xfrm>
              <a:off x="3018"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5" name="Oval 557"/>
            <p:cNvSpPr>
              <a:spLocks noChangeArrowheads="1"/>
            </p:cNvSpPr>
            <p:nvPr/>
          </p:nvSpPr>
          <p:spPr bwMode="auto">
            <a:xfrm>
              <a:off x="3018"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6" name="Oval 558"/>
            <p:cNvSpPr>
              <a:spLocks noChangeArrowheads="1"/>
            </p:cNvSpPr>
            <p:nvPr/>
          </p:nvSpPr>
          <p:spPr bwMode="auto">
            <a:xfrm>
              <a:off x="3018"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7" name="Oval 559"/>
            <p:cNvSpPr>
              <a:spLocks noChangeArrowheads="1"/>
            </p:cNvSpPr>
            <p:nvPr/>
          </p:nvSpPr>
          <p:spPr bwMode="auto">
            <a:xfrm>
              <a:off x="3053"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8" name="Oval 560"/>
            <p:cNvSpPr>
              <a:spLocks noChangeArrowheads="1"/>
            </p:cNvSpPr>
            <p:nvPr/>
          </p:nvSpPr>
          <p:spPr bwMode="auto">
            <a:xfrm>
              <a:off x="3074"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29" name="Oval 561"/>
            <p:cNvSpPr>
              <a:spLocks noChangeArrowheads="1"/>
            </p:cNvSpPr>
            <p:nvPr/>
          </p:nvSpPr>
          <p:spPr bwMode="auto">
            <a:xfrm>
              <a:off x="3095"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0" name="Oval 562"/>
            <p:cNvSpPr>
              <a:spLocks noChangeArrowheads="1"/>
            </p:cNvSpPr>
            <p:nvPr/>
          </p:nvSpPr>
          <p:spPr bwMode="auto">
            <a:xfrm>
              <a:off x="3123" y="40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1" name="Oval 563"/>
            <p:cNvSpPr>
              <a:spLocks noChangeArrowheads="1"/>
            </p:cNvSpPr>
            <p:nvPr/>
          </p:nvSpPr>
          <p:spPr bwMode="auto">
            <a:xfrm>
              <a:off x="3136" y="4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2" name="Oval 564"/>
            <p:cNvSpPr>
              <a:spLocks noChangeArrowheads="1"/>
            </p:cNvSpPr>
            <p:nvPr/>
          </p:nvSpPr>
          <p:spPr bwMode="auto">
            <a:xfrm>
              <a:off x="3164" y="405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3" name="Oval 565"/>
            <p:cNvSpPr>
              <a:spLocks noChangeArrowheads="1"/>
            </p:cNvSpPr>
            <p:nvPr/>
          </p:nvSpPr>
          <p:spPr bwMode="auto">
            <a:xfrm>
              <a:off x="3185" y="405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4" name="Oval 566"/>
            <p:cNvSpPr>
              <a:spLocks noChangeArrowheads="1"/>
            </p:cNvSpPr>
            <p:nvPr/>
          </p:nvSpPr>
          <p:spPr bwMode="auto">
            <a:xfrm>
              <a:off x="3213" y="4055"/>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5" name="Oval 567"/>
            <p:cNvSpPr>
              <a:spLocks noChangeArrowheads="1"/>
            </p:cNvSpPr>
            <p:nvPr/>
          </p:nvSpPr>
          <p:spPr bwMode="auto">
            <a:xfrm>
              <a:off x="3234" y="4055"/>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6" name="Oval 568"/>
            <p:cNvSpPr>
              <a:spLocks noChangeArrowheads="1"/>
            </p:cNvSpPr>
            <p:nvPr/>
          </p:nvSpPr>
          <p:spPr bwMode="auto">
            <a:xfrm>
              <a:off x="3261" y="405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7" name="Oval 569"/>
            <p:cNvSpPr>
              <a:spLocks noChangeArrowheads="1"/>
            </p:cNvSpPr>
            <p:nvPr/>
          </p:nvSpPr>
          <p:spPr bwMode="auto">
            <a:xfrm>
              <a:off x="3379" y="404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8" name="Oval 570"/>
            <p:cNvSpPr>
              <a:spLocks noChangeArrowheads="1"/>
            </p:cNvSpPr>
            <p:nvPr/>
          </p:nvSpPr>
          <p:spPr bwMode="auto">
            <a:xfrm>
              <a:off x="3400" y="404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39" name="Oval 571"/>
            <p:cNvSpPr>
              <a:spLocks noChangeArrowheads="1"/>
            </p:cNvSpPr>
            <p:nvPr/>
          </p:nvSpPr>
          <p:spPr bwMode="auto">
            <a:xfrm>
              <a:off x="3421" y="404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0" name="Oval 572"/>
            <p:cNvSpPr>
              <a:spLocks noChangeArrowheads="1"/>
            </p:cNvSpPr>
            <p:nvPr/>
          </p:nvSpPr>
          <p:spPr bwMode="auto">
            <a:xfrm>
              <a:off x="3449" y="404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1" name="Oval 573"/>
            <p:cNvSpPr>
              <a:spLocks noChangeArrowheads="1"/>
            </p:cNvSpPr>
            <p:nvPr/>
          </p:nvSpPr>
          <p:spPr bwMode="auto">
            <a:xfrm>
              <a:off x="3560" y="404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2" name="Oval 574"/>
            <p:cNvSpPr>
              <a:spLocks noChangeArrowheads="1"/>
            </p:cNvSpPr>
            <p:nvPr/>
          </p:nvSpPr>
          <p:spPr bwMode="auto">
            <a:xfrm>
              <a:off x="3581" y="404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3" name="Oval 575"/>
            <p:cNvSpPr>
              <a:spLocks noChangeArrowheads="1"/>
            </p:cNvSpPr>
            <p:nvPr/>
          </p:nvSpPr>
          <p:spPr bwMode="auto">
            <a:xfrm>
              <a:off x="3657" y="404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4" name="Oval 576"/>
            <p:cNvSpPr>
              <a:spLocks noChangeArrowheads="1"/>
            </p:cNvSpPr>
            <p:nvPr/>
          </p:nvSpPr>
          <p:spPr bwMode="auto">
            <a:xfrm>
              <a:off x="3678" y="404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5" name="Oval 577"/>
            <p:cNvSpPr>
              <a:spLocks noChangeArrowheads="1"/>
            </p:cNvSpPr>
            <p:nvPr/>
          </p:nvSpPr>
          <p:spPr bwMode="auto">
            <a:xfrm>
              <a:off x="3692" y="404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6" name="Oval 578"/>
            <p:cNvSpPr>
              <a:spLocks noChangeArrowheads="1"/>
            </p:cNvSpPr>
            <p:nvPr/>
          </p:nvSpPr>
          <p:spPr bwMode="auto">
            <a:xfrm>
              <a:off x="3719" y="404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7" name="Oval 579"/>
            <p:cNvSpPr>
              <a:spLocks noChangeArrowheads="1"/>
            </p:cNvSpPr>
            <p:nvPr/>
          </p:nvSpPr>
          <p:spPr bwMode="auto">
            <a:xfrm>
              <a:off x="3719" y="404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8" name="Oval 580"/>
            <p:cNvSpPr>
              <a:spLocks noChangeArrowheads="1"/>
            </p:cNvSpPr>
            <p:nvPr/>
          </p:nvSpPr>
          <p:spPr bwMode="auto">
            <a:xfrm>
              <a:off x="3719" y="404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49" name="Oval 581"/>
            <p:cNvSpPr>
              <a:spLocks noChangeArrowheads="1"/>
            </p:cNvSpPr>
            <p:nvPr/>
          </p:nvSpPr>
          <p:spPr bwMode="auto">
            <a:xfrm>
              <a:off x="3740" y="404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0" name="Oval 582"/>
            <p:cNvSpPr>
              <a:spLocks noChangeArrowheads="1"/>
            </p:cNvSpPr>
            <p:nvPr/>
          </p:nvSpPr>
          <p:spPr bwMode="auto">
            <a:xfrm>
              <a:off x="3817" y="4036"/>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1" name="Oval 583"/>
            <p:cNvSpPr>
              <a:spLocks noChangeArrowheads="1"/>
            </p:cNvSpPr>
            <p:nvPr/>
          </p:nvSpPr>
          <p:spPr bwMode="auto">
            <a:xfrm>
              <a:off x="3837" y="402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2" name="Oval 584"/>
            <p:cNvSpPr>
              <a:spLocks noChangeArrowheads="1"/>
            </p:cNvSpPr>
            <p:nvPr/>
          </p:nvSpPr>
          <p:spPr bwMode="auto">
            <a:xfrm>
              <a:off x="3858" y="402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3" name="Oval 585"/>
            <p:cNvSpPr>
              <a:spLocks noChangeArrowheads="1"/>
            </p:cNvSpPr>
            <p:nvPr/>
          </p:nvSpPr>
          <p:spPr bwMode="auto">
            <a:xfrm>
              <a:off x="3865" y="402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4" name="Oval 586"/>
            <p:cNvSpPr>
              <a:spLocks noChangeArrowheads="1"/>
            </p:cNvSpPr>
            <p:nvPr/>
          </p:nvSpPr>
          <p:spPr bwMode="auto">
            <a:xfrm>
              <a:off x="3886" y="402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5" name="Oval 587"/>
            <p:cNvSpPr>
              <a:spLocks noChangeArrowheads="1"/>
            </p:cNvSpPr>
            <p:nvPr/>
          </p:nvSpPr>
          <p:spPr bwMode="auto">
            <a:xfrm>
              <a:off x="3914" y="401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6" name="Oval 588"/>
            <p:cNvSpPr>
              <a:spLocks noChangeArrowheads="1"/>
            </p:cNvSpPr>
            <p:nvPr/>
          </p:nvSpPr>
          <p:spPr bwMode="auto">
            <a:xfrm>
              <a:off x="3990" y="399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7" name="Oval 589"/>
            <p:cNvSpPr>
              <a:spLocks noChangeArrowheads="1"/>
            </p:cNvSpPr>
            <p:nvPr/>
          </p:nvSpPr>
          <p:spPr bwMode="auto">
            <a:xfrm>
              <a:off x="4004" y="399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8" name="Oval 590"/>
            <p:cNvSpPr>
              <a:spLocks noChangeArrowheads="1"/>
            </p:cNvSpPr>
            <p:nvPr/>
          </p:nvSpPr>
          <p:spPr bwMode="auto">
            <a:xfrm>
              <a:off x="4025" y="3984"/>
              <a:ext cx="34"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59" name="Oval 591"/>
            <p:cNvSpPr>
              <a:spLocks noChangeArrowheads="1"/>
            </p:cNvSpPr>
            <p:nvPr/>
          </p:nvSpPr>
          <p:spPr bwMode="auto">
            <a:xfrm>
              <a:off x="4032" y="3984"/>
              <a:ext cx="34"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0" name="Oval 592"/>
            <p:cNvSpPr>
              <a:spLocks noChangeArrowheads="1"/>
            </p:cNvSpPr>
            <p:nvPr/>
          </p:nvSpPr>
          <p:spPr bwMode="auto">
            <a:xfrm>
              <a:off x="4046" y="397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1" name="Oval 593"/>
            <p:cNvSpPr>
              <a:spLocks noChangeArrowheads="1"/>
            </p:cNvSpPr>
            <p:nvPr/>
          </p:nvSpPr>
          <p:spPr bwMode="auto">
            <a:xfrm>
              <a:off x="4080" y="397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2" name="Oval 594"/>
            <p:cNvSpPr>
              <a:spLocks noChangeArrowheads="1"/>
            </p:cNvSpPr>
            <p:nvPr/>
          </p:nvSpPr>
          <p:spPr bwMode="auto">
            <a:xfrm>
              <a:off x="4150" y="3940"/>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3" name="Oval 595"/>
            <p:cNvSpPr>
              <a:spLocks noChangeArrowheads="1"/>
            </p:cNvSpPr>
            <p:nvPr/>
          </p:nvSpPr>
          <p:spPr bwMode="auto">
            <a:xfrm>
              <a:off x="4164" y="3933"/>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4" name="Oval 596"/>
            <p:cNvSpPr>
              <a:spLocks noChangeArrowheads="1"/>
            </p:cNvSpPr>
            <p:nvPr/>
          </p:nvSpPr>
          <p:spPr bwMode="auto">
            <a:xfrm>
              <a:off x="4184" y="392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5" name="Oval 597"/>
            <p:cNvSpPr>
              <a:spLocks noChangeArrowheads="1"/>
            </p:cNvSpPr>
            <p:nvPr/>
          </p:nvSpPr>
          <p:spPr bwMode="auto">
            <a:xfrm>
              <a:off x="4191" y="392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6" name="Oval 598"/>
            <p:cNvSpPr>
              <a:spLocks noChangeArrowheads="1"/>
            </p:cNvSpPr>
            <p:nvPr/>
          </p:nvSpPr>
          <p:spPr bwMode="auto">
            <a:xfrm>
              <a:off x="4205" y="391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7" name="Oval 599"/>
            <p:cNvSpPr>
              <a:spLocks noChangeArrowheads="1"/>
            </p:cNvSpPr>
            <p:nvPr/>
          </p:nvSpPr>
          <p:spPr bwMode="auto">
            <a:xfrm>
              <a:off x="4233" y="390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8" name="Oval 600"/>
            <p:cNvSpPr>
              <a:spLocks noChangeArrowheads="1"/>
            </p:cNvSpPr>
            <p:nvPr/>
          </p:nvSpPr>
          <p:spPr bwMode="auto">
            <a:xfrm>
              <a:off x="4302" y="386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69" name="Oval 601"/>
            <p:cNvSpPr>
              <a:spLocks noChangeArrowheads="1"/>
            </p:cNvSpPr>
            <p:nvPr/>
          </p:nvSpPr>
          <p:spPr bwMode="auto">
            <a:xfrm>
              <a:off x="4309" y="385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70" name="Oval 602"/>
            <p:cNvSpPr>
              <a:spLocks noChangeArrowheads="1"/>
            </p:cNvSpPr>
            <p:nvPr/>
          </p:nvSpPr>
          <p:spPr bwMode="auto">
            <a:xfrm>
              <a:off x="4330" y="384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71" name="Oval 603"/>
            <p:cNvSpPr>
              <a:spLocks noChangeArrowheads="1"/>
            </p:cNvSpPr>
            <p:nvPr/>
          </p:nvSpPr>
          <p:spPr bwMode="auto">
            <a:xfrm>
              <a:off x="4337" y="383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72" name="Oval 604"/>
            <p:cNvSpPr>
              <a:spLocks noChangeArrowheads="1"/>
            </p:cNvSpPr>
            <p:nvPr/>
          </p:nvSpPr>
          <p:spPr bwMode="auto">
            <a:xfrm>
              <a:off x="4351" y="383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73" name="Oval 605"/>
            <p:cNvSpPr>
              <a:spLocks noChangeArrowheads="1"/>
            </p:cNvSpPr>
            <p:nvPr/>
          </p:nvSpPr>
          <p:spPr bwMode="auto">
            <a:xfrm>
              <a:off x="4372" y="381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grpSp>
      <p:grpSp>
        <p:nvGrpSpPr>
          <p:cNvPr id="212574" name="Group 606"/>
          <p:cNvGrpSpPr>
            <a:grpSpLocks/>
          </p:cNvGrpSpPr>
          <p:nvPr/>
        </p:nvGrpSpPr>
        <p:grpSpPr bwMode="auto">
          <a:xfrm>
            <a:off x="467475" y="1182688"/>
            <a:ext cx="5968511" cy="4864100"/>
            <a:chOff x="923" y="728"/>
            <a:chExt cx="4073" cy="3064"/>
          </a:xfrm>
        </p:grpSpPr>
        <p:sp>
          <p:nvSpPr>
            <p:cNvPr id="212575" name="Oval 607"/>
            <p:cNvSpPr>
              <a:spLocks noChangeArrowheads="1"/>
            </p:cNvSpPr>
            <p:nvPr/>
          </p:nvSpPr>
          <p:spPr bwMode="auto">
            <a:xfrm>
              <a:off x="4441" y="376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76" name="Oval 608"/>
            <p:cNvSpPr>
              <a:spLocks noChangeArrowheads="1"/>
            </p:cNvSpPr>
            <p:nvPr/>
          </p:nvSpPr>
          <p:spPr bwMode="auto">
            <a:xfrm>
              <a:off x="4455" y="375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77" name="Oval 609"/>
            <p:cNvSpPr>
              <a:spLocks noChangeArrowheads="1"/>
            </p:cNvSpPr>
            <p:nvPr/>
          </p:nvSpPr>
          <p:spPr bwMode="auto">
            <a:xfrm>
              <a:off x="4476" y="374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78" name="Oval 610"/>
            <p:cNvSpPr>
              <a:spLocks noChangeArrowheads="1"/>
            </p:cNvSpPr>
            <p:nvPr/>
          </p:nvSpPr>
          <p:spPr bwMode="auto">
            <a:xfrm>
              <a:off x="4483" y="3734"/>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79" name="Oval 611"/>
            <p:cNvSpPr>
              <a:spLocks noChangeArrowheads="1"/>
            </p:cNvSpPr>
            <p:nvPr/>
          </p:nvSpPr>
          <p:spPr bwMode="auto">
            <a:xfrm>
              <a:off x="4497" y="372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0" name="Oval 612"/>
            <p:cNvSpPr>
              <a:spLocks noChangeArrowheads="1"/>
            </p:cNvSpPr>
            <p:nvPr/>
          </p:nvSpPr>
          <p:spPr bwMode="auto">
            <a:xfrm>
              <a:off x="4517" y="370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1" name="Oval 613"/>
            <p:cNvSpPr>
              <a:spLocks noChangeArrowheads="1"/>
            </p:cNvSpPr>
            <p:nvPr/>
          </p:nvSpPr>
          <p:spPr bwMode="auto">
            <a:xfrm>
              <a:off x="4580" y="366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2" name="Oval 614"/>
            <p:cNvSpPr>
              <a:spLocks noChangeArrowheads="1"/>
            </p:cNvSpPr>
            <p:nvPr/>
          </p:nvSpPr>
          <p:spPr bwMode="auto">
            <a:xfrm>
              <a:off x="4594" y="365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3" name="Oval 615"/>
            <p:cNvSpPr>
              <a:spLocks noChangeArrowheads="1"/>
            </p:cNvSpPr>
            <p:nvPr/>
          </p:nvSpPr>
          <p:spPr bwMode="auto">
            <a:xfrm>
              <a:off x="4608" y="363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4" name="Oval 616"/>
            <p:cNvSpPr>
              <a:spLocks noChangeArrowheads="1"/>
            </p:cNvSpPr>
            <p:nvPr/>
          </p:nvSpPr>
          <p:spPr bwMode="auto">
            <a:xfrm>
              <a:off x="4615" y="363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5" name="Oval 617"/>
            <p:cNvSpPr>
              <a:spLocks noChangeArrowheads="1"/>
            </p:cNvSpPr>
            <p:nvPr/>
          </p:nvSpPr>
          <p:spPr bwMode="auto">
            <a:xfrm>
              <a:off x="4622" y="361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6" name="Oval 618"/>
            <p:cNvSpPr>
              <a:spLocks noChangeArrowheads="1"/>
            </p:cNvSpPr>
            <p:nvPr/>
          </p:nvSpPr>
          <p:spPr bwMode="auto">
            <a:xfrm>
              <a:off x="4642" y="360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7" name="Oval 619"/>
            <p:cNvSpPr>
              <a:spLocks noChangeArrowheads="1"/>
            </p:cNvSpPr>
            <p:nvPr/>
          </p:nvSpPr>
          <p:spPr bwMode="auto">
            <a:xfrm>
              <a:off x="4698" y="354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8" name="Oval 620"/>
            <p:cNvSpPr>
              <a:spLocks noChangeArrowheads="1"/>
            </p:cNvSpPr>
            <p:nvPr/>
          </p:nvSpPr>
          <p:spPr bwMode="auto">
            <a:xfrm>
              <a:off x="4705" y="352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89" name="Oval 621"/>
            <p:cNvSpPr>
              <a:spLocks noChangeArrowheads="1"/>
            </p:cNvSpPr>
            <p:nvPr/>
          </p:nvSpPr>
          <p:spPr bwMode="auto">
            <a:xfrm>
              <a:off x="4719" y="3516"/>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0" name="Oval 622"/>
            <p:cNvSpPr>
              <a:spLocks noChangeArrowheads="1"/>
            </p:cNvSpPr>
            <p:nvPr/>
          </p:nvSpPr>
          <p:spPr bwMode="auto">
            <a:xfrm>
              <a:off x="4726" y="3504"/>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1" name="Oval 623"/>
            <p:cNvSpPr>
              <a:spLocks noChangeArrowheads="1"/>
            </p:cNvSpPr>
            <p:nvPr/>
          </p:nvSpPr>
          <p:spPr bwMode="auto">
            <a:xfrm>
              <a:off x="4733" y="349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2" name="Oval 624"/>
            <p:cNvSpPr>
              <a:spLocks noChangeArrowheads="1"/>
            </p:cNvSpPr>
            <p:nvPr/>
          </p:nvSpPr>
          <p:spPr bwMode="auto">
            <a:xfrm>
              <a:off x="4746" y="347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3" name="Oval 625"/>
            <p:cNvSpPr>
              <a:spLocks noChangeArrowheads="1"/>
            </p:cNvSpPr>
            <p:nvPr/>
          </p:nvSpPr>
          <p:spPr bwMode="auto">
            <a:xfrm>
              <a:off x="4788" y="340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4" name="Oval 626"/>
            <p:cNvSpPr>
              <a:spLocks noChangeArrowheads="1"/>
            </p:cNvSpPr>
            <p:nvPr/>
          </p:nvSpPr>
          <p:spPr bwMode="auto">
            <a:xfrm>
              <a:off x="4795" y="339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5" name="Oval 627"/>
            <p:cNvSpPr>
              <a:spLocks noChangeArrowheads="1"/>
            </p:cNvSpPr>
            <p:nvPr/>
          </p:nvSpPr>
          <p:spPr bwMode="auto">
            <a:xfrm>
              <a:off x="4809" y="337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6" name="Oval 628"/>
            <p:cNvSpPr>
              <a:spLocks noChangeArrowheads="1"/>
            </p:cNvSpPr>
            <p:nvPr/>
          </p:nvSpPr>
          <p:spPr bwMode="auto">
            <a:xfrm>
              <a:off x="4809" y="336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7" name="Oval 629"/>
            <p:cNvSpPr>
              <a:spLocks noChangeArrowheads="1"/>
            </p:cNvSpPr>
            <p:nvPr/>
          </p:nvSpPr>
          <p:spPr bwMode="auto">
            <a:xfrm>
              <a:off x="4816" y="335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8" name="Oval 630"/>
            <p:cNvSpPr>
              <a:spLocks noChangeArrowheads="1"/>
            </p:cNvSpPr>
            <p:nvPr/>
          </p:nvSpPr>
          <p:spPr bwMode="auto">
            <a:xfrm>
              <a:off x="4830" y="333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599" name="Oval 631"/>
            <p:cNvSpPr>
              <a:spLocks noChangeArrowheads="1"/>
            </p:cNvSpPr>
            <p:nvPr/>
          </p:nvSpPr>
          <p:spPr bwMode="auto">
            <a:xfrm>
              <a:off x="4864" y="326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0" name="Oval 632"/>
            <p:cNvSpPr>
              <a:spLocks noChangeArrowheads="1"/>
            </p:cNvSpPr>
            <p:nvPr/>
          </p:nvSpPr>
          <p:spPr bwMode="auto">
            <a:xfrm>
              <a:off x="4864" y="324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1" name="Oval 633"/>
            <p:cNvSpPr>
              <a:spLocks noChangeArrowheads="1"/>
            </p:cNvSpPr>
            <p:nvPr/>
          </p:nvSpPr>
          <p:spPr bwMode="auto">
            <a:xfrm>
              <a:off x="4871" y="32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2" name="Oval 634"/>
            <p:cNvSpPr>
              <a:spLocks noChangeArrowheads="1"/>
            </p:cNvSpPr>
            <p:nvPr/>
          </p:nvSpPr>
          <p:spPr bwMode="auto">
            <a:xfrm>
              <a:off x="4878" y="322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3" name="Oval 635"/>
            <p:cNvSpPr>
              <a:spLocks noChangeArrowheads="1"/>
            </p:cNvSpPr>
            <p:nvPr/>
          </p:nvSpPr>
          <p:spPr bwMode="auto">
            <a:xfrm>
              <a:off x="4878" y="320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4" name="Oval 636"/>
            <p:cNvSpPr>
              <a:spLocks noChangeArrowheads="1"/>
            </p:cNvSpPr>
            <p:nvPr/>
          </p:nvSpPr>
          <p:spPr bwMode="auto">
            <a:xfrm>
              <a:off x="4892" y="318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5" name="Oval 637"/>
            <p:cNvSpPr>
              <a:spLocks noChangeArrowheads="1"/>
            </p:cNvSpPr>
            <p:nvPr/>
          </p:nvSpPr>
          <p:spPr bwMode="auto">
            <a:xfrm>
              <a:off x="4906" y="311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6" name="Oval 638"/>
            <p:cNvSpPr>
              <a:spLocks noChangeArrowheads="1"/>
            </p:cNvSpPr>
            <p:nvPr/>
          </p:nvSpPr>
          <p:spPr bwMode="auto">
            <a:xfrm>
              <a:off x="4913" y="309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7" name="Oval 639"/>
            <p:cNvSpPr>
              <a:spLocks noChangeArrowheads="1"/>
            </p:cNvSpPr>
            <p:nvPr/>
          </p:nvSpPr>
          <p:spPr bwMode="auto">
            <a:xfrm>
              <a:off x="4913" y="307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8" name="Oval 640"/>
            <p:cNvSpPr>
              <a:spLocks noChangeArrowheads="1"/>
            </p:cNvSpPr>
            <p:nvPr/>
          </p:nvSpPr>
          <p:spPr bwMode="auto">
            <a:xfrm>
              <a:off x="4927" y="302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09" name="Oval 641"/>
            <p:cNvSpPr>
              <a:spLocks noChangeArrowheads="1"/>
            </p:cNvSpPr>
            <p:nvPr/>
          </p:nvSpPr>
          <p:spPr bwMode="auto">
            <a:xfrm>
              <a:off x="4927" y="302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0" name="Oval 642"/>
            <p:cNvSpPr>
              <a:spLocks noChangeArrowheads="1"/>
            </p:cNvSpPr>
            <p:nvPr/>
          </p:nvSpPr>
          <p:spPr bwMode="auto">
            <a:xfrm>
              <a:off x="4934" y="296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1" name="Oval 643"/>
            <p:cNvSpPr>
              <a:spLocks noChangeArrowheads="1"/>
            </p:cNvSpPr>
            <p:nvPr/>
          </p:nvSpPr>
          <p:spPr bwMode="auto">
            <a:xfrm>
              <a:off x="4934" y="296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2" name="Oval 644"/>
            <p:cNvSpPr>
              <a:spLocks noChangeArrowheads="1"/>
            </p:cNvSpPr>
            <p:nvPr/>
          </p:nvSpPr>
          <p:spPr bwMode="auto">
            <a:xfrm>
              <a:off x="4948" y="2862"/>
              <a:ext cx="34"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3" name="Oval 645"/>
            <p:cNvSpPr>
              <a:spLocks noChangeArrowheads="1"/>
            </p:cNvSpPr>
            <p:nvPr/>
          </p:nvSpPr>
          <p:spPr bwMode="auto">
            <a:xfrm>
              <a:off x="4955" y="2843"/>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4" name="Oval 646"/>
            <p:cNvSpPr>
              <a:spLocks noChangeArrowheads="1"/>
            </p:cNvSpPr>
            <p:nvPr/>
          </p:nvSpPr>
          <p:spPr bwMode="auto">
            <a:xfrm>
              <a:off x="4955" y="2824"/>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5" name="Oval 647"/>
            <p:cNvSpPr>
              <a:spLocks noChangeArrowheads="1"/>
            </p:cNvSpPr>
            <p:nvPr/>
          </p:nvSpPr>
          <p:spPr bwMode="auto">
            <a:xfrm>
              <a:off x="4962" y="2753"/>
              <a:ext cx="34"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6" name="Oval 648"/>
            <p:cNvSpPr>
              <a:spLocks noChangeArrowheads="1"/>
            </p:cNvSpPr>
            <p:nvPr/>
          </p:nvSpPr>
          <p:spPr bwMode="auto">
            <a:xfrm>
              <a:off x="4962" y="2593"/>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7" name="Oval 649"/>
            <p:cNvSpPr>
              <a:spLocks noChangeArrowheads="1"/>
            </p:cNvSpPr>
            <p:nvPr/>
          </p:nvSpPr>
          <p:spPr bwMode="auto">
            <a:xfrm>
              <a:off x="4962" y="2574"/>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8" name="Oval 650"/>
            <p:cNvSpPr>
              <a:spLocks noChangeArrowheads="1"/>
            </p:cNvSpPr>
            <p:nvPr/>
          </p:nvSpPr>
          <p:spPr bwMode="auto">
            <a:xfrm>
              <a:off x="4962" y="256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19" name="Oval 651"/>
            <p:cNvSpPr>
              <a:spLocks noChangeArrowheads="1"/>
            </p:cNvSpPr>
            <p:nvPr/>
          </p:nvSpPr>
          <p:spPr bwMode="auto">
            <a:xfrm>
              <a:off x="4962" y="254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0" name="Oval 652"/>
            <p:cNvSpPr>
              <a:spLocks noChangeArrowheads="1"/>
            </p:cNvSpPr>
            <p:nvPr/>
          </p:nvSpPr>
          <p:spPr bwMode="auto">
            <a:xfrm>
              <a:off x="4962" y="240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1" name="Oval 653"/>
            <p:cNvSpPr>
              <a:spLocks noChangeArrowheads="1"/>
            </p:cNvSpPr>
            <p:nvPr/>
          </p:nvSpPr>
          <p:spPr bwMode="auto">
            <a:xfrm>
              <a:off x="4962" y="240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2" name="Oval 654"/>
            <p:cNvSpPr>
              <a:spLocks noChangeArrowheads="1"/>
            </p:cNvSpPr>
            <p:nvPr/>
          </p:nvSpPr>
          <p:spPr bwMode="auto">
            <a:xfrm>
              <a:off x="4962" y="240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3" name="Oval 655"/>
            <p:cNvSpPr>
              <a:spLocks noChangeArrowheads="1"/>
            </p:cNvSpPr>
            <p:nvPr/>
          </p:nvSpPr>
          <p:spPr bwMode="auto">
            <a:xfrm>
              <a:off x="4962" y="227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4" name="Oval 656"/>
            <p:cNvSpPr>
              <a:spLocks noChangeArrowheads="1"/>
            </p:cNvSpPr>
            <p:nvPr/>
          </p:nvSpPr>
          <p:spPr bwMode="auto">
            <a:xfrm>
              <a:off x="4962" y="2260"/>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5" name="Oval 657"/>
            <p:cNvSpPr>
              <a:spLocks noChangeArrowheads="1"/>
            </p:cNvSpPr>
            <p:nvPr/>
          </p:nvSpPr>
          <p:spPr bwMode="auto">
            <a:xfrm>
              <a:off x="4962" y="224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6" name="Oval 658"/>
            <p:cNvSpPr>
              <a:spLocks noChangeArrowheads="1"/>
            </p:cNvSpPr>
            <p:nvPr/>
          </p:nvSpPr>
          <p:spPr bwMode="auto">
            <a:xfrm>
              <a:off x="4962" y="222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7" name="Oval 659"/>
            <p:cNvSpPr>
              <a:spLocks noChangeArrowheads="1"/>
            </p:cNvSpPr>
            <p:nvPr/>
          </p:nvSpPr>
          <p:spPr bwMode="auto">
            <a:xfrm>
              <a:off x="4962" y="2067"/>
              <a:ext cx="34"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8" name="Oval 660"/>
            <p:cNvSpPr>
              <a:spLocks noChangeArrowheads="1"/>
            </p:cNvSpPr>
            <p:nvPr/>
          </p:nvSpPr>
          <p:spPr bwMode="auto">
            <a:xfrm>
              <a:off x="4955" y="199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29" name="Oval 661"/>
            <p:cNvSpPr>
              <a:spLocks noChangeArrowheads="1"/>
            </p:cNvSpPr>
            <p:nvPr/>
          </p:nvSpPr>
          <p:spPr bwMode="auto">
            <a:xfrm>
              <a:off x="4955" y="197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0" name="Oval 662"/>
            <p:cNvSpPr>
              <a:spLocks noChangeArrowheads="1"/>
            </p:cNvSpPr>
            <p:nvPr/>
          </p:nvSpPr>
          <p:spPr bwMode="auto">
            <a:xfrm>
              <a:off x="4948" y="1958"/>
              <a:ext cx="34"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1" name="Oval 663"/>
            <p:cNvSpPr>
              <a:spLocks noChangeArrowheads="1"/>
            </p:cNvSpPr>
            <p:nvPr/>
          </p:nvSpPr>
          <p:spPr bwMode="auto">
            <a:xfrm>
              <a:off x="4934" y="185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2" name="Oval 664"/>
            <p:cNvSpPr>
              <a:spLocks noChangeArrowheads="1"/>
            </p:cNvSpPr>
            <p:nvPr/>
          </p:nvSpPr>
          <p:spPr bwMode="auto">
            <a:xfrm>
              <a:off x="4934" y="185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3" name="Oval 665"/>
            <p:cNvSpPr>
              <a:spLocks noChangeArrowheads="1"/>
            </p:cNvSpPr>
            <p:nvPr/>
          </p:nvSpPr>
          <p:spPr bwMode="auto">
            <a:xfrm>
              <a:off x="4927" y="179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4" name="Oval 666"/>
            <p:cNvSpPr>
              <a:spLocks noChangeArrowheads="1"/>
            </p:cNvSpPr>
            <p:nvPr/>
          </p:nvSpPr>
          <p:spPr bwMode="auto">
            <a:xfrm>
              <a:off x="4927" y="179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5" name="Oval 667"/>
            <p:cNvSpPr>
              <a:spLocks noChangeArrowheads="1"/>
            </p:cNvSpPr>
            <p:nvPr/>
          </p:nvSpPr>
          <p:spPr bwMode="auto">
            <a:xfrm>
              <a:off x="4913" y="174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6" name="Oval 668"/>
            <p:cNvSpPr>
              <a:spLocks noChangeArrowheads="1"/>
            </p:cNvSpPr>
            <p:nvPr/>
          </p:nvSpPr>
          <p:spPr bwMode="auto">
            <a:xfrm>
              <a:off x="4913" y="172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7" name="Oval 669"/>
            <p:cNvSpPr>
              <a:spLocks noChangeArrowheads="1"/>
            </p:cNvSpPr>
            <p:nvPr/>
          </p:nvSpPr>
          <p:spPr bwMode="auto">
            <a:xfrm>
              <a:off x="4906" y="1708"/>
              <a:ext cx="35"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8" name="Oval 670"/>
            <p:cNvSpPr>
              <a:spLocks noChangeArrowheads="1"/>
            </p:cNvSpPr>
            <p:nvPr/>
          </p:nvSpPr>
          <p:spPr bwMode="auto">
            <a:xfrm>
              <a:off x="4892" y="163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39" name="Oval 671"/>
            <p:cNvSpPr>
              <a:spLocks noChangeArrowheads="1"/>
            </p:cNvSpPr>
            <p:nvPr/>
          </p:nvSpPr>
          <p:spPr bwMode="auto">
            <a:xfrm>
              <a:off x="4878" y="161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0" name="Oval 672"/>
            <p:cNvSpPr>
              <a:spLocks noChangeArrowheads="1"/>
            </p:cNvSpPr>
            <p:nvPr/>
          </p:nvSpPr>
          <p:spPr bwMode="auto">
            <a:xfrm>
              <a:off x="4878" y="1599"/>
              <a:ext cx="35"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1" name="Oval 673"/>
            <p:cNvSpPr>
              <a:spLocks noChangeArrowheads="1"/>
            </p:cNvSpPr>
            <p:nvPr/>
          </p:nvSpPr>
          <p:spPr bwMode="auto">
            <a:xfrm>
              <a:off x="4871" y="158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2" name="Oval 674"/>
            <p:cNvSpPr>
              <a:spLocks noChangeArrowheads="1"/>
            </p:cNvSpPr>
            <p:nvPr/>
          </p:nvSpPr>
          <p:spPr bwMode="auto">
            <a:xfrm>
              <a:off x="4864" y="156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3" name="Oval 675"/>
            <p:cNvSpPr>
              <a:spLocks noChangeArrowheads="1"/>
            </p:cNvSpPr>
            <p:nvPr/>
          </p:nvSpPr>
          <p:spPr bwMode="auto">
            <a:xfrm>
              <a:off x="4864" y="155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4" name="Oval 676"/>
            <p:cNvSpPr>
              <a:spLocks noChangeArrowheads="1"/>
            </p:cNvSpPr>
            <p:nvPr/>
          </p:nvSpPr>
          <p:spPr bwMode="auto">
            <a:xfrm>
              <a:off x="4830" y="1490"/>
              <a:ext cx="34"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5" name="Oval 677"/>
            <p:cNvSpPr>
              <a:spLocks noChangeArrowheads="1"/>
            </p:cNvSpPr>
            <p:nvPr/>
          </p:nvSpPr>
          <p:spPr bwMode="auto">
            <a:xfrm>
              <a:off x="4816" y="146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6" name="Oval 678"/>
            <p:cNvSpPr>
              <a:spLocks noChangeArrowheads="1"/>
            </p:cNvSpPr>
            <p:nvPr/>
          </p:nvSpPr>
          <p:spPr bwMode="auto">
            <a:xfrm>
              <a:off x="4809" y="145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7" name="Oval 679"/>
            <p:cNvSpPr>
              <a:spLocks noChangeArrowheads="1"/>
            </p:cNvSpPr>
            <p:nvPr/>
          </p:nvSpPr>
          <p:spPr bwMode="auto">
            <a:xfrm>
              <a:off x="4809" y="144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8" name="Oval 680"/>
            <p:cNvSpPr>
              <a:spLocks noChangeArrowheads="1"/>
            </p:cNvSpPr>
            <p:nvPr/>
          </p:nvSpPr>
          <p:spPr bwMode="auto">
            <a:xfrm>
              <a:off x="4795" y="142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49" name="Oval 681"/>
            <p:cNvSpPr>
              <a:spLocks noChangeArrowheads="1"/>
            </p:cNvSpPr>
            <p:nvPr/>
          </p:nvSpPr>
          <p:spPr bwMode="auto">
            <a:xfrm>
              <a:off x="4788" y="141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0" name="Oval 682"/>
            <p:cNvSpPr>
              <a:spLocks noChangeArrowheads="1"/>
            </p:cNvSpPr>
            <p:nvPr/>
          </p:nvSpPr>
          <p:spPr bwMode="auto">
            <a:xfrm>
              <a:off x="4746" y="134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1" name="Oval 683"/>
            <p:cNvSpPr>
              <a:spLocks noChangeArrowheads="1"/>
            </p:cNvSpPr>
            <p:nvPr/>
          </p:nvSpPr>
          <p:spPr bwMode="auto">
            <a:xfrm>
              <a:off x="4733" y="1324"/>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2" name="Oval 684"/>
            <p:cNvSpPr>
              <a:spLocks noChangeArrowheads="1"/>
            </p:cNvSpPr>
            <p:nvPr/>
          </p:nvSpPr>
          <p:spPr bwMode="auto">
            <a:xfrm>
              <a:off x="4726" y="131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3" name="Oval 685"/>
            <p:cNvSpPr>
              <a:spLocks noChangeArrowheads="1"/>
            </p:cNvSpPr>
            <p:nvPr/>
          </p:nvSpPr>
          <p:spPr bwMode="auto">
            <a:xfrm>
              <a:off x="4719" y="1305"/>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4" name="Oval 686"/>
            <p:cNvSpPr>
              <a:spLocks noChangeArrowheads="1"/>
            </p:cNvSpPr>
            <p:nvPr/>
          </p:nvSpPr>
          <p:spPr bwMode="auto">
            <a:xfrm>
              <a:off x="4705" y="129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5" name="Oval 687"/>
            <p:cNvSpPr>
              <a:spLocks noChangeArrowheads="1"/>
            </p:cNvSpPr>
            <p:nvPr/>
          </p:nvSpPr>
          <p:spPr bwMode="auto">
            <a:xfrm>
              <a:off x="4698" y="12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6" name="Oval 688"/>
            <p:cNvSpPr>
              <a:spLocks noChangeArrowheads="1"/>
            </p:cNvSpPr>
            <p:nvPr/>
          </p:nvSpPr>
          <p:spPr bwMode="auto">
            <a:xfrm>
              <a:off x="4642" y="122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7" name="Oval 689"/>
            <p:cNvSpPr>
              <a:spLocks noChangeArrowheads="1"/>
            </p:cNvSpPr>
            <p:nvPr/>
          </p:nvSpPr>
          <p:spPr bwMode="auto">
            <a:xfrm>
              <a:off x="4622" y="120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8" name="Oval 690"/>
            <p:cNvSpPr>
              <a:spLocks noChangeArrowheads="1"/>
            </p:cNvSpPr>
            <p:nvPr/>
          </p:nvSpPr>
          <p:spPr bwMode="auto">
            <a:xfrm>
              <a:off x="4615" y="118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59" name="Oval 691"/>
            <p:cNvSpPr>
              <a:spLocks noChangeArrowheads="1"/>
            </p:cNvSpPr>
            <p:nvPr/>
          </p:nvSpPr>
          <p:spPr bwMode="auto">
            <a:xfrm>
              <a:off x="4608" y="1183"/>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0" name="Oval 692"/>
            <p:cNvSpPr>
              <a:spLocks noChangeArrowheads="1"/>
            </p:cNvSpPr>
            <p:nvPr/>
          </p:nvSpPr>
          <p:spPr bwMode="auto">
            <a:xfrm>
              <a:off x="4594" y="1170"/>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1" name="Oval 693"/>
            <p:cNvSpPr>
              <a:spLocks noChangeArrowheads="1"/>
            </p:cNvSpPr>
            <p:nvPr/>
          </p:nvSpPr>
          <p:spPr bwMode="auto">
            <a:xfrm>
              <a:off x="4580" y="115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2" name="Oval 694"/>
            <p:cNvSpPr>
              <a:spLocks noChangeArrowheads="1"/>
            </p:cNvSpPr>
            <p:nvPr/>
          </p:nvSpPr>
          <p:spPr bwMode="auto">
            <a:xfrm>
              <a:off x="4517" y="111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3" name="Oval 695"/>
            <p:cNvSpPr>
              <a:spLocks noChangeArrowheads="1"/>
            </p:cNvSpPr>
            <p:nvPr/>
          </p:nvSpPr>
          <p:spPr bwMode="auto">
            <a:xfrm>
              <a:off x="4497" y="1093"/>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4" name="Oval 696"/>
            <p:cNvSpPr>
              <a:spLocks noChangeArrowheads="1"/>
            </p:cNvSpPr>
            <p:nvPr/>
          </p:nvSpPr>
          <p:spPr bwMode="auto">
            <a:xfrm>
              <a:off x="4483" y="108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5" name="Oval 697"/>
            <p:cNvSpPr>
              <a:spLocks noChangeArrowheads="1"/>
            </p:cNvSpPr>
            <p:nvPr/>
          </p:nvSpPr>
          <p:spPr bwMode="auto">
            <a:xfrm>
              <a:off x="4476" y="108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6" name="Oval 698"/>
            <p:cNvSpPr>
              <a:spLocks noChangeArrowheads="1"/>
            </p:cNvSpPr>
            <p:nvPr/>
          </p:nvSpPr>
          <p:spPr bwMode="auto">
            <a:xfrm>
              <a:off x="4455" y="106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7" name="Oval 699"/>
            <p:cNvSpPr>
              <a:spLocks noChangeArrowheads="1"/>
            </p:cNvSpPr>
            <p:nvPr/>
          </p:nvSpPr>
          <p:spPr bwMode="auto">
            <a:xfrm>
              <a:off x="4441" y="106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8" name="Oval 700"/>
            <p:cNvSpPr>
              <a:spLocks noChangeArrowheads="1"/>
            </p:cNvSpPr>
            <p:nvPr/>
          </p:nvSpPr>
          <p:spPr bwMode="auto">
            <a:xfrm>
              <a:off x="4372" y="1010"/>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69" name="Oval 701"/>
            <p:cNvSpPr>
              <a:spLocks noChangeArrowheads="1"/>
            </p:cNvSpPr>
            <p:nvPr/>
          </p:nvSpPr>
          <p:spPr bwMode="auto">
            <a:xfrm>
              <a:off x="4351" y="99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0" name="Oval 702"/>
            <p:cNvSpPr>
              <a:spLocks noChangeArrowheads="1"/>
            </p:cNvSpPr>
            <p:nvPr/>
          </p:nvSpPr>
          <p:spPr bwMode="auto">
            <a:xfrm>
              <a:off x="4337" y="98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1" name="Oval 703"/>
            <p:cNvSpPr>
              <a:spLocks noChangeArrowheads="1"/>
            </p:cNvSpPr>
            <p:nvPr/>
          </p:nvSpPr>
          <p:spPr bwMode="auto">
            <a:xfrm>
              <a:off x="4330" y="97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2" name="Oval 704"/>
            <p:cNvSpPr>
              <a:spLocks noChangeArrowheads="1"/>
            </p:cNvSpPr>
            <p:nvPr/>
          </p:nvSpPr>
          <p:spPr bwMode="auto">
            <a:xfrm>
              <a:off x="4309" y="96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3" name="Oval 705"/>
            <p:cNvSpPr>
              <a:spLocks noChangeArrowheads="1"/>
            </p:cNvSpPr>
            <p:nvPr/>
          </p:nvSpPr>
          <p:spPr bwMode="auto">
            <a:xfrm>
              <a:off x="4302" y="95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4" name="Oval 706"/>
            <p:cNvSpPr>
              <a:spLocks noChangeArrowheads="1"/>
            </p:cNvSpPr>
            <p:nvPr/>
          </p:nvSpPr>
          <p:spPr bwMode="auto">
            <a:xfrm>
              <a:off x="4233" y="92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5" name="Oval 707"/>
            <p:cNvSpPr>
              <a:spLocks noChangeArrowheads="1"/>
            </p:cNvSpPr>
            <p:nvPr/>
          </p:nvSpPr>
          <p:spPr bwMode="auto">
            <a:xfrm>
              <a:off x="4205" y="90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6" name="Oval 708"/>
            <p:cNvSpPr>
              <a:spLocks noChangeArrowheads="1"/>
            </p:cNvSpPr>
            <p:nvPr/>
          </p:nvSpPr>
          <p:spPr bwMode="auto">
            <a:xfrm>
              <a:off x="4191" y="90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7" name="Oval 709"/>
            <p:cNvSpPr>
              <a:spLocks noChangeArrowheads="1"/>
            </p:cNvSpPr>
            <p:nvPr/>
          </p:nvSpPr>
          <p:spPr bwMode="auto">
            <a:xfrm>
              <a:off x="4184" y="89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8" name="Oval 710"/>
            <p:cNvSpPr>
              <a:spLocks noChangeArrowheads="1"/>
            </p:cNvSpPr>
            <p:nvPr/>
          </p:nvSpPr>
          <p:spPr bwMode="auto">
            <a:xfrm>
              <a:off x="4164" y="88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79" name="Oval 711"/>
            <p:cNvSpPr>
              <a:spLocks noChangeArrowheads="1"/>
            </p:cNvSpPr>
            <p:nvPr/>
          </p:nvSpPr>
          <p:spPr bwMode="auto">
            <a:xfrm>
              <a:off x="4150" y="881"/>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0" name="Oval 712"/>
            <p:cNvSpPr>
              <a:spLocks noChangeArrowheads="1"/>
            </p:cNvSpPr>
            <p:nvPr/>
          </p:nvSpPr>
          <p:spPr bwMode="auto">
            <a:xfrm>
              <a:off x="4080" y="84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1" name="Oval 713"/>
            <p:cNvSpPr>
              <a:spLocks noChangeArrowheads="1"/>
            </p:cNvSpPr>
            <p:nvPr/>
          </p:nvSpPr>
          <p:spPr bwMode="auto">
            <a:xfrm>
              <a:off x="4046" y="843"/>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2" name="Oval 714"/>
            <p:cNvSpPr>
              <a:spLocks noChangeArrowheads="1"/>
            </p:cNvSpPr>
            <p:nvPr/>
          </p:nvSpPr>
          <p:spPr bwMode="auto">
            <a:xfrm>
              <a:off x="4032" y="83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3" name="Oval 715"/>
            <p:cNvSpPr>
              <a:spLocks noChangeArrowheads="1"/>
            </p:cNvSpPr>
            <p:nvPr/>
          </p:nvSpPr>
          <p:spPr bwMode="auto">
            <a:xfrm>
              <a:off x="4025" y="830"/>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4" name="Oval 716"/>
            <p:cNvSpPr>
              <a:spLocks noChangeArrowheads="1"/>
            </p:cNvSpPr>
            <p:nvPr/>
          </p:nvSpPr>
          <p:spPr bwMode="auto">
            <a:xfrm>
              <a:off x="4004" y="82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5" name="Oval 717"/>
            <p:cNvSpPr>
              <a:spLocks noChangeArrowheads="1"/>
            </p:cNvSpPr>
            <p:nvPr/>
          </p:nvSpPr>
          <p:spPr bwMode="auto">
            <a:xfrm>
              <a:off x="3990" y="82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6" name="Oval 718"/>
            <p:cNvSpPr>
              <a:spLocks noChangeArrowheads="1"/>
            </p:cNvSpPr>
            <p:nvPr/>
          </p:nvSpPr>
          <p:spPr bwMode="auto">
            <a:xfrm>
              <a:off x="3914" y="804"/>
              <a:ext cx="34"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7" name="Oval 719"/>
            <p:cNvSpPr>
              <a:spLocks noChangeArrowheads="1"/>
            </p:cNvSpPr>
            <p:nvPr/>
          </p:nvSpPr>
          <p:spPr bwMode="auto">
            <a:xfrm>
              <a:off x="3886" y="79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8" name="Oval 720"/>
            <p:cNvSpPr>
              <a:spLocks noChangeArrowheads="1"/>
            </p:cNvSpPr>
            <p:nvPr/>
          </p:nvSpPr>
          <p:spPr bwMode="auto">
            <a:xfrm>
              <a:off x="3865" y="79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89" name="Oval 721"/>
            <p:cNvSpPr>
              <a:spLocks noChangeArrowheads="1"/>
            </p:cNvSpPr>
            <p:nvPr/>
          </p:nvSpPr>
          <p:spPr bwMode="auto">
            <a:xfrm>
              <a:off x="3858" y="79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0" name="Oval 722"/>
            <p:cNvSpPr>
              <a:spLocks noChangeArrowheads="1"/>
            </p:cNvSpPr>
            <p:nvPr/>
          </p:nvSpPr>
          <p:spPr bwMode="auto">
            <a:xfrm>
              <a:off x="3837" y="79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1" name="Oval 723"/>
            <p:cNvSpPr>
              <a:spLocks noChangeArrowheads="1"/>
            </p:cNvSpPr>
            <p:nvPr/>
          </p:nvSpPr>
          <p:spPr bwMode="auto">
            <a:xfrm>
              <a:off x="3817" y="785"/>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2" name="Oval 724"/>
            <p:cNvSpPr>
              <a:spLocks noChangeArrowheads="1"/>
            </p:cNvSpPr>
            <p:nvPr/>
          </p:nvSpPr>
          <p:spPr bwMode="auto">
            <a:xfrm>
              <a:off x="3740" y="7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3" name="Oval 725"/>
            <p:cNvSpPr>
              <a:spLocks noChangeArrowheads="1"/>
            </p:cNvSpPr>
            <p:nvPr/>
          </p:nvSpPr>
          <p:spPr bwMode="auto">
            <a:xfrm>
              <a:off x="3719" y="7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4" name="Oval 726"/>
            <p:cNvSpPr>
              <a:spLocks noChangeArrowheads="1"/>
            </p:cNvSpPr>
            <p:nvPr/>
          </p:nvSpPr>
          <p:spPr bwMode="auto">
            <a:xfrm>
              <a:off x="3719" y="7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5" name="Oval 727"/>
            <p:cNvSpPr>
              <a:spLocks noChangeArrowheads="1"/>
            </p:cNvSpPr>
            <p:nvPr/>
          </p:nvSpPr>
          <p:spPr bwMode="auto">
            <a:xfrm>
              <a:off x="3699" y="77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6" name="Oval 728"/>
            <p:cNvSpPr>
              <a:spLocks noChangeArrowheads="1"/>
            </p:cNvSpPr>
            <p:nvPr/>
          </p:nvSpPr>
          <p:spPr bwMode="auto">
            <a:xfrm>
              <a:off x="3699" y="77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7" name="Oval 729"/>
            <p:cNvSpPr>
              <a:spLocks noChangeArrowheads="1"/>
            </p:cNvSpPr>
            <p:nvPr/>
          </p:nvSpPr>
          <p:spPr bwMode="auto">
            <a:xfrm>
              <a:off x="3685" y="77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8" name="Oval 730"/>
            <p:cNvSpPr>
              <a:spLocks noChangeArrowheads="1"/>
            </p:cNvSpPr>
            <p:nvPr/>
          </p:nvSpPr>
          <p:spPr bwMode="auto">
            <a:xfrm>
              <a:off x="3657" y="7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699" name="Oval 731"/>
            <p:cNvSpPr>
              <a:spLocks noChangeArrowheads="1"/>
            </p:cNvSpPr>
            <p:nvPr/>
          </p:nvSpPr>
          <p:spPr bwMode="auto">
            <a:xfrm>
              <a:off x="3449" y="77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0" name="Oval 732"/>
            <p:cNvSpPr>
              <a:spLocks noChangeArrowheads="1"/>
            </p:cNvSpPr>
            <p:nvPr/>
          </p:nvSpPr>
          <p:spPr bwMode="auto">
            <a:xfrm>
              <a:off x="3428" y="7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1" name="Oval 733"/>
            <p:cNvSpPr>
              <a:spLocks noChangeArrowheads="1"/>
            </p:cNvSpPr>
            <p:nvPr/>
          </p:nvSpPr>
          <p:spPr bwMode="auto">
            <a:xfrm>
              <a:off x="3213" y="77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2" name="Oval 734"/>
            <p:cNvSpPr>
              <a:spLocks noChangeArrowheads="1"/>
            </p:cNvSpPr>
            <p:nvPr/>
          </p:nvSpPr>
          <p:spPr bwMode="auto">
            <a:xfrm>
              <a:off x="3192" y="7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3" name="Oval 735"/>
            <p:cNvSpPr>
              <a:spLocks noChangeArrowheads="1"/>
            </p:cNvSpPr>
            <p:nvPr/>
          </p:nvSpPr>
          <p:spPr bwMode="auto">
            <a:xfrm>
              <a:off x="3178" y="7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4" name="Oval 736"/>
            <p:cNvSpPr>
              <a:spLocks noChangeArrowheads="1"/>
            </p:cNvSpPr>
            <p:nvPr/>
          </p:nvSpPr>
          <p:spPr bwMode="auto">
            <a:xfrm>
              <a:off x="3178" y="77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5" name="Oval 737"/>
            <p:cNvSpPr>
              <a:spLocks noChangeArrowheads="1"/>
            </p:cNvSpPr>
            <p:nvPr/>
          </p:nvSpPr>
          <p:spPr bwMode="auto">
            <a:xfrm>
              <a:off x="3095" y="77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6" name="Oval 738"/>
            <p:cNvSpPr>
              <a:spLocks noChangeArrowheads="1"/>
            </p:cNvSpPr>
            <p:nvPr/>
          </p:nvSpPr>
          <p:spPr bwMode="auto">
            <a:xfrm>
              <a:off x="3081" y="77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7" name="Oval 739"/>
            <p:cNvSpPr>
              <a:spLocks noChangeArrowheads="1"/>
            </p:cNvSpPr>
            <p:nvPr/>
          </p:nvSpPr>
          <p:spPr bwMode="auto">
            <a:xfrm>
              <a:off x="3060" y="76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8" name="Oval 740"/>
            <p:cNvSpPr>
              <a:spLocks noChangeArrowheads="1"/>
            </p:cNvSpPr>
            <p:nvPr/>
          </p:nvSpPr>
          <p:spPr bwMode="auto">
            <a:xfrm>
              <a:off x="2949" y="75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09" name="Oval 741"/>
            <p:cNvSpPr>
              <a:spLocks noChangeArrowheads="1"/>
            </p:cNvSpPr>
            <p:nvPr/>
          </p:nvSpPr>
          <p:spPr bwMode="auto">
            <a:xfrm>
              <a:off x="2803" y="73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0" name="Oval 742"/>
            <p:cNvSpPr>
              <a:spLocks noChangeArrowheads="1"/>
            </p:cNvSpPr>
            <p:nvPr/>
          </p:nvSpPr>
          <p:spPr bwMode="auto">
            <a:xfrm>
              <a:off x="2727" y="7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1" name="Oval 743"/>
            <p:cNvSpPr>
              <a:spLocks noChangeArrowheads="1"/>
            </p:cNvSpPr>
            <p:nvPr/>
          </p:nvSpPr>
          <p:spPr bwMode="auto">
            <a:xfrm>
              <a:off x="2727" y="7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2" name="Oval 744"/>
            <p:cNvSpPr>
              <a:spLocks noChangeArrowheads="1"/>
            </p:cNvSpPr>
            <p:nvPr/>
          </p:nvSpPr>
          <p:spPr bwMode="auto">
            <a:xfrm>
              <a:off x="2664" y="7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3" name="Oval 745"/>
            <p:cNvSpPr>
              <a:spLocks noChangeArrowheads="1"/>
            </p:cNvSpPr>
            <p:nvPr/>
          </p:nvSpPr>
          <p:spPr bwMode="auto">
            <a:xfrm>
              <a:off x="2637" y="72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4" name="Oval 746"/>
            <p:cNvSpPr>
              <a:spLocks noChangeArrowheads="1"/>
            </p:cNvSpPr>
            <p:nvPr/>
          </p:nvSpPr>
          <p:spPr bwMode="auto">
            <a:xfrm>
              <a:off x="2429" y="72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5" name="Oval 747"/>
            <p:cNvSpPr>
              <a:spLocks noChangeArrowheads="1"/>
            </p:cNvSpPr>
            <p:nvPr/>
          </p:nvSpPr>
          <p:spPr bwMode="auto">
            <a:xfrm>
              <a:off x="2408" y="72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6" name="Oval 748"/>
            <p:cNvSpPr>
              <a:spLocks noChangeArrowheads="1"/>
            </p:cNvSpPr>
            <p:nvPr/>
          </p:nvSpPr>
          <p:spPr bwMode="auto">
            <a:xfrm>
              <a:off x="2193" y="72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7" name="Oval 749"/>
            <p:cNvSpPr>
              <a:spLocks noChangeArrowheads="1"/>
            </p:cNvSpPr>
            <p:nvPr/>
          </p:nvSpPr>
          <p:spPr bwMode="auto">
            <a:xfrm>
              <a:off x="2172" y="72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8" name="Oval 750"/>
            <p:cNvSpPr>
              <a:spLocks noChangeArrowheads="1"/>
            </p:cNvSpPr>
            <p:nvPr/>
          </p:nvSpPr>
          <p:spPr bwMode="auto">
            <a:xfrm>
              <a:off x="2158" y="7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19" name="Oval 751"/>
            <p:cNvSpPr>
              <a:spLocks noChangeArrowheads="1"/>
            </p:cNvSpPr>
            <p:nvPr/>
          </p:nvSpPr>
          <p:spPr bwMode="auto">
            <a:xfrm>
              <a:off x="2158" y="7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0" name="Oval 752"/>
            <p:cNvSpPr>
              <a:spLocks noChangeArrowheads="1"/>
            </p:cNvSpPr>
            <p:nvPr/>
          </p:nvSpPr>
          <p:spPr bwMode="auto">
            <a:xfrm>
              <a:off x="2130" y="7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1" name="Oval 753"/>
            <p:cNvSpPr>
              <a:spLocks noChangeArrowheads="1"/>
            </p:cNvSpPr>
            <p:nvPr/>
          </p:nvSpPr>
          <p:spPr bwMode="auto">
            <a:xfrm>
              <a:off x="2130" y="7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2" name="Oval 754"/>
            <p:cNvSpPr>
              <a:spLocks noChangeArrowheads="1"/>
            </p:cNvSpPr>
            <p:nvPr/>
          </p:nvSpPr>
          <p:spPr bwMode="auto">
            <a:xfrm>
              <a:off x="2109" y="72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3" name="Oval 755"/>
            <p:cNvSpPr>
              <a:spLocks noChangeArrowheads="1"/>
            </p:cNvSpPr>
            <p:nvPr/>
          </p:nvSpPr>
          <p:spPr bwMode="auto">
            <a:xfrm>
              <a:off x="2026" y="734"/>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4" name="Oval 756"/>
            <p:cNvSpPr>
              <a:spLocks noChangeArrowheads="1"/>
            </p:cNvSpPr>
            <p:nvPr/>
          </p:nvSpPr>
          <p:spPr bwMode="auto">
            <a:xfrm>
              <a:off x="2005" y="74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5" name="Oval 757"/>
            <p:cNvSpPr>
              <a:spLocks noChangeArrowheads="1"/>
            </p:cNvSpPr>
            <p:nvPr/>
          </p:nvSpPr>
          <p:spPr bwMode="auto">
            <a:xfrm>
              <a:off x="1984" y="74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6" name="Oval 758"/>
            <p:cNvSpPr>
              <a:spLocks noChangeArrowheads="1"/>
            </p:cNvSpPr>
            <p:nvPr/>
          </p:nvSpPr>
          <p:spPr bwMode="auto">
            <a:xfrm>
              <a:off x="1977" y="74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7" name="Oval 759"/>
            <p:cNvSpPr>
              <a:spLocks noChangeArrowheads="1"/>
            </p:cNvSpPr>
            <p:nvPr/>
          </p:nvSpPr>
          <p:spPr bwMode="auto">
            <a:xfrm>
              <a:off x="1957" y="747"/>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8" name="Oval 760"/>
            <p:cNvSpPr>
              <a:spLocks noChangeArrowheads="1"/>
            </p:cNvSpPr>
            <p:nvPr/>
          </p:nvSpPr>
          <p:spPr bwMode="auto">
            <a:xfrm>
              <a:off x="1929" y="75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29" name="Oval 761"/>
            <p:cNvSpPr>
              <a:spLocks noChangeArrowheads="1"/>
            </p:cNvSpPr>
            <p:nvPr/>
          </p:nvSpPr>
          <p:spPr bwMode="auto">
            <a:xfrm>
              <a:off x="1846" y="77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0" name="Oval 762"/>
            <p:cNvSpPr>
              <a:spLocks noChangeArrowheads="1"/>
            </p:cNvSpPr>
            <p:nvPr/>
          </p:nvSpPr>
          <p:spPr bwMode="auto">
            <a:xfrm>
              <a:off x="1832" y="77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1" name="Oval 763"/>
            <p:cNvSpPr>
              <a:spLocks noChangeArrowheads="1"/>
            </p:cNvSpPr>
            <p:nvPr/>
          </p:nvSpPr>
          <p:spPr bwMode="auto">
            <a:xfrm>
              <a:off x="1811" y="78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2" name="Oval 764"/>
            <p:cNvSpPr>
              <a:spLocks noChangeArrowheads="1"/>
            </p:cNvSpPr>
            <p:nvPr/>
          </p:nvSpPr>
          <p:spPr bwMode="auto">
            <a:xfrm>
              <a:off x="1804" y="78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3" name="Oval 765"/>
            <p:cNvSpPr>
              <a:spLocks noChangeArrowheads="1"/>
            </p:cNvSpPr>
            <p:nvPr/>
          </p:nvSpPr>
          <p:spPr bwMode="auto">
            <a:xfrm>
              <a:off x="1790" y="79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4" name="Oval 766"/>
            <p:cNvSpPr>
              <a:spLocks noChangeArrowheads="1"/>
            </p:cNvSpPr>
            <p:nvPr/>
          </p:nvSpPr>
          <p:spPr bwMode="auto">
            <a:xfrm>
              <a:off x="1755" y="798"/>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5" name="Oval 767"/>
            <p:cNvSpPr>
              <a:spLocks noChangeArrowheads="1"/>
            </p:cNvSpPr>
            <p:nvPr/>
          </p:nvSpPr>
          <p:spPr bwMode="auto">
            <a:xfrm>
              <a:off x="1679" y="83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6" name="Oval 768"/>
            <p:cNvSpPr>
              <a:spLocks noChangeArrowheads="1"/>
            </p:cNvSpPr>
            <p:nvPr/>
          </p:nvSpPr>
          <p:spPr bwMode="auto">
            <a:xfrm>
              <a:off x="1665" y="83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7" name="Oval 769"/>
            <p:cNvSpPr>
              <a:spLocks noChangeArrowheads="1"/>
            </p:cNvSpPr>
            <p:nvPr/>
          </p:nvSpPr>
          <p:spPr bwMode="auto">
            <a:xfrm>
              <a:off x="1644" y="84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8" name="Oval 770"/>
            <p:cNvSpPr>
              <a:spLocks noChangeArrowheads="1"/>
            </p:cNvSpPr>
            <p:nvPr/>
          </p:nvSpPr>
          <p:spPr bwMode="auto">
            <a:xfrm>
              <a:off x="1637" y="84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39" name="Oval 771"/>
            <p:cNvSpPr>
              <a:spLocks noChangeArrowheads="1"/>
            </p:cNvSpPr>
            <p:nvPr/>
          </p:nvSpPr>
          <p:spPr bwMode="auto">
            <a:xfrm>
              <a:off x="1617" y="86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0" name="Oval 772"/>
            <p:cNvSpPr>
              <a:spLocks noChangeArrowheads="1"/>
            </p:cNvSpPr>
            <p:nvPr/>
          </p:nvSpPr>
          <p:spPr bwMode="auto">
            <a:xfrm>
              <a:off x="1596" y="875"/>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1" name="Oval 773"/>
            <p:cNvSpPr>
              <a:spLocks noChangeArrowheads="1"/>
            </p:cNvSpPr>
            <p:nvPr/>
          </p:nvSpPr>
          <p:spPr bwMode="auto">
            <a:xfrm>
              <a:off x="1519" y="913"/>
              <a:ext cx="35"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2" name="Oval 774"/>
            <p:cNvSpPr>
              <a:spLocks noChangeArrowheads="1"/>
            </p:cNvSpPr>
            <p:nvPr/>
          </p:nvSpPr>
          <p:spPr bwMode="auto">
            <a:xfrm>
              <a:off x="1505" y="92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3" name="Oval 775"/>
            <p:cNvSpPr>
              <a:spLocks noChangeArrowheads="1"/>
            </p:cNvSpPr>
            <p:nvPr/>
          </p:nvSpPr>
          <p:spPr bwMode="auto">
            <a:xfrm>
              <a:off x="1492" y="93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4" name="Oval 776"/>
            <p:cNvSpPr>
              <a:spLocks noChangeArrowheads="1"/>
            </p:cNvSpPr>
            <p:nvPr/>
          </p:nvSpPr>
          <p:spPr bwMode="auto">
            <a:xfrm>
              <a:off x="1485" y="939"/>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5" name="Oval 777"/>
            <p:cNvSpPr>
              <a:spLocks noChangeArrowheads="1"/>
            </p:cNvSpPr>
            <p:nvPr/>
          </p:nvSpPr>
          <p:spPr bwMode="auto">
            <a:xfrm>
              <a:off x="1471" y="95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6" name="Oval 778"/>
            <p:cNvSpPr>
              <a:spLocks noChangeArrowheads="1"/>
            </p:cNvSpPr>
            <p:nvPr/>
          </p:nvSpPr>
          <p:spPr bwMode="auto">
            <a:xfrm>
              <a:off x="1443" y="96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7" name="Oval 779"/>
            <p:cNvSpPr>
              <a:spLocks noChangeArrowheads="1"/>
            </p:cNvSpPr>
            <p:nvPr/>
          </p:nvSpPr>
          <p:spPr bwMode="auto">
            <a:xfrm>
              <a:off x="1374" y="1016"/>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8" name="Oval 780"/>
            <p:cNvSpPr>
              <a:spLocks noChangeArrowheads="1"/>
            </p:cNvSpPr>
            <p:nvPr/>
          </p:nvSpPr>
          <p:spPr bwMode="auto">
            <a:xfrm>
              <a:off x="1360" y="1022"/>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49" name="Oval 781"/>
            <p:cNvSpPr>
              <a:spLocks noChangeArrowheads="1"/>
            </p:cNvSpPr>
            <p:nvPr/>
          </p:nvSpPr>
          <p:spPr bwMode="auto">
            <a:xfrm>
              <a:off x="1346" y="103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0" name="Oval 782"/>
            <p:cNvSpPr>
              <a:spLocks noChangeArrowheads="1"/>
            </p:cNvSpPr>
            <p:nvPr/>
          </p:nvSpPr>
          <p:spPr bwMode="auto">
            <a:xfrm>
              <a:off x="1332" y="104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1" name="Oval 783"/>
            <p:cNvSpPr>
              <a:spLocks noChangeArrowheads="1"/>
            </p:cNvSpPr>
            <p:nvPr/>
          </p:nvSpPr>
          <p:spPr bwMode="auto">
            <a:xfrm>
              <a:off x="1325" y="1054"/>
              <a:ext cx="35"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2" name="Oval 784"/>
            <p:cNvSpPr>
              <a:spLocks noChangeArrowheads="1"/>
            </p:cNvSpPr>
            <p:nvPr/>
          </p:nvSpPr>
          <p:spPr bwMode="auto">
            <a:xfrm>
              <a:off x="1297" y="106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3" name="Oval 785"/>
            <p:cNvSpPr>
              <a:spLocks noChangeArrowheads="1"/>
            </p:cNvSpPr>
            <p:nvPr/>
          </p:nvSpPr>
          <p:spPr bwMode="auto">
            <a:xfrm>
              <a:off x="1235" y="112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4" name="Oval 786"/>
            <p:cNvSpPr>
              <a:spLocks noChangeArrowheads="1"/>
            </p:cNvSpPr>
            <p:nvPr/>
          </p:nvSpPr>
          <p:spPr bwMode="auto">
            <a:xfrm>
              <a:off x="1221" y="113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5" name="Oval 787"/>
            <p:cNvSpPr>
              <a:spLocks noChangeArrowheads="1"/>
            </p:cNvSpPr>
            <p:nvPr/>
          </p:nvSpPr>
          <p:spPr bwMode="auto">
            <a:xfrm>
              <a:off x="1207" y="115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6" name="Oval 788"/>
            <p:cNvSpPr>
              <a:spLocks noChangeArrowheads="1"/>
            </p:cNvSpPr>
            <p:nvPr/>
          </p:nvSpPr>
          <p:spPr bwMode="auto">
            <a:xfrm>
              <a:off x="1200" y="115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7" name="Oval 789"/>
            <p:cNvSpPr>
              <a:spLocks noChangeArrowheads="1"/>
            </p:cNvSpPr>
            <p:nvPr/>
          </p:nvSpPr>
          <p:spPr bwMode="auto">
            <a:xfrm>
              <a:off x="1186" y="1163"/>
              <a:ext cx="35"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8" name="Oval 790"/>
            <p:cNvSpPr>
              <a:spLocks noChangeArrowheads="1"/>
            </p:cNvSpPr>
            <p:nvPr/>
          </p:nvSpPr>
          <p:spPr bwMode="auto">
            <a:xfrm>
              <a:off x="1165" y="1183"/>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59" name="Oval 791"/>
            <p:cNvSpPr>
              <a:spLocks noChangeArrowheads="1"/>
            </p:cNvSpPr>
            <p:nvPr/>
          </p:nvSpPr>
          <p:spPr bwMode="auto">
            <a:xfrm>
              <a:off x="1110" y="124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0" name="Oval 792"/>
            <p:cNvSpPr>
              <a:spLocks noChangeArrowheads="1"/>
            </p:cNvSpPr>
            <p:nvPr/>
          </p:nvSpPr>
          <p:spPr bwMode="auto">
            <a:xfrm>
              <a:off x="1103" y="126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1" name="Oval 793"/>
            <p:cNvSpPr>
              <a:spLocks noChangeArrowheads="1"/>
            </p:cNvSpPr>
            <p:nvPr/>
          </p:nvSpPr>
          <p:spPr bwMode="auto">
            <a:xfrm>
              <a:off x="1089" y="1272"/>
              <a:ext cx="35" cy="33"/>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2" name="Oval 794"/>
            <p:cNvSpPr>
              <a:spLocks noChangeArrowheads="1"/>
            </p:cNvSpPr>
            <p:nvPr/>
          </p:nvSpPr>
          <p:spPr bwMode="auto">
            <a:xfrm>
              <a:off x="1082" y="128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3" name="Oval 795"/>
            <p:cNvSpPr>
              <a:spLocks noChangeArrowheads="1"/>
            </p:cNvSpPr>
            <p:nvPr/>
          </p:nvSpPr>
          <p:spPr bwMode="auto">
            <a:xfrm>
              <a:off x="1075" y="129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4" name="Oval 796"/>
            <p:cNvSpPr>
              <a:spLocks noChangeArrowheads="1"/>
            </p:cNvSpPr>
            <p:nvPr/>
          </p:nvSpPr>
          <p:spPr bwMode="auto">
            <a:xfrm>
              <a:off x="1054" y="1317"/>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5" name="Oval 797"/>
            <p:cNvSpPr>
              <a:spLocks noChangeArrowheads="1"/>
            </p:cNvSpPr>
            <p:nvPr/>
          </p:nvSpPr>
          <p:spPr bwMode="auto">
            <a:xfrm>
              <a:off x="1013" y="1388"/>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6" name="Oval 798"/>
            <p:cNvSpPr>
              <a:spLocks noChangeArrowheads="1"/>
            </p:cNvSpPr>
            <p:nvPr/>
          </p:nvSpPr>
          <p:spPr bwMode="auto">
            <a:xfrm>
              <a:off x="1006" y="1401"/>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7" name="Oval 799"/>
            <p:cNvSpPr>
              <a:spLocks noChangeArrowheads="1"/>
            </p:cNvSpPr>
            <p:nvPr/>
          </p:nvSpPr>
          <p:spPr bwMode="auto">
            <a:xfrm>
              <a:off x="992" y="1420"/>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8" name="Oval 800"/>
            <p:cNvSpPr>
              <a:spLocks noChangeArrowheads="1"/>
            </p:cNvSpPr>
            <p:nvPr/>
          </p:nvSpPr>
          <p:spPr bwMode="auto">
            <a:xfrm>
              <a:off x="992" y="1426"/>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69" name="Oval 801"/>
            <p:cNvSpPr>
              <a:spLocks noChangeArrowheads="1"/>
            </p:cNvSpPr>
            <p:nvPr/>
          </p:nvSpPr>
          <p:spPr bwMode="auto">
            <a:xfrm>
              <a:off x="985" y="1439"/>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0" name="Oval 802"/>
            <p:cNvSpPr>
              <a:spLocks noChangeArrowheads="1"/>
            </p:cNvSpPr>
            <p:nvPr/>
          </p:nvSpPr>
          <p:spPr bwMode="auto">
            <a:xfrm>
              <a:off x="971" y="146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1" name="Oval 803"/>
            <p:cNvSpPr>
              <a:spLocks noChangeArrowheads="1"/>
            </p:cNvSpPr>
            <p:nvPr/>
          </p:nvSpPr>
          <p:spPr bwMode="auto">
            <a:xfrm>
              <a:off x="936" y="1542"/>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2" name="Oval 804"/>
            <p:cNvSpPr>
              <a:spLocks noChangeArrowheads="1"/>
            </p:cNvSpPr>
            <p:nvPr/>
          </p:nvSpPr>
          <p:spPr bwMode="auto">
            <a:xfrm>
              <a:off x="929" y="1555"/>
              <a:ext cx="35"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3" name="Oval 805"/>
            <p:cNvSpPr>
              <a:spLocks noChangeArrowheads="1"/>
            </p:cNvSpPr>
            <p:nvPr/>
          </p:nvSpPr>
          <p:spPr bwMode="auto">
            <a:xfrm>
              <a:off x="923" y="1574"/>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4" name="Oval 806"/>
            <p:cNvSpPr>
              <a:spLocks noChangeArrowheads="1"/>
            </p:cNvSpPr>
            <p:nvPr/>
          </p:nvSpPr>
          <p:spPr bwMode="auto">
            <a:xfrm>
              <a:off x="923" y="1580"/>
              <a:ext cx="34" cy="32"/>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grpSp>
      <p:sp>
        <p:nvSpPr>
          <p:cNvPr id="212775" name="Oval 807"/>
          <p:cNvSpPr>
            <a:spLocks noChangeArrowheads="1"/>
          </p:cNvSpPr>
          <p:nvPr/>
        </p:nvSpPr>
        <p:spPr bwMode="auto">
          <a:xfrm>
            <a:off x="457217" y="25558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6" name="Oval 808"/>
          <p:cNvSpPr>
            <a:spLocks noChangeArrowheads="1"/>
          </p:cNvSpPr>
          <p:nvPr/>
        </p:nvSpPr>
        <p:spPr bwMode="auto">
          <a:xfrm>
            <a:off x="445493" y="26066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7" name="Oval 809"/>
          <p:cNvSpPr>
            <a:spLocks noChangeArrowheads="1"/>
          </p:cNvSpPr>
          <p:nvPr/>
        </p:nvSpPr>
        <p:spPr bwMode="auto">
          <a:xfrm>
            <a:off x="416186" y="2728913"/>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8" name="Oval 810"/>
          <p:cNvSpPr>
            <a:spLocks noChangeArrowheads="1"/>
          </p:cNvSpPr>
          <p:nvPr/>
        </p:nvSpPr>
        <p:spPr bwMode="auto">
          <a:xfrm>
            <a:off x="404446" y="2749550"/>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79" name="Oval 811"/>
          <p:cNvSpPr>
            <a:spLocks noChangeArrowheads="1"/>
          </p:cNvSpPr>
          <p:nvPr/>
        </p:nvSpPr>
        <p:spPr bwMode="auto">
          <a:xfrm>
            <a:off x="404446" y="2779713"/>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0" name="Oval 812"/>
          <p:cNvSpPr>
            <a:spLocks noChangeArrowheads="1"/>
          </p:cNvSpPr>
          <p:nvPr/>
        </p:nvSpPr>
        <p:spPr bwMode="auto">
          <a:xfrm>
            <a:off x="395670" y="287178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1" name="Oval 813"/>
          <p:cNvSpPr>
            <a:spLocks noChangeArrowheads="1"/>
          </p:cNvSpPr>
          <p:nvPr/>
        </p:nvSpPr>
        <p:spPr bwMode="auto">
          <a:xfrm>
            <a:off x="395670" y="287178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2" name="Oval 814"/>
          <p:cNvSpPr>
            <a:spLocks noChangeArrowheads="1"/>
          </p:cNvSpPr>
          <p:nvPr/>
        </p:nvSpPr>
        <p:spPr bwMode="auto">
          <a:xfrm>
            <a:off x="373673" y="2962275"/>
            <a:ext cx="52754"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3" name="Oval 815"/>
          <p:cNvSpPr>
            <a:spLocks noChangeArrowheads="1"/>
          </p:cNvSpPr>
          <p:nvPr/>
        </p:nvSpPr>
        <p:spPr bwMode="auto">
          <a:xfrm>
            <a:off x="373673" y="2962275"/>
            <a:ext cx="52754"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4" name="Oval 816"/>
          <p:cNvSpPr>
            <a:spLocks noChangeArrowheads="1"/>
          </p:cNvSpPr>
          <p:nvPr/>
        </p:nvSpPr>
        <p:spPr bwMode="auto">
          <a:xfrm>
            <a:off x="354636" y="312578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5" name="Oval 817"/>
          <p:cNvSpPr>
            <a:spLocks noChangeArrowheads="1"/>
          </p:cNvSpPr>
          <p:nvPr/>
        </p:nvSpPr>
        <p:spPr bwMode="auto">
          <a:xfrm>
            <a:off x="342900" y="3155950"/>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6" name="Oval 818"/>
          <p:cNvSpPr>
            <a:spLocks noChangeArrowheads="1"/>
          </p:cNvSpPr>
          <p:nvPr/>
        </p:nvSpPr>
        <p:spPr bwMode="auto">
          <a:xfrm>
            <a:off x="342900" y="3176588"/>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7" name="Oval 819"/>
          <p:cNvSpPr>
            <a:spLocks noChangeArrowheads="1"/>
          </p:cNvSpPr>
          <p:nvPr/>
        </p:nvSpPr>
        <p:spPr bwMode="auto">
          <a:xfrm>
            <a:off x="334124" y="3308350"/>
            <a:ext cx="49823"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8" name="Oval 820"/>
          <p:cNvSpPr>
            <a:spLocks noChangeArrowheads="1"/>
          </p:cNvSpPr>
          <p:nvPr/>
        </p:nvSpPr>
        <p:spPr bwMode="auto">
          <a:xfrm>
            <a:off x="334124" y="3552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89" name="Oval 821"/>
          <p:cNvSpPr>
            <a:spLocks noChangeArrowheads="1"/>
          </p:cNvSpPr>
          <p:nvPr/>
        </p:nvSpPr>
        <p:spPr bwMode="auto">
          <a:xfrm>
            <a:off x="334124" y="35941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0" name="Oval 822"/>
          <p:cNvSpPr>
            <a:spLocks noChangeArrowheads="1"/>
          </p:cNvSpPr>
          <p:nvPr/>
        </p:nvSpPr>
        <p:spPr bwMode="auto">
          <a:xfrm>
            <a:off x="334124" y="361473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1" name="Oval 823"/>
          <p:cNvSpPr>
            <a:spLocks noChangeArrowheads="1"/>
          </p:cNvSpPr>
          <p:nvPr/>
        </p:nvSpPr>
        <p:spPr bwMode="auto">
          <a:xfrm>
            <a:off x="334124" y="36449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2" name="Oval 824"/>
          <p:cNvSpPr>
            <a:spLocks noChangeArrowheads="1"/>
          </p:cNvSpPr>
          <p:nvPr/>
        </p:nvSpPr>
        <p:spPr bwMode="auto">
          <a:xfrm>
            <a:off x="334124" y="38481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3" name="Oval 825"/>
          <p:cNvSpPr>
            <a:spLocks noChangeArrowheads="1"/>
          </p:cNvSpPr>
          <p:nvPr/>
        </p:nvSpPr>
        <p:spPr bwMode="auto">
          <a:xfrm>
            <a:off x="334124" y="38481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4" name="Oval 826"/>
          <p:cNvSpPr>
            <a:spLocks noChangeArrowheads="1"/>
          </p:cNvSpPr>
          <p:nvPr/>
        </p:nvSpPr>
        <p:spPr bwMode="auto">
          <a:xfrm>
            <a:off x="334124" y="38481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5" name="Oval 827"/>
          <p:cNvSpPr>
            <a:spLocks noChangeArrowheads="1"/>
          </p:cNvSpPr>
          <p:nvPr/>
        </p:nvSpPr>
        <p:spPr bwMode="auto">
          <a:xfrm>
            <a:off x="334124" y="406241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6" name="Oval 828"/>
          <p:cNvSpPr>
            <a:spLocks noChangeArrowheads="1"/>
          </p:cNvSpPr>
          <p:nvPr/>
        </p:nvSpPr>
        <p:spPr bwMode="auto">
          <a:xfrm>
            <a:off x="334124" y="40925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7" name="Oval 829"/>
          <p:cNvSpPr>
            <a:spLocks noChangeArrowheads="1"/>
          </p:cNvSpPr>
          <p:nvPr/>
        </p:nvSpPr>
        <p:spPr bwMode="auto">
          <a:xfrm>
            <a:off x="334124" y="411321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8" name="Oval 830"/>
          <p:cNvSpPr>
            <a:spLocks noChangeArrowheads="1"/>
          </p:cNvSpPr>
          <p:nvPr/>
        </p:nvSpPr>
        <p:spPr bwMode="auto">
          <a:xfrm>
            <a:off x="334124" y="41433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799" name="Oval 831"/>
          <p:cNvSpPr>
            <a:spLocks noChangeArrowheads="1"/>
          </p:cNvSpPr>
          <p:nvPr/>
        </p:nvSpPr>
        <p:spPr bwMode="auto">
          <a:xfrm>
            <a:off x="334124" y="4397375"/>
            <a:ext cx="49823"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0" name="Oval 832"/>
          <p:cNvSpPr>
            <a:spLocks noChangeArrowheads="1"/>
          </p:cNvSpPr>
          <p:nvPr/>
        </p:nvSpPr>
        <p:spPr bwMode="auto">
          <a:xfrm>
            <a:off x="342900" y="45307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1" name="Oval 833"/>
          <p:cNvSpPr>
            <a:spLocks noChangeArrowheads="1"/>
          </p:cNvSpPr>
          <p:nvPr/>
        </p:nvSpPr>
        <p:spPr bwMode="auto">
          <a:xfrm>
            <a:off x="342900" y="4551363"/>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2" name="Oval 834"/>
          <p:cNvSpPr>
            <a:spLocks noChangeArrowheads="1"/>
          </p:cNvSpPr>
          <p:nvPr/>
        </p:nvSpPr>
        <p:spPr bwMode="auto">
          <a:xfrm>
            <a:off x="354636" y="45815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3" name="Oval 835"/>
          <p:cNvSpPr>
            <a:spLocks noChangeArrowheads="1"/>
          </p:cNvSpPr>
          <p:nvPr/>
        </p:nvSpPr>
        <p:spPr bwMode="auto">
          <a:xfrm>
            <a:off x="373673" y="4743450"/>
            <a:ext cx="52754"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4" name="Oval 836"/>
          <p:cNvSpPr>
            <a:spLocks noChangeArrowheads="1"/>
          </p:cNvSpPr>
          <p:nvPr/>
        </p:nvSpPr>
        <p:spPr bwMode="auto">
          <a:xfrm>
            <a:off x="373673" y="4743450"/>
            <a:ext cx="52754"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5" name="Oval 837"/>
          <p:cNvSpPr>
            <a:spLocks noChangeArrowheads="1"/>
          </p:cNvSpPr>
          <p:nvPr/>
        </p:nvSpPr>
        <p:spPr bwMode="auto">
          <a:xfrm>
            <a:off x="395670" y="48355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6" name="Oval 838"/>
          <p:cNvSpPr>
            <a:spLocks noChangeArrowheads="1"/>
          </p:cNvSpPr>
          <p:nvPr/>
        </p:nvSpPr>
        <p:spPr bwMode="auto">
          <a:xfrm>
            <a:off x="395670" y="48355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7" name="Oval 839"/>
          <p:cNvSpPr>
            <a:spLocks noChangeArrowheads="1"/>
          </p:cNvSpPr>
          <p:nvPr/>
        </p:nvSpPr>
        <p:spPr bwMode="auto">
          <a:xfrm>
            <a:off x="404446" y="4927600"/>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8" name="Oval 840"/>
          <p:cNvSpPr>
            <a:spLocks noChangeArrowheads="1"/>
          </p:cNvSpPr>
          <p:nvPr/>
        </p:nvSpPr>
        <p:spPr bwMode="auto">
          <a:xfrm>
            <a:off x="404446" y="4957763"/>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09" name="Oval 841"/>
          <p:cNvSpPr>
            <a:spLocks noChangeArrowheads="1"/>
          </p:cNvSpPr>
          <p:nvPr/>
        </p:nvSpPr>
        <p:spPr bwMode="auto">
          <a:xfrm>
            <a:off x="416186" y="4978400"/>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0" name="Oval 842"/>
          <p:cNvSpPr>
            <a:spLocks noChangeArrowheads="1"/>
          </p:cNvSpPr>
          <p:nvPr/>
        </p:nvSpPr>
        <p:spPr bwMode="auto">
          <a:xfrm>
            <a:off x="445493" y="510063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1" name="Oval 843"/>
          <p:cNvSpPr>
            <a:spLocks noChangeArrowheads="1"/>
          </p:cNvSpPr>
          <p:nvPr/>
        </p:nvSpPr>
        <p:spPr bwMode="auto">
          <a:xfrm>
            <a:off x="457217" y="514191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2" name="Oval 844"/>
          <p:cNvSpPr>
            <a:spLocks noChangeArrowheads="1"/>
          </p:cNvSpPr>
          <p:nvPr/>
        </p:nvSpPr>
        <p:spPr bwMode="auto">
          <a:xfrm>
            <a:off x="467475" y="51720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3" name="Oval 845"/>
          <p:cNvSpPr>
            <a:spLocks noChangeArrowheads="1"/>
          </p:cNvSpPr>
          <p:nvPr/>
        </p:nvSpPr>
        <p:spPr bwMode="auto">
          <a:xfrm>
            <a:off x="467475" y="51816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4" name="Oval 846"/>
          <p:cNvSpPr>
            <a:spLocks noChangeArrowheads="1"/>
          </p:cNvSpPr>
          <p:nvPr/>
        </p:nvSpPr>
        <p:spPr bwMode="auto">
          <a:xfrm>
            <a:off x="476267" y="52117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5" name="Oval 847"/>
          <p:cNvSpPr>
            <a:spLocks noChangeArrowheads="1"/>
          </p:cNvSpPr>
          <p:nvPr/>
        </p:nvSpPr>
        <p:spPr bwMode="auto">
          <a:xfrm>
            <a:off x="486524" y="52324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6" name="Oval 848"/>
          <p:cNvSpPr>
            <a:spLocks noChangeArrowheads="1"/>
          </p:cNvSpPr>
          <p:nvPr/>
        </p:nvSpPr>
        <p:spPr bwMode="auto">
          <a:xfrm>
            <a:off x="536347" y="5354638"/>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7" name="Oval 849"/>
          <p:cNvSpPr>
            <a:spLocks noChangeArrowheads="1"/>
          </p:cNvSpPr>
          <p:nvPr/>
        </p:nvSpPr>
        <p:spPr bwMode="auto">
          <a:xfrm>
            <a:off x="556846" y="5395913"/>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8" name="Oval 850"/>
          <p:cNvSpPr>
            <a:spLocks noChangeArrowheads="1"/>
          </p:cNvSpPr>
          <p:nvPr/>
        </p:nvSpPr>
        <p:spPr bwMode="auto">
          <a:xfrm>
            <a:off x="568586" y="5416550"/>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19" name="Oval 851"/>
          <p:cNvSpPr>
            <a:spLocks noChangeArrowheads="1"/>
          </p:cNvSpPr>
          <p:nvPr/>
        </p:nvSpPr>
        <p:spPr bwMode="auto">
          <a:xfrm>
            <a:off x="568586" y="5426075"/>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0" name="Oval 852"/>
          <p:cNvSpPr>
            <a:spLocks noChangeArrowheads="1"/>
          </p:cNvSpPr>
          <p:nvPr/>
        </p:nvSpPr>
        <p:spPr bwMode="auto">
          <a:xfrm>
            <a:off x="587620" y="5456238"/>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1" name="Oval 853"/>
          <p:cNvSpPr>
            <a:spLocks noChangeArrowheads="1"/>
          </p:cNvSpPr>
          <p:nvPr/>
        </p:nvSpPr>
        <p:spPr bwMode="auto">
          <a:xfrm>
            <a:off x="597893" y="54768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2" name="Oval 854"/>
          <p:cNvSpPr>
            <a:spLocks noChangeArrowheads="1"/>
          </p:cNvSpPr>
          <p:nvPr/>
        </p:nvSpPr>
        <p:spPr bwMode="auto">
          <a:xfrm>
            <a:off x="659424" y="558958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3" name="Oval 855"/>
          <p:cNvSpPr>
            <a:spLocks noChangeArrowheads="1"/>
          </p:cNvSpPr>
          <p:nvPr/>
        </p:nvSpPr>
        <p:spPr bwMode="auto">
          <a:xfrm>
            <a:off x="688739" y="5619750"/>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4" name="Oval 856"/>
          <p:cNvSpPr>
            <a:spLocks noChangeArrowheads="1"/>
          </p:cNvSpPr>
          <p:nvPr/>
        </p:nvSpPr>
        <p:spPr bwMode="auto">
          <a:xfrm>
            <a:off x="700470" y="564038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5" name="Oval 857"/>
          <p:cNvSpPr>
            <a:spLocks noChangeArrowheads="1"/>
          </p:cNvSpPr>
          <p:nvPr/>
        </p:nvSpPr>
        <p:spPr bwMode="auto">
          <a:xfrm>
            <a:off x="709246" y="5649913"/>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6" name="Oval 858"/>
          <p:cNvSpPr>
            <a:spLocks noChangeArrowheads="1"/>
          </p:cNvSpPr>
          <p:nvPr/>
        </p:nvSpPr>
        <p:spPr bwMode="auto">
          <a:xfrm>
            <a:off x="731244" y="56800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7" name="Oval 859"/>
          <p:cNvSpPr>
            <a:spLocks noChangeArrowheads="1"/>
          </p:cNvSpPr>
          <p:nvPr/>
        </p:nvSpPr>
        <p:spPr bwMode="auto">
          <a:xfrm>
            <a:off x="740020" y="5700713"/>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8" name="Oval 860"/>
          <p:cNvSpPr>
            <a:spLocks noChangeArrowheads="1"/>
          </p:cNvSpPr>
          <p:nvPr/>
        </p:nvSpPr>
        <p:spPr bwMode="auto">
          <a:xfrm>
            <a:off x="822081" y="5802313"/>
            <a:ext cx="51288"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29" name="Oval 861"/>
          <p:cNvSpPr>
            <a:spLocks noChangeArrowheads="1"/>
          </p:cNvSpPr>
          <p:nvPr/>
        </p:nvSpPr>
        <p:spPr bwMode="auto">
          <a:xfrm>
            <a:off x="852870" y="5832475"/>
            <a:ext cx="49823"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0" name="Oval 862"/>
          <p:cNvSpPr>
            <a:spLocks noChangeArrowheads="1"/>
          </p:cNvSpPr>
          <p:nvPr/>
        </p:nvSpPr>
        <p:spPr bwMode="auto">
          <a:xfrm>
            <a:off x="873386" y="5843588"/>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1" name="Oval 863"/>
          <p:cNvSpPr>
            <a:spLocks noChangeArrowheads="1"/>
          </p:cNvSpPr>
          <p:nvPr/>
        </p:nvSpPr>
        <p:spPr bwMode="auto">
          <a:xfrm>
            <a:off x="883644" y="585311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2" name="Oval 864"/>
          <p:cNvSpPr>
            <a:spLocks noChangeArrowheads="1"/>
          </p:cNvSpPr>
          <p:nvPr/>
        </p:nvSpPr>
        <p:spPr bwMode="auto">
          <a:xfrm>
            <a:off x="902677" y="5884863"/>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3" name="Oval 865"/>
          <p:cNvSpPr>
            <a:spLocks noChangeArrowheads="1"/>
          </p:cNvSpPr>
          <p:nvPr/>
        </p:nvSpPr>
        <p:spPr bwMode="auto">
          <a:xfrm>
            <a:off x="924675" y="589438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4" name="Oval 866"/>
          <p:cNvSpPr>
            <a:spLocks noChangeArrowheads="1"/>
          </p:cNvSpPr>
          <p:nvPr/>
        </p:nvSpPr>
        <p:spPr bwMode="auto">
          <a:xfrm>
            <a:off x="1014046" y="5986463"/>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5" name="Oval 867"/>
          <p:cNvSpPr>
            <a:spLocks noChangeArrowheads="1"/>
          </p:cNvSpPr>
          <p:nvPr/>
        </p:nvSpPr>
        <p:spPr bwMode="auto">
          <a:xfrm>
            <a:off x="1055077" y="6005546"/>
            <a:ext cx="52754" cy="52387"/>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6" name="Oval 868"/>
          <p:cNvSpPr>
            <a:spLocks noChangeArrowheads="1"/>
          </p:cNvSpPr>
          <p:nvPr/>
        </p:nvSpPr>
        <p:spPr bwMode="auto">
          <a:xfrm>
            <a:off x="1066817" y="602615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7" name="Oval 869"/>
          <p:cNvSpPr>
            <a:spLocks noChangeArrowheads="1"/>
          </p:cNvSpPr>
          <p:nvPr/>
        </p:nvSpPr>
        <p:spPr bwMode="auto">
          <a:xfrm>
            <a:off x="1085850" y="6026150"/>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8" name="Oval 870"/>
          <p:cNvSpPr>
            <a:spLocks noChangeArrowheads="1"/>
          </p:cNvSpPr>
          <p:nvPr/>
        </p:nvSpPr>
        <p:spPr bwMode="auto">
          <a:xfrm>
            <a:off x="1107847" y="604678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39" name="Oval 871"/>
          <p:cNvSpPr>
            <a:spLocks noChangeArrowheads="1"/>
          </p:cNvSpPr>
          <p:nvPr/>
        </p:nvSpPr>
        <p:spPr bwMode="auto">
          <a:xfrm>
            <a:off x="1126881" y="6067425"/>
            <a:ext cx="51288"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0" name="Oval 872"/>
          <p:cNvSpPr>
            <a:spLocks noChangeArrowheads="1"/>
          </p:cNvSpPr>
          <p:nvPr/>
        </p:nvSpPr>
        <p:spPr bwMode="auto">
          <a:xfrm>
            <a:off x="1229475" y="61388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1" name="Oval 873"/>
          <p:cNvSpPr>
            <a:spLocks noChangeArrowheads="1"/>
          </p:cNvSpPr>
          <p:nvPr/>
        </p:nvSpPr>
        <p:spPr bwMode="auto">
          <a:xfrm>
            <a:off x="1269040" y="61690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2" name="Oval 874"/>
          <p:cNvSpPr>
            <a:spLocks noChangeArrowheads="1"/>
          </p:cNvSpPr>
          <p:nvPr/>
        </p:nvSpPr>
        <p:spPr bwMode="auto">
          <a:xfrm>
            <a:off x="1291021" y="61896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3" name="Oval 875"/>
          <p:cNvSpPr>
            <a:spLocks noChangeArrowheads="1"/>
          </p:cNvSpPr>
          <p:nvPr/>
        </p:nvSpPr>
        <p:spPr bwMode="auto">
          <a:xfrm>
            <a:off x="1299804" y="61896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4" name="Oval 876"/>
          <p:cNvSpPr>
            <a:spLocks noChangeArrowheads="1"/>
          </p:cNvSpPr>
          <p:nvPr/>
        </p:nvSpPr>
        <p:spPr bwMode="auto">
          <a:xfrm>
            <a:off x="1318846" y="6210300"/>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5" name="Oval 877"/>
          <p:cNvSpPr>
            <a:spLocks noChangeArrowheads="1"/>
          </p:cNvSpPr>
          <p:nvPr/>
        </p:nvSpPr>
        <p:spPr bwMode="auto">
          <a:xfrm>
            <a:off x="1340844" y="623093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6" name="Oval 878"/>
          <p:cNvSpPr>
            <a:spLocks noChangeArrowheads="1"/>
          </p:cNvSpPr>
          <p:nvPr/>
        </p:nvSpPr>
        <p:spPr bwMode="auto">
          <a:xfrm>
            <a:off x="1452213" y="62912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7" name="Oval 879"/>
          <p:cNvSpPr>
            <a:spLocks noChangeArrowheads="1"/>
          </p:cNvSpPr>
          <p:nvPr/>
        </p:nvSpPr>
        <p:spPr bwMode="auto">
          <a:xfrm>
            <a:off x="1482983" y="6311900"/>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8" name="Oval 880"/>
          <p:cNvSpPr>
            <a:spLocks noChangeArrowheads="1"/>
          </p:cNvSpPr>
          <p:nvPr/>
        </p:nvSpPr>
        <p:spPr bwMode="auto">
          <a:xfrm>
            <a:off x="1512277" y="63214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49" name="Oval 881"/>
          <p:cNvSpPr>
            <a:spLocks noChangeArrowheads="1"/>
          </p:cNvSpPr>
          <p:nvPr/>
        </p:nvSpPr>
        <p:spPr bwMode="auto">
          <a:xfrm>
            <a:off x="1524017" y="633253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0" name="Oval 882"/>
          <p:cNvSpPr>
            <a:spLocks noChangeArrowheads="1"/>
          </p:cNvSpPr>
          <p:nvPr/>
        </p:nvSpPr>
        <p:spPr bwMode="auto">
          <a:xfrm>
            <a:off x="1554790" y="6351621"/>
            <a:ext cx="49823" cy="52387"/>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1" name="Oval 883"/>
          <p:cNvSpPr>
            <a:spLocks noChangeArrowheads="1"/>
          </p:cNvSpPr>
          <p:nvPr/>
        </p:nvSpPr>
        <p:spPr bwMode="auto">
          <a:xfrm>
            <a:off x="1573823" y="6362700"/>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2" name="Oval 884"/>
          <p:cNvSpPr>
            <a:spLocks noChangeArrowheads="1"/>
          </p:cNvSpPr>
          <p:nvPr/>
        </p:nvSpPr>
        <p:spPr bwMode="auto">
          <a:xfrm>
            <a:off x="1686675" y="64135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3" name="Oval 885"/>
          <p:cNvSpPr>
            <a:spLocks noChangeArrowheads="1"/>
          </p:cNvSpPr>
          <p:nvPr/>
        </p:nvSpPr>
        <p:spPr bwMode="auto">
          <a:xfrm>
            <a:off x="1736481" y="6423025"/>
            <a:ext cx="51288"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4" name="Oval 886"/>
          <p:cNvSpPr>
            <a:spLocks noChangeArrowheads="1"/>
          </p:cNvSpPr>
          <p:nvPr/>
        </p:nvSpPr>
        <p:spPr bwMode="auto">
          <a:xfrm>
            <a:off x="1756997" y="6434138"/>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5" name="Oval 887"/>
          <p:cNvSpPr>
            <a:spLocks noChangeArrowheads="1"/>
          </p:cNvSpPr>
          <p:nvPr/>
        </p:nvSpPr>
        <p:spPr bwMode="auto">
          <a:xfrm>
            <a:off x="1768720" y="6434138"/>
            <a:ext cx="51288"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6" name="Oval 888"/>
          <p:cNvSpPr>
            <a:spLocks noChangeArrowheads="1"/>
          </p:cNvSpPr>
          <p:nvPr/>
        </p:nvSpPr>
        <p:spPr bwMode="auto">
          <a:xfrm>
            <a:off x="1798044" y="64436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7" name="Oval 889"/>
          <p:cNvSpPr>
            <a:spLocks noChangeArrowheads="1"/>
          </p:cNvSpPr>
          <p:nvPr/>
        </p:nvSpPr>
        <p:spPr bwMode="auto">
          <a:xfrm>
            <a:off x="1820024" y="64547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8" name="Oval 890"/>
          <p:cNvSpPr>
            <a:spLocks noChangeArrowheads="1"/>
          </p:cNvSpPr>
          <p:nvPr/>
        </p:nvSpPr>
        <p:spPr bwMode="auto">
          <a:xfrm>
            <a:off x="1940169" y="6484938"/>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59" name="Oval 891"/>
          <p:cNvSpPr>
            <a:spLocks noChangeArrowheads="1"/>
          </p:cNvSpPr>
          <p:nvPr/>
        </p:nvSpPr>
        <p:spPr bwMode="auto">
          <a:xfrm>
            <a:off x="1981217" y="64944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0" name="Oval 892"/>
          <p:cNvSpPr>
            <a:spLocks noChangeArrowheads="1"/>
          </p:cNvSpPr>
          <p:nvPr/>
        </p:nvSpPr>
        <p:spPr bwMode="auto">
          <a:xfrm>
            <a:off x="2011990" y="65055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1" name="Oval 893"/>
          <p:cNvSpPr>
            <a:spLocks noChangeArrowheads="1"/>
          </p:cNvSpPr>
          <p:nvPr/>
        </p:nvSpPr>
        <p:spPr bwMode="auto">
          <a:xfrm>
            <a:off x="2022247" y="6505575"/>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2" name="Oval 894"/>
          <p:cNvSpPr>
            <a:spLocks noChangeArrowheads="1"/>
          </p:cNvSpPr>
          <p:nvPr/>
        </p:nvSpPr>
        <p:spPr bwMode="auto">
          <a:xfrm>
            <a:off x="2053021" y="65055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3" name="Oval 895"/>
          <p:cNvSpPr>
            <a:spLocks noChangeArrowheads="1"/>
          </p:cNvSpPr>
          <p:nvPr/>
        </p:nvSpPr>
        <p:spPr bwMode="auto">
          <a:xfrm>
            <a:off x="2083793" y="65151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4" name="Oval 896"/>
          <p:cNvSpPr>
            <a:spLocks noChangeArrowheads="1"/>
          </p:cNvSpPr>
          <p:nvPr/>
        </p:nvSpPr>
        <p:spPr bwMode="auto">
          <a:xfrm>
            <a:off x="2205421" y="6524625"/>
            <a:ext cx="49823"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5" name="Oval 897"/>
          <p:cNvSpPr>
            <a:spLocks noChangeArrowheads="1"/>
          </p:cNvSpPr>
          <p:nvPr/>
        </p:nvSpPr>
        <p:spPr bwMode="auto">
          <a:xfrm>
            <a:off x="2236193" y="6524625"/>
            <a:ext cx="49823"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6" name="Oval 898"/>
          <p:cNvSpPr>
            <a:spLocks noChangeArrowheads="1"/>
          </p:cNvSpPr>
          <p:nvPr/>
        </p:nvSpPr>
        <p:spPr bwMode="auto">
          <a:xfrm>
            <a:off x="2236193" y="6524625"/>
            <a:ext cx="49823"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7" name="Oval 899"/>
          <p:cNvSpPr>
            <a:spLocks noChangeArrowheads="1"/>
          </p:cNvSpPr>
          <p:nvPr/>
        </p:nvSpPr>
        <p:spPr bwMode="auto">
          <a:xfrm>
            <a:off x="2236193" y="6524625"/>
            <a:ext cx="49823"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8" name="Oval 900"/>
          <p:cNvSpPr>
            <a:spLocks noChangeArrowheads="1"/>
          </p:cNvSpPr>
          <p:nvPr/>
        </p:nvSpPr>
        <p:spPr bwMode="auto">
          <a:xfrm>
            <a:off x="2297723" y="6524625"/>
            <a:ext cx="48358" cy="52388"/>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69" name="Oval 901"/>
          <p:cNvSpPr>
            <a:spLocks noChangeArrowheads="1"/>
          </p:cNvSpPr>
          <p:nvPr/>
        </p:nvSpPr>
        <p:spPr bwMode="auto">
          <a:xfrm>
            <a:off x="2438400" y="6515100"/>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0" name="Oval 902"/>
          <p:cNvSpPr>
            <a:spLocks noChangeArrowheads="1"/>
          </p:cNvSpPr>
          <p:nvPr/>
        </p:nvSpPr>
        <p:spPr bwMode="auto">
          <a:xfrm>
            <a:off x="2469190" y="6515100"/>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1" name="Oval 903"/>
          <p:cNvSpPr>
            <a:spLocks noChangeArrowheads="1"/>
          </p:cNvSpPr>
          <p:nvPr/>
        </p:nvSpPr>
        <p:spPr bwMode="auto">
          <a:xfrm>
            <a:off x="2643570" y="65055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2" name="Oval 904"/>
          <p:cNvSpPr>
            <a:spLocks noChangeArrowheads="1"/>
          </p:cNvSpPr>
          <p:nvPr/>
        </p:nvSpPr>
        <p:spPr bwMode="auto">
          <a:xfrm>
            <a:off x="2674344" y="65055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3" name="Oval 905"/>
          <p:cNvSpPr>
            <a:spLocks noChangeArrowheads="1"/>
          </p:cNvSpPr>
          <p:nvPr/>
        </p:nvSpPr>
        <p:spPr bwMode="auto">
          <a:xfrm>
            <a:off x="2702169" y="650557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4" name="Oval 906"/>
          <p:cNvSpPr>
            <a:spLocks noChangeArrowheads="1"/>
          </p:cNvSpPr>
          <p:nvPr/>
        </p:nvSpPr>
        <p:spPr bwMode="auto">
          <a:xfrm>
            <a:off x="2734424" y="650557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5" name="Oval 907"/>
          <p:cNvSpPr>
            <a:spLocks noChangeArrowheads="1"/>
          </p:cNvSpPr>
          <p:nvPr/>
        </p:nvSpPr>
        <p:spPr bwMode="auto">
          <a:xfrm>
            <a:off x="2907340" y="64944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6" name="Oval 908"/>
          <p:cNvSpPr>
            <a:spLocks noChangeArrowheads="1"/>
          </p:cNvSpPr>
          <p:nvPr/>
        </p:nvSpPr>
        <p:spPr bwMode="auto">
          <a:xfrm>
            <a:off x="2948370" y="64944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7" name="Oval 909"/>
          <p:cNvSpPr>
            <a:spLocks noChangeArrowheads="1"/>
          </p:cNvSpPr>
          <p:nvPr/>
        </p:nvSpPr>
        <p:spPr bwMode="auto">
          <a:xfrm>
            <a:off x="2979144" y="6494463"/>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8" name="Oval 910"/>
          <p:cNvSpPr>
            <a:spLocks noChangeArrowheads="1"/>
          </p:cNvSpPr>
          <p:nvPr/>
        </p:nvSpPr>
        <p:spPr bwMode="auto">
          <a:xfrm>
            <a:off x="3017227" y="6484938"/>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79" name="Oval 911"/>
          <p:cNvSpPr>
            <a:spLocks noChangeArrowheads="1"/>
          </p:cNvSpPr>
          <p:nvPr/>
        </p:nvSpPr>
        <p:spPr bwMode="auto">
          <a:xfrm>
            <a:off x="3048000" y="6484938"/>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0" name="Oval 912"/>
          <p:cNvSpPr>
            <a:spLocks noChangeArrowheads="1"/>
          </p:cNvSpPr>
          <p:nvPr/>
        </p:nvSpPr>
        <p:spPr bwMode="auto">
          <a:xfrm>
            <a:off x="3089047" y="6484938"/>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1" name="Oval 913"/>
          <p:cNvSpPr>
            <a:spLocks noChangeArrowheads="1"/>
          </p:cNvSpPr>
          <p:nvPr/>
        </p:nvSpPr>
        <p:spPr bwMode="auto">
          <a:xfrm>
            <a:off x="3121286" y="6484938"/>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2" name="Oval 914"/>
          <p:cNvSpPr>
            <a:spLocks noChangeArrowheads="1"/>
          </p:cNvSpPr>
          <p:nvPr/>
        </p:nvSpPr>
        <p:spPr bwMode="auto">
          <a:xfrm>
            <a:off x="3162317" y="648493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3" name="Oval 915"/>
          <p:cNvSpPr>
            <a:spLocks noChangeArrowheads="1"/>
          </p:cNvSpPr>
          <p:nvPr/>
        </p:nvSpPr>
        <p:spPr bwMode="auto">
          <a:xfrm>
            <a:off x="3181367" y="648493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4" name="Oval 916"/>
          <p:cNvSpPr>
            <a:spLocks noChangeArrowheads="1"/>
          </p:cNvSpPr>
          <p:nvPr/>
        </p:nvSpPr>
        <p:spPr bwMode="auto">
          <a:xfrm>
            <a:off x="3212124" y="6484938"/>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5" name="Oval 917"/>
          <p:cNvSpPr>
            <a:spLocks noChangeArrowheads="1"/>
          </p:cNvSpPr>
          <p:nvPr/>
        </p:nvSpPr>
        <p:spPr bwMode="auto">
          <a:xfrm>
            <a:off x="3261946" y="64738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6" name="Oval 918"/>
          <p:cNvSpPr>
            <a:spLocks noChangeArrowheads="1"/>
          </p:cNvSpPr>
          <p:nvPr/>
        </p:nvSpPr>
        <p:spPr bwMode="auto">
          <a:xfrm>
            <a:off x="3261946" y="64738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7" name="Oval 919"/>
          <p:cNvSpPr>
            <a:spLocks noChangeArrowheads="1"/>
          </p:cNvSpPr>
          <p:nvPr/>
        </p:nvSpPr>
        <p:spPr bwMode="auto">
          <a:xfrm>
            <a:off x="3261946" y="64738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8" name="Oval 920"/>
          <p:cNvSpPr>
            <a:spLocks noChangeArrowheads="1"/>
          </p:cNvSpPr>
          <p:nvPr/>
        </p:nvSpPr>
        <p:spPr bwMode="auto">
          <a:xfrm>
            <a:off x="3261946" y="64738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89" name="Oval 921"/>
          <p:cNvSpPr>
            <a:spLocks noChangeArrowheads="1"/>
          </p:cNvSpPr>
          <p:nvPr/>
        </p:nvSpPr>
        <p:spPr bwMode="auto">
          <a:xfrm>
            <a:off x="3273686" y="6473825"/>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0" name="Oval 922"/>
          <p:cNvSpPr>
            <a:spLocks noChangeArrowheads="1"/>
          </p:cNvSpPr>
          <p:nvPr/>
        </p:nvSpPr>
        <p:spPr bwMode="auto">
          <a:xfrm>
            <a:off x="3273686" y="6473825"/>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1" name="Oval 923"/>
          <p:cNvSpPr>
            <a:spLocks noChangeArrowheads="1"/>
          </p:cNvSpPr>
          <p:nvPr/>
        </p:nvSpPr>
        <p:spPr bwMode="auto">
          <a:xfrm>
            <a:off x="3273686" y="6473825"/>
            <a:ext cx="51289"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2" name="Oval 924"/>
          <p:cNvSpPr>
            <a:spLocks noChangeArrowheads="1"/>
          </p:cNvSpPr>
          <p:nvPr/>
        </p:nvSpPr>
        <p:spPr bwMode="auto">
          <a:xfrm>
            <a:off x="3283932" y="6473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3" name="Oval 925"/>
          <p:cNvSpPr>
            <a:spLocks noChangeArrowheads="1"/>
          </p:cNvSpPr>
          <p:nvPr/>
        </p:nvSpPr>
        <p:spPr bwMode="auto">
          <a:xfrm>
            <a:off x="3283932" y="6473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4" name="Oval 926"/>
          <p:cNvSpPr>
            <a:spLocks noChangeArrowheads="1"/>
          </p:cNvSpPr>
          <p:nvPr/>
        </p:nvSpPr>
        <p:spPr bwMode="auto">
          <a:xfrm>
            <a:off x="3292720" y="64738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5" name="Oval 927"/>
          <p:cNvSpPr>
            <a:spLocks noChangeArrowheads="1"/>
          </p:cNvSpPr>
          <p:nvPr/>
        </p:nvSpPr>
        <p:spPr bwMode="auto">
          <a:xfrm>
            <a:off x="3292720" y="64738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6" name="Oval 928"/>
          <p:cNvSpPr>
            <a:spLocks noChangeArrowheads="1"/>
          </p:cNvSpPr>
          <p:nvPr/>
        </p:nvSpPr>
        <p:spPr bwMode="auto">
          <a:xfrm>
            <a:off x="3292720" y="6473825"/>
            <a:ext cx="52754"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7" name="Oval 929"/>
          <p:cNvSpPr>
            <a:spLocks noChangeArrowheads="1"/>
          </p:cNvSpPr>
          <p:nvPr/>
        </p:nvSpPr>
        <p:spPr bwMode="auto">
          <a:xfrm>
            <a:off x="3302993" y="6473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8" name="Oval 930"/>
          <p:cNvSpPr>
            <a:spLocks noChangeArrowheads="1"/>
          </p:cNvSpPr>
          <p:nvPr/>
        </p:nvSpPr>
        <p:spPr bwMode="auto">
          <a:xfrm>
            <a:off x="3302993" y="6473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899" name="Oval 931"/>
          <p:cNvSpPr>
            <a:spLocks noChangeArrowheads="1"/>
          </p:cNvSpPr>
          <p:nvPr/>
        </p:nvSpPr>
        <p:spPr bwMode="auto">
          <a:xfrm>
            <a:off x="3324975" y="6473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900" name="Oval 932"/>
          <p:cNvSpPr>
            <a:spLocks noChangeArrowheads="1"/>
          </p:cNvSpPr>
          <p:nvPr/>
        </p:nvSpPr>
        <p:spPr bwMode="auto">
          <a:xfrm>
            <a:off x="3345490" y="6473825"/>
            <a:ext cx="48357"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901" name="Oval 933"/>
          <p:cNvSpPr>
            <a:spLocks noChangeArrowheads="1"/>
          </p:cNvSpPr>
          <p:nvPr/>
        </p:nvSpPr>
        <p:spPr bwMode="auto">
          <a:xfrm>
            <a:off x="3405570" y="6473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902" name="Oval 934"/>
          <p:cNvSpPr>
            <a:spLocks noChangeArrowheads="1"/>
          </p:cNvSpPr>
          <p:nvPr/>
        </p:nvSpPr>
        <p:spPr bwMode="auto">
          <a:xfrm>
            <a:off x="3405570" y="6473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212903" name="Oval 935"/>
          <p:cNvSpPr>
            <a:spLocks noChangeArrowheads="1"/>
          </p:cNvSpPr>
          <p:nvPr/>
        </p:nvSpPr>
        <p:spPr bwMode="auto">
          <a:xfrm>
            <a:off x="3405570" y="6473825"/>
            <a:ext cx="49823" cy="50800"/>
          </a:xfrm>
          <a:prstGeom prst="ellipse">
            <a:avLst/>
          </a:prstGeom>
          <a:solidFill>
            <a:srgbClr val="FF0000"/>
          </a:solidFill>
          <a:ln w="0">
            <a:solidFill>
              <a:srgbClr val="FF0000"/>
            </a:solidFill>
            <a:round/>
            <a:headEnd/>
            <a:tailEnd/>
          </a:ln>
        </p:spPr>
        <p:txBody>
          <a:bodyPr/>
          <a:lstStyle/>
          <a:p>
            <a:pPr algn="ctr">
              <a:spcBef>
                <a:spcPct val="20000"/>
              </a:spcBef>
            </a:pPr>
            <a:endParaRPr lang="zh-CN" altLang="zh-CN" sz="2800">
              <a:solidFill>
                <a:srgbClr val="0000FF"/>
              </a:solidFill>
              <a:latin typeface="Comic Sans MS" pitchFamily="66" charset="0"/>
              <a:ea typeface="宋体" charset="-122"/>
            </a:endParaRPr>
          </a:p>
        </p:txBody>
      </p:sp>
      <p:sp>
        <p:nvSpPr>
          <p:cNvPr id="194472" name="Rectangle 936"/>
          <p:cNvSpPr>
            <a:spLocks noChangeArrowheads="1"/>
          </p:cNvSpPr>
          <p:nvPr/>
        </p:nvSpPr>
        <p:spPr bwMode="auto">
          <a:xfrm>
            <a:off x="3881235" y="989013"/>
            <a:ext cx="269304" cy="261610"/>
          </a:xfrm>
          <a:prstGeom prst="rect">
            <a:avLst/>
          </a:prstGeom>
          <a:noFill/>
          <a:ln w="9525">
            <a:noFill/>
            <a:miter lim="800000"/>
            <a:headEnd/>
            <a:tailEnd/>
          </a:ln>
        </p:spPr>
        <p:txBody>
          <a:bodyPr wrap="none" lIns="0" tIns="0" rIns="0" bIns="0">
            <a:spAutoFit/>
          </a:bodyPr>
          <a:lstStyle/>
          <a:p>
            <a:pPr algn="ctr" eaLnBrk="0" hangingPunct="0">
              <a:spcBef>
                <a:spcPct val="50000"/>
              </a:spcBef>
              <a:defRPr/>
            </a:pPr>
            <a:r>
              <a:rPr lang="en-US" altLang="zh-CN" sz="1700">
                <a:solidFill>
                  <a:srgbClr val="0000FF"/>
                </a:solidFill>
                <a:latin typeface="Comic Sans MS" pitchFamily="66" charset="0"/>
                <a:ea typeface="宋体" charset="-122"/>
              </a:rPr>
              <a:t>RF</a:t>
            </a:r>
            <a:endParaRPr lang="en-US" altLang="zh-CN" sz="4400" b="1">
              <a:solidFill>
                <a:srgbClr val="000000"/>
              </a:solidFill>
              <a:effectLst>
                <a:outerShdw blurRad="38100" dist="38100" dir="2700000" algn="tl">
                  <a:srgbClr val="000000"/>
                </a:outerShdw>
              </a:effectLst>
              <a:latin typeface="Comic Sans MS" pitchFamily="66" charset="0"/>
              <a:ea typeface="宋体" charset="-122"/>
            </a:endParaRPr>
          </a:p>
        </p:txBody>
      </p:sp>
      <p:sp>
        <p:nvSpPr>
          <p:cNvPr id="194473" name="Rectangle 937"/>
          <p:cNvSpPr>
            <a:spLocks noChangeArrowheads="1"/>
          </p:cNvSpPr>
          <p:nvPr/>
        </p:nvSpPr>
        <p:spPr bwMode="auto">
          <a:xfrm>
            <a:off x="2711858" y="989013"/>
            <a:ext cx="269304" cy="261610"/>
          </a:xfrm>
          <a:prstGeom prst="rect">
            <a:avLst/>
          </a:prstGeom>
          <a:noFill/>
          <a:ln w="9525">
            <a:noFill/>
            <a:miter lim="800000"/>
            <a:headEnd/>
            <a:tailEnd/>
          </a:ln>
        </p:spPr>
        <p:txBody>
          <a:bodyPr wrap="none" lIns="0" tIns="0" rIns="0" bIns="0">
            <a:spAutoFit/>
          </a:bodyPr>
          <a:lstStyle/>
          <a:p>
            <a:pPr algn="ctr" eaLnBrk="0" hangingPunct="0">
              <a:spcBef>
                <a:spcPct val="50000"/>
              </a:spcBef>
              <a:defRPr/>
            </a:pPr>
            <a:r>
              <a:rPr lang="en-US" altLang="zh-CN" sz="1700">
                <a:solidFill>
                  <a:srgbClr val="FF0000"/>
                </a:solidFill>
                <a:latin typeface="Comic Sans MS" pitchFamily="66" charset="0"/>
                <a:ea typeface="宋体" charset="-122"/>
              </a:rPr>
              <a:t>RF</a:t>
            </a:r>
            <a:endParaRPr lang="en-US" altLang="zh-CN" sz="4400" b="1">
              <a:solidFill>
                <a:srgbClr val="000000"/>
              </a:solidFill>
              <a:effectLst>
                <a:outerShdw blurRad="38100" dist="38100" dir="2700000" algn="tl">
                  <a:srgbClr val="000000"/>
                </a:outerShdw>
              </a:effectLst>
              <a:latin typeface="Comic Sans MS" pitchFamily="66" charset="0"/>
              <a:ea typeface="宋体" charset="-122"/>
            </a:endParaRPr>
          </a:p>
        </p:txBody>
      </p:sp>
      <p:sp>
        <p:nvSpPr>
          <p:cNvPr id="194475" name="Rectangle 939"/>
          <p:cNvSpPr>
            <a:spLocks noChangeArrowheads="1"/>
          </p:cNvSpPr>
          <p:nvPr/>
        </p:nvSpPr>
        <p:spPr bwMode="auto">
          <a:xfrm>
            <a:off x="3351615" y="6599238"/>
            <a:ext cx="232436" cy="261610"/>
          </a:xfrm>
          <a:prstGeom prst="rect">
            <a:avLst/>
          </a:prstGeom>
          <a:noFill/>
          <a:ln w="9525">
            <a:noFill/>
            <a:miter lim="800000"/>
            <a:headEnd/>
            <a:tailEnd/>
          </a:ln>
        </p:spPr>
        <p:txBody>
          <a:bodyPr wrap="none" lIns="0" tIns="0" rIns="0" bIns="0">
            <a:spAutoFit/>
          </a:bodyPr>
          <a:lstStyle/>
          <a:p>
            <a:pPr algn="ctr" eaLnBrk="0" hangingPunct="0">
              <a:spcBef>
                <a:spcPct val="50000"/>
              </a:spcBef>
              <a:defRPr/>
            </a:pPr>
            <a:r>
              <a:rPr lang="en-US" altLang="zh-CN" sz="1700">
                <a:solidFill>
                  <a:srgbClr val="000000"/>
                </a:solidFill>
                <a:latin typeface="Comic Sans MS" pitchFamily="66" charset="0"/>
                <a:ea typeface="宋体" charset="-122"/>
              </a:rPr>
              <a:t>IP</a:t>
            </a:r>
            <a:endParaRPr lang="en-US" altLang="zh-CN" sz="4400" b="1">
              <a:solidFill>
                <a:srgbClr val="000000"/>
              </a:solidFill>
              <a:effectLst>
                <a:outerShdw blurRad="38100" dist="38100" dir="2700000" algn="tl">
                  <a:srgbClr val="000000"/>
                </a:outerShdw>
              </a:effectLst>
              <a:latin typeface="Comic Sans MS" pitchFamily="66" charset="0"/>
              <a:ea typeface="宋体" charset="-122"/>
            </a:endParaRPr>
          </a:p>
        </p:txBody>
      </p:sp>
      <p:sp>
        <p:nvSpPr>
          <p:cNvPr id="212907" name="Line 940"/>
          <p:cNvSpPr>
            <a:spLocks noChangeShapeType="1"/>
          </p:cNvSpPr>
          <p:nvPr/>
        </p:nvSpPr>
        <p:spPr bwMode="auto">
          <a:xfrm flipH="1">
            <a:off x="3477359" y="5949950"/>
            <a:ext cx="14654" cy="477838"/>
          </a:xfrm>
          <a:prstGeom prst="line">
            <a:avLst/>
          </a:prstGeom>
          <a:noFill/>
          <a:ln w="76200">
            <a:solidFill>
              <a:schemeClr val="hlink"/>
            </a:solidFill>
            <a:round/>
            <a:headEnd/>
            <a:tailEnd type="stealth" w="med" len="med"/>
          </a:ln>
          <a:extLst>
            <a:ext uri="{909E8E84-426E-40DD-AFC4-6F175D3DCCD1}">
              <a14:hiddenFill xmlns:a14="http://schemas.microsoft.com/office/drawing/2010/main">
                <a:noFill/>
              </a14:hiddenFill>
            </a:ext>
          </a:extLst>
        </p:spPr>
        <p:txBody>
          <a:bodyPr wrap="none" anchor="ctr"/>
          <a:lstStyle/>
          <a:p>
            <a:pPr algn="ctr">
              <a:spcBef>
                <a:spcPct val="20000"/>
              </a:spcBef>
            </a:pPr>
            <a:endParaRPr lang="zh-CN" altLang="en-US" sz="2800">
              <a:solidFill>
                <a:srgbClr val="0000FF"/>
              </a:solidFill>
              <a:latin typeface="Comic Sans MS" pitchFamily="66" charset="0"/>
              <a:ea typeface="宋体" charset="-122"/>
            </a:endParaRPr>
          </a:p>
        </p:txBody>
      </p:sp>
      <p:graphicFrame>
        <p:nvGraphicFramePr>
          <p:cNvPr id="212908" name="Object 941"/>
          <p:cNvGraphicFramePr>
            <a:graphicFrameLocks noChangeAspect="1"/>
          </p:cNvGraphicFramePr>
          <p:nvPr/>
        </p:nvGraphicFramePr>
        <p:xfrm>
          <a:off x="1109313" y="2209808"/>
          <a:ext cx="4698023" cy="3095625"/>
        </p:xfrm>
        <a:graphic>
          <a:graphicData uri="http://schemas.openxmlformats.org/presentationml/2006/ole">
            <mc:AlternateContent xmlns:mc="http://schemas.openxmlformats.org/markup-compatibility/2006">
              <mc:Choice xmlns:v="urn:schemas-microsoft-com:vml" Requires="v">
                <p:oleObj spid="_x0000_s134167" name="Drawing" r:id="rId3" imgW="8534520" imgH="5191200" progId="AutoCAD.Drawing.15">
                  <p:embed/>
                </p:oleObj>
              </mc:Choice>
              <mc:Fallback>
                <p:oleObj name="Drawing" r:id="rId3" imgW="8534520" imgH="5191200"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313" y="2209808"/>
                        <a:ext cx="4698023"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2909" name="Rectangle 942"/>
          <p:cNvSpPr>
            <a:spLocks noChangeArrowheads="1"/>
          </p:cNvSpPr>
          <p:nvPr/>
        </p:nvSpPr>
        <p:spPr bwMode="auto">
          <a:xfrm>
            <a:off x="6700600" y="836712"/>
            <a:ext cx="233589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tLang="zh-CN" sz="2000" dirty="0">
                <a:solidFill>
                  <a:srgbClr val="003300"/>
                </a:solidFill>
                <a:latin typeface="Arial Unicode MS" pitchFamily="34" charset="-122"/>
                <a:ea typeface="Arial Unicode MS" pitchFamily="34" charset="-122"/>
                <a:cs typeface="Arial Unicode MS" pitchFamily="34" charset="-122"/>
              </a:rPr>
              <a:t>Beam energy: </a:t>
            </a:r>
          </a:p>
          <a:p>
            <a:pPr>
              <a:spcBef>
                <a:spcPct val="20000"/>
              </a:spcBef>
            </a:pPr>
            <a:r>
              <a:rPr lang="en-US" altLang="zh-CN" sz="2000" dirty="0">
                <a:solidFill>
                  <a:srgbClr val="003300"/>
                </a:solidFill>
                <a:latin typeface="Arial Unicode MS" pitchFamily="34" charset="-122"/>
                <a:ea typeface="Arial Unicode MS" pitchFamily="34" charset="-122"/>
                <a:cs typeface="Arial Unicode MS" pitchFamily="34" charset="-122"/>
              </a:rPr>
              <a:t>     1-2.3 </a:t>
            </a:r>
            <a:r>
              <a:rPr lang="en-US" altLang="zh-CN" sz="2000" dirty="0" err="1">
                <a:solidFill>
                  <a:srgbClr val="003300"/>
                </a:solidFill>
                <a:latin typeface="Arial Unicode MS" pitchFamily="34" charset="-122"/>
                <a:ea typeface="Arial Unicode MS" pitchFamily="34" charset="-122"/>
                <a:cs typeface="Arial Unicode MS" pitchFamily="34" charset="-122"/>
              </a:rPr>
              <a:t>GeV</a:t>
            </a:r>
            <a:endParaRPr lang="en-US" altLang="zh-CN" sz="2000" dirty="0">
              <a:solidFill>
                <a:srgbClr val="003300"/>
              </a:solidFill>
              <a:latin typeface="Arial Unicode MS" pitchFamily="34" charset="-122"/>
              <a:ea typeface="Arial Unicode MS" pitchFamily="34" charset="-122"/>
              <a:cs typeface="Arial Unicode MS" pitchFamily="34" charset="-122"/>
            </a:endParaRPr>
          </a:p>
          <a:p>
            <a:pPr>
              <a:spcBef>
                <a:spcPct val="20000"/>
              </a:spcBef>
            </a:pPr>
            <a:r>
              <a:rPr lang="en-US" altLang="zh-CN" sz="2000" dirty="0">
                <a:solidFill>
                  <a:srgbClr val="003300"/>
                </a:solidFill>
                <a:latin typeface="Arial Unicode MS" pitchFamily="34" charset="-122"/>
                <a:ea typeface="Arial Unicode MS" pitchFamily="34" charset="-122"/>
                <a:cs typeface="Arial Unicode MS" pitchFamily="34" charset="-122"/>
              </a:rPr>
              <a:t>Luminosity: </a:t>
            </a:r>
          </a:p>
          <a:p>
            <a:pPr>
              <a:spcBef>
                <a:spcPct val="20000"/>
              </a:spcBef>
            </a:pPr>
            <a:r>
              <a:rPr lang="en-US" altLang="zh-CN" sz="2000" dirty="0">
                <a:solidFill>
                  <a:srgbClr val="003300"/>
                </a:solidFill>
                <a:latin typeface="Arial Unicode MS" pitchFamily="34" charset="-122"/>
                <a:ea typeface="Arial Unicode MS" pitchFamily="34" charset="-122"/>
                <a:cs typeface="Arial Unicode MS" pitchFamily="34" charset="-122"/>
              </a:rPr>
              <a:t>     1</a:t>
            </a:r>
            <a:r>
              <a:rPr lang="en-US" altLang="zh-CN" sz="2000" dirty="0">
                <a:solidFill>
                  <a:srgbClr val="003300"/>
                </a:solidFill>
                <a:latin typeface="Arial Unicode MS" pitchFamily="34" charset="-122"/>
                <a:ea typeface="Arial Unicode MS" pitchFamily="34" charset="-122"/>
                <a:cs typeface="Times New Roman" pitchFamily="18" charset="0"/>
              </a:rPr>
              <a:t>×10</a:t>
            </a:r>
            <a:r>
              <a:rPr lang="en-US" altLang="zh-CN" sz="2000" baseline="30000" dirty="0">
                <a:solidFill>
                  <a:srgbClr val="003300"/>
                </a:solidFill>
                <a:latin typeface="Arial Unicode MS" pitchFamily="34" charset="-122"/>
                <a:ea typeface="Arial Unicode MS" pitchFamily="34" charset="-122"/>
                <a:cs typeface="Times New Roman" pitchFamily="18" charset="0"/>
              </a:rPr>
              <a:t>33  </a:t>
            </a:r>
            <a:r>
              <a:rPr lang="en-US" altLang="zh-CN" sz="2000" dirty="0">
                <a:solidFill>
                  <a:srgbClr val="003300"/>
                </a:solidFill>
                <a:latin typeface="Arial Unicode MS" pitchFamily="34" charset="-122"/>
                <a:ea typeface="Arial Unicode MS" pitchFamily="34" charset="-122"/>
                <a:cs typeface="Times New Roman" pitchFamily="18" charset="0"/>
              </a:rPr>
              <a:t>cm</a:t>
            </a:r>
            <a:r>
              <a:rPr lang="en-US" altLang="zh-CN" sz="2000" baseline="30000" dirty="0">
                <a:solidFill>
                  <a:srgbClr val="003300"/>
                </a:solidFill>
                <a:latin typeface="Arial Unicode MS" pitchFamily="34" charset="-122"/>
                <a:ea typeface="Arial Unicode MS" pitchFamily="34" charset="-122"/>
                <a:cs typeface="Times New Roman" pitchFamily="18" charset="0"/>
              </a:rPr>
              <a:t>-2</a:t>
            </a:r>
            <a:r>
              <a:rPr lang="en-US" altLang="zh-CN" sz="2000" dirty="0">
                <a:solidFill>
                  <a:srgbClr val="003300"/>
                </a:solidFill>
                <a:latin typeface="Arial Unicode MS" pitchFamily="34" charset="-122"/>
                <a:ea typeface="Arial Unicode MS" pitchFamily="34" charset="-122"/>
                <a:cs typeface="Times New Roman" pitchFamily="18" charset="0"/>
              </a:rPr>
              <a:t>s</a:t>
            </a:r>
            <a:r>
              <a:rPr lang="en-US" altLang="zh-CN" sz="2000" baseline="30000" dirty="0">
                <a:solidFill>
                  <a:srgbClr val="003300"/>
                </a:solidFill>
                <a:latin typeface="Arial Unicode MS" pitchFamily="34" charset="-122"/>
                <a:ea typeface="Arial Unicode MS" pitchFamily="34" charset="-122"/>
                <a:cs typeface="Times New Roman" pitchFamily="18" charset="0"/>
              </a:rPr>
              <a:t>-1</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Optimum energy:</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     1.89 </a:t>
            </a:r>
            <a:r>
              <a:rPr lang="en-US" altLang="zh-CN" sz="2000" dirty="0" err="1">
                <a:solidFill>
                  <a:srgbClr val="003300"/>
                </a:solidFill>
                <a:latin typeface="Arial Unicode MS" pitchFamily="34" charset="-122"/>
                <a:ea typeface="Arial Unicode MS" pitchFamily="34" charset="-122"/>
                <a:cs typeface="Times New Roman" pitchFamily="18" charset="0"/>
              </a:rPr>
              <a:t>GeV</a:t>
            </a:r>
            <a:endParaRPr lang="en-US" altLang="zh-CN" sz="2000" dirty="0">
              <a:solidFill>
                <a:srgbClr val="003300"/>
              </a:solidFill>
              <a:latin typeface="Arial Unicode MS" pitchFamily="34" charset="-122"/>
              <a:ea typeface="Arial Unicode MS" pitchFamily="34" charset="-122"/>
              <a:cs typeface="Times New Roman" pitchFamily="18" charset="0"/>
            </a:endParaRP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Energy spread:</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     5.16 ×10</a:t>
            </a:r>
            <a:r>
              <a:rPr lang="en-US" altLang="zh-CN" sz="2000" baseline="30000" dirty="0">
                <a:solidFill>
                  <a:srgbClr val="003300"/>
                </a:solidFill>
                <a:latin typeface="Arial Unicode MS" pitchFamily="34" charset="-122"/>
                <a:ea typeface="Arial Unicode MS" pitchFamily="34" charset="-122"/>
                <a:cs typeface="Times New Roman" pitchFamily="18" charset="0"/>
              </a:rPr>
              <a:t>-4</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No. of bunches:</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      93</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Bunch length:</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     1.5 cm</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Total current:</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      0.91 A</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SR mode:</a:t>
            </a:r>
          </a:p>
          <a:p>
            <a:pPr>
              <a:spcBef>
                <a:spcPct val="20000"/>
              </a:spcBef>
            </a:pPr>
            <a:r>
              <a:rPr lang="en-US" altLang="zh-CN" sz="2000" dirty="0">
                <a:solidFill>
                  <a:srgbClr val="003300"/>
                </a:solidFill>
                <a:latin typeface="Arial Unicode MS" pitchFamily="34" charset="-122"/>
                <a:ea typeface="Arial Unicode MS" pitchFamily="34" charset="-122"/>
                <a:cs typeface="Times New Roman" pitchFamily="18" charset="0"/>
              </a:rPr>
              <a:t>  </a:t>
            </a:r>
            <a:r>
              <a:rPr lang="en-US" altLang="zh-CN" sz="2000" dirty="0" smtClean="0">
                <a:solidFill>
                  <a:srgbClr val="003300"/>
                </a:solidFill>
                <a:latin typeface="Arial Unicode MS" pitchFamily="34" charset="-122"/>
                <a:ea typeface="Arial Unicode MS" pitchFamily="34" charset="-122"/>
                <a:cs typeface="Times New Roman" pitchFamily="18" charset="0"/>
              </a:rPr>
              <a:t>0.25A </a:t>
            </a:r>
            <a:r>
              <a:rPr lang="en-US" altLang="zh-CN" sz="2000" dirty="0">
                <a:solidFill>
                  <a:srgbClr val="003300"/>
                </a:solidFill>
                <a:latin typeface="Arial Unicode MS" pitchFamily="34" charset="-122"/>
                <a:ea typeface="Arial Unicode MS" pitchFamily="34" charset="-122"/>
                <a:cs typeface="Times New Roman" pitchFamily="18" charset="0"/>
              </a:rPr>
              <a:t>@ 2.5 </a:t>
            </a:r>
            <a:r>
              <a:rPr lang="en-US" altLang="zh-CN" sz="2000" dirty="0" err="1" smtClean="0">
                <a:solidFill>
                  <a:srgbClr val="003300"/>
                </a:solidFill>
                <a:latin typeface="Arial Unicode MS" pitchFamily="34" charset="-122"/>
                <a:ea typeface="Arial Unicode MS" pitchFamily="34" charset="-122"/>
                <a:cs typeface="Times New Roman" pitchFamily="18" charset="0"/>
              </a:rPr>
              <a:t>GeV</a:t>
            </a:r>
            <a:endParaRPr lang="en-US" altLang="zh-CN" sz="2000" dirty="0">
              <a:solidFill>
                <a:srgbClr val="003300"/>
              </a:solidFill>
              <a:latin typeface="Arial Unicode MS" pitchFamily="34" charset="-122"/>
              <a:ea typeface="Arial Unicode MS" pitchFamily="34" charset="-122"/>
              <a:cs typeface="Times New Roman" pitchFamily="18" charset="0"/>
            </a:endParaRPr>
          </a:p>
        </p:txBody>
      </p:sp>
      <p:sp>
        <p:nvSpPr>
          <p:cNvPr id="212910" name="Text Box 942"/>
          <p:cNvSpPr txBox="1">
            <a:spLocks noChangeArrowheads="1"/>
          </p:cNvSpPr>
          <p:nvPr/>
        </p:nvSpPr>
        <p:spPr bwMode="auto">
          <a:xfrm>
            <a:off x="2032489" y="1989171"/>
            <a:ext cx="2899996"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zh-CN">
                <a:solidFill>
                  <a:srgbClr val="0000FF"/>
                </a:solidFill>
                <a:latin typeface="Arial" pitchFamily="34" charset="0"/>
                <a:ea typeface="宋体" charset="-122"/>
              </a:rPr>
              <a:t>Compton back-scattering for high precision beam energy measurement</a:t>
            </a:r>
          </a:p>
        </p:txBody>
      </p:sp>
      <p:sp>
        <p:nvSpPr>
          <p:cNvPr id="212911" name="Line 940"/>
          <p:cNvSpPr>
            <a:spLocks noChangeShapeType="1"/>
          </p:cNvSpPr>
          <p:nvPr/>
        </p:nvSpPr>
        <p:spPr bwMode="auto">
          <a:xfrm flipV="1">
            <a:off x="3492012" y="1341438"/>
            <a:ext cx="0" cy="576262"/>
          </a:xfrm>
          <a:prstGeom prst="line">
            <a:avLst/>
          </a:prstGeom>
          <a:noFill/>
          <a:ln w="76200">
            <a:solidFill>
              <a:schemeClr val="hlink"/>
            </a:solidFill>
            <a:round/>
            <a:headEnd/>
            <a:tailEnd type="stealth" w="med" len="med"/>
          </a:ln>
          <a:extLst>
            <a:ext uri="{909E8E84-426E-40DD-AFC4-6F175D3DCCD1}">
              <a14:hiddenFill xmlns:a14="http://schemas.microsoft.com/office/drawing/2010/main">
                <a:noFill/>
              </a14:hiddenFill>
            </a:ext>
          </a:extLst>
        </p:spPr>
        <p:txBody>
          <a:bodyPr wrap="none" anchor="ctr"/>
          <a:lstStyle/>
          <a:p>
            <a:pPr algn="ctr">
              <a:spcBef>
                <a:spcPct val="20000"/>
              </a:spcBef>
            </a:pPr>
            <a:endParaRPr lang="zh-CN" altLang="en-US" sz="2800">
              <a:solidFill>
                <a:srgbClr val="0000FF"/>
              </a:solidFill>
              <a:latin typeface="Comic Sans MS" pitchFamily="66" charset="0"/>
              <a:ea typeface="宋体" charset="-122"/>
            </a:endParaRPr>
          </a:p>
        </p:txBody>
      </p:sp>
      <p:sp>
        <p:nvSpPr>
          <p:cNvPr id="212912" name="Text Box 944"/>
          <p:cNvSpPr txBox="1">
            <a:spLocks noChangeArrowheads="1"/>
          </p:cNvSpPr>
          <p:nvPr/>
        </p:nvSpPr>
        <p:spPr bwMode="auto">
          <a:xfrm>
            <a:off x="2665799" y="5438776"/>
            <a:ext cx="1595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pPr>
            <a:r>
              <a:rPr lang="en-US" altLang="zh-CN" dirty="0" smtClean="0">
                <a:solidFill>
                  <a:srgbClr val="0000FF"/>
                </a:solidFill>
                <a:latin typeface="Arial" pitchFamily="34" charset="0"/>
                <a:ea typeface="宋体" charset="-122"/>
              </a:rPr>
              <a:t>BESIII </a:t>
            </a:r>
            <a:r>
              <a:rPr lang="en-US" altLang="zh-CN" dirty="0">
                <a:solidFill>
                  <a:srgbClr val="0000FF"/>
                </a:solidFill>
                <a:latin typeface="Arial" pitchFamily="34" charset="0"/>
                <a:ea typeface="宋体" charset="-122"/>
              </a:rPr>
              <a:t>is here</a:t>
            </a:r>
          </a:p>
        </p:txBody>
      </p:sp>
    </p:spTree>
    <p:extLst>
      <p:ext uri="{BB962C8B-B14F-4D97-AF65-F5344CB8AC3E}">
        <p14:creationId xmlns:p14="http://schemas.microsoft.com/office/powerpoint/2010/main" val="167443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46646"/>
            <a:ext cx="8229600" cy="706090"/>
          </a:xfrm>
        </p:spPr>
        <p:txBody>
          <a:bodyPr/>
          <a:lstStyle/>
          <a:p>
            <a:r>
              <a:rPr lang="en-US" altLang="zh-CN" dirty="0" smtClean="0">
                <a:solidFill>
                  <a:srgbClr val="003366"/>
                </a:solidFill>
              </a:rPr>
              <a:t>Summary</a:t>
            </a:r>
            <a:endParaRPr lang="zh-CN" altLang="en-US" dirty="0">
              <a:solidFill>
                <a:srgbClr val="003366"/>
              </a:solidFill>
            </a:endParaRPr>
          </a:p>
        </p:txBody>
      </p:sp>
      <p:sp>
        <p:nvSpPr>
          <p:cNvPr id="3" name="内容占位符 2"/>
          <p:cNvSpPr>
            <a:spLocks noGrp="1"/>
          </p:cNvSpPr>
          <p:nvPr>
            <p:ph idx="1"/>
          </p:nvPr>
        </p:nvSpPr>
        <p:spPr>
          <a:xfrm>
            <a:off x="107504" y="1412776"/>
            <a:ext cx="8928992" cy="4968552"/>
          </a:xfrm>
        </p:spPr>
        <p:txBody>
          <a:bodyPr/>
          <a:lstStyle/>
          <a:p>
            <a:pPr>
              <a:spcBef>
                <a:spcPts val="1800"/>
              </a:spcBef>
            </a:pPr>
            <a:r>
              <a:rPr lang="en-US" altLang="zh-CN" sz="2800" dirty="0" smtClean="0">
                <a:solidFill>
                  <a:srgbClr val="0000FF"/>
                </a:solidFill>
              </a:rPr>
              <a:t>We are proposing a long term data taking plan at BESIII for a better understanding of the strong interaction!</a:t>
            </a:r>
          </a:p>
          <a:p>
            <a:pPr lvl="1">
              <a:spcBef>
                <a:spcPts val="1800"/>
              </a:spcBef>
            </a:pPr>
            <a:r>
              <a:rPr lang="en-US" altLang="zh-CN" sz="2400" dirty="0" smtClean="0">
                <a:solidFill>
                  <a:srgbClr val="CC3300"/>
                </a:solidFill>
              </a:rPr>
              <a:t>Start from 4.0 </a:t>
            </a:r>
            <a:r>
              <a:rPr lang="en-US" altLang="zh-CN" sz="2400" dirty="0" err="1" smtClean="0">
                <a:solidFill>
                  <a:srgbClr val="CC3300"/>
                </a:solidFill>
              </a:rPr>
              <a:t>GeV</a:t>
            </a:r>
            <a:r>
              <a:rPr lang="en-US" altLang="zh-CN" sz="2400" dirty="0" smtClean="0">
                <a:solidFill>
                  <a:srgbClr val="CC3300"/>
                </a:solidFill>
              </a:rPr>
              <a:t> to </a:t>
            </a:r>
            <a:r>
              <a:rPr lang="en-US" altLang="zh-CN" sz="2400" dirty="0" err="1" smtClean="0">
                <a:solidFill>
                  <a:srgbClr val="CC3300"/>
                </a:solidFill>
              </a:rPr>
              <a:t>Emax</a:t>
            </a:r>
            <a:r>
              <a:rPr lang="en-US" altLang="zh-CN" sz="2400" dirty="0" smtClean="0">
                <a:solidFill>
                  <a:srgbClr val="CC3300"/>
                </a:solidFill>
              </a:rPr>
              <a:t> of BEPCII</a:t>
            </a:r>
          </a:p>
          <a:p>
            <a:pPr lvl="1">
              <a:spcBef>
                <a:spcPts val="1800"/>
              </a:spcBef>
            </a:pPr>
            <a:r>
              <a:rPr lang="en-US" altLang="zh-CN" sz="2400" dirty="0" smtClean="0">
                <a:solidFill>
                  <a:srgbClr val="CC3300"/>
                </a:solidFill>
              </a:rPr>
              <a:t>with 10 MeV step</a:t>
            </a:r>
          </a:p>
          <a:p>
            <a:pPr lvl="1">
              <a:spcBef>
                <a:spcPts val="1800"/>
              </a:spcBef>
            </a:pPr>
            <a:r>
              <a:rPr lang="en-US" altLang="zh-CN" sz="2400" dirty="0" smtClean="0">
                <a:solidFill>
                  <a:srgbClr val="CC3300"/>
                </a:solidFill>
              </a:rPr>
              <a:t>500/</a:t>
            </a:r>
            <a:r>
              <a:rPr lang="en-US" altLang="zh-CN" sz="2400" dirty="0" err="1" smtClean="0">
                <a:solidFill>
                  <a:srgbClr val="CC3300"/>
                </a:solidFill>
              </a:rPr>
              <a:t>pb</a:t>
            </a:r>
            <a:r>
              <a:rPr lang="en-US" altLang="zh-CN" sz="2400" dirty="0" smtClean="0">
                <a:solidFill>
                  <a:srgbClr val="CC3300"/>
                </a:solidFill>
              </a:rPr>
              <a:t> per point</a:t>
            </a:r>
          </a:p>
          <a:p>
            <a:pPr lvl="1">
              <a:spcBef>
                <a:spcPts val="1800"/>
              </a:spcBef>
            </a:pPr>
            <a:r>
              <a:rPr lang="en-US" altLang="zh-CN" sz="2400" dirty="0" smtClean="0">
                <a:solidFill>
                  <a:srgbClr val="CC3300"/>
                </a:solidFill>
              </a:rPr>
              <a:t>Understand the XYZ, </a:t>
            </a:r>
            <a:r>
              <a:rPr lang="en-US" altLang="zh-CN" sz="2400" dirty="0" err="1" smtClean="0">
                <a:solidFill>
                  <a:srgbClr val="CC3300"/>
                </a:solidFill>
              </a:rPr>
              <a:t>charmonia</a:t>
            </a:r>
            <a:r>
              <a:rPr lang="en-US" altLang="zh-CN" sz="2400" dirty="0" smtClean="0">
                <a:solidFill>
                  <a:srgbClr val="CC3300"/>
                </a:solidFill>
              </a:rPr>
              <a:t>, and more!</a:t>
            </a:r>
          </a:p>
          <a:p>
            <a:pPr>
              <a:spcBef>
                <a:spcPts val="1800"/>
              </a:spcBef>
            </a:pPr>
            <a:r>
              <a:rPr lang="en-US" altLang="zh-CN" sz="2800" dirty="0" smtClean="0">
                <a:solidFill>
                  <a:srgbClr val="0000FF"/>
                </a:solidFill>
              </a:rPr>
              <a:t>Please let us know if you have any new/crazy idea to use these data, or any other suggestions on the plan!</a:t>
            </a:r>
          </a:p>
        </p:txBody>
      </p:sp>
      <p:sp>
        <p:nvSpPr>
          <p:cNvPr id="4" name="灯片编号占位符 3"/>
          <p:cNvSpPr>
            <a:spLocks noGrp="1"/>
          </p:cNvSpPr>
          <p:nvPr>
            <p:ph type="sldNum" sz="quarter" idx="12"/>
          </p:nvPr>
        </p:nvSpPr>
        <p:spPr/>
        <p:txBody>
          <a:bodyPr/>
          <a:lstStyle/>
          <a:p>
            <a:fld id="{4972865B-3338-42B3-82EB-07ABB3E4904D}" type="slidenum">
              <a:rPr lang="en-US" altLang="zh-CN" smtClean="0"/>
              <a:pPr/>
              <a:t>30</a:t>
            </a:fld>
            <a:endParaRPr lang="en-US" altLang="zh-CN" dirty="0"/>
          </a:p>
        </p:txBody>
      </p:sp>
    </p:spTree>
    <p:extLst>
      <p:ext uri="{BB962C8B-B14F-4D97-AF65-F5344CB8AC3E}">
        <p14:creationId xmlns:p14="http://schemas.microsoft.com/office/powerpoint/2010/main" val="1640721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8AFE5AB-BF78-45AC-B8A7-323693102011}" type="slidenum">
              <a:rPr lang="en-US" altLang="zh-CN"/>
              <a:pPr/>
              <a:t>31</a:t>
            </a:fld>
            <a:endParaRPr lang="en-US" altLang="zh-CN"/>
          </a:p>
        </p:txBody>
      </p:sp>
      <p:sp>
        <p:nvSpPr>
          <p:cNvPr id="128002" name="Rectangle 2"/>
          <p:cNvSpPr>
            <a:spLocks noGrp="1" noChangeArrowheads="1"/>
          </p:cNvSpPr>
          <p:nvPr>
            <p:ph type="title"/>
          </p:nvPr>
        </p:nvSpPr>
        <p:spPr>
          <a:xfrm>
            <a:off x="468313" y="2781300"/>
            <a:ext cx="8229600" cy="1143000"/>
          </a:xfrm>
        </p:spPr>
        <p:txBody>
          <a:bodyPr/>
          <a:lstStyle/>
          <a:p>
            <a:r>
              <a:rPr lang="en-US" altLang="zh-CN"/>
              <a:t>The end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7B73F7A-82DC-46D7-8AC1-C74D4A247589}" type="slidenum">
              <a:rPr lang="en-US" altLang="zh-CN"/>
              <a:pPr/>
              <a:t>32</a:t>
            </a:fld>
            <a:endParaRPr lang="en-US" altLang="zh-CN"/>
          </a:p>
        </p:txBody>
      </p:sp>
      <p:sp>
        <p:nvSpPr>
          <p:cNvPr id="124930" name="Rectangle 2"/>
          <p:cNvSpPr>
            <a:spLocks noGrp="1" noChangeArrowheads="1"/>
          </p:cNvSpPr>
          <p:nvPr>
            <p:ph type="title"/>
          </p:nvPr>
        </p:nvSpPr>
        <p:spPr>
          <a:xfrm>
            <a:off x="457200" y="274414"/>
            <a:ext cx="8229600" cy="850330"/>
          </a:xfrm>
        </p:spPr>
        <p:txBody>
          <a:bodyPr/>
          <a:lstStyle/>
          <a:p>
            <a:r>
              <a:rPr lang="en-US" altLang="zh-CN" dirty="0" smtClean="0">
                <a:solidFill>
                  <a:srgbClr val="800000"/>
                </a:solidFill>
              </a:rPr>
              <a:t>Start from low energy</a:t>
            </a:r>
            <a:endParaRPr lang="en-US" altLang="zh-CN" dirty="0">
              <a:solidFill>
                <a:srgbClr val="800000"/>
              </a:solidFill>
            </a:endParaRPr>
          </a:p>
        </p:txBody>
      </p:sp>
      <p:sp>
        <p:nvSpPr>
          <p:cNvPr id="124931" name="Rectangle 3"/>
          <p:cNvSpPr>
            <a:spLocks noGrp="1" noChangeArrowheads="1"/>
          </p:cNvSpPr>
          <p:nvPr>
            <p:ph type="body" idx="1"/>
          </p:nvPr>
        </p:nvSpPr>
        <p:spPr>
          <a:xfrm>
            <a:off x="755576" y="1484784"/>
            <a:ext cx="7848872" cy="5184576"/>
          </a:xfrm>
        </p:spPr>
        <p:txBody>
          <a:bodyPr/>
          <a:lstStyle/>
          <a:p>
            <a:pPr>
              <a:spcBef>
                <a:spcPts val="1200"/>
              </a:spcBef>
              <a:spcAft>
                <a:spcPts val="600"/>
              </a:spcAft>
            </a:pPr>
            <a:r>
              <a:rPr lang="en-US" altLang="zh-CN" sz="2800" dirty="0" smtClean="0">
                <a:solidFill>
                  <a:srgbClr val="0000FF"/>
                </a:solidFill>
              </a:rPr>
              <a:t>Accelerator optimized at low energy, gain experience step by step to run at high energy</a:t>
            </a:r>
          </a:p>
          <a:p>
            <a:pPr>
              <a:spcBef>
                <a:spcPts val="1200"/>
              </a:spcBef>
              <a:spcAft>
                <a:spcPts val="600"/>
              </a:spcAft>
            </a:pPr>
            <a:r>
              <a:rPr lang="en-US" altLang="zh-CN" sz="2800" dirty="0" smtClean="0">
                <a:solidFill>
                  <a:srgbClr val="0000FF"/>
                </a:solidFill>
              </a:rPr>
              <a:t>No saturation in detector at low energy</a:t>
            </a:r>
          </a:p>
          <a:p>
            <a:pPr>
              <a:spcBef>
                <a:spcPts val="1200"/>
              </a:spcBef>
              <a:spcAft>
                <a:spcPts val="600"/>
              </a:spcAft>
            </a:pPr>
            <a:r>
              <a:rPr lang="en-US" altLang="zh-CN" sz="2800" dirty="0" smtClean="0">
                <a:solidFill>
                  <a:srgbClr val="0000FF"/>
                </a:solidFill>
              </a:rPr>
              <a:t>Also important sample for Ds and D studies</a:t>
            </a:r>
          </a:p>
          <a:p>
            <a:pPr>
              <a:spcBef>
                <a:spcPts val="1200"/>
              </a:spcBef>
              <a:spcAft>
                <a:spcPts val="600"/>
              </a:spcAft>
            </a:pPr>
            <a:r>
              <a:rPr lang="en-US" altLang="zh-CN" sz="2800" dirty="0" smtClean="0">
                <a:solidFill>
                  <a:srgbClr val="0000FF"/>
                </a:solidFill>
              </a:rPr>
              <a:t>Radiative correction is necessary in all cross section measurements</a:t>
            </a:r>
          </a:p>
          <a:p>
            <a:pPr>
              <a:spcBef>
                <a:spcPts val="1200"/>
              </a:spcBef>
              <a:spcAft>
                <a:spcPts val="600"/>
              </a:spcAft>
            </a:pPr>
            <a:r>
              <a:rPr lang="en-US" altLang="zh-CN" sz="2800" dirty="0" smtClean="0">
                <a:solidFill>
                  <a:srgbClr val="0000FF"/>
                </a:solidFill>
              </a:rPr>
              <a:t>Radiative correction at s depends on cross sections at s’&lt;s </a:t>
            </a:r>
          </a:p>
          <a:p>
            <a:pPr>
              <a:spcBef>
                <a:spcPts val="0"/>
              </a:spcBef>
              <a:spcAft>
                <a:spcPts val="600"/>
              </a:spcAft>
            </a:pPr>
            <a:endParaRPr lang="en-US" altLang="zh-CN" sz="2800" dirty="0">
              <a:solidFill>
                <a:srgbClr val="CC3300"/>
              </a:solidFill>
              <a:sym typeface="Symbol" pitchFamily="18" charset="2"/>
            </a:endParaRPr>
          </a:p>
        </p:txBody>
      </p:sp>
    </p:spTree>
    <p:extLst>
      <p:ext uri="{BB962C8B-B14F-4D97-AF65-F5344CB8AC3E}">
        <p14:creationId xmlns:p14="http://schemas.microsoft.com/office/powerpoint/2010/main" val="711253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91"/>
          <a:stretch/>
        </p:blipFill>
        <p:spPr bwMode="auto">
          <a:xfrm>
            <a:off x="2229771" y="3497122"/>
            <a:ext cx="4214435" cy="336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77097"/>
            <a:ext cx="4388550" cy="363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157282"/>
            <a:ext cx="4613136" cy="371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496" y="0"/>
            <a:ext cx="2322431" cy="369332"/>
          </a:xfrm>
          <a:prstGeom prst="rect">
            <a:avLst/>
          </a:prstGeom>
          <a:noFill/>
        </p:spPr>
        <p:txBody>
          <a:bodyPr wrap="none" rtlCol="0">
            <a:spAutoFit/>
          </a:bodyPr>
          <a:lstStyle/>
          <a:p>
            <a:pPr fontAlgn="auto">
              <a:spcBef>
                <a:spcPts val="0"/>
              </a:spcBef>
              <a:spcAft>
                <a:spcPts val="0"/>
              </a:spcAft>
            </a:pPr>
            <a:r>
              <a:rPr lang="en-US" altLang="zh-CN" dirty="0">
                <a:solidFill>
                  <a:prstClr val="black"/>
                </a:solidFill>
                <a:latin typeface="Calibri"/>
                <a:ea typeface="宋体"/>
              </a:rPr>
              <a:t>CLEO </a:t>
            </a:r>
            <a:r>
              <a:rPr lang="en-US" altLang="zh-CN" dirty="0" err="1">
                <a:solidFill>
                  <a:prstClr val="black"/>
                </a:solidFill>
                <a:latin typeface="Calibri"/>
                <a:ea typeface="宋体"/>
              </a:rPr>
              <a:t>hep</a:t>
            </a:r>
            <a:r>
              <a:rPr lang="en-US" altLang="zh-CN" dirty="0">
                <a:solidFill>
                  <a:prstClr val="black"/>
                </a:solidFill>
                <a:latin typeface="Calibri"/>
                <a:ea typeface="宋体"/>
              </a:rPr>
              <a:t>-ex/ 0702008</a:t>
            </a:r>
            <a:endParaRPr lang="zh-CN" altLang="en-US" dirty="0">
              <a:solidFill>
                <a:prstClr val="black"/>
              </a:solidFill>
              <a:latin typeface="Calibri"/>
              <a:ea typeface="宋体"/>
            </a:endParaRPr>
          </a:p>
        </p:txBody>
      </p:sp>
      <p:sp>
        <p:nvSpPr>
          <p:cNvPr id="9" name="矩形 8"/>
          <p:cNvSpPr/>
          <p:nvPr/>
        </p:nvSpPr>
        <p:spPr>
          <a:xfrm>
            <a:off x="6969986" y="620688"/>
            <a:ext cx="892661" cy="2736304"/>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弧形 13"/>
          <p:cNvSpPr/>
          <p:nvPr/>
        </p:nvSpPr>
        <p:spPr>
          <a:xfrm rot="4342972">
            <a:off x="5014402" y="2168860"/>
            <a:ext cx="2598518" cy="2376264"/>
          </a:xfrm>
          <a:prstGeom prst="arc">
            <a:avLst>
              <a:gd name="adj1" fmla="val 17314449"/>
              <a:gd name="adj2" fmla="val 1349452"/>
            </a:avLst>
          </a:prstGeom>
          <a:noFill/>
          <a:ln w="57150">
            <a:solidFill>
              <a:srgbClr val="00FF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zh-CN" altLang="en-US">
              <a:solidFill>
                <a:prstClr val="black"/>
              </a:solidFill>
            </a:endParaRPr>
          </a:p>
        </p:txBody>
      </p:sp>
      <p:sp>
        <p:nvSpPr>
          <p:cNvPr id="5" name="灯片编号占位符 4"/>
          <p:cNvSpPr>
            <a:spLocks noGrp="1"/>
          </p:cNvSpPr>
          <p:nvPr>
            <p:ph type="sldNum" sz="quarter" idx="12"/>
          </p:nvPr>
        </p:nvSpPr>
        <p:spPr/>
        <p:txBody>
          <a:bodyPr/>
          <a:lstStyle/>
          <a:p>
            <a:fld id="{F7ABA447-AB32-4D65-ABC5-AF41F731BE1B}" type="slidenum">
              <a:rPr lang="zh-CN" altLang="en-US" smtClean="0">
                <a:solidFill>
                  <a:prstClr val="black">
                    <a:tint val="75000"/>
                  </a:prstClr>
                </a:solidFill>
              </a:rPr>
              <a:pPr/>
              <a:t>33</a:t>
            </a:fld>
            <a:endParaRPr lang="zh-CN" altLang="en-US">
              <a:solidFill>
                <a:prstClr val="black">
                  <a:tint val="75000"/>
                </a:prstClr>
              </a:solidFill>
            </a:endParaRPr>
          </a:p>
        </p:txBody>
      </p:sp>
    </p:spTree>
    <p:extLst>
      <p:ext uri="{BB962C8B-B14F-4D97-AF65-F5344CB8AC3E}">
        <p14:creationId xmlns:p14="http://schemas.microsoft.com/office/powerpoint/2010/main" val="1487150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4624"/>
            <a:ext cx="7772400" cy="792088"/>
          </a:xfrm>
        </p:spPr>
        <p:txBody>
          <a:bodyPr/>
          <a:lstStyle/>
          <a:p>
            <a:pPr eaLnBrk="1" hangingPunct="1"/>
            <a:r>
              <a:rPr lang="en-US" altLang="zh-CN" dirty="0" err="1" smtClean="0">
                <a:solidFill>
                  <a:srgbClr val="000066"/>
                </a:solidFill>
                <a:latin typeface="Arial Unicode MS" pitchFamily="34" charset="-122"/>
                <a:ea typeface="Arial Unicode MS" pitchFamily="34" charset="-122"/>
                <a:cs typeface="Arial Unicode MS" pitchFamily="34" charset="-122"/>
              </a:rPr>
              <a:t>H</a:t>
            </a:r>
            <a:r>
              <a:rPr lang="en-US" altLang="zh-CN" baseline="-25000" dirty="0" err="1" smtClean="0">
                <a:solidFill>
                  <a:srgbClr val="000066"/>
                </a:solidFill>
                <a:latin typeface="Arial Unicode MS" pitchFamily="34" charset="-122"/>
                <a:ea typeface="Arial Unicode MS" pitchFamily="34" charset="-122"/>
                <a:cs typeface="Arial Unicode MS" pitchFamily="34" charset="-122"/>
              </a:rPr>
              <a:t>ccg</a:t>
            </a:r>
            <a:r>
              <a:rPr lang="en-US" altLang="zh-CN" dirty="0" smtClean="0">
                <a:solidFill>
                  <a:srgbClr val="000066"/>
                </a:solidFill>
                <a:latin typeface="Arial Unicode MS" pitchFamily="34" charset="-122"/>
                <a:ea typeface="Arial Unicode MS" pitchFamily="34" charset="-122"/>
                <a:cs typeface="Arial Unicode MS" pitchFamily="34" charset="-122"/>
                <a:sym typeface="Wingdings" pitchFamily="2" charset="2"/>
              </a:rPr>
              <a:t></a:t>
            </a:r>
            <a:r>
              <a:rPr lang="en-US" altLang="zh-CN" dirty="0" smtClean="0">
                <a:solidFill>
                  <a:srgbClr val="000066"/>
                </a:solidFill>
                <a:latin typeface="Arial Unicode MS" pitchFamily="34" charset="-122"/>
                <a:ea typeface="Arial Unicode MS" pitchFamily="34" charset="-122"/>
                <a:cs typeface="Arial Unicode MS" pitchFamily="34" charset="-122"/>
                <a:sym typeface="Symbol"/>
              </a:rPr>
              <a:t></a:t>
            </a:r>
            <a:r>
              <a:rPr lang="en-US" altLang="zh-CN" baseline="-25000" dirty="0" smtClean="0">
                <a:solidFill>
                  <a:srgbClr val="000066"/>
                </a:solidFill>
                <a:latin typeface="Arial Unicode MS" pitchFamily="34" charset="-122"/>
                <a:ea typeface="Arial Unicode MS" pitchFamily="34" charset="-122"/>
                <a:cs typeface="Arial Unicode MS" pitchFamily="34" charset="-122"/>
                <a:sym typeface="Symbol"/>
              </a:rPr>
              <a:t>c</a:t>
            </a:r>
            <a:r>
              <a:rPr lang="en-US" altLang="zh-CN" dirty="0" smtClean="0">
                <a:solidFill>
                  <a:srgbClr val="000066"/>
                </a:solidFill>
                <a:latin typeface="Arial Unicode MS" pitchFamily="34" charset="-122"/>
                <a:ea typeface="Arial Unicode MS" pitchFamily="34" charset="-122"/>
                <a:cs typeface="Arial Unicode MS" pitchFamily="34" charset="-122"/>
                <a:sym typeface="Symbol"/>
              </a:rPr>
              <a:t> &amp; </a:t>
            </a:r>
            <a:r>
              <a:rPr lang="en-US" altLang="zh-CN" baseline="-25000" dirty="0" smtClean="0">
                <a:solidFill>
                  <a:srgbClr val="000066"/>
                </a:solidFill>
                <a:latin typeface="Arial Unicode MS" pitchFamily="34" charset="-122"/>
                <a:ea typeface="Arial Unicode MS" pitchFamily="34" charset="-122"/>
                <a:cs typeface="Arial Unicode MS" pitchFamily="34" charset="-122"/>
                <a:sym typeface="Symbol"/>
              </a:rPr>
              <a:t>c0</a:t>
            </a:r>
            <a:endParaRPr lang="en-US" altLang="zh-CN" baseline="-25000" dirty="0">
              <a:solidFill>
                <a:srgbClr val="000066"/>
              </a:solidFill>
              <a:latin typeface="Arial Unicode MS" pitchFamily="34" charset="-122"/>
              <a:ea typeface="Arial Unicode MS" pitchFamily="34" charset="-122"/>
              <a:cs typeface="Arial Unicode MS" pitchFamily="34" charset="-122"/>
              <a:sym typeface="Symbol"/>
            </a:endParaRPr>
          </a:p>
        </p:txBody>
      </p:sp>
      <p:sp>
        <p:nvSpPr>
          <p:cNvPr id="3" name="内容占位符 2"/>
          <p:cNvSpPr>
            <a:spLocks noGrp="1"/>
          </p:cNvSpPr>
          <p:nvPr>
            <p:ph idx="1"/>
          </p:nvPr>
        </p:nvSpPr>
        <p:spPr>
          <a:xfrm>
            <a:off x="107504" y="1052736"/>
            <a:ext cx="8856984" cy="5544616"/>
          </a:xfrm>
        </p:spPr>
        <p:txBody>
          <a:bodyPr/>
          <a:lstStyle/>
          <a:p>
            <a:r>
              <a:rPr lang="zh-CN" altLang="en-US" dirty="0" smtClean="0">
                <a:solidFill>
                  <a:srgbClr val="0000CC"/>
                </a:solidFill>
                <a:sym typeface="Symbol"/>
              </a:rPr>
              <a:t></a:t>
            </a:r>
            <a:r>
              <a:rPr lang="en-US" altLang="zh-CN" dirty="0" smtClean="0">
                <a:solidFill>
                  <a:srgbClr val="0000CC"/>
                </a:solidFill>
                <a:sym typeface="Symbol"/>
              </a:rPr>
              <a:t>(</a:t>
            </a:r>
            <a:r>
              <a:rPr lang="en-US" altLang="zh-CN" dirty="0" err="1" smtClean="0">
                <a:solidFill>
                  <a:srgbClr val="0000CC"/>
                </a:solidFill>
                <a:sym typeface="Symbol"/>
              </a:rPr>
              <a:t>e</a:t>
            </a:r>
            <a:r>
              <a:rPr lang="en-US" altLang="zh-CN" baseline="30000" dirty="0" err="1" smtClean="0">
                <a:solidFill>
                  <a:srgbClr val="0000CC"/>
                </a:solidFill>
                <a:sym typeface="Symbol"/>
              </a:rPr>
              <a:t>+</a:t>
            </a:r>
            <a:r>
              <a:rPr lang="en-US" altLang="zh-CN" dirty="0" err="1" smtClean="0">
                <a:solidFill>
                  <a:srgbClr val="0000CC"/>
                </a:solidFill>
                <a:sym typeface="Symbol"/>
              </a:rPr>
              <a:t>e</a:t>
            </a:r>
            <a:r>
              <a:rPr lang="en-US" altLang="zh-CN" baseline="30000" dirty="0" smtClean="0">
                <a:solidFill>
                  <a:srgbClr val="0000CC"/>
                </a:solidFill>
                <a:sym typeface="Symbol"/>
              </a:rPr>
              <a:t>-</a:t>
            </a:r>
            <a:r>
              <a:rPr lang="en-US" altLang="zh-CN" dirty="0" smtClean="0">
                <a:solidFill>
                  <a:srgbClr val="0000CC"/>
                </a:solidFill>
                <a:sym typeface="Symbol"/>
              </a:rPr>
              <a:t> </a:t>
            </a:r>
            <a:r>
              <a:rPr lang="en-US" altLang="zh-CN" dirty="0" smtClean="0">
                <a:solidFill>
                  <a:srgbClr val="0000CC"/>
                </a:solidFill>
                <a:sym typeface="Wingdings" pitchFamily="2" charset="2"/>
              </a:rPr>
              <a:t></a:t>
            </a:r>
            <a:r>
              <a:rPr lang="en-US" altLang="zh-CN" dirty="0" err="1" smtClean="0">
                <a:solidFill>
                  <a:srgbClr val="0000CC"/>
                </a:solidFill>
                <a:sym typeface="Symbol"/>
              </a:rPr>
              <a:t>H</a:t>
            </a:r>
            <a:r>
              <a:rPr lang="en-US" altLang="zh-CN" baseline="-25000" dirty="0" err="1" smtClean="0">
                <a:solidFill>
                  <a:srgbClr val="0000CC"/>
                </a:solidFill>
                <a:sym typeface="Symbol"/>
              </a:rPr>
              <a:t>ccg</a:t>
            </a:r>
            <a:r>
              <a:rPr lang="en-US" altLang="zh-CN" dirty="0" smtClean="0">
                <a:solidFill>
                  <a:srgbClr val="0000CC"/>
                </a:solidFill>
                <a:sym typeface="Symbol"/>
              </a:rPr>
              <a:t>) ~  O(10-100) </a:t>
            </a:r>
            <a:r>
              <a:rPr lang="en-US" altLang="zh-CN" dirty="0" err="1">
                <a:solidFill>
                  <a:srgbClr val="0000CC"/>
                </a:solidFill>
                <a:sym typeface="Symbol"/>
              </a:rPr>
              <a:t>p</a:t>
            </a:r>
            <a:r>
              <a:rPr lang="en-US" altLang="zh-CN" dirty="0" err="1" smtClean="0">
                <a:solidFill>
                  <a:srgbClr val="0000CC"/>
                </a:solidFill>
                <a:sym typeface="Symbol"/>
              </a:rPr>
              <a:t>b</a:t>
            </a:r>
            <a:r>
              <a:rPr lang="en-US" altLang="zh-CN" dirty="0" smtClean="0">
                <a:solidFill>
                  <a:srgbClr val="0000CC"/>
                </a:solidFill>
                <a:sym typeface="Symbol"/>
              </a:rPr>
              <a:t> [???]</a:t>
            </a:r>
          </a:p>
          <a:p>
            <a:r>
              <a:rPr lang="en-US" altLang="zh-CN" dirty="0" smtClean="0">
                <a:solidFill>
                  <a:srgbClr val="0000CC"/>
                </a:solidFill>
                <a:sym typeface="Symbol"/>
              </a:rPr>
              <a:t>B(</a:t>
            </a:r>
            <a:r>
              <a:rPr lang="en-US" altLang="zh-CN" dirty="0" err="1" smtClean="0">
                <a:solidFill>
                  <a:srgbClr val="0000CC"/>
                </a:solidFill>
                <a:sym typeface="Symbol"/>
              </a:rPr>
              <a:t>H</a:t>
            </a:r>
            <a:r>
              <a:rPr lang="en-US" altLang="zh-CN" baseline="-25000" dirty="0" err="1" smtClean="0">
                <a:solidFill>
                  <a:srgbClr val="0000CC"/>
                </a:solidFill>
                <a:sym typeface="Symbol"/>
              </a:rPr>
              <a:t>ccg</a:t>
            </a:r>
            <a:r>
              <a:rPr lang="en-US" altLang="zh-CN" dirty="0" smtClean="0">
                <a:solidFill>
                  <a:srgbClr val="0000CC"/>
                </a:solidFill>
                <a:sym typeface="Wingdings" pitchFamily="2" charset="2"/>
              </a:rPr>
              <a:t></a:t>
            </a:r>
            <a:r>
              <a:rPr lang="en-US" altLang="zh-CN" dirty="0" smtClean="0">
                <a:solidFill>
                  <a:srgbClr val="0000CC"/>
                </a:solidFill>
                <a:sym typeface="Symbol"/>
              </a:rPr>
              <a:t></a:t>
            </a:r>
            <a:r>
              <a:rPr lang="en-US" altLang="zh-CN" baseline="-25000" dirty="0" smtClean="0">
                <a:solidFill>
                  <a:srgbClr val="0000CC"/>
                </a:solidFill>
                <a:sym typeface="Symbol"/>
              </a:rPr>
              <a:t>c</a:t>
            </a:r>
            <a:r>
              <a:rPr lang="en-US" altLang="zh-CN" dirty="0" smtClean="0">
                <a:solidFill>
                  <a:srgbClr val="0000CC"/>
                </a:solidFill>
                <a:sym typeface="Symbol"/>
              </a:rPr>
              <a:t>)~2x(B(</a:t>
            </a:r>
            <a:r>
              <a:rPr lang="en-US" altLang="zh-CN" dirty="0" err="1" smtClean="0">
                <a:solidFill>
                  <a:srgbClr val="0000CC"/>
                </a:solidFill>
                <a:sym typeface="Symbol"/>
              </a:rPr>
              <a:t>H</a:t>
            </a:r>
            <a:r>
              <a:rPr lang="en-US" altLang="zh-CN" baseline="-25000" dirty="0" err="1" smtClean="0">
                <a:solidFill>
                  <a:srgbClr val="0000CC"/>
                </a:solidFill>
                <a:sym typeface="Symbol"/>
              </a:rPr>
              <a:t>ccg</a:t>
            </a:r>
            <a:r>
              <a:rPr lang="en-US" altLang="zh-CN" dirty="0" smtClean="0">
                <a:solidFill>
                  <a:srgbClr val="0000CC"/>
                </a:solidFill>
                <a:sym typeface="Wingdings" pitchFamily="2" charset="2"/>
              </a:rPr>
              <a:t></a:t>
            </a:r>
            <a:r>
              <a:rPr lang="en-US" altLang="zh-CN" dirty="0" smtClean="0">
                <a:solidFill>
                  <a:srgbClr val="0000CC"/>
                </a:solidFill>
                <a:sym typeface="Symbol"/>
              </a:rPr>
              <a:t></a:t>
            </a:r>
            <a:r>
              <a:rPr lang="en-US" altLang="zh-CN" baseline="-25000" dirty="0" smtClean="0">
                <a:solidFill>
                  <a:srgbClr val="0000CC"/>
                </a:solidFill>
                <a:sym typeface="Symbol"/>
              </a:rPr>
              <a:t>c0</a:t>
            </a:r>
            <a:r>
              <a:rPr lang="en-US" altLang="zh-CN" dirty="0" smtClean="0">
                <a:solidFill>
                  <a:srgbClr val="0000CC"/>
                </a:solidFill>
                <a:sym typeface="Symbol"/>
              </a:rPr>
              <a:t>) ~ 4x10</a:t>
            </a:r>
            <a:r>
              <a:rPr lang="en-US" altLang="zh-CN" baseline="30000" dirty="0" smtClean="0">
                <a:solidFill>
                  <a:srgbClr val="0000CC"/>
                </a:solidFill>
                <a:sym typeface="Symbol"/>
              </a:rPr>
              <a:t>-4</a:t>
            </a:r>
            <a:r>
              <a:rPr lang="en-US" altLang="zh-CN" dirty="0" smtClean="0">
                <a:solidFill>
                  <a:srgbClr val="0000CC"/>
                </a:solidFill>
                <a:sym typeface="Symbol"/>
              </a:rPr>
              <a:t> </a:t>
            </a:r>
          </a:p>
          <a:p>
            <a:pPr marL="0" indent="0">
              <a:buNone/>
            </a:pPr>
            <a:r>
              <a:rPr lang="en-US" altLang="zh-CN" dirty="0">
                <a:solidFill>
                  <a:srgbClr val="0000CC"/>
                </a:solidFill>
                <a:sym typeface="Symbol"/>
              </a:rPr>
              <a:t> </a:t>
            </a:r>
            <a:r>
              <a:rPr lang="en-US" altLang="zh-CN" dirty="0" smtClean="0">
                <a:solidFill>
                  <a:srgbClr val="0000CC"/>
                </a:solidFill>
                <a:sym typeface="Symbol"/>
              </a:rPr>
              <a:t>                [</a:t>
            </a:r>
            <a:r>
              <a:rPr lang="en-US" altLang="zh-CN" sz="2800" dirty="0" smtClean="0">
                <a:solidFill>
                  <a:srgbClr val="0000CC"/>
                </a:solidFill>
                <a:sym typeface="Symbol"/>
              </a:rPr>
              <a:t>in </a:t>
            </a:r>
            <a:r>
              <a:rPr lang="en-US" altLang="zh-CN" sz="2800" dirty="0" err="1" smtClean="0">
                <a:solidFill>
                  <a:srgbClr val="0000CC"/>
                </a:solidFill>
                <a:sym typeface="Symbol"/>
              </a:rPr>
              <a:t>H,cc</a:t>
            </a:r>
            <a:r>
              <a:rPr lang="en-US" altLang="zh-CN" sz="2800" dirty="0" smtClean="0">
                <a:solidFill>
                  <a:srgbClr val="0000CC"/>
                </a:solidFill>
                <a:sym typeface="Symbol"/>
              </a:rPr>
              <a:t> in spin-singlet! LQCD by Dudek’09</a:t>
            </a:r>
            <a:r>
              <a:rPr lang="en-US" altLang="zh-CN" dirty="0" smtClean="0">
                <a:solidFill>
                  <a:srgbClr val="0000CC"/>
                </a:solidFill>
                <a:sym typeface="Symbol"/>
              </a:rPr>
              <a:t>]</a:t>
            </a:r>
          </a:p>
          <a:p>
            <a:r>
              <a:rPr lang="en-US" altLang="zh-CN" dirty="0">
                <a:solidFill>
                  <a:srgbClr val="CC0000"/>
                </a:solidFill>
                <a:sym typeface="Symbol"/>
              </a:rPr>
              <a:t>Scan </a:t>
            </a:r>
            <a:r>
              <a:rPr lang="en-US" altLang="zh-CN" dirty="0" err="1" smtClean="0">
                <a:solidFill>
                  <a:srgbClr val="CC0000"/>
                </a:solidFill>
                <a:sym typeface="Symbol"/>
              </a:rPr>
              <a:t>e</a:t>
            </a:r>
            <a:r>
              <a:rPr lang="en-US" altLang="zh-CN" baseline="30000" dirty="0" err="1" smtClean="0">
                <a:solidFill>
                  <a:srgbClr val="CC0000"/>
                </a:solidFill>
                <a:sym typeface="Symbol"/>
              </a:rPr>
              <a:t>+</a:t>
            </a:r>
            <a:r>
              <a:rPr lang="en-US" altLang="zh-CN" dirty="0" err="1" smtClean="0">
                <a:solidFill>
                  <a:srgbClr val="CC0000"/>
                </a:solidFill>
                <a:sym typeface="Symbol"/>
              </a:rPr>
              <a:t>e</a:t>
            </a:r>
            <a:r>
              <a:rPr lang="en-US" altLang="zh-CN" baseline="30000" dirty="0" smtClean="0">
                <a:solidFill>
                  <a:srgbClr val="CC0000"/>
                </a:solidFill>
                <a:sym typeface="Symbol"/>
              </a:rPr>
              <a:t>-</a:t>
            </a:r>
            <a:r>
              <a:rPr lang="en-US" altLang="zh-CN" dirty="0" smtClean="0">
                <a:solidFill>
                  <a:srgbClr val="CC0000"/>
                </a:solidFill>
                <a:sym typeface="Wingdings" pitchFamily="2" charset="2"/>
              </a:rPr>
              <a:t></a:t>
            </a:r>
            <a:r>
              <a:rPr lang="en-US" altLang="zh-CN" dirty="0" smtClean="0">
                <a:solidFill>
                  <a:srgbClr val="CC0000"/>
                </a:solidFill>
                <a:sym typeface="Symbol"/>
              </a:rPr>
              <a:t></a:t>
            </a:r>
            <a:r>
              <a:rPr lang="en-US" altLang="zh-CN" baseline="-25000" dirty="0" smtClean="0">
                <a:solidFill>
                  <a:srgbClr val="CC0000"/>
                </a:solidFill>
                <a:sym typeface="Symbol"/>
              </a:rPr>
              <a:t>c</a:t>
            </a:r>
            <a:r>
              <a:rPr lang="en-US" altLang="zh-CN" dirty="0" smtClean="0">
                <a:solidFill>
                  <a:srgbClr val="CC0000"/>
                </a:solidFill>
                <a:sym typeface="Symbol"/>
              </a:rPr>
              <a:t> and </a:t>
            </a:r>
            <a:r>
              <a:rPr lang="en-US" altLang="zh-CN" baseline="-25000" dirty="0" smtClean="0">
                <a:solidFill>
                  <a:srgbClr val="CC0000"/>
                </a:solidFill>
                <a:sym typeface="Symbol"/>
              </a:rPr>
              <a:t>c0 </a:t>
            </a:r>
            <a:r>
              <a:rPr lang="en-US" altLang="zh-CN" dirty="0" smtClean="0">
                <a:solidFill>
                  <a:srgbClr val="CC0000"/>
                </a:solidFill>
                <a:sym typeface="Symbol"/>
              </a:rPr>
              <a:t>for exotic structures</a:t>
            </a:r>
            <a:endParaRPr lang="en-US" altLang="zh-CN" dirty="0" smtClean="0">
              <a:solidFill>
                <a:srgbClr val="CC0000"/>
              </a:solidFill>
              <a:sym typeface="Wingdings" pitchFamily="2" charset="2"/>
            </a:endParaRPr>
          </a:p>
          <a:p>
            <a:r>
              <a:rPr lang="en-US" altLang="zh-CN" dirty="0">
                <a:solidFill>
                  <a:srgbClr val="CC0000"/>
                </a:solidFill>
                <a:sym typeface="Symbol"/>
              </a:rPr>
              <a:t>B</a:t>
            </a:r>
            <a:r>
              <a:rPr lang="en-US" altLang="zh-CN" dirty="0">
                <a:solidFill>
                  <a:srgbClr val="CC0000"/>
                </a:solidFill>
                <a:sym typeface="Wingdings" pitchFamily="2" charset="2"/>
              </a:rPr>
              <a:t> ~ </a:t>
            </a:r>
            <a:r>
              <a:rPr lang="en-US" altLang="zh-CN" dirty="0" smtClean="0">
                <a:solidFill>
                  <a:srgbClr val="CC0000"/>
                </a:solidFill>
                <a:sym typeface="Wingdings" pitchFamily="2" charset="2"/>
              </a:rPr>
              <a:t>10% for </a:t>
            </a:r>
            <a:r>
              <a:rPr lang="en-US" altLang="zh-CN" dirty="0" smtClean="0">
                <a:solidFill>
                  <a:srgbClr val="CC0000"/>
                </a:solidFill>
                <a:sym typeface="Symbol"/>
              </a:rPr>
              <a:t></a:t>
            </a:r>
            <a:r>
              <a:rPr lang="en-US" altLang="zh-CN" baseline="-25000" dirty="0" smtClean="0">
                <a:solidFill>
                  <a:srgbClr val="CC0000"/>
                </a:solidFill>
                <a:sym typeface="Symbol"/>
              </a:rPr>
              <a:t>c</a:t>
            </a:r>
            <a:r>
              <a:rPr lang="en-US" altLang="zh-CN" dirty="0">
                <a:solidFill>
                  <a:srgbClr val="CC0000"/>
                </a:solidFill>
                <a:sym typeface="Wingdings" pitchFamily="2" charset="2"/>
              </a:rPr>
              <a:t> </a:t>
            </a:r>
            <a:r>
              <a:rPr lang="en-US" altLang="zh-CN" dirty="0" smtClean="0">
                <a:solidFill>
                  <a:srgbClr val="CC0000"/>
                </a:solidFill>
                <a:sym typeface="Wingdings" pitchFamily="2" charset="2"/>
              </a:rPr>
              <a:t>and </a:t>
            </a:r>
            <a:r>
              <a:rPr lang="en-US" altLang="zh-CN" dirty="0" smtClean="0">
                <a:solidFill>
                  <a:srgbClr val="CC0000"/>
                </a:solidFill>
                <a:sym typeface="Symbol"/>
              </a:rPr>
              <a:t></a:t>
            </a:r>
            <a:r>
              <a:rPr lang="en-US" altLang="zh-CN" baseline="-25000" dirty="0" smtClean="0">
                <a:solidFill>
                  <a:srgbClr val="CC0000"/>
                </a:solidFill>
                <a:sym typeface="Symbol"/>
              </a:rPr>
              <a:t>c0</a:t>
            </a:r>
            <a:r>
              <a:rPr lang="en-US" altLang="zh-CN" dirty="0" smtClean="0">
                <a:solidFill>
                  <a:srgbClr val="CC0000"/>
                </a:solidFill>
                <a:sym typeface="Wingdings" pitchFamily="2" charset="2"/>
              </a:rPr>
              <a:t></a:t>
            </a:r>
            <a:r>
              <a:rPr lang="en-US" altLang="zh-CN" dirty="0" smtClean="0">
                <a:solidFill>
                  <a:srgbClr val="CC0000"/>
                </a:solidFill>
                <a:sym typeface="Symbol"/>
              </a:rPr>
              <a:t>+hadrons</a:t>
            </a:r>
            <a:endParaRPr lang="en-US" altLang="zh-CN" dirty="0">
              <a:solidFill>
                <a:srgbClr val="CC0000"/>
              </a:solidFill>
              <a:sym typeface="Wingdings" pitchFamily="2" charset="2"/>
            </a:endParaRPr>
          </a:p>
          <a:p>
            <a:endParaRPr lang="en-US" altLang="zh-CN" dirty="0" smtClean="0">
              <a:solidFill>
                <a:srgbClr val="0000CC"/>
              </a:solidFill>
              <a:sym typeface="Wingdings" pitchFamily="2" charset="2"/>
            </a:endParaRPr>
          </a:p>
          <a:p>
            <a:r>
              <a:rPr lang="en-US" altLang="zh-CN" dirty="0" smtClean="0">
                <a:solidFill>
                  <a:srgbClr val="0000CC"/>
                </a:solidFill>
                <a:sym typeface="Wingdings" pitchFamily="2" charset="2"/>
              </a:rPr>
              <a:t>Maybe a topic of next generation </a:t>
            </a:r>
            <a:r>
              <a:rPr lang="en-US" altLang="zh-CN" dirty="0" err="1" smtClean="0">
                <a:solidFill>
                  <a:srgbClr val="0000CC"/>
                </a:solidFill>
                <a:sym typeface="Wingdings" pitchFamily="2" charset="2"/>
              </a:rPr>
              <a:t>TauC</a:t>
            </a:r>
            <a:r>
              <a:rPr lang="en-US" altLang="zh-CN" dirty="0" smtClean="0">
                <a:solidFill>
                  <a:srgbClr val="0000CC"/>
                </a:solidFill>
                <a:sym typeface="Wingdings" pitchFamily="2" charset="2"/>
              </a:rPr>
              <a:t>-factory!</a:t>
            </a:r>
            <a:endParaRPr lang="en-US" altLang="zh-CN" dirty="0">
              <a:solidFill>
                <a:srgbClr val="0000CC"/>
              </a:solidFill>
              <a:sym typeface="Wingdings" pitchFamily="2" charset="2"/>
            </a:endParaRPr>
          </a:p>
        </p:txBody>
      </p:sp>
      <p:sp>
        <p:nvSpPr>
          <p:cNvPr id="4" name="灯片编号占位符 3"/>
          <p:cNvSpPr>
            <a:spLocks noGrp="1"/>
          </p:cNvSpPr>
          <p:nvPr>
            <p:ph type="sldNum" sz="quarter" idx="12"/>
          </p:nvPr>
        </p:nvSpPr>
        <p:spPr/>
        <p:txBody>
          <a:bodyPr/>
          <a:lstStyle/>
          <a:p>
            <a:fld id="{E0F061E5-D118-4D35-8DF3-1A2BC106D5DD}" type="slidenum">
              <a:rPr lang="en-US" altLang="zh-CN" smtClean="0">
                <a:solidFill>
                  <a:srgbClr val="000000"/>
                </a:solidFill>
              </a:rPr>
              <a:pPr/>
              <a:t>34</a:t>
            </a:fld>
            <a:endParaRPr lang="en-US" altLang="zh-CN">
              <a:solidFill>
                <a:srgbClr val="000000"/>
              </a:solidFill>
            </a:endParaRPr>
          </a:p>
        </p:txBody>
      </p:sp>
    </p:spTree>
    <p:extLst>
      <p:ext uri="{BB962C8B-B14F-4D97-AF65-F5344CB8AC3E}">
        <p14:creationId xmlns:p14="http://schemas.microsoft.com/office/powerpoint/2010/main" val="1985817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7B73F7A-82DC-46D7-8AC1-C74D4A247589}" type="slidenum">
              <a:rPr lang="en-US" altLang="zh-CN"/>
              <a:pPr/>
              <a:t>35</a:t>
            </a:fld>
            <a:endParaRPr lang="en-US" altLang="zh-CN"/>
          </a:p>
        </p:txBody>
      </p:sp>
      <p:sp>
        <p:nvSpPr>
          <p:cNvPr id="124930" name="Rectangle 2"/>
          <p:cNvSpPr>
            <a:spLocks noGrp="1" noChangeArrowheads="1"/>
          </p:cNvSpPr>
          <p:nvPr>
            <p:ph type="title"/>
          </p:nvPr>
        </p:nvSpPr>
        <p:spPr>
          <a:xfrm>
            <a:off x="457200" y="202406"/>
            <a:ext cx="8229600" cy="1354386"/>
          </a:xfrm>
        </p:spPr>
        <p:txBody>
          <a:bodyPr/>
          <a:lstStyle/>
          <a:p>
            <a:r>
              <a:rPr lang="en-US" altLang="zh-CN" dirty="0" smtClean="0">
                <a:solidFill>
                  <a:srgbClr val="800000"/>
                </a:solidFill>
              </a:rPr>
              <a:t>Multiple points vs. one point with large luminosity</a:t>
            </a:r>
            <a:endParaRPr lang="en-US" altLang="zh-CN" dirty="0">
              <a:solidFill>
                <a:srgbClr val="800000"/>
              </a:solidFill>
            </a:endParaRPr>
          </a:p>
        </p:txBody>
      </p:sp>
      <p:sp>
        <p:nvSpPr>
          <p:cNvPr id="124931" name="Rectangle 3"/>
          <p:cNvSpPr>
            <a:spLocks noGrp="1" noChangeArrowheads="1"/>
          </p:cNvSpPr>
          <p:nvPr>
            <p:ph type="body" idx="1"/>
          </p:nvPr>
        </p:nvSpPr>
        <p:spPr>
          <a:xfrm>
            <a:off x="47371" y="1988840"/>
            <a:ext cx="9036496" cy="4752528"/>
          </a:xfrm>
        </p:spPr>
        <p:txBody>
          <a:bodyPr/>
          <a:lstStyle/>
          <a:p>
            <a:pPr>
              <a:spcBef>
                <a:spcPts val="0"/>
              </a:spcBef>
              <a:spcAft>
                <a:spcPts val="600"/>
              </a:spcAft>
            </a:pPr>
            <a:r>
              <a:rPr lang="en-US" altLang="zh-CN" sz="2800" dirty="0" smtClean="0">
                <a:solidFill>
                  <a:srgbClr val="0000FF"/>
                </a:solidFill>
              </a:rPr>
              <a:t>This is equivalent to total vs. differential cross section</a:t>
            </a:r>
          </a:p>
          <a:p>
            <a:pPr>
              <a:spcBef>
                <a:spcPts val="0"/>
              </a:spcBef>
              <a:spcAft>
                <a:spcPts val="600"/>
              </a:spcAft>
            </a:pPr>
            <a:r>
              <a:rPr lang="en-US" altLang="zh-CN" sz="2800" dirty="0" smtClean="0">
                <a:solidFill>
                  <a:srgbClr val="0000FF"/>
                </a:solidFill>
              </a:rPr>
              <a:t>More information in the differential distribution</a:t>
            </a:r>
          </a:p>
          <a:p>
            <a:pPr>
              <a:spcBef>
                <a:spcPts val="0"/>
              </a:spcBef>
              <a:spcAft>
                <a:spcPts val="600"/>
              </a:spcAft>
            </a:pPr>
            <a:r>
              <a:rPr lang="en-US" altLang="zh-CN" sz="2800" dirty="0" smtClean="0">
                <a:solidFill>
                  <a:srgbClr val="0000FF"/>
                </a:solidFill>
              </a:rPr>
              <a:t>One point is good if focus on one topic</a:t>
            </a:r>
          </a:p>
          <a:p>
            <a:pPr>
              <a:spcBef>
                <a:spcPts val="0"/>
              </a:spcBef>
              <a:spcAft>
                <a:spcPts val="600"/>
              </a:spcAft>
            </a:pPr>
            <a:r>
              <a:rPr lang="en-US" altLang="zh-CN" sz="2800" dirty="0" smtClean="0">
                <a:solidFill>
                  <a:srgbClr val="0000FF"/>
                </a:solidFill>
              </a:rPr>
              <a:t>Multiple points are better for search</a:t>
            </a:r>
          </a:p>
          <a:p>
            <a:pPr>
              <a:spcBef>
                <a:spcPts val="0"/>
              </a:spcBef>
              <a:spcAft>
                <a:spcPts val="600"/>
              </a:spcAft>
            </a:pPr>
            <a:endParaRPr lang="en-US" altLang="zh-CN" sz="2800" dirty="0">
              <a:solidFill>
                <a:srgbClr val="0000FF"/>
              </a:solidFill>
            </a:endParaRPr>
          </a:p>
          <a:p>
            <a:pPr>
              <a:spcBef>
                <a:spcPts val="0"/>
              </a:spcBef>
              <a:spcAft>
                <a:spcPts val="600"/>
              </a:spcAft>
            </a:pPr>
            <a:r>
              <a:rPr lang="en-US" altLang="zh-CN" sz="2800" dirty="0" smtClean="0">
                <a:solidFill>
                  <a:srgbClr val="0000FF"/>
                </a:solidFill>
              </a:rPr>
              <a:t>May affect a bit the Ds analysis</a:t>
            </a:r>
          </a:p>
        </p:txBody>
      </p:sp>
    </p:spTree>
    <p:extLst>
      <p:ext uri="{BB962C8B-B14F-4D97-AF65-F5344CB8AC3E}">
        <p14:creationId xmlns:p14="http://schemas.microsoft.com/office/powerpoint/2010/main" val="295034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灯片编号占位符 3"/>
          <p:cNvSpPr>
            <a:spLocks noGrp="1"/>
          </p:cNvSpPr>
          <p:nvPr>
            <p:ph type="sldNum" sz="quarter" idx="12"/>
          </p:nvPr>
        </p:nvSpPr>
        <p:spPr/>
        <p:txBody>
          <a:bodyPr/>
          <a:lstStyle/>
          <a:p>
            <a:fld id="{2916E1E5-3F22-45C5-AF20-A47FCD5338EC}" type="slidenum">
              <a:rPr lang="en-US" altLang="zh-CN">
                <a:solidFill>
                  <a:srgbClr val="000000"/>
                </a:solidFill>
              </a:rPr>
              <a:pPr/>
              <a:t>4</a:t>
            </a:fld>
            <a:endParaRPr lang="en-US" altLang="zh-CN">
              <a:solidFill>
                <a:srgbClr val="000000"/>
              </a:solidFill>
            </a:endParaRPr>
          </a:p>
        </p:txBody>
      </p:sp>
      <p:graphicFrame>
        <p:nvGraphicFramePr>
          <p:cNvPr id="215042" name="Object 2"/>
          <p:cNvGraphicFramePr>
            <a:graphicFrameLocks noGrp="1" noChangeAspect="1"/>
          </p:cNvGraphicFramePr>
          <p:nvPr>
            <p:ph type="body" idx="4294967295"/>
          </p:nvPr>
        </p:nvGraphicFramePr>
        <p:xfrm>
          <a:off x="517281" y="1428750"/>
          <a:ext cx="8229600" cy="4953000"/>
        </p:xfrm>
        <a:graphic>
          <a:graphicData uri="http://schemas.openxmlformats.org/presentationml/2006/ole">
            <mc:AlternateContent xmlns:mc="http://schemas.openxmlformats.org/markup-compatibility/2006">
              <mc:Choice xmlns:v="urn:schemas-microsoft-com:vml" Requires="v">
                <p:oleObj spid="_x0000_s135191" name="Photo Editor 照片" r:id="rId3" imgW="7695238" imgH="5904762" progId="MSPhotoEd.3">
                  <p:embed/>
                </p:oleObj>
              </mc:Choice>
              <mc:Fallback>
                <p:oleObj name="Photo Editor 照片" r:id="rId3" imgW="7695238" imgH="5904762" progId="MSPhotoEd.3">
                  <p:embed/>
                  <p:pic>
                    <p:nvPicPr>
                      <p:cNvPr id="0" nam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81" y="1428750"/>
                        <a:ext cx="8229600" cy="4953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3" name="Rectangle 3"/>
          <p:cNvSpPr>
            <a:spLocks noGrp="1" noChangeArrowheads="1"/>
          </p:cNvSpPr>
          <p:nvPr>
            <p:ph type="title" idx="4294967295"/>
          </p:nvPr>
        </p:nvSpPr>
        <p:spPr>
          <a:xfrm>
            <a:off x="228600" y="188913"/>
            <a:ext cx="8610600" cy="838200"/>
          </a:xfrm>
          <a:noFill/>
        </p:spPr>
        <p:txBody>
          <a:bodyPr/>
          <a:lstStyle/>
          <a:p>
            <a:r>
              <a:rPr lang="en-US" altLang="zh-CN" sz="4000" dirty="0">
                <a:solidFill>
                  <a:srgbClr val="660066"/>
                </a:solidFill>
                <a:latin typeface="Arial Unicode MS" pitchFamily="34" charset="-122"/>
                <a:ea typeface="Arial Unicode MS" pitchFamily="34" charset="-122"/>
                <a:cs typeface="Arial Unicode MS" pitchFamily="34" charset="-122"/>
              </a:rPr>
              <a:t>BESIII </a:t>
            </a:r>
            <a:r>
              <a:rPr lang="en-US" altLang="zh-CN" sz="4000" dirty="0" smtClean="0">
                <a:solidFill>
                  <a:srgbClr val="660066"/>
                </a:solidFill>
                <a:latin typeface="Arial Unicode MS" pitchFamily="34" charset="-122"/>
                <a:ea typeface="Arial Unicode MS" pitchFamily="34" charset="-122"/>
                <a:cs typeface="Arial Unicode MS" pitchFamily="34" charset="-122"/>
              </a:rPr>
              <a:t>detector</a:t>
            </a:r>
            <a:endParaRPr lang="en-US" altLang="zh-CN" sz="4000" dirty="0">
              <a:solidFill>
                <a:srgbClr val="660066"/>
              </a:solidFill>
              <a:latin typeface="Arial Unicode MS" pitchFamily="34" charset="-122"/>
              <a:ea typeface="Arial Unicode MS" pitchFamily="34" charset="-122"/>
              <a:cs typeface="Arial Unicode MS" pitchFamily="34" charset="-122"/>
            </a:endParaRPr>
          </a:p>
        </p:txBody>
      </p:sp>
      <p:sp>
        <p:nvSpPr>
          <p:cNvPr id="215044" name="Rectangle 5"/>
          <p:cNvSpPr>
            <a:spLocks noChangeArrowheads="1"/>
          </p:cNvSpPr>
          <p:nvPr/>
        </p:nvSpPr>
        <p:spPr bwMode="auto">
          <a:xfrm>
            <a:off x="1633904" y="3976688"/>
            <a:ext cx="9612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endParaRPr lang="zh-CN" altLang="zh-CN" sz="3200" b="1">
              <a:solidFill>
                <a:srgbClr val="FF3300"/>
              </a:solidFill>
              <a:latin typeface="Comic Sans MS" pitchFamily="66" charset="0"/>
              <a:ea typeface="宋体" charset="-122"/>
            </a:endParaRPr>
          </a:p>
        </p:txBody>
      </p:sp>
      <p:sp>
        <p:nvSpPr>
          <p:cNvPr id="215045" name="Rectangle 6"/>
          <p:cNvSpPr>
            <a:spLocks noChangeArrowheads="1"/>
          </p:cNvSpPr>
          <p:nvPr/>
        </p:nvSpPr>
        <p:spPr bwMode="auto">
          <a:xfrm>
            <a:off x="52754" y="4038600"/>
            <a:ext cx="230944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r>
              <a:rPr lang="en-GB" altLang="zh-CN" sz="2400" dirty="0">
                <a:solidFill>
                  <a:srgbClr val="0000FF"/>
                </a:solidFill>
                <a:latin typeface="Arial Unicode MS" pitchFamily="34" charset="-122"/>
                <a:ea typeface="Arial Unicode MS" pitchFamily="34" charset="-122"/>
                <a:cs typeface="Arial Unicode MS" pitchFamily="34" charset="-122"/>
              </a:rPr>
              <a:t>Be beam pipe</a:t>
            </a:r>
            <a:endParaRPr lang="en-US" altLang="zh-CN" sz="2400" dirty="0">
              <a:solidFill>
                <a:srgbClr val="0000FF"/>
              </a:solidFill>
              <a:latin typeface="Arial Unicode MS" pitchFamily="34" charset="-122"/>
              <a:ea typeface="Arial Unicode MS" pitchFamily="34" charset="-122"/>
              <a:cs typeface="Arial Unicode MS" pitchFamily="34" charset="-122"/>
            </a:endParaRPr>
          </a:p>
        </p:txBody>
      </p:sp>
      <p:sp>
        <p:nvSpPr>
          <p:cNvPr id="215046" name="Rectangle 7"/>
          <p:cNvSpPr>
            <a:spLocks noChangeArrowheads="1"/>
          </p:cNvSpPr>
          <p:nvPr/>
        </p:nvSpPr>
        <p:spPr bwMode="auto">
          <a:xfrm>
            <a:off x="7391400" y="547687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r>
              <a:rPr lang="en-US" altLang="zh-CN" sz="3200" b="1">
                <a:solidFill>
                  <a:srgbClr val="0000FF"/>
                </a:solidFill>
                <a:latin typeface="Comic Sans MS" pitchFamily="66" charset="0"/>
                <a:ea typeface="宋体" charset="-122"/>
              </a:rPr>
              <a:t>  </a:t>
            </a:r>
            <a:r>
              <a:rPr lang="en-US" altLang="zh-CN" sz="2800" b="1">
                <a:solidFill>
                  <a:srgbClr val="0000FF"/>
                </a:solidFill>
                <a:latin typeface="Comic Sans MS" pitchFamily="66" charset="0"/>
                <a:ea typeface="宋体" charset="-122"/>
              </a:rPr>
              <a:t> </a:t>
            </a:r>
          </a:p>
        </p:txBody>
      </p:sp>
      <p:sp>
        <p:nvSpPr>
          <p:cNvPr id="215047" name="Rectangle 8"/>
          <p:cNvSpPr>
            <a:spLocks noChangeArrowheads="1"/>
          </p:cNvSpPr>
          <p:nvPr/>
        </p:nvSpPr>
        <p:spPr bwMode="auto">
          <a:xfrm>
            <a:off x="4040066" y="1311275"/>
            <a:ext cx="274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r>
              <a:rPr lang="en-US" altLang="zh-CN" sz="2800" b="1" dirty="0">
                <a:solidFill>
                  <a:srgbClr val="0000FF"/>
                </a:solidFill>
                <a:latin typeface="Comic Sans MS" pitchFamily="66" charset="0"/>
                <a:ea typeface="宋体" charset="-122"/>
              </a:rPr>
              <a:t> </a:t>
            </a:r>
            <a:r>
              <a:rPr lang="en-US" altLang="zh-CN" sz="2800" b="1" dirty="0">
                <a:solidFill>
                  <a:srgbClr val="808080"/>
                </a:solidFill>
                <a:latin typeface="Comic Sans MS" pitchFamily="66" charset="0"/>
                <a:ea typeface="宋体" charset="-122"/>
              </a:rPr>
              <a:t> </a:t>
            </a:r>
            <a:r>
              <a:rPr lang="en-US" altLang="zh-CN" sz="2400" b="1" dirty="0">
                <a:solidFill>
                  <a:srgbClr val="000000"/>
                </a:solidFill>
                <a:latin typeface="Arial Unicode MS" pitchFamily="34" charset="-122"/>
                <a:ea typeface="Arial Unicode MS" pitchFamily="34" charset="-122"/>
                <a:cs typeface="Arial Unicode MS" pitchFamily="34" charset="-122"/>
              </a:rPr>
              <a:t>SC magnet,</a:t>
            </a:r>
            <a:r>
              <a:rPr lang="en-US" altLang="zh-CN" sz="2400" b="1" dirty="0">
                <a:solidFill>
                  <a:srgbClr val="808080"/>
                </a:solidFill>
                <a:latin typeface="Arial Unicode MS" pitchFamily="34" charset="-122"/>
                <a:ea typeface="Arial Unicode MS" pitchFamily="34" charset="-122"/>
                <a:cs typeface="Arial Unicode MS" pitchFamily="34" charset="-122"/>
              </a:rPr>
              <a:t> </a:t>
            </a:r>
            <a:r>
              <a:rPr lang="en-US" altLang="zh-CN" sz="2400" b="1" dirty="0">
                <a:solidFill>
                  <a:srgbClr val="0000FF"/>
                </a:solidFill>
                <a:latin typeface="Arial Unicode MS" pitchFamily="34" charset="-122"/>
                <a:ea typeface="Arial Unicode MS" pitchFamily="34" charset="-122"/>
                <a:cs typeface="Arial Unicode MS" pitchFamily="34" charset="-122"/>
              </a:rPr>
              <a:t>1T</a:t>
            </a:r>
          </a:p>
        </p:txBody>
      </p:sp>
      <p:sp>
        <p:nvSpPr>
          <p:cNvPr id="215048" name="Rectangle 9"/>
          <p:cNvSpPr>
            <a:spLocks noChangeArrowheads="1"/>
          </p:cNvSpPr>
          <p:nvPr/>
        </p:nvSpPr>
        <p:spPr bwMode="auto">
          <a:xfrm>
            <a:off x="381000" y="15240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r>
              <a:rPr lang="en-US" altLang="zh-CN" sz="2400" dirty="0">
                <a:solidFill>
                  <a:srgbClr val="000000"/>
                </a:solidFill>
                <a:latin typeface="Arial Unicode MS" pitchFamily="34" charset="-122"/>
                <a:ea typeface="Arial Unicode MS" pitchFamily="34" charset="-122"/>
                <a:cs typeface="Arial Unicode MS" pitchFamily="34" charset="-122"/>
              </a:rPr>
              <a:t>Magnet </a:t>
            </a:r>
            <a:r>
              <a:rPr lang="en-US" altLang="zh-CN" sz="2400" dirty="0" smtClean="0">
                <a:solidFill>
                  <a:srgbClr val="000000"/>
                </a:solidFill>
                <a:latin typeface="Arial Unicode MS" pitchFamily="34" charset="-122"/>
                <a:ea typeface="Arial Unicode MS" pitchFamily="34" charset="-122"/>
                <a:cs typeface="Arial Unicode MS" pitchFamily="34" charset="-122"/>
              </a:rPr>
              <a:t>yoke</a:t>
            </a:r>
            <a:endParaRPr lang="en-US" altLang="zh-CN" sz="2800" b="1" dirty="0">
              <a:solidFill>
                <a:srgbClr val="0000FF"/>
              </a:solidFill>
              <a:latin typeface="Comic Sans MS" pitchFamily="66" charset="0"/>
              <a:ea typeface="宋体" charset="-122"/>
            </a:endParaRPr>
          </a:p>
        </p:txBody>
      </p:sp>
      <p:sp>
        <p:nvSpPr>
          <p:cNvPr id="215049" name="Line 10"/>
          <p:cNvSpPr>
            <a:spLocks noChangeShapeType="1"/>
          </p:cNvSpPr>
          <p:nvPr/>
        </p:nvSpPr>
        <p:spPr bwMode="auto">
          <a:xfrm>
            <a:off x="1729154" y="2057400"/>
            <a:ext cx="1295400" cy="914400"/>
          </a:xfrm>
          <a:prstGeom prst="line">
            <a:avLst/>
          </a:prstGeom>
          <a:noFill/>
          <a:ln w="31750">
            <a:solidFill>
              <a:srgbClr val="008000"/>
            </a:solidFill>
            <a:round/>
            <a:headEnd/>
            <a:tailEnd type="triangle" w="med" len="lg"/>
          </a:ln>
          <a:extLst>
            <a:ext uri="{909E8E84-426E-40DD-AFC4-6F175D3DCCD1}">
              <a14:hiddenFill xmlns:a14="http://schemas.microsoft.com/office/drawing/2010/main">
                <a:noFill/>
              </a14:hiddenFill>
            </a:ext>
          </a:extLst>
        </p:spPr>
        <p:txBody>
          <a:bodyPr wrap="none"/>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50" name="Rectangle 11"/>
          <p:cNvSpPr>
            <a:spLocks noChangeArrowheads="1"/>
          </p:cNvSpPr>
          <p:nvPr/>
        </p:nvSpPr>
        <p:spPr bwMode="auto">
          <a:xfrm>
            <a:off x="914400" y="51054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endParaRPr lang="zh-CN" altLang="zh-CN" sz="3200" b="1">
              <a:solidFill>
                <a:srgbClr val="808080"/>
              </a:solidFill>
              <a:latin typeface="Comic Sans MS" pitchFamily="66" charset="0"/>
              <a:ea typeface="宋体" charset="-122"/>
            </a:endParaRPr>
          </a:p>
        </p:txBody>
      </p:sp>
      <p:sp>
        <p:nvSpPr>
          <p:cNvPr id="215051" name="Line 13"/>
          <p:cNvSpPr>
            <a:spLocks noChangeShapeType="1"/>
          </p:cNvSpPr>
          <p:nvPr/>
        </p:nvSpPr>
        <p:spPr bwMode="auto">
          <a:xfrm flipV="1">
            <a:off x="4495800" y="1905000"/>
            <a:ext cx="914400" cy="1295400"/>
          </a:xfrm>
          <a:prstGeom prst="line">
            <a:avLst/>
          </a:prstGeom>
          <a:noFill/>
          <a:ln w="38100">
            <a:solidFill>
              <a:srgbClr val="008000"/>
            </a:solidFill>
            <a:round/>
            <a:headEnd type="triangle" w="med" len="lg"/>
            <a:tailEnd type="none" w="med" len="lg"/>
          </a:ln>
          <a:extLst>
            <a:ext uri="{909E8E84-426E-40DD-AFC4-6F175D3DCCD1}">
              <a14:hiddenFill xmlns:a14="http://schemas.microsoft.com/office/drawing/2010/main">
                <a:noFill/>
              </a14:hiddenFill>
            </a:ext>
          </a:extLst>
        </p:spPr>
        <p:txBody>
          <a:bodyPr wrap="none"/>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52" name="Rectangle 14"/>
          <p:cNvSpPr>
            <a:spLocks noChangeArrowheads="1"/>
          </p:cNvSpPr>
          <p:nvPr/>
        </p:nvSpPr>
        <p:spPr bwMode="auto">
          <a:xfrm>
            <a:off x="52754" y="4797425"/>
            <a:ext cx="2286000" cy="8636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r>
              <a:rPr lang="en-US" altLang="zh-CN" sz="2800" dirty="0">
                <a:solidFill>
                  <a:srgbClr val="CC0000"/>
                </a:solidFill>
                <a:latin typeface="Arial Unicode MS" pitchFamily="34" charset="-122"/>
                <a:ea typeface="Arial Unicode MS" pitchFamily="34" charset="-122"/>
                <a:cs typeface="Arial Unicode MS" pitchFamily="34" charset="-122"/>
              </a:rPr>
              <a:t>  </a:t>
            </a:r>
            <a:r>
              <a:rPr lang="en-US" altLang="zh-CN" sz="2000" dirty="0">
                <a:solidFill>
                  <a:srgbClr val="0000FF"/>
                </a:solidFill>
                <a:latin typeface="Arial Unicode MS" pitchFamily="34" charset="-122"/>
                <a:ea typeface="Arial Unicode MS" pitchFamily="34" charset="-122"/>
                <a:cs typeface="Arial Unicode MS" pitchFamily="34" charset="-122"/>
              </a:rPr>
              <a:t>MDC, 130 </a:t>
            </a:r>
            <a:r>
              <a:rPr lang="en-US" altLang="zh-CN" sz="2000" dirty="0">
                <a:solidFill>
                  <a:srgbClr val="0000FF"/>
                </a:solidFill>
                <a:latin typeface="Arial Unicode MS" pitchFamily="34" charset="-122"/>
                <a:ea typeface="Arial Unicode MS" pitchFamily="34" charset="-122"/>
                <a:cs typeface="Arial Unicode MS" pitchFamily="34" charset="-122"/>
                <a:sym typeface="Symbol" pitchFamily="18" charset="2"/>
              </a:rPr>
              <a:t></a:t>
            </a:r>
            <a:r>
              <a:rPr lang="en-US" altLang="zh-CN" sz="2000" dirty="0">
                <a:solidFill>
                  <a:srgbClr val="0000FF"/>
                </a:solidFill>
                <a:latin typeface="Arial Unicode MS" pitchFamily="34" charset="-122"/>
                <a:ea typeface="Arial Unicode MS" pitchFamily="34" charset="-122"/>
                <a:cs typeface="Arial Unicode MS" pitchFamily="34" charset="-122"/>
              </a:rPr>
              <a:t>m </a:t>
            </a:r>
          </a:p>
          <a:p>
            <a:pPr marL="342900" indent="-342900" algn="ctr">
              <a:lnSpc>
                <a:spcPct val="90000"/>
              </a:lnSpc>
              <a:spcBef>
                <a:spcPct val="20000"/>
              </a:spcBef>
              <a:buClr>
                <a:srgbClr val="3333CC"/>
              </a:buClr>
              <a:buSzPct val="80000"/>
              <a:buFont typeface="Wingdings" pitchFamily="2" charset="2"/>
              <a:buNone/>
            </a:pPr>
            <a:r>
              <a:rPr lang="en-US" altLang="zh-CN" sz="2000" dirty="0">
                <a:solidFill>
                  <a:srgbClr val="0000FF"/>
                </a:solidFill>
                <a:latin typeface="Arial Unicode MS" pitchFamily="34" charset="-122"/>
                <a:ea typeface="Arial Unicode MS" pitchFamily="34" charset="-122"/>
                <a:cs typeface="Arial Unicode MS" pitchFamily="34" charset="-122"/>
              </a:rPr>
              <a:t>0.5% at 1 </a:t>
            </a:r>
            <a:r>
              <a:rPr lang="en-US" altLang="zh-CN" sz="2000" dirty="0" err="1">
                <a:solidFill>
                  <a:srgbClr val="0000FF"/>
                </a:solidFill>
                <a:latin typeface="Arial Unicode MS" pitchFamily="34" charset="-122"/>
                <a:ea typeface="Arial Unicode MS" pitchFamily="34" charset="-122"/>
                <a:cs typeface="Arial Unicode MS" pitchFamily="34" charset="-122"/>
              </a:rPr>
              <a:t>GeV</a:t>
            </a:r>
            <a:r>
              <a:rPr lang="en-US" altLang="zh-CN" sz="2000" dirty="0">
                <a:solidFill>
                  <a:srgbClr val="0000FF"/>
                </a:solidFill>
                <a:latin typeface="Arial Unicode MS" pitchFamily="34" charset="-122"/>
                <a:ea typeface="Arial Unicode MS" pitchFamily="34" charset="-122"/>
                <a:cs typeface="Arial Unicode MS" pitchFamily="34" charset="-122"/>
              </a:rPr>
              <a:t>/c</a:t>
            </a:r>
          </a:p>
        </p:txBody>
      </p:sp>
      <p:sp>
        <p:nvSpPr>
          <p:cNvPr id="215053" name="Rectangle 15"/>
          <p:cNvSpPr>
            <a:spLocks noChangeArrowheads="1"/>
          </p:cNvSpPr>
          <p:nvPr/>
        </p:nvSpPr>
        <p:spPr bwMode="auto">
          <a:xfrm>
            <a:off x="2114550" y="6092825"/>
            <a:ext cx="54483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r>
              <a:rPr lang="en-US" altLang="zh-CN" sz="2000" dirty="0">
                <a:solidFill>
                  <a:srgbClr val="0000FF"/>
                </a:solidFill>
                <a:latin typeface="Arial Unicode MS" pitchFamily="34" charset="-122"/>
                <a:ea typeface="Arial Unicode MS" pitchFamily="34" charset="-122"/>
                <a:cs typeface="Arial Unicode MS" pitchFamily="34" charset="-122"/>
              </a:rPr>
              <a:t>  </a:t>
            </a:r>
            <a:r>
              <a:rPr lang="en-GB" altLang="zh-CN" sz="2400" dirty="0" err="1">
                <a:solidFill>
                  <a:srgbClr val="0000FF"/>
                </a:solidFill>
                <a:latin typeface="Arial Unicode MS" pitchFamily="34" charset="-122"/>
                <a:ea typeface="Arial Unicode MS" pitchFamily="34" charset="-122"/>
                <a:cs typeface="Arial Unicode MS" pitchFamily="34" charset="-122"/>
              </a:rPr>
              <a:t>CsI</a:t>
            </a:r>
            <a:r>
              <a:rPr lang="en-GB" altLang="zh-CN" sz="2400" dirty="0">
                <a:solidFill>
                  <a:srgbClr val="0000FF"/>
                </a:solidFill>
                <a:latin typeface="Arial Unicode MS" pitchFamily="34" charset="-122"/>
                <a:ea typeface="Arial Unicode MS" pitchFamily="34" charset="-122"/>
                <a:cs typeface="Arial Unicode MS" pitchFamily="34" charset="-122"/>
              </a:rPr>
              <a:t>(</a:t>
            </a:r>
            <a:r>
              <a:rPr lang="en-GB" altLang="zh-CN" sz="2400" dirty="0" err="1">
                <a:solidFill>
                  <a:srgbClr val="0000FF"/>
                </a:solidFill>
                <a:latin typeface="Arial Unicode MS" pitchFamily="34" charset="-122"/>
                <a:ea typeface="Arial Unicode MS" pitchFamily="34" charset="-122"/>
                <a:cs typeface="Arial Unicode MS" pitchFamily="34" charset="-122"/>
              </a:rPr>
              <a:t>Tl</a:t>
            </a:r>
            <a:r>
              <a:rPr lang="en-GB" altLang="zh-CN" sz="2400" dirty="0">
                <a:solidFill>
                  <a:srgbClr val="0000FF"/>
                </a:solidFill>
                <a:latin typeface="Arial Unicode MS" pitchFamily="34" charset="-122"/>
                <a:ea typeface="Arial Unicode MS" pitchFamily="34" charset="-122"/>
                <a:cs typeface="Arial Unicode MS" pitchFamily="34" charset="-122"/>
              </a:rPr>
              <a:t>) calorimeter, 2.5% @ 1</a:t>
            </a:r>
            <a:r>
              <a:rPr lang="zh-CN" altLang="en-GB" sz="2400" dirty="0">
                <a:solidFill>
                  <a:srgbClr val="0000FF"/>
                </a:solidFill>
                <a:latin typeface="Arial Unicode MS" pitchFamily="34" charset="-122"/>
                <a:ea typeface="Arial Unicode MS" pitchFamily="34" charset="-122"/>
                <a:cs typeface="Arial Unicode MS" pitchFamily="34" charset="-122"/>
              </a:rPr>
              <a:t> </a:t>
            </a:r>
            <a:r>
              <a:rPr lang="en-GB" altLang="zh-CN" sz="2400" dirty="0" err="1">
                <a:solidFill>
                  <a:srgbClr val="0000FF"/>
                </a:solidFill>
                <a:latin typeface="Arial Unicode MS" pitchFamily="34" charset="-122"/>
                <a:ea typeface="Arial Unicode MS" pitchFamily="34" charset="-122"/>
                <a:cs typeface="Arial Unicode MS" pitchFamily="34" charset="-122"/>
              </a:rPr>
              <a:t>GeV</a:t>
            </a:r>
            <a:endParaRPr lang="en-US" altLang="zh-CN" sz="2400" dirty="0">
              <a:solidFill>
                <a:srgbClr val="0000FF"/>
              </a:solidFill>
              <a:latin typeface="Arial Unicode MS" pitchFamily="34" charset="-122"/>
              <a:ea typeface="Arial Unicode MS" pitchFamily="34" charset="-122"/>
              <a:cs typeface="Arial Unicode MS" pitchFamily="34" charset="-122"/>
            </a:endParaRPr>
          </a:p>
        </p:txBody>
      </p:sp>
      <p:sp>
        <p:nvSpPr>
          <p:cNvPr id="215054" name="Line 16"/>
          <p:cNvSpPr>
            <a:spLocks noChangeShapeType="1"/>
          </p:cNvSpPr>
          <p:nvPr/>
        </p:nvSpPr>
        <p:spPr bwMode="auto">
          <a:xfrm flipV="1">
            <a:off x="4495800" y="4419600"/>
            <a:ext cx="76200" cy="1524000"/>
          </a:xfrm>
          <a:prstGeom prst="line">
            <a:avLst/>
          </a:prstGeom>
          <a:noFill/>
          <a:ln w="317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55" name="Rectangle 17"/>
          <p:cNvSpPr>
            <a:spLocks noChangeArrowheads="1"/>
          </p:cNvSpPr>
          <p:nvPr/>
        </p:nvSpPr>
        <p:spPr bwMode="auto">
          <a:xfrm>
            <a:off x="299120" y="306896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r>
              <a:rPr lang="en-GB" altLang="zh-CN" sz="2400" dirty="0">
                <a:solidFill>
                  <a:srgbClr val="000000"/>
                </a:solidFill>
                <a:latin typeface="Arial Unicode MS" pitchFamily="34" charset="-122"/>
                <a:ea typeface="Arial Unicode MS" pitchFamily="34" charset="-122"/>
                <a:cs typeface="Arial Unicode MS" pitchFamily="34" charset="-122"/>
              </a:rPr>
              <a:t>TOF, </a:t>
            </a:r>
            <a:r>
              <a:rPr lang="en-GB" altLang="zh-CN" sz="2400" dirty="0">
                <a:solidFill>
                  <a:srgbClr val="0000FF"/>
                </a:solidFill>
                <a:latin typeface="Arial Unicode MS" pitchFamily="34" charset="-122"/>
                <a:ea typeface="Arial Unicode MS" pitchFamily="34" charset="-122"/>
                <a:cs typeface="Arial Unicode MS" pitchFamily="34" charset="-122"/>
              </a:rPr>
              <a:t>90ps</a:t>
            </a:r>
            <a:r>
              <a:rPr lang="en-GB" altLang="zh-CN" sz="2400" b="1" dirty="0">
                <a:solidFill>
                  <a:srgbClr val="0000FF"/>
                </a:solidFill>
                <a:latin typeface="Comic Sans MS" pitchFamily="66" charset="0"/>
                <a:ea typeface="宋体" charset="-122"/>
              </a:rPr>
              <a:t> </a:t>
            </a:r>
            <a:r>
              <a:rPr lang="en-US" altLang="zh-CN" sz="2400" b="1" dirty="0">
                <a:solidFill>
                  <a:srgbClr val="000000"/>
                </a:solidFill>
                <a:latin typeface="Comic Sans MS" pitchFamily="66" charset="0"/>
                <a:ea typeface="宋体" charset="-122"/>
              </a:rPr>
              <a:t> </a:t>
            </a:r>
          </a:p>
        </p:txBody>
      </p:sp>
      <p:sp>
        <p:nvSpPr>
          <p:cNvPr id="215056" name="Rectangle 18"/>
          <p:cNvSpPr>
            <a:spLocks noChangeArrowheads="1"/>
          </p:cNvSpPr>
          <p:nvPr/>
        </p:nvSpPr>
        <p:spPr bwMode="auto">
          <a:xfrm>
            <a:off x="2133600" y="5943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rgbClr val="3333CC"/>
              </a:buClr>
              <a:buSzPct val="80000"/>
              <a:buFont typeface="Wingdings" pitchFamily="2" charset="2"/>
              <a:buNone/>
            </a:pPr>
            <a:endParaRPr lang="zh-CN" altLang="zh-CN" sz="3200" b="1">
              <a:solidFill>
                <a:srgbClr val="0000FF"/>
              </a:solidFill>
              <a:latin typeface="Comic Sans MS" pitchFamily="66" charset="0"/>
              <a:ea typeface="宋体" charset="-122"/>
            </a:endParaRPr>
          </a:p>
        </p:txBody>
      </p:sp>
      <p:sp>
        <p:nvSpPr>
          <p:cNvPr id="215057" name="Line 19"/>
          <p:cNvSpPr>
            <a:spLocks noChangeShapeType="1"/>
          </p:cNvSpPr>
          <p:nvPr/>
        </p:nvSpPr>
        <p:spPr bwMode="auto">
          <a:xfrm flipV="1">
            <a:off x="7620000" y="2895600"/>
            <a:ext cx="38100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58" name="Line 20"/>
          <p:cNvSpPr>
            <a:spLocks noChangeShapeType="1"/>
          </p:cNvSpPr>
          <p:nvPr/>
        </p:nvSpPr>
        <p:spPr bwMode="auto">
          <a:xfrm>
            <a:off x="3581400" y="3810000"/>
            <a:ext cx="76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59" name="Line 21"/>
          <p:cNvSpPr>
            <a:spLocks noChangeShapeType="1"/>
          </p:cNvSpPr>
          <p:nvPr/>
        </p:nvSpPr>
        <p:spPr bwMode="auto">
          <a:xfrm>
            <a:off x="3581400" y="3810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60" name="Line 22"/>
          <p:cNvSpPr>
            <a:spLocks noChangeShapeType="1"/>
          </p:cNvSpPr>
          <p:nvPr/>
        </p:nvSpPr>
        <p:spPr bwMode="auto">
          <a:xfrm>
            <a:off x="1752600" y="2057400"/>
            <a:ext cx="1905000" cy="838200"/>
          </a:xfrm>
          <a:prstGeom prst="line">
            <a:avLst/>
          </a:prstGeom>
          <a:noFill/>
          <a:ln w="317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62" name="Line 24"/>
          <p:cNvSpPr>
            <a:spLocks noChangeShapeType="1"/>
          </p:cNvSpPr>
          <p:nvPr/>
        </p:nvSpPr>
        <p:spPr bwMode="auto">
          <a:xfrm>
            <a:off x="2051722" y="3284984"/>
            <a:ext cx="1758280" cy="144016"/>
          </a:xfrm>
          <a:prstGeom prst="line">
            <a:avLst/>
          </a:prstGeom>
          <a:noFill/>
          <a:ln w="317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63" name="Line 25"/>
          <p:cNvSpPr>
            <a:spLocks noChangeShapeType="1"/>
          </p:cNvSpPr>
          <p:nvPr/>
        </p:nvSpPr>
        <p:spPr bwMode="auto">
          <a:xfrm flipV="1">
            <a:off x="4495800" y="4343400"/>
            <a:ext cx="609600" cy="1524000"/>
          </a:xfrm>
          <a:prstGeom prst="line">
            <a:avLst/>
          </a:prstGeom>
          <a:noFill/>
          <a:ln w="317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64" name="Line 26"/>
          <p:cNvSpPr>
            <a:spLocks noChangeShapeType="1"/>
          </p:cNvSpPr>
          <p:nvPr/>
        </p:nvSpPr>
        <p:spPr bwMode="auto">
          <a:xfrm>
            <a:off x="2051722" y="3284984"/>
            <a:ext cx="1682080" cy="601216"/>
          </a:xfrm>
          <a:prstGeom prst="line">
            <a:avLst/>
          </a:prstGeom>
          <a:noFill/>
          <a:ln w="317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65" name="Line 27"/>
          <p:cNvSpPr>
            <a:spLocks noChangeShapeType="1"/>
          </p:cNvSpPr>
          <p:nvPr/>
        </p:nvSpPr>
        <p:spPr bwMode="auto">
          <a:xfrm flipV="1">
            <a:off x="2286000" y="3886200"/>
            <a:ext cx="1981200" cy="304800"/>
          </a:xfrm>
          <a:prstGeom prst="line">
            <a:avLst/>
          </a:prstGeom>
          <a:noFill/>
          <a:ln w="317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66" name="Rectangle 28"/>
          <p:cNvSpPr>
            <a:spLocks noChangeArrowheads="1"/>
          </p:cNvSpPr>
          <p:nvPr/>
        </p:nvSpPr>
        <p:spPr bwMode="auto">
          <a:xfrm>
            <a:off x="7531027" y="1981200"/>
            <a:ext cx="94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20000"/>
              </a:spcBef>
            </a:pPr>
            <a:r>
              <a:rPr lang="en-US" altLang="zh-CN" sz="2800">
                <a:solidFill>
                  <a:srgbClr val="000000"/>
                </a:solidFill>
                <a:latin typeface="Arial Unicode MS" pitchFamily="34" charset="-122"/>
                <a:ea typeface="Arial Unicode MS" pitchFamily="34" charset="-122"/>
                <a:cs typeface="Arial Unicode MS" pitchFamily="34" charset="-122"/>
              </a:rPr>
              <a:t>RPC</a:t>
            </a:r>
          </a:p>
        </p:txBody>
      </p:sp>
      <p:sp>
        <p:nvSpPr>
          <p:cNvPr id="215067" name="Line 29"/>
          <p:cNvSpPr>
            <a:spLocks noChangeShapeType="1"/>
          </p:cNvSpPr>
          <p:nvPr/>
        </p:nvSpPr>
        <p:spPr bwMode="auto">
          <a:xfrm flipH="1">
            <a:off x="5029200" y="2286000"/>
            <a:ext cx="2438400" cy="762000"/>
          </a:xfrm>
          <a:prstGeom prst="line">
            <a:avLst/>
          </a:prstGeom>
          <a:noFill/>
          <a:ln w="254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68" name="Line 30"/>
          <p:cNvSpPr>
            <a:spLocks noChangeShapeType="1"/>
          </p:cNvSpPr>
          <p:nvPr/>
        </p:nvSpPr>
        <p:spPr bwMode="auto">
          <a:xfrm flipH="1">
            <a:off x="6324600" y="2362200"/>
            <a:ext cx="1219200" cy="762000"/>
          </a:xfrm>
          <a:prstGeom prst="line">
            <a:avLst/>
          </a:prstGeom>
          <a:noFill/>
          <a:ln w="3175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215069" name="Rectangle 31"/>
          <p:cNvSpPr>
            <a:spLocks noChangeArrowheads="1"/>
          </p:cNvSpPr>
          <p:nvPr/>
        </p:nvSpPr>
        <p:spPr bwMode="auto">
          <a:xfrm>
            <a:off x="5868144" y="5013358"/>
            <a:ext cx="3091218" cy="10156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altLang="zh-CN" sz="2000" dirty="0">
                <a:solidFill>
                  <a:srgbClr val="333300"/>
                </a:solidFill>
                <a:latin typeface="Arial Unicode MS" pitchFamily="34" charset="-122"/>
                <a:ea typeface="Arial Unicode MS" pitchFamily="34" charset="-122"/>
                <a:cs typeface="Arial Unicode MS" pitchFamily="34" charset="-122"/>
              </a:rPr>
              <a:t>Total weight 730 ton, ~40,000 readout </a:t>
            </a:r>
            <a:r>
              <a:rPr lang="en-US" altLang="zh-CN" sz="2000" dirty="0" err="1">
                <a:solidFill>
                  <a:srgbClr val="333300"/>
                </a:solidFill>
                <a:latin typeface="Arial Unicode MS" pitchFamily="34" charset="-122"/>
                <a:ea typeface="Arial Unicode MS" pitchFamily="34" charset="-122"/>
                <a:cs typeface="Arial Unicode MS" pitchFamily="34" charset="-122"/>
              </a:rPr>
              <a:t>chnls</a:t>
            </a:r>
            <a:r>
              <a:rPr lang="en-US" altLang="zh-CN" sz="2000" dirty="0">
                <a:solidFill>
                  <a:srgbClr val="333300"/>
                </a:solidFill>
                <a:latin typeface="Arial Unicode MS" pitchFamily="34" charset="-122"/>
                <a:ea typeface="Arial Unicode MS" pitchFamily="34" charset="-122"/>
                <a:cs typeface="Arial Unicode MS" pitchFamily="34" charset="-122"/>
              </a:rPr>
              <a:t>, Data rate: 5kHz, 50Mb/s</a:t>
            </a:r>
          </a:p>
        </p:txBody>
      </p:sp>
      <p:pic>
        <p:nvPicPr>
          <p:cNvPr id="31" name="Picture 2" descr="C:\Documents and Settings\songweimin\桌面\BES3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69" y="6694"/>
            <a:ext cx="1398131" cy="613993"/>
          </a:xfrm>
          <a:prstGeom prst="rect">
            <a:avLst/>
          </a:prstGeom>
          <a:noFill/>
          <a:extLst>
            <a:ext uri="{909E8E84-426E-40DD-AFC4-6F175D3DCCD1}">
              <a14:hiddenFill xmlns:a14="http://schemas.microsoft.com/office/drawing/2010/main">
                <a:solidFill>
                  <a:srgbClr val="FFFFFF"/>
                </a:solidFill>
              </a14:hiddenFill>
            </a:ext>
          </a:extLst>
        </p:spPr>
      </p:pic>
      <p:pic>
        <p:nvPicPr>
          <p:cNvPr id="517215" name="Picture 95" descr="C:\Users\user\Desktop\xinsrc_05201052511031402214765.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05" b="97980" l="4810" r="89367">
                        <a14:backgroundMark x1="16203" y1="18350" x2="16203" y2="18350"/>
                        <a14:backgroundMark x1="16962" y1="48148" x2="16962" y2="48148"/>
                        <a14:backgroundMark x1="19747" y1="62795" x2="19747" y2="62795"/>
                        <a14:backgroundMark x1="19747" y1="74242" x2="19747" y2="76768"/>
                        <a14:backgroundMark x1="14177" y1="84007" x2="14177" y2="84007"/>
                        <a14:backgroundMark x1="72911" y1="79125" x2="72911" y2="79125"/>
                        <a14:backgroundMark x1="73924" y1="67003" x2="73924" y2="67003"/>
                        <a14:backgroundMark x1="73924" y1="56061" x2="73924" y2="56061"/>
                        <a14:backgroundMark x1="75696" y1="47475" x2="75696" y2="47475"/>
                        <a14:backgroundMark x1="83038" y1="32323" x2="83038" y2="32323"/>
                        <a14:backgroundMark x1="83038" y1="17677" x2="83038" y2="17677"/>
                        <a14:backgroundMark x1="83038" y1="17677" x2="83038" y2="17677"/>
                        <a14:backgroundMark x1="74684" y1="15825" x2="74684" y2="15825"/>
                        <a14:backgroundMark x1="69114" y1="10943" x2="69114" y2="10943"/>
                        <a14:backgroundMark x1="33418" y1="10943" x2="33418" y2="10943"/>
                        <a14:backgroundMark x1="18987" y1="36027" x2="18987" y2="36027"/>
                        <a14:backgroundMark x1="16203" y1="21380" x2="16203" y2="21380"/>
                        <a14:backgroundMark x1="18987" y1="19529" x2="18987" y2="19529"/>
                        <a14:backgroundMark x1="19747" y1="18855" x2="19747" y2="18855"/>
                        <a14:backgroundMark x1="20759" y1="17172" x2="20759" y2="17172"/>
                        <a14:backgroundMark x1="38228" y1="31650" x2="38228" y2="31650"/>
                        <a14:backgroundMark x1="37215" y1="37710" x2="37215" y2="37710"/>
                        <a14:backgroundMark x1="68354" y1="35354" x2="68354" y2="35354"/>
                        <a14:backgroundMark x1="73924" y1="90067" x2="73924" y2="90067"/>
                      </a14:backgroundRemoval>
                    </a14:imgEffect>
                  </a14:imgLayer>
                </a14:imgProps>
              </a:ext>
              <a:ext uri="{28A0092B-C50C-407E-A947-70E740481C1C}">
                <a14:useLocalDpi xmlns:a14="http://schemas.microsoft.com/office/drawing/2010/main" val="0"/>
              </a:ext>
            </a:extLst>
          </a:blip>
          <a:srcRect/>
          <a:stretch>
            <a:fillRect/>
          </a:stretch>
        </p:blipFill>
        <p:spPr bwMode="auto">
          <a:xfrm>
            <a:off x="3424181" y="4365104"/>
            <a:ext cx="931795" cy="1401380"/>
          </a:xfrm>
          <a:prstGeom prst="rect">
            <a:avLst/>
          </a:prstGeom>
          <a:noFill/>
          <a:extLst>
            <a:ext uri="{909E8E84-426E-40DD-AFC4-6F175D3DCCD1}">
              <a14:hiddenFill xmlns:a14="http://schemas.microsoft.com/office/drawing/2010/main">
                <a:solidFill>
                  <a:srgbClr val="FFFFFF"/>
                </a:solidFill>
              </a14:hiddenFill>
            </a:ext>
          </a:extLst>
        </p:spPr>
      </p:pic>
      <p:sp>
        <p:nvSpPr>
          <p:cNvPr id="215061" name="Line 23"/>
          <p:cNvSpPr>
            <a:spLocks noChangeShapeType="1"/>
          </p:cNvSpPr>
          <p:nvPr/>
        </p:nvSpPr>
        <p:spPr bwMode="auto">
          <a:xfrm flipV="1">
            <a:off x="2244969" y="4114833"/>
            <a:ext cx="1869831" cy="969963"/>
          </a:xfrm>
          <a:prstGeom prst="line">
            <a:avLst/>
          </a:prstGeom>
          <a:noFill/>
          <a:ln w="317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33" name="Line 23"/>
          <p:cNvSpPr>
            <a:spLocks noChangeShapeType="1"/>
          </p:cNvSpPr>
          <p:nvPr/>
        </p:nvSpPr>
        <p:spPr bwMode="auto">
          <a:xfrm flipV="1">
            <a:off x="1787769" y="5168891"/>
            <a:ext cx="1869831" cy="9699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20000"/>
              </a:spcBef>
            </a:pPr>
            <a:endParaRPr lang="zh-CN" altLang="en-US" sz="2800">
              <a:solidFill>
                <a:srgbClr val="0000FF"/>
              </a:solidFill>
              <a:latin typeface="Comic Sans MS" pitchFamily="66" charset="0"/>
              <a:ea typeface="宋体" charset="-122"/>
            </a:endParaRPr>
          </a:p>
        </p:txBody>
      </p:sp>
      <p:sp>
        <p:nvSpPr>
          <p:cNvPr id="34" name="Rectangle 6"/>
          <p:cNvSpPr>
            <a:spLocks noChangeArrowheads="1"/>
          </p:cNvSpPr>
          <p:nvPr/>
        </p:nvSpPr>
        <p:spPr bwMode="auto">
          <a:xfrm>
            <a:off x="611560" y="6165304"/>
            <a:ext cx="1767612"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lgn="ctr">
              <a:spcBef>
                <a:spcPts val="0"/>
              </a:spcBef>
              <a:buClr>
                <a:srgbClr val="3333CC"/>
              </a:buClr>
              <a:buSzPct val="80000"/>
              <a:buFont typeface="Wingdings" pitchFamily="2" charset="2"/>
              <a:buNone/>
            </a:pPr>
            <a:r>
              <a:rPr lang="en-US" altLang="zh-CN" sz="2400" dirty="0" smtClean="0">
                <a:solidFill>
                  <a:srgbClr val="FF0000"/>
                </a:solidFill>
                <a:latin typeface="Arial Unicode MS" pitchFamily="34" charset="-122"/>
                <a:ea typeface="Arial Unicode MS" pitchFamily="34" charset="-122"/>
                <a:cs typeface="Arial Unicode MS" pitchFamily="34" charset="-122"/>
              </a:rPr>
              <a:t>Ming YAO</a:t>
            </a:r>
            <a:endParaRPr lang="en-US" altLang="zh-CN" sz="2400" dirty="0">
              <a:solidFill>
                <a:srgbClr val="FF000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83952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3"/>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fld id="{F95BEC23-15CA-4DC9-A792-C6ADC2471822}" type="slidenum">
              <a:rPr lang="en-US" altLang="zh-CN" sz="1400" smtClean="0">
                <a:solidFill>
                  <a:srgbClr val="000000"/>
                </a:solidFill>
              </a:rPr>
              <a:pPr eaLnBrk="1" hangingPunct="1"/>
              <a:t>5</a:t>
            </a:fld>
            <a:endParaRPr lang="en-US" altLang="zh-CN" sz="1400" smtClean="0">
              <a:solidFill>
                <a:srgbClr val="000000"/>
              </a:solidFill>
            </a:endParaRPr>
          </a:p>
        </p:txBody>
      </p:sp>
      <p:sp>
        <p:nvSpPr>
          <p:cNvPr id="29699" name="Rectangle 2"/>
          <p:cNvSpPr>
            <a:spLocks noGrp="1" noChangeArrowheads="1"/>
          </p:cNvSpPr>
          <p:nvPr>
            <p:ph type="title" idx="4294967295"/>
          </p:nvPr>
        </p:nvSpPr>
        <p:spPr>
          <a:xfrm>
            <a:off x="1475655" y="115888"/>
            <a:ext cx="7168651" cy="647700"/>
          </a:xfrm>
        </p:spPr>
        <p:txBody>
          <a:bodyPr/>
          <a:lstStyle/>
          <a:p>
            <a:pPr eaLnBrk="1" hangingPunct="1"/>
            <a:r>
              <a:rPr lang="en-US" altLang="zh-CN" sz="3600" dirty="0" smtClean="0">
                <a:solidFill>
                  <a:srgbClr val="006600"/>
                </a:solidFill>
                <a:latin typeface="Arial Unicode MS" panose="020B0604020202020204" pitchFamily="34" charset="-122"/>
                <a:ea typeface="Arial Unicode MS" panose="020B0604020202020204" pitchFamily="34" charset="-122"/>
                <a:cs typeface="Arial Unicode MS" panose="020B0604020202020204" pitchFamily="34" charset="-122"/>
              </a:rPr>
              <a:t>First event: July 20, 2008</a:t>
            </a:r>
            <a:endParaRPr lang="zh-CN" altLang="en-US" sz="3600" dirty="0" smtClean="0">
              <a:solidFill>
                <a:srgbClr val="00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9700" name="Picture 4" descr="08072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22" y="1125544"/>
            <a:ext cx="7055827"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songweimin\桌面\BES3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9" y="6694"/>
            <a:ext cx="1398131" cy="61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5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4B4A538-5B32-48D2-BE88-00ACE3AC684C}" type="slidenum">
              <a:rPr lang="en-US" altLang="zh-CN">
                <a:solidFill>
                  <a:srgbClr val="000000"/>
                </a:solidFill>
              </a:rPr>
              <a:pPr/>
              <a:t>6</a:t>
            </a:fld>
            <a:endParaRPr lang="en-US" altLang="zh-CN">
              <a:solidFill>
                <a:srgbClr val="000000"/>
              </a:solidFill>
            </a:endParaRPr>
          </a:p>
        </p:txBody>
      </p:sp>
      <p:pic>
        <p:nvPicPr>
          <p:cNvPr id="199684"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40" y="1052736"/>
            <a:ext cx="7523509" cy="5688632"/>
          </a:xfrm>
          <a:prstGeom prst="rect">
            <a:avLst/>
          </a:prstGeom>
          <a:noFill/>
          <a:extLst>
            <a:ext uri="{909E8E84-426E-40DD-AFC4-6F175D3DCCD1}">
              <a14:hiddenFill xmlns:a14="http://schemas.microsoft.com/office/drawing/2010/main">
                <a:solidFill>
                  <a:srgbClr val="FFFFFF"/>
                </a:solidFill>
              </a14:hiddenFill>
            </a:ext>
          </a:extLst>
        </p:spPr>
      </p:pic>
      <p:sp>
        <p:nvSpPr>
          <p:cNvPr id="199682" name="Rectangle 2"/>
          <p:cNvSpPr>
            <a:spLocks noGrp="1" noChangeArrowheads="1"/>
          </p:cNvSpPr>
          <p:nvPr>
            <p:ph type="title"/>
          </p:nvPr>
        </p:nvSpPr>
        <p:spPr>
          <a:xfrm>
            <a:off x="457200" y="115888"/>
            <a:ext cx="8229600" cy="633412"/>
          </a:xfrm>
        </p:spPr>
        <p:txBody>
          <a:bodyPr/>
          <a:lstStyle/>
          <a:p>
            <a:r>
              <a:rPr lang="en-US" altLang="zh-CN" sz="4000" dirty="0" smtClean="0">
                <a:solidFill>
                  <a:srgbClr val="000066"/>
                </a:solidFill>
                <a:latin typeface="Arial Unicode MS" pitchFamily="34" charset="-122"/>
                <a:ea typeface="Arial Unicode MS" pitchFamily="34" charset="-122"/>
                <a:cs typeface="Arial Unicode MS" pitchFamily="34" charset="-122"/>
              </a:rPr>
              <a:t>BESIII data samples</a:t>
            </a:r>
            <a:endParaRPr lang="en-US" altLang="zh-CN" sz="4000" dirty="0">
              <a:solidFill>
                <a:srgbClr val="000066"/>
              </a:solidFill>
              <a:latin typeface="Arial Unicode MS" pitchFamily="34" charset="-122"/>
              <a:ea typeface="Arial Unicode MS" pitchFamily="34" charset="-122"/>
              <a:cs typeface="Arial Unicode MS" pitchFamily="34" charset="-122"/>
            </a:endParaRPr>
          </a:p>
        </p:txBody>
      </p:sp>
      <p:sp>
        <p:nvSpPr>
          <p:cNvPr id="199685" name="Text Box 5"/>
          <p:cNvSpPr txBox="1">
            <a:spLocks noChangeArrowheads="1"/>
          </p:cNvSpPr>
          <p:nvPr/>
        </p:nvSpPr>
        <p:spPr bwMode="auto">
          <a:xfrm>
            <a:off x="1402987" y="5085185"/>
            <a:ext cx="308129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pPr>
            <a:r>
              <a:rPr lang="en-US" altLang="zh-CN" sz="2800" b="1" dirty="0">
                <a:solidFill>
                  <a:srgbClr val="FF0000"/>
                </a:solidFill>
                <a:latin typeface="Comic Sans MS" pitchFamily="66" charset="0"/>
                <a:ea typeface="宋体" charset="-122"/>
              </a:rPr>
              <a:t>2009: </a:t>
            </a:r>
            <a:r>
              <a:rPr lang="en-US" altLang="zh-CN" sz="2800" b="1" dirty="0">
                <a:solidFill>
                  <a:srgbClr val="FF0000"/>
                </a:solidFill>
                <a:latin typeface="Comic Sans MS" pitchFamily="66" charset="0"/>
                <a:ea typeface="宋体" charset="-122"/>
                <a:sym typeface="Symbol" pitchFamily="18" charset="2"/>
              </a:rPr>
              <a:t> &amp; J/ </a:t>
            </a:r>
          </a:p>
        </p:txBody>
      </p:sp>
      <p:sp>
        <p:nvSpPr>
          <p:cNvPr id="199686" name="Text Box 6"/>
          <p:cNvSpPr txBox="1">
            <a:spLocks noChangeArrowheads="1"/>
          </p:cNvSpPr>
          <p:nvPr/>
        </p:nvSpPr>
        <p:spPr bwMode="auto">
          <a:xfrm>
            <a:off x="3742082" y="4551512"/>
            <a:ext cx="189186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pPr>
            <a:r>
              <a:rPr lang="en-US" altLang="zh-CN" sz="2800" b="1" dirty="0">
                <a:solidFill>
                  <a:srgbClr val="FF0000"/>
                </a:solidFill>
                <a:latin typeface="Comic Sans MS" pitchFamily="66" charset="0"/>
                <a:ea typeface="宋体" charset="-122"/>
              </a:rPr>
              <a:t>2010: </a:t>
            </a:r>
            <a:r>
              <a:rPr lang="en-US" altLang="zh-CN" sz="2800" b="1" dirty="0" smtClean="0">
                <a:solidFill>
                  <a:srgbClr val="FF0000"/>
                </a:solidFill>
                <a:latin typeface="Comic Sans MS" pitchFamily="66" charset="0"/>
                <a:ea typeface="宋体" charset="-122"/>
                <a:sym typeface="Symbol" pitchFamily="18" charset="2"/>
              </a:rPr>
              <a:t>’’</a:t>
            </a:r>
            <a:r>
              <a:rPr lang="en-US" altLang="zh-CN" sz="2800" dirty="0" smtClean="0">
                <a:solidFill>
                  <a:srgbClr val="0000FF"/>
                </a:solidFill>
                <a:latin typeface="Comic Sans MS" pitchFamily="66" charset="0"/>
                <a:ea typeface="宋体" charset="-122"/>
                <a:sym typeface="Symbol" pitchFamily="18" charset="2"/>
              </a:rPr>
              <a:t> </a:t>
            </a:r>
            <a:endParaRPr lang="en-US" altLang="zh-CN" sz="2800" dirty="0">
              <a:solidFill>
                <a:srgbClr val="0000FF"/>
              </a:solidFill>
              <a:latin typeface="Comic Sans MS" pitchFamily="66" charset="0"/>
              <a:ea typeface="宋体" charset="-122"/>
              <a:sym typeface="Symbol" pitchFamily="18" charset="2"/>
            </a:endParaRPr>
          </a:p>
        </p:txBody>
      </p:sp>
      <p:sp>
        <p:nvSpPr>
          <p:cNvPr id="199688" name="Text Box 8"/>
          <p:cNvSpPr txBox="1">
            <a:spLocks noChangeArrowheads="1"/>
          </p:cNvSpPr>
          <p:nvPr/>
        </p:nvSpPr>
        <p:spPr bwMode="auto">
          <a:xfrm>
            <a:off x="1187451" y="836744"/>
            <a:ext cx="4992072" cy="769441"/>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zh-CN" sz="2000" b="1" dirty="0">
                <a:solidFill>
                  <a:srgbClr val="FF0000"/>
                </a:solidFill>
                <a:latin typeface="Comic Sans MS" pitchFamily="66" charset="0"/>
                <a:ea typeface="宋体" charset="-122"/>
              </a:rPr>
              <a:t>Note that luminosity is lower at J/</a:t>
            </a:r>
            <a:r>
              <a:rPr lang="en-US" altLang="zh-CN" sz="2000" b="1" dirty="0">
                <a:solidFill>
                  <a:srgbClr val="FF0000"/>
                </a:solidFill>
                <a:latin typeface="Comic Sans MS" pitchFamily="66" charset="0"/>
                <a:ea typeface="宋体" charset="-122"/>
                <a:sym typeface="Symbol" pitchFamily="18" charset="2"/>
              </a:rPr>
              <a:t>, </a:t>
            </a:r>
          </a:p>
          <a:p>
            <a:pPr>
              <a:spcBef>
                <a:spcPct val="20000"/>
              </a:spcBef>
            </a:pPr>
            <a:r>
              <a:rPr lang="en-US" altLang="zh-CN" sz="2000" b="1" dirty="0">
                <a:solidFill>
                  <a:srgbClr val="FF0000"/>
                </a:solidFill>
                <a:latin typeface="Comic Sans MS" pitchFamily="66" charset="0"/>
                <a:ea typeface="宋体" charset="-122"/>
                <a:sym typeface="Symbol" pitchFamily="18" charset="2"/>
              </a:rPr>
              <a:t>and machine is optimal near </a:t>
            </a:r>
            <a:r>
              <a:rPr lang="en-US" altLang="zh-CN" sz="2000" b="1" dirty="0" smtClean="0">
                <a:solidFill>
                  <a:srgbClr val="FF0000"/>
                </a:solidFill>
                <a:latin typeface="Comic Sans MS" pitchFamily="66" charset="0"/>
                <a:ea typeface="宋体" charset="-122"/>
                <a:sym typeface="Symbol" pitchFamily="18" charset="2"/>
              </a:rPr>
              <a:t>’’ peak  </a:t>
            </a:r>
            <a:endParaRPr lang="en-US" altLang="zh-CN" sz="2000" b="1" dirty="0">
              <a:solidFill>
                <a:srgbClr val="FF0000"/>
              </a:solidFill>
              <a:latin typeface="Comic Sans MS" pitchFamily="66" charset="0"/>
              <a:ea typeface="宋体" charset="-122"/>
              <a:sym typeface="Symbol" pitchFamily="18" charset="2"/>
            </a:endParaRPr>
          </a:p>
        </p:txBody>
      </p:sp>
      <p:sp>
        <p:nvSpPr>
          <p:cNvPr id="199689" name="Text Box 9"/>
          <p:cNvSpPr txBox="1">
            <a:spLocks noChangeArrowheads="1"/>
          </p:cNvSpPr>
          <p:nvPr/>
        </p:nvSpPr>
        <p:spPr bwMode="auto">
          <a:xfrm>
            <a:off x="1619676" y="1772848"/>
            <a:ext cx="5155579" cy="2689967"/>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zh-CN" sz="2000" dirty="0">
                <a:solidFill>
                  <a:srgbClr val="0033CC"/>
                </a:solidFill>
                <a:latin typeface="Comic Sans MS" pitchFamily="66" charset="0"/>
                <a:ea typeface="宋体" charset="-122"/>
              </a:rPr>
              <a:t>Integrated </a:t>
            </a:r>
            <a:r>
              <a:rPr lang="en-US" altLang="zh-CN" sz="2000" dirty="0" err="1" smtClean="0">
                <a:solidFill>
                  <a:srgbClr val="0033CC"/>
                </a:solidFill>
                <a:latin typeface="Comic Sans MS" pitchFamily="66" charset="0"/>
                <a:ea typeface="宋体" charset="-122"/>
              </a:rPr>
              <a:t>lum</a:t>
            </a:r>
            <a:r>
              <a:rPr lang="en-US" altLang="zh-CN" sz="2000" dirty="0" smtClean="0">
                <a:solidFill>
                  <a:srgbClr val="0033CC"/>
                </a:solidFill>
                <a:latin typeface="Comic Sans MS" pitchFamily="66" charset="0"/>
                <a:ea typeface="宋体" charset="-122"/>
              </a:rPr>
              <a:t>.: </a:t>
            </a:r>
            <a:r>
              <a:rPr lang="en-US" altLang="zh-CN" sz="2000" dirty="0">
                <a:solidFill>
                  <a:srgbClr val="0033CC"/>
                </a:solidFill>
                <a:latin typeface="Comic Sans MS" pitchFamily="66" charset="0"/>
                <a:ea typeface="宋体" charset="-122"/>
              </a:rPr>
              <a:t>Jan. 2009– </a:t>
            </a:r>
            <a:r>
              <a:rPr lang="en-US" altLang="zh-CN" sz="2000" dirty="0" smtClean="0">
                <a:solidFill>
                  <a:srgbClr val="0033CC"/>
                </a:solidFill>
                <a:latin typeface="Comic Sans MS" pitchFamily="66" charset="0"/>
                <a:ea typeface="宋体" charset="-122"/>
              </a:rPr>
              <a:t>May </a:t>
            </a:r>
            <a:r>
              <a:rPr lang="en-US" altLang="zh-CN" sz="2000" dirty="0">
                <a:solidFill>
                  <a:srgbClr val="0033CC"/>
                </a:solidFill>
                <a:latin typeface="Comic Sans MS" pitchFamily="66" charset="0"/>
                <a:ea typeface="宋体" charset="-122"/>
              </a:rPr>
              <a:t>31 2011 </a:t>
            </a:r>
          </a:p>
          <a:p>
            <a:pPr>
              <a:spcBef>
                <a:spcPct val="20000"/>
              </a:spcBef>
            </a:pPr>
            <a:r>
              <a:rPr lang="en-US" altLang="zh-CN" sz="2000" dirty="0">
                <a:solidFill>
                  <a:srgbClr val="FF0000"/>
                </a:solidFill>
                <a:latin typeface="Comic Sans MS" pitchFamily="66" charset="0"/>
                <a:ea typeface="宋体" charset="-122"/>
              </a:rPr>
              <a:t>about 4.0 fb</a:t>
            </a:r>
            <a:r>
              <a:rPr lang="en-US" altLang="zh-CN" sz="2000" baseline="30000" dirty="0">
                <a:solidFill>
                  <a:srgbClr val="FF0000"/>
                </a:solidFill>
                <a:latin typeface="Comic Sans MS" pitchFamily="66" charset="0"/>
                <a:ea typeface="宋体" charset="-122"/>
              </a:rPr>
              <a:t>-1 </a:t>
            </a:r>
            <a:r>
              <a:rPr lang="en-US" altLang="zh-CN" sz="2000" dirty="0">
                <a:solidFill>
                  <a:srgbClr val="FF0000"/>
                </a:solidFill>
                <a:latin typeface="Comic Sans MS" pitchFamily="66" charset="0"/>
                <a:ea typeface="宋体" charset="-122"/>
              </a:rPr>
              <a:t>@ different energies</a:t>
            </a:r>
          </a:p>
          <a:p>
            <a:pPr>
              <a:spcBef>
                <a:spcPct val="20000"/>
              </a:spcBef>
            </a:pPr>
            <a:r>
              <a:rPr lang="en-US" altLang="zh-CN" sz="2000" dirty="0">
                <a:solidFill>
                  <a:srgbClr val="0033CC"/>
                </a:solidFill>
                <a:latin typeface="Comic Sans MS" pitchFamily="66" charset="0"/>
                <a:ea typeface="宋体" charset="-122"/>
              </a:rPr>
              <a:t>Note increase in slopes!  </a:t>
            </a:r>
            <a:endParaRPr lang="en-US" altLang="zh-CN" sz="2000" dirty="0" smtClean="0">
              <a:solidFill>
                <a:srgbClr val="0033CC"/>
              </a:solidFill>
              <a:latin typeface="Comic Sans MS" pitchFamily="66" charset="0"/>
              <a:ea typeface="宋体" charset="-122"/>
            </a:endParaRPr>
          </a:p>
          <a:p>
            <a:pPr>
              <a:spcBef>
                <a:spcPct val="20000"/>
              </a:spcBef>
            </a:pPr>
            <a:r>
              <a:rPr lang="en-US" altLang="zh-CN" sz="2000" b="1" dirty="0">
                <a:solidFill>
                  <a:srgbClr val="FF0000"/>
                </a:solidFill>
                <a:latin typeface="Comic Sans MS" pitchFamily="66" charset="0"/>
                <a:ea typeface="宋体" charset="-122"/>
                <a:sym typeface="Symbol" pitchFamily="18" charset="2"/>
              </a:rPr>
              <a:t></a:t>
            </a:r>
            <a:r>
              <a:rPr lang="en-US" altLang="zh-CN" sz="2000" b="1" dirty="0" smtClean="0">
                <a:solidFill>
                  <a:srgbClr val="FF0000"/>
                </a:solidFill>
                <a:latin typeface="Comic Sans MS" pitchFamily="66" charset="0"/>
                <a:ea typeface="宋体" charset="-122"/>
                <a:sym typeface="Symbol" pitchFamily="18" charset="2"/>
              </a:rPr>
              <a:t>’’:    2.9 fb</a:t>
            </a:r>
            <a:r>
              <a:rPr lang="en-US" altLang="zh-CN" sz="2000" b="1" baseline="30000" dirty="0" smtClean="0">
                <a:solidFill>
                  <a:srgbClr val="FF0000"/>
                </a:solidFill>
                <a:latin typeface="Comic Sans MS" pitchFamily="66" charset="0"/>
                <a:ea typeface="宋体" charset="-122"/>
                <a:sym typeface="Symbol" pitchFamily="18" charset="2"/>
              </a:rPr>
              <a:t>-1</a:t>
            </a:r>
          </a:p>
          <a:p>
            <a:pPr>
              <a:spcBef>
                <a:spcPct val="20000"/>
              </a:spcBef>
            </a:pPr>
            <a:r>
              <a:rPr lang="en-US" altLang="zh-CN" sz="2000" b="1" dirty="0" smtClean="0">
                <a:solidFill>
                  <a:srgbClr val="FF0000"/>
                </a:solidFill>
                <a:latin typeface="Comic Sans MS" pitchFamily="66" charset="0"/>
                <a:ea typeface="宋体" charset="-122"/>
                <a:sym typeface="Symbol" pitchFamily="18" charset="2"/>
              </a:rPr>
              <a:t>:    0.5 B</a:t>
            </a:r>
          </a:p>
          <a:p>
            <a:pPr>
              <a:spcBef>
                <a:spcPct val="20000"/>
              </a:spcBef>
            </a:pPr>
            <a:r>
              <a:rPr lang="en-US" altLang="zh-CN" sz="2000" b="1" dirty="0" smtClean="0">
                <a:solidFill>
                  <a:srgbClr val="FF0000"/>
                </a:solidFill>
                <a:latin typeface="Comic Sans MS" pitchFamily="66" charset="0"/>
                <a:ea typeface="宋体" charset="-122"/>
                <a:sym typeface="Symbol" pitchFamily="18" charset="2"/>
              </a:rPr>
              <a:t>J</a:t>
            </a:r>
            <a:r>
              <a:rPr lang="en-US" altLang="zh-CN" sz="2000" b="1" dirty="0">
                <a:solidFill>
                  <a:srgbClr val="FF0000"/>
                </a:solidFill>
                <a:latin typeface="Comic Sans MS" pitchFamily="66" charset="0"/>
                <a:ea typeface="宋体" charset="-122"/>
                <a:sym typeface="Symbol" pitchFamily="18" charset="2"/>
              </a:rPr>
              <a:t>/</a:t>
            </a:r>
            <a:r>
              <a:rPr lang="en-US" altLang="zh-CN" sz="2000" b="1" dirty="0" smtClean="0">
                <a:solidFill>
                  <a:srgbClr val="FF0000"/>
                </a:solidFill>
                <a:latin typeface="Comic Sans MS" pitchFamily="66" charset="0"/>
                <a:ea typeface="宋体" charset="-122"/>
                <a:sym typeface="Symbol" pitchFamily="18" charset="2"/>
              </a:rPr>
              <a:t></a:t>
            </a:r>
            <a:r>
              <a:rPr lang="en-US" altLang="zh-CN" sz="2000" b="1" dirty="0">
                <a:solidFill>
                  <a:srgbClr val="FF0000"/>
                </a:solidFill>
                <a:latin typeface="Comic Sans MS" pitchFamily="66" charset="0"/>
                <a:ea typeface="宋体" charset="-122"/>
                <a:sym typeface="Symbol" pitchFamily="18" charset="2"/>
              </a:rPr>
              <a:t>: </a:t>
            </a:r>
            <a:r>
              <a:rPr lang="en-US" altLang="zh-CN" sz="2000" b="1" dirty="0" smtClean="0">
                <a:solidFill>
                  <a:srgbClr val="FF0000"/>
                </a:solidFill>
                <a:latin typeface="Comic Sans MS" pitchFamily="66" charset="0"/>
                <a:ea typeface="宋体" charset="-122"/>
                <a:sym typeface="Symbol" pitchFamily="18" charset="2"/>
              </a:rPr>
              <a:t> 1.3 B</a:t>
            </a:r>
          </a:p>
          <a:p>
            <a:pPr>
              <a:spcBef>
                <a:spcPct val="20000"/>
              </a:spcBef>
            </a:pPr>
            <a:r>
              <a:rPr lang="en-US" altLang="zh-CN" sz="2000" b="1" u="sng" dirty="0" smtClean="0">
                <a:solidFill>
                  <a:srgbClr val="FF0000"/>
                </a:solidFill>
                <a:latin typeface="Comic Sans MS" pitchFamily="66" charset="0"/>
                <a:ea typeface="宋体" charset="-122"/>
                <a:sym typeface="Symbol" pitchFamily="18" charset="2"/>
              </a:rPr>
              <a:t>XYZ:  5.0 fb</a:t>
            </a:r>
            <a:r>
              <a:rPr lang="en-US" altLang="zh-CN" sz="2000" b="1" u="sng" baseline="30000" dirty="0" smtClean="0">
                <a:solidFill>
                  <a:srgbClr val="FF0000"/>
                </a:solidFill>
                <a:latin typeface="Comic Sans MS" pitchFamily="66" charset="0"/>
                <a:ea typeface="宋体" charset="-122"/>
                <a:sym typeface="Symbol" pitchFamily="18" charset="2"/>
              </a:rPr>
              <a:t>-1   </a:t>
            </a:r>
            <a:r>
              <a:rPr lang="en-US" altLang="zh-CN" sz="2400" b="1" u="sng" dirty="0" smtClean="0">
                <a:solidFill>
                  <a:srgbClr val="0000CC"/>
                </a:solidFill>
                <a:latin typeface="Comic Sans MS" pitchFamily="66" charset="0"/>
                <a:ea typeface="宋体" charset="-122"/>
                <a:sym typeface="Symbol" pitchFamily="18" charset="2"/>
              </a:rPr>
              <a:t>[2013-14]</a:t>
            </a:r>
            <a:endParaRPr lang="en-US" altLang="zh-CN" sz="2400" b="1" u="sng" dirty="0">
              <a:solidFill>
                <a:srgbClr val="0000CC"/>
              </a:solidFill>
              <a:latin typeface="Comic Sans MS" pitchFamily="66" charset="0"/>
              <a:ea typeface="宋体" charset="-122"/>
              <a:sym typeface="Symbol" pitchFamily="18" charset="2"/>
            </a:endParaRPr>
          </a:p>
        </p:txBody>
      </p:sp>
      <p:sp>
        <p:nvSpPr>
          <p:cNvPr id="12" name="Text Box 5"/>
          <p:cNvSpPr txBox="1">
            <a:spLocks noChangeArrowheads="1"/>
          </p:cNvSpPr>
          <p:nvPr/>
        </p:nvSpPr>
        <p:spPr bwMode="auto">
          <a:xfrm>
            <a:off x="7150410" y="1484816"/>
            <a:ext cx="1993590" cy="1274195"/>
          </a:xfrm>
          <a:prstGeom prst="rect">
            <a:avLst/>
          </a:prstGeom>
          <a:solidFill>
            <a:srgbClr val="FFFF99"/>
          </a:solidFill>
          <a:ln>
            <a:noFill/>
          </a:ln>
          <a:effectLst/>
          <a:extLst/>
        </p:spPr>
        <p:txBody>
          <a:bodyPr wrap="square">
            <a:spAutoFit/>
          </a:bodyPr>
          <a:lstStyle/>
          <a:p>
            <a:pPr algn="ctr">
              <a:spcBef>
                <a:spcPct val="20000"/>
              </a:spcBef>
            </a:pPr>
            <a:r>
              <a:rPr lang="en-US" altLang="zh-CN" sz="2400" b="1" dirty="0" smtClean="0">
                <a:solidFill>
                  <a:srgbClr val="FF0000"/>
                </a:solidFill>
                <a:latin typeface="Comic Sans MS" pitchFamily="66" charset="0"/>
                <a:ea typeface="宋体" charset="-122"/>
              </a:rPr>
              <a:t>2012: </a:t>
            </a:r>
          </a:p>
          <a:p>
            <a:pPr algn="ctr">
              <a:spcBef>
                <a:spcPct val="20000"/>
              </a:spcBef>
            </a:pPr>
            <a:r>
              <a:rPr lang="en-US" altLang="zh-CN" sz="2400" b="1" dirty="0" smtClean="0">
                <a:solidFill>
                  <a:srgbClr val="FF0000"/>
                </a:solidFill>
                <a:latin typeface="Comic Sans MS" pitchFamily="66" charset="0"/>
                <a:ea typeface="宋体" charset="-122"/>
                <a:sym typeface="Symbol" pitchFamily="18" charset="2"/>
              </a:rPr>
              <a:t> </a:t>
            </a:r>
            <a:r>
              <a:rPr lang="en-US" altLang="zh-CN" sz="2400" b="1" dirty="0">
                <a:solidFill>
                  <a:srgbClr val="FF0000"/>
                </a:solidFill>
                <a:latin typeface="Comic Sans MS" pitchFamily="66" charset="0"/>
                <a:ea typeface="宋体" charset="-122"/>
                <a:sym typeface="Symbol" pitchFamily="18" charset="2"/>
              </a:rPr>
              <a:t>&amp; J/</a:t>
            </a:r>
            <a:r>
              <a:rPr lang="en-US" altLang="zh-CN" sz="2400" b="1" dirty="0" smtClean="0">
                <a:solidFill>
                  <a:srgbClr val="FF0000"/>
                </a:solidFill>
                <a:latin typeface="Comic Sans MS" pitchFamily="66" charset="0"/>
                <a:ea typeface="宋体" charset="-122"/>
                <a:sym typeface="Symbol" pitchFamily="18" charset="2"/>
              </a:rPr>
              <a:t></a:t>
            </a:r>
          </a:p>
          <a:p>
            <a:pPr algn="ctr">
              <a:spcBef>
                <a:spcPct val="20000"/>
              </a:spcBef>
            </a:pPr>
            <a:r>
              <a:rPr lang="en-US" altLang="zh-CN" sz="2000" b="1" dirty="0" smtClean="0">
                <a:solidFill>
                  <a:srgbClr val="FF0000"/>
                </a:solidFill>
                <a:latin typeface="Comic Sans MS" pitchFamily="66" charset="0"/>
                <a:ea typeface="宋体" charset="-122"/>
                <a:sym typeface="Symbol" pitchFamily="18" charset="2"/>
              </a:rPr>
              <a:t>[0.4B &amp; 1.1B] </a:t>
            </a:r>
            <a:endParaRPr lang="en-US" altLang="zh-CN" sz="2000" b="1" dirty="0">
              <a:solidFill>
                <a:srgbClr val="FF0000"/>
              </a:solidFill>
              <a:latin typeface="Comic Sans MS" pitchFamily="66" charset="0"/>
              <a:ea typeface="宋体" charset="-122"/>
              <a:sym typeface="Symbol" pitchFamily="18" charset="2"/>
            </a:endParaRPr>
          </a:p>
        </p:txBody>
      </p:sp>
      <p:sp>
        <p:nvSpPr>
          <p:cNvPr id="199687" name="Text Box 7"/>
          <p:cNvSpPr txBox="1">
            <a:spLocks noChangeArrowheads="1"/>
          </p:cNvSpPr>
          <p:nvPr/>
        </p:nvSpPr>
        <p:spPr bwMode="auto">
          <a:xfrm>
            <a:off x="5355099" y="3030053"/>
            <a:ext cx="2350323" cy="1040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pPr>
            <a:r>
              <a:rPr lang="en-US" altLang="zh-CN" sz="2800" b="1" dirty="0">
                <a:solidFill>
                  <a:srgbClr val="FF0000"/>
                </a:solidFill>
                <a:latin typeface="Comic Sans MS" pitchFamily="66" charset="0"/>
                <a:ea typeface="宋体" charset="-122"/>
              </a:rPr>
              <a:t>2011: </a:t>
            </a:r>
            <a:r>
              <a:rPr lang="en-US" altLang="zh-CN" sz="2800" b="1" dirty="0" smtClean="0">
                <a:solidFill>
                  <a:srgbClr val="FF0000"/>
                </a:solidFill>
                <a:latin typeface="Comic Sans MS" pitchFamily="66" charset="0"/>
                <a:ea typeface="宋体" charset="-122"/>
                <a:sym typeface="Symbol" pitchFamily="18" charset="2"/>
              </a:rPr>
              <a:t>’’ </a:t>
            </a:r>
            <a:r>
              <a:rPr lang="en-US" altLang="zh-CN" sz="2800" b="1" dirty="0">
                <a:solidFill>
                  <a:srgbClr val="FF0000"/>
                </a:solidFill>
                <a:latin typeface="Comic Sans MS" pitchFamily="66" charset="0"/>
                <a:ea typeface="宋体" charset="-122"/>
                <a:sym typeface="Symbol" pitchFamily="18" charset="2"/>
              </a:rPr>
              <a:t>&amp; </a:t>
            </a:r>
          </a:p>
          <a:p>
            <a:pPr algn="ctr">
              <a:spcBef>
                <a:spcPct val="20000"/>
              </a:spcBef>
            </a:pPr>
            <a:r>
              <a:rPr lang="en-US" altLang="zh-CN" sz="2800" b="1" dirty="0" smtClean="0">
                <a:solidFill>
                  <a:srgbClr val="FF0000"/>
                </a:solidFill>
                <a:latin typeface="Comic Sans MS" pitchFamily="66" charset="0"/>
                <a:ea typeface="宋体" charset="-122"/>
                <a:sym typeface="Symbol" pitchFamily="18" charset="2"/>
              </a:rPr>
              <a:t>    </a:t>
            </a:r>
            <a:r>
              <a:rPr lang="en-US" altLang="zh-CN" sz="2800" b="1" dirty="0">
                <a:solidFill>
                  <a:srgbClr val="FF0000"/>
                </a:solidFill>
                <a:latin typeface="Comic Sans MS" pitchFamily="66" charset="0"/>
                <a:ea typeface="宋体" charset="-122"/>
                <a:sym typeface="Symbol" pitchFamily="18" charset="2"/>
              </a:rPr>
              <a:t>(4040) </a:t>
            </a:r>
          </a:p>
        </p:txBody>
      </p:sp>
      <p:pic>
        <p:nvPicPr>
          <p:cNvPr id="13" name="Picture 2" descr="C:\Documents and Settings\songweimin\桌面\BES3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9" y="6694"/>
            <a:ext cx="1398131" cy="61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5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4B4A538-5B32-48D2-BE88-00ACE3AC684C}" type="slidenum">
              <a:rPr lang="en-US" altLang="zh-CN">
                <a:solidFill>
                  <a:srgbClr val="000000"/>
                </a:solidFill>
              </a:rPr>
              <a:pPr/>
              <a:t>7</a:t>
            </a:fld>
            <a:endParaRPr lang="en-US" altLang="zh-CN">
              <a:solidFill>
                <a:srgbClr val="000000"/>
              </a:solidFill>
            </a:endParaRPr>
          </a:p>
        </p:txBody>
      </p:sp>
      <p:sp>
        <p:nvSpPr>
          <p:cNvPr id="199682" name="Rectangle 2"/>
          <p:cNvSpPr>
            <a:spLocks noGrp="1" noChangeArrowheads="1"/>
          </p:cNvSpPr>
          <p:nvPr>
            <p:ph type="title"/>
          </p:nvPr>
        </p:nvSpPr>
        <p:spPr>
          <a:xfrm>
            <a:off x="457200" y="115888"/>
            <a:ext cx="8229600" cy="633412"/>
          </a:xfrm>
        </p:spPr>
        <p:txBody>
          <a:bodyPr/>
          <a:lstStyle/>
          <a:p>
            <a:r>
              <a:rPr lang="en-US" altLang="zh-CN" sz="4000" dirty="0" smtClean="0">
                <a:solidFill>
                  <a:srgbClr val="000066"/>
                </a:solidFill>
                <a:latin typeface="Arial Unicode MS" pitchFamily="34" charset="-122"/>
                <a:ea typeface="Arial Unicode MS" pitchFamily="34" charset="-122"/>
                <a:cs typeface="Arial Unicode MS" pitchFamily="34" charset="-122"/>
              </a:rPr>
              <a:t>What is next?</a:t>
            </a:r>
            <a:endParaRPr lang="en-US" altLang="zh-CN" sz="4000" dirty="0">
              <a:solidFill>
                <a:srgbClr val="000066"/>
              </a:solidFill>
              <a:latin typeface="Arial Unicode MS" pitchFamily="34" charset="-122"/>
              <a:ea typeface="Arial Unicode MS" pitchFamily="34" charset="-122"/>
              <a:cs typeface="Arial Unicode MS" pitchFamily="34" charset="-122"/>
            </a:endParaRPr>
          </a:p>
        </p:txBody>
      </p:sp>
      <p:sp>
        <p:nvSpPr>
          <p:cNvPr id="199689" name="Text Box 9"/>
          <p:cNvSpPr txBox="1">
            <a:spLocks noChangeArrowheads="1"/>
          </p:cNvSpPr>
          <p:nvPr/>
        </p:nvSpPr>
        <p:spPr bwMode="auto">
          <a:xfrm>
            <a:off x="323528" y="908720"/>
            <a:ext cx="8712968" cy="4737707"/>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4000"/>
              </a:lnSpc>
              <a:spcBef>
                <a:spcPct val="20000"/>
              </a:spcBef>
            </a:pPr>
            <a:r>
              <a:rPr lang="en-US" altLang="zh-CN" sz="28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rPr>
              <a:t>Without major upgrade, the typical lifetime of an </a:t>
            </a:r>
            <a:r>
              <a:rPr lang="en-US" altLang="zh-CN" sz="28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rPr>
              <a:t>e</a:t>
            </a:r>
            <a:r>
              <a:rPr lang="en-US" altLang="zh-CN" sz="2800" baseline="300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8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rPr>
              <a:t>e</a:t>
            </a:r>
            <a:r>
              <a:rPr lang="en-US" altLang="zh-CN" sz="2800" baseline="300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8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rPr>
              <a:t> collider is ~ 10 years!</a:t>
            </a:r>
          </a:p>
          <a:p>
            <a:pPr marL="914400" lvl="1" indent="-457200">
              <a:spcBef>
                <a:spcPct val="20000"/>
              </a:spcBef>
              <a:buFont typeface="Arial" panose="020B0604020202020204" pitchFamily="34" charset="0"/>
              <a:buChar char="•"/>
            </a:pP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LEP:       11 </a:t>
            </a:r>
            <a:r>
              <a:rPr lang="en-US" altLang="zh-CN" sz="24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yrs</a:t>
            </a: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 [LEP, LEPII]</a:t>
            </a:r>
          </a:p>
          <a:p>
            <a:pPr marL="914400" lvl="1" indent="-457200">
              <a:spcBef>
                <a:spcPct val="20000"/>
              </a:spcBef>
              <a:buFont typeface="Arial" panose="020B0604020202020204" pitchFamily="34" charset="0"/>
              <a:buChar char="•"/>
            </a:pP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SLC:         9 </a:t>
            </a:r>
            <a:r>
              <a:rPr lang="en-US" altLang="zh-CN" sz="24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yrs</a:t>
            </a:r>
            <a:endPar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endParaRPr>
          </a:p>
          <a:p>
            <a:pPr marL="914400" lvl="1" indent="-457200">
              <a:spcBef>
                <a:spcPct val="20000"/>
              </a:spcBef>
              <a:buFont typeface="Arial" panose="020B0604020202020204" pitchFamily="34" charset="0"/>
              <a:buChar char="•"/>
            </a:pP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KEKB:    11 </a:t>
            </a:r>
            <a:r>
              <a:rPr lang="en-US" altLang="zh-CN" sz="24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yrs</a:t>
            </a:r>
            <a:endPar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endParaRPr>
          </a:p>
          <a:p>
            <a:pPr marL="914400" lvl="1" indent="-457200">
              <a:spcBef>
                <a:spcPct val="20000"/>
              </a:spcBef>
              <a:buFont typeface="Arial" panose="020B0604020202020204" pitchFamily="34" charset="0"/>
              <a:buChar char="•"/>
            </a:pP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PEP-II:     9 </a:t>
            </a:r>
            <a:r>
              <a:rPr lang="en-US" altLang="zh-CN" sz="24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yrs</a:t>
            </a:r>
            <a:endPar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endParaRPr>
          </a:p>
          <a:p>
            <a:pPr marL="914400" lvl="1" indent="-457200">
              <a:spcBef>
                <a:spcPct val="20000"/>
              </a:spcBef>
              <a:buFont typeface="Arial" panose="020B0604020202020204" pitchFamily="34" charset="0"/>
              <a:buChar char="•"/>
            </a:pP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CESR:    23 </a:t>
            </a:r>
            <a:r>
              <a:rPr lang="en-US" altLang="zh-CN" sz="24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yrs</a:t>
            </a: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 [CLEO, CLEOII, CLEOIII]</a:t>
            </a:r>
          </a:p>
          <a:p>
            <a:pPr marL="914400" lvl="1" indent="-457200">
              <a:spcBef>
                <a:spcPct val="20000"/>
              </a:spcBef>
              <a:buFont typeface="Arial" panose="020B0604020202020204" pitchFamily="34" charset="0"/>
              <a:buChar char="•"/>
            </a:pP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CESR-c:   6 </a:t>
            </a:r>
            <a:r>
              <a:rPr lang="en-US" altLang="zh-CN" sz="24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yrs</a:t>
            </a:r>
            <a:endPar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endParaRPr>
          </a:p>
          <a:p>
            <a:pPr marL="914400" lvl="1" indent="-457200">
              <a:spcBef>
                <a:spcPct val="20000"/>
              </a:spcBef>
              <a:buFont typeface="Arial" panose="020B0604020202020204" pitchFamily="34" charset="0"/>
              <a:buChar char="•"/>
            </a:pP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BEPC:     16 </a:t>
            </a:r>
            <a:r>
              <a:rPr lang="en-US" altLang="zh-CN" sz="2400" dirty="0" err="1"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yrs</a:t>
            </a:r>
            <a:r>
              <a:rPr lang="en-US" altLang="zh-CN" sz="2400" dirty="0" smtClean="0">
                <a:solidFill>
                  <a:srgbClr val="0033CC"/>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 [BES, BESII]</a:t>
            </a:r>
          </a:p>
          <a:p>
            <a:pPr marL="914400" lvl="1" indent="-457200">
              <a:spcBef>
                <a:spcPct val="20000"/>
              </a:spcBef>
              <a:buFont typeface="Arial" panose="020B0604020202020204" pitchFamily="34" charset="0"/>
              <a:buChar char="•"/>
            </a:pPr>
            <a:r>
              <a:rPr lang="en-US" altLang="zh-CN" sz="28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rPr>
              <a:t>BEPCII:    2008 </a:t>
            </a:r>
            <a:r>
              <a:rPr lang="en-US" altLang="zh-CN" sz="28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 2018 (10yrs)? 2022 (14yrs)?</a:t>
            </a:r>
            <a:endParaRPr lang="en-US" altLang="zh-CN" sz="28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pitchFamily="18" charset="2"/>
            </a:endParaRPr>
          </a:p>
        </p:txBody>
      </p:sp>
      <p:pic>
        <p:nvPicPr>
          <p:cNvPr id="13" name="Picture 2" descr="C:\Documents and Settings\songweimin\桌面\BES3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9" y="6694"/>
            <a:ext cx="1398131" cy="6139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1220" y="5747175"/>
            <a:ext cx="8064896" cy="954107"/>
          </a:xfrm>
          <a:prstGeom prst="rect">
            <a:avLst/>
          </a:prstGeom>
          <a:noFill/>
        </p:spPr>
        <p:txBody>
          <a:bodyPr wrap="square" rtlCol="0">
            <a:spAutoFit/>
          </a:bodyPr>
          <a:lstStyle/>
          <a:p>
            <a:r>
              <a:rPr lang="en-US" altLang="zh-CN" sz="2800" dirty="0" smtClean="0">
                <a:solidFill>
                  <a:srgbClr val="0000FF"/>
                </a:solidFill>
              </a:rPr>
              <a:t>What is the best data sample for BESIII </a:t>
            </a:r>
            <a:r>
              <a:rPr lang="en-US" altLang="zh-CN" sz="2800" dirty="0">
                <a:solidFill>
                  <a:srgbClr val="0000FF"/>
                </a:solidFill>
              </a:rPr>
              <a:t>in 3-7 </a:t>
            </a:r>
            <a:r>
              <a:rPr lang="en-US" altLang="zh-CN" sz="2800" dirty="0" err="1">
                <a:solidFill>
                  <a:srgbClr val="0000FF"/>
                </a:solidFill>
              </a:rPr>
              <a:t>yrs</a:t>
            </a:r>
            <a:r>
              <a:rPr lang="en-US" altLang="zh-CN" sz="2800" dirty="0">
                <a:solidFill>
                  <a:srgbClr val="0000FF"/>
                </a:solidFill>
              </a:rPr>
              <a:t> </a:t>
            </a:r>
            <a:r>
              <a:rPr lang="en-US" altLang="zh-CN" sz="2800" dirty="0" smtClean="0">
                <a:solidFill>
                  <a:srgbClr val="0000FF"/>
                </a:solidFill>
              </a:rPr>
              <a:t>to achieve more in physics?</a:t>
            </a:r>
            <a:endParaRPr lang="zh-CN" altLang="en-US" sz="2800" dirty="0">
              <a:solidFill>
                <a:srgbClr val="0000FF"/>
              </a:solidFill>
            </a:endParaRPr>
          </a:p>
        </p:txBody>
      </p:sp>
    </p:spTree>
    <p:extLst>
      <p:ext uri="{BB962C8B-B14F-4D97-AF65-F5344CB8AC3E}">
        <p14:creationId xmlns:p14="http://schemas.microsoft.com/office/powerpoint/2010/main" val="67713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80206" y="1052736"/>
            <a:ext cx="809625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685800" y="44624"/>
            <a:ext cx="7772400" cy="1143000"/>
          </a:xfrm>
        </p:spPr>
        <p:txBody>
          <a:bodyPr/>
          <a:lstStyle/>
          <a:p>
            <a:r>
              <a:rPr lang="en-US" altLang="zh-CN" dirty="0" err="1" smtClean="0"/>
              <a:t>Estia</a:t>
            </a:r>
            <a:r>
              <a:rPr lang="en-US" altLang="zh-CN" dirty="0" smtClean="0"/>
              <a:t> </a:t>
            </a:r>
            <a:r>
              <a:rPr lang="en-US" altLang="zh-CN" dirty="0" err="1" smtClean="0"/>
              <a:t>Eichten</a:t>
            </a:r>
            <a:r>
              <a:rPr lang="en-US" altLang="zh-CN" dirty="0" smtClean="0"/>
              <a:t> @ this workshop</a:t>
            </a:r>
            <a:endParaRPr lang="zh-CN" altLang="en-US" dirty="0"/>
          </a:p>
        </p:txBody>
      </p:sp>
      <p:sp>
        <p:nvSpPr>
          <p:cNvPr id="4" name="灯片编号占位符 3"/>
          <p:cNvSpPr>
            <a:spLocks noGrp="1"/>
          </p:cNvSpPr>
          <p:nvPr>
            <p:ph type="sldNum" sz="quarter" idx="12"/>
          </p:nvPr>
        </p:nvSpPr>
        <p:spPr/>
        <p:txBody>
          <a:bodyPr/>
          <a:lstStyle/>
          <a:p>
            <a:fld id="{4F2D8B87-08BC-42F3-B36E-78BE42C5C8BE}" type="slidenum">
              <a:rPr lang="en-US" altLang="zh-CN" smtClean="0">
                <a:solidFill>
                  <a:srgbClr val="000000"/>
                </a:solidFill>
              </a:rPr>
              <a:pPr/>
              <a:t>8</a:t>
            </a:fld>
            <a:endParaRPr lang="en-US" altLang="zh-CN">
              <a:solidFill>
                <a:srgbClr val="000000"/>
              </a:solidFill>
            </a:endParaRPr>
          </a:p>
        </p:txBody>
      </p:sp>
      <p:sp>
        <p:nvSpPr>
          <p:cNvPr id="3" name="矩形 2"/>
          <p:cNvSpPr/>
          <p:nvPr/>
        </p:nvSpPr>
        <p:spPr bwMode="auto">
          <a:xfrm>
            <a:off x="580206" y="1916832"/>
            <a:ext cx="8096250" cy="2088232"/>
          </a:xfrm>
          <a:prstGeom prst="rect">
            <a:avLst/>
          </a:prstGeom>
          <a:noFill/>
          <a:ln w="9525"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smtClean="0">
              <a:ln>
                <a:noFill/>
              </a:ln>
              <a:solidFill>
                <a:srgbClr val="0000FF"/>
              </a:solidFill>
              <a:effectLst/>
              <a:latin typeface="Comic Sans MS" pitchFamily="66" charset="0"/>
              <a:ea typeface="宋体" charset="-122"/>
            </a:endParaRPr>
          </a:p>
        </p:txBody>
      </p:sp>
    </p:spTree>
    <p:extLst>
      <p:ext uri="{BB962C8B-B14F-4D97-AF65-F5344CB8AC3E}">
        <p14:creationId xmlns:p14="http://schemas.microsoft.com/office/powerpoint/2010/main" val="156035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0622"/>
            <a:ext cx="8229600" cy="1570186"/>
          </a:xfrm>
        </p:spPr>
        <p:txBody>
          <a:bodyPr/>
          <a:lstStyle/>
          <a:p>
            <a:r>
              <a:rPr lang="en-US" altLang="zh-CN" dirty="0" smtClean="0">
                <a:solidFill>
                  <a:srgbClr val="003366"/>
                </a:solidFill>
              </a:rPr>
              <a:t>One proposal from BESIII </a:t>
            </a:r>
            <a:r>
              <a:rPr lang="en-US" altLang="zh-CN" dirty="0" err="1" smtClean="0">
                <a:solidFill>
                  <a:srgbClr val="003366"/>
                </a:solidFill>
              </a:rPr>
              <a:t>collab</a:t>
            </a:r>
            <a:r>
              <a:rPr lang="en-US" altLang="zh-CN" dirty="0" smtClean="0">
                <a:solidFill>
                  <a:srgbClr val="003366"/>
                </a:solidFill>
              </a:rPr>
              <a:t>. meeting in 2014</a:t>
            </a:r>
            <a:endParaRPr lang="zh-CN" altLang="en-US" dirty="0">
              <a:solidFill>
                <a:srgbClr val="003366"/>
              </a:solidFill>
            </a:endParaRPr>
          </a:p>
        </p:txBody>
      </p:sp>
      <p:sp>
        <p:nvSpPr>
          <p:cNvPr id="3" name="内容占位符 2"/>
          <p:cNvSpPr>
            <a:spLocks noGrp="1"/>
          </p:cNvSpPr>
          <p:nvPr>
            <p:ph idx="1"/>
          </p:nvPr>
        </p:nvSpPr>
        <p:spPr>
          <a:xfrm>
            <a:off x="107504" y="1988840"/>
            <a:ext cx="8928992" cy="4392488"/>
          </a:xfrm>
        </p:spPr>
        <p:txBody>
          <a:bodyPr/>
          <a:lstStyle/>
          <a:p>
            <a:pPr>
              <a:spcBef>
                <a:spcPts val="1800"/>
              </a:spcBef>
            </a:pPr>
            <a:r>
              <a:rPr lang="en-US" altLang="zh-CN" dirty="0" smtClean="0">
                <a:solidFill>
                  <a:srgbClr val="0000FF"/>
                </a:solidFill>
              </a:rPr>
              <a:t>We propose a long term data taking plan at BESIII for a better understanding of the strong interaction!</a:t>
            </a:r>
          </a:p>
          <a:p>
            <a:pPr lvl="1">
              <a:spcBef>
                <a:spcPts val="1800"/>
              </a:spcBef>
            </a:pPr>
            <a:r>
              <a:rPr lang="en-US" altLang="zh-CN" dirty="0" smtClean="0">
                <a:solidFill>
                  <a:srgbClr val="0000FF"/>
                </a:solidFill>
              </a:rPr>
              <a:t>Start from 4.0 </a:t>
            </a:r>
            <a:r>
              <a:rPr lang="en-US" altLang="zh-CN" dirty="0" err="1" smtClean="0">
                <a:solidFill>
                  <a:srgbClr val="0000FF"/>
                </a:solidFill>
              </a:rPr>
              <a:t>GeV</a:t>
            </a:r>
            <a:r>
              <a:rPr lang="en-US" altLang="zh-CN" dirty="0" smtClean="0">
                <a:solidFill>
                  <a:srgbClr val="0000FF"/>
                </a:solidFill>
              </a:rPr>
              <a:t> to </a:t>
            </a:r>
            <a:r>
              <a:rPr lang="en-US" altLang="zh-CN" dirty="0" err="1" smtClean="0">
                <a:solidFill>
                  <a:srgbClr val="0000FF"/>
                </a:solidFill>
              </a:rPr>
              <a:t>Emax</a:t>
            </a:r>
            <a:r>
              <a:rPr lang="en-US" altLang="zh-CN" dirty="0" smtClean="0">
                <a:solidFill>
                  <a:srgbClr val="0000FF"/>
                </a:solidFill>
              </a:rPr>
              <a:t> of BEPCII [&gt;4.6 </a:t>
            </a:r>
            <a:r>
              <a:rPr lang="en-US" altLang="zh-CN" dirty="0" err="1" smtClean="0">
                <a:solidFill>
                  <a:srgbClr val="0000FF"/>
                </a:solidFill>
              </a:rPr>
              <a:t>GeV</a:t>
            </a:r>
            <a:r>
              <a:rPr lang="en-US" altLang="zh-CN" dirty="0" smtClean="0">
                <a:solidFill>
                  <a:srgbClr val="0000FF"/>
                </a:solidFill>
              </a:rPr>
              <a:t>]</a:t>
            </a:r>
          </a:p>
          <a:p>
            <a:pPr lvl="1">
              <a:spcBef>
                <a:spcPts val="1800"/>
              </a:spcBef>
            </a:pPr>
            <a:r>
              <a:rPr lang="en-US" altLang="zh-CN" dirty="0" smtClean="0">
                <a:solidFill>
                  <a:srgbClr val="0000FF"/>
                </a:solidFill>
              </a:rPr>
              <a:t>with 10 MeV step</a:t>
            </a:r>
          </a:p>
          <a:p>
            <a:pPr lvl="1">
              <a:spcBef>
                <a:spcPts val="1800"/>
              </a:spcBef>
            </a:pPr>
            <a:r>
              <a:rPr lang="en-US" altLang="zh-CN" dirty="0" smtClean="0">
                <a:solidFill>
                  <a:srgbClr val="0000FF"/>
                </a:solidFill>
              </a:rPr>
              <a:t>500/</a:t>
            </a:r>
            <a:r>
              <a:rPr lang="en-US" altLang="zh-CN" dirty="0" err="1" smtClean="0">
                <a:solidFill>
                  <a:srgbClr val="0000FF"/>
                </a:solidFill>
              </a:rPr>
              <a:t>pb</a:t>
            </a:r>
            <a:r>
              <a:rPr lang="en-US" altLang="zh-CN" dirty="0" smtClean="0">
                <a:solidFill>
                  <a:srgbClr val="0000FF"/>
                </a:solidFill>
              </a:rPr>
              <a:t> per point</a:t>
            </a:r>
          </a:p>
          <a:p>
            <a:pPr lvl="1">
              <a:spcBef>
                <a:spcPts val="1800"/>
              </a:spcBef>
            </a:pPr>
            <a:r>
              <a:rPr lang="en-US" altLang="zh-CN" dirty="0" smtClean="0">
                <a:solidFill>
                  <a:srgbClr val="0000FF"/>
                </a:solidFill>
              </a:rPr>
              <a:t>Understand the XYZ, </a:t>
            </a:r>
            <a:r>
              <a:rPr lang="en-US" altLang="zh-CN" dirty="0" err="1" smtClean="0">
                <a:solidFill>
                  <a:srgbClr val="0000FF"/>
                </a:solidFill>
              </a:rPr>
              <a:t>charmonia</a:t>
            </a:r>
            <a:r>
              <a:rPr lang="en-US" altLang="zh-CN" dirty="0" smtClean="0">
                <a:solidFill>
                  <a:srgbClr val="0000FF"/>
                </a:solidFill>
              </a:rPr>
              <a:t>, and more!</a:t>
            </a:r>
          </a:p>
          <a:p>
            <a:pPr>
              <a:spcBef>
                <a:spcPts val="1800"/>
              </a:spcBef>
            </a:pPr>
            <a:r>
              <a:rPr lang="en-US" altLang="zh-CN" dirty="0" smtClean="0">
                <a:solidFill>
                  <a:srgbClr val="CC3300"/>
                </a:solidFill>
              </a:rPr>
              <a:t>The arguments follow …</a:t>
            </a:r>
          </a:p>
        </p:txBody>
      </p:sp>
      <p:sp>
        <p:nvSpPr>
          <p:cNvPr id="4" name="灯片编号占位符 3"/>
          <p:cNvSpPr>
            <a:spLocks noGrp="1"/>
          </p:cNvSpPr>
          <p:nvPr>
            <p:ph type="sldNum" sz="quarter" idx="12"/>
          </p:nvPr>
        </p:nvSpPr>
        <p:spPr/>
        <p:txBody>
          <a:bodyPr/>
          <a:lstStyle/>
          <a:p>
            <a:fld id="{4972865B-3338-42B3-82EB-07ABB3E4904D}" type="slidenum">
              <a:rPr lang="en-US" altLang="zh-CN" smtClean="0"/>
              <a:pPr/>
              <a:t>9</a:t>
            </a:fld>
            <a:endParaRPr lang="en-US" altLang="zh-CN" dirty="0"/>
          </a:p>
        </p:txBody>
      </p:sp>
    </p:spTree>
    <p:extLst>
      <p:ext uri="{BB962C8B-B14F-4D97-AF65-F5344CB8AC3E}">
        <p14:creationId xmlns:p14="http://schemas.microsoft.com/office/powerpoint/2010/main" val="329953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zh-CN" altLang="en-US" sz="2800" b="0" i="0" u="none" strike="noStrike" cap="none" normalizeH="0" baseline="0" smtClean="0">
            <a:ln>
              <a:noFill/>
            </a:ln>
            <a:solidFill>
              <a:srgbClr val="0000FF"/>
            </a:solidFill>
            <a:effectLst/>
            <a:latin typeface="Comic Sans MS" pitchFamily="66" charset="0"/>
            <a:ea typeface="宋体"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zh-CN" altLang="en-US" sz="2800" b="0" i="0" u="none" strike="noStrike" cap="none" normalizeH="0" baseline="0" smtClean="0">
            <a:ln>
              <a:noFill/>
            </a:ln>
            <a:solidFill>
              <a:srgbClr val="0000FF"/>
            </a:solidFill>
            <a:effectLst/>
            <a:latin typeface="Comic Sans MS" pitchFamily="66" charset="0"/>
            <a:ea typeface="宋体"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zh-CN" altLang="en-US" sz="2800" b="0" i="0" u="none" strike="noStrike" cap="none" normalizeH="0" baseline="0" smtClean="0">
            <a:ln>
              <a:noFill/>
            </a:ln>
            <a:solidFill>
              <a:srgbClr val="0000FF"/>
            </a:solidFill>
            <a:effectLst/>
            <a:latin typeface="Comic Sans MS" pitchFamily="66" charset="0"/>
            <a:ea typeface="宋体"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zh-CN" altLang="en-US" sz="2800" b="0" i="0" u="none" strike="noStrike" cap="none" normalizeH="0" baseline="0" smtClean="0">
            <a:ln>
              <a:noFill/>
            </a:ln>
            <a:solidFill>
              <a:srgbClr val="0000FF"/>
            </a:solidFill>
            <a:effectLst/>
            <a:latin typeface="Comic Sans MS" pitchFamily="66" charset="0"/>
            <a:ea typeface="宋体"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2378</TotalTime>
  <Words>2396</Words>
  <Application>Microsoft Office PowerPoint</Application>
  <PresentationFormat>全屏显示(4:3)</PresentationFormat>
  <Paragraphs>448</Paragraphs>
  <Slides>35</Slides>
  <Notes>9</Notes>
  <HiddenSlides>0</HiddenSlides>
  <MMClips>0</MMClips>
  <ScaleCrop>false</ScaleCrop>
  <HeadingPairs>
    <vt:vector size="6" baseType="variant">
      <vt:variant>
        <vt:lpstr>主题</vt:lpstr>
      </vt:variant>
      <vt:variant>
        <vt:i4>12</vt:i4>
      </vt:variant>
      <vt:variant>
        <vt:lpstr>嵌入 OLE 服务器</vt:lpstr>
      </vt:variant>
      <vt:variant>
        <vt:i4>3</vt:i4>
      </vt:variant>
      <vt:variant>
        <vt:lpstr>幻灯片标题</vt:lpstr>
      </vt:variant>
      <vt:variant>
        <vt:i4>35</vt:i4>
      </vt:variant>
    </vt:vector>
  </HeadingPairs>
  <TitlesOfParts>
    <vt:vector size="50" baseType="lpstr">
      <vt:lpstr>默认设计模板</vt:lpstr>
      <vt:lpstr>1_默认设计模板</vt:lpstr>
      <vt:lpstr>2_默认设计模板</vt:lpstr>
      <vt:lpstr>4_默认设计模板</vt:lpstr>
      <vt:lpstr>Office 主题</vt:lpstr>
      <vt:lpstr>3_默认设计模板</vt:lpstr>
      <vt:lpstr>5_默认设计模板</vt:lpstr>
      <vt:lpstr>6_默认设计模板</vt:lpstr>
      <vt:lpstr>7_默认设计模板</vt:lpstr>
      <vt:lpstr>Office 主题​​</vt:lpstr>
      <vt:lpstr>8_默认设计模板</vt:lpstr>
      <vt:lpstr>9_默认设计模板</vt:lpstr>
      <vt:lpstr>Drawing</vt:lpstr>
      <vt:lpstr>Photo Editor 照片</vt:lpstr>
      <vt:lpstr>公式</vt:lpstr>
      <vt:lpstr>Collecting more data for  XYZ study at BESIII</vt:lpstr>
      <vt:lpstr>北京正负电子对撞机 （BEPC）</vt:lpstr>
      <vt:lpstr>BEPC II: double-ring e+e- collider</vt:lpstr>
      <vt:lpstr>BESIII detector</vt:lpstr>
      <vt:lpstr>First event: July 20, 2008</vt:lpstr>
      <vt:lpstr>BESIII data samples</vt:lpstr>
      <vt:lpstr>What is next?</vt:lpstr>
      <vt:lpstr>Estia Eichten @ this workshop</vt:lpstr>
      <vt:lpstr>One proposal from BESIII collab. meeting in 2014</vt:lpstr>
      <vt:lpstr>The heavy quarkonium system</vt:lpstr>
      <vt:lpstr>The quarkonium system</vt:lpstr>
      <vt:lpstr>Charmonium spectroscopy after 40 years</vt:lpstr>
      <vt:lpstr>Where are these states?</vt:lpstr>
      <vt:lpstr>The XYZ states</vt:lpstr>
      <vt:lpstr>PowerPoint 演示文稿</vt:lpstr>
      <vt:lpstr>R values/ states/Y states</vt:lpstr>
      <vt:lpstr>We collected 5/fb above 4 GeV</vt:lpstr>
      <vt:lpstr>We collected 0.8/fb at &gt;100 energy points</vt:lpstr>
      <vt:lpstr>We’ve done a lot with these samples</vt:lpstr>
      <vt:lpstr>We also found more questions to answer</vt:lpstr>
      <vt:lpstr>PowerPoint 演示文稿</vt:lpstr>
      <vt:lpstr>e+e- J/</vt:lpstr>
      <vt:lpstr>Cross sections of e+e- K+K-J/</vt:lpstr>
      <vt:lpstr>e+e-X(3872) &amp; X(3823) &amp; c0</vt:lpstr>
      <vt:lpstr>e+e- KZcs @ Ecm&gt;4.5 GeV</vt:lpstr>
      <vt:lpstr>We need data</vt:lpstr>
      <vt:lpstr>The Big Plan</vt:lpstr>
      <vt:lpstr>The 2015-16 plan</vt:lpstr>
      <vt:lpstr>Charmonium region at Belle II</vt:lpstr>
      <vt:lpstr>Summary</vt:lpstr>
      <vt:lpstr>The end</vt:lpstr>
      <vt:lpstr>Start from low energy</vt:lpstr>
      <vt:lpstr>PowerPoint 演示文稿</vt:lpstr>
      <vt:lpstr>Hccgc &amp; c0</vt:lpstr>
      <vt:lpstr>Multiple points vs. one point with large luminosity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XYZ proposal</dc:title>
  <dc:creator>Yuan Changzheng</dc:creator>
  <cp:lastModifiedBy>user</cp:lastModifiedBy>
  <cp:revision>464</cp:revision>
  <dcterms:created xsi:type="dcterms:W3CDTF">2010-05-28T15:15:53Z</dcterms:created>
  <dcterms:modified xsi:type="dcterms:W3CDTF">2015-06-10T16:34:57Z</dcterms:modified>
</cp:coreProperties>
</file>