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516" r:id="rId2"/>
    <p:sldId id="668" r:id="rId3"/>
    <p:sldId id="608" r:id="rId4"/>
    <p:sldId id="609" r:id="rId5"/>
    <p:sldId id="610" r:id="rId6"/>
    <p:sldId id="611" r:id="rId7"/>
    <p:sldId id="669" r:id="rId8"/>
    <p:sldId id="612" r:id="rId9"/>
    <p:sldId id="613" r:id="rId10"/>
    <p:sldId id="615" r:id="rId11"/>
    <p:sldId id="687" r:id="rId12"/>
    <p:sldId id="689" r:id="rId13"/>
    <p:sldId id="688" r:id="rId14"/>
    <p:sldId id="690" r:id="rId15"/>
    <p:sldId id="691" r:id="rId16"/>
    <p:sldId id="692" r:id="rId17"/>
    <p:sldId id="693" r:id="rId18"/>
    <p:sldId id="694" r:id="rId19"/>
    <p:sldId id="695" r:id="rId20"/>
    <p:sldId id="696" r:id="rId21"/>
    <p:sldId id="697" r:id="rId22"/>
    <p:sldId id="699" r:id="rId23"/>
    <p:sldId id="700" r:id="rId24"/>
    <p:sldId id="704" r:id="rId25"/>
    <p:sldId id="710" r:id="rId26"/>
    <p:sldId id="711" r:id="rId27"/>
    <p:sldId id="702" r:id="rId28"/>
    <p:sldId id="703" r:id="rId29"/>
    <p:sldId id="707" r:id="rId30"/>
    <p:sldId id="709" r:id="rId31"/>
    <p:sldId id="708" r:id="rId32"/>
    <p:sldId id="671" r:id="rId33"/>
    <p:sldId id="672" r:id="rId34"/>
    <p:sldId id="674" r:id="rId35"/>
    <p:sldId id="675" r:id="rId36"/>
    <p:sldId id="677" r:id="rId37"/>
    <p:sldId id="679" r:id="rId38"/>
    <p:sldId id="680" r:id="rId39"/>
    <p:sldId id="681" r:id="rId40"/>
    <p:sldId id="678" r:id="rId41"/>
    <p:sldId id="619" r:id="rId42"/>
    <p:sldId id="627" r:id="rId43"/>
    <p:sldId id="641" r:id="rId44"/>
    <p:sldId id="651" r:id="rId45"/>
    <p:sldId id="653" r:id="rId46"/>
    <p:sldId id="656" r:id="rId47"/>
    <p:sldId id="657" r:id="rId48"/>
    <p:sldId id="660" r:id="rId49"/>
    <p:sldId id="684" r:id="rId50"/>
    <p:sldId id="685" r:id="rId51"/>
    <p:sldId id="686" r:id="rId52"/>
    <p:sldId id="662" r:id="rId53"/>
    <p:sldId id="654" r:id="rId54"/>
    <p:sldId id="614" r:id="rId55"/>
    <p:sldId id="644" r:id="rId56"/>
    <p:sldId id="670" r:id="rId57"/>
    <p:sldId id="682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FA"/>
    <a:srgbClr val="9900CC"/>
    <a:srgbClr val="FF33CC"/>
    <a:srgbClr val="0026B0"/>
    <a:srgbClr val="392BF5"/>
    <a:srgbClr val="2153FF"/>
    <a:srgbClr val="FFCCFF"/>
    <a:srgbClr val="CC99FF"/>
    <a:srgbClr val="B5B5B5"/>
    <a:srgbClr val="001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0" autoAdjust="0"/>
    <p:restoredTop sz="86751" autoAdjust="0"/>
  </p:normalViewPr>
  <p:slideViewPr>
    <p:cSldViewPr snapToGrid="0" snapToObjects="1">
      <p:cViewPr varScale="1">
        <p:scale>
          <a:sx n="63" d="100"/>
          <a:sy n="63" d="100"/>
        </p:scale>
        <p:origin x="3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Good Morning everyone.</a:t>
            </a:r>
          </a:p>
          <a:p>
            <a:r>
              <a:rPr lang="en-US" altLang="zh-CN" baseline="0" dirty="0" smtClean="0"/>
              <a:t>My topic is High intensity Electron </a:t>
            </a:r>
            <a:r>
              <a:rPr lang="en-US" altLang="zh-CN" baseline="0" dirty="0" err="1" smtClean="0"/>
              <a:t>Postion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Acc</a:t>
            </a:r>
            <a:r>
              <a:rPr lang="en-US" altLang="zh-CN" baseline="0" dirty="0" smtClean="0"/>
              <a:t>…</a:t>
            </a:r>
          </a:p>
          <a:p>
            <a:r>
              <a:rPr lang="en-US" altLang="zh-CN" baseline="0" dirty="0" smtClean="0"/>
              <a:t>Tau physics is one of most important topics in our projection.</a:t>
            </a:r>
          </a:p>
          <a:p>
            <a:r>
              <a:rPr lang="en-US" altLang="zh-CN" baseline="0" dirty="0" smtClean="0"/>
              <a:t>But Since this is the first time we introduce our projects in the </a:t>
            </a:r>
            <a:r>
              <a:rPr lang="en-US" altLang="zh-CN" baseline="0" dirty="0" err="1" smtClean="0"/>
              <a:t>internationial</a:t>
            </a:r>
            <a:r>
              <a:rPr lang="en-US" altLang="zh-CN" baseline="0" dirty="0" smtClean="0"/>
              <a:t> conference,</a:t>
            </a:r>
          </a:p>
          <a:p>
            <a:r>
              <a:rPr lang="en-US" altLang="zh-CN" baseline="0" dirty="0" smtClean="0"/>
              <a:t>Also, most of your are all the experts on tau physics,</a:t>
            </a:r>
          </a:p>
          <a:p>
            <a:r>
              <a:rPr lang="en-US" altLang="zh-CN" baseline="0" dirty="0" smtClean="0"/>
              <a:t>So I would like to introduce you HIEPA project, rather than focus on tau physics only.</a:t>
            </a:r>
          </a:p>
          <a:p>
            <a:r>
              <a:rPr lang="en-US" altLang="zh-CN" baseline="0" dirty="0" smtClean="0"/>
              <a:t>I apologize that I change the title of talk.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3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plots</a:t>
            </a:r>
            <a:r>
              <a:rPr lang="en-US" altLang="zh-CN" baseline="0" dirty="0" smtClean="0"/>
              <a:t> show the expected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spectronscopy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prodicted</a:t>
            </a:r>
            <a:r>
              <a:rPr lang="en-US" altLang="zh-CN" baseline="0" dirty="0" smtClean="0"/>
              <a:t> by QM,</a:t>
            </a:r>
          </a:p>
          <a:p>
            <a:r>
              <a:rPr lang="en-US" altLang="zh-CN" baseline="0" dirty="0" smtClean="0"/>
              <a:t>To date, in experiment, states below charm </a:t>
            </a:r>
            <a:r>
              <a:rPr lang="en-US" altLang="zh-CN" baseline="0" dirty="0" err="1" smtClean="0"/>
              <a:t>trheshold</a:t>
            </a:r>
            <a:r>
              <a:rPr lang="en-US" altLang="zh-CN" baseline="0" dirty="0" smtClean="0"/>
              <a:t> are all observed well,</a:t>
            </a:r>
          </a:p>
          <a:p>
            <a:r>
              <a:rPr lang="en-US" altLang="zh-CN" baseline="0" dirty="0" smtClean="0"/>
              <a:t>But above the charm threshold, there are still some missing states have not be observed yet</a:t>
            </a:r>
          </a:p>
          <a:p>
            <a:r>
              <a:rPr lang="en-US" altLang="zh-CN" baseline="0" dirty="0" smtClean="0"/>
              <a:t>Also, in the last decay, a lot of new XYZ states are observed, which is not a obviously conventional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states.</a:t>
            </a:r>
          </a:p>
          <a:p>
            <a:r>
              <a:rPr lang="en-US" altLang="zh-CN" baseline="0" dirty="0" smtClean="0"/>
              <a:t>The nature is these new </a:t>
            </a:r>
            <a:r>
              <a:rPr lang="en-US" altLang="zh-CN" baseline="0" dirty="0" err="1" smtClean="0"/>
              <a:t>observetion</a:t>
            </a:r>
            <a:r>
              <a:rPr lang="en-US" altLang="zh-CN" baseline="0" dirty="0" smtClean="0"/>
              <a:t> is unclear.</a:t>
            </a:r>
          </a:p>
          <a:p>
            <a:r>
              <a:rPr lang="en-US" altLang="zh-CN" baseline="0" dirty="0" smtClean="0"/>
              <a:t>A better </a:t>
            </a:r>
            <a:r>
              <a:rPr lang="en-US" altLang="zh-CN" baseline="0" dirty="0" err="1" smtClean="0"/>
              <a:t>understaing</a:t>
            </a:r>
            <a:r>
              <a:rPr lang="en-US" altLang="zh-CN" baseline="0" dirty="0" smtClean="0"/>
              <a:t> on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spectron</a:t>
            </a:r>
            <a:r>
              <a:rPr lang="en-US" altLang="zh-CN" baseline="0" dirty="0" smtClean="0"/>
              <a:t> may help to understand their natures.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87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plots</a:t>
            </a:r>
            <a:r>
              <a:rPr lang="en-US" altLang="zh-CN" baseline="0" dirty="0" smtClean="0"/>
              <a:t> show the expected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spectronscopy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prodicted</a:t>
            </a:r>
            <a:r>
              <a:rPr lang="en-US" altLang="zh-CN" baseline="0" dirty="0" smtClean="0"/>
              <a:t> by QM,</a:t>
            </a:r>
          </a:p>
          <a:p>
            <a:r>
              <a:rPr lang="en-US" altLang="zh-CN" baseline="0" dirty="0" smtClean="0"/>
              <a:t>To date, in experiment, states below charm </a:t>
            </a:r>
            <a:r>
              <a:rPr lang="en-US" altLang="zh-CN" baseline="0" dirty="0" err="1" smtClean="0"/>
              <a:t>trheshold</a:t>
            </a:r>
            <a:r>
              <a:rPr lang="en-US" altLang="zh-CN" baseline="0" dirty="0" smtClean="0"/>
              <a:t> are all observed well,</a:t>
            </a:r>
          </a:p>
          <a:p>
            <a:r>
              <a:rPr lang="en-US" altLang="zh-CN" baseline="0" dirty="0" smtClean="0"/>
              <a:t>But above the charm threshold, there are still some missing states have not be observed yet</a:t>
            </a:r>
          </a:p>
          <a:p>
            <a:r>
              <a:rPr lang="en-US" altLang="zh-CN" baseline="0" dirty="0" smtClean="0"/>
              <a:t>Also, in the last decay, a lot of new XYZ states are observed, which is not a obviously conventional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states.</a:t>
            </a:r>
          </a:p>
          <a:p>
            <a:r>
              <a:rPr lang="en-US" altLang="zh-CN" baseline="0" dirty="0" smtClean="0"/>
              <a:t>The nature is these new </a:t>
            </a:r>
            <a:r>
              <a:rPr lang="en-US" altLang="zh-CN" baseline="0" dirty="0" err="1" smtClean="0"/>
              <a:t>observetion</a:t>
            </a:r>
            <a:r>
              <a:rPr lang="en-US" altLang="zh-CN" baseline="0" dirty="0" smtClean="0"/>
              <a:t> is unclear.</a:t>
            </a:r>
          </a:p>
          <a:p>
            <a:r>
              <a:rPr lang="en-US" altLang="zh-CN" baseline="0" dirty="0" smtClean="0"/>
              <a:t>A better </a:t>
            </a:r>
            <a:r>
              <a:rPr lang="en-US" altLang="zh-CN" baseline="0" dirty="0" err="1" smtClean="0"/>
              <a:t>understaing</a:t>
            </a:r>
            <a:r>
              <a:rPr lang="en-US" altLang="zh-CN" baseline="0" dirty="0" smtClean="0"/>
              <a:t> on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spectron</a:t>
            </a:r>
            <a:r>
              <a:rPr lang="en-US" altLang="zh-CN" baseline="0" dirty="0" smtClean="0"/>
              <a:t> may help to understand their natures.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5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Following, I</a:t>
            </a:r>
            <a:r>
              <a:rPr lang="en-US" altLang="zh-CN" baseline="0" dirty="0" smtClean="0"/>
              <a:t> introduce some very simple estimation for the searching for these missing states.</a:t>
            </a:r>
          </a:p>
          <a:p>
            <a:r>
              <a:rPr lang="en-US" altLang="zh-CN" baseline="0" dirty="0" smtClean="0"/>
              <a:t>First Example is to search for the D wave singlet, </a:t>
            </a:r>
          </a:p>
          <a:p>
            <a:r>
              <a:rPr lang="en-US" altLang="zh-CN" baseline="0" dirty="0" smtClean="0"/>
              <a:t>This D wave </a:t>
            </a:r>
            <a:r>
              <a:rPr lang="en-US" altLang="zh-CN" baseline="0" dirty="0" err="1" smtClean="0"/>
              <a:t>siglet</a:t>
            </a:r>
            <a:r>
              <a:rPr lang="en-US" altLang="zh-CN" baseline="0" dirty="0" smtClean="0"/>
              <a:t> states is expected produce and decay by the E1 transition of </a:t>
            </a:r>
          </a:p>
          <a:p>
            <a:r>
              <a:rPr lang="en-US" altLang="zh-CN" baseline="0" dirty="0" smtClean="0"/>
              <a:t>P wave singlet, </a:t>
            </a:r>
          </a:p>
          <a:p>
            <a:r>
              <a:rPr lang="en-US" altLang="zh-CN" baseline="0" dirty="0" smtClean="0"/>
              <a:t>If we </a:t>
            </a:r>
            <a:r>
              <a:rPr lang="en-US" altLang="zh-CN" baseline="0" dirty="0" err="1" smtClean="0"/>
              <a:t>asumment</a:t>
            </a:r>
            <a:r>
              <a:rPr lang="en-US" altLang="zh-CN" baseline="0" dirty="0" smtClean="0"/>
              <a:t> the production cross section of excited P wave singlet is 20pb</a:t>
            </a:r>
          </a:p>
          <a:p>
            <a:r>
              <a:rPr lang="en-US" altLang="zh-CN" baseline="0" dirty="0" smtClean="0"/>
              <a:t>And the our experience from BESIII on the efficiency to </a:t>
            </a:r>
            <a:r>
              <a:rPr lang="en-US" altLang="zh-CN" baseline="0" dirty="0" err="1" smtClean="0"/>
              <a:t>tage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etac</a:t>
            </a:r>
            <a:r>
              <a:rPr lang="en-US" altLang="zh-CN" baseline="0" dirty="0" smtClean="0"/>
              <a:t> hadron decay </a:t>
            </a:r>
          </a:p>
          <a:p>
            <a:r>
              <a:rPr lang="en-US" altLang="zh-CN" baseline="0" dirty="0" smtClean="0"/>
              <a:t>mode is 1.5%,</a:t>
            </a:r>
          </a:p>
          <a:p>
            <a:r>
              <a:rPr lang="en-US" altLang="zh-CN" baseline="0" dirty="0" smtClean="0"/>
              <a:t>We expected we can got the 20events/per years</a:t>
            </a:r>
          </a:p>
          <a:p>
            <a:r>
              <a:rPr lang="en-US" altLang="zh-CN" baseline="0" dirty="0" smtClean="0"/>
              <a:t>The background is very low due to the </a:t>
            </a:r>
            <a:r>
              <a:rPr lang="en-US" altLang="zh-CN" baseline="0" dirty="0" err="1" smtClean="0"/>
              <a:t>narraow</a:t>
            </a:r>
            <a:r>
              <a:rPr lang="en-US" altLang="zh-CN" baseline="0" dirty="0" smtClean="0"/>
              <a:t> width of </a:t>
            </a:r>
            <a:r>
              <a:rPr lang="en-US" altLang="zh-CN" baseline="0" dirty="0" err="1" smtClean="0"/>
              <a:t>hc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etac</a:t>
            </a:r>
            <a:endParaRPr lang="en-US" altLang="zh-CN" baseline="0" dirty="0" smtClean="0"/>
          </a:p>
          <a:p>
            <a:r>
              <a:rPr lang="en-US" altLang="zh-CN" baseline="0" dirty="0" smtClean="0"/>
              <a:t>Another example is to search for the </a:t>
            </a:r>
            <a:r>
              <a:rPr lang="en-US" altLang="zh-CN" baseline="0" dirty="0" err="1" smtClean="0"/>
              <a:t>exicited</a:t>
            </a:r>
            <a:r>
              <a:rPr lang="en-US" altLang="zh-CN" baseline="0" dirty="0" smtClean="0"/>
              <a:t> stand of </a:t>
            </a:r>
            <a:r>
              <a:rPr lang="en-US" altLang="zh-CN" baseline="0" dirty="0" err="1" smtClean="0"/>
              <a:t>chi_cj</a:t>
            </a:r>
            <a:r>
              <a:rPr lang="en-US" altLang="zh-CN" baseline="0" dirty="0" smtClean="0"/>
              <a:t>,</a:t>
            </a:r>
          </a:p>
          <a:p>
            <a:r>
              <a:rPr lang="en-US" altLang="zh-CN" baseline="0" dirty="0" smtClean="0"/>
              <a:t>Which is expected to produce by the E1 transition from the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particle,</a:t>
            </a:r>
          </a:p>
          <a:p>
            <a:r>
              <a:rPr lang="en-US" altLang="zh-CN" baseline="0" dirty="0" smtClean="0"/>
              <a:t>We expected we can get the 10-100 events per year.</a:t>
            </a:r>
          </a:p>
          <a:p>
            <a:r>
              <a:rPr lang="en-US" altLang="zh-CN" baseline="0" dirty="0" smtClean="0"/>
              <a:t>The same, the background is very low due to the </a:t>
            </a:r>
            <a:r>
              <a:rPr lang="en-US" altLang="zh-CN" baseline="0" dirty="0" err="1" smtClean="0"/>
              <a:t>narraw</a:t>
            </a:r>
            <a:r>
              <a:rPr lang="en-US" altLang="zh-CN" baseline="0" dirty="0" smtClean="0"/>
              <a:t> with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and psi.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54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 Following, I</a:t>
            </a:r>
            <a:r>
              <a:rPr lang="en-US" altLang="zh-CN" baseline="0" dirty="0" smtClean="0"/>
              <a:t> introduce some very simple estimation for the searching for these missing states.</a:t>
            </a:r>
          </a:p>
          <a:p>
            <a:r>
              <a:rPr lang="en-US" altLang="zh-CN" baseline="0" dirty="0" smtClean="0"/>
              <a:t>First Example is to search for the D wave singlet, </a:t>
            </a:r>
          </a:p>
          <a:p>
            <a:r>
              <a:rPr lang="en-US" altLang="zh-CN" baseline="0" dirty="0" smtClean="0"/>
              <a:t>This D wave </a:t>
            </a:r>
            <a:r>
              <a:rPr lang="en-US" altLang="zh-CN" baseline="0" dirty="0" err="1" smtClean="0"/>
              <a:t>siglet</a:t>
            </a:r>
            <a:r>
              <a:rPr lang="en-US" altLang="zh-CN" baseline="0" dirty="0" smtClean="0"/>
              <a:t> states is expected produce and decay by the E1 transition of </a:t>
            </a:r>
          </a:p>
          <a:p>
            <a:r>
              <a:rPr lang="en-US" altLang="zh-CN" baseline="0" dirty="0" smtClean="0"/>
              <a:t>P wave singlet, </a:t>
            </a:r>
          </a:p>
          <a:p>
            <a:r>
              <a:rPr lang="en-US" altLang="zh-CN" baseline="0" dirty="0" smtClean="0"/>
              <a:t>If we </a:t>
            </a:r>
            <a:r>
              <a:rPr lang="en-US" altLang="zh-CN" baseline="0" dirty="0" err="1" smtClean="0"/>
              <a:t>asumment</a:t>
            </a:r>
            <a:r>
              <a:rPr lang="en-US" altLang="zh-CN" baseline="0" dirty="0" smtClean="0"/>
              <a:t> the production cross section of excited P wave singlet is 20pb</a:t>
            </a:r>
          </a:p>
          <a:p>
            <a:r>
              <a:rPr lang="en-US" altLang="zh-CN" baseline="0" dirty="0" smtClean="0"/>
              <a:t>And the our experience from BESIII on the efficiency to </a:t>
            </a:r>
            <a:r>
              <a:rPr lang="en-US" altLang="zh-CN" baseline="0" dirty="0" err="1" smtClean="0"/>
              <a:t>tage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etac</a:t>
            </a:r>
            <a:r>
              <a:rPr lang="en-US" altLang="zh-CN" baseline="0" dirty="0" smtClean="0"/>
              <a:t> hadron decay </a:t>
            </a:r>
          </a:p>
          <a:p>
            <a:r>
              <a:rPr lang="en-US" altLang="zh-CN" baseline="0" dirty="0" smtClean="0"/>
              <a:t>mode is 1.5%,</a:t>
            </a:r>
          </a:p>
          <a:p>
            <a:r>
              <a:rPr lang="en-US" altLang="zh-CN" baseline="0" dirty="0" smtClean="0"/>
              <a:t>We expected we can got the 20events/per years</a:t>
            </a:r>
          </a:p>
          <a:p>
            <a:r>
              <a:rPr lang="en-US" altLang="zh-CN" baseline="0" dirty="0" smtClean="0"/>
              <a:t>The background is very low due to the </a:t>
            </a:r>
            <a:r>
              <a:rPr lang="en-US" altLang="zh-CN" baseline="0" dirty="0" err="1" smtClean="0"/>
              <a:t>narraow</a:t>
            </a:r>
            <a:r>
              <a:rPr lang="en-US" altLang="zh-CN" baseline="0" dirty="0" smtClean="0"/>
              <a:t> width of </a:t>
            </a:r>
            <a:r>
              <a:rPr lang="en-US" altLang="zh-CN" baseline="0" dirty="0" err="1" smtClean="0"/>
              <a:t>hc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etac</a:t>
            </a:r>
            <a:endParaRPr lang="en-US" altLang="zh-CN" baseline="0" dirty="0" smtClean="0"/>
          </a:p>
          <a:p>
            <a:r>
              <a:rPr lang="en-US" altLang="zh-CN" baseline="0" dirty="0" smtClean="0"/>
              <a:t>Another example is to search for the </a:t>
            </a:r>
            <a:r>
              <a:rPr lang="en-US" altLang="zh-CN" baseline="0" dirty="0" err="1" smtClean="0"/>
              <a:t>exicited</a:t>
            </a:r>
            <a:r>
              <a:rPr lang="en-US" altLang="zh-CN" baseline="0" dirty="0" smtClean="0"/>
              <a:t> stand of </a:t>
            </a:r>
            <a:r>
              <a:rPr lang="en-US" altLang="zh-CN" baseline="0" dirty="0" err="1" smtClean="0"/>
              <a:t>chi_cj</a:t>
            </a:r>
            <a:r>
              <a:rPr lang="en-US" altLang="zh-CN" baseline="0" dirty="0" smtClean="0"/>
              <a:t>,</a:t>
            </a:r>
          </a:p>
          <a:p>
            <a:r>
              <a:rPr lang="en-US" altLang="zh-CN" baseline="0" dirty="0" smtClean="0"/>
              <a:t>Which is expected to produce by the E1 transition from the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particle,</a:t>
            </a:r>
          </a:p>
          <a:p>
            <a:r>
              <a:rPr lang="en-US" altLang="zh-CN" baseline="0" dirty="0" smtClean="0"/>
              <a:t>We expected we can get the 10-100 events per year.</a:t>
            </a:r>
          </a:p>
          <a:p>
            <a:r>
              <a:rPr lang="en-US" altLang="zh-CN" baseline="0" dirty="0" smtClean="0"/>
              <a:t>The same, the background is very low due to the </a:t>
            </a:r>
            <a:r>
              <a:rPr lang="en-US" altLang="zh-CN" baseline="0" dirty="0" err="1" smtClean="0"/>
              <a:t>narraw</a:t>
            </a:r>
            <a:r>
              <a:rPr lang="en-US" altLang="zh-CN" baseline="0" dirty="0" smtClean="0"/>
              <a:t> with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and psi.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6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 we move the new physics,</a:t>
            </a:r>
          </a:p>
          <a:p>
            <a:r>
              <a:rPr lang="en-US" altLang="zh-CN" dirty="0" smtClean="0"/>
              <a:t>As</a:t>
            </a:r>
            <a:r>
              <a:rPr lang="en-US" altLang="zh-CN" baseline="0" dirty="0" smtClean="0"/>
              <a:t> we know, the discovery of Higgs complete the list of the </a:t>
            </a:r>
            <a:r>
              <a:rPr lang="en-US" altLang="zh-CN" baseline="0" dirty="0" err="1" smtClean="0"/>
              <a:t>partilce</a:t>
            </a:r>
            <a:r>
              <a:rPr lang="en-US" altLang="zh-CN" baseline="0" dirty="0" smtClean="0"/>
              <a:t> in SM.</a:t>
            </a:r>
          </a:p>
          <a:p>
            <a:r>
              <a:rPr lang="en-US" altLang="zh-CN" baseline="0" dirty="0" smtClean="0"/>
              <a:t>But there some still a lots questions can not be explain the </a:t>
            </a:r>
            <a:r>
              <a:rPr lang="en-US" altLang="zh-CN" baseline="0" dirty="0" err="1" smtClean="0"/>
              <a:t>the</a:t>
            </a:r>
            <a:r>
              <a:rPr lang="en-US" altLang="zh-CN" baseline="0" dirty="0" smtClean="0"/>
              <a:t> SM framework.</a:t>
            </a:r>
          </a:p>
          <a:p>
            <a:r>
              <a:rPr lang="en-US" altLang="zh-CN" baseline="0" dirty="0" smtClean="0"/>
              <a:t>To date, there are not any evidence of new physics at high energy frontiers,</a:t>
            </a:r>
          </a:p>
          <a:p>
            <a:r>
              <a:rPr lang="en-US" altLang="zh-CN" baseline="0" dirty="0" smtClean="0"/>
              <a:t>So it is important and </a:t>
            </a:r>
            <a:r>
              <a:rPr lang="en-US" altLang="zh-CN" baseline="0" dirty="0" err="1" smtClean="0"/>
              <a:t>complementart</a:t>
            </a:r>
            <a:r>
              <a:rPr lang="en-US" altLang="zh-CN" baseline="0" dirty="0" smtClean="0"/>
              <a:t> to directly search for new physics in the </a:t>
            </a:r>
            <a:r>
              <a:rPr lang="en-US" altLang="zh-CN" baseline="0" dirty="0" err="1" smtClean="0"/>
              <a:t>presision</a:t>
            </a:r>
            <a:r>
              <a:rPr lang="en-US" altLang="zh-CN" baseline="0" dirty="0" smtClean="0"/>
              <a:t> frontier.</a:t>
            </a:r>
          </a:p>
          <a:p>
            <a:r>
              <a:rPr lang="en-US" altLang="zh-CN" baseline="0" dirty="0" smtClean="0"/>
              <a:t>This table is DNA for the new physics search in flavor physics, </a:t>
            </a:r>
          </a:p>
          <a:p>
            <a:r>
              <a:rPr lang="en-US" altLang="zh-CN" baseline="0" dirty="0" smtClean="0"/>
              <a:t>and charge </a:t>
            </a:r>
            <a:r>
              <a:rPr lang="en-US" altLang="zh-CN" baseline="0" dirty="0" err="1" smtClean="0"/>
              <a:t>letpon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Falvor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violavation</a:t>
            </a:r>
            <a:r>
              <a:rPr lang="en-US" altLang="zh-CN" baseline="0" dirty="0" smtClean="0"/>
              <a:t> decay is found to be a promising process to find the new physics</a:t>
            </a:r>
          </a:p>
          <a:p>
            <a:r>
              <a:rPr lang="en-US" altLang="zh-CN" baseline="0" dirty="0" smtClean="0"/>
              <a:t>And </a:t>
            </a:r>
            <a:r>
              <a:rPr lang="en-US" altLang="zh-CN" baseline="0" dirty="0" err="1" smtClean="0"/>
              <a:t>discribmate</a:t>
            </a:r>
            <a:r>
              <a:rPr lang="en-US" altLang="zh-CN" baseline="0" dirty="0" smtClean="0"/>
              <a:t> the different models and </a:t>
            </a:r>
            <a:r>
              <a:rPr lang="en-US" altLang="zh-CN" baseline="0" dirty="0" err="1" smtClean="0"/>
              <a:t>contraint</a:t>
            </a:r>
            <a:r>
              <a:rPr lang="en-US" altLang="zh-CN" baseline="0" dirty="0" smtClean="0"/>
              <a:t> theirs parameters.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26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advance of this analysis in the Tau-charm region is that background </a:t>
            </a:r>
            <a:r>
              <a:rPr lang="en-US" altLang="zh-CN" baseline="0" dirty="0" err="1" smtClean="0"/>
              <a:t>e+e</a:t>
            </a:r>
            <a:r>
              <a:rPr lang="en-US" altLang="zh-CN" baseline="0" dirty="0" err="1" smtClean="0">
                <a:sym typeface="Wingdings" panose="05000000000000000000" pitchFamily="2" charset="2"/>
              </a:rPr>
              <a:t>gammga</a:t>
            </a:r>
            <a:r>
              <a:rPr lang="en-US" altLang="zh-CN" baseline="0" dirty="0" smtClean="0">
                <a:sym typeface="Wingdings" panose="05000000000000000000" pitchFamily="2" charset="2"/>
              </a:rPr>
              <a:t> </a:t>
            </a:r>
            <a:r>
              <a:rPr lang="en-US" altLang="zh-CN" baseline="0" dirty="0" err="1" smtClean="0">
                <a:sym typeface="Wingdings" panose="05000000000000000000" pitchFamily="2" charset="2"/>
              </a:rPr>
              <a:t>tautau</a:t>
            </a:r>
            <a:r>
              <a:rPr lang="en-US" altLang="zh-CN" baseline="0" dirty="0" smtClean="0">
                <a:sym typeface="Wingdings" panose="05000000000000000000" pitchFamily="2" charset="2"/>
              </a:rPr>
              <a:t> is not contribute any more which is the dominant background in the B factory.</a:t>
            </a:r>
          </a:p>
          <a:p>
            <a:r>
              <a:rPr lang="en-US" altLang="zh-CN" baseline="0" dirty="0" smtClean="0">
                <a:sym typeface="Wingdings" panose="05000000000000000000" pitchFamily="2" charset="2"/>
              </a:rPr>
              <a:t>In tau-charm region, the background is expected to be tau </a:t>
            </a:r>
            <a:r>
              <a:rPr lang="en-US" altLang="zh-CN" baseline="0" dirty="0" err="1" smtClean="0">
                <a:sym typeface="Wingdings" panose="05000000000000000000" pitchFamily="2" charset="2"/>
              </a:rPr>
              <a:t>directroly</a:t>
            </a:r>
            <a:r>
              <a:rPr lang="en-US" altLang="zh-CN" baseline="0" dirty="0" smtClean="0">
                <a:sym typeface="Wingdings" panose="05000000000000000000" pitchFamily="2" charset="2"/>
              </a:rPr>
              <a:t> decay like tau-&gt;pi,</a:t>
            </a:r>
          </a:p>
          <a:p>
            <a:r>
              <a:rPr lang="en-US" altLang="zh-CN" baseline="0" dirty="0" smtClean="0">
                <a:sym typeface="Wingdings" panose="05000000000000000000" pitchFamily="2" charset="2"/>
              </a:rPr>
              <a:t>QED process, continuum hadron production, psi(2p) and D men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study from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Vlaimir</a:t>
            </a:r>
            <a:r>
              <a:rPr lang="en-US" altLang="zh-CN" baseline="0" dirty="0" smtClean="0"/>
              <a:t> show with 7ab-1 data, super tau-charm can get</a:t>
            </a:r>
          </a:p>
          <a:p>
            <a:r>
              <a:rPr lang="en-US" altLang="zh-CN" baseline="0" dirty="0" smtClean="0"/>
              <a:t>The comparable or better </a:t>
            </a:r>
            <a:r>
              <a:rPr lang="en-US" altLang="zh-CN" baseline="0" dirty="0" err="1" smtClean="0"/>
              <a:t>upple</a:t>
            </a:r>
            <a:r>
              <a:rPr lang="en-US" altLang="zh-CN" baseline="0" dirty="0" smtClean="0"/>
              <a:t> limit than that of Supper-B </a:t>
            </a:r>
            <a:r>
              <a:rPr lang="en-US" altLang="zh-CN" baseline="0" dirty="0" err="1" smtClean="0"/>
              <a:t>expections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We are </a:t>
            </a:r>
            <a:r>
              <a:rPr lang="en-US" altLang="zh-CN" baseline="0" dirty="0" err="1" smtClean="0"/>
              <a:t>prosssing</a:t>
            </a:r>
            <a:r>
              <a:rPr lang="en-US" altLang="zh-CN" baseline="0" dirty="0" smtClean="0"/>
              <a:t> the correspond fast simulation for NP sensitivity and to</a:t>
            </a:r>
          </a:p>
          <a:p>
            <a:r>
              <a:rPr lang="en-US" altLang="zh-CN" baseline="0" dirty="0" smtClean="0"/>
              <a:t>Optimization the detector </a:t>
            </a:r>
            <a:r>
              <a:rPr lang="en-US" altLang="zh-CN" baseline="0" dirty="0" err="1" smtClean="0"/>
              <a:t>perfromance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7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Now,</a:t>
            </a:r>
            <a:r>
              <a:rPr lang="en-US" altLang="zh-CN" baseline="0" dirty="0" smtClean="0"/>
              <a:t> we move to the CPV in tau decay.</a:t>
            </a:r>
          </a:p>
          <a:p>
            <a:r>
              <a:rPr lang="en-US" altLang="zh-CN" baseline="0" dirty="0" smtClean="0"/>
              <a:t>To day, CP violation is observed in B,D and </a:t>
            </a:r>
            <a:r>
              <a:rPr lang="en-US" altLang="zh-CN" baseline="0" dirty="0" err="1" smtClean="0"/>
              <a:t>Ksystem</a:t>
            </a:r>
            <a:endParaRPr lang="en-US" altLang="zh-CN" baseline="0" dirty="0" smtClean="0"/>
          </a:p>
          <a:p>
            <a:r>
              <a:rPr lang="en-US" altLang="zh-CN" baseline="0" dirty="0" smtClean="0"/>
              <a:t>But no </a:t>
            </a:r>
            <a:r>
              <a:rPr lang="en-US" altLang="zh-CN" baseline="0" dirty="0" err="1" smtClean="0"/>
              <a:t>ovserved</a:t>
            </a:r>
            <a:r>
              <a:rPr lang="en-US" altLang="zh-CN" baseline="0" dirty="0" smtClean="0"/>
              <a:t> in the lepton sector,</a:t>
            </a:r>
          </a:p>
          <a:p>
            <a:r>
              <a:rPr lang="en-US" altLang="zh-CN" baseline="0" dirty="0" smtClean="0"/>
              <a:t>The discovery of CPV in tau decay is a clean </a:t>
            </a:r>
            <a:r>
              <a:rPr lang="en-US" altLang="zh-CN" baseline="0" dirty="0" err="1" smtClean="0"/>
              <a:t>signture</a:t>
            </a:r>
            <a:r>
              <a:rPr lang="en-US" altLang="zh-CN" baseline="0" dirty="0" smtClean="0"/>
              <a:t> of NP.</a:t>
            </a:r>
          </a:p>
          <a:p>
            <a:r>
              <a:rPr lang="en-US" altLang="zh-CN" baseline="0" dirty="0" smtClean="0"/>
              <a:t>The most promising CPV channels is tau-Ks pi v,</a:t>
            </a:r>
          </a:p>
          <a:p>
            <a:r>
              <a:rPr lang="en-US" altLang="zh-CN" baseline="0" dirty="0" smtClean="0"/>
              <a:t>The SM predicted the CVP at 10-3 level duo to the Ks-Kl mixing,</a:t>
            </a:r>
          </a:p>
          <a:p>
            <a:r>
              <a:rPr lang="en-US" altLang="zh-CN" baseline="0" dirty="0" smtClean="0"/>
              <a:t>But Belle and Babar did not observed any </a:t>
            </a:r>
            <a:r>
              <a:rPr lang="en-US" altLang="zh-CN" baseline="0" dirty="0" err="1" smtClean="0"/>
              <a:t>evindence</a:t>
            </a:r>
            <a:r>
              <a:rPr lang="en-US" altLang="zh-CN" baseline="0" dirty="0" smtClean="0"/>
              <a:t> for it CPV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1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 we</a:t>
            </a:r>
            <a:r>
              <a:rPr lang="en-US" altLang="zh-CN" baseline="0" dirty="0" smtClean="0"/>
              <a:t> need a new measurement on the angular CPV </a:t>
            </a:r>
            <a:r>
              <a:rPr lang="en-US" altLang="zh-CN" baseline="0" dirty="0" err="1" smtClean="0"/>
              <a:t>asymmerty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Like use T-od </a:t>
            </a:r>
            <a:r>
              <a:rPr lang="en-US" altLang="zh-CN" baseline="0" dirty="0" err="1" smtClean="0"/>
              <a:t>ratationally</a:t>
            </a:r>
            <a:r>
              <a:rPr lang="en-US" altLang="zh-CN" baseline="0" dirty="0" smtClean="0"/>
              <a:t> invariant products.</a:t>
            </a:r>
          </a:p>
          <a:p>
            <a:r>
              <a:rPr lang="en-US" altLang="zh-CN" baseline="0" dirty="0" smtClean="0"/>
              <a:t>The kind of analysis can be performed in the tau decay into final state with more than 2 hadron.</a:t>
            </a:r>
          </a:p>
          <a:p>
            <a:r>
              <a:rPr lang="en-US" altLang="zh-CN" baseline="0" dirty="0" smtClean="0"/>
              <a:t>But the polarized beam is necessary.</a:t>
            </a:r>
          </a:p>
          <a:p>
            <a:r>
              <a:rPr lang="en-US" altLang="zh-CN" baseline="0" dirty="0" smtClean="0"/>
              <a:t>As we know, the polarization of electron beam can be </a:t>
            </a:r>
            <a:r>
              <a:rPr lang="en-US" altLang="zh-CN" baseline="0" dirty="0" err="1" smtClean="0"/>
              <a:t>transver</a:t>
            </a:r>
            <a:r>
              <a:rPr lang="en-US" altLang="zh-CN" baseline="0" dirty="0" smtClean="0"/>
              <a:t> to the produce</a:t>
            </a:r>
          </a:p>
          <a:p>
            <a:r>
              <a:rPr lang="en-US" altLang="zh-CN" baseline="0" dirty="0" smtClean="0"/>
              <a:t>Tau, </a:t>
            </a:r>
          </a:p>
          <a:p>
            <a:r>
              <a:rPr lang="en-US" altLang="zh-CN" baseline="0" dirty="0" smtClean="0"/>
              <a:t>In tau-charm region, all the produce tau is expected to the 100% </a:t>
            </a:r>
            <a:r>
              <a:rPr lang="en-US" altLang="zh-CN" baseline="0" dirty="0" err="1" smtClean="0"/>
              <a:t>poralaztion</a:t>
            </a:r>
            <a:endParaRPr lang="en-US" altLang="zh-CN" baseline="0" dirty="0" smtClean="0"/>
          </a:p>
          <a:p>
            <a:r>
              <a:rPr lang="en-US" altLang="zh-CN" baseline="0" dirty="0" smtClean="0"/>
              <a:t>While in the super factor, the </a:t>
            </a:r>
            <a:r>
              <a:rPr lang="en-US" altLang="zh-CN" baseline="0" dirty="0" err="1" smtClean="0"/>
              <a:t>proporazation</a:t>
            </a:r>
            <a:r>
              <a:rPr lang="en-US" altLang="zh-CN" baseline="0" dirty="0" smtClean="0"/>
              <a:t> is expected to be about 50% with </a:t>
            </a:r>
          </a:p>
          <a:p>
            <a:r>
              <a:rPr lang="en-US" altLang="zh-CN" baseline="0" dirty="0" smtClean="0"/>
              <a:t>Tau cos\</a:t>
            </a:r>
            <a:r>
              <a:rPr lang="en-US" altLang="zh-CN" baseline="0" dirty="0" err="1" smtClean="0"/>
              <a:t>thet</a:t>
            </a:r>
            <a:r>
              <a:rPr lang="en-US" altLang="zh-CN" baseline="0" dirty="0" smtClean="0"/>
              <a:t> is 0.</a:t>
            </a:r>
          </a:p>
          <a:p>
            <a:r>
              <a:rPr lang="en-US" altLang="zh-CN" baseline="0" dirty="0" smtClean="0"/>
              <a:t>A important variable “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Of Merits</a:t>
            </a:r>
            <a:r>
              <a:rPr lang="en-US" altLang="zh-CN" baseline="0" dirty="0" smtClean="0"/>
              <a:t>” proposed by the Y.S TSAI which take</a:t>
            </a:r>
          </a:p>
          <a:p>
            <a:r>
              <a:rPr lang="en-US" altLang="zh-CN" baseline="0" dirty="0" smtClean="0"/>
              <a:t>into </a:t>
            </a:r>
            <a:r>
              <a:rPr lang="en-US" altLang="zh-CN" baseline="0" dirty="0" err="1" smtClean="0"/>
              <a:t>accouting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luminorcist</a:t>
            </a:r>
            <a:r>
              <a:rPr lang="en-US" altLang="zh-CN" baseline="0" dirty="0" smtClean="0"/>
              <a:t>, polarization and total cross section,</a:t>
            </a:r>
          </a:p>
          <a:p>
            <a:r>
              <a:rPr lang="en-US" altLang="zh-CN" baseline="0" dirty="0" smtClean="0"/>
              <a:t>to quantitative evaluate the feature of different experiment on CPV study</a:t>
            </a:r>
          </a:p>
          <a:p>
            <a:r>
              <a:rPr lang="en-US" altLang="zh-CN" baseline="0" dirty="0" smtClean="0"/>
              <a:t>And  HIEPA is found to be with the best </a:t>
            </a:r>
            <a:r>
              <a:rPr lang="en-US" altLang="zh-CN" baseline="0" dirty="0" err="1" smtClean="0"/>
              <a:t>quilaty</a:t>
            </a:r>
            <a:r>
              <a:rPr lang="en-US" altLang="zh-CN" baseline="0" dirty="0" smtClean="0"/>
              <a:t>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Evaluate the characters of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99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move to the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Nuclearon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Electromagnetic Form factor topic.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nucleon (proton and neutron) electromagnetic form factors describe the spatial distributions of electric charge and current inside the nucleon and thus are intimately related to its internal structure; these form factors are among the most basic observables of the nucleon.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two kind of FF measurement, Space-like FF, which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measured in the scatter process, while the Time like FF, can be measure in the annihilate in the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ppbar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process.</a:t>
            </a:r>
          </a:p>
          <a:p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complete picture of the nucleon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structrure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requires both space-like and time-like FF measurement.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3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Let</a:t>
            </a:r>
            <a:r>
              <a:rPr lang="en-US" altLang="zh-CN" baseline="0" dirty="0" smtClean="0"/>
              <a:t> us begin from the BEPCII/BESIII,</a:t>
            </a:r>
          </a:p>
          <a:p>
            <a:r>
              <a:rPr lang="en-US" altLang="zh-CN" baseline="0" dirty="0" smtClean="0"/>
              <a:t>As you know, BEPCII/BESIII is the only collider running in china to date.</a:t>
            </a:r>
          </a:p>
          <a:p>
            <a:r>
              <a:rPr lang="en-US" altLang="zh-CN" baseline="0" dirty="0" smtClean="0"/>
              <a:t>It also is the unique machine </a:t>
            </a:r>
            <a:r>
              <a:rPr lang="en-US" altLang="zh-CN" baseline="0" dirty="0" err="1" smtClean="0"/>
              <a:t>runing</a:t>
            </a:r>
            <a:r>
              <a:rPr lang="en-US" altLang="zh-CN" baseline="0" dirty="0" smtClean="0"/>
              <a:t> on tau-charm region in the world.</a:t>
            </a:r>
          </a:p>
          <a:p>
            <a:r>
              <a:rPr lang="en-US" altLang="zh-CN" baseline="0" dirty="0" smtClean="0"/>
              <a:t>The design </a:t>
            </a:r>
            <a:r>
              <a:rPr lang="en-US" altLang="zh-CN" baseline="0" dirty="0" err="1" smtClean="0"/>
              <a:t>luminorcity</a:t>
            </a:r>
            <a:r>
              <a:rPr lang="en-US" altLang="zh-CN" baseline="0" dirty="0" smtClean="0"/>
              <a:t> of BEPCII is 10^33, and now we reach 70% our design </a:t>
            </a:r>
            <a:r>
              <a:rPr lang="en-US" altLang="zh-CN" baseline="0" dirty="0" err="1" smtClean="0"/>
              <a:t>goald</a:t>
            </a:r>
            <a:r>
              <a:rPr lang="en-US" altLang="zh-CN" baseline="0" dirty="0" smtClean="0"/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9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However,</a:t>
            </a:r>
            <a:r>
              <a:rPr lang="en-US" altLang="zh-CN" baseline="0" dirty="0" smtClean="0"/>
              <a:t> for the time like proton FF, to day, the experiment statistics are still limit,</a:t>
            </a:r>
          </a:p>
          <a:p>
            <a:r>
              <a:rPr lang="en-US" altLang="zh-CN" baseline="0" dirty="0" smtClean="0"/>
              <a:t>It always assume the Gm=Ge in most of experiment, only two results from </a:t>
            </a:r>
            <a:r>
              <a:rPr lang="en-US" altLang="zh-CN" baseline="0" dirty="0" err="1" smtClean="0"/>
              <a:t>babar</a:t>
            </a:r>
            <a:r>
              <a:rPr lang="en-US" altLang="zh-CN" baseline="0" dirty="0" smtClean="0"/>
              <a:t> and PSI</a:t>
            </a:r>
          </a:p>
          <a:p>
            <a:r>
              <a:rPr lang="en-US" altLang="zh-CN" baseline="0" dirty="0" smtClean="0"/>
              <a:t>To extract the ratio of Ge to Gm, but the results are contradict, and the uncertainty of </a:t>
            </a:r>
          </a:p>
          <a:p>
            <a:r>
              <a:rPr lang="en-US" altLang="zh-CN" baseline="0" dirty="0" smtClean="0"/>
              <a:t>Ratio from the B factory is 10-24%.</a:t>
            </a:r>
          </a:p>
          <a:p>
            <a:r>
              <a:rPr lang="en-US" altLang="zh-CN" baseline="0" dirty="0" smtClean="0"/>
              <a:t>In BESIII, the uncertainty of the ratio is expected to be round 10% with 0.4pb-1 data,</a:t>
            </a:r>
          </a:p>
          <a:p>
            <a:r>
              <a:rPr lang="en-US" altLang="zh-CN" baseline="0" dirty="0" smtClean="0"/>
              <a:t>And it can be first time to extract the Gm and Ge without assumption.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So,</a:t>
            </a:r>
            <a:r>
              <a:rPr lang="en-US" altLang="zh-CN" baseline="0" dirty="0" smtClean="0"/>
              <a:t> for the Ratio of GE and Gm, the uncertainty of BESIII test run is about 24%,</a:t>
            </a:r>
          </a:p>
          <a:p>
            <a:r>
              <a:rPr lang="en-US" altLang="zh-CN" baseline="0" dirty="0" smtClean="0"/>
              <a:t>While is expected 10% in BESIII final results, </a:t>
            </a:r>
          </a:p>
          <a:p>
            <a:r>
              <a:rPr lang="en-US" altLang="zh-CN" baseline="0" dirty="0" smtClean="0"/>
              <a:t>while in HIEPA, the </a:t>
            </a:r>
            <a:r>
              <a:rPr lang="en-US" altLang="zh-CN" baseline="0" dirty="0" err="1" smtClean="0"/>
              <a:t>uncertiant</a:t>
            </a:r>
            <a:r>
              <a:rPr lang="en-US" altLang="zh-CN" baseline="0" dirty="0" smtClean="0"/>
              <a:t> is expected to be 1.5% or 1% with 1 or 2 days date </a:t>
            </a:r>
          </a:p>
          <a:p>
            <a:r>
              <a:rPr lang="en-US" altLang="zh-CN" baseline="0" dirty="0" smtClean="0"/>
              <a:t>taking respectively.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27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</a:t>
            </a:r>
            <a:r>
              <a:rPr lang="en-US" altLang="zh-CN" baseline="0" dirty="0" smtClean="0"/>
              <a:t> have a super tau-charm factory,  one of biggest challenge is high luminosity.</a:t>
            </a:r>
          </a:p>
          <a:p>
            <a:r>
              <a:rPr lang="en-US" altLang="zh-CN" baseline="0" dirty="0" smtClean="0"/>
              <a:t>This plot shown the evolution of luminosity for the </a:t>
            </a:r>
            <a:r>
              <a:rPr lang="en-US" altLang="zh-CN" baseline="0" dirty="0" err="1" smtClean="0"/>
              <a:t>e+e</a:t>
            </a:r>
            <a:r>
              <a:rPr lang="en-US" altLang="zh-CN" baseline="0" dirty="0" smtClean="0"/>
              <a:t>- collider at different energy.</a:t>
            </a:r>
          </a:p>
          <a:p>
            <a:r>
              <a:rPr lang="en-US" altLang="zh-CN" baseline="0" dirty="0" smtClean="0"/>
              <a:t>The </a:t>
            </a:r>
            <a:r>
              <a:rPr lang="en-US" altLang="zh-CN" baseline="0" dirty="0" err="1" smtClean="0"/>
              <a:t>desiged</a:t>
            </a:r>
            <a:r>
              <a:rPr lang="en-US" altLang="zh-CN" baseline="0" dirty="0" smtClean="0"/>
              <a:t> luminosity of BEPCII/BESIII is at 10^33, </a:t>
            </a:r>
          </a:p>
          <a:p>
            <a:r>
              <a:rPr lang="en-US" altLang="zh-CN" baseline="0" dirty="0" smtClean="0"/>
              <a:t>The </a:t>
            </a:r>
            <a:r>
              <a:rPr lang="en-US" altLang="zh-CN" baseline="0" dirty="0" err="1" smtClean="0"/>
              <a:t>curver</a:t>
            </a:r>
            <a:r>
              <a:rPr lang="en-US" altLang="zh-CN" baseline="0" dirty="0" smtClean="0"/>
              <a:t> show the evolution BEPC luminosity, we expected to read the design goal very soon.</a:t>
            </a:r>
          </a:p>
          <a:p>
            <a:r>
              <a:rPr lang="en-US" altLang="zh-CN" baseline="0" dirty="0" smtClean="0"/>
              <a:t>To </a:t>
            </a:r>
            <a:r>
              <a:rPr lang="en-US" altLang="zh-CN" baseline="0" dirty="0" err="1" smtClean="0"/>
              <a:t>readch</a:t>
            </a:r>
            <a:r>
              <a:rPr lang="en-US" altLang="zh-CN" baseline="0" dirty="0" smtClean="0"/>
              <a:t> a luminosity at 10^35 at 2025 for the HIEPA, it is reasonable compare to the SKEKB , but is </a:t>
            </a:r>
            <a:r>
              <a:rPr lang="en-US" altLang="zh-CN" baseline="0" dirty="0" err="1" smtClean="0"/>
              <a:t>bigg</a:t>
            </a:r>
            <a:r>
              <a:rPr lang="en-US" altLang="zh-CN" baseline="0" dirty="0" smtClean="0"/>
              <a:t> challenge.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20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</a:t>
            </a:r>
            <a:r>
              <a:rPr lang="en-US" altLang="zh-CN" baseline="0" dirty="0" smtClean="0"/>
              <a:t> have a supper tau-charm factory, we have a very </a:t>
            </a:r>
            <a:r>
              <a:rPr lang="en-US" altLang="zh-CN" baseline="0" dirty="0" err="1" smtClean="0"/>
              <a:t>prelimnary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ceonceptual</a:t>
            </a:r>
            <a:r>
              <a:rPr lang="en-US" altLang="zh-CN" baseline="0" dirty="0" smtClean="0"/>
              <a:t> design </a:t>
            </a:r>
          </a:p>
          <a:p>
            <a:r>
              <a:rPr lang="en-US" altLang="zh-CN" baseline="0" dirty="0" smtClean="0"/>
              <a:t>For the Machine.</a:t>
            </a:r>
          </a:p>
          <a:p>
            <a:r>
              <a:rPr lang="en-US" altLang="zh-CN" baseline="0" dirty="0" smtClean="0"/>
              <a:t>The lattice of machine are show in this plot.</a:t>
            </a:r>
          </a:p>
          <a:p>
            <a:r>
              <a:rPr lang="en-US" altLang="zh-CN" baseline="0" dirty="0" smtClean="0"/>
              <a:t>To reach a high </a:t>
            </a:r>
            <a:r>
              <a:rPr lang="en-US" altLang="zh-CN" baseline="0" dirty="0" err="1" smtClean="0"/>
              <a:t>luminocity</a:t>
            </a:r>
            <a:r>
              <a:rPr lang="en-US" altLang="zh-CN" baseline="0" dirty="0" smtClean="0"/>
              <a:t>, it is designed to be a s……..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Sibelain</a:t>
            </a:r>
            <a:r>
              <a:rPr lang="en-US" altLang="zh-CN" baseline="0" dirty="0" smtClean="0"/>
              <a:t> snake solution for the one polarized beam.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07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very preliminary parameter for the accelerator are list in this table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5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 move the </a:t>
            </a:r>
            <a:r>
              <a:rPr lang="en-US" altLang="zh-CN" dirty="0" err="1" smtClean="0"/>
              <a:t>the</a:t>
            </a:r>
            <a:r>
              <a:rPr lang="en-US" altLang="zh-CN" dirty="0" smtClean="0"/>
              <a:t> detector,</a:t>
            </a:r>
          </a:p>
          <a:p>
            <a:r>
              <a:rPr lang="en-US" altLang="zh-CN" dirty="0" smtClean="0"/>
              <a:t>To efficiently trigger events, and reconstruction</a:t>
            </a:r>
            <a:r>
              <a:rPr lang="en-US" altLang="zh-CN" baseline="0" dirty="0" smtClean="0"/>
              <a:t> and tag the exclusive state. A general </a:t>
            </a:r>
          </a:p>
          <a:p>
            <a:r>
              <a:rPr lang="en-US" altLang="zh-CN" baseline="0" dirty="0" smtClean="0"/>
              <a:t>Requirement on the detector is high efficiency and </a:t>
            </a:r>
            <a:r>
              <a:rPr lang="en-US" altLang="zh-CN" baseline="0" dirty="0" err="1" smtClean="0"/>
              <a:t>resolustion</a:t>
            </a:r>
            <a:r>
              <a:rPr lang="en-US" altLang="zh-CN" baseline="0" dirty="0" smtClean="0"/>
              <a:t> for both charged and </a:t>
            </a:r>
            <a:r>
              <a:rPr lang="en-US" altLang="zh-CN" baseline="0" dirty="0" err="1" smtClean="0"/>
              <a:t>enutrla</a:t>
            </a:r>
            <a:r>
              <a:rPr lang="en-US" altLang="zh-CN" baseline="0" dirty="0" smtClean="0"/>
              <a:t> particle.</a:t>
            </a:r>
          </a:p>
          <a:p>
            <a:r>
              <a:rPr lang="en-US" altLang="zh-CN" baseline="0" dirty="0" smtClean="0"/>
              <a:t>This require our sub-system of detector</a:t>
            </a:r>
          </a:p>
          <a:p>
            <a:r>
              <a:rPr lang="en-US" altLang="zh-CN" baseline="0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2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also have very preliminary conception</a:t>
            </a:r>
            <a:r>
              <a:rPr lang="en-US" altLang="zh-CN" baseline="0" dirty="0" smtClean="0"/>
              <a:t> design for the Detector, a very BESIII like </a:t>
            </a:r>
            <a:r>
              <a:rPr lang="en-US" altLang="zh-CN" baseline="0" dirty="0" err="1" smtClean="0"/>
              <a:t>symetry</a:t>
            </a:r>
            <a:r>
              <a:rPr lang="en-US" altLang="zh-CN" baseline="0" dirty="0" smtClean="0"/>
              <a:t> </a:t>
            </a:r>
          </a:p>
          <a:p>
            <a:r>
              <a:rPr lang="en-US" altLang="zh-CN" baseline="0" dirty="0" smtClean="0"/>
              <a:t>Detectors is proposed.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39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en-US" altLang="zh-CN" baseline="0" dirty="0" smtClean="0"/>
              <a:t> tau-charm energy machine, psi and Y can directly produced with running the machine at a given energy.</a:t>
            </a:r>
          </a:p>
          <a:p>
            <a:r>
              <a:rPr lang="en-US" altLang="zh-CN" baseline="0" dirty="0" smtClean="0"/>
              <a:t>And the state with C=1 can be studied via radiative transition.</a:t>
            </a:r>
          </a:p>
          <a:p>
            <a:r>
              <a:rPr lang="en-US" altLang="zh-CN" baseline="0" dirty="0" smtClean="0"/>
              <a:t>And </a:t>
            </a:r>
            <a:r>
              <a:rPr lang="en-US" altLang="zh-CN" baseline="0" dirty="0" err="1" smtClean="0"/>
              <a:t>hardron</a:t>
            </a:r>
            <a:r>
              <a:rPr lang="en-US" altLang="zh-CN" baseline="0" dirty="0" smtClean="0"/>
              <a:t> decay fro psi or Y states can be used to search for states, like </a:t>
            </a:r>
            <a:r>
              <a:rPr lang="en-US" altLang="zh-CN" baseline="0" dirty="0" err="1" smtClean="0"/>
              <a:t>zc</a:t>
            </a:r>
            <a:r>
              <a:rPr lang="en-US" altLang="zh-CN" baseline="0" dirty="0" smtClean="0"/>
              <a:t>(3900)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interesting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topic in HIEPA is to </a:t>
            </a:r>
            <a:r>
              <a:rPr lang="en-US" altLang="zh-CN" baseline="0" dirty="0" err="1" smtClean="0"/>
              <a:t>seraching</a:t>
            </a:r>
            <a:r>
              <a:rPr lang="en-US" altLang="zh-CN" baseline="0" dirty="0" smtClean="0"/>
              <a:t> for the missing particle</a:t>
            </a:r>
          </a:p>
          <a:p>
            <a:r>
              <a:rPr lang="en-US" altLang="zh-CN" baseline="0" dirty="0" smtClean="0"/>
              <a:t>Above the charm </a:t>
            </a:r>
            <a:r>
              <a:rPr lang="en-US" altLang="zh-CN" baseline="0" dirty="0" err="1" smtClean="0"/>
              <a:t>thredhold</a:t>
            </a:r>
            <a:r>
              <a:rPr lang="en-US" altLang="zh-CN" baseline="0" dirty="0" smtClean="0"/>
              <a:t>, like D wave singlet state and </a:t>
            </a:r>
            <a:r>
              <a:rPr lang="en-US" altLang="zh-CN" baseline="0" dirty="0" err="1" smtClean="0"/>
              <a:t>Pwave</a:t>
            </a:r>
            <a:r>
              <a:rPr lang="en-US" altLang="zh-CN" baseline="0" dirty="0" smtClean="0"/>
              <a:t> excited state.</a:t>
            </a:r>
          </a:p>
          <a:p>
            <a:r>
              <a:rPr lang="en-US" altLang="zh-CN" baseline="0" dirty="0" smtClean="0"/>
              <a:t>To identify F-wave states and search for </a:t>
            </a:r>
            <a:r>
              <a:rPr lang="en-US" altLang="zh-CN" baseline="0" dirty="0" err="1" smtClean="0"/>
              <a:t>Zcs</a:t>
            </a:r>
            <a:r>
              <a:rPr lang="en-US" altLang="zh-CN" baseline="0" dirty="0" smtClean="0"/>
              <a:t>, also to looking for the </a:t>
            </a:r>
            <a:r>
              <a:rPr lang="en-US" altLang="zh-CN" baseline="0" dirty="0" err="1" smtClean="0"/>
              <a:t>hybirds</a:t>
            </a:r>
            <a:r>
              <a:rPr lang="en-US" altLang="zh-CN" baseline="0" dirty="0" smtClean="0"/>
              <a:t> states predicted by QCD.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1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Tua</a:t>
            </a:r>
            <a:r>
              <a:rPr lang="en-US" altLang="zh-CN" dirty="0" smtClean="0"/>
              <a:t>-&gt;gamma mu have been</a:t>
            </a:r>
            <a:r>
              <a:rPr lang="en-US" altLang="zh-CN" baseline="0" dirty="0" smtClean="0"/>
              <a:t> detail studying for many years in B </a:t>
            </a:r>
            <a:r>
              <a:rPr lang="en-US" altLang="zh-CN" baseline="0" dirty="0" err="1" smtClean="0"/>
              <a:t>facotry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plot show the update </a:t>
            </a:r>
            <a:r>
              <a:rPr lang="en-US" altLang="zh-CN" baseline="0" dirty="0" err="1" smtClean="0"/>
              <a:t>limint</a:t>
            </a:r>
            <a:r>
              <a:rPr lang="en-US" altLang="zh-CN" baseline="0" dirty="0" smtClean="0"/>
              <a:t> as function of luminosity for the different experiment.</a:t>
            </a:r>
          </a:p>
          <a:p>
            <a:r>
              <a:rPr lang="en-US" altLang="zh-CN" baseline="0" dirty="0" smtClean="0"/>
              <a:t>The current update limit is about 4x10-8 from both BABAR and BELLE,</a:t>
            </a:r>
          </a:p>
          <a:p>
            <a:r>
              <a:rPr lang="en-US" altLang="zh-CN" baseline="0" dirty="0" smtClean="0"/>
              <a:t>It is clear see that the upper limit is proportional to 1/</a:t>
            </a:r>
            <a:r>
              <a:rPr lang="en-US" altLang="zh-CN" baseline="0" dirty="0" err="1" smtClean="0"/>
              <a:t>sqrt</a:t>
            </a:r>
            <a:r>
              <a:rPr lang="en-US" altLang="zh-CN" baseline="0" dirty="0" smtClean="0"/>
              <a:t>(L)</a:t>
            </a:r>
          </a:p>
          <a:p>
            <a:r>
              <a:rPr lang="en-US" altLang="zh-CN" baseline="0" dirty="0" smtClean="0"/>
              <a:t>The </a:t>
            </a:r>
            <a:r>
              <a:rPr lang="en-US" altLang="zh-CN" baseline="0" dirty="0" err="1" smtClean="0"/>
              <a:t>strudy</a:t>
            </a:r>
            <a:r>
              <a:rPr lang="en-US" altLang="zh-CN" baseline="0" dirty="0" smtClean="0"/>
              <a:t> from Supper B show the expected UL is 3x10-9 with 75ab-1 data.</a:t>
            </a:r>
          </a:p>
          <a:p>
            <a:r>
              <a:rPr lang="en-US" altLang="zh-CN" baseline="0" dirty="0" smtClean="0"/>
              <a:t>At HIEPA, we expected to collected 3x109 tau pair per year</a:t>
            </a:r>
          </a:p>
          <a:p>
            <a:r>
              <a:rPr lang="en-US" altLang="zh-CN" baseline="0" dirty="0" smtClean="0"/>
              <a:t>It is interesting to know what the expected UL can be </a:t>
            </a:r>
            <a:r>
              <a:rPr lang="en-US" altLang="zh-CN" baseline="0" dirty="0" err="1" smtClean="0"/>
              <a:t>acieved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 </a:t>
            </a:r>
            <a:r>
              <a:rPr lang="en-US" altLang="zh-CN" baseline="0" dirty="0" err="1" smtClean="0"/>
              <a:t>hiepa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8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Many measurement of proton form factor in the space-like region have performed,</a:t>
            </a:r>
          </a:p>
          <a:p>
            <a:r>
              <a:rPr lang="en-US" altLang="zh-CN" dirty="0" smtClean="0"/>
              <a:t>And at JLAB, THE PROTON FACTOR RATIO</a:t>
            </a:r>
            <a:r>
              <a:rPr lang="en-US" altLang="zh-CN" baseline="0" dirty="0" smtClean="0"/>
              <a:t> was measurement precisely with an </a:t>
            </a:r>
            <a:r>
              <a:rPr lang="en-US" altLang="zh-CN" baseline="0" dirty="0" err="1" smtClean="0"/>
              <a:t>uncertianty</a:t>
            </a:r>
            <a:r>
              <a:rPr lang="en-US" altLang="zh-CN" baseline="0" dirty="0" smtClean="0"/>
              <a:t> of 1%,</a:t>
            </a:r>
          </a:p>
          <a:p>
            <a:r>
              <a:rPr lang="en-US" altLang="zh-CN" baseline="0" dirty="0" smtClean="0"/>
              <a:t>Base on which the proton electronic and magnetic radii could be extracted.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3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BESIII</a:t>
            </a:r>
            <a:r>
              <a:rPr lang="en-US" altLang="zh-CN" baseline="0" dirty="0" smtClean="0"/>
              <a:t> begin taking data from 2009,</a:t>
            </a:r>
          </a:p>
          <a:p>
            <a:r>
              <a:rPr lang="en-US" altLang="zh-CN" baseline="0" dirty="0" smtClean="0"/>
              <a:t>So far, we have collected the world large </a:t>
            </a:r>
            <a:r>
              <a:rPr lang="en-US" altLang="zh-CN" baseline="0" dirty="0" err="1" smtClean="0"/>
              <a:t>jpsi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pisp</a:t>
            </a:r>
            <a:r>
              <a:rPr lang="en-US" altLang="zh-CN" baseline="0" dirty="0" smtClean="0"/>
              <a:t>, and </a:t>
            </a:r>
            <a:r>
              <a:rPr lang="en-US" altLang="zh-CN" baseline="0" dirty="0" err="1" smtClean="0"/>
              <a:t>pispp</a:t>
            </a:r>
            <a:r>
              <a:rPr lang="en-US" altLang="zh-CN" baseline="0" dirty="0" smtClean="0"/>
              <a:t> data at threshold production, We also collected total about 7fb-1 data above 4 </a:t>
            </a:r>
            <a:r>
              <a:rPr lang="en-US" altLang="zh-CN" baseline="0" dirty="0" err="1" smtClean="0"/>
              <a:t>GeV</a:t>
            </a:r>
            <a:r>
              <a:rPr lang="en-US" altLang="zh-CN" baseline="0" dirty="0" smtClean="0"/>
              <a:t>, which is unique</a:t>
            </a:r>
          </a:p>
          <a:p>
            <a:r>
              <a:rPr lang="en-US" altLang="zh-CN" baseline="0" dirty="0" smtClean="0"/>
              <a:t>data in the world for typical charm physics and XYZ physics </a:t>
            </a:r>
            <a:r>
              <a:rPr lang="en-US" altLang="zh-CN" baseline="0" dirty="0" err="1" smtClean="0"/>
              <a:t>intersive</a:t>
            </a:r>
            <a:r>
              <a:rPr lang="en-US" altLang="zh-CN" baseline="0" dirty="0" smtClean="0"/>
              <a:t> study.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4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tracking system is </a:t>
            </a:r>
            <a:r>
              <a:rPr lang="en-US" altLang="zh-CN" baseline="0" dirty="0" err="1" smtClean="0"/>
              <a:t>consistem</a:t>
            </a:r>
            <a:r>
              <a:rPr lang="en-US" altLang="zh-CN" baseline="0" dirty="0" smtClean="0"/>
              <a:t>  with a low mass main draft chamber together</a:t>
            </a:r>
          </a:p>
          <a:p>
            <a:r>
              <a:rPr lang="en-US" altLang="zh-CN" baseline="0" dirty="0" smtClean="0"/>
              <a:t>with a silicon detectors and cylindrical GEM,</a:t>
            </a:r>
          </a:p>
          <a:p>
            <a:r>
              <a:rPr lang="en-US" altLang="zh-CN" baseline="0" dirty="0" smtClean="0"/>
              <a:t>The silicon detectors can take reference as star heavy flavor tracker or Belle2 pixel detector</a:t>
            </a:r>
          </a:p>
          <a:p>
            <a:r>
              <a:rPr lang="en-US" altLang="zh-CN" baseline="0" dirty="0" smtClean="0"/>
              <a:t>And CGEN can talk a reference of KLOE inner tracker which have been installed.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7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en-US" altLang="zh-CN" baseline="0" dirty="0" smtClean="0"/>
              <a:t> fast simulation of two option with MDC plus the star </a:t>
            </a:r>
            <a:r>
              <a:rPr lang="en-US" altLang="zh-CN" baseline="0" dirty="0" err="1" smtClean="0"/>
              <a:t>hevery</a:t>
            </a:r>
            <a:r>
              <a:rPr lang="en-US" altLang="zh-CN" baseline="0" dirty="0" smtClean="0"/>
              <a:t> flavor tracker or BELLEII pixel deter</a:t>
            </a:r>
          </a:p>
          <a:p>
            <a:r>
              <a:rPr lang="en-US" altLang="zh-CN" baseline="0" dirty="0" smtClean="0"/>
              <a:t>Show the similar </a:t>
            </a:r>
            <a:r>
              <a:rPr lang="en-US" altLang="zh-CN" baseline="0" dirty="0" err="1" smtClean="0"/>
              <a:t>perfromce</a:t>
            </a:r>
            <a:r>
              <a:rPr lang="en-US" altLang="zh-CN" baseline="0" dirty="0" smtClean="0"/>
              <a:t> for the two options, and the results can be </a:t>
            </a:r>
            <a:r>
              <a:rPr lang="en-US" altLang="zh-CN" baseline="0" dirty="0" err="1" smtClean="0"/>
              <a:t>invprove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sinificant</a:t>
            </a:r>
            <a:r>
              <a:rPr lang="en-US" altLang="zh-CN" baseline="0" dirty="0" smtClean="0"/>
              <a:t> at</a:t>
            </a:r>
          </a:p>
          <a:p>
            <a:r>
              <a:rPr lang="en-US" altLang="zh-CN" baseline="0" dirty="0" smtClean="0"/>
              <a:t>High mass region with the inner deter, but not big change in the low </a:t>
            </a:r>
            <a:r>
              <a:rPr lang="en-US" altLang="zh-CN" baseline="0" dirty="0" err="1" smtClean="0"/>
              <a:t>mementum</a:t>
            </a:r>
            <a:r>
              <a:rPr lang="en-US" altLang="zh-CN" baseline="0" dirty="0" smtClean="0"/>
              <a:t> region.</a:t>
            </a:r>
          </a:p>
          <a:p>
            <a:r>
              <a:rPr lang="en-US" altLang="zh-CN" baseline="0" dirty="0" smtClean="0"/>
              <a:t>And the tracker efficiency can be improved with the inner detector.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99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BESIII</a:t>
            </a:r>
            <a:r>
              <a:rPr lang="en-US" altLang="zh-CN" baseline="0" dirty="0" smtClean="0"/>
              <a:t> begin taking data from 2009,</a:t>
            </a:r>
          </a:p>
          <a:p>
            <a:r>
              <a:rPr lang="en-US" altLang="zh-CN" baseline="0" dirty="0" smtClean="0"/>
              <a:t>So far, we have collected the world large </a:t>
            </a:r>
            <a:r>
              <a:rPr lang="en-US" altLang="zh-CN" baseline="0" dirty="0" err="1" smtClean="0"/>
              <a:t>jpsi</a:t>
            </a:r>
            <a:r>
              <a:rPr lang="en-US" altLang="zh-CN" baseline="0" dirty="0" smtClean="0"/>
              <a:t>, </a:t>
            </a:r>
            <a:r>
              <a:rPr lang="en-US" altLang="zh-CN" baseline="0" dirty="0" err="1" smtClean="0"/>
              <a:t>pisp</a:t>
            </a:r>
            <a:r>
              <a:rPr lang="en-US" altLang="zh-CN" baseline="0" dirty="0" smtClean="0"/>
              <a:t>, and </a:t>
            </a:r>
            <a:r>
              <a:rPr lang="en-US" altLang="zh-CN" baseline="0" dirty="0" err="1" smtClean="0"/>
              <a:t>pispp</a:t>
            </a:r>
            <a:r>
              <a:rPr lang="en-US" altLang="zh-CN" baseline="0" dirty="0" smtClean="0"/>
              <a:t> data at threshold production, We also collected total about 7fb-1 data above 4 </a:t>
            </a:r>
            <a:r>
              <a:rPr lang="en-US" altLang="zh-CN" baseline="0" dirty="0" err="1" smtClean="0"/>
              <a:t>GeV</a:t>
            </a:r>
            <a:r>
              <a:rPr lang="en-US" altLang="zh-CN" baseline="0" dirty="0" smtClean="0"/>
              <a:t>, which is unique</a:t>
            </a:r>
          </a:p>
          <a:p>
            <a:r>
              <a:rPr lang="en-US" altLang="zh-CN" baseline="0" dirty="0" smtClean="0"/>
              <a:t>data in the work for typical charm physics and XYZ physics </a:t>
            </a:r>
            <a:r>
              <a:rPr lang="en-US" altLang="zh-CN" baseline="0" dirty="0" err="1" smtClean="0"/>
              <a:t>intersive</a:t>
            </a:r>
            <a:r>
              <a:rPr lang="en-US" altLang="zh-CN" baseline="0" dirty="0" smtClean="0"/>
              <a:t> study.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23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Using</a:t>
            </a:r>
            <a:r>
              <a:rPr lang="en-US" altLang="zh-CN" baseline="0" dirty="0" smtClean="0"/>
              <a:t> this data, BESIII have got excellent physics results, </a:t>
            </a:r>
          </a:p>
          <a:p>
            <a:r>
              <a:rPr lang="en-US" altLang="zh-CN" baseline="0" dirty="0" smtClean="0"/>
              <a:t>like the best precision of Tau mass measurement in single experiment,</a:t>
            </a:r>
          </a:p>
          <a:p>
            <a:r>
              <a:rPr lang="en-US" altLang="zh-CN" baseline="0" dirty="0" smtClean="0"/>
              <a:t>The interesting results on the light hadron physics, such as discovery new state of X(1835) and large ISO spin violation process eta(1405)-&gt;f0(980)pi0</a:t>
            </a:r>
          </a:p>
          <a:p>
            <a:r>
              <a:rPr lang="en-US" altLang="zh-CN" baseline="0" dirty="0" smtClean="0"/>
              <a:t>Most precise measurement for D </a:t>
            </a:r>
            <a:r>
              <a:rPr lang="en-US" altLang="zh-CN" baseline="0" dirty="0" err="1" smtClean="0"/>
              <a:t>leptonic</a:t>
            </a:r>
            <a:r>
              <a:rPr lang="en-US" altLang="zh-CN" baseline="0" dirty="0" smtClean="0"/>
              <a:t>-semi-</a:t>
            </a:r>
            <a:r>
              <a:rPr lang="en-US" altLang="zh-CN" baseline="0" dirty="0" err="1" smtClean="0"/>
              <a:t>leptonic</a:t>
            </a:r>
            <a:r>
              <a:rPr lang="en-US" altLang="zh-CN" baseline="0" dirty="0" smtClean="0"/>
              <a:t> decay,</a:t>
            </a:r>
          </a:p>
          <a:p>
            <a:r>
              <a:rPr lang="en-US" altLang="zh-CN" dirty="0" smtClean="0"/>
              <a:t>And exciting</a:t>
            </a:r>
            <a:r>
              <a:rPr lang="en-US" altLang="zh-CN" baseline="0" dirty="0" smtClean="0"/>
              <a:t> XYZ results such as discovery of </a:t>
            </a:r>
            <a:r>
              <a:rPr lang="en-US" altLang="zh-CN" baseline="0" dirty="0" err="1" smtClean="0"/>
              <a:t>Zc</a:t>
            </a:r>
            <a:r>
              <a:rPr lang="en-US" altLang="zh-CN" baseline="0" dirty="0" smtClean="0"/>
              <a:t>(3900) and </a:t>
            </a:r>
            <a:r>
              <a:rPr lang="en-US" altLang="zh-CN" baseline="0" dirty="0" err="1" smtClean="0"/>
              <a:t>Zc</a:t>
            </a:r>
            <a:r>
              <a:rPr lang="en-US" altLang="zh-CN" baseline="0" dirty="0" smtClean="0"/>
              <a:t>(4020)</a:t>
            </a:r>
          </a:p>
          <a:p>
            <a:r>
              <a:rPr lang="en-US" altLang="zh-CN" baseline="0" dirty="0" smtClean="0"/>
              <a:t>To day, BESIII have more than 100 publications.</a:t>
            </a:r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73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BEPCII/BESIII will end her mission around 2020,</a:t>
            </a:r>
          </a:p>
          <a:p>
            <a:r>
              <a:rPr lang="en-US" altLang="zh-CN" dirty="0" smtClean="0"/>
              <a:t>Led</a:t>
            </a:r>
            <a:r>
              <a:rPr lang="en-US" altLang="zh-CN" baseline="0" dirty="0" smtClean="0"/>
              <a:t> by the high energy Physics association of China, we are exploring possible</a:t>
            </a:r>
          </a:p>
          <a:p>
            <a:r>
              <a:rPr lang="en-US" altLang="zh-CN" baseline="0" dirty="0" smtClean="0"/>
              <a:t>Future collider </a:t>
            </a:r>
            <a:r>
              <a:rPr lang="en-US" altLang="zh-CN" baseline="0" dirty="0" err="1" smtClean="0"/>
              <a:t>proejct</a:t>
            </a:r>
            <a:r>
              <a:rPr lang="en-US" altLang="zh-CN" baseline="0" dirty="0" smtClean="0"/>
              <a:t> post BEPCII and BESIII</a:t>
            </a:r>
          </a:p>
          <a:p>
            <a:r>
              <a:rPr lang="en-US" altLang="zh-CN" baseline="0" dirty="0" smtClean="0"/>
              <a:t>High intensity Electron Positron accelerator (HIEPA) is one of the options.</a:t>
            </a:r>
          </a:p>
          <a:p>
            <a:r>
              <a:rPr lang="en-US" altLang="zh-CN" baseline="0" dirty="0" smtClean="0"/>
              <a:t>HIEPA facility can be serviced  as a collider machine,</a:t>
            </a:r>
          </a:p>
          <a:p>
            <a:r>
              <a:rPr lang="en-US" altLang="zh-CN" baseline="0" dirty="0" smtClean="0"/>
              <a:t>Which provide peak </a:t>
            </a:r>
            <a:r>
              <a:rPr lang="en-US" altLang="zh-CN" baseline="0" dirty="0" err="1" smtClean="0"/>
              <a:t>lumin</a:t>
            </a:r>
            <a:r>
              <a:rPr lang="en-US" altLang="zh-CN" baseline="0" dirty="0" smtClean="0"/>
              <a:t>…..</a:t>
            </a:r>
          </a:p>
          <a:p>
            <a:r>
              <a:rPr lang="en-US" altLang="zh-CN" baseline="0" dirty="0" smtClean="0"/>
              <a:t>The energy range from 2-7Gev, polarization available on one beam 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symmertic</a:t>
            </a:r>
            <a:r>
              <a:rPr lang="en-US" altLang="zh-CN" baseline="0" dirty="0" smtClean="0"/>
              <a:t> machine with low currents and crabbed </a:t>
            </a:r>
            <a:r>
              <a:rPr lang="en-US" altLang="zh-CN" baseline="0" dirty="0" err="1" smtClean="0"/>
              <a:t>saist</a:t>
            </a:r>
            <a:r>
              <a:rPr lang="en-US" altLang="zh-CN" baseline="0" dirty="0" smtClean="0"/>
              <a:t> solution for the </a:t>
            </a:r>
            <a:r>
              <a:rPr lang="en-US" altLang="zh-CN" baseline="0" dirty="0" err="1" smtClean="0"/>
              <a:t>interation</a:t>
            </a:r>
            <a:r>
              <a:rPr lang="en-US" altLang="zh-CN" baseline="0" dirty="0" smtClean="0"/>
              <a:t>….</a:t>
            </a:r>
          </a:p>
          <a:p>
            <a:r>
              <a:rPr lang="en-US" altLang="zh-CN" baseline="0" dirty="0" smtClean="0"/>
              <a:t>It also can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2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2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</a:t>
            </a:r>
            <a:r>
              <a:rPr lang="en-US" altLang="zh-CN" baseline="0" dirty="0" smtClean="0"/>
              <a:t> the naïve question is why we propose the machine on tau-charm energy region.</a:t>
            </a:r>
          </a:p>
          <a:p>
            <a:r>
              <a:rPr lang="en-US" altLang="zh-CN" baseline="0" dirty="0" smtClean="0"/>
              <a:t>As we know, the tau-charm energy region have several advanced features.</a:t>
            </a:r>
          </a:p>
          <a:p>
            <a:r>
              <a:rPr lang="en-US" altLang="zh-CN" baseline="0" dirty="0" smtClean="0"/>
              <a:t>The region have very rich of resonances, such as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and charmed mesons.</a:t>
            </a:r>
          </a:p>
          <a:p>
            <a:r>
              <a:rPr lang="en-US" altLang="zh-CN" baseline="0" dirty="0" smtClean="0"/>
              <a:t>It have threshold characteristics, which can provide a clean </a:t>
            </a:r>
            <a:r>
              <a:rPr lang="en-US" altLang="zh-CN" baseline="0" dirty="0" err="1" smtClean="0"/>
              <a:t>enviroment</a:t>
            </a:r>
            <a:r>
              <a:rPr lang="en-US" altLang="zh-CN" baseline="0" dirty="0" smtClean="0"/>
              <a:t> for physics</a:t>
            </a:r>
          </a:p>
          <a:p>
            <a:r>
              <a:rPr lang="en-US" altLang="zh-CN" baseline="0" dirty="0" smtClean="0"/>
              <a:t>Also, It is well know that the region is serviced as a transition between </a:t>
            </a:r>
            <a:r>
              <a:rPr lang="en-US" altLang="zh-CN" baseline="0" dirty="0" err="1" smtClean="0"/>
              <a:t>soomth</a:t>
            </a:r>
            <a:r>
              <a:rPr lang="en-US" altLang="zh-CN" baseline="0" dirty="0" smtClean="0"/>
              <a:t> and resonances, </a:t>
            </a:r>
            <a:r>
              <a:rPr lang="en-US" altLang="zh-CN" baseline="0" dirty="0" err="1" smtClean="0"/>
              <a:t>pertubative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monpertubvative</a:t>
            </a:r>
            <a:r>
              <a:rPr lang="en-US" altLang="zh-CN" baseline="0" dirty="0" smtClean="0"/>
              <a:t> QCD</a:t>
            </a:r>
          </a:p>
          <a:p>
            <a:r>
              <a:rPr lang="en-US" altLang="zh-CN" baseline="0" dirty="0" smtClean="0"/>
              <a:t>Also,  mass of the </a:t>
            </a:r>
            <a:r>
              <a:rPr lang="en-US" altLang="zh-CN" baseline="0" dirty="0" err="1" smtClean="0"/>
              <a:t>extotic</a:t>
            </a:r>
            <a:r>
              <a:rPr lang="en-US" altLang="zh-CN" baseline="0" dirty="0" smtClean="0"/>
              <a:t> hadron, </a:t>
            </a:r>
            <a:r>
              <a:rPr lang="en-US" altLang="zh-CN" baseline="0" dirty="0" err="1" smtClean="0"/>
              <a:t>gluonic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hybird</a:t>
            </a:r>
            <a:r>
              <a:rPr lang="en-US" altLang="zh-CN" baseline="0" dirty="0" smtClean="0"/>
              <a:t> are expected in this region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1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Rich physics topic are expected in the tau-charm energy region.</a:t>
            </a:r>
          </a:p>
          <a:p>
            <a:r>
              <a:rPr lang="en-US" altLang="zh-CN" baseline="0" dirty="0" smtClean="0"/>
              <a:t>For example, in 2-3GeV, it is ideal region to study the hadron form factors,</a:t>
            </a:r>
          </a:p>
          <a:p>
            <a:r>
              <a:rPr lang="en-US" altLang="zh-CN" baseline="0" dirty="0" smtClean="0"/>
              <a:t>Study the properties of Y(2175) and search for the </a:t>
            </a:r>
            <a:r>
              <a:rPr lang="en-US" altLang="zh-CN" baseline="0" dirty="0" err="1" smtClean="0"/>
              <a:t>mulitquaks</a:t>
            </a:r>
            <a:r>
              <a:rPr lang="en-US" altLang="zh-CN" baseline="0" dirty="0" smtClean="0"/>
              <a:t> states with s quark,</a:t>
            </a:r>
          </a:p>
          <a:p>
            <a:r>
              <a:rPr lang="en-US" altLang="zh-CN" baseline="0" dirty="0" smtClean="0"/>
              <a:t>It also can be used to test QC sum rule predictions.</a:t>
            </a:r>
          </a:p>
          <a:p>
            <a:r>
              <a:rPr lang="en-US" altLang="zh-CN" baseline="0" dirty="0" smtClean="0"/>
              <a:t>In the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energy region, which can collect very </a:t>
            </a:r>
            <a:r>
              <a:rPr lang="en-US" altLang="zh-CN" baseline="0" dirty="0" err="1" smtClean="0"/>
              <a:t>very</a:t>
            </a:r>
            <a:r>
              <a:rPr lang="en-US" altLang="zh-CN" baseline="0" dirty="0" smtClean="0"/>
              <a:t> last data samples, and</a:t>
            </a:r>
          </a:p>
          <a:p>
            <a:r>
              <a:rPr lang="en-US" altLang="zh-CN" baseline="0" dirty="0" smtClean="0"/>
              <a:t> It can be used to study the light hadron spectroscopy And </a:t>
            </a:r>
            <a:r>
              <a:rPr lang="en-US" altLang="zh-CN" baseline="0" dirty="0" err="1" smtClean="0"/>
              <a:t>gluonic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exotis</a:t>
            </a:r>
            <a:r>
              <a:rPr lang="en-US" altLang="zh-CN" baseline="0" dirty="0" smtClean="0"/>
              <a:t> states.</a:t>
            </a:r>
          </a:p>
          <a:p>
            <a:r>
              <a:rPr lang="en-US" altLang="zh-CN" baseline="0" dirty="0" smtClean="0"/>
              <a:t> It also can be used to search for the LFV process, CPV process and rare and forbidden decays </a:t>
            </a:r>
            <a:r>
              <a:rPr lang="en-US" altLang="zh-CN" baseline="0" dirty="0" err="1" smtClean="0"/>
              <a:t>preocss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Of course tau physics can be one of landmark in this region.</a:t>
            </a:r>
          </a:p>
          <a:p>
            <a:r>
              <a:rPr lang="en-US" altLang="zh-CN" baseline="0" dirty="0" smtClean="0"/>
              <a:t>Above the 4GeV region, It is ideal place to study XYZ particle, Physics with D </a:t>
            </a:r>
            <a:r>
              <a:rPr lang="en-US" altLang="zh-CN" baseline="0" dirty="0" err="1" smtClean="0"/>
              <a:t>meason</a:t>
            </a:r>
            <a:endParaRPr lang="en-US" altLang="zh-CN" baseline="0" dirty="0" smtClean="0"/>
          </a:p>
          <a:p>
            <a:r>
              <a:rPr lang="en-US" altLang="zh-CN" baseline="0" dirty="0" smtClean="0"/>
              <a:t>And D-D0 mixing charm </a:t>
            </a:r>
            <a:r>
              <a:rPr lang="en-US" altLang="zh-CN" baseline="0" dirty="0" err="1" smtClean="0"/>
              <a:t>bayrons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Of course, the R </a:t>
            </a:r>
            <a:r>
              <a:rPr lang="en-US" altLang="zh-CN" baseline="0" dirty="0" err="1" smtClean="0"/>
              <a:t>scane</a:t>
            </a:r>
            <a:r>
              <a:rPr lang="en-US" altLang="zh-CN" baseline="0" dirty="0" smtClean="0"/>
              <a:t> in the whole energy region will </a:t>
            </a:r>
            <a:r>
              <a:rPr lang="en-US" altLang="zh-CN" baseline="0" dirty="0" err="1" smtClean="0"/>
              <a:t>definenalyy</a:t>
            </a:r>
            <a:r>
              <a:rPr lang="en-US" altLang="zh-CN" baseline="0" dirty="0" smtClean="0"/>
              <a:t> improve the </a:t>
            </a:r>
            <a:r>
              <a:rPr lang="en-US" altLang="zh-CN" baseline="0" dirty="0" err="1" smtClean="0"/>
              <a:t>presision</a:t>
            </a:r>
            <a:endParaRPr lang="en-US" altLang="zh-CN" baseline="0" dirty="0" smtClean="0"/>
          </a:p>
          <a:p>
            <a:r>
              <a:rPr lang="en-US" altLang="zh-CN" baseline="0" dirty="0" smtClean="0"/>
              <a:t>Of delta Alpha QDQ, charm quark mass extraction. </a:t>
            </a:r>
            <a:r>
              <a:rPr lang="en-US" altLang="zh-CN" baseline="0" dirty="0" err="1" smtClean="0"/>
              <a:t>Estpcaiilly</a:t>
            </a:r>
            <a:r>
              <a:rPr lang="en-US" altLang="zh-CN" baseline="0" dirty="0" smtClean="0"/>
              <a:t> in the range from 5-7 </a:t>
            </a:r>
            <a:r>
              <a:rPr lang="en-US" altLang="zh-CN" baseline="0" dirty="0" err="1" smtClean="0"/>
              <a:t>GeV</a:t>
            </a:r>
            <a:r>
              <a:rPr lang="en-US" altLang="zh-CN" baseline="0" dirty="0" smtClean="0"/>
              <a:t>,</a:t>
            </a:r>
          </a:p>
          <a:p>
            <a:r>
              <a:rPr lang="en-US" altLang="zh-CN" baseline="0" dirty="0" smtClean="0"/>
              <a:t>There are very rare experiment data to day.</a:t>
            </a:r>
          </a:p>
          <a:p>
            <a:r>
              <a:rPr lang="en-US" altLang="zh-CN" baseline="0" dirty="0" smtClean="0"/>
              <a:t>The data can also be use for the hadron from factor study.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86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With assumed</a:t>
            </a:r>
            <a:r>
              <a:rPr lang="en-US" altLang="zh-CN" baseline="0" dirty="0" smtClean="0"/>
              <a:t> 10^35 </a:t>
            </a:r>
            <a:r>
              <a:rPr lang="en-US" altLang="zh-CN" baseline="0" dirty="0" err="1" smtClean="0"/>
              <a:t>luminrocity</a:t>
            </a:r>
            <a:r>
              <a:rPr lang="en-US" altLang="zh-CN" baseline="0" dirty="0" smtClean="0"/>
              <a:t>, it is estimated to get the 1.4ab-1 data per year</a:t>
            </a:r>
          </a:p>
          <a:p>
            <a:r>
              <a:rPr lang="en-US" altLang="zh-CN" baseline="0" dirty="0" smtClean="0"/>
              <a:t>Taking into account really running days and data taking efficiency.</a:t>
            </a:r>
          </a:p>
          <a:p>
            <a:r>
              <a:rPr lang="en-US" altLang="zh-CN" baseline="0" dirty="0" smtClean="0"/>
              <a:t>It is expected to collected 10^9 D meson pair and Tau lepton pairs.</a:t>
            </a:r>
          </a:p>
          <a:p>
            <a:r>
              <a:rPr lang="en-US" altLang="zh-CN" baseline="0" dirty="0" smtClean="0"/>
              <a:t>These data is about 1/3 of BELLE-II data/per year which is expected to run with luminosity at 10^36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1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Hadron Physics </a:t>
            </a:r>
            <a:br>
              <a:rPr lang="en-US" dirty="0" smtClean="0"/>
            </a:br>
            <a:r>
              <a:rPr lang="en-US" dirty="0" smtClean="0"/>
              <a:t>in China and the Facilities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067" y="3886200"/>
            <a:ext cx="7366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Zhengguo</a:t>
            </a:r>
            <a:r>
              <a:rPr lang="en-US" dirty="0" smtClean="0"/>
              <a:t> Zhao</a:t>
            </a:r>
          </a:p>
          <a:p>
            <a:r>
              <a:rPr lang="en-US" dirty="0" smtClean="0"/>
              <a:t>University of Science and Technology of China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06" y="6356350"/>
            <a:ext cx="1853514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4" descr="C:\Users\penghp\Desktop\untitled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70" y="28575"/>
            <a:ext cx="819151" cy="7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4" descr="C:\Users\penghp\Desktop\untitled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245" y="28575"/>
            <a:ext cx="819151" cy="7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 baseline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480" y="50539"/>
            <a:ext cx="7762240" cy="714850"/>
          </a:xfrm>
          <a:prstGeom prst="rect">
            <a:avLst/>
          </a:prstGeom>
          <a:solidFill>
            <a:srgbClr val="0036F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Hadron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75" y="1059768"/>
            <a:ext cx="8654105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7075" y="808515"/>
            <a:ext cx="8654105" cy="0"/>
          </a:xfrm>
          <a:prstGeom prst="line">
            <a:avLst/>
          </a:prstGeom>
          <a:ln w="508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/>
          <p:cNvCxnSpPr/>
          <p:nvPr userDrawn="1"/>
        </p:nvCxnSpPr>
        <p:spPr>
          <a:xfrm>
            <a:off x="237235" y="6321585"/>
            <a:ext cx="8654105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b="1" kern="1200" baseline="0">
          <a:solidFill>
            <a:schemeClr val="bg1"/>
          </a:solidFill>
          <a:latin typeface="Cambria" panose="02040503050406030204" pitchFamily="18" charset="0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 baseline="0">
          <a:solidFill>
            <a:schemeClr val="tx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cm.ustc.edu.cn/pub/CICPI2011/futureplans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gif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203706" y="956762"/>
            <a:ext cx="8736587" cy="1586754"/>
          </a:xfrm>
          <a:solidFill>
            <a:srgbClr val="0036FA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latin typeface="Arial Narrow" panose="020B0606020202030204" pitchFamily="34" charset="0"/>
              </a:rPr>
              <a:t>Perspectives on XYZ States @</a:t>
            </a:r>
            <a:r>
              <a:rPr lang="en-US" altLang="zh-CN" sz="36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altLang="zh-CN" sz="3600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altLang="zh-CN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</a:t>
            </a:r>
            <a:r>
              <a:rPr lang="en-US" altLang="zh-CN" sz="3200" dirty="0" smtClean="0">
                <a:latin typeface="Arial Narrow" panose="020B0606020202030204" pitchFamily="34" charset="0"/>
              </a:rPr>
              <a:t>igh </a:t>
            </a:r>
            <a:r>
              <a:rPr lang="en-US" altLang="zh-CN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</a:t>
            </a:r>
            <a:r>
              <a:rPr lang="en-US" altLang="zh-CN" sz="3200" dirty="0" smtClean="0">
                <a:latin typeface="Arial Narrow" panose="020B0606020202030204" pitchFamily="34" charset="0"/>
              </a:rPr>
              <a:t>ntensity </a:t>
            </a:r>
            <a:r>
              <a:rPr lang="en-US" altLang="zh-CN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altLang="zh-CN" sz="3200" dirty="0" smtClean="0">
                <a:latin typeface="Arial Narrow" panose="020B0606020202030204" pitchFamily="34" charset="0"/>
              </a:rPr>
              <a:t>lectron </a:t>
            </a:r>
            <a:r>
              <a:rPr lang="en-US" altLang="zh-CN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altLang="zh-CN" sz="3200" dirty="0" smtClean="0">
                <a:latin typeface="Arial Narrow" panose="020B0606020202030204" pitchFamily="34" charset="0"/>
              </a:rPr>
              <a:t>ositron </a:t>
            </a:r>
            <a:r>
              <a:rPr lang="en-US" altLang="zh-CN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</a:t>
            </a:r>
            <a:r>
              <a:rPr lang="en-US" altLang="zh-CN" sz="3200" dirty="0" smtClean="0">
                <a:latin typeface="Arial Narrow" panose="020B0606020202030204" pitchFamily="34" charset="0"/>
              </a:rPr>
              <a:t>ccelerator  </a:t>
            </a:r>
            <a:r>
              <a:rPr lang="en-US" altLang="zh-CN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n-US" altLang="zh-CN" sz="32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HIEPA)</a:t>
            </a:r>
            <a:endParaRPr lang="zh-CN" altLang="en-US" sz="32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699" y="2916180"/>
            <a:ext cx="7870372" cy="3067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360"/>
              </a:lnSpc>
            </a:pPr>
            <a:r>
              <a:rPr lang="en-US" altLang="zh-CN" sz="2400" b="1" dirty="0" smtClean="0">
                <a:latin typeface="Arial Narrow" panose="020B0606020202030204" pitchFamily="34" charset="0"/>
                <a:cs typeface="Arial Unicode MS" panose="020B0604020202020204" pitchFamily="34" charset="-122"/>
              </a:rPr>
              <a:t>Hai-ping Peng (</a:t>
            </a:r>
            <a:r>
              <a:rPr lang="zh-CN" altLang="en-US" sz="2400" b="1" dirty="0" smtClean="0">
                <a:latin typeface="Arial Narrow" panose="020B0606020202030204" pitchFamily="34" charset="0"/>
                <a:cs typeface="Arial Unicode MS" panose="020B0604020202020204" pitchFamily="34" charset="-122"/>
              </a:rPr>
              <a:t>彭海平</a:t>
            </a:r>
            <a:r>
              <a:rPr lang="en-US" altLang="zh-CN" sz="2400" b="1" dirty="0" smtClean="0">
                <a:latin typeface="Arial Narrow" panose="020B0606020202030204" pitchFamily="34" charset="0"/>
                <a:cs typeface="Arial Unicode MS" panose="020B0604020202020204" pitchFamily="34" charset="-122"/>
              </a:rPr>
              <a:t>)</a:t>
            </a:r>
          </a:p>
          <a:p>
            <a:pPr algn="ctr">
              <a:lnSpc>
                <a:spcPts val="4360"/>
              </a:lnSpc>
            </a:pPr>
            <a:r>
              <a:rPr lang="en-US" altLang="zh-CN" sz="2400" b="1" dirty="0" smtClean="0">
                <a:latin typeface="Arial Narrow" panose="020B0606020202030204" pitchFamily="34" charset="0"/>
                <a:cs typeface="Arial Unicode MS" panose="020B0604020202020204" pitchFamily="34" charset="-122"/>
              </a:rPr>
              <a:t>penghp@ustc.edu.cn</a:t>
            </a:r>
            <a:endParaRPr lang="en-US" altLang="zh-CN" sz="2400" b="1" dirty="0" smtClean="0">
              <a:latin typeface="Arial Narrow" panose="020B060602020203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b="1" dirty="0" smtClean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(On behalf HIEPA Steering </a:t>
            </a:r>
            <a:r>
              <a:rPr lang="en-US" altLang="zh-CN" sz="2400" b="1" dirty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C</a:t>
            </a:r>
            <a:r>
              <a:rPr lang="en-US" altLang="zh-CN" sz="2400" b="1" dirty="0" smtClean="0">
                <a:latin typeface="+mj-lt"/>
                <a:ea typeface="Arial Unicode MS" panose="020B0604020202020204" pitchFamily="34" charset="-122"/>
                <a:cs typeface="Arial Unicode MS" panose="020B0604020202020204" pitchFamily="34" charset="-122"/>
              </a:rPr>
              <a:t>ommittee)</a:t>
            </a:r>
          </a:p>
          <a:p>
            <a:pPr algn="ctr"/>
            <a:endParaRPr lang="en-US" altLang="zh-CN" sz="2400" b="1" dirty="0">
              <a:latin typeface="+mj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b="1" dirty="0" smtClean="0">
                <a:latin typeface="Arial Narrow" panose="020B0606020202030204" pitchFamily="34" charset="0"/>
                <a:ea typeface="华文隶书" panose="02010800040101010101" pitchFamily="2" charset="-122"/>
                <a:cs typeface="Arial Unicode MS" panose="020B0604020202020204" pitchFamily="34" charset="-122"/>
              </a:rPr>
              <a:t>University of Science and Technology of China (USTC)</a:t>
            </a:r>
          </a:p>
          <a:p>
            <a:pPr algn="ctr"/>
            <a:endParaRPr lang="en-US" altLang="zh-CN" sz="2400" b="1" dirty="0">
              <a:latin typeface="华文隶书" panose="02010800040101010101" pitchFamily="2" charset="-122"/>
              <a:ea typeface="华文隶书" panose="02010800040101010101" pitchFamily="2" charset="-122"/>
              <a:cs typeface="Arial Unicode MS" panose="020B0604020202020204" pitchFamily="34" charset="-122"/>
            </a:endParaRPr>
          </a:p>
          <a:p>
            <a:pPr algn="ctr"/>
            <a:r>
              <a:rPr lang="en-US" altLang="zh-CN" sz="2400" b="1" dirty="0" smtClean="0"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QCD Exotics, June. 07-12,  Jinan China</a:t>
            </a:r>
          </a:p>
        </p:txBody>
      </p:sp>
      <p:pic>
        <p:nvPicPr>
          <p:cNvPr id="6148" name="Picture 4" descr="C:\Users\penghp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70" y="28575"/>
            <a:ext cx="819151" cy="7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"/>
    </mc:Choice>
    <mc:Fallback xmlns="">
      <p:transition spd="slow" advTm="552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Samples / Year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1524000" y="858020"/>
            <a:ext cx="6155852" cy="461665"/>
          </a:xfrm>
          <a:prstGeom prst="rect">
            <a:avLst/>
          </a:prstGeom>
          <a:solidFill>
            <a:srgbClr val="9900CC">
              <a:alpha val="27000"/>
            </a:srgbClr>
          </a:solidFill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86400s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 180days  90% =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1.4ab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-1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212345" y="4507900"/>
            <a:ext cx="2660656" cy="8104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latin typeface="Cambria" panose="02040503050406030204" pitchFamily="18" charset="0"/>
              </a:rPr>
              <a:t>10</a:t>
            </a:r>
            <a:r>
              <a:rPr lang="en-US" altLang="zh-CN" sz="1800" baseline="30000" dirty="0" smtClean="0">
                <a:latin typeface="Cambria" panose="02040503050406030204" pitchFamily="18" charset="0"/>
              </a:rPr>
              <a:t>10</a:t>
            </a:r>
            <a:r>
              <a:rPr lang="en-US" altLang="zh-CN" sz="1800" dirty="0" smtClean="0">
                <a:latin typeface="Cambria" panose="02040503050406030204" pitchFamily="18" charset="0"/>
              </a:rPr>
              <a:t> </a:t>
            </a:r>
            <a:r>
              <a:rPr lang="en-US" altLang="zh-CN" sz="1800" dirty="0">
                <a:latin typeface="Cambria" panose="02040503050406030204" pitchFamily="18" charset="0"/>
              </a:rPr>
              <a:t>charm @ </a:t>
            </a:r>
            <a:r>
              <a:rPr lang="en-US" altLang="zh-CN" sz="1800" dirty="0">
                <a:latin typeface="Cambria" panose="02040503050406030204" pitchFamily="18" charset="0"/>
                <a:sym typeface="SymbolPS" panose="05050102010607020607" pitchFamily="18" charset="2"/>
              </a:rPr>
              <a:t></a:t>
            </a:r>
            <a:r>
              <a:rPr lang="en-US" altLang="zh-CN" sz="1800" dirty="0">
                <a:latin typeface="Cambria" panose="02040503050406030204" pitchFamily="18" charset="0"/>
                <a:sym typeface="Symbol" panose="05050102010706020507" pitchFamily="18" charset="2"/>
              </a:rPr>
              <a:t>(4S) </a:t>
            </a:r>
            <a:endParaRPr lang="en-US" altLang="zh-CN" sz="1800" dirty="0">
              <a:latin typeface="Cambria" panose="02040503050406030204" pitchFamily="18" charset="0"/>
            </a:endParaRPr>
          </a:p>
          <a:p>
            <a:pPr algn="ctr"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Cambria" panose="02040503050406030204" pitchFamily="18" charset="0"/>
              </a:rPr>
              <a:t>10</a:t>
            </a:r>
            <a:r>
              <a:rPr lang="en-US" altLang="zh-CN" sz="1800" baseline="30000" dirty="0">
                <a:latin typeface="Cambria" panose="02040503050406030204" pitchFamily="18" charset="0"/>
              </a:rPr>
              <a:t>10 </a:t>
            </a:r>
            <a:r>
              <a:rPr lang="en-US" altLang="zh-CN" sz="1800" dirty="0">
                <a:latin typeface="Cambria" panose="02040503050406030204" pitchFamily="18" charset="0"/>
                <a:sym typeface="Symbol" panose="05050102010706020507" pitchFamily="18" charset="2"/>
              </a:rPr>
              <a:t> pairs @ </a:t>
            </a:r>
            <a:r>
              <a:rPr lang="en-US" altLang="zh-CN" sz="1800" dirty="0">
                <a:latin typeface="Cambria" panose="02040503050406030204" pitchFamily="18" charset="0"/>
                <a:sym typeface="SymbolPS" panose="05050102010607020607" pitchFamily="18" charset="2"/>
              </a:rPr>
              <a:t></a:t>
            </a:r>
            <a:r>
              <a:rPr lang="en-US" altLang="zh-CN" sz="1800" dirty="0">
                <a:latin typeface="Cambria" panose="02040503050406030204" pitchFamily="18" charset="0"/>
                <a:sym typeface="Symbol" panose="05050102010706020507" pitchFamily="18" charset="2"/>
              </a:rPr>
              <a:t>(4S) </a:t>
            </a:r>
            <a:endParaRPr lang="en-US" altLang="zh-CN" sz="1800" dirty="0">
              <a:latin typeface="Cambria" panose="02040503050406030204" pitchFamily="18" charset="0"/>
            </a:endParaRPr>
          </a:p>
        </p:txBody>
      </p:sp>
      <p:graphicFrame>
        <p:nvGraphicFramePr>
          <p:cNvPr id="11" name="Group 4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9389839"/>
              </p:ext>
            </p:extLst>
          </p:nvPr>
        </p:nvGraphicFramePr>
        <p:xfrm>
          <a:off x="553197" y="1374292"/>
          <a:ext cx="8204200" cy="2651952"/>
        </p:xfrm>
        <a:graphic>
          <a:graphicData uri="http://schemas.openxmlformats.org/drawingml/2006/table">
            <a:tbl>
              <a:tblPr/>
              <a:tblGrid>
                <a:gridCol w="1296997"/>
                <a:gridCol w="1212858"/>
                <a:gridCol w="1733878"/>
                <a:gridCol w="2036404"/>
                <a:gridCol w="1924063"/>
              </a:tblGrid>
              <a:tr h="63398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CLEO-C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BES-III/ year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10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33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cm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-2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s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-1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(10fb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-1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-charm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/year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10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35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cm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-2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s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-1 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(1ab</a:t>
                      </a:r>
                      <a:r>
                        <a:rPr kumimoji="0" lang="en-US" altLang="zh-CN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-1</a:t>
                      </a: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A17C">
                        <a:alpha val="27058"/>
                      </a:srgbClr>
                    </a:solidFill>
                  </a:tcPr>
                </a:tc>
              </a:tr>
              <a:tr h="3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J/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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</a:t>
                      </a:r>
                      <a:endParaRPr kumimoji="0" lang="en-US" altLang="zh-CN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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1010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9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1010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11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A17C">
                        <a:alpha val="27058"/>
                      </a:srgbClr>
                    </a:solidFill>
                  </a:tcPr>
                </a:tc>
              </a:tr>
              <a:tr h="3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(2S)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54 pb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-1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27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6 </a:t>
                      </a:r>
                      <a:endParaRPr kumimoji="0" lang="en-US" altLang="zh-CN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310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9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sym typeface="Symbol" pitchFamily="18" charset="2"/>
                        </a:rPr>
                        <a:t>310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sym typeface="Symbol" pitchFamily="18" charset="2"/>
                        </a:rPr>
                        <a:t>11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A17C">
                        <a:alpha val="27058"/>
                      </a:srgbClr>
                    </a:solidFill>
                  </a:tcPr>
                </a:tc>
              </a:tr>
              <a:tr h="3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(3770)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818 pb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-1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510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6 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D-pair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310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7 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sym typeface="Symbol" pitchFamily="18" charset="2"/>
                        </a:rPr>
                        <a:t>310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sym typeface="Symbol" pitchFamily="18" charset="2"/>
                        </a:rPr>
                        <a:t>9 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A17C">
                        <a:alpha val="27058"/>
                      </a:srgbClr>
                    </a:solidFill>
                  </a:tcPr>
                </a:tc>
              </a:tr>
              <a:tr h="3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4.17 GeV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586 pb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-1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710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5 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D</a:t>
                      </a:r>
                      <a:r>
                        <a:rPr kumimoji="0" lang="en-US" altLang="zh-CN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s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-pair</a:t>
                      </a: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2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6 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sym typeface="Symbol" pitchFamily="18" charset="2"/>
                        </a:rPr>
                        <a:t>310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sym typeface="Symbol" pitchFamily="18" charset="2"/>
                        </a:rPr>
                        <a:t>9 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A17C">
                        <a:alpha val="27058"/>
                      </a:srgbClr>
                    </a:solidFill>
                  </a:tcPr>
                </a:tc>
              </a:tr>
              <a:tr h="3746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</a:t>
                      </a:r>
                      <a:r>
                        <a:rPr kumimoji="0" lang="en-US" altLang="zh-CN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+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</a:t>
                      </a:r>
                      <a:r>
                        <a:rPr kumimoji="0" lang="en-US" altLang="zh-CN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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(4.25)</a:t>
                      </a:r>
                      <a:endParaRPr kumimoji="0" lang="en-US" altLang="zh-CN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4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6 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310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7 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</a:rPr>
                        <a:t>3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10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宋体" pitchFamily="2" charset="-122"/>
                          <a:sym typeface="Symbol" pitchFamily="18" charset="2"/>
                        </a:rPr>
                        <a:t>9 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宋体" pitchFamily="2" charset="-122"/>
                      </a:endParaRPr>
                    </a:p>
                  </a:txBody>
                  <a:tcPr marL="91441" marR="91441" marT="45736" marB="4573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A17C">
                        <a:alpha val="27058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6203877" y="5344811"/>
            <a:ext cx="2694522" cy="810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Cambria" panose="02040503050406030204" pitchFamily="18" charset="0"/>
                <a:ea typeface="GulimChe" panose="020B0609000101010101" pitchFamily="49" charset="-127"/>
              </a:rPr>
              <a:t>BELLE-II/Super KEKB</a:t>
            </a:r>
          </a:p>
          <a:p>
            <a:pPr algn="ctr"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10</a:t>
            </a:r>
            <a:r>
              <a:rPr lang="en-US" altLang="zh-CN" sz="1800" baseline="30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36</a:t>
            </a:r>
            <a:r>
              <a:rPr lang="en-US" altLang="zh-CN" sz="1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cm</a:t>
            </a:r>
            <a:r>
              <a:rPr lang="en-US" altLang="zh-CN" sz="1800" baseline="30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-2</a:t>
            </a:r>
            <a:r>
              <a:rPr lang="en-US" altLang="zh-CN" sz="1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s</a:t>
            </a:r>
            <a:r>
              <a:rPr lang="en-US" altLang="zh-CN" sz="1800" baseline="30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-1</a:t>
            </a:r>
            <a:r>
              <a:rPr lang="en-US" altLang="zh-CN" sz="1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(10ab</a:t>
            </a:r>
            <a:r>
              <a:rPr lang="en-US" altLang="zh-CN" sz="1800" baseline="300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-1</a:t>
            </a:r>
            <a:r>
              <a:rPr lang="en-US" altLang="zh-CN" sz="18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) </a:t>
            </a:r>
            <a:endParaRPr lang="en-US" altLang="zh-CN" sz="18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168897" y="2901950"/>
            <a:ext cx="1348878" cy="420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168896" y="3671153"/>
            <a:ext cx="1377695" cy="4206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6229278" y="4398944"/>
            <a:ext cx="2660691" cy="1050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内容占位符 2"/>
          <p:cNvSpPr txBox="1">
            <a:spLocks/>
          </p:cNvSpPr>
          <p:nvPr/>
        </p:nvSpPr>
        <p:spPr>
          <a:xfrm>
            <a:off x="457200" y="4206106"/>
            <a:ext cx="5157782" cy="19491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Selected Highlight physics topic</a:t>
            </a:r>
          </a:p>
          <a:p>
            <a:pPr marL="198000" indent="-198000">
              <a:lnSpc>
                <a:spcPts val="2600"/>
              </a:lnSpc>
            </a:pPr>
            <a:r>
              <a:rPr lang="en-US" altLang="zh-CN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Hadron Spectroscopy (</a:t>
            </a:r>
            <a:r>
              <a:rPr lang="en-US" altLang="zh-CN" sz="24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98000" indent="-198000">
              <a:lnSpc>
                <a:spcPts val="2600"/>
              </a:lnSpc>
            </a:pPr>
            <a:r>
              <a:rPr lang="en-US" altLang="zh-CN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Tau Physics</a:t>
            </a:r>
          </a:p>
          <a:p>
            <a:pPr marL="198000" indent="-198000">
              <a:lnSpc>
                <a:spcPts val="2600"/>
              </a:lnSpc>
            </a:pPr>
            <a:r>
              <a:rPr lang="en-US" altLang="zh-CN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Nucleon/hadron electromagnetic form factor</a:t>
            </a:r>
          </a:p>
          <a:p>
            <a:pPr marL="198000" indent="-198000">
              <a:lnSpc>
                <a:spcPts val="2600"/>
              </a:lnSpc>
            </a:pPr>
            <a:r>
              <a:rPr lang="en-US" altLang="zh-CN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76881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3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err="1" smtClean="0">
                <a:latin typeface="Times New Roman" panose="02020603050405020304" pitchFamily="18" charset="0"/>
              </a:rPr>
              <a:t>Charmonium</a:t>
            </a:r>
            <a:r>
              <a:rPr lang="en-US" altLang="zh-CN" sz="3600" dirty="0" smtClean="0">
                <a:latin typeface="Times New Roman" panose="02020603050405020304" pitchFamily="18" charset="0"/>
              </a:rPr>
              <a:t> (like) Spectroscopy</a:t>
            </a:r>
            <a:endParaRPr lang="zh-CN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4" y="915979"/>
            <a:ext cx="6966172" cy="45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1899794" y="4668035"/>
            <a:ext cx="37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Godfrey &amp; </a:t>
            </a:r>
            <a:r>
              <a:rPr lang="en-US" altLang="zh-CN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 32, 189 (1985)</a:t>
            </a:r>
            <a:endParaRPr lang="zh-CN" altLang="en-US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189059" y="3299191"/>
            <a:ext cx="6109602" cy="2689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下箭头 11"/>
          <p:cNvSpPr/>
          <p:nvPr/>
        </p:nvSpPr>
        <p:spPr>
          <a:xfrm>
            <a:off x="3518346" y="3326085"/>
            <a:ext cx="542364" cy="18825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10155" y="5533362"/>
            <a:ext cx="593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26B0"/>
                </a:solidFill>
                <a:latin typeface="Times New Roman" panose="02020603050405020304" pitchFamily="18" charset="0"/>
              </a:rPr>
              <a:t>States below charm threshold are all well observed</a:t>
            </a:r>
          </a:p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26B0"/>
                </a:solidFill>
                <a:latin typeface="Times New Roman" panose="02020603050405020304" pitchFamily="18" charset="0"/>
              </a:rPr>
              <a:t>A lot of missing states above the threshold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671926" y="6712606"/>
            <a:ext cx="5932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26B0"/>
                </a:solidFill>
                <a:latin typeface="Times New Roman" panose="02020603050405020304" pitchFamily="18" charset="0"/>
              </a:rPr>
              <a:t>Many missing states above charm threshold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620060" y="3794149"/>
            <a:ext cx="5194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better understanding on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spectrum may help to understand natures of QCD</a:t>
            </a:r>
          </a:p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to search for the exotic states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15"/>
          <p:cNvSpPr txBox="1"/>
          <p:nvPr/>
        </p:nvSpPr>
        <p:spPr>
          <a:xfrm>
            <a:off x="2238390" y="860601"/>
            <a:ext cx="5843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question : Is there any exotic hadron exist</a:t>
            </a:r>
            <a:endParaRPr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720778" y="2677257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1735768" y="3088134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1729522" y="3375893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741216" y="4430309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1181060" y="3505429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3" name="文本框 42"/>
          <p:cNvSpPr txBox="1"/>
          <p:nvPr/>
        </p:nvSpPr>
        <p:spPr>
          <a:xfrm>
            <a:off x="1719081" y="2444273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1734071" y="2124411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5" name="文本框 44"/>
          <p:cNvSpPr txBox="1"/>
          <p:nvPr/>
        </p:nvSpPr>
        <p:spPr>
          <a:xfrm>
            <a:off x="1222735" y="4614975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2238390" y="3647349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8" name="文本框 47"/>
          <p:cNvSpPr txBox="1"/>
          <p:nvPr/>
        </p:nvSpPr>
        <p:spPr>
          <a:xfrm>
            <a:off x="3755358" y="3579822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3250590" y="3672155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0" name="文本框 49"/>
          <p:cNvSpPr txBox="1"/>
          <p:nvPr/>
        </p:nvSpPr>
        <p:spPr>
          <a:xfrm>
            <a:off x="2733064" y="3839869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4761650" y="3069103"/>
            <a:ext cx="548462" cy="18466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310112" y="3101330"/>
            <a:ext cx="423311" cy="184666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chemeClr val="bg1">
                    <a:lumMod val="85000"/>
                  </a:schemeClr>
                </a:solidFill>
              </a:rPr>
              <a:t>h</a:t>
            </a:r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967080" y="1391836"/>
            <a:ext cx="1862127" cy="307777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wave , narrow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247149" y="3074751"/>
            <a:ext cx="423311" cy="184666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chemeClr val="bg1">
                    <a:lumMod val="85000"/>
                  </a:schemeClr>
                </a:solidFill>
              </a:rPr>
              <a:t>h</a:t>
            </a:r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780359" y="2964278"/>
            <a:ext cx="423311" cy="184666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970000" y="1706622"/>
            <a:ext cx="1844218" cy="312470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wave Spin-triplet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765575" y="2884058"/>
            <a:ext cx="423311" cy="184666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284001" y="2931975"/>
            <a:ext cx="423311" cy="184666"/>
          </a:xfrm>
          <a:prstGeom prst="rect">
            <a:avLst/>
          </a:prstGeom>
          <a:solidFill>
            <a:schemeClr val="bg1">
              <a:lumMod val="5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956688" y="2027403"/>
            <a:ext cx="1872520" cy="307805"/>
          </a:xfrm>
          <a:prstGeom prst="rect">
            <a:avLst/>
          </a:prstGeom>
          <a:solidFill>
            <a:srgbClr val="0036FA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S/P Wave Spin-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Singlets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222735" y="2732635"/>
            <a:ext cx="476365" cy="184666"/>
          </a:xfrm>
          <a:prstGeom prst="rect">
            <a:avLst/>
          </a:prstGeom>
          <a:solidFill>
            <a:srgbClr val="0036FA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2207595" y="2917301"/>
            <a:ext cx="473183" cy="210106"/>
          </a:xfrm>
          <a:prstGeom prst="rect">
            <a:avLst/>
          </a:prstGeom>
          <a:solidFill>
            <a:srgbClr val="0036FA">
              <a:alpha val="49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762027" y="2649084"/>
            <a:ext cx="531467" cy="184666"/>
          </a:xfrm>
          <a:prstGeom prst="rect">
            <a:avLst/>
          </a:prstGeom>
          <a:solidFill>
            <a:srgbClr val="FF33CC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600" dirty="0" smtClean="0">
                <a:solidFill>
                  <a:schemeClr val="bg1">
                    <a:lumMod val="85000"/>
                  </a:schemeClr>
                </a:solidFill>
              </a:rPr>
              <a:t>HH</a:t>
            </a:r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941698" y="2310022"/>
            <a:ext cx="1887509" cy="307777"/>
          </a:xfrm>
          <a:prstGeom prst="rect">
            <a:avLst/>
          </a:prstGeom>
          <a:solidFill>
            <a:srgbClr val="FF33CC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6287466" y="2672454"/>
            <a:ext cx="531467" cy="184666"/>
          </a:xfrm>
          <a:prstGeom prst="rect">
            <a:avLst/>
          </a:prstGeom>
          <a:solidFill>
            <a:srgbClr val="FF33CC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600" dirty="0" smtClean="0">
                <a:solidFill>
                  <a:schemeClr val="bg1">
                    <a:lumMod val="85000"/>
                  </a:schemeClr>
                </a:solidFill>
              </a:rPr>
              <a:t>HH</a:t>
            </a:r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5754066" y="2647550"/>
            <a:ext cx="531467" cy="184666"/>
          </a:xfrm>
          <a:prstGeom prst="rect">
            <a:avLst/>
          </a:prstGeom>
          <a:solidFill>
            <a:srgbClr val="FF33CC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600" dirty="0" smtClean="0">
                <a:solidFill>
                  <a:schemeClr val="bg1">
                    <a:lumMod val="85000"/>
                  </a:schemeClr>
                </a:solidFill>
              </a:rPr>
              <a:t>HH</a:t>
            </a:r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3687399" y="2644335"/>
            <a:ext cx="531467" cy="184666"/>
          </a:xfrm>
          <a:prstGeom prst="rect">
            <a:avLst/>
          </a:prstGeom>
          <a:solidFill>
            <a:srgbClr val="FF33CC">
              <a:alpha val="4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600" dirty="0" smtClean="0">
                <a:solidFill>
                  <a:schemeClr val="bg1">
                    <a:lumMod val="85000"/>
                  </a:schemeClr>
                </a:solidFill>
              </a:rPr>
              <a:t>HH</a:t>
            </a:r>
            <a:endParaRPr lang="zh-CN" altLang="en-US" sz="6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1279015" y="837601"/>
            <a:ext cx="1065237" cy="1075432"/>
            <a:chOff x="6881813" y="1993900"/>
            <a:chExt cx="1219200" cy="1249300"/>
          </a:xfrm>
        </p:grpSpPr>
        <p:sp>
          <p:nvSpPr>
            <p:cNvPr id="79" name="Oval 47"/>
            <p:cNvSpPr>
              <a:spLocks noChangeArrowheads="1"/>
            </p:cNvSpPr>
            <p:nvPr/>
          </p:nvSpPr>
          <p:spPr bwMode="auto">
            <a:xfrm>
              <a:off x="6881813" y="1993900"/>
              <a:ext cx="1219200" cy="121920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0" name="Oval 48"/>
            <p:cNvSpPr>
              <a:spLocks noChangeArrowheads="1"/>
            </p:cNvSpPr>
            <p:nvPr/>
          </p:nvSpPr>
          <p:spPr bwMode="auto">
            <a:xfrm>
              <a:off x="7260118" y="2663679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1" name="Oval 49"/>
            <p:cNvSpPr>
              <a:spLocks noChangeArrowheads="1"/>
            </p:cNvSpPr>
            <p:nvPr/>
          </p:nvSpPr>
          <p:spPr bwMode="auto">
            <a:xfrm>
              <a:off x="7235825" y="2108200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2" name="Text Box 53"/>
            <p:cNvSpPr txBox="1">
              <a:spLocks noChangeArrowheads="1"/>
            </p:cNvSpPr>
            <p:nvPr/>
          </p:nvSpPr>
          <p:spPr bwMode="auto">
            <a:xfrm>
              <a:off x="7417411" y="2492375"/>
              <a:ext cx="211431" cy="7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endParaRPr kumimoji="1" lang="en-US" altLang="zh-CN" sz="3600" b="1" dirty="0">
                <a:solidFill>
                  <a:srgbClr val="A5002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93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5" grpId="0"/>
      <p:bldP spid="35" grpId="0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10" grpId="0" animBg="1"/>
      <p:bldP spid="56" grpId="0" animBg="1"/>
      <p:bldP spid="57" grpId="0" animBg="1"/>
      <p:bldP spid="58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9" grpId="0" animBg="1"/>
      <p:bldP spid="70" grpId="0" animBg="1"/>
      <p:bldP spid="71" grpId="0" animBg="1"/>
      <p:bldP spid="75" grpId="0" animBg="1"/>
      <p:bldP spid="76" grpId="0" animBg="1"/>
      <p:bldP spid="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</a:rPr>
              <a:t>Charmonium</a:t>
            </a:r>
            <a:r>
              <a:rPr lang="en-US" altLang="zh-CN" dirty="0" smtClean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</a:rPr>
              <a:t>(like) Spectroscopy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" y="915979"/>
            <a:ext cx="6966172" cy="45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419600" y="1048135"/>
            <a:ext cx="3382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Rich Physics Programs</a:t>
            </a:r>
            <a:endParaRPr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66668" y="2051050"/>
            <a:ext cx="6275459" cy="614597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259173" y="1791336"/>
            <a:ext cx="6275459" cy="1379095"/>
          </a:xfrm>
          <a:prstGeom prst="rect">
            <a:avLst/>
          </a:prstGeom>
          <a:solidFill>
            <a:srgbClr val="FF33CC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224734" y="2313022"/>
            <a:ext cx="6275459" cy="845652"/>
          </a:xfrm>
          <a:prstGeom prst="rect">
            <a:avLst/>
          </a:prstGeom>
          <a:solidFill>
            <a:srgbClr val="9900CC">
              <a:alpha val="52000"/>
            </a:srgbClr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362463" y="3571751"/>
            <a:ext cx="4757924" cy="369332"/>
          </a:xfrm>
          <a:prstGeom prst="rect">
            <a:avLst/>
          </a:prstGeom>
          <a:solidFill>
            <a:srgbClr val="FF33CC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Tetraquarks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3.9-4.7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62138" y="3948098"/>
            <a:ext cx="4757924" cy="369332"/>
          </a:xfrm>
          <a:prstGeom prst="rect">
            <a:avLst/>
          </a:prstGeom>
          <a:solidFill>
            <a:srgbClr val="9900CC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DD*/D*D*/D*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/DD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molecule ~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3.9-4.4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77123" y="4311848"/>
            <a:ext cx="4748052" cy="369332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Hybrids ~ 4.2-4.5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41015" y="5570706"/>
            <a:ext cx="4259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 to test QCD !</a:t>
            </a:r>
            <a:endParaRPr lang="zh-CN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99794" y="4668035"/>
            <a:ext cx="37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Godfrey &amp; </a:t>
            </a:r>
            <a:r>
              <a:rPr lang="en-US" altLang="zh-CN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 32, 189 (1985)</a:t>
            </a:r>
            <a:endParaRPr lang="zh-CN" altLang="en-US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0" y="915979"/>
            <a:ext cx="6966172" cy="45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err="1" smtClean="0">
                <a:latin typeface="Times New Roman" panose="02020603050405020304" pitchFamily="18" charset="0"/>
              </a:rPr>
              <a:t>Charmonium</a:t>
            </a:r>
            <a:r>
              <a:rPr lang="en-US" altLang="zh-CN" sz="3600" dirty="0" smtClean="0">
                <a:latin typeface="Times New Roman" panose="02020603050405020304" pitchFamily="18" charset="0"/>
              </a:rPr>
              <a:t> (like) Spectroscopy</a:t>
            </a:r>
            <a:endParaRPr lang="zh-CN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699403" y="4617954"/>
            <a:ext cx="37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Godfrey &amp; </a:t>
            </a:r>
            <a:r>
              <a:rPr lang="en-US" altLang="zh-CN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lang="en-US" altLang="zh-CN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PRD 32, 189 (1985)</a:t>
            </a:r>
            <a:endParaRPr lang="zh-CN" altLang="en-US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919235" y="3778623"/>
            <a:ext cx="6109602" cy="26894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下箭头 11"/>
          <p:cNvSpPr/>
          <p:nvPr/>
        </p:nvSpPr>
        <p:spPr>
          <a:xfrm>
            <a:off x="3400269" y="3805517"/>
            <a:ext cx="542364" cy="18825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019800" y="915979"/>
            <a:ext cx="896611" cy="1200329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X(3872)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X(3940)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X(4160)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X(4350)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25714" y="915979"/>
            <a:ext cx="881917" cy="147732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Y(3940)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Y(4008)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Y(4260)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Y(4360)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</a:rPr>
              <a:t>Y(4660)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07631" y="915979"/>
            <a:ext cx="858841" cy="17543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Z(3900)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Z(4020)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Z(4050)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Z(4200)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Z(4250)</a:t>
            </a:r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Z(4430)</a:t>
            </a:r>
          </a:p>
        </p:txBody>
      </p:sp>
      <p:sp>
        <p:nvSpPr>
          <p:cNvPr id="29" name="Rectangle 46"/>
          <p:cNvSpPr>
            <a:spLocks noChangeArrowheads="1"/>
          </p:cNvSpPr>
          <p:nvPr/>
        </p:nvSpPr>
        <p:spPr bwMode="auto">
          <a:xfrm>
            <a:off x="6985413" y="2886281"/>
            <a:ext cx="2114739" cy="19361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>
              <a:lnSpc>
                <a:spcPts val="2420"/>
              </a:lnSpc>
            </a:pPr>
            <a:r>
              <a:rPr kumimoji="1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What are they?</a:t>
            </a: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dirty="0" err="1" smtClean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Charmonium</a:t>
            </a:r>
            <a:r>
              <a:rPr kumimoji="1" lang="en-US" altLang="zh-CN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?</a:t>
            </a: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Hybrid?</a:t>
            </a: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dirty="0" err="1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Tetraquark</a:t>
            </a:r>
            <a:r>
              <a:rPr kumimoji="1" lang="en-US" altLang="zh-CN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?</a:t>
            </a: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dirty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Molecule</a:t>
            </a:r>
            <a:r>
              <a:rPr kumimoji="1" lang="en-US" altLang="zh-CN" dirty="0" smtClean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?</a:t>
            </a:r>
            <a:endParaRPr kumimoji="1" lang="en-US" altLang="zh-CN" dirty="0"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  <a:p>
            <a:pPr marL="198000" indent="-198000" algn="l">
              <a:lnSpc>
                <a:spcPts val="2420"/>
              </a:lnSpc>
              <a:buFont typeface="Symbol" panose="05050102010706020507" pitchFamily="18" charset="2"/>
              <a:buChar char="·"/>
            </a:pPr>
            <a:r>
              <a:rPr kumimoji="1" lang="en-US" altLang="zh-CN" dirty="0" smtClean="0"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Non-resonance?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7992670" y="4790609"/>
            <a:ext cx="1065237" cy="1049521"/>
            <a:chOff x="6881813" y="1993900"/>
            <a:chExt cx="1219200" cy="1219200"/>
          </a:xfrm>
        </p:grpSpPr>
        <p:sp>
          <p:nvSpPr>
            <p:cNvPr id="31" name="Oval 47"/>
            <p:cNvSpPr>
              <a:spLocks noChangeArrowheads="1"/>
            </p:cNvSpPr>
            <p:nvPr/>
          </p:nvSpPr>
          <p:spPr bwMode="auto">
            <a:xfrm>
              <a:off x="6881813" y="1993900"/>
              <a:ext cx="1219200" cy="1219200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rgbClr val="00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Oval 48"/>
            <p:cNvSpPr>
              <a:spLocks noChangeArrowheads="1"/>
            </p:cNvSpPr>
            <p:nvPr/>
          </p:nvSpPr>
          <p:spPr bwMode="auto">
            <a:xfrm>
              <a:off x="7019925" y="2611438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Oval 49"/>
            <p:cNvSpPr>
              <a:spLocks noChangeArrowheads="1"/>
            </p:cNvSpPr>
            <p:nvPr/>
          </p:nvSpPr>
          <p:spPr bwMode="auto">
            <a:xfrm>
              <a:off x="7235825" y="2108200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Text Box 53"/>
            <p:cNvSpPr txBox="1">
              <a:spLocks noChangeArrowheads="1"/>
            </p:cNvSpPr>
            <p:nvPr/>
          </p:nvSpPr>
          <p:spPr bwMode="auto">
            <a:xfrm>
              <a:off x="7451725" y="2492375"/>
              <a:ext cx="4381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kumimoji="1" lang="en-US" altLang="zh-CN" sz="3600" b="1" dirty="0">
                  <a:solidFill>
                    <a:srgbClr val="A50021"/>
                  </a:solidFill>
                  <a:latin typeface="Arial Unicode MS" pitchFamily="34" charset="-122"/>
                  <a:ea typeface="Arial Unicode MS" pitchFamily="34" charset="-122"/>
                  <a:cs typeface="Arial Unicode MS" pitchFamily="34" charset="-122"/>
                </a:rPr>
                <a:t>?</a:t>
              </a:r>
            </a:p>
          </p:txBody>
        </p:sp>
      </p:grpSp>
      <p:sp>
        <p:nvSpPr>
          <p:cNvPr id="38" name="Rectangle 50"/>
          <p:cNvSpPr>
            <a:spLocks noChangeArrowheads="1"/>
          </p:cNvSpPr>
          <p:nvPr/>
        </p:nvSpPr>
        <p:spPr bwMode="auto">
          <a:xfrm>
            <a:off x="253670" y="5449341"/>
            <a:ext cx="7876315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Not all XYZ states are </a:t>
            </a:r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charmonia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90000"/>
              </a:lnSpc>
            </a:pPr>
            <a:r>
              <a:rPr kumimoji="1"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Need more production and decay observation experimentally!</a:t>
            </a:r>
            <a:endParaRPr kumimoji="1"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矩形标注 38"/>
          <p:cNvSpPr/>
          <p:nvPr/>
        </p:nvSpPr>
        <p:spPr>
          <a:xfrm>
            <a:off x="2507703" y="928264"/>
            <a:ext cx="1654356" cy="649562"/>
          </a:xfrm>
          <a:prstGeom prst="wedgeRectCallout">
            <a:avLst>
              <a:gd name="adj1" fmla="val -97815"/>
              <a:gd name="adj2" fmla="val 782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CN" dirty="0" smtClean="0">
                <a:solidFill>
                  <a:srgbClr val="0000FF"/>
                </a:solidFill>
              </a:rPr>
              <a:t>Is Y(4660) the 5S state?</a:t>
            </a:r>
          </a:p>
        </p:txBody>
      </p:sp>
    </p:spTree>
    <p:extLst>
      <p:ext uri="{BB962C8B-B14F-4D97-AF65-F5344CB8AC3E}">
        <p14:creationId xmlns:p14="http://schemas.microsoft.com/office/powerpoint/2010/main" val="19801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Competition from Belle II?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52" y="1051218"/>
            <a:ext cx="6715594" cy="462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928404" y="1161351"/>
            <a:ext cx="298383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 luminosity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0.4ab</a:t>
            </a:r>
            <a:r>
              <a:rPr lang="en-US" altLang="zh-CN" b="1" baseline="300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b="1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Belle II 2024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1.0ab</a:t>
            </a:r>
            <a:r>
              <a:rPr lang="en-US" altLang="zh-CN" b="1" baseline="300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b="1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HIEPA/year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62460" y="5820952"/>
            <a:ext cx="92064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c factory </a:t>
            </a:r>
            <a:r>
              <a:rPr lang="en-US" altLang="zh-CN" sz="21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have incomparable superiority to explore </a:t>
            </a:r>
            <a:r>
              <a:rPr lang="en-US" altLang="zh-CN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(like) states</a:t>
            </a:r>
            <a:endParaRPr lang="en-US" altLang="zh-CN" sz="21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928404" y="3339568"/>
            <a:ext cx="2983833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@</a:t>
            </a:r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4.26 </a:t>
            </a:r>
            <a:r>
              <a:rPr kumimoji="0" lang="en-US" altLang="zh-C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for </a:t>
            </a:r>
            <a:r>
              <a:rPr kumimoji="0" lang="en-US" altLang="zh-CN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kumimoji="0" lang="en-US" altLang="zh-CN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J/</a:t>
            </a:r>
          </a:p>
          <a:p>
            <a:pPr algn="ctr"/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BESIII </a:t>
            </a:r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46%,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Belle   </a:t>
            </a:r>
            <a:r>
              <a:rPr kumimoji="0"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10%</a:t>
            </a:r>
            <a:endParaRPr kumimoji="0"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27741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Observation of </a:t>
            </a:r>
            <a:r>
              <a:rPr lang="en-US" altLang="zh-CN" dirty="0" err="1" smtClean="0"/>
              <a:t>Z</a:t>
            </a:r>
            <a:r>
              <a:rPr lang="en-US" altLang="zh-CN" baseline="-25000" dirty="0" err="1" smtClean="0"/>
              <a:t>c</a:t>
            </a:r>
            <a:r>
              <a:rPr lang="en-US" altLang="zh-CN" dirty="0" smtClean="0"/>
              <a:t>(3900)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"/>
          <a:stretch/>
        </p:blipFill>
        <p:spPr bwMode="auto">
          <a:xfrm>
            <a:off x="183590" y="2323385"/>
            <a:ext cx="4137097" cy="355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0"/>
          <p:cNvSpPr/>
          <p:nvPr/>
        </p:nvSpPr>
        <p:spPr>
          <a:xfrm>
            <a:off x="556113" y="1426725"/>
            <a:ext cx="3863487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kumimoji="0"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BESIII at 4.260 </a:t>
            </a:r>
            <a:r>
              <a:rPr kumimoji="0" lang="en-US" altLang="zh-CN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GeV</a:t>
            </a:r>
            <a:r>
              <a:rPr kumimoji="0"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: PRL110, 252001</a:t>
            </a:r>
          </a:p>
          <a:p>
            <a:pPr algn="ctr">
              <a:spcBef>
                <a:spcPts val="0"/>
              </a:spcBef>
            </a:pPr>
            <a:r>
              <a:rPr kumimoji="0"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0.525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f</a:t>
            </a:r>
            <a:r>
              <a:rPr kumimoji="0"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b</a:t>
            </a:r>
            <a:r>
              <a:rPr kumimoji="0" lang="en-US" altLang="zh-CN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kumimoji="0"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 in one month running time </a:t>
            </a:r>
          </a:p>
        </p:txBody>
      </p:sp>
      <p:sp>
        <p:nvSpPr>
          <p:cNvPr id="9" name="矩形 10"/>
          <p:cNvSpPr/>
          <p:nvPr/>
        </p:nvSpPr>
        <p:spPr>
          <a:xfrm>
            <a:off x="5049634" y="1367568"/>
            <a:ext cx="3586366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kumimoji="0" lang="en-US" altLang="zh-CN" sz="20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Belle with ISR: PRL110, 252002</a:t>
            </a:r>
          </a:p>
          <a:p>
            <a:pPr algn="ctr">
              <a:spcBef>
                <a:spcPts val="0"/>
              </a:spcBef>
            </a:pPr>
            <a:r>
              <a:rPr kumimoji="0" lang="en-US" altLang="zh-CN" sz="20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967 fb</a:t>
            </a:r>
            <a:r>
              <a:rPr kumimoji="0" lang="en-US" altLang="zh-CN" sz="2000" baseline="300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kumimoji="0" lang="en-US" altLang="zh-CN" sz="200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  <a:sym typeface="Symbol" pitchFamily="18" charset="2"/>
              </a:rPr>
              <a:t> in 10 years running time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47" y="2323385"/>
            <a:ext cx="3978339" cy="355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user\Desktop\BES3_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589" y="2703897"/>
            <a:ext cx="1218847" cy="57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elle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14" y="2526293"/>
            <a:ext cx="679221" cy="60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0"/>
          <p:cNvSpPr txBox="1"/>
          <p:nvPr/>
        </p:nvSpPr>
        <p:spPr>
          <a:xfrm>
            <a:off x="7617688" y="3706805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Arial Unicode MS"/>
                <a:ea typeface="宋体" charset="-122"/>
                <a:cs typeface="Arial Unicode MS"/>
                <a:sym typeface="Symbol"/>
              </a:rPr>
              <a:t>&gt;5.2</a:t>
            </a:r>
          </a:p>
        </p:txBody>
      </p:sp>
      <p:sp>
        <p:nvSpPr>
          <p:cNvPr id="14" name="TextBox 20"/>
          <p:cNvSpPr txBox="1"/>
          <p:nvPr/>
        </p:nvSpPr>
        <p:spPr>
          <a:xfrm>
            <a:off x="3269208" y="3868181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b="1" dirty="0" smtClean="0">
                <a:solidFill>
                  <a:srgbClr val="FF0000"/>
                </a:solidFill>
                <a:latin typeface="Arial Unicode MS"/>
                <a:ea typeface="宋体" charset="-122"/>
                <a:cs typeface="Arial Unicode MS"/>
                <a:sym typeface="Symbol"/>
              </a:rPr>
              <a:t>&gt;</a:t>
            </a:r>
            <a:r>
              <a:rPr lang="en-US" altLang="zh-CN" b="1" dirty="0">
                <a:solidFill>
                  <a:srgbClr val="FF0000"/>
                </a:solidFill>
                <a:latin typeface="Arial Unicode MS"/>
                <a:ea typeface="宋体" charset="-122"/>
                <a:cs typeface="Arial Unicode MS"/>
                <a:sym typeface="Symbol"/>
              </a:rPr>
              <a:t>8</a:t>
            </a:r>
            <a:r>
              <a:rPr lang="en-US" altLang="zh-CN" b="1" dirty="0" smtClean="0">
                <a:solidFill>
                  <a:srgbClr val="FF0000"/>
                </a:solidFill>
                <a:latin typeface="Arial Unicode MS"/>
                <a:ea typeface="宋体" charset="-122"/>
                <a:cs typeface="Arial Unicode MS"/>
                <a:sym typeface="Symbol"/>
              </a:rPr>
              <a:t></a:t>
            </a:r>
            <a:endParaRPr lang="en-US" altLang="zh-CN" b="1" dirty="0">
              <a:solidFill>
                <a:srgbClr val="FF0000"/>
              </a:solidFill>
              <a:latin typeface="Arial Unicode MS"/>
              <a:ea typeface="宋体" charset="-122"/>
              <a:cs typeface="Arial Unicode MS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70991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0539"/>
            <a:ext cx="8246533" cy="714850"/>
          </a:xfrm>
        </p:spPr>
        <p:txBody>
          <a:bodyPr>
            <a:normAutofit/>
          </a:bodyPr>
          <a:lstStyle/>
          <a:p>
            <a:r>
              <a:rPr lang="en-US" altLang="zh-CN" sz="3800" dirty="0" smtClean="0"/>
              <a:t>Production Mechanism @ B Factory </a:t>
            </a:r>
            <a:endParaRPr lang="zh-CN" altLang="en-US" sz="3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65" y="1191682"/>
            <a:ext cx="7285567" cy="46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467" y="50539"/>
            <a:ext cx="8165253" cy="714850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Production </a:t>
            </a:r>
            <a:r>
              <a:rPr lang="en-US" altLang="zh-CN" sz="3600" dirty="0"/>
              <a:t>Mechanism </a:t>
            </a:r>
            <a:r>
              <a:rPr lang="en-US" altLang="zh-CN" sz="3600" dirty="0" smtClean="0"/>
              <a:t>@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 Factory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4667" y="803805"/>
            <a:ext cx="6112934" cy="550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zh-CN" alt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/Y/Hybrid(</a:t>
            </a:r>
            <a:r>
              <a:rPr lang="en-US" altLang="zh-CN" sz="22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(1</a:t>
            </a:r>
            <a:r>
              <a:rPr lang="en-US" altLang="zh-CN" sz="22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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produced directly in the </a:t>
            </a:r>
            <a:r>
              <a:rPr lang="en-US" altLang="zh-CN" sz="22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200" baseline="30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altLang="zh-CN" sz="22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2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collision</a:t>
            </a:r>
          </a:p>
          <a:p>
            <a:pPr marL="594000" indent="-342900">
              <a:lnSpc>
                <a:spcPts val="288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 determine the resonance parameters for the excited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or Y state</a:t>
            </a:r>
          </a:p>
          <a:p>
            <a:pPr marL="594000" indent="-342900">
              <a:lnSpc>
                <a:spcPts val="288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Precisely measure the x-sec of inclusive/exclusive final states at different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Ecms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parity c=+1 states produced via radiative transition from vector </a:t>
            </a:r>
            <a:r>
              <a:rPr lang="zh-CN" alt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2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</a:p>
          <a:p>
            <a:pPr marL="536400" indent="-285750">
              <a:lnSpc>
                <a:spcPts val="288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 decay rate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nD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)X(3872), X(3940)… </a:t>
            </a:r>
          </a:p>
          <a:p>
            <a:pPr marL="536400" indent="-285750">
              <a:lnSpc>
                <a:spcPts val="2880"/>
              </a:lnSpc>
              <a:spcBef>
                <a:spcPct val="30000"/>
              </a:spcBef>
              <a:buFont typeface="Symbol" panose="05050102010706020507" pitchFamily="18" charset="2"/>
              <a:buChar char="-"/>
            </a:pP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Times New Roman" panose="02020603050405020304" pitchFamily="18" charset="0"/>
                <a:sym typeface="Symbol" pitchFamily="18" charset="2"/>
              </a:rPr>
              <a:t>cJ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(2P)</a:t>
            </a:r>
            <a:r>
              <a:rPr lang="zh-CN" altLang="en-US" dirty="0">
                <a:latin typeface="Times New Roman" panose="02020603050405020304" pitchFamily="18" charset="0"/>
                <a:sym typeface="Symbol" pitchFamily="18" charset="2"/>
              </a:rPr>
              <a:t>、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Times New Roman" panose="02020603050405020304" pitchFamily="18" charset="0"/>
                <a:sym typeface="Symbol" pitchFamily="18" charset="2"/>
              </a:rPr>
              <a:t>cJ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(3P)</a:t>
            </a:r>
            <a:r>
              <a:rPr lang="zh-CN" altLang="en-US" dirty="0">
                <a:latin typeface="Times New Roman" panose="02020603050405020304" pitchFamily="18" charset="0"/>
                <a:sym typeface="Symbol" pitchFamily="18" charset="2"/>
              </a:rPr>
              <a:t>、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</a:t>
            </a:r>
            <a:r>
              <a:rPr lang="en-US" altLang="zh-CN" baseline="-25000" dirty="0">
                <a:latin typeface="Times New Roman" panose="02020603050405020304" pitchFamily="18" charset="0"/>
                <a:sym typeface="Symbol" pitchFamily="18" charset="2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(3S)</a:t>
            </a:r>
            <a:r>
              <a:rPr lang="zh-CN" altLang="en-US" dirty="0">
                <a:latin typeface="Times New Roman" panose="02020603050405020304" pitchFamily="18" charset="0"/>
                <a:sym typeface="Symbol" pitchFamily="18" charset="2"/>
              </a:rPr>
              <a:t>、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 </a:t>
            </a:r>
            <a:r>
              <a:rPr lang="en-US" altLang="zh-CN" baseline="-25000" dirty="0">
                <a:latin typeface="Times New Roman" panose="02020603050405020304" pitchFamily="18" charset="0"/>
                <a:sym typeface="Symbol" pitchFamily="18" charset="2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(4S)</a:t>
            </a:r>
            <a:r>
              <a:rPr lang="zh-CN" altLang="en-US" dirty="0">
                <a:latin typeface="Times New Roman" panose="02020603050405020304" pitchFamily="18" charset="0"/>
                <a:sym typeface="Symbol" pitchFamily="18" charset="2"/>
              </a:rPr>
              <a:t>、 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…</a:t>
            </a:r>
          </a:p>
          <a:p>
            <a:pPr marL="250650" lvl="1">
              <a:lnSpc>
                <a:spcPts val="2880"/>
              </a:lnSpc>
              <a:spcBef>
                <a:spcPct val="30000"/>
              </a:spcBef>
            </a:pP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    B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((3S</a:t>
            </a: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)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’</a:t>
            </a:r>
            <a:r>
              <a:rPr lang="en-US" altLang="zh-CN" baseline="-25000" dirty="0" err="1">
                <a:latin typeface="Times New Roman" panose="02020603050405020304" pitchFamily="18" charset="0"/>
                <a:sym typeface="Symbol" pitchFamily="18" charset="2"/>
              </a:rPr>
              <a:t>cJ</a:t>
            </a: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) = (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7, 3, 1</a:t>
            </a: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) x 10</a:t>
            </a:r>
            <a:r>
              <a:rPr lang="en-US" altLang="zh-CN" baseline="30000" dirty="0" smtClean="0">
                <a:latin typeface="Times New Roman" panose="02020603050405020304" pitchFamily="18" charset="0"/>
                <a:sym typeface="Symbol" pitchFamily="18" charset="2"/>
              </a:rPr>
              <a:t>-4</a:t>
            </a: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for </a:t>
            </a: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J=2,1,0</a:t>
            </a:r>
          </a:p>
          <a:p>
            <a:pPr marL="250650" lvl="1">
              <a:lnSpc>
                <a:spcPts val="2880"/>
              </a:lnSpc>
              <a:spcBef>
                <a:spcPct val="30000"/>
              </a:spcBef>
            </a:pP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     [Rev</a:t>
            </a:r>
            <a:r>
              <a:rPr lang="en-US" altLang="zh-CN" dirty="0">
                <a:latin typeface="Times New Roman" panose="02020603050405020304" pitchFamily="18" charset="0"/>
                <a:sym typeface="Symbol" pitchFamily="18" charset="2"/>
              </a:rPr>
              <a:t>. Mod. Phys. 80, 1161 (2008) </a:t>
            </a:r>
            <a:r>
              <a:rPr lang="en-US" altLang="zh-CN" dirty="0" smtClean="0">
                <a:latin typeface="Times New Roman" panose="02020603050405020304" pitchFamily="18" charset="0"/>
                <a:sym typeface="Symbol" pitchFamily="18" charset="2"/>
              </a:rPr>
              <a:t>]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Search for new states from </a:t>
            </a:r>
            <a:r>
              <a:rPr lang="en-US" altLang="zh-CN" sz="24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hadronic</a:t>
            </a:r>
            <a:r>
              <a:rPr lang="en-US" altLang="zh-CN" sz="2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transition</a:t>
            </a:r>
          </a:p>
          <a:p>
            <a:pPr marL="536400" indent="-285750">
              <a:lnSpc>
                <a:spcPts val="288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 search for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Zcs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(2P) ….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888470"/>
            <a:ext cx="2768600" cy="185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32" y="2905536"/>
            <a:ext cx="3124200" cy="22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713526" y="3128122"/>
            <a:ext cx="24304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PRL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112, 092001 (2014)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73826" y="969695"/>
            <a:ext cx="20778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PLB 660, 315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(</a:t>
            </a: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2008)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86276" y="3763349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(Y(4260) X(3872))6pb </a:t>
            </a:r>
            <a:endParaRPr lang="zh-CN" altLang="en-US" sz="1400" dirty="0"/>
          </a:p>
        </p:txBody>
      </p:sp>
      <p:sp>
        <p:nvSpPr>
          <p:cNvPr id="3" name="文本框 2"/>
          <p:cNvSpPr txBox="1"/>
          <p:nvPr/>
        </p:nvSpPr>
        <p:spPr>
          <a:xfrm>
            <a:off x="6713526" y="5360073"/>
            <a:ext cx="2143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to B factory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0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   Search for 1</a:t>
            </a:r>
            <a:r>
              <a:rPr lang="en-US" altLang="zh-CN" baseline="30000" dirty="0" smtClean="0"/>
              <a:t>--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27742" y="1157879"/>
            <a:ext cx="6698658" cy="4734922"/>
          </a:xfrm>
        </p:spPr>
        <p:txBody>
          <a:bodyPr>
            <a:normAutofit/>
          </a:bodyPr>
          <a:lstStyle/>
          <a:p>
            <a:pPr>
              <a:lnSpc>
                <a:spcPts val="3380"/>
              </a:lnSpc>
            </a:pP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B(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</a:t>
            </a:r>
            <a:r>
              <a:rPr lang="en-US" altLang="zh-CN" sz="24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ccg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</a:t>
            </a:r>
            <a:r>
              <a:rPr lang="en-US" altLang="zh-CN" sz="2400" b="0" baseline="-25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~ 2x(B(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</a:t>
            </a:r>
            <a:r>
              <a:rPr lang="en-US" altLang="zh-CN" sz="24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ccg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</a:t>
            </a:r>
            <a:r>
              <a:rPr lang="en-US" altLang="zh-CN" sz="2400" b="0" baseline="-25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c0</a:t>
            </a:r>
            <a:r>
              <a:rPr lang="en-US" altLang="zh-CN" sz="24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~ 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4x10</a:t>
            </a:r>
            <a:r>
              <a:rPr lang="en-US" altLang="zh-CN" sz="24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-4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endParaRPr lang="en-US" altLang="zh-CN" sz="2400" b="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0" indent="0">
              <a:lnSpc>
                <a:spcPts val="3380"/>
              </a:lnSpc>
              <a:buNone/>
            </a:pPr>
            <a:r>
              <a:rPr lang="en-US" altLang="zh-CN" sz="24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  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</a:t>
            </a:r>
            <a:r>
              <a:rPr lang="en-US" altLang="zh-CN" sz="24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in </a:t>
            </a:r>
            <a:r>
              <a:rPr lang="en-US" altLang="zh-CN" sz="2400" b="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H,cc</a:t>
            </a:r>
            <a:r>
              <a:rPr lang="en-US" altLang="zh-CN" sz="24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in spin-singlet! LQCD by Dudek’09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]</a:t>
            </a:r>
          </a:p>
          <a:p>
            <a:pPr>
              <a:lnSpc>
                <a:spcPts val="3380"/>
              </a:lnSpc>
            </a:pPr>
            <a:r>
              <a:rPr lang="zh-CN" altLang="en-US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r>
              <a:rPr lang="en-US" altLang="zh-CN" sz="24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400" b="0" baseline="30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4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sz="24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4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</a:t>
            </a:r>
            <a:r>
              <a:rPr lang="en-US" altLang="zh-CN" sz="24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ccg</a:t>
            </a:r>
            <a:r>
              <a:rPr lang="en-US" altLang="zh-CN" sz="24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~  O(10-100) </a:t>
            </a:r>
            <a:r>
              <a:rPr lang="en-US" altLang="zh-CN" sz="2400" b="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pb</a:t>
            </a:r>
            <a:r>
              <a:rPr lang="en-US" altLang="zh-CN" sz="24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[???]</a:t>
            </a:r>
          </a:p>
          <a:p>
            <a:pPr>
              <a:lnSpc>
                <a:spcPts val="3380"/>
              </a:lnSpc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Scan </a:t>
            </a:r>
            <a:r>
              <a:rPr lang="en-US" altLang="zh-CN" sz="24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e+e</a:t>
            </a:r>
            <a:r>
              <a:rPr lang="en-US" altLang="zh-CN" sz="2400" b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</a:t>
            </a:r>
            <a:r>
              <a:rPr lang="en-US" altLang="zh-CN" sz="2400" b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and </a:t>
            </a:r>
            <a:r>
              <a:rPr lang="en-US" altLang="zh-CN" sz="2400" b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c0 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for exotic structures</a:t>
            </a:r>
            <a:endParaRPr lang="en-US" altLang="zh-CN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02000">
              <a:lnSpc>
                <a:spcPts val="3380"/>
              </a:lnSpc>
              <a:buFont typeface="Symbol" panose="05050102010706020507" pitchFamily="18" charset="2"/>
              <a:buChar char="-"/>
            </a:pP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B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~ 10% for 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</a:t>
            </a:r>
            <a:r>
              <a:rPr lang="en-US" altLang="zh-CN" sz="2400" b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and 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</a:t>
            </a:r>
            <a:r>
              <a:rPr lang="en-US" altLang="zh-CN" sz="2400" b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c0</a:t>
            </a: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</a:t>
            </a:r>
            <a:r>
              <a:rPr lang="en-US" altLang="zh-CN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+hadrons</a:t>
            </a:r>
            <a:endParaRPr lang="en-US" altLang="zh-CN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>
              <a:lnSpc>
                <a:spcPts val="3380"/>
              </a:lnSpc>
            </a:pPr>
            <a:r>
              <a:rPr lang="en-US" altLang="zh-CN" sz="2400" b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</a:t>
            </a:r>
            <a:r>
              <a:rPr lang="en-US" altLang="zh-CN" sz="2400" b="0" baseline="-25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peak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=10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35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/cm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/s, 1 year running = 10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6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pb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-1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=1 ab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-1</a:t>
            </a:r>
          </a:p>
          <a:p>
            <a:pPr>
              <a:lnSpc>
                <a:spcPts val="3380"/>
              </a:lnSpc>
            </a:pP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At 100 energy points </a:t>
            </a:r>
            <a:r>
              <a:rPr lang="en-US" altLang="zh-CN" sz="2400" b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above</a:t>
            </a:r>
            <a:r>
              <a:rPr lang="en-US" altLang="zh-CN" sz="2400" b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</a:t>
            </a:r>
            <a:r>
              <a:rPr lang="en-US" altLang="zh-CN" sz="2400" b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DD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threshold</a:t>
            </a:r>
          </a:p>
          <a:p>
            <a:pPr marL="702000">
              <a:lnSpc>
                <a:spcPts val="3380"/>
              </a:lnSpc>
              <a:buFont typeface="Symbol" panose="05050102010706020507" pitchFamily="18" charset="2"/>
              <a:buChar char="-"/>
            </a:pP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obs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</a:t>
            </a:r>
            <a:r>
              <a:rPr lang="en-US" altLang="zh-CN" sz="2400" b="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)=O(4~40)/point/year at peak</a:t>
            </a:r>
          </a:p>
          <a:p>
            <a:pPr marL="702000">
              <a:lnSpc>
                <a:spcPts val="3380"/>
              </a:lnSpc>
              <a:buFont typeface="Symbol" panose="05050102010706020507" pitchFamily="18" charset="2"/>
              <a:buChar char="-"/>
            </a:pP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obs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</a:t>
            </a:r>
            <a:r>
              <a:rPr lang="en-US" altLang="zh-CN" sz="2400" b="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c0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)=O(2~20)/point/year at peak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0539"/>
            <a:ext cx="8300720" cy="71485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Exclusive Line shape Measurement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t="29890" r="10585" b="32264"/>
          <a:stretch/>
        </p:blipFill>
        <p:spPr bwMode="auto">
          <a:xfrm>
            <a:off x="1551134" y="2291660"/>
            <a:ext cx="5820966" cy="398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5537200" y="2453987"/>
            <a:ext cx="13989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000" b="1" dirty="0" smtClean="0">
                <a:solidFill>
                  <a:srgbClr val="CC0000"/>
                </a:solidFill>
                <a:latin typeface="Times New Roman" panose="02020603050405020304" pitchFamily="18" charset="0"/>
                <a:sym typeface="Symbol"/>
              </a:rPr>
              <a:t>  </a:t>
            </a:r>
            <a:r>
              <a:rPr lang="en-US" altLang="zh-CN" sz="2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sym typeface="Symbol"/>
              </a:rPr>
              <a:t>h</a:t>
            </a:r>
            <a:r>
              <a:rPr lang="en-US" altLang="zh-CN" sz="2000" b="1" baseline="-25000" dirty="0" err="1" smtClean="0">
                <a:solidFill>
                  <a:srgbClr val="CC0000"/>
                </a:solidFill>
                <a:latin typeface="Times New Roman" panose="02020603050405020304" pitchFamily="18" charset="0"/>
                <a:sym typeface="Symbol"/>
              </a:rPr>
              <a:t>c</a:t>
            </a:r>
            <a:r>
              <a:rPr lang="en-US" altLang="zh-CN" sz="2000" b="1" dirty="0" smtClean="0">
                <a:solidFill>
                  <a:srgbClr val="CC0000"/>
                </a:solidFill>
                <a:latin typeface="Times New Roman" panose="02020603050405020304" pitchFamily="18" charset="0"/>
                <a:sym typeface="Symbol"/>
              </a:rPr>
              <a:t>(1P)</a:t>
            </a:r>
            <a:endParaRPr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sym typeface="Symbol"/>
            </a:endParaRPr>
          </a:p>
          <a:p>
            <a:pPr>
              <a:lnSpc>
                <a:spcPts val="3000"/>
              </a:lnSpc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sym typeface="Symbol"/>
              </a:rPr>
              <a:t>  J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sym typeface="Symbol"/>
              </a:rPr>
              <a:t>/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sym typeface="Symbol"/>
              </a:rPr>
              <a:t>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1104136" y="841435"/>
            <a:ext cx="7464129" cy="1812021"/>
          </a:xfrm>
        </p:spPr>
        <p:txBody>
          <a:bodyPr>
            <a:normAutofit/>
          </a:bodyPr>
          <a:lstStyle/>
          <a:p>
            <a:pPr>
              <a:lnSpc>
                <a:spcPts val="3380"/>
              </a:lnSpc>
            </a:pPr>
            <a:r>
              <a:rPr lang="en-US" altLang="zh-CN" sz="24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</a:t>
            </a:r>
            <a:r>
              <a:rPr lang="en-US" altLang="zh-CN" sz="2400" b="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peak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=10</a:t>
            </a:r>
            <a:r>
              <a:rPr lang="en-US" altLang="zh-CN" sz="2400" b="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35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/cm</a:t>
            </a:r>
            <a:r>
              <a:rPr lang="en-US" altLang="zh-CN" sz="2400" b="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/s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1 year running = 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10</a:t>
            </a:r>
            <a:r>
              <a:rPr lang="en-US" altLang="zh-CN" sz="2400" b="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6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pb</a:t>
            </a:r>
            <a:r>
              <a:rPr lang="en-US" altLang="zh-CN" sz="2400" b="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-1 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 1 </a:t>
            </a: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ab</a:t>
            </a:r>
            <a:r>
              <a:rPr lang="en-US" altLang="zh-CN" sz="2400" b="0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-1</a:t>
            </a:r>
          </a:p>
          <a:p>
            <a:pPr>
              <a:lnSpc>
                <a:spcPts val="3380"/>
              </a:lnSpc>
            </a:pPr>
            <a:r>
              <a:rPr lang="en-US" altLang="zh-CN" sz="24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At 100 energy 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points </a:t>
            </a:r>
            <a:r>
              <a:rPr lang="en-US" altLang="zh-CN" sz="24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above</a:t>
            </a:r>
            <a:r>
              <a:rPr lang="en-US" altLang="zh-CN" sz="24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</a:t>
            </a:r>
            <a:r>
              <a:rPr lang="en-US" altLang="zh-CN" sz="24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DD</a:t>
            </a: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threshold</a:t>
            </a:r>
          </a:p>
          <a:p>
            <a:pPr>
              <a:lnSpc>
                <a:spcPts val="3380"/>
              </a:lnSpc>
            </a:pPr>
            <a:r>
              <a:rPr lang="en-US" altLang="zh-CN" sz="24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Precisely measure the x-sec for exclusive final states</a:t>
            </a:r>
            <a:endParaRPr lang="en-US" altLang="zh-CN" sz="2400" b="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424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54078" y="1401689"/>
            <a:ext cx="6546642" cy="4117961"/>
          </a:xfrm>
        </p:spPr>
        <p:txBody>
          <a:bodyPr>
            <a:normAutofit/>
          </a:bodyPr>
          <a:lstStyle/>
          <a:p>
            <a:pPr>
              <a:lnSpc>
                <a:spcPts val="3680"/>
              </a:lnSpc>
            </a:pPr>
            <a:r>
              <a:rPr lang="en-US" altLang="zh-CN" sz="2600" b="0" dirty="0" smtClean="0">
                <a:solidFill>
                  <a:srgbClr val="392BF5"/>
                </a:solidFill>
                <a:latin typeface="Times New Roman" panose="02020603050405020304" pitchFamily="18" charset="0"/>
              </a:rPr>
              <a:t>The Status of BEPCII/BESIII</a:t>
            </a:r>
          </a:p>
          <a:p>
            <a:pPr>
              <a:lnSpc>
                <a:spcPts val="3680"/>
              </a:lnSpc>
            </a:pPr>
            <a:r>
              <a:rPr lang="en-US" altLang="zh-CN" sz="2600" b="0" dirty="0" smtClean="0">
                <a:solidFill>
                  <a:srgbClr val="392BF5"/>
                </a:solidFill>
                <a:latin typeface="Times New Roman" panose="02020603050405020304" pitchFamily="18" charset="0"/>
              </a:rPr>
              <a:t>What is HIEPA</a:t>
            </a:r>
          </a:p>
          <a:p>
            <a:pPr>
              <a:lnSpc>
                <a:spcPts val="3680"/>
              </a:lnSpc>
            </a:pPr>
            <a:r>
              <a:rPr lang="en-US" altLang="zh-CN" sz="2600" b="0" dirty="0" smtClean="0">
                <a:solidFill>
                  <a:srgbClr val="392BF5"/>
                </a:solidFill>
                <a:latin typeface="Times New Roman" panose="02020603050405020304" pitchFamily="18" charset="0"/>
              </a:rPr>
              <a:t>Highlight Physics Program </a:t>
            </a:r>
            <a:r>
              <a:rPr lang="en-US" altLang="zh-CN" sz="2600" b="0" dirty="0">
                <a:solidFill>
                  <a:srgbClr val="392BF5"/>
                </a:solidFill>
                <a:latin typeface="Times New Roman" panose="02020603050405020304" pitchFamily="18" charset="0"/>
              </a:rPr>
              <a:t>@</a:t>
            </a:r>
            <a:r>
              <a:rPr lang="en-US" altLang="zh-CN" sz="2600" b="0" dirty="0" smtClean="0">
                <a:solidFill>
                  <a:srgbClr val="392BF5"/>
                </a:solidFill>
                <a:latin typeface="Times New Roman" panose="02020603050405020304" pitchFamily="18" charset="0"/>
              </a:rPr>
              <a:t> HIEPA</a:t>
            </a:r>
          </a:p>
          <a:p>
            <a:pPr>
              <a:lnSpc>
                <a:spcPts val="3680"/>
              </a:lnSpc>
            </a:pPr>
            <a:r>
              <a:rPr lang="en-US" altLang="zh-CN" sz="2600" b="0" dirty="0" smtClean="0">
                <a:solidFill>
                  <a:srgbClr val="392BF5"/>
                </a:solidFill>
                <a:latin typeface="Times New Roman" panose="02020603050405020304" pitchFamily="18" charset="0"/>
              </a:rPr>
              <a:t>Pre-Conceptual Design</a:t>
            </a:r>
          </a:p>
          <a:p>
            <a:pPr>
              <a:lnSpc>
                <a:spcPts val="3680"/>
              </a:lnSpc>
            </a:pPr>
            <a:r>
              <a:rPr lang="en-US" altLang="zh-CN" sz="2600" b="0" dirty="0" smtClean="0">
                <a:solidFill>
                  <a:srgbClr val="392BF5"/>
                </a:solidFill>
                <a:latin typeface="Times New Roman" panose="02020603050405020304" pitchFamily="18" charset="0"/>
              </a:rPr>
              <a:t>Activities</a:t>
            </a:r>
          </a:p>
          <a:p>
            <a:pPr>
              <a:lnSpc>
                <a:spcPts val="3680"/>
              </a:lnSpc>
            </a:pPr>
            <a:r>
              <a:rPr lang="en-US" altLang="zh-CN" sz="2600" b="0" dirty="0" smtClean="0">
                <a:solidFill>
                  <a:srgbClr val="392BF5"/>
                </a:solidFill>
                <a:latin typeface="Times New Roman" panose="02020603050405020304" pitchFamily="18" charset="0"/>
              </a:rPr>
              <a:t>Summary</a:t>
            </a:r>
            <a:endParaRPr lang="zh-CN" altLang="en-US" sz="2600" b="0" dirty="0">
              <a:solidFill>
                <a:srgbClr val="392BF5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6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Explore the Nature of </a:t>
            </a:r>
            <a:r>
              <a:rPr lang="en-US" altLang="zh-CN" dirty="0" err="1" smtClean="0"/>
              <a:t>Z</a:t>
            </a:r>
            <a:r>
              <a:rPr lang="en-US" altLang="zh-CN" baseline="-25000" dirty="0" err="1" smtClean="0"/>
              <a:t>c</a:t>
            </a:r>
            <a:endParaRPr lang="zh-CN" altLang="en-US" baseline="-25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538480" y="1459136"/>
            <a:ext cx="8518317" cy="3637797"/>
          </a:xfrm>
        </p:spPr>
        <p:txBody>
          <a:bodyPr>
            <a:normAutofit fontScale="92500"/>
          </a:bodyPr>
          <a:lstStyle/>
          <a:p>
            <a:r>
              <a:rPr lang="zh-CN" altLang="en-US" sz="26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r>
              <a:rPr lang="en-US" altLang="zh-CN" sz="26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</a:t>
            </a:r>
            <a:r>
              <a:rPr lang="en-US" altLang="zh-CN" sz="26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e+e</a:t>
            </a:r>
            <a:r>
              <a:rPr lang="en-US" altLang="zh-CN" sz="2600" b="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sz="26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6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</a:t>
            </a:r>
            <a:r>
              <a:rPr lang="en-US" altLang="zh-CN" sz="2600" b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()+</a:t>
            </a:r>
            <a:r>
              <a:rPr lang="en-US" altLang="zh-CN" sz="26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charmonium</a:t>
            </a:r>
            <a:r>
              <a:rPr lang="en-US" altLang="zh-CN" sz="26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~  O(10) </a:t>
            </a:r>
            <a:r>
              <a:rPr lang="en-US" altLang="zh-CN" sz="2600" b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p</a:t>
            </a:r>
            <a:r>
              <a:rPr lang="en-US" altLang="zh-CN" sz="2600" b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</a:t>
            </a:r>
            <a:r>
              <a:rPr lang="en-US" altLang="zh-CN" sz="2600" b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</a:p>
          <a:p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Look for states in +</a:t>
            </a:r>
            <a:r>
              <a:rPr lang="en-US" altLang="zh-CN" sz="2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charmonium</a:t>
            </a:r>
            <a:endParaRPr lang="en-US" altLang="zh-CN" sz="2600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702000">
              <a:buFont typeface="Symbol" panose="05050102010706020507" pitchFamily="18" charset="2"/>
              <a:buChar char="-"/>
            </a:pP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B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~ 2.7% for 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</a:t>
            </a:r>
            <a:r>
              <a:rPr lang="en-US" altLang="zh-CN" sz="2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</a:t>
            </a:r>
            <a:r>
              <a:rPr lang="en-US" altLang="zh-CN" sz="2600" b="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</a:t>
            </a:r>
            <a:r>
              <a:rPr lang="en-US" altLang="zh-CN" sz="2600" b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endParaRPr lang="en-US" altLang="zh-CN" sz="2600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02000">
              <a:buFont typeface="Symbol" panose="05050102010706020507" pitchFamily="18" charset="2"/>
              <a:buChar char="-"/>
            </a:pP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B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~ 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5.0% 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for 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J/ </a:t>
            </a:r>
            <a:endParaRPr lang="en-US" altLang="zh-CN" sz="2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02000">
              <a:buFont typeface="Symbol" panose="05050102010706020507" pitchFamily="18" charset="2"/>
              <a:buChar char="-"/>
            </a:pP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B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~ 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2.0% 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for 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</a:t>
            </a:r>
            <a:r>
              <a:rPr lang="en-US" altLang="zh-CN" sz="2600" b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J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</a:t>
            </a:r>
          </a:p>
          <a:p>
            <a:pPr marL="702000">
              <a:buFont typeface="Symbol" panose="05050102010706020507" pitchFamily="18" charset="2"/>
              <a:buChar char="-"/>
            </a:pP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B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~ 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1.0% 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for 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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</a:t>
            </a:r>
            <a:r>
              <a:rPr lang="en-US" altLang="zh-CN" sz="26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J</a:t>
            </a:r>
            <a:r>
              <a:rPr lang="en-US" altLang="zh-CN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/</a:t>
            </a:r>
            <a:endParaRPr lang="en-US" altLang="zh-CN" sz="2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 </a:t>
            </a:r>
            <a:r>
              <a:rPr lang="en-US" altLang="zh-CN" sz="26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peak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=10</a:t>
            </a:r>
            <a:r>
              <a:rPr lang="en-US" altLang="zh-CN" sz="2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35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/cm</a:t>
            </a:r>
            <a:r>
              <a:rPr lang="en-US" altLang="zh-CN" sz="2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/s, 1 year running = 10</a:t>
            </a:r>
            <a:r>
              <a:rPr lang="en-US" altLang="zh-CN" sz="2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6 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pb</a:t>
            </a:r>
            <a:r>
              <a:rPr lang="en-US" altLang="zh-CN" sz="2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-1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=1 ab</a:t>
            </a:r>
            <a:r>
              <a:rPr lang="en-US" altLang="zh-CN" sz="2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-1</a:t>
            </a:r>
          </a:p>
          <a:p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</a:t>
            </a:r>
            <a:r>
              <a:rPr lang="en-US" altLang="zh-CN" sz="26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obs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=O(10</a:t>
            </a:r>
            <a:r>
              <a:rPr lang="en-US" altLang="zh-CN" sz="26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5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)/year; 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sufficient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for PWA or </a:t>
            </a:r>
            <a:r>
              <a:rPr lang="en-US" altLang="zh-CN" sz="26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Argand</a:t>
            </a:r>
            <a:r>
              <a:rPr lang="en-US" altLang="zh-CN" sz="26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plot analysis</a:t>
            </a:r>
          </a:p>
        </p:txBody>
      </p:sp>
    </p:spTree>
    <p:extLst>
      <p:ext uri="{BB962C8B-B14F-4D97-AF65-F5344CB8AC3E}">
        <p14:creationId xmlns:p14="http://schemas.microsoft.com/office/powerpoint/2010/main" val="1265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Search for </a:t>
            </a:r>
            <a:r>
              <a:rPr lang="en-US" altLang="zh-CN" dirty="0" err="1" smtClean="0"/>
              <a:t>Z</a:t>
            </a:r>
            <a:r>
              <a:rPr lang="en-US" altLang="zh-CN" baseline="-25000" dirty="0" err="1" smtClean="0"/>
              <a:t>cs</a:t>
            </a:r>
            <a:r>
              <a:rPr lang="en-US" altLang="zh-CN" dirty="0" smtClean="0"/>
              <a:t> @ E</a:t>
            </a:r>
            <a:r>
              <a:rPr lang="en-US" altLang="zh-CN" baseline="-25000" dirty="0" smtClean="0"/>
              <a:t>cms</a:t>
            </a:r>
            <a:r>
              <a:rPr lang="en-US" altLang="zh-CN" dirty="0" smtClean="0">
                <a:sym typeface="Symbol" panose="05050102010706020507" pitchFamily="18" charset="2"/>
              </a:rPr>
              <a:t></a:t>
            </a:r>
            <a:r>
              <a:rPr lang="en-US" altLang="zh-CN" dirty="0" smtClean="0"/>
              <a:t>4.5 </a:t>
            </a:r>
            <a:r>
              <a:rPr lang="en-US" altLang="zh-CN" dirty="0" err="1" smtClean="0"/>
              <a:t>GeV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33" y="999066"/>
            <a:ext cx="6774180" cy="430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314480" y="959581"/>
            <a:ext cx="28803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2000" dirty="0" smtClean="0">
                <a:solidFill>
                  <a:srgbClr val="006600"/>
                </a:solidFill>
                <a:latin typeface="Tahoma" pitchFamily="34" charset="0"/>
              </a:rPr>
              <a:t>Liu X. </a:t>
            </a:r>
            <a:r>
              <a:rPr lang="en-US" altLang="zh-CN" sz="2000" dirty="0" err="1" smtClean="0">
                <a:solidFill>
                  <a:srgbClr val="006600"/>
                </a:solidFill>
                <a:latin typeface="Tahoma" pitchFamily="34" charset="0"/>
              </a:rPr>
              <a:t>arXiv</a:t>
            </a:r>
            <a:r>
              <a:rPr lang="en-US" altLang="zh-CN" sz="2000" dirty="0" smtClean="0">
                <a:solidFill>
                  <a:srgbClr val="006600"/>
                </a:solidFill>
                <a:latin typeface="Tahoma" pitchFamily="34" charset="0"/>
              </a:rPr>
              <a:t>: 1303.6842</a:t>
            </a:r>
            <a:endParaRPr lang="it-IT" altLang="zh-CN" sz="2000" dirty="0">
              <a:solidFill>
                <a:srgbClr val="006600"/>
              </a:solidFill>
              <a:latin typeface="Tahoma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26490" y="5500438"/>
            <a:ext cx="719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search for Excited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Z</a:t>
            </a:r>
            <a:r>
              <a:rPr lang="en-US" altLang="zh-CN" sz="2800" baseline="-25000" dirty="0" err="1" smtClean="0">
                <a:solidFill>
                  <a:srgbClr val="FF0000"/>
                </a:solidFill>
              </a:rPr>
              <a:t>c</a:t>
            </a:r>
            <a:r>
              <a:rPr lang="en-US" altLang="zh-CN" sz="2800" dirty="0" smtClean="0">
                <a:solidFill>
                  <a:srgbClr val="FF0000"/>
                </a:solidFill>
              </a:rPr>
              <a:t> and </a:t>
            </a:r>
            <a:r>
              <a:rPr lang="en-US" altLang="zh-CN" sz="2800" dirty="0" err="1" smtClean="0">
                <a:solidFill>
                  <a:srgbClr val="FF0000"/>
                </a:solidFill>
              </a:rPr>
              <a:t>Z</a:t>
            </a:r>
            <a:r>
              <a:rPr lang="en-US" altLang="zh-CN" sz="2800" baseline="-25000" dirty="0" err="1" smtClean="0">
                <a:solidFill>
                  <a:srgbClr val="FF0000"/>
                </a:solidFill>
              </a:rPr>
              <a:t>cs</a:t>
            </a:r>
            <a:r>
              <a:rPr lang="en-US" altLang="zh-CN" sz="2800" dirty="0" smtClean="0">
                <a:solidFill>
                  <a:srgbClr val="FF0000"/>
                </a:solidFill>
              </a:rPr>
              <a:t> particle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(1</a:t>
            </a:r>
            <a:r>
              <a:rPr lang="en-US" altLang="zh-CN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6693" y="930696"/>
            <a:ext cx="7870613" cy="5260347"/>
          </a:xfrm>
          <a:ln w="34925">
            <a:noFill/>
          </a:ln>
        </p:spPr>
        <p:txBody>
          <a:bodyPr>
            <a:normAutofit fontScale="70000" lnSpcReduction="20000"/>
          </a:bodyPr>
          <a:lstStyle/>
          <a:p>
            <a:pPr marL="0" indent="0">
              <a:lnSpc>
                <a:spcPts val="2420"/>
              </a:lnSpc>
              <a:buNone/>
            </a:pPr>
            <a:endParaRPr lang="en-US" altLang="zh-CN" sz="1600" b="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3220"/>
              </a:lnSpc>
            </a:pP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en-US" altLang="zh-CN" sz="37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37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(2P)</a:t>
            </a:r>
            <a:r>
              <a:rPr lang="zh-CN" altLang="en-US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zh-CN" altLang="en-US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37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 310</a:t>
            </a:r>
            <a:r>
              <a:rPr lang="en-US" altLang="zh-CN" sz="37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-4  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Barnes 05]</a:t>
            </a:r>
          </a:p>
          <a:p>
            <a:pPr marL="198000" indent="-198000">
              <a:lnSpc>
                <a:spcPts val="3220"/>
              </a:lnSpc>
            </a:pP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zh-CN" altLang="en-US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37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c2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</a:t>
            </a:r>
            <a:r>
              <a:rPr lang="en-US" altLang="zh-CN" sz="37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37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(4454)%    [E1 trans., Fan 09]</a:t>
            </a:r>
            <a:endParaRPr lang="en-US" altLang="zh-CN" sz="3700" b="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3220"/>
              </a:lnSpc>
            </a:pP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en-US" altLang="zh-CN" sz="37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3700" b="0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</a:t>
            </a:r>
            <a:r>
              <a:rPr lang="en-US" altLang="zh-CN" sz="37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 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54%              [E1 trans., BESIII10]</a:t>
            </a:r>
          </a:p>
          <a:p>
            <a:pPr marL="198000" indent="-198000">
              <a:lnSpc>
                <a:spcPts val="3220"/>
              </a:lnSpc>
            </a:pPr>
            <a:r>
              <a:rPr lang="zh-CN" altLang="en-US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</a:t>
            </a:r>
            <a:r>
              <a:rPr lang="zh-CN" altLang="en-US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zh-CN" altLang="en-US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zh-CN" altLang="en-US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</a:t>
            </a:r>
            <a:r>
              <a:rPr lang="zh-CN" altLang="en-US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zh-CN" altLang="en-US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zh-CN" altLang="en-US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altLang="zh-CN" sz="3700" b="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3700" b="0" baseline="-2500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(2P)) </a:t>
            </a:r>
            <a:r>
              <a:rPr lang="zh-CN" altLang="en-US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 </a:t>
            </a:r>
            <a:r>
              <a:rPr lang="en-US" altLang="zh-CN" sz="3700" b="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pb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@ 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37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Ecm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?? </a:t>
            </a:r>
            <a:r>
              <a:rPr lang="en-US" altLang="zh-CN" sz="3700" b="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GeV</a:t>
            </a:r>
            <a:endParaRPr lang="en-US" altLang="zh-CN" sz="3700" b="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3220"/>
              </a:lnSpc>
            </a:pP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B(</a:t>
            </a:r>
            <a:r>
              <a:rPr lang="en-US" altLang="zh-CN" sz="37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3700" b="0" baseline="-250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700" b="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hadrons</a:t>
            </a: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zh-CN" sz="37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 </a:t>
            </a: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1.5% at BESIII</a:t>
            </a:r>
          </a:p>
          <a:p>
            <a:pPr marL="198000" indent="-198000">
              <a:lnSpc>
                <a:spcPts val="3220"/>
              </a:lnSpc>
            </a:pP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3700" b="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=210</a:t>
            </a:r>
            <a:r>
              <a:rPr lang="en-US" altLang="zh-CN" sz="3700" b="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-5</a:t>
            </a: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L (L is int. </a:t>
            </a:r>
            <a:r>
              <a:rPr lang="en-US" altLang="zh-CN" sz="3700" b="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lumi</a:t>
            </a: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lang="en-US" altLang="zh-CN" sz="3700" b="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 pb</a:t>
            </a:r>
            <a:r>
              <a:rPr lang="en-US" altLang="zh-CN" sz="3700" b="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en-US" altLang="zh-CN" sz="3700" b="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altLang="zh-CN" sz="3700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3220"/>
              </a:lnSpc>
            </a:pP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zh-CN" sz="3700" b="0" baseline="-25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zh-CN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year running = 10</a:t>
            </a:r>
            <a:r>
              <a:rPr lang="en-US" altLang="zh-CN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3700" b="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altLang="zh-CN" sz="37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37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1ab</a:t>
            </a:r>
            <a:r>
              <a:rPr lang="en-US" altLang="zh-CN" sz="37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pPr marL="522000">
              <a:lnSpc>
                <a:spcPts val="3220"/>
              </a:lnSpc>
              <a:buFont typeface="Symbol" panose="05050102010706020507" pitchFamily="18" charset="2"/>
              <a:buChar char="-"/>
            </a:pPr>
            <a:r>
              <a:rPr lang="en-US" altLang="zh-CN" sz="37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3700" b="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</a:t>
            </a:r>
            <a:r>
              <a:rPr lang="en-US" altLang="zh-CN" sz="37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=20 events /year, </a:t>
            </a:r>
            <a:endParaRPr lang="en-US" altLang="zh-CN" sz="3700" b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198000" indent="-198000">
              <a:lnSpc>
                <a:spcPts val="3220"/>
              </a:lnSpc>
            </a:pPr>
            <a:r>
              <a:rPr lang="en-US" altLang="zh-CN" sz="37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Background is expected to be low for narrow </a:t>
            </a:r>
            <a:r>
              <a:rPr lang="en-US" altLang="zh-CN" sz="37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3700" b="0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3700" b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37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US" altLang="zh-CN" sz="3700" b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37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3700" b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en-US" altLang="zh-CN" sz="37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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</a:t>
            </a:r>
            <a:r>
              <a:rPr lang="en-US" altLang="zh-CN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zh-CN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889000" y="1044129"/>
            <a:ext cx="8077200" cy="4708981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B(</a:t>
            </a:r>
            <a:r>
              <a:rPr lang="zh-CN" altLang="en-US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</a:t>
            </a:r>
            <a:r>
              <a:rPr lang="en-US" altLang="zh-CN" sz="260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 310</a:t>
            </a:r>
            <a:r>
              <a:rPr lang="en-US" altLang="zh-CN" sz="2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-4      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Barnes 05]</a:t>
            </a:r>
          </a:p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zh-CN" altLang="en-US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</a:t>
            </a:r>
            <a:r>
              <a:rPr lang="en-US" altLang="zh-CN" sz="260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)  1 10</a:t>
            </a:r>
            <a:r>
              <a:rPr lang="en-US" altLang="zh-CN" sz="2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[E1 trans., Barnes 05]</a:t>
            </a:r>
          </a:p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</a:t>
            </a:r>
            <a:r>
              <a:rPr lang="zh-CN" altLang="en-US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</a:t>
            </a:r>
            <a:r>
              <a:rPr lang="en-US" altLang="zh-CN" sz="260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c1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J/)  1 10</a:t>
            </a:r>
            <a:r>
              <a:rPr lang="en-US" altLang="zh-CN" sz="26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-4  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[E1 trans., Barnes 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05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</a:p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</a:t>
            </a:r>
            <a:r>
              <a:rPr lang="zh-CN" altLang="en-US" sz="260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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zh-CN" altLang="en-US" sz="260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zh-CN" altLang="en-US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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260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nS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)/(</a:t>
            </a:r>
            <a:r>
              <a:rPr lang="en-US" altLang="zh-CN" sz="260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mD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)) </a:t>
            </a:r>
            <a:r>
              <a:rPr lang="zh-CN" altLang="en-US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(3-7) </a:t>
            </a:r>
            <a:r>
              <a:rPr lang="en-US" altLang="zh-CN" sz="2600" dirty="0" err="1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nb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6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@ for n&gt;1, </a:t>
            </a:r>
            <a:r>
              <a:rPr lang="en-US" altLang="zh-CN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m&gt;1</a:t>
            </a:r>
          </a:p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en-US" altLang="zh-CN" sz="2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B  (15)% at BESIII</a:t>
            </a:r>
          </a:p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en-US" altLang="zh-CN" sz="2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26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 </a:t>
            </a:r>
            <a:r>
              <a:rPr lang="en-US" altLang="zh-CN" sz="2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(110)10</a:t>
            </a:r>
            <a:r>
              <a:rPr lang="en-US" altLang="zh-CN" sz="26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-5</a:t>
            </a:r>
            <a:r>
              <a:rPr lang="en-US" altLang="zh-CN" sz="2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L (L is int. </a:t>
            </a:r>
            <a:r>
              <a:rPr lang="en-US" altLang="zh-CN" sz="2600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lumi</a:t>
            </a:r>
            <a:r>
              <a:rPr lang="en-US" altLang="zh-CN" sz="2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in pb</a:t>
            </a:r>
            <a:r>
              <a:rPr lang="en-US" altLang="zh-CN" sz="26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r>
              <a:rPr lang="en-US" altLang="zh-CN" sz="26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zh-CN" sz="2800" baseline="-25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zh-CN" sz="280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80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year running = 10</a:t>
            </a:r>
            <a:r>
              <a:rPr lang="en-US" altLang="zh-CN" sz="280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800" baseline="300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altLang="zh-CN" sz="2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28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1ab</a:t>
            </a:r>
            <a:r>
              <a:rPr lang="en-US" altLang="zh-CN" sz="280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altLang="zh-CN" sz="2600" dirty="0" smtClean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65200" indent="-349200">
              <a:lnSpc>
                <a:spcPts val="4020"/>
              </a:lnSpc>
              <a:buFont typeface="Symbol" panose="05050102010706020507" pitchFamily="18" charset="2"/>
              <a:buChar char="-"/>
            </a:pPr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2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obs </a:t>
            </a:r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(10100) events /year, </a:t>
            </a:r>
          </a:p>
          <a:p>
            <a:pPr marL="198000" indent="-198000">
              <a:lnSpc>
                <a:spcPts val="4020"/>
              </a:lnSpc>
              <a:buFont typeface="Arial" panose="020B0604020202020204" pitchFamily="34" charset="0"/>
              <a:buChar char="•"/>
            </a:pPr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Background is low for narrow </a:t>
            </a:r>
            <a:r>
              <a:rPr lang="en-US" altLang="zh-CN" sz="26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and</a:t>
            </a:r>
            <a:r>
              <a:rPr lang="en-US" altLang="zh-CN" sz="26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J/ </a:t>
            </a:r>
            <a:endParaRPr lang="en-US" altLang="zh-CN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18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LFV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</a:t>
            </a:r>
            <a:r>
              <a:rPr lang="en-US" altLang="zh-CN" sz="3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</a:t>
            </a:r>
            <a:r>
              <a:rPr lang="en-US" altLang="zh-CN" sz="3600" b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ℓ</a:t>
            </a:r>
            <a:r>
              <a:rPr lang="en-US" altLang="zh-CN" sz="3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57867"/>
            <a:ext cx="3655289" cy="447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511" y="5909964"/>
            <a:ext cx="4161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Altmannshofer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 </a:t>
            </a:r>
            <a:r>
              <a:rPr lang="en-US" altLang="zh-CN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0909.1333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332" y="4228927"/>
            <a:ext cx="3196553" cy="64633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480" y="906421"/>
            <a:ext cx="80813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GB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GB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 of new physics been found </a:t>
            </a:r>
            <a:r>
              <a:rPr lang="en-GB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high </a:t>
            </a:r>
            <a:r>
              <a:rPr lang="en-GB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GB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frontier.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</a:t>
            </a:r>
            <a:r>
              <a:rPr lang="en-US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complementary to </a:t>
            </a:r>
            <a:r>
              <a:rPr lang="en-US" altLang="zh-CN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</a:t>
            </a:r>
            <a:r>
              <a:rPr lang="en-US" altLang="zh-CN" dirty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new physics in the precision frontier. </a:t>
            </a:r>
            <a:endParaRPr lang="en-GB" altLang="zh-CN" dirty="0">
              <a:solidFill>
                <a:srgbClr val="392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48" y="1646663"/>
            <a:ext cx="2815431" cy="163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8"/>
          <p:cNvSpPr txBox="1">
            <a:spLocks noChangeArrowheads="1"/>
          </p:cNvSpPr>
          <p:nvPr/>
        </p:nvSpPr>
        <p:spPr bwMode="auto">
          <a:xfrm>
            <a:off x="5163112" y="3309414"/>
            <a:ext cx="2550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CN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/</a:t>
            </a:r>
            <a:r>
              <a:rPr lang="en-GB" altLang="zh-CN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 </a:t>
            </a:r>
            <a:r>
              <a:rPr lang="en-GB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anomalous decays</a:t>
            </a:r>
          </a:p>
        </p:txBody>
      </p:sp>
      <p:sp>
        <p:nvSpPr>
          <p:cNvPr id="12" name="Parentesi graffa chiusa 11"/>
          <p:cNvSpPr/>
          <p:nvPr/>
        </p:nvSpPr>
        <p:spPr>
          <a:xfrm rot="5400000">
            <a:off x="6130341" y="1743016"/>
            <a:ext cx="350416" cy="3013689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 smtClean="0">
              <a:latin typeface="Arial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83" y="3709524"/>
            <a:ext cx="1584325" cy="136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4793207" y="5027962"/>
            <a:ext cx="1366079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240"/>
              </a:lnSpc>
              <a:spcBef>
                <a:spcPct val="0"/>
              </a:spcBef>
              <a:buFontTx/>
              <a:buNone/>
            </a:pPr>
            <a:r>
              <a:rPr lang="en-GB" altLang="zh-CN" sz="20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 </a:t>
            </a:r>
            <a:r>
              <a:rPr lang="en-GB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 e </a:t>
            </a:r>
          </a:p>
          <a:p>
            <a:pPr algn="ctr" eaLnBrk="1" hangingPunct="1">
              <a:lnSpc>
                <a:spcPts val="2240"/>
              </a:lnSpc>
              <a:spcBef>
                <a:spcPct val="0"/>
              </a:spcBef>
              <a:buFontTx/>
              <a:buNone/>
            </a:pPr>
            <a:r>
              <a:rPr lang="en-GB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conversion</a:t>
            </a:r>
            <a:endParaRPr lang="en-GB" altLang="zh-CN" sz="2000" b="1" dirty="0">
              <a:solidFill>
                <a:srgbClr val="0099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5"/>
          <a:stretch>
            <a:fillRect/>
          </a:stretch>
        </p:blipFill>
        <p:spPr bwMode="auto">
          <a:xfrm>
            <a:off x="6652356" y="3732022"/>
            <a:ext cx="1801812" cy="12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arentesi graffa chiusa 15"/>
          <p:cNvSpPr/>
          <p:nvPr/>
        </p:nvSpPr>
        <p:spPr>
          <a:xfrm rot="5400000">
            <a:off x="5236822" y="4359184"/>
            <a:ext cx="328702" cy="1223963"/>
          </a:xfrm>
          <a:prstGeom prst="rightBrace">
            <a:avLst>
              <a:gd name="adj1" fmla="val 8333"/>
              <a:gd name="adj2" fmla="val 47736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 smtClean="0">
              <a:latin typeface="Arial" pitchFamily="34" charset="0"/>
            </a:endParaRP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6305550" y="5002244"/>
            <a:ext cx="2628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CN" sz="2000" b="1" dirty="0">
                <a:solidFill>
                  <a:srgbClr val="0099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Anomalous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zh-CN" sz="2000" b="1" dirty="0">
                <a:solidFill>
                  <a:srgbClr val="0099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Symbol" pitchFamily="18" charset="2"/>
              </a:rPr>
              <a:t>magnetic  moment</a:t>
            </a:r>
            <a:endParaRPr lang="en-GB" altLang="zh-CN" sz="2000" b="1" dirty="0">
              <a:solidFill>
                <a:srgbClr val="0099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8" name="Parentesi graffa chiusa 15"/>
          <p:cNvSpPr/>
          <p:nvPr/>
        </p:nvSpPr>
        <p:spPr>
          <a:xfrm rot="5400000">
            <a:off x="7414783" y="4364577"/>
            <a:ext cx="328703" cy="1223962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zh-CN" sz="1800" smtClean="0">
              <a:latin typeface="Arial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4508459" y="5597489"/>
            <a:ext cx="428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In 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-charm factory,   decay is a golden mode to search for NP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32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  <p:bldP spid="16" grpId="0" animBg="1"/>
      <p:bldP spid="17" grpId="0"/>
      <p:bldP spid="18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142" y="27710"/>
            <a:ext cx="7400174" cy="714850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STCF .VS. BF :  </a:t>
            </a:r>
            <a:r>
              <a:rPr lang="zh-CN" altLang="en-US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ｂａｃｋｇｒｏｕｎｄ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1" y="1540936"/>
            <a:ext cx="3783620" cy="374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90285" y="946090"/>
            <a:ext cx="4393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BKG @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Factory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Dominant source at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(4S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</a:t>
            </a:r>
            <a:r>
              <a:rPr lang="en-US" altLang="zh-C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</a:t>
            </a:r>
          </a:p>
          <a:p>
            <a:pPr marL="198000" indent="-1980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Does not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contribute below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s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 4m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/3  4.1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7229" y="2410253"/>
            <a:ext cx="4334933" cy="3160816"/>
          </a:xfrm>
        </p:spPr>
        <p:txBody>
          <a:bodyPr>
            <a:normAutofit/>
          </a:bodyPr>
          <a:lstStyle/>
          <a:p>
            <a:pPr marL="0" indent="0" algn="ctr">
              <a:lnSpc>
                <a:spcPts val="2560"/>
              </a:lnSpc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BKG @ STCF</a:t>
            </a:r>
            <a:endParaRPr lang="en-US" sz="1800" b="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decays : 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[arXiv:1206.1909]</a:t>
            </a:r>
            <a:r>
              <a:rPr lang="en-US" altLang="zh-CN" sz="1800" b="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endParaRPr lang="en-US" altLang="zh-CN" sz="1800" b="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0" indent="0">
              <a:lnSpc>
                <a:spcPts val="2560"/>
              </a:lnSpc>
              <a:buNone/>
            </a:pP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 direct (</a:t>
            </a:r>
            <a:r>
              <a:rPr lang="en-US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</a:t>
            </a:r>
            <a:r>
              <a:rPr lang="en-US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lang="en-US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0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  <a:r>
              <a:rPr lang="en-US" sz="18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 and combinatorial</a:t>
            </a: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QED processes : </a:t>
            </a:r>
          </a:p>
          <a:p>
            <a:pPr marL="0" indent="0">
              <a:lnSpc>
                <a:spcPts val="2560"/>
              </a:lnSpc>
              <a:buNone/>
            </a:pPr>
            <a:r>
              <a:rPr lang="en-US" sz="18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 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, 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 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</a:t>
            </a: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Continuum hadron production 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 </a:t>
            </a:r>
            <a:r>
              <a:rPr lang="en-US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qq</a:t>
            </a:r>
            <a:endParaRPr lang="en-US" sz="18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198000" indent="-198000">
              <a:lnSpc>
                <a:spcPts val="2560"/>
              </a:lnSpc>
            </a:pPr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(2S) and D-meson decays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151" y="974343"/>
            <a:ext cx="370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Background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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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61939" y="5379881"/>
            <a:ext cx="788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Polarized beam </a:t>
            </a:r>
            <a:r>
              <a:rPr lang="en-US" altLang="zh-CN" sz="2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further suppress background and increase the sensitivity for the new physics significantly </a:t>
            </a:r>
            <a:endParaRPr lang="zh-CN" altLang="en-US" sz="240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7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Expected Br() upper limit</a:t>
            </a:r>
            <a:endParaRPr lang="zh-CN" altLang="en-US" sz="36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7" name="Table 11"/>
          <p:cNvGraphicFramePr>
            <a:graphicFrameLocks noGrp="1"/>
          </p:cNvGraphicFramePr>
          <p:nvPr>
            <p:extLst/>
          </p:nvPr>
        </p:nvGraphicFramePr>
        <p:xfrm>
          <a:off x="473666" y="795867"/>
          <a:ext cx="4252278" cy="185344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23665"/>
                <a:gridCol w="1073349"/>
                <a:gridCol w="1077632"/>
                <a:gridCol w="1077632"/>
              </a:tblGrid>
              <a:tr h="4633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E(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</a:rPr>
                        <a:t>GeV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(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sym typeface="Symbol"/>
                        </a:rPr>
                        <a:t>nb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en-US" sz="2000" baseline="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sym typeface="Symbol"/>
                        </a:rPr>
                        <a:t>L(ab</a:t>
                      </a:r>
                      <a:r>
                        <a:rPr lang="en-US" sz="2000" baseline="30000" dirty="0" smtClean="0">
                          <a:latin typeface="Times New Roman" panose="02020603050405020304" pitchFamily="18" charset="0"/>
                          <a:sym typeface="Symbol"/>
                        </a:rPr>
                        <a:t>-1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en-US" sz="20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aseline="-25000" dirty="0" smtClean="0">
                          <a:latin typeface="Times New Roman" panose="02020603050405020304" pitchFamily="18" charset="0"/>
                          <a:sym typeface="Symbol"/>
                        </a:rPr>
                        <a:t>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(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ru-RU" sz="2000" baseline="30000" dirty="0" smtClean="0"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)</a:t>
                      </a:r>
                      <a:endParaRPr lang="en-US" sz="20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243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-30" dirty="0" smtClean="0">
                          <a:latin typeface="Times New Roman" panose="02020603050405020304" pitchFamily="18" charset="0"/>
                        </a:rPr>
                        <a:t>3.686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5.0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1.5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0.75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243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-25" dirty="0">
                          <a:latin typeface="Times New Roman" panose="02020603050405020304" pitchFamily="18" charset="0"/>
                        </a:rPr>
                        <a:t>3.77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2.9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3.5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1.03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243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25" dirty="0">
                          <a:latin typeface="Times New Roman" panose="02020603050405020304" pitchFamily="18" charset="0"/>
                        </a:rPr>
                        <a:t>4.17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3.6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2.0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0.71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0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Total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7.0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2.49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8" name="Table 5"/>
          <p:cNvGraphicFramePr>
            <a:graphicFrameLocks noGrp="1"/>
          </p:cNvGraphicFramePr>
          <p:nvPr>
            <p:extLst/>
          </p:nvPr>
        </p:nvGraphicFramePr>
        <p:xfrm>
          <a:off x="1044305" y="2710647"/>
          <a:ext cx="7256415" cy="2772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76043"/>
                <a:gridCol w="1556372"/>
                <a:gridCol w="1524000"/>
              </a:tblGrid>
              <a:tr h="3760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</a:t>
                      </a:r>
                      <a:r>
                        <a:rPr lang="en-US" sz="18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/E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=1.5%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</a:t>
                      </a:r>
                      <a:r>
                        <a:rPr lang="en-US" sz="18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/E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.5%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262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 (Br=10</a:t>
                      </a:r>
                      <a:r>
                        <a:rPr lang="en-US" sz="1800" spc="-3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en-US" sz="1800" spc="-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2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r>
                        <a:rPr lang="en-US" sz="1800" spc="-25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background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2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Pion</a:t>
                      </a:r>
                      <a:r>
                        <a:rPr lang="en-US" sz="1800" spc="-25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background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478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800" baseline="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CL upper limit for Br</a:t>
                      </a:r>
                      <a:endParaRPr lang="en-US" sz="1800" dirty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800" dirty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ru-RU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CL upper limit for Br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sz="1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pion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suppression by a factor of 30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767828" y="5657884"/>
            <a:ext cx="584661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algn="ctr">
              <a:lnSpc>
                <a:spcPts val="1960"/>
              </a:lnSpc>
              <a:defRPr/>
            </a:pPr>
            <a:r>
              <a:rPr lang="en-US" altLang="zh-CN" dirty="0" smtClean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Supper-B Expected  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limit : 3x10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-9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@75ab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  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(710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2185" y="856853"/>
            <a:ext cx="3699924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simulation for NP sensitivity and detector optimization is going on</a:t>
            </a:r>
          </a:p>
          <a:p>
            <a:pPr algn="ctr"/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process to process  the detector 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optimaztion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557710" y="2164267"/>
            <a:ext cx="2304474" cy="5004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3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 Violation in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Decay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879653"/>
            <a:ext cx="5562600" cy="5476697"/>
          </a:xfrm>
        </p:spPr>
        <p:txBody>
          <a:bodyPr>
            <a:normAutofit/>
          </a:bodyPr>
          <a:lstStyle/>
          <a:p>
            <a:pPr marL="198000" indent="-198000"/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CPV in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 decay is expected  in SM</a:t>
            </a:r>
          </a:p>
          <a:p>
            <a:pPr marL="0" indent="0">
              <a:buNone/>
            </a:pPr>
            <a:endParaRPr lang="en-US" altLang="zh-CN" sz="1800" b="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/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CPV in  tau sector would be a clean signature of NP</a:t>
            </a:r>
          </a:p>
          <a:p>
            <a:pPr marL="0" indent="0">
              <a:buNone/>
            </a:pPr>
            <a:endParaRPr lang="en-US" altLang="zh-CN" sz="1800" b="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/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 the most promising CPV channels is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K</a:t>
            </a:r>
            <a:r>
              <a:rPr lang="en-US" altLang="zh-CN" sz="18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lang="en-US" altLang="zh-CN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SM CP asymmetry from K</a:t>
            </a:r>
            <a:r>
              <a:rPr lang="en-US" altLang="zh-CN" sz="16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-K</a:t>
            </a:r>
            <a:r>
              <a:rPr lang="en-US" altLang="zh-CN" sz="16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 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mixing is expected to be :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Bigi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&amp; 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Sanda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PLB 625, 2005,  Grossman &amp;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Nir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JHEP 1204 (2012)  002]</a:t>
            </a: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BaBar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measurement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[PRD 85, 031102] </a:t>
            </a: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52000" indent="0">
              <a:buNone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Belle measurement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[PRL 107, 131801]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9" y="1191491"/>
            <a:ext cx="2234047" cy="399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227625" y="5361420"/>
            <a:ext cx="2839316" cy="733534"/>
          </a:xfrm>
          <a:prstGeom prst="rect">
            <a:avLst/>
          </a:prstGeom>
          <a:noFill/>
          <a:ln w="9525">
            <a:solidFill>
              <a:srgbClr val="F21A58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</a:rPr>
              <a:t>Charge Higgs, new Scalar, </a:t>
            </a:r>
          </a:p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</a:rPr>
              <a:t>W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</a:rPr>
              <a:t>-W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R</a:t>
            </a:r>
            <a:r>
              <a:rPr lang="en-US" altLang="zh-CN" sz="1600" dirty="0">
                <a:latin typeface="Times New Roman" panose="02020603050405020304" pitchFamily="18" charset="0"/>
              </a:rPr>
              <a:t> Mixings, </a:t>
            </a:r>
            <a:r>
              <a:rPr lang="en-US" altLang="zh-CN" sz="1600" dirty="0" err="1">
                <a:latin typeface="Times New Roman" panose="02020603050405020304" pitchFamily="18" charset="0"/>
              </a:rPr>
              <a:t>LeptonQuarks</a:t>
            </a:r>
            <a:r>
              <a:rPr lang="en-US" altLang="zh-CN" sz="1600" dirty="0">
                <a:latin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97" y="4321114"/>
            <a:ext cx="3279198" cy="7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97" y="3389923"/>
            <a:ext cx="26384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36" y="3482378"/>
            <a:ext cx="2231448" cy="27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85" y="5587608"/>
            <a:ext cx="2076450" cy="2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41502" y="5884259"/>
            <a:ext cx="3793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(1.8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2.1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1.4)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10</a:t>
            </a:r>
            <a:r>
              <a:rPr lang="en-US" altLang="zh-CN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-3  @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W  [0.89-1.11]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 CPV in Angle Distribution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4508" y="836613"/>
            <a:ext cx="686204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defRPr/>
            </a:pP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measurement on the angular CPV asymmetry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7298" y="1310151"/>
            <a:ext cx="5437187" cy="1630363"/>
          </a:xfrm>
          <a:prstGeom prst="rect">
            <a:avLst/>
          </a:prstGeom>
          <a:noFill/>
          <a:ln w="9525">
            <a:solidFill>
              <a:srgbClr val="F21A5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T-odd rotationally invariant products : e.g.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 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and 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decays to &gt;=2 hadrons such as 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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/k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, 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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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/K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zh-CN" alt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,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18" y="1759815"/>
            <a:ext cx="2035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7" y="3329281"/>
            <a:ext cx="2881313" cy="290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23480" y="2992803"/>
            <a:ext cx="139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omic Sans MS" pitchFamily="66" charset="0"/>
              </a:rPr>
              <a:t>tau-charm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3555" y="5157788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Comic Sans MS" pitchFamily="66" charset="0"/>
              </a:rPr>
              <a:t>B factory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1129030" y="3389678"/>
            <a:ext cx="215900" cy="347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837767" y="4708957"/>
            <a:ext cx="504825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4350305" y="3161943"/>
            <a:ext cx="406284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Of Merits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 -- Y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TSAI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875985" y="5919531"/>
            <a:ext cx="30805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S. Tsai, PRD </a:t>
            </a:r>
            <a:r>
              <a:rPr lang="en-US" altLang="zh-CN" sz="20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51.3172</a:t>
            </a:r>
            <a:endParaRPr lang="zh-CN" altLang="en-US" sz="2000" b="1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15" y="3647074"/>
            <a:ext cx="4221027" cy="11604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294287" y="4831119"/>
            <a:ext cx="404149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 @ 4.25 (10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r>
              <a:rPr lang="en-US" altLang="zh-CN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FOM=1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 @ 4.25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FOM=100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 B @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  FOM=65 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712" y="3161943"/>
            <a:ext cx="3541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77990" y="1696006"/>
            <a:ext cx="1935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olarized beam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597" y="4469846"/>
            <a:ext cx="1696246" cy="3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N</a:t>
            </a:r>
            <a:r>
              <a:rPr lang="en-US" altLang="zh-CN" sz="2800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ucleon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E</a:t>
            </a:r>
            <a:r>
              <a:rPr lang="en-US" altLang="zh-CN" sz="2800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lectromagnetic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F</a:t>
            </a:r>
            <a:r>
              <a:rPr lang="en-US" altLang="zh-CN" sz="2800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orm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F</a:t>
            </a:r>
            <a:r>
              <a:rPr lang="en-US" altLang="zh-CN" sz="2800" dirty="0" smtClean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actors (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NEFFs</a:t>
            </a:r>
            <a:r>
              <a:rPr lang="en-US" altLang="zh-CN" sz="2800" dirty="0"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  <a:sym typeface="Symbol" pitchFamily="18" charset="2"/>
              </a:rPr>
              <a:t>)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61319" y="6288924"/>
            <a:ext cx="1468800" cy="24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3432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de-DE" altLang="en-US" sz="1100" b="1">
                <a:solidFill>
                  <a:srgbClr val="FFFFFF"/>
                </a:solidFill>
                <a:latin typeface="DejaVu Sans" pitchFamily="32" charset="0"/>
              </a:rPr>
              <a:t>Cristina Morales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28" y="1556024"/>
            <a:ext cx="1795680" cy="20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40" y="1823015"/>
            <a:ext cx="2481120" cy="147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16559" y="2221850"/>
            <a:ext cx="1480320" cy="67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de-DE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Space-like:</a:t>
            </a:r>
          </a:p>
          <a:p>
            <a:pPr algn="ctr" eaLnBrk="1">
              <a:buClrTx/>
              <a:buFontTx/>
              <a:buNone/>
            </a:pPr>
            <a:r>
              <a:rPr lang="de-DE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 real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89" y="1261081"/>
            <a:ext cx="130608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02" y="1281978"/>
            <a:ext cx="1729498" cy="3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967400" y="3299170"/>
            <a:ext cx="2612160" cy="489651"/>
          </a:xfrm>
          <a:prstGeom prst="roundRect">
            <a:avLst>
              <a:gd name="adj" fmla="val 292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05" y="3407169"/>
            <a:ext cx="4545845" cy="20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42" y="5316632"/>
            <a:ext cx="1316760" cy="26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643079" y="1277110"/>
            <a:ext cx="878400" cy="32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>
              <a:buClrTx/>
              <a:buFontTx/>
              <a:buNone/>
            </a:pPr>
            <a:r>
              <a:rPr lang="de-DE" altLang="en-US" b="1" dirty="0">
                <a:solidFill>
                  <a:srgbClr val="000000"/>
                </a:solidFill>
                <a:cs typeface="Arial" charset="0"/>
              </a:rPr>
              <a:t>, Λ Λ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000919" y="1312652"/>
            <a:ext cx="162720" cy="144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4422" y="870757"/>
            <a:ext cx="899957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Spatial </a:t>
            </a: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distributions of electric charge and current inside the </a:t>
            </a:r>
            <a:r>
              <a:rPr 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nucleon </a:t>
            </a:r>
            <a:endParaRPr lang="en-US" sz="2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260360" y="2147041"/>
            <a:ext cx="14795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Time-like: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 complex</a:t>
            </a:r>
          </a:p>
        </p:txBody>
      </p:sp>
      <p:sp>
        <p:nvSpPr>
          <p:cNvPr id="20" name="Rectangle 3"/>
          <p:cNvSpPr/>
          <p:nvPr/>
        </p:nvSpPr>
        <p:spPr>
          <a:xfrm>
            <a:off x="1920989" y="5602040"/>
            <a:ext cx="546072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picture of the </a:t>
            </a:r>
            <a:r>
              <a:rPr lang="en-GB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structure requires both space-like 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time-like FF measurements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7222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Status of BEPCII/BESIII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526697" y="1010703"/>
            <a:ext cx="4526395" cy="3061752"/>
            <a:chOff x="333367" y="989013"/>
            <a:chExt cx="6192848" cy="6099621"/>
          </a:xfrm>
        </p:grpSpPr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333367" y="1201759"/>
              <a:ext cx="6162614" cy="5375383"/>
              <a:chOff x="832" y="740"/>
              <a:chExt cx="4206" cy="3386"/>
            </a:xfrm>
          </p:grpSpPr>
          <p:sp>
            <p:nvSpPr>
              <p:cNvPr id="755" name="Oval 4"/>
              <p:cNvSpPr>
                <a:spLocks noChangeArrowheads="1"/>
              </p:cNvSpPr>
              <p:nvPr/>
            </p:nvSpPr>
            <p:spPr bwMode="auto">
              <a:xfrm>
                <a:off x="1505" y="92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6" name="Oval 5"/>
              <p:cNvSpPr>
                <a:spLocks noChangeArrowheads="1"/>
              </p:cNvSpPr>
              <p:nvPr/>
            </p:nvSpPr>
            <p:spPr bwMode="auto">
              <a:xfrm>
                <a:off x="1492" y="93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7" name="Oval 6"/>
              <p:cNvSpPr>
                <a:spLocks noChangeArrowheads="1"/>
              </p:cNvSpPr>
              <p:nvPr/>
            </p:nvSpPr>
            <p:spPr bwMode="auto">
              <a:xfrm>
                <a:off x="1485" y="93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8" name="Oval 7"/>
              <p:cNvSpPr>
                <a:spLocks noChangeArrowheads="1"/>
              </p:cNvSpPr>
              <p:nvPr/>
            </p:nvSpPr>
            <p:spPr bwMode="auto">
              <a:xfrm>
                <a:off x="1471" y="95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9" name="Oval 8"/>
              <p:cNvSpPr>
                <a:spLocks noChangeArrowheads="1"/>
              </p:cNvSpPr>
              <p:nvPr/>
            </p:nvSpPr>
            <p:spPr bwMode="auto">
              <a:xfrm>
                <a:off x="1443" y="96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0" name="Oval 9"/>
              <p:cNvSpPr>
                <a:spLocks noChangeArrowheads="1"/>
              </p:cNvSpPr>
              <p:nvPr/>
            </p:nvSpPr>
            <p:spPr bwMode="auto">
              <a:xfrm>
                <a:off x="1374" y="1016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1" name="Oval 10"/>
              <p:cNvSpPr>
                <a:spLocks noChangeArrowheads="1"/>
              </p:cNvSpPr>
              <p:nvPr/>
            </p:nvSpPr>
            <p:spPr bwMode="auto">
              <a:xfrm>
                <a:off x="1360" y="102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2" name="Oval 11"/>
              <p:cNvSpPr>
                <a:spLocks noChangeArrowheads="1"/>
              </p:cNvSpPr>
              <p:nvPr/>
            </p:nvSpPr>
            <p:spPr bwMode="auto">
              <a:xfrm>
                <a:off x="1346" y="103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3" name="Oval 12"/>
              <p:cNvSpPr>
                <a:spLocks noChangeArrowheads="1"/>
              </p:cNvSpPr>
              <p:nvPr/>
            </p:nvSpPr>
            <p:spPr bwMode="auto">
              <a:xfrm>
                <a:off x="1332" y="10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4" name="Oval 13"/>
              <p:cNvSpPr>
                <a:spLocks noChangeArrowheads="1"/>
              </p:cNvSpPr>
              <p:nvPr/>
            </p:nvSpPr>
            <p:spPr bwMode="auto">
              <a:xfrm>
                <a:off x="1325" y="1054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5" name="Oval 14"/>
              <p:cNvSpPr>
                <a:spLocks noChangeArrowheads="1"/>
              </p:cNvSpPr>
              <p:nvPr/>
            </p:nvSpPr>
            <p:spPr bwMode="auto">
              <a:xfrm>
                <a:off x="1297" y="106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6" name="Oval 15"/>
              <p:cNvSpPr>
                <a:spLocks noChangeArrowheads="1"/>
              </p:cNvSpPr>
              <p:nvPr/>
            </p:nvSpPr>
            <p:spPr bwMode="auto">
              <a:xfrm>
                <a:off x="1235" y="112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7" name="Oval 16"/>
              <p:cNvSpPr>
                <a:spLocks noChangeArrowheads="1"/>
              </p:cNvSpPr>
              <p:nvPr/>
            </p:nvSpPr>
            <p:spPr bwMode="auto">
              <a:xfrm>
                <a:off x="1221" y="113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8" name="Oval 17"/>
              <p:cNvSpPr>
                <a:spLocks noChangeArrowheads="1"/>
              </p:cNvSpPr>
              <p:nvPr/>
            </p:nvSpPr>
            <p:spPr bwMode="auto">
              <a:xfrm>
                <a:off x="1207" y="115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69" name="Oval 18"/>
              <p:cNvSpPr>
                <a:spLocks noChangeArrowheads="1"/>
              </p:cNvSpPr>
              <p:nvPr/>
            </p:nvSpPr>
            <p:spPr bwMode="auto">
              <a:xfrm>
                <a:off x="1200" y="115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0" name="Oval 19"/>
              <p:cNvSpPr>
                <a:spLocks noChangeArrowheads="1"/>
              </p:cNvSpPr>
              <p:nvPr/>
            </p:nvSpPr>
            <p:spPr bwMode="auto">
              <a:xfrm>
                <a:off x="1186" y="116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1" name="Oval 20"/>
              <p:cNvSpPr>
                <a:spLocks noChangeArrowheads="1"/>
              </p:cNvSpPr>
              <p:nvPr/>
            </p:nvSpPr>
            <p:spPr bwMode="auto">
              <a:xfrm>
                <a:off x="1165" y="118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2" name="Oval 21"/>
              <p:cNvSpPr>
                <a:spLocks noChangeArrowheads="1"/>
              </p:cNvSpPr>
              <p:nvPr/>
            </p:nvSpPr>
            <p:spPr bwMode="auto">
              <a:xfrm>
                <a:off x="1110" y="124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3" name="Oval 22"/>
              <p:cNvSpPr>
                <a:spLocks noChangeArrowheads="1"/>
              </p:cNvSpPr>
              <p:nvPr/>
            </p:nvSpPr>
            <p:spPr bwMode="auto">
              <a:xfrm>
                <a:off x="1103" y="126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4" name="Oval 23"/>
              <p:cNvSpPr>
                <a:spLocks noChangeArrowheads="1"/>
              </p:cNvSpPr>
              <p:nvPr/>
            </p:nvSpPr>
            <p:spPr bwMode="auto">
              <a:xfrm>
                <a:off x="1089" y="1272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5" name="Oval 24"/>
              <p:cNvSpPr>
                <a:spLocks noChangeArrowheads="1"/>
              </p:cNvSpPr>
              <p:nvPr/>
            </p:nvSpPr>
            <p:spPr bwMode="auto">
              <a:xfrm>
                <a:off x="1082" y="128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6" name="Oval 25"/>
              <p:cNvSpPr>
                <a:spLocks noChangeArrowheads="1"/>
              </p:cNvSpPr>
              <p:nvPr/>
            </p:nvSpPr>
            <p:spPr bwMode="auto">
              <a:xfrm>
                <a:off x="1075" y="129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7" name="Oval 26"/>
              <p:cNvSpPr>
                <a:spLocks noChangeArrowheads="1"/>
              </p:cNvSpPr>
              <p:nvPr/>
            </p:nvSpPr>
            <p:spPr bwMode="auto">
              <a:xfrm>
                <a:off x="1054" y="131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8" name="Oval 27"/>
              <p:cNvSpPr>
                <a:spLocks noChangeArrowheads="1"/>
              </p:cNvSpPr>
              <p:nvPr/>
            </p:nvSpPr>
            <p:spPr bwMode="auto">
              <a:xfrm>
                <a:off x="1013" y="1388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79" name="Oval 28"/>
              <p:cNvSpPr>
                <a:spLocks noChangeArrowheads="1"/>
              </p:cNvSpPr>
              <p:nvPr/>
            </p:nvSpPr>
            <p:spPr bwMode="auto">
              <a:xfrm>
                <a:off x="1006" y="140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0" name="Oval 29"/>
              <p:cNvSpPr>
                <a:spLocks noChangeArrowheads="1"/>
              </p:cNvSpPr>
              <p:nvPr/>
            </p:nvSpPr>
            <p:spPr bwMode="auto">
              <a:xfrm>
                <a:off x="992" y="142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1" name="Oval 30"/>
              <p:cNvSpPr>
                <a:spLocks noChangeArrowheads="1"/>
              </p:cNvSpPr>
              <p:nvPr/>
            </p:nvSpPr>
            <p:spPr bwMode="auto">
              <a:xfrm>
                <a:off x="992" y="142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2" name="Oval 31"/>
              <p:cNvSpPr>
                <a:spLocks noChangeArrowheads="1"/>
              </p:cNvSpPr>
              <p:nvPr/>
            </p:nvSpPr>
            <p:spPr bwMode="auto">
              <a:xfrm>
                <a:off x="985" y="143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3" name="Oval 32"/>
              <p:cNvSpPr>
                <a:spLocks noChangeArrowheads="1"/>
              </p:cNvSpPr>
              <p:nvPr/>
            </p:nvSpPr>
            <p:spPr bwMode="auto">
              <a:xfrm>
                <a:off x="971" y="146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4" name="Oval 33"/>
              <p:cNvSpPr>
                <a:spLocks noChangeArrowheads="1"/>
              </p:cNvSpPr>
              <p:nvPr/>
            </p:nvSpPr>
            <p:spPr bwMode="auto">
              <a:xfrm>
                <a:off x="936" y="15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5" name="Oval 34"/>
              <p:cNvSpPr>
                <a:spLocks noChangeArrowheads="1"/>
              </p:cNvSpPr>
              <p:nvPr/>
            </p:nvSpPr>
            <p:spPr bwMode="auto">
              <a:xfrm>
                <a:off x="929" y="155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6" name="Oval 35"/>
              <p:cNvSpPr>
                <a:spLocks noChangeArrowheads="1"/>
              </p:cNvSpPr>
              <p:nvPr/>
            </p:nvSpPr>
            <p:spPr bwMode="auto">
              <a:xfrm>
                <a:off x="923" y="1574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7" name="Oval 36"/>
              <p:cNvSpPr>
                <a:spLocks noChangeArrowheads="1"/>
              </p:cNvSpPr>
              <p:nvPr/>
            </p:nvSpPr>
            <p:spPr bwMode="auto">
              <a:xfrm>
                <a:off x="923" y="1580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8" name="Oval 37"/>
              <p:cNvSpPr>
                <a:spLocks noChangeArrowheads="1"/>
              </p:cNvSpPr>
              <p:nvPr/>
            </p:nvSpPr>
            <p:spPr bwMode="auto">
              <a:xfrm>
                <a:off x="916" y="1593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89" name="Oval 38"/>
              <p:cNvSpPr>
                <a:spLocks noChangeArrowheads="1"/>
              </p:cNvSpPr>
              <p:nvPr/>
            </p:nvSpPr>
            <p:spPr bwMode="auto">
              <a:xfrm>
                <a:off x="909" y="1625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0" name="Oval 39"/>
              <p:cNvSpPr>
                <a:spLocks noChangeArrowheads="1"/>
              </p:cNvSpPr>
              <p:nvPr/>
            </p:nvSpPr>
            <p:spPr bwMode="auto">
              <a:xfrm>
                <a:off x="888" y="170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1" name="Oval 40"/>
              <p:cNvSpPr>
                <a:spLocks noChangeArrowheads="1"/>
              </p:cNvSpPr>
              <p:nvPr/>
            </p:nvSpPr>
            <p:spPr bwMode="auto">
              <a:xfrm>
                <a:off x="881" y="171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2" name="Oval 41"/>
              <p:cNvSpPr>
                <a:spLocks noChangeArrowheads="1"/>
              </p:cNvSpPr>
              <p:nvPr/>
            </p:nvSpPr>
            <p:spPr bwMode="auto">
              <a:xfrm>
                <a:off x="881" y="173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3" name="Oval 42"/>
              <p:cNvSpPr>
                <a:spLocks noChangeArrowheads="1"/>
              </p:cNvSpPr>
              <p:nvPr/>
            </p:nvSpPr>
            <p:spPr bwMode="auto">
              <a:xfrm>
                <a:off x="874" y="179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4" name="Oval 43"/>
              <p:cNvSpPr>
                <a:spLocks noChangeArrowheads="1"/>
              </p:cNvSpPr>
              <p:nvPr/>
            </p:nvSpPr>
            <p:spPr bwMode="auto">
              <a:xfrm>
                <a:off x="874" y="179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5" name="Oval 44"/>
              <p:cNvSpPr>
                <a:spLocks noChangeArrowheads="1"/>
              </p:cNvSpPr>
              <p:nvPr/>
            </p:nvSpPr>
            <p:spPr bwMode="auto">
              <a:xfrm>
                <a:off x="860" y="1849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6" name="Oval 45"/>
              <p:cNvSpPr>
                <a:spLocks noChangeArrowheads="1"/>
              </p:cNvSpPr>
              <p:nvPr/>
            </p:nvSpPr>
            <p:spPr bwMode="auto">
              <a:xfrm>
                <a:off x="860" y="1849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7" name="Oval 46"/>
              <p:cNvSpPr>
                <a:spLocks noChangeArrowheads="1"/>
              </p:cNvSpPr>
              <p:nvPr/>
            </p:nvSpPr>
            <p:spPr bwMode="auto">
              <a:xfrm>
                <a:off x="846" y="195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8" name="Oval 47"/>
              <p:cNvSpPr>
                <a:spLocks noChangeArrowheads="1"/>
              </p:cNvSpPr>
              <p:nvPr/>
            </p:nvSpPr>
            <p:spPr bwMode="auto">
              <a:xfrm>
                <a:off x="839" y="197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99" name="Oval 48"/>
              <p:cNvSpPr>
                <a:spLocks noChangeArrowheads="1"/>
              </p:cNvSpPr>
              <p:nvPr/>
            </p:nvSpPr>
            <p:spPr bwMode="auto">
              <a:xfrm>
                <a:off x="839" y="198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0" name="Oval 49"/>
              <p:cNvSpPr>
                <a:spLocks noChangeArrowheads="1"/>
              </p:cNvSpPr>
              <p:nvPr/>
            </p:nvSpPr>
            <p:spPr bwMode="auto">
              <a:xfrm>
                <a:off x="832" y="2067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1" name="Oval 50"/>
              <p:cNvSpPr>
                <a:spLocks noChangeArrowheads="1"/>
              </p:cNvSpPr>
              <p:nvPr/>
            </p:nvSpPr>
            <p:spPr bwMode="auto">
              <a:xfrm>
                <a:off x="832" y="222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2" name="Oval 51"/>
              <p:cNvSpPr>
                <a:spLocks noChangeArrowheads="1"/>
              </p:cNvSpPr>
              <p:nvPr/>
            </p:nvSpPr>
            <p:spPr bwMode="auto">
              <a:xfrm>
                <a:off x="832" y="224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3" name="Oval 52"/>
              <p:cNvSpPr>
                <a:spLocks noChangeArrowheads="1"/>
              </p:cNvSpPr>
              <p:nvPr/>
            </p:nvSpPr>
            <p:spPr bwMode="auto">
              <a:xfrm>
                <a:off x="832" y="226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4" name="Oval 53"/>
              <p:cNvSpPr>
                <a:spLocks noChangeArrowheads="1"/>
              </p:cNvSpPr>
              <p:nvPr/>
            </p:nvSpPr>
            <p:spPr bwMode="auto">
              <a:xfrm>
                <a:off x="832" y="22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5" name="Oval 54"/>
              <p:cNvSpPr>
                <a:spLocks noChangeArrowheads="1"/>
              </p:cNvSpPr>
              <p:nvPr/>
            </p:nvSpPr>
            <p:spPr bwMode="auto">
              <a:xfrm>
                <a:off x="832" y="240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6" name="Oval 55"/>
              <p:cNvSpPr>
                <a:spLocks noChangeArrowheads="1"/>
              </p:cNvSpPr>
              <p:nvPr/>
            </p:nvSpPr>
            <p:spPr bwMode="auto">
              <a:xfrm>
                <a:off x="832" y="240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7" name="Oval 56"/>
              <p:cNvSpPr>
                <a:spLocks noChangeArrowheads="1"/>
              </p:cNvSpPr>
              <p:nvPr/>
            </p:nvSpPr>
            <p:spPr bwMode="auto">
              <a:xfrm>
                <a:off x="832" y="240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8" name="Oval 57"/>
              <p:cNvSpPr>
                <a:spLocks noChangeArrowheads="1"/>
              </p:cNvSpPr>
              <p:nvPr/>
            </p:nvSpPr>
            <p:spPr bwMode="auto">
              <a:xfrm>
                <a:off x="832" y="25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09" name="Oval 58"/>
              <p:cNvSpPr>
                <a:spLocks noChangeArrowheads="1"/>
              </p:cNvSpPr>
              <p:nvPr/>
            </p:nvSpPr>
            <p:spPr bwMode="auto">
              <a:xfrm>
                <a:off x="832" y="256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0" name="Oval 59"/>
              <p:cNvSpPr>
                <a:spLocks noChangeArrowheads="1"/>
              </p:cNvSpPr>
              <p:nvPr/>
            </p:nvSpPr>
            <p:spPr bwMode="auto">
              <a:xfrm>
                <a:off x="832" y="257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1" name="Oval 60"/>
              <p:cNvSpPr>
                <a:spLocks noChangeArrowheads="1"/>
              </p:cNvSpPr>
              <p:nvPr/>
            </p:nvSpPr>
            <p:spPr bwMode="auto">
              <a:xfrm>
                <a:off x="832" y="259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2" name="Oval 61"/>
              <p:cNvSpPr>
                <a:spLocks noChangeArrowheads="1"/>
              </p:cNvSpPr>
              <p:nvPr/>
            </p:nvSpPr>
            <p:spPr bwMode="auto">
              <a:xfrm>
                <a:off x="832" y="275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3" name="Oval 62"/>
              <p:cNvSpPr>
                <a:spLocks noChangeArrowheads="1"/>
              </p:cNvSpPr>
              <p:nvPr/>
            </p:nvSpPr>
            <p:spPr bwMode="auto">
              <a:xfrm>
                <a:off x="839" y="283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4" name="Oval 63"/>
              <p:cNvSpPr>
                <a:spLocks noChangeArrowheads="1"/>
              </p:cNvSpPr>
              <p:nvPr/>
            </p:nvSpPr>
            <p:spPr bwMode="auto">
              <a:xfrm>
                <a:off x="839" y="285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5" name="Oval 64"/>
              <p:cNvSpPr>
                <a:spLocks noChangeArrowheads="1"/>
              </p:cNvSpPr>
              <p:nvPr/>
            </p:nvSpPr>
            <p:spPr bwMode="auto">
              <a:xfrm>
                <a:off x="846" y="286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6" name="Oval 65"/>
              <p:cNvSpPr>
                <a:spLocks noChangeArrowheads="1"/>
              </p:cNvSpPr>
              <p:nvPr/>
            </p:nvSpPr>
            <p:spPr bwMode="auto">
              <a:xfrm>
                <a:off x="860" y="2971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7" name="Oval 66"/>
              <p:cNvSpPr>
                <a:spLocks noChangeArrowheads="1"/>
              </p:cNvSpPr>
              <p:nvPr/>
            </p:nvSpPr>
            <p:spPr bwMode="auto">
              <a:xfrm>
                <a:off x="860" y="2971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8" name="Oval 67"/>
              <p:cNvSpPr>
                <a:spLocks noChangeArrowheads="1"/>
              </p:cNvSpPr>
              <p:nvPr/>
            </p:nvSpPr>
            <p:spPr bwMode="auto">
              <a:xfrm>
                <a:off x="874" y="302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19" name="Oval 68"/>
              <p:cNvSpPr>
                <a:spLocks noChangeArrowheads="1"/>
              </p:cNvSpPr>
              <p:nvPr/>
            </p:nvSpPr>
            <p:spPr bwMode="auto">
              <a:xfrm>
                <a:off x="874" y="302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0" name="Oval 69"/>
              <p:cNvSpPr>
                <a:spLocks noChangeArrowheads="1"/>
              </p:cNvSpPr>
              <p:nvPr/>
            </p:nvSpPr>
            <p:spPr bwMode="auto">
              <a:xfrm>
                <a:off x="881" y="308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1" name="Oval 70"/>
              <p:cNvSpPr>
                <a:spLocks noChangeArrowheads="1"/>
              </p:cNvSpPr>
              <p:nvPr/>
            </p:nvSpPr>
            <p:spPr bwMode="auto">
              <a:xfrm>
                <a:off x="881" y="310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2" name="Oval 71"/>
              <p:cNvSpPr>
                <a:spLocks noChangeArrowheads="1"/>
              </p:cNvSpPr>
              <p:nvPr/>
            </p:nvSpPr>
            <p:spPr bwMode="auto">
              <a:xfrm>
                <a:off x="888" y="311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3" name="Oval 72"/>
              <p:cNvSpPr>
                <a:spLocks noChangeArrowheads="1"/>
              </p:cNvSpPr>
              <p:nvPr/>
            </p:nvSpPr>
            <p:spPr bwMode="auto">
              <a:xfrm>
                <a:off x="909" y="3196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4" name="Oval 73"/>
              <p:cNvSpPr>
                <a:spLocks noChangeArrowheads="1"/>
              </p:cNvSpPr>
              <p:nvPr/>
            </p:nvSpPr>
            <p:spPr bwMode="auto">
              <a:xfrm>
                <a:off x="916" y="322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5" name="Oval 74"/>
              <p:cNvSpPr>
                <a:spLocks noChangeArrowheads="1"/>
              </p:cNvSpPr>
              <p:nvPr/>
            </p:nvSpPr>
            <p:spPr bwMode="auto">
              <a:xfrm>
                <a:off x="923" y="3241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6" name="Oval 75"/>
              <p:cNvSpPr>
                <a:spLocks noChangeArrowheads="1"/>
              </p:cNvSpPr>
              <p:nvPr/>
            </p:nvSpPr>
            <p:spPr bwMode="auto">
              <a:xfrm>
                <a:off x="923" y="3247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7" name="Oval 76"/>
              <p:cNvSpPr>
                <a:spLocks noChangeArrowheads="1"/>
              </p:cNvSpPr>
              <p:nvPr/>
            </p:nvSpPr>
            <p:spPr bwMode="auto">
              <a:xfrm>
                <a:off x="929" y="326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8" name="Oval 77"/>
              <p:cNvSpPr>
                <a:spLocks noChangeArrowheads="1"/>
              </p:cNvSpPr>
              <p:nvPr/>
            </p:nvSpPr>
            <p:spPr bwMode="auto">
              <a:xfrm>
                <a:off x="936" y="32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29" name="Oval 78"/>
              <p:cNvSpPr>
                <a:spLocks noChangeArrowheads="1"/>
              </p:cNvSpPr>
              <p:nvPr/>
            </p:nvSpPr>
            <p:spPr bwMode="auto">
              <a:xfrm>
                <a:off x="971" y="335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0" name="Oval 79"/>
              <p:cNvSpPr>
                <a:spLocks noChangeArrowheads="1"/>
              </p:cNvSpPr>
              <p:nvPr/>
            </p:nvSpPr>
            <p:spPr bwMode="auto">
              <a:xfrm>
                <a:off x="985" y="338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1" name="Oval 80"/>
              <p:cNvSpPr>
                <a:spLocks noChangeArrowheads="1"/>
              </p:cNvSpPr>
              <p:nvPr/>
            </p:nvSpPr>
            <p:spPr bwMode="auto">
              <a:xfrm>
                <a:off x="992" y="339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2" name="Oval 81"/>
              <p:cNvSpPr>
                <a:spLocks noChangeArrowheads="1"/>
              </p:cNvSpPr>
              <p:nvPr/>
            </p:nvSpPr>
            <p:spPr bwMode="auto">
              <a:xfrm>
                <a:off x="992" y="340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3" name="Oval 82"/>
              <p:cNvSpPr>
                <a:spLocks noChangeArrowheads="1"/>
              </p:cNvSpPr>
              <p:nvPr/>
            </p:nvSpPr>
            <p:spPr bwMode="auto">
              <a:xfrm>
                <a:off x="1006" y="342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4" name="Oval 83"/>
              <p:cNvSpPr>
                <a:spLocks noChangeArrowheads="1"/>
              </p:cNvSpPr>
              <p:nvPr/>
            </p:nvSpPr>
            <p:spPr bwMode="auto">
              <a:xfrm>
                <a:off x="1013" y="3433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5" name="Oval 84"/>
              <p:cNvSpPr>
                <a:spLocks noChangeArrowheads="1"/>
              </p:cNvSpPr>
              <p:nvPr/>
            </p:nvSpPr>
            <p:spPr bwMode="auto">
              <a:xfrm>
                <a:off x="1054" y="350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6" name="Oval 85"/>
              <p:cNvSpPr>
                <a:spLocks noChangeArrowheads="1"/>
              </p:cNvSpPr>
              <p:nvPr/>
            </p:nvSpPr>
            <p:spPr bwMode="auto">
              <a:xfrm>
                <a:off x="1075" y="352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7" name="Oval 86"/>
              <p:cNvSpPr>
                <a:spLocks noChangeArrowheads="1"/>
              </p:cNvSpPr>
              <p:nvPr/>
            </p:nvSpPr>
            <p:spPr bwMode="auto">
              <a:xfrm>
                <a:off x="1082" y="353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8" name="Oval 87"/>
              <p:cNvSpPr>
                <a:spLocks noChangeArrowheads="1"/>
              </p:cNvSpPr>
              <p:nvPr/>
            </p:nvSpPr>
            <p:spPr bwMode="auto">
              <a:xfrm>
                <a:off x="1089" y="354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39" name="Oval 88"/>
              <p:cNvSpPr>
                <a:spLocks noChangeArrowheads="1"/>
              </p:cNvSpPr>
              <p:nvPr/>
            </p:nvSpPr>
            <p:spPr bwMode="auto">
              <a:xfrm>
                <a:off x="1103" y="356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0" name="Oval 89"/>
              <p:cNvSpPr>
                <a:spLocks noChangeArrowheads="1"/>
              </p:cNvSpPr>
              <p:nvPr/>
            </p:nvSpPr>
            <p:spPr bwMode="auto">
              <a:xfrm>
                <a:off x="1110" y="357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1" name="Oval 90"/>
              <p:cNvSpPr>
                <a:spLocks noChangeArrowheads="1"/>
              </p:cNvSpPr>
              <p:nvPr/>
            </p:nvSpPr>
            <p:spPr bwMode="auto">
              <a:xfrm>
                <a:off x="1165" y="3638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2" name="Oval 91"/>
              <p:cNvSpPr>
                <a:spLocks noChangeArrowheads="1"/>
              </p:cNvSpPr>
              <p:nvPr/>
            </p:nvSpPr>
            <p:spPr bwMode="auto">
              <a:xfrm>
                <a:off x="1186" y="3657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3" name="Oval 92"/>
              <p:cNvSpPr>
                <a:spLocks noChangeArrowheads="1"/>
              </p:cNvSpPr>
              <p:nvPr/>
            </p:nvSpPr>
            <p:spPr bwMode="auto">
              <a:xfrm>
                <a:off x="1200" y="366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4" name="Oval 93"/>
              <p:cNvSpPr>
                <a:spLocks noChangeArrowheads="1"/>
              </p:cNvSpPr>
              <p:nvPr/>
            </p:nvSpPr>
            <p:spPr bwMode="auto">
              <a:xfrm>
                <a:off x="1207" y="367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5" name="Oval 94"/>
              <p:cNvSpPr>
                <a:spLocks noChangeArrowheads="1"/>
              </p:cNvSpPr>
              <p:nvPr/>
            </p:nvSpPr>
            <p:spPr bwMode="auto">
              <a:xfrm>
                <a:off x="1221" y="369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6" name="Oval 95"/>
              <p:cNvSpPr>
                <a:spLocks noChangeArrowheads="1"/>
              </p:cNvSpPr>
              <p:nvPr/>
            </p:nvSpPr>
            <p:spPr bwMode="auto">
              <a:xfrm>
                <a:off x="1235" y="369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7" name="Oval 96"/>
              <p:cNvSpPr>
                <a:spLocks noChangeArrowheads="1"/>
              </p:cNvSpPr>
              <p:nvPr/>
            </p:nvSpPr>
            <p:spPr bwMode="auto">
              <a:xfrm>
                <a:off x="1297" y="3754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8" name="Oval 97"/>
              <p:cNvSpPr>
                <a:spLocks noChangeArrowheads="1"/>
              </p:cNvSpPr>
              <p:nvPr/>
            </p:nvSpPr>
            <p:spPr bwMode="auto">
              <a:xfrm>
                <a:off x="1325" y="3766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49" name="Oval 98"/>
              <p:cNvSpPr>
                <a:spLocks noChangeArrowheads="1"/>
              </p:cNvSpPr>
              <p:nvPr/>
            </p:nvSpPr>
            <p:spPr bwMode="auto">
              <a:xfrm>
                <a:off x="1332" y="37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0" name="Oval 99"/>
              <p:cNvSpPr>
                <a:spLocks noChangeArrowheads="1"/>
              </p:cNvSpPr>
              <p:nvPr/>
            </p:nvSpPr>
            <p:spPr bwMode="auto">
              <a:xfrm>
                <a:off x="1346" y="377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1" name="Oval 100"/>
              <p:cNvSpPr>
                <a:spLocks noChangeArrowheads="1"/>
              </p:cNvSpPr>
              <p:nvPr/>
            </p:nvSpPr>
            <p:spPr bwMode="auto">
              <a:xfrm>
                <a:off x="1360" y="379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2" name="Oval 101"/>
              <p:cNvSpPr>
                <a:spLocks noChangeArrowheads="1"/>
              </p:cNvSpPr>
              <p:nvPr/>
            </p:nvSpPr>
            <p:spPr bwMode="auto">
              <a:xfrm>
                <a:off x="1374" y="3805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3" name="Oval 102"/>
              <p:cNvSpPr>
                <a:spLocks noChangeArrowheads="1"/>
              </p:cNvSpPr>
              <p:nvPr/>
            </p:nvSpPr>
            <p:spPr bwMode="auto">
              <a:xfrm>
                <a:off x="1443" y="3850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4" name="Oval 103"/>
              <p:cNvSpPr>
                <a:spLocks noChangeArrowheads="1"/>
              </p:cNvSpPr>
              <p:nvPr/>
            </p:nvSpPr>
            <p:spPr bwMode="auto">
              <a:xfrm>
                <a:off x="1471" y="386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5" name="Oval 104"/>
              <p:cNvSpPr>
                <a:spLocks noChangeArrowheads="1"/>
              </p:cNvSpPr>
              <p:nvPr/>
            </p:nvSpPr>
            <p:spPr bwMode="auto">
              <a:xfrm>
                <a:off x="1485" y="388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6" name="Oval 105"/>
              <p:cNvSpPr>
                <a:spLocks noChangeArrowheads="1"/>
              </p:cNvSpPr>
              <p:nvPr/>
            </p:nvSpPr>
            <p:spPr bwMode="auto">
              <a:xfrm>
                <a:off x="1492" y="388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7" name="Oval 106"/>
              <p:cNvSpPr>
                <a:spLocks noChangeArrowheads="1"/>
              </p:cNvSpPr>
              <p:nvPr/>
            </p:nvSpPr>
            <p:spPr bwMode="auto">
              <a:xfrm>
                <a:off x="1505" y="389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8" name="Oval 107"/>
              <p:cNvSpPr>
                <a:spLocks noChangeArrowheads="1"/>
              </p:cNvSpPr>
              <p:nvPr/>
            </p:nvSpPr>
            <p:spPr bwMode="auto">
              <a:xfrm>
                <a:off x="1519" y="3908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59" name="Oval 108"/>
              <p:cNvSpPr>
                <a:spLocks noChangeArrowheads="1"/>
              </p:cNvSpPr>
              <p:nvPr/>
            </p:nvSpPr>
            <p:spPr bwMode="auto">
              <a:xfrm>
                <a:off x="1596" y="3946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0" name="Oval 109"/>
              <p:cNvSpPr>
                <a:spLocks noChangeArrowheads="1"/>
              </p:cNvSpPr>
              <p:nvPr/>
            </p:nvSpPr>
            <p:spPr bwMode="auto">
              <a:xfrm>
                <a:off x="1617" y="395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1" name="Oval 110"/>
              <p:cNvSpPr>
                <a:spLocks noChangeArrowheads="1"/>
              </p:cNvSpPr>
              <p:nvPr/>
            </p:nvSpPr>
            <p:spPr bwMode="auto">
              <a:xfrm>
                <a:off x="1637" y="3965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2" name="Oval 111"/>
              <p:cNvSpPr>
                <a:spLocks noChangeArrowheads="1"/>
              </p:cNvSpPr>
              <p:nvPr/>
            </p:nvSpPr>
            <p:spPr bwMode="auto">
              <a:xfrm>
                <a:off x="1644" y="3972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3" name="Oval 112"/>
              <p:cNvSpPr>
                <a:spLocks noChangeArrowheads="1"/>
              </p:cNvSpPr>
              <p:nvPr/>
            </p:nvSpPr>
            <p:spPr bwMode="auto">
              <a:xfrm>
                <a:off x="1665" y="3984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4" name="Oval 113"/>
              <p:cNvSpPr>
                <a:spLocks noChangeArrowheads="1"/>
              </p:cNvSpPr>
              <p:nvPr/>
            </p:nvSpPr>
            <p:spPr bwMode="auto">
              <a:xfrm>
                <a:off x="1679" y="399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5" name="Oval 114"/>
              <p:cNvSpPr>
                <a:spLocks noChangeArrowheads="1"/>
              </p:cNvSpPr>
              <p:nvPr/>
            </p:nvSpPr>
            <p:spPr bwMode="auto">
              <a:xfrm>
                <a:off x="1755" y="4023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6" name="Oval 115"/>
              <p:cNvSpPr>
                <a:spLocks noChangeArrowheads="1"/>
              </p:cNvSpPr>
              <p:nvPr/>
            </p:nvSpPr>
            <p:spPr bwMode="auto">
              <a:xfrm>
                <a:off x="1790" y="4029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7" name="Oval 116"/>
              <p:cNvSpPr>
                <a:spLocks noChangeArrowheads="1"/>
              </p:cNvSpPr>
              <p:nvPr/>
            </p:nvSpPr>
            <p:spPr bwMode="auto">
              <a:xfrm>
                <a:off x="1804" y="403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8" name="Oval 117"/>
              <p:cNvSpPr>
                <a:spLocks noChangeArrowheads="1"/>
              </p:cNvSpPr>
              <p:nvPr/>
            </p:nvSpPr>
            <p:spPr bwMode="auto">
              <a:xfrm>
                <a:off x="1811" y="4036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69" name="Oval 118"/>
              <p:cNvSpPr>
                <a:spLocks noChangeArrowheads="1"/>
              </p:cNvSpPr>
              <p:nvPr/>
            </p:nvSpPr>
            <p:spPr bwMode="auto">
              <a:xfrm>
                <a:off x="1832" y="4042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0" name="Oval 119"/>
              <p:cNvSpPr>
                <a:spLocks noChangeArrowheads="1"/>
              </p:cNvSpPr>
              <p:nvPr/>
            </p:nvSpPr>
            <p:spPr bwMode="auto">
              <a:xfrm>
                <a:off x="1846" y="4049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1" name="Oval 120"/>
              <p:cNvSpPr>
                <a:spLocks noChangeArrowheads="1"/>
              </p:cNvSpPr>
              <p:nvPr/>
            </p:nvSpPr>
            <p:spPr bwMode="auto">
              <a:xfrm>
                <a:off x="1929" y="4068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2" name="Oval 121"/>
              <p:cNvSpPr>
                <a:spLocks noChangeArrowheads="1"/>
              </p:cNvSpPr>
              <p:nvPr/>
            </p:nvSpPr>
            <p:spPr bwMode="auto">
              <a:xfrm>
                <a:off x="1957" y="4074"/>
                <a:ext cx="34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3" name="Oval 122"/>
              <p:cNvSpPr>
                <a:spLocks noChangeArrowheads="1"/>
              </p:cNvSpPr>
              <p:nvPr/>
            </p:nvSpPr>
            <p:spPr bwMode="auto">
              <a:xfrm>
                <a:off x="1977" y="408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4" name="Oval 123"/>
              <p:cNvSpPr>
                <a:spLocks noChangeArrowheads="1"/>
              </p:cNvSpPr>
              <p:nvPr/>
            </p:nvSpPr>
            <p:spPr bwMode="auto">
              <a:xfrm>
                <a:off x="1984" y="408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5" name="Oval 124"/>
              <p:cNvSpPr>
                <a:spLocks noChangeArrowheads="1"/>
              </p:cNvSpPr>
              <p:nvPr/>
            </p:nvSpPr>
            <p:spPr bwMode="auto">
              <a:xfrm>
                <a:off x="2005" y="4081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6" name="Oval 125"/>
              <p:cNvSpPr>
                <a:spLocks noChangeArrowheads="1"/>
              </p:cNvSpPr>
              <p:nvPr/>
            </p:nvSpPr>
            <p:spPr bwMode="auto">
              <a:xfrm>
                <a:off x="2026" y="4087"/>
                <a:ext cx="35" cy="32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7" name="Oval 126"/>
              <p:cNvSpPr>
                <a:spLocks noChangeArrowheads="1"/>
              </p:cNvSpPr>
              <p:nvPr/>
            </p:nvSpPr>
            <p:spPr bwMode="auto">
              <a:xfrm>
                <a:off x="2109" y="409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8" name="Oval 127"/>
              <p:cNvSpPr>
                <a:spLocks noChangeArrowheads="1"/>
              </p:cNvSpPr>
              <p:nvPr/>
            </p:nvSpPr>
            <p:spPr bwMode="auto">
              <a:xfrm>
                <a:off x="2130" y="409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79" name="Oval 128"/>
              <p:cNvSpPr>
                <a:spLocks noChangeArrowheads="1"/>
              </p:cNvSpPr>
              <p:nvPr/>
            </p:nvSpPr>
            <p:spPr bwMode="auto">
              <a:xfrm>
                <a:off x="2130" y="4093"/>
                <a:ext cx="35" cy="33"/>
              </a:xfrm>
              <a:prstGeom prst="ellipse">
                <a:avLst/>
              </a:prstGeom>
              <a:solidFill>
                <a:srgbClr val="00FF00"/>
              </a:solidFill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80" name="Freeform 129"/>
              <p:cNvSpPr>
                <a:spLocks/>
              </p:cNvSpPr>
              <p:nvPr/>
            </p:nvSpPr>
            <p:spPr bwMode="auto">
              <a:xfrm>
                <a:off x="2942" y="4049"/>
                <a:ext cx="1138" cy="57"/>
              </a:xfrm>
              <a:custGeom>
                <a:avLst/>
                <a:gdLst>
                  <a:gd name="T0" fmla="*/ 0 w 1138"/>
                  <a:gd name="T1" fmla="*/ 25 h 57"/>
                  <a:gd name="T2" fmla="*/ 42 w 1138"/>
                  <a:gd name="T3" fmla="*/ 32 h 57"/>
                  <a:gd name="T4" fmla="*/ 56 w 1138"/>
                  <a:gd name="T5" fmla="*/ 32 h 57"/>
                  <a:gd name="T6" fmla="*/ 69 w 1138"/>
                  <a:gd name="T7" fmla="*/ 32 h 57"/>
                  <a:gd name="T8" fmla="*/ 69 w 1138"/>
                  <a:gd name="T9" fmla="*/ 32 h 57"/>
                  <a:gd name="T10" fmla="*/ 69 w 1138"/>
                  <a:gd name="T11" fmla="*/ 32 h 57"/>
                  <a:gd name="T12" fmla="*/ 76 w 1138"/>
                  <a:gd name="T13" fmla="*/ 32 h 57"/>
                  <a:gd name="T14" fmla="*/ 76 w 1138"/>
                  <a:gd name="T15" fmla="*/ 32 h 57"/>
                  <a:gd name="T16" fmla="*/ 83 w 1138"/>
                  <a:gd name="T17" fmla="*/ 32 h 57"/>
                  <a:gd name="T18" fmla="*/ 83 w 1138"/>
                  <a:gd name="T19" fmla="*/ 32 h 57"/>
                  <a:gd name="T20" fmla="*/ 83 w 1138"/>
                  <a:gd name="T21" fmla="*/ 32 h 57"/>
                  <a:gd name="T22" fmla="*/ 90 w 1138"/>
                  <a:gd name="T23" fmla="*/ 32 h 57"/>
                  <a:gd name="T24" fmla="*/ 90 w 1138"/>
                  <a:gd name="T25" fmla="*/ 32 h 57"/>
                  <a:gd name="T26" fmla="*/ 97 w 1138"/>
                  <a:gd name="T27" fmla="*/ 32 h 57"/>
                  <a:gd name="T28" fmla="*/ 97 w 1138"/>
                  <a:gd name="T29" fmla="*/ 32 h 57"/>
                  <a:gd name="T30" fmla="*/ 97 w 1138"/>
                  <a:gd name="T31" fmla="*/ 32 h 57"/>
                  <a:gd name="T32" fmla="*/ 97 w 1138"/>
                  <a:gd name="T33" fmla="*/ 32 h 57"/>
                  <a:gd name="T34" fmla="*/ 125 w 1138"/>
                  <a:gd name="T35" fmla="*/ 32 h 57"/>
                  <a:gd name="T36" fmla="*/ 146 w 1138"/>
                  <a:gd name="T37" fmla="*/ 32 h 57"/>
                  <a:gd name="T38" fmla="*/ 167 w 1138"/>
                  <a:gd name="T39" fmla="*/ 32 h 57"/>
                  <a:gd name="T40" fmla="*/ 194 w 1138"/>
                  <a:gd name="T41" fmla="*/ 32 h 57"/>
                  <a:gd name="T42" fmla="*/ 208 w 1138"/>
                  <a:gd name="T43" fmla="*/ 32 h 57"/>
                  <a:gd name="T44" fmla="*/ 236 w 1138"/>
                  <a:gd name="T45" fmla="*/ 32 h 57"/>
                  <a:gd name="T46" fmla="*/ 264 w 1138"/>
                  <a:gd name="T47" fmla="*/ 38 h 57"/>
                  <a:gd name="T48" fmla="*/ 292 w 1138"/>
                  <a:gd name="T49" fmla="*/ 38 h 57"/>
                  <a:gd name="T50" fmla="*/ 312 w 1138"/>
                  <a:gd name="T51" fmla="*/ 38 h 57"/>
                  <a:gd name="T52" fmla="*/ 340 w 1138"/>
                  <a:gd name="T53" fmla="*/ 38 h 57"/>
                  <a:gd name="T54" fmla="*/ 451 w 1138"/>
                  <a:gd name="T55" fmla="*/ 44 h 57"/>
                  <a:gd name="T56" fmla="*/ 479 w 1138"/>
                  <a:gd name="T57" fmla="*/ 44 h 57"/>
                  <a:gd name="T58" fmla="*/ 500 w 1138"/>
                  <a:gd name="T59" fmla="*/ 44 h 57"/>
                  <a:gd name="T60" fmla="*/ 521 w 1138"/>
                  <a:gd name="T61" fmla="*/ 51 h 57"/>
                  <a:gd name="T62" fmla="*/ 639 w 1138"/>
                  <a:gd name="T63" fmla="*/ 51 h 57"/>
                  <a:gd name="T64" fmla="*/ 659 w 1138"/>
                  <a:gd name="T65" fmla="*/ 57 h 57"/>
                  <a:gd name="T66" fmla="*/ 757 w 1138"/>
                  <a:gd name="T67" fmla="*/ 57 h 57"/>
                  <a:gd name="T68" fmla="*/ 798 w 1138"/>
                  <a:gd name="T69" fmla="*/ 57 h 57"/>
                  <a:gd name="T70" fmla="*/ 798 w 1138"/>
                  <a:gd name="T71" fmla="*/ 57 h 57"/>
                  <a:gd name="T72" fmla="*/ 798 w 1138"/>
                  <a:gd name="T73" fmla="*/ 57 h 57"/>
                  <a:gd name="T74" fmla="*/ 819 w 1138"/>
                  <a:gd name="T75" fmla="*/ 57 h 57"/>
                  <a:gd name="T76" fmla="*/ 902 w 1138"/>
                  <a:gd name="T77" fmla="*/ 51 h 57"/>
                  <a:gd name="T78" fmla="*/ 923 w 1138"/>
                  <a:gd name="T79" fmla="*/ 51 h 57"/>
                  <a:gd name="T80" fmla="*/ 944 w 1138"/>
                  <a:gd name="T81" fmla="*/ 44 h 57"/>
                  <a:gd name="T82" fmla="*/ 951 w 1138"/>
                  <a:gd name="T83" fmla="*/ 44 h 57"/>
                  <a:gd name="T84" fmla="*/ 965 w 1138"/>
                  <a:gd name="T85" fmla="*/ 38 h 57"/>
                  <a:gd name="T86" fmla="*/ 992 w 1138"/>
                  <a:gd name="T87" fmla="*/ 38 h 57"/>
                  <a:gd name="T88" fmla="*/ 1083 w 1138"/>
                  <a:gd name="T89" fmla="*/ 12 h 57"/>
                  <a:gd name="T90" fmla="*/ 1097 w 1138"/>
                  <a:gd name="T91" fmla="*/ 12 h 57"/>
                  <a:gd name="T92" fmla="*/ 1117 w 1138"/>
                  <a:gd name="T93" fmla="*/ 6 h 57"/>
                  <a:gd name="T94" fmla="*/ 1124 w 1138"/>
                  <a:gd name="T95" fmla="*/ 0 h 57"/>
                  <a:gd name="T96" fmla="*/ 1138 w 1138"/>
                  <a:gd name="T97" fmla="*/ 0 h 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38"/>
                  <a:gd name="T148" fmla="*/ 0 h 57"/>
                  <a:gd name="T149" fmla="*/ 1138 w 1138"/>
                  <a:gd name="T150" fmla="*/ 57 h 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38" h="57">
                    <a:moveTo>
                      <a:pt x="0" y="25"/>
                    </a:moveTo>
                    <a:lnTo>
                      <a:pt x="42" y="32"/>
                    </a:lnTo>
                    <a:lnTo>
                      <a:pt x="56" y="32"/>
                    </a:lnTo>
                    <a:lnTo>
                      <a:pt x="69" y="32"/>
                    </a:lnTo>
                    <a:lnTo>
                      <a:pt x="76" y="32"/>
                    </a:lnTo>
                    <a:lnTo>
                      <a:pt x="83" y="32"/>
                    </a:lnTo>
                    <a:lnTo>
                      <a:pt x="90" y="32"/>
                    </a:lnTo>
                    <a:lnTo>
                      <a:pt x="97" y="32"/>
                    </a:lnTo>
                    <a:lnTo>
                      <a:pt x="125" y="32"/>
                    </a:lnTo>
                    <a:lnTo>
                      <a:pt x="146" y="32"/>
                    </a:lnTo>
                    <a:lnTo>
                      <a:pt x="167" y="32"/>
                    </a:lnTo>
                    <a:lnTo>
                      <a:pt x="194" y="32"/>
                    </a:lnTo>
                    <a:lnTo>
                      <a:pt x="208" y="32"/>
                    </a:lnTo>
                    <a:lnTo>
                      <a:pt x="236" y="32"/>
                    </a:lnTo>
                    <a:lnTo>
                      <a:pt x="264" y="38"/>
                    </a:lnTo>
                    <a:lnTo>
                      <a:pt x="292" y="38"/>
                    </a:lnTo>
                    <a:lnTo>
                      <a:pt x="312" y="38"/>
                    </a:lnTo>
                    <a:lnTo>
                      <a:pt x="340" y="38"/>
                    </a:lnTo>
                    <a:lnTo>
                      <a:pt x="451" y="44"/>
                    </a:lnTo>
                    <a:lnTo>
                      <a:pt x="479" y="44"/>
                    </a:lnTo>
                    <a:lnTo>
                      <a:pt x="500" y="44"/>
                    </a:lnTo>
                    <a:lnTo>
                      <a:pt x="521" y="51"/>
                    </a:lnTo>
                    <a:lnTo>
                      <a:pt x="639" y="51"/>
                    </a:lnTo>
                    <a:lnTo>
                      <a:pt x="659" y="57"/>
                    </a:lnTo>
                    <a:lnTo>
                      <a:pt x="757" y="57"/>
                    </a:lnTo>
                    <a:lnTo>
                      <a:pt x="798" y="57"/>
                    </a:lnTo>
                    <a:lnTo>
                      <a:pt x="819" y="57"/>
                    </a:lnTo>
                    <a:lnTo>
                      <a:pt x="902" y="51"/>
                    </a:lnTo>
                    <a:lnTo>
                      <a:pt x="923" y="51"/>
                    </a:lnTo>
                    <a:lnTo>
                      <a:pt x="944" y="44"/>
                    </a:lnTo>
                    <a:lnTo>
                      <a:pt x="951" y="44"/>
                    </a:lnTo>
                    <a:lnTo>
                      <a:pt x="965" y="38"/>
                    </a:lnTo>
                    <a:lnTo>
                      <a:pt x="992" y="38"/>
                    </a:lnTo>
                    <a:lnTo>
                      <a:pt x="1083" y="12"/>
                    </a:lnTo>
                    <a:lnTo>
                      <a:pt x="1097" y="12"/>
                    </a:lnTo>
                    <a:lnTo>
                      <a:pt x="1117" y="6"/>
                    </a:lnTo>
                    <a:lnTo>
                      <a:pt x="1124" y="0"/>
                    </a:lnTo>
                    <a:lnTo>
                      <a:pt x="1138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1" name="Freeform 130"/>
              <p:cNvSpPr>
                <a:spLocks/>
              </p:cNvSpPr>
              <p:nvPr/>
            </p:nvSpPr>
            <p:spPr bwMode="auto">
              <a:xfrm>
                <a:off x="4080" y="2991"/>
                <a:ext cx="923" cy="1058"/>
              </a:xfrm>
              <a:custGeom>
                <a:avLst/>
                <a:gdLst>
                  <a:gd name="T0" fmla="*/ 0 w 923"/>
                  <a:gd name="T1" fmla="*/ 1058 h 1058"/>
                  <a:gd name="T2" fmla="*/ 28 w 923"/>
                  <a:gd name="T3" fmla="*/ 1045 h 1058"/>
                  <a:gd name="T4" fmla="*/ 111 w 923"/>
                  <a:gd name="T5" fmla="*/ 1013 h 1058"/>
                  <a:gd name="T6" fmla="*/ 125 w 923"/>
                  <a:gd name="T7" fmla="*/ 1006 h 1058"/>
                  <a:gd name="T8" fmla="*/ 146 w 923"/>
                  <a:gd name="T9" fmla="*/ 993 h 1058"/>
                  <a:gd name="T10" fmla="*/ 153 w 923"/>
                  <a:gd name="T11" fmla="*/ 993 h 1058"/>
                  <a:gd name="T12" fmla="*/ 167 w 923"/>
                  <a:gd name="T13" fmla="*/ 987 h 1058"/>
                  <a:gd name="T14" fmla="*/ 195 w 923"/>
                  <a:gd name="T15" fmla="*/ 974 h 1058"/>
                  <a:gd name="T16" fmla="*/ 271 w 923"/>
                  <a:gd name="T17" fmla="*/ 929 h 1058"/>
                  <a:gd name="T18" fmla="*/ 285 w 923"/>
                  <a:gd name="T19" fmla="*/ 917 h 1058"/>
                  <a:gd name="T20" fmla="*/ 299 w 923"/>
                  <a:gd name="T21" fmla="*/ 904 h 1058"/>
                  <a:gd name="T22" fmla="*/ 306 w 923"/>
                  <a:gd name="T23" fmla="*/ 904 h 1058"/>
                  <a:gd name="T24" fmla="*/ 319 w 923"/>
                  <a:gd name="T25" fmla="*/ 897 h 1058"/>
                  <a:gd name="T26" fmla="*/ 347 w 923"/>
                  <a:gd name="T27" fmla="*/ 878 h 1058"/>
                  <a:gd name="T28" fmla="*/ 417 w 923"/>
                  <a:gd name="T29" fmla="*/ 827 h 1058"/>
                  <a:gd name="T30" fmla="*/ 431 w 923"/>
                  <a:gd name="T31" fmla="*/ 820 h 1058"/>
                  <a:gd name="T32" fmla="*/ 444 w 923"/>
                  <a:gd name="T33" fmla="*/ 808 h 1058"/>
                  <a:gd name="T34" fmla="*/ 451 w 923"/>
                  <a:gd name="T35" fmla="*/ 801 h 1058"/>
                  <a:gd name="T36" fmla="*/ 465 w 923"/>
                  <a:gd name="T37" fmla="*/ 795 h 1058"/>
                  <a:gd name="T38" fmla="*/ 493 w 923"/>
                  <a:gd name="T39" fmla="*/ 775 h 1058"/>
                  <a:gd name="T40" fmla="*/ 555 w 923"/>
                  <a:gd name="T41" fmla="*/ 724 h 1058"/>
                  <a:gd name="T42" fmla="*/ 569 w 923"/>
                  <a:gd name="T43" fmla="*/ 711 h 1058"/>
                  <a:gd name="T44" fmla="*/ 583 w 923"/>
                  <a:gd name="T45" fmla="*/ 699 h 1058"/>
                  <a:gd name="T46" fmla="*/ 590 w 923"/>
                  <a:gd name="T47" fmla="*/ 692 h 1058"/>
                  <a:gd name="T48" fmla="*/ 604 w 923"/>
                  <a:gd name="T49" fmla="*/ 679 h 1058"/>
                  <a:gd name="T50" fmla="*/ 625 w 923"/>
                  <a:gd name="T51" fmla="*/ 660 h 1058"/>
                  <a:gd name="T52" fmla="*/ 680 w 923"/>
                  <a:gd name="T53" fmla="*/ 596 h 1058"/>
                  <a:gd name="T54" fmla="*/ 687 w 923"/>
                  <a:gd name="T55" fmla="*/ 583 h 1058"/>
                  <a:gd name="T56" fmla="*/ 701 w 923"/>
                  <a:gd name="T57" fmla="*/ 570 h 1058"/>
                  <a:gd name="T58" fmla="*/ 708 w 923"/>
                  <a:gd name="T59" fmla="*/ 564 h 1058"/>
                  <a:gd name="T60" fmla="*/ 715 w 923"/>
                  <a:gd name="T61" fmla="*/ 551 h 1058"/>
                  <a:gd name="T62" fmla="*/ 729 w 923"/>
                  <a:gd name="T63" fmla="*/ 525 h 1058"/>
                  <a:gd name="T64" fmla="*/ 778 w 923"/>
                  <a:gd name="T65" fmla="*/ 455 h 1058"/>
                  <a:gd name="T66" fmla="*/ 784 w 923"/>
                  <a:gd name="T67" fmla="*/ 442 h 1058"/>
                  <a:gd name="T68" fmla="*/ 798 w 923"/>
                  <a:gd name="T69" fmla="*/ 423 h 1058"/>
                  <a:gd name="T70" fmla="*/ 798 w 923"/>
                  <a:gd name="T71" fmla="*/ 416 h 1058"/>
                  <a:gd name="T72" fmla="*/ 805 w 923"/>
                  <a:gd name="T73" fmla="*/ 404 h 1058"/>
                  <a:gd name="T74" fmla="*/ 819 w 923"/>
                  <a:gd name="T75" fmla="*/ 378 h 1058"/>
                  <a:gd name="T76" fmla="*/ 854 w 923"/>
                  <a:gd name="T77" fmla="*/ 307 h 1058"/>
                  <a:gd name="T78" fmla="*/ 861 w 923"/>
                  <a:gd name="T79" fmla="*/ 288 h 1058"/>
                  <a:gd name="T80" fmla="*/ 868 w 923"/>
                  <a:gd name="T81" fmla="*/ 269 h 1058"/>
                  <a:gd name="T82" fmla="*/ 868 w 923"/>
                  <a:gd name="T83" fmla="*/ 263 h 1058"/>
                  <a:gd name="T84" fmla="*/ 875 w 923"/>
                  <a:gd name="T85" fmla="*/ 250 h 1058"/>
                  <a:gd name="T86" fmla="*/ 882 w 923"/>
                  <a:gd name="T87" fmla="*/ 224 h 1058"/>
                  <a:gd name="T88" fmla="*/ 902 w 923"/>
                  <a:gd name="T89" fmla="*/ 141 h 1058"/>
                  <a:gd name="T90" fmla="*/ 902 w 923"/>
                  <a:gd name="T91" fmla="*/ 128 h 1058"/>
                  <a:gd name="T92" fmla="*/ 909 w 923"/>
                  <a:gd name="T93" fmla="*/ 109 h 1058"/>
                  <a:gd name="T94" fmla="*/ 916 w 923"/>
                  <a:gd name="T95" fmla="*/ 57 h 1058"/>
                  <a:gd name="T96" fmla="*/ 916 w 923"/>
                  <a:gd name="T97" fmla="*/ 57 h 1058"/>
                  <a:gd name="T98" fmla="*/ 923 w 923"/>
                  <a:gd name="T99" fmla="*/ 0 h 1058"/>
                  <a:gd name="T100" fmla="*/ 923 w 923"/>
                  <a:gd name="T101" fmla="*/ 0 h 10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23"/>
                  <a:gd name="T154" fmla="*/ 0 h 1058"/>
                  <a:gd name="T155" fmla="*/ 923 w 923"/>
                  <a:gd name="T156" fmla="*/ 1058 h 105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23" h="1058">
                    <a:moveTo>
                      <a:pt x="0" y="1058"/>
                    </a:moveTo>
                    <a:lnTo>
                      <a:pt x="28" y="1045"/>
                    </a:lnTo>
                    <a:lnTo>
                      <a:pt x="111" y="1013"/>
                    </a:lnTo>
                    <a:lnTo>
                      <a:pt x="125" y="1006"/>
                    </a:lnTo>
                    <a:lnTo>
                      <a:pt x="146" y="993"/>
                    </a:lnTo>
                    <a:lnTo>
                      <a:pt x="153" y="993"/>
                    </a:lnTo>
                    <a:lnTo>
                      <a:pt x="167" y="987"/>
                    </a:lnTo>
                    <a:lnTo>
                      <a:pt x="195" y="974"/>
                    </a:lnTo>
                    <a:lnTo>
                      <a:pt x="271" y="929"/>
                    </a:lnTo>
                    <a:lnTo>
                      <a:pt x="285" y="917"/>
                    </a:lnTo>
                    <a:lnTo>
                      <a:pt x="299" y="904"/>
                    </a:lnTo>
                    <a:lnTo>
                      <a:pt x="306" y="904"/>
                    </a:lnTo>
                    <a:lnTo>
                      <a:pt x="319" y="897"/>
                    </a:lnTo>
                    <a:lnTo>
                      <a:pt x="347" y="878"/>
                    </a:lnTo>
                    <a:lnTo>
                      <a:pt x="417" y="827"/>
                    </a:lnTo>
                    <a:lnTo>
                      <a:pt x="431" y="820"/>
                    </a:lnTo>
                    <a:lnTo>
                      <a:pt x="444" y="808"/>
                    </a:lnTo>
                    <a:lnTo>
                      <a:pt x="451" y="801"/>
                    </a:lnTo>
                    <a:lnTo>
                      <a:pt x="465" y="795"/>
                    </a:lnTo>
                    <a:lnTo>
                      <a:pt x="493" y="775"/>
                    </a:lnTo>
                    <a:lnTo>
                      <a:pt x="555" y="724"/>
                    </a:lnTo>
                    <a:lnTo>
                      <a:pt x="569" y="711"/>
                    </a:lnTo>
                    <a:lnTo>
                      <a:pt x="583" y="699"/>
                    </a:lnTo>
                    <a:lnTo>
                      <a:pt x="590" y="692"/>
                    </a:lnTo>
                    <a:lnTo>
                      <a:pt x="604" y="679"/>
                    </a:lnTo>
                    <a:lnTo>
                      <a:pt x="625" y="660"/>
                    </a:lnTo>
                    <a:lnTo>
                      <a:pt x="680" y="596"/>
                    </a:lnTo>
                    <a:lnTo>
                      <a:pt x="687" y="583"/>
                    </a:lnTo>
                    <a:lnTo>
                      <a:pt x="701" y="570"/>
                    </a:lnTo>
                    <a:lnTo>
                      <a:pt x="708" y="564"/>
                    </a:lnTo>
                    <a:lnTo>
                      <a:pt x="715" y="551"/>
                    </a:lnTo>
                    <a:lnTo>
                      <a:pt x="729" y="525"/>
                    </a:lnTo>
                    <a:lnTo>
                      <a:pt x="778" y="455"/>
                    </a:lnTo>
                    <a:lnTo>
                      <a:pt x="784" y="442"/>
                    </a:lnTo>
                    <a:lnTo>
                      <a:pt x="798" y="423"/>
                    </a:lnTo>
                    <a:lnTo>
                      <a:pt x="798" y="416"/>
                    </a:lnTo>
                    <a:lnTo>
                      <a:pt x="805" y="404"/>
                    </a:lnTo>
                    <a:lnTo>
                      <a:pt x="819" y="378"/>
                    </a:lnTo>
                    <a:lnTo>
                      <a:pt x="854" y="307"/>
                    </a:lnTo>
                    <a:lnTo>
                      <a:pt x="861" y="288"/>
                    </a:lnTo>
                    <a:lnTo>
                      <a:pt x="868" y="269"/>
                    </a:lnTo>
                    <a:lnTo>
                      <a:pt x="868" y="263"/>
                    </a:lnTo>
                    <a:lnTo>
                      <a:pt x="875" y="250"/>
                    </a:lnTo>
                    <a:lnTo>
                      <a:pt x="882" y="224"/>
                    </a:lnTo>
                    <a:lnTo>
                      <a:pt x="902" y="141"/>
                    </a:lnTo>
                    <a:lnTo>
                      <a:pt x="902" y="128"/>
                    </a:lnTo>
                    <a:lnTo>
                      <a:pt x="909" y="109"/>
                    </a:lnTo>
                    <a:lnTo>
                      <a:pt x="916" y="57"/>
                    </a:lnTo>
                    <a:lnTo>
                      <a:pt x="923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2" name="Freeform 131"/>
              <p:cNvSpPr>
                <a:spLocks/>
              </p:cNvSpPr>
              <p:nvPr/>
            </p:nvSpPr>
            <p:spPr bwMode="auto">
              <a:xfrm>
                <a:off x="4635" y="1138"/>
                <a:ext cx="403" cy="1853"/>
              </a:xfrm>
              <a:custGeom>
                <a:avLst/>
                <a:gdLst>
                  <a:gd name="T0" fmla="*/ 368 w 403"/>
                  <a:gd name="T1" fmla="*/ 1853 h 1853"/>
                  <a:gd name="T2" fmla="*/ 389 w 403"/>
                  <a:gd name="T3" fmla="*/ 1744 h 1853"/>
                  <a:gd name="T4" fmla="*/ 389 w 403"/>
                  <a:gd name="T5" fmla="*/ 1724 h 1853"/>
                  <a:gd name="T6" fmla="*/ 396 w 403"/>
                  <a:gd name="T7" fmla="*/ 1712 h 1853"/>
                  <a:gd name="T8" fmla="*/ 403 w 403"/>
                  <a:gd name="T9" fmla="*/ 1628 h 1853"/>
                  <a:gd name="T10" fmla="*/ 403 w 403"/>
                  <a:gd name="T11" fmla="*/ 1474 h 1853"/>
                  <a:gd name="T12" fmla="*/ 403 w 403"/>
                  <a:gd name="T13" fmla="*/ 1455 h 1853"/>
                  <a:gd name="T14" fmla="*/ 403 w 403"/>
                  <a:gd name="T15" fmla="*/ 1436 h 1853"/>
                  <a:gd name="T16" fmla="*/ 403 w 403"/>
                  <a:gd name="T17" fmla="*/ 1417 h 1853"/>
                  <a:gd name="T18" fmla="*/ 403 w 403"/>
                  <a:gd name="T19" fmla="*/ 1289 h 1853"/>
                  <a:gd name="T20" fmla="*/ 403 w 403"/>
                  <a:gd name="T21" fmla="*/ 1289 h 1853"/>
                  <a:gd name="T22" fmla="*/ 403 w 403"/>
                  <a:gd name="T23" fmla="*/ 1289 h 1853"/>
                  <a:gd name="T24" fmla="*/ 403 w 403"/>
                  <a:gd name="T25" fmla="*/ 1154 h 1853"/>
                  <a:gd name="T26" fmla="*/ 403 w 403"/>
                  <a:gd name="T27" fmla="*/ 1135 h 1853"/>
                  <a:gd name="T28" fmla="*/ 403 w 403"/>
                  <a:gd name="T29" fmla="*/ 1122 h 1853"/>
                  <a:gd name="T30" fmla="*/ 403 w 403"/>
                  <a:gd name="T31" fmla="*/ 1103 h 1853"/>
                  <a:gd name="T32" fmla="*/ 403 w 403"/>
                  <a:gd name="T33" fmla="*/ 942 h 1853"/>
                  <a:gd name="T34" fmla="*/ 396 w 403"/>
                  <a:gd name="T35" fmla="*/ 859 h 1853"/>
                  <a:gd name="T36" fmla="*/ 389 w 403"/>
                  <a:gd name="T37" fmla="*/ 846 h 1853"/>
                  <a:gd name="T38" fmla="*/ 389 w 403"/>
                  <a:gd name="T39" fmla="*/ 827 h 1853"/>
                  <a:gd name="T40" fmla="*/ 368 w 403"/>
                  <a:gd name="T41" fmla="*/ 724 h 1853"/>
                  <a:gd name="T42" fmla="*/ 368 w 403"/>
                  <a:gd name="T43" fmla="*/ 724 h 1853"/>
                  <a:gd name="T44" fmla="*/ 361 w 403"/>
                  <a:gd name="T45" fmla="*/ 667 h 1853"/>
                  <a:gd name="T46" fmla="*/ 361 w 403"/>
                  <a:gd name="T47" fmla="*/ 667 h 1853"/>
                  <a:gd name="T48" fmla="*/ 354 w 403"/>
                  <a:gd name="T49" fmla="*/ 615 h 1853"/>
                  <a:gd name="T50" fmla="*/ 347 w 403"/>
                  <a:gd name="T51" fmla="*/ 590 h 1853"/>
                  <a:gd name="T52" fmla="*/ 347 w 403"/>
                  <a:gd name="T53" fmla="*/ 577 h 1853"/>
                  <a:gd name="T54" fmla="*/ 327 w 403"/>
                  <a:gd name="T55" fmla="*/ 500 h 1853"/>
                  <a:gd name="T56" fmla="*/ 320 w 403"/>
                  <a:gd name="T57" fmla="*/ 474 h 1853"/>
                  <a:gd name="T58" fmla="*/ 313 w 403"/>
                  <a:gd name="T59" fmla="*/ 455 h 1853"/>
                  <a:gd name="T60" fmla="*/ 313 w 403"/>
                  <a:gd name="T61" fmla="*/ 449 h 1853"/>
                  <a:gd name="T62" fmla="*/ 306 w 403"/>
                  <a:gd name="T63" fmla="*/ 429 h 1853"/>
                  <a:gd name="T64" fmla="*/ 299 w 403"/>
                  <a:gd name="T65" fmla="*/ 417 h 1853"/>
                  <a:gd name="T66" fmla="*/ 264 w 403"/>
                  <a:gd name="T67" fmla="*/ 340 h 1853"/>
                  <a:gd name="T68" fmla="*/ 250 w 403"/>
                  <a:gd name="T69" fmla="*/ 314 h 1853"/>
                  <a:gd name="T70" fmla="*/ 243 w 403"/>
                  <a:gd name="T71" fmla="*/ 301 h 1853"/>
                  <a:gd name="T72" fmla="*/ 243 w 403"/>
                  <a:gd name="T73" fmla="*/ 295 h 1853"/>
                  <a:gd name="T74" fmla="*/ 229 w 403"/>
                  <a:gd name="T75" fmla="*/ 276 h 1853"/>
                  <a:gd name="T76" fmla="*/ 223 w 403"/>
                  <a:gd name="T77" fmla="*/ 263 h 1853"/>
                  <a:gd name="T78" fmla="*/ 174 w 403"/>
                  <a:gd name="T79" fmla="*/ 192 h 1853"/>
                  <a:gd name="T80" fmla="*/ 160 w 403"/>
                  <a:gd name="T81" fmla="*/ 173 h 1853"/>
                  <a:gd name="T82" fmla="*/ 153 w 403"/>
                  <a:gd name="T83" fmla="*/ 160 h 1853"/>
                  <a:gd name="T84" fmla="*/ 146 w 403"/>
                  <a:gd name="T85" fmla="*/ 154 h 1853"/>
                  <a:gd name="T86" fmla="*/ 132 w 403"/>
                  <a:gd name="T87" fmla="*/ 134 h 1853"/>
                  <a:gd name="T88" fmla="*/ 125 w 403"/>
                  <a:gd name="T89" fmla="*/ 122 h 1853"/>
                  <a:gd name="T90" fmla="*/ 70 w 403"/>
                  <a:gd name="T91" fmla="*/ 58 h 1853"/>
                  <a:gd name="T92" fmla="*/ 49 w 403"/>
                  <a:gd name="T93" fmla="*/ 38 h 1853"/>
                  <a:gd name="T94" fmla="*/ 35 w 403"/>
                  <a:gd name="T95" fmla="*/ 32 h 1853"/>
                  <a:gd name="T96" fmla="*/ 28 w 403"/>
                  <a:gd name="T97" fmla="*/ 25 h 1853"/>
                  <a:gd name="T98" fmla="*/ 14 w 403"/>
                  <a:gd name="T99" fmla="*/ 6 h 1853"/>
                  <a:gd name="T100" fmla="*/ 0 w 403"/>
                  <a:gd name="T101" fmla="*/ 0 h 185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3"/>
                  <a:gd name="T154" fmla="*/ 0 h 1853"/>
                  <a:gd name="T155" fmla="*/ 403 w 403"/>
                  <a:gd name="T156" fmla="*/ 1853 h 185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3" h="1853">
                    <a:moveTo>
                      <a:pt x="368" y="1853"/>
                    </a:moveTo>
                    <a:lnTo>
                      <a:pt x="389" y="1744"/>
                    </a:lnTo>
                    <a:lnTo>
                      <a:pt x="389" y="1724"/>
                    </a:lnTo>
                    <a:lnTo>
                      <a:pt x="396" y="1712"/>
                    </a:lnTo>
                    <a:lnTo>
                      <a:pt x="403" y="1628"/>
                    </a:lnTo>
                    <a:lnTo>
                      <a:pt x="403" y="1474"/>
                    </a:lnTo>
                    <a:lnTo>
                      <a:pt x="403" y="1455"/>
                    </a:lnTo>
                    <a:lnTo>
                      <a:pt x="403" y="1436"/>
                    </a:lnTo>
                    <a:lnTo>
                      <a:pt x="403" y="1417"/>
                    </a:lnTo>
                    <a:lnTo>
                      <a:pt x="403" y="1289"/>
                    </a:lnTo>
                    <a:lnTo>
                      <a:pt x="403" y="1154"/>
                    </a:lnTo>
                    <a:lnTo>
                      <a:pt x="403" y="1135"/>
                    </a:lnTo>
                    <a:lnTo>
                      <a:pt x="403" y="1122"/>
                    </a:lnTo>
                    <a:lnTo>
                      <a:pt x="403" y="1103"/>
                    </a:lnTo>
                    <a:lnTo>
                      <a:pt x="403" y="942"/>
                    </a:lnTo>
                    <a:lnTo>
                      <a:pt x="396" y="859"/>
                    </a:lnTo>
                    <a:lnTo>
                      <a:pt x="389" y="846"/>
                    </a:lnTo>
                    <a:lnTo>
                      <a:pt x="389" y="827"/>
                    </a:lnTo>
                    <a:lnTo>
                      <a:pt x="368" y="724"/>
                    </a:lnTo>
                    <a:lnTo>
                      <a:pt x="361" y="667"/>
                    </a:lnTo>
                    <a:lnTo>
                      <a:pt x="354" y="615"/>
                    </a:lnTo>
                    <a:lnTo>
                      <a:pt x="347" y="590"/>
                    </a:lnTo>
                    <a:lnTo>
                      <a:pt x="347" y="577"/>
                    </a:lnTo>
                    <a:lnTo>
                      <a:pt x="327" y="500"/>
                    </a:lnTo>
                    <a:lnTo>
                      <a:pt x="320" y="474"/>
                    </a:lnTo>
                    <a:lnTo>
                      <a:pt x="313" y="455"/>
                    </a:lnTo>
                    <a:lnTo>
                      <a:pt x="313" y="449"/>
                    </a:lnTo>
                    <a:lnTo>
                      <a:pt x="306" y="429"/>
                    </a:lnTo>
                    <a:lnTo>
                      <a:pt x="299" y="417"/>
                    </a:lnTo>
                    <a:lnTo>
                      <a:pt x="264" y="340"/>
                    </a:lnTo>
                    <a:lnTo>
                      <a:pt x="250" y="314"/>
                    </a:lnTo>
                    <a:lnTo>
                      <a:pt x="243" y="301"/>
                    </a:lnTo>
                    <a:lnTo>
                      <a:pt x="243" y="295"/>
                    </a:lnTo>
                    <a:lnTo>
                      <a:pt x="229" y="276"/>
                    </a:lnTo>
                    <a:lnTo>
                      <a:pt x="223" y="263"/>
                    </a:lnTo>
                    <a:lnTo>
                      <a:pt x="174" y="192"/>
                    </a:lnTo>
                    <a:lnTo>
                      <a:pt x="160" y="173"/>
                    </a:lnTo>
                    <a:lnTo>
                      <a:pt x="153" y="160"/>
                    </a:lnTo>
                    <a:lnTo>
                      <a:pt x="146" y="154"/>
                    </a:lnTo>
                    <a:lnTo>
                      <a:pt x="132" y="134"/>
                    </a:lnTo>
                    <a:lnTo>
                      <a:pt x="125" y="122"/>
                    </a:lnTo>
                    <a:lnTo>
                      <a:pt x="70" y="58"/>
                    </a:lnTo>
                    <a:lnTo>
                      <a:pt x="49" y="38"/>
                    </a:lnTo>
                    <a:lnTo>
                      <a:pt x="35" y="32"/>
                    </a:lnTo>
                    <a:lnTo>
                      <a:pt x="28" y="25"/>
                    </a:lnTo>
                    <a:lnTo>
                      <a:pt x="14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3" name="Freeform 132"/>
              <p:cNvSpPr>
                <a:spLocks/>
              </p:cNvSpPr>
              <p:nvPr/>
            </p:nvSpPr>
            <p:spPr bwMode="auto">
              <a:xfrm>
                <a:off x="2741" y="740"/>
                <a:ext cx="1894" cy="398"/>
              </a:xfrm>
              <a:custGeom>
                <a:avLst/>
                <a:gdLst>
                  <a:gd name="T0" fmla="*/ 1894 w 1894"/>
                  <a:gd name="T1" fmla="*/ 398 h 398"/>
                  <a:gd name="T2" fmla="*/ 1832 w 1894"/>
                  <a:gd name="T3" fmla="*/ 340 h 398"/>
                  <a:gd name="T4" fmla="*/ 1804 w 1894"/>
                  <a:gd name="T5" fmla="*/ 327 h 398"/>
                  <a:gd name="T6" fmla="*/ 1790 w 1894"/>
                  <a:gd name="T7" fmla="*/ 314 h 398"/>
                  <a:gd name="T8" fmla="*/ 1783 w 1894"/>
                  <a:gd name="T9" fmla="*/ 314 h 398"/>
                  <a:gd name="T10" fmla="*/ 1770 w 1894"/>
                  <a:gd name="T11" fmla="*/ 302 h 398"/>
                  <a:gd name="T12" fmla="*/ 1756 w 1894"/>
                  <a:gd name="T13" fmla="*/ 289 h 398"/>
                  <a:gd name="T14" fmla="*/ 1686 w 1894"/>
                  <a:gd name="T15" fmla="*/ 244 h 398"/>
                  <a:gd name="T16" fmla="*/ 1658 w 1894"/>
                  <a:gd name="T17" fmla="*/ 225 h 398"/>
                  <a:gd name="T18" fmla="*/ 1645 w 1894"/>
                  <a:gd name="T19" fmla="*/ 212 h 398"/>
                  <a:gd name="T20" fmla="*/ 1638 w 1894"/>
                  <a:gd name="T21" fmla="*/ 212 h 398"/>
                  <a:gd name="T22" fmla="*/ 1624 w 1894"/>
                  <a:gd name="T23" fmla="*/ 199 h 398"/>
                  <a:gd name="T24" fmla="*/ 1610 w 1894"/>
                  <a:gd name="T25" fmla="*/ 193 h 398"/>
                  <a:gd name="T26" fmla="*/ 1534 w 1894"/>
                  <a:gd name="T27" fmla="*/ 148 h 398"/>
                  <a:gd name="T28" fmla="*/ 1506 w 1894"/>
                  <a:gd name="T29" fmla="*/ 135 h 398"/>
                  <a:gd name="T30" fmla="*/ 1492 w 1894"/>
                  <a:gd name="T31" fmla="*/ 129 h 398"/>
                  <a:gd name="T32" fmla="*/ 1485 w 1894"/>
                  <a:gd name="T33" fmla="*/ 122 h 398"/>
                  <a:gd name="T34" fmla="*/ 1464 w 1894"/>
                  <a:gd name="T35" fmla="*/ 116 h 398"/>
                  <a:gd name="T36" fmla="*/ 1450 w 1894"/>
                  <a:gd name="T37" fmla="*/ 103 h 398"/>
                  <a:gd name="T38" fmla="*/ 1367 w 1894"/>
                  <a:gd name="T39" fmla="*/ 71 h 398"/>
                  <a:gd name="T40" fmla="*/ 1339 w 1894"/>
                  <a:gd name="T41" fmla="*/ 64 h 398"/>
                  <a:gd name="T42" fmla="*/ 1325 w 1894"/>
                  <a:gd name="T43" fmla="*/ 58 h 398"/>
                  <a:gd name="T44" fmla="*/ 1318 w 1894"/>
                  <a:gd name="T45" fmla="*/ 58 h 398"/>
                  <a:gd name="T46" fmla="*/ 1298 w 1894"/>
                  <a:gd name="T47" fmla="*/ 52 h 398"/>
                  <a:gd name="T48" fmla="*/ 1284 w 1894"/>
                  <a:gd name="T49" fmla="*/ 45 h 398"/>
                  <a:gd name="T50" fmla="*/ 1193 w 1894"/>
                  <a:gd name="T51" fmla="*/ 26 h 398"/>
                  <a:gd name="T52" fmla="*/ 1166 w 1894"/>
                  <a:gd name="T53" fmla="*/ 20 h 398"/>
                  <a:gd name="T54" fmla="*/ 1152 w 1894"/>
                  <a:gd name="T55" fmla="*/ 20 h 398"/>
                  <a:gd name="T56" fmla="*/ 1145 w 1894"/>
                  <a:gd name="T57" fmla="*/ 13 h 398"/>
                  <a:gd name="T58" fmla="*/ 1124 w 1894"/>
                  <a:gd name="T59" fmla="*/ 13 h 398"/>
                  <a:gd name="T60" fmla="*/ 1103 w 1894"/>
                  <a:gd name="T61" fmla="*/ 7 h 398"/>
                  <a:gd name="T62" fmla="*/ 1020 w 1894"/>
                  <a:gd name="T63" fmla="*/ 0 h 398"/>
                  <a:gd name="T64" fmla="*/ 999 w 1894"/>
                  <a:gd name="T65" fmla="*/ 0 h 398"/>
                  <a:gd name="T66" fmla="*/ 999 w 1894"/>
                  <a:gd name="T67" fmla="*/ 0 h 398"/>
                  <a:gd name="T68" fmla="*/ 971 w 1894"/>
                  <a:gd name="T69" fmla="*/ 0 h 398"/>
                  <a:gd name="T70" fmla="*/ 971 w 1894"/>
                  <a:gd name="T71" fmla="*/ 0 h 398"/>
                  <a:gd name="T72" fmla="*/ 958 w 1894"/>
                  <a:gd name="T73" fmla="*/ 0 h 398"/>
                  <a:gd name="T74" fmla="*/ 937 w 1894"/>
                  <a:gd name="T75" fmla="*/ 0 h 398"/>
                  <a:gd name="T76" fmla="*/ 722 w 1894"/>
                  <a:gd name="T77" fmla="*/ 0 h 398"/>
                  <a:gd name="T78" fmla="*/ 701 w 1894"/>
                  <a:gd name="T79" fmla="*/ 0 h 398"/>
                  <a:gd name="T80" fmla="*/ 486 w 1894"/>
                  <a:gd name="T81" fmla="*/ 0 h 398"/>
                  <a:gd name="T82" fmla="*/ 465 w 1894"/>
                  <a:gd name="T83" fmla="*/ 0 h 398"/>
                  <a:gd name="T84" fmla="*/ 451 w 1894"/>
                  <a:gd name="T85" fmla="*/ 0 h 398"/>
                  <a:gd name="T86" fmla="*/ 451 w 1894"/>
                  <a:gd name="T87" fmla="*/ 0 h 398"/>
                  <a:gd name="T88" fmla="*/ 375 w 1894"/>
                  <a:gd name="T89" fmla="*/ 7 h 398"/>
                  <a:gd name="T90" fmla="*/ 229 w 1894"/>
                  <a:gd name="T91" fmla="*/ 26 h 398"/>
                  <a:gd name="T92" fmla="*/ 118 w 1894"/>
                  <a:gd name="T93" fmla="*/ 45 h 398"/>
                  <a:gd name="T94" fmla="*/ 97 w 1894"/>
                  <a:gd name="T95" fmla="*/ 45 h 398"/>
                  <a:gd name="T96" fmla="*/ 76 w 1894"/>
                  <a:gd name="T97" fmla="*/ 45 h 398"/>
                  <a:gd name="T98" fmla="*/ 0 w 1894"/>
                  <a:gd name="T99" fmla="*/ 52 h 398"/>
                  <a:gd name="T100" fmla="*/ 0 w 1894"/>
                  <a:gd name="T101" fmla="*/ 52 h 3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94"/>
                  <a:gd name="T154" fmla="*/ 0 h 398"/>
                  <a:gd name="T155" fmla="*/ 1894 w 1894"/>
                  <a:gd name="T156" fmla="*/ 398 h 3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94" h="398">
                    <a:moveTo>
                      <a:pt x="1894" y="398"/>
                    </a:moveTo>
                    <a:lnTo>
                      <a:pt x="1832" y="340"/>
                    </a:lnTo>
                    <a:lnTo>
                      <a:pt x="1804" y="327"/>
                    </a:lnTo>
                    <a:lnTo>
                      <a:pt x="1790" y="314"/>
                    </a:lnTo>
                    <a:lnTo>
                      <a:pt x="1783" y="314"/>
                    </a:lnTo>
                    <a:lnTo>
                      <a:pt x="1770" y="302"/>
                    </a:lnTo>
                    <a:lnTo>
                      <a:pt x="1756" y="289"/>
                    </a:lnTo>
                    <a:lnTo>
                      <a:pt x="1686" y="244"/>
                    </a:lnTo>
                    <a:lnTo>
                      <a:pt x="1658" y="225"/>
                    </a:lnTo>
                    <a:lnTo>
                      <a:pt x="1645" y="212"/>
                    </a:lnTo>
                    <a:lnTo>
                      <a:pt x="1638" y="212"/>
                    </a:lnTo>
                    <a:lnTo>
                      <a:pt x="1624" y="199"/>
                    </a:lnTo>
                    <a:lnTo>
                      <a:pt x="1610" y="193"/>
                    </a:lnTo>
                    <a:lnTo>
                      <a:pt x="1534" y="148"/>
                    </a:lnTo>
                    <a:lnTo>
                      <a:pt x="1506" y="135"/>
                    </a:lnTo>
                    <a:lnTo>
                      <a:pt x="1492" y="129"/>
                    </a:lnTo>
                    <a:lnTo>
                      <a:pt x="1485" y="122"/>
                    </a:lnTo>
                    <a:lnTo>
                      <a:pt x="1464" y="116"/>
                    </a:lnTo>
                    <a:lnTo>
                      <a:pt x="1450" y="103"/>
                    </a:lnTo>
                    <a:lnTo>
                      <a:pt x="1367" y="71"/>
                    </a:lnTo>
                    <a:lnTo>
                      <a:pt x="1339" y="64"/>
                    </a:lnTo>
                    <a:lnTo>
                      <a:pt x="1325" y="58"/>
                    </a:lnTo>
                    <a:lnTo>
                      <a:pt x="1318" y="58"/>
                    </a:lnTo>
                    <a:lnTo>
                      <a:pt x="1298" y="52"/>
                    </a:lnTo>
                    <a:lnTo>
                      <a:pt x="1284" y="45"/>
                    </a:lnTo>
                    <a:lnTo>
                      <a:pt x="1193" y="26"/>
                    </a:lnTo>
                    <a:lnTo>
                      <a:pt x="1166" y="20"/>
                    </a:lnTo>
                    <a:lnTo>
                      <a:pt x="1152" y="20"/>
                    </a:lnTo>
                    <a:lnTo>
                      <a:pt x="1145" y="13"/>
                    </a:lnTo>
                    <a:lnTo>
                      <a:pt x="1124" y="13"/>
                    </a:lnTo>
                    <a:lnTo>
                      <a:pt x="1103" y="7"/>
                    </a:lnTo>
                    <a:lnTo>
                      <a:pt x="1020" y="0"/>
                    </a:lnTo>
                    <a:lnTo>
                      <a:pt x="999" y="0"/>
                    </a:lnTo>
                    <a:lnTo>
                      <a:pt x="971" y="0"/>
                    </a:lnTo>
                    <a:lnTo>
                      <a:pt x="958" y="0"/>
                    </a:lnTo>
                    <a:lnTo>
                      <a:pt x="937" y="0"/>
                    </a:lnTo>
                    <a:lnTo>
                      <a:pt x="722" y="0"/>
                    </a:lnTo>
                    <a:lnTo>
                      <a:pt x="701" y="0"/>
                    </a:lnTo>
                    <a:lnTo>
                      <a:pt x="486" y="0"/>
                    </a:lnTo>
                    <a:lnTo>
                      <a:pt x="465" y="0"/>
                    </a:lnTo>
                    <a:lnTo>
                      <a:pt x="451" y="0"/>
                    </a:lnTo>
                    <a:lnTo>
                      <a:pt x="375" y="7"/>
                    </a:lnTo>
                    <a:lnTo>
                      <a:pt x="229" y="26"/>
                    </a:lnTo>
                    <a:lnTo>
                      <a:pt x="118" y="45"/>
                    </a:lnTo>
                    <a:lnTo>
                      <a:pt x="97" y="45"/>
                    </a:lnTo>
                    <a:lnTo>
                      <a:pt x="76" y="45"/>
                    </a:lnTo>
                    <a:lnTo>
                      <a:pt x="0" y="5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4" name="Freeform 133"/>
              <p:cNvSpPr>
                <a:spLocks/>
              </p:cNvSpPr>
              <p:nvPr/>
            </p:nvSpPr>
            <p:spPr bwMode="auto">
              <a:xfrm>
                <a:off x="1152" y="792"/>
                <a:ext cx="1589" cy="532"/>
              </a:xfrm>
              <a:custGeom>
                <a:avLst/>
                <a:gdLst>
                  <a:gd name="T0" fmla="*/ 1589 w 1589"/>
                  <a:gd name="T1" fmla="*/ 0 h 532"/>
                  <a:gd name="T2" fmla="*/ 1526 w 1589"/>
                  <a:gd name="T3" fmla="*/ 0 h 532"/>
                  <a:gd name="T4" fmla="*/ 1506 w 1589"/>
                  <a:gd name="T5" fmla="*/ 0 h 532"/>
                  <a:gd name="T6" fmla="*/ 1290 w 1589"/>
                  <a:gd name="T7" fmla="*/ 0 h 532"/>
                  <a:gd name="T8" fmla="*/ 1270 w 1589"/>
                  <a:gd name="T9" fmla="*/ 0 h 532"/>
                  <a:gd name="T10" fmla="*/ 1054 w 1589"/>
                  <a:gd name="T11" fmla="*/ 0 h 532"/>
                  <a:gd name="T12" fmla="*/ 1034 w 1589"/>
                  <a:gd name="T13" fmla="*/ 0 h 532"/>
                  <a:gd name="T14" fmla="*/ 1020 w 1589"/>
                  <a:gd name="T15" fmla="*/ 0 h 532"/>
                  <a:gd name="T16" fmla="*/ 1020 w 1589"/>
                  <a:gd name="T17" fmla="*/ 0 h 532"/>
                  <a:gd name="T18" fmla="*/ 992 w 1589"/>
                  <a:gd name="T19" fmla="*/ 0 h 532"/>
                  <a:gd name="T20" fmla="*/ 992 w 1589"/>
                  <a:gd name="T21" fmla="*/ 0 h 532"/>
                  <a:gd name="T22" fmla="*/ 978 w 1589"/>
                  <a:gd name="T23" fmla="*/ 0 h 532"/>
                  <a:gd name="T24" fmla="*/ 895 w 1589"/>
                  <a:gd name="T25" fmla="*/ 12 h 532"/>
                  <a:gd name="T26" fmla="*/ 881 w 1589"/>
                  <a:gd name="T27" fmla="*/ 12 h 532"/>
                  <a:gd name="T28" fmla="*/ 860 w 1589"/>
                  <a:gd name="T29" fmla="*/ 19 h 532"/>
                  <a:gd name="T30" fmla="*/ 853 w 1589"/>
                  <a:gd name="T31" fmla="*/ 19 h 532"/>
                  <a:gd name="T32" fmla="*/ 832 w 1589"/>
                  <a:gd name="T33" fmla="*/ 19 h 532"/>
                  <a:gd name="T34" fmla="*/ 805 w 1589"/>
                  <a:gd name="T35" fmla="*/ 25 h 532"/>
                  <a:gd name="T36" fmla="*/ 728 w 1589"/>
                  <a:gd name="T37" fmla="*/ 45 h 532"/>
                  <a:gd name="T38" fmla="*/ 714 w 1589"/>
                  <a:gd name="T39" fmla="*/ 51 h 532"/>
                  <a:gd name="T40" fmla="*/ 694 w 1589"/>
                  <a:gd name="T41" fmla="*/ 57 h 532"/>
                  <a:gd name="T42" fmla="*/ 687 w 1589"/>
                  <a:gd name="T43" fmla="*/ 57 h 532"/>
                  <a:gd name="T44" fmla="*/ 673 w 1589"/>
                  <a:gd name="T45" fmla="*/ 64 h 532"/>
                  <a:gd name="T46" fmla="*/ 638 w 1589"/>
                  <a:gd name="T47" fmla="*/ 70 h 532"/>
                  <a:gd name="T48" fmla="*/ 569 w 1589"/>
                  <a:gd name="T49" fmla="*/ 102 h 532"/>
                  <a:gd name="T50" fmla="*/ 555 w 1589"/>
                  <a:gd name="T51" fmla="*/ 109 h 532"/>
                  <a:gd name="T52" fmla="*/ 534 w 1589"/>
                  <a:gd name="T53" fmla="*/ 115 h 532"/>
                  <a:gd name="T54" fmla="*/ 527 w 1589"/>
                  <a:gd name="T55" fmla="*/ 121 h 532"/>
                  <a:gd name="T56" fmla="*/ 513 w 1589"/>
                  <a:gd name="T57" fmla="*/ 128 h 532"/>
                  <a:gd name="T58" fmla="*/ 485 w 1589"/>
                  <a:gd name="T59" fmla="*/ 141 h 532"/>
                  <a:gd name="T60" fmla="*/ 416 w 1589"/>
                  <a:gd name="T61" fmla="*/ 179 h 532"/>
                  <a:gd name="T62" fmla="*/ 402 w 1589"/>
                  <a:gd name="T63" fmla="*/ 192 h 532"/>
                  <a:gd name="T64" fmla="*/ 388 w 1589"/>
                  <a:gd name="T65" fmla="*/ 205 h 532"/>
                  <a:gd name="T66" fmla="*/ 381 w 1589"/>
                  <a:gd name="T67" fmla="*/ 205 h 532"/>
                  <a:gd name="T68" fmla="*/ 367 w 1589"/>
                  <a:gd name="T69" fmla="*/ 218 h 532"/>
                  <a:gd name="T70" fmla="*/ 340 w 1589"/>
                  <a:gd name="T71" fmla="*/ 230 h 532"/>
                  <a:gd name="T72" fmla="*/ 270 w 1589"/>
                  <a:gd name="T73" fmla="*/ 282 h 532"/>
                  <a:gd name="T74" fmla="*/ 256 w 1589"/>
                  <a:gd name="T75" fmla="*/ 288 h 532"/>
                  <a:gd name="T76" fmla="*/ 242 w 1589"/>
                  <a:gd name="T77" fmla="*/ 301 h 532"/>
                  <a:gd name="T78" fmla="*/ 236 w 1589"/>
                  <a:gd name="T79" fmla="*/ 307 h 532"/>
                  <a:gd name="T80" fmla="*/ 222 w 1589"/>
                  <a:gd name="T81" fmla="*/ 320 h 532"/>
                  <a:gd name="T82" fmla="*/ 194 w 1589"/>
                  <a:gd name="T83" fmla="*/ 333 h 532"/>
                  <a:gd name="T84" fmla="*/ 138 w 1589"/>
                  <a:gd name="T85" fmla="*/ 384 h 532"/>
                  <a:gd name="T86" fmla="*/ 124 w 1589"/>
                  <a:gd name="T87" fmla="*/ 391 h 532"/>
                  <a:gd name="T88" fmla="*/ 111 w 1589"/>
                  <a:gd name="T89" fmla="*/ 410 h 532"/>
                  <a:gd name="T90" fmla="*/ 104 w 1589"/>
                  <a:gd name="T91" fmla="*/ 416 h 532"/>
                  <a:gd name="T92" fmla="*/ 90 w 1589"/>
                  <a:gd name="T93" fmla="*/ 423 h 532"/>
                  <a:gd name="T94" fmla="*/ 69 w 1589"/>
                  <a:gd name="T95" fmla="*/ 442 h 532"/>
                  <a:gd name="T96" fmla="*/ 20 w 1589"/>
                  <a:gd name="T97" fmla="*/ 500 h 532"/>
                  <a:gd name="T98" fmla="*/ 13 w 1589"/>
                  <a:gd name="T99" fmla="*/ 513 h 532"/>
                  <a:gd name="T100" fmla="*/ 0 w 1589"/>
                  <a:gd name="T101" fmla="*/ 532 h 53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89"/>
                  <a:gd name="T154" fmla="*/ 0 h 532"/>
                  <a:gd name="T155" fmla="*/ 1589 w 1589"/>
                  <a:gd name="T156" fmla="*/ 532 h 53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89" h="532">
                    <a:moveTo>
                      <a:pt x="1589" y="0"/>
                    </a:moveTo>
                    <a:lnTo>
                      <a:pt x="1526" y="0"/>
                    </a:lnTo>
                    <a:lnTo>
                      <a:pt x="1506" y="0"/>
                    </a:lnTo>
                    <a:lnTo>
                      <a:pt x="1290" y="0"/>
                    </a:lnTo>
                    <a:lnTo>
                      <a:pt x="1270" y="0"/>
                    </a:lnTo>
                    <a:lnTo>
                      <a:pt x="1054" y="0"/>
                    </a:lnTo>
                    <a:lnTo>
                      <a:pt x="1034" y="0"/>
                    </a:lnTo>
                    <a:lnTo>
                      <a:pt x="1020" y="0"/>
                    </a:lnTo>
                    <a:lnTo>
                      <a:pt x="992" y="0"/>
                    </a:lnTo>
                    <a:lnTo>
                      <a:pt x="978" y="0"/>
                    </a:lnTo>
                    <a:lnTo>
                      <a:pt x="895" y="12"/>
                    </a:lnTo>
                    <a:lnTo>
                      <a:pt x="881" y="12"/>
                    </a:lnTo>
                    <a:lnTo>
                      <a:pt x="860" y="19"/>
                    </a:lnTo>
                    <a:lnTo>
                      <a:pt x="853" y="19"/>
                    </a:lnTo>
                    <a:lnTo>
                      <a:pt x="832" y="19"/>
                    </a:lnTo>
                    <a:lnTo>
                      <a:pt x="805" y="25"/>
                    </a:lnTo>
                    <a:lnTo>
                      <a:pt x="728" y="45"/>
                    </a:lnTo>
                    <a:lnTo>
                      <a:pt x="714" y="51"/>
                    </a:lnTo>
                    <a:lnTo>
                      <a:pt x="694" y="57"/>
                    </a:lnTo>
                    <a:lnTo>
                      <a:pt x="687" y="57"/>
                    </a:lnTo>
                    <a:lnTo>
                      <a:pt x="673" y="64"/>
                    </a:lnTo>
                    <a:lnTo>
                      <a:pt x="638" y="70"/>
                    </a:lnTo>
                    <a:lnTo>
                      <a:pt x="569" y="102"/>
                    </a:lnTo>
                    <a:lnTo>
                      <a:pt x="555" y="109"/>
                    </a:lnTo>
                    <a:lnTo>
                      <a:pt x="534" y="115"/>
                    </a:lnTo>
                    <a:lnTo>
                      <a:pt x="527" y="121"/>
                    </a:lnTo>
                    <a:lnTo>
                      <a:pt x="513" y="128"/>
                    </a:lnTo>
                    <a:lnTo>
                      <a:pt x="485" y="141"/>
                    </a:lnTo>
                    <a:lnTo>
                      <a:pt x="416" y="179"/>
                    </a:lnTo>
                    <a:lnTo>
                      <a:pt x="402" y="192"/>
                    </a:lnTo>
                    <a:lnTo>
                      <a:pt x="388" y="205"/>
                    </a:lnTo>
                    <a:lnTo>
                      <a:pt x="381" y="205"/>
                    </a:lnTo>
                    <a:lnTo>
                      <a:pt x="367" y="218"/>
                    </a:lnTo>
                    <a:lnTo>
                      <a:pt x="340" y="230"/>
                    </a:lnTo>
                    <a:lnTo>
                      <a:pt x="270" y="282"/>
                    </a:lnTo>
                    <a:lnTo>
                      <a:pt x="256" y="288"/>
                    </a:lnTo>
                    <a:lnTo>
                      <a:pt x="242" y="301"/>
                    </a:lnTo>
                    <a:lnTo>
                      <a:pt x="236" y="307"/>
                    </a:lnTo>
                    <a:lnTo>
                      <a:pt x="222" y="320"/>
                    </a:lnTo>
                    <a:lnTo>
                      <a:pt x="194" y="333"/>
                    </a:lnTo>
                    <a:lnTo>
                      <a:pt x="138" y="384"/>
                    </a:lnTo>
                    <a:lnTo>
                      <a:pt x="124" y="391"/>
                    </a:lnTo>
                    <a:lnTo>
                      <a:pt x="111" y="410"/>
                    </a:lnTo>
                    <a:lnTo>
                      <a:pt x="104" y="416"/>
                    </a:lnTo>
                    <a:lnTo>
                      <a:pt x="90" y="423"/>
                    </a:lnTo>
                    <a:lnTo>
                      <a:pt x="69" y="442"/>
                    </a:lnTo>
                    <a:lnTo>
                      <a:pt x="20" y="500"/>
                    </a:lnTo>
                    <a:lnTo>
                      <a:pt x="13" y="513"/>
                    </a:lnTo>
                    <a:lnTo>
                      <a:pt x="0" y="53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5" name="Freeform 134"/>
              <p:cNvSpPr>
                <a:spLocks/>
              </p:cNvSpPr>
              <p:nvPr/>
            </p:nvSpPr>
            <p:spPr bwMode="auto">
              <a:xfrm>
                <a:off x="909" y="1324"/>
                <a:ext cx="243" cy="1898"/>
              </a:xfrm>
              <a:custGeom>
                <a:avLst/>
                <a:gdLst>
                  <a:gd name="T0" fmla="*/ 243 w 243"/>
                  <a:gd name="T1" fmla="*/ 0 h 1898"/>
                  <a:gd name="T2" fmla="*/ 236 w 243"/>
                  <a:gd name="T3" fmla="*/ 6 h 1898"/>
                  <a:gd name="T4" fmla="*/ 229 w 243"/>
                  <a:gd name="T5" fmla="*/ 19 h 1898"/>
                  <a:gd name="T6" fmla="*/ 208 w 243"/>
                  <a:gd name="T7" fmla="*/ 38 h 1898"/>
                  <a:gd name="T8" fmla="*/ 166 w 243"/>
                  <a:gd name="T9" fmla="*/ 102 h 1898"/>
                  <a:gd name="T10" fmla="*/ 159 w 243"/>
                  <a:gd name="T11" fmla="*/ 115 h 1898"/>
                  <a:gd name="T12" fmla="*/ 152 w 243"/>
                  <a:gd name="T13" fmla="*/ 134 h 1898"/>
                  <a:gd name="T14" fmla="*/ 145 w 243"/>
                  <a:gd name="T15" fmla="*/ 141 h 1898"/>
                  <a:gd name="T16" fmla="*/ 138 w 243"/>
                  <a:gd name="T17" fmla="*/ 154 h 1898"/>
                  <a:gd name="T18" fmla="*/ 125 w 243"/>
                  <a:gd name="T19" fmla="*/ 179 h 1898"/>
                  <a:gd name="T20" fmla="*/ 97 w 243"/>
                  <a:gd name="T21" fmla="*/ 243 h 1898"/>
                  <a:gd name="T22" fmla="*/ 90 w 243"/>
                  <a:gd name="T23" fmla="*/ 263 h 1898"/>
                  <a:gd name="T24" fmla="*/ 83 w 243"/>
                  <a:gd name="T25" fmla="*/ 282 h 1898"/>
                  <a:gd name="T26" fmla="*/ 83 w 243"/>
                  <a:gd name="T27" fmla="*/ 288 h 1898"/>
                  <a:gd name="T28" fmla="*/ 76 w 243"/>
                  <a:gd name="T29" fmla="*/ 301 h 1898"/>
                  <a:gd name="T30" fmla="*/ 69 w 243"/>
                  <a:gd name="T31" fmla="*/ 327 h 1898"/>
                  <a:gd name="T32" fmla="*/ 48 w 243"/>
                  <a:gd name="T33" fmla="*/ 397 h 1898"/>
                  <a:gd name="T34" fmla="*/ 48 w 243"/>
                  <a:gd name="T35" fmla="*/ 417 h 1898"/>
                  <a:gd name="T36" fmla="*/ 48 w 243"/>
                  <a:gd name="T37" fmla="*/ 436 h 1898"/>
                  <a:gd name="T38" fmla="*/ 34 w 243"/>
                  <a:gd name="T39" fmla="*/ 487 h 1898"/>
                  <a:gd name="T40" fmla="*/ 34 w 243"/>
                  <a:gd name="T41" fmla="*/ 487 h 1898"/>
                  <a:gd name="T42" fmla="*/ 27 w 243"/>
                  <a:gd name="T43" fmla="*/ 545 h 1898"/>
                  <a:gd name="T44" fmla="*/ 27 w 243"/>
                  <a:gd name="T45" fmla="*/ 545 h 1898"/>
                  <a:gd name="T46" fmla="*/ 7 w 243"/>
                  <a:gd name="T47" fmla="*/ 647 h 1898"/>
                  <a:gd name="T48" fmla="*/ 7 w 243"/>
                  <a:gd name="T49" fmla="*/ 667 h 1898"/>
                  <a:gd name="T50" fmla="*/ 0 w 243"/>
                  <a:gd name="T51" fmla="*/ 686 h 1898"/>
                  <a:gd name="T52" fmla="*/ 0 w 243"/>
                  <a:gd name="T53" fmla="*/ 756 h 1898"/>
                  <a:gd name="T54" fmla="*/ 0 w 243"/>
                  <a:gd name="T55" fmla="*/ 917 h 1898"/>
                  <a:gd name="T56" fmla="*/ 0 w 243"/>
                  <a:gd name="T57" fmla="*/ 936 h 1898"/>
                  <a:gd name="T58" fmla="*/ 0 w 243"/>
                  <a:gd name="T59" fmla="*/ 949 h 1898"/>
                  <a:gd name="T60" fmla="*/ 0 w 243"/>
                  <a:gd name="T61" fmla="*/ 968 h 1898"/>
                  <a:gd name="T62" fmla="*/ 0 w 243"/>
                  <a:gd name="T63" fmla="*/ 1103 h 1898"/>
                  <a:gd name="T64" fmla="*/ 0 w 243"/>
                  <a:gd name="T65" fmla="*/ 1103 h 1898"/>
                  <a:gd name="T66" fmla="*/ 0 w 243"/>
                  <a:gd name="T67" fmla="*/ 1103 h 1898"/>
                  <a:gd name="T68" fmla="*/ 0 w 243"/>
                  <a:gd name="T69" fmla="*/ 1231 h 1898"/>
                  <a:gd name="T70" fmla="*/ 0 w 243"/>
                  <a:gd name="T71" fmla="*/ 1250 h 1898"/>
                  <a:gd name="T72" fmla="*/ 0 w 243"/>
                  <a:gd name="T73" fmla="*/ 1269 h 1898"/>
                  <a:gd name="T74" fmla="*/ 0 w 243"/>
                  <a:gd name="T75" fmla="*/ 1288 h 1898"/>
                  <a:gd name="T76" fmla="*/ 0 w 243"/>
                  <a:gd name="T77" fmla="*/ 1442 h 1898"/>
                  <a:gd name="T78" fmla="*/ 0 w 243"/>
                  <a:gd name="T79" fmla="*/ 1519 h 1898"/>
                  <a:gd name="T80" fmla="*/ 7 w 243"/>
                  <a:gd name="T81" fmla="*/ 1532 h 1898"/>
                  <a:gd name="T82" fmla="*/ 7 w 243"/>
                  <a:gd name="T83" fmla="*/ 1551 h 1898"/>
                  <a:gd name="T84" fmla="*/ 27 w 243"/>
                  <a:gd name="T85" fmla="*/ 1654 h 1898"/>
                  <a:gd name="T86" fmla="*/ 27 w 243"/>
                  <a:gd name="T87" fmla="*/ 1654 h 1898"/>
                  <a:gd name="T88" fmla="*/ 34 w 243"/>
                  <a:gd name="T89" fmla="*/ 1712 h 1898"/>
                  <a:gd name="T90" fmla="*/ 34 w 243"/>
                  <a:gd name="T91" fmla="*/ 1712 h 1898"/>
                  <a:gd name="T92" fmla="*/ 48 w 243"/>
                  <a:gd name="T93" fmla="*/ 1769 h 1898"/>
                  <a:gd name="T94" fmla="*/ 48 w 243"/>
                  <a:gd name="T95" fmla="*/ 1789 h 1898"/>
                  <a:gd name="T96" fmla="*/ 48 w 243"/>
                  <a:gd name="T97" fmla="*/ 1801 h 1898"/>
                  <a:gd name="T98" fmla="*/ 69 w 243"/>
                  <a:gd name="T99" fmla="*/ 1872 h 1898"/>
                  <a:gd name="T100" fmla="*/ 76 w 243"/>
                  <a:gd name="T101" fmla="*/ 1898 h 18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3"/>
                  <a:gd name="T154" fmla="*/ 0 h 1898"/>
                  <a:gd name="T155" fmla="*/ 243 w 243"/>
                  <a:gd name="T156" fmla="*/ 1898 h 18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3" h="1898">
                    <a:moveTo>
                      <a:pt x="243" y="0"/>
                    </a:moveTo>
                    <a:lnTo>
                      <a:pt x="236" y="6"/>
                    </a:lnTo>
                    <a:lnTo>
                      <a:pt x="229" y="19"/>
                    </a:lnTo>
                    <a:lnTo>
                      <a:pt x="208" y="38"/>
                    </a:lnTo>
                    <a:lnTo>
                      <a:pt x="166" y="102"/>
                    </a:lnTo>
                    <a:lnTo>
                      <a:pt x="159" y="115"/>
                    </a:lnTo>
                    <a:lnTo>
                      <a:pt x="152" y="134"/>
                    </a:lnTo>
                    <a:lnTo>
                      <a:pt x="145" y="141"/>
                    </a:lnTo>
                    <a:lnTo>
                      <a:pt x="138" y="154"/>
                    </a:lnTo>
                    <a:lnTo>
                      <a:pt x="125" y="179"/>
                    </a:lnTo>
                    <a:lnTo>
                      <a:pt x="97" y="243"/>
                    </a:lnTo>
                    <a:lnTo>
                      <a:pt x="90" y="263"/>
                    </a:lnTo>
                    <a:lnTo>
                      <a:pt x="83" y="282"/>
                    </a:lnTo>
                    <a:lnTo>
                      <a:pt x="83" y="288"/>
                    </a:lnTo>
                    <a:lnTo>
                      <a:pt x="76" y="301"/>
                    </a:lnTo>
                    <a:lnTo>
                      <a:pt x="69" y="327"/>
                    </a:lnTo>
                    <a:lnTo>
                      <a:pt x="48" y="397"/>
                    </a:lnTo>
                    <a:lnTo>
                      <a:pt x="48" y="417"/>
                    </a:lnTo>
                    <a:lnTo>
                      <a:pt x="48" y="436"/>
                    </a:lnTo>
                    <a:lnTo>
                      <a:pt x="34" y="487"/>
                    </a:lnTo>
                    <a:lnTo>
                      <a:pt x="27" y="545"/>
                    </a:lnTo>
                    <a:lnTo>
                      <a:pt x="7" y="647"/>
                    </a:lnTo>
                    <a:lnTo>
                      <a:pt x="7" y="667"/>
                    </a:lnTo>
                    <a:lnTo>
                      <a:pt x="0" y="686"/>
                    </a:lnTo>
                    <a:lnTo>
                      <a:pt x="0" y="756"/>
                    </a:lnTo>
                    <a:lnTo>
                      <a:pt x="0" y="917"/>
                    </a:lnTo>
                    <a:lnTo>
                      <a:pt x="0" y="936"/>
                    </a:lnTo>
                    <a:lnTo>
                      <a:pt x="0" y="949"/>
                    </a:lnTo>
                    <a:lnTo>
                      <a:pt x="0" y="968"/>
                    </a:lnTo>
                    <a:lnTo>
                      <a:pt x="0" y="1103"/>
                    </a:lnTo>
                    <a:lnTo>
                      <a:pt x="0" y="1231"/>
                    </a:lnTo>
                    <a:lnTo>
                      <a:pt x="0" y="1250"/>
                    </a:lnTo>
                    <a:lnTo>
                      <a:pt x="0" y="1269"/>
                    </a:lnTo>
                    <a:lnTo>
                      <a:pt x="0" y="1288"/>
                    </a:lnTo>
                    <a:lnTo>
                      <a:pt x="0" y="1442"/>
                    </a:lnTo>
                    <a:lnTo>
                      <a:pt x="0" y="1519"/>
                    </a:lnTo>
                    <a:lnTo>
                      <a:pt x="7" y="1532"/>
                    </a:lnTo>
                    <a:lnTo>
                      <a:pt x="7" y="1551"/>
                    </a:lnTo>
                    <a:lnTo>
                      <a:pt x="27" y="1654"/>
                    </a:lnTo>
                    <a:lnTo>
                      <a:pt x="34" y="1712"/>
                    </a:lnTo>
                    <a:lnTo>
                      <a:pt x="48" y="1769"/>
                    </a:lnTo>
                    <a:lnTo>
                      <a:pt x="48" y="1789"/>
                    </a:lnTo>
                    <a:lnTo>
                      <a:pt x="48" y="1801"/>
                    </a:lnTo>
                    <a:lnTo>
                      <a:pt x="69" y="1872"/>
                    </a:lnTo>
                    <a:lnTo>
                      <a:pt x="76" y="1898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6" name="Freeform 135"/>
              <p:cNvSpPr>
                <a:spLocks/>
              </p:cNvSpPr>
              <p:nvPr/>
            </p:nvSpPr>
            <p:spPr bwMode="auto">
              <a:xfrm>
                <a:off x="985" y="3222"/>
                <a:ext cx="1027" cy="820"/>
              </a:xfrm>
              <a:custGeom>
                <a:avLst/>
                <a:gdLst>
                  <a:gd name="T0" fmla="*/ 0 w 1027"/>
                  <a:gd name="T1" fmla="*/ 0 h 820"/>
                  <a:gd name="T2" fmla="*/ 7 w 1027"/>
                  <a:gd name="T3" fmla="*/ 12 h 820"/>
                  <a:gd name="T4" fmla="*/ 7 w 1027"/>
                  <a:gd name="T5" fmla="*/ 25 h 820"/>
                  <a:gd name="T6" fmla="*/ 14 w 1027"/>
                  <a:gd name="T7" fmla="*/ 44 h 820"/>
                  <a:gd name="T8" fmla="*/ 21 w 1027"/>
                  <a:gd name="T9" fmla="*/ 57 h 820"/>
                  <a:gd name="T10" fmla="*/ 49 w 1027"/>
                  <a:gd name="T11" fmla="*/ 128 h 820"/>
                  <a:gd name="T12" fmla="*/ 62 w 1027"/>
                  <a:gd name="T13" fmla="*/ 147 h 820"/>
                  <a:gd name="T14" fmla="*/ 69 w 1027"/>
                  <a:gd name="T15" fmla="*/ 160 h 820"/>
                  <a:gd name="T16" fmla="*/ 76 w 1027"/>
                  <a:gd name="T17" fmla="*/ 173 h 820"/>
                  <a:gd name="T18" fmla="*/ 83 w 1027"/>
                  <a:gd name="T19" fmla="*/ 185 h 820"/>
                  <a:gd name="T20" fmla="*/ 90 w 1027"/>
                  <a:gd name="T21" fmla="*/ 205 h 820"/>
                  <a:gd name="T22" fmla="*/ 132 w 1027"/>
                  <a:gd name="T23" fmla="*/ 262 h 820"/>
                  <a:gd name="T24" fmla="*/ 153 w 1027"/>
                  <a:gd name="T25" fmla="*/ 288 h 820"/>
                  <a:gd name="T26" fmla="*/ 160 w 1027"/>
                  <a:gd name="T27" fmla="*/ 301 h 820"/>
                  <a:gd name="T28" fmla="*/ 167 w 1027"/>
                  <a:gd name="T29" fmla="*/ 307 h 820"/>
                  <a:gd name="T30" fmla="*/ 180 w 1027"/>
                  <a:gd name="T31" fmla="*/ 320 h 820"/>
                  <a:gd name="T32" fmla="*/ 187 w 1027"/>
                  <a:gd name="T33" fmla="*/ 333 h 820"/>
                  <a:gd name="T34" fmla="*/ 236 w 1027"/>
                  <a:gd name="T35" fmla="*/ 391 h 820"/>
                  <a:gd name="T36" fmla="*/ 257 w 1027"/>
                  <a:gd name="T37" fmla="*/ 410 h 820"/>
                  <a:gd name="T38" fmla="*/ 271 w 1027"/>
                  <a:gd name="T39" fmla="*/ 423 h 820"/>
                  <a:gd name="T40" fmla="*/ 278 w 1027"/>
                  <a:gd name="T41" fmla="*/ 429 h 820"/>
                  <a:gd name="T42" fmla="*/ 291 w 1027"/>
                  <a:gd name="T43" fmla="*/ 442 h 820"/>
                  <a:gd name="T44" fmla="*/ 305 w 1027"/>
                  <a:gd name="T45" fmla="*/ 455 h 820"/>
                  <a:gd name="T46" fmla="*/ 361 w 1027"/>
                  <a:gd name="T47" fmla="*/ 500 h 820"/>
                  <a:gd name="T48" fmla="*/ 389 w 1027"/>
                  <a:gd name="T49" fmla="*/ 519 h 820"/>
                  <a:gd name="T50" fmla="*/ 403 w 1027"/>
                  <a:gd name="T51" fmla="*/ 525 h 820"/>
                  <a:gd name="T52" fmla="*/ 409 w 1027"/>
                  <a:gd name="T53" fmla="*/ 532 h 820"/>
                  <a:gd name="T54" fmla="*/ 423 w 1027"/>
                  <a:gd name="T55" fmla="*/ 544 h 820"/>
                  <a:gd name="T56" fmla="*/ 437 w 1027"/>
                  <a:gd name="T57" fmla="*/ 551 h 820"/>
                  <a:gd name="T58" fmla="*/ 507 w 1027"/>
                  <a:gd name="T59" fmla="*/ 602 h 820"/>
                  <a:gd name="T60" fmla="*/ 534 w 1027"/>
                  <a:gd name="T61" fmla="*/ 621 h 820"/>
                  <a:gd name="T62" fmla="*/ 548 w 1027"/>
                  <a:gd name="T63" fmla="*/ 628 h 820"/>
                  <a:gd name="T64" fmla="*/ 555 w 1027"/>
                  <a:gd name="T65" fmla="*/ 634 h 820"/>
                  <a:gd name="T66" fmla="*/ 569 w 1027"/>
                  <a:gd name="T67" fmla="*/ 647 h 820"/>
                  <a:gd name="T68" fmla="*/ 583 w 1027"/>
                  <a:gd name="T69" fmla="*/ 653 h 820"/>
                  <a:gd name="T70" fmla="*/ 652 w 1027"/>
                  <a:gd name="T71" fmla="*/ 692 h 820"/>
                  <a:gd name="T72" fmla="*/ 680 w 1027"/>
                  <a:gd name="T73" fmla="*/ 705 h 820"/>
                  <a:gd name="T74" fmla="*/ 694 w 1027"/>
                  <a:gd name="T75" fmla="*/ 711 h 820"/>
                  <a:gd name="T76" fmla="*/ 701 w 1027"/>
                  <a:gd name="T77" fmla="*/ 718 h 820"/>
                  <a:gd name="T78" fmla="*/ 722 w 1027"/>
                  <a:gd name="T79" fmla="*/ 724 h 820"/>
                  <a:gd name="T80" fmla="*/ 736 w 1027"/>
                  <a:gd name="T81" fmla="*/ 737 h 820"/>
                  <a:gd name="T82" fmla="*/ 805 w 1027"/>
                  <a:gd name="T83" fmla="*/ 762 h 820"/>
                  <a:gd name="T84" fmla="*/ 840 w 1027"/>
                  <a:gd name="T85" fmla="*/ 775 h 820"/>
                  <a:gd name="T86" fmla="*/ 854 w 1027"/>
                  <a:gd name="T87" fmla="*/ 775 h 820"/>
                  <a:gd name="T88" fmla="*/ 861 w 1027"/>
                  <a:gd name="T89" fmla="*/ 782 h 820"/>
                  <a:gd name="T90" fmla="*/ 881 w 1027"/>
                  <a:gd name="T91" fmla="*/ 788 h 820"/>
                  <a:gd name="T92" fmla="*/ 895 w 1027"/>
                  <a:gd name="T93" fmla="*/ 795 h 820"/>
                  <a:gd name="T94" fmla="*/ 972 w 1027"/>
                  <a:gd name="T95" fmla="*/ 807 h 820"/>
                  <a:gd name="T96" fmla="*/ 999 w 1027"/>
                  <a:gd name="T97" fmla="*/ 814 h 820"/>
                  <a:gd name="T98" fmla="*/ 1020 w 1027"/>
                  <a:gd name="T99" fmla="*/ 820 h 820"/>
                  <a:gd name="T100" fmla="*/ 1027 w 1027"/>
                  <a:gd name="T101" fmla="*/ 820 h 82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27"/>
                  <a:gd name="T154" fmla="*/ 0 h 820"/>
                  <a:gd name="T155" fmla="*/ 1027 w 1027"/>
                  <a:gd name="T156" fmla="*/ 820 h 82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27" h="820">
                    <a:moveTo>
                      <a:pt x="0" y="0"/>
                    </a:moveTo>
                    <a:lnTo>
                      <a:pt x="7" y="12"/>
                    </a:lnTo>
                    <a:lnTo>
                      <a:pt x="7" y="25"/>
                    </a:lnTo>
                    <a:lnTo>
                      <a:pt x="14" y="44"/>
                    </a:lnTo>
                    <a:lnTo>
                      <a:pt x="21" y="57"/>
                    </a:lnTo>
                    <a:lnTo>
                      <a:pt x="49" y="128"/>
                    </a:lnTo>
                    <a:lnTo>
                      <a:pt x="62" y="147"/>
                    </a:lnTo>
                    <a:lnTo>
                      <a:pt x="69" y="160"/>
                    </a:lnTo>
                    <a:lnTo>
                      <a:pt x="76" y="173"/>
                    </a:lnTo>
                    <a:lnTo>
                      <a:pt x="83" y="185"/>
                    </a:lnTo>
                    <a:lnTo>
                      <a:pt x="90" y="205"/>
                    </a:lnTo>
                    <a:lnTo>
                      <a:pt x="132" y="262"/>
                    </a:lnTo>
                    <a:lnTo>
                      <a:pt x="153" y="288"/>
                    </a:lnTo>
                    <a:lnTo>
                      <a:pt x="160" y="301"/>
                    </a:lnTo>
                    <a:lnTo>
                      <a:pt x="167" y="307"/>
                    </a:lnTo>
                    <a:lnTo>
                      <a:pt x="180" y="320"/>
                    </a:lnTo>
                    <a:lnTo>
                      <a:pt x="187" y="333"/>
                    </a:lnTo>
                    <a:lnTo>
                      <a:pt x="236" y="391"/>
                    </a:lnTo>
                    <a:lnTo>
                      <a:pt x="257" y="410"/>
                    </a:lnTo>
                    <a:lnTo>
                      <a:pt x="271" y="423"/>
                    </a:lnTo>
                    <a:lnTo>
                      <a:pt x="278" y="429"/>
                    </a:lnTo>
                    <a:lnTo>
                      <a:pt x="291" y="442"/>
                    </a:lnTo>
                    <a:lnTo>
                      <a:pt x="305" y="455"/>
                    </a:lnTo>
                    <a:lnTo>
                      <a:pt x="361" y="500"/>
                    </a:lnTo>
                    <a:lnTo>
                      <a:pt x="389" y="519"/>
                    </a:lnTo>
                    <a:lnTo>
                      <a:pt x="403" y="525"/>
                    </a:lnTo>
                    <a:lnTo>
                      <a:pt x="409" y="532"/>
                    </a:lnTo>
                    <a:lnTo>
                      <a:pt x="423" y="544"/>
                    </a:lnTo>
                    <a:lnTo>
                      <a:pt x="437" y="551"/>
                    </a:lnTo>
                    <a:lnTo>
                      <a:pt x="507" y="602"/>
                    </a:lnTo>
                    <a:lnTo>
                      <a:pt x="534" y="621"/>
                    </a:lnTo>
                    <a:lnTo>
                      <a:pt x="548" y="628"/>
                    </a:lnTo>
                    <a:lnTo>
                      <a:pt x="555" y="634"/>
                    </a:lnTo>
                    <a:lnTo>
                      <a:pt x="569" y="647"/>
                    </a:lnTo>
                    <a:lnTo>
                      <a:pt x="583" y="653"/>
                    </a:lnTo>
                    <a:lnTo>
                      <a:pt x="652" y="692"/>
                    </a:lnTo>
                    <a:lnTo>
                      <a:pt x="680" y="705"/>
                    </a:lnTo>
                    <a:lnTo>
                      <a:pt x="694" y="711"/>
                    </a:lnTo>
                    <a:lnTo>
                      <a:pt x="701" y="718"/>
                    </a:lnTo>
                    <a:lnTo>
                      <a:pt x="722" y="724"/>
                    </a:lnTo>
                    <a:lnTo>
                      <a:pt x="736" y="737"/>
                    </a:lnTo>
                    <a:lnTo>
                      <a:pt x="805" y="762"/>
                    </a:lnTo>
                    <a:lnTo>
                      <a:pt x="840" y="775"/>
                    </a:lnTo>
                    <a:lnTo>
                      <a:pt x="854" y="775"/>
                    </a:lnTo>
                    <a:lnTo>
                      <a:pt x="861" y="782"/>
                    </a:lnTo>
                    <a:lnTo>
                      <a:pt x="881" y="788"/>
                    </a:lnTo>
                    <a:lnTo>
                      <a:pt x="895" y="795"/>
                    </a:lnTo>
                    <a:lnTo>
                      <a:pt x="972" y="807"/>
                    </a:lnTo>
                    <a:lnTo>
                      <a:pt x="999" y="814"/>
                    </a:lnTo>
                    <a:lnTo>
                      <a:pt x="1020" y="820"/>
                    </a:lnTo>
                    <a:lnTo>
                      <a:pt x="1027" y="82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7" name="Freeform 136"/>
              <p:cNvSpPr>
                <a:spLocks/>
              </p:cNvSpPr>
              <p:nvPr/>
            </p:nvSpPr>
            <p:spPr bwMode="auto">
              <a:xfrm>
                <a:off x="2012" y="4042"/>
                <a:ext cx="930" cy="32"/>
              </a:xfrm>
              <a:custGeom>
                <a:avLst/>
                <a:gdLst>
                  <a:gd name="T0" fmla="*/ 0 w 930"/>
                  <a:gd name="T1" fmla="*/ 0 h 32"/>
                  <a:gd name="T2" fmla="*/ 21 w 930"/>
                  <a:gd name="T3" fmla="*/ 0 h 32"/>
                  <a:gd name="T4" fmla="*/ 35 w 930"/>
                  <a:gd name="T5" fmla="*/ 7 h 32"/>
                  <a:gd name="T6" fmla="*/ 118 w 930"/>
                  <a:gd name="T7" fmla="*/ 13 h 32"/>
                  <a:gd name="T8" fmla="*/ 132 w 930"/>
                  <a:gd name="T9" fmla="*/ 13 h 32"/>
                  <a:gd name="T10" fmla="*/ 132 w 930"/>
                  <a:gd name="T11" fmla="*/ 13 h 32"/>
                  <a:gd name="T12" fmla="*/ 132 w 930"/>
                  <a:gd name="T13" fmla="*/ 13 h 32"/>
                  <a:gd name="T14" fmla="*/ 160 w 930"/>
                  <a:gd name="T15" fmla="*/ 13 h 32"/>
                  <a:gd name="T16" fmla="*/ 181 w 930"/>
                  <a:gd name="T17" fmla="*/ 13 h 32"/>
                  <a:gd name="T18" fmla="*/ 201 w 930"/>
                  <a:gd name="T19" fmla="*/ 13 h 32"/>
                  <a:gd name="T20" fmla="*/ 271 w 930"/>
                  <a:gd name="T21" fmla="*/ 19 h 32"/>
                  <a:gd name="T22" fmla="*/ 292 w 930"/>
                  <a:gd name="T23" fmla="*/ 19 h 32"/>
                  <a:gd name="T24" fmla="*/ 410 w 930"/>
                  <a:gd name="T25" fmla="*/ 19 h 32"/>
                  <a:gd name="T26" fmla="*/ 430 w 930"/>
                  <a:gd name="T27" fmla="*/ 19 h 32"/>
                  <a:gd name="T28" fmla="*/ 451 w 930"/>
                  <a:gd name="T29" fmla="*/ 26 h 32"/>
                  <a:gd name="T30" fmla="*/ 479 w 930"/>
                  <a:gd name="T31" fmla="*/ 26 h 32"/>
                  <a:gd name="T32" fmla="*/ 590 w 930"/>
                  <a:gd name="T33" fmla="*/ 26 h 32"/>
                  <a:gd name="T34" fmla="*/ 618 w 930"/>
                  <a:gd name="T35" fmla="*/ 26 h 32"/>
                  <a:gd name="T36" fmla="*/ 639 w 930"/>
                  <a:gd name="T37" fmla="*/ 26 h 32"/>
                  <a:gd name="T38" fmla="*/ 666 w 930"/>
                  <a:gd name="T39" fmla="*/ 32 h 32"/>
                  <a:gd name="T40" fmla="*/ 694 w 930"/>
                  <a:gd name="T41" fmla="*/ 32 h 32"/>
                  <a:gd name="T42" fmla="*/ 722 w 930"/>
                  <a:gd name="T43" fmla="*/ 32 h 32"/>
                  <a:gd name="T44" fmla="*/ 736 w 930"/>
                  <a:gd name="T45" fmla="*/ 32 h 32"/>
                  <a:gd name="T46" fmla="*/ 764 w 930"/>
                  <a:gd name="T47" fmla="*/ 32 h 32"/>
                  <a:gd name="T48" fmla="*/ 784 w 930"/>
                  <a:gd name="T49" fmla="*/ 32 h 32"/>
                  <a:gd name="T50" fmla="*/ 805 w 930"/>
                  <a:gd name="T51" fmla="*/ 32 h 32"/>
                  <a:gd name="T52" fmla="*/ 840 w 930"/>
                  <a:gd name="T53" fmla="*/ 32 h 32"/>
                  <a:gd name="T54" fmla="*/ 840 w 930"/>
                  <a:gd name="T55" fmla="*/ 32 h 32"/>
                  <a:gd name="T56" fmla="*/ 840 w 930"/>
                  <a:gd name="T57" fmla="*/ 32 h 32"/>
                  <a:gd name="T58" fmla="*/ 840 w 930"/>
                  <a:gd name="T59" fmla="*/ 32 h 32"/>
                  <a:gd name="T60" fmla="*/ 840 w 930"/>
                  <a:gd name="T61" fmla="*/ 32 h 32"/>
                  <a:gd name="T62" fmla="*/ 840 w 930"/>
                  <a:gd name="T63" fmla="*/ 32 h 32"/>
                  <a:gd name="T64" fmla="*/ 847 w 930"/>
                  <a:gd name="T65" fmla="*/ 32 h 32"/>
                  <a:gd name="T66" fmla="*/ 847 w 930"/>
                  <a:gd name="T67" fmla="*/ 32 h 32"/>
                  <a:gd name="T68" fmla="*/ 847 w 930"/>
                  <a:gd name="T69" fmla="*/ 32 h 32"/>
                  <a:gd name="T70" fmla="*/ 854 w 930"/>
                  <a:gd name="T71" fmla="*/ 32 h 32"/>
                  <a:gd name="T72" fmla="*/ 854 w 930"/>
                  <a:gd name="T73" fmla="*/ 32 h 32"/>
                  <a:gd name="T74" fmla="*/ 861 w 930"/>
                  <a:gd name="T75" fmla="*/ 32 h 32"/>
                  <a:gd name="T76" fmla="*/ 861 w 930"/>
                  <a:gd name="T77" fmla="*/ 32 h 32"/>
                  <a:gd name="T78" fmla="*/ 861 w 930"/>
                  <a:gd name="T79" fmla="*/ 32 h 32"/>
                  <a:gd name="T80" fmla="*/ 875 w 930"/>
                  <a:gd name="T81" fmla="*/ 32 h 32"/>
                  <a:gd name="T82" fmla="*/ 888 w 930"/>
                  <a:gd name="T83" fmla="*/ 32 h 32"/>
                  <a:gd name="T84" fmla="*/ 930 w 930"/>
                  <a:gd name="T85" fmla="*/ 32 h 32"/>
                  <a:gd name="T86" fmla="*/ 930 w 930"/>
                  <a:gd name="T87" fmla="*/ 32 h 32"/>
                  <a:gd name="T88" fmla="*/ 930 w 930"/>
                  <a:gd name="T89" fmla="*/ 32 h 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30"/>
                  <a:gd name="T136" fmla="*/ 0 h 32"/>
                  <a:gd name="T137" fmla="*/ 930 w 930"/>
                  <a:gd name="T138" fmla="*/ 32 h 3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30" h="32">
                    <a:moveTo>
                      <a:pt x="0" y="0"/>
                    </a:moveTo>
                    <a:lnTo>
                      <a:pt x="21" y="0"/>
                    </a:lnTo>
                    <a:lnTo>
                      <a:pt x="35" y="7"/>
                    </a:lnTo>
                    <a:lnTo>
                      <a:pt x="118" y="13"/>
                    </a:lnTo>
                    <a:lnTo>
                      <a:pt x="132" y="13"/>
                    </a:lnTo>
                    <a:lnTo>
                      <a:pt x="160" y="13"/>
                    </a:lnTo>
                    <a:lnTo>
                      <a:pt x="181" y="13"/>
                    </a:lnTo>
                    <a:lnTo>
                      <a:pt x="201" y="13"/>
                    </a:lnTo>
                    <a:lnTo>
                      <a:pt x="271" y="19"/>
                    </a:lnTo>
                    <a:lnTo>
                      <a:pt x="292" y="19"/>
                    </a:lnTo>
                    <a:lnTo>
                      <a:pt x="410" y="19"/>
                    </a:lnTo>
                    <a:lnTo>
                      <a:pt x="430" y="19"/>
                    </a:lnTo>
                    <a:lnTo>
                      <a:pt x="451" y="26"/>
                    </a:lnTo>
                    <a:lnTo>
                      <a:pt x="479" y="26"/>
                    </a:lnTo>
                    <a:lnTo>
                      <a:pt x="590" y="26"/>
                    </a:lnTo>
                    <a:lnTo>
                      <a:pt x="618" y="26"/>
                    </a:lnTo>
                    <a:lnTo>
                      <a:pt x="639" y="26"/>
                    </a:lnTo>
                    <a:lnTo>
                      <a:pt x="666" y="32"/>
                    </a:lnTo>
                    <a:lnTo>
                      <a:pt x="694" y="32"/>
                    </a:lnTo>
                    <a:lnTo>
                      <a:pt x="722" y="32"/>
                    </a:lnTo>
                    <a:lnTo>
                      <a:pt x="736" y="32"/>
                    </a:lnTo>
                    <a:lnTo>
                      <a:pt x="764" y="32"/>
                    </a:lnTo>
                    <a:lnTo>
                      <a:pt x="784" y="32"/>
                    </a:lnTo>
                    <a:lnTo>
                      <a:pt x="805" y="32"/>
                    </a:lnTo>
                    <a:lnTo>
                      <a:pt x="840" y="32"/>
                    </a:lnTo>
                    <a:lnTo>
                      <a:pt x="847" y="32"/>
                    </a:lnTo>
                    <a:lnTo>
                      <a:pt x="854" y="32"/>
                    </a:lnTo>
                    <a:lnTo>
                      <a:pt x="861" y="32"/>
                    </a:lnTo>
                    <a:lnTo>
                      <a:pt x="875" y="32"/>
                    </a:lnTo>
                    <a:lnTo>
                      <a:pt x="888" y="32"/>
                    </a:lnTo>
                    <a:lnTo>
                      <a:pt x="930" y="32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8" name="Oval 137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89" name="Oval 138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0" name="Oval 139"/>
              <p:cNvSpPr>
                <a:spLocks noChangeArrowheads="1"/>
              </p:cNvSpPr>
              <p:nvPr/>
            </p:nvSpPr>
            <p:spPr bwMode="auto">
              <a:xfrm>
                <a:off x="2970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1" name="Oval 140"/>
              <p:cNvSpPr>
                <a:spLocks noChangeArrowheads="1"/>
              </p:cNvSpPr>
              <p:nvPr/>
            </p:nvSpPr>
            <p:spPr bwMode="auto">
              <a:xfrm>
                <a:off x="2984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2" name="Oval 141"/>
              <p:cNvSpPr>
                <a:spLocks noChangeArrowheads="1"/>
              </p:cNvSpPr>
              <p:nvPr/>
            </p:nvSpPr>
            <p:spPr bwMode="auto">
              <a:xfrm>
                <a:off x="2991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3" name="Oval 142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4" name="Oval 143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5" name="Oval 144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6" name="Oval 145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7" name="Oval 146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8" name="Oval 147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899" name="Oval 148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0" name="Oval 149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1" name="Oval 150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2" name="Oval 151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3" name="Oval 152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4" name="Oval 153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5" name="Oval 154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6" name="Oval 155"/>
              <p:cNvSpPr>
                <a:spLocks noChangeArrowheads="1"/>
              </p:cNvSpPr>
              <p:nvPr/>
            </p:nvSpPr>
            <p:spPr bwMode="auto">
              <a:xfrm>
                <a:off x="3053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7" name="Oval 156"/>
              <p:cNvSpPr>
                <a:spLocks noChangeArrowheads="1"/>
              </p:cNvSpPr>
              <p:nvPr/>
            </p:nvSpPr>
            <p:spPr bwMode="auto">
              <a:xfrm>
                <a:off x="3074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8" name="Oval 157"/>
              <p:cNvSpPr>
                <a:spLocks noChangeArrowheads="1"/>
              </p:cNvSpPr>
              <p:nvPr/>
            </p:nvSpPr>
            <p:spPr bwMode="auto">
              <a:xfrm>
                <a:off x="3095" y="406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09" name="Oval 158"/>
              <p:cNvSpPr>
                <a:spLocks noChangeArrowheads="1"/>
              </p:cNvSpPr>
              <p:nvPr/>
            </p:nvSpPr>
            <p:spPr bwMode="auto">
              <a:xfrm>
                <a:off x="3123" y="406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0" name="Oval 159"/>
              <p:cNvSpPr>
                <a:spLocks noChangeArrowheads="1"/>
              </p:cNvSpPr>
              <p:nvPr/>
            </p:nvSpPr>
            <p:spPr bwMode="auto">
              <a:xfrm>
                <a:off x="3136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1" name="Oval 160"/>
              <p:cNvSpPr>
                <a:spLocks noChangeArrowheads="1"/>
              </p:cNvSpPr>
              <p:nvPr/>
            </p:nvSpPr>
            <p:spPr bwMode="auto">
              <a:xfrm>
                <a:off x="3164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2" name="Oval 161"/>
              <p:cNvSpPr>
                <a:spLocks noChangeArrowheads="1"/>
              </p:cNvSpPr>
              <p:nvPr/>
            </p:nvSpPr>
            <p:spPr bwMode="auto">
              <a:xfrm>
                <a:off x="3185" y="406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3" name="Oval 162"/>
              <p:cNvSpPr>
                <a:spLocks noChangeArrowheads="1"/>
              </p:cNvSpPr>
              <p:nvPr/>
            </p:nvSpPr>
            <p:spPr bwMode="auto">
              <a:xfrm>
                <a:off x="3213" y="407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4" name="Oval 163"/>
              <p:cNvSpPr>
                <a:spLocks noChangeArrowheads="1"/>
              </p:cNvSpPr>
              <p:nvPr/>
            </p:nvSpPr>
            <p:spPr bwMode="auto">
              <a:xfrm>
                <a:off x="3234" y="407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5" name="Oval 164"/>
              <p:cNvSpPr>
                <a:spLocks noChangeArrowheads="1"/>
              </p:cNvSpPr>
              <p:nvPr/>
            </p:nvSpPr>
            <p:spPr bwMode="auto">
              <a:xfrm>
                <a:off x="3261" y="40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6" name="Oval 165"/>
              <p:cNvSpPr>
                <a:spLocks noChangeArrowheads="1"/>
              </p:cNvSpPr>
              <p:nvPr/>
            </p:nvSpPr>
            <p:spPr bwMode="auto">
              <a:xfrm>
                <a:off x="3379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7" name="Oval 166"/>
              <p:cNvSpPr>
                <a:spLocks noChangeArrowheads="1"/>
              </p:cNvSpPr>
              <p:nvPr/>
            </p:nvSpPr>
            <p:spPr bwMode="auto">
              <a:xfrm>
                <a:off x="3400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8" name="Oval 167"/>
              <p:cNvSpPr>
                <a:spLocks noChangeArrowheads="1"/>
              </p:cNvSpPr>
              <p:nvPr/>
            </p:nvSpPr>
            <p:spPr bwMode="auto">
              <a:xfrm>
                <a:off x="3421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19" name="Oval 168"/>
              <p:cNvSpPr>
                <a:spLocks noChangeArrowheads="1"/>
              </p:cNvSpPr>
              <p:nvPr/>
            </p:nvSpPr>
            <p:spPr bwMode="auto">
              <a:xfrm>
                <a:off x="3449" y="408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0" name="Oval 169"/>
              <p:cNvSpPr>
                <a:spLocks noChangeArrowheads="1"/>
              </p:cNvSpPr>
              <p:nvPr/>
            </p:nvSpPr>
            <p:spPr bwMode="auto">
              <a:xfrm>
                <a:off x="3560" y="408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1" name="Oval 170"/>
              <p:cNvSpPr>
                <a:spLocks noChangeArrowheads="1"/>
              </p:cNvSpPr>
              <p:nvPr/>
            </p:nvSpPr>
            <p:spPr bwMode="auto">
              <a:xfrm>
                <a:off x="3581" y="408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2" name="Oval 171"/>
              <p:cNvSpPr>
                <a:spLocks noChangeArrowheads="1"/>
              </p:cNvSpPr>
              <p:nvPr/>
            </p:nvSpPr>
            <p:spPr bwMode="auto">
              <a:xfrm>
                <a:off x="3685" y="4093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3" name="Oval 172"/>
              <p:cNvSpPr>
                <a:spLocks noChangeArrowheads="1"/>
              </p:cNvSpPr>
              <p:nvPr/>
            </p:nvSpPr>
            <p:spPr bwMode="auto">
              <a:xfrm>
                <a:off x="3719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4" name="Oval 173"/>
              <p:cNvSpPr>
                <a:spLocks noChangeArrowheads="1"/>
              </p:cNvSpPr>
              <p:nvPr/>
            </p:nvSpPr>
            <p:spPr bwMode="auto">
              <a:xfrm>
                <a:off x="3719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5" name="Oval 174"/>
              <p:cNvSpPr>
                <a:spLocks noChangeArrowheads="1"/>
              </p:cNvSpPr>
              <p:nvPr/>
            </p:nvSpPr>
            <p:spPr bwMode="auto">
              <a:xfrm>
                <a:off x="3719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6" name="Oval 175"/>
              <p:cNvSpPr>
                <a:spLocks noChangeArrowheads="1"/>
              </p:cNvSpPr>
              <p:nvPr/>
            </p:nvSpPr>
            <p:spPr bwMode="auto">
              <a:xfrm>
                <a:off x="3740" y="409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7" name="Oval 176"/>
              <p:cNvSpPr>
                <a:spLocks noChangeArrowheads="1"/>
              </p:cNvSpPr>
              <p:nvPr/>
            </p:nvSpPr>
            <p:spPr bwMode="auto">
              <a:xfrm>
                <a:off x="3830" y="408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8" name="Oval 177"/>
              <p:cNvSpPr>
                <a:spLocks noChangeArrowheads="1"/>
              </p:cNvSpPr>
              <p:nvPr/>
            </p:nvSpPr>
            <p:spPr bwMode="auto">
              <a:xfrm>
                <a:off x="3844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29" name="Oval 178"/>
              <p:cNvSpPr>
                <a:spLocks noChangeArrowheads="1"/>
              </p:cNvSpPr>
              <p:nvPr/>
            </p:nvSpPr>
            <p:spPr bwMode="auto">
              <a:xfrm>
                <a:off x="3865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0" name="Oval 179"/>
              <p:cNvSpPr>
                <a:spLocks noChangeArrowheads="1"/>
              </p:cNvSpPr>
              <p:nvPr/>
            </p:nvSpPr>
            <p:spPr bwMode="auto">
              <a:xfrm>
                <a:off x="3879" y="408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1" name="Oval 180"/>
              <p:cNvSpPr>
                <a:spLocks noChangeArrowheads="1"/>
              </p:cNvSpPr>
              <p:nvPr/>
            </p:nvSpPr>
            <p:spPr bwMode="auto">
              <a:xfrm>
                <a:off x="3893" y="40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2" name="Oval 181"/>
              <p:cNvSpPr>
                <a:spLocks noChangeArrowheads="1"/>
              </p:cNvSpPr>
              <p:nvPr/>
            </p:nvSpPr>
            <p:spPr bwMode="auto">
              <a:xfrm>
                <a:off x="3921" y="406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3" name="Oval 182"/>
              <p:cNvSpPr>
                <a:spLocks noChangeArrowheads="1"/>
              </p:cNvSpPr>
              <p:nvPr/>
            </p:nvSpPr>
            <p:spPr bwMode="auto">
              <a:xfrm>
                <a:off x="4004" y="40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4" name="Oval 183"/>
              <p:cNvSpPr>
                <a:spLocks noChangeArrowheads="1"/>
              </p:cNvSpPr>
              <p:nvPr/>
            </p:nvSpPr>
            <p:spPr bwMode="auto">
              <a:xfrm>
                <a:off x="4025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5" name="Oval 184"/>
              <p:cNvSpPr>
                <a:spLocks noChangeArrowheads="1"/>
              </p:cNvSpPr>
              <p:nvPr/>
            </p:nvSpPr>
            <p:spPr bwMode="auto">
              <a:xfrm>
                <a:off x="4046" y="403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6" name="Oval 185"/>
              <p:cNvSpPr>
                <a:spLocks noChangeArrowheads="1"/>
              </p:cNvSpPr>
              <p:nvPr/>
            </p:nvSpPr>
            <p:spPr bwMode="auto">
              <a:xfrm>
                <a:off x="4046" y="403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7" name="Oval 186"/>
              <p:cNvSpPr>
                <a:spLocks noChangeArrowheads="1"/>
              </p:cNvSpPr>
              <p:nvPr/>
            </p:nvSpPr>
            <p:spPr bwMode="auto">
              <a:xfrm>
                <a:off x="4066" y="4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8" name="Oval 187"/>
              <p:cNvSpPr>
                <a:spLocks noChangeArrowheads="1"/>
              </p:cNvSpPr>
              <p:nvPr/>
            </p:nvSpPr>
            <p:spPr bwMode="auto">
              <a:xfrm>
                <a:off x="4094" y="4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39" name="Oval 188"/>
              <p:cNvSpPr>
                <a:spLocks noChangeArrowheads="1"/>
              </p:cNvSpPr>
              <p:nvPr/>
            </p:nvSpPr>
            <p:spPr bwMode="auto">
              <a:xfrm>
                <a:off x="4177" y="399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0" name="Oval 189"/>
              <p:cNvSpPr>
                <a:spLocks noChangeArrowheads="1"/>
              </p:cNvSpPr>
              <p:nvPr/>
            </p:nvSpPr>
            <p:spPr bwMode="auto">
              <a:xfrm>
                <a:off x="4191" y="3984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1" name="Oval 190"/>
              <p:cNvSpPr>
                <a:spLocks noChangeArrowheads="1"/>
              </p:cNvSpPr>
              <p:nvPr/>
            </p:nvSpPr>
            <p:spPr bwMode="auto">
              <a:xfrm>
                <a:off x="4212" y="39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2" name="Oval 191"/>
              <p:cNvSpPr>
                <a:spLocks noChangeArrowheads="1"/>
              </p:cNvSpPr>
              <p:nvPr/>
            </p:nvSpPr>
            <p:spPr bwMode="auto">
              <a:xfrm>
                <a:off x="4219" y="39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3" name="Oval 192"/>
              <p:cNvSpPr>
                <a:spLocks noChangeArrowheads="1"/>
              </p:cNvSpPr>
              <p:nvPr/>
            </p:nvSpPr>
            <p:spPr bwMode="auto">
              <a:xfrm>
                <a:off x="4233" y="395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4" name="Oval 193"/>
              <p:cNvSpPr>
                <a:spLocks noChangeArrowheads="1"/>
              </p:cNvSpPr>
              <p:nvPr/>
            </p:nvSpPr>
            <p:spPr bwMode="auto">
              <a:xfrm>
                <a:off x="4261" y="394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5" name="Oval 194"/>
              <p:cNvSpPr>
                <a:spLocks noChangeArrowheads="1"/>
              </p:cNvSpPr>
              <p:nvPr/>
            </p:nvSpPr>
            <p:spPr bwMode="auto">
              <a:xfrm>
                <a:off x="4337" y="390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6" name="Oval 195"/>
              <p:cNvSpPr>
                <a:spLocks noChangeArrowheads="1"/>
              </p:cNvSpPr>
              <p:nvPr/>
            </p:nvSpPr>
            <p:spPr bwMode="auto">
              <a:xfrm>
                <a:off x="4344" y="389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7" name="Oval 196"/>
              <p:cNvSpPr>
                <a:spLocks noChangeArrowheads="1"/>
              </p:cNvSpPr>
              <p:nvPr/>
            </p:nvSpPr>
            <p:spPr bwMode="auto">
              <a:xfrm>
                <a:off x="4365" y="388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8" name="Oval 197"/>
              <p:cNvSpPr>
                <a:spLocks noChangeArrowheads="1"/>
              </p:cNvSpPr>
              <p:nvPr/>
            </p:nvSpPr>
            <p:spPr bwMode="auto">
              <a:xfrm>
                <a:off x="4372" y="388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49" name="Oval 198"/>
              <p:cNvSpPr>
                <a:spLocks noChangeArrowheads="1"/>
              </p:cNvSpPr>
              <p:nvPr/>
            </p:nvSpPr>
            <p:spPr bwMode="auto">
              <a:xfrm>
                <a:off x="4386" y="386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0" name="Oval 199"/>
              <p:cNvSpPr>
                <a:spLocks noChangeArrowheads="1"/>
              </p:cNvSpPr>
              <p:nvPr/>
            </p:nvSpPr>
            <p:spPr bwMode="auto">
              <a:xfrm>
                <a:off x="4406" y="385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1" name="Oval 200"/>
              <p:cNvSpPr>
                <a:spLocks noChangeArrowheads="1"/>
              </p:cNvSpPr>
              <p:nvPr/>
            </p:nvSpPr>
            <p:spPr bwMode="auto">
              <a:xfrm>
                <a:off x="4476" y="380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2" name="Oval 201"/>
              <p:cNvSpPr>
                <a:spLocks noChangeArrowheads="1"/>
              </p:cNvSpPr>
              <p:nvPr/>
            </p:nvSpPr>
            <p:spPr bwMode="auto">
              <a:xfrm>
                <a:off x="4490" y="379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3" name="Oval 202"/>
              <p:cNvSpPr>
                <a:spLocks noChangeArrowheads="1"/>
              </p:cNvSpPr>
              <p:nvPr/>
            </p:nvSpPr>
            <p:spPr bwMode="auto">
              <a:xfrm>
                <a:off x="4511" y="3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954" name="Oval 203"/>
              <p:cNvSpPr>
                <a:spLocks noChangeArrowheads="1"/>
              </p:cNvSpPr>
              <p:nvPr/>
            </p:nvSpPr>
            <p:spPr bwMode="auto">
              <a:xfrm>
                <a:off x="4517" y="3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grpSp>
          <p:nvGrpSpPr>
            <p:cNvPr id="17" name="Group 204"/>
            <p:cNvGrpSpPr>
              <a:grpSpLocks/>
            </p:cNvGrpSpPr>
            <p:nvPr/>
          </p:nvGrpSpPr>
          <p:grpSpPr bwMode="auto">
            <a:xfrm>
              <a:off x="495297" y="1182676"/>
              <a:ext cx="6030918" cy="4875138"/>
              <a:chOff x="943" y="728"/>
              <a:chExt cx="4116" cy="3071"/>
            </a:xfrm>
          </p:grpSpPr>
          <p:sp>
            <p:nvSpPr>
              <p:cNvPr id="555" name="Oval 205"/>
              <p:cNvSpPr>
                <a:spLocks noChangeArrowheads="1"/>
              </p:cNvSpPr>
              <p:nvPr/>
            </p:nvSpPr>
            <p:spPr bwMode="auto">
              <a:xfrm>
                <a:off x="4531" y="3766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6" name="Oval 206"/>
              <p:cNvSpPr>
                <a:spLocks noChangeArrowheads="1"/>
              </p:cNvSpPr>
              <p:nvPr/>
            </p:nvSpPr>
            <p:spPr bwMode="auto">
              <a:xfrm>
                <a:off x="4552" y="375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7" name="Oval 207"/>
              <p:cNvSpPr>
                <a:spLocks noChangeArrowheads="1"/>
              </p:cNvSpPr>
              <p:nvPr/>
            </p:nvSpPr>
            <p:spPr bwMode="auto">
              <a:xfrm>
                <a:off x="4622" y="369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8" name="Oval 208"/>
              <p:cNvSpPr>
                <a:spLocks noChangeArrowheads="1"/>
              </p:cNvSpPr>
              <p:nvPr/>
            </p:nvSpPr>
            <p:spPr bwMode="auto">
              <a:xfrm>
                <a:off x="4635" y="369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9" name="Oval 209"/>
              <p:cNvSpPr>
                <a:spLocks noChangeArrowheads="1"/>
              </p:cNvSpPr>
              <p:nvPr/>
            </p:nvSpPr>
            <p:spPr bwMode="auto">
              <a:xfrm>
                <a:off x="4649" y="367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0" name="Oval 210"/>
              <p:cNvSpPr>
                <a:spLocks noChangeArrowheads="1"/>
              </p:cNvSpPr>
              <p:nvPr/>
            </p:nvSpPr>
            <p:spPr bwMode="auto">
              <a:xfrm>
                <a:off x="4656" y="366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1" name="Oval 211"/>
              <p:cNvSpPr>
                <a:spLocks noChangeArrowheads="1"/>
              </p:cNvSpPr>
              <p:nvPr/>
            </p:nvSpPr>
            <p:spPr bwMode="auto">
              <a:xfrm>
                <a:off x="4663" y="3657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2" name="Oval 212"/>
              <p:cNvSpPr>
                <a:spLocks noChangeArrowheads="1"/>
              </p:cNvSpPr>
              <p:nvPr/>
            </p:nvSpPr>
            <p:spPr bwMode="auto">
              <a:xfrm>
                <a:off x="4684" y="363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3" name="Oval 213"/>
              <p:cNvSpPr>
                <a:spLocks noChangeArrowheads="1"/>
              </p:cNvSpPr>
              <p:nvPr/>
            </p:nvSpPr>
            <p:spPr bwMode="auto">
              <a:xfrm>
                <a:off x="4740" y="357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4" name="Oval 214"/>
              <p:cNvSpPr>
                <a:spLocks noChangeArrowheads="1"/>
              </p:cNvSpPr>
              <p:nvPr/>
            </p:nvSpPr>
            <p:spPr bwMode="auto">
              <a:xfrm>
                <a:off x="4753" y="35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5" name="Oval 215"/>
              <p:cNvSpPr>
                <a:spLocks noChangeArrowheads="1"/>
              </p:cNvSpPr>
              <p:nvPr/>
            </p:nvSpPr>
            <p:spPr bwMode="auto">
              <a:xfrm>
                <a:off x="4767" y="3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6" name="Oval 216"/>
              <p:cNvSpPr>
                <a:spLocks noChangeArrowheads="1"/>
              </p:cNvSpPr>
              <p:nvPr/>
            </p:nvSpPr>
            <p:spPr bwMode="auto">
              <a:xfrm>
                <a:off x="4767" y="353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7" name="Oval 217"/>
              <p:cNvSpPr>
                <a:spLocks noChangeArrowheads="1"/>
              </p:cNvSpPr>
              <p:nvPr/>
            </p:nvSpPr>
            <p:spPr bwMode="auto">
              <a:xfrm>
                <a:off x="4781" y="35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8" name="Oval 218"/>
              <p:cNvSpPr>
                <a:spLocks noChangeArrowheads="1"/>
              </p:cNvSpPr>
              <p:nvPr/>
            </p:nvSpPr>
            <p:spPr bwMode="auto">
              <a:xfrm>
                <a:off x="4795" y="350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69" name="Oval 219"/>
              <p:cNvSpPr>
                <a:spLocks noChangeArrowheads="1"/>
              </p:cNvSpPr>
              <p:nvPr/>
            </p:nvSpPr>
            <p:spPr bwMode="auto">
              <a:xfrm>
                <a:off x="4844" y="343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0" name="Oval 220"/>
              <p:cNvSpPr>
                <a:spLocks noChangeArrowheads="1"/>
              </p:cNvSpPr>
              <p:nvPr/>
            </p:nvSpPr>
            <p:spPr bwMode="auto">
              <a:xfrm>
                <a:off x="4851" y="342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1" name="Oval 221"/>
              <p:cNvSpPr>
                <a:spLocks noChangeArrowheads="1"/>
              </p:cNvSpPr>
              <p:nvPr/>
            </p:nvSpPr>
            <p:spPr bwMode="auto">
              <a:xfrm>
                <a:off x="4858" y="340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2" name="Oval 222"/>
              <p:cNvSpPr>
                <a:spLocks noChangeArrowheads="1"/>
              </p:cNvSpPr>
              <p:nvPr/>
            </p:nvSpPr>
            <p:spPr bwMode="auto">
              <a:xfrm>
                <a:off x="4864" y="339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3" name="Oval 223"/>
              <p:cNvSpPr>
                <a:spLocks noChangeArrowheads="1"/>
              </p:cNvSpPr>
              <p:nvPr/>
            </p:nvSpPr>
            <p:spPr bwMode="auto">
              <a:xfrm>
                <a:off x="4871" y="338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4" name="Oval 224"/>
              <p:cNvSpPr>
                <a:spLocks noChangeArrowheads="1"/>
              </p:cNvSpPr>
              <p:nvPr/>
            </p:nvSpPr>
            <p:spPr bwMode="auto">
              <a:xfrm>
                <a:off x="4885" y="335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5" name="Oval 225"/>
              <p:cNvSpPr>
                <a:spLocks noChangeArrowheads="1"/>
              </p:cNvSpPr>
              <p:nvPr/>
            </p:nvSpPr>
            <p:spPr bwMode="auto">
              <a:xfrm>
                <a:off x="4920" y="3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6" name="Oval 226"/>
              <p:cNvSpPr>
                <a:spLocks noChangeArrowheads="1"/>
              </p:cNvSpPr>
              <p:nvPr/>
            </p:nvSpPr>
            <p:spPr bwMode="auto">
              <a:xfrm>
                <a:off x="4920" y="326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7" name="Oval 227"/>
              <p:cNvSpPr>
                <a:spLocks noChangeArrowheads="1"/>
              </p:cNvSpPr>
              <p:nvPr/>
            </p:nvSpPr>
            <p:spPr bwMode="auto">
              <a:xfrm>
                <a:off x="4927" y="3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8" name="Oval 228"/>
              <p:cNvSpPr>
                <a:spLocks noChangeArrowheads="1"/>
              </p:cNvSpPr>
              <p:nvPr/>
            </p:nvSpPr>
            <p:spPr bwMode="auto">
              <a:xfrm>
                <a:off x="4934" y="324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79" name="Oval 229"/>
              <p:cNvSpPr>
                <a:spLocks noChangeArrowheads="1"/>
              </p:cNvSpPr>
              <p:nvPr/>
            </p:nvSpPr>
            <p:spPr bwMode="auto">
              <a:xfrm>
                <a:off x="4934" y="322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0" name="Oval 230"/>
              <p:cNvSpPr>
                <a:spLocks noChangeArrowheads="1"/>
              </p:cNvSpPr>
              <p:nvPr/>
            </p:nvSpPr>
            <p:spPr bwMode="auto">
              <a:xfrm>
                <a:off x="4948" y="319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1" name="Oval 231"/>
              <p:cNvSpPr>
                <a:spLocks noChangeArrowheads="1"/>
              </p:cNvSpPr>
              <p:nvPr/>
            </p:nvSpPr>
            <p:spPr bwMode="auto">
              <a:xfrm>
                <a:off x="4969" y="311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2" name="Oval 232"/>
              <p:cNvSpPr>
                <a:spLocks noChangeArrowheads="1"/>
              </p:cNvSpPr>
              <p:nvPr/>
            </p:nvSpPr>
            <p:spPr bwMode="auto">
              <a:xfrm>
                <a:off x="4969" y="310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3" name="Oval 233"/>
              <p:cNvSpPr>
                <a:spLocks noChangeArrowheads="1"/>
              </p:cNvSpPr>
              <p:nvPr/>
            </p:nvSpPr>
            <p:spPr bwMode="auto">
              <a:xfrm>
                <a:off x="4975" y="308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4" name="Oval 234"/>
              <p:cNvSpPr>
                <a:spLocks noChangeArrowheads="1"/>
              </p:cNvSpPr>
              <p:nvPr/>
            </p:nvSpPr>
            <p:spPr bwMode="auto">
              <a:xfrm>
                <a:off x="4982" y="3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5" name="Oval 235"/>
              <p:cNvSpPr>
                <a:spLocks noChangeArrowheads="1"/>
              </p:cNvSpPr>
              <p:nvPr/>
            </p:nvSpPr>
            <p:spPr bwMode="auto">
              <a:xfrm>
                <a:off x="4982" y="3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6" name="Oval 236"/>
              <p:cNvSpPr>
                <a:spLocks noChangeArrowheads="1"/>
              </p:cNvSpPr>
              <p:nvPr/>
            </p:nvSpPr>
            <p:spPr bwMode="auto">
              <a:xfrm>
                <a:off x="4989" y="2971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7" name="Oval 237"/>
              <p:cNvSpPr>
                <a:spLocks noChangeArrowheads="1"/>
              </p:cNvSpPr>
              <p:nvPr/>
            </p:nvSpPr>
            <p:spPr bwMode="auto">
              <a:xfrm>
                <a:off x="4989" y="2971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8" name="Oval 238"/>
              <p:cNvSpPr>
                <a:spLocks noChangeArrowheads="1"/>
              </p:cNvSpPr>
              <p:nvPr/>
            </p:nvSpPr>
            <p:spPr bwMode="auto">
              <a:xfrm>
                <a:off x="5010" y="286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89" name="Oval 239"/>
              <p:cNvSpPr>
                <a:spLocks noChangeArrowheads="1"/>
              </p:cNvSpPr>
              <p:nvPr/>
            </p:nvSpPr>
            <p:spPr bwMode="auto">
              <a:xfrm>
                <a:off x="5010" y="285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0" name="Oval 240"/>
              <p:cNvSpPr>
                <a:spLocks noChangeArrowheads="1"/>
              </p:cNvSpPr>
              <p:nvPr/>
            </p:nvSpPr>
            <p:spPr bwMode="auto">
              <a:xfrm>
                <a:off x="5017" y="283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1" name="Oval 241"/>
              <p:cNvSpPr>
                <a:spLocks noChangeArrowheads="1"/>
              </p:cNvSpPr>
              <p:nvPr/>
            </p:nvSpPr>
            <p:spPr bwMode="auto">
              <a:xfrm>
                <a:off x="5024" y="275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2" name="Oval 242"/>
              <p:cNvSpPr>
                <a:spLocks noChangeArrowheads="1"/>
              </p:cNvSpPr>
              <p:nvPr/>
            </p:nvSpPr>
            <p:spPr bwMode="auto">
              <a:xfrm>
                <a:off x="5024" y="25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3" name="Oval 243"/>
              <p:cNvSpPr>
                <a:spLocks noChangeArrowheads="1"/>
              </p:cNvSpPr>
              <p:nvPr/>
            </p:nvSpPr>
            <p:spPr bwMode="auto">
              <a:xfrm>
                <a:off x="5024" y="25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4" name="Oval 244"/>
              <p:cNvSpPr>
                <a:spLocks noChangeArrowheads="1"/>
              </p:cNvSpPr>
              <p:nvPr/>
            </p:nvSpPr>
            <p:spPr bwMode="auto">
              <a:xfrm>
                <a:off x="5024" y="25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5" name="Oval 245"/>
              <p:cNvSpPr>
                <a:spLocks noChangeArrowheads="1"/>
              </p:cNvSpPr>
              <p:nvPr/>
            </p:nvSpPr>
            <p:spPr bwMode="auto">
              <a:xfrm>
                <a:off x="5024" y="2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6" name="Oval 246"/>
              <p:cNvSpPr>
                <a:spLocks noChangeArrowheads="1"/>
              </p:cNvSpPr>
              <p:nvPr/>
            </p:nvSpPr>
            <p:spPr bwMode="auto">
              <a:xfrm>
                <a:off x="5024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7" name="Oval 247"/>
              <p:cNvSpPr>
                <a:spLocks noChangeArrowheads="1"/>
              </p:cNvSpPr>
              <p:nvPr/>
            </p:nvSpPr>
            <p:spPr bwMode="auto">
              <a:xfrm>
                <a:off x="5024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8" name="Oval 248"/>
              <p:cNvSpPr>
                <a:spLocks noChangeArrowheads="1"/>
              </p:cNvSpPr>
              <p:nvPr/>
            </p:nvSpPr>
            <p:spPr bwMode="auto">
              <a:xfrm>
                <a:off x="5024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99" name="Oval 249"/>
              <p:cNvSpPr>
                <a:spLocks noChangeArrowheads="1"/>
              </p:cNvSpPr>
              <p:nvPr/>
            </p:nvSpPr>
            <p:spPr bwMode="auto">
              <a:xfrm>
                <a:off x="5024" y="2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0" name="Oval 250"/>
              <p:cNvSpPr>
                <a:spLocks noChangeArrowheads="1"/>
              </p:cNvSpPr>
              <p:nvPr/>
            </p:nvSpPr>
            <p:spPr bwMode="auto">
              <a:xfrm>
                <a:off x="5024" y="22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1" name="Oval 251"/>
              <p:cNvSpPr>
                <a:spLocks noChangeArrowheads="1"/>
              </p:cNvSpPr>
              <p:nvPr/>
            </p:nvSpPr>
            <p:spPr bwMode="auto">
              <a:xfrm>
                <a:off x="5024" y="2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2" name="Oval 252"/>
              <p:cNvSpPr>
                <a:spLocks noChangeArrowheads="1"/>
              </p:cNvSpPr>
              <p:nvPr/>
            </p:nvSpPr>
            <p:spPr bwMode="auto">
              <a:xfrm>
                <a:off x="5024" y="22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3" name="Oval 253"/>
              <p:cNvSpPr>
                <a:spLocks noChangeArrowheads="1"/>
              </p:cNvSpPr>
              <p:nvPr/>
            </p:nvSpPr>
            <p:spPr bwMode="auto">
              <a:xfrm>
                <a:off x="5024" y="2067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4" name="Oval 254"/>
              <p:cNvSpPr>
                <a:spLocks noChangeArrowheads="1"/>
              </p:cNvSpPr>
              <p:nvPr/>
            </p:nvSpPr>
            <p:spPr bwMode="auto">
              <a:xfrm>
                <a:off x="5017" y="198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5" name="Oval 255"/>
              <p:cNvSpPr>
                <a:spLocks noChangeArrowheads="1"/>
              </p:cNvSpPr>
              <p:nvPr/>
            </p:nvSpPr>
            <p:spPr bwMode="auto">
              <a:xfrm>
                <a:off x="5010" y="197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6" name="Oval 256"/>
              <p:cNvSpPr>
                <a:spLocks noChangeArrowheads="1"/>
              </p:cNvSpPr>
              <p:nvPr/>
            </p:nvSpPr>
            <p:spPr bwMode="auto">
              <a:xfrm>
                <a:off x="5010" y="195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7" name="Oval 257"/>
              <p:cNvSpPr>
                <a:spLocks noChangeArrowheads="1"/>
              </p:cNvSpPr>
              <p:nvPr/>
            </p:nvSpPr>
            <p:spPr bwMode="auto">
              <a:xfrm>
                <a:off x="4989" y="1849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8" name="Oval 258"/>
              <p:cNvSpPr>
                <a:spLocks noChangeArrowheads="1"/>
              </p:cNvSpPr>
              <p:nvPr/>
            </p:nvSpPr>
            <p:spPr bwMode="auto">
              <a:xfrm>
                <a:off x="4989" y="1849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09" name="Oval 259"/>
              <p:cNvSpPr>
                <a:spLocks noChangeArrowheads="1"/>
              </p:cNvSpPr>
              <p:nvPr/>
            </p:nvSpPr>
            <p:spPr bwMode="auto">
              <a:xfrm>
                <a:off x="4982" y="1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0" name="Oval 260"/>
              <p:cNvSpPr>
                <a:spLocks noChangeArrowheads="1"/>
              </p:cNvSpPr>
              <p:nvPr/>
            </p:nvSpPr>
            <p:spPr bwMode="auto">
              <a:xfrm>
                <a:off x="4982" y="1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1" name="Oval 261"/>
              <p:cNvSpPr>
                <a:spLocks noChangeArrowheads="1"/>
              </p:cNvSpPr>
              <p:nvPr/>
            </p:nvSpPr>
            <p:spPr bwMode="auto">
              <a:xfrm>
                <a:off x="4975" y="173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2" name="Oval 262"/>
              <p:cNvSpPr>
                <a:spLocks noChangeArrowheads="1"/>
              </p:cNvSpPr>
              <p:nvPr/>
            </p:nvSpPr>
            <p:spPr bwMode="auto">
              <a:xfrm>
                <a:off x="4969" y="171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3" name="Oval 263"/>
              <p:cNvSpPr>
                <a:spLocks noChangeArrowheads="1"/>
              </p:cNvSpPr>
              <p:nvPr/>
            </p:nvSpPr>
            <p:spPr bwMode="auto">
              <a:xfrm>
                <a:off x="4969" y="170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4" name="Oval 264"/>
              <p:cNvSpPr>
                <a:spLocks noChangeArrowheads="1"/>
              </p:cNvSpPr>
              <p:nvPr/>
            </p:nvSpPr>
            <p:spPr bwMode="auto">
              <a:xfrm>
                <a:off x="4948" y="162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5" name="Oval 265"/>
              <p:cNvSpPr>
                <a:spLocks noChangeArrowheads="1"/>
              </p:cNvSpPr>
              <p:nvPr/>
            </p:nvSpPr>
            <p:spPr bwMode="auto">
              <a:xfrm>
                <a:off x="4934" y="15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6" name="Oval 266"/>
              <p:cNvSpPr>
                <a:spLocks noChangeArrowheads="1"/>
              </p:cNvSpPr>
              <p:nvPr/>
            </p:nvSpPr>
            <p:spPr bwMode="auto">
              <a:xfrm>
                <a:off x="4934" y="158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7" name="Oval 267"/>
              <p:cNvSpPr>
                <a:spLocks noChangeArrowheads="1"/>
              </p:cNvSpPr>
              <p:nvPr/>
            </p:nvSpPr>
            <p:spPr bwMode="auto">
              <a:xfrm>
                <a:off x="4927" y="15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8" name="Oval 268"/>
              <p:cNvSpPr>
                <a:spLocks noChangeArrowheads="1"/>
              </p:cNvSpPr>
              <p:nvPr/>
            </p:nvSpPr>
            <p:spPr bwMode="auto">
              <a:xfrm>
                <a:off x="4920" y="15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19" name="Oval 269"/>
              <p:cNvSpPr>
                <a:spLocks noChangeArrowheads="1"/>
              </p:cNvSpPr>
              <p:nvPr/>
            </p:nvSpPr>
            <p:spPr bwMode="auto">
              <a:xfrm>
                <a:off x="4920" y="1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0" name="Oval 270"/>
              <p:cNvSpPr>
                <a:spLocks noChangeArrowheads="1"/>
              </p:cNvSpPr>
              <p:nvPr/>
            </p:nvSpPr>
            <p:spPr bwMode="auto">
              <a:xfrm>
                <a:off x="4885" y="14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1" name="Oval 271"/>
              <p:cNvSpPr>
                <a:spLocks noChangeArrowheads="1"/>
              </p:cNvSpPr>
              <p:nvPr/>
            </p:nvSpPr>
            <p:spPr bwMode="auto">
              <a:xfrm>
                <a:off x="4871" y="143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2" name="Oval 272"/>
              <p:cNvSpPr>
                <a:spLocks noChangeArrowheads="1"/>
              </p:cNvSpPr>
              <p:nvPr/>
            </p:nvSpPr>
            <p:spPr bwMode="auto">
              <a:xfrm>
                <a:off x="4864" y="142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3" name="Oval 273"/>
              <p:cNvSpPr>
                <a:spLocks noChangeArrowheads="1"/>
              </p:cNvSpPr>
              <p:nvPr/>
            </p:nvSpPr>
            <p:spPr bwMode="auto">
              <a:xfrm>
                <a:off x="4858" y="142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4" name="Oval 274"/>
              <p:cNvSpPr>
                <a:spLocks noChangeArrowheads="1"/>
              </p:cNvSpPr>
              <p:nvPr/>
            </p:nvSpPr>
            <p:spPr bwMode="auto">
              <a:xfrm>
                <a:off x="4851" y="140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5" name="Oval 275"/>
              <p:cNvSpPr>
                <a:spLocks noChangeArrowheads="1"/>
              </p:cNvSpPr>
              <p:nvPr/>
            </p:nvSpPr>
            <p:spPr bwMode="auto">
              <a:xfrm>
                <a:off x="4844" y="138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6" name="Oval 276"/>
              <p:cNvSpPr>
                <a:spLocks noChangeArrowheads="1"/>
              </p:cNvSpPr>
              <p:nvPr/>
            </p:nvSpPr>
            <p:spPr bwMode="auto">
              <a:xfrm>
                <a:off x="4795" y="131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7" name="Oval 277"/>
              <p:cNvSpPr>
                <a:spLocks noChangeArrowheads="1"/>
              </p:cNvSpPr>
              <p:nvPr/>
            </p:nvSpPr>
            <p:spPr bwMode="auto">
              <a:xfrm>
                <a:off x="4781" y="12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8" name="Oval 278"/>
              <p:cNvSpPr>
                <a:spLocks noChangeArrowheads="1"/>
              </p:cNvSpPr>
              <p:nvPr/>
            </p:nvSpPr>
            <p:spPr bwMode="auto">
              <a:xfrm>
                <a:off x="4767" y="128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29" name="Oval 279"/>
              <p:cNvSpPr>
                <a:spLocks noChangeArrowheads="1"/>
              </p:cNvSpPr>
              <p:nvPr/>
            </p:nvSpPr>
            <p:spPr bwMode="auto">
              <a:xfrm>
                <a:off x="4767" y="1272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0" name="Oval 280"/>
              <p:cNvSpPr>
                <a:spLocks noChangeArrowheads="1"/>
              </p:cNvSpPr>
              <p:nvPr/>
            </p:nvSpPr>
            <p:spPr bwMode="auto">
              <a:xfrm>
                <a:off x="4753" y="12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1" name="Oval 281"/>
              <p:cNvSpPr>
                <a:spLocks noChangeArrowheads="1"/>
              </p:cNvSpPr>
              <p:nvPr/>
            </p:nvSpPr>
            <p:spPr bwMode="auto">
              <a:xfrm>
                <a:off x="4740" y="124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2" name="Oval 282"/>
              <p:cNvSpPr>
                <a:spLocks noChangeArrowheads="1"/>
              </p:cNvSpPr>
              <p:nvPr/>
            </p:nvSpPr>
            <p:spPr bwMode="auto">
              <a:xfrm>
                <a:off x="4684" y="118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3" name="Oval 283"/>
              <p:cNvSpPr>
                <a:spLocks noChangeArrowheads="1"/>
              </p:cNvSpPr>
              <p:nvPr/>
            </p:nvSpPr>
            <p:spPr bwMode="auto">
              <a:xfrm>
                <a:off x="4663" y="116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4" name="Oval 284"/>
              <p:cNvSpPr>
                <a:spLocks noChangeArrowheads="1"/>
              </p:cNvSpPr>
              <p:nvPr/>
            </p:nvSpPr>
            <p:spPr bwMode="auto">
              <a:xfrm>
                <a:off x="4656" y="115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5" name="Oval 285"/>
              <p:cNvSpPr>
                <a:spLocks noChangeArrowheads="1"/>
              </p:cNvSpPr>
              <p:nvPr/>
            </p:nvSpPr>
            <p:spPr bwMode="auto">
              <a:xfrm>
                <a:off x="4649" y="115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6" name="Oval 286"/>
              <p:cNvSpPr>
                <a:spLocks noChangeArrowheads="1"/>
              </p:cNvSpPr>
              <p:nvPr/>
            </p:nvSpPr>
            <p:spPr bwMode="auto">
              <a:xfrm>
                <a:off x="4635" y="113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7" name="Oval 287"/>
              <p:cNvSpPr>
                <a:spLocks noChangeArrowheads="1"/>
              </p:cNvSpPr>
              <p:nvPr/>
            </p:nvSpPr>
            <p:spPr bwMode="auto">
              <a:xfrm>
                <a:off x="4622" y="112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8" name="Oval 288"/>
              <p:cNvSpPr>
                <a:spLocks noChangeArrowheads="1"/>
              </p:cNvSpPr>
              <p:nvPr/>
            </p:nvSpPr>
            <p:spPr bwMode="auto">
              <a:xfrm>
                <a:off x="4552" y="106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39" name="Oval 289"/>
              <p:cNvSpPr>
                <a:spLocks noChangeArrowheads="1"/>
              </p:cNvSpPr>
              <p:nvPr/>
            </p:nvSpPr>
            <p:spPr bwMode="auto">
              <a:xfrm>
                <a:off x="4531" y="1054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0" name="Oval 290"/>
              <p:cNvSpPr>
                <a:spLocks noChangeArrowheads="1"/>
              </p:cNvSpPr>
              <p:nvPr/>
            </p:nvSpPr>
            <p:spPr bwMode="auto">
              <a:xfrm>
                <a:off x="4517" y="1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1" name="Oval 291"/>
              <p:cNvSpPr>
                <a:spLocks noChangeArrowheads="1"/>
              </p:cNvSpPr>
              <p:nvPr/>
            </p:nvSpPr>
            <p:spPr bwMode="auto">
              <a:xfrm>
                <a:off x="4511" y="103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2" name="Oval 292"/>
              <p:cNvSpPr>
                <a:spLocks noChangeArrowheads="1"/>
              </p:cNvSpPr>
              <p:nvPr/>
            </p:nvSpPr>
            <p:spPr bwMode="auto">
              <a:xfrm>
                <a:off x="4490" y="102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3" name="Oval 293"/>
              <p:cNvSpPr>
                <a:spLocks noChangeArrowheads="1"/>
              </p:cNvSpPr>
              <p:nvPr/>
            </p:nvSpPr>
            <p:spPr bwMode="auto">
              <a:xfrm>
                <a:off x="4476" y="101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4" name="Oval 294"/>
              <p:cNvSpPr>
                <a:spLocks noChangeArrowheads="1"/>
              </p:cNvSpPr>
              <p:nvPr/>
            </p:nvSpPr>
            <p:spPr bwMode="auto">
              <a:xfrm>
                <a:off x="4406" y="9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5" name="Oval 295"/>
              <p:cNvSpPr>
                <a:spLocks noChangeArrowheads="1"/>
              </p:cNvSpPr>
              <p:nvPr/>
            </p:nvSpPr>
            <p:spPr bwMode="auto">
              <a:xfrm>
                <a:off x="4386" y="95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6" name="Oval 296"/>
              <p:cNvSpPr>
                <a:spLocks noChangeArrowheads="1"/>
              </p:cNvSpPr>
              <p:nvPr/>
            </p:nvSpPr>
            <p:spPr bwMode="auto">
              <a:xfrm>
                <a:off x="4372" y="93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7" name="Oval 297"/>
              <p:cNvSpPr>
                <a:spLocks noChangeArrowheads="1"/>
              </p:cNvSpPr>
              <p:nvPr/>
            </p:nvSpPr>
            <p:spPr bwMode="auto">
              <a:xfrm>
                <a:off x="4365" y="93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8" name="Oval 298"/>
              <p:cNvSpPr>
                <a:spLocks noChangeArrowheads="1"/>
              </p:cNvSpPr>
              <p:nvPr/>
            </p:nvSpPr>
            <p:spPr bwMode="auto">
              <a:xfrm>
                <a:off x="4344" y="92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49" name="Oval 299"/>
              <p:cNvSpPr>
                <a:spLocks noChangeArrowheads="1"/>
              </p:cNvSpPr>
              <p:nvPr/>
            </p:nvSpPr>
            <p:spPr bwMode="auto">
              <a:xfrm>
                <a:off x="4337" y="91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0" name="Oval 300"/>
              <p:cNvSpPr>
                <a:spLocks noChangeArrowheads="1"/>
              </p:cNvSpPr>
              <p:nvPr/>
            </p:nvSpPr>
            <p:spPr bwMode="auto">
              <a:xfrm>
                <a:off x="4261" y="87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1" name="Oval 301"/>
              <p:cNvSpPr>
                <a:spLocks noChangeArrowheads="1"/>
              </p:cNvSpPr>
              <p:nvPr/>
            </p:nvSpPr>
            <p:spPr bwMode="auto">
              <a:xfrm>
                <a:off x="4233" y="86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2" name="Oval 302"/>
              <p:cNvSpPr>
                <a:spLocks noChangeArrowheads="1"/>
              </p:cNvSpPr>
              <p:nvPr/>
            </p:nvSpPr>
            <p:spPr bwMode="auto">
              <a:xfrm>
                <a:off x="4219" y="8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3" name="Oval 303"/>
              <p:cNvSpPr>
                <a:spLocks noChangeArrowheads="1"/>
              </p:cNvSpPr>
              <p:nvPr/>
            </p:nvSpPr>
            <p:spPr bwMode="auto">
              <a:xfrm>
                <a:off x="4212" y="8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4" name="Oval 304"/>
              <p:cNvSpPr>
                <a:spLocks noChangeArrowheads="1"/>
              </p:cNvSpPr>
              <p:nvPr/>
            </p:nvSpPr>
            <p:spPr bwMode="auto">
              <a:xfrm>
                <a:off x="4191" y="83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5" name="Oval 305"/>
              <p:cNvSpPr>
                <a:spLocks noChangeArrowheads="1"/>
              </p:cNvSpPr>
              <p:nvPr/>
            </p:nvSpPr>
            <p:spPr bwMode="auto">
              <a:xfrm>
                <a:off x="4177" y="83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6" name="Oval 306"/>
              <p:cNvSpPr>
                <a:spLocks noChangeArrowheads="1"/>
              </p:cNvSpPr>
              <p:nvPr/>
            </p:nvSpPr>
            <p:spPr bwMode="auto">
              <a:xfrm>
                <a:off x="4094" y="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7" name="Oval 307"/>
              <p:cNvSpPr>
                <a:spLocks noChangeArrowheads="1"/>
              </p:cNvSpPr>
              <p:nvPr/>
            </p:nvSpPr>
            <p:spPr bwMode="auto">
              <a:xfrm>
                <a:off x="4066" y="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8" name="Oval 308"/>
              <p:cNvSpPr>
                <a:spLocks noChangeArrowheads="1"/>
              </p:cNvSpPr>
              <p:nvPr/>
            </p:nvSpPr>
            <p:spPr bwMode="auto">
              <a:xfrm>
                <a:off x="4046" y="78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59" name="Oval 309"/>
              <p:cNvSpPr>
                <a:spLocks noChangeArrowheads="1"/>
              </p:cNvSpPr>
              <p:nvPr/>
            </p:nvSpPr>
            <p:spPr bwMode="auto">
              <a:xfrm>
                <a:off x="4046" y="78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0" name="Oval 310"/>
              <p:cNvSpPr>
                <a:spLocks noChangeArrowheads="1"/>
              </p:cNvSpPr>
              <p:nvPr/>
            </p:nvSpPr>
            <p:spPr bwMode="auto">
              <a:xfrm>
                <a:off x="4025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1" name="Oval 311"/>
              <p:cNvSpPr>
                <a:spLocks noChangeArrowheads="1"/>
              </p:cNvSpPr>
              <p:nvPr/>
            </p:nvSpPr>
            <p:spPr bwMode="auto">
              <a:xfrm>
                <a:off x="4004" y="7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2" name="Oval 312"/>
              <p:cNvSpPr>
                <a:spLocks noChangeArrowheads="1"/>
              </p:cNvSpPr>
              <p:nvPr/>
            </p:nvSpPr>
            <p:spPr bwMode="auto">
              <a:xfrm>
                <a:off x="3921" y="75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3" name="Oval 313"/>
              <p:cNvSpPr>
                <a:spLocks noChangeArrowheads="1"/>
              </p:cNvSpPr>
              <p:nvPr/>
            </p:nvSpPr>
            <p:spPr bwMode="auto">
              <a:xfrm>
                <a:off x="3893" y="7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4" name="Oval 314"/>
              <p:cNvSpPr>
                <a:spLocks noChangeArrowheads="1"/>
              </p:cNvSpPr>
              <p:nvPr/>
            </p:nvSpPr>
            <p:spPr bwMode="auto">
              <a:xfrm>
                <a:off x="3879" y="74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5" name="Oval 315"/>
              <p:cNvSpPr>
                <a:spLocks noChangeArrowheads="1"/>
              </p:cNvSpPr>
              <p:nvPr/>
            </p:nvSpPr>
            <p:spPr bwMode="auto">
              <a:xfrm>
                <a:off x="3865" y="74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6" name="Oval 316"/>
              <p:cNvSpPr>
                <a:spLocks noChangeArrowheads="1"/>
              </p:cNvSpPr>
              <p:nvPr/>
            </p:nvSpPr>
            <p:spPr bwMode="auto">
              <a:xfrm>
                <a:off x="3844" y="74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7" name="Oval 317"/>
              <p:cNvSpPr>
                <a:spLocks noChangeArrowheads="1"/>
              </p:cNvSpPr>
              <p:nvPr/>
            </p:nvSpPr>
            <p:spPr bwMode="auto">
              <a:xfrm>
                <a:off x="3830" y="73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8" name="Oval 318"/>
              <p:cNvSpPr>
                <a:spLocks noChangeArrowheads="1"/>
              </p:cNvSpPr>
              <p:nvPr/>
            </p:nvSpPr>
            <p:spPr bwMode="auto">
              <a:xfrm>
                <a:off x="3740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69" name="Oval 319"/>
              <p:cNvSpPr>
                <a:spLocks noChangeArrowheads="1"/>
              </p:cNvSpPr>
              <p:nvPr/>
            </p:nvSpPr>
            <p:spPr bwMode="auto">
              <a:xfrm>
                <a:off x="3719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0" name="Oval 320"/>
              <p:cNvSpPr>
                <a:spLocks noChangeArrowheads="1"/>
              </p:cNvSpPr>
              <p:nvPr/>
            </p:nvSpPr>
            <p:spPr bwMode="auto">
              <a:xfrm>
                <a:off x="3719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1" name="Oval 321"/>
              <p:cNvSpPr>
                <a:spLocks noChangeArrowheads="1"/>
              </p:cNvSpPr>
              <p:nvPr/>
            </p:nvSpPr>
            <p:spPr bwMode="auto">
              <a:xfrm>
                <a:off x="3699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2" name="Oval 322"/>
              <p:cNvSpPr>
                <a:spLocks noChangeArrowheads="1"/>
              </p:cNvSpPr>
              <p:nvPr/>
            </p:nvSpPr>
            <p:spPr bwMode="auto">
              <a:xfrm>
                <a:off x="3699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3" name="Oval 323"/>
              <p:cNvSpPr>
                <a:spLocks noChangeArrowheads="1"/>
              </p:cNvSpPr>
              <p:nvPr/>
            </p:nvSpPr>
            <p:spPr bwMode="auto">
              <a:xfrm>
                <a:off x="3685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4" name="Oval 324"/>
              <p:cNvSpPr>
                <a:spLocks noChangeArrowheads="1"/>
              </p:cNvSpPr>
              <p:nvPr/>
            </p:nvSpPr>
            <p:spPr bwMode="auto">
              <a:xfrm>
                <a:off x="3657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5" name="Oval 325"/>
              <p:cNvSpPr>
                <a:spLocks noChangeArrowheads="1"/>
              </p:cNvSpPr>
              <p:nvPr/>
            </p:nvSpPr>
            <p:spPr bwMode="auto">
              <a:xfrm>
                <a:off x="3449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6" name="Oval 326"/>
              <p:cNvSpPr>
                <a:spLocks noChangeArrowheads="1"/>
              </p:cNvSpPr>
              <p:nvPr/>
            </p:nvSpPr>
            <p:spPr bwMode="auto">
              <a:xfrm>
                <a:off x="3428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7" name="Oval 327"/>
              <p:cNvSpPr>
                <a:spLocks noChangeArrowheads="1"/>
              </p:cNvSpPr>
              <p:nvPr/>
            </p:nvSpPr>
            <p:spPr bwMode="auto">
              <a:xfrm>
                <a:off x="3213" y="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8" name="Oval 328"/>
              <p:cNvSpPr>
                <a:spLocks noChangeArrowheads="1"/>
              </p:cNvSpPr>
              <p:nvPr/>
            </p:nvSpPr>
            <p:spPr bwMode="auto">
              <a:xfrm>
                <a:off x="3192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79" name="Oval 329"/>
              <p:cNvSpPr>
                <a:spLocks noChangeArrowheads="1"/>
              </p:cNvSpPr>
              <p:nvPr/>
            </p:nvSpPr>
            <p:spPr bwMode="auto">
              <a:xfrm>
                <a:off x="3178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0" name="Oval 330"/>
              <p:cNvSpPr>
                <a:spLocks noChangeArrowheads="1"/>
              </p:cNvSpPr>
              <p:nvPr/>
            </p:nvSpPr>
            <p:spPr bwMode="auto">
              <a:xfrm>
                <a:off x="3178" y="7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1" name="Oval 331"/>
              <p:cNvSpPr>
                <a:spLocks noChangeArrowheads="1"/>
              </p:cNvSpPr>
              <p:nvPr/>
            </p:nvSpPr>
            <p:spPr bwMode="auto">
              <a:xfrm>
                <a:off x="3095" y="73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2" name="Oval 332"/>
              <p:cNvSpPr>
                <a:spLocks noChangeArrowheads="1"/>
              </p:cNvSpPr>
              <p:nvPr/>
            </p:nvSpPr>
            <p:spPr bwMode="auto">
              <a:xfrm>
                <a:off x="2949" y="75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3" name="Oval 333"/>
              <p:cNvSpPr>
                <a:spLocks noChangeArrowheads="1"/>
              </p:cNvSpPr>
              <p:nvPr/>
            </p:nvSpPr>
            <p:spPr bwMode="auto">
              <a:xfrm>
                <a:off x="2845" y="76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4" name="Oval 334"/>
              <p:cNvSpPr>
                <a:spLocks noChangeArrowheads="1"/>
              </p:cNvSpPr>
              <p:nvPr/>
            </p:nvSpPr>
            <p:spPr bwMode="auto">
              <a:xfrm>
                <a:off x="2817" y="7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5" name="Oval 335"/>
              <p:cNvSpPr>
                <a:spLocks noChangeArrowheads="1"/>
              </p:cNvSpPr>
              <p:nvPr/>
            </p:nvSpPr>
            <p:spPr bwMode="auto">
              <a:xfrm>
                <a:off x="2803" y="7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6" name="Oval 336"/>
              <p:cNvSpPr>
                <a:spLocks noChangeArrowheads="1"/>
              </p:cNvSpPr>
              <p:nvPr/>
            </p:nvSpPr>
            <p:spPr bwMode="auto">
              <a:xfrm>
                <a:off x="2727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7" name="Oval 337"/>
              <p:cNvSpPr>
                <a:spLocks noChangeArrowheads="1"/>
              </p:cNvSpPr>
              <p:nvPr/>
            </p:nvSpPr>
            <p:spPr bwMode="auto">
              <a:xfrm>
                <a:off x="2727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8" name="Oval 338"/>
              <p:cNvSpPr>
                <a:spLocks noChangeArrowheads="1"/>
              </p:cNvSpPr>
              <p:nvPr/>
            </p:nvSpPr>
            <p:spPr bwMode="auto">
              <a:xfrm>
                <a:off x="2664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89" name="Oval 339"/>
              <p:cNvSpPr>
                <a:spLocks noChangeArrowheads="1"/>
              </p:cNvSpPr>
              <p:nvPr/>
            </p:nvSpPr>
            <p:spPr bwMode="auto">
              <a:xfrm>
                <a:off x="2637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0" name="Oval 340"/>
              <p:cNvSpPr>
                <a:spLocks noChangeArrowheads="1"/>
              </p:cNvSpPr>
              <p:nvPr/>
            </p:nvSpPr>
            <p:spPr bwMode="auto">
              <a:xfrm>
                <a:off x="2429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1" name="Oval 341"/>
              <p:cNvSpPr>
                <a:spLocks noChangeArrowheads="1"/>
              </p:cNvSpPr>
              <p:nvPr/>
            </p:nvSpPr>
            <p:spPr bwMode="auto">
              <a:xfrm>
                <a:off x="2408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2" name="Oval 342"/>
              <p:cNvSpPr>
                <a:spLocks noChangeArrowheads="1"/>
              </p:cNvSpPr>
              <p:nvPr/>
            </p:nvSpPr>
            <p:spPr bwMode="auto">
              <a:xfrm>
                <a:off x="2193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3" name="Oval 343"/>
              <p:cNvSpPr>
                <a:spLocks noChangeArrowheads="1"/>
              </p:cNvSpPr>
              <p:nvPr/>
            </p:nvSpPr>
            <p:spPr bwMode="auto">
              <a:xfrm>
                <a:off x="2172" y="77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4" name="Oval 344"/>
              <p:cNvSpPr>
                <a:spLocks noChangeArrowheads="1"/>
              </p:cNvSpPr>
              <p:nvPr/>
            </p:nvSpPr>
            <p:spPr bwMode="auto">
              <a:xfrm>
                <a:off x="2158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5" name="Oval 345"/>
              <p:cNvSpPr>
                <a:spLocks noChangeArrowheads="1"/>
              </p:cNvSpPr>
              <p:nvPr/>
            </p:nvSpPr>
            <p:spPr bwMode="auto">
              <a:xfrm>
                <a:off x="2158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6" name="Oval 346"/>
              <p:cNvSpPr>
                <a:spLocks noChangeArrowheads="1"/>
              </p:cNvSpPr>
              <p:nvPr/>
            </p:nvSpPr>
            <p:spPr bwMode="auto">
              <a:xfrm>
                <a:off x="2130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7" name="Oval 347"/>
              <p:cNvSpPr>
                <a:spLocks noChangeArrowheads="1"/>
              </p:cNvSpPr>
              <p:nvPr/>
            </p:nvSpPr>
            <p:spPr bwMode="auto">
              <a:xfrm>
                <a:off x="2130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8" name="Oval 348"/>
              <p:cNvSpPr>
                <a:spLocks noChangeArrowheads="1"/>
              </p:cNvSpPr>
              <p:nvPr/>
            </p:nvSpPr>
            <p:spPr bwMode="auto">
              <a:xfrm>
                <a:off x="2109" y="7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699" name="Oval 349"/>
              <p:cNvSpPr>
                <a:spLocks noChangeArrowheads="1"/>
              </p:cNvSpPr>
              <p:nvPr/>
            </p:nvSpPr>
            <p:spPr bwMode="auto">
              <a:xfrm>
                <a:off x="2033" y="78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0" name="Oval 350"/>
              <p:cNvSpPr>
                <a:spLocks noChangeArrowheads="1"/>
              </p:cNvSpPr>
              <p:nvPr/>
            </p:nvSpPr>
            <p:spPr bwMode="auto">
              <a:xfrm>
                <a:off x="2019" y="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1" name="Oval 351"/>
              <p:cNvSpPr>
                <a:spLocks noChangeArrowheads="1"/>
              </p:cNvSpPr>
              <p:nvPr/>
            </p:nvSpPr>
            <p:spPr bwMode="auto">
              <a:xfrm>
                <a:off x="1998" y="79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2" name="Oval 352"/>
              <p:cNvSpPr>
                <a:spLocks noChangeArrowheads="1"/>
              </p:cNvSpPr>
              <p:nvPr/>
            </p:nvSpPr>
            <p:spPr bwMode="auto">
              <a:xfrm>
                <a:off x="1984" y="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3" name="Oval 353"/>
              <p:cNvSpPr>
                <a:spLocks noChangeArrowheads="1"/>
              </p:cNvSpPr>
              <p:nvPr/>
            </p:nvSpPr>
            <p:spPr bwMode="auto">
              <a:xfrm>
                <a:off x="1970" y="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4" name="Oval 354"/>
              <p:cNvSpPr>
                <a:spLocks noChangeArrowheads="1"/>
              </p:cNvSpPr>
              <p:nvPr/>
            </p:nvSpPr>
            <p:spPr bwMode="auto">
              <a:xfrm>
                <a:off x="1943" y="80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5" name="Oval 355"/>
              <p:cNvSpPr>
                <a:spLocks noChangeArrowheads="1"/>
              </p:cNvSpPr>
              <p:nvPr/>
            </p:nvSpPr>
            <p:spPr bwMode="auto">
              <a:xfrm>
                <a:off x="1866" y="82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6" name="Oval 356"/>
              <p:cNvSpPr>
                <a:spLocks noChangeArrowheads="1"/>
              </p:cNvSpPr>
              <p:nvPr/>
            </p:nvSpPr>
            <p:spPr bwMode="auto">
              <a:xfrm>
                <a:off x="1852" y="82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7" name="Oval 357"/>
              <p:cNvSpPr>
                <a:spLocks noChangeArrowheads="1"/>
              </p:cNvSpPr>
              <p:nvPr/>
            </p:nvSpPr>
            <p:spPr bwMode="auto">
              <a:xfrm>
                <a:off x="1832" y="83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8" name="Oval 358"/>
              <p:cNvSpPr>
                <a:spLocks noChangeArrowheads="1"/>
              </p:cNvSpPr>
              <p:nvPr/>
            </p:nvSpPr>
            <p:spPr bwMode="auto">
              <a:xfrm>
                <a:off x="1825" y="83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09" name="Oval 359"/>
              <p:cNvSpPr>
                <a:spLocks noChangeArrowheads="1"/>
              </p:cNvSpPr>
              <p:nvPr/>
            </p:nvSpPr>
            <p:spPr bwMode="auto">
              <a:xfrm>
                <a:off x="1804" y="84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0" name="Oval 360"/>
              <p:cNvSpPr>
                <a:spLocks noChangeArrowheads="1"/>
              </p:cNvSpPr>
              <p:nvPr/>
            </p:nvSpPr>
            <p:spPr bwMode="auto">
              <a:xfrm>
                <a:off x="1776" y="8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1" name="Oval 361"/>
              <p:cNvSpPr>
                <a:spLocks noChangeArrowheads="1"/>
              </p:cNvSpPr>
              <p:nvPr/>
            </p:nvSpPr>
            <p:spPr bwMode="auto">
              <a:xfrm>
                <a:off x="1707" y="88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2" name="Oval 362"/>
              <p:cNvSpPr>
                <a:spLocks noChangeArrowheads="1"/>
              </p:cNvSpPr>
              <p:nvPr/>
            </p:nvSpPr>
            <p:spPr bwMode="auto">
              <a:xfrm>
                <a:off x="1686" y="88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3" name="Oval 363"/>
              <p:cNvSpPr>
                <a:spLocks noChangeArrowheads="1"/>
              </p:cNvSpPr>
              <p:nvPr/>
            </p:nvSpPr>
            <p:spPr bwMode="auto">
              <a:xfrm>
                <a:off x="1672" y="89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4" name="Oval 364"/>
              <p:cNvSpPr>
                <a:spLocks noChangeArrowheads="1"/>
              </p:cNvSpPr>
              <p:nvPr/>
            </p:nvSpPr>
            <p:spPr bwMode="auto">
              <a:xfrm>
                <a:off x="1658" y="90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5" name="Oval 365"/>
              <p:cNvSpPr>
                <a:spLocks noChangeArrowheads="1"/>
              </p:cNvSpPr>
              <p:nvPr/>
            </p:nvSpPr>
            <p:spPr bwMode="auto">
              <a:xfrm>
                <a:off x="1644" y="9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6" name="Oval 366"/>
              <p:cNvSpPr>
                <a:spLocks noChangeArrowheads="1"/>
              </p:cNvSpPr>
              <p:nvPr/>
            </p:nvSpPr>
            <p:spPr bwMode="auto">
              <a:xfrm>
                <a:off x="1623" y="92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7" name="Oval 367"/>
              <p:cNvSpPr>
                <a:spLocks noChangeArrowheads="1"/>
              </p:cNvSpPr>
              <p:nvPr/>
            </p:nvSpPr>
            <p:spPr bwMode="auto">
              <a:xfrm>
                <a:off x="1554" y="95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8" name="Oval 368"/>
              <p:cNvSpPr>
                <a:spLocks noChangeArrowheads="1"/>
              </p:cNvSpPr>
              <p:nvPr/>
            </p:nvSpPr>
            <p:spPr bwMode="auto">
              <a:xfrm>
                <a:off x="1540" y="96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19" name="Oval 369"/>
              <p:cNvSpPr>
                <a:spLocks noChangeArrowheads="1"/>
              </p:cNvSpPr>
              <p:nvPr/>
            </p:nvSpPr>
            <p:spPr bwMode="auto">
              <a:xfrm>
                <a:off x="1526" y="97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0" name="Oval 370"/>
              <p:cNvSpPr>
                <a:spLocks noChangeArrowheads="1"/>
              </p:cNvSpPr>
              <p:nvPr/>
            </p:nvSpPr>
            <p:spPr bwMode="auto">
              <a:xfrm>
                <a:off x="1519" y="98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1" name="Oval 371"/>
              <p:cNvSpPr>
                <a:spLocks noChangeArrowheads="1"/>
              </p:cNvSpPr>
              <p:nvPr/>
            </p:nvSpPr>
            <p:spPr bwMode="auto">
              <a:xfrm>
                <a:off x="1505" y="99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2" name="Oval 372"/>
              <p:cNvSpPr>
                <a:spLocks noChangeArrowheads="1"/>
              </p:cNvSpPr>
              <p:nvPr/>
            </p:nvSpPr>
            <p:spPr bwMode="auto">
              <a:xfrm>
                <a:off x="1478" y="101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3" name="Oval 373"/>
              <p:cNvSpPr>
                <a:spLocks noChangeArrowheads="1"/>
              </p:cNvSpPr>
              <p:nvPr/>
            </p:nvSpPr>
            <p:spPr bwMode="auto">
              <a:xfrm>
                <a:off x="1408" y="1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4" name="Oval 374"/>
              <p:cNvSpPr>
                <a:spLocks noChangeArrowheads="1"/>
              </p:cNvSpPr>
              <p:nvPr/>
            </p:nvSpPr>
            <p:spPr bwMode="auto">
              <a:xfrm>
                <a:off x="1394" y="106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5" name="Oval 375"/>
              <p:cNvSpPr>
                <a:spLocks noChangeArrowheads="1"/>
              </p:cNvSpPr>
              <p:nvPr/>
            </p:nvSpPr>
            <p:spPr bwMode="auto">
              <a:xfrm>
                <a:off x="1381" y="108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6" name="Oval 376"/>
              <p:cNvSpPr>
                <a:spLocks noChangeArrowheads="1"/>
              </p:cNvSpPr>
              <p:nvPr/>
            </p:nvSpPr>
            <p:spPr bwMode="auto">
              <a:xfrm>
                <a:off x="1367" y="108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7" name="Oval 377"/>
              <p:cNvSpPr>
                <a:spLocks noChangeArrowheads="1"/>
              </p:cNvSpPr>
              <p:nvPr/>
            </p:nvSpPr>
            <p:spPr bwMode="auto">
              <a:xfrm>
                <a:off x="1360" y="109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8" name="Oval 378"/>
              <p:cNvSpPr>
                <a:spLocks noChangeArrowheads="1"/>
              </p:cNvSpPr>
              <p:nvPr/>
            </p:nvSpPr>
            <p:spPr bwMode="auto">
              <a:xfrm>
                <a:off x="1332" y="111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29" name="Oval 379"/>
              <p:cNvSpPr>
                <a:spLocks noChangeArrowheads="1"/>
              </p:cNvSpPr>
              <p:nvPr/>
            </p:nvSpPr>
            <p:spPr bwMode="auto">
              <a:xfrm>
                <a:off x="1276" y="115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0" name="Oval 380"/>
              <p:cNvSpPr>
                <a:spLocks noChangeArrowheads="1"/>
              </p:cNvSpPr>
              <p:nvPr/>
            </p:nvSpPr>
            <p:spPr bwMode="auto">
              <a:xfrm>
                <a:off x="1263" y="117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1" name="Oval 381"/>
              <p:cNvSpPr>
                <a:spLocks noChangeArrowheads="1"/>
              </p:cNvSpPr>
              <p:nvPr/>
            </p:nvSpPr>
            <p:spPr bwMode="auto">
              <a:xfrm>
                <a:off x="1249" y="118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2" name="Oval 382"/>
              <p:cNvSpPr>
                <a:spLocks noChangeArrowheads="1"/>
              </p:cNvSpPr>
              <p:nvPr/>
            </p:nvSpPr>
            <p:spPr bwMode="auto">
              <a:xfrm>
                <a:off x="1242" y="118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3" name="Oval 383"/>
              <p:cNvSpPr>
                <a:spLocks noChangeArrowheads="1"/>
              </p:cNvSpPr>
              <p:nvPr/>
            </p:nvSpPr>
            <p:spPr bwMode="auto">
              <a:xfrm>
                <a:off x="1228" y="120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4" name="Oval 384"/>
              <p:cNvSpPr>
                <a:spLocks noChangeArrowheads="1"/>
              </p:cNvSpPr>
              <p:nvPr/>
            </p:nvSpPr>
            <p:spPr bwMode="auto">
              <a:xfrm>
                <a:off x="1207" y="12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5" name="Oval 385"/>
              <p:cNvSpPr>
                <a:spLocks noChangeArrowheads="1"/>
              </p:cNvSpPr>
              <p:nvPr/>
            </p:nvSpPr>
            <p:spPr bwMode="auto">
              <a:xfrm>
                <a:off x="1158" y="1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6" name="Oval 386"/>
              <p:cNvSpPr>
                <a:spLocks noChangeArrowheads="1"/>
              </p:cNvSpPr>
              <p:nvPr/>
            </p:nvSpPr>
            <p:spPr bwMode="auto">
              <a:xfrm>
                <a:off x="1152" y="129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7" name="Oval 387"/>
              <p:cNvSpPr>
                <a:spLocks noChangeArrowheads="1"/>
              </p:cNvSpPr>
              <p:nvPr/>
            </p:nvSpPr>
            <p:spPr bwMode="auto">
              <a:xfrm>
                <a:off x="1138" y="130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8" name="Oval 388"/>
              <p:cNvSpPr>
                <a:spLocks noChangeArrowheads="1"/>
              </p:cNvSpPr>
              <p:nvPr/>
            </p:nvSpPr>
            <p:spPr bwMode="auto">
              <a:xfrm>
                <a:off x="1131" y="131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39" name="Oval 389"/>
              <p:cNvSpPr>
                <a:spLocks noChangeArrowheads="1"/>
              </p:cNvSpPr>
              <p:nvPr/>
            </p:nvSpPr>
            <p:spPr bwMode="auto">
              <a:xfrm>
                <a:off x="1124" y="132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0" name="Oval 390"/>
              <p:cNvSpPr>
                <a:spLocks noChangeArrowheads="1"/>
              </p:cNvSpPr>
              <p:nvPr/>
            </p:nvSpPr>
            <p:spPr bwMode="auto">
              <a:xfrm>
                <a:off x="1103" y="13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1" name="Oval 391"/>
              <p:cNvSpPr>
                <a:spLocks noChangeArrowheads="1"/>
              </p:cNvSpPr>
              <p:nvPr/>
            </p:nvSpPr>
            <p:spPr bwMode="auto">
              <a:xfrm>
                <a:off x="1061" y="141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2" name="Oval 392"/>
              <p:cNvSpPr>
                <a:spLocks noChangeArrowheads="1"/>
              </p:cNvSpPr>
              <p:nvPr/>
            </p:nvSpPr>
            <p:spPr bwMode="auto">
              <a:xfrm>
                <a:off x="1054" y="142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3" name="Oval 393"/>
              <p:cNvSpPr>
                <a:spLocks noChangeArrowheads="1"/>
              </p:cNvSpPr>
              <p:nvPr/>
            </p:nvSpPr>
            <p:spPr bwMode="auto">
              <a:xfrm>
                <a:off x="1047" y="144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4" name="Oval 394"/>
              <p:cNvSpPr>
                <a:spLocks noChangeArrowheads="1"/>
              </p:cNvSpPr>
              <p:nvPr/>
            </p:nvSpPr>
            <p:spPr bwMode="auto">
              <a:xfrm>
                <a:off x="1041" y="145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5" name="Oval 395"/>
              <p:cNvSpPr>
                <a:spLocks noChangeArrowheads="1"/>
              </p:cNvSpPr>
              <p:nvPr/>
            </p:nvSpPr>
            <p:spPr bwMode="auto">
              <a:xfrm>
                <a:off x="1034" y="146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6" name="Oval 396"/>
              <p:cNvSpPr>
                <a:spLocks noChangeArrowheads="1"/>
              </p:cNvSpPr>
              <p:nvPr/>
            </p:nvSpPr>
            <p:spPr bwMode="auto">
              <a:xfrm>
                <a:off x="1020" y="149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7" name="Oval 397"/>
              <p:cNvSpPr>
                <a:spLocks noChangeArrowheads="1"/>
              </p:cNvSpPr>
              <p:nvPr/>
            </p:nvSpPr>
            <p:spPr bwMode="auto">
              <a:xfrm>
                <a:off x="992" y="15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8" name="Oval 398"/>
              <p:cNvSpPr>
                <a:spLocks noChangeArrowheads="1"/>
              </p:cNvSpPr>
              <p:nvPr/>
            </p:nvSpPr>
            <p:spPr bwMode="auto">
              <a:xfrm>
                <a:off x="985" y="156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49" name="Oval 399"/>
              <p:cNvSpPr>
                <a:spLocks noChangeArrowheads="1"/>
              </p:cNvSpPr>
              <p:nvPr/>
            </p:nvSpPr>
            <p:spPr bwMode="auto">
              <a:xfrm>
                <a:off x="978" y="158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0" name="Oval 400"/>
              <p:cNvSpPr>
                <a:spLocks noChangeArrowheads="1"/>
              </p:cNvSpPr>
              <p:nvPr/>
            </p:nvSpPr>
            <p:spPr bwMode="auto">
              <a:xfrm>
                <a:off x="978" y="1599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1" name="Oval 401"/>
              <p:cNvSpPr>
                <a:spLocks noChangeArrowheads="1"/>
              </p:cNvSpPr>
              <p:nvPr/>
            </p:nvSpPr>
            <p:spPr bwMode="auto">
              <a:xfrm>
                <a:off x="971" y="161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2" name="Oval 402"/>
              <p:cNvSpPr>
                <a:spLocks noChangeArrowheads="1"/>
              </p:cNvSpPr>
              <p:nvPr/>
            </p:nvSpPr>
            <p:spPr bwMode="auto">
              <a:xfrm>
                <a:off x="964" y="163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3" name="Oval 403"/>
              <p:cNvSpPr>
                <a:spLocks noChangeArrowheads="1"/>
              </p:cNvSpPr>
              <p:nvPr/>
            </p:nvSpPr>
            <p:spPr bwMode="auto">
              <a:xfrm>
                <a:off x="943" y="1708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754" name="Oval 404"/>
              <p:cNvSpPr>
                <a:spLocks noChangeArrowheads="1"/>
              </p:cNvSpPr>
              <p:nvPr/>
            </p:nvSpPr>
            <p:spPr bwMode="auto">
              <a:xfrm>
                <a:off x="943" y="17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grpSp>
          <p:nvGrpSpPr>
            <p:cNvPr id="18" name="Group 405"/>
            <p:cNvGrpSpPr>
              <a:grpSpLocks/>
            </p:cNvGrpSpPr>
            <p:nvPr/>
          </p:nvGrpSpPr>
          <p:grpSpPr bwMode="auto">
            <a:xfrm>
              <a:off x="354035" y="1201746"/>
              <a:ext cx="6050089" cy="5343571"/>
              <a:chOff x="846" y="740"/>
              <a:chExt cx="4129" cy="3366"/>
            </a:xfrm>
          </p:grpSpPr>
          <p:sp>
            <p:nvSpPr>
              <p:cNvPr id="355" name="Oval 406"/>
              <p:cNvSpPr>
                <a:spLocks noChangeArrowheads="1"/>
              </p:cNvSpPr>
              <p:nvPr/>
            </p:nvSpPr>
            <p:spPr bwMode="auto">
              <a:xfrm>
                <a:off x="936" y="17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6" name="Oval 407"/>
              <p:cNvSpPr>
                <a:spLocks noChangeArrowheads="1"/>
              </p:cNvSpPr>
              <p:nvPr/>
            </p:nvSpPr>
            <p:spPr bwMode="auto">
              <a:xfrm>
                <a:off x="929" y="1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7" name="Oval 408"/>
              <p:cNvSpPr>
                <a:spLocks noChangeArrowheads="1"/>
              </p:cNvSpPr>
              <p:nvPr/>
            </p:nvSpPr>
            <p:spPr bwMode="auto">
              <a:xfrm>
                <a:off x="929" y="179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8" name="Oval 409"/>
              <p:cNvSpPr>
                <a:spLocks noChangeArrowheads="1"/>
              </p:cNvSpPr>
              <p:nvPr/>
            </p:nvSpPr>
            <p:spPr bwMode="auto">
              <a:xfrm>
                <a:off x="923" y="185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9" name="Oval 410"/>
              <p:cNvSpPr>
                <a:spLocks noChangeArrowheads="1"/>
              </p:cNvSpPr>
              <p:nvPr/>
            </p:nvSpPr>
            <p:spPr bwMode="auto">
              <a:xfrm>
                <a:off x="923" y="185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0" name="Oval 411"/>
              <p:cNvSpPr>
                <a:spLocks noChangeArrowheads="1"/>
              </p:cNvSpPr>
              <p:nvPr/>
            </p:nvSpPr>
            <p:spPr bwMode="auto">
              <a:xfrm>
                <a:off x="902" y="1958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1" name="Oval 412"/>
              <p:cNvSpPr>
                <a:spLocks noChangeArrowheads="1"/>
              </p:cNvSpPr>
              <p:nvPr/>
            </p:nvSpPr>
            <p:spPr bwMode="auto">
              <a:xfrm>
                <a:off x="902" y="197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2" name="Oval 413"/>
              <p:cNvSpPr>
                <a:spLocks noChangeArrowheads="1"/>
              </p:cNvSpPr>
              <p:nvPr/>
            </p:nvSpPr>
            <p:spPr bwMode="auto">
              <a:xfrm>
                <a:off x="895" y="199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3" name="Oval 414"/>
              <p:cNvSpPr>
                <a:spLocks noChangeArrowheads="1"/>
              </p:cNvSpPr>
              <p:nvPr/>
            </p:nvSpPr>
            <p:spPr bwMode="auto">
              <a:xfrm>
                <a:off x="888" y="2067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4" name="Oval 415"/>
              <p:cNvSpPr>
                <a:spLocks noChangeArrowheads="1"/>
              </p:cNvSpPr>
              <p:nvPr/>
            </p:nvSpPr>
            <p:spPr bwMode="auto">
              <a:xfrm>
                <a:off x="888" y="222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5" name="Oval 416"/>
              <p:cNvSpPr>
                <a:spLocks noChangeArrowheads="1"/>
              </p:cNvSpPr>
              <p:nvPr/>
            </p:nvSpPr>
            <p:spPr bwMode="auto">
              <a:xfrm>
                <a:off x="888" y="2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6" name="Oval 417"/>
              <p:cNvSpPr>
                <a:spLocks noChangeArrowheads="1"/>
              </p:cNvSpPr>
              <p:nvPr/>
            </p:nvSpPr>
            <p:spPr bwMode="auto">
              <a:xfrm>
                <a:off x="888" y="22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7" name="Oval 418"/>
              <p:cNvSpPr>
                <a:spLocks noChangeArrowheads="1"/>
              </p:cNvSpPr>
              <p:nvPr/>
            </p:nvSpPr>
            <p:spPr bwMode="auto">
              <a:xfrm>
                <a:off x="888" y="227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8" name="Oval 419"/>
              <p:cNvSpPr>
                <a:spLocks noChangeArrowheads="1"/>
              </p:cNvSpPr>
              <p:nvPr/>
            </p:nvSpPr>
            <p:spPr bwMode="auto">
              <a:xfrm>
                <a:off x="888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69" name="Oval 420"/>
              <p:cNvSpPr>
                <a:spLocks noChangeArrowheads="1"/>
              </p:cNvSpPr>
              <p:nvPr/>
            </p:nvSpPr>
            <p:spPr bwMode="auto">
              <a:xfrm>
                <a:off x="888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0" name="Oval 421"/>
              <p:cNvSpPr>
                <a:spLocks noChangeArrowheads="1"/>
              </p:cNvSpPr>
              <p:nvPr/>
            </p:nvSpPr>
            <p:spPr bwMode="auto">
              <a:xfrm>
                <a:off x="888" y="2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1" name="Oval 422"/>
              <p:cNvSpPr>
                <a:spLocks noChangeArrowheads="1"/>
              </p:cNvSpPr>
              <p:nvPr/>
            </p:nvSpPr>
            <p:spPr bwMode="auto">
              <a:xfrm>
                <a:off x="888" y="2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2" name="Oval 423"/>
              <p:cNvSpPr>
                <a:spLocks noChangeArrowheads="1"/>
              </p:cNvSpPr>
              <p:nvPr/>
            </p:nvSpPr>
            <p:spPr bwMode="auto">
              <a:xfrm>
                <a:off x="888" y="25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3" name="Oval 424"/>
              <p:cNvSpPr>
                <a:spLocks noChangeArrowheads="1"/>
              </p:cNvSpPr>
              <p:nvPr/>
            </p:nvSpPr>
            <p:spPr bwMode="auto">
              <a:xfrm>
                <a:off x="888" y="25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4" name="Oval 425"/>
              <p:cNvSpPr>
                <a:spLocks noChangeArrowheads="1"/>
              </p:cNvSpPr>
              <p:nvPr/>
            </p:nvSpPr>
            <p:spPr bwMode="auto">
              <a:xfrm>
                <a:off x="888" y="25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5" name="Oval 426"/>
              <p:cNvSpPr>
                <a:spLocks noChangeArrowheads="1"/>
              </p:cNvSpPr>
              <p:nvPr/>
            </p:nvSpPr>
            <p:spPr bwMode="auto">
              <a:xfrm>
                <a:off x="888" y="2753"/>
                <a:ext cx="35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6" name="Oval 427"/>
              <p:cNvSpPr>
                <a:spLocks noChangeArrowheads="1"/>
              </p:cNvSpPr>
              <p:nvPr/>
            </p:nvSpPr>
            <p:spPr bwMode="auto">
              <a:xfrm>
                <a:off x="895" y="282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7" name="Oval 428"/>
              <p:cNvSpPr>
                <a:spLocks noChangeArrowheads="1"/>
              </p:cNvSpPr>
              <p:nvPr/>
            </p:nvSpPr>
            <p:spPr bwMode="auto">
              <a:xfrm>
                <a:off x="902" y="2843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8" name="Oval 429"/>
              <p:cNvSpPr>
                <a:spLocks noChangeArrowheads="1"/>
              </p:cNvSpPr>
              <p:nvPr/>
            </p:nvSpPr>
            <p:spPr bwMode="auto">
              <a:xfrm>
                <a:off x="902" y="2862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79" name="Oval 430"/>
              <p:cNvSpPr>
                <a:spLocks noChangeArrowheads="1"/>
              </p:cNvSpPr>
              <p:nvPr/>
            </p:nvSpPr>
            <p:spPr bwMode="auto">
              <a:xfrm>
                <a:off x="923" y="296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0" name="Oval 431"/>
              <p:cNvSpPr>
                <a:spLocks noChangeArrowheads="1"/>
              </p:cNvSpPr>
              <p:nvPr/>
            </p:nvSpPr>
            <p:spPr bwMode="auto">
              <a:xfrm>
                <a:off x="923" y="296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1" name="Oval 432"/>
              <p:cNvSpPr>
                <a:spLocks noChangeArrowheads="1"/>
              </p:cNvSpPr>
              <p:nvPr/>
            </p:nvSpPr>
            <p:spPr bwMode="auto">
              <a:xfrm>
                <a:off x="929" y="3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2" name="Oval 433"/>
              <p:cNvSpPr>
                <a:spLocks noChangeArrowheads="1"/>
              </p:cNvSpPr>
              <p:nvPr/>
            </p:nvSpPr>
            <p:spPr bwMode="auto">
              <a:xfrm>
                <a:off x="929" y="3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3" name="Oval 434"/>
              <p:cNvSpPr>
                <a:spLocks noChangeArrowheads="1"/>
              </p:cNvSpPr>
              <p:nvPr/>
            </p:nvSpPr>
            <p:spPr bwMode="auto">
              <a:xfrm>
                <a:off x="936" y="307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4" name="Oval 435"/>
              <p:cNvSpPr>
                <a:spLocks noChangeArrowheads="1"/>
              </p:cNvSpPr>
              <p:nvPr/>
            </p:nvSpPr>
            <p:spPr bwMode="auto">
              <a:xfrm>
                <a:off x="943" y="309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5" name="Oval 436"/>
              <p:cNvSpPr>
                <a:spLocks noChangeArrowheads="1"/>
              </p:cNvSpPr>
              <p:nvPr/>
            </p:nvSpPr>
            <p:spPr bwMode="auto">
              <a:xfrm>
                <a:off x="943" y="311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6" name="Oval 437"/>
              <p:cNvSpPr>
                <a:spLocks noChangeArrowheads="1"/>
              </p:cNvSpPr>
              <p:nvPr/>
            </p:nvSpPr>
            <p:spPr bwMode="auto">
              <a:xfrm>
                <a:off x="964" y="318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7" name="Oval 438"/>
              <p:cNvSpPr>
                <a:spLocks noChangeArrowheads="1"/>
              </p:cNvSpPr>
              <p:nvPr/>
            </p:nvSpPr>
            <p:spPr bwMode="auto">
              <a:xfrm>
                <a:off x="971" y="320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8" name="Oval 439"/>
              <p:cNvSpPr>
                <a:spLocks noChangeArrowheads="1"/>
              </p:cNvSpPr>
              <p:nvPr/>
            </p:nvSpPr>
            <p:spPr bwMode="auto">
              <a:xfrm>
                <a:off x="978" y="322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89" name="Oval 440"/>
              <p:cNvSpPr>
                <a:spLocks noChangeArrowheads="1"/>
              </p:cNvSpPr>
              <p:nvPr/>
            </p:nvSpPr>
            <p:spPr bwMode="auto">
              <a:xfrm>
                <a:off x="978" y="322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0" name="Oval 441"/>
              <p:cNvSpPr>
                <a:spLocks noChangeArrowheads="1"/>
              </p:cNvSpPr>
              <p:nvPr/>
            </p:nvSpPr>
            <p:spPr bwMode="auto">
              <a:xfrm>
                <a:off x="985" y="324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1" name="Oval 442"/>
              <p:cNvSpPr>
                <a:spLocks noChangeArrowheads="1"/>
              </p:cNvSpPr>
              <p:nvPr/>
            </p:nvSpPr>
            <p:spPr bwMode="auto">
              <a:xfrm>
                <a:off x="992" y="326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2" name="Oval 443"/>
              <p:cNvSpPr>
                <a:spLocks noChangeArrowheads="1"/>
              </p:cNvSpPr>
              <p:nvPr/>
            </p:nvSpPr>
            <p:spPr bwMode="auto">
              <a:xfrm>
                <a:off x="1020" y="333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3" name="Oval 444"/>
              <p:cNvSpPr>
                <a:spLocks noChangeArrowheads="1"/>
              </p:cNvSpPr>
              <p:nvPr/>
            </p:nvSpPr>
            <p:spPr bwMode="auto">
              <a:xfrm>
                <a:off x="1034" y="335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4" name="Oval 445"/>
              <p:cNvSpPr>
                <a:spLocks noChangeArrowheads="1"/>
              </p:cNvSpPr>
              <p:nvPr/>
            </p:nvSpPr>
            <p:spPr bwMode="auto">
              <a:xfrm>
                <a:off x="1041" y="336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5" name="Oval 446"/>
              <p:cNvSpPr>
                <a:spLocks noChangeArrowheads="1"/>
              </p:cNvSpPr>
              <p:nvPr/>
            </p:nvSpPr>
            <p:spPr bwMode="auto">
              <a:xfrm>
                <a:off x="1047" y="337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6" name="Oval 447"/>
              <p:cNvSpPr>
                <a:spLocks noChangeArrowheads="1"/>
              </p:cNvSpPr>
              <p:nvPr/>
            </p:nvSpPr>
            <p:spPr bwMode="auto">
              <a:xfrm>
                <a:off x="1054" y="339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7" name="Oval 448"/>
              <p:cNvSpPr>
                <a:spLocks noChangeArrowheads="1"/>
              </p:cNvSpPr>
              <p:nvPr/>
            </p:nvSpPr>
            <p:spPr bwMode="auto">
              <a:xfrm>
                <a:off x="1061" y="340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8" name="Oval 449"/>
              <p:cNvSpPr>
                <a:spLocks noChangeArrowheads="1"/>
              </p:cNvSpPr>
              <p:nvPr/>
            </p:nvSpPr>
            <p:spPr bwMode="auto">
              <a:xfrm>
                <a:off x="1103" y="34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99" name="Oval 450"/>
              <p:cNvSpPr>
                <a:spLocks noChangeArrowheads="1"/>
              </p:cNvSpPr>
              <p:nvPr/>
            </p:nvSpPr>
            <p:spPr bwMode="auto">
              <a:xfrm>
                <a:off x="1124" y="349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0" name="Oval 451"/>
              <p:cNvSpPr>
                <a:spLocks noChangeArrowheads="1"/>
              </p:cNvSpPr>
              <p:nvPr/>
            </p:nvSpPr>
            <p:spPr bwMode="auto">
              <a:xfrm>
                <a:off x="1131" y="350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1" name="Oval 452"/>
              <p:cNvSpPr>
                <a:spLocks noChangeArrowheads="1"/>
              </p:cNvSpPr>
              <p:nvPr/>
            </p:nvSpPr>
            <p:spPr bwMode="auto">
              <a:xfrm>
                <a:off x="1138" y="3516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2" name="Oval 453"/>
              <p:cNvSpPr>
                <a:spLocks noChangeArrowheads="1"/>
              </p:cNvSpPr>
              <p:nvPr/>
            </p:nvSpPr>
            <p:spPr bwMode="auto">
              <a:xfrm>
                <a:off x="1152" y="352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3" name="Oval 454"/>
              <p:cNvSpPr>
                <a:spLocks noChangeArrowheads="1"/>
              </p:cNvSpPr>
              <p:nvPr/>
            </p:nvSpPr>
            <p:spPr bwMode="auto">
              <a:xfrm>
                <a:off x="1158" y="35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4" name="Oval 455"/>
              <p:cNvSpPr>
                <a:spLocks noChangeArrowheads="1"/>
              </p:cNvSpPr>
              <p:nvPr/>
            </p:nvSpPr>
            <p:spPr bwMode="auto">
              <a:xfrm>
                <a:off x="1207" y="360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5" name="Oval 456"/>
              <p:cNvSpPr>
                <a:spLocks noChangeArrowheads="1"/>
              </p:cNvSpPr>
              <p:nvPr/>
            </p:nvSpPr>
            <p:spPr bwMode="auto">
              <a:xfrm>
                <a:off x="1228" y="361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6" name="Oval 457"/>
              <p:cNvSpPr>
                <a:spLocks noChangeArrowheads="1"/>
              </p:cNvSpPr>
              <p:nvPr/>
            </p:nvSpPr>
            <p:spPr bwMode="auto">
              <a:xfrm>
                <a:off x="1242" y="363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7" name="Oval 458"/>
              <p:cNvSpPr>
                <a:spLocks noChangeArrowheads="1"/>
              </p:cNvSpPr>
              <p:nvPr/>
            </p:nvSpPr>
            <p:spPr bwMode="auto">
              <a:xfrm>
                <a:off x="1249" y="363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8" name="Oval 459"/>
              <p:cNvSpPr>
                <a:spLocks noChangeArrowheads="1"/>
              </p:cNvSpPr>
              <p:nvPr/>
            </p:nvSpPr>
            <p:spPr bwMode="auto">
              <a:xfrm>
                <a:off x="1263" y="365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09" name="Oval 460"/>
              <p:cNvSpPr>
                <a:spLocks noChangeArrowheads="1"/>
              </p:cNvSpPr>
              <p:nvPr/>
            </p:nvSpPr>
            <p:spPr bwMode="auto">
              <a:xfrm>
                <a:off x="1276" y="366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0" name="Oval 461"/>
              <p:cNvSpPr>
                <a:spLocks noChangeArrowheads="1"/>
              </p:cNvSpPr>
              <p:nvPr/>
            </p:nvSpPr>
            <p:spPr bwMode="auto">
              <a:xfrm>
                <a:off x="1332" y="370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1" name="Oval 462"/>
              <p:cNvSpPr>
                <a:spLocks noChangeArrowheads="1"/>
              </p:cNvSpPr>
              <p:nvPr/>
            </p:nvSpPr>
            <p:spPr bwMode="auto">
              <a:xfrm>
                <a:off x="1360" y="3728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2" name="Oval 463"/>
              <p:cNvSpPr>
                <a:spLocks noChangeArrowheads="1"/>
              </p:cNvSpPr>
              <p:nvPr/>
            </p:nvSpPr>
            <p:spPr bwMode="auto">
              <a:xfrm>
                <a:off x="1367" y="3734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3" name="Oval 464"/>
              <p:cNvSpPr>
                <a:spLocks noChangeArrowheads="1"/>
              </p:cNvSpPr>
              <p:nvPr/>
            </p:nvSpPr>
            <p:spPr bwMode="auto">
              <a:xfrm>
                <a:off x="1381" y="374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4" name="Oval 465"/>
              <p:cNvSpPr>
                <a:spLocks noChangeArrowheads="1"/>
              </p:cNvSpPr>
              <p:nvPr/>
            </p:nvSpPr>
            <p:spPr bwMode="auto">
              <a:xfrm>
                <a:off x="1394" y="375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5" name="Oval 466"/>
              <p:cNvSpPr>
                <a:spLocks noChangeArrowheads="1"/>
              </p:cNvSpPr>
              <p:nvPr/>
            </p:nvSpPr>
            <p:spPr bwMode="auto">
              <a:xfrm>
                <a:off x="1408" y="376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6" name="Oval 467"/>
              <p:cNvSpPr>
                <a:spLocks noChangeArrowheads="1"/>
              </p:cNvSpPr>
              <p:nvPr/>
            </p:nvSpPr>
            <p:spPr bwMode="auto">
              <a:xfrm>
                <a:off x="1478" y="381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7" name="Oval 468"/>
              <p:cNvSpPr>
                <a:spLocks noChangeArrowheads="1"/>
              </p:cNvSpPr>
              <p:nvPr/>
            </p:nvSpPr>
            <p:spPr bwMode="auto">
              <a:xfrm>
                <a:off x="1505" y="383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8" name="Oval 469"/>
              <p:cNvSpPr>
                <a:spLocks noChangeArrowheads="1"/>
              </p:cNvSpPr>
              <p:nvPr/>
            </p:nvSpPr>
            <p:spPr bwMode="auto">
              <a:xfrm>
                <a:off x="1519" y="383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19" name="Oval 470"/>
              <p:cNvSpPr>
                <a:spLocks noChangeArrowheads="1"/>
              </p:cNvSpPr>
              <p:nvPr/>
            </p:nvSpPr>
            <p:spPr bwMode="auto">
              <a:xfrm>
                <a:off x="1526" y="384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0" name="Oval 471"/>
              <p:cNvSpPr>
                <a:spLocks noChangeArrowheads="1"/>
              </p:cNvSpPr>
              <p:nvPr/>
            </p:nvSpPr>
            <p:spPr bwMode="auto">
              <a:xfrm>
                <a:off x="1540" y="385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1" name="Oval 472"/>
              <p:cNvSpPr>
                <a:spLocks noChangeArrowheads="1"/>
              </p:cNvSpPr>
              <p:nvPr/>
            </p:nvSpPr>
            <p:spPr bwMode="auto">
              <a:xfrm>
                <a:off x="1554" y="386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2" name="Oval 473"/>
              <p:cNvSpPr>
                <a:spLocks noChangeArrowheads="1"/>
              </p:cNvSpPr>
              <p:nvPr/>
            </p:nvSpPr>
            <p:spPr bwMode="auto">
              <a:xfrm>
                <a:off x="1623" y="390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3" name="Oval 474"/>
              <p:cNvSpPr>
                <a:spLocks noChangeArrowheads="1"/>
              </p:cNvSpPr>
              <p:nvPr/>
            </p:nvSpPr>
            <p:spPr bwMode="auto">
              <a:xfrm>
                <a:off x="1644" y="3914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4" name="Oval 475"/>
              <p:cNvSpPr>
                <a:spLocks noChangeArrowheads="1"/>
              </p:cNvSpPr>
              <p:nvPr/>
            </p:nvSpPr>
            <p:spPr bwMode="auto">
              <a:xfrm>
                <a:off x="1658" y="3920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5" name="Oval 476"/>
              <p:cNvSpPr>
                <a:spLocks noChangeArrowheads="1"/>
              </p:cNvSpPr>
              <p:nvPr/>
            </p:nvSpPr>
            <p:spPr bwMode="auto">
              <a:xfrm>
                <a:off x="1672" y="392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6" name="Oval 477"/>
              <p:cNvSpPr>
                <a:spLocks noChangeArrowheads="1"/>
              </p:cNvSpPr>
              <p:nvPr/>
            </p:nvSpPr>
            <p:spPr bwMode="auto">
              <a:xfrm>
                <a:off x="1686" y="393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7" name="Oval 478"/>
              <p:cNvSpPr>
                <a:spLocks noChangeArrowheads="1"/>
              </p:cNvSpPr>
              <p:nvPr/>
            </p:nvSpPr>
            <p:spPr bwMode="auto">
              <a:xfrm>
                <a:off x="1707" y="3940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8" name="Oval 479"/>
              <p:cNvSpPr>
                <a:spLocks noChangeArrowheads="1"/>
              </p:cNvSpPr>
              <p:nvPr/>
            </p:nvSpPr>
            <p:spPr bwMode="auto">
              <a:xfrm>
                <a:off x="1776" y="397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29" name="Oval 480"/>
              <p:cNvSpPr>
                <a:spLocks noChangeArrowheads="1"/>
              </p:cNvSpPr>
              <p:nvPr/>
            </p:nvSpPr>
            <p:spPr bwMode="auto">
              <a:xfrm>
                <a:off x="1804" y="3978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0" name="Oval 481"/>
              <p:cNvSpPr>
                <a:spLocks noChangeArrowheads="1"/>
              </p:cNvSpPr>
              <p:nvPr/>
            </p:nvSpPr>
            <p:spPr bwMode="auto">
              <a:xfrm>
                <a:off x="1825" y="398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1" name="Oval 482"/>
              <p:cNvSpPr>
                <a:spLocks noChangeArrowheads="1"/>
              </p:cNvSpPr>
              <p:nvPr/>
            </p:nvSpPr>
            <p:spPr bwMode="auto">
              <a:xfrm>
                <a:off x="1825" y="3984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2" name="Oval 483"/>
              <p:cNvSpPr>
                <a:spLocks noChangeArrowheads="1"/>
              </p:cNvSpPr>
              <p:nvPr/>
            </p:nvSpPr>
            <p:spPr bwMode="auto">
              <a:xfrm>
                <a:off x="1852" y="399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3" name="Oval 484"/>
              <p:cNvSpPr>
                <a:spLocks noChangeArrowheads="1"/>
              </p:cNvSpPr>
              <p:nvPr/>
            </p:nvSpPr>
            <p:spPr bwMode="auto">
              <a:xfrm>
                <a:off x="1866" y="3997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4" name="Oval 485"/>
              <p:cNvSpPr>
                <a:spLocks noChangeArrowheads="1"/>
              </p:cNvSpPr>
              <p:nvPr/>
            </p:nvSpPr>
            <p:spPr bwMode="auto">
              <a:xfrm>
                <a:off x="1943" y="4017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5" name="Oval 486"/>
              <p:cNvSpPr>
                <a:spLocks noChangeArrowheads="1"/>
              </p:cNvSpPr>
              <p:nvPr/>
            </p:nvSpPr>
            <p:spPr bwMode="auto">
              <a:xfrm>
                <a:off x="1970" y="4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6" name="Oval 487"/>
              <p:cNvSpPr>
                <a:spLocks noChangeArrowheads="1"/>
              </p:cNvSpPr>
              <p:nvPr/>
            </p:nvSpPr>
            <p:spPr bwMode="auto">
              <a:xfrm>
                <a:off x="1984" y="4023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7" name="Oval 488"/>
              <p:cNvSpPr>
                <a:spLocks noChangeArrowheads="1"/>
              </p:cNvSpPr>
              <p:nvPr/>
            </p:nvSpPr>
            <p:spPr bwMode="auto">
              <a:xfrm>
                <a:off x="1998" y="4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8" name="Oval 489"/>
              <p:cNvSpPr>
                <a:spLocks noChangeArrowheads="1"/>
              </p:cNvSpPr>
              <p:nvPr/>
            </p:nvSpPr>
            <p:spPr bwMode="auto">
              <a:xfrm>
                <a:off x="2019" y="402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39" name="Oval 490"/>
              <p:cNvSpPr>
                <a:spLocks noChangeArrowheads="1"/>
              </p:cNvSpPr>
              <p:nvPr/>
            </p:nvSpPr>
            <p:spPr bwMode="auto">
              <a:xfrm>
                <a:off x="2033" y="4036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0" name="Oval 491"/>
              <p:cNvSpPr>
                <a:spLocks noChangeArrowheads="1"/>
              </p:cNvSpPr>
              <p:nvPr/>
            </p:nvSpPr>
            <p:spPr bwMode="auto">
              <a:xfrm>
                <a:off x="2109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1" name="Oval 492"/>
              <p:cNvSpPr>
                <a:spLocks noChangeArrowheads="1"/>
              </p:cNvSpPr>
              <p:nvPr/>
            </p:nvSpPr>
            <p:spPr bwMode="auto">
              <a:xfrm>
                <a:off x="2130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2" name="Oval 493"/>
              <p:cNvSpPr>
                <a:spLocks noChangeArrowheads="1"/>
              </p:cNvSpPr>
              <p:nvPr/>
            </p:nvSpPr>
            <p:spPr bwMode="auto">
              <a:xfrm>
                <a:off x="2130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3" name="Oval 494"/>
              <p:cNvSpPr>
                <a:spLocks noChangeArrowheads="1"/>
              </p:cNvSpPr>
              <p:nvPr/>
            </p:nvSpPr>
            <p:spPr bwMode="auto">
              <a:xfrm>
                <a:off x="2130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4" name="Oval 495"/>
              <p:cNvSpPr>
                <a:spLocks noChangeArrowheads="1"/>
              </p:cNvSpPr>
              <p:nvPr/>
            </p:nvSpPr>
            <p:spPr bwMode="auto">
              <a:xfrm>
                <a:off x="2158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5" name="Oval 496"/>
              <p:cNvSpPr>
                <a:spLocks noChangeArrowheads="1"/>
              </p:cNvSpPr>
              <p:nvPr/>
            </p:nvSpPr>
            <p:spPr bwMode="auto">
              <a:xfrm>
                <a:off x="2172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6" name="Oval 497"/>
              <p:cNvSpPr>
                <a:spLocks noChangeArrowheads="1"/>
              </p:cNvSpPr>
              <p:nvPr/>
            </p:nvSpPr>
            <p:spPr bwMode="auto">
              <a:xfrm>
                <a:off x="2193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7" name="Oval 498"/>
              <p:cNvSpPr>
                <a:spLocks noChangeArrowheads="1"/>
              </p:cNvSpPr>
              <p:nvPr/>
            </p:nvSpPr>
            <p:spPr bwMode="auto">
              <a:xfrm>
                <a:off x="2269" y="4042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8" name="Oval 499"/>
              <p:cNvSpPr>
                <a:spLocks noChangeArrowheads="1"/>
              </p:cNvSpPr>
              <p:nvPr/>
            </p:nvSpPr>
            <p:spPr bwMode="auto">
              <a:xfrm>
                <a:off x="2290" y="4042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49" name="Oval 500"/>
              <p:cNvSpPr>
                <a:spLocks noChangeArrowheads="1"/>
              </p:cNvSpPr>
              <p:nvPr/>
            </p:nvSpPr>
            <p:spPr bwMode="auto">
              <a:xfrm>
                <a:off x="2408" y="404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0" name="Oval 501"/>
              <p:cNvSpPr>
                <a:spLocks noChangeArrowheads="1"/>
              </p:cNvSpPr>
              <p:nvPr/>
            </p:nvSpPr>
            <p:spPr bwMode="auto">
              <a:xfrm>
                <a:off x="2429" y="4049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1" name="Oval 502"/>
              <p:cNvSpPr>
                <a:spLocks noChangeArrowheads="1"/>
              </p:cNvSpPr>
              <p:nvPr/>
            </p:nvSpPr>
            <p:spPr bwMode="auto">
              <a:xfrm>
                <a:off x="2449" y="40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2" name="Oval 503"/>
              <p:cNvSpPr>
                <a:spLocks noChangeArrowheads="1"/>
              </p:cNvSpPr>
              <p:nvPr/>
            </p:nvSpPr>
            <p:spPr bwMode="auto">
              <a:xfrm>
                <a:off x="2470" y="4049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3" name="Oval 504"/>
              <p:cNvSpPr>
                <a:spLocks noChangeArrowheads="1"/>
              </p:cNvSpPr>
              <p:nvPr/>
            </p:nvSpPr>
            <p:spPr bwMode="auto">
              <a:xfrm>
                <a:off x="2588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4" name="Oval 505"/>
              <p:cNvSpPr>
                <a:spLocks noChangeArrowheads="1"/>
              </p:cNvSpPr>
              <p:nvPr/>
            </p:nvSpPr>
            <p:spPr bwMode="auto">
              <a:xfrm>
                <a:off x="2616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5" name="Oval 506"/>
              <p:cNvSpPr>
                <a:spLocks noChangeArrowheads="1"/>
              </p:cNvSpPr>
              <p:nvPr/>
            </p:nvSpPr>
            <p:spPr bwMode="auto">
              <a:xfrm>
                <a:off x="2637" y="4055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6" name="Oval 507"/>
              <p:cNvSpPr>
                <a:spLocks noChangeArrowheads="1"/>
              </p:cNvSpPr>
              <p:nvPr/>
            </p:nvSpPr>
            <p:spPr bwMode="auto">
              <a:xfrm>
                <a:off x="2664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7" name="Oval 508"/>
              <p:cNvSpPr>
                <a:spLocks noChangeArrowheads="1"/>
              </p:cNvSpPr>
              <p:nvPr/>
            </p:nvSpPr>
            <p:spPr bwMode="auto">
              <a:xfrm>
                <a:off x="2685" y="4055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8" name="Oval 509"/>
              <p:cNvSpPr>
                <a:spLocks noChangeArrowheads="1"/>
              </p:cNvSpPr>
              <p:nvPr/>
            </p:nvSpPr>
            <p:spPr bwMode="auto">
              <a:xfrm>
                <a:off x="2713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59" name="Oval 510"/>
              <p:cNvSpPr>
                <a:spLocks noChangeArrowheads="1"/>
              </p:cNvSpPr>
              <p:nvPr/>
            </p:nvSpPr>
            <p:spPr bwMode="auto">
              <a:xfrm>
                <a:off x="2734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0" name="Oval 511"/>
              <p:cNvSpPr>
                <a:spLocks noChangeArrowheads="1"/>
              </p:cNvSpPr>
              <p:nvPr/>
            </p:nvSpPr>
            <p:spPr bwMode="auto">
              <a:xfrm>
                <a:off x="2762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1" name="Oval 512"/>
              <p:cNvSpPr>
                <a:spLocks noChangeArrowheads="1"/>
              </p:cNvSpPr>
              <p:nvPr/>
            </p:nvSpPr>
            <p:spPr bwMode="auto">
              <a:xfrm>
                <a:off x="2776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2" name="Oval 513"/>
              <p:cNvSpPr>
                <a:spLocks noChangeArrowheads="1"/>
              </p:cNvSpPr>
              <p:nvPr/>
            </p:nvSpPr>
            <p:spPr bwMode="auto">
              <a:xfrm>
                <a:off x="2796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3" name="Oval 514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4" name="Oval 515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5" name="Oval 516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6" name="Oval 517"/>
              <p:cNvSpPr>
                <a:spLocks noChangeArrowheads="1"/>
              </p:cNvSpPr>
              <p:nvPr/>
            </p:nvSpPr>
            <p:spPr bwMode="auto">
              <a:xfrm>
                <a:off x="2831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7" name="Oval 518"/>
              <p:cNvSpPr>
                <a:spLocks noChangeArrowheads="1"/>
              </p:cNvSpPr>
              <p:nvPr/>
            </p:nvSpPr>
            <p:spPr bwMode="auto">
              <a:xfrm>
                <a:off x="283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8" name="Oval 519"/>
              <p:cNvSpPr>
                <a:spLocks noChangeArrowheads="1"/>
              </p:cNvSpPr>
              <p:nvPr/>
            </p:nvSpPr>
            <p:spPr bwMode="auto">
              <a:xfrm>
                <a:off x="283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69" name="Oval 520"/>
              <p:cNvSpPr>
                <a:spLocks noChangeArrowheads="1"/>
              </p:cNvSpPr>
              <p:nvPr/>
            </p:nvSpPr>
            <p:spPr bwMode="auto">
              <a:xfrm>
                <a:off x="283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0" name="Oval 521"/>
              <p:cNvSpPr>
                <a:spLocks noChangeArrowheads="1"/>
              </p:cNvSpPr>
              <p:nvPr/>
            </p:nvSpPr>
            <p:spPr bwMode="auto">
              <a:xfrm>
                <a:off x="2845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1" name="Oval 522"/>
              <p:cNvSpPr>
                <a:spLocks noChangeArrowheads="1"/>
              </p:cNvSpPr>
              <p:nvPr/>
            </p:nvSpPr>
            <p:spPr bwMode="auto">
              <a:xfrm>
                <a:off x="2845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2" name="Oval 523"/>
              <p:cNvSpPr>
                <a:spLocks noChangeArrowheads="1"/>
              </p:cNvSpPr>
              <p:nvPr/>
            </p:nvSpPr>
            <p:spPr bwMode="auto">
              <a:xfrm>
                <a:off x="2852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3" name="Oval 524"/>
              <p:cNvSpPr>
                <a:spLocks noChangeArrowheads="1"/>
              </p:cNvSpPr>
              <p:nvPr/>
            </p:nvSpPr>
            <p:spPr bwMode="auto">
              <a:xfrm>
                <a:off x="2852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4" name="Oval 525"/>
              <p:cNvSpPr>
                <a:spLocks noChangeArrowheads="1"/>
              </p:cNvSpPr>
              <p:nvPr/>
            </p:nvSpPr>
            <p:spPr bwMode="auto">
              <a:xfrm>
                <a:off x="2852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5" name="Oval 526"/>
              <p:cNvSpPr>
                <a:spLocks noChangeArrowheads="1"/>
              </p:cNvSpPr>
              <p:nvPr/>
            </p:nvSpPr>
            <p:spPr bwMode="auto">
              <a:xfrm>
                <a:off x="2859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6" name="Oval 527"/>
              <p:cNvSpPr>
                <a:spLocks noChangeArrowheads="1"/>
              </p:cNvSpPr>
              <p:nvPr/>
            </p:nvSpPr>
            <p:spPr bwMode="auto">
              <a:xfrm>
                <a:off x="2859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7" name="Oval 528"/>
              <p:cNvSpPr>
                <a:spLocks noChangeArrowheads="1"/>
              </p:cNvSpPr>
              <p:nvPr/>
            </p:nvSpPr>
            <p:spPr bwMode="auto">
              <a:xfrm>
                <a:off x="2873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8" name="Oval 529"/>
              <p:cNvSpPr>
                <a:spLocks noChangeArrowheads="1"/>
              </p:cNvSpPr>
              <p:nvPr/>
            </p:nvSpPr>
            <p:spPr bwMode="auto">
              <a:xfrm>
                <a:off x="2887" y="4061"/>
                <a:ext cx="34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79" name="Oval 530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80" name="Oval 531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81" name="Oval 532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82" name="Freeform 533"/>
              <p:cNvSpPr>
                <a:spLocks/>
              </p:cNvSpPr>
              <p:nvPr/>
            </p:nvSpPr>
            <p:spPr bwMode="auto">
              <a:xfrm>
                <a:off x="2942" y="4004"/>
                <a:ext cx="1097" cy="70"/>
              </a:xfrm>
              <a:custGeom>
                <a:avLst/>
                <a:gdLst>
                  <a:gd name="T0" fmla="*/ 0 w 1097"/>
                  <a:gd name="T1" fmla="*/ 70 h 70"/>
                  <a:gd name="T2" fmla="*/ 42 w 1097"/>
                  <a:gd name="T3" fmla="*/ 70 h 70"/>
                  <a:gd name="T4" fmla="*/ 56 w 1097"/>
                  <a:gd name="T5" fmla="*/ 70 h 70"/>
                  <a:gd name="T6" fmla="*/ 69 w 1097"/>
                  <a:gd name="T7" fmla="*/ 70 h 70"/>
                  <a:gd name="T8" fmla="*/ 69 w 1097"/>
                  <a:gd name="T9" fmla="*/ 70 h 70"/>
                  <a:gd name="T10" fmla="*/ 69 w 1097"/>
                  <a:gd name="T11" fmla="*/ 70 h 70"/>
                  <a:gd name="T12" fmla="*/ 76 w 1097"/>
                  <a:gd name="T13" fmla="*/ 70 h 70"/>
                  <a:gd name="T14" fmla="*/ 76 w 1097"/>
                  <a:gd name="T15" fmla="*/ 70 h 70"/>
                  <a:gd name="T16" fmla="*/ 83 w 1097"/>
                  <a:gd name="T17" fmla="*/ 70 h 70"/>
                  <a:gd name="T18" fmla="*/ 83 w 1097"/>
                  <a:gd name="T19" fmla="*/ 70 h 70"/>
                  <a:gd name="T20" fmla="*/ 83 w 1097"/>
                  <a:gd name="T21" fmla="*/ 70 h 70"/>
                  <a:gd name="T22" fmla="*/ 90 w 1097"/>
                  <a:gd name="T23" fmla="*/ 70 h 70"/>
                  <a:gd name="T24" fmla="*/ 90 w 1097"/>
                  <a:gd name="T25" fmla="*/ 70 h 70"/>
                  <a:gd name="T26" fmla="*/ 97 w 1097"/>
                  <a:gd name="T27" fmla="*/ 70 h 70"/>
                  <a:gd name="T28" fmla="*/ 97 w 1097"/>
                  <a:gd name="T29" fmla="*/ 70 h 70"/>
                  <a:gd name="T30" fmla="*/ 97 w 1097"/>
                  <a:gd name="T31" fmla="*/ 70 h 70"/>
                  <a:gd name="T32" fmla="*/ 97 w 1097"/>
                  <a:gd name="T33" fmla="*/ 70 h 70"/>
                  <a:gd name="T34" fmla="*/ 125 w 1097"/>
                  <a:gd name="T35" fmla="*/ 70 h 70"/>
                  <a:gd name="T36" fmla="*/ 146 w 1097"/>
                  <a:gd name="T37" fmla="*/ 70 h 70"/>
                  <a:gd name="T38" fmla="*/ 167 w 1097"/>
                  <a:gd name="T39" fmla="*/ 70 h 70"/>
                  <a:gd name="T40" fmla="*/ 194 w 1097"/>
                  <a:gd name="T41" fmla="*/ 70 h 70"/>
                  <a:gd name="T42" fmla="*/ 208 w 1097"/>
                  <a:gd name="T43" fmla="*/ 70 h 70"/>
                  <a:gd name="T44" fmla="*/ 236 w 1097"/>
                  <a:gd name="T45" fmla="*/ 70 h 70"/>
                  <a:gd name="T46" fmla="*/ 264 w 1097"/>
                  <a:gd name="T47" fmla="*/ 70 h 70"/>
                  <a:gd name="T48" fmla="*/ 292 w 1097"/>
                  <a:gd name="T49" fmla="*/ 64 h 70"/>
                  <a:gd name="T50" fmla="*/ 312 w 1097"/>
                  <a:gd name="T51" fmla="*/ 64 h 70"/>
                  <a:gd name="T52" fmla="*/ 340 w 1097"/>
                  <a:gd name="T53" fmla="*/ 64 h 70"/>
                  <a:gd name="T54" fmla="*/ 451 w 1097"/>
                  <a:gd name="T55" fmla="*/ 64 h 70"/>
                  <a:gd name="T56" fmla="*/ 479 w 1097"/>
                  <a:gd name="T57" fmla="*/ 64 h 70"/>
                  <a:gd name="T58" fmla="*/ 500 w 1097"/>
                  <a:gd name="T59" fmla="*/ 57 h 70"/>
                  <a:gd name="T60" fmla="*/ 521 w 1097"/>
                  <a:gd name="T61" fmla="*/ 57 h 70"/>
                  <a:gd name="T62" fmla="*/ 639 w 1097"/>
                  <a:gd name="T63" fmla="*/ 57 h 70"/>
                  <a:gd name="T64" fmla="*/ 659 w 1097"/>
                  <a:gd name="T65" fmla="*/ 57 h 70"/>
                  <a:gd name="T66" fmla="*/ 729 w 1097"/>
                  <a:gd name="T67" fmla="*/ 51 h 70"/>
                  <a:gd name="T68" fmla="*/ 750 w 1097"/>
                  <a:gd name="T69" fmla="*/ 51 h 70"/>
                  <a:gd name="T70" fmla="*/ 770 w 1097"/>
                  <a:gd name="T71" fmla="*/ 51 h 70"/>
                  <a:gd name="T72" fmla="*/ 798 w 1097"/>
                  <a:gd name="T73" fmla="*/ 51 h 70"/>
                  <a:gd name="T74" fmla="*/ 798 w 1097"/>
                  <a:gd name="T75" fmla="*/ 51 h 70"/>
                  <a:gd name="T76" fmla="*/ 798 w 1097"/>
                  <a:gd name="T77" fmla="*/ 51 h 70"/>
                  <a:gd name="T78" fmla="*/ 812 w 1097"/>
                  <a:gd name="T79" fmla="*/ 51 h 70"/>
                  <a:gd name="T80" fmla="*/ 895 w 1097"/>
                  <a:gd name="T81" fmla="*/ 45 h 70"/>
                  <a:gd name="T82" fmla="*/ 909 w 1097"/>
                  <a:gd name="T83" fmla="*/ 38 h 70"/>
                  <a:gd name="T84" fmla="*/ 930 w 1097"/>
                  <a:gd name="T85" fmla="*/ 38 h 70"/>
                  <a:gd name="T86" fmla="*/ 937 w 1097"/>
                  <a:gd name="T87" fmla="*/ 38 h 70"/>
                  <a:gd name="T88" fmla="*/ 958 w 1097"/>
                  <a:gd name="T89" fmla="*/ 32 h 70"/>
                  <a:gd name="T90" fmla="*/ 986 w 1097"/>
                  <a:gd name="T91" fmla="*/ 25 h 70"/>
                  <a:gd name="T92" fmla="*/ 1062 w 1097"/>
                  <a:gd name="T93" fmla="*/ 13 h 70"/>
                  <a:gd name="T94" fmla="*/ 1076 w 1097"/>
                  <a:gd name="T95" fmla="*/ 6 h 70"/>
                  <a:gd name="T96" fmla="*/ 1097 w 1097"/>
                  <a:gd name="T97" fmla="*/ 0 h 7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97"/>
                  <a:gd name="T148" fmla="*/ 0 h 70"/>
                  <a:gd name="T149" fmla="*/ 1097 w 1097"/>
                  <a:gd name="T150" fmla="*/ 70 h 7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97" h="70">
                    <a:moveTo>
                      <a:pt x="0" y="70"/>
                    </a:moveTo>
                    <a:lnTo>
                      <a:pt x="42" y="70"/>
                    </a:lnTo>
                    <a:lnTo>
                      <a:pt x="56" y="70"/>
                    </a:lnTo>
                    <a:lnTo>
                      <a:pt x="69" y="70"/>
                    </a:lnTo>
                    <a:lnTo>
                      <a:pt x="76" y="70"/>
                    </a:lnTo>
                    <a:lnTo>
                      <a:pt x="83" y="70"/>
                    </a:lnTo>
                    <a:lnTo>
                      <a:pt x="90" y="70"/>
                    </a:lnTo>
                    <a:lnTo>
                      <a:pt x="97" y="70"/>
                    </a:lnTo>
                    <a:lnTo>
                      <a:pt x="125" y="70"/>
                    </a:lnTo>
                    <a:lnTo>
                      <a:pt x="146" y="70"/>
                    </a:lnTo>
                    <a:lnTo>
                      <a:pt x="167" y="70"/>
                    </a:lnTo>
                    <a:lnTo>
                      <a:pt x="194" y="70"/>
                    </a:lnTo>
                    <a:lnTo>
                      <a:pt x="208" y="70"/>
                    </a:lnTo>
                    <a:lnTo>
                      <a:pt x="236" y="70"/>
                    </a:lnTo>
                    <a:lnTo>
                      <a:pt x="264" y="70"/>
                    </a:lnTo>
                    <a:lnTo>
                      <a:pt x="292" y="64"/>
                    </a:lnTo>
                    <a:lnTo>
                      <a:pt x="312" y="64"/>
                    </a:lnTo>
                    <a:lnTo>
                      <a:pt x="340" y="64"/>
                    </a:lnTo>
                    <a:lnTo>
                      <a:pt x="451" y="64"/>
                    </a:lnTo>
                    <a:lnTo>
                      <a:pt x="479" y="64"/>
                    </a:lnTo>
                    <a:lnTo>
                      <a:pt x="500" y="57"/>
                    </a:lnTo>
                    <a:lnTo>
                      <a:pt x="521" y="57"/>
                    </a:lnTo>
                    <a:lnTo>
                      <a:pt x="639" y="57"/>
                    </a:lnTo>
                    <a:lnTo>
                      <a:pt x="659" y="57"/>
                    </a:lnTo>
                    <a:lnTo>
                      <a:pt x="729" y="51"/>
                    </a:lnTo>
                    <a:lnTo>
                      <a:pt x="750" y="51"/>
                    </a:lnTo>
                    <a:lnTo>
                      <a:pt x="770" y="51"/>
                    </a:lnTo>
                    <a:lnTo>
                      <a:pt x="798" y="51"/>
                    </a:lnTo>
                    <a:lnTo>
                      <a:pt x="812" y="51"/>
                    </a:lnTo>
                    <a:lnTo>
                      <a:pt x="895" y="45"/>
                    </a:lnTo>
                    <a:lnTo>
                      <a:pt x="909" y="38"/>
                    </a:lnTo>
                    <a:lnTo>
                      <a:pt x="930" y="38"/>
                    </a:lnTo>
                    <a:lnTo>
                      <a:pt x="937" y="38"/>
                    </a:lnTo>
                    <a:lnTo>
                      <a:pt x="958" y="32"/>
                    </a:lnTo>
                    <a:lnTo>
                      <a:pt x="986" y="25"/>
                    </a:lnTo>
                    <a:lnTo>
                      <a:pt x="1062" y="13"/>
                    </a:lnTo>
                    <a:lnTo>
                      <a:pt x="1076" y="6"/>
                    </a:lnTo>
                    <a:lnTo>
                      <a:pt x="1097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3" name="Freeform 534"/>
              <p:cNvSpPr>
                <a:spLocks/>
              </p:cNvSpPr>
              <p:nvPr/>
            </p:nvSpPr>
            <p:spPr bwMode="auto">
              <a:xfrm>
                <a:off x="4039" y="3036"/>
                <a:ext cx="902" cy="968"/>
              </a:xfrm>
              <a:custGeom>
                <a:avLst/>
                <a:gdLst>
                  <a:gd name="T0" fmla="*/ 0 w 902"/>
                  <a:gd name="T1" fmla="*/ 968 h 968"/>
                  <a:gd name="T2" fmla="*/ 7 w 902"/>
                  <a:gd name="T3" fmla="*/ 961 h 968"/>
                  <a:gd name="T4" fmla="*/ 20 w 902"/>
                  <a:gd name="T5" fmla="*/ 961 h 968"/>
                  <a:gd name="T6" fmla="*/ 55 w 902"/>
                  <a:gd name="T7" fmla="*/ 948 h 968"/>
                  <a:gd name="T8" fmla="*/ 125 w 902"/>
                  <a:gd name="T9" fmla="*/ 923 h 968"/>
                  <a:gd name="T10" fmla="*/ 138 w 902"/>
                  <a:gd name="T11" fmla="*/ 910 h 968"/>
                  <a:gd name="T12" fmla="*/ 159 w 902"/>
                  <a:gd name="T13" fmla="*/ 904 h 968"/>
                  <a:gd name="T14" fmla="*/ 166 w 902"/>
                  <a:gd name="T15" fmla="*/ 897 h 968"/>
                  <a:gd name="T16" fmla="*/ 180 w 902"/>
                  <a:gd name="T17" fmla="*/ 891 h 968"/>
                  <a:gd name="T18" fmla="*/ 208 w 902"/>
                  <a:gd name="T19" fmla="*/ 878 h 968"/>
                  <a:gd name="T20" fmla="*/ 277 w 902"/>
                  <a:gd name="T21" fmla="*/ 839 h 968"/>
                  <a:gd name="T22" fmla="*/ 291 w 902"/>
                  <a:gd name="T23" fmla="*/ 833 h 968"/>
                  <a:gd name="T24" fmla="*/ 305 w 902"/>
                  <a:gd name="T25" fmla="*/ 820 h 968"/>
                  <a:gd name="T26" fmla="*/ 312 w 902"/>
                  <a:gd name="T27" fmla="*/ 814 h 968"/>
                  <a:gd name="T28" fmla="*/ 326 w 902"/>
                  <a:gd name="T29" fmla="*/ 807 h 968"/>
                  <a:gd name="T30" fmla="*/ 354 w 902"/>
                  <a:gd name="T31" fmla="*/ 788 h 968"/>
                  <a:gd name="T32" fmla="*/ 423 w 902"/>
                  <a:gd name="T33" fmla="*/ 737 h 968"/>
                  <a:gd name="T34" fmla="*/ 437 w 902"/>
                  <a:gd name="T35" fmla="*/ 730 h 968"/>
                  <a:gd name="T36" fmla="*/ 451 w 902"/>
                  <a:gd name="T37" fmla="*/ 718 h 968"/>
                  <a:gd name="T38" fmla="*/ 458 w 902"/>
                  <a:gd name="T39" fmla="*/ 711 h 968"/>
                  <a:gd name="T40" fmla="*/ 472 w 902"/>
                  <a:gd name="T41" fmla="*/ 705 h 968"/>
                  <a:gd name="T42" fmla="*/ 499 w 902"/>
                  <a:gd name="T43" fmla="*/ 686 h 968"/>
                  <a:gd name="T44" fmla="*/ 555 w 902"/>
                  <a:gd name="T45" fmla="*/ 641 h 968"/>
                  <a:gd name="T46" fmla="*/ 569 w 902"/>
                  <a:gd name="T47" fmla="*/ 628 h 968"/>
                  <a:gd name="T48" fmla="*/ 583 w 902"/>
                  <a:gd name="T49" fmla="*/ 615 h 968"/>
                  <a:gd name="T50" fmla="*/ 589 w 902"/>
                  <a:gd name="T51" fmla="*/ 609 h 968"/>
                  <a:gd name="T52" fmla="*/ 603 w 902"/>
                  <a:gd name="T53" fmla="*/ 596 h 968"/>
                  <a:gd name="T54" fmla="*/ 624 w 902"/>
                  <a:gd name="T55" fmla="*/ 577 h 968"/>
                  <a:gd name="T56" fmla="*/ 673 w 902"/>
                  <a:gd name="T57" fmla="*/ 519 h 968"/>
                  <a:gd name="T58" fmla="*/ 680 w 902"/>
                  <a:gd name="T59" fmla="*/ 506 h 968"/>
                  <a:gd name="T60" fmla="*/ 694 w 902"/>
                  <a:gd name="T61" fmla="*/ 493 h 968"/>
                  <a:gd name="T62" fmla="*/ 701 w 902"/>
                  <a:gd name="T63" fmla="*/ 487 h 968"/>
                  <a:gd name="T64" fmla="*/ 707 w 902"/>
                  <a:gd name="T65" fmla="*/ 474 h 968"/>
                  <a:gd name="T66" fmla="*/ 728 w 902"/>
                  <a:gd name="T67" fmla="*/ 448 h 968"/>
                  <a:gd name="T68" fmla="*/ 770 w 902"/>
                  <a:gd name="T69" fmla="*/ 391 h 968"/>
                  <a:gd name="T70" fmla="*/ 777 w 902"/>
                  <a:gd name="T71" fmla="*/ 371 h 968"/>
                  <a:gd name="T72" fmla="*/ 784 w 902"/>
                  <a:gd name="T73" fmla="*/ 359 h 968"/>
                  <a:gd name="T74" fmla="*/ 791 w 902"/>
                  <a:gd name="T75" fmla="*/ 346 h 968"/>
                  <a:gd name="T76" fmla="*/ 798 w 902"/>
                  <a:gd name="T77" fmla="*/ 333 h 968"/>
                  <a:gd name="T78" fmla="*/ 812 w 902"/>
                  <a:gd name="T79" fmla="*/ 314 h 968"/>
                  <a:gd name="T80" fmla="*/ 839 w 902"/>
                  <a:gd name="T81" fmla="*/ 243 h 968"/>
                  <a:gd name="T82" fmla="*/ 846 w 902"/>
                  <a:gd name="T83" fmla="*/ 230 h 968"/>
                  <a:gd name="T84" fmla="*/ 853 w 902"/>
                  <a:gd name="T85" fmla="*/ 211 h 968"/>
                  <a:gd name="T86" fmla="*/ 853 w 902"/>
                  <a:gd name="T87" fmla="*/ 198 h 968"/>
                  <a:gd name="T88" fmla="*/ 860 w 902"/>
                  <a:gd name="T89" fmla="*/ 186 h 968"/>
                  <a:gd name="T90" fmla="*/ 867 w 902"/>
                  <a:gd name="T91" fmla="*/ 160 h 968"/>
                  <a:gd name="T92" fmla="*/ 888 w 902"/>
                  <a:gd name="T93" fmla="*/ 89 h 968"/>
                  <a:gd name="T94" fmla="*/ 888 w 902"/>
                  <a:gd name="T95" fmla="*/ 77 h 968"/>
                  <a:gd name="T96" fmla="*/ 895 w 902"/>
                  <a:gd name="T97" fmla="*/ 57 h 968"/>
                  <a:gd name="T98" fmla="*/ 902 w 902"/>
                  <a:gd name="T99" fmla="*/ 0 h 968"/>
                  <a:gd name="T100" fmla="*/ 902 w 902"/>
                  <a:gd name="T101" fmla="*/ 0 h 9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02"/>
                  <a:gd name="T154" fmla="*/ 0 h 968"/>
                  <a:gd name="T155" fmla="*/ 902 w 902"/>
                  <a:gd name="T156" fmla="*/ 968 h 9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02" h="968">
                    <a:moveTo>
                      <a:pt x="0" y="968"/>
                    </a:moveTo>
                    <a:lnTo>
                      <a:pt x="7" y="961"/>
                    </a:lnTo>
                    <a:lnTo>
                      <a:pt x="20" y="961"/>
                    </a:lnTo>
                    <a:lnTo>
                      <a:pt x="55" y="948"/>
                    </a:lnTo>
                    <a:lnTo>
                      <a:pt x="125" y="923"/>
                    </a:lnTo>
                    <a:lnTo>
                      <a:pt x="138" y="910"/>
                    </a:lnTo>
                    <a:lnTo>
                      <a:pt x="159" y="904"/>
                    </a:lnTo>
                    <a:lnTo>
                      <a:pt x="166" y="897"/>
                    </a:lnTo>
                    <a:lnTo>
                      <a:pt x="180" y="891"/>
                    </a:lnTo>
                    <a:lnTo>
                      <a:pt x="208" y="878"/>
                    </a:lnTo>
                    <a:lnTo>
                      <a:pt x="277" y="839"/>
                    </a:lnTo>
                    <a:lnTo>
                      <a:pt x="291" y="833"/>
                    </a:lnTo>
                    <a:lnTo>
                      <a:pt x="305" y="820"/>
                    </a:lnTo>
                    <a:lnTo>
                      <a:pt x="312" y="814"/>
                    </a:lnTo>
                    <a:lnTo>
                      <a:pt x="326" y="807"/>
                    </a:lnTo>
                    <a:lnTo>
                      <a:pt x="354" y="788"/>
                    </a:lnTo>
                    <a:lnTo>
                      <a:pt x="423" y="737"/>
                    </a:lnTo>
                    <a:lnTo>
                      <a:pt x="437" y="730"/>
                    </a:lnTo>
                    <a:lnTo>
                      <a:pt x="451" y="718"/>
                    </a:lnTo>
                    <a:lnTo>
                      <a:pt x="458" y="711"/>
                    </a:lnTo>
                    <a:lnTo>
                      <a:pt x="472" y="705"/>
                    </a:lnTo>
                    <a:lnTo>
                      <a:pt x="499" y="686"/>
                    </a:lnTo>
                    <a:lnTo>
                      <a:pt x="555" y="641"/>
                    </a:lnTo>
                    <a:lnTo>
                      <a:pt x="569" y="628"/>
                    </a:lnTo>
                    <a:lnTo>
                      <a:pt x="583" y="615"/>
                    </a:lnTo>
                    <a:lnTo>
                      <a:pt x="589" y="609"/>
                    </a:lnTo>
                    <a:lnTo>
                      <a:pt x="603" y="596"/>
                    </a:lnTo>
                    <a:lnTo>
                      <a:pt x="624" y="577"/>
                    </a:lnTo>
                    <a:lnTo>
                      <a:pt x="673" y="519"/>
                    </a:lnTo>
                    <a:lnTo>
                      <a:pt x="680" y="506"/>
                    </a:lnTo>
                    <a:lnTo>
                      <a:pt x="694" y="493"/>
                    </a:lnTo>
                    <a:lnTo>
                      <a:pt x="701" y="487"/>
                    </a:lnTo>
                    <a:lnTo>
                      <a:pt x="707" y="474"/>
                    </a:lnTo>
                    <a:lnTo>
                      <a:pt x="728" y="448"/>
                    </a:lnTo>
                    <a:lnTo>
                      <a:pt x="770" y="391"/>
                    </a:lnTo>
                    <a:lnTo>
                      <a:pt x="777" y="371"/>
                    </a:lnTo>
                    <a:lnTo>
                      <a:pt x="784" y="359"/>
                    </a:lnTo>
                    <a:lnTo>
                      <a:pt x="791" y="346"/>
                    </a:lnTo>
                    <a:lnTo>
                      <a:pt x="798" y="333"/>
                    </a:lnTo>
                    <a:lnTo>
                      <a:pt x="812" y="314"/>
                    </a:lnTo>
                    <a:lnTo>
                      <a:pt x="839" y="243"/>
                    </a:lnTo>
                    <a:lnTo>
                      <a:pt x="846" y="230"/>
                    </a:lnTo>
                    <a:lnTo>
                      <a:pt x="853" y="211"/>
                    </a:lnTo>
                    <a:lnTo>
                      <a:pt x="853" y="198"/>
                    </a:lnTo>
                    <a:lnTo>
                      <a:pt x="860" y="186"/>
                    </a:lnTo>
                    <a:lnTo>
                      <a:pt x="867" y="160"/>
                    </a:lnTo>
                    <a:lnTo>
                      <a:pt x="888" y="89"/>
                    </a:lnTo>
                    <a:lnTo>
                      <a:pt x="888" y="77"/>
                    </a:lnTo>
                    <a:lnTo>
                      <a:pt x="895" y="57"/>
                    </a:lnTo>
                    <a:lnTo>
                      <a:pt x="902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4" name="Freeform 535"/>
              <p:cNvSpPr>
                <a:spLocks/>
              </p:cNvSpPr>
              <p:nvPr/>
            </p:nvSpPr>
            <p:spPr bwMode="auto">
              <a:xfrm>
                <a:off x="4622" y="1202"/>
                <a:ext cx="353" cy="1834"/>
              </a:xfrm>
              <a:custGeom>
                <a:avLst/>
                <a:gdLst>
                  <a:gd name="T0" fmla="*/ 319 w 353"/>
                  <a:gd name="T1" fmla="*/ 1834 h 1834"/>
                  <a:gd name="T2" fmla="*/ 326 w 353"/>
                  <a:gd name="T3" fmla="*/ 1776 h 1834"/>
                  <a:gd name="T4" fmla="*/ 326 w 353"/>
                  <a:gd name="T5" fmla="*/ 1776 h 1834"/>
                  <a:gd name="T6" fmla="*/ 347 w 353"/>
                  <a:gd name="T7" fmla="*/ 1673 h 1834"/>
                  <a:gd name="T8" fmla="*/ 347 w 353"/>
                  <a:gd name="T9" fmla="*/ 1654 h 1834"/>
                  <a:gd name="T10" fmla="*/ 353 w 353"/>
                  <a:gd name="T11" fmla="*/ 1641 h 1834"/>
                  <a:gd name="T12" fmla="*/ 353 w 353"/>
                  <a:gd name="T13" fmla="*/ 1564 h 1834"/>
                  <a:gd name="T14" fmla="*/ 353 w 353"/>
                  <a:gd name="T15" fmla="*/ 1410 h 1834"/>
                  <a:gd name="T16" fmla="*/ 353 w 353"/>
                  <a:gd name="T17" fmla="*/ 1391 h 1834"/>
                  <a:gd name="T18" fmla="*/ 353 w 353"/>
                  <a:gd name="T19" fmla="*/ 1372 h 1834"/>
                  <a:gd name="T20" fmla="*/ 353 w 353"/>
                  <a:gd name="T21" fmla="*/ 1353 h 1834"/>
                  <a:gd name="T22" fmla="*/ 353 w 353"/>
                  <a:gd name="T23" fmla="*/ 1225 h 1834"/>
                  <a:gd name="T24" fmla="*/ 353 w 353"/>
                  <a:gd name="T25" fmla="*/ 1225 h 1834"/>
                  <a:gd name="T26" fmla="*/ 353 w 353"/>
                  <a:gd name="T27" fmla="*/ 1225 h 1834"/>
                  <a:gd name="T28" fmla="*/ 353 w 353"/>
                  <a:gd name="T29" fmla="*/ 1090 h 1834"/>
                  <a:gd name="T30" fmla="*/ 353 w 353"/>
                  <a:gd name="T31" fmla="*/ 1071 h 1834"/>
                  <a:gd name="T32" fmla="*/ 353 w 353"/>
                  <a:gd name="T33" fmla="*/ 1058 h 1834"/>
                  <a:gd name="T34" fmla="*/ 353 w 353"/>
                  <a:gd name="T35" fmla="*/ 1039 h 1834"/>
                  <a:gd name="T36" fmla="*/ 353 w 353"/>
                  <a:gd name="T37" fmla="*/ 878 h 1834"/>
                  <a:gd name="T38" fmla="*/ 353 w 353"/>
                  <a:gd name="T39" fmla="*/ 808 h 1834"/>
                  <a:gd name="T40" fmla="*/ 347 w 353"/>
                  <a:gd name="T41" fmla="*/ 789 h 1834"/>
                  <a:gd name="T42" fmla="*/ 347 w 353"/>
                  <a:gd name="T43" fmla="*/ 769 h 1834"/>
                  <a:gd name="T44" fmla="*/ 326 w 353"/>
                  <a:gd name="T45" fmla="*/ 667 h 1834"/>
                  <a:gd name="T46" fmla="*/ 326 w 353"/>
                  <a:gd name="T47" fmla="*/ 667 h 1834"/>
                  <a:gd name="T48" fmla="*/ 319 w 353"/>
                  <a:gd name="T49" fmla="*/ 609 h 1834"/>
                  <a:gd name="T50" fmla="*/ 319 w 353"/>
                  <a:gd name="T51" fmla="*/ 609 h 1834"/>
                  <a:gd name="T52" fmla="*/ 312 w 353"/>
                  <a:gd name="T53" fmla="*/ 558 h 1834"/>
                  <a:gd name="T54" fmla="*/ 305 w 353"/>
                  <a:gd name="T55" fmla="*/ 539 h 1834"/>
                  <a:gd name="T56" fmla="*/ 305 w 353"/>
                  <a:gd name="T57" fmla="*/ 519 h 1834"/>
                  <a:gd name="T58" fmla="*/ 284 w 353"/>
                  <a:gd name="T59" fmla="*/ 449 h 1834"/>
                  <a:gd name="T60" fmla="*/ 277 w 353"/>
                  <a:gd name="T61" fmla="*/ 423 h 1834"/>
                  <a:gd name="T62" fmla="*/ 270 w 353"/>
                  <a:gd name="T63" fmla="*/ 410 h 1834"/>
                  <a:gd name="T64" fmla="*/ 270 w 353"/>
                  <a:gd name="T65" fmla="*/ 404 h 1834"/>
                  <a:gd name="T66" fmla="*/ 263 w 353"/>
                  <a:gd name="T67" fmla="*/ 385 h 1834"/>
                  <a:gd name="T68" fmla="*/ 256 w 353"/>
                  <a:gd name="T69" fmla="*/ 365 h 1834"/>
                  <a:gd name="T70" fmla="*/ 229 w 353"/>
                  <a:gd name="T71" fmla="*/ 301 h 1834"/>
                  <a:gd name="T72" fmla="*/ 215 w 353"/>
                  <a:gd name="T73" fmla="*/ 276 h 1834"/>
                  <a:gd name="T74" fmla="*/ 208 w 353"/>
                  <a:gd name="T75" fmla="*/ 263 h 1834"/>
                  <a:gd name="T76" fmla="*/ 201 w 353"/>
                  <a:gd name="T77" fmla="*/ 256 h 1834"/>
                  <a:gd name="T78" fmla="*/ 194 w 353"/>
                  <a:gd name="T79" fmla="*/ 237 h 1834"/>
                  <a:gd name="T80" fmla="*/ 187 w 353"/>
                  <a:gd name="T81" fmla="*/ 224 h 1834"/>
                  <a:gd name="T82" fmla="*/ 145 w 353"/>
                  <a:gd name="T83" fmla="*/ 160 h 1834"/>
                  <a:gd name="T84" fmla="*/ 124 w 353"/>
                  <a:gd name="T85" fmla="*/ 141 h 1834"/>
                  <a:gd name="T86" fmla="*/ 118 w 353"/>
                  <a:gd name="T87" fmla="*/ 128 h 1834"/>
                  <a:gd name="T88" fmla="*/ 111 w 353"/>
                  <a:gd name="T89" fmla="*/ 122 h 1834"/>
                  <a:gd name="T90" fmla="*/ 97 w 353"/>
                  <a:gd name="T91" fmla="*/ 103 h 1834"/>
                  <a:gd name="T92" fmla="*/ 90 w 353"/>
                  <a:gd name="T93" fmla="*/ 90 h 1834"/>
                  <a:gd name="T94" fmla="*/ 41 w 353"/>
                  <a:gd name="T95" fmla="*/ 32 h 1834"/>
                  <a:gd name="T96" fmla="*/ 20 w 353"/>
                  <a:gd name="T97" fmla="*/ 13 h 1834"/>
                  <a:gd name="T98" fmla="*/ 6 w 353"/>
                  <a:gd name="T99" fmla="*/ 6 h 1834"/>
                  <a:gd name="T100" fmla="*/ 0 w 353"/>
                  <a:gd name="T101" fmla="*/ 0 h 183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53"/>
                  <a:gd name="T154" fmla="*/ 0 h 1834"/>
                  <a:gd name="T155" fmla="*/ 353 w 353"/>
                  <a:gd name="T156" fmla="*/ 1834 h 183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53" h="1834">
                    <a:moveTo>
                      <a:pt x="319" y="1834"/>
                    </a:moveTo>
                    <a:lnTo>
                      <a:pt x="326" y="1776"/>
                    </a:lnTo>
                    <a:lnTo>
                      <a:pt x="347" y="1673"/>
                    </a:lnTo>
                    <a:lnTo>
                      <a:pt x="347" y="1654"/>
                    </a:lnTo>
                    <a:lnTo>
                      <a:pt x="353" y="1641"/>
                    </a:lnTo>
                    <a:lnTo>
                      <a:pt x="353" y="1564"/>
                    </a:lnTo>
                    <a:lnTo>
                      <a:pt x="353" y="1410"/>
                    </a:lnTo>
                    <a:lnTo>
                      <a:pt x="353" y="1391"/>
                    </a:lnTo>
                    <a:lnTo>
                      <a:pt x="353" y="1372"/>
                    </a:lnTo>
                    <a:lnTo>
                      <a:pt x="353" y="1353"/>
                    </a:lnTo>
                    <a:lnTo>
                      <a:pt x="353" y="1225"/>
                    </a:lnTo>
                    <a:lnTo>
                      <a:pt x="353" y="1090"/>
                    </a:lnTo>
                    <a:lnTo>
                      <a:pt x="353" y="1071"/>
                    </a:lnTo>
                    <a:lnTo>
                      <a:pt x="353" y="1058"/>
                    </a:lnTo>
                    <a:lnTo>
                      <a:pt x="353" y="1039"/>
                    </a:lnTo>
                    <a:lnTo>
                      <a:pt x="353" y="878"/>
                    </a:lnTo>
                    <a:lnTo>
                      <a:pt x="353" y="808"/>
                    </a:lnTo>
                    <a:lnTo>
                      <a:pt x="347" y="789"/>
                    </a:lnTo>
                    <a:lnTo>
                      <a:pt x="347" y="769"/>
                    </a:lnTo>
                    <a:lnTo>
                      <a:pt x="326" y="667"/>
                    </a:lnTo>
                    <a:lnTo>
                      <a:pt x="319" y="609"/>
                    </a:lnTo>
                    <a:lnTo>
                      <a:pt x="312" y="558"/>
                    </a:lnTo>
                    <a:lnTo>
                      <a:pt x="305" y="539"/>
                    </a:lnTo>
                    <a:lnTo>
                      <a:pt x="305" y="519"/>
                    </a:lnTo>
                    <a:lnTo>
                      <a:pt x="284" y="449"/>
                    </a:lnTo>
                    <a:lnTo>
                      <a:pt x="277" y="423"/>
                    </a:lnTo>
                    <a:lnTo>
                      <a:pt x="270" y="410"/>
                    </a:lnTo>
                    <a:lnTo>
                      <a:pt x="270" y="404"/>
                    </a:lnTo>
                    <a:lnTo>
                      <a:pt x="263" y="385"/>
                    </a:lnTo>
                    <a:lnTo>
                      <a:pt x="256" y="365"/>
                    </a:lnTo>
                    <a:lnTo>
                      <a:pt x="229" y="301"/>
                    </a:lnTo>
                    <a:lnTo>
                      <a:pt x="215" y="276"/>
                    </a:lnTo>
                    <a:lnTo>
                      <a:pt x="208" y="263"/>
                    </a:lnTo>
                    <a:lnTo>
                      <a:pt x="201" y="256"/>
                    </a:lnTo>
                    <a:lnTo>
                      <a:pt x="194" y="237"/>
                    </a:lnTo>
                    <a:lnTo>
                      <a:pt x="187" y="224"/>
                    </a:lnTo>
                    <a:lnTo>
                      <a:pt x="145" y="160"/>
                    </a:lnTo>
                    <a:lnTo>
                      <a:pt x="124" y="141"/>
                    </a:lnTo>
                    <a:lnTo>
                      <a:pt x="118" y="128"/>
                    </a:lnTo>
                    <a:lnTo>
                      <a:pt x="111" y="122"/>
                    </a:lnTo>
                    <a:lnTo>
                      <a:pt x="97" y="103"/>
                    </a:lnTo>
                    <a:lnTo>
                      <a:pt x="90" y="90"/>
                    </a:lnTo>
                    <a:lnTo>
                      <a:pt x="41" y="32"/>
                    </a:lnTo>
                    <a:lnTo>
                      <a:pt x="20" y="13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5" name="Freeform 536"/>
              <p:cNvSpPr>
                <a:spLocks/>
              </p:cNvSpPr>
              <p:nvPr/>
            </p:nvSpPr>
            <p:spPr bwMode="auto">
              <a:xfrm>
                <a:off x="2817" y="747"/>
                <a:ext cx="1805" cy="455"/>
              </a:xfrm>
              <a:custGeom>
                <a:avLst/>
                <a:gdLst>
                  <a:gd name="T0" fmla="*/ 1805 w 1805"/>
                  <a:gd name="T1" fmla="*/ 455 h 455"/>
                  <a:gd name="T2" fmla="*/ 1791 w 1805"/>
                  <a:gd name="T3" fmla="*/ 436 h 455"/>
                  <a:gd name="T4" fmla="*/ 1777 w 1805"/>
                  <a:gd name="T5" fmla="*/ 429 h 455"/>
                  <a:gd name="T6" fmla="*/ 1721 w 1805"/>
                  <a:gd name="T7" fmla="*/ 378 h 455"/>
                  <a:gd name="T8" fmla="*/ 1694 w 1805"/>
                  <a:gd name="T9" fmla="*/ 365 h 455"/>
                  <a:gd name="T10" fmla="*/ 1680 w 1805"/>
                  <a:gd name="T11" fmla="*/ 352 h 455"/>
                  <a:gd name="T12" fmla="*/ 1673 w 1805"/>
                  <a:gd name="T13" fmla="*/ 346 h 455"/>
                  <a:gd name="T14" fmla="*/ 1659 w 1805"/>
                  <a:gd name="T15" fmla="*/ 333 h 455"/>
                  <a:gd name="T16" fmla="*/ 1645 w 1805"/>
                  <a:gd name="T17" fmla="*/ 327 h 455"/>
                  <a:gd name="T18" fmla="*/ 1576 w 1805"/>
                  <a:gd name="T19" fmla="*/ 275 h 455"/>
                  <a:gd name="T20" fmla="*/ 1548 w 1805"/>
                  <a:gd name="T21" fmla="*/ 263 h 455"/>
                  <a:gd name="T22" fmla="*/ 1534 w 1805"/>
                  <a:gd name="T23" fmla="*/ 250 h 455"/>
                  <a:gd name="T24" fmla="*/ 1527 w 1805"/>
                  <a:gd name="T25" fmla="*/ 250 h 455"/>
                  <a:gd name="T26" fmla="*/ 1513 w 1805"/>
                  <a:gd name="T27" fmla="*/ 237 h 455"/>
                  <a:gd name="T28" fmla="*/ 1499 w 1805"/>
                  <a:gd name="T29" fmla="*/ 224 h 455"/>
                  <a:gd name="T30" fmla="*/ 1430 w 1805"/>
                  <a:gd name="T31" fmla="*/ 186 h 455"/>
                  <a:gd name="T32" fmla="*/ 1402 w 1805"/>
                  <a:gd name="T33" fmla="*/ 173 h 455"/>
                  <a:gd name="T34" fmla="*/ 1388 w 1805"/>
                  <a:gd name="T35" fmla="*/ 166 h 455"/>
                  <a:gd name="T36" fmla="*/ 1381 w 1805"/>
                  <a:gd name="T37" fmla="*/ 160 h 455"/>
                  <a:gd name="T38" fmla="*/ 1360 w 1805"/>
                  <a:gd name="T39" fmla="*/ 154 h 455"/>
                  <a:gd name="T40" fmla="*/ 1347 w 1805"/>
                  <a:gd name="T41" fmla="*/ 147 h 455"/>
                  <a:gd name="T42" fmla="*/ 1277 w 1805"/>
                  <a:gd name="T43" fmla="*/ 115 h 455"/>
                  <a:gd name="T44" fmla="*/ 1242 w 1805"/>
                  <a:gd name="T45" fmla="*/ 109 h 455"/>
                  <a:gd name="T46" fmla="*/ 1229 w 1805"/>
                  <a:gd name="T47" fmla="*/ 102 h 455"/>
                  <a:gd name="T48" fmla="*/ 1222 w 1805"/>
                  <a:gd name="T49" fmla="*/ 102 h 455"/>
                  <a:gd name="T50" fmla="*/ 1201 w 1805"/>
                  <a:gd name="T51" fmla="*/ 96 h 455"/>
                  <a:gd name="T52" fmla="*/ 1187 w 1805"/>
                  <a:gd name="T53" fmla="*/ 90 h 455"/>
                  <a:gd name="T54" fmla="*/ 1111 w 1805"/>
                  <a:gd name="T55" fmla="*/ 70 h 455"/>
                  <a:gd name="T56" fmla="*/ 1083 w 1805"/>
                  <a:gd name="T57" fmla="*/ 64 h 455"/>
                  <a:gd name="T58" fmla="*/ 1062 w 1805"/>
                  <a:gd name="T59" fmla="*/ 64 h 455"/>
                  <a:gd name="T60" fmla="*/ 1055 w 1805"/>
                  <a:gd name="T61" fmla="*/ 64 h 455"/>
                  <a:gd name="T62" fmla="*/ 1034 w 1805"/>
                  <a:gd name="T63" fmla="*/ 57 h 455"/>
                  <a:gd name="T64" fmla="*/ 1020 w 1805"/>
                  <a:gd name="T65" fmla="*/ 57 h 455"/>
                  <a:gd name="T66" fmla="*/ 937 w 1805"/>
                  <a:gd name="T67" fmla="*/ 45 h 455"/>
                  <a:gd name="T68" fmla="*/ 923 w 1805"/>
                  <a:gd name="T69" fmla="*/ 45 h 455"/>
                  <a:gd name="T70" fmla="*/ 923 w 1805"/>
                  <a:gd name="T71" fmla="*/ 45 h 455"/>
                  <a:gd name="T72" fmla="*/ 895 w 1805"/>
                  <a:gd name="T73" fmla="*/ 45 h 455"/>
                  <a:gd name="T74" fmla="*/ 895 w 1805"/>
                  <a:gd name="T75" fmla="*/ 45 h 455"/>
                  <a:gd name="T76" fmla="*/ 882 w 1805"/>
                  <a:gd name="T77" fmla="*/ 45 h 455"/>
                  <a:gd name="T78" fmla="*/ 861 w 1805"/>
                  <a:gd name="T79" fmla="*/ 45 h 455"/>
                  <a:gd name="T80" fmla="*/ 646 w 1805"/>
                  <a:gd name="T81" fmla="*/ 45 h 455"/>
                  <a:gd name="T82" fmla="*/ 625 w 1805"/>
                  <a:gd name="T83" fmla="*/ 45 h 455"/>
                  <a:gd name="T84" fmla="*/ 410 w 1805"/>
                  <a:gd name="T85" fmla="*/ 45 h 455"/>
                  <a:gd name="T86" fmla="*/ 389 w 1805"/>
                  <a:gd name="T87" fmla="*/ 45 h 455"/>
                  <a:gd name="T88" fmla="*/ 375 w 1805"/>
                  <a:gd name="T89" fmla="*/ 45 h 455"/>
                  <a:gd name="T90" fmla="*/ 375 w 1805"/>
                  <a:gd name="T91" fmla="*/ 45 h 455"/>
                  <a:gd name="T92" fmla="*/ 299 w 1805"/>
                  <a:gd name="T93" fmla="*/ 38 h 455"/>
                  <a:gd name="T94" fmla="*/ 278 w 1805"/>
                  <a:gd name="T95" fmla="*/ 38 h 455"/>
                  <a:gd name="T96" fmla="*/ 257 w 1805"/>
                  <a:gd name="T97" fmla="*/ 38 h 455"/>
                  <a:gd name="T98" fmla="*/ 153 w 1805"/>
                  <a:gd name="T99" fmla="*/ 19 h 455"/>
                  <a:gd name="T100" fmla="*/ 0 w 1805"/>
                  <a:gd name="T101" fmla="*/ 0 h 4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05"/>
                  <a:gd name="T154" fmla="*/ 0 h 455"/>
                  <a:gd name="T155" fmla="*/ 1805 w 1805"/>
                  <a:gd name="T156" fmla="*/ 455 h 4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05" h="455">
                    <a:moveTo>
                      <a:pt x="1805" y="455"/>
                    </a:moveTo>
                    <a:lnTo>
                      <a:pt x="1791" y="436"/>
                    </a:lnTo>
                    <a:lnTo>
                      <a:pt x="1777" y="429"/>
                    </a:lnTo>
                    <a:lnTo>
                      <a:pt x="1721" y="378"/>
                    </a:lnTo>
                    <a:lnTo>
                      <a:pt x="1694" y="365"/>
                    </a:lnTo>
                    <a:lnTo>
                      <a:pt x="1680" y="352"/>
                    </a:lnTo>
                    <a:lnTo>
                      <a:pt x="1673" y="346"/>
                    </a:lnTo>
                    <a:lnTo>
                      <a:pt x="1659" y="333"/>
                    </a:lnTo>
                    <a:lnTo>
                      <a:pt x="1645" y="327"/>
                    </a:lnTo>
                    <a:lnTo>
                      <a:pt x="1576" y="275"/>
                    </a:lnTo>
                    <a:lnTo>
                      <a:pt x="1548" y="263"/>
                    </a:lnTo>
                    <a:lnTo>
                      <a:pt x="1534" y="250"/>
                    </a:lnTo>
                    <a:lnTo>
                      <a:pt x="1527" y="250"/>
                    </a:lnTo>
                    <a:lnTo>
                      <a:pt x="1513" y="237"/>
                    </a:lnTo>
                    <a:lnTo>
                      <a:pt x="1499" y="224"/>
                    </a:lnTo>
                    <a:lnTo>
                      <a:pt x="1430" y="186"/>
                    </a:lnTo>
                    <a:lnTo>
                      <a:pt x="1402" y="173"/>
                    </a:lnTo>
                    <a:lnTo>
                      <a:pt x="1388" y="166"/>
                    </a:lnTo>
                    <a:lnTo>
                      <a:pt x="1381" y="160"/>
                    </a:lnTo>
                    <a:lnTo>
                      <a:pt x="1360" y="154"/>
                    </a:lnTo>
                    <a:lnTo>
                      <a:pt x="1347" y="147"/>
                    </a:lnTo>
                    <a:lnTo>
                      <a:pt x="1277" y="115"/>
                    </a:lnTo>
                    <a:lnTo>
                      <a:pt x="1242" y="109"/>
                    </a:lnTo>
                    <a:lnTo>
                      <a:pt x="1229" y="102"/>
                    </a:lnTo>
                    <a:lnTo>
                      <a:pt x="1222" y="102"/>
                    </a:lnTo>
                    <a:lnTo>
                      <a:pt x="1201" y="96"/>
                    </a:lnTo>
                    <a:lnTo>
                      <a:pt x="1187" y="90"/>
                    </a:lnTo>
                    <a:lnTo>
                      <a:pt x="1111" y="70"/>
                    </a:lnTo>
                    <a:lnTo>
                      <a:pt x="1083" y="64"/>
                    </a:lnTo>
                    <a:lnTo>
                      <a:pt x="1062" y="64"/>
                    </a:lnTo>
                    <a:lnTo>
                      <a:pt x="1055" y="64"/>
                    </a:lnTo>
                    <a:lnTo>
                      <a:pt x="1034" y="57"/>
                    </a:lnTo>
                    <a:lnTo>
                      <a:pt x="1020" y="57"/>
                    </a:lnTo>
                    <a:lnTo>
                      <a:pt x="937" y="45"/>
                    </a:lnTo>
                    <a:lnTo>
                      <a:pt x="923" y="45"/>
                    </a:lnTo>
                    <a:lnTo>
                      <a:pt x="895" y="45"/>
                    </a:lnTo>
                    <a:lnTo>
                      <a:pt x="882" y="45"/>
                    </a:lnTo>
                    <a:lnTo>
                      <a:pt x="861" y="45"/>
                    </a:lnTo>
                    <a:lnTo>
                      <a:pt x="646" y="45"/>
                    </a:lnTo>
                    <a:lnTo>
                      <a:pt x="625" y="45"/>
                    </a:lnTo>
                    <a:lnTo>
                      <a:pt x="410" y="45"/>
                    </a:lnTo>
                    <a:lnTo>
                      <a:pt x="389" y="45"/>
                    </a:lnTo>
                    <a:lnTo>
                      <a:pt x="375" y="45"/>
                    </a:lnTo>
                    <a:lnTo>
                      <a:pt x="299" y="38"/>
                    </a:lnTo>
                    <a:lnTo>
                      <a:pt x="278" y="38"/>
                    </a:lnTo>
                    <a:lnTo>
                      <a:pt x="257" y="38"/>
                    </a:lnTo>
                    <a:lnTo>
                      <a:pt x="153" y="1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6" name="Freeform 537"/>
              <p:cNvSpPr>
                <a:spLocks/>
              </p:cNvSpPr>
              <p:nvPr/>
            </p:nvSpPr>
            <p:spPr bwMode="auto">
              <a:xfrm>
                <a:off x="1124" y="740"/>
                <a:ext cx="1693" cy="520"/>
              </a:xfrm>
              <a:custGeom>
                <a:avLst/>
                <a:gdLst>
                  <a:gd name="T0" fmla="*/ 1693 w 1693"/>
                  <a:gd name="T1" fmla="*/ 7 h 520"/>
                  <a:gd name="T2" fmla="*/ 1617 w 1693"/>
                  <a:gd name="T3" fmla="*/ 0 h 520"/>
                  <a:gd name="T4" fmla="*/ 1617 w 1693"/>
                  <a:gd name="T5" fmla="*/ 0 h 520"/>
                  <a:gd name="T6" fmla="*/ 1554 w 1693"/>
                  <a:gd name="T7" fmla="*/ 0 h 520"/>
                  <a:gd name="T8" fmla="*/ 1534 w 1693"/>
                  <a:gd name="T9" fmla="*/ 0 h 520"/>
                  <a:gd name="T10" fmla="*/ 1318 w 1693"/>
                  <a:gd name="T11" fmla="*/ 0 h 520"/>
                  <a:gd name="T12" fmla="*/ 1298 w 1693"/>
                  <a:gd name="T13" fmla="*/ 0 h 520"/>
                  <a:gd name="T14" fmla="*/ 1082 w 1693"/>
                  <a:gd name="T15" fmla="*/ 0 h 520"/>
                  <a:gd name="T16" fmla="*/ 1062 w 1693"/>
                  <a:gd name="T17" fmla="*/ 0 h 520"/>
                  <a:gd name="T18" fmla="*/ 1048 w 1693"/>
                  <a:gd name="T19" fmla="*/ 0 h 520"/>
                  <a:gd name="T20" fmla="*/ 1048 w 1693"/>
                  <a:gd name="T21" fmla="*/ 0 h 520"/>
                  <a:gd name="T22" fmla="*/ 1020 w 1693"/>
                  <a:gd name="T23" fmla="*/ 0 h 520"/>
                  <a:gd name="T24" fmla="*/ 1020 w 1693"/>
                  <a:gd name="T25" fmla="*/ 0 h 520"/>
                  <a:gd name="T26" fmla="*/ 999 w 1693"/>
                  <a:gd name="T27" fmla="*/ 0 h 520"/>
                  <a:gd name="T28" fmla="*/ 916 w 1693"/>
                  <a:gd name="T29" fmla="*/ 7 h 520"/>
                  <a:gd name="T30" fmla="*/ 902 w 1693"/>
                  <a:gd name="T31" fmla="*/ 13 h 520"/>
                  <a:gd name="T32" fmla="*/ 874 w 1693"/>
                  <a:gd name="T33" fmla="*/ 13 h 520"/>
                  <a:gd name="T34" fmla="*/ 867 w 1693"/>
                  <a:gd name="T35" fmla="*/ 20 h 520"/>
                  <a:gd name="T36" fmla="*/ 853 w 1693"/>
                  <a:gd name="T37" fmla="*/ 20 h 520"/>
                  <a:gd name="T38" fmla="*/ 826 w 1693"/>
                  <a:gd name="T39" fmla="*/ 26 h 520"/>
                  <a:gd name="T40" fmla="*/ 735 w 1693"/>
                  <a:gd name="T41" fmla="*/ 45 h 520"/>
                  <a:gd name="T42" fmla="*/ 722 w 1693"/>
                  <a:gd name="T43" fmla="*/ 52 h 520"/>
                  <a:gd name="T44" fmla="*/ 701 w 1693"/>
                  <a:gd name="T45" fmla="*/ 58 h 520"/>
                  <a:gd name="T46" fmla="*/ 694 w 1693"/>
                  <a:gd name="T47" fmla="*/ 58 h 520"/>
                  <a:gd name="T48" fmla="*/ 680 w 1693"/>
                  <a:gd name="T49" fmla="*/ 64 h 520"/>
                  <a:gd name="T50" fmla="*/ 652 w 1693"/>
                  <a:gd name="T51" fmla="*/ 71 h 520"/>
                  <a:gd name="T52" fmla="*/ 569 w 1693"/>
                  <a:gd name="T53" fmla="*/ 103 h 520"/>
                  <a:gd name="T54" fmla="*/ 555 w 1693"/>
                  <a:gd name="T55" fmla="*/ 116 h 520"/>
                  <a:gd name="T56" fmla="*/ 534 w 1693"/>
                  <a:gd name="T57" fmla="*/ 122 h 520"/>
                  <a:gd name="T58" fmla="*/ 527 w 1693"/>
                  <a:gd name="T59" fmla="*/ 129 h 520"/>
                  <a:gd name="T60" fmla="*/ 513 w 1693"/>
                  <a:gd name="T61" fmla="*/ 135 h 520"/>
                  <a:gd name="T62" fmla="*/ 486 w 1693"/>
                  <a:gd name="T63" fmla="*/ 148 h 520"/>
                  <a:gd name="T64" fmla="*/ 409 w 1693"/>
                  <a:gd name="T65" fmla="*/ 193 h 520"/>
                  <a:gd name="T66" fmla="*/ 395 w 1693"/>
                  <a:gd name="T67" fmla="*/ 199 h 520"/>
                  <a:gd name="T68" fmla="*/ 381 w 1693"/>
                  <a:gd name="T69" fmla="*/ 212 h 520"/>
                  <a:gd name="T70" fmla="*/ 375 w 1693"/>
                  <a:gd name="T71" fmla="*/ 212 h 520"/>
                  <a:gd name="T72" fmla="*/ 361 w 1693"/>
                  <a:gd name="T73" fmla="*/ 225 h 520"/>
                  <a:gd name="T74" fmla="*/ 333 w 1693"/>
                  <a:gd name="T75" fmla="*/ 244 h 520"/>
                  <a:gd name="T76" fmla="*/ 264 w 1693"/>
                  <a:gd name="T77" fmla="*/ 289 h 520"/>
                  <a:gd name="T78" fmla="*/ 250 w 1693"/>
                  <a:gd name="T79" fmla="*/ 302 h 520"/>
                  <a:gd name="T80" fmla="*/ 236 w 1693"/>
                  <a:gd name="T81" fmla="*/ 314 h 520"/>
                  <a:gd name="T82" fmla="*/ 229 w 1693"/>
                  <a:gd name="T83" fmla="*/ 314 h 520"/>
                  <a:gd name="T84" fmla="*/ 215 w 1693"/>
                  <a:gd name="T85" fmla="*/ 327 h 520"/>
                  <a:gd name="T86" fmla="*/ 187 w 1693"/>
                  <a:gd name="T87" fmla="*/ 340 h 520"/>
                  <a:gd name="T88" fmla="*/ 125 w 1693"/>
                  <a:gd name="T89" fmla="*/ 398 h 520"/>
                  <a:gd name="T90" fmla="*/ 111 w 1693"/>
                  <a:gd name="T91" fmla="*/ 404 h 520"/>
                  <a:gd name="T92" fmla="*/ 97 w 1693"/>
                  <a:gd name="T93" fmla="*/ 423 h 520"/>
                  <a:gd name="T94" fmla="*/ 90 w 1693"/>
                  <a:gd name="T95" fmla="*/ 430 h 520"/>
                  <a:gd name="T96" fmla="*/ 76 w 1693"/>
                  <a:gd name="T97" fmla="*/ 436 h 520"/>
                  <a:gd name="T98" fmla="*/ 55 w 1693"/>
                  <a:gd name="T99" fmla="*/ 456 h 520"/>
                  <a:gd name="T100" fmla="*/ 0 w 1693"/>
                  <a:gd name="T101" fmla="*/ 520 h 52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93"/>
                  <a:gd name="T154" fmla="*/ 0 h 520"/>
                  <a:gd name="T155" fmla="*/ 1693 w 1693"/>
                  <a:gd name="T156" fmla="*/ 520 h 52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93" h="520">
                    <a:moveTo>
                      <a:pt x="1693" y="7"/>
                    </a:moveTo>
                    <a:lnTo>
                      <a:pt x="1617" y="0"/>
                    </a:lnTo>
                    <a:lnTo>
                      <a:pt x="1554" y="0"/>
                    </a:lnTo>
                    <a:lnTo>
                      <a:pt x="1534" y="0"/>
                    </a:lnTo>
                    <a:lnTo>
                      <a:pt x="1318" y="0"/>
                    </a:lnTo>
                    <a:lnTo>
                      <a:pt x="1298" y="0"/>
                    </a:lnTo>
                    <a:lnTo>
                      <a:pt x="1082" y="0"/>
                    </a:lnTo>
                    <a:lnTo>
                      <a:pt x="1062" y="0"/>
                    </a:lnTo>
                    <a:lnTo>
                      <a:pt x="1048" y="0"/>
                    </a:lnTo>
                    <a:lnTo>
                      <a:pt x="1020" y="0"/>
                    </a:lnTo>
                    <a:lnTo>
                      <a:pt x="999" y="0"/>
                    </a:lnTo>
                    <a:lnTo>
                      <a:pt x="916" y="7"/>
                    </a:lnTo>
                    <a:lnTo>
                      <a:pt x="902" y="13"/>
                    </a:lnTo>
                    <a:lnTo>
                      <a:pt x="874" y="13"/>
                    </a:lnTo>
                    <a:lnTo>
                      <a:pt x="867" y="20"/>
                    </a:lnTo>
                    <a:lnTo>
                      <a:pt x="853" y="20"/>
                    </a:lnTo>
                    <a:lnTo>
                      <a:pt x="826" y="26"/>
                    </a:lnTo>
                    <a:lnTo>
                      <a:pt x="735" y="45"/>
                    </a:lnTo>
                    <a:lnTo>
                      <a:pt x="722" y="52"/>
                    </a:lnTo>
                    <a:lnTo>
                      <a:pt x="701" y="58"/>
                    </a:lnTo>
                    <a:lnTo>
                      <a:pt x="694" y="58"/>
                    </a:lnTo>
                    <a:lnTo>
                      <a:pt x="680" y="64"/>
                    </a:lnTo>
                    <a:lnTo>
                      <a:pt x="652" y="71"/>
                    </a:lnTo>
                    <a:lnTo>
                      <a:pt x="569" y="103"/>
                    </a:lnTo>
                    <a:lnTo>
                      <a:pt x="555" y="116"/>
                    </a:lnTo>
                    <a:lnTo>
                      <a:pt x="534" y="122"/>
                    </a:lnTo>
                    <a:lnTo>
                      <a:pt x="527" y="129"/>
                    </a:lnTo>
                    <a:lnTo>
                      <a:pt x="513" y="135"/>
                    </a:lnTo>
                    <a:lnTo>
                      <a:pt x="486" y="148"/>
                    </a:lnTo>
                    <a:lnTo>
                      <a:pt x="409" y="193"/>
                    </a:lnTo>
                    <a:lnTo>
                      <a:pt x="395" y="199"/>
                    </a:lnTo>
                    <a:lnTo>
                      <a:pt x="381" y="212"/>
                    </a:lnTo>
                    <a:lnTo>
                      <a:pt x="375" y="212"/>
                    </a:lnTo>
                    <a:lnTo>
                      <a:pt x="361" y="225"/>
                    </a:lnTo>
                    <a:lnTo>
                      <a:pt x="333" y="244"/>
                    </a:lnTo>
                    <a:lnTo>
                      <a:pt x="264" y="289"/>
                    </a:lnTo>
                    <a:lnTo>
                      <a:pt x="250" y="302"/>
                    </a:lnTo>
                    <a:lnTo>
                      <a:pt x="236" y="314"/>
                    </a:lnTo>
                    <a:lnTo>
                      <a:pt x="229" y="314"/>
                    </a:lnTo>
                    <a:lnTo>
                      <a:pt x="215" y="327"/>
                    </a:lnTo>
                    <a:lnTo>
                      <a:pt x="187" y="340"/>
                    </a:lnTo>
                    <a:lnTo>
                      <a:pt x="125" y="398"/>
                    </a:lnTo>
                    <a:lnTo>
                      <a:pt x="111" y="404"/>
                    </a:lnTo>
                    <a:lnTo>
                      <a:pt x="97" y="423"/>
                    </a:lnTo>
                    <a:lnTo>
                      <a:pt x="90" y="430"/>
                    </a:lnTo>
                    <a:lnTo>
                      <a:pt x="76" y="436"/>
                    </a:lnTo>
                    <a:lnTo>
                      <a:pt x="55" y="456"/>
                    </a:lnTo>
                    <a:lnTo>
                      <a:pt x="0" y="52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7" name="Freeform 538"/>
              <p:cNvSpPr>
                <a:spLocks/>
              </p:cNvSpPr>
              <p:nvPr/>
            </p:nvSpPr>
            <p:spPr bwMode="auto">
              <a:xfrm>
                <a:off x="846" y="1260"/>
                <a:ext cx="278" cy="1872"/>
              </a:xfrm>
              <a:custGeom>
                <a:avLst/>
                <a:gdLst>
                  <a:gd name="T0" fmla="*/ 278 w 278"/>
                  <a:gd name="T1" fmla="*/ 0 h 1872"/>
                  <a:gd name="T2" fmla="*/ 271 w 278"/>
                  <a:gd name="T3" fmla="*/ 12 h 1872"/>
                  <a:gd name="T4" fmla="*/ 257 w 278"/>
                  <a:gd name="T5" fmla="*/ 32 h 1872"/>
                  <a:gd name="T6" fmla="*/ 250 w 278"/>
                  <a:gd name="T7" fmla="*/ 38 h 1872"/>
                  <a:gd name="T8" fmla="*/ 243 w 278"/>
                  <a:gd name="T9" fmla="*/ 51 h 1872"/>
                  <a:gd name="T10" fmla="*/ 229 w 278"/>
                  <a:gd name="T11" fmla="*/ 70 h 1872"/>
                  <a:gd name="T12" fmla="*/ 181 w 278"/>
                  <a:gd name="T13" fmla="*/ 141 h 1872"/>
                  <a:gd name="T14" fmla="*/ 174 w 278"/>
                  <a:gd name="T15" fmla="*/ 154 h 1872"/>
                  <a:gd name="T16" fmla="*/ 160 w 278"/>
                  <a:gd name="T17" fmla="*/ 173 h 1872"/>
                  <a:gd name="T18" fmla="*/ 160 w 278"/>
                  <a:gd name="T19" fmla="*/ 179 h 1872"/>
                  <a:gd name="T20" fmla="*/ 153 w 278"/>
                  <a:gd name="T21" fmla="*/ 192 h 1872"/>
                  <a:gd name="T22" fmla="*/ 139 w 278"/>
                  <a:gd name="T23" fmla="*/ 218 h 1872"/>
                  <a:gd name="T24" fmla="*/ 104 w 278"/>
                  <a:gd name="T25" fmla="*/ 295 h 1872"/>
                  <a:gd name="T26" fmla="*/ 97 w 278"/>
                  <a:gd name="T27" fmla="*/ 307 h 1872"/>
                  <a:gd name="T28" fmla="*/ 90 w 278"/>
                  <a:gd name="T29" fmla="*/ 327 h 1872"/>
                  <a:gd name="T30" fmla="*/ 90 w 278"/>
                  <a:gd name="T31" fmla="*/ 333 h 1872"/>
                  <a:gd name="T32" fmla="*/ 83 w 278"/>
                  <a:gd name="T33" fmla="*/ 352 h 1872"/>
                  <a:gd name="T34" fmla="*/ 77 w 278"/>
                  <a:gd name="T35" fmla="*/ 378 h 1872"/>
                  <a:gd name="T36" fmla="*/ 56 w 278"/>
                  <a:gd name="T37" fmla="*/ 455 h 1872"/>
                  <a:gd name="T38" fmla="*/ 56 w 278"/>
                  <a:gd name="T39" fmla="*/ 468 h 1872"/>
                  <a:gd name="T40" fmla="*/ 49 w 278"/>
                  <a:gd name="T41" fmla="*/ 493 h 1872"/>
                  <a:gd name="T42" fmla="*/ 42 w 278"/>
                  <a:gd name="T43" fmla="*/ 545 h 1872"/>
                  <a:gd name="T44" fmla="*/ 42 w 278"/>
                  <a:gd name="T45" fmla="*/ 545 h 1872"/>
                  <a:gd name="T46" fmla="*/ 35 w 278"/>
                  <a:gd name="T47" fmla="*/ 602 h 1872"/>
                  <a:gd name="T48" fmla="*/ 35 w 278"/>
                  <a:gd name="T49" fmla="*/ 602 h 1872"/>
                  <a:gd name="T50" fmla="*/ 14 w 278"/>
                  <a:gd name="T51" fmla="*/ 705 h 1872"/>
                  <a:gd name="T52" fmla="*/ 14 w 278"/>
                  <a:gd name="T53" fmla="*/ 724 h 1872"/>
                  <a:gd name="T54" fmla="*/ 7 w 278"/>
                  <a:gd name="T55" fmla="*/ 737 h 1872"/>
                  <a:gd name="T56" fmla="*/ 0 w 278"/>
                  <a:gd name="T57" fmla="*/ 820 h 1872"/>
                  <a:gd name="T58" fmla="*/ 0 w 278"/>
                  <a:gd name="T59" fmla="*/ 981 h 1872"/>
                  <a:gd name="T60" fmla="*/ 0 w 278"/>
                  <a:gd name="T61" fmla="*/ 1000 h 1872"/>
                  <a:gd name="T62" fmla="*/ 0 w 278"/>
                  <a:gd name="T63" fmla="*/ 1013 h 1872"/>
                  <a:gd name="T64" fmla="*/ 0 w 278"/>
                  <a:gd name="T65" fmla="*/ 1032 h 1872"/>
                  <a:gd name="T66" fmla="*/ 0 w 278"/>
                  <a:gd name="T67" fmla="*/ 1167 h 1872"/>
                  <a:gd name="T68" fmla="*/ 0 w 278"/>
                  <a:gd name="T69" fmla="*/ 1167 h 1872"/>
                  <a:gd name="T70" fmla="*/ 0 w 278"/>
                  <a:gd name="T71" fmla="*/ 1167 h 1872"/>
                  <a:gd name="T72" fmla="*/ 0 w 278"/>
                  <a:gd name="T73" fmla="*/ 1295 h 1872"/>
                  <a:gd name="T74" fmla="*/ 0 w 278"/>
                  <a:gd name="T75" fmla="*/ 1314 h 1872"/>
                  <a:gd name="T76" fmla="*/ 0 w 278"/>
                  <a:gd name="T77" fmla="*/ 1333 h 1872"/>
                  <a:gd name="T78" fmla="*/ 0 w 278"/>
                  <a:gd name="T79" fmla="*/ 1352 h 1872"/>
                  <a:gd name="T80" fmla="*/ 0 w 278"/>
                  <a:gd name="T81" fmla="*/ 1506 h 1872"/>
                  <a:gd name="T82" fmla="*/ 7 w 278"/>
                  <a:gd name="T83" fmla="*/ 1590 h 1872"/>
                  <a:gd name="T84" fmla="*/ 14 w 278"/>
                  <a:gd name="T85" fmla="*/ 1602 h 1872"/>
                  <a:gd name="T86" fmla="*/ 14 w 278"/>
                  <a:gd name="T87" fmla="*/ 1622 h 1872"/>
                  <a:gd name="T88" fmla="*/ 35 w 278"/>
                  <a:gd name="T89" fmla="*/ 1731 h 1872"/>
                  <a:gd name="T90" fmla="*/ 35 w 278"/>
                  <a:gd name="T91" fmla="*/ 1731 h 1872"/>
                  <a:gd name="T92" fmla="*/ 42 w 278"/>
                  <a:gd name="T93" fmla="*/ 1788 h 1872"/>
                  <a:gd name="T94" fmla="*/ 42 w 278"/>
                  <a:gd name="T95" fmla="*/ 1788 h 1872"/>
                  <a:gd name="T96" fmla="*/ 49 w 278"/>
                  <a:gd name="T97" fmla="*/ 1840 h 1872"/>
                  <a:gd name="T98" fmla="*/ 56 w 278"/>
                  <a:gd name="T99" fmla="*/ 1859 h 1872"/>
                  <a:gd name="T100" fmla="*/ 56 w 278"/>
                  <a:gd name="T101" fmla="*/ 1872 h 187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78"/>
                  <a:gd name="T154" fmla="*/ 0 h 1872"/>
                  <a:gd name="T155" fmla="*/ 278 w 278"/>
                  <a:gd name="T156" fmla="*/ 1872 h 187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78" h="1872">
                    <a:moveTo>
                      <a:pt x="278" y="0"/>
                    </a:moveTo>
                    <a:lnTo>
                      <a:pt x="271" y="12"/>
                    </a:lnTo>
                    <a:lnTo>
                      <a:pt x="257" y="32"/>
                    </a:lnTo>
                    <a:lnTo>
                      <a:pt x="250" y="38"/>
                    </a:lnTo>
                    <a:lnTo>
                      <a:pt x="243" y="51"/>
                    </a:lnTo>
                    <a:lnTo>
                      <a:pt x="229" y="70"/>
                    </a:lnTo>
                    <a:lnTo>
                      <a:pt x="181" y="141"/>
                    </a:lnTo>
                    <a:lnTo>
                      <a:pt x="174" y="154"/>
                    </a:lnTo>
                    <a:lnTo>
                      <a:pt x="160" y="173"/>
                    </a:lnTo>
                    <a:lnTo>
                      <a:pt x="160" y="179"/>
                    </a:lnTo>
                    <a:lnTo>
                      <a:pt x="153" y="192"/>
                    </a:lnTo>
                    <a:lnTo>
                      <a:pt x="139" y="218"/>
                    </a:lnTo>
                    <a:lnTo>
                      <a:pt x="104" y="295"/>
                    </a:lnTo>
                    <a:lnTo>
                      <a:pt x="97" y="307"/>
                    </a:lnTo>
                    <a:lnTo>
                      <a:pt x="90" y="327"/>
                    </a:lnTo>
                    <a:lnTo>
                      <a:pt x="90" y="333"/>
                    </a:lnTo>
                    <a:lnTo>
                      <a:pt x="83" y="352"/>
                    </a:lnTo>
                    <a:lnTo>
                      <a:pt x="77" y="378"/>
                    </a:lnTo>
                    <a:lnTo>
                      <a:pt x="56" y="455"/>
                    </a:lnTo>
                    <a:lnTo>
                      <a:pt x="56" y="468"/>
                    </a:lnTo>
                    <a:lnTo>
                      <a:pt x="49" y="493"/>
                    </a:lnTo>
                    <a:lnTo>
                      <a:pt x="42" y="545"/>
                    </a:lnTo>
                    <a:lnTo>
                      <a:pt x="35" y="602"/>
                    </a:lnTo>
                    <a:lnTo>
                      <a:pt x="14" y="705"/>
                    </a:lnTo>
                    <a:lnTo>
                      <a:pt x="14" y="724"/>
                    </a:lnTo>
                    <a:lnTo>
                      <a:pt x="7" y="737"/>
                    </a:lnTo>
                    <a:lnTo>
                      <a:pt x="0" y="820"/>
                    </a:lnTo>
                    <a:lnTo>
                      <a:pt x="0" y="981"/>
                    </a:lnTo>
                    <a:lnTo>
                      <a:pt x="0" y="1000"/>
                    </a:lnTo>
                    <a:lnTo>
                      <a:pt x="0" y="1013"/>
                    </a:lnTo>
                    <a:lnTo>
                      <a:pt x="0" y="1032"/>
                    </a:lnTo>
                    <a:lnTo>
                      <a:pt x="0" y="1167"/>
                    </a:lnTo>
                    <a:lnTo>
                      <a:pt x="0" y="1295"/>
                    </a:lnTo>
                    <a:lnTo>
                      <a:pt x="0" y="1314"/>
                    </a:lnTo>
                    <a:lnTo>
                      <a:pt x="0" y="1333"/>
                    </a:lnTo>
                    <a:lnTo>
                      <a:pt x="0" y="1352"/>
                    </a:lnTo>
                    <a:lnTo>
                      <a:pt x="0" y="1506"/>
                    </a:lnTo>
                    <a:lnTo>
                      <a:pt x="7" y="1590"/>
                    </a:lnTo>
                    <a:lnTo>
                      <a:pt x="14" y="1602"/>
                    </a:lnTo>
                    <a:lnTo>
                      <a:pt x="14" y="1622"/>
                    </a:lnTo>
                    <a:lnTo>
                      <a:pt x="35" y="1731"/>
                    </a:lnTo>
                    <a:lnTo>
                      <a:pt x="42" y="1788"/>
                    </a:lnTo>
                    <a:lnTo>
                      <a:pt x="49" y="1840"/>
                    </a:lnTo>
                    <a:lnTo>
                      <a:pt x="56" y="1859"/>
                    </a:lnTo>
                    <a:lnTo>
                      <a:pt x="56" y="1872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8" name="Freeform 539"/>
              <p:cNvSpPr>
                <a:spLocks/>
              </p:cNvSpPr>
              <p:nvPr/>
            </p:nvSpPr>
            <p:spPr bwMode="auto">
              <a:xfrm>
                <a:off x="902" y="3132"/>
                <a:ext cx="1075" cy="955"/>
              </a:xfrm>
              <a:custGeom>
                <a:avLst/>
                <a:gdLst>
                  <a:gd name="T0" fmla="*/ 0 w 1075"/>
                  <a:gd name="T1" fmla="*/ 0 h 955"/>
                  <a:gd name="T2" fmla="*/ 21 w 1075"/>
                  <a:gd name="T3" fmla="*/ 83 h 955"/>
                  <a:gd name="T4" fmla="*/ 27 w 1075"/>
                  <a:gd name="T5" fmla="*/ 109 h 955"/>
                  <a:gd name="T6" fmla="*/ 34 w 1075"/>
                  <a:gd name="T7" fmla="*/ 122 h 955"/>
                  <a:gd name="T8" fmla="*/ 34 w 1075"/>
                  <a:gd name="T9" fmla="*/ 128 h 955"/>
                  <a:gd name="T10" fmla="*/ 41 w 1075"/>
                  <a:gd name="T11" fmla="*/ 147 h 955"/>
                  <a:gd name="T12" fmla="*/ 48 w 1075"/>
                  <a:gd name="T13" fmla="*/ 166 h 955"/>
                  <a:gd name="T14" fmla="*/ 83 w 1075"/>
                  <a:gd name="T15" fmla="*/ 237 h 955"/>
                  <a:gd name="T16" fmla="*/ 97 w 1075"/>
                  <a:gd name="T17" fmla="*/ 263 h 955"/>
                  <a:gd name="T18" fmla="*/ 104 w 1075"/>
                  <a:gd name="T19" fmla="*/ 275 h 955"/>
                  <a:gd name="T20" fmla="*/ 104 w 1075"/>
                  <a:gd name="T21" fmla="*/ 282 h 955"/>
                  <a:gd name="T22" fmla="*/ 118 w 1075"/>
                  <a:gd name="T23" fmla="*/ 301 h 955"/>
                  <a:gd name="T24" fmla="*/ 125 w 1075"/>
                  <a:gd name="T25" fmla="*/ 314 h 955"/>
                  <a:gd name="T26" fmla="*/ 166 w 1075"/>
                  <a:gd name="T27" fmla="*/ 384 h 955"/>
                  <a:gd name="T28" fmla="*/ 187 w 1075"/>
                  <a:gd name="T29" fmla="*/ 410 h 955"/>
                  <a:gd name="T30" fmla="*/ 194 w 1075"/>
                  <a:gd name="T31" fmla="*/ 423 h 955"/>
                  <a:gd name="T32" fmla="*/ 201 w 1075"/>
                  <a:gd name="T33" fmla="*/ 429 h 955"/>
                  <a:gd name="T34" fmla="*/ 215 w 1075"/>
                  <a:gd name="T35" fmla="*/ 442 h 955"/>
                  <a:gd name="T36" fmla="*/ 222 w 1075"/>
                  <a:gd name="T37" fmla="*/ 455 h 955"/>
                  <a:gd name="T38" fmla="*/ 277 w 1075"/>
                  <a:gd name="T39" fmla="*/ 519 h 955"/>
                  <a:gd name="T40" fmla="*/ 298 w 1075"/>
                  <a:gd name="T41" fmla="*/ 538 h 955"/>
                  <a:gd name="T42" fmla="*/ 312 w 1075"/>
                  <a:gd name="T43" fmla="*/ 551 h 955"/>
                  <a:gd name="T44" fmla="*/ 319 w 1075"/>
                  <a:gd name="T45" fmla="*/ 558 h 955"/>
                  <a:gd name="T46" fmla="*/ 333 w 1075"/>
                  <a:gd name="T47" fmla="*/ 570 h 955"/>
                  <a:gd name="T48" fmla="*/ 347 w 1075"/>
                  <a:gd name="T49" fmla="*/ 583 h 955"/>
                  <a:gd name="T50" fmla="*/ 409 w 1075"/>
                  <a:gd name="T51" fmla="*/ 634 h 955"/>
                  <a:gd name="T52" fmla="*/ 437 w 1075"/>
                  <a:gd name="T53" fmla="*/ 647 h 955"/>
                  <a:gd name="T54" fmla="*/ 451 w 1075"/>
                  <a:gd name="T55" fmla="*/ 660 h 955"/>
                  <a:gd name="T56" fmla="*/ 458 w 1075"/>
                  <a:gd name="T57" fmla="*/ 667 h 955"/>
                  <a:gd name="T58" fmla="*/ 472 w 1075"/>
                  <a:gd name="T59" fmla="*/ 679 h 955"/>
                  <a:gd name="T60" fmla="*/ 486 w 1075"/>
                  <a:gd name="T61" fmla="*/ 686 h 955"/>
                  <a:gd name="T62" fmla="*/ 555 w 1075"/>
                  <a:gd name="T63" fmla="*/ 737 h 955"/>
                  <a:gd name="T64" fmla="*/ 583 w 1075"/>
                  <a:gd name="T65" fmla="*/ 756 h 955"/>
                  <a:gd name="T66" fmla="*/ 597 w 1075"/>
                  <a:gd name="T67" fmla="*/ 763 h 955"/>
                  <a:gd name="T68" fmla="*/ 603 w 1075"/>
                  <a:gd name="T69" fmla="*/ 763 h 955"/>
                  <a:gd name="T70" fmla="*/ 617 w 1075"/>
                  <a:gd name="T71" fmla="*/ 776 h 955"/>
                  <a:gd name="T72" fmla="*/ 631 w 1075"/>
                  <a:gd name="T73" fmla="*/ 788 h 955"/>
                  <a:gd name="T74" fmla="*/ 708 w 1075"/>
                  <a:gd name="T75" fmla="*/ 833 h 955"/>
                  <a:gd name="T76" fmla="*/ 735 w 1075"/>
                  <a:gd name="T77" fmla="*/ 846 h 955"/>
                  <a:gd name="T78" fmla="*/ 749 w 1075"/>
                  <a:gd name="T79" fmla="*/ 852 h 955"/>
                  <a:gd name="T80" fmla="*/ 756 w 1075"/>
                  <a:gd name="T81" fmla="*/ 852 h 955"/>
                  <a:gd name="T82" fmla="*/ 777 w 1075"/>
                  <a:gd name="T83" fmla="*/ 865 h 955"/>
                  <a:gd name="T84" fmla="*/ 791 w 1075"/>
                  <a:gd name="T85" fmla="*/ 872 h 955"/>
                  <a:gd name="T86" fmla="*/ 874 w 1075"/>
                  <a:gd name="T87" fmla="*/ 904 h 955"/>
                  <a:gd name="T88" fmla="*/ 902 w 1075"/>
                  <a:gd name="T89" fmla="*/ 917 h 955"/>
                  <a:gd name="T90" fmla="*/ 916 w 1075"/>
                  <a:gd name="T91" fmla="*/ 917 h 955"/>
                  <a:gd name="T92" fmla="*/ 923 w 1075"/>
                  <a:gd name="T93" fmla="*/ 923 h 955"/>
                  <a:gd name="T94" fmla="*/ 944 w 1075"/>
                  <a:gd name="T95" fmla="*/ 929 h 955"/>
                  <a:gd name="T96" fmla="*/ 957 w 1075"/>
                  <a:gd name="T97" fmla="*/ 929 h 955"/>
                  <a:gd name="T98" fmla="*/ 1048 w 1075"/>
                  <a:gd name="T99" fmla="*/ 955 h 955"/>
                  <a:gd name="T100" fmla="*/ 1075 w 1075"/>
                  <a:gd name="T101" fmla="*/ 955 h 9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75"/>
                  <a:gd name="T154" fmla="*/ 0 h 955"/>
                  <a:gd name="T155" fmla="*/ 1075 w 1075"/>
                  <a:gd name="T156" fmla="*/ 955 h 9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75" h="955">
                    <a:moveTo>
                      <a:pt x="0" y="0"/>
                    </a:moveTo>
                    <a:lnTo>
                      <a:pt x="21" y="83"/>
                    </a:lnTo>
                    <a:lnTo>
                      <a:pt x="27" y="109"/>
                    </a:lnTo>
                    <a:lnTo>
                      <a:pt x="34" y="122"/>
                    </a:lnTo>
                    <a:lnTo>
                      <a:pt x="34" y="128"/>
                    </a:lnTo>
                    <a:lnTo>
                      <a:pt x="41" y="147"/>
                    </a:lnTo>
                    <a:lnTo>
                      <a:pt x="48" y="166"/>
                    </a:lnTo>
                    <a:lnTo>
                      <a:pt x="83" y="237"/>
                    </a:lnTo>
                    <a:lnTo>
                      <a:pt x="97" y="263"/>
                    </a:lnTo>
                    <a:lnTo>
                      <a:pt x="104" y="275"/>
                    </a:lnTo>
                    <a:lnTo>
                      <a:pt x="104" y="282"/>
                    </a:lnTo>
                    <a:lnTo>
                      <a:pt x="118" y="301"/>
                    </a:lnTo>
                    <a:lnTo>
                      <a:pt x="125" y="314"/>
                    </a:lnTo>
                    <a:lnTo>
                      <a:pt x="166" y="384"/>
                    </a:lnTo>
                    <a:lnTo>
                      <a:pt x="187" y="410"/>
                    </a:lnTo>
                    <a:lnTo>
                      <a:pt x="194" y="423"/>
                    </a:lnTo>
                    <a:lnTo>
                      <a:pt x="201" y="429"/>
                    </a:lnTo>
                    <a:lnTo>
                      <a:pt x="215" y="442"/>
                    </a:lnTo>
                    <a:lnTo>
                      <a:pt x="222" y="455"/>
                    </a:lnTo>
                    <a:lnTo>
                      <a:pt x="277" y="519"/>
                    </a:lnTo>
                    <a:lnTo>
                      <a:pt x="298" y="538"/>
                    </a:lnTo>
                    <a:lnTo>
                      <a:pt x="312" y="551"/>
                    </a:lnTo>
                    <a:lnTo>
                      <a:pt x="319" y="558"/>
                    </a:lnTo>
                    <a:lnTo>
                      <a:pt x="333" y="570"/>
                    </a:lnTo>
                    <a:lnTo>
                      <a:pt x="347" y="583"/>
                    </a:lnTo>
                    <a:lnTo>
                      <a:pt x="409" y="634"/>
                    </a:lnTo>
                    <a:lnTo>
                      <a:pt x="437" y="647"/>
                    </a:lnTo>
                    <a:lnTo>
                      <a:pt x="451" y="660"/>
                    </a:lnTo>
                    <a:lnTo>
                      <a:pt x="458" y="667"/>
                    </a:lnTo>
                    <a:lnTo>
                      <a:pt x="472" y="679"/>
                    </a:lnTo>
                    <a:lnTo>
                      <a:pt x="486" y="686"/>
                    </a:lnTo>
                    <a:lnTo>
                      <a:pt x="555" y="737"/>
                    </a:lnTo>
                    <a:lnTo>
                      <a:pt x="583" y="756"/>
                    </a:lnTo>
                    <a:lnTo>
                      <a:pt x="597" y="763"/>
                    </a:lnTo>
                    <a:lnTo>
                      <a:pt x="603" y="763"/>
                    </a:lnTo>
                    <a:lnTo>
                      <a:pt x="617" y="776"/>
                    </a:lnTo>
                    <a:lnTo>
                      <a:pt x="631" y="788"/>
                    </a:lnTo>
                    <a:lnTo>
                      <a:pt x="708" y="833"/>
                    </a:lnTo>
                    <a:lnTo>
                      <a:pt x="735" y="846"/>
                    </a:lnTo>
                    <a:lnTo>
                      <a:pt x="749" y="852"/>
                    </a:lnTo>
                    <a:lnTo>
                      <a:pt x="756" y="852"/>
                    </a:lnTo>
                    <a:lnTo>
                      <a:pt x="777" y="865"/>
                    </a:lnTo>
                    <a:lnTo>
                      <a:pt x="791" y="872"/>
                    </a:lnTo>
                    <a:lnTo>
                      <a:pt x="874" y="904"/>
                    </a:lnTo>
                    <a:lnTo>
                      <a:pt x="902" y="917"/>
                    </a:lnTo>
                    <a:lnTo>
                      <a:pt x="916" y="917"/>
                    </a:lnTo>
                    <a:lnTo>
                      <a:pt x="923" y="923"/>
                    </a:lnTo>
                    <a:lnTo>
                      <a:pt x="944" y="929"/>
                    </a:lnTo>
                    <a:lnTo>
                      <a:pt x="957" y="929"/>
                    </a:lnTo>
                    <a:lnTo>
                      <a:pt x="1048" y="955"/>
                    </a:lnTo>
                    <a:lnTo>
                      <a:pt x="1075" y="955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9" name="Freeform 540"/>
              <p:cNvSpPr>
                <a:spLocks/>
              </p:cNvSpPr>
              <p:nvPr/>
            </p:nvSpPr>
            <p:spPr bwMode="auto">
              <a:xfrm>
                <a:off x="1977" y="4074"/>
                <a:ext cx="965" cy="32"/>
              </a:xfrm>
              <a:custGeom>
                <a:avLst/>
                <a:gdLst>
                  <a:gd name="T0" fmla="*/ 0 w 965"/>
                  <a:gd name="T1" fmla="*/ 13 h 32"/>
                  <a:gd name="T2" fmla="*/ 14 w 965"/>
                  <a:gd name="T3" fmla="*/ 19 h 32"/>
                  <a:gd name="T4" fmla="*/ 21 w 965"/>
                  <a:gd name="T5" fmla="*/ 19 h 32"/>
                  <a:gd name="T6" fmla="*/ 42 w 965"/>
                  <a:gd name="T7" fmla="*/ 26 h 32"/>
                  <a:gd name="T8" fmla="*/ 63 w 965"/>
                  <a:gd name="T9" fmla="*/ 26 h 32"/>
                  <a:gd name="T10" fmla="*/ 146 w 965"/>
                  <a:gd name="T11" fmla="*/ 32 h 32"/>
                  <a:gd name="T12" fmla="*/ 167 w 965"/>
                  <a:gd name="T13" fmla="*/ 32 h 32"/>
                  <a:gd name="T14" fmla="*/ 167 w 965"/>
                  <a:gd name="T15" fmla="*/ 32 h 32"/>
                  <a:gd name="T16" fmla="*/ 167 w 965"/>
                  <a:gd name="T17" fmla="*/ 32 h 32"/>
                  <a:gd name="T18" fmla="*/ 209 w 965"/>
                  <a:gd name="T19" fmla="*/ 32 h 32"/>
                  <a:gd name="T20" fmla="*/ 306 w 965"/>
                  <a:gd name="T21" fmla="*/ 32 h 32"/>
                  <a:gd name="T22" fmla="*/ 327 w 965"/>
                  <a:gd name="T23" fmla="*/ 26 h 32"/>
                  <a:gd name="T24" fmla="*/ 445 w 965"/>
                  <a:gd name="T25" fmla="*/ 26 h 32"/>
                  <a:gd name="T26" fmla="*/ 465 w 965"/>
                  <a:gd name="T27" fmla="*/ 19 h 32"/>
                  <a:gd name="T28" fmla="*/ 486 w 965"/>
                  <a:gd name="T29" fmla="*/ 19 h 32"/>
                  <a:gd name="T30" fmla="*/ 514 w 965"/>
                  <a:gd name="T31" fmla="*/ 19 h 32"/>
                  <a:gd name="T32" fmla="*/ 625 w 965"/>
                  <a:gd name="T33" fmla="*/ 13 h 32"/>
                  <a:gd name="T34" fmla="*/ 653 w 965"/>
                  <a:gd name="T35" fmla="*/ 13 h 32"/>
                  <a:gd name="T36" fmla="*/ 674 w 965"/>
                  <a:gd name="T37" fmla="*/ 13 h 32"/>
                  <a:gd name="T38" fmla="*/ 701 w 965"/>
                  <a:gd name="T39" fmla="*/ 13 h 32"/>
                  <a:gd name="T40" fmla="*/ 729 w 965"/>
                  <a:gd name="T41" fmla="*/ 7 h 32"/>
                  <a:gd name="T42" fmla="*/ 757 w 965"/>
                  <a:gd name="T43" fmla="*/ 7 h 32"/>
                  <a:gd name="T44" fmla="*/ 771 w 965"/>
                  <a:gd name="T45" fmla="*/ 7 h 32"/>
                  <a:gd name="T46" fmla="*/ 799 w 965"/>
                  <a:gd name="T47" fmla="*/ 7 h 32"/>
                  <a:gd name="T48" fmla="*/ 819 w 965"/>
                  <a:gd name="T49" fmla="*/ 7 h 32"/>
                  <a:gd name="T50" fmla="*/ 840 w 965"/>
                  <a:gd name="T51" fmla="*/ 7 h 32"/>
                  <a:gd name="T52" fmla="*/ 875 w 965"/>
                  <a:gd name="T53" fmla="*/ 7 h 32"/>
                  <a:gd name="T54" fmla="*/ 875 w 965"/>
                  <a:gd name="T55" fmla="*/ 7 h 32"/>
                  <a:gd name="T56" fmla="*/ 875 w 965"/>
                  <a:gd name="T57" fmla="*/ 7 h 32"/>
                  <a:gd name="T58" fmla="*/ 875 w 965"/>
                  <a:gd name="T59" fmla="*/ 7 h 32"/>
                  <a:gd name="T60" fmla="*/ 875 w 965"/>
                  <a:gd name="T61" fmla="*/ 7 h 32"/>
                  <a:gd name="T62" fmla="*/ 875 w 965"/>
                  <a:gd name="T63" fmla="*/ 7 h 32"/>
                  <a:gd name="T64" fmla="*/ 882 w 965"/>
                  <a:gd name="T65" fmla="*/ 7 h 32"/>
                  <a:gd name="T66" fmla="*/ 882 w 965"/>
                  <a:gd name="T67" fmla="*/ 7 h 32"/>
                  <a:gd name="T68" fmla="*/ 882 w 965"/>
                  <a:gd name="T69" fmla="*/ 7 h 32"/>
                  <a:gd name="T70" fmla="*/ 889 w 965"/>
                  <a:gd name="T71" fmla="*/ 7 h 32"/>
                  <a:gd name="T72" fmla="*/ 889 w 965"/>
                  <a:gd name="T73" fmla="*/ 7 h 32"/>
                  <a:gd name="T74" fmla="*/ 896 w 965"/>
                  <a:gd name="T75" fmla="*/ 7 h 32"/>
                  <a:gd name="T76" fmla="*/ 896 w 965"/>
                  <a:gd name="T77" fmla="*/ 7 h 32"/>
                  <a:gd name="T78" fmla="*/ 896 w 965"/>
                  <a:gd name="T79" fmla="*/ 7 h 32"/>
                  <a:gd name="T80" fmla="*/ 910 w 965"/>
                  <a:gd name="T81" fmla="*/ 7 h 32"/>
                  <a:gd name="T82" fmla="*/ 923 w 965"/>
                  <a:gd name="T83" fmla="*/ 7 h 32"/>
                  <a:gd name="T84" fmla="*/ 965 w 965"/>
                  <a:gd name="T85" fmla="*/ 0 h 32"/>
                  <a:gd name="T86" fmla="*/ 965 w 965"/>
                  <a:gd name="T87" fmla="*/ 0 h 32"/>
                  <a:gd name="T88" fmla="*/ 965 w 965"/>
                  <a:gd name="T89" fmla="*/ 0 h 3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65"/>
                  <a:gd name="T136" fmla="*/ 0 h 32"/>
                  <a:gd name="T137" fmla="*/ 965 w 965"/>
                  <a:gd name="T138" fmla="*/ 32 h 3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65" h="32">
                    <a:moveTo>
                      <a:pt x="0" y="13"/>
                    </a:moveTo>
                    <a:lnTo>
                      <a:pt x="14" y="19"/>
                    </a:lnTo>
                    <a:lnTo>
                      <a:pt x="21" y="19"/>
                    </a:lnTo>
                    <a:lnTo>
                      <a:pt x="42" y="26"/>
                    </a:lnTo>
                    <a:lnTo>
                      <a:pt x="63" y="26"/>
                    </a:lnTo>
                    <a:lnTo>
                      <a:pt x="146" y="32"/>
                    </a:lnTo>
                    <a:lnTo>
                      <a:pt x="167" y="32"/>
                    </a:lnTo>
                    <a:lnTo>
                      <a:pt x="209" y="32"/>
                    </a:lnTo>
                    <a:lnTo>
                      <a:pt x="306" y="32"/>
                    </a:lnTo>
                    <a:lnTo>
                      <a:pt x="327" y="26"/>
                    </a:lnTo>
                    <a:lnTo>
                      <a:pt x="445" y="26"/>
                    </a:lnTo>
                    <a:lnTo>
                      <a:pt x="465" y="19"/>
                    </a:lnTo>
                    <a:lnTo>
                      <a:pt x="486" y="19"/>
                    </a:lnTo>
                    <a:lnTo>
                      <a:pt x="514" y="19"/>
                    </a:lnTo>
                    <a:lnTo>
                      <a:pt x="625" y="13"/>
                    </a:lnTo>
                    <a:lnTo>
                      <a:pt x="653" y="13"/>
                    </a:lnTo>
                    <a:lnTo>
                      <a:pt x="674" y="13"/>
                    </a:lnTo>
                    <a:lnTo>
                      <a:pt x="701" y="13"/>
                    </a:lnTo>
                    <a:lnTo>
                      <a:pt x="729" y="7"/>
                    </a:lnTo>
                    <a:lnTo>
                      <a:pt x="757" y="7"/>
                    </a:lnTo>
                    <a:lnTo>
                      <a:pt x="771" y="7"/>
                    </a:lnTo>
                    <a:lnTo>
                      <a:pt x="799" y="7"/>
                    </a:lnTo>
                    <a:lnTo>
                      <a:pt x="819" y="7"/>
                    </a:lnTo>
                    <a:lnTo>
                      <a:pt x="840" y="7"/>
                    </a:lnTo>
                    <a:lnTo>
                      <a:pt x="875" y="7"/>
                    </a:lnTo>
                    <a:lnTo>
                      <a:pt x="882" y="7"/>
                    </a:lnTo>
                    <a:lnTo>
                      <a:pt x="889" y="7"/>
                    </a:lnTo>
                    <a:lnTo>
                      <a:pt x="896" y="7"/>
                    </a:lnTo>
                    <a:lnTo>
                      <a:pt x="910" y="7"/>
                    </a:lnTo>
                    <a:lnTo>
                      <a:pt x="923" y="7"/>
                    </a:lnTo>
                    <a:lnTo>
                      <a:pt x="96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0" name="Oval 541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1" name="Oval 542"/>
              <p:cNvSpPr>
                <a:spLocks noChangeArrowheads="1"/>
              </p:cNvSpPr>
              <p:nvPr/>
            </p:nvSpPr>
            <p:spPr bwMode="auto">
              <a:xfrm>
                <a:off x="292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2" name="Oval 543"/>
              <p:cNvSpPr>
                <a:spLocks noChangeArrowheads="1"/>
              </p:cNvSpPr>
              <p:nvPr/>
            </p:nvSpPr>
            <p:spPr bwMode="auto">
              <a:xfrm>
                <a:off x="2970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3" name="Oval 544"/>
              <p:cNvSpPr>
                <a:spLocks noChangeArrowheads="1"/>
              </p:cNvSpPr>
              <p:nvPr/>
            </p:nvSpPr>
            <p:spPr bwMode="auto">
              <a:xfrm>
                <a:off x="2984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4" name="Oval 545"/>
              <p:cNvSpPr>
                <a:spLocks noChangeArrowheads="1"/>
              </p:cNvSpPr>
              <p:nvPr/>
            </p:nvSpPr>
            <p:spPr bwMode="auto">
              <a:xfrm>
                <a:off x="2991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5" name="Oval 546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6" name="Oval 547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7" name="Oval 548"/>
              <p:cNvSpPr>
                <a:spLocks noChangeArrowheads="1"/>
              </p:cNvSpPr>
              <p:nvPr/>
            </p:nvSpPr>
            <p:spPr bwMode="auto">
              <a:xfrm>
                <a:off x="2998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8" name="Oval 549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499" name="Oval 550"/>
              <p:cNvSpPr>
                <a:spLocks noChangeArrowheads="1"/>
              </p:cNvSpPr>
              <p:nvPr/>
            </p:nvSpPr>
            <p:spPr bwMode="auto">
              <a:xfrm>
                <a:off x="3005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0" name="Oval 551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1" name="Oval 552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2" name="Oval 553"/>
              <p:cNvSpPr>
                <a:spLocks noChangeArrowheads="1"/>
              </p:cNvSpPr>
              <p:nvPr/>
            </p:nvSpPr>
            <p:spPr bwMode="auto">
              <a:xfrm>
                <a:off x="3011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3" name="Oval 554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4" name="Oval 555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5" name="Oval 556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6" name="Oval 557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7" name="Oval 558"/>
              <p:cNvSpPr>
                <a:spLocks noChangeArrowheads="1"/>
              </p:cNvSpPr>
              <p:nvPr/>
            </p:nvSpPr>
            <p:spPr bwMode="auto">
              <a:xfrm>
                <a:off x="3018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8" name="Oval 559"/>
              <p:cNvSpPr>
                <a:spLocks noChangeArrowheads="1"/>
              </p:cNvSpPr>
              <p:nvPr/>
            </p:nvSpPr>
            <p:spPr bwMode="auto">
              <a:xfrm>
                <a:off x="3053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09" name="Oval 560"/>
              <p:cNvSpPr>
                <a:spLocks noChangeArrowheads="1"/>
              </p:cNvSpPr>
              <p:nvPr/>
            </p:nvSpPr>
            <p:spPr bwMode="auto">
              <a:xfrm>
                <a:off x="3074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0" name="Oval 561"/>
              <p:cNvSpPr>
                <a:spLocks noChangeArrowheads="1"/>
              </p:cNvSpPr>
              <p:nvPr/>
            </p:nvSpPr>
            <p:spPr bwMode="auto">
              <a:xfrm>
                <a:off x="3095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1" name="Oval 562"/>
              <p:cNvSpPr>
                <a:spLocks noChangeArrowheads="1"/>
              </p:cNvSpPr>
              <p:nvPr/>
            </p:nvSpPr>
            <p:spPr bwMode="auto">
              <a:xfrm>
                <a:off x="3123" y="40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2" name="Oval 563"/>
              <p:cNvSpPr>
                <a:spLocks noChangeArrowheads="1"/>
              </p:cNvSpPr>
              <p:nvPr/>
            </p:nvSpPr>
            <p:spPr bwMode="auto">
              <a:xfrm>
                <a:off x="3136" y="4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3" name="Oval 564"/>
              <p:cNvSpPr>
                <a:spLocks noChangeArrowheads="1"/>
              </p:cNvSpPr>
              <p:nvPr/>
            </p:nvSpPr>
            <p:spPr bwMode="auto">
              <a:xfrm>
                <a:off x="3164" y="40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4" name="Oval 565"/>
              <p:cNvSpPr>
                <a:spLocks noChangeArrowheads="1"/>
              </p:cNvSpPr>
              <p:nvPr/>
            </p:nvSpPr>
            <p:spPr bwMode="auto">
              <a:xfrm>
                <a:off x="3185" y="40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5" name="Oval 566"/>
              <p:cNvSpPr>
                <a:spLocks noChangeArrowheads="1"/>
              </p:cNvSpPr>
              <p:nvPr/>
            </p:nvSpPr>
            <p:spPr bwMode="auto">
              <a:xfrm>
                <a:off x="3213" y="405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6" name="Oval 567"/>
              <p:cNvSpPr>
                <a:spLocks noChangeArrowheads="1"/>
              </p:cNvSpPr>
              <p:nvPr/>
            </p:nvSpPr>
            <p:spPr bwMode="auto">
              <a:xfrm>
                <a:off x="3234" y="405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7" name="Oval 568"/>
              <p:cNvSpPr>
                <a:spLocks noChangeArrowheads="1"/>
              </p:cNvSpPr>
              <p:nvPr/>
            </p:nvSpPr>
            <p:spPr bwMode="auto">
              <a:xfrm>
                <a:off x="3261" y="40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8" name="Oval 569"/>
              <p:cNvSpPr>
                <a:spLocks noChangeArrowheads="1"/>
              </p:cNvSpPr>
              <p:nvPr/>
            </p:nvSpPr>
            <p:spPr bwMode="auto">
              <a:xfrm>
                <a:off x="3379" y="40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19" name="Oval 570"/>
              <p:cNvSpPr>
                <a:spLocks noChangeArrowheads="1"/>
              </p:cNvSpPr>
              <p:nvPr/>
            </p:nvSpPr>
            <p:spPr bwMode="auto">
              <a:xfrm>
                <a:off x="3400" y="40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0" name="Oval 571"/>
              <p:cNvSpPr>
                <a:spLocks noChangeArrowheads="1"/>
              </p:cNvSpPr>
              <p:nvPr/>
            </p:nvSpPr>
            <p:spPr bwMode="auto">
              <a:xfrm>
                <a:off x="3421" y="40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1" name="Oval 572"/>
              <p:cNvSpPr>
                <a:spLocks noChangeArrowheads="1"/>
              </p:cNvSpPr>
              <p:nvPr/>
            </p:nvSpPr>
            <p:spPr bwMode="auto">
              <a:xfrm>
                <a:off x="3449" y="404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2" name="Oval 573"/>
              <p:cNvSpPr>
                <a:spLocks noChangeArrowheads="1"/>
              </p:cNvSpPr>
              <p:nvPr/>
            </p:nvSpPr>
            <p:spPr bwMode="auto">
              <a:xfrm>
                <a:off x="3560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3" name="Oval 574"/>
              <p:cNvSpPr>
                <a:spLocks noChangeArrowheads="1"/>
              </p:cNvSpPr>
              <p:nvPr/>
            </p:nvSpPr>
            <p:spPr bwMode="auto">
              <a:xfrm>
                <a:off x="3581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4" name="Oval 575"/>
              <p:cNvSpPr>
                <a:spLocks noChangeArrowheads="1"/>
              </p:cNvSpPr>
              <p:nvPr/>
            </p:nvSpPr>
            <p:spPr bwMode="auto">
              <a:xfrm>
                <a:off x="3657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5" name="Oval 576"/>
              <p:cNvSpPr>
                <a:spLocks noChangeArrowheads="1"/>
              </p:cNvSpPr>
              <p:nvPr/>
            </p:nvSpPr>
            <p:spPr bwMode="auto">
              <a:xfrm>
                <a:off x="3678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6" name="Oval 577"/>
              <p:cNvSpPr>
                <a:spLocks noChangeArrowheads="1"/>
              </p:cNvSpPr>
              <p:nvPr/>
            </p:nvSpPr>
            <p:spPr bwMode="auto">
              <a:xfrm>
                <a:off x="3692" y="40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7" name="Oval 578"/>
              <p:cNvSpPr>
                <a:spLocks noChangeArrowheads="1"/>
              </p:cNvSpPr>
              <p:nvPr/>
            </p:nvSpPr>
            <p:spPr bwMode="auto">
              <a:xfrm>
                <a:off x="3719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8" name="Oval 579"/>
              <p:cNvSpPr>
                <a:spLocks noChangeArrowheads="1"/>
              </p:cNvSpPr>
              <p:nvPr/>
            </p:nvSpPr>
            <p:spPr bwMode="auto">
              <a:xfrm>
                <a:off x="3719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29" name="Oval 580"/>
              <p:cNvSpPr>
                <a:spLocks noChangeArrowheads="1"/>
              </p:cNvSpPr>
              <p:nvPr/>
            </p:nvSpPr>
            <p:spPr bwMode="auto">
              <a:xfrm>
                <a:off x="3719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0" name="Oval 581"/>
              <p:cNvSpPr>
                <a:spLocks noChangeArrowheads="1"/>
              </p:cNvSpPr>
              <p:nvPr/>
            </p:nvSpPr>
            <p:spPr bwMode="auto">
              <a:xfrm>
                <a:off x="3740" y="4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1" name="Oval 582"/>
              <p:cNvSpPr>
                <a:spLocks noChangeArrowheads="1"/>
              </p:cNvSpPr>
              <p:nvPr/>
            </p:nvSpPr>
            <p:spPr bwMode="auto">
              <a:xfrm>
                <a:off x="3817" y="4036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2" name="Oval 583"/>
              <p:cNvSpPr>
                <a:spLocks noChangeArrowheads="1"/>
              </p:cNvSpPr>
              <p:nvPr/>
            </p:nvSpPr>
            <p:spPr bwMode="auto">
              <a:xfrm>
                <a:off x="3837" y="402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3" name="Oval 584"/>
              <p:cNvSpPr>
                <a:spLocks noChangeArrowheads="1"/>
              </p:cNvSpPr>
              <p:nvPr/>
            </p:nvSpPr>
            <p:spPr bwMode="auto">
              <a:xfrm>
                <a:off x="3858" y="402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4" name="Oval 585"/>
              <p:cNvSpPr>
                <a:spLocks noChangeArrowheads="1"/>
              </p:cNvSpPr>
              <p:nvPr/>
            </p:nvSpPr>
            <p:spPr bwMode="auto">
              <a:xfrm>
                <a:off x="3865" y="4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5" name="Oval 586"/>
              <p:cNvSpPr>
                <a:spLocks noChangeArrowheads="1"/>
              </p:cNvSpPr>
              <p:nvPr/>
            </p:nvSpPr>
            <p:spPr bwMode="auto">
              <a:xfrm>
                <a:off x="3886" y="4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6" name="Oval 587"/>
              <p:cNvSpPr>
                <a:spLocks noChangeArrowheads="1"/>
              </p:cNvSpPr>
              <p:nvPr/>
            </p:nvSpPr>
            <p:spPr bwMode="auto">
              <a:xfrm>
                <a:off x="3914" y="401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7" name="Oval 588"/>
              <p:cNvSpPr>
                <a:spLocks noChangeArrowheads="1"/>
              </p:cNvSpPr>
              <p:nvPr/>
            </p:nvSpPr>
            <p:spPr bwMode="auto">
              <a:xfrm>
                <a:off x="3990" y="399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8" name="Oval 589"/>
              <p:cNvSpPr>
                <a:spLocks noChangeArrowheads="1"/>
              </p:cNvSpPr>
              <p:nvPr/>
            </p:nvSpPr>
            <p:spPr bwMode="auto">
              <a:xfrm>
                <a:off x="4004" y="399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39" name="Oval 590"/>
              <p:cNvSpPr>
                <a:spLocks noChangeArrowheads="1"/>
              </p:cNvSpPr>
              <p:nvPr/>
            </p:nvSpPr>
            <p:spPr bwMode="auto">
              <a:xfrm>
                <a:off x="4025" y="398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0" name="Oval 591"/>
              <p:cNvSpPr>
                <a:spLocks noChangeArrowheads="1"/>
              </p:cNvSpPr>
              <p:nvPr/>
            </p:nvSpPr>
            <p:spPr bwMode="auto">
              <a:xfrm>
                <a:off x="4032" y="398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1" name="Oval 592"/>
              <p:cNvSpPr>
                <a:spLocks noChangeArrowheads="1"/>
              </p:cNvSpPr>
              <p:nvPr/>
            </p:nvSpPr>
            <p:spPr bwMode="auto">
              <a:xfrm>
                <a:off x="4046" y="397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2" name="Oval 593"/>
              <p:cNvSpPr>
                <a:spLocks noChangeArrowheads="1"/>
              </p:cNvSpPr>
              <p:nvPr/>
            </p:nvSpPr>
            <p:spPr bwMode="auto">
              <a:xfrm>
                <a:off x="4080" y="397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3" name="Oval 594"/>
              <p:cNvSpPr>
                <a:spLocks noChangeArrowheads="1"/>
              </p:cNvSpPr>
              <p:nvPr/>
            </p:nvSpPr>
            <p:spPr bwMode="auto">
              <a:xfrm>
                <a:off x="4150" y="394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4" name="Oval 595"/>
              <p:cNvSpPr>
                <a:spLocks noChangeArrowheads="1"/>
              </p:cNvSpPr>
              <p:nvPr/>
            </p:nvSpPr>
            <p:spPr bwMode="auto">
              <a:xfrm>
                <a:off x="4164" y="393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5" name="Oval 596"/>
              <p:cNvSpPr>
                <a:spLocks noChangeArrowheads="1"/>
              </p:cNvSpPr>
              <p:nvPr/>
            </p:nvSpPr>
            <p:spPr bwMode="auto">
              <a:xfrm>
                <a:off x="4184" y="392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6" name="Oval 597"/>
              <p:cNvSpPr>
                <a:spLocks noChangeArrowheads="1"/>
              </p:cNvSpPr>
              <p:nvPr/>
            </p:nvSpPr>
            <p:spPr bwMode="auto">
              <a:xfrm>
                <a:off x="4191" y="392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7" name="Oval 598"/>
              <p:cNvSpPr>
                <a:spLocks noChangeArrowheads="1"/>
              </p:cNvSpPr>
              <p:nvPr/>
            </p:nvSpPr>
            <p:spPr bwMode="auto">
              <a:xfrm>
                <a:off x="4205" y="391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8" name="Oval 599"/>
              <p:cNvSpPr>
                <a:spLocks noChangeArrowheads="1"/>
              </p:cNvSpPr>
              <p:nvPr/>
            </p:nvSpPr>
            <p:spPr bwMode="auto">
              <a:xfrm>
                <a:off x="4233" y="390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49" name="Oval 600"/>
              <p:cNvSpPr>
                <a:spLocks noChangeArrowheads="1"/>
              </p:cNvSpPr>
              <p:nvPr/>
            </p:nvSpPr>
            <p:spPr bwMode="auto">
              <a:xfrm>
                <a:off x="4302" y="386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0" name="Oval 601"/>
              <p:cNvSpPr>
                <a:spLocks noChangeArrowheads="1"/>
              </p:cNvSpPr>
              <p:nvPr/>
            </p:nvSpPr>
            <p:spPr bwMode="auto">
              <a:xfrm>
                <a:off x="4309" y="385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1" name="Oval 602"/>
              <p:cNvSpPr>
                <a:spLocks noChangeArrowheads="1"/>
              </p:cNvSpPr>
              <p:nvPr/>
            </p:nvSpPr>
            <p:spPr bwMode="auto">
              <a:xfrm>
                <a:off x="4330" y="384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2" name="Oval 603"/>
              <p:cNvSpPr>
                <a:spLocks noChangeArrowheads="1"/>
              </p:cNvSpPr>
              <p:nvPr/>
            </p:nvSpPr>
            <p:spPr bwMode="auto">
              <a:xfrm>
                <a:off x="4337" y="383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3" name="Oval 604"/>
              <p:cNvSpPr>
                <a:spLocks noChangeArrowheads="1"/>
              </p:cNvSpPr>
              <p:nvPr/>
            </p:nvSpPr>
            <p:spPr bwMode="auto">
              <a:xfrm>
                <a:off x="4351" y="383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554" name="Oval 605"/>
              <p:cNvSpPr>
                <a:spLocks noChangeArrowheads="1"/>
              </p:cNvSpPr>
              <p:nvPr/>
            </p:nvSpPr>
            <p:spPr bwMode="auto">
              <a:xfrm>
                <a:off x="4372" y="381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grpSp>
          <p:nvGrpSpPr>
            <p:cNvPr id="19" name="Group 606"/>
            <p:cNvGrpSpPr>
              <a:grpSpLocks/>
            </p:cNvGrpSpPr>
            <p:nvPr/>
          </p:nvGrpSpPr>
          <p:grpSpPr bwMode="auto">
            <a:xfrm>
              <a:off x="466744" y="1182702"/>
              <a:ext cx="5969073" cy="4864174"/>
              <a:chOff x="923" y="728"/>
              <a:chExt cx="4073" cy="3064"/>
            </a:xfrm>
          </p:grpSpPr>
          <p:sp>
            <p:nvSpPr>
              <p:cNvPr id="155" name="Oval 607"/>
              <p:cNvSpPr>
                <a:spLocks noChangeArrowheads="1"/>
              </p:cNvSpPr>
              <p:nvPr/>
            </p:nvSpPr>
            <p:spPr bwMode="auto">
              <a:xfrm>
                <a:off x="4441" y="376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6" name="Oval 608"/>
              <p:cNvSpPr>
                <a:spLocks noChangeArrowheads="1"/>
              </p:cNvSpPr>
              <p:nvPr/>
            </p:nvSpPr>
            <p:spPr bwMode="auto">
              <a:xfrm>
                <a:off x="4455" y="375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7" name="Oval 609"/>
              <p:cNvSpPr>
                <a:spLocks noChangeArrowheads="1"/>
              </p:cNvSpPr>
              <p:nvPr/>
            </p:nvSpPr>
            <p:spPr bwMode="auto">
              <a:xfrm>
                <a:off x="4476" y="374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8" name="Oval 610"/>
              <p:cNvSpPr>
                <a:spLocks noChangeArrowheads="1"/>
              </p:cNvSpPr>
              <p:nvPr/>
            </p:nvSpPr>
            <p:spPr bwMode="auto">
              <a:xfrm>
                <a:off x="4483" y="373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59" name="Oval 611"/>
              <p:cNvSpPr>
                <a:spLocks noChangeArrowheads="1"/>
              </p:cNvSpPr>
              <p:nvPr/>
            </p:nvSpPr>
            <p:spPr bwMode="auto">
              <a:xfrm>
                <a:off x="4497" y="3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0" name="Oval 612"/>
              <p:cNvSpPr>
                <a:spLocks noChangeArrowheads="1"/>
              </p:cNvSpPr>
              <p:nvPr/>
            </p:nvSpPr>
            <p:spPr bwMode="auto">
              <a:xfrm>
                <a:off x="4517" y="370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1" name="Oval 613"/>
              <p:cNvSpPr>
                <a:spLocks noChangeArrowheads="1"/>
              </p:cNvSpPr>
              <p:nvPr/>
            </p:nvSpPr>
            <p:spPr bwMode="auto">
              <a:xfrm>
                <a:off x="4580" y="366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2" name="Oval 614"/>
              <p:cNvSpPr>
                <a:spLocks noChangeArrowheads="1"/>
              </p:cNvSpPr>
              <p:nvPr/>
            </p:nvSpPr>
            <p:spPr bwMode="auto">
              <a:xfrm>
                <a:off x="4594" y="365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3" name="Oval 615"/>
              <p:cNvSpPr>
                <a:spLocks noChangeArrowheads="1"/>
              </p:cNvSpPr>
              <p:nvPr/>
            </p:nvSpPr>
            <p:spPr bwMode="auto">
              <a:xfrm>
                <a:off x="4608" y="363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4" name="Oval 616"/>
              <p:cNvSpPr>
                <a:spLocks noChangeArrowheads="1"/>
              </p:cNvSpPr>
              <p:nvPr/>
            </p:nvSpPr>
            <p:spPr bwMode="auto">
              <a:xfrm>
                <a:off x="4615" y="363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5" name="Oval 617"/>
              <p:cNvSpPr>
                <a:spLocks noChangeArrowheads="1"/>
              </p:cNvSpPr>
              <p:nvPr/>
            </p:nvSpPr>
            <p:spPr bwMode="auto">
              <a:xfrm>
                <a:off x="4622" y="361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6" name="Oval 618"/>
              <p:cNvSpPr>
                <a:spLocks noChangeArrowheads="1"/>
              </p:cNvSpPr>
              <p:nvPr/>
            </p:nvSpPr>
            <p:spPr bwMode="auto">
              <a:xfrm>
                <a:off x="4642" y="360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7" name="Oval 619"/>
              <p:cNvSpPr>
                <a:spLocks noChangeArrowheads="1"/>
              </p:cNvSpPr>
              <p:nvPr/>
            </p:nvSpPr>
            <p:spPr bwMode="auto">
              <a:xfrm>
                <a:off x="4698" y="35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8" name="Oval 620"/>
              <p:cNvSpPr>
                <a:spLocks noChangeArrowheads="1"/>
              </p:cNvSpPr>
              <p:nvPr/>
            </p:nvSpPr>
            <p:spPr bwMode="auto">
              <a:xfrm>
                <a:off x="4705" y="352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69" name="Oval 621"/>
              <p:cNvSpPr>
                <a:spLocks noChangeArrowheads="1"/>
              </p:cNvSpPr>
              <p:nvPr/>
            </p:nvSpPr>
            <p:spPr bwMode="auto">
              <a:xfrm>
                <a:off x="4719" y="3516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0" name="Oval 622"/>
              <p:cNvSpPr>
                <a:spLocks noChangeArrowheads="1"/>
              </p:cNvSpPr>
              <p:nvPr/>
            </p:nvSpPr>
            <p:spPr bwMode="auto">
              <a:xfrm>
                <a:off x="4726" y="350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1" name="Oval 623"/>
              <p:cNvSpPr>
                <a:spLocks noChangeArrowheads="1"/>
              </p:cNvSpPr>
              <p:nvPr/>
            </p:nvSpPr>
            <p:spPr bwMode="auto">
              <a:xfrm>
                <a:off x="4733" y="349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2" name="Oval 624"/>
              <p:cNvSpPr>
                <a:spLocks noChangeArrowheads="1"/>
              </p:cNvSpPr>
              <p:nvPr/>
            </p:nvSpPr>
            <p:spPr bwMode="auto">
              <a:xfrm>
                <a:off x="4746" y="347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3" name="Oval 625"/>
              <p:cNvSpPr>
                <a:spLocks noChangeArrowheads="1"/>
              </p:cNvSpPr>
              <p:nvPr/>
            </p:nvSpPr>
            <p:spPr bwMode="auto">
              <a:xfrm>
                <a:off x="4788" y="340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4" name="Oval 626"/>
              <p:cNvSpPr>
                <a:spLocks noChangeArrowheads="1"/>
              </p:cNvSpPr>
              <p:nvPr/>
            </p:nvSpPr>
            <p:spPr bwMode="auto">
              <a:xfrm>
                <a:off x="4795" y="339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5" name="Oval 627"/>
              <p:cNvSpPr>
                <a:spLocks noChangeArrowheads="1"/>
              </p:cNvSpPr>
              <p:nvPr/>
            </p:nvSpPr>
            <p:spPr bwMode="auto">
              <a:xfrm>
                <a:off x="4809" y="337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6" name="Oval 628"/>
              <p:cNvSpPr>
                <a:spLocks noChangeArrowheads="1"/>
              </p:cNvSpPr>
              <p:nvPr/>
            </p:nvSpPr>
            <p:spPr bwMode="auto">
              <a:xfrm>
                <a:off x="4809" y="336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7" name="Oval 629"/>
              <p:cNvSpPr>
                <a:spLocks noChangeArrowheads="1"/>
              </p:cNvSpPr>
              <p:nvPr/>
            </p:nvSpPr>
            <p:spPr bwMode="auto">
              <a:xfrm>
                <a:off x="4816" y="335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8" name="Oval 630"/>
              <p:cNvSpPr>
                <a:spLocks noChangeArrowheads="1"/>
              </p:cNvSpPr>
              <p:nvPr/>
            </p:nvSpPr>
            <p:spPr bwMode="auto">
              <a:xfrm>
                <a:off x="4830" y="333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79" name="Oval 631"/>
              <p:cNvSpPr>
                <a:spLocks noChangeArrowheads="1"/>
              </p:cNvSpPr>
              <p:nvPr/>
            </p:nvSpPr>
            <p:spPr bwMode="auto">
              <a:xfrm>
                <a:off x="4864" y="326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0" name="Oval 632"/>
              <p:cNvSpPr>
                <a:spLocks noChangeArrowheads="1"/>
              </p:cNvSpPr>
              <p:nvPr/>
            </p:nvSpPr>
            <p:spPr bwMode="auto">
              <a:xfrm>
                <a:off x="4864" y="324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1" name="Oval 633"/>
              <p:cNvSpPr>
                <a:spLocks noChangeArrowheads="1"/>
              </p:cNvSpPr>
              <p:nvPr/>
            </p:nvSpPr>
            <p:spPr bwMode="auto">
              <a:xfrm>
                <a:off x="4871" y="32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2" name="Oval 634"/>
              <p:cNvSpPr>
                <a:spLocks noChangeArrowheads="1"/>
              </p:cNvSpPr>
              <p:nvPr/>
            </p:nvSpPr>
            <p:spPr bwMode="auto">
              <a:xfrm>
                <a:off x="4878" y="322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3" name="Oval 635"/>
              <p:cNvSpPr>
                <a:spLocks noChangeArrowheads="1"/>
              </p:cNvSpPr>
              <p:nvPr/>
            </p:nvSpPr>
            <p:spPr bwMode="auto">
              <a:xfrm>
                <a:off x="4878" y="320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4" name="Oval 636"/>
              <p:cNvSpPr>
                <a:spLocks noChangeArrowheads="1"/>
              </p:cNvSpPr>
              <p:nvPr/>
            </p:nvSpPr>
            <p:spPr bwMode="auto">
              <a:xfrm>
                <a:off x="4892" y="318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5" name="Oval 637"/>
              <p:cNvSpPr>
                <a:spLocks noChangeArrowheads="1"/>
              </p:cNvSpPr>
              <p:nvPr/>
            </p:nvSpPr>
            <p:spPr bwMode="auto">
              <a:xfrm>
                <a:off x="4906" y="311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6" name="Oval 638"/>
              <p:cNvSpPr>
                <a:spLocks noChangeArrowheads="1"/>
              </p:cNvSpPr>
              <p:nvPr/>
            </p:nvSpPr>
            <p:spPr bwMode="auto">
              <a:xfrm>
                <a:off x="4913" y="309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7" name="Oval 639"/>
              <p:cNvSpPr>
                <a:spLocks noChangeArrowheads="1"/>
              </p:cNvSpPr>
              <p:nvPr/>
            </p:nvSpPr>
            <p:spPr bwMode="auto">
              <a:xfrm>
                <a:off x="4913" y="307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8" name="Oval 640"/>
              <p:cNvSpPr>
                <a:spLocks noChangeArrowheads="1"/>
              </p:cNvSpPr>
              <p:nvPr/>
            </p:nvSpPr>
            <p:spPr bwMode="auto">
              <a:xfrm>
                <a:off x="4927" y="3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89" name="Oval 641"/>
              <p:cNvSpPr>
                <a:spLocks noChangeArrowheads="1"/>
              </p:cNvSpPr>
              <p:nvPr/>
            </p:nvSpPr>
            <p:spPr bwMode="auto">
              <a:xfrm>
                <a:off x="4927" y="302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0" name="Oval 642"/>
              <p:cNvSpPr>
                <a:spLocks noChangeArrowheads="1"/>
              </p:cNvSpPr>
              <p:nvPr/>
            </p:nvSpPr>
            <p:spPr bwMode="auto">
              <a:xfrm>
                <a:off x="4934" y="2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1" name="Oval 643"/>
              <p:cNvSpPr>
                <a:spLocks noChangeArrowheads="1"/>
              </p:cNvSpPr>
              <p:nvPr/>
            </p:nvSpPr>
            <p:spPr bwMode="auto">
              <a:xfrm>
                <a:off x="4934" y="2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2" name="Oval 644"/>
              <p:cNvSpPr>
                <a:spLocks noChangeArrowheads="1"/>
              </p:cNvSpPr>
              <p:nvPr/>
            </p:nvSpPr>
            <p:spPr bwMode="auto">
              <a:xfrm>
                <a:off x="4948" y="2862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3" name="Oval 645"/>
              <p:cNvSpPr>
                <a:spLocks noChangeArrowheads="1"/>
              </p:cNvSpPr>
              <p:nvPr/>
            </p:nvSpPr>
            <p:spPr bwMode="auto">
              <a:xfrm>
                <a:off x="4955" y="284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4" name="Oval 646"/>
              <p:cNvSpPr>
                <a:spLocks noChangeArrowheads="1"/>
              </p:cNvSpPr>
              <p:nvPr/>
            </p:nvSpPr>
            <p:spPr bwMode="auto">
              <a:xfrm>
                <a:off x="4955" y="282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5" name="Oval 647"/>
              <p:cNvSpPr>
                <a:spLocks noChangeArrowheads="1"/>
              </p:cNvSpPr>
              <p:nvPr/>
            </p:nvSpPr>
            <p:spPr bwMode="auto">
              <a:xfrm>
                <a:off x="4962" y="275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6" name="Oval 648"/>
              <p:cNvSpPr>
                <a:spLocks noChangeArrowheads="1"/>
              </p:cNvSpPr>
              <p:nvPr/>
            </p:nvSpPr>
            <p:spPr bwMode="auto">
              <a:xfrm>
                <a:off x="4962" y="259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7" name="Oval 649"/>
              <p:cNvSpPr>
                <a:spLocks noChangeArrowheads="1"/>
              </p:cNvSpPr>
              <p:nvPr/>
            </p:nvSpPr>
            <p:spPr bwMode="auto">
              <a:xfrm>
                <a:off x="4962" y="257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8" name="Oval 650"/>
              <p:cNvSpPr>
                <a:spLocks noChangeArrowheads="1"/>
              </p:cNvSpPr>
              <p:nvPr/>
            </p:nvSpPr>
            <p:spPr bwMode="auto">
              <a:xfrm>
                <a:off x="4962" y="256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199" name="Oval 651"/>
              <p:cNvSpPr>
                <a:spLocks noChangeArrowheads="1"/>
              </p:cNvSpPr>
              <p:nvPr/>
            </p:nvSpPr>
            <p:spPr bwMode="auto">
              <a:xfrm>
                <a:off x="4962" y="254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0" name="Oval 652"/>
              <p:cNvSpPr>
                <a:spLocks noChangeArrowheads="1"/>
              </p:cNvSpPr>
              <p:nvPr/>
            </p:nvSpPr>
            <p:spPr bwMode="auto">
              <a:xfrm>
                <a:off x="4962" y="240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1" name="Oval 653"/>
              <p:cNvSpPr>
                <a:spLocks noChangeArrowheads="1"/>
              </p:cNvSpPr>
              <p:nvPr/>
            </p:nvSpPr>
            <p:spPr bwMode="auto">
              <a:xfrm>
                <a:off x="4962" y="240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2" name="Oval 654"/>
              <p:cNvSpPr>
                <a:spLocks noChangeArrowheads="1"/>
              </p:cNvSpPr>
              <p:nvPr/>
            </p:nvSpPr>
            <p:spPr bwMode="auto">
              <a:xfrm>
                <a:off x="4962" y="240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3" name="Oval 655"/>
              <p:cNvSpPr>
                <a:spLocks noChangeArrowheads="1"/>
              </p:cNvSpPr>
              <p:nvPr/>
            </p:nvSpPr>
            <p:spPr bwMode="auto">
              <a:xfrm>
                <a:off x="4962" y="22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4" name="Oval 656"/>
              <p:cNvSpPr>
                <a:spLocks noChangeArrowheads="1"/>
              </p:cNvSpPr>
              <p:nvPr/>
            </p:nvSpPr>
            <p:spPr bwMode="auto">
              <a:xfrm>
                <a:off x="4962" y="226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5" name="Oval 657"/>
              <p:cNvSpPr>
                <a:spLocks noChangeArrowheads="1"/>
              </p:cNvSpPr>
              <p:nvPr/>
            </p:nvSpPr>
            <p:spPr bwMode="auto">
              <a:xfrm>
                <a:off x="4962" y="224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6" name="Oval 658"/>
              <p:cNvSpPr>
                <a:spLocks noChangeArrowheads="1"/>
              </p:cNvSpPr>
              <p:nvPr/>
            </p:nvSpPr>
            <p:spPr bwMode="auto">
              <a:xfrm>
                <a:off x="4962" y="222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7" name="Oval 659"/>
              <p:cNvSpPr>
                <a:spLocks noChangeArrowheads="1"/>
              </p:cNvSpPr>
              <p:nvPr/>
            </p:nvSpPr>
            <p:spPr bwMode="auto">
              <a:xfrm>
                <a:off x="4962" y="2067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8" name="Oval 660"/>
              <p:cNvSpPr>
                <a:spLocks noChangeArrowheads="1"/>
              </p:cNvSpPr>
              <p:nvPr/>
            </p:nvSpPr>
            <p:spPr bwMode="auto">
              <a:xfrm>
                <a:off x="4955" y="199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09" name="Oval 661"/>
              <p:cNvSpPr>
                <a:spLocks noChangeArrowheads="1"/>
              </p:cNvSpPr>
              <p:nvPr/>
            </p:nvSpPr>
            <p:spPr bwMode="auto">
              <a:xfrm>
                <a:off x="4955" y="197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0" name="Oval 662"/>
              <p:cNvSpPr>
                <a:spLocks noChangeArrowheads="1"/>
              </p:cNvSpPr>
              <p:nvPr/>
            </p:nvSpPr>
            <p:spPr bwMode="auto">
              <a:xfrm>
                <a:off x="4948" y="1958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1" name="Oval 663"/>
              <p:cNvSpPr>
                <a:spLocks noChangeArrowheads="1"/>
              </p:cNvSpPr>
              <p:nvPr/>
            </p:nvSpPr>
            <p:spPr bwMode="auto">
              <a:xfrm>
                <a:off x="4934" y="185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2" name="Oval 664"/>
              <p:cNvSpPr>
                <a:spLocks noChangeArrowheads="1"/>
              </p:cNvSpPr>
              <p:nvPr/>
            </p:nvSpPr>
            <p:spPr bwMode="auto">
              <a:xfrm>
                <a:off x="4934" y="185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3" name="Oval 665"/>
              <p:cNvSpPr>
                <a:spLocks noChangeArrowheads="1"/>
              </p:cNvSpPr>
              <p:nvPr/>
            </p:nvSpPr>
            <p:spPr bwMode="auto">
              <a:xfrm>
                <a:off x="4927" y="1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4" name="Oval 666"/>
              <p:cNvSpPr>
                <a:spLocks noChangeArrowheads="1"/>
              </p:cNvSpPr>
              <p:nvPr/>
            </p:nvSpPr>
            <p:spPr bwMode="auto">
              <a:xfrm>
                <a:off x="4927" y="1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5" name="Oval 667"/>
              <p:cNvSpPr>
                <a:spLocks noChangeArrowheads="1"/>
              </p:cNvSpPr>
              <p:nvPr/>
            </p:nvSpPr>
            <p:spPr bwMode="auto">
              <a:xfrm>
                <a:off x="4913" y="174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6" name="Oval 668"/>
              <p:cNvSpPr>
                <a:spLocks noChangeArrowheads="1"/>
              </p:cNvSpPr>
              <p:nvPr/>
            </p:nvSpPr>
            <p:spPr bwMode="auto">
              <a:xfrm>
                <a:off x="4913" y="172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7" name="Oval 669"/>
              <p:cNvSpPr>
                <a:spLocks noChangeArrowheads="1"/>
              </p:cNvSpPr>
              <p:nvPr/>
            </p:nvSpPr>
            <p:spPr bwMode="auto">
              <a:xfrm>
                <a:off x="4906" y="1708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8" name="Oval 670"/>
              <p:cNvSpPr>
                <a:spLocks noChangeArrowheads="1"/>
              </p:cNvSpPr>
              <p:nvPr/>
            </p:nvSpPr>
            <p:spPr bwMode="auto">
              <a:xfrm>
                <a:off x="4892" y="163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19" name="Oval 671"/>
              <p:cNvSpPr>
                <a:spLocks noChangeArrowheads="1"/>
              </p:cNvSpPr>
              <p:nvPr/>
            </p:nvSpPr>
            <p:spPr bwMode="auto">
              <a:xfrm>
                <a:off x="4878" y="161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0" name="Oval 672"/>
              <p:cNvSpPr>
                <a:spLocks noChangeArrowheads="1"/>
              </p:cNvSpPr>
              <p:nvPr/>
            </p:nvSpPr>
            <p:spPr bwMode="auto">
              <a:xfrm>
                <a:off x="4878" y="1599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1" name="Oval 673"/>
              <p:cNvSpPr>
                <a:spLocks noChangeArrowheads="1"/>
              </p:cNvSpPr>
              <p:nvPr/>
            </p:nvSpPr>
            <p:spPr bwMode="auto">
              <a:xfrm>
                <a:off x="4871" y="158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2" name="Oval 674"/>
              <p:cNvSpPr>
                <a:spLocks noChangeArrowheads="1"/>
              </p:cNvSpPr>
              <p:nvPr/>
            </p:nvSpPr>
            <p:spPr bwMode="auto">
              <a:xfrm>
                <a:off x="4864" y="156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3" name="Oval 675"/>
              <p:cNvSpPr>
                <a:spLocks noChangeArrowheads="1"/>
              </p:cNvSpPr>
              <p:nvPr/>
            </p:nvSpPr>
            <p:spPr bwMode="auto">
              <a:xfrm>
                <a:off x="4864" y="15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4" name="Oval 676"/>
              <p:cNvSpPr>
                <a:spLocks noChangeArrowheads="1"/>
              </p:cNvSpPr>
              <p:nvPr/>
            </p:nvSpPr>
            <p:spPr bwMode="auto">
              <a:xfrm>
                <a:off x="4830" y="1490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5" name="Oval 677"/>
              <p:cNvSpPr>
                <a:spLocks noChangeArrowheads="1"/>
              </p:cNvSpPr>
              <p:nvPr/>
            </p:nvSpPr>
            <p:spPr bwMode="auto">
              <a:xfrm>
                <a:off x="4816" y="14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6" name="Oval 678"/>
              <p:cNvSpPr>
                <a:spLocks noChangeArrowheads="1"/>
              </p:cNvSpPr>
              <p:nvPr/>
            </p:nvSpPr>
            <p:spPr bwMode="auto">
              <a:xfrm>
                <a:off x="4809" y="145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7" name="Oval 679"/>
              <p:cNvSpPr>
                <a:spLocks noChangeArrowheads="1"/>
              </p:cNvSpPr>
              <p:nvPr/>
            </p:nvSpPr>
            <p:spPr bwMode="auto">
              <a:xfrm>
                <a:off x="4809" y="144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8" name="Oval 680"/>
              <p:cNvSpPr>
                <a:spLocks noChangeArrowheads="1"/>
              </p:cNvSpPr>
              <p:nvPr/>
            </p:nvSpPr>
            <p:spPr bwMode="auto">
              <a:xfrm>
                <a:off x="4795" y="142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29" name="Oval 681"/>
              <p:cNvSpPr>
                <a:spLocks noChangeArrowheads="1"/>
              </p:cNvSpPr>
              <p:nvPr/>
            </p:nvSpPr>
            <p:spPr bwMode="auto">
              <a:xfrm>
                <a:off x="4788" y="141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0" name="Oval 682"/>
              <p:cNvSpPr>
                <a:spLocks noChangeArrowheads="1"/>
              </p:cNvSpPr>
              <p:nvPr/>
            </p:nvSpPr>
            <p:spPr bwMode="auto">
              <a:xfrm>
                <a:off x="4746" y="13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1" name="Oval 683"/>
              <p:cNvSpPr>
                <a:spLocks noChangeArrowheads="1"/>
              </p:cNvSpPr>
              <p:nvPr/>
            </p:nvSpPr>
            <p:spPr bwMode="auto">
              <a:xfrm>
                <a:off x="4733" y="132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2" name="Oval 684"/>
              <p:cNvSpPr>
                <a:spLocks noChangeArrowheads="1"/>
              </p:cNvSpPr>
              <p:nvPr/>
            </p:nvSpPr>
            <p:spPr bwMode="auto">
              <a:xfrm>
                <a:off x="4726" y="131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3" name="Oval 685"/>
              <p:cNvSpPr>
                <a:spLocks noChangeArrowheads="1"/>
              </p:cNvSpPr>
              <p:nvPr/>
            </p:nvSpPr>
            <p:spPr bwMode="auto">
              <a:xfrm>
                <a:off x="4719" y="130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4" name="Oval 686"/>
              <p:cNvSpPr>
                <a:spLocks noChangeArrowheads="1"/>
              </p:cNvSpPr>
              <p:nvPr/>
            </p:nvSpPr>
            <p:spPr bwMode="auto">
              <a:xfrm>
                <a:off x="4705" y="12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5" name="Oval 687"/>
              <p:cNvSpPr>
                <a:spLocks noChangeArrowheads="1"/>
              </p:cNvSpPr>
              <p:nvPr/>
            </p:nvSpPr>
            <p:spPr bwMode="auto">
              <a:xfrm>
                <a:off x="4698" y="12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6" name="Oval 688"/>
              <p:cNvSpPr>
                <a:spLocks noChangeArrowheads="1"/>
              </p:cNvSpPr>
              <p:nvPr/>
            </p:nvSpPr>
            <p:spPr bwMode="auto">
              <a:xfrm>
                <a:off x="4642" y="122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7" name="Oval 689"/>
              <p:cNvSpPr>
                <a:spLocks noChangeArrowheads="1"/>
              </p:cNvSpPr>
              <p:nvPr/>
            </p:nvSpPr>
            <p:spPr bwMode="auto">
              <a:xfrm>
                <a:off x="4622" y="120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8" name="Oval 690"/>
              <p:cNvSpPr>
                <a:spLocks noChangeArrowheads="1"/>
              </p:cNvSpPr>
              <p:nvPr/>
            </p:nvSpPr>
            <p:spPr bwMode="auto">
              <a:xfrm>
                <a:off x="4615" y="118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39" name="Oval 691"/>
              <p:cNvSpPr>
                <a:spLocks noChangeArrowheads="1"/>
              </p:cNvSpPr>
              <p:nvPr/>
            </p:nvSpPr>
            <p:spPr bwMode="auto">
              <a:xfrm>
                <a:off x="4608" y="118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0" name="Oval 692"/>
              <p:cNvSpPr>
                <a:spLocks noChangeArrowheads="1"/>
              </p:cNvSpPr>
              <p:nvPr/>
            </p:nvSpPr>
            <p:spPr bwMode="auto">
              <a:xfrm>
                <a:off x="4594" y="117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1" name="Oval 693"/>
              <p:cNvSpPr>
                <a:spLocks noChangeArrowheads="1"/>
              </p:cNvSpPr>
              <p:nvPr/>
            </p:nvSpPr>
            <p:spPr bwMode="auto">
              <a:xfrm>
                <a:off x="4580" y="115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2" name="Oval 694"/>
              <p:cNvSpPr>
                <a:spLocks noChangeArrowheads="1"/>
              </p:cNvSpPr>
              <p:nvPr/>
            </p:nvSpPr>
            <p:spPr bwMode="auto">
              <a:xfrm>
                <a:off x="4517" y="111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3" name="Oval 695"/>
              <p:cNvSpPr>
                <a:spLocks noChangeArrowheads="1"/>
              </p:cNvSpPr>
              <p:nvPr/>
            </p:nvSpPr>
            <p:spPr bwMode="auto">
              <a:xfrm>
                <a:off x="4497" y="109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4" name="Oval 696"/>
              <p:cNvSpPr>
                <a:spLocks noChangeArrowheads="1"/>
              </p:cNvSpPr>
              <p:nvPr/>
            </p:nvSpPr>
            <p:spPr bwMode="auto">
              <a:xfrm>
                <a:off x="4483" y="108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5" name="Oval 697"/>
              <p:cNvSpPr>
                <a:spLocks noChangeArrowheads="1"/>
              </p:cNvSpPr>
              <p:nvPr/>
            </p:nvSpPr>
            <p:spPr bwMode="auto">
              <a:xfrm>
                <a:off x="4476" y="108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6" name="Oval 698"/>
              <p:cNvSpPr>
                <a:spLocks noChangeArrowheads="1"/>
              </p:cNvSpPr>
              <p:nvPr/>
            </p:nvSpPr>
            <p:spPr bwMode="auto">
              <a:xfrm>
                <a:off x="4455" y="106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7" name="Oval 699"/>
              <p:cNvSpPr>
                <a:spLocks noChangeArrowheads="1"/>
              </p:cNvSpPr>
              <p:nvPr/>
            </p:nvSpPr>
            <p:spPr bwMode="auto">
              <a:xfrm>
                <a:off x="4441" y="106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8" name="Oval 700"/>
              <p:cNvSpPr>
                <a:spLocks noChangeArrowheads="1"/>
              </p:cNvSpPr>
              <p:nvPr/>
            </p:nvSpPr>
            <p:spPr bwMode="auto">
              <a:xfrm>
                <a:off x="4372" y="101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49" name="Oval 701"/>
              <p:cNvSpPr>
                <a:spLocks noChangeArrowheads="1"/>
              </p:cNvSpPr>
              <p:nvPr/>
            </p:nvSpPr>
            <p:spPr bwMode="auto">
              <a:xfrm>
                <a:off x="4351" y="99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0" name="Oval 702"/>
              <p:cNvSpPr>
                <a:spLocks noChangeArrowheads="1"/>
              </p:cNvSpPr>
              <p:nvPr/>
            </p:nvSpPr>
            <p:spPr bwMode="auto">
              <a:xfrm>
                <a:off x="4337" y="98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1" name="Oval 703"/>
              <p:cNvSpPr>
                <a:spLocks noChangeArrowheads="1"/>
              </p:cNvSpPr>
              <p:nvPr/>
            </p:nvSpPr>
            <p:spPr bwMode="auto">
              <a:xfrm>
                <a:off x="4330" y="97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2" name="Oval 704"/>
              <p:cNvSpPr>
                <a:spLocks noChangeArrowheads="1"/>
              </p:cNvSpPr>
              <p:nvPr/>
            </p:nvSpPr>
            <p:spPr bwMode="auto">
              <a:xfrm>
                <a:off x="4309" y="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3" name="Oval 705"/>
              <p:cNvSpPr>
                <a:spLocks noChangeArrowheads="1"/>
              </p:cNvSpPr>
              <p:nvPr/>
            </p:nvSpPr>
            <p:spPr bwMode="auto">
              <a:xfrm>
                <a:off x="4302" y="95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4" name="Oval 706"/>
              <p:cNvSpPr>
                <a:spLocks noChangeArrowheads="1"/>
              </p:cNvSpPr>
              <p:nvPr/>
            </p:nvSpPr>
            <p:spPr bwMode="auto">
              <a:xfrm>
                <a:off x="4233" y="92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5" name="Oval 707"/>
              <p:cNvSpPr>
                <a:spLocks noChangeArrowheads="1"/>
              </p:cNvSpPr>
              <p:nvPr/>
            </p:nvSpPr>
            <p:spPr bwMode="auto">
              <a:xfrm>
                <a:off x="4205" y="90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6" name="Oval 708"/>
              <p:cNvSpPr>
                <a:spLocks noChangeArrowheads="1"/>
              </p:cNvSpPr>
              <p:nvPr/>
            </p:nvSpPr>
            <p:spPr bwMode="auto">
              <a:xfrm>
                <a:off x="4191" y="90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7" name="Oval 709"/>
              <p:cNvSpPr>
                <a:spLocks noChangeArrowheads="1"/>
              </p:cNvSpPr>
              <p:nvPr/>
            </p:nvSpPr>
            <p:spPr bwMode="auto">
              <a:xfrm>
                <a:off x="4184" y="89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8" name="Oval 710"/>
              <p:cNvSpPr>
                <a:spLocks noChangeArrowheads="1"/>
              </p:cNvSpPr>
              <p:nvPr/>
            </p:nvSpPr>
            <p:spPr bwMode="auto">
              <a:xfrm>
                <a:off x="4164" y="88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59" name="Oval 711"/>
              <p:cNvSpPr>
                <a:spLocks noChangeArrowheads="1"/>
              </p:cNvSpPr>
              <p:nvPr/>
            </p:nvSpPr>
            <p:spPr bwMode="auto">
              <a:xfrm>
                <a:off x="4150" y="881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0" name="Oval 712"/>
              <p:cNvSpPr>
                <a:spLocks noChangeArrowheads="1"/>
              </p:cNvSpPr>
              <p:nvPr/>
            </p:nvSpPr>
            <p:spPr bwMode="auto">
              <a:xfrm>
                <a:off x="4080" y="8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1" name="Oval 713"/>
              <p:cNvSpPr>
                <a:spLocks noChangeArrowheads="1"/>
              </p:cNvSpPr>
              <p:nvPr/>
            </p:nvSpPr>
            <p:spPr bwMode="auto">
              <a:xfrm>
                <a:off x="4046" y="843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2" name="Oval 714"/>
              <p:cNvSpPr>
                <a:spLocks noChangeArrowheads="1"/>
              </p:cNvSpPr>
              <p:nvPr/>
            </p:nvSpPr>
            <p:spPr bwMode="auto">
              <a:xfrm>
                <a:off x="4032" y="83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3" name="Oval 715"/>
              <p:cNvSpPr>
                <a:spLocks noChangeArrowheads="1"/>
              </p:cNvSpPr>
              <p:nvPr/>
            </p:nvSpPr>
            <p:spPr bwMode="auto">
              <a:xfrm>
                <a:off x="4025" y="83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4" name="Oval 716"/>
              <p:cNvSpPr>
                <a:spLocks noChangeArrowheads="1"/>
              </p:cNvSpPr>
              <p:nvPr/>
            </p:nvSpPr>
            <p:spPr bwMode="auto">
              <a:xfrm>
                <a:off x="4004" y="82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5" name="Oval 717"/>
              <p:cNvSpPr>
                <a:spLocks noChangeArrowheads="1"/>
              </p:cNvSpPr>
              <p:nvPr/>
            </p:nvSpPr>
            <p:spPr bwMode="auto">
              <a:xfrm>
                <a:off x="3990" y="82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6" name="Oval 718"/>
              <p:cNvSpPr>
                <a:spLocks noChangeArrowheads="1"/>
              </p:cNvSpPr>
              <p:nvPr/>
            </p:nvSpPr>
            <p:spPr bwMode="auto">
              <a:xfrm>
                <a:off x="3914" y="804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7" name="Oval 719"/>
              <p:cNvSpPr>
                <a:spLocks noChangeArrowheads="1"/>
              </p:cNvSpPr>
              <p:nvPr/>
            </p:nvSpPr>
            <p:spPr bwMode="auto">
              <a:xfrm>
                <a:off x="3886" y="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8" name="Oval 720"/>
              <p:cNvSpPr>
                <a:spLocks noChangeArrowheads="1"/>
              </p:cNvSpPr>
              <p:nvPr/>
            </p:nvSpPr>
            <p:spPr bwMode="auto">
              <a:xfrm>
                <a:off x="3865" y="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69" name="Oval 721"/>
              <p:cNvSpPr>
                <a:spLocks noChangeArrowheads="1"/>
              </p:cNvSpPr>
              <p:nvPr/>
            </p:nvSpPr>
            <p:spPr bwMode="auto">
              <a:xfrm>
                <a:off x="3858" y="7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0" name="Oval 722"/>
              <p:cNvSpPr>
                <a:spLocks noChangeArrowheads="1"/>
              </p:cNvSpPr>
              <p:nvPr/>
            </p:nvSpPr>
            <p:spPr bwMode="auto">
              <a:xfrm>
                <a:off x="3837" y="7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1" name="Oval 723"/>
              <p:cNvSpPr>
                <a:spLocks noChangeArrowheads="1"/>
              </p:cNvSpPr>
              <p:nvPr/>
            </p:nvSpPr>
            <p:spPr bwMode="auto">
              <a:xfrm>
                <a:off x="3817" y="78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2" name="Oval 724"/>
              <p:cNvSpPr>
                <a:spLocks noChangeArrowheads="1"/>
              </p:cNvSpPr>
              <p:nvPr/>
            </p:nvSpPr>
            <p:spPr bwMode="auto">
              <a:xfrm>
                <a:off x="3740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3" name="Oval 725"/>
              <p:cNvSpPr>
                <a:spLocks noChangeArrowheads="1"/>
              </p:cNvSpPr>
              <p:nvPr/>
            </p:nvSpPr>
            <p:spPr bwMode="auto">
              <a:xfrm>
                <a:off x="3719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4" name="Oval 726"/>
              <p:cNvSpPr>
                <a:spLocks noChangeArrowheads="1"/>
              </p:cNvSpPr>
              <p:nvPr/>
            </p:nvSpPr>
            <p:spPr bwMode="auto">
              <a:xfrm>
                <a:off x="3719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5" name="Oval 727"/>
              <p:cNvSpPr>
                <a:spLocks noChangeArrowheads="1"/>
              </p:cNvSpPr>
              <p:nvPr/>
            </p:nvSpPr>
            <p:spPr bwMode="auto">
              <a:xfrm>
                <a:off x="3699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6" name="Oval 728"/>
              <p:cNvSpPr>
                <a:spLocks noChangeArrowheads="1"/>
              </p:cNvSpPr>
              <p:nvPr/>
            </p:nvSpPr>
            <p:spPr bwMode="auto">
              <a:xfrm>
                <a:off x="3699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7" name="Oval 729"/>
              <p:cNvSpPr>
                <a:spLocks noChangeArrowheads="1"/>
              </p:cNvSpPr>
              <p:nvPr/>
            </p:nvSpPr>
            <p:spPr bwMode="auto">
              <a:xfrm>
                <a:off x="3685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8" name="Oval 730"/>
              <p:cNvSpPr>
                <a:spLocks noChangeArrowheads="1"/>
              </p:cNvSpPr>
              <p:nvPr/>
            </p:nvSpPr>
            <p:spPr bwMode="auto">
              <a:xfrm>
                <a:off x="3657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79" name="Oval 731"/>
              <p:cNvSpPr>
                <a:spLocks noChangeArrowheads="1"/>
              </p:cNvSpPr>
              <p:nvPr/>
            </p:nvSpPr>
            <p:spPr bwMode="auto">
              <a:xfrm>
                <a:off x="3449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0" name="Oval 732"/>
              <p:cNvSpPr>
                <a:spLocks noChangeArrowheads="1"/>
              </p:cNvSpPr>
              <p:nvPr/>
            </p:nvSpPr>
            <p:spPr bwMode="auto">
              <a:xfrm>
                <a:off x="3428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1" name="Oval 733"/>
              <p:cNvSpPr>
                <a:spLocks noChangeArrowheads="1"/>
              </p:cNvSpPr>
              <p:nvPr/>
            </p:nvSpPr>
            <p:spPr bwMode="auto">
              <a:xfrm>
                <a:off x="3213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2" name="Oval 734"/>
              <p:cNvSpPr>
                <a:spLocks noChangeArrowheads="1"/>
              </p:cNvSpPr>
              <p:nvPr/>
            </p:nvSpPr>
            <p:spPr bwMode="auto">
              <a:xfrm>
                <a:off x="3192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3" name="Oval 735"/>
              <p:cNvSpPr>
                <a:spLocks noChangeArrowheads="1"/>
              </p:cNvSpPr>
              <p:nvPr/>
            </p:nvSpPr>
            <p:spPr bwMode="auto">
              <a:xfrm>
                <a:off x="3178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4" name="Oval 736"/>
              <p:cNvSpPr>
                <a:spLocks noChangeArrowheads="1"/>
              </p:cNvSpPr>
              <p:nvPr/>
            </p:nvSpPr>
            <p:spPr bwMode="auto">
              <a:xfrm>
                <a:off x="3178" y="77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5" name="Oval 737"/>
              <p:cNvSpPr>
                <a:spLocks noChangeArrowheads="1"/>
              </p:cNvSpPr>
              <p:nvPr/>
            </p:nvSpPr>
            <p:spPr bwMode="auto">
              <a:xfrm>
                <a:off x="3095" y="77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6" name="Oval 738"/>
              <p:cNvSpPr>
                <a:spLocks noChangeArrowheads="1"/>
              </p:cNvSpPr>
              <p:nvPr/>
            </p:nvSpPr>
            <p:spPr bwMode="auto">
              <a:xfrm>
                <a:off x="3081" y="77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7" name="Oval 739"/>
              <p:cNvSpPr>
                <a:spLocks noChangeArrowheads="1"/>
              </p:cNvSpPr>
              <p:nvPr/>
            </p:nvSpPr>
            <p:spPr bwMode="auto">
              <a:xfrm>
                <a:off x="3060" y="76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8" name="Oval 740"/>
              <p:cNvSpPr>
                <a:spLocks noChangeArrowheads="1"/>
              </p:cNvSpPr>
              <p:nvPr/>
            </p:nvSpPr>
            <p:spPr bwMode="auto">
              <a:xfrm>
                <a:off x="2949" y="75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89" name="Oval 741"/>
              <p:cNvSpPr>
                <a:spLocks noChangeArrowheads="1"/>
              </p:cNvSpPr>
              <p:nvPr/>
            </p:nvSpPr>
            <p:spPr bwMode="auto">
              <a:xfrm>
                <a:off x="2803" y="73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0" name="Oval 742"/>
              <p:cNvSpPr>
                <a:spLocks noChangeArrowheads="1"/>
              </p:cNvSpPr>
              <p:nvPr/>
            </p:nvSpPr>
            <p:spPr bwMode="auto">
              <a:xfrm>
                <a:off x="2727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1" name="Oval 743"/>
              <p:cNvSpPr>
                <a:spLocks noChangeArrowheads="1"/>
              </p:cNvSpPr>
              <p:nvPr/>
            </p:nvSpPr>
            <p:spPr bwMode="auto">
              <a:xfrm>
                <a:off x="2727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2" name="Oval 744"/>
              <p:cNvSpPr>
                <a:spLocks noChangeArrowheads="1"/>
              </p:cNvSpPr>
              <p:nvPr/>
            </p:nvSpPr>
            <p:spPr bwMode="auto">
              <a:xfrm>
                <a:off x="2664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3" name="Oval 745"/>
              <p:cNvSpPr>
                <a:spLocks noChangeArrowheads="1"/>
              </p:cNvSpPr>
              <p:nvPr/>
            </p:nvSpPr>
            <p:spPr bwMode="auto">
              <a:xfrm>
                <a:off x="2637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4" name="Oval 746"/>
              <p:cNvSpPr>
                <a:spLocks noChangeArrowheads="1"/>
              </p:cNvSpPr>
              <p:nvPr/>
            </p:nvSpPr>
            <p:spPr bwMode="auto">
              <a:xfrm>
                <a:off x="2429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5" name="Oval 747"/>
              <p:cNvSpPr>
                <a:spLocks noChangeArrowheads="1"/>
              </p:cNvSpPr>
              <p:nvPr/>
            </p:nvSpPr>
            <p:spPr bwMode="auto">
              <a:xfrm>
                <a:off x="2408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6" name="Oval 748"/>
              <p:cNvSpPr>
                <a:spLocks noChangeArrowheads="1"/>
              </p:cNvSpPr>
              <p:nvPr/>
            </p:nvSpPr>
            <p:spPr bwMode="auto">
              <a:xfrm>
                <a:off x="2193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7" name="Oval 749"/>
              <p:cNvSpPr>
                <a:spLocks noChangeArrowheads="1"/>
              </p:cNvSpPr>
              <p:nvPr/>
            </p:nvSpPr>
            <p:spPr bwMode="auto">
              <a:xfrm>
                <a:off x="2172" y="72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8" name="Oval 750"/>
              <p:cNvSpPr>
                <a:spLocks noChangeArrowheads="1"/>
              </p:cNvSpPr>
              <p:nvPr/>
            </p:nvSpPr>
            <p:spPr bwMode="auto">
              <a:xfrm>
                <a:off x="2158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299" name="Oval 751"/>
              <p:cNvSpPr>
                <a:spLocks noChangeArrowheads="1"/>
              </p:cNvSpPr>
              <p:nvPr/>
            </p:nvSpPr>
            <p:spPr bwMode="auto">
              <a:xfrm>
                <a:off x="2158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0" name="Oval 752"/>
              <p:cNvSpPr>
                <a:spLocks noChangeArrowheads="1"/>
              </p:cNvSpPr>
              <p:nvPr/>
            </p:nvSpPr>
            <p:spPr bwMode="auto">
              <a:xfrm>
                <a:off x="2130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1" name="Oval 753"/>
              <p:cNvSpPr>
                <a:spLocks noChangeArrowheads="1"/>
              </p:cNvSpPr>
              <p:nvPr/>
            </p:nvSpPr>
            <p:spPr bwMode="auto">
              <a:xfrm>
                <a:off x="2130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2" name="Oval 754"/>
              <p:cNvSpPr>
                <a:spLocks noChangeArrowheads="1"/>
              </p:cNvSpPr>
              <p:nvPr/>
            </p:nvSpPr>
            <p:spPr bwMode="auto">
              <a:xfrm>
                <a:off x="2109" y="72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3" name="Oval 755"/>
              <p:cNvSpPr>
                <a:spLocks noChangeArrowheads="1"/>
              </p:cNvSpPr>
              <p:nvPr/>
            </p:nvSpPr>
            <p:spPr bwMode="auto">
              <a:xfrm>
                <a:off x="2026" y="734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4" name="Oval 756"/>
              <p:cNvSpPr>
                <a:spLocks noChangeArrowheads="1"/>
              </p:cNvSpPr>
              <p:nvPr/>
            </p:nvSpPr>
            <p:spPr bwMode="auto">
              <a:xfrm>
                <a:off x="2005" y="74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5" name="Oval 757"/>
              <p:cNvSpPr>
                <a:spLocks noChangeArrowheads="1"/>
              </p:cNvSpPr>
              <p:nvPr/>
            </p:nvSpPr>
            <p:spPr bwMode="auto">
              <a:xfrm>
                <a:off x="1984" y="74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6" name="Oval 758"/>
              <p:cNvSpPr>
                <a:spLocks noChangeArrowheads="1"/>
              </p:cNvSpPr>
              <p:nvPr/>
            </p:nvSpPr>
            <p:spPr bwMode="auto">
              <a:xfrm>
                <a:off x="1977" y="74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7" name="Oval 759"/>
              <p:cNvSpPr>
                <a:spLocks noChangeArrowheads="1"/>
              </p:cNvSpPr>
              <p:nvPr/>
            </p:nvSpPr>
            <p:spPr bwMode="auto">
              <a:xfrm>
                <a:off x="1957" y="747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8" name="Oval 760"/>
              <p:cNvSpPr>
                <a:spLocks noChangeArrowheads="1"/>
              </p:cNvSpPr>
              <p:nvPr/>
            </p:nvSpPr>
            <p:spPr bwMode="auto">
              <a:xfrm>
                <a:off x="1929" y="75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09" name="Oval 761"/>
              <p:cNvSpPr>
                <a:spLocks noChangeArrowheads="1"/>
              </p:cNvSpPr>
              <p:nvPr/>
            </p:nvSpPr>
            <p:spPr bwMode="auto">
              <a:xfrm>
                <a:off x="1846" y="77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0" name="Oval 762"/>
              <p:cNvSpPr>
                <a:spLocks noChangeArrowheads="1"/>
              </p:cNvSpPr>
              <p:nvPr/>
            </p:nvSpPr>
            <p:spPr bwMode="auto">
              <a:xfrm>
                <a:off x="1832" y="77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1" name="Oval 763"/>
              <p:cNvSpPr>
                <a:spLocks noChangeArrowheads="1"/>
              </p:cNvSpPr>
              <p:nvPr/>
            </p:nvSpPr>
            <p:spPr bwMode="auto">
              <a:xfrm>
                <a:off x="1811" y="78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2" name="Oval 764"/>
              <p:cNvSpPr>
                <a:spLocks noChangeArrowheads="1"/>
              </p:cNvSpPr>
              <p:nvPr/>
            </p:nvSpPr>
            <p:spPr bwMode="auto">
              <a:xfrm>
                <a:off x="1804" y="78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3" name="Oval 765"/>
              <p:cNvSpPr>
                <a:spLocks noChangeArrowheads="1"/>
              </p:cNvSpPr>
              <p:nvPr/>
            </p:nvSpPr>
            <p:spPr bwMode="auto">
              <a:xfrm>
                <a:off x="1790" y="7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4" name="Oval 766"/>
              <p:cNvSpPr>
                <a:spLocks noChangeArrowheads="1"/>
              </p:cNvSpPr>
              <p:nvPr/>
            </p:nvSpPr>
            <p:spPr bwMode="auto">
              <a:xfrm>
                <a:off x="1755" y="798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5" name="Oval 767"/>
              <p:cNvSpPr>
                <a:spLocks noChangeArrowheads="1"/>
              </p:cNvSpPr>
              <p:nvPr/>
            </p:nvSpPr>
            <p:spPr bwMode="auto">
              <a:xfrm>
                <a:off x="1679" y="83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6" name="Oval 768"/>
              <p:cNvSpPr>
                <a:spLocks noChangeArrowheads="1"/>
              </p:cNvSpPr>
              <p:nvPr/>
            </p:nvSpPr>
            <p:spPr bwMode="auto">
              <a:xfrm>
                <a:off x="1665" y="83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7" name="Oval 769"/>
              <p:cNvSpPr>
                <a:spLocks noChangeArrowheads="1"/>
              </p:cNvSpPr>
              <p:nvPr/>
            </p:nvSpPr>
            <p:spPr bwMode="auto">
              <a:xfrm>
                <a:off x="1644" y="8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8" name="Oval 770"/>
              <p:cNvSpPr>
                <a:spLocks noChangeArrowheads="1"/>
              </p:cNvSpPr>
              <p:nvPr/>
            </p:nvSpPr>
            <p:spPr bwMode="auto">
              <a:xfrm>
                <a:off x="1637" y="84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19" name="Oval 771"/>
              <p:cNvSpPr>
                <a:spLocks noChangeArrowheads="1"/>
              </p:cNvSpPr>
              <p:nvPr/>
            </p:nvSpPr>
            <p:spPr bwMode="auto">
              <a:xfrm>
                <a:off x="1617" y="86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0" name="Oval 772"/>
              <p:cNvSpPr>
                <a:spLocks noChangeArrowheads="1"/>
              </p:cNvSpPr>
              <p:nvPr/>
            </p:nvSpPr>
            <p:spPr bwMode="auto">
              <a:xfrm>
                <a:off x="1596" y="875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1" name="Oval 773"/>
              <p:cNvSpPr>
                <a:spLocks noChangeArrowheads="1"/>
              </p:cNvSpPr>
              <p:nvPr/>
            </p:nvSpPr>
            <p:spPr bwMode="auto">
              <a:xfrm>
                <a:off x="1519" y="913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2" name="Oval 774"/>
              <p:cNvSpPr>
                <a:spLocks noChangeArrowheads="1"/>
              </p:cNvSpPr>
              <p:nvPr/>
            </p:nvSpPr>
            <p:spPr bwMode="auto">
              <a:xfrm>
                <a:off x="1505" y="92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3" name="Oval 775"/>
              <p:cNvSpPr>
                <a:spLocks noChangeArrowheads="1"/>
              </p:cNvSpPr>
              <p:nvPr/>
            </p:nvSpPr>
            <p:spPr bwMode="auto">
              <a:xfrm>
                <a:off x="1492" y="93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4" name="Oval 776"/>
              <p:cNvSpPr>
                <a:spLocks noChangeArrowheads="1"/>
              </p:cNvSpPr>
              <p:nvPr/>
            </p:nvSpPr>
            <p:spPr bwMode="auto">
              <a:xfrm>
                <a:off x="1485" y="93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5" name="Oval 777"/>
              <p:cNvSpPr>
                <a:spLocks noChangeArrowheads="1"/>
              </p:cNvSpPr>
              <p:nvPr/>
            </p:nvSpPr>
            <p:spPr bwMode="auto">
              <a:xfrm>
                <a:off x="1471" y="95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6" name="Oval 778"/>
              <p:cNvSpPr>
                <a:spLocks noChangeArrowheads="1"/>
              </p:cNvSpPr>
              <p:nvPr/>
            </p:nvSpPr>
            <p:spPr bwMode="auto">
              <a:xfrm>
                <a:off x="1443" y="9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7" name="Oval 779"/>
              <p:cNvSpPr>
                <a:spLocks noChangeArrowheads="1"/>
              </p:cNvSpPr>
              <p:nvPr/>
            </p:nvSpPr>
            <p:spPr bwMode="auto">
              <a:xfrm>
                <a:off x="1374" y="1016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8" name="Oval 780"/>
              <p:cNvSpPr>
                <a:spLocks noChangeArrowheads="1"/>
              </p:cNvSpPr>
              <p:nvPr/>
            </p:nvSpPr>
            <p:spPr bwMode="auto">
              <a:xfrm>
                <a:off x="1360" y="1022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29" name="Oval 781"/>
              <p:cNvSpPr>
                <a:spLocks noChangeArrowheads="1"/>
              </p:cNvSpPr>
              <p:nvPr/>
            </p:nvSpPr>
            <p:spPr bwMode="auto">
              <a:xfrm>
                <a:off x="1346" y="103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0" name="Oval 782"/>
              <p:cNvSpPr>
                <a:spLocks noChangeArrowheads="1"/>
              </p:cNvSpPr>
              <p:nvPr/>
            </p:nvSpPr>
            <p:spPr bwMode="auto">
              <a:xfrm>
                <a:off x="1332" y="10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1" name="Oval 783"/>
              <p:cNvSpPr>
                <a:spLocks noChangeArrowheads="1"/>
              </p:cNvSpPr>
              <p:nvPr/>
            </p:nvSpPr>
            <p:spPr bwMode="auto">
              <a:xfrm>
                <a:off x="1325" y="1054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2" name="Oval 784"/>
              <p:cNvSpPr>
                <a:spLocks noChangeArrowheads="1"/>
              </p:cNvSpPr>
              <p:nvPr/>
            </p:nvSpPr>
            <p:spPr bwMode="auto">
              <a:xfrm>
                <a:off x="1297" y="106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3" name="Oval 785"/>
              <p:cNvSpPr>
                <a:spLocks noChangeArrowheads="1"/>
              </p:cNvSpPr>
              <p:nvPr/>
            </p:nvSpPr>
            <p:spPr bwMode="auto">
              <a:xfrm>
                <a:off x="1235" y="112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4" name="Oval 786"/>
              <p:cNvSpPr>
                <a:spLocks noChangeArrowheads="1"/>
              </p:cNvSpPr>
              <p:nvPr/>
            </p:nvSpPr>
            <p:spPr bwMode="auto">
              <a:xfrm>
                <a:off x="1221" y="113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5" name="Oval 787"/>
              <p:cNvSpPr>
                <a:spLocks noChangeArrowheads="1"/>
              </p:cNvSpPr>
              <p:nvPr/>
            </p:nvSpPr>
            <p:spPr bwMode="auto">
              <a:xfrm>
                <a:off x="1207" y="115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6" name="Oval 788"/>
              <p:cNvSpPr>
                <a:spLocks noChangeArrowheads="1"/>
              </p:cNvSpPr>
              <p:nvPr/>
            </p:nvSpPr>
            <p:spPr bwMode="auto">
              <a:xfrm>
                <a:off x="1200" y="115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7" name="Oval 789"/>
              <p:cNvSpPr>
                <a:spLocks noChangeArrowheads="1"/>
              </p:cNvSpPr>
              <p:nvPr/>
            </p:nvSpPr>
            <p:spPr bwMode="auto">
              <a:xfrm>
                <a:off x="1186" y="1163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8" name="Oval 790"/>
              <p:cNvSpPr>
                <a:spLocks noChangeArrowheads="1"/>
              </p:cNvSpPr>
              <p:nvPr/>
            </p:nvSpPr>
            <p:spPr bwMode="auto">
              <a:xfrm>
                <a:off x="1165" y="1183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39" name="Oval 791"/>
              <p:cNvSpPr>
                <a:spLocks noChangeArrowheads="1"/>
              </p:cNvSpPr>
              <p:nvPr/>
            </p:nvSpPr>
            <p:spPr bwMode="auto">
              <a:xfrm>
                <a:off x="1110" y="124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0" name="Oval 792"/>
              <p:cNvSpPr>
                <a:spLocks noChangeArrowheads="1"/>
              </p:cNvSpPr>
              <p:nvPr/>
            </p:nvSpPr>
            <p:spPr bwMode="auto">
              <a:xfrm>
                <a:off x="1103" y="126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1" name="Oval 793"/>
              <p:cNvSpPr>
                <a:spLocks noChangeArrowheads="1"/>
              </p:cNvSpPr>
              <p:nvPr/>
            </p:nvSpPr>
            <p:spPr bwMode="auto">
              <a:xfrm>
                <a:off x="1089" y="1272"/>
                <a:ext cx="35" cy="33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2" name="Oval 794"/>
              <p:cNvSpPr>
                <a:spLocks noChangeArrowheads="1"/>
              </p:cNvSpPr>
              <p:nvPr/>
            </p:nvSpPr>
            <p:spPr bwMode="auto">
              <a:xfrm>
                <a:off x="1082" y="128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3" name="Oval 795"/>
              <p:cNvSpPr>
                <a:spLocks noChangeArrowheads="1"/>
              </p:cNvSpPr>
              <p:nvPr/>
            </p:nvSpPr>
            <p:spPr bwMode="auto">
              <a:xfrm>
                <a:off x="1075" y="129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4" name="Oval 796"/>
              <p:cNvSpPr>
                <a:spLocks noChangeArrowheads="1"/>
              </p:cNvSpPr>
              <p:nvPr/>
            </p:nvSpPr>
            <p:spPr bwMode="auto">
              <a:xfrm>
                <a:off x="1054" y="1317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5" name="Oval 797"/>
              <p:cNvSpPr>
                <a:spLocks noChangeArrowheads="1"/>
              </p:cNvSpPr>
              <p:nvPr/>
            </p:nvSpPr>
            <p:spPr bwMode="auto">
              <a:xfrm>
                <a:off x="1013" y="1388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6" name="Oval 798"/>
              <p:cNvSpPr>
                <a:spLocks noChangeArrowheads="1"/>
              </p:cNvSpPr>
              <p:nvPr/>
            </p:nvSpPr>
            <p:spPr bwMode="auto">
              <a:xfrm>
                <a:off x="1006" y="1401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7" name="Oval 799"/>
              <p:cNvSpPr>
                <a:spLocks noChangeArrowheads="1"/>
              </p:cNvSpPr>
              <p:nvPr/>
            </p:nvSpPr>
            <p:spPr bwMode="auto">
              <a:xfrm>
                <a:off x="992" y="1420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8" name="Oval 800"/>
              <p:cNvSpPr>
                <a:spLocks noChangeArrowheads="1"/>
              </p:cNvSpPr>
              <p:nvPr/>
            </p:nvSpPr>
            <p:spPr bwMode="auto">
              <a:xfrm>
                <a:off x="992" y="1426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49" name="Oval 801"/>
              <p:cNvSpPr>
                <a:spLocks noChangeArrowheads="1"/>
              </p:cNvSpPr>
              <p:nvPr/>
            </p:nvSpPr>
            <p:spPr bwMode="auto">
              <a:xfrm>
                <a:off x="985" y="1439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0" name="Oval 802"/>
              <p:cNvSpPr>
                <a:spLocks noChangeArrowheads="1"/>
              </p:cNvSpPr>
              <p:nvPr/>
            </p:nvSpPr>
            <p:spPr bwMode="auto">
              <a:xfrm>
                <a:off x="971" y="146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1" name="Oval 803"/>
              <p:cNvSpPr>
                <a:spLocks noChangeArrowheads="1"/>
              </p:cNvSpPr>
              <p:nvPr/>
            </p:nvSpPr>
            <p:spPr bwMode="auto">
              <a:xfrm>
                <a:off x="936" y="1542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2" name="Oval 804"/>
              <p:cNvSpPr>
                <a:spLocks noChangeArrowheads="1"/>
              </p:cNvSpPr>
              <p:nvPr/>
            </p:nvSpPr>
            <p:spPr bwMode="auto">
              <a:xfrm>
                <a:off x="929" y="1555"/>
                <a:ext cx="35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3" name="Oval 805"/>
              <p:cNvSpPr>
                <a:spLocks noChangeArrowheads="1"/>
              </p:cNvSpPr>
              <p:nvPr/>
            </p:nvSpPr>
            <p:spPr bwMode="auto">
              <a:xfrm>
                <a:off x="923" y="1574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  <p:sp>
            <p:nvSpPr>
              <p:cNvPr id="354" name="Oval 806"/>
              <p:cNvSpPr>
                <a:spLocks noChangeArrowheads="1"/>
              </p:cNvSpPr>
              <p:nvPr/>
            </p:nvSpPr>
            <p:spPr bwMode="auto">
              <a:xfrm>
                <a:off x="923" y="1580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433682" tIns="216841" rIns="433682" bIns="216841"/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defRPr>
                </a:lvl9pPr>
              </a:lstStyle>
              <a:p>
                <a:pPr eaLnBrk="1" hangingPunct="1"/>
                <a:endParaRPr lang="zh-CN" altLang="en-US" sz="8500">
                  <a:ea typeface="楷体_GB2312"/>
                  <a:cs typeface="楷体_GB2312"/>
                </a:endParaRPr>
              </a:p>
            </p:txBody>
          </p:sp>
        </p:grpSp>
        <p:sp>
          <p:nvSpPr>
            <p:cNvPr id="20" name="Oval 807"/>
            <p:cNvSpPr>
              <a:spLocks noChangeArrowheads="1"/>
            </p:cNvSpPr>
            <p:nvPr/>
          </p:nvSpPr>
          <p:spPr bwMode="auto">
            <a:xfrm>
              <a:off x="457200" y="2555875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1" name="Oval 808"/>
            <p:cNvSpPr>
              <a:spLocks noChangeArrowheads="1"/>
            </p:cNvSpPr>
            <p:nvPr/>
          </p:nvSpPr>
          <p:spPr bwMode="auto">
            <a:xfrm>
              <a:off x="446088" y="26066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2" name="Oval 809"/>
            <p:cNvSpPr>
              <a:spLocks noChangeArrowheads="1"/>
            </p:cNvSpPr>
            <p:nvPr/>
          </p:nvSpPr>
          <p:spPr bwMode="auto">
            <a:xfrm>
              <a:off x="415925" y="27289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3" name="Oval 810"/>
            <p:cNvSpPr>
              <a:spLocks noChangeArrowheads="1"/>
            </p:cNvSpPr>
            <p:nvPr/>
          </p:nvSpPr>
          <p:spPr bwMode="auto">
            <a:xfrm>
              <a:off x="404813" y="2749550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4" name="Oval 811"/>
            <p:cNvSpPr>
              <a:spLocks noChangeArrowheads="1"/>
            </p:cNvSpPr>
            <p:nvPr/>
          </p:nvSpPr>
          <p:spPr bwMode="auto">
            <a:xfrm>
              <a:off x="404813" y="277971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5" name="Oval 812"/>
            <p:cNvSpPr>
              <a:spLocks noChangeArrowheads="1"/>
            </p:cNvSpPr>
            <p:nvPr/>
          </p:nvSpPr>
          <p:spPr bwMode="auto">
            <a:xfrm>
              <a:off x="395288" y="28717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6" name="Oval 813"/>
            <p:cNvSpPr>
              <a:spLocks noChangeArrowheads="1"/>
            </p:cNvSpPr>
            <p:nvPr/>
          </p:nvSpPr>
          <p:spPr bwMode="auto">
            <a:xfrm>
              <a:off x="395288" y="28717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7" name="Oval 814"/>
            <p:cNvSpPr>
              <a:spLocks noChangeArrowheads="1"/>
            </p:cNvSpPr>
            <p:nvPr/>
          </p:nvSpPr>
          <p:spPr bwMode="auto">
            <a:xfrm>
              <a:off x="373063" y="2962275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8" name="Oval 815"/>
            <p:cNvSpPr>
              <a:spLocks noChangeArrowheads="1"/>
            </p:cNvSpPr>
            <p:nvPr/>
          </p:nvSpPr>
          <p:spPr bwMode="auto">
            <a:xfrm>
              <a:off x="373063" y="2962275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29" name="Oval 816"/>
            <p:cNvSpPr>
              <a:spLocks noChangeArrowheads="1"/>
            </p:cNvSpPr>
            <p:nvPr/>
          </p:nvSpPr>
          <p:spPr bwMode="auto">
            <a:xfrm>
              <a:off x="354013" y="31257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0" name="Oval 817"/>
            <p:cNvSpPr>
              <a:spLocks noChangeArrowheads="1"/>
            </p:cNvSpPr>
            <p:nvPr/>
          </p:nvSpPr>
          <p:spPr bwMode="auto">
            <a:xfrm>
              <a:off x="342900" y="3155950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1" name="Oval 818"/>
            <p:cNvSpPr>
              <a:spLocks noChangeArrowheads="1"/>
            </p:cNvSpPr>
            <p:nvPr/>
          </p:nvSpPr>
          <p:spPr bwMode="auto">
            <a:xfrm>
              <a:off x="342900" y="317658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2" name="Oval 819"/>
            <p:cNvSpPr>
              <a:spLocks noChangeArrowheads="1"/>
            </p:cNvSpPr>
            <p:nvPr/>
          </p:nvSpPr>
          <p:spPr bwMode="auto">
            <a:xfrm>
              <a:off x="333375" y="3308350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3" name="Oval 820"/>
            <p:cNvSpPr>
              <a:spLocks noChangeArrowheads="1"/>
            </p:cNvSpPr>
            <p:nvPr/>
          </p:nvSpPr>
          <p:spPr bwMode="auto">
            <a:xfrm>
              <a:off x="333375" y="3552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4" name="Oval 821"/>
            <p:cNvSpPr>
              <a:spLocks noChangeArrowheads="1"/>
            </p:cNvSpPr>
            <p:nvPr/>
          </p:nvSpPr>
          <p:spPr bwMode="auto">
            <a:xfrm>
              <a:off x="333375" y="3594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5" name="Oval 822"/>
            <p:cNvSpPr>
              <a:spLocks noChangeArrowheads="1"/>
            </p:cNvSpPr>
            <p:nvPr/>
          </p:nvSpPr>
          <p:spPr bwMode="auto">
            <a:xfrm>
              <a:off x="333375" y="36147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6" name="Oval 823"/>
            <p:cNvSpPr>
              <a:spLocks noChangeArrowheads="1"/>
            </p:cNvSpPr>
            <p:nvPr/>
          </p:nvSpPr>
          <p:spPr bwMode="auto">
            <a:xfrm>
              <a:off x="333375" y="36449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7" name="Oval 824"/>
            <p:cNvSpPr>
              <a:spLocks noChangeArrowheads="1"/>
            </p:cNvSpPr>
            <p:nvPr/>
          </p:nvSpPr>
          <p:spPr bwMode="auto">
            <a:xfrm>
              <a:off x="333375" y="3848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8" name="Oval 825"/>
            <p:cNvSpPr>
              <a:spLocks noChangeArrowheads="1"/>
            </p:cNvSpPr>
            <p:nvPr/>
          </p:nvSpPr>
          <p:spPr bwMode="auto">
            <a:xfrm>
              <a:off x="333375" y="3848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39" name="Oval 826"/>
            <p:cNvSpPr>
              <a:spLocks noChangeArrowheads="1"/>
            </p:cNvSpPr>
            <p:nvPr/>
          </p:nvSpPr>
          <p:spPr bwMode="auto">
            <a:xfrm>
              <a:off x="333375" y="3848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0" name="Oval 827"/>
            <p:cNvSpPr>
              <a:spLocks noChangeArrowheads="1"/>
            </p:cNvSpPr>
            <p:nvPr/>
          </p:nvSpPr>
          <p:spPr bwMode="auto">
            <a:xfrm>
              <a:off x="333375" y="40624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1" name="Oval 828"/>
            <p:cNvSpPr>
              <a:spLocks noChangeArrowheads="1"/>
            </p:cNvSpPr>
            <p:nvPr/>
          </p:nvSpPr>
          <p:spPr bwMode="auto">
            <a:xfrm>
              <a:off x="333375" y="4092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2" name="Oval 829"/>
            <p:cNvSpPr>
              <a:spLocks noChangeArrowheads="1"/>
            </p:cNvSpPr>
            <p:nvPr/>
          </p:nvSpPr>
          <p:spPr bwMode="auto">
            <a:xfrm>
              <a:off x="333375" y="41132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3" name="Oval 830"/>
            <p:cNvSpPr>
              <a:spLocks noChangeArrowheads="1"/>
            </p:cNvSpPr>
            <p:nvPr/>
          </p:nvSpPr>
          <p:spPr bwMode="auto">
            <a:xfrm>
              <a:off x="333375" y="41433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4" name="Oval 831"/>
            <p:cNvSpPr>
              <a:spLocks noChangeArrowheads="1"/>
            </p:cNvSpPr>
            <p:nvPr/>
          </p:nvSpPr>
          <p:spPr bwMode="auto">
            <a:xfrm>
              <a:off x="333375" y="4397375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5" name="Oval 832"/>
            <p:cNvSpPr>
              <a:spLocks noChangeArrowheads="1"/>
            </p:cNvSpPr>
            <p:nvPr/>
          </p:nvSpPr>
          <p:spPr bwMode="auto">
            <a:xfrm>
              <a:off x="342900" y="45307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6" name="Oval 833"/>
            <p:cNvSpPr>
              <a:spLocks noChangeArrowheads="1"/>
            </p:cNvSpPr>
            <p:nvPr/>
          </p:nvSpPr>
          <p:spPr bwMode="auto">
            <a:xfrm>
              <a:off x="342900" y="4551363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7" name="Oval 834"/>
            <p:cNvSpPr>
              <a:spLocks noChangeArrowheads="1"/>
            </p:cNvSpPr>
            <p:nvPr/>
          </p:nvSpPr>
          <p:spPr bwMode="auto">
            <a:xfrm>
              <a:off x="354013" y="45815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8" name="Oval 835"/>
            <p:cNvSpPr>
              <a:spLocks noChangeArrowheads="1"/>
            </p:cNvSpPr>
            <p:nvPr/>
          </p:nvSpPr>
          <p:spPr bwMode="auto">
            <a:xfrm>
              <a:off x="373063" y="4743450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49" name="Oval 836"/>
            <p:cNvSpPr>
              <a:spLocks noChangeArrowheads="1"/>
            </p:cNvSpPr>
            <p:nvPr/>
          </p:nvSpPr>
          <p:spPr bwMode="auto">
            <a:xfrm>
              <a:off x="373063" y="4743450"/>
              <a:ext cx="53975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0" name="Oval 837"/>
            <p:cNvSpPr>
              <a:spLocks noChangeArrowheads="1"/>
            </p:cNvSpPr>
            <p:nvPr/>
          </p:nvSpPr>
          <p:spPr bwMode="auto">
            <a:xfrm>
              <a:off x="395288" y="48355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1" name="Oval 838"/>
            <p:cNvSpPr>
              <a:spLocks noChangeArrowheads="1"/>
            </p:cNvSpPr>
            <p:nvPr/>
          </p:nvSpPr>
          <p:spPr bwMode="auto">
            <a:xfrm>
              <a:off x="395288" y="48355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2" name="Oval 839"/>
            <p:cNvSpPr>
              <a:spLocks noChangeArrowheads="1"/>
            </p:cNvSpPr>
            <p:nvPr/>
          </p:nvSpPr>
          <p:spPr bwMode="auto">
            <a:xfrm>
              <a:off x="404813" y="4927600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3" name="Oval 840"/>
            <p:cNvSpPr>
              <a:spLocks noChangeArrowheads="1"/>
            </p:cNvSpPr>
            <p:nvPr/>
          </p:nvSpPr>
          <p:spPr bwMode="auto">
            <a:xfrm>
              <a:off x="404813" y="495776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4" name="Oval 841"/>
            <p:cNvSpPr>
              <a:spLocks noChangeArrowheads="1"/>
            </p:cNvSpPr>
            <p:nvPr/>
          </p:nvSpPr>
          <p:spPr bwMode="auto">
            <a:xfrm>
              <a:off x="415925" y="49784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5" name="Oval 842"/>
            <p:cNvSpPr>
              <a:spLocks noChangeArrowheads="1"/>
            </p:cNvSpPr>
            <p:nvPr/>
          </p:nvSpPr>
          <p:spPr bwMode="auto">
            <a:xfrm>
              <a:off x="446088" y="5100638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6" name="Oval 843"/>
            <p:cNvSpPr>
              <a:spLocks noChangeArrowheads="1"/>
            </p:cNvSpPr>
            <p:nvPr/>
          </p:nvSpPr>
          <p:spPr bwMode="auto">
            <a:xfrm>
              <a:off x="457200" y="5141913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7" name="Oval 844"/>
            <p:cNvSpPr>
              <a:spLocks noChangeArrowheads="1"/>
            </p:cNvSpPr>
            <p:nvPr/>
          </p:nvSpPr>
          <p:spPr bwMode="auto">
            <a:xfrm>
              <a:off x="466725" y="51720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8" name="Oval 845"/>
            <p:cNvSpPr>
              <a:spLocks noChangeArrowheads="1"/>
            </p:cNvSpPr>
            <p:nvPr/>
          </p:nvSpPr>
          <p:spPr bwMode="auto">
            <a:xfrm>
              <a:off x="466725" y="51816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59" name="Oval 846"/>
            <p:cNvSpPr>
              <a:spLocks noChangeArrowheads="1"/>
            </p:cNvSpPr>
            <p:nvPr/>
          </p:nvSpPr>
          <p:spPr bwMode="auto">
            <a:xfrm>
              <a:off x="476250" y="5211763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0" name="Oval 847"/>
            <p:cNvSpPr>
              <a:spLocks noChangeArrowheads="1"/>
            </p:cNvSpPr>
            <p:nvPr/>
          </p:nvSpPr>
          <p:spPr bwMode="auto">
            <a:xfrm>
              <a:off x="485775" y="52324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1" name="Oval 848"/>
            <p:cNvSpPr>
              <a:spLocks noChangeArrowheads="1"/>
            </p:cNvSpPr>
            <p:nvPr/>
          </p:nvSpPr>
          <p:spPr bwMode="auto">
            <a:xfrm>
              <a:off x="536575" y="53546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2" name="Oval 849"/>
            <p:cNvSpPr>
              <a:spLocks noChangeArrowheads="1"/>
            </p:cNvSpPr>
            <p:nvPr/>
          </p:nvSpPr>
          <p:spPr bwMode="auto">
            <a:xfrm>
              <a:off x="557213" y="539591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3" name="Oval 850"/>
            <p:cNvSpPr>
              <a:spLocks noChangeArrowheads="1"/>
            </p:cNvSpPr>
            <p:nvPr/>
          </p:nvSpPr>
          <p:spPr bwMode="auto">
            <a:xfrm>
              <a:off x="568325" y="541655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4" name="Oval 851"/>
            <p:cNvSpPr>
              <a:spLocks noChangeArrowheads="1"/>
            </p:cNvSpPr>
            <p:nvPr/>
          </p:nvSpPr>
          <p:spPr bwMode="auto">
            <a:xfrm>
              <a:off x="568325" y="54260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5" name="Oval 852"/>
            <p:cNvSpPr>
              <a:spLocks noChangeArrowheads="1"/>
            </p:cNvSpPr>
            <p:nvPr/>
          </p:nvSpPr>
          <p:spPr bwMode="auto">
            <a:xfrm>
              <a:off x="587375" y="545623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6" name="Oval 853"/>
            <p:cNvSpPr>
              <a:spLocks noChangeArrowheads="1"/>
            </p:cNvSpPr>
            <p:nvPr/>
          </p:nvSpPr>
          <p:spPr bwMode="auto">
            <a:xfrm>
              <a:off x="598488" y="54768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7" name="Oval 854"/>
            <p:cNvSpPr>
              <a:spLocks noChangeArrowheads="1"/>
            </p:cNvSpPr>
            <p:nvPr/>
          </p:nvSpPr>
          <p:spPr bwMode="auto">
            <a:xfrm>
              <a:off x="658813" y="55895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8" name="Oval 855"/>
            <p:cNvSpPr>
              <a:spLocks noChangeArrowheads="1"/>
            </p:cNvSpPr>
            <p:nvPr/>
          </p:nvSpPr>
          <p:spPr bwMode="auto">
            <a:xfrm>
              <a:off x="688975" y="561975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69" name="Oval 856"/>
            <p:cNvSpPr>
              <a:spLocks noChangeArrowheads="1"/>
            </p:cNvSpPr>
            <p:nvPr/>
          </p:nvSpPr>
          <p:spPr bwMode="auto">
            <a:xfrm>
              <a:off x="700088" y="56403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0" name="Oval 857"/>
            <p:cNvSpPr>
              <a:spLocks noChangeArrowheads="1"/>
            </p:cNvSpPr>
            <p:nvPr/>
          </p:nvSpPr>
          <p:spPr bwMode="auto">
            <a:xfrm>
              <a:off x="709613" y="564991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1" name="Oval 858"/>
            <p:cNvSpPr>
              <a:spLocks noChangeArrowheads="1"/>
            </p:cNvSpPr>
            <p:nvPr/>
          </p:nvSpPr>
          <p:spPr bwMode="auto">
            <a:xfrm>
              <a:off x="731838" y="56800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2" name="Oval 859"/>
            <p:cNvSpPr>
              <a:spLocks noChangeArrowheads="1"/>
            </p:cNvSpPr>
            <p:nvPr/>
          </p:nvSpPr>
          <p:spPr bwMode="auto">
            <a:xfrm>
              <a:off x="739775" y="5700713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3" name="Oval 860"/>
            <p:cNvSpPr>
              <a:spLocks noChangeArrowheads="1"/>
            </p:cNvSpPr>
            <p:nvPr/>
          </p:nvSpPr>
          <p:spPr bwMode="auto">
            <a:xfrm>
              <a:off x="822325" y="580231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4" name="Oval 861"/>
            <p:cNvSpPr>
              <a:spLocks noChangeArrowheads="1"/>
            </p:cNvSpPr>
            <p:nvPr/>
          </p:nvSpPr>
          <p:spPr bwMode="auto">
            <a:xfrm>
              <a:off x="852488" y="5832475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5" name="Oval 862"/>
            <p:cNvSpPr>
              <a:spLocks noChangeArrowheads="1"/>
            </p:cNvSpPr>
            <p:nvPr/>
          </p:nvSpPr>
          <p:spPr bwMode="auto">
            <a:xfrm>
              <a:off x="873125" y="58435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6" name="Oval 863"/>
            <p:cNvSpPr>
              <a:spLocks noChangeArrowheads="1"/>
            </p:cNvSpPr>
            <p:nvPr/>
          </p:nvSpPr>
          <p:spPr bwMode="auto">
            <a:xfrm>
              <a:off x="884238" y="585311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7" name="Oval 864"/>
            <p:cNvSpPr>
              <a:spLocks noChangeArrowheads="1"/>
            </p:cNvSpPr>
            <p:nvPr/>
          </p:nvSpPr>
          <p:spPr bwMode="auto">
            <a:xfrm>
              <a:off x="903288" y="588486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8" name="Oval 865"/>
            <p:cNvSpPr>
              <a:spLocks noChangeArrowheads="1"/>
            </p:cNvSpPr>
            <p:nvPr/>
          </p:nvSpPr>
          <p:spPr bwMode="auto">
            <a:xfrm>
              <a:off x="923925" y="589438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79" name="Oval 866"/>
            <p:cNvSpPr>
              <a:spLocks noChangeArrowheads="1"/>
            </p:cNvSpPr>
            <p:nvPr/>
          </p:nvSpPr>
          <p:spPr bwMode="auto">
            <a:xfrm>
              <a:off x="1014413" y="5986463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0" name="Oval 867"/>
            <p:cNvSpPr>
              <a:spLocks noChangeArrowheads="1"/>
            </p:cNvSpPr>
            <p:nvPr/>
          </p:nvSpPr>
          <p:spPr bwMode="auto">
            <a:xfrm>
              <a:off x="1055688" y="6005513"/>
              <a:ext cx="52387" cy="5238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1" name="Oval 868"/>
            <p:cNvSpPr>
              <a:spLocks noChangeArrowheads="1"/>
            </p:cNvSpPr>
            <p:nvPr/>
          </p:nvSpPr>
          <p:spPr bwMode="auto">
            <a:xfrm>
              <a:off x="1066800" y="6026150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2" name="Oval 869"/>
            <p:cNvSpPr>
              <a:spLocks noChangeArrowheads="1"/>
            </p:cNvSpPr>
            <p:nvPr/>
          </p:nvSpPr>
          <p:spPr bwMode="auto">
            <a:xfrm>
              <a:off x="1085850" y="6026150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3" name="Oval 870"/>
            <p:cNvSpPr>
              <a:spLocks noChangeArrowheads="1"/>
            </p:cNvSpPr>
            <p:nvPr/>
          </p:nvSpPr>
          <p:spPr bwMode="auto">
            <a:xfrm>
              <a:off x="1108075" y="604678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4" name="Oval 871"/>
            <p:cNvSpPr>
              <a:spLocks noChangeArrowheads="1"/>
            </p:cNvSpPr>
            <p:nvPr/>
          </p:nvSpPr>
          <p:spPr bwMode="auto">
            <a:xfrm>
              <a:off x="1127125" y="60674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5" name="Oval 872"/>
            <p:cNvSpPr>
              <a:spLocks noChangeArrowheads="1"/>
            </p:cNvSpPr>
            <p:nvPr/>
          </p:nvSpPr>
          <p:spPr bwMode="auto">
            <a:xfrm>
              <a:off x="1228725" y="61388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6" name="Oval 873"/>
            <p:cNvSpPr>
              <a:spLocks noChangeArrowheads="1"/>
            </p:cNvSpPr>
            <p:nvPr/>
          </p:nvSpPr>
          <p:spPr bwMode="auto">
            <a:xfrm>
              <a:off x="1268413" y="61690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7" name="Oval 874"/>
            <p:cNvSpPr>
              <a:spLocks noChangeArrowheads="1"/>
            </p:cNvSpPr>
            <p:nvPr/>
          </p:nvSpPr>
          <p:spPr bwMode="auto">
            <a:xfrm>
              <a:off x="1290638" y="61896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8" name="Oval 875"/>
            <p:cNvSpPr>
              <a:spLocks noChangeArrowheads="1"/>
            </p:cNvSpPr>
            <p:nvPr/>
          </p:nvSpPr>
          <p:spPr bwMode="auto">
            <a:xfrm>
              <a:off x="1300163" y="61896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89" name="Oval 876"/>
            <p:cNvSpPr>
              <a:spLocks noChangeArrowheads="1"/>
            </p:cNvSpPr>
            <p:nvPr/>
          </p:nvSpPr>
          <p:spPr bwMode="auto">
            <a:xfrm>
              <a:off x="1319213" y="6210300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0" name="Oval 877"/>
            <p:cNvSpPr>
              <a:spLocks noChangeArrowheads="1"/>
            </p:cNvSpPr>
            <p:nvPr/>
          </p:nvSpPr>
          <p:spPr bwMode="auto">
            <a:xfrm>
              <a:off x="1341438" y="6230938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1" name="Oval 878"/>
            <p:cNvSpPr>
              <a:spLocks noChangeArrowheads="1"/>
            </p:cNvSpPr>
            <p:nvPr/>
          </p:nvSpPr>
          <p:spPr bwMode="auto">
            <a:xfrm>
              <a:off x="1452563" y="62912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2" name="Oval 879"/>
            <p:cNvSpPr>
              <a:spLocks noChangeArrowheads="1"/>
            </p:cNvSpPr>
            <p:nvPr/>
          </p:nvSpPr>
          <p:spPr bwMode="auto">
            <a:xfrm>
              <a:off x="1482725" y="63119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3" name="Oval 880"/>
            <p:cNvSpPr>
              <a:spLocks noChangeArrowheads="1"/>
            </p:cNvSpPr>
            <p:nvPr/>
          </p:nvSpPr>
          <p:spPr bwMode="auto">
            <a:xfrm>
              <a:off x="1512888" y="63214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4" name="Oval 881"/>
            <p:cNvSpPr>
              <a:spLocks noChangeArrowheads="1"/>
            </p:cNvSpPr>
            <p:nvPr/>
          </p:nvSpPr>
          <p:spPr bwMode="auto">
            <a:xfrm>
              <a:off x="1524000" y="633253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5" name="Oval 882"/>
            <p:cNvSpPr>
              <a:spLocks noChangeArrowheads="1"/>
            </p:cNvSpPr>
            <p:nvPr/>
          </p:nvSpPr>
          <p:spPr bwMode="auto">
            <a:xfrm>
              <a:off x="1554163" y="6351588"/>
              <a:ext cx="50800" cy="5238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6" name="Oval 883"/>
            <p:cNvSpPr>
              <a:spLocks noChangeArrowheads="1"/>
            </p:cNvSpPr>
            <p:nvPr/>
          </p:nvSpPr>
          <p:spPr bwMode="auto">
            <a:xfrm>
              <a:off x="1573213" y="6362700"/>
              <a:ext cx="53975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7" name="Oval 884"/>
            <p:cNvSpPr>
              <a:spLocks noChangeArrowheads="1"/>
            </p:cNvSpPr>
            <p:nvPr/>
          </p:nvSpPr>
          <p:spPr bwMode="auto">
            <a:xfrm>
              <a:off x="1685925" y="64135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8" name="Oval 885"/>
            <p:cNvSpPr>
              <a:spLocks noChangeArrowheads="1"/>
            </p:cNvSpPr>
            <p:nvPr/>
          </p:nvSpPr>
          <p:spPr bwMode="auto">
            <a:xfrm>
              <a:off x="1736725" y="64230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99" name="Oval 886"/>
            <p:cNvSpPr>
              <a:spLocks noChangeArrowheads="1"/>
            </p:cNvSpPr>
            <p:nvPr/>
          </p:nvSpPr>
          <p:spPr bwMode="auto">
            <a:xfrm>
              <a:off x="1757363" y="6434138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0" name="Oval 887"/>
            <p:cNvSpPr>
              <a:spLocks noChangeArrowheads="1"/>
            </p:cNvSpPr>
            <p:nvPr/>
          </p:nvSpPr>
          <p:spPr bwMode="auto">
            <a:xfrm>
              <a:off x="1768475" y="64341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1" name="Oval 888"/>
            <p:cNvSpPr>
              <a:spLocks noChangeArrowheads="1"/>
            </p:cNvSpPr>
            <p:nvPr/>
          </p:nvSpPr>
          <p:spPr bwMode="auto">
            <a:xfrm>
              <a:off x="1798638" y="64436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2" name="Oval 889"/>
            <p:cNvSpPr>
              <a:spLocks noChangeArrowheads="1"/>
            </p:cNvSpPr>
            <p:nvPr/>
          </p:nvSpPr>
          <p:spPr bwMode="auto">
            <a:xfrm>
              <a:off x="1819275" y="64547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3" name="Oval 890"/>
            <p:cNvSpPr>
              <a:spLocks noChangeArrowheads="1"/>
            </p:cNvSpPr>
            <p:nvPr/>
          </p:nvSpPr>
          <p:spPr bwMode="auto">
            <a:xfrm>
              <a:off x="1939925" y="648493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4" name="Oval 891"/>
            <p:cNvSpPr>
              <a:spLocks noChangeArrowheads="1"/>
            </p:cNvSpPr>
            <p:nvPr/>
          </p:nvSpPr>
          <p:spPr bwMode="auto">
            <a:xfrm>
              <a:off x="1981200" y="6494463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5" name="Oval 892"/>
            <p:cNvSpPr>
              <a:spLocks noChangeArrowheads="1"/>
            </p:cNvSpPr>
            <p:nvPr/>
          </p:nvSpPr>
          <p:spPr bwMode="auto">
            <a:xfrm>
              <a:off x="2011363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6" name="Oval 893"/>
            <p:cNvSpPr>
              <a:spLocks noChangeArrowheads="1"/>
            </p:cNvSpPr>
            <p:nvPr/>
          </p:nvSpPr>
          <p:spPr bwMode="auto">
            <a:xfrm>
              <a:off x="2022475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7" name="Oval 894"/>
            <p:cNvSpPr>
              <a:spLocks noChangeArrowheads="1"/>
            </p:cNvSpPr>
            <p:nvPr/>
          </p:nvSpPr>
          <p:spPr bwMode="auto">
            <a:xfrm>
              <a:off x="2052638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8" name="Oval 895"/>
            <p:cNvSpPr>
              <a:spLocks noChangeArrowheads="1"/>
            </p:cNvSpPr>
            <p:nvPr/>
          </p:nvSpPr>
          <p:spPr bwMode="auto">
            <a:xfrm>
              <a:off x="2084388" y="6515100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09" name="Oval 896"/>
            <p:cNvSpPr>
              <a:spLocks noChangeArrowheads="1"/>
            </p:cNvSpPr>
            <p:nvPr/>
          </p:nvSpPr>
          <p:spPr bwMode="auto">
            <a:xfrm>
              <a:off x="2205038" y="6524625"/>
              <a:ext cx="50800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0" name="Oval 897"/>
            <p:cNvSpPr>
              <a:spLocks noChangeArrowheads="1"/>
            </p:cNvSpPr>
            <p:nvPr/>
          </p:nvSpPr>
          <p:spPr bwMode="auto">
            <a:xfrm>
              <a:off x="2236788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1" name="Oval 898"/>
            <p:cNvSpPr>
              <a:spLocks noChangeArrowheads="1"/>
            </p:cNvSpPr>
            <p:nvPr/>
          </p:nvSpPr>
          <p:spPr bwMode="auto">
            <a:xfrm>
              <a:off x="2236788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2" name="Oval 899"/>
            <p:cNvSpPr>
              <a:spLocks noChangeArrowheads="1"/>
            </p:cNvSpPr>
            <p:nvPr/>
          </p:nvSpPr>
          <p:spPr bwMode="auto">
            <a:xfrm>
              <a:off x="2236788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3" name="Oval 900"/>
            <p:cNvSpPr>
              <a:spLocks noChangeArrowheads="1"/>
            </p:cNvSpPr>
            <p:nvPr/>
          </p:nvSpPr>
          <p:spPr bwMode="auto">
            <a:xfrm>
              <a:off x="2297113" y="6524625"/>
              <a:ext cx="49212" cy="5238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4" name="Oval 901"/>
            <p:cNvSpPr>
              <a:spLocks noChangeArrowheads="1"/>
            </p:cNvSpPr>
            <p:nvPr/>
          </p:nvSpPr>
          <p:spPr bwMode="auto">
            <a:xfrm>
              <a:off x="2438400" y="6515100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5" name="Oval 902"/>
            <p:cNvSpPr>
              <a:spLocks noChangeArrowheads="1"/>
            </p:cNvSpPr>
            <p:nvPr/>
          </p:nvSpPr>
          <p:spPr bwMode="auto">
            <a:xfrm>
              <a:off x="2468563" y="6515100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6" name="Oval 903"/>
            <p:cNvSpPr>
              <a:spLocks noChangeArrowheads="1"/>
            </p:cNvSpPr>
            <p:nvPr/>
          </p:nvSpPr>
          <p:spPr bwMode="auto">
            <a:xfrm>
              <a:off x="2643188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7" name="Oval 904"/>
            <p:cNvSpPr>
              <a:spLocks noChangeArrowheads="1"/>
            </p:cNvSpPr>
            <p:nvPr/>
          </p:nvSpPr>
          <p:spPr bwMode="auto">
            <a:xfrm>
              <a:off x="2674938" y="650557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8" name="Oval 905"/>
            <p:cNvSpPr>
              <a:spLocks noChangeArrowheads="1"/>
            </p:cNvSpPr>
            <p:nvPr/>
          </p:nvSpPr>
          <p:spPr bwMode="auto">
            <a:xfrm>
              <a:off x="2701925" y="650557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19" name="Oval 906"/>
            <p:cNvSpPr>
              <a:spLocks noChangeArrowheads="1"/>
            </p:cNvSpPr>
            <p:nvPr/>
          </p:nvSpPr>
          <p:spPr bwMode="auto">
            <a:xfrm>
              <a:off x="2733675" y="650557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0" name="Oval 907"/>
            <p:cNvSpPr>
              <a:spLocks noChangeArrowheads="1"/>
            </p:cNvSpPr>
            <p:nvPr/>
          </p:nvSpPr>
          <p:spPr bwMode="auto">
            <a:xfrm>
              <a:off x="2906713" y="64944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1" name="Oval 908"/>
            <p:cNvSpPr>
              <a:spLocks noChangeArrowheads="1"/>
            </p:cNvSpPr>
            <p:nvPr/>
          </p:nvSpPr>
          <p:spPr bwMode="auto">
            <a:xfrm>
              <a:off x="2947988" y="6494463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2" name="Oval 909"/>
            <p:cNvSpPr>
              <a:spLocks noChangeArrowheads="1"/>
            </p:cNvSpPr>
            <p:nvPr/>
          </p:nvSpPr>
          <p:spPr bwMode="auto">
            <a:xfrm>
              <a:off x="2979738" y="6494463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3" name="Oval 910"/>
            <p:cNvSpPr>
              <a:spLocks noChangeArrowheads="1"/>
            </p:cNvSpPr>
            <p:nvPr/>
          </p:nvSpPr>
          <p:spPr bwMode="auto">
            <a:xfrm>
              <a:off x="3017838" y="6484938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4" name="Oval 911"/>
            <p:cNvSpPr>
              <a:spLocks noChangeArrowheads="1"/>
            </p:cNvSpPr>
            <p:nvPr/>
          </p:nvSpPr>
          <p:spPr bwMode="auto">
            <a:xfrm>
              <a:off x="3048000" y="6484938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5" name="Oval 912"/>
            <p:cNvSpPr>
              <a:spLocks noChangeArrowheads="1"/>
            </p:cNvSpPr>
            <p:nvPr/>
          </p:nvSpPr>
          <p:spPr bwMode="auto">
            <a:xfrm>
              <a:off x="3089275" y="64849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6" name="Oval 913"/>
            <p:cNvSpPr>
              <a:spLocks noChangeArrowheads="1"/>
            </p:cNvSpPr>
            <p:nvPr/>
          </p:nvSpPr>
          <p:spPr bwMode="auto">
            <a:xfrm>
              <a:off x="3121025" y="64849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7" name="Oval 914"/>
            <p:cNvSpPr>
              <a:spLocks noChangeArrowheads="1"/>
            </p:cNvSpPr>
            <p:nvPr/>
          </p:nvSpPr>
          <p:spPr bwMode="auto">
            <a:xfrm>
              <a:off x="3162300" y="648493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8" name="Oval 915"/>
            <p:cNvSpPr>
              <a:spLocks noChangeArrowheads="1"/>
            </p:cNvSpPr>
            <p:nvPr/>
          </p:nvSpPr>
          <p:spPr bwMode="auto">
            <a:xfrm>
              <a:off x="3181350" y="6484938"/>
              <a:ext cx="49213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29" name="Oval 916"/>
            <p:cNvSpPr>
              <a:spLocks noChangeArrowheads="1"/>
            </p:cNvSpPr>
            <p:nvPr/>
          </p:nvSpPr>
          <p:spPr bwMode="auto">
            <a:xfrm>
              <a:off x="3211513" y="6484938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0" name="Oval 917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1" name="Oval 918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2" name="Oval 919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3" name="Oval 920"/>
            <p:cNvSpPr>
              <a:spLocks noChangeArrowheads="1"/>
            </p:cNvSpPr>
            <p:nvPr/>
          </p:nvSpPr>
          <p:spPr bwMode="auto">
            <a:xfrm>
              <a:off x="3262313" y="6473825"/>
              <a:ext cx="52387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4" name="Oval 921"/>
            <p:cNvSpPr>
              <a:spLocks noChangeArrowheads="1"/>
            </p:cNvSpPr>
            <p:nvPr/>
          </p:nvSpPr>
          <p:spPr bwMode="auto">
            <a:xfrm>
              <a:off x="32734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5" name="Oval 922"/>
            <p:cNvSpPr>
              <a:spLocks noChangeArrowheads="1"/>
            </p:cNvSpPr>
            <p:nvPr/>
          </p:nvSpPr>
          <p:spPr bwMode="auto">
            <a:xfrm>
              <a:off x="32734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6" name="Oval 923"/>
            <p:cNvSpPr>
              <a:spLocks noChangeArrowheads="1"/>
            </p:cNvSpPr>
            <p:nvPr/>
          </p:nvSpPr>
          <p:spPr bwMode="auto">
            <a:xfrm>
              <a:off x="32734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7" name="Oval 924"/>
            <p:cNvSpPr>
              <a:spLocks noChangeArrowheads="1"/>
            </p:cNvSpPr>
            <p:nvPr/>
          </p:nvSpPr>
          <p:spPr bwMode="auto">
            <a:xfrm>
              <a:off x="328453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8" name="Oval 925"/>
            <p:cNvSpPr>
              <a:spLocks noChangeArrowheads="1"/>
            </p:cNvSpPr>
            <p:nvPr/>
          </p:nvSpPr>
          <p:spPr bwMode="auto">
            <a:xfrm>
              <a:off x="328453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39" name="Oval 926"/>
            <p:cNvSpPr>
              <a:spLocks noChangeArrowheads="1"/>
            </p:cNvSpPr>
            <p:nvPr/>
          </p:nvSpPr>
          <p:spPr bwMode="auto">
            <a:xfrm>
              <a:off x="3292475" y="64738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0" name="Oval 927"/>
            <p:cNvSpPr>
              <a:spLocks noChangeArrowheads="1"/>
            </p:cNvSpPr>
            <p:nvPr/>
          </p:nvSpPr>
          <p:spPr bwMode="auto">
            <a:xfrm>
              <a:off x="3292475" y="64738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1" name="Oval 928"/>
            <p:cNvSpPr>
              <a:spLocks noChangeArrowheads="1"/>
            </p:cNvSpPr>
            <p:nvPr/>
          </p:nvSpPr>
          <p:spPr bwMode="auto">
            <a:xfrm>
              <a:off x="3292475" y="6473825"/>
              <a:ext cx="52388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2" name="Oval 929"/>
            <p:cNvSpPr>
              <a:spLocks noChangeArrowheads="1"/>
            </p:cNvSpPr>
            <p:nvPr/>
          </p:nvSpPr>
          <p:spPr bwMode="auto">
            <a:xfrm>
              <a:off x="330358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3" name="Oval 930"/>
            <p:cNvSpPr>
              <a:spLocks noChangeArrowheads="1"/>
            </p:cNvSpPr>
            <p:nvPr/>
          </p:nvSpPr>
          <p:spPr bwMode="auto">
            <a:xfrm>
              <a:off x="3303588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4" name="Oval 931"/>
            <p:cNvSpPr>
              <a:spLocks noChangeArrowheads="1"/>
            </p:cNvSpPr>
            <p:nvPr/>
          </p:nvSpPr>
          <p:spPr bwMode="auto">
            <a:xfrm>
              <a:off x="3324225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5" name="Oval 932"/>
            <p:cNvSpPr>
              <a:spLocks noChangeArrowheads="1"/>
            </p:cNvSpPr>
            <p:nvPr/>
          </p:nvSpPr>
          <p:spPr bwMode="auto">
            <a:xfrm>
              <a:off x="3344863" y="6473825"/>
              <a:ext cx="49212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6" name="Oval 933"/>
            <p:cNvSpPr>
              <a:spLocks noChangeArrowheads="1"/>
            </p:cNvSpPr>
            <p:nvPr/>
          </p:nvSpPr>
          <p:spPr bwMode="auto">
            <a:xfrm>
              <a:off x="3405188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7" name="Oval 934"/>
            <p:cNvSpPr>
              <a:spLocks noChangeArrowheads="1"/>
            </p:cNvSpPr>
            <p:nvPr/>
          </p:nvSpPr>
          <p:spPr bwMode="auto">
            <a:xfrm>
              <a:off x="3405188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8" name="Oval 935"/>
            <p:cNvSpPr>
              <a:spLocks noChangeArrowheads="1"/>
            </p:cNvSpPr>
            <p:nvPr/>
          </p:nvSpPr>
          <p:spPr bwMode="auto">
            <a:xfrm>
              <a:off x="3405188" y="6473825"/>
              <a:ext cx="50800" cy="50800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lIns="433682" tIns="216841" rIns="433682" bIns="216841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eaLnBrk="1" hangingPunct="1"/>
              <a:endParaRPr lang="zh-CN" altLang="en-US" sz="8500">
                <a:ea typeface="楷体_GB2312"/>
                <a:cs typeface="楷体_GB2312"/>
              </a:endParaRPr>
            </a:p>
          </p:txBody>
        </p:sp>
        <p:sp>
          <p:nvSpPr>
            <p:cNvPr id="149" name="Rectangle 936"/>
            <p:cNvSpPr>
              <a:spLocks noChangeArrowheads="1"/>
            </p:cNvSpPr>
            <p:nvPr/>
          </p:nvSpPr>
          <p:spPr bwMode="auto">
            <a:xfrm>
              <a:off x="4016440" y="989013"/>
              <a:ext cx="0" cy="99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endParaRPr lang="en-US" altLang="zh-CN" sz="209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0" name="Rectangle 937"/>
            <p:cNvSpPr>
              <a:spLocks noChangeArrowheads="1"/>
            </p:cNvSpPr>
            <p:nvPr/>
          </p:nvSpPr>
          <p:spPr bwMode="auto">
            <a:xfrm>
              <a:off x="2847278" y="989013"/>
              <a:ext cx="0" cy="99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endParaRPr lang="en-US" altLang="zh-CN" sz="209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1" name="Rectangle 938"/>
            <p:cNvSpPr>
              <a:spLocks noChangeArrowheads="1"/>
            </p:cNvSpPr>
            <p:nvPr/>
          </p:nvSpPr>
          <p:spPr bwMode="auto">
            <a:xfrm>
              <a:off x="3473173" y="989013"/>
              <a:ext cx="0" cy="993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endParaRPr lang="en-US" altLang="zh-CN" sz="20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2" name="Rectangle 939"/>
            <p:cNvSpPr>
              <a:spLocks noChangeArrowheads="1"/>
            </p:cNvSpPr>
            <p:nvPr/>
          </p:nvSpPr>
          <p:spPr bwMode="auto">
            <a:xfrm>
              <a:off x="3291395" y="6598467"/>
              <a:ext cx="314961" cy="49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pPr defTabSz="4337050" eaLnBrk="0" hangingPunct="0">
                <a:defRPr/>
              </a:pPr>
              <a:r>
                <a:rPr lang="en-US" altLang="zh-CN" sz="2000" dirty="0">
                  <a:solidFill>
                    <a:srgbClr val="000000"/>
                  </a:solidFill>
                  <a:ea typeface="楷体_GB2312"/>
                  <a:cs typeface="楷体_GB2312"/>
                </a:rPr>
                <a:t>IP</a:t>
              </a:r>
              <a:endParaRPr lang="en-US" altLang="zh-CN" sz="20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楷体_GB2312"/>
                <a:cs typeface="楷体_GB2312"/>
              </a:endParaRPr>
            </a:p>
          </p:txBody>
        </p:sp>
        <p:sp>
          <p:nvSpPr>
            <p:cNvPr id="153" name="Line 940"/>
            <p:cNvSpPr>
              <a:spLocks noChangeShapeType="1"/>
            </p:cNvSpPr>
            <p:nvPr/>
          </p:nvSpPr>
          <p:spPr bwMode="auto">
            <a:xfrm>
              <a:off x="3424974" y="5589586"/>
              <a:ext cx="1587" cy="91440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defRPr>
              </a:lvl9pPr>
            </a:lstStyle>
            <a:p>
              <a:endParaRPr lang="zh-CN" altLang="en-US"/>
            </a:p>
          </p:txBody>
        </p:sp>
        <p:pic>
          <p:nvPicPr>
            <p:cNvPr id="154" name="图片 1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451" y="2316271"/>
              <a:ext cx="5089525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971"/>
          <p:cNvSpPr txBox="1">
            <a:spLocks noChangeArrowheads="1"/>
          </p:cNvSpPr>
          <p:nvPr/>
        </p:nvSpPr>
        <p:spPr bwMode="auto">
          <a:xfrm>
            <a:off x="2538812" y="790599"/>
            <a:ext cx="639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SR</a:t>
            </a:r>
          </a:p>
        </p:txBody>
      </p:sp>
      <p:sp>
        <p:nvSpPr>
          <p:cNvPr id="10" name="Text Box 974"/>
          <p:cNvSpPr txBox="1">
            <a:spLocks noChangeArrowheads="1"/>
          </p:cNvSpPr>
          <p:nvPr/>
        </p:nvSpPr>
        <p:spPr bwMode="auto">
          <a:xfrm>
            <a:off x="2976310" y="788264"/>
            <a:ext cx="663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RF</a:t>
            </a:r>
          </a:p>
        </p:txBody>
      </p:sp>
      <p:sp>
        <p:nvSpPr>
          <p:cNvPr id="11" name="Text Box 975"/>
          <p:cNvSpPr txBox="1">
            <a:spLocks noChangeArrowheads="1"/>
          </p:cNvSpPr>
          <p:nvPr/>
        </p:nvSpPr>
        <p:spPr bwMode="auto">
          <a:xfrm>
            <a:off x="2069471" y="787517"/>
            <a:ext cx="663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RF</a:t>
            </a:r>
          </a:p>
        </p:txBody>
      </p:sp>
      <p:sp>
        <p:nvSpPr>
          <p:cNvPr id="12" name="Text Box 942"/>
          <p:cNvSpPr txBox="1">
            <a:spLocks noChangeArrowheads="1"/>
          </p:cNvSpPr>
          <p:nvPr/>
        </p:nvSpPr>
        <p:spPr bwMode="auto">
          <a:xfrm>
            <a:off x="882397" y="1690898"/>
            <a:ext cx="3435350" cy="585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600" dirty="0">
                <a:latin typeface="+mn-lt"/>
              </a:rPr>
              <a:t>Compton back-scattering for high precision beam energy measurement</a:t>
            </a:r>
          </a:p>
        </p:txBody>
      </p:sp>
      <p:sp>
        <p:nvSpPr>
          <p:cNvPr id="13" name="Text Box 944"/>
          <p:cNvSpPr txBox="1">
            <a:spLocks noChangeArrowheads="1"/>
          </p:cNvSpPr>
          <p:nvPr/>
        </p:nvSpPr>
        <p:spPr bwMode="auto">
          <a:xfrm>
            <a:off x="2228691" y="3371319"/>
            <a:ext cx="83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dirty="0"/>
              <a:t>BESIII</a:t>
            </a:r>
          </a:p>
        </p:txBody>
      </p:sp>
      <p:sp>
        <p:nvSpPr>
          <p:cNvPr id="14" name="TextBox 3783"/>
          <p:cNvSpPr txBox="1">
            <a:spLocks noChangeArrowheads="1"/>
          </p:cNvSpPr>
          <p:nvPr/>
        </p:nvSpPr>
        <p:spPr bwMode="auto">
          <a:xfrm>
            <a:off x="1627124" y="2818023"/>
            <a:ext cx="2359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zh-CN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Large Crossing Angle</a:t>
            </a:r>
            <a:endParaRPr lang="zh-CN" altLang="en-US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942"/>
          <p:cNvSpPr>
            <a:spLocks noChangeArrowheads="1"/>
          </p:cNvSpPr>
          <p:nvPr/>
        </p:nvSpPr>
        <p:spPr bwMode="auto">
          <a:xfrm>
            <a:off x="124770" y="4115078"/>
            <a:ext cx="3010931" cy="1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Beam energy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: 1.0-2.3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GeV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Energy </a:t>
            </a:r>
            <a:r>
              <a:rPr lang="en-US" altLang="zh-CN" sz="16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spread  : 5.16 </a:t>
            </a: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×10</a:t>
            </a:r>
            <a:r>
              <a:rPr lang="en-US" altLang="zh-CN" sz="1600" baseline="300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-4</a:t>
            </a: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Optimum </a:t>
            </a:r>
            <a:r>
              <a:rPr lang="en-US" altLang="zh-CN" sz="1600" dirty="0" err="1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ene</a:t>
            </a: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.</a:t>
            </a:r>
            <a:r>
              <a:rPr lang="en-US" altLang="zh-CN" sz="16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 : 1.89 </a:t>
            </a:r>
            <a:r>
              <a:rPr lang="en-US" altLang="zh-CN" sz="1600" dirty="0" err="1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GeV</a:t>
            </a:r>
            <a:endParaRPr lang="en-US" altLang="zh-CN" sz="1600" baseline="300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Luminosity       : 1×10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33 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cm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-2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-1</a:t>
            </a:r>
            <a:endParaRPr lang="en-US" altLang="zh-CN" sz="1600" baseline="30000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55" name="Rectangle 942"/>
          <p:cNvSpPr>
            <a:spLocks noChangeArrowheads="1"/>
          </p:cNvSpPr>
          <p:nvPr/>
        </p:nvSpPr>
        <p:spPr bwMode="auto">
          <a:xfrm>
            <a:off x="3214261" y="4153637"/>
            <a:ext cx="3219884" cy="127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No</a:t>
            </a: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. of bunches </a:t>
            </a:r>
            <a:r>
              <a:rPr lang="en-US" altLang="zh-CN" sz="16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:  93</a:t>
            </a:r>
            <a:endParaRPr lang="en-US" altLang="zh-CN" sz="16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Bunch </a:t>
            </a:r>
            <a:r>
              <a:rPr lang="en-US" altLang="zh-CN" sz="16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length    :  1.5 </a:t>
            </a: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cm</a:t>
            </a: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Total </a:t>
            </a:r>
            <a:r>
              <a:rPr lang="en-US" altLang="zh-CN" sz="16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current     :  0.91 </a:t>
            </a: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A</a:t>
            </a:r>
          </a:p>
          <a:p>
            <a:pPr marL="171450" indent="-171450" eaLnBrk="1" hangingPunct="1">
              <a:lnSpc>
                <a:spcPts val="232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SR </a:t>
            </a:r>
            <a:r>
              <a:rPr lang="en-US" altLang="zh-CN" sz="1600" dirty="0" smtClean="0">
                <a:solidFill>
                  <a:srgbClr val="0033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" panose="020B0604020202020204" pitchFamily="34" charset="0"/>
              </a:rPr>
              <a:t>mode          :  0.25A@2.5GeV</a:t>
            </a:r>
            <a:endParaRPr lang="en-US" altLang="zh-CN" sz="1600" dirty="0">
              <a:solidFill>
                <a:srgbClr val="0033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956" name="对象 9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4821"/>
              </p:ext>
            </p:extLst>
          </p:nvPr>
        </p:nvGraphicFramePr>
        <p:xfrm>
          <a:off x="5498326" y="1073748"/>
          <a:ext cx="3120157" cy="2744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2" name="Photo Editor 照片" r:id="rId5" imgW="7695238" imgH="5904762" progId="">
                  <p:embed/>
                </p:oleObj>
              </mc:Choice>
              <mc:Fallback>
                <p:oleObj name="Photo Editor 照片" r:id="rId5" imgW="7695238" imgH="59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392" t="6097" r="14035" b="12193"/>
                      <a:stretch>
                        <a:fillRect/>
                      </a:stretch>
                    </p:blipFill>
                    <p:spPr bwMode="auto">
                      <a:xfrm>
                        <a:off x="5498326" y="1073748"/>
                        <a:ext cx="3120157" cy="274459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57" name="Picture 4" descr="http://bes3.ihep.ac.cn/images/BES3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02" y="857294"/>
            <a:ext cx="1524754" cy="71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8" name="图片 9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9025" y="3733566"/>
            <a:ext cx="2500799" cy="1522929"/>
          </a:xfrm>
          <a:prstGeom prst="rect">
            <a:avLst/>
          </a:prstGeom>
        </p:spPr>
      </p:pic>
      <p:sp>
        <p:nvSpPr>
          <p:cNvPr id="959" name="文本框 958"/>
          <p:cNvSpPr txBox="1"/>
          <p:nvPr/>
        </p:nvSpPr>
        <p:spPr>
          <a:xfrm>
            <a:off x="0" y="5841233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machine running on tau-charm region in the world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7192" y="5511727"/>
            <a:ext cx="2909088" cy="369332"/>
          </a:xfrm>
          <a:prstGeom prst="rect">
            <a:avLst/>
          </a:prstGeom>
          <a:solidFill>
            <a:srgbClr val="9900CC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Achieved 0.853</a:t>
            </a:r>
            <a:r>
              <a:rPr lang="en-US" altLang="zh-CN" dirty="0" smtClean="0">
                <a:solidFill>
                  <a:srgbClr val="FF0000"/>
                </a:solidFill>
                <a:sym typeface="Symbol"/>
              </a:rPr>
              <a:t>10</a:t>
            </a:r>
            <a:r>
              <a:rPr lang="en-US" altLang="zh-CN" baseline="30000" dirty="0" smtClean="0">
                <a:solidFill>
                  <a:srgbClr val="FF0000"/>
                </a:solidFill>
                <a:sym typeface="Symbol"/>
              </a:rPr>
              <a:t>33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cm</a:t>
            </a:r>
            <a:r>
              <a:rPr lang="en-US" altLang="zh-CN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-2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-1</a:t>
            </a:r>
            <a:endParaRPr lang="en-US" altLang="zh-CN" baseline="30000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0" name="椭圆 959"/>
          <p:cNvSpPr/>
          <p:nvPr/>
        </p:nvSpPr>
        <p:spPr>
          <a:xfrm>
            <a:off x="124770" y="4121003"/>
            <a:ext cx="2788483" cy="348955"/>
          </a:xfrm>
          <a:prstGeom prst="ellipse">
            <a:avLst/>
          </a:prstGeom>
          <a:solidFill>
            <a:srgbClr val="9900CC">
              <a:alpha val="30000"/>
            </a:srgbClr>
          </a:solidFill>
          <a:ln>
            <a:solidFill>
              <a:srgbClr val="FFFF00">
                <a:alpha val="1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3" name="椭圆 962"/>
          <p:cNvSpPr/>
          <p:nvPr/>
        </p:nvSpPr>
        <p:spPr>
          <a:xfrm>
            <a:off x="46211" y="4971014"/>
            <a:ext cx="3032270" cy="419025"/>
          </a:xfrm>
          <a:prstGeom prst="ellipse">
            <a:avLst/>
          </a:prstGeom>
          <a:solidFill>
            <a:srgbClr val="9900CC">
              <a:alpha val="30000"/>
            </a:srgbClr>
          </a:solidFill>
          <a:ln>
            <a:solidFill>
              <a:srgbClr val="FFFF00">
                <a:alpha val="1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2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2"/>
    </mc:Choice>
    <mc:Fallback xmlns="">
      <p:transition spd="slow" advTm="13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60" grpId="0" animBg="1"/>
      <p:bldP spid="9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FF 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Time-Like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Bild 8" descr="Bildschirmfoto 2013-03-13 um 15.40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8" y="888895"/>
            <a:ext cx="5048151" cy="575880"/>
          </a:xfrm>
          <a:prstGeom prst="rect">
            <a:avLst/>
          </a:prstGeom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6524" y="1595458"/>
            <a:ext cx="2153862" cy="42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18" y="1005253"/>
            <a:ext cx="2782793" cy="57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6411"/>
            <a:ext cx="3488743" cy="243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98" y="1671144"/>
            <a:ext cx="3668113" cy="236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908180" y="3709424"/>
            <a:ext cx="1188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 predict</a:t>
            </a:r>
          </a:p>
        </p:txBody>
      </p: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52" y="3696910"/>
            <a:ext cx="1558848" cy="4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6"/>
          <p:cNvSpPr txBox="1"/>
          <p:nvPr/>
        </p:nvSpPr>
        <p:spPr>
          <a:xfrm>
            <a:off x="6327228" y="2021946"/>
            <a:ext cx="198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2 measurements, 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results are contradict 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6019800" y="3244772"/>
            <a:ext cx="2280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10-24% precision from B factory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703" y="1644536"/>
            <a:ext cx="1540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Assume G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=G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CN" alt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63" y="4036353"/>
            <a:ext cx="3769548" cy="225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11311" y="4485232"/>
            <a:ext cx="1868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BES3 0.4fb</a:t>
            </a:r>
            <a:r>
              <a:rPr lang="en-US" altLang="zh-CN" sz="1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10% Precision</a:t>
            </a:r>
            <a:endParaRPr lang="zh-CN" alt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801189" y="4909112"/>
            <a:ext cx="2103155" cy="1073609"/>
          </a:xfrm>
          <a:prstGeom prst="roundRect">
            <a:avLst>
              <a:gd name="adj" fmla="val 125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en-US"/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806582" y="4929095"/>
            <a:ext cx="2018835" cy="43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δ|R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|/|R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  <a:sym typeface="Symbol"/>
              </a:rPr>
              <a:t>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9%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35%</a:t>
            </a:r>
            <a:endParaRPr lang="de-DE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885509" y="5251476"/>
            <a:ext cx="1924242" cy="43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δ|G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|/|G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  <a:sym typeface="Symbol"/>
              </a:rPr>
              <a:t>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3% - 9%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909831" y="5582208"/>
            <a:ext cx="2215229" cy="31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δ|G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|/|G</a:t>
            </a:r>
            <a:r>
              <a:rPr lang="de-DE" altLang="en-US" sz="1400" baseline="-33000" dirty="0">
                <a:solidFill>
                  <a:srgbClr val="000000"/>
                </a:solidFill>
                <a:cs typeface="Arial" charset="0"/>
              </a:rPr>
              <a:t>E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|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  <a:sym typeface="Symbol"/>
              </a:rPr>
              <a:t>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en-US" sz="1400" dirty="0">
                <a:solidFill>
                  <a:srgbClr val="000000"/>
                </a:solidFill>
                <a:cs typeface="Arial" charset="0"/>
              </a:rPr>
              <a:t>9% - </a:t>
            </a:r>
            <a:r>
              <a:rPr lang="de-DE" altLang="en-US" sz="1400" dirty="0" smtClean="0">
                <a:solidFill>
                  <a:srgbClr val="000000"/>
                </a:solidFill>
                <a:cs typeface="Arial" charset="0"/>
              </a:rPr>
              <a:t>35% </a:t>
            </a:r>
            <a:endParaRPr lang="de-DE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125060" y="5458689"/>
            <a:ext cx="1988769" cy="49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de-DE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time extraction without any </a:t>
            </a:r>
            <a:r>
              <a:rPr lang="de-DE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assumption</a:t>
            </a:r>
            <a:r>
              <a:rPr lang="en-US" alt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2694142" y="5436535"/>
            <a:ext cx="685800" cy="246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2694142" y="5740424"/>
            <a:ext cx="685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9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480" y="50539"/>
            <a:ext cx="7543975" cy="714850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FF (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s=2.23GeV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@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-c Factory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34" y="1019198"/>
            <a:ext cx="6524280" cy="198528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4" y="3429000"/>
            <a:ext cx="3801351" cy="247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72" y="3429000"/>
            <a:ext cx="3591721" cy="244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8"/>
          <p:cNvSpPr/>
          <p:nvPr/>
        </p:nvSpPr>
        <p:spPr>
          <a:xfrm>
            <a:off x="6091141" y="3575750"/>
            <a:ext cx="1991314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2</a:t>
            </a:r>
            <a:endParaRPr lang="zh-CN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8"/>
          <p:cNvSpPr/>
          <p:nvPr/>
        </p:nvSpPr>
        <p:spPr>
          <a:xfrm>
            <a:off x="1897746" y="3572690"/>
            <a:ext cx="1991314" cy="43088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 </a:t>
            </a:r>
            <a:r>
              <a:rPr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reach </a:t>
            </a:r>
            <a:r>
              <a:rPr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2200" b="1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0714" y="2287819"/>
            <a:ext cx="913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1 day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2 days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Pre-Conceptual Design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304" y="933276"/>
            <a:ext cx="8005015" cy="525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26"/>
          <p:cNvCxnSpPr/>
          <p:nvPr/>
        </p:nvCxnSpPr>
        <p:spPr>
          <a:xfrm flipV="1">
            <a:off x="6433733" y="1428990"/>
            <a:ext cx="1158474" cy="11295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19"/>
          <p:cNvSpPr txBox="1"/>
          <p:nvPr/>
        </p:nvSpPr>
        <p:spPr>
          <a:xfrm>
            <a:off x="6168043" y="1428990"/>
            <a:ext cx="96453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</a:rPr>
              <a:t>SKEKB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Oval 3"/>
          <p:cNvSpPr/>
          <p:nvPr/>
        </p:nvSpPr>
        <p:spPr>
          <a:xfrm>
            <a:off x="7567990" y="1356286"/>
            <a:ext cx="137838" cy="1454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30"/>
          <p:cNvCxnSpPr/>
          <p:nvPr/>
        </p:nvCxnSpPr>
        <p:spPr>
          <a:xfrm flipV="1">
            <a:off x="892381" y="3512386"/>
            <a:ext cx="6785971" cy="6282"/>
          </a:xfrm>
          <a:prstGeom prst="line">
            <a:avLst/>
          </a:prstGeom>
          <a:ln w="57150" cmpd="sng">
            <a:solidFill>
              <a:srgbClr val="FF23D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51"/>
          <p:cNvGrpSpPr/>
          <p:nvPr/>
        </p:nvGrpSpPr>
        <p:grpSpPr>
          <a:xfrm>
            <a:off x="5203766" y="3554016"/>
            <a:ext cx="1897883" cy="1648736"/>
            <a:chOff x="5948879" y="3611600"/>
            <a:chExt cx="2354476" cy="1872964"/>
          </a:xfrm>
        </p:grpSpPr>
        <p:cxnSp>
          <p:nvCxnSpPr>
            <p:cNvPr id="13" name="Straight Connector 11"/>
            <p:cNvCxnSpPr/>
            <p:nvPr/>
          </p:nvCxnSpPr>
          <p:spPr>
            <a:xfrm flipV="1">
              <a:off x="6861654" y="3747411"/>
              <a:ext cx="1423945" cy="29247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5-Point Star 38"/>
            <p:cNvSpPr/>
            <p:nvPr/>
          </p:nvSpPr>
          <p:spPr>
            <a:xfrm>
              <a:off x="8095290" y="3611600"/>
              <a:ext cx="208065" cy="195479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44"/>
            <p:cNvCxnSpPr/>
            <p:nvPr/>
          </p:nvCxnSpPr>
          <p:spPr>
            <a:xfrm flipV="1">
              <a:off x="5948879" y="3944765"/>
              <a:ext cx="912775" cy="1539799"/>
            </a:xfrm>
            <a:prstGeom prst="line">
              <a:avLst/>
            </a:prstGeom>
            <a:ln>
              <a:solidFill>
                <a:srgbClr val="0000FF"/>
              </a:solidFill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5"/>
            <p:cNvSpPr txBox="1"/>
            <p:nvPr/>
          </p:nvSpPr>
          <p:spPr>
            <a:xfrm>
              <a:off x="6861654" y="4255667"/>
              <a:ext cx="941083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BEPC-II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41"/>
          <p:cNvGrpSpPr/>
          <p:nvPr/>
        </p:nvGrpSpPr>
        <p:grpSpPr>
          <a:xfrm>
            <a:off x="2721666" y="5107771"/>
            <a:ext cx="2546599" cy="655916"/>
            <a:chOff x="3259957" y="5434194"/>
            <a:chExt cx="2910622" cy="745121"/>
          </a:xfrm>
        </p:grpSpPr>
        <p:sp>
          <p:nvSpPr>
            <p:cNvPr id="22" name="TextBox 1"/>
            <p:cNvSpPr txBox="1"/>
            <p:nvPr/>
          </p:nvSpPr>
          <p:spPr>
            <a:xfrm>
              <a:off x="3259957" y="5779205"/>
              <a:ext cx="725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BEPC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5-Point Star 23"/>
            <p:cNvSpPr/>
            <p:nvPr/>
          </p:nvSpPr>
          <p:spPr>
            <a:xfrm>
              <a:off x="5962514" y="5434194"/>
              <a:ext cx="208065" cy="195480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5"/>
            <p:cNvCxnSpPr/>
            <p:nvPr/>
          </p:nvCxnSpPr>
          <p:spPr>
            <a:xfrm>
              <a:off x="3962970" y="5808181"/>
              <a:ext cx="989364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5-Point Star 25"/>
            <p:cNvSpPr/>
            <p:nvPr/>
          </p:nvSpPr>
          <p:spPr>
            <a:xfrm>
              <a:off x="3767116" y="5720397"/>
              <a:ext cx="208065" cy="195480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  <p:cxnSp>
          <p:nvCxnSpPr>
            <p:cNvPr id="26" name="Straight Connector 27"/>
            <p:cNvCxnSpPr>
              <a:endCxn id="23" idx="2"/>
            </p:cNvCxnSpPr>
            <p:nvPr/>
          </p:nvCxnSpPr>
          <p:spPr>
            <a:xfrm flipV="1">
              <a:off x="4964545" y="5629674"/>
              <a:ext cx="1037706" cy="17586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52"/>
          <p:cNvGrpSpPr/>
          <p:nvPr/>
        </p:nvGrpSpPr>
        <p:grpSpPr>
          <a:xfrm>
            <a:off x="6933933" y="2044931"/>
            <a:ext cx="1365557" cy="1681163"/>
            <a:chOff x="7262286" y="1607363"/>
            <a:chExt cx="1558441" cy="1848476"/>
          </a:xfrm>
        </p:grpSpPr>
        <p:sp>
          <p:nvSpPr>
            <p:cNvPr id="28" name="5-Point Star 31"/>
            <p:cNvSpPr/>
            <p:nvPr/>
          </p:nvSpPr>
          <p:spPr>
            <a:xfrm>
              <a:off x="8594392" y="1607363"/>
              <a:ext cx="226335" cy="155418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4"/>
            <p:cNvSpPr txBox="1"/>
            <p:nvPr/>
          </p:nvSpPr>
          <p:spPr>
            <a:xfrm>
              <a:off x="7518027" y="1926306"/>
              <a:ext cx="1070248" cy="45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HIEPA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30" name="Straight Connector 28"/>
            <p:cNvCxnSpPr/>
            <p:nvPr/>
          </p:nvCxnSpPr>
          <p:spPr>
            <a:xfrm flipV="1">
              <a:off x="7262286" y="1716425"/>
              <a:ext cx="1424514" cy="1739414"/>
            </a:xfrm>
            <a:prstGeom prst="line">
              <a:avLst/>
            </a:prstGeom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>
            <a:off x="850938" y="2111914"/>
            <a:ext cx="7448552" cy="1998"/>
          </a:xfrm>
          <a:prstGeom prst="line">
            <a:avLst/>
          </a:prstGeom>
          <a:ln w="57150" cmpd="sng">
            <a:solidFill>
              <a:srgbClr val="FF23DA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" y="1394241"/>
            <a:ext cx="3648662" cy="209550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8200329" y="2104891"/>
            <a:ext cx="44261" cy="3501430"/>
          </a:xfrm>
          <a:prstGeom prst="line">
            <a:avLst/>
          </a:prstGeom>
          <a:ln w="50800">
            <a:solidFill>
              <a:srgbClr val="FF33CC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7969711" y="5711251"/>
            <a:ext cx="717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/>
              <a:t>2025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6773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Pre-Conceptual Design -Machine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23456" y="4521121"/>
            <a:ext cx="8661980" cy="2519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40"/>
              </a:lnSpc>
              <a:buNone/>
            </a:pPr>
            <a:endParaRPr lang="en-US" sz="260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900">
              <a:lnSpc>
                <a:spcPts val="3040"/>
              </a:lnSpc>
              <a:buFont typeface="Wingdings" panose="05000000000000000000" pitchFamily="2" charset="2"/>
              <a:buChar char="ü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machine with low currents and crabbed waist solution for the interaction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</a:p>
          <a:p>
            <a:pPr marL="594900">
              <a:lnSpc>
                <a:spcPts val="3040"/>
              </a:lnSpc>
              <a:buFont typeface="Wingdings" panose="05000000000000000000" pitchFamily="2" charset="2"/>
              <a:buChar char="ü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 available on one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Sibelian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Snake</a:t>
            </a: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154" y="839568"/>
            <a:ext cx="6730584" cy="3590926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699234" y="990946"/>
            <a:ext cx="3853965" cy="914399"/>
          </a:xfrm>
          <a:prstGeom prst="ellipse">
            <a:avLst/>
          </a:prstGeom>
          <a:solidFill>
            <a:srgbClr val="9900CC">
              <a:alpha val="1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714650" y="1402413"/>
            <a:ext cx="757015" cy="873819"/>
          </a:xfrm>
          <a:prstGeom prst="ellipse">
            <a:avLst/>
          </a:prstGeom>
          <a:solidFill>
            <a:srgbClr val="9900CC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971607" y="2839077"/>
            <a:ext cx="648393" cy="783135"/>
          </a:xfrm>
          <a:prstGeom prst="ellipse">
            <a:avLst/>
          </a:prstGeom>
          <a:solidFill>
            <a:srgbClr val="9900CC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572411" y="2807845"/>
            <a:ext cx="831954" cy="845597"/>
          </a:xfrm>
          <a:prstGeom prst="ellipse">
            <a:avLst/>
          </a:prstGeom>
          <a:solidFill>
            <a:srgbClr val="9900CC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678898" y="1483089"/>
            <a:ext cx="911902" cy="712465"/>
          </a:xfrm>
          <a:prstGeom prst="ellipse">
            <a:avLst/>
          </a:prstGeom>
          <a:solidFill>
            <a:srgbClr val="9900CC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2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Pre-Conceptual Design -Machine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28465"/>
              </p:ext>
            </p:extLst>
          </p:nvPr>
        </p:nvGraphicFramePr>
        <p:xfrm>
          <a:off x="1079294" y="839447"/>
          <a:ext cx="7045376" cy="5498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708"/>
                <a:gridCol w="4289668"/>
              </a:tblGrid>
              <a:tr h="645139">
                <a:tc gridSpan="2"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Beam</a:t>
                      </a:r>
                      <a:r>
                        <a:rPr lang="en-US" altLang="zh-CN" sz="2800" kern="100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Parameters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40797" marR="40797" marT="0" marB="0" anchor="ctr"/>
                </a:tc>
                <a:tc hMerge="1"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4396" marR="54396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Optimal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Energy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324278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Beam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Energy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2-7 </a:t>
                      </a:r>
                      <a:r>
                        <a:rPr lang="en-US" altLang="zh-CN" sz="1800" kern="100" dirty="0" err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Bean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Current (A)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Luminosity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altLang="zh-CN" sz="1800" kern="100" baseline="300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800" kern="100" baseline="300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marL="0" marR="0" indent="35560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800" baseline="30000" dirty="0" smtClean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altLang="en-US" sz="180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err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Emittance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(</a:t>
                      </a:r>
                      <a:r>
                        <a:rPr lang="en-US" altLang="zh-CN" sz="1800" kern="100" baseline="0" dirty="0" err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nm.rad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)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3636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光源亮度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marL="0" marR="0" indent="35560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altLang="zh-CN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sz="1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Ph./(s mm</a:t>
                      </a:r>
                      <a:r>
                        <a:rPr lang="en-US" altLang="zh-CN" sz="18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altLang="zh-CN" sz="18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0.1%BW)</a:t>
                      </a:r>
                      <a:endParaRPr lang="zh-CN" alt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323105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辐射类型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弯铁辐射、插入元件辐射</a:t>
                      </a: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寿命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Top-up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Circumference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(m)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648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RF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Frequency (MH)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Harmonic</a:t>
                      </a:r>
                      <a:r>
                        <a:rPr lang="en-US" altLang="zh-CN" sz="1800" kern="100" baseline="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 Number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1080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聚焦结构类型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7BA</a:t>
                      </a:r>
                      <a:r>
                        <a:rPr lang="zh-CN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，组合型</a:t>
                      </a:r>
                    </a:p>
                  </a:txBody>
                  <a:tcPr marL="40797" marR="40797" marT="0" marB="0" anchor="ctr"/>
                </a:tc>
              </a:tr>
              <a:tr h="296753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周期数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  <a:tr h="667824"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直线节长度</a:t>
                      </a:r>
                      <a:endParaRPr lang="zh-CN" sz="18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  <a:tc>
                  <a:txBody>
                    <a:bodyPr/>
                    <a:lstStyle/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5m</a:t>
                      </a:r>
                      <a:r>
                        <a:rPr lang="zh-CN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altLang="zh-CN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9m×10</a:t>
                      </a:r>
                      <a:r>
                        <a:rPr lang="zh-CN" alt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CN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81m×2</a:t>
                      </a:r>
                    </a:p>
                    <a:p>
                      <a:pPr indent="355600"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（其中一个为对撞区）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7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Requirement To the Detector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Rectangle 4"/>
          <p:cNvSpPr/>
          <p:nvPr/>
        </p:nvSpPr>
        <p:spPr>
          <a:xfrm>
            <a:off x="538481" y="1304941"/>
            <a:ext cx="81483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Efficient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 triggering, exclusive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and tagging 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charged and neutral particles 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noise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radiation hardening and rate</a:t>
            </a:r>
          </a:p>
          <a:p>
            <a:pPr marL="3429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64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possible solid angle </a:t>
            </a:r>
            <a:r>
              <a:rPr lang="en-US" sz="22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</a:p>
          <a:p>
            <a:pPr marL="285750" indent="-285750">
              <a:lnSpc>
                <a:spcPts val="364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22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tracking/PID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eff.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 tracks :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[0.05, 2.0] </a:t>
            </a:r>
            <a:r>
              <a:rPr lang="en-US" altLang="zh-CN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64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mom. resolution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2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charged 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[0.05, 2.0]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364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Good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altLang="zh-CN" sz="22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eff. and </a:t>
            </a:r>
            <a:r>
              <a:rPr lang="en-US" altLang="zh-CN" sz="22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ene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 </a:t>
            </a:r>
            <a:r>
              <a:rPr lang="en-US" altLang="zh-CN" sz="22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resolution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for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electron/</a:t>
            </a:r>
            <a:r>
              <a:rPr lang="en-US" altLang="zh-CN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2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: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[0.02,2.5]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GeV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</a:p>
          <a:p>
            <a:pPr marL="285750" indent="-285750">
              <a:lnSpc>
                <a:spcPts val="364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Good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2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vertex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detection: 50 mm</a:t>
            </a:r>
          </a:p>
        </p:txBody>
      </p:sp>
    </p:spTree>
    <p:extLst>
      <p:ext uri="{BB962C8B-B14F-4D97-AF65-F5344CB8AC3E}">
        <p14:creationId xmlns:p14="http://schemas.microsoft.com/office/powerpoint/2010/main" val="27358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14"/>
          <p:cNvSpPr>
            <a:spLocks noChangeArrowheads="1"/>
          </p:cNvSpPr>
          <p:nvPr/>
        </p:nvSpPr>
        <p:spPr bwMode="auto">
          <a:xfrm>
            <a:off x="5821638" y="4165676"/>
            <a:ext cx="3094337" cy="1002725"/>
          </a:xfrm>
          <a:prstGeom prst="rect">
            <a:avLst/>
          </a:prstGeom>
          <a:solidFill>
            <a:srgbClr val="57D4D2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MDC (Low mass )</a:t>
            </a:r>
          </a:p>
          <a:p>
            <a:pPr marL="198000" indent="-1980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=130 mm</a:t>
            </a:r>
          </a:p>
          <a:p>
            <a:pPr marL="198000" indent="-1980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dx&lt;7%,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/p =0.5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at 1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000000"/>
              </a:solidFill>
              <a:latin typeface="Times CY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1818FF"/>
              </a:solidFill>
              <a:latin typeface="Times CY"/>
              <a:cs typeface="Times CY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Pre-Conceptual </a:t>
            </a:r>
            <a:r>
              <a:rPr lang="en-US" altLang="zh-CN" dirty="0" smtClean="0"/>
              <a:t>Design - </a:t>
            </a:r>
            <a:r>
              <a:rPr lang="en-US" altLang="zh-CN" dirty="0" smtClean="0">
                <a:latin typeface="Times New Roman" panose="02020603050405020304" pitchFamily="18" charset="0"/>
              </a:rPr>
              <a:t>Detector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7" name="Group 1"/>
          <p:cNvGrpSpPr/>
          <p:nvPr/>
        </p:nvGrpSpPr>
        <p:grpSpPr>
          <a:xfrm>
            <a:off x="30665" y="801355"/>
            <a:ext cx="6046041" cy="5740122"/>
            <a:chOff x="521550" y="503675"/>
            <a:chExt cx="7020780" cy="5850651"/>
          </a:xfrm>
        </p:grpSpPr>
        <p:pic>
          <p:nvPicPr>
            <p:cNvPr id="8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82" y="2573905"/>
              <a:ext cx="3600398" cy="1950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任意多边形 8"/>
            <p:cNvSpPr/>
            <p:nvPr/>
          </p:nvSpPr>
          <p:spPr>
            <a:xfrm>
              <a:off x="1692275" y="3564015"/>
              <a:ext cx="2519685" cy="1675847"/>
            </a:xfrm>
            <a:custGeom>
              <a:avLst/>
              <a:gdLst>
                <a:gd name="connsiteX0" fmla="*/ 11723 w 2895600"/>
                <a:gd name="connsiteY0" fmla="*/ 0 h 1758461"/>
                <a:gd name="connsiteX1" fmla="*/ 2895600 w 2895600"/>
                <a:gd name="connsiteY1" fmla="*/ 0 h 1758461"/>
                <a:gd name="connsiteX2" fmla="*/ 2614246 w 2895600"/>
                <a:gd name="connsiteY2" fmla="*/ 1277815 h 1758461"/>
                <a:gd name="connsiteX3" fmla="*/ 1066800 w 2895600"/>
                <a:gd name="connsiteY3" fmla="*/ 1758461 h 1758461"/>
                <a:gd name="connsiteX4" fmla="*/ 0 w 2895600"/>
                <a:gd name="connsiteY4" fmla="*/ 1758461 h 1758461"/>
                <a:gd name="connsiteX5" fmla="*/ 11723 w 2895600"/>
                <a:gd name="connsiteY5" fmla="*/ 0 h 175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5600" h="1758461">
                  <a:moveTo>
                    <a:pt x="11723" y="0"/>
                  </a:moveTo>
                  <a:lnTo>
                    <a:pt x="2895600" y="0"/>
                  </a:lnTo>
                  <a:lnTo>
                    <a:pt x="2614246" y="1277815"/>
                  </a:lnTo>
                  <a:lnTo>
                    <a:pt x="1066800" y="1758461"/>
                  </a:lnTo>
                  <a:lnTo>
                    <a:pt x="0" y="1758461"/>
                  </a:lnTo>
                  <a:cubicBezTo>
                    <a:pt x="3908" y="1168400"/>
                    <a:pt x="7815" y="578338"/>
                    <a:pt x="11723" y="0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692275" y="5499230"/>
              <a:ext cx="26943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691680" y="5454225"/>
              <a:ext cx="49505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691680" y="5364215"/>
              <a:ext cx="630070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1691680" y="1718810"/>
              <a:ext cx="4185465" cy="765085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1691680" y="3459861"/>
              <a:ext cx="5850650" cy="2129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>
              <a:spLocks/>
            </p:cNvSpPr>
            <p:nvPr/>
          </p:nvSpPr>
          <p:spPr>
            <a:xfrm>
              <a:off x="1691680" y="68369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6" name="矩形 15"/>
            <p:cNvSpPr>
              <a:spLocks/>
            </p:cNvSpPr>
            <p:nvPr/>
          </p:nvSpPr>
          <p:spPr>
            <a:xfrm>
              <a:off x="1691680" y="77370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7" name="矩形 16"/>
            <p:cNvSpPr>
              <a:spLocks/>
            </p:cNvSpPr>
            <p:nvPr/>
          </p:nvSpPr>
          <p:spPr>
            <a:xfrm>
              <a:off x="1691680" y="86371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8" name="矩形 17"/>
            <p:cNvSpPr>
              <a:spLocks/>
            </p:cNvSpPr>
            <p:nvPr/>
          </p:nvSpPr>
          <p:spPr>
            <a:xfrm>
              <a:off x="1691680" y="964976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9" name="矩形 18"/>
            <p:cNvSpPr>
              <a:spLocks/>
            </p:cNvSpPr>
            <p:nvPr/>
          </p:nvSpPr>
          <p:spPr>
            <a:xfrm>
              <a:off x="1691680" y="1066237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矩形 19"/>
            <p:cNvSpPr>
              <a:spLocks/>
            </p:cNvSpPr>
            <p:nvPr/>
          </p:nvSpPr>
          <p:spPr>
            <a:xfrm>
              <a:off x="1691680" y="1167498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1" name="矩形 20"/>
            <p:cNvSpPr>
              <a:spLocks/>
            </p:cNvSpPr>
            <p:nvPr/>
          </p:nvSpPr>
          <p:spPr>
            <a:xfrm>
              <a:off x="1691680" y="1268759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矩形 21"/>
            <p:cNvSpPr>
              <a:spLocks/>
            </p:cNvSpPr>
            <p:nvPr/>
          </p:nvSpPr>
          <p:spPr>
            <a:xfrm>
              <a:off x="1692275" y="1370020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3" name="矩形 22"/>
            <p:cNvSpPr>
              <a:spLocks/>
            </p:cNvSpPr>
            <p:nvPr/>
          </p:nvSpPr>
          <p:spPr>
            <a:xfrm>
              <a:off x="1691680" y="1471281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矩形 23"/>
            <p:cNvSpPr>
              <a:spLocks/>
            </p:cNvSpPr>
            <p:nvPr/>
          </p:nvSpPr>
          <p:spPr>
            <a:xfrm>
              <a:off x="1692275" y="1572542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矩形 24"/>
            <p:cNvSpPr>
              <a:spLocks/>
            </p:cNvSpPr>
            <p:nvPr/>
          </p:nvSpPr>
          <p:spPr>
            <a:xfrm rot="5400000">
              <a:off x="528698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矩形 25"/>
            <p:cNvSpPr>
              <a:spLocks/>
            </p:cNvSpPr>
            <p:nvPr/>
          </p:nvSpPr>
          <p:spPr>
            <a:xfrm rot="5400000">
              <a:off x="519697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7" name="矩形 26"/>
            <p:cNvSpPr>
              <a:spLocks/>
            </p:cNvSpPr>
            <p:nvPr/>
          </p:nvSpPr>
          <p:spPr>
            <a:xfrm rot="5400000">
              <a:off x="510696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8" name="矩形 27"/>
            <p:cNvSpPr>
              <a:spLocks/>
            </p:cNvSpPr>
            <p:nvPr/>
          </p:nvSpPr>
          <p:spPr>
            <a:xfrm rot="5400000">
              <a:off x="5005702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矩形 28"/>
            <p:cNvSpPr>
              <a:spLocks/>
            </p:cNvSpPr>
            <p:nvPr/>
          </p:nvSpPr>
          <p:spPr>
            <a:xfrm rot="5400000">
              <a:off x="4904441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0" name="矩形 29"/>
            <p:cNvSpPr>
              <a:spLocks/>
            </p:cNvSpPr>
            <p:nvPr/>
          </p:nvSpPr>
          <p:spPr>
            <a:xfrm rot="5400000">
              <a:off x="4803180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矩形 30"/>
            <p:cNvSpPr>
              <a:spLocks/>
            </p:cNvSpPr>
            <p:nvPr/>
          </p:nvSpPr>
          <p:spPr>
            <a:xfrm rot="5400000">
              <a:off x="4701919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矩形 31"/>
            <p:cNvSpPr>
              <a:spLocks/>
            </p:cNvSpPr>
            <p:nvPr/>
          </p:nvSpPr>
          <p:spPr>
            <a:xfrm rot="5400000">
              <a:off x="4600658" y="2275982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3" name="矩形 32"/>
            <p:cNvSpPr>
              <a:spLocks/>
            </p:cNvSpPr>
            <p:nvPr/>
          </p:nvSpPr>
          <p:spPr>
            <a:xfrm rot="5400000">
              <a:off x="4499397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4" name="矩形 33"/>
            <p:cNvSpPr>
              <a:spLocks/>
            </p:cNvSpPr>
            <p:nvPr/>
          </p:nvSpPr>
          <p:spPr>
            <a:xfrm rot="5400000">
              <a:off x="4398136" y="2275982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5" name="矩形 34"/>
            <p:cNvSpPr>
              <a:spLocks/>
            </p:cNvSpPr>
            <p:nvPr/>
          </p:nvSpPr>
          <p:spPr>
            <a:xfrm>
              <a:off x="1692634" y="3215698"/>
              <a:ext cx="2519326" cy="6369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6" name="矩形 35"/>
            <p:cNvSpPr>
              <a:spLocks/>
            </p:cNvSpPr>
            <p:nvPr/>
          </p:nvSpPr>
          <p:spPr>
            <a:xfrm>
              <a:off x="1692276" y="3215698"/>
              <a:ext cx="2519326" cy="30785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7" name="矩形 36"/>
            <p:cNvSpPr>
              <a:spLocks/>
            </p:cNvSpPr>
            <p:nvPr/>
          </p:nvSpPr>
          <p:spPr>
            <a:xfrm flipV="1">
              <a:off x="1692276" y="3430807"/>
              <a:ext cx="2519326" cy="2875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8" name="矩形 37"/>
            <p:cNvSpPr>
              <a:spLocks/>
            </p:cNvSpPr>
            <p:nvPr/>
          </p:nvSpPr>
          <p:spPr>
            <a:xfrm>
              <a:off x="1692276" y="3459861"/>
              <a:ext cx="2519326" cy="6369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9" name="矩形 38"/>
            <p:cNvSpPr>
              <a:spLocks/>
            </p:cNvSpPr>
            <p:nvPr/>
          </p:nvSpPr>
          <p:spPr>
            <a:xfrm rot="5400000">
              <a:off x="3890356" y="3872482"/>
              <a:ext cx="1383233" cy="70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0" name="矩形 39"/>
            <p:cNvSpPr>
              <a:spLocks/>
            </p:cNvSpPr>
            <p:nvPr/>
          </p:nvSpPr>
          <p:spPr>
            <a:xfrm rot="5400000">
              <a:off x="3756066" y="3737996"/>
              <a:ext cx="1383233" cy="33864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1" name="矩形 40"/>
            <p:cNvSpPr>
              <a:spLocks/>
            </p:cNvSpPr>
            <p:nvPr/>
          </p:nvSpPr>
          <p:spPr>
            <a:xfrm rot="5400000" flipV="1">
              <a:off x="3672952" y="3891501"/>
              <a:ext cx="1383233" cy="3163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2" name="矩形 41"/>
            <p:cNvSpPr>
              <a:spLocks/>
            </p:cNvSpPr>
            <p:nvPr/>
          </p:nvSpPr>
          <p:spPr>
            <a:xfrm rot="5400000">
              <a:off x="3621776" y="3872286"/>
              <a:ext cx="1383233" cy="70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43" name="TextBox 84"/>
            <p:cNvSpPr txBox="1"/>
            <p:nvPr/>
          </p:nvSpPr>
          <p:spPr>
            <a:xfrm>
              <a:off x="2456765" y="4154789"/>
              <a:ext cx="810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/>
                <a:t>MDC</a:t>
              </a:r>
              <a:endParaRPr lang="zh-CN" altLang="en-US" b="1" dirty="0"/>
            </a:p>
          </p:txBody>
        </p:sp>
        <p:sp>
          <p:nvSpPr>
            <p:cNvPr id="44" name="线形标注 2(无边框) 43"/>
            <p:cNvSpPr/>
            <p:nvPr/>
          </p:nvSpPr>
          <p:spPr>
            <a:xfrm>
              <a:off x="2906815" y="5004175"/>
              <a:ext cx="1132382" cy="360040"/>
            </a:xfrm>
            <a:prstGeom prst="callout2">
              <a:avLst>
                <a:gd name="adj1" fmla="val 83871"/>
                <a:gd name="adj2" fmla="val 91825"/>
                <a:gd name="adj3" fmla="val 83871"/>
                <a:gd name="adj4" fmla="val 7371"/>
                <a:gd name="adj5" fmla="val 119012"/>
                <a:gd name="adj6" fmla="val -57685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>
                  <a:solidFill>
                    <a:schemeClr val="tx1"/>
                  </a:solidFill>
                </a:rPr>
                <a:t>PXD/SSD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87"/>
            <p:cNvSpPr txBox="1"/>
            <p:nvPr/>
          </p:nvSpPr>
          <p:spPr>
            <a:xfrm>
              <a:off x="2231740" y="3171237"/>
              <a:ext cx="162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/>
                <a:t>PID-barrel</a:t>
              </a:r>
              <a:endParaRPr lang="zh-CN" altLang="en-US" b="1" dirty="0"/>
            </a:p>
          </p:txBody>
        </p:sp>
        <p:sp>
          <p:nvSpPr>
            <p:cNvPr id="46" name="TextBox 88"/>
            <p:cNvSpPr txBox="1"/>
            <p:nvPr/>
          </p:nvSpPr>
          <p:spPr>
            <a:xfrm rot="5400000">
              <a:off x="3826993" y="3731889"/>
              <a:ext cx="13651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/>
                <a:t>PID-endcap</a:t>
              </a:r>
              <a:endParaRPr lang="zh-CN" altLang="en-US" b="1" dirty="0"/>
            </a:p>
          </p:txBody>
        </p:sp>
        <p:sp>
          <p:nvSpPr>
            <p:cNvPr id="47" name="TextBox 90"/>
            <p:cNvSpPr txBox="1"/>
            <p:nvPr/>
          </p:nvSpPr>
          <p:spPr>
            <a:xfrm>
              <a:off x="4436985" y="2528900"/>
              <a:ext cx="7200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/>
                <a:t>EMC</a:t>
              </a:r>
              <a:endParaRPr lang="zh-CN" altLang="en-US" b="1" dirty="0"/>
            </a:p>
          </p:txBody>
        </p:sp>
        <p:sp>
          <p:nvSpPr>
            <p:cNvPr id="48" name="TextBox 91"/>
            <p:cNvSpPr txBox="1"/>
            <p:nvPr/>
          </p:nvSpPr>
          <p:spPr>
            <a:xfrm>
              <a:off x="2321750" y="1742783"/>
              <a:ext cx="303717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/>
                <a:t>Superconducting magnet</a:t>
              </a:r>
            </a:p>
            <a:p>
              <a:pPr algn="ctr"/>
              <a:r>
                <a:rPr lang="en-US" altLang="zh-CN" b="1" dirty="0" smtClean="0"/>
                <a:t>(0.7-1 T) </a:t>
              </a:r>
              <a:endParaRPr lang="zh-CN" altLang="en-US" b="1" dirty="0"/>
            </a:p>
          </p:txBody>
        </p:sp>
        <p:sp>
          <p:nvSpPr>
            <p:cNvPr id="49" name="TextBox 92"/>
            <p:cNvSpPr txBox="1"/>
            <p:nvPr/>
          </p:nvSpPr>
          <p:spPr>
            <a:xfrm>
              <a:off x="3041830" y="1000688"/>
              <a:ext cx="17551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/>
                <a:t>York/Muon</a:t>
              </a:r>
              <a:endParaRPr lang="zh-CN" altLang="en-US" b="1" dirty="0"/>
            </a:p>
          </p:txBody>
        </p:sp>
        <p:sp>
          <p:nvSpPr>
            <p:cNvPr id="50" name="TextBox 93"/>
            <p:cNvSpPr txBox="1"/>
            <p:nvPr/>
          </p:nvSpPr>
          <p:spPr>
            <a:xfrm rot="5400000">
              <a:off x="5600806" y="2096706"/>
              <a:ext cx="17551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/>
                <a:t>York/Muon</a:t>
              </a:r>
              <a:endParaRPr lang="zh-CN" altLang="en-US" b="1" dirty="0"/>
            </a:p>
          </p:txBody>
        </p:sp>
        <p:cxnSp>
          <p:nvCxnSpPr>
            <p:cNvPr id="51" name="直接连接符 50"/>
            <p:cNvCxnSpPr/>
            <p:nvPr/>
          </p:nvCxnSpPr>
          <p:spPr>
            <a:xfrm flipV="1">
              <a:off x="971600" y="5589240"/>
              <a:ext cx="6570730" cy="348"/>
            </a:xfrm>
            <a:prstGeom prst="line">
              <a:avLst/>
            </a:prstGeom>
            <a:ln w="12700">
              <a:solidFill>
                <a:srgbClr val="00206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线形标注 2(无边框) 51"/>
            <p:cNvSpPr/>
            <p:nvPr/>
          </p:nvSpPr>
          <p:spPr>
            <a:xfrm>
              <a:off x="2186735" y="5589588"/>
              <a:ext cx="540060" cy="360040"/>
            </a:xfrm>
            <a:prstGeom prst="callout2">
              <a:avLst>
                <a:gd name="adj1" fmla="val 83871"/>
                <a:gd name="adj2" fmla="val 91825"/>
                <a:gd name="adj3" fmla="val 83871"/>
                <a:gd name="adj4" fmla="val 7371"/>
                <a:gd name="adj5" fmla="val 1794"/>
                <a:gd name="adj6" fmla="val -96758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 smtClean="0">
                  <a:solidFill>
                    <a:schemeClr val="tx1"/>
                  </a:solidFill>
                </a:rPr>
                <a:t>IP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3" name="直接箭头连接符 52"/>
            <p:cNvCxnSpPr/>
            <p:nvPr/>
          </p:nvCxnSpPr>
          <p:spPr>
            <a:xfrm>
              <a:off x="1241630" y="545422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>
              <a:off x="1241630" y="536421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/>
          </p:nvCxnSpPr>
          <p:spPr>
            <a:xfrm>
              <a:off x="1241630" y="5229200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>
              <a:off x="1241630" y="356401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>
              <a:off x="1241630" y="320397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>
              <a:off x="1241630" y="248389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箭头连接符 58"/>
            <p:cNvCxnSpPr/>
            <p:nvPr/>
          </p:nvCxnSpPr>
          <p:spPr>
            <a:xfrm>
              <a:off x="1241630" y="1718810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>
              <a:off x="1241630" y="68369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109"/>
            <p:cNvSpPr txBox="1"/>
            <p:nvPr/>
          </p:nvSpPr>
          <p:spPr>
            <a:xfrm>
              <a:off x="521550" y="5326468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3~6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TextBox 110"/>
            <p:cNvSpPr txBox="1"/>
            <p:nvPr/>
          </p:nvSpPr>
          <p:spPr>
            <a:xfrm>
              <a:off x="521550" y="518419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TextBox 111"/>
            <p:cNvSpPr txBox="1"/>
            <p:nvPr/>
          </p:nvSpPr>
          <p:spPr>
            <a:xfrm>
              <a:off x="521550" y="5049180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TextBox 112"/>
            <p:cNvSpPr txBox="1"/>
            <p:nvPr/>
          </p:nvSpPr>
          <p:spPr>
            <a:xfrm>
              <a:off x="521550" y="3429000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TextBox 113"/>
            <p:cNvSpPr txBox="1"/>
            <p:nvPr/>
          </p:nvSpPr>
          <p:spPr>
            <a:xfrm>
              <a:off x="521550" y="302395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TextBox 114"/>
            <p:cNvSpPr txBox="1"/>
            <p:nvPr/>
          </p:nvSpPr>
          <p:spPr>
            <a:xfrm>
              <a:off x="521550" y="2356138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135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115"/>
            <p:cNvSpPr txBox="1"/>
            <p:nvPr/>
          </p:nvSpPr>
          <p:spPr>
            <a:xfrm>
              <a:off x="521550" y="158379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185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116"/>
            <p:cNvSpPr txBox="1"/>
            <p:nvPr/>
          </p:nvSpPr>
          <p:spPr>
            <a:xfrm>
              <a:off x="521550" y="503675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245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9" name="直接箭头连接符 68"/>
            <p:cNvCxnSpPr/>
            <p:nvPr/>
          </p:nvCxnSpPr>
          <p:spPr>
            <a:xfrm flipV="1">
              <a:off x="4278360" y="4616703"/>
              <a:ext cx="0" cy="104497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 flipV="1">
              <a:off x="4617005" y="4644136"/>
              <a:ext cx="0" cy="101754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 flipV="1">
              <a:off x="5292080" y="4419111"/>
              <a:ext cx="0" cy="124256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 flipV="1">
              <a:off x="6012160" y="4059071"/>
              <a:ext cx="0" cy="160260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 flipV="1">
              <a:off x="6980063" y="4050908"/>
              <a:ext cx="0" cy="160260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32"/>
            <p:cNvSpPr txBox="1"/>
            <p:nvPr/>
          </p:nvSpPr>
          <p:spPr>
            <a:xfrm rot="5400000">
              <a:off x="3923056" y="5840396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120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TextBox 133"/>
            <p:cNvSpPr txBox="1"/>
            <p:nvPr/>
          </p:nvSpPr>
          <p:spPr>
            <a:xfrm rot="5400000">
              <a:off x="4283096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140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6" name="TextBox 134"/>
            <p:cNvSpPr txBox="1"/>
            <p:nvPr/>
          </p:nvSpPr>
          <p:spPr>
            <a:xfrm rot="5400000">
              <a:off x="4958171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190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TextBox 135"/>
            <p:cNvSpPr txBox="1"/>
            <p:nvPr/>
          </p:nvSpPr>
          <p:spPr>
            <a:xfrm rot="5400000">
              <a:off x="5678251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240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8" name="TextBox 136"/>
            <p:cNvSpPr txBox="1"/>
            <p:nvPr/>
          </p:nvSpPr>
          <p:spPr>
            <a:xfrm rot="5400000">
              <a:off x="6616099" y="5840397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300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TextBox 139"/>
            <p:cNvSpPr txBox="1"/>
            <p:nvPr/>
          </p:nvSpPr>
          <p:spPr>
            <a:xfrm>
              <a:off x="6826025" y="3576319"/>
              <a:ext cx="619116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/>
                </a:rPr>
                <a:t>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80" name="Rectangle 14"/>
          <p:cNvSpPr>
            <a:spLocks noChangeArrowheads="1"/>
          </p:cNvSpPr>
          <p:nvPr/>
        </p:nvSpPr>
        <p:spPr bwMode="auto">
          <a:xfrm>
            <a:off x="5826945" y="5184254"/>
            <a:ext cx="3094337" cy="928564"/>
          </a:xfrm>
          <a:prstGeom prst="rect">
            <a:avLst/>
          </a:prstGeom>
          <a:solidFill>
            <a:srgbClr val="FF23DA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CY"/>
              </a:rPr>
              <a:t>PXD </a:t>
            </a:r>
            <a:endParaRPr lang="en-US" altLang="zh-CN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CY"/>
            </a:endParaRPr>
          </a:p>
          <a:p>
            <a:pPr marL="198000" indent="-1980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Times New Roman" panose="02020603050405020304" pitchFamily="18" charset="0"/>
                <a:cs typeface="Times CY"/>
              </a:rPr>
              <a:t>M</a:t>
            </a:r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CY"/>
              </a:rPr>
              <a:t>aterial budget ~0.15%X</a:t>
            </a:r>
            <a:r>
              <a:rPr lang="en-US" altLang="zh-CN" sz="1600" baseline="-25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CY"/>
              </a:rPr>
              <a:t>0</a:t>
            </a:r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CY"/>
              </a:rPr>
              <a:t>/layer </a:t>
            </a:r>
          </a:p>
          <a:p>
            <a:pPr marL="198000" indent="-1980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Symbol" charset="2"/>
                <a:sym typeface="Symbol"/>
              </a:rPr>
              <a:t></a:t>
            </a:r>
            <a:r>
              <a:rPr lang="en-US" altLang="zh-CN" sz="1600" baseline="-250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CY"/>
              </a:rPr>
              <a:t>xy</a:t>
            </a:r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CY"/>
              </a:rPr>
              <a:t>=50 </a:t>
            </a:r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Symbol" charset="2"/>
              </a:rPr>
              <a:t>m</a:t>
            </a:r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CY"/>
              </a:rPr>
              <a:t>m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CY"/>
            </a:endParaRPr>
          </a:p>
        </p:txBody>
      </p:sp>
      <p:sp>
        <p:nvSpPr>
          <p:cNvPr id="83" name="Rectangle 14"/>
          <p:cNvSpPr>
            <a:spLocks noChangeArrowheads="1"/>
          </p:cNvSpPr>
          <p:nvPr/>
        </p:nvSpPr>
        <p:spPr bwMode="auto">
          <a:xfrm>
            <a:off x="5809360" y="3221263"/>
            <a:ext cx="3094337" cy="921079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PID</a:t>
            </a:r>
          </a:p>
          <a:p>
            <a:pPr marL="198000" indent="-1980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/K (and K/p) 3-4 separation up to 2GeV/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1818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5"/>
          <p:cNvSpPr>
            <a:spLocks noChangeArrowheads="1"/>
          </p:cNvSpPr>
          <p:nvPr/>
        </p:nvSpPr>
        <p:spPr bwMode="auto">
          <a:xfrm>
            <a:off x="5820312" y="1755362"/>
            <a:ext cx="3094337" cy="1444072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GB" altLang="zh-CN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EMC </a:t>
            </a:r>
            <a:endParaRPr lang="en-GB" altLang="zh-CN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198000" indent="-198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Energy range: 0.02-2.5 </a:t>
            </a:r>
            <a:r>
              <a:rPr lang="en-GB" altLang="zh-CN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GeV</a:t>
            </a:r>
            <a:endParaRPr lang="en-GB" altLang="zh-CN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198000" indent="-1980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At 1 </a:t>
            </a:r>
            <a:r>
              <a:rPr lang="en-GB" altLang="zh-CN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GeV</a:t>
            </a:r>
            <a:r>
              <a:rPr lang="en-GB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       </a:t>
            </a: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(%)</a:t>
            </a:r>
            <a:r>
              <a:rPr lang="en-US" altLang="zh-CN" sz="16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GB" altLang="zh-CN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000" indent="-198000">
              <a:lnSpc>
                <a:spcPct val="8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Barrel(Cs(I):     </a:t>
            </a:r>
            <a:r>
              <a:rPr lang="en-GB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      </a:t>
            </a:r>
          </a:p>
          <a:p>
            <a:pPr marL="450000" indent="-198000">
              <a:lnSpc>
                <a:spcPct val="8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GB" altLang="zh-CN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Endcap</a:t>
            </a:r>
            <a:r>
              <a:rPr lang="en-GB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(Cs):     </a:t>
            </a:r>
            <a:r>
              <a:rPr lang="en-GB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zh-CN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dirty="0">
              <a:solidFill>
                <a:schemeClr val="bg1"/>
              </a:solidFill>
              <a:latin typeface="Calibri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US" altLang="zh-CN" dirty="0" smtClean="0">
              <a:solidFill>
                <a:schemeClr val="bg1"/>
              </a:solidFill>
              <a:latin typeface="Calibri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US" altLang="zh-CN" dirty="0">
              <a:solidFill>
                <a:schemeClr val="bg1"/>
              </a:solidFill>
              <a:latin typeface="Calibri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US" altLang="zh-CN" dirty="0" smtClean="0">
              <a:solidFill>
                <a:schemeClr val="bg1"/>
              </a:solidFill>
              <a:latin typeface="Calibri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US" altLang="zh-CN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5" name="Rectangle 14"/>
          <p:cNvSpPr>
            <a:spLocks noChangeArrowheads="1"/>
          </p:cNvSpPr>
          <p:nvPr/>
        </p:nvSpPr>
        <p:spPr bwMode="auto">
          <a:xfrm>
            <a:off x="5796965" y="948771"/>
            <a:ext cx="3094336" cy="786894"/>
          </a:xfrm>
          <a:prstGeom prst="rect">
            <a:avLst/>
          </a:prstGeom>
          <a:solidFill>
            <a:srgbClr val="1EFF12"/>
          </a:solidFill>
          <a:ln>
            <a:noFill/>
          </a:ln>
          <a:extLst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MUD</a:t>
            </a:r>
          </a:p>
          <a:p>
            <a:pPr marL="198000" indent="-1980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/ suppression power &gt;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10/30</a:t>
            </a:r>
            <a:endParaRPr lang="en-US" altLang="zh-CN" sz="16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1" y="1990725"/>
            <a:ext cx="73723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7832361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Activities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457200" y="1116995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hlinkClick r:id="rId3"/>
              </a:rPr>
              <a:t>http://wcm.ustc.edu.cn/pub/CICPI2011/futureplans/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56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306"/>
            <a:ext cx="7717242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9" y="961306"/>
            <a:ext cx="8121321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83" y="961306"/>
            <a:ext cx="7768017" cy="539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932" y="961306"/>
            <a:ext cx="6671145" cy="589669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7832361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Workshop for HIEPA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90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XiangShan</a:t>
            </a:r>
            <a:r>
              <a:rPr lang="en-US" altLang="zh-CN" dirty="0" smtClean="0"/>
              <a:t>-Science Conference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6" y="938291"/>
            <a:ext cx="8979108" cy="2343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" y="3281441"/>
            <a:ext cx="3041753" cy="22527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281441"/>
            <a:ext cx="3068335" cy="22527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35" y="3295026"/>
            <a:ext cx="2869019" cy="22391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" y="5591333"/>
            <a:ext cx="8889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XiangShang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-Science Conference, June 3-4, 2015, 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40 scientists and official joint,</a:t>
            </a:r>
          </a:p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Very important conference for Large Scale/Key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roject in China 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BESIII Data Taking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19538" y="5884141"/>
            <a:ext cx="8280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to take data around 4.17 </a:t>
            </a:r>
            <a:r>
              <a:rPr lang="en-US" altLang="zh-CN" sz="2000" dirty="0" err="1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altLang="zh-CN" sz="20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above </a:t>
            </a:r>
            <a:r>
              <a:rPr lang="en-US" altLang="zh-CN" sz="2000" dirty="0" err="1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DsDs</a:t>
            </a:r>
            <a:r>
              <a:rPr lang="en-US" altLang="zh-CN" sz="2000" dirty="0" smtClean="0">
                <a:solidFill>
                  <a:srgbClr val="392B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threshold in 2015-2016</a:t>
            </a:r>
            <a:endParaRPr lang="zh-CN" altLang="en-US" sz="2000" dirty="0">
              <a:solidFill>
                <a:srgbClr val="392B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2"/>
          <p:cNvGrpSpPr/>
          <p:nvPr/>
        </p:nvGrpSpPr>
        <p:grpSpPr>
          <a:xfrm>
            <a:off x="141666" y="1047413"/>
            <a:ext cx="8825683" cy="4120756"/>
            <a:chOff x="46798" y="1124744"/>
            <a:chExt cx="9133714" cy="4120756"/>
          </a:xfrm>
        </p:grpSpPr>
        <p:pic>
          <p:nvPicPr>
            <p:cNvPr id="32" name="Picture 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98" y="1625495"/>
              <a:ext cx="9133714" cy="3620005"/>
            </a:xfrm>
            <a:prstGeom prst="rect">
              <a:avLst/>
            </a:prstGeom>
            <a:noFill/>
          </p:spPr>
        </p:pic>
        <p:sp>
          <p:nvSpPr>
            <p:cNvPr id="33" name="Rounded Rectangular Callout 28"/>
            <p:cNvSpPr/>
            <p:nvPr/>
          </p:nvSpPr>
          <p:spPr>
            <a:xfrm>
              <a:off x="6923949" y="1133759"/>
              <a:ext cx="923967" cy="465790"/>
            </a:xfrm>
            <a:prstGeom prst="wedgeRoundRectCallout">
              <a:avLst>
                <a:gd name="adj1" fmla="val -51865"/>
                <a:gd name="adj2" fmla="val 90976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4040</a:t>
              </a:r>
            </a:p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fb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ular Callout 29"/>
            <p:cNvSpPr/>
            <p:nvPr/>
          </p:nvSpPr>
          <p:spPr>
            <a:xfrm>
              <a:off x="6031282" y="3787955"/>
              <a:ext cx="1239331" cy="449280"/>
            </a:xfrm>
            <a:prstGeom prst="wedgeRoundRectCallout">
              <a:avLst>
                <a:gd name="adj1" fmla="val 53004"/>
                <a:gd name="adj2" fmla="val -111718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4230</a:t>
              </a:r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4260</a:t>
              </a:r>
              <a:endPara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1.9 fb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ular Callout 30"/>
            <p:cNvSpPr/>
            <p:nvPr/>
          </p:nvSpPr>
          <p:spPr>
            <a:xfrm>
              <a:off x="7352510" y="3787955"/>
              <a:ext cx="906386" cy="449280"/>
            </a:xfrm>
            <a:prstGeom prst="wedgeRoundRectCallout">
              <a:avLst>
                <a:gd name="adj1" fmla="val -32590"/>
                <a:gd name="adj2" fmla="val -146471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4360</a:t>
              </a:r>
            </a:p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0.5 </a:t>
              </a:r>
              <a:r>
                <a:rPr lang="en-US" altLang="zh-CN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fb</a:t>
              </a:r>
              <a:r>
                <a:rPr lang="en-US" altLang="zh-CN" sz="1400" b="1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ounded Rectangular Callout 31"/>
            <p:cNvSpPr/>
            <p:nvPr/>
          </p:nvSpPr>
          <p:spPr>
            <a:xfrm>
              <a:off x="7947596" y="1124744"/>
              <a:ext cx="816946" cy="465790"/>
            </a:xfrm>
            <a:prstGeom prst="wedgeRoundRectCallout">
              <a:avLst>
                <a:gd name="adj1" fmla="val -88060"/>
                <a:gd name="adj2" fmla="val 92864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4420</a:t>
              </a:r>
            </a:p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altLang="zh-CN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fb</a:t>
              </a:r>
              <a:r>
                <a:rPr lang="en-US" altLang="zh-CN" sz="1400" b="1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ular Callout 26"/>
            <p:cNvSpPr/>
            <p:nvPr/>
          </p:nvSpPr>
          <p:spPr>
            <a:xfrm>
              <a:off x="8062701" y="1861334"/>
              <a:ext cx="779711" cy="461082"/>
            </a:xfrm>
            <a:prstGeom prst="wedgeRoundRectCallout">
              <a:avLst>
                <a:gd name="adj1" fmla="val -41544"/>
                <a:gd name="adj2" fmla="val 115705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4600</a:t>
              </a:r>
            </a:p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0.5 </a:t>
              </a:r>
              <a:r>
                <a:rPr lang="en-US" altLang="zh-CN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fb</a:t>
              </a:r>
              <a:r>
                <a:rPr lang="en-US" altLang="zh-CN" sz="1400" b="1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ounded Rectangular Callout 28"/>
            <p:cNvSpPr/>
            <p:nvPr/>
          </p:nvSpPr>
          <p:spPr>
            <a:xfrm>
              <a:off x="4149966" y="1132871"/>
              <a:ext cx="923967" cy="465790"/>
            </a:xfrm>
            <a:prstGeom prst="wedgeRoundRectCallout">
              <a:avLst>
                <a:gd name="adj1" fmla="val 24517"/>
                <a:gd name="adj2" fmla="val 84388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J/</a:t>
              </a:r>
              <a:r>
                <a:rPr lang="en-US" altLang="zh-CN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 </a:t>
              </a:r>
              <a:r>
                <a:rPr lang="en-US" altLang="zh-CN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1.3x10</a:t>
              </a:r>
              <a:r>
                <a:rPr lang="en-US" altLang="zh-CN" sz="1600" b="1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ounded Rectangular Callout 28"/>
            <p:cNvSpPr/>
            <p:nvPr/>
          </p:nvSpPr>
          <p:spPr>
            <a:xfrm>
              <a:off x="5734447" y="1132871"/>
              <a:ext cx="993197" cy="465790"/>
            </a:xfrm>
            <a:prstGeom prst="wedgeRoundRectCallout">
              <a:avLst>
                <a:gd name="adj1" fmla="val -16663"/>
                <a:gd name="adj2" fmla="val 87024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’</a:t>
              </a:r>
            </a:p>
            <a:p>
              <a:pPr algn="ctr"/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5x10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ounded Rectangular Callout 28"/>
            <p:cNvSpPr/>
            <p:nvPr/>
          </p:nvSpPr>
          <p:spPr>
            <a:xfrm>
              <a:off x="5073933" y="2275787"/>
              <a:ext cx="923967" cy="465790"/>
            </a:xfrm>
            <a:prstGeom prst="wedgeRoundRectCallout">
              <a:avLst>
                <a:gd name="adj1" fmla="val 76324"/>
                <a:gd name="adj2" fmla="val 67261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(3770)</a:t>
              </a:r>
              <a:r>
                <a:rPr lang="en-US" altLang="zh-CN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2.9 </a:t>
              </a:r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fb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ounded Rectangular Callout 28"/>
            <p:cNvSpPr/>
            <p:nvPr/>
          </p:nvSpPr>
          <p:spPr>
            <a:xfrm>
              <a:off x="2662253" y="2741577"/>
              <a:ext cx="923967" cy="465790"/>
            </a:xfrm>
            <a:prstGeom prst="wedgeRoundRectCallout">
              <a:avLst>
                <a:gd name="adj1" fmla="val -25297"/>
                <a:gd name="adj2" fmla="val 100199"/>
                <a:gd name="adj3" fmla="val 16667"/>
              </a:avLst>
            </a:prstGeom>
            <a:solidFill>
              <a:srgbClr val="FFFF6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2175</a:t>
              </a:r>
            </a:p>
            <a:p>
              <a:pPr algn="ctr"/>
              <a:r>
                <a:rPr lang="en-US" altLang="zh-CN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0.1 </a:t>
              </a:r>
              <a:r>
                <a:rPr lang="en-US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fb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直接箭头连接符 41"/>
            <p:cNvCxnSpPr/>
            <p:nvPr/>
          </p:nvCxnSpPr>
          <p:spPr bwMode="auto">
            <a:xfrm>
              <a:off x="2518085" y="4436027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直接箭头连接符 42"/>
            <p:cNvCxnSpPr/>
            <p:nvPr/>
          </p:nvCxnSpPr>
          <p:spPr bwMode="auto">
            <a:xfrm>
              <a:off x="8062701" y="4508035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直接箭头连接符 43"/>
            <p:cNvCxnSpPr/>
            <p:nvPr/>
          </p:nvCxnSpPr>
          <p:spPr bwMode="auto">
            <a:xfrm>
              <a:off x="6190493" y="4796067"/>
              <a:ext cx="187220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直接箭头连接符 44"/>
            <p:cNvCxnSpPr/>
            <p:nvPr/>
          </p:nvCxnSpPr>
          <p:spPr bwMode="auto">
            <a:xfrm flipH="1">
              <a:off x="2518085" y="4796067"/>
              <a:ext cx="207436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Box 28"/>
            <p:cNvSpPr txBox="1"/>
            <p:nvPr/>
          </p:nvSpPr>
          <p:spPr>
            <a:xfrm>
              <a:off x="4149966" y="4445283"/>
              <a:ext cx="232286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220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130 </a:t>
              </a:r>
              <a:r>
                <a:rPr lang="en-US" altLang="zh-CN" sz="2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points R Scan</a:t>
              </a:r>
              <a:endParaRPr lang="zh-CN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141666" y="5334287"/>
            <a:ext cx="8825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Ｗ</a:t>
            </a:r>
            <a:r>
              <a:rPr lang="en-US" altLang="zh-CN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orld</a:t>
            </a: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 largest/unique sample from </a:t>
            </a:r>
            <a:r>
              <a:rPr lang="en-US" altLang="zh-CN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 collision : </a:t>
            </a: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</a:t>
            </a: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,  (2S), (3770), Y(4260</a:t>
            </a: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) ..</a:t>
            </a:r>
            <a:endParaRPr lang="en-US" altLang="zh-CN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2789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lameng.net/uploads/allimg/140924/1-140924120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89" y="4904159"/>
            <a:ext cx="2735027" cy="13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538480" y="1047122"/>
            <a:ext cx="8148320" cy="3931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8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 </a:t>
            </a:r>
            <a:r>
              <a:rPr lang="en-US" sz="2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one of the possible options for HEP in China.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198000">
              <a:lnSpc>
                <a:spcPts val="28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 of physics program with charm quark and tau lepton, h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physics relating to key science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198000">
              <a:lnSpc>
                <a:spcPts val="28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New/Key technologies and method with challenges</a:t>
            </a:r>
          </a:p>
          <a:p>
            <a:pPr marL="342000" indent="-198000">
              <a:lnSpc>
                <a:spcPts val="28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Reasonable scale and cost. </a:t>
            </a:r>
          </a:p>
          <a:p>
            <a:pPr marL="342000" indent="-198000">
              <a:lnSpc>
                <a:spcPts val="28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 has the team and experts that has been leading this field for decades</a:t>
            </a:r>
          </a:p>
          <a:p>
            <a:pPr marL="342000" indent="-198000">
              <a:lnSpc>
                <a:spcPts val="28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Interdisciplinary mode (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SRF</a:t>
            </a:r>
            <a:r>
              <a:rPr lang="en-US" sz="20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800"/>
              </a:lnSpc>
            </a:pPr>
            <a:r>
              <a:rPr lang="en-US" altLang="zh-CN" sz="2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 </a:t>
            </a:r>
            <a:r>
              <a:rPr lang="en-US" altLang="zh-CN" sz="24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have a CDR this winter </a:t>
            </a:r>
            <a:endParaRPr lang="en-US" altLang="zh-CN" sz="240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800"/>
              </a:lnSpc>
            </a:pPr>
            <a:r>
              <a:rPr lang="en-US" sz="24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ideas, suggestions and inputs are very important for us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202" y="5358585"/>
            <a:ext cx="5741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accent2"/>
                </a:solidFill>
                <a:latin typeface="Harlow Solid Italic" panose="04030604020F02020D02" pitchFamily="82" charset="0"/>
                <a:cs typeface="Times New Roman" panose="02020603050405020304" pitchFamily="18" charset="0"/>
              </a:rPr>
              <a:t>Welcome to join the effort</a:t>
            </a:r>
            <a:endParaRPr lang="zh-CN" altLang="en-US" sz="4000" b="1" dirty="0">
              <a:solidFill>
                <a:schemeClr val="accent2"/>
              </a:solidFill>
              <a:latin typeface="Harlow Solid Italic" panose="04030604020F02020D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AutoShape 2" descr="http://img5.imgtn.bdimg.com/it/u=1833646153,162515926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06622" y="1837344"/>
            <a:ext cx="299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incomparable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superiority for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(like)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89" y="50539"/>
            <a:ext cx="7578232" cy="714850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</a:rPr>
              <a:t>Production mechanism</a:t>
            </a:r>
            <a:endParaRPr lang="zh-CN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2489" y="979910"/>
            <a:ext cx="8325556" cy="2812321"/>
          </a:xfrm>
        </p:spPr>
        <p:txBody>
          <a:bodyPr>
            <a:normAutofit fontScale="92500"/>
          </a:bodyPr>
          <a:lstStyle/>
          <a:p>
            <a:pPr marL="198000" indent="-198000"/>
            <a:r>
              <a:rPr lang="en-US" altLang="zh-CN" sz="18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/Y particles are directly produced :</a:t>
            </a:r>
            <a:r>
              <a:rPr lang="zh-CN" altLang="en-US" sz="1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zh-CN" sz="1800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0000" indent="-198000">
              <a:lnSpc>
                <a:spcPts val="1860"/>
              </a:lnSpc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Measure the production cross section precisely, </a:t>
            </a:r>
          </a:p>
          <a:p>
            <a:pPr marL="450000" indent="-198000">
              <a:lnSpc>
                <a:spcPts val="1860"/>
              </a:lnSpc>
              <a:buFont typeface="Symbol" panose="05050102010706020507" pitchFamily="18" charset="2"/>
              <a:buChar char="-"/>
            </a:pPr>
            <a:r>
              <a:rPr lang="en-US" altLang="zh-CN" sz="1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xtract the excited  or Y states resonance parameters via fitting data.</a:t>
            </a:r>
          </a:p>
          <a:p>
            <a:pPr marL="198000" indent="-198000"/>
            <a:r>
              <a:rPr lang="en-US" altLang="zh-CN" sz="18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Study states with C=+1 via radiative transition :</a:t>
            </a: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B((3S)</a:t>
            </a:r>
            <a:r>
              <a:rPr lang="en-US" altLang="zh-CN" sz="1600" b="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cJ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= (7,3,1)10</a:t>
            </a:r>
            <a:r>
              <a:rPr lang="en-US" altLang="zh-CN" sz="1600" b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for J=2, 1, 0  </a:t>
            </a:r>
            <a:r>
              <a:rPr lang="en-US" altLang="zh-CN" sz="1600" b="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[E. </a:t>
            </a:r>
            <a:r>
              <a:rPr lang="en-US" altLang="zh-CN" sz="1600" b="0" dirty="0" err="1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Eichten</a:t>
            </a:r>
            <a:r>
              <a:rPr lang="en-US" altLang="zh-CN" sz="1600" b="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et al. Rev. Mod. Phys. 80, 1161 (2008)]</a:t>
            </a: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(</a:t>
            </a:r>
            <a:r>
              <a:rPr lang="en-US" altLang="zh-CN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nS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US" altLang="zh-CN" sz="16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)XYZ [X(3872) ,Y(4140) et al.], no </a:t>
            </a:r>
            <a:r>
              <a:rPr lang="en-US" altLang="zh-CN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prediction on transition rate,  </a:t>
            </a:r>
          </a:p>
          <a:p>
            <a:pPr marL="252000" indent="0">
              <a:buNone/>
            </a:pPr>
            <a:r>
              <a:rPr lang="en-US" altLang="zh-CN" sz="1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BESIII : </a:t>
            </a:r>
            <a:r>
              <a:rPr lang="en-US" altLang="zh-CN" sz="1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Y(4260)</a:t>
            </a:r>
            <a:r>
              <a:rPr lang="en-US" altLang="zh-CN" sz="16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X(3872))6pb  </a:t>
            </a:r>
            <a:r>
              <a:rPr lang="en-US" altLang="zh-CN" sz="1600" b="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</a:t>
            </a:r>
            <a:r>
              <a:rPr lang="en-US" altLang="zh-CN" sz="1600" b="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112, 092001 (2013</a:t>
            </a:r>
            <a:r>
              <a:rPr lang="en-US" altLang="zh-CN" sz="1600" b="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1600" b="0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]</a:t>
            </a:r>
          </a:p>
          <a:p>
            <a:pPr marL="198000" indent="-198000"/>
            <a:r>
              <a:rPr lang="en-US" altLang="zh-CN" sz="18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Search for states in </a:t>
            </a:r>
            <a:r>
              <a:rPr lang="en-US" altLang="zh-CN" sz="1800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/Y particles </a:t>
            </a:r>
            <a:r>
              <a:rPr lang="en-US" altLang="zh-CN" sz="18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hadron decay :</a:t>
            </a: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Y(4260)</a:t>
            </a:r>
            <a:r>
              <a:rPr lang="en-US" altLang="zh-CN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altLang="zh-CN" sz="1600" b="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(3900), </a:t>
            </a:r>
            <a:r>
              <a:rPr lang="en-US" altLang="zh-CN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1600" b="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(1P/2P) …..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22489" y="4119918"/>
            <a:ext cx="7843521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000" indent="-19800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are the missing states above the charm threshold</a:t>
            </a:r>
          </a:p>
          <a:p>
            <a:pPr marL="450000" indent="-198000">
              <a:lnSpc>
                <a:spcPts val="2160"/>
              </a:lnSpc>
              <a:buFont typeface="Symbol" panose="05050102010706020507" pitchFamily="18" charset="2"/>
              <a:buChar char="-"/>
            </a:pPr>
            <a:r>
              <a:rPr lang="en-US" altLang="zh-CN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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: M3830MeV, narrow, may be produced in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(2P) E1 transition</a:t>
            </a:r>
          </a:p>
          <a:p>
            <a:pPr marL="450000" indent="-198000">
              <a:lnSpc>
                <a:spcPts val="2160"/>
              </a:lnSpc>
              <a:buFont typeface="Symbol" panose="05050102010706020507" pitchFamily="18" charset="2"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P-wave spin-triplets from S-wave E1 transition</a:t>
            </a:r>
          </a:p>
          <a:p>
            <a:pPr marL="450000" indent="-198000">
              <a:lnSpc>
                <a:spcPts val="2160"/>
              </a:lnSpc>
              <a:buFont typeface="Symbol" panose="05050102010706020507" pitchFamily="18" charset="2"/>
              <a:buChar char="-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P-wave spin-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singlets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from S-wave hadron transition</a:t>
            </a:r>
          </a:p>
          <a:p>
            <a:pPr marL="198000" indent="-19800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Can we identify F-wave states?</a:t>
            </a:r>
          </a:p>
          <a:p>
            <a:pPr marL="198000" indent="-19800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Can we find the </a:t>
            </a:r>
            <a:r>
              <a:rPr lang="en-US" altLang="zh-CN" b="1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altLang="zh-CN" b="1" baseline="-25000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cs</a:t>
            </a: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 marL="198000" indent="-198000">
              <a:lnSpc>
                <a:spcPts val="246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Are there hybrids (1</a:t>
            </a:r>
            <a:r>
              <a:rPr lang="en-US" altLang="zh-CN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</a:t>
            </a: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others J</a:t>
            </a:r>
            <a:r>
              <a:rPr lang="en-US" altLang="zh-CN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PC</a:t>
            </a: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78665" y="3758365"/>
            <a:ext cx="217311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</a:rPr>
              <a:t>Topics at HIEPA</a:t>
            </a:r>
            <a:endParaRPr lang="zh-CN" altLang="en-US" sz="2000" dirty="0">
              <a:solidFill>
                <a:srgbClr val="99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539"/>
            <a:ext cx="7762240" cy="714850"/>
          </a:xfrm>
        </p:spPr>
        <p:txBody>
          <a:bodyPr>
            <a:normAutofit/>
          </a:bodyPr>
          <a:lstStyle/>
          <a:p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cLFV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Decay </a:t>
            </a:r>
            <a:r>
              <a:rPr lang="en-US" altLang="zh-CN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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 B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actory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18655" y="1539944"/>
            <a:ext cx="4142509" cy="4393570"/>
            <a:chOff x="3276" y="1026"/>
            <a:chExt cx="2449" cy="2713"/>
          </a:xfrm>
        </p:grpSpPr>
        <p:pic>
          <p:nvPicPr>
            <p:cNvPr id="8" name="Picture 8" descr="ul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" y="1052"/>
              <a:ext cx="2449" cy="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9"/>
            <p:cNvSpPr>
              <a:spLocks noChangeArrowheads="1"/>
            </p:cNvSpPr>
            <p:nvPr/>
          </p:nvSpPr>
          <p:spPr bwMode="auto">
            <a:xfrm rot="3043857">
              <a:off x="4117" y="1752"/>
              <a:ext cx="943" cy="51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 rot="3043857">
              <a:off x="4776" y="2493"/>
              <a:ext cx="1115" cy="55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3043857">
              <a:off x="3696" y="1117"/>
              <a:ext cx="591" cy="40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850474" y="4805500"/>
            <a:ext cx="361069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760265" y="4736225"/>
            <a:ext cx="1798569" cy="6461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Super-B  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75 ab</a:t>
            </a:r>
            <a:r>
              <a:rPr lang="en-US" altLang="zh-CN" sz="1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-1</a:t>
            </a:r>
            <a:endParaRPr lang="en-US" altLang="zh-CN" sz="1800" baseline="30000" dirty="0">
              <a:solidFill>
                <a:srgbClr val="C0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710</a:t>
            </a:r>
            <a:r>
              <a:rPr lang="en-US" altLang="zh-CN" sz="18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sz="18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</a:t>
            </a:r>
            <a:endParaRPr lang="en-US" altLang="zh-CN" sz="1800" dirty="0">
              <a:solidFill>
                <a:srgbClr val="C0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64507" y="989627"/>
            <a:ext cx="2887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A.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Bondar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Charm2010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821390" y="924903"/>
            <a:ext cx="421177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Current limit : ~ 410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-8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altLang="zh-CN" sz="16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510</a:t>
            </a:r>
            <a:r>
              <a:rPr lang="en-US" altLang="zh-CN" sz="1600" baseline="300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8</a:t>
            </a:r>
            <a:r>
              <a:rPr lang="en-US" altLang="zh-CN" sz="16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</a:t>
            </a:r>
            <a:endParaRPr lang="en-US" altLang="zh-CN" b="1" dirty="0" smtClean="0">
              <a:solidFill>
                <a:srgbClr val="0036FA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BABAR : 516fb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[PRL, 104, 021802]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BELLE : 545fb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 </a:t>
            </a:r>
          </a:p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At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PS" pitchFamily="18" charset="2"/>
              </a:rPr>
              <a:t>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(4S) : 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ISR background </a:t>
            </a:r>
            <a:r>
              <a:rPr lang="en-US" altLang="zh-CN" sz="1400" dirty="0" err="1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e+e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-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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Upper Limit  1/L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Expected  limit : 3x10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-9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@75ab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  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710</a:t>
            </a:r>
            <a:r>
              <a:rPr lang="en-US" altLang="zh-CN" sz="1400" baseline="30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pairs)</a:t>
            </a:r>
          </a:p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Belle-II Factory with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L=10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altLang="zh-CN" sz="1600" b="1" dirty="0" smtClean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tau pairs per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year (x-sec=1nb)</a:t>
            </a:r>
            <a:endParaRPr lang="en-US" altLang="zh-CN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196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HIEPAF with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L=10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35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cm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-2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-1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8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tau pairs per year at threshold (x-sec=0.1nb)</a:t>
            </a:r>
          </a:p>
          <a:p>
            <a:pPr marL="342000" indent="-198000">
              <a:lnSpc>
                <a:spcPts val="1960"/>
              </a:lnSpc>
              <a:buFont typeface="Symbol" panose="05050102010706020507" pitchFamily="18" charset="2"/>
              <a:buChar char="-"/>
              <a:defRPr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3.510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9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tau pairs/year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at 4.25GeV (x-sec = 3.5nb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C:\Users\penghp\Desktop\xsection-11 (2)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05" y="4080303"/>
            <a:ext cx="3368768" cy="195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58524" y="5852902"/>
            <a:ext cx="669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HIEPA have with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3x10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9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 pairs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/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/>
              </a:rPr>
              <a:t>year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?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63" y="5354426"/>
            <a:ext cx="1134717" cy="2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7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FF : Space-Like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41540" y="1118257"/>
            <a:ext cx="890246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198000" indent="-198000" eaLnBrk="1" hangingPunct="1">
              <a:lnSpc>
                <a:spcPts val="2560"/>
              </a:lnSpc>
              <a:spcBef>
                <a:spcPct val="0"/>
              </a:spcBef>
            </a:pPr>
            <a:r>
              <a:rPr lang="en-US" altLang="zh-CN" sz="2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altLang="zh-CN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of the proton form factors in the space-like region.</a:t>
            </a:r>
          </a:p>
          <a:p>
            <a:pPr marL="198000" indent="-198000" eaLnBrk="1" hangingPunct="1">
              <a:lnSpc>
                <a:spcPts val="256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CN" sz="20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altLang="zh-CN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proton factor ratio was measured precisely with an uncertainty of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~1%</a:t>
            </a:r>
            <a:r>
              <a:rPr lang="en-US" altLang="zh-CN" sz="20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based on which the proton electronic and magnetic radii could be extracted.</a:t>
            </a:r>
          </a:p>
        </p:txBody>
      </p:sp>
      <p:grpSp>
        <p:nvGrpSpPr>
          <p:cNvPr id="8" name="Group 3"/>
          <p:cNvGrpSpPr/>
          <p:nvPr/>
        </p:nvGrpSpPr>
        <p:grpSpPr>
          <a:xfrm>
            <a:off x="679505" y="2774731"/>
            <a:ext cx="3672466" cy="2930956"/>
            <a:chOff x="527298" y="1887066"/>
            <a:chExt cx="4476750" cy="34861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98" y="1887066"/>
              <a:ext cx="4476750" cy="348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"/>
            <p:cNvSpPr txBox="1"/>
            <p:nvPr/>
          </p:nvSpPr>
          <p:spPr>
            <a:xfrm>
              <a:off x="3851920" y="2636912"/>
              <a:ext cx="69568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00" b="1" dirty="0" err="1" smtClean="0">
                  <a:solidFill>
                    <a:srgbClr val="FF0000"/>
                  </a:solidFill>
                </a:rPr>
                <a:t>JLab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4655452" y="2774731"/>
            <a:ext cx="3471862" cy="3037490"/>
            <a:chOff x="4916363" y="2060848"/>
            <a:chExt cx="4048125" cy="333375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6363" y="2060848"/>
              <a:ext cx="4048125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21"/>
            <p:cNvSpPr txBox="1"/>
            <p:nvPr/>
          </p:nvSpPr>
          <p:spPr>
            <a:xfrm>
              <a:off x="5220072" y="3306756"/>
              <a:ext cx="9117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400" b="1" dirty="0" err="1" smtClean="0">
                  <a:solidFill>
                    <a:srgbClr val="FF0000"/>
                  </a:solidFill>
                </a:rPr>
                <a:t>JLab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2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System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8" y="886018"/>
            <a:ext cx="3865568" cy="295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45" y="904679"/>
            <a:ext cx="4090597" cy="295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82" y="3993504"/>
            <a:ext cx="2911151" cy="221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64679" y="1306287"/>
            <a:ext cx="1488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Low mass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90" y="3993504"/>
            <a:ext cx="2870989" cy="21499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543" y="3983501"/>
            <a:ext cx="3056203" cy="22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System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8298"/>
            <a:ext cx="3352800" cy="426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37" y="878299"/>
            <a:ext cx="4667463" cy="453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70" y="5303265"/>
            <a:ext cx="7367270" cy="9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480" y="31878"/>
            <a:ext cx="7762240" cy="71485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PID Detector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8047" y="933339"/>
            <a:ext cx="5551715" cy="2192908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Key  Features of PID System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Enable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/K (and K/p)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3-4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separation up to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2GeV/c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luminosity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–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detector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hard, especially in the endcap region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reduce costs of the outer detectors</a:t>
            </a:r>
          </a:p>
          <a:p>
            <a:pPr marL="198000" indent="-19800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Modest material budget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&lt;0.5X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25" y="3563440"/>
            <a:ext cx="4268755" cy="2708434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Low Momentum PID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energy loss 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/dx) in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MDC can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used for low momentum PID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/dx resolution for longer track length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BESIII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MDC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 track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~0.7m)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  <a:p>
            <a:pPr marL="450000" indent="-198000">
              <a:lnSpc>
                <a:spcPts val="256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clean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/K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/p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ID for p&lt;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0.8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/1.1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GeV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/c</a:t>
            </a:r>
          </a:p>
          <a:p>
            <a:pPr marL="450000" indent="-198000" algn="ctr">
              <a:buFont typeface="Symbol" panose="05050102010706020507" pitchFamily="18" charset="2"/>
              <a:buChar char="-"/>
            </a:pP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629" y="3506605"/>
            <a:ext cx="4299856" cy="2764859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High Momentum PID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TOF can not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identify /K to p=2GeV/c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Cherenkov detector is necessary</a:t>
            </a:r>
          </a:p>
          <a:p>
            <a:pPr marL="198000" indent="-198000">
              <a:lnSpc>
                <a:spcPts val="256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catalogs</a:t>
            </a:r>
          </a:p>
          <a:p>
            <a:pPr marL="450000" lvl="1" indent="-198000">
              <a:lnSpc>
                <a:spcPts val="256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Cherenkov – simple to build</a:t>
            </a:r>
          </a:p>
          <a:p>
            <a:pPr marL="450000" lvl="1" indent="-198000">
              <a:lnSpc>
                <a:spcPts val="256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Imaging Cherenkov: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 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momentum range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)/ DIRC / TOP (most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compact)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715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PID Detector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4294967295"/>
          </p:nvPr>
        </p:nvSpPr>
        <p:spPr>
          <a:xfrm>
            <a:off x="307911" y="1003042"/>
            <a:ext cx="4267200" cy="3401008"/>
          </a:xfrm>
          <a:noFill/>
          <a:ln w="3492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 Design</a:t>
            </a:r>
            <a:endParaRPr lang="en-US" altLang="zh-CN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PID by RICH at 0.8&lt;p&lt;2GeV/c, no TOF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Proximity RICH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similar to ALICE HMPID design, but with PHENIX HBD (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coated GEM) readout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n~1.3 (liquid C</a:t>
            </a:r>
            <a:r>
              <a:rPr lang="en-US" altLang="zh-CN" sz="1800" b="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800" b="0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UV detection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Already proven</a:t>
            </a:r>
          </a:p>
          <a:p>
            <a:pPr marL="198000" indent="-198000" eaLnBrk="1" hangingPunct="1">
              <a:lnSpc>
                <a:spcPts val="256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Immune to B field 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 s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 structure at both the 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endcap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barrel</a:t>
            </a:r>
          </a:p>
        </p:txBody>
      </p:sp>
      <p:pic>
        <p:nvPicPr>
          <p:cNvPr id="8" name="Picture 4" descr="http://alice-hmpid.web.cern.ch/alice-hmpid/detector/layout-co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35240"/>
            <a:ext cx="2862946" cy="165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74778" y="4450574"/>
            <a:ext cx="1665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 HMPID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3027" y="4709883"/>
            <a:ext cx="2173025" cy="158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124200" y="4451883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PHENIX HBD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内容占位符 2"/>
          <p:cNvSpPr>
            <a:spLocks noGrp="1"/>
          </p:cNvSpPr>
          <p:nvPr>
            <p:ph idx="1"/>
          </p:nvPr>
        </p:nvSpPr>
        <p:spPr>
          <a:xfrm>
            <a:off x="4756052" y="1003042"/>
            <a:ext cx="4214715" cy="3401008"/>
          </a:xfrm>
          <a:ln w="34925">
            <a:solidFill>
              <a:srgbClr val="FFC000"/>
            </a:solidFill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Design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TOF, PID by RICH only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BELLE-II ARICH design, 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Aerogel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Position Sensitive Photon Detector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n~1.13 (Below threshold for proton at p&lt;2GeV/c)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Already proven at the BELLE-II </a:t>
            </a:r>
            <a:r>
              <a:rPr lang="en-US" altLang="zh-CN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endcap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how about the barrel part?</a:t>
            </a:r>
          </a:p>
          <a:p>
            <a:pPr marL="198000" indent="-1980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R&amp;D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5285" y="4477800"/>
            <a:ext cx="1842177" cy="181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3891" y="4477800"/>
            <a:ext cx="1959428" cy="181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内容占位符 4"/>
          <p:cNvSpPr>
            <a:spLocks noGrp="1"/>
          </p:cNvSpPr>
          <p:nvPr>
            <p:ph idx="1"/>
          </p:nvPr>
        </p:nvSpPr>
        <p:spPr>
          <a:xfrm>
            <a:off x="457200" y="977685"/>
            <a:ext cx="3965510" cy="2292084"/>
          </a:xfrm>
          <a:ln w="34925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EMC Requirements</a:t>
            </a:r>
          </a:p>
          <a:p>
            <a:pPr marL="198000" indent="-198000">
              <a:lnSpc>
                <a:spcPts val="264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energy resolution </a:t>
            </a:r>
          </a:p>
          <a:p>
            <a:pPr marL="198000" indent="-198000">
              <a:lnSpc>
                <a:spcPts val="264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position/angular resolution</a:t>
            </a:r>
          </a:p>
          <a:p>
            <a:pPr marL="198000" indent="-198000">
              <a:lnSpc>
                <a:spcPts val="2640"/>
              </a:lnSpc>
            </a:pP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timing resolution if possible</a:t>
            </a:r>
            <a:endParaRPr lang="zh-CN" alt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4665306" y="977685"/>
            <a:ext cx="4180114" cy="2292084"/>
          </a:xfrm>
          <a:prstGeom prst="rect">
            <a:avLst/>
          </a:prstGeom>
          <a:ln w="34925">
            <a:solidFill>
              <a:srgbClr val="FFC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b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Challenging</a:t>
            </a:r>
          </a:p>
          <a:p>
            <a:pPr marL="198000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Radiation damage</a:t>
            </a:r>
          </a:p>
          <a:p>
            <a:pPr marL="450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Decrease light yield</a:t>
            </a:r>
          </a:p>
          <a:p>
            <a:pPr marL="450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A function of run time</a:t>
            </a:r>
          </a:p>
          <a:p>
            <a:pPr marL="198000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High photon background rate</a:t>
            </a:r>
          </a:p>
          <a:p>
            <a:pPr marL="342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Produce pile-up</a:t>
            </a:r>
          </a:p>
          <a:p>
            <a:pPr marL="342000" lvl="1" indent="-198000"/>
            <a:r>
              <a:rPr lang="en-US" altLang="zh-CN" sz="1800" b="0" dirty="0" smtClean="0">
                <a:latin typeface="Times New Roman" panose="02020603050405020304" pitchFamily="18" charset="0"/>
              </a:rPr>
              <a:t>Degrade energy and angular resolution</a:t>
            </a:r>
          </a:p>
          <a:p>
            <a:pPr marL="342000" indent="-198000"/>
            <a:endParaRPr lang="zh-CN" altLang="en-US" sz="1800" b="0" dirty="0">
              <a:latin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2320" y="3269770"/>
            <a:ext cx="3213100" cy="2916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26281" y="4369982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0.75 </a:t>
            </a:r>
            <a:r>
              <a:rPr lang="en-US" altLang="zh-CN" sz="1400" b="1" dirty="0" err="1" smtClean="0">
                <a:solidFill>
                  <a:srgbClr val="FF0000"/>
                </a:solidFill>
              </a:rPr>
              <a:t>krad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6281" y="4677759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1.2 </a:t>
            </a:r>
            <a:r>
              <a:rPr lang="en-US" altLang="zh-CN" sz="1400" b="1" dirty="0" err="1" smtClean="0"/>
              <a:t>krad</a:t>
            </a:r>
            <a:endParaRPr lang="zh-CN" alt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27657" y="3378288"/>
            <a:ext cx="24177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latin typeface="+mj-lt"/>
              </a:rPr>
              <a:t>Babar, NIM A479 (2002) 1</a:t>
            </a:r>
            <a:endParaRPr lang="zh-CN" altLang="en-US" sz="1600" dirty="0">
              <a:latin typeface="+mj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378288"/>
            <a:ext cx="2548552" cy="280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442" y="3453083"/>
            <a:ext cx="2634709" cy="27332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78257" y="3592152"/>
            <a:ext cx="1912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Behavior of the light emitted by a crystal</a:t>
            </a:r>
          </a:p>
          <a:p>
            <a:r>
              <a:rPr lang="en-US" altLang="zh-CN" sz="1600" dirty="0" smtClean="0"/>
              <a:t>due the </a:t>
            </a:r>
            <a:r>
              <a:rPr lang="en-US" altLang="zh-CN" sz="1600" dirty="0" err="1" smtClean="0"/>
              <a:t>radiative</a:t>
            </a:r>
            <a:r>
              <a:rPr lang="en-US" altLang="zh-CN" sz="1600" dirty="0" smtClean="0"/>
              <a:t> </a:t>
            </a:r>
            <a:r>
              <a:rPr lang="en-US" altLang="zh-CN" sz="1600" dirty="0" err="1" smtClean="0"/>
              <a:t>Bhabha</a:t>
            </a:r>
            <a:r>
              <a:rPr lang="en-US" altLang="zh-CN" sz="1600" dirty="0" smtClean="0"/>
              <a:t> photons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490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Crystal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914400"/>
            <a:ext cx="8143875" cy="52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24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BESIII Fruitful Physics Results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54" y="864806"/>
            <a:ext cx="3197034" cy="24921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647" y="2224480"/>
            <a:ext cx="1688896" cy="17484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1333" y="1599799"/>
            <a:ext cx="249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Precision of tau mass in single experiment</a:t>
            </a:r>
            <a:endParaRPr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bes3.ihep.ac.cn/images/BES3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84" y="1022964"/>
            <a:ext cx="754153" cy="36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8778" y="874059"/>
            <a:ext cx="3172387" cy="259189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70298" y="982623"/>
            <a:ext cx="739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X(1835)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30274" y="1282940"/>
            <a:ext cx="739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X(2120)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20554" y="1300870"/>
            <a:ext cx="739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X(2370)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8236" y="842950"/>
            <a:ext cx="2897846" cy="273396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777320" y="1022964"/>
            <a:ext cx="212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Large  </a:t>
            </a:r>
            <a:r>
              <a:rPr lang="en-US" altLang="zh-CN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Isospin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Violation</a:t>
            </a:r>
          </a:p>
          <a:p>
            <a:pPr algn="ctr"/>
            <a:r>
              <a:rPr lang="zh-CN" alt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(1405)</a:t>
            </a:r>
            <a:r>
              <a:rPr lang="zh-CN" alt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  <a:r>
              <a:rPr lang="en-US" altLang="zh-CN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zh-CN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(980)</a:t>
            </a:r>
            <a:r>
              <a:rPr lang="zh-CN" alt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altLang="zh-CN" sz="1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zh-CN" altLang="en-US" sz="14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09" y="3474763"/>
            <a:ext cx="2943509" cy="222239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48825" y="4133138"/>
            <a:ext cx="247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Most precise measurement for D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leptonic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decay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9623" y="3412021"/>
            <a:ext cx="3042400" cy="23593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0540" y="3414039"/>
            <a:ext cx="2813237" cy="2258668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383739" y="3579000"/>
            <a:ext cx="1008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16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(3900)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069788" y="3542843"/>
            <a:ext cx="1008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1600" b="1" baseline="-2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(4020)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2085" y="5864805"/>
            <a:ext cx="8699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 have </a:t>
            </a:r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100 </a:t>
            </a:r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   http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://bes3.ihep.ac.cn/pub/physics.htm</a:t>
            </a:r>
            <a:endParaRPr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6933" y="1016489"/>
            <a:ext cx="40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757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9" grpId="0"/>
      <p:bldP spid="22" grpId="0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BSO Test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69" y="969644"/>
            <a:ext cx="3639033" cy="234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252" y="969644"/>
            <a:ext cx="3982287" cy="26211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TextBox 9"/>
          <p:cNvSpPr txBox="1"/>
          <p:nvPr/>
        </p:nvSpPr>
        <p:spPr>
          <a:xfrm>
            <a:off x="526063" y="3233324"/>
            <a:ext cx="3865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2000" dirty="0">
                <a:latin typeface="+mj-lt"/>
              </a:rPr>
              <a:t>9 crystals from SICCAS, 2x2x20 cm</a:t>
            </a:r>
            <a:r>
              <a:rPr lang="en-US" altLang="zh-CN" sz="2000" baseline="30000" dirty="0">
                <a:latin typeface="+mj-lt"/>
              </a:rPr>
              <a:t>3</a:t>
            </a:r>
            <a:endParaRPr lang="zh-CN" altLang="en-US" sz="2000" baseline="30000" dirty="0">
              <a:latin typeface="+mj-lt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6328442" y="1220756"/>
            <a:ext cx="2147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600" dirty="0">
                <a:latin typeface="+mj-lt"/>
              </a:rPr>
              <a:t>Measured with XP2262</a:t>
            </a:r>
            <a:endParaRPr lang="zh-CN" altLang="en-US" sz="1600" dirty="0">
              <a:latin typeface="+mj-lt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6477" y="3535685"/>
            <a:ext cx="3998913" cy="2550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rcRect l="49399" t="49073"/>
          <a:stretch>
            <a:fillRect/>
          </a:stretch>
        </p:blipFill>
        <p:spPr bwMode="auto">
          <a:xfrm>
            <a:off x="223781" y="3663045"/>
            <a:ext cx="4191606" cy="262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3435358" y="3882082"/>
            <a:ext cx="980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dirty="0" smtClean="0"/>
              <a:t>Caltech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8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SiPM</a:t>
            </a:r>
            <a:r>
              <a:rPr lang="en-US" altLang="zh-CN" dirty="0" smtClean="0"/>
              <a:t> Test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7844" y="1052580"/>
            <a:ext cx="5055704" cy="188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 txBox="1"/>
          <p:nvPr/>
        </p:nvSpPr>
        <p:spPr>
          <a:xfrm>
            <a:off x="3882887" y="2993347"/>
            <a:ext cx="4293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sz="2000" dirty="0" smtClean="0">
                <a:latin typeface="+mj-lt"/>
              </a:rPr>
              <a:t>Hamamatsu S10362-33-050C, 3x3 mm</a:t>
            </a:r>
            <a:r>
              <a:rPr lang="en-US" altLang="zh-CN" sz="2000" baseline="30000" dirty="0" smtClean="0">
                <a:latin typeface="+mj-lt"/>
              </a:rPr>
              <a:t>2</a:t>
            </a:r>
            <a:endParaRPr lang="zh-CN" altLang="en-US" sz="2000" baseline="30000" dirty="0">
              <a:latin typeface="+mj-lt"/>
            </a:endParaRPr>
          </a:p>
        </p:txBody>
      </p:sp>
      <p:cxnSp>
        <p:nvCxnSpPr>
          <p:cNvPr id="9" name="直接箭头连接符 8"/>
          <p:cNvCxnSpPr>
            <a:stCxn id="8" idx="0"/>
          </p:cNvCxnSpPr>
          <p:nvPr/>
        </p:nvCxnSpPr>
        <p:spPr>
          <a:xfrm flipH="1" flipV="1">
            <a:off x="4888991" y="1951947"/>
            <a:ext cx="1140748" cy="1041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51" y="1059767"/>
            <a:ext cx="2502098" cy="19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1056" y="3535182"/>
            <a:ext cx="3388910" cy="23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8"/>
          <p:cNvSpPr txBox="1"/>
          <p:nvPr/>
        </p:nvSpPr>
        <p:spPr>
          <a:xfrm>
            <a:off x="6935625" y="532347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r>
              <a:rPr lang="en-US" altLang="zh-CN" dirty="0" smtClean="0"/>
              <a:t>BGO</a:t>
            </a:r>
            <a:endParaRPr lang="zh-CN" altLang="en-US" dirty="0"/>
          </a:p>
        </p:txBody>
      </p:sp>
      <p:pic>
        <p:nvPicPr>
          <p:cNvPr id="13" name="Picture 2" descr="D:\zbtang\analysis\SiPM\BGO_Cs137_hist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946" y="3575276"/>
            <a:ext cx="3438939" cy="2327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3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196" y="917191"/>
            <a:ext cx="4092514" cy="5459956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2380"/>
              </a:lnSpc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BSO Crystal</a:t>
            </a:r>
          </a:p>
          <a:p>
            <a:pPr>
              <a:lnSpc>
                <a:spcPts val="2380"/>
              </a:lnSpc>
              <a:defRPr/>
            </a:pP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Relative fast</a:t>
            </a: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Radiation hard</a:t>
            </a: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spectrum peak at 480 nm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Small X0 (60%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more compact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Small Moliere Radius (60%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finer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segmentation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Low raw material cost (~PWO and 50% BGO,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than LYSO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80"/>
              </a:lnSpc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Cons:</a:t>
            </a: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 smaller than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CsI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LYSO (however, ~ PWOII at -25 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Dose rate dependent LY, fast recovery time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LY Calibration system needed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38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mature (large size available, mass production not proven)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6646" y="905767"/>
            <a:ext cx="4273420" cy="5298886"/>
          </a:xfrm>
          <a:prstGeom prst="rect">
            <a:avLst/>
          </a:prstGeom>
          <a:noFill/>
          <a:ln w="3492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ts val="2160"/>
              </a:lnSpc>
              <a:defRPr/>
            </a:pP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PhotoSensors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360"/>
              </a:lnSpc>
              <a:defRPr/>
            </a:pPr>
            <a:r>
              <a:rPr lang="en-US" altLang="zh-CN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Photodiode 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Mature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noise/signal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360"/>
              </a:lnSpc>
              <a:defRPr/>
            </a:pP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Area APD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Mature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noise/signal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360"/>
              </a:lnSpc>
              <a:defRPr/>
            </a:pP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altLang="zh-CN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photopentode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New, under developing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noise, low gain (~10-100)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magnetic field</a:t>
            </a:r>
          </a:p>
          <a:p>
            <a:pPr marL="342900" indent="-342900">
              <a:lnSpc>
                <a:spcPts val="2360"/>
              </a:lnSpc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Multi-Pixel Photon 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Counter (MPPC/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New, under developing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gain (~10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low ENE, simplify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Insensitive to magnetic field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timing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 marL="198000" indent="-198000">
              <a:lnSpc>
                <a:spcPts val="2360"/>
              </a:lnSpc>
              <a:buFont typeface="Arial" pitchFamily="34" charset="0"/>
              <a:buChar char="•"/>
              <a:defRPr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_geom4_Lay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90" y="4174077"/>
            <a:ext cx="2728210" cy="212152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7" y="931051"/>
            <a:ext cx="4006156" cy="285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17" y="931051"/>
            <a:ext cx="3645082" cy="28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内容占位符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3"/>
          <a:stretch/>
        </p:blipFill>
        <p:spPr bwMode="auto">
          <a:xfrm>
            <a:off x="388495" y="4012991"/>
            <a:ext cx="3269105" cy="22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T_geom4_Layer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74078"/>
            <a:ext cx="2952328" cy="212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日期占位符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200" smtClean="0"/>
              <a:t>11/06/2015  H.P.  Peng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CDD6C88-825B-4625-A836-32161B915674}" type="slidenum">
              <a:rPr lang="en-US" altLang="zh-CN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54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3" name="标题 1"/>
          <p:cNvSpPr txBox="1">
            <a:spLocks/>
          </p:cNvSpPr>
          <p:nvPr/>
        </p:nvSpPr>
        <p:spPr bwMode="auto">
          <a:xfrm>
            <a:off x="1547813" y="163513"/>
            <a:ext cx="53816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400" b="1" dirty="0">
                <a:solidFill>
                  <a:srgbClr val="FF0000"/>
                </a:solidFill>
                <a:ea typeface="MS PGothic" panose="020B0600070205080204" pitchFamily="34" charset="-128"/>
              </a:rPr>
              <a:t>Physics @ </a:t>
            </a:r>
            <a:r>
              <a:rPr lang="en-US" altLang="zh-CN" sz="34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HIEPA</a:t>
            </a:r>
            <a:endParaRPr lang="zh-CN" altLang="en-US" sz="3400" b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219700" y="3500438"/>
            <a:ext cx="3683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i="1" u="sng">
                <a:solidFill>
                  <a:srgbClr val="0000FF"/>
                </a:solidFill>
                <a:ea typeface="MS PGothic" panose="020B0600070205080204" pitchFamily="34" charset="-128"/>
              </a:rPr>
              <a:t>Exotic phyics</a:t>
            </a:r>
            <a:endParaRPr lang="en-US" altLang="zh-CN" sz="2000" b="1" i="1">
              <a:ea typeface="MS PGothic" panose="020B0600070205080204" pitchFamily="34" charset="-128"/>
            </a:endParaRP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Light dark matter :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        light Higgs boson(a</a:t>
            </a:r>
            <a:r>
              <a:rPr lang="en-US" altLang="zh-CN" sz="1800" baseline="-25000">
                <a:latin typeface="Cambria" panose="02040503050406030204" pitchFamily="18" charset="0"/>
                <a:ea typeface="MS PGothic" panose="020B0600070205080204" pitchFamily="34" charset="-128"/>
              </a:rPr>
              <a:t>0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), U boson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New interactions</a:t>
            </a: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395288" y="836613"/>
            <a:ext cx="40322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i="1" u="sng">
                <a:solidFill>
                  <a:srgbClr val="0000FF"/>
                </a:solidFill>
                <a:ea typeface="MS PGothic" panose="020B0600070205080204" pitchFamily="34" charset="-128"/>
              </a:rPr>
              <a:t>Precise test of SM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R Scan, Hadron form factor (nucleon, 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  <a:sym typeface="Symbol" panose="05050102010706020507" pitchFamily="18" charset="2"/>
              </a:rPr>
              <a:t>, 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),  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  <a:sym typeface="Symbol" panose="05050102010706020507" pitchFamily="18" charset="2"/>
              </a:rPr>
              <a:t></a:t>
            </a:r>
            <a:r>
              <a:rPr lang="en-US" altLang="zh-CN" sz="1800" baseline="-25000">
                <a:latin typeface="Cambria" panose="02040503050406030204" pitchFamily="18" charset="0"/>
                <a:ea typeface="MS PGothic" panose="020B0600070205080204" pitchFamily="34" charset="-128"/>
                <a:sym typeface="Symbol" panose="05050102010706020507" pitchFamily="18" charset="2"/>
              </a:rPr>
              <a:t>QED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  <a:sym typeface="Symbol" panose="05050102010706020507" pitchFamily="18" charset="2"/>
              </a:rPr>
              <a:t>,  a</a:t>
            </a:r>
            <a:r>
              <a:rPr lang="en-US" altLang="zh-CN" sz="1800" baseline="-25000">
                <a:latin typeface="Cambria" panose="02040503050406030204" pitchFamily="18" charset="0"/>
                <a:ea typeface="MS PGothic" panose="020B0600070205080204" pitchFamily="34" charset="-128"/>
                <a:sym typeface="Symbol" panose="05050102010706020507" pitchFamily="18" charset="2"/>
              </a:rPr>
              <a:t>u</a:t>
            </a:r>
            <a:endParaRPr lang="en-US" altLang="zh-CN" sz="1800" baseline="-25000">
              <a:latin typeface="Cambria" panose="02040503050406030204" pitchFamily="18" charset="0"/>
              <a:ea typeface="MS PGothic" panose="020B0600070205080204" pitchFamily="34" charset="-128"/>
            </a:endParaRP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tau lepton decays, lepton universality test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CKM matrix,  Decay constants (f</a:t>
            </a:r>
            <a:r>
              <a:rPr lang="en-US" altLang="zh-CN" sz="1800" baseline="-25000">
                <a:latin typeface="Cambria" panose="02040503050406030204" pitchFamily="18" charset="0"/>
                <a:ea typeface="MS PGothic" panose="020B0600070205080204" pitchFamily="34" charset="-128"/>
              </a:rPr>
              <a:t>D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/f</a:t>
            </a:r>
            <a:r>
              <a:rPr lang="en-US" altLang="zh-CN" sz="1800" baseline="-25000">
                <a:latin typeface="Cambria" panose="02040503050406030204" pitchFamily="18" charset="0"/>
                <a:ea typeface="MS PGothic" panose="020B0600070205080204" pitchFamily="34" charset="-128"/>
              </a:rPr>
              <a:t>Ds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),  form factors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Neutral D mixing and strong phase</a:t>
            </a: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323850" y="3500438"/>
            <a:ext cx="511175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i="1" u="sng">
                <a:solidFill>
                  <a:srgbClr val="0000FF"/>
                </a:solidFill>
                <a:ea typeface="MS PGothic" panose="020B0600070205080204" pitchFamily="34" charset="-128"/>
              </a:rPr>
              <a:t>New physics(tiny/forbidden in SM)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Rare charmonium decays </a:t>
            </a:r>
            <a:r>
              <a:rPr lang="zh-CN" altLang="en-US" sz="1800">
                <a:latin typeface="Cambria" panose="02040503050406030204" pitchFamily="18" charset="0"/>
                <a:ea typeface="MS PGothic" panose="020B0600070205080204" pitchFamily="34" charset="-128"/>
              </a:rPr>
              <a:t>： 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LFV, LNV, BNV…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Rare charm decay : FCNC, LFV, LNV,</a:t>
            </a:r>
            <a:r>
              <a:rPr lang="zh-CN" altLang="en-US" sz="1800">
                <a:latin typeface="Cambria" panose="02040503050406030204" pitchFamily="18" charset="0"/>
                <a:ea typeface="MS PGothic" panose="020B0600070205080204" pitchFamily="34" charset="-128"/>
              </a:rPr>
              <a:t>　</a:t>
            </a: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invisible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Rare tau decay : FCNC, LFV, LNV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Rare light meson decay :</a:t>
            </a:r>
            <a:r>
              <a:rPr lang="zh-CN" altLang="en-US" sz="1800">
                <a:latin typeface="Cambria" panose="02040503050406030204" pitchFamily="18" charset="0"/>
                <a:ea typeface="MS PGothic" panose="020B0600070205080204" pitchFamily="34" charset="-128"/>
              </a:rPr>
              <a:t>　</a:t>
            </a:r>
            <a:r>
              <a:rPr kumimoji="1" lang="en-US" altLang="zh-CN" sz="1800">
                <a:latin typeface="Cambria" panose="02040503050406030204" pitchFamily="18" charset="0"/>
                <a:ea typeface="MS PGothic" panose="020B0600070205080204" pitchFamily="34" charset="-128"/>
                <a:sym typeface="Symbol" panose="05050102010706020507" pitchFamily="18" charset="2"/>
              </a:rPr>
              <a:t>/// </a:t>
            </a:r>
            <a:endParaRPr lang="en-US" altLang="zh-CN" sz="1800">
              <a:latin typeface="Cambria" panose="02040503050406030204" pitchFamily="18" charset="0"/>
              <a:ea typeface="MS PGothic" panose="020B0600070205080204" pitchFamily="34" charset="-128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572000" y="854075"/>
            <a:ext cx="46497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kumimoji="0" lang="en-US" altLang="zh-CN" sz="2200" b="1" i="1" u="sng" dirty="0" smtClean="0">
                <a:solidFill>
                  <a:srgbClr val="0000FF"/>
                </a:solidFill>
                <a:latin typeface="+mn-lt"/>
              </a:rPr>
              <a:t>hadron physics</a:t>
            </a:r>
          </a:p>
          <a:p>
            <a:pPr>
              <a:lnSpc>
                <a:spcPts val="2600"/>
              </a:lnSpc>
              <a:spcBef>
                <a:spcPct val="0"/>
              </a:spcBef>
              <a:buFont typeface="Arial" pitchFamily="34" charset="0"/>
              <a:buChar char="‒"/>
              <a:defRPr/>
            </a:pPr>
            <a:r>
              <a:rPr kumimoji="0" lang="en-US" altLang="zh-CN" sz="1800" dirty="0" smtClean="0">
                <a:latin typeface="Cambria" panose="02040503050406030204" pitchFamily="18" charset="0"/>
              </a:rPr>
              <a:t>meson, baryon, hyperon spectroscopy</a:t>
            </a:r>
          </a:p>
          <a:p>
            <a:pPr>
              <a:lnSpc>
                <a:spcPts val="2600"/>
              </a:lnSpc>
              <a:spcBef>
                <a:spcPct val="0"/>
              </a:spcBef>
              <a:buFont typeface="Arial" pitchFamily="34" charset="0"/>
              <a:buChar char="‒"/>
              <a:defRPr/>
            </a:pPr>
            <a:r>
              <a:rPr kumimoji="0" lang="en-US" altLang="zh-CN" sz="1800" dirty="0" smtClean="0">
                <a:latin typeface="Cambria" panose="02040503050406030204" pitchFamily="18" charset="0"/>
              </a:rPr>
              <a:t>threshold effects</a:t>
            </a:r>
          </a:p>
          <a:p>
            <a:pPr>
              <a:lnSpc>
                <a:spcPts val="2600"/>
              </a:lnSpc>
              <a:spcBef>
                <a:spcPct val="0"/>
              </a:spcBef>
              <a:buFont typeface="Arial" pitchFamily="34" charset="0"/>
              <a:buChar char="‒"/>
              <a:defRPr/>
            </a:pPr>
            <a:r>
              <a:rPr kumimoji="0" lang="en-US" altLang="zh-CN" sz="1800" dirty="0" err="1" smtClean="0">
                <a:latin typeface="Cambria" panose="02040503050406030204" pitchFamily="18" charset="0"/>
              </a:rPr>
              <a:t>Glueball</a:t>
            </a:r>
            <a:r>
              <a:rPr kumimoji="0" lang="en-US" altLang="zh-CN" sz="1800" dirty="0" smtClean="0">
                <a:latin typeface="Cambria" panose="02040503050406030204" pitchFamily="18" charset="0"/>
              </a:rPr>
              <a:t>: direct test of QCD at low energy</a:t>
            </a:r>
          </a:p>
          <a:p>
            <a:pPr>
              <a:lnSpc>
                <a:spcPts val="2600"/>
              </a:lnSpc>
              <a:spcBef>
                <a:spcPct val="0"/>
              </a:spcBef>
              <a:buFont typeface="Arial" pitchFamily="34" charset="0"/>
              <a:buChar char="‒"/>
              <a:defRPr/>
            </a:pPr>
            <a:r>
              <a:rPr kumimoji="0" lang="en-US" altLang="zh-CN" sz="1800" dirty="0" err="1" smtClean="0">
                <a:latin typeface="Cambria" panose="02040503050406030204" pitchFamily="18" charset="0"/>
              </a:rPr>
              <a:t>Multiquark</a:t>
            </a:r>
            <a:r>
              <a:rPr kumimoji="0" lang="en-US" altLang="zh-CN" sz="1800" dirty="0" smtClean="0">
                <a:latin typeface="Cambria" panose="02040503050406030204" pitchFamily="18" charset="0"/>
              </a:rPr>
              <a:t>, exotics, hybrids…..</a:t>
            </a:r>
          </a:p>
          <a:p>
            <a:pPr>
              <a:lnSpc>
                <a:spcPts val="2600"/>
              </a:lnSpc>
              <a:spcBef>
                <a:spcPct val="0"/>
              </a:spcBef>
              <a:buFont typeface="Arial" pitchFamily="34" charset="0"/>
              <a:buChar char="‒"/>
              <a:defRPr/>
            </a:pPr>
            <a:r>
              <a:rPr kumimoji="0" lang="en-US" altLang="zh-CN" sz="1800" dirty="0" err="1" smtClean="0">
                <a:latin typeface="Cambria" panose="02040503050406030204" pitchFamily="18" charset="0"/>
              </a:rPr>
              <a:t>Charmonium</a:t>
            </a:r>
            <a:r>
              <a:rPr kumimoji="0" lang="en-US" altLang="zh-CN" sz="1800" dirty="0" smtClean="0">
                <a:latin typeface="Cambria" panose="02040503050406030204" pitchFamily="18" charset="0"/>
              </a:rPr>
              <a:t>(-like) spectroscopy</a:t>
            </a:r>
          </a:p>
          <a:p>
            <a:pPr>
              <a:lnSpc>
                <a:spcPts val="2600"/>
              </a:lnSpc>
              <a:spcBef>
                <a:spcPct val="0"/>
              </a:spcBef>
              <a:buFont typeface="Arial" pitchFamily="34" charset="0"/>
              <a:buChar char="‒"/>
              <a:defRPr/>
            </a:pPr>
            <a:r>
              <a:rPr kumimoji="0" lang="en-US" altLang="zh-CN" sz="1800" dirty="0" smtClean="0">
                <a:latin typeface="Cambria" panose="02040503050406030204" pitchFamily="18" charset="0"/>
              </a:rPr>
              <a:t>Charmed baryon decays</a:t>
            </a:r>
          </a:p>
        </p:txBody>
      </p:sp>
      <p:sp>
        <p:nvSpPr>
          <p:cNvPr id="7178" name="Rectangle 6"/>
          <p:cNvSpPr>
            <a:spLocks noChangeArrowheads="1"/>
          </p:cNvSpPr>
          <p:nvPr/>
        </p:nvSpPr>
        <p:spPr bwMode="auto">
          <a:xfrm>
            <a:off x="323850" y="5229225"/>
            <a:ext cx="5830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000" b="1" i="1" u="sng">
                <a:solidFill>
                  <a:srgbClr val="0000FF"/>
                </a:solidFill>
                <a:ea typeface="MS PGothic" panose="020B0600070205080204" pitchFamily="34" charset="-128"/>
              </a:rPr>
              <a:t>CP Violation</a:t>
            </a:r>
            <a:endParaRPr lang="en-US" altLang="zh-CN" sz="2000" b="1" i="1">
              <a:ea typeface="MS PGothic" panose="020B0600070205080204" pitchFamily="34" charset="-128"/>
            </a:endParaRP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Unexpected large CPV in tau or charm: tiny in SM</a:t>
            </a:r>
          </a:p>
          <a:p>
            <a:pPr eaLnBrk="1" hangingPunct="1">
              <a:lnSpc>
                <a:spcPts val="2600"/>
              </a:lnSpc>
              <a:spcBef>
                <a:spcPct val="0"/>
              </a:spcBef>
              <a:buFont typeface="Arial" panose="020B0604020202020204" pitchFamily="34" charset="0"/>
              <a:buChar char="‒"/>
            </a:pPr>
            <a:r>
              <a:rPr lang="en-US" altLang="zh-CN" sz="1800">
                <a:latin typeface="Cambria" panose="02040503050406030204" pitchFamily="18" charset="0"/>
                <a:ea typeface="MS PGothic" panose="020B0600070205080204" pitchFamily="34" charset="-128"/>
              </a:rPr>
              <a:t>CP violation in baryon/hyperon/charm baryon</a:t>
            </a:r>
          </a:p>
        </p:txBody>
      </p:sp>
    </p:spTree>
    <p:extLst>
      <p:ext uri="{BB962C8B-B14F-4D97-AF65-F5344CB8AC3E}">
        <p14:creationId xmlns:p14="http://schemas.microsoft.com/office/powerpoint/2010/main" val="41369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Nucleons FF 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7544" y="1038962"/>
            <a:ext cx="8579000" cy="805862"/>
          </a:xfrm>
          <a:prstGeom prst="rect">
            <a:avLst/>
          </a:prstGeom>
          <a:blipFill rotWithShape="1">
            <a:blip r:embed="rId2"/>
            <a:stretch>
              <a:fillRect l="-782" t="-6767" b="-14286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1" y="2005013"/>
            <a:ext cx="3436883" cy="319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1844824"/>
            <a:ext cx="3595524" cy="3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41350" y="5425802"/>
            <a:ext cx="804545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563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Arial" pitchFamily="34" charset="0"/>
              </a:rPr>
              <a:t>提高中子形状因子的测量精度在实验和理论方面都具有重要意义！</a:t>
            </a:r>
            <a:endParaRPr lang="en-US" altLang="zh-CN" sz="1800" b="1" dirty="0">
              <a:solidFill>
                <a:srgbClr val="FF0000"/>
              </a:solidFill>
              <a:latin typeface="Arial" pitchFamily="34" charset="0"/>
            </a:endParaRPr>
          </a:p>
          <a:p>
            <a:pPr algn="ctr" eaLnBrk="1" hangingPunct="1">
              <a:lnSpc>
                <a:spcPts val="2563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Arial" pitchFamily="34" charset="0"/>
              </a:rPr>
              <a:t>意大利曾计划对</a:t>
            </a:r>
            <a:r>
              <a:rPr lang="en-US" altLang="zh-CN" sz="1800" b="1" dirty="0">
                <a:latin typeface="Arial" pitchFamily="34" charset="0"/>
              </a:rPr>
              <a:t>DA</a:t>
            </a:r>
            <a:r>
              <a:rPr lang="en-US" altLang="zh-CN" sz="1800" b="1" dirty="0">
                <a:latin typeface="Arial" pitchFamily="34" charset="0"/>
                <a:sym typeface="Symbol" pitchFamily="18" charset="2"/>
              </a:rPr>
              <a:t></a:t>
            </a:r>
            <a:r>
              <a:rPr lang="en-US" altLang="zh-CN" sz="1800" b="1" dirty="0">
                <a:latin typeface="Arial" pitchFamily="34" charset="0"/>
              </a:rPr>
              <a:t>NE/FINUDA</a:t>
            </a:r>
            <a:r>
              <a:rPr lang="zh-CN" altLang="en-US" sz="1800" b="1" dirty="0">
                <a:latin typeface="Arial" pitchFamily="34" charset="0"/>
              </a:rPr>
              <a:t>做重大专门改进来测量核子形状因子</a:t>
            </a:r>
            <a:endParaRPr lang="en-US" altLang="zh-CN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BESIII Data Taking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480" y="1120326"/>
            <a:ext cx="6905560" cy="4400082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180730" y="1201593"/>
            <a:ext cx="196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20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9 </a:t>
            </a:r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proposed</a:t>
            </a:r>
            <a:endParaRPr lang="zh-CN" altLang="en-US" sz="20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41636" y="1639286"/>
            <a:ext cx="205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Symbol" panose="05050102010706020507" pitchFamily="18" charset="2"/>
              </a:rPr>
              <a:t> </a:t>
            </a:r>
            <a:r>
              <a:rPr lang="en-US" altLang="zh-CN" dirty="0" smtClean="0"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310</a:t>
            </a:r>
            <a:r>
              <a:rPr lang="en-US" altLang="zh-CN" sz="20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9 </a:t>
            </a:r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proposed</a:t>
            </a:r>
            <a:endParaRPr lang="zh-CN" altLang="en-US" sz="20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04528" y="2015896"/>
            <a:ext cx="203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Symbol" panose="05050102010706020507" pitchFamily="18" charset="2"/>
              </a:rPr>
              <a:t> </a:t>
            </a:r>
            <a:r>
              <a:rPr lang="en-US" altLang="zh-CN" dirty="0" smtClean="0"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 fb</a:t>
            </a:r>
            <a:r>
              <a:rPr lang="en-US" altLang="zh-CN" sz="2000" baseline="30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-1 </a:t>
            </a:r>
            <a:r>
              <a:rPr lang="en-US" altLang="zh-CN" sz="20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proposed</a:t>
            </a:r>
            <a:endParaRPr lang="zh-CN" altLang="en-US" sz="20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958"/>
          <p:cNvSpPr txBox="1"/>
          <p:nvPr/>
        </p:nvSpPr>
        <p:spPr>
          <a:xfrm>
            <a:off x="141443" y="784729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Began taking data from 2009 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8480" y="5464194"/>
            <a:ext cx="675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2-3GeV R Scan + Y(2175)    0.5fb</a:t>
            </a:r>
            <a:r>
              <a:rPr lang="en-US" altLang="zh-CN" b="1" baseline="30000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-1 </a:t>
            </a:r>
            <a:r>
              <a:rPr lang="en-US" altLang="zh-CN" b="1" dirty="0" smtClean="0"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            </a:t>
            </a:r>
            <a:r>
              <a:rPr lang="en-US" altLang="zh-CN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unique data</a:t>
            </a:r>
            <a:endParaRPr lang="zh-CN" altLang="en-US" b="1" dirty="0">
              <a:solidFill>
                <a:srgbClr val="0036FA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6224" y="5887864"/>
            <a:ext cx="7146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to take data around 4.17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en-US" altLang="zh-CN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DsDs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study next run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HIEPA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1004652"/>
            <a:ext cx="8508999" cy="141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Collaborative Innovation Center </a:t>
            </a:r>
          </a:p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Particle Physics and Interaction </a:t>
            </a:r>
          </a:p>
          <a:p>
            <a:endParaRPr lang="en-US" b="1" dirty="0" smtClean="0">
              <a:solidFill>
                <a:schemeClr val="tx1"/>
              </a:solidFill>
              <a:cs typeface="Times New Roman"/>
            </a:endParaRPr>
          </a:p>
          <a:p>
            <a:endParaRPr lang="en-US" b="1" dirty="0" smtClean="0">
              <a:solidFill>
                <a:schemeClr val="tx1"/>
              </a:solidFill>
              <a:cs typeface="Times New Roman"/>
            </a:endParaRPr>
          </a:p>
          <a:p>
            <a:endParaRPr lang="en-US" b="1" dirty="0">
              <a:solidFill>
                <a:schemeClr val="tx1"/>
              </a:solidFill>
              <a:cs typeface="Times New Roman"/>
            </a:endParaRPr>
          </a:p>
          <a:p>
            <a:endParaRPr lang="en-US" b="1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2452141" y="2262922"/>
            <a:ext cx="5105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of China</a:t>
            </a:r>
            <a:r>
              <a:rPr lang="en-US" sz="20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Physics,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Theoretical Physics,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 </a:t>
            </a:r>
          </a:p>
          <a:p>
            <a:pPr lvl="0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Tsinghua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Chinese Academy of Sciences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Shangdong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 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Shanghai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Jiaotong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University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Peking University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Nanjing University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Nankai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Wuhan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Normal University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7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Project Are We Proposing?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00243" y="3281594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BEPCII/BESIII will end her mission around 2022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558872" y="5165441"/>
            <a:ext cx="8455143" cy="52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ntensity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lectron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ositron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ccelerator (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44232" y="4091510"/>
            <a:ext cx="659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0036FA"/>
                </a:solidFill>
                <a:latin typeface="Times New Roman" panose="02020603050405020304" pitchFamily="18" charset="0"/>
              </a:rPr>
              <a:t>Led </a:t>
            </a:r>
            <a:r>
              <a:rPr lang="en-US" altLang="zh-CN" sz="2000" dirty="0">
                <a:solidFill>
                  <a:srgbClr val="0036FA"/>
                </a:solidFill>
                <a:latin typeface="Times New Roman" panose="02020603050405020304" pitchFamily="18" charset="0"/>
              </a:rPr>
              <a:t>by the High Energy Physics Association of China, we are exploring possible future collider project post </a:t>
            </a:r>
            <a:r>
              <a:rPr lang="en-US" altLang="zh-CN" sz="2000" dirty="0" smtClean="0">
                <a:solidFill>
                  <a:srgbClr val="0036FA"/>
                </a:solidFill>
                <a:latin typeface="Times New Roman" panose="02020603050405020304" pitchFamily="18" charset="0"/>
              </a:rPr>
              <a:t> BEPCII/BESIII</a:t>
            </a:r>
            <a:endParaRPr lang="en-US" altLang="zh-CN" sz="2000" dirty="0">
              <a:solidFill>
                <a:srgbClr val="0036FA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09004" y="856903"/>
            <a:ext cx="6725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Advantage and Shortage of BEPCII/BESIII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0539" y="1546524"/>
            <a:ext cx="3871460" cy="1579920"/>
          </a:xfrm>
          <a:prstGeom prst="rect">
            <a:avLst/>
          </a:prstGeom>
          <a:solidFill>
            <a:srgbClr val="9900CC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6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production</a:t>
            </a:r>
          </a:p>
          <a:p>
            <a:pPr marL="285750" indent="-285750">
              <a:lnSpc>
                <a:spcPts val="286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Clean Signal, low background</a:t>
            </a:r>
          </a:p>
          <a:p>
            <a:pPr marL="285750" indent="-285750">
              <a:lnSpc>
                <a:spcPts val="286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efficiency and resolution</a:t>
            </a:r>
          </a:p>
          <a:p>
            <a:pPr marL="285750" indent="-285750">
              <a:lnSpc>
                <a:spcPts val="286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39613" y="1605428"/>
            <a:ext cx="4442016" cy="836126"/>
          </a:xfrm>
          <a:prstGeom prst="rect">
            <a:avLst/>
          </a:prstGeom>
          <a:solidFill>
            <a:srgbClr val="9900CC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6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Ecms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range : 2-4.6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86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In-sufficient luminosity : 10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altLang="zh-CN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笑脸 13"/>
          <p:cNvSpPr/>
          <p:nvPr/>
        </p:nvSpPr>
        <p:spPr>
          <a:xfrm>
            <a:off x="200283" y="938831"/>
            <a:ext cx="751886" cy="753973"/>
          </a:xfrm>
          <a:prstGeom prst="smileyFace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笑脸 14"/>
          <p:cNvSpPr/>
          <p:nvPr/>
        </p:nvSpPr>
        <p:spPr>
          <a:xfrm>
            <a:off x="8191830" y="920539"/>
            <a:ext cx="751886" cy="75397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What is HIEPA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632795" y="2038145"/>
            <a:ext cx="8054005" cy="3920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3040"/>
              </a:lnSpc>
            </a:pPr>
            <a:r>
              <a:rPr lang="en-US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Collider machine</a:t>
            </a:r>
          </a:p>
          <a:p>
            <a:pPr marL="450000" indent="-198000">
              <a:lnSpc>
                <a:spcPts val="304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Providing peak luminosity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2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physics</a:t>
            </a:r>
          </a:p>
          <a:p>
            <a:pPr marL="450000" indent="-198000">
              <a:lnSpc>
                <a:spcPts val="3040"/>
              </a:lnSpc>
              <a:buFont typeface="Symbol" panose="05050102010706020507" pitchFamily="18" charset="2"/>
              <a:buChar char="-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range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7GeV</a:t>
            </a:r>
          </a:p>
          <a:p>
            <a:pPr marL="450000" indent="-198000">
              <a:lnSpc>
                <a:spcPts val="3040"/>
              </a:lnSpc>
              <a:buFont typeface="Symbol" panose="05050102010706020507" pitchFamily="18" charset="2"/>
              <a:buChar char="-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machine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polarization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on one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  <a:p>
            <a:pPr marL="252000" indent="0">
              <a:lnSpc>
                <a:spcPts val="3040"/>
              </a:lnSpc>
              <a:buNone/>
            </a:pPr>
            <a:endParaRPr lang="en-US" sz="2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3040"/>
              </a:lnSpc>
            </a:pPr>
            <a:r>
              <a:rPr lang="en-US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generation SRF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(synchrotron radiation facility). </a:t>
            </a:r>
            <a:endParaRPr lang="en-US" sz="2600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/>
        </p:nvSpPr>
        <p:spPr>
          <a:xfrm>
            <a:off x="457200" y="1036702"/>
            <a:ext cx="8455143" cy="52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ntensity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lectron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ositron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ccelerator (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HIEPA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76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of the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-c Energy Region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0269" y="6356350"/>
            <a:ext cx="2133600" cy="365125"/>
          </a:xfrm>
        </p:spPr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487269" y="6356350"/>
            <a:ext cx="2895600" cy="365125"/>
          </a:xfrm>
        </p:spPr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16269" y="6356350"/>
            <a:ext cx="2133600" cy="365125"/>
          </a:xfrm>
        </p:spPr>
        <p:txBody>
          <a:bodyPr/>
          <a:lstStyle/>
          <a:p>
            <a:fld id="{C973300C-797F-D148-A78D-320196FBAF0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11773" y="4349196"/>
            <a:ext cx="7115175" cy="1965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1429" tIns="45714" rIns="91429" bIns="45714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Rich of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 charmed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mesons.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(pairs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, D, D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charmed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baryons…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08" charset="2"/>
              </a:rPr>
              <a:t>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and resonances, perturbative and non-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perturbative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 defTabSz="914608">
              <a:lnSpc>
                <a:spcPts val="2600"/>
              </a:lnSpc>
              <a:spcBef>
                <a:spcPct val="20000"/>
              </a:spcBef>
              <a:buClr>
                <a:srgbClr val="000000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 of the</a:t>
            </a:r>
            <a:r>
              <a:rPr lang="en-US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hadrons</a:t>
            </a:r>
            <a:r>
              <a:rPr lang="en-US" sz="2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matter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hybrid.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561670" y="1211190"/>
            <a:ext cx="7935429" cy="3110350"/>
            <a:chOff x="-476392" y="548682"/>
            <a:chExt cx="8824600" cy="4945947"/>
          </a:xfrm>
        </p:grpSpPr>
        <p:pic>
          <p:nvPicPr>
            <p:cNvPr id="11" name="Picture 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05" r="-79" b="36203"/>
            <a:stretch>
              <a:fillRect/>
            </a:stretch>
          </p:blipFill>
          <p:spPr bwMode="auto">
            <a:xfrm>
              <a:off x="-476392" y="548682"/>
              <a:ext cx="8824600" cy="471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8"/>
            <p:cNvGrpSpPr/>
            <p:nvPr/>
          </p:nvGrpSpPr>
          <p:grpSpPr>
            <a:xfrm>
              <a:off x="2620751" y="4912146"/>
              <a:ext cx="618924" cy="582483"/>
              <a:chOff x="2620751" y="6109685"/>
              <a:chExt cx="618924" cy="582483"/>
            </a:xfrm>
          </p:grpSpPr>
          <p:cxnSp>
            <p:nvCxnSpPr>
              <p:cNvPr id="19" name="Straight Arrow Connector 15"/>
              <p:cNvCxnSpPr/>
              <p:nvPr/>
            </p:nvCxnSpPr>
            <p:spPr>
              <a:xfrm flipV="1">
                <a:off x="2961002" y="6109685"/>
                <a:ext cx="1659" cy="336444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6"/>
              <p:cNvSpPr txBox="1"/>
              <p:nvPr/>
            </p:nvSpPr>
            <p:spPr>
              <a:xfrm>
                <a:off x="2620751" y="6243210"/>
                <a:ext cx="618924" cy="4489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err="1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b="1" baseline="30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+</a:t>
                </a:r>
                <a:r>
                  <a:rPr lang="en-US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en-US" b="1" baseline="300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-</a:t>
                </a:r>
                <a:endParaRPr lang="en-US" b="1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</p:grpSp>
        <p:grpSp>
          <p:nvGrpSpPr>
            <p:cNvPr id="13" name="Group 9"/>
            <p:cNvGrpSpPr/>
            <p:nvPr/>
          </p:nvGrpSpPr>
          <p:grpSpPr>
            <a:xfrm>
              <a:off x="4177116" y="4920528"/>
              <a:ext cx="724100" cy="563734"/>
              <a:chOff x="4177116" y="6118067"/>
              <a:chExt cx="724100" cy="563734"/>
            </a:xfrm>
          </p:grpSpPr>
          <p:cxnSp>
            <p:nvCxnSpPr>
              <p:cNvPr id="17" name="Straight Arrow Connector 13"/>
              <p:cNvCxnSpPr/>
              <p:nvPr/>
            </p:nvCxnSpPr>
            <p:spPr>
              <a:xfrm flipV="1">
                <a:off x="4550074" y="6118067"/>
                <a:ext cx="4534" cy="31137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4"/>
              <p:cNvSpPr txBox="1"/>
              <p:nvPr/>
            </p:nvSpPr>
            <p:spPr>
              <a:xfrm>
                <a:off x="4177116" y="6232844"/>
                <a:ext cx="724100" cy="448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smtClean="0">
                    <a:solidFill>
                      <a:srgbClr val="0000FF"/>
                    </a:solidFill>
                    <a:cs typeface="Symbol" charset="2"/>
                  </a:rPr>
                  <a:t> </a:t>
                </a:r>
                <a:r>
                  <a:rPr lang="en-US" b="1" dirty="0" err="1" smtClean="0">
                    <a:solidFill>
                      <a:srgbClr val="0000FF"/>
                    </a:solidFill>
                    <a:cs typeface="Symbol" charset="2"/>
                  </a:rPr>
                  <a:t>D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cs typeface="Symbol" charset="2"/>
                  </a:rPr>
                  <a:t>s</a:t>
                </a:r>
                <a:r>
                  <a:rPr lang="en-US" b="1" dirty="0" err="1" smtClean="0">
                    <a:solidFill>
                      <a:srgbClr val="0000FF"/>
                    </a:solidFill>
                    <a:cs typeface="Symbol" charset="2"/>
                  </a:rPr>
                  <a:t>D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cs typeface="Symbol" charset="2"/>
                  </a:rPr>
                  <a:t>s</a:t>
                </a:r>
                <a:endParaRPr lang="en-US" b="1" baseline="-25000" dirty="0">
                  <a:solidFill>
                    <a:srgbClr val="0000FF"/>
                  </a:solidFill>
                  <a:cs typeface="Symbol" charset="2"/>
                </a:endParaRPr>
              </a:p>
            </p:txBody>
          </p:sp>
        </p:grpSp>
        <p:grpSp>
          <p:nvGrpSpPr>
            <p:cNvPr id="14" name="Group 10"/>
            <p:cNvGrpSpPr/>
            <p:nvPr/>
          </p:nvGrpSpPr>
          <p:grpSpPr>
            <a:xfrm>
              <a:off x="6415530" y="4924230"/>
              <a:ext cx="700925" cy="544008"/>
              <a:chOff x="3969195" y="6114002"/>
              <a:chExt cx="700925" cy="544008"/>
            </a:xfrm>
          </p:grpSpPr>
          <p:cxnSp>
            <p:nvCxnSpPr>
              <p:cNvPr id="15" name="Straight Arrow Connector 11"/>
              <p:cNvCxnSpPr/>
              <p:nvPr/>
            </p:nvCxnSpPr>
            <p:spPr>
              <a:xfrm flipH="1" flipV="1">
                <a:off x="4294046" y="6114002"/>
                <a:ext cx="10646" cy="311368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2"/>
              <p:cNvSpPr txBox="1"/>
              <p:nvPr/>
            </p:nvSpPr>
            <p:spPr>
              <a:xfrm>
                <a:off x="3969195" y="6209052"/>
                <a:ext cx="700925" cy="4489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latin typeface="+mj-lt"/>
                    <a:cs typeface="Symbol" charset="2"/>
                  </a:rPr>
                  <a:t>c</a:t>
                </a:r>
                <a:r>
                  <a:rPr lang="en-US" b="1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b="1" baseline="-25000" dirty="0" err="1" smtClean="0">
                    <a:solidFill>
                      <a:srgbClr val="0000FF"/>
                    </a:solidFill>
                    <a:latin typeface="+mj-lt"/>
                    <a:cs typeface="Symbol" charset="2"/>
                  </a:rPr>
                  <a:t>c</a:t>
                </a:r>
                <a:endParaRPr lang="en-US" b="1" baseline="-25000" dirty="0">
                  <a:solidFill>
                    <a:srgbClr val="0000FF"/>
                  </a:solidFill>
                  <a:latin typeface="+mj-lt"/>
                  <a:cs typeface="Symbol" charset="2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330218" y="715351"/>
            <a:ext cx="4991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Physics on </a:t>
            </a:r>
            <a:r>
              <a:rPr lang="en-US" altLang="zh-CN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-c energy region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Physics at 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-c Energy Region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11/06/2015  H.P.  Peng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Exotics, Jinan, China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Group 4"/>
          <p:cNvGrpSpPr/>
          <p:nvPr/>
        </p:nvGrpSpPr>
        <p:grpSpPr>
          <a:xfrm>
            <a:off x="168654" y="923374"/>
            <a:ext cx="8666064" cy="2353723"/>
            <a:chOff x="-5905" y="1140400"/>
            <a:chExt cx="9149903" cy="2353723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69" y="1140400"/>
              <a:ext cx="8967129" cy="2353723"/>
            </a:xfrm>
            <a:prstGeom prst="rect">
              <a:avLst/>
            </a:prstGeom>
            <a:noFill/>
          </p:spPr>
        </p:pic>
        <p:sp>
          <p:nvSpPr>
            <p:cNvPr id="9" name="TextBox 16"/>
            <p:cNvSpPr txBox="1"/>
            <p:nvPr/>
          </p:nvSpPr>
          <p:spPr>
            <a:xfrm rot="16200000">
              <a:off x="-634457" y="1927607"/>
              <a:ext cx="1972015" cy="714912"/>
            </a:xfrm>
            <a:prstGeom prst="rect">
              <a:avLst/>
            </a:prstGeom>
            <a:solidFill>
              <a:srgbClr val="F3F137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rgbClr val="0000FF"/>
                  </a:solidFill>
                </a:rPr>
                <a:t>R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=s(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hadron)/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s</a:t>
              </a:r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m</a:t>
              </a:r>
              <a:r>
                <a:rPr lang="en-US" baseline="300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+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m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)</a:t>
              </a:r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ular Callout 22"/>
          <p:cNvSpPr/>
          <p:nvPr/>
        </p:nvSpPr>
        <p:spPr>
          <a:xfrm>
            <a:off x="73120" y="3344667"/>
            <a:ext cx="2954029" cy="1911603"/>
          </a:xfrm>
          <a:prstGeom prst="wedgeRoundRectCallout">
            <a:avLst>
              <a:gd name="adj1" fmla="val 36532"/>
              <a:gd name="adj2" fmla="val -59687"/>
              <a:gd name="adj3" fmla="val 16667"/>
            </a:avLst>
          </a:prstGeom>
          <a:solidFill>
            <a:srgbClr val="F34BD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Hadron form factors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Y</a:t>
            </a:r>
            <a:r>
              <a:rPr lang="de-D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(2175</a:t>
            </a:r>
            <a:r>
              <a:rPr 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) </a:t>
            </a:r>
            <a:r>
              <a:rPr lang="de-D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resonance</a:t>
            </a:r>
            <a:endParaRPr lang="de-DE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/>
            </a:endParaRP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Mutltiquark states</a:t>
            </a:r>
            <a:r>
              <a:rPr lang="de-D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with s quark,  Zs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MLLA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LPHD and QCD sum rule predictions</a:t>
            </a:r>
            <a:endParaRPr lang="en-GB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9"/>
          <p:cNvSpPr/>
          <p:nvPr/>
        </p:nvSpPr>
        <p:spPr>
          <a:xfrm>
            <a:off x="2650254" y="947777"/>
            <a:ext cx="2056217" cy="2166655"/>
          </a:xfrm>
          <a:prstGeom prst="rect">
            <a:avLst/>
          </a:prstGeom>
          <a:solidFill>
            <a:srgbClr val="F34BD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20"/>
          <p:cNvSpPr/>
          <p:nvPr/>
        </p:nvSpPr>
        <p:spPr>
          <a:xfrm>
            <a:off x="4708926" y="961361"/>
            <a:ext cx="1392375" cy="2166655"/>
          </a:xfrm>
          <a:prstGeom prst="rect">
            <a:avLst/>
          </a:prstGeom>
          <a:solidFill>
            <a:srgbClr val="79FF21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21"/>
          <p:cNvSpPr/>
          <p:nvPr/>
        </p:nvSpPr>
        <p:spPr>
          <a:xfrm>
            <a:off x="6111262" y="958012"/>
            <a:ext cx="2585499" cy="2166655"/>
          </a:xfrm>
          <a:prstGeom prst="rect">
            <a:avLst/>
          </a:prstGeom>
          <a:solidFill>
            <a:srgbClr val="F3F13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ounded Rectangular Callout 23"/>
          <p:cNvSpPr/>
          <p:nvPr/>
        </p:nvSpPr>
        <p:spPr>
          <a:xfrm>
            <a:off x="3027149" y="3331221"/>
            <a:ext cx="3132341" cy="1926580"/>
          </a:xfrm>
          <a:prstGeom prst="wedgeRoundRectCallout">
            <a:avLst>
              <a:gd name="adj1" fmla="val 24590"/>
              <a:gd name="adj2" fmla="val -59389"/>
              <a:gd name="adj3" fmla="val 16667"/>
            </a:avLst>
          </a:prstGeom>
          <a:solidFill>
            <a:srgbClr val="79FF21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hadron spectroscopy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err="1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Gluonic</a:t>
            </a:r>
            <a:r>
              <a:rPr lang="en-US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exotic states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of LFV and CPV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and forbidden decays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with </a:t>
            </a:r>
            <a:r>
              <a:rPr lang="en-US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lepton </a:t>
            </a:r>
          </a:p>
        </p:txBody>
      </p:sp>
      <p:sp>
        <p:nvSpPr>
          <p:cNvPr id="15" name="Rounded Rectangular Callout 24"/>
          <p:cNvSpPr/>
          <p:nvPr/>
        </p:nvSpPr>
        <p:spPr>
          <a:xfrm>
            <a:off x="6156312" y="3381520"/>
            <a:ext cx="2957208" cy="1876281"/>
          </a:xfrm>
          <a:prstGeom prst="wedgeRoundRectCallout">
            <a:avLst>
              <a:gd name="adj1" fmla="val -12441"/>
              <a:gd name="adj2" fmla="val -60955"/>
              <a:gd name="adj3" fmla="val 16667"/>
            </a:avLst>
          </a:prstGeom>
          <a:solidFill>
            <a:srgbClr val="F3F137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 particles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with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Ds</a:t>
            </a:r>
            <a:endParaRPr lang="en-US" baseline="-250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r>
              <a:rPr lang="en-US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mixing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 baryons,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 lepton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physics</a:t>
            </a:r>
          </a:p>
        </p:txBody>
      </p:sp>
      <p:grpSp>
        <p:nvGrpSpPr>
          <p:cNvPr id="16" name="Group 5"/>
          <p:cNvGrpSpPr/>
          <p:nvPr/>
        </p:nvGrpSpPr>
        <p:grpSpPr>
          <a:xfrm>
            <a:off x="980232" y="5519663"/>
            <a:ext cx="7209504" cy="707886"/>
            <a:chOff x="389839" y="5833374"/>
            <a:chExt cx="8021415" cy="707886"/>
          </a:xfrm>
        </p:grpSpPr>
        <p:sp>
          <p:nvSpPr>
            <p:cNvPr id="17" name="Rectangle 33"/>
            <p:cNvSpPr/>
            <p:nvPr/>
          </p:nvSpPr>
          <p:spPr>
            <a:xfrm>
              <a:off x="1535418" y="5833374"/>
              <a:ext cx="6875836" cy="707886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8000" indent="-198000">
                <a:buFont typeface="Arial"/>
                <a:buChar char="•"/>
              </a:pP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Precision 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</a:t>
              </a:r>
              <a:r>
                <a:rPr lang="en-US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</a:t>
              </a:r>
              <a:r>
                <a:rPr lang="en-US" sz="2000" b="1" baseline="-250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QED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a</a:t>
              </a:r>
              <a:r>
                <a:rPr lang="en-US" sz="20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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charm quark mass extraction. 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-112" charset="2"/>
              </a:endParaRPr>
            </a:p>
            <a:p>
              <a:pPr marL="198000" indent="-198000">
                <a:buFont typeface="Arial"/>
                <a:buChar char="•"/>
              </a:pP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H</a:t>
              </a:r>
              <a:r>
                <a:rPr lang="en-US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adron </a:t>
              </a:r>
              <a:r>
                <a:rPr 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form factor</a:t>
              </a:r>
              <a:r>
                <a:rPr lang="en-US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(nucleon, </a:t>
              </a:r>
              <a:r>
                <a:rPr lang="en-US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</a:t>
              </a:r>
              <a:r>
                <a:rPr lang="en-US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-112" charset="2"/>
                </a:rPr>
                <a:t>, p).</a:t>
              </a:r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389839" y="5944236"/>
              <a:ext cx="9961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>
                  <a:solidFill>
                    <a:srgbClr val="FF0000"/>
                  </a:solidFill>
                </a:rPr>
                <a:t>R scan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3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35046</TotalTime>
  <Words>7096</Words>
  <Application>Microsoft Office PowerPoint</Application>
  <PresentationFormat>全屏显示(4:3)</PresentationFormat>
  <Paragraphs>1090</Paragraphs>
  <Slides>57</Slides>
  <Notes>32</Notes>
  <HiddenSlides>0</HiddenSlides>
  <MMClips>0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82" baseType="lpstr">
      <vt:lpstr>Arial Unicode MS</vt:lpstr>
      <vt:lpstr>DejaVu Sans</vt:lpstr>
      <vt:lpstr>GulimChe</vt:lpstr>
      <vt:lpstr>ＭＳ Ｐゴシック</vt:lpstr>
      <vt:lpstr>ＭＳ Ｐゴシック</vt:lpstr>
      <vt:lpstr>Times CY</vt:lpstr>
      <vt:lpstr>华文楷体</vt:lpstr>
      <vt:lpstr>华文隶书</vt:lpstr>
      <vt:lpstr>华文新魏</vt:lpstr>
      <vt:lpstr>楷体_GB2312</vt:lpstr>
      <vt:lpstr>隶书</vt:lpstr>
      <vt:lpstr>宋体</vt:lpstr>
      <vt:lpstr>Arial</vt:lpstr>
      <vt:lpstr>Arial Narrow</vt:lpstr>
      <vt:lpstr>Calibri</vt:lpstr>
      <vt:lpstr>Cambria</vt:lpstr>
      <vt:lpstr>Comic Sans MS</vt:lpstr>
      <vt:lpstr>Harlow Solid Italic</vt:lpstr>
      <vt:lpstr>Symbol</vt:lpstr>
      <vt:lpstr>SymbolPS</vt:lpstr>
      <vt:lpstr>Tahoma</vt:lpstr>
      <vt:lpstr>Times New Roman</vt:lpstr>
      <vt:lpstr>Wingdings</vt:lpstr>
      <vt:lpstr>Office Theme</vt:lpstr>
      <vt:lpstr>Photo Editor 照片</vt:lpstr>
      <vt:lpstr>Perspectives on XYZ States @ High Intensity Electron Positron Accelerator  (HIEPA)</vt:lpstr>
      <vt:lpstr>Outline</vt:lpstr>
      <vt:lpstr>Status of BEPCII/BESIII</vt:lpstr>
      <vt:lpstr>BESIII Data Taking</vt:lpstr>
      <vt:lpstr>BESIII Fruitful Physics Results</vt:lpstr>
      <vt:lpstr>What Project Are We Proposing?</vt:lpstr>
      <vt:lpstr>What is HIEPA</vt:lpstr>
      <vt:lpstr>Features of the -c Energy Region</vt:lpstr>
      <vt:lpstr>Physics at -c Energy Region</vt:lpstr>
      <vt:lpstr>Data Samples / Year</vt:lpstr>
      <vt:lpstr>Charmonium (like) Spectroscopy</vt:lpstr>
      <vt:lpstr>Charmonium (like) Spectroscopy</vt:lpstr>
      <vt:lpstr>Charmonium (like) Spectroscopy</vt:lpstr>
      <vt:lpstr>Competition from Belle II?</vt:lpstr>
      <vt:lpstr>Observation of Zc(3900)</vt:lpstr>
      <vt:lpstr>Production Mechanism @ B Factory </vt:lpstr>
      <vt:lpstr>Production Mechanism @ -c Factory</vt:lpstr>
      <vt:lpstr>   Search for 1-- Hybrid </vt:lpstr>
      <vt:lpstr>Exclusive Line shape Measurement</vt:lpstr>
      <vt:lpstr>Explore the Nature of Zc</vt:lpstr>
      <vt:lpstr>Search for Zcs @ Ecms4.5 GeV</vt:lpstr>
      <vt:lpstr>Search for c2(11D2)</vt:lpstr>
      <vt:lpstr>Search for c1(23P1)</vt:lpstr>
      <vt:lpstr>cLFV Decay ℓ</vt:lpstr>
      <vt:lpstr>STCF .VS. BF :  ｂａｃｋｇｒｏｕｎｄ </vt:lpstr>
      <vt:lpstr>Expected Br() upper limit</vt:lpstr>
      <vt:lpstr>CP Violation in  Decay</vt:lpstr>
      <vt:lpstr>  CPV in Angle Distribution</vt:lpstr>
      <vt:lpstr>Nucleon Electromagnetic Form Factors (NEFFs) </vt:lpstr>
      <vt:lpstr>Proton FF : Time-Like</vt:lpstr>
      <vt:lpstr>Proton FF (s=2.23GeV)  @ -c Factory</vt:lpstr>
      <vt:lpstr>Pre-Conceptual Design</vt:lpstr>
      <vt:lpstr>Pre-Conceptual Design -Machine</vt:lpstr>
      <vt:lpstr>Pre-Conceptual Design -Machine</vt:lpstr>
      <vt:lpstr>Requirement To the Detector</vt:lpstr>
      <vt:lpstr>Pre-Conceptual Design - Detector</vt:lpstr>
      <vt:lpstr>Activities</vt:lpstr>
      <vt:lpstr>Workshop for HIEPA</vt:lpstr>
      <vt:lpstr>XiangShan-Science Conference</vt:lpstr>
      <vt:lpstr>Summary</vt:lpstr>
      <vt:lpstr>Production mechanism</vt:lpstr>
      <vt:lpstr>cLFV Decay  @ B Factory</vt:lpstr>
      <vt:lpstr>Proton FF : Space-Like</vt:lpstr>
      <vt:lpstr>Tracking System</vt:lpstr>
      <vt:lpstr>Tracking System</vt:lpstr>
      <vt:lpstr>PID Detector</vt:lpstr>
      <vt:lpstr>PID Detector</vt:lpstr>
      <vt:lpstr>Electromagnetic Calorimeter</vt:lpstr>
      <vt:lpstr>Crystal</vt:lpstr>
      <vt:lpstr>BSO Test</vt:lpstr>
      <vt:lpstr>SiPM Test</vt:lpstr>
      <vt:lpstr>Electromagnetic Calorimeter</vt:lpstr>
      <vt:lpstr>Muon Detector</vt:lpstr>
      <vt:lpstr>PowerPoint 演示文稿</vt:lpstr>
      <vt:lpstr>Nucleons FF  </vt:lpstr>
      <vt:lpstr>BESIII Data Taking</vt:lpstr>
      <vt:lpstr>HIEPA</vt:lpstr>
    </vt:vector>
  </TitlesOfParts>
  <Company>ustc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peng</cp:lastModifiedBy>
  <cp:revision>1637</cp:revision>
  <dcterms:created xsi:type="dcterms:W3CDTF">2012-07-20T12:09:59Z</dcterms:created>
  <dcterms:modified xsi:type="dcterms:W3CDTF">2015-06-11T00:31:48Z</dcterms:modified>
</cp:coreProperties>
</file>