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80" r:id="rId2"/>
  </p:sldMasterIdLst>
  <p:notesMasterIdLst>
    <p:notesMasterId r:id="rId5"/>
  </p:notesMasterIdLst>
  <p:handoutMasterIdLst>
    <p:handoutMasterId r:id="rId6"/>
  </p:handoutMasterIdLst>
  <p:sldIdLst>
    <p:sldId id="495" r:id="rId3"/>
    <p:sldId id="494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015">
          <p15:clr>
            <a:srgbClr val="A4A3A4"/>
          </p15:clr>
        </p15:guide>
        <p15:guide id="3" orient="horz" pos="274">
          <p15:clr>
            <a:srgbClr val="A4A3A4"/>
          </p15:clr>
        </p15:guide>
        <p15:guide id="4" orient="horz" pos="3840">
          <p15:clr>
            <a:srgbClr val="A4A3A4"/>
          </p15:clr>
        </p15:guide>
        <p15:guide id="5" pos="3839">
          <p15:clr>
            <a:srgbClr val="A4A3A4"/>
          </p15:clr>
        </p15:guide>
        <p15:guide id="6" pos="6911">
          <p15:clr>
            <a:srgbClr val="A4A3A4"/>
          </p15:clr>
        </p15:guide>
        <p15:guide id="7" pos="76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711" autoAdjust="0"/>
  </p:normalViewPr>
  <p:slideViewPr>
    <p:cSldViewPr>
      <p:cViewPr varScale="1">
        <p:scale>
          <a:sx n="111" d="100"/>
          <a:sy n="111" d="100"/>
        </p:scale>
        <p:origin x="-288" y="-104"/>
      </p:cViewPr>
      <p:guideLst>
        <p:guide orient="horz" pos="2160"/>
        <p:guide orient="horz" pos="1015"/>
        <p:guide orient="horz" pos="274"/>
        <p:guide orient="horz" pos="3840"/>
        <p:guide pos="2880"/>
        <p:guide pos="5185"/>
        <p:guide pos="57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77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6" Type="http://schemas.openxmlformats.org/officeDocument/2006/relationships/handoutMaster" Target="handoutMasters/handout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pPr/>
              <a:t>8/9/15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pPr/>
              <a:t>8/9/15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ubtitle 2"/>
          <p:cNvSpPr>
            <a:spLocks noGrp="1"/>
          </p:cNvSpPr>
          <p:nvPr>
            <p:ph type="subTitle" idx="1"/>
          </p:nvPr>
        </p:nvSpPr>
        <p:spPr>
          <a:xfrm>
            <a:off x="533401" y="3657125"/>
            <a:ext cx="8077200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43" name="Title 1"/>
          <p:cNvSpPr>
            <a:spLocks noGrp="1"/>
          </p:cNvSpPr>
          <p:nvPr>
            <p:ph type="ctrTitle"/>
          </p:nvPr>
        </p:nvSpPr>
        <p:spPr>
          <a:xfrm>
            <a:off x="533400" y="1905008"/>
            <a:ext cx="8077200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80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04/08/2015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Chen - SOW of SBNE TPC FEE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04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04/08/2015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Chen - SOW of SBNE TPC FEE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8" y="434980"/>
            <a:ext cx="6311956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7844" y="434980"/>
            <a:ext cx="876528" cy="566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62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5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0" y="6560598"/>
            <a:ext cx="372862" cy="297402"/>
          </a:xfrm>
        </p:spPr>
        <p:txBody>
          <a:bodyPr/>
          <a:lstStyle/>
          <a:p>
            <a:fld id="{1CA79599-1F05-41A9-83BD-1B45EFED4681}" type="slidenum">
              <a:rPr lang="en-US" b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pPr/>
              <a:t>‹#›</a:t>
            </a:fld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1" descr="C:\Documents and Settings\degeronimo.BNL\Desktop\slides\Rev_Logo_Bi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7833" y="6656522"/>
            <a:ext cx="736169" cy="201478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108"/>
            <a:ext cx="9144000" cy="51745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42B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3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" y="6477000"/>
            <a:ext cx="914400" cy="304800"/>
          </a:xfrm>
        </p:spPr>
        <p:txBody>
          <a:bodyPr/>
          <a:lstStyle/>
          <a:p>
            <a:r>
              <a:rPr lang="en-US" smtClean="0"/>
              <a:t>04/08/2015</a:t>
            </a: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81201" y="6477000"/>
            <a:ext cx="5562601" cy="304800"/>
          </a:xfrm>
        </p:spPr>
        <p:txBody>
          <a:bodyPr/>
          <a:lstStyle/>
          <a:p>
            <a:r>
              <a:rPr lang="en-US" smtClean="0"/>
              <a:t>H. Chen - SOW of SBNE TPC FEE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1" y="6477000"/>
            <a:ext cx="533400" cy="304800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04/08/2015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Chen - SOW of SBNE TPC FEE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3733800"/>
            <a:ext cx="8077200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2" y="990604"/>
            <a:ext cx="8077199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19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04/08/2015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Chen - SOW of SBNE TPC FEE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12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04/08/2015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Chen - SOW of SBNE TPC FEE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191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371600"/>
            <a:ext cx="4038600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33600"/>
            <a:ext cx="4038600" cy="4191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3548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91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04/08/2015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Chen - SOW of SBNE TPC FEE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066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04/08/2015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Chen - SOW of SBNE TPC FEE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04/08/2015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Chen - SOW of SBNE TPC FEE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803402"/>
            <a:ext cx="495300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803402"/>
            <a:ext cx="2133601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90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1803400"/>
            <a:ext cx="495300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04/08/2015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Chen - SOW of SBNE TPC FEE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803401"/>
            <a:ext cx="2133601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316" y="1925320"/>
            <a:ext cx="4773168" cy="4023360"/>
          </a:xfrm>
          <a:solidFill>
            <a:schemeClr val="accent4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69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914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04/08/2015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1" y="6477000"/>
            <a:ext cx="55626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H. Chen - SOW of SBNE TPC FEE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1" y="6477000"/>
            <a:ext cx="533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980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70" r:id="rId12"/>
    <p:sldLayoutId id="214748379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Formation: Induced Signals from a Track Segment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1" name="Picture 2" descr="C:\Users\yubo\Documents\LBNE\TPC\signal\drift-lines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886" y="1143000"/>
            <a:ext cx="4229101" cy="4762500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/>
          <p:nvPr/>
        </p:nvCxnSpPr>
        <p:spPr>
          <a:xfrm rot="5400000">
            <a:off x="2009286" y="1828800"/>
            <a:ext cx="990600" cy="990600"/>
          </a:xfrm>
          <a:prstGeom prst="line">
            <a:avLst/>
          </a:prstGeom>
          <a:ln w="381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C:\Users\yubo\Documents\LBNE\TPC\signal\drift-lines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886" y="1143000"/>
            <a:ext cx="4229101" cy="4762500"/>
          </a:xfrm>
          <a:prstGeom prst="rect">
            <a:avLst/>
          </a:prstGeom>
          <a:noFill/>
        </p:spPr>
      </p:pic>
      <p:pic>
        <p:nvPicPr>
          <p:cNvPr id="24" name="Picture 4" descr="C:\Users\yubo\Documents\LBNE\TPC\signal\waveform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243" y="2252568"/>
            <a:ext cx="4359965" cy="3656013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4408243" y="2252568"/>
            <a:ext cx="43434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6" name="Picture 5" descr="C:\Users\yubo\Documents\LBNE\TPC\signal\waveform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2401" y="2252568"/>
            <a:ext cx="4359965" cy="365601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8332542" y="46909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[µs]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127206" y="361000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Grid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127206" y="41047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B0F0"/>
                </a:solidFill>
              </a:rPr>
              <a:t>U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206" y="45461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FF0000"/>
                </a:solidFill>
              </a:rPr>
              <a:t>V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7206" y="50408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92D050"/>
                </a:solidFill>
              </a:rPr>
              <a:t>X</a:t>
            </a:r>
            <a:endParaRPr lang="en-US" sz="1800" dirty="0">
              <a:solidFill>
                <a:srgbClr val="92D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465878" y="2971800"/>
            <a:ext cx="981808" cy="1184032"/>
          </a:xfrm>
          <a:prstGeom prst="straightConnector1">
            <a:avLst/>
          </a:prstGeom>
          <a:ln w="1270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685686" y="3581400"/>
            <a:ext cx="762000" cy="1031632"/>
          </a:xfrm>
          <a:prstGeom prst="straightConnector1">
            <a:avLst/>
          </a:prstGeom>
          <a:ln w="127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457086" y="4191000"/>
            <a:ext cx="990600" cy="914400"/>
          </a:xfrm>
          <a:prstGeom prst="straightConnector1">
            <a:avLst/>
          </a:prstGeom>
          <a:ln w="12700">
            <a:solidFill>
              <a:srgbClr val="92D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43000" y="5692170"/>
            <a:ext cx="6705600" cy="7848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prstClr val="black"/>
                </a:solidFill>
              </a:rPr>
              <a:t>DUNE style wire arrangement:  3 instrumented wire planes + 1 grid plane</a:t>
            </a:r>
          </a:p>
          <a:p>
            <a:r>
              <a:rPr lang="en-US" sz="1500" dirty="0" smtClean="0">
                <a:solidFill>
                  <a:prstClr val="black"/>
                </a:solidFill>
              </a:rPr>
              <a:t>Raw current waveforms convolved with a 0.5µs </a:t>
            </a:r>
            <a:r>
              <a:rPr lang="en-US" sz="1500" dirty="0" err="1" smtClean="0">
                <a:solidFill>
                  <a:prstClr val="black"/>
                </a:solidFill>
              </a:rPr>
              <a:t>gaussian</a:t>
            </a:r>
            <a:r>
              <a:rPr lang="en-US" sz="1500" dirty="0" smtClean="0">
                <a:solidFill>
                  <a:prstClr val="black"/>
                </a:solidFill>
              </a:rPr>
              <a:t> (~1/2 drift length) to mimic diffusion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6477000"/>
            <a:ext cx="2895600" cy="381000"/>
          </a:xfrm>
          <a:prstGeom prst="rect">
            <a:avLst/>
          </a:prstGeom>
          <a:solidFill>
            <a:srgbClr val="FFFF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5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112E-17 -3.51145E-6 L 0.00417 0.5496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2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42124E-6 L 0.47083 -3.4212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168400"/>
          </a:xfrm>
        </p:spPr>
        <p:txBody>
          <a:bodyPr/>
          <a:lstStyle/>
          <a:p>
            <a:r>
              <a:rPr lang="en-US" dirty="0" smtClean="0"/>
              <a:t>Performance as ASIC is submerged in LN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LArASIC3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14400" y="1295400"/>
            <a:ext cx="734481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8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S103460554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Rules design template" id="{FF6A9B0F-C8B8-4CC7-884F-ED15A6D8506E}" vid="{22252C17-64FB-4EF8-9329-A5DD51CEEA56}"/>
    </a:ext>
  </a:extLst>
</a:theme>
</file>

<file path=ppt/theme/theme2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0BA44C2-DD02-4728-BB84-A46183D4F9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TS103460554.potx</Template>
  <TotalTime>0</TotalTime>
  <Words>57</Words>
  <Application>Microsoft Macintosh PowerPoint</Application>
  <PresentationFormat>On-screen Show (4:3)</PresentationFormat>
  <Paragraphs>11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TS103460554</vt:lpstr>
      <vt:lpstr>Signal Formation: Induced Signals from a Track Segment</vt:lpstr>
      <vt:lpstr>Performance as ASIC is submerged in LN2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2015-08-09T07:36:31Z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TC034605549991</vt:lpwstr>
  </property>
</Properties>
</file>