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291" r:id="rId2"/>
    <p:sldMasterId id="2147484293" r:id="rId3"/>
    <p:sldMasterId id="2147484298" r:id="rId4"/>
    <p:sldMasterId id="2147484300" r:id="rId5"/>
    <p:sldMasterId id="2147484314" r:id="rId6"/>
    <p:sldMasterId id="2147484319" r:id="rId7"/>
  </p:sldMasterIdLst>
  <p:sldIdLst>
    <p:sldId id="275" r:id="rId8"/>
    <p:sldId id="397" r:id="rId9"/>
    <p:sldId id="407" r:id="rId10"/>
    <p:sldId id="444" r:id="rId11"/>
    <p:sldId id="445" r:id="rId12"/>
    <p:sldId id="464" r:id="rId13"/>
    <p:sldId id="462" r:id="rId14"/>
    <p:sldId id="446" r:id="rId15"/>
    <p:sldId id="440" r:id="rId16"/>
    <p:sldId id="447" r:id="rId17"/>
    <p:sldId id="448" r:id="rId18"/>
    <p:sldId id="282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6" r:id="rId32"/>
    <p:sldId id="465" r:id="rId33"/>
    <p:sldId id="461" r:id="rId34"/>
    <p:sldId id="39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5pPr>
    <a:lvl6pPr marL="22860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6pPr>
    <a:lvl7pPr marL="27432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7pPr>
    <a:lvl8pPr marL="32004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8pPr>
    <a:lvl9pPr marL="36576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3399"/>
    <a:srgbClr val="FF0909"/>
    <a:srgbClr val="09277D"/>
    <a:srgbClr val="666699"/>
    <a:srgbClr val="210108"/>
    <a:srgbClr val="CC6600"/>
    <a:srgbClr val="99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78006" autoAdjust="0"/>
  </p:normalViewPr>
  <p:slideViewPr>
    <p:cSldViewPr>
      <p:cViewPr varScale="1">
        <p:scale>
          <a:sx n="84" d="100"/>
          <a:sy n="84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68D1-F3D5-45D5-AACC-172600AF81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047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E69D-9545-4505-BA70-3B172741B5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125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1538-4B7D-4B75-A490-2CC15137DF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879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57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FC78-4CB2-45F6-AB88-23C2E49D77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55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01F1-41BE-4F92-A7CB-21F5EBD417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5864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4333-3318-4AA2-ACD1-9D887981AE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18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9B5B-4827-44A0-9C0D-2398F3166C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222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5DF2-687D-47FD-A7B9-9E695FC7C6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40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0C86-F382-40A5-B55E-BD9167D9E1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59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A8AE-F29B-43FF-8014-11602A48B8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928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D23B-7D14-470E-B610-98D1AA1657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93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A29C-EFCD-4FCF-A0AF-828A9EC464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13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B0C8-17BD-4318-A936-8BFE35F14F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90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0FFE1-EC86-443D-8314-2363DA3D27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697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B131-F240-43F9-A156-381C67A0B2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922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C736-F0B9-429A-B087-B07CFF80F6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735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230D-5BFA-4F08-99E4-948A99BB32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154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latin typeface="Arial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6072B98-33AD-4BA5-B6DE-C4BB30A83E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7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9A7FFC-F4FE-4ACF-831A-7C1E557E8E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D4333E-B21F-4C97-8747-08E46145A8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8E2979-199A-45CB-803D-2C75E44C90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AAC2F0-409C-4D9C-8B5D-6C38A9AC44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CA636F-B301-4D81-8CB5-61B0084884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E67E57-ED28-4097-932F-179182536C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-108520" y="693277"/>
            <a:ext cx="8349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        Probing Supersymmetry via  Z-decay</a:t>
            </a:r>
          </a:p>
        </p:txBody>
      </p:sp>
      <p:sp>
        <p:nvSpPr>
          <p:cNvPr id="2" name="矩形 1"/>
          <p:cNvSpPr/>
          <p:nvPr/>
        </p:nvSpPr>
        <p:spPr>
          <a:xfrm>
            <a:off x="3203848" y="2060848"/>
            <a:ext cx="247311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Jin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Min Yang</a:t>
            </a:r>
          </a:p>
        </p:txBody>
      </p:sp>
      <p:sp>
        <p:nvSpPr>
          <p:cNvPr id="4" name="矩形 3"/>
          <p:cNvSpPr/>
          <p:nvPr/>
        </p:nvSpPr>
        <p:spPr>
          <a:xfrm>
            <a:off x="3496054" y="2924629"/>
            <a:ext cx="181690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ITP, Beijing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9762" y="5013176"/>
            <a:ext cx="30895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CEPC-Physics Workshop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IHEP</a:t>
            </a:r>
            <a:r>
              <a:rPr lang="zh-CN" altLang="en-US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2015.8.11</a:t>
            </a:r>
            <a:endParaRPr lang="en-US" altLang="zh-CN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Tm="9109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0466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新宋体" panose="02010609030101010101" pitchFamily="49" charset="-122"/>
              </a:rPr>
              <a:t>2.2   LFV Z-decay in SUSY seesaw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23528" y="1484784"/>
                <a:ext cx="8424936" cy="4573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The seesaw mechanism can 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be realized in </a:t>
                </a:r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SUSY by 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introducing </a:t>
                </a:r>
                <a:r>
                  <a:rPr lang="en-US" altLang="zh-CN" b="1" dirty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Times-Roman"/>
                  </a:rPr>
                  <a:t>right-handed neutrino </a:t>
                </a:r>
                <a:r>
                  <a:rPr lang="en-US" altLang="zh-CN" b="1" dirty="0" err="1" smtClean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Times-Roman"/>
                  </a:rPr>
                  <a:t>superfields</a:t>
                </a:r>
                <a:r>
                  <a:rPr lang="en-US" altLang="zh-CN" b="1" dirty="0" smtClean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Times-Roman"/>
                  </a:rPr>
                  <a:t> </a:t>
                </a:r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with 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heavy </a:t>
                </a:r>
                <a:r>
                  <a:rPr lang="en-US" altLang="zh-CN" b="1" dirty="0" err="1">
                    <a:solidFill>
                      <a:srgbClr val="131313"/>
                    </a:solidFill>
                    <a:latin typeface="Times-Roman"/>
                  </a:rPr>
                  <a:t>Majorana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 </a:t>
                </a:r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masses. </a:t>
                </a:r>
              </a:p>
              <a:p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In 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such a framework </a:t>
                </a:r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the flavor </a:t>
                </a:r>
                <a:r>
                  <a:rPr lang="en-US" altLang="zh-CN" b="1" dirty="0" err="1">
                    <a:solidFill>
                      <a:srgbClr val="131313"/>
                    </a:solidFill>
                    <a:latin typeface="Times-Roman"/>
                  </a:rPr>
                  <a:t>diagonality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 of </a:t>
                </a:r>
                <a:r>
                  <a:rPr lang="en-US" altLang="zh-CN" b="1" dirty="0" err="1">
                    <a:solidFill>
                      <a:srgbClr val="131313"/>
                    </a:solidFill>
                    <a:latin typeface="Times-Roman"/>
                  </a:rPr>
                  <a:t>sleptons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 is usually assumed at the </a:t>
                </a:r>
                <a:r>
                  <a:rPr lang="en-US" altLang="zh-CN" b="1" dirty="0" smtClean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Times-Roman"/>
                  </a:rPr>
                  <a:t>Planck scale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, but the flavor mixings at the </a:t>
                </a:r>
                <a:r>
                  <a:rPr lang="en-US" altLang="zh-CN" b="1" dirty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Times-Roman"/>
                  </a:rPr>
                  <a:t>weak scale 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are </a:t>
                </a:r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inevitably generated through renormalization 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equations since there is </a:t>
                </a:r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no symmetry 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to protect the flavor </a:t>
                </a:r>
                <a:r>
                  <a:rPr lang="en-US" altLang="zh-CN" b="1" dirty="0" err="1">
                    <a:solidFill>
                      <a:srgbClr val="131313"/>
                    </a:solidFill>
                    <a:latin typeface="Times-Roman"/>
                  </a:rPr>
                  <a:t>diagonality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. </a:t>
                </a:r>
                <a:endParaRPr lang="en-US" altLang="zh-CN" b="1" dirty="0" smtClean="0">
                  <a:solidFill>
                    <a:srgbClr val="131313"/>
                  </a:solidFill>
                  <a:latin typeface="Times-Roman"/>
                </a:endParaRPr>
              </a:p>
              <a:p>
                <a:endParaRPr lang="en-US" altLang="zh-CN" b="1" dirty="0">
                  <a:solidFill>
                    <a:srgbClr val="131313"/>
                  </a:solidFill>
                  <a:latin typeface="Times-Roman"/>
                </a:endParaRPr>
              </a:p>
              <a:p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Such 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flavor </a:t>
                </a:r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mixings of </a:t>
                </a:r>
                <a:r>
                  <a:rPr lang="en-US" altLang="zh-CN" b="1" dirty="0" err="1">
                    <a:solidFill>
                      <a:srgbClr val="131313"/>
                    </a:solidFill>
                    <a:latin typeface="Times-Roman"/>
                  </a:rPr>
                  <a:t>sleptons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 generated at the weak scale are </a:t>
                </a:r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proportional to </a:t>
                </a:r>
                <a:r>
                  <a:rPr lang="en-US" altLang="zh-CN" b="1" dirty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Times-Roman"/>
                  </a:rPr>
                  <a:t>neutrino Yukawa coupling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, which may be as large as </a:t>
                </a:r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top quark 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Yukawa coupling due to see-saw mechanism, and are</a:t>
                </a:r>
              </a:p>
              <a:p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enhanced by a large factor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FF0909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b="1" i="1" dirty="0" smtClean="0">
                        <a:solidFill>
                          <a:srgbClr val="FF0909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1" i="1" dirty="0" smtClean="0">
                            <a:solidFill>
                              <a:srgbClr val="FF090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 dirty="0" smtClean="0">
                                <a:solidFill>
                                  <a:srgbClr val="FF090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rgbClr val="FF0909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solidFill>
                                  <a:srgbClr val="FF0909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1" i="1" dirty="0" smtClean="0">
                                <a:solidFill>
                                  <a:srgbClr val="FF090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rgbClr val="FF0909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solidFill>
                                  <a:srgbClr val="FF0909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  <m:r>
                      <a:rPr lang="en-US" altLang="zh-CN" b="1" i="1" dirty="0" smtClean="0">
                        <a:solidFill>
                          <a:srgbClr val="FF090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. Therefore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, the popular</a:t>
                </a:r>
              </a:p>
              <a:p>
                <a:r>
                  <a:rPr lang="en-US" altLang="zh-CN" b="1" dirty="0" err="1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Times-Roman"/>
                  </a:rPr>
                  <a:t>mSUGRA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 with seesaw mechanism predicts large </a:t>
                </a:r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flavor mixings 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of </a:t>
                </a:r>
                <a:r>
                  <a:rPr lang="en-US" altLang="zh-CN" b="1" dirty="0" err="1">
                    <a:solidFill>
                      <a:srgbClr val="131313"/>
                    </a:solidFill>
                    <a:latin typeface="Times-Roman"/>
                  </a:rPr>
                  <a:t>sleptons</a:t>
                </a:r>
                <a:r>
                  <a:rPr lang="en-US" altLang="zh-CN" b="1" dirty="0">
                    <a:solidFill>
                      <a:srgbClr val="131313"/>
                    </a:solidFill>
                    <a:latin typeface="Times-Roman"/>
                  </a:rPr>
                  <a:t> at the weak scale.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8424936" cy="4573303"/>
              </a:xfrm>
              <a:prstGeom prst="rect">
                <a:avLst/>
              </a:prstGeom>
              <a:blipFill rotWithShape="0">
                <a:blip r:embed="rId2"/>
                <a:stretch>
                  <a:fillRect l="-724" t="-800" r="-651" b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7236296" y="33341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31313"/>
                </a:solidFill>
                <a:latin typeface="Times-Roman"/>
              </a:rPr>
              <a:t>Cao, </a:t>
            </a:r>
            <a:r>
              <a:rPr lang="en-US" altLang="zh-CN" sz="1400" b="1" dirty="0" err="1" smtClean="0">
                <a:solidFill>
                  <a:srgbClr val="131313"/>
                </a:solidFill>
                <a:latin typeface="Times-Roman"/>
              </a:rPr>
              <a:t>Xiong</a:t>
            </a:r>
            <a:r>
              <a:rPr lang="en-US" altLang="zh-CN" sz="1400" b="1" dirty="0" smtClean="0">
                <a:solidFill>
                  <a:srgbClr val="131313"/>
                </a:solidFill>
                <a:latin typeface="Times-Roman"/>
              </a:rPr>
              <a:t>, Yang</a:t>
            </a:r>
          </a:p>
          <a:p>
            <a:r>
              <a:rPr lang="en-US" altLang="zh-CN" sz="1400" b="1" dirty="0" smtClean="0">
                <a:solidFill>
                  <a:srgbClr val="131313"/>
                </a:solidFill>
                <a:latin typeface="Times-Roman"/>
              </a:rPr>
              <a:t>EPJC 32(2004)245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428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332656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131313"/>
                </a:solidFill>
                <a:latin typeface="Times-Roman"/>
              </a:rPr>
              <a:t>Both charged </a:t>
            </a:r>
            <a:r>
              <a:rPr lang="en-US" altLang="zh-CN" dirty="0" err="1" smtClean="0">
                <a:solidFill>
                  <a:srgbClr val="131313"/>
                </a:solidFill>
                <a:latin typeface="Times-Roman"/>
              </a:rPr>
              <a:t>sleptons</a:t>
            </a:r>
            <a:r>
              <a:rPr lang="en-US" altLang="zh-CN" dirty="0" smtClean="0">
                <a:solidFill>
                  <a:srgbClr val="131313"/>
                </a:solidFill>
                <a:latin typeface="Times-Roman"/>
              </a:rPr>
              <a:t> and left-handed </a:t>
            </a:r>
            <a:r>
              <a:rPr lang="en-US" altLang="zh-CN" dirty="0" err="1">
                <a:solidFill>
                  <a:srgbClr val="131313"/>
                </a:solidFill>
                <a:latin typeface="Times-Roman"/>
              </a:rPr>
              <a:t>sneutrinos</a:t>
            </a:r>
            <a:r>
              <a:rPr lang="en-US" altLang="zh-CN" dirty="0">
                <a:solidFill>
                  <a:srgbClr val="131313"/>
                </a:solidFill>
                <a:latin typeface="Times-Roman"/>
              </a:rPr>
              <a:t> </a:t>
            </a:r>
            <a:r>
              <a:rPr lang="en-US" altLang="zh-CN" dirty="0" smtClean="0">
                <a:solidFill>
                  <a:srgbClr val="131313"/>
                </a:solidFill>
                <a:latin typeface="Times-Roman"/>
              </a:rPr>
              <a:t>have mixings </a:t>
            </a:r>
            <a:r>
              <a:rPr lang="en-US" altLang="zh-CN" dirty="0">
                <a:solidFill>
                  <a:srgbClr val="131313"/>
                </a:solidFill>
                <a:latin typeface="Times-Roman"/>
              </a:rPr>
              <a:t>in flavor space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5832260" cy="720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814" y="2073042"/>
            <a:ext cx="3536874" cy="7920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3608" y="328498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Times-Roman"/>
              </a:rPr>
              <a:t>These flavor-changing </a:t>
            </a:r>
            <a:r>
              <a:rPr lang="en-US" altLang="zh-CN" dirty="0" smtClean="0">
                <a:solidFill>
                  <a:srgbClr val="131313"/>
                </a:solidFill>
                <a:latin typeface="Times-Roman"/>
              </a:rPr>
              <a:t>couplings will </a:t>
            </a:r>
            <a:r>
              <a:rPr lang="en-US" altLang="zh-CN" dirty="0">
                <a:solidFill>
                  <a:srgbClr val="131313"/>
                </a:solidFill>
                <a:latin typeface="Times-Roman"/>
              </a:rPr>
              <a:t>contribute to the </a:t>
            </a:r>
            <a:r>
              <a:rPr lang="en-US" altLang="zh-CN" dirty="0" smtClean="0">
                <a:solidFill>
                  <a:srgbClr val="131313"/>
                </a:solidFill>
                <a:latin typeface="Times-Roman"/>
              </a:rPr>
              <a:t>LFV </a:t>
            </a:r>
            <a:r>
              <a:rPr lang="en-US" altLang="zh-CN" dirty="0">
                <a:solidFill>
                  <a:srgbClr val="131313"/>
                </a:solidFill>
                <a:latin typeface="Times-Roman"/>
              </a:rPr>
              <a:t>Z-decays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479" y="4213022"/>
            <a:ext cx="5391001" cy="229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2195736" y="4412724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452656" y="4421630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3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5000"/>
            <a:ext cx="6768752" cy="660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rot="120000">
            <a:off x="4937294" y="946076"/>
            <a:ext cx="2146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observable at </a:t>
            </a:r>
            <a:r>
              <a:rPr lang="en-US" altLang="zh-CN" sz="1600" b="1" dirty="0" err="1" smtClean="0">
                <a:solidFill>
                  <a:srgbClr val="FF0909"/>
                </a:solidFill>
                <a:ea typeface="新宋体" panose="02010609030101010101" pitchFamily="49" charset="-122"/>
              </a:rPr>
              <a:t>GigaZ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 rot="240000">
            <a:off x="5895442" y="4242165"/>
            <a:ext cx="1213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0909"/>
                </a:solidFill>
                <a:ea typeface="新宋体" panose="02010609030101010101" pitchFamily="49" charset="-122"/>
              </a:rPr>
              <a:t>t</a:t>
            </a:r>
            <a:r>
              <a:rPr lang="en-US" altLang="zh-CN" sz="1600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oo small !</a:t>
            </a:r>
            <a:endParaRPr lang="zh-CN" altLang="en-US" sz="1600" dirty="0"/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2771800" y="1556792"/>
            <a:ext cx="4536504" cy="0"/>
          </a:xfrm>
          <a:prstGeom prst="line">
            <a:avLst/>
          </a:prstGeom>
          <a:solidFill>
            <a:srgbClr val="CCFF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15363" y="129310"/>
                <a:ext cx="7637027" cy="65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ea typeface="新宋体" panose="02010609030101010101" pitchFamily="49" charset="-122"/>
                  </a:rPr>
                  <a:t>3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宋体" panose="02010609030101010101" pitchFamily="49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-decay into light CP-odd Higgs in SUSY</a:t>
                </a:r>
                <a:endPara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63" y="129310"/>
                <a:ext cx="7637027" cy="658835"/>
              </a:xfrm>
              <a:prstGeom prst="rect">
                <a:avLst/>
              </a:prstGeom>
              <a:blipFill rotWithShape="0">
                <a:blip r:embed="rId2"/>
                <a:stretch>
                  <a:fillRect l="-1596" r="-638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15616" y="1916832"/>
                <a:ext cx="7484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Some new physics models predict a light CP-odd scalar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zh-CN" b="1" dirty="0" smtClean="0">
                    <a:solidFill>
                      <a:srgbClr val="131313"/>
                    </a:solidFill>
                    <a:latin typeface="Times-Roman"/>
                  </a:rPr>
                  <a:t> 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7484741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814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4750"/>
            <a:ext cx="9067754" cy="36724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08304" y="102697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31313"/>
                </a:solidFill>
                <a:latin typeface="Times-Roman"/>
              </a:rPr>
              <a:t>Cao, </a:t>
            </a:r>
            <a:r>
              <a:rPr lang="en-US" altLang="zh-CN" sz="1400" b="1" dirty="0" err="1" smtClean="0">
                <a:solidFill>
                  <a:srgbClr val="131313"/>
                </a:solidFill>
                <a:latin typeface="Times-Roman"/>
              </a:rPr>
              <a:t>Heng</a:t>
            </a:r>
            <a:r>
              <a:rPr lang="en-US" altLang="zh-CN" sz="1400" b="1" dirty="0" smtClean="0">
                <a:solidFill>
                  <a:srgbClr val="131313"/>
                </a:solidFill>
                <a:latin typeface="Times-Roman"/>
              </a:rPr>
              <a:t>, Yang</a:t>
            </a:r>
          </a:p>
          <a:p>
            <a:r>
              <a:rPr lang="en-US" altLang="zh-CN" sz="1400" b="1" dirty="0" smtClean="0">
                <a:solidFill>
                  <a:srgbClr val="131313"/>
                </a:solidFill>
                <a:latin typeface="Times-Roman"/>
              </a:rPr>
              <a:t>JHEP 11(2010)110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90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938646" cy="24478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2936"/>
            <a:ext cx="7630904" cy="1800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699444"/>
            <a:ext cx="2627860" cy="21611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691680" y="2276872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229746" y="2290100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741825" y="2249579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046356" y="6494235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42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" y="1412776"/>
            <a:ext cx="9028307" cy="359227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 bwMode="auto">
          <a:xfrm>
            <a:off x="539552" y="3717032"/>
            <a:ext cx="8352928" cy="72008"/>
          </a:xfrm>
          <a:prstGeom prst="line">
            <a:avLst/>
          </a:prstGeom>
          <a:solidFill>
            <a:srgbClr val="CCFFFF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矩形 4"/>
          <p:cNvSpPr/>
          <p:nvPr/>
        </p:nvSpPr>
        <p:spPr>
          <a:xfrm>
            <a:off x="1331640" y="3323560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FF0909"/>
                </a:solidFill>
                <a:ea typeface="新宋体" panose="02010609030101010101" pitchFamily="49" charset="-122"/>
              </a:rPr>
              <a:t>GigaZ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73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65138" cy="436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 bwMode="auto">
          <a:xfrm>
            <a:off x="764610" y="3717032"/>
            <a:ext cx="8055862" cy="0"/>
          </a:xfrm>
          <a:prstGeom prst="line">
            <a:avLst/>
          </a:prstGeom>
          <a:solidFill>
            <a:srgbClr val="CCFFFF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矩形 4"/>
          <p:cNvSpPr/>
          <p:nvPr/>
        </p:nvSpPr>
        <p:spPr>
          <a:xfrm>
            <a:off x="1331640" y="3323560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FF0909"/>
                </a:solidFill>
                <a:ea typeface="新宋体" panose="02010609030101010101" pitchFamily="49" charset="-122"/>
              </a:rPr>
              <a:t>GigaZ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8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768774" cy="43008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 bwMode="auto">
          <a:xfrm>
            <a:off x="611560" y="2348880"/>
            <a:ext cx="8055862" cy="0"/>
          </a:xfrm>
          <a:prstGeom prst="line">
            <a:avLst/>
          </a:prstGeom>
          <a:solidFill>
            <a:srgbClr val="CCFFFF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矩形 3"/>
          <p:cNvSpPr/>
          <p:nvPr/>
        </p:nvSpPr>
        <p:spPr>
          <a:xfrm>
            <a:off x="1187624" y="2276872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FF0909"/>
                </a:solidFill>
                <a:ea typeface="新宋体" panose="02010609030101010101" pitchFamily="49" charset="-122"/>
              </a:rPr>
              <a:t>GigaZ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8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396685" cy="43344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 bwMode="auto">
          <a:xfrm>
            <a:off x="736359" y="3429000"/>
            <a:ext cx="8055862" cy="0"/>
          </a:xfrm>
          <a:prstGeom prst="line">
            <a:avLst/>
          </a:prstGeom>
          <a:solidFill>
            <a:srgbClr val="CCFFFF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矩形 3"/>
          <p:cNvSpPr/>
          <p:nvPr/>
        </p:nvSpPr>
        <p:spPr>
          <a:xfrm>
            <a:off x="2699792" y="3356992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FF0909"/>
                </a:solidFill>
                <a:ea typeface="新宋体" panose="02010609030101010101" pitchFamily="49" charset="-122"/>
              </a:rPr>
              <a:t>GigaZ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50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2141496" y="254526"/>
                <a:ext cx="4590744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rgbClr val="FF0000"/>
                    </a:solidFill>
                  </a:rPr>
                  <a:t>4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altLang="zh-CN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b="1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𝑭𝑩</m:t>
                        </m:r>
                      </m:sub>
                      <m:sup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</m:oMath>
                </a14:m>
                <a:r>
                  <a:rPr lang="en-US" altLang="zh-CN" sz="3200" b="1" dirty="0" smtClean="0">
                    <a:solidFill>
                      <a:srgbClr val="FF0000"/>
                    </a:solidFill>
                  </a:rPr>
                  <a:t> in </a:t>
                </a:r>
                <a:r>
                  <a:rPr lang="en-US" altLang="zh-CN" sz="3200" b="1" dirty="0" smtClean="0">
                    <a:solidFill>
                      <a:srgbClr val="FF0000"/>
                    </a:solidFill>
                  </a:rPr>
                  <a:t>SUSY </a:t>
                </a: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496" y="254526"/>
                <a:ext cx="4590744" cy="624082"/>
              </a:xfrm>
              <a:prstGeom prst="rect">
                <a:avLst/>
              </a:prstGeom>
              <a:blipFill rotWithShape="0">
                <a:blip r:embed="rId2"/>
                <a:stretch>
                  <a:fillRect l="-3320" t="-6863" r="-2523" b="-31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471" y="1328393"/>
            <a:ext cx="2919503" cy="98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712365"/>
            <a:ext cx="3888432" cy="1571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093" y="2753312"/>
            <a:ext cx="3988445" cy="1541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4581128"/>
            <a:ext cx="3817596" cy="1576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720" y="4743900"/>
            <a:ext cx="3934279" cy="141355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56411" y="15542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31313"/>
                </a:solidFill>
                <a:latin typeface="Times-Roman"/>
              </a:rPr>
              <a:t>Cao, Su, Yang, Zhang</a:t>
            </a:r>
          </a:p>
          <a:p>
            <a:r>
              <a:rPr lang="en-US" altLang="zh-CN" sz="1400" b="1" dirty="0">
                <a:solidFill>
                  <a:srgbClr val="131313"/>
                </a:solidFill>
                <a:latin typeface="Times-Roman"/>
              </a:rPr>
              <a:t>w</a:t>
            </a:r>
            <a:r>
              <a:rPr lang="en-US" altLang="zh-CN" sz="1400" b="1" dirty="0" smtClean="0">
                <a:solidFill>
                  <a:srgbClr val="131313"/>
                </a:solidFill>
                <a:latin typeface="Times-Roman"/>
              </a:rPr>
              <a:t>ork in progress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 bwMode="auto">
          <a:xfrm>
            <a:off x="1619672" y="3889593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19872" y="3934494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687897" y="4060855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722254" y="3997675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619672" y="5831610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372446" y="5797413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687897" y="5807860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427284" y="5831610"/>
            <a:ext cx="576064" cy="3600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5288101" y="1327227"/>
                <a:ext cx="2038379" cy="835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𝐹𝐵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01" y="1327227"/>
                <a:ext cx="2038379" cy="8358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9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46351"/>
            <a:ext cx="2093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新宋体" panose="02010609030101010101" pitchFamily="49" charset="-122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新宋体" panose="02010609030101010101" pitchFamily="49" charset="-122"/>
              </a:rPr>
              <a:t>Outline</a:t>
            </a:r>
            <a:endParaRPr lang="zh-CN" altLang="en-US" sz="40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71600" y="2420888"/>
                <a:ext cx="74989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+mj-lt"/>
                    <a:ea typeface="新宋体" panose="02010609030101010101" pitchFamily="49" charset="-122"/>
                  </a:rPr>
                  <a:t>2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+mj-lt"/>
                    <a:ea typeface="新宋体" panose="02010609030101010101" pitchFamily="49" charset="-122"/>
                  </a:rPr>
                  <a:t>   Lepton flavor violating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𝒁</m:t>
                    </m:r>
                  </m:oMath>
                </a14:m>
                <a:r>
                  <a:rPr lang="en-US" altLang="zh-CN" sz="2400" b="1" i="0" dirty="0" smtClean="0">
                    <a:solidFill>
                      <a:schemeClr val="bg1"/>
                    </a:solidFill>
                    <a:latin typeface="+mj-lt"/>
                    <a:ea typeface="新宋体" panose="02010609030101010101" pitchFamily="49" charset="-122"/>
                  </a:rPr>
                  <a:t>-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+mj-lt"/>
                    <a:ea typeface="新宋体" panose="02010609030101010101" pitchFamily="49" charset="-122"/>
                  </a:rPr>
                  <a:t>decay in SUSY 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420888"/>
                <a:ext cx="749893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219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001326" y="4005130"/>
                <a:ext cx="3489160" cy="491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4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𝑭𝑩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in 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SUSY </a:t>
                </a: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26" y="4005130"/>
                <a:ext cx="3489160" cy="491032"/>
              </a:xfrm>
              <a:prstGeom prst="rect">
                <a:avLst/>
              </a:prstGeom>
              <a:blipFill rotWithShape="0">
                <a:blip r:embed="rId3"/>
                <a:stretch>
                  <a:fillRect l="-2618" t="-3704" r="-1745" b="-27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01326" y="3159552"/>
                <a:ext cx="6559809" cy="577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  <a:ea typeface="新宋体" panose="02010609030101010101" pitchFamily="49" charset="-122"/>
                  </a:rPr>
                  <a:t>3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宋体" panose="02010609030101010101" pitchFamily="49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-decay into light CP-odd Higgs in SUSY</a:t>
                </a:r>
                <a:endPara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26" y="3159552"/>
                <a:ext cx="6559809" cy="577850"/>
              </a:xfrm>
              <a:prstGeom prst="rect">
                <a:avLst/>
              </a:prstGeom>
              <a:blipFill rotWithShape="0">
                <a:blip r:embed="rId4"/>
                <a:stretch>
                  <a:fillRect l="-1394" r="-465" b="-2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1001326" y="4689478"/>
            <a:ext cx="236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5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  Conclusion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1840582"/>
            <a:ext cx="2488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  Introduction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8" y="334720"/>
            <a:ext cx="9074452" cy="65423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3180000">
            <a:off x="2880628" y="1562529"/>
            <a:ext cx="198644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r>
              <a:rPr lang="en-US" altLang="zh-CN" sz="1600" b="1" dirty="0">
                <a:solidFill>
                  <a:schemeClr val="bg1"/>
                </a:solidFill>
                <a:ea typeface="新宋体" panose="02010609030101010101" pitchFamily="49" charset="-122"/>
              </a:rPr>
              <a:t>r</a:t>
            </a:r>
            <a:r>
              <a:rPr lang="en-US" altLang="zh-CN" sz="1600" b="1" dirty="0" smtClean="0">
                <a:solidFill>
                  <a:schemeClr val="bg1"/>
                </a:solidFill>
                <a:ea typeface="新宋体" panose="02010609030101010101" pitchFamily="49" charset="-122"/>
              </a:rPr>
              <a:t>ight-handed stop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-1560000">
            <a:off x="3146346" y="4895062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r>
              <a:rPr lang="en-US" altLang="zh-CN" sz="1600" b="1" dirty="0" smtClean="0">
                <a:solidFill>
                  <a:srgbClr val="FF0000"/>
                </a:solidFill>
                <a:ea typeface="新宋体" panose="02010609030101010101" pitchFamily="49" charset="-122"/>
              </a:rPr>
              <a:t>left-handed stop 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1920" y="0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r>
              <a:rPr lang="en-US" altLang="zh-CN" b="1" dirty="0" err="1" smtClean="0">
                <a:solidFill>
                  <a:srgbClr val="FF0909"/>
                </a:solidFill>
                <a:ea typeface="新宋体" panose="02010609030101010101" pitchFamily="49" charset="-122"/>
              </a:rPr>
              <a:t>Chargino</a:t>
            </a:r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 -- stop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30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24936" cy="60987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35896" y="132601"/>
            <a:ext cx="277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FF0909"/>
                </a:solidFill>
                <a:ea typeface="新宋体" panose="02010609030101010101" pitchFamily="49" charset="-122"/>
              </a:rPr>
              <a:t>Neutralino</a:t>
            </a:r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 -- </a:t>
            </a:r>
            <a:r>
              <a:rPr lang="en-US" altLang="zh-CN" b="1" dirty="0" err="1" smtClean="0">
                <a:solidFill>
                  <a:srgbClr val="FF0909"/>
                </a:solidFill>
                <a:ea typeface="新宋体" panose="02010609030101010101" pitchFamily="49" charset="-122"/>
              </a:rPr>
              <a:t>sbottom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2" y="878610"/>
            <a:ext cx="9073008" cy="59793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63888" y="478500"/>
            <a:ext cx="2791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909"/>
                </a:solidFill>
                <a:ea typeface="新宋体" panose="02010609030101010101" pitchFamily="49" charset="-122"/>
              </a:rPr>
              <a:t>C</a:t>
            </a:r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harged Higgs – top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55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064896" cy="57045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47864" y="508610"/>
            <a:ext cx="2946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Neutral Higgs - bottom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80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458883" cy="60911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3928" y="348625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FF0909"/>
                </a:solidFill>
                <a:ea typeface="新宋体" panose="02010609030101010101" pitchFamily="49" charset="-122"/>
              </a:rPr>
              <a:t>gluino</a:t>
            </a:r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 – </a:t>
            </a:r>
            <a:r>
              <a:rPr lang="en-US" altLang="zh-CN" b="1" dirty="0" err="1" smtClean="0">
                <a:solidFill>
                  <a:srgbClr val="FF0909"/>
                </a:solidFill>
                <a:ea typeface="新宋体" panose="02010609030101010101" pitchFamily="49" charset="-122"/>
              </a:rPr>
              <a:t>sbottom</a:t>
            </a:r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4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54"/>
            <a:ext cx="9144000" cy="63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476829" y="547880"/>
                <a:ext cx="6622390" cy="453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𝑆𝑈𝑆𝑌</m:t>
                        </m:r>
                      </m:sup>
                    </m:sSubSup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 smtClean="0">
                    <a:solidFill>
                      <a:srgbClr val="FF0000"/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𝑆𝑈𝑆𝑌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𝑍h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29" y="547880"/>
                <a:ext cx="6622390" cy="453457"/>
              </a:xfrm>
              <a:prstGeom prst="rect">
                <a:avLst/>
              </a:prstGeom>
              <a:blipFill rotWithShape="0">
                <a:blip r:embed="rId2"/>
                <a:stretch>
                  <a:fillRect t="-21622" b="-44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04864"/>
            <a:ext cx="4680520" cy="33744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276871"/>
            <a:ext cx="3816424" cy="330246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 bwMode="auto">
          <a:xfrm>
            <a:off x="5364088" y="4149080"/>
            <a:ext cx="316835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123728" y="1788596"/>
                <a:ext cx="1054841" cy="416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𝑆𝑈𝑆𝑌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788596"/>
                <a:ext cx="1054841" cy="416268"/>
              </a:xfrm>
              <a:prstGeom prst="rect">
                <a:avLst/>
              </a:prstGeom>
              <a:blipFill rotWithShape="0">
                <a:blip r:embed="rId5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681218" y="1816305"/>
                <a:ext cx="2534091" cy="40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𝑆𝑈𝑆𝑌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𝑍h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18" y="1816305"/>
                <a:ext cx="2534091" cy="401135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6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5776" y="404664"/>
            <a:ext cx="3829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  Conclusion 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259632" y="1714742"/>
                <a:ext cx="612822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         We can use super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-factory </a:t>
                </a:r>
              </a:p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</a:rPr>
                  <a:t>            to constrain/probe SUSY 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14742"/>
                <a:ext cx="6128222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r="-498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07904" y="3212976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400" b="1" dirty="0" smtClean="0">
                    <a:solidFill>
                      <a:srgbClr val="009900"/>
                    </a:solidFill>
                  </a:rPr>
                  <a:t>LFV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altLang="zh-CN" sz="2400" b="1" dirty="0" smtClean="0">
                    <a:solidFill>
                      <a:srgbClr val="009900"/>
                    </a:solidFill>
                  </a:rPr>
                  <a:t>-decays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altLang="zh-CN" sz="2400" b="1" dirty="0" smtClean="0">
                    <a:solidFill>
                      <a:srgbClr val="009900"/>
                    </a:solidFill>
                  </a:rPr>
                  <a:t>-decays </a:t>
                </a:r>
                <a:r>
                  <a:rPr lang="en-US" altLang="zh-CN" sz="2400" b="1" dirty="0">
                    <a:solidFill>
                      <a:srgbClr val="009900"/>
                    </a:solidFill>
                  </a:rPr>
                  <a:t>to CP-odd Higgs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212976"/>
                <a:ext cx="457200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627784" y="3794289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via</a:t>
            </a:r>
            <a:endParaRPr lang="zh-CN" altLang="en-US" sz="2800" dirty="0"/>
          </a:p>
        </p:txBody>
      </p:sp>
      <p:sp>
        <p:nvSpPr>
          <p:cNvPr id="7" name="圆角矩形 6"/>
          <p:cNvSpPr/>
          <p:nvPr/>
        </p:nvSpPr>
        <p:spPr bwMode="auto">
          <a:xfrm>
            <a:off x="3635896" y="3212976"/>
            <a:ext cx="4248472" cy="187220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5198740"/>
            <a:ext cx="2633684" cy="16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1687">
              <a:srgbClr val="DBFFFF"/>
            </a:gs>
            <a:gs pos="69375">
              <a:srgbClr val="DCFFFF"/>
            </a:gs>
            <a:gs pos="64750">
              <a:srgbClr val="DEFFFF"/>
            </a:gs>
            <a:gs pos="55500">
              <a:srgbClr val="E2FFFF"/>
            </a:gs>
            <a:gs pos="37000">
              <a:srgbClr val="EAFFFF"/>
            </a:gs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2843808" y="2564904"/>
            <a:ext cx="4235455" cy="110799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6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Thanks</a:t>
            </a:r>
            <a:r>
              <a:rPr lang="zh-CN" alt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 </a:t>
            </a:r>
            <a:r>
              <a:rPr lang="zh-CN" altLang="en-US" sz="6600" b="1" dirty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！</a:t>
            </a:r>
            <a:endParaRPr lang="zh-CN" altLang="en-US" sz="6600" dirty="0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15616" y="260648"/>
            <a:ext cx="7200799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 smtClean="0">
                <a:solidFill>
                  <a:srgbClr val="FF0909"/>
                </a:solidFill>
                <a:latin typeface="+mj-lt"/>
                <a:ea typeface="新宋体" panose="02010609030101010101" pitchFamily="49" charset="-122"/>
              </a:rPr>
              <a:t>1  Introduction </a:t>
            </a:r>
          </a:p>
        </p:txBody>
      </p:sp>
      <p:sp>
        <p:nvSpPr>
          <p:cNvPr id="6" name="矩形 5"/>
          <p:cNvSpPr/>
          <p:nvPr/>
        </p:nvSpPr>
        <p:spPr>
          <a:xfrm>
            <a:off x="1547664" y="1772816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LEP-I</a:t>
            </a:r>
            <a:r>
              <a:rPr lang="en-US" altLang="zh-CN" sz="2800" b="1" dirty="0" smtClean="0">
                <a:solidFill>
                  <a:schemeClr val="bg2"/>
                </a:solidFill>
                <a:latin typeface="Times-Roman"/>
              </a:rPr>
              <a:t>: 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934676" y="2340341"/>
                <a:ext cx="332924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28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altLang="zh-CN" sz="28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altLang="zh-CN" sz="28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altLang="zh-CN" sz="28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CN" altLang="en-US" sz="28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676" y="2340341"/>
                <a:ext cx="3329245" cy="5329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998854" y="3087848"/>
            <a:ext cx="6691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9900"/>
                </a:solidFill>
              </a:rPr>
              <a:t> At Z-pole the SM agrees with experiments perfectly !</a:t>
            </a:r>
            <a:endParaRPr lang="zh-CN" altLang="en-US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98134" y="4537706"/>
                <a:ext cx="3429850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𝟑𝟒</m:t>
                        </m:r>
                      </m:sup>
                    </m:sSup>
                    <m:r>
                      <a:rPr lang="en-US" altLang="zh-C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bg1"/>
                    </a:solidFill>
                    <a:latin typeface="Times-Roman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134" y="4537706"/>
                <a:ext cx="3429850" cy="5393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547664" y="3858129"/>
            <a:ext cx="3523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bg1"/>
                </a:solidFill>
              </a:rPr>
              <a:t>Super Z-factory: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6292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87" y="1268760"/>
            <a:ext cx="540067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2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184576" cy="597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15616" y="473544"/>
                <a:ext cx="65790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2">
                        <a:lumMod val="50000"/>
                        <a:lumOff val="50000"/>
                      </a:schemeClr>
                    </a:solidFill>
                  </a:rPr>
                  <a:t>Use super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altLang="zh-CN" b="1" dirty="0" smtClean="0">
                    <a:solidFill>
                      <a:schemeClr val="bg2">
                        <a:lumMod val="50000"/>
                        <a:lumOff val="50000"/>
                      </a:schemeClr>
                    </a:solidFill>
                  </a:rPr>
                  <a:t>-factory to constrain/probe new physics </a:t>
                </a:r>
                <a:endParaRPr lang="zh-CN" altLang="en-US" dirty="0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73544"/>
                <a:ext cx="6579045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927" t="-7692" r="-93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1970746" cy="1872208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 bwMode="auto">
          <a:xfrm flipH="1" flipV="1">
            <a:off x="5292080" y="4243020"/>
            <a:ext cx="2160240" cy="1490236"/>
          </a:xfrm>
          <a:prstGeom prst="straightConnector1">
            <a:avLst/>
          </a:prstGeom>
          <a:solidFill>
            <a:srgbClr val="CCFFFF"/>
          </a:solidFill>
          <a:ln w="165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5" name="直接箭头连接符 4"/>
          <p:cNvCxnSpPr/>
          <p:nvPr/>
        </p:nvCxnSpPr>
        <p:spPr bwMode="auto">
          <a:xfrm flipV="1">
            <a:off x="5485365" y="1578724"/>
            <a:ext cx="1966955" cy="1283368"/>
          </a:xfrm>
          <a:prstGeom prst="straightConnector1">
            <a:avLst/>
          </a:prstGeom>
          <a:solidFill>
            <a:srgbClr val="CCFFFF"/>
          </a:solidFill>
          <a:ln w="165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55" y="2921246"/>
            <a:ext cx="3453780" cy="1277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67544" y="2564903"/>
                <a:ext cx="7457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zh-CN" altLang="en-US" sz="4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3"/>
                <a:ext cx="74571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437329" y="1242047"/>
                <a:ext cx="82997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6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29" y="1242047"/>
                <a:ext cx="829971" cy="10156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437328" y="5445224"/>
                <a:ext cx="829971" cy="1036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6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6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zh-CN" altLang="en-US" sz="6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28" y="5445224"/>
                <a:ext cx="829971" cy="10361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流程图: 终止 11"/>
          <p:cNvSpPr/>
          <p:nvPr/>
        </p:nvSpPr>
        <p:spPr bwMode="auto">
          <a:xfrm>
            <a:off x="3779912" y="3501008"/>
            <a:ext cx="117727" cy="118308"/>
          </a:xfrm>
          <a:prstGeom prst="flowChartTerminator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12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66569" y="332656"/>
                <a:ext cx="7498934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909"/>
                    </a:solidFill>
                    <a:latin typeface="+mj-lt"/>
                    <a:ea typeface="新宋体" panose="02010609030101010101" pitchFamily="49" charset="-122"/>
                  </a:rPr>
                  <a:t>2</a:t>
                </a:r>
                <a:r>
                  <a:rPr lang="en-US" altLang="zh-CN" sz="2800" b="1" dirty="0" smtClean="0">
                    <a:solidFill>
                      <a:srgbClr val="FF0909"/>
                    </a:solidFill>
                    <a:latin typeface="+mj-lt"/>
                    <a:ea typeface="新宋体" panose="02010609030101010101" pitchFamily="49" charset="-122"/>
                  </a:rPr>
                  <a:t>   Lepton flavor violating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FF0909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𝒁</m:t>
                    </m:r>
                  </m:oMath>
                </a14:m>
                <a:r>
                  <a:rPr lang="en-US" altLang="zh-CN" sz="2800" b="1" dirty="0" smtClean="0">
                    <a:solidFill>
                      <a:srgbClr val="FF0909"/>
                    </a:solidFill>
                    <a:latin typeface="+mj-lt"/>
                    <a:ea typeface="新宋体" panose="02010609030101010101" pitchFamily="49" charset="-122"/>
                  </a:rPr>
                  <a:t>-decay in SUSY 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69" y="332656"/>
                <a:ext cx="7498934" cy="658835"/>
              </a:xfrm>
              <a:prstGeom prst="rect">
                <a:avLst/>
              </a:prstGeom>
              <a:blipFill rotWithShape="0">
                <a:blip r:embed="rId2"/>
                <a:stretch>
                  <a:fillRect l="-1626" r="-2033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3720521" cy="19442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40489" y="1988840"/>
            <a:ext cx="9510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FF0909"/>
                </a:solidFill>
                <a:ea typeface="新宋体" panose="02010609030101010101" pitchFamily="49" charset="-122"/>
              </a:rPr>
              <a:t>SUSY </a:t>
            </a:r>
          </a:p>
        </p:txBody>
      </p:sp>
    </p:spTree>
    <p:extLst>
      <p:ext uri="{BB962C8B-B14F-4D97-AF65-F5344CB8AC3E}">
        <p14:creationId xmlns:p14="http://schemas.microsoft.com/office/powerpoint/2010/main" val="13469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404664"/>
            <a:ext cx="53285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新宋体" panose="02010609030101010101" pitchFamily="49" charset="-122"/>
              </a:rPr>
              <a:t>2.1   LFV Z-decay in SUSY without R-parity </a:t>
            </a:r>
          </a:p>
        </p:txBody>
      </p:sp>
      <p:sp>
        <p:nvSpPr>
          <p:cNvPr id="6" name="矩形 5"/>
          <p:cNvSpPr/>
          <p:nvPr/>
        </p:nvSpPr>
        <p:spPr>
          <a:xfrm>
            <a:off x="800708" y="1310798"/>
            <a:ext cx="523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Times-Roman"/>
              </a:rPr>
              <a:t>In </a:t>
            </a:r>
            <a:r>
              <a:rPr lang="en-US" altLang="zh-CN" dirty="0" smtClean="0">
                <a:solidFill>
                  <a:srgbClr val="131313"/>
                </a:solidFill>
                <a:latin typeface="Times-Roman"/>
              </a:rPr>
              <a:t>MSSM </a:t>
            </a:r>
            <a:r>
              <a:rPr lang="en-US" altLang="zh-CN" dirty="0">
                <a:solidFill>
                  <a:srgbClr val="131313"/>
                </a:solidFill>
                <a:latin typeface="Times-Roman"/>
              </a:rPr>
              <a:t>the </a:t>
            </a:r>
            <a:r>
              <a:rPr lang="en-US" altLang="zh-CN" b="1" i="1" dirty="0" smtClean="0">
                <a:solidFill>
                  <a:srgbClr val="FF0909"/>
                </a:solidFill>
                <a:latin typeface="Times-Italic"/>
              </a:rPr>
              <a:t>R</a:t>
            </a:r>
            <a:r>
              <a:rPr lang="en-US" altLang="zh-CN" b="1" dirty="0" smtClean="0">
                <a:solidFill>
                  <a:srgbClr val="FF0909"/>
                </a:solidFill>
                <a:latin typeface="Times-Roman"/>
              </a:rPr>
              <a:t>-violating</a:t>
            </a:r>
            <a:r>
              <a:rPr lang="en-US" altLang="zh-CN" dirty="0" smtClean="0">
                <a:solidFill>
                  <a:srgbClr val="131313"/>
                </a:solidFill>
                <a:latin typeface="Times-Roman"/>
              </a:rPr>
              <a:t> interactions: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34" y="1814854"/>
            <a:ext cx="3549076" cy="705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107" y="1814854"/>
            <a:ext cx="3324451" cy="72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00708" y="2785512"/>
                <a:ext cx="802986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131313"/>
                    </a:solidFill>
                    <a:latin typeface="Times-Roman"/>
                  </a:rPr>
                  <a:t>Taking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90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909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90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0" smtClean="0">
                        <a:solidFill>
                          <a:srgbClr val="13131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solidFill>
                      <a:srgbClr val="131313"/>
                    </a:solidFill>
                    <a:latin typeface="Times-Roman"/>
                  </a:rPr>
                  <a:t> as an example</a:t>
                </a:r>
                <a:r>
                  <a:rPr lang="en-US" altLang="zh-CN" dirty="0">
                    <a:solidFill>
                      <a:srgbClr val="131313"/>
                    </a:solidFill>
                    <a:latin typeface="Times-Roman"/>
                  </a:rPr>
                  <a:t>, </a:t>
                </a:r>
                <a:r>
                  <a:rPr lang="en-US" altLang="zh-CN" dirty="0" smtClean="0">
                    <a:solidFill>
                      <a:srgbClr val="131313"/>
                    </a:solidFill>
                    <a:latin typeface="Times-Roman"/>
                  </a:rPr>
                  <a:t>LFV </a:t>
                </a:r>
                <a:r>
                  <a:rPr lang="en-US" altLang="zh-CN" dirty="0">
                    <a:solidFill>
                      <a:srgbClr val="131313"/>
                    </a:solidFill>
                    <a:latin typeface="Times-Roman"/>
                  </a:rPr>
                  <a:t>interactions </a:t>
                </a:r>
                <a:r>
                  <a:rPr lang="en-US" altLang="zh-CN" dirty="0" smtClean="0">
                    <a:solidFill>
                      <a:srgbClr val="131313"/>
                    </a:solidFill>
                    <a:latin typeface="Times-Roman"/>
                  </a:rPr>
                  <a:t>can </a:t>
                </a:r>
                <a:r>
                  <a:rPr lang="en-US" altLang="zh-CN" dirty="0">
                    <a:solidFill>
                      <a:srgbClr val="131313"/>
                    </a:solidFill>
                    <a:latin typeface="Times-Roman"/>
                  </a:rPr>
                  <a:t>be induced at </a:t>
                </a:r>
                <a:r>
                  <a:rPr lang="en-US" altLang="zh-CN" dirty="0" smtClean="0">
                    <a:solidFill>
                      <a:srgbClr val="131313"/>
                    </a:solidFill>
                    <a:latin typeface="Times-Roman"/>
                  </a:rPr>
                  <a:t>loop </a:t>
                </a:r>
                <a:r>
                  <a:rPr lang="en-US" altLang="zh-CN" dirty="0">
                    <a:solidFill>
                      <a:srgbClr val="131313"/>
                    </a:solidFill>
                    <a:latin typeface="Times-Roman"/>
                  </a:rPr>
                  <a:t>level </a:t>
                </a:r>
                <a:r>
                  <a:rPr lang="en-US" altLang="zh-CN" dirty="0" smtClean="0">
                    <a:solidFill>
                      <a:srgbClr val="131313"/>
                    </a:solidFill>
                    <a:latin typeface="Times-Roman"/>
                  </a:rPr>
                  <a:t>by exchanging a </a:t>
                </a:r>
                <a:r>
                  <a:rPr lang="en-US" altLang="zh-CN" dirty="0" err="1" smtClean="0">
                    <a:solidFill>
                      <a:srgbClr val="131313"/>
                    </a:solidFill>
                    <a:latin typeface="Times-Roman"/>
                  </a:rPr>
                  <a:t>squark</a:t>
                </a:r>
                <a:r>
                  <a:rPr lang="en-US" altLang="zh-CN" dirty="0" smtClean="0">
                    <a:solidFill>
                      <a:srgbClr val="131313"/>
                    </a:solidFill>
                    <a:latin typeface="Times-Roman"/>
                  </a:rPr>
                  <a:t> </a:t>
                </a:r>
                <a:endParaRPr lang="en-US" altLang="zh-CN" sz="800" i="1" dirty="0">
                  <a:solidFill>
                    <a:srgbClr val="131313"/>
                  </a:solidFill>
                  <a:latin typeface="Times-Italic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8" y="2785512"/>
                <a:ext cx="8029866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759" t="-6897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96" y="3815451"/>
            <a:ext cx="4273614" cy="14730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410" y="3911756"/>
            <a:ext cx="3744416" cy="128046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444208" y="64005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31313"/>
                </a:solidFill>
                <a:latin typeface="Times-Roman"/>
              </a:rPr>
              <a:t>Cao, Wu, Yang</a:t>
            </a:r>
          </a:p>
          <a:p>
            <a:r>
              <a:rPr lang="en-US" altLang="zh-CN" sz="1400" b="1" dirty="0" smtClean="0">
                <a:solidFill>
                  <a:srgbClr val="131313"/>
                </a:solidFill>
                <a:latin typeface="Times-Roman"/>
              </a:rPr>
              <a:t>NPB 829(2010)370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907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7992888" cy="55682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-1980000">
            <a:off x="4242662" y="1140632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bound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 rot="-2160000">
            <a:off x="4458686" y="2026418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bound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 rot="-1980000">
            <a:off x="1708765" y="1788704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bound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rot="-1980000">
            <a:off x="1866398" y="3132968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bound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rot="-1980000">
            <a:off x="6701341" y="1099766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bound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 rot="-1980000">
            <a:off x="7035312" y="1992473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r>
              <a:rPr lang="en-US" altLang="zh-CN" b="1" dirty="0" smtClean="0">
                <a:solidFill>
                  <a:srgbClr val="FF0909"/>
                </a:solidFill>
                <a:ea typeface="新宋体" panose="02010609030101010101" pitchFamily="49" charset="-122"/>
              </a:rPr>
              <a:t>bound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 rot="-1980000">
                <a:off x="981602" y="4124276"/>
                <a:ext cx="1879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5pPr>
                <a:lvl6pPr marL="22860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6pPr>
                <a:lvl7pPr marL="27432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7pPr>
                <a:lvl8pPr marL="32004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8pPr>
                <a:lvl9pPr marL="36576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𝝈</m:t>
                    </m:r>
                    <m:r>
                      <a:rPr lang="en-US" altLang="zh-CN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 </m:t>
                    </m:r>
                  </m:oMath>
                </a14:m>
                <a:r>
                  <a:rPr lang="en-US" altLang="zh-CN" b="1" dirty="0" smtClean="0">
                    <a:solidFill>
                      <a:schemeClr val="bg1"/>
                    </a:solidFill>
                    <a:ea typeface="新宋体" panose="02010609030101010101" pitchFamily="49" charset="-122"/>
                  </a:rPr>
                  <a:t>sensitivity 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1980000">
                <a:off x="981602" y="4124276"/>
                <a:ext cx="1879041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1339" r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 rot="-1980000">
                <a:off x="3523755" y="2815853"/>
                <a:ext cx="1879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5pPr>
                <a:lvl6pPr marL="22860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6pPr>
                <a:lvl7pPr marL="27432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7pPr>
                <a:lvl8pPr marL="32004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8pPr>
                <a:lvl9pPr marL="36576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𝝈</m:t>
                    </m:r>
                    <m:r>
                      <a:rPr lang="en-US" altLang="zh-CN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 </m:t>
                    </m:r>
                  </m:oMath>
                </a14:m>
                <a:r>
                  <a:rPr lang="en-US" altLang="zh-CN" b="1" dirty="0" smtClean="0">
                    <a:solidFill>
                      <a:schemeClr val="bg1"/>
                    </a:solidFill>
                    <a:ea typeface="新宋体" panose="02010609030101010101" pitchFamily="49" charset="-122"/>
                  </a:rPr>
                  <a:t>sensitivity 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1980000">
                <a:off x="3523755" y="2815853"/>
                <a:ext cx="1879041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1786" r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 rot="-1980000">
                <a:off x="6288603" y="3140563"/>
                <a:ext cx="1879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5pPr>
                <a:lvl6pPr marL="22860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6pPr>
                <a:lvl7pPr marL="27432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7pPr>
                <a:lvl8pPr marL="32004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8pPr>
                <a:lvl9pPr marL="3657600" algn="l" defTabSz="914400" rtl="0" eaLnBrk="1" latinLnBrk="0" hangingPunct="1">
                  <a:defRPr kumimoji="1" sz="2000" kern="1200">
                    <a:solidFill>
                      <a:schemeClr val="folHlink"/>
                    </a:solidFill>
                    <a:latin typeface="Arial" panose="020B0604020202020204" pitchFamily="34" charset="0"/>
                    <a:ea typeface="华文中宋" panose="02010600040101010101" pitchFamily="2" charset="-122"/>
                    <a:cs typeface="+mn-cs"/>
                    <a:sym typeface="Symbol" panose="05050102010706020507" pitchFamily="18" charset="2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𝝈</m:t>
                    </m:r>
                    <m:r>
                      <a:rPr lang="en-US" altLang="zh-CN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 </m:t>
                    </m:r>
                  </m:oMath>
                </a14:m>
                <a:r>
                  <a:rPr lang="en-US" altLang="zh-CN" b="1" dirty="0" smtClean="0">
                    <a:solidFill>
                      <a:schemeClr val="bg1"/>
                    </a:solidFill>
                    <a:ea typeface="新宋体" panose="02010609030101010101" pitchFamily="49" charset="-122"/>
                  </a:rPr>
                  <a:t>sensitivity 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1980000">
                <a:off x="6288603" y="3140563"/>
                <a:ext cx="1879041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1786" r="-3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4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8_Soaring">
  <a:themeElements>
    <a:clrScheme name="1_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38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1_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9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39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0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0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1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2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2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3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3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Designs\Soaring.pot</Template>
  <TotalTime>23012</TotalTime>
  <Words>350</Words>
  <Application>Microsoft Office PowerPoint</Application>
  <PresentationFormat>全屏显示(4:3)</PresentationFormat>
  <Paragraphs>80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Times-Italic</vt:lpstr>
      <vt:lpstr>Times-Roman</vt:lpstr>
      <vt:lpstr>华文中宋</vt:lpstr>
      <vt:lpstr>宋体</vt:lpstr>
      <vt:lpstr>新宋体</vt:lpstr>
      <vt:lpstr>Arial</vt:lpstr>
      <vt:lpstr>Cambria Math</vt:lpstr>
      <vt:lpstr>Symbol</vt:lpstr>
      <vt:lpstr>Times New Roman</vt:lpstr>
      <vt:lpstr>Wingdings</vt:lpstr>
      <vt:lpstr>Soaring</vt:lpstr>
      <vt:lpstr>38_Soaring</vt:lpstr>
      <vt:lpstr>39_Soaring</vt:lpstr>
      <vt:lpstr>40_Soaring</vt:lpstr>
      <vt:lpstr>41_Soaring</vt:lpstr>
      <vt:lpstr>42_Soaring</vt:lpstr>
      <vt:lpstr>43_Soaring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河南省高校杰出科研人才创新      工程项目（HAIPURT） </dc:title>
  <dc:creator>理论物理2</dc:creator>
  <cp:lastModifiedBy>杨金民</cp:lastModifiedBy>
  <cp:revision>1628</cp:revision>
  <cp:lastPrinted>1601-01-01T00:00:00Z</cp:lastPrinted>
  <dcterms:created xsi:type="dcterms:W3CDTF">2001-06-13T07:15:09Z</dcterms:created>
  <dcterms:modified xsi:type="dcterms:W3CDTF">2015-08-10T14:13:43Z</dcterms:modified>
</cp:coreProperties>
</file>