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0"/>
  </p:notesMasterIdLst>
  <p:handoutMasterIdLst>
    <p:handoutMasterId r:id="rId61"/>
  </p:handoutMasterIdLst>
  <p:sldIdLst>
    <p:sldId id="405" r:id="rId5"/>
    <p:sldId id="402" r:id="rId6"/>
    <p:sldId id="390" r:id="rId7"/>
    <p:sldId id="301" r:id="rId8"/>
    <p:sldId id="403" r:id="rId9"/>
    <p:sldId id="399" r:id="rId10"/>
    <p:sldId id="400" r:id="rId11"/>
    <p:sldId id="267" r:id="rId12"/>
    <p:sldId id="401" r:id="rId13"/>
    <p:sldId id="292" r:id="rId14"/>
    <p:sldId id="270" r:id="rId15"/>
    <p:sldId id="271" r:id="rId16"/>
    <p:sldId id="290" r:id="rId17"/>
    <p:sldId id="328" r:id="rId18"/>
    <p:sldId id="273" r:id="rId19"/>
    <p:sldId id="274" r:id="rId20"/>
    <p:sldId id="275" r:id="rId21"/>
    <p:sldId id="280" r:id="rId22"/>
    <p:sldId id="287" r:id="rId23"/>
    <p:sldId id="316" r:id="rId24"/>
    <p:sldId id="410" r:id="rId25"/>
    <p:sldId id="411" r:id="rId26"/>
    <p:sldId id="319" r:id="rId27"/>
    <p:sldId id="323" r:id="rId28"/>
    <p:sldId id="325" r:id="rId29"/>
    <p:sldId id="327" r:id="rId30"/>
    <p:sldId id="428" r:id="rId31"/>
    <p:sldId id="347" r:id="rId32"/>
    <p:sldId id="412" r:id="rId33"/>
    <p:sldId id="413" r:id="rId34"/>
    <p:sldId id="425" r:id="rId35"/>
    <p:sldId id="426" r:id="rId36"/>
    <p:sldId id="416" r:id="rId37"/>
    <p:sldId id="417" r:id="rId38"/>
    <p:sldId id="418" r:id="rId39"/>
    <p:sldId id="419" r:id="rId40"/>
    <p:sldId id="421" r:id="rId41"/>
    <p:sldId id="422" r:id="rId42"/>
    <p:sldId id="423" r:id="rId43"/>
    <p:sldId id="424" r:id="rId44"/>
    <p:sldId id="393" r:id="rId45"/>
    <p:sldId id="394" r:id="rId46"/>
    <p:sldId id="395" r:id="rId47"/>
    <p:sldId id="396" r:id="rId48"/>
    <p:sldId id="397" r:id="rId49"/>
    <p:sldId id="429" r:id="rId50"/>
    <p:sldId id="409" r:id="rId51"/>
    <p:sldId id="359" r:id="rId52"/>
    <p:sldId id="358" r:id="rId53"/>
    <p:sldId id="368" r:id="rId54"/>
    <p:sldId id="377" r:id="rId55"/>
    <p:sldId id="383" r:id="rId56"/>
    <p:sldId id="386" r:id="rId57"/>
    <p:sldId id="353" r:id="rId58"/>
    <p:sldId id="297" r:id="rId59"/>
  </p:sldIdLst>
  <p:sldSz cx="9144000" cy="6858000" type="screen4x3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E1FF3"/>
    <a:srgbClr val="1D0DF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16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989CB-1A8D-FF4B-A61E-5501F189FDD4}" type="datetimeFigureOut">
              <a:rPr kumimoji="1" lang="zh-CN" altLang="en-US" smtClean="0"/>
              <a:pPr/>
              <a:t>2015/8/10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C3DDD-F2A8-C142-AADB-548E4C65D284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6761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E6508-2458-4940-A066-53EAA9172520}" type="datetimeFigureOut">
              <a:rPr lang="zh-CN" altLang="en-US" smtClean="0"/>
              <a:pPr/>
              <a:t>2015/8/10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8A85-7224-425D-981A-C06FE5B7B5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3628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6F3D-0C12-4BB2-9B33-E700C28ED4E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92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16599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3E525ACE-8C5A-401C-81F1-65AF4157F58D}" type="slidenum">
              <a:rPr kumimoji="0" lang="en-US" altLang="zh-CN" sz="1200" smtClean="0"/>
              <a:pPr>
                <a:defRPr/>
              </a:pPr>
              <a:t>23</a:t>
            </a:fld>
            <a:endParaRPr kumimoji="0" lang="en-US" altLang="zh-CN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21651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A9968038-7A39-4591-B24B-433D03FC1686}" type="slidenum">
              <a:rPr kumimoji="0" lang="en-US" altLang="zh-CN" sz="1200" smtClean="0"/>
              <a:pPr>
                <a:defRPr/>
              </a:pPr>
              <a:t>24</a:t>
            </a:fld>
            <a:endParaRPr kumimoji="0" lang="en-US" altLang="zh-CN" sz="1200" smtClean="0"/>
          </a:p>
        </p:txBody>
      </p:sp>
    </p:spTree>
    <p:extLst>
      <p:ext uri="{BB962C8B-B14F-4D97-AF65-F5344CB8AC3E}">
        <p14:creationId xmlns:p14="http://schemas.microsoft.com/office/powerpoint/2010/main" xmlns="" val="162227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8485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5789F825-00CD-4F18-9028-4191CFDD228C}" type="slidenum">
              <a:rPr lang="zh-CN" altLang="en-US"/>
              <a:pPr eaLnBrk="1" hangingPunct="1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055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fld id="{1CC9FADE-7446-4898-A808-39882D80BECF}" type="slidenum">
              <a:rPr lang="en-US" altLang="zh-CN"/>
              <a:pPr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889751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BFCC8-EAFA-4882-B2A8-77E1435323B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7926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2876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406496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19255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1770145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4187825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77468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448171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55724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7221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xmlns="" val="109381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D65B7-1EB6-CD4A-B847-ABFFD650377A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E2A-1999-1648-8931-5F96719B6C3E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B587-EF79-2E4F-8217-2C9F8E8BFA2B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12E10-F776-C143-929F-FABA7CD41FF6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918D8-AB4A-6943-BDAE-7764C99701A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93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75FC4-D7A0-9C49-8432-6625A39EA74E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61E19-A0A3-2B41-B7C8-C15FB20DBD7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116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9DCA3-BB4E-1D4E-AD35-377676AE8C25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CE1D8-1560-7C48-AE5B-C885CC9DCA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052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D6DA5-8DED-B449-84FA-2E6405A456E7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F6380-C30C-5548-A782-2453EE50F10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397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9B129-F96E-C74F-A646-B97E53CD0185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01C01-4DD1-3446-B924-9DFBD4A8E08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495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6385A-3785-054B-85EF-0118E80490F6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67571-1D3A-1A40-9CCA-F2B18EC1866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362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E7776-AF29-AF44-B94B-EA888C7C02D8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BDEEA-6CD3-8F4C-AF18-70ADDC6CC4C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5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35B3C-1951-1A43-BFDC-50C7BB108EF9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8C661-00E1-6C4B-96FB-8901F09D6D1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34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7B93-F58F-5B4E-A7B1-4B068901AC37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53A06-4276-3644-A1B9-ED425E025F46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63411-5073-FA42-93D8-55141F3655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548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89FA2-455D-9046-B78D-66DE010CFFE7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F2886-CE03-8B46-B385-A6EB44A18E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995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C8BE3-9CDC-6240-9DD5-D68B1F10D053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23335-D25C-C84A-8D00-C9E39681D47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430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0B4DC-FBB8-F54A-9CB1-5E0079A23EEE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918D8-AB4A-6943-BDAE-7764C99701A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728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17A11-672E-B04A-8733-52C5C29A17F2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61E19-A0A3-2B41-B7C8-C15FB20DBD7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573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973D-8E92-B940-AA73-18786A58225E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CE1D8-1560-7C48-AE5B-C885CC9DCA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35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49F1F-2768-7544-BBB4-DC18BE0B5E9D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F6380-C30C-5548-A782-2453EE50F10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827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47B25-2BA2-FA4E-A370-3360CC96AF24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01C01-4DD1-3446-B924-9DFBD4A8E08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83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BEA45-0478-9244-BF97-2222EC0D91CC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67571-1D3A-1A40-9CCA-F2B18EC1866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26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E0141-9960-E748-A789-EBFC3FF5F5BE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BDEEA-6CD3-8F4C-AF18-70ADDC6CC4C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00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CA02F-8EF2-3449-B77C-F0D81C9A368A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56CAF-EEF8-CD41-944D-D31A00C30DA3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8C661-00E1-6C4B-96FB-8901F09D6D1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24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B9C5B-82A6-B649-9D00-1ACD8D601021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63411-5073-FA42-93D8-55141F3655B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424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FDC3A-5B56-FD4E-8B7C-E9ED465DB404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F2886-CE03-8B46-B385-A6EB44A18EE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216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751BE-B7B9-9A49-B2CE-96921671B8EE}" type="datetime1">
              <a:rPr lang="en-US" altLang="zh-CN" smtClean="0">
                <a:solidFill>
                  <a:srgbClr val="000000"/>
                </a:solidFill>
              </a:rPr>
              <a:pPr/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23335-D25C-C84A-8D00-C9E39681D47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685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5A03-9E28-6347-B601-86D945C7B72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705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C81E-7B1B-B946-B90E-C6F6CF17AC7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950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ACFD-9609-3E47-B8BF-24E14BDE87B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214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F4B-B153-EA47-9029-93A8F8A7DF04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82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C402-9571-A747-8E3A-5D5A38E4BCBB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714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EFCC0-1641-F449-BADF-D4E618B5E59B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02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50CA-8BA4-664C-917F-7EA507DFA399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C234-4197-DA40-B70A-1BB62A224BB3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59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CBBD-315E-A446-9489-9A4A00E1460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746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7693-3398-0443-B9E9-557616AD466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4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59B70-EA85-1343-BA73-101CF1BD61C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167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66C5-AD53-FF4A-ACC0-D309A1FEBF8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75AB-5DB4-4749-8FEC-D68E0EF59DD4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33E5-A783-F14E-9443-3F1535EFD815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8B2-905C-9847-B025-7EFC97EA2319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E10A8-0B18-2049-A180-C083BD94D415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5430-6F4E-6D4E-9C31-FE054006717E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003F3-CDF4-9941-9FCB-5434D9E59DF9}" type="datetime1">
              <a:rPr lang="en-US" altLang="zh-CN" smtClean="0"/>
              <a:pPr/>
              <a:t>8/10/2015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  <a:cs typeface="宋体" charset="0"/>
            </a:endParaRPr>
          </a:p>
        </p:txBody>
      </p:sp>
      <p:pic>
        <p:nvPicPr>
          <p:cNvPr id="7171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charset="0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6A6B40-06B4-114F-B608-86B7761AE045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22E53-BCDD-8544-B567-C7CEEE17C6AC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68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楷体_GB231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仿宋_GB231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  <a:cs typeface="宋体" charset="0"/>
            </a:endParaRPr>
          </a:p>
        </p:txBody>
      </p:sp>
      <p:pic>
        <p:nvPicPr>
          <p:cNvPr id="7171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charset="0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4501AB-FCB0-8F4E-BC03-651FFCC630B5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8/10/2015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  <a:ea typeface="仿宋_GB2312" charset="0"/>
                <a:cs typeface="仿宋_GB2312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22E53-BCDD-8544-B567-C7CEEE17C6AC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Calibri"/>
              <a:ea typeface="仿宋_GB2312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7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楷体_GB231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仿宋_GB231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F5B1-77BE-BA47-A21E-F622A284DAA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1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r>
              <a:rPr kumimoji="1" lang="en-US" altLang="zh-CN" dirty="0" smtClean="0"/>
              <a:t>CEPC Accelerator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620616"/>
            <a:ext cx="6400800" cy="1752600"/>
          </a:xfrm>
        </p:spPr>
        <p:txBody>
          <a:bodyPr/>
          <a:lstStyle/>
          <a:p>
            <a:r>
              <a:rPr lang="en-US" altLang="zh-CN" dirty="0">
                <a:solidFill>
                  <a:srgbClr val="2E1FF3"/>
                </a:solidFill>
              </a:rPr>
              <a:t>Q.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>
                <a:solidFill>
                  <a:srgbClr val="2E1FF3"/>
                </a:solidFill>
              </a:rPr>
              <a:t>Qin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>
                <a:solidFill>
                  <a:srgbClr val="2E1FF3"/>
                </a:solidFill>
              </a:rPr>
              <a:t>for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>
                <a:solidFill>
                  <a:srgbClr val="2E1FF3"/>
                </a:solidFill>
              </a:rPr>
              <a:t>the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>
                <a:solidFill>
                  <a:srgbClr val="2E1FF3"/>
                </a:solidFill>
              </a:rPr>
              <a:t>accelerator</a:t>
            </a:r>
            <a:r>
              <a:rPr lang="zh-CN" altLang="en-US" dirty="0">
                <a:solidFill>
                  <a:srgbClr val="2E1FF3"/>
                </a:solidFill>
              </a:rPr>
              <a:t> </a:t>
            </a:r>
            <a:r>
              <a:rPr lang="en-US" altLang="zh-CN" dirty="0" smtClean="0">
                <a:solidFill>
                  <a:srgbClr val="2E1FF3"/>
                </a:solidFill>
              </a:rPr>
              <a:t>team</a:t>
            </a:r>
          </a:p>
          <a:p>
            <a:endParaRPr lang="en-US" altLang="zh-CN" dirty="0">
              <a:solidFill>
                <a:srgbClr val="2E1FF3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kern="1200" dirty="0" smtClean="0">
                <a:solidFill>
                  <a:prstClr val="black"/>
                </a:solidFill>
                <a:ea typeface="宋体"/>
                <a:cs typeface="+mn-cs"/>
              </a:rPr>
              <a:t>IHEP</a:t>
            </a:r>
            <a:endParaRPr lang="en-US" altLang="zh-CN" kern="1200" dirty="0">
              <a:solidFill>
                <a:prstClr val="black"/>
              </a:solidFill>
              <a:ea typeface="宋体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0" kern="1200" dirty="0" smtClean="0">
                <a:solidFill>
                  <a:prstClr val="black"/>
                </a:solidFill>
                <a:ea typeface="宋体"/>
                <a:cs typeface="+mn-cs"/>
              </a:rPr>
              <a:t>August 10, </a:t>
            </a:r>
            <a:r>
              <a:rPr lang="en-US" altLang="zh-CN" sz="2400" b="0" kern="1200" dirty="0">
                <a:solidFill>
                  <a:prstClr val="black"/>
                </a:solidFill>
                <a:ea typeface="宋体"/>
                <a:cs typeface="+mn-cs"/>
              </a:rPr>
              <a:t>2015</a:t>
            </a:r>
          </a:p>
          <a:p>
            <a:endParaRPr lang="en-US" altLang="zh-CN" dirty="0">
              <a:solidFill>
                <a:srgbClr val="2E1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82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428596" y="149815"/>
            <a:ext cx="8101563" cy="1008113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1" dirty="0" smtClean="0">
                <a:solidFill>
                  <a:srgbClr val="FF0000"/>
                </a:solidFill>
                <a:latin typeface="+mn-lt"/>
                <a:ea typeface="宋体" charset="-122"/>
                <a:cs typeface="+mn-cs"/>
              </a:rPr>
              <a:t>CEPC main parameter 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宋体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2662005"/>
              </p:ext>
            </p:extLst>
          </p:nvPr>
        </p:nvGraphicFramePr>
        <p:xfrm>
          <a:off x="611560" y="1340768"/>
          <a:ext cx="7920880" cy="479213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91560"/>
                <a:gridCol w="766587"/>
                <a:gridCol w="881000"/>
                <a:gridCol w="2497557"/>
                <a:gridCol w="648072"/>
                <a:gridCol w="936104"/>
              </a:tblGrid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Parameter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Unit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Value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Parameter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Unit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Value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Beam energy  [E]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Circumference  [C]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54752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1" u="none" strike="noStrike" dirty="0" smtClean="0">
                          <a:effectLst/>
                          <a:latin typeface="+mn-lt"/>
                        </a:rPr>
                        <a:t>Number of IP[N</a:t>
                      </a:r>
                      <a:r>
                        <a:rPr lang="en-US" altLang="zh-CN" sz="1200" b="1" u="none" strike="noStrike" baseline="-25000" dirty="0" smtClean="0">
                          <a:effectLst/>
                          <a:latin typeface="+mn-lt"/>
                        </a:rPr>
                        <a:t>IP</a:t>
                      </a:r>
                      <a:r>
                        <a:rPr lang="en-US" altLang="zh-CN" sz="1200" b="1" u="none" strike="noStrike" baseline="0" dirty="0" smtClean="0">
                          <a:effectLst/>
                          <a:latin typeface="+mn-lt"/>
                        </a:rPr>
                        <a:t>]</a:t>
                      </a:r>
                      <a:endParaRPr lang="en-US" altLang="zh-CN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SR loss/turn  [U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3.11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altLang="zh-CN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number/beam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200" b="1" u="none" strike="noStrike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altLang="zh-CN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altLang="zh-CN" sz="1200" b="1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Bunch population [Ne]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3.79E+11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SR power/beam [P]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51.7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Beam current [I]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16.6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Bending radius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0" i="0" u="none" strike="noStrike" dirty="0" err="1" smtClean="0">
                          <a:effectLst/>
                          <a:latin typeface="+mn-lt"/>
                          <a:cs typeface="Symbol" charset="2"/>
                        </a:rPr>
                        <a:t>ρ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6094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momentum compaction factor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Symbol" charset="2"/>
                        </a:rPr>
                        <a:t>α</a:t>
                      </a:r>
                      <a:r>
                        <a:rPr lang="en-US" sz="1200" b="1" u="none" strike="noStrike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3.36E-05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Revolution period [T</a:t>
                      </a:r>
                      <a:r>
                        <a:rPr lang="en-US" sz="1200" b="1" u="none" strike="noStrike" baseline="-250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1.83E-04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Revolution frequency [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5475.46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E</a:t>
                      </a:r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mittance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(x/y)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nm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6.12/0.018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β</a:t>
                      </a:r>
                      <a:r>
                        <a:rPr lang="en-US" sz="1200" b="1" u="none" strike="noStrike" baseline="-25000" dirty="0" smtClean="0">
                          <a:effectLst/>
                          <a:latin typeface="+mn-lt"/>
                        </a:rPr>
                        <a:t>IP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(x/y)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800/1.2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3155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Transverse size (x/y)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69.97/0.15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ξ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x</a:t>
                      </a:r>
                      <a:r>
                        <a:rPr lang="en-US" sz="1200" b="1" u="none" strike="noStrike" baseline="-25000" dirty="0" err="1">
                          <a:effectLst/>
                          <a:latin typeface="+mn-lt"/>
                        </a:rPr>
                        <a:t>,y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/IP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0.118/0.083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930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Beam length SR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σ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s.SR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2.14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Beam length total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s.tot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2.65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3855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Lifetime due to 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Beamstrahlung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(simulation)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lifetime due to radiative 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Bhabha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 scattering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τ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L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52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59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RF voltage [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V</a:t>
                      </a:r>
                      <a:r>
                        <a:rPr lang="en-US" sz="1200" b="1" u="none" strike="noStrike" baseline="-25000" dirty="0" err="1">
                          <a:effectLst/>
                          <a:latin typeface="+mn-lt"/>
                        </a:rPr>
                        <a:t>rf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GV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+mn-lt"/>
                        </a:rPr>
                        <a:t>6.87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RF frequency [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1200" b="1" u="none" strike="noStrike" baseline="-25000" dirty="0" err="1">
                          <a:effectLst/>
                          <a:latin typeface="+mn-lt"/>
                        </a:rPr>
                        <a:t>rf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M</a:t>
                      </a:r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650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Harmonic number [h]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118800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Synchrotron oscillation tune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ν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s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0.18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Energy acceptance RF [h]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+mn-lt"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5.99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Damping partition number [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J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]</a:t>
                      </a:r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+mn-lt"/>
                        </a:rPr>
                        <a:t>2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Energy spread SR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δ.SR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+mn-lt"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0.132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Energy spread BS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σ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δ</a:t>
                      </a:r>
                      <a:r>
                        <a:rPr lang="en-US" sz="1200" b="1" u="none" strike="noStrike" baseline="-25000" dirty="0" smtClean="0">
                          <a:effectLst/>
                          <a:latin typeface="+mn-lt"/>
                        </a:rPr>
                        <a:t>,.BS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+mn-lt"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0.119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47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Energy spread total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US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1" u="none" strike="noStrike" baseline="-25000" dirty="0" err="1" smtClean="0">
                          <a:effectLst/>
                          <a:latin typeface="+mn-lt"/>
                        </a:rPr>
                        <a:t>δ</a:t>
                      </a:r>
                      <a:r>
                        <a:rPr lang="en-US" sz="1200" b="1" u="none" strike="noStrike" baseline="-25000" dirty="0" smtClean="0">
                          <a:effectLst/>
                          <a:latin typeface="+mn-lt"/>
                        </a:rPr>
                        <a:t>, tot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+mn-lt"/>
                        </a:rPr>
                        <a:t>%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0.163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 smtClean="0">
                          <a:effectLst/>
                          <a:latin typeface="+mn-lt"/>
                        </a:rPr>
                        <a:t>n</a:t>
                      </a:r>
                      <a:r>
                        <a:rPr lang="en-US" sz="1200" b="1" u="none" strike="noStrike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endParaRPr lang="en-US" sz="1200" b="1" u="none" strike="noStrike" kern="1200" baseline="-25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0.23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Transverse damping time [</a:t>
                      </a:r>
                      <a:r>
                        <a:rPr lang="en-US" sz="1200" b="1" u="none" strike="noStrike" dirty="0" err="1">
                          <a:effectLst/>
                          <a:latin typeface="+mn-lt"/>
                        </a:rPr>
                        <a:t>n</a:t>
                      </a:r>
                      <a:r>
                        <a:rPr lang="en-US" sz="1200" b="1" u="none" strike="noStrike" baseline="-25000" dirty="0" err="1">
                          <a:effectLst/>
                          <a:latin typeface="+mn-lt"/>
                        </a:rPr>
                        <a:t>x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Longitudinal damping time [n</a:t>
                      </a:r>
                      <a:r>
                        <a:rPr lang="en-US" sz="12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39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  <a:tr h="270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Hourglass factor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1200" u="none" strike="noStrike" baseline="-25000" dirty="0" err="1">
                          <a:effectLst/>
                          <a:latin typeface="+mn-lt"/>
                        </a:rPr>
                        <a:t>h</a:t>
                      </a:r>
                      <a:endParaRPr 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 smtClean="0">
                          <a:effectLst/>
                          <a:latin typeface="+mn-lt"/>
                        </a:rPr>
                        <a:t>0.658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Luminosity </a:t>
                      </a:r>
                      <a:r>
                        <a:rPr lang="en-US" sz="1200" b="1" u="none" strike="noStrike" dirty="0" smtClean="0">
                          <a:effectLst/>
                          <a:latin typeface="+mn-lt"/>
                        </a:rPr>
                        <a:t>/IP[L</a:t>
                      </a:r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+mn-lt"/>
                        </a:rPr>
                        <a:t>cm</a:t>
                      </a:r>
                      <a:r>
                        <a:rPr lang="en-US" sz="1200" u="none" strike="noStrike" baseline="30000">
                          <a:effectLst/>
                          <a:latin typeface="+mn-lt"/>
                        </a:rPr>
                        <a:t>-2</a:t>
                      </a:r>
                      <a:r>
                        <a:rPr lang="en-US" sz="1200" u="none" strike="noStrike">
                          <a:effectLst/>
                          <a:latin typeface="+mn-lt"/>
                        </a:rPr>
                        <a:t>s</a:t>
                      </a:r>
                      <a:r>
                        <a:rPr lang="en-US" sz="1200" u="none" strike="noStrike" baseline="30000">
                          <a:effectLst/>
                          <a:latin typeface="+mn-lt"/>
                        </a:rPr>
                        <a:t>-1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2.04E+34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197" marR="8197" marT="819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9366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Accelerator</a:t>
            </a:r>
            <a:r>
              <a:rPr lang="zh-CN" alt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</a:t>
            </a:r>
            <a:endParaRPr lang="zh-CN" altLang="en-US" sz="32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95288" y="1989585"/>
            <a:ext cx="4248150" cy="12953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Length of FODO cell: 47.2m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Phase advance of FODO cells: 60/60 degrees </a:t>
            </a:r>
            <a:endParaRPr lang="zh-CN" altLang="en-US" sz="240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4788098" y="1988840"/>
            <a:ext cx="3816350" cy="1176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Dispersion suppressor on each side of every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Length: 94.4m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69"/>
          <a:stretch/>
        </p:blipFill>
        <p:spPr bwMode="auto">
          <a:xfrm>
            <a:off x="62944" y="3409062"/>
            <a:ext cx="4725080" cy="34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59"/>
          <a:stretch/>
        </p:blipFill>
        <p:spPr bwMode="auto">
          <a:xfrm>
            <a:off x="4427983" y="3429000"/>
            <a:ext cx="47160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83568" y="1340768"/>
            <a:ext cx="3384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800000"/>
                </a:solidFill>
              </a:rPr>
              <a:t>Lattice of arc sections</a:t>
            </a:r>
            <a:endParaRPr kumimoji="1" lang="zh-CN" alt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7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Lattice of straight sections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467866" y="1412776"/>
            <a:ext cx="4248150" cy="12953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Short straight: 18 FODO cells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Length: 849.6m</a:t>
            </a:r>
          </a:p>
          <a:p>
            <a:pPr marL="0" indent="0" eaLnBrk="1" hangingPunct="1">
              <a:buNone/>
            </a:pPr>
            <a:endParaRPr lang="zh-CN" altLang="en-US" sz="240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4643438" y="1484784"/>
            <a:ext cx="3816350" cy="1176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Long straight: 24 FODO cells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Length: 1132.8m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202" y="2839629"/>
            <a:ext cx="4263592" cy="325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794" y="2845272"/>
            <a:ext cx="42957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65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Working point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478152" y="1224174"/>
            <a:ext cx="8137152" cy="14400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The working points are chosen as 193.08/193.22 in horizontal and vertical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2400" dirty="0" smtClean="0"/>
              <a:t>Optimization is done with beam-beam simulations,  to have a high luminosity</a:t>
            </a:r>
            <a:endParaRPr lang="zh-CN" altLang="en-US" sz="2400" dirty="0" smtClean="0"/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267744"/>
            <a:ext cx="5700130" cy="45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7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65163" y="118373"/>
            <a:ext cx="8394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cs typeface="Times New Roman" pitchFamily="18" charset="0"/>
              </a:rPr>
              <a:t>Beam beam simulations</a:t>
            </a:r>
            <a:endParaRPr lang="zh-CN" altLang="en-US" sz="3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aphicFrame>
        <p:nvGraphicFramePr>
          <p:cNvPr id="54276" name="对象 1"/>
          <p:cNvGraphicFramePr>
            <a:graphicFrameLocks noChangeAspect="1"/>
          </p:cNvGraphicFramePr>
          <p:nvPr/>
        </p:nvGraphicFramePr>
        <p:xfrm>
          <a:off x="4397375" y="3546475"/>
          <a:ext cx="127000" cy="215900"/>
        </p:xfrm>
        <a:graphic>
          <a:graphicData uri="http://schemas.openxmlformats.org/presentationml/2006/ole">
            <p:oleObj spid="_x0000_s13820" name="公式" r:id="rId3" imgW="126780" imgH="215526" progId="Equation.3">
              <p:embed/>
            </p:oleObj>
          </a:graphicData>
        </a:graphic>
      </p:graphicFrame>
      <p:graphicFrame>
        <p:nvGraphicFramePr>
          <p:cNvPr id="54281" name="对象 14"/>
          <p:cNvGraphicFramePr>
            <a:graphicFrameLocks noChangeAspect="1"/>
          </p:cNvGraphicFramePr>
          <p:nvPr/>
        </p:nvGraphicFramePr>
        <p:xfrm>
          <a:off x="4003675" y="3546475"/>
          <a:ext cx="914400" cy="215900"/>
        </p:xfrm>
        <a:graphic>
          <a:graphicData uri="http://schemas.openxmlformats.org/presentationml/2006/ole">
            <p:oleObj spid="_x0000_s13821" name="公式" r:id="rId4" imgW="126780" imgH="215526" progId="Equation.3">
              <p:embed/>
            </p:oleObj>
          </a:graphicData>
        </a:graphic>
      </p:graphicFrame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8296176" cy="1008112"/>
          </a:xfrm>
        </p:spPr>
        <p:txBody>
          <a:bodyPr>
            <a:normAutofit fontScale="90000"/>
          </a:bodyPr>
          <a:lstStyle/>
          <a:p>
            <a:r>
              <a:rPr lang="en-US" altLang="zh-CN" sz="3100" dirty="0" smtClean="0"/>
              <a:t>Detailed Luminonisty/Beam Sizes evaluation were performed</a:t>
            </a:r>
            <a:r>
              <a:rPr lang="en-US" altLang="zh-CN" sz="3100" dirty="0"/>
              <a:t> </a:t>
            </a:r>
            <a:r>
              <a:rPr lang="en-US" altLang="zh-CN" sz="3100" dirty="0" smtClean="0"/>
              <a:t>(Courtesy K. Ohmi, D. Shatilov and Y. Zhang)</a:t>
            </a:r>
            <a:endParaRPr lang="zh-CN" altLang="en-US" sz="3100" dirty="0"/>
          </a:p>
        </p:txBody>
      </p:sp>
      <p:pic>
        <p:nvPicPr>
          <p:cNvPr id="15" name="内容占位符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4280" y="1817626"/>
            <a:ext cx="7189402" cy="49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0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Chromatic correction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992888" cy="20882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Two families of </a:t>
            </a:r>
            <a:r>
              <a:rPr lang="en-US" altLang="zh-CN" sz="2400" dirty="0" err="1" smtClean="0"/>
              <a:t>sextupoles</a:t>
            </a:r>
            <a:r>
              <a:rPr lang="en-US" altLang="zh-CN" sz="2400" dirty="0" smtClean="0"/>
              <a:t>: one family for horizontal, one family for vertical plane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One </a:t>
            </a:r>
            <a:r>
              <a:rPr lang="en-US" altLang="zh-CN" sz="2400" dirty="0" err="1" smtClean="0"/>
              <a:t>sextupole</a:t>
            </a:r>
            <a:r>
              <a:rPr lang="en-US" altLang="zh-CN" sz="2400" dirty="0" smtClean="0"/>
              <a:t> next to each </a:t>
            </a:r>
            <a:r>
              <a:rPr lang="en-US" altLang="zh-CN" sz="2400" dirty="0" err="1" smtClean="0"/>
              <a:t>quadrupole</a:t>
            </a:r>
            <a:r>
              <a:rPr lang="en-US" altLang="zh-CN" sz="2400" dirty="0" smtClean="0"/>
              <a:t> in the arc section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/>
              <a:t>The W function for the ring is only a few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/>
              <a:t>The chromaticity in both planes has been corrected to a positive value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34"/>
          <a:stretch/>
        </p:blipFill>
        <p:spPr bwMode="auto">
          <a:xfrm>
            <a:off x="4499992" y="3429000"/>
            <a:ext cx="46322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16"/>
          <a:stretch/>
        </p:blipFill>
        <p:spPr bwMode="auto">
          <a:xfrm>
            <a:off x="35496" y="3491144"/>
            <a:ext cx="4608512" cy="33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0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Dynamic aperture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416824" cy="1800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240 turns is tracked for dynamic aperture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Full coupling is assumed for vertical plane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dynamic aperture is: ~ 60σ</a:t>
            </a:r>
            <a:r>
              <a:rPr lang="en-US" altLang="zh-CN" sz="2400" baseline="-25000" dirty="0" smtClean="0"/>
              <a:t>x</a:t>
            </a:r>
            <a:r>
              <a:rPr lang="en-US" altLang="zh-CN" sz="2400" dirty="0" smtClean="0"/>
              <a:t>/60σ</a:t>
            </a:r>
            <a:r>
              <a:rPr lang="en-US" altLang="zh-CN" sz="2400" baseline="-25000" dirty="0" smtClean="0"/>
              <a:t>y</a:t>
            </a:r>
            <a:r>
              <a:rPr lang="en-US" altLang="zh-CN" sz="2400" dirty="0" smtClean="0"/>
              <a:t> or 40mm/16mm in x and y for ±2% momentum spread</a:t>
            </a:r>
            <a:endParaRPr lang="en-US" altLang="zh-CN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3520"/>
            <a:ext cx="4416184" cy="288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427" y="3124277"/>
            <a:ext cx="4307061" cy="289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4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Pretzel scheme  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>
            <a:spLocks/>
          </p:cNvSpPr>
          <p:nvPr/>
        </p:nvSpPr>
        <p:spPr>
          <a:xfrm>
            <a:off x="827584" y="1268760"/>
            <a:ext cx="7344816" cy="16561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Horizontal separation is adopted to avoid big coupling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No orbit in RF section to avoid beam instability and HOM in the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avity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One pair of electrostatic separators for each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0" y="2948354"/>
            <a:ext cx="3779912" cy="390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7237" y="3068960"/>
            <a:ext cx="4523868" cy="30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8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Effects of pretzel orbit 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27584" y="1268760"/>
            <a:ext cx="7344816" cy="15172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Pretzel orbit has effects on: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Beta functions, tune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Dispersion function, </a:t>
            </a:r>
            <a:r>
              <a:rPr lang="en-US" altLang="zh-CN" sz="2000" dirty="0" err="1" smtClean="0"/>
              <a:t>emittance</a:t>
            </a:r>
            <a:endParaRPr lang="en-US" altLang="zh-CN" sz="2000" dirty="0" smtClean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CN" sz="2000" dirty="0" smtClean="0"/>
              <a:t>Chromaticity, dynamic aperture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0928"/>
            <a:ext cx="46503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780563"/>
            <a:ext cx="4143404" cy="32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86380" y="5715016"/>
            <a:ext cx="368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w/ pretzel orbit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452189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Sextupoles</a:t>
            </a:r>
            <a:r>
              <a:rPr lang="en-US" altLang="zh-CN" dirty="0" smtClean="0"/>
              <a:t>  </a:t>
            </a:r>
          </a:p>
          <a:p>
            <a:r>
              <a:rPr lang="en-US" altLang="zh-CN" dirty="0" smtClean="0"/>
              <a:t>on</a:t>
            </a:r>
          </a:p>
          <a:p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9768" y="5722850"/>
            <a:ext cx="368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w/o pretzel orbit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6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Sawtooth orbit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/>
          <p:cNvSpPr txBox="1">
            <a:spLocks/>
          </p:cNvSpPr>
          <p:nvPr/>
        </p:nvSpPr>
        <p:spPr>
          <a:xfrm>
            <a:off x="827584" y="1268760"/>
            <a:ext cx="7416824" cy="17281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energy sawtooth phenomenon has been raised and studied by K. </a:t>
            </a:r>
            <a:r>
              <a:rPr lang="en-US" altLang="zh-CN" sz="2400" dirty="0" err="1" smtClean="0"/>
              <a:t>Oide</a:t>
            </a:r>
            <a:r>
              <a:rPr lang="en-US" altLang="zh-CN" sz="2400" dirty="0" smtClean="0"/>
              <a:t> in HF2012</a:t>
            </a:r>
            <a:endParaRPr lang="en-US" altLang="zh-CN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total synchrotron radiation energy loss in CEPC ring is 3GeV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beam will have 0.3% energy difference between the entrance and exit of each arc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/>
              <a:t>The maximum orbit distortion is ~0.6 mm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707" y="3277000"/>
            <a:ext cx="4320582" cy="33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 9"/>
          <p:cNvGrpSpPr/>
          <p:nvPr/>
        </p:nvGrpSpPr>
        <p:grpSpPr>
          <a:xfrm>
            <a:off x="251520" y="2996952"/>
            <a:ext cx="4176464" cy="3702495"/>
            <a:chOff x="1430111" y="913690"/>
            <a:chExt cx="6490445" cy="5857765"/>
          </a:xfrm>
        </p:grpSpPr>
        <p:sp>
          <p:nvSpPr>
            <p:cNvPr id="12" name="TextBox 33"/>
            <p:cNvSpPr txBox="1"/>
            <p:nvPr/>
          </p:nvSpPr>
          <p:spPr>
            <a:xfrm>
              <a:off x="2037270" y="1691040"/>
              <a:ext cx="576074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CC"/>
                  </a:solidFill>
                </a:rPr>
                <a:t>P.S.</a:t>
              </a:r>
              <a:endParaRPr lang="en-US" sz="2000" b="1" dirty="0">
                <a:solidFill>
                  <a:srgbClr val="0000CC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866" y="1256160"/>
              <a:ext cx="5114654" cy="5062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5" name="Straight Arrow Connector 39"/>
            <p:cNvCxnSpPr/>
            <p:nvPr/>
          </p:nvCxnSpPr>
          <p:spPr>
            <a:xfrm flipV="1">
              <a:off x="2613344" y="2536671"/>
              <a:ext cx="3878906" cy="264922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0"/>
            <p:cNvSpPr txBox="1"/>
            <p:nvPr/>
          </p:nvSpPr>
          <p:spPr>
            <a:xfrm>
              <a:off x="4241577" y="1629485"/>
              <a:ext cx="652885" cy="48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IP1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41"/>
            <p:cNvSpPr txBox="1"/>
            <p:nvPr/>
          </p:nvSpPr>
          <p:spPr>
            <a:xfrm>
              <a:off x="2347148" y="3568725"/>
              <a:ext cx="652885" cy="48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IP4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42"/>
            <p:cNvSpPr txBox="1"/>
            <p:nvPr/>
          </p:nvSpPr>
          <p:spPr>
            <a:xfrm>
              <a:off x="4226355" y="5445894"/>
              <a:ext cx="652885" cy="48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IP3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43"/>
            <p:cNvSpPr txBox="1"/>
            <p:nvPr/>
          </p:nvSpPr>
          <p:spPr>
            <a:xfrm>
              <a:off x="6082172" y="3584929"/>
              <a:ext cx="652885" cy="4869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IP2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Connector 44"/>
            <p:cNvCxnSpPr/>
            <p:nvPr/>
          </p:nvCxnSpPr>
          <p:spPr>
            <a:xfrm>
              <a:off x="4568020" y="961345"/>
              <a:ext cx="3980" cy="581011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6"/>
            <p:cNvCxnSpPr/>
            <p:nvPr/>
          </p:nvCxnSpPr>
          <p:spPr>
            <a:xfrm flipH="1">
              <a:off x="1430111" y="3831352"/>
              <a:ext cx="6490445" cy="15188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47"/>
            <p:cNvSpPr txBox="1"/>
            <p:nvPr/>
          </p:nvSpPr>
          <p:spPr>
            <a:xfrm>
              <a:off x="3458255" y="3088473"/>
              <a:ext cx="2124202" cy="48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D = 17.3 km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48"/>
            <p:cNvSpPr txBox="1"/>
            <p:nvPr/>
          </p:nvSpPr>
          <p:spPr>
            <a:xfrm>
              <a:off x="4725620" y="92294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½ 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4" name="TextBox 49"/>
            <p:cNvSpPr txBox="1"/>
            <p:nvPr/>
          </p:nvSpPr>
          <p:spPr>
            <a:xfrm>
              <a:off x="6338630" y="5630695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5" name="TextBox 51"/>
            <p:cNvSpPr txBox="1"/>
            <p:nvPr/>
          </p:nvSpPr>
          <p:spPr>
            <a:xfrm>
              <a:off x="6300225" y="1729445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6" name="TextBox 52"/>
            <p:cNvSpPr txBox="1"/>
            <p:nvPr/>
          </p:nvSpPr>
          <p:spPr>
            <a:xfrm>
              <a:off x="2267700" y="5608350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7" name="TextBox 55"/>
            <p:cNvSpPr txBox="1"/>
            <p:nvPr/>
          </p:nvSpPr>
          <p:spPr>
            <a:xfrm>
              <a:off x="2190890" y="1751791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8" name="TextBox 56"/>
            <p:cNvSpPr txBox="1"/>
            <p:nvPr/>
          </p:nvSpPr>
          <p:spPr>
            <a:xfrm>
              <a:off x="3650280" y="6292085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½ 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29" name="TextBox 57"/>
            <p:cNvSpPr txBox="1"/>
            <p:nvPr/>
          </p:nvSpPr>
          <p:spPr>
            <a:xfrm>
              <a:off x="3611874" y="91369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½ 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30" name="TextBox 58"/>
            <p:cNvSpPr txBox="1"/>
            <p:nvPr/>
          </p:nvSpPr>
          <p:spPr>
            <a:xfrm>
              <a:off x="4687216" y="628358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½ 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31" name="TextBox 59"/>
            <p:cNvSpPr txBox="1"/>
            <p:nvPr/>
          </p:nvSpPr>
          <p:spPr>
            <a:xfrm>
              <a:off x="1461195" y="3611145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32" name="TextBox 60"/>
            <p:cNvSpPr txBox="1"/>
            <p:nvPr/>
          </p:nvSpPr>
          <p:spPr>
            <a:xfrm>
              <a:off x="7113519" y="3593245"/>
              <a:ext cx="537670" cy="438244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A30D98"/>
                  </a:solidFill>
                </a:rPr>
                <a:t>RF</a:t>
              </a:r>
              <a:endParaRPr lang="en-US" sz="1200" b="1" dirty="0">
                <a:solidFill>
                  <a:srgbClr val="A30D98"/>
                </a:solidFill>
              </a:endParaRPr>
            </a:p>
          </p:txBody>
        </p:sp>
        <p:sp>
          <p:nvSpPr>
            <p:cNvPr id="33" name="TextBox 30"/>
            <p:cNvSpPr txBox="1"/>
            <p:nvPr/>
          </p:nvSpPr>
          <p:spPr>
            <a:xfrm>
              <a:off x="3035800" y="4649259"/>
              <a:ext cx="3103979" cy="73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prstClr val="black"/>
                  </a:solidFill>
                </a:rPr>
                <a:t>C = 54.374 km</a:t>
              </a:r>
              <a:endParaRPr lang="en-US" sz="2400" b="1" u="sng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41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23728" y="1341438"/>
            <a:ext cx="5616624" cy="4525962"/>
          </a:xfrm>
        </p:spPr>
        <p:txBody>
          <a:bodyPr/>
          <a:lstStyle/>
          <a:p>
            <a:r>
              <a:rPr kumimoji="1" lang="en-US" altLang="zh-CN" dirty="0" smtClean="0"/>
              <a:t>Introduction</a:t>
            </a:r>
          </a:p>
          <a:p>
            <a:r>
              <a:rPr lang="en-US" altLang="zh-CN" dirty="0"/>
              <a:t>Accelerator </a:t>
            </a:r>
            <a:r>
              <a:rPr lang="en-US" altLang="zh-CN" dirty="0" smtClean="0"/>
              <a:t>physics</a:t>
            </a:r>
          </a:p>
          <a:p>
            <a:r>
              <a:rPr lang="en-US" altLang="zh-CN" dirty="0"/>
              <a:t>Technical system </a:t>
            </a:r>
            <a:r>
              <a:rPr lang="en-US" altLang="zh-CN" dirty="0" smtClean="0"/>
              <a:t>design</a:t>
            </a:r>
          </a:p>
          <a:p>
            <a:r>
              <a:rPr lang="en-US" altLang="zh-CN" dirty="0"/>
              <a:t>From CEPC to </a:t>
            </a:r>
            <a:r>
              <a:rPr lang="en-US" altLang="zh-CN" dirty="0" err="1"/>
              <a:t>SppC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r>
              <a:rPr kumimoji="1" lang="en-US" altLang="zh-CN" dirty="0" smtClean="0"/>
              <a:t>Conclusion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483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1D0DF1"/>
                </a:solidFill>
              </a:rPr>
              <a:t>Final Focus System</a:t>
            </a:r>
            <a:endParaRPr lang="zh-CN" altLang="en-US" b="1" dirty="0" smtClean="0">
              <a:solidFill>
                <a:srgbClr val="1D0DF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7" t="179" r="30704" b="33298"/>
          <a:stretch>
            <a:fillRect/>
          </a:stretch>
        </p:blipFill>
        <p:spPr bwMode="auto">
          <a:xfrm>
            <a:off x="236712" y="2040578"/>
            <a:ext cx="4765140" cy="35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635896" y="1239142"/>
            <a:ext cx="2376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800" dirty="0" smtClean="0">
                <a:solidFill>
                  <a:srgbClr val="000000"/>
                </a:solidFill>
              </a:rPr>
              <a:t>    </a:t>
            </a:r>
            <a:r>
              <a:rPr lang="en-US" altLang="zh-CN" sz="1800" dirty="0">
                <a:solidFill>
                  <a:srgbClr val="000000"/>
                </a:solidFill>
              </a:rPr>
              <a:t>DX=DPX=0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</a:t>
            </a:r>
            <a:r>
              <a:rPr lang="en-US" altLang="zh-CN" sz="1800" dirty="0" smtClean="0">
                <a:solidFill>
                  <a:srgbClr val="000000"/>
                </a:solidFill>
                <a:sym typeface="Symbol" pitchFamily="18" charset="2"/>
              </a:rPr>
              <a:t>αx=αy</a:t>
            </a:r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=0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betax=84m</a:t>
            </a:r>
          </a:p>
          <a:p>
            <a:r>
              <a:rPr lang="en-US" altLang="zh-CN" sz="1800" dirty="0">
                <a:solidFill>
                  <a:srgbClr val="000000"/>
                </a:solidFill>
                <a:sym typeface="Symbol" pitchFamily="18" charset="2"/>
              </a:rPr>
              <a:t>    betaY=28m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58694" y="1377642"/>
            <a:ext cx="216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</a:rPr>
              <a:t>betaX*=0.8m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betaY*=0.0012m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L*=2.5m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3" name="矩形 10"/>
          <p:cNvSpPr>
            <a:spLocks noChangeArrowheads="1"/>
          </p:cNvSpPr>
          <p:nvPr/>
        </p:nvSpPr>
        <p:spPr bwMode="auto">
          <a:xfrm>
            <a:off x="2368426" y="3645024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Total length: 170 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0552" y="2184285"/>
            <a:ext cx="3927445" cy="329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676410" y="2647832"/>
            <a:ext cx="1288078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</a:rPr>
              <a:t>On momentum</a:t>
            </a:r>
            <a:endParaRPr lang="zh-CN" altLang="en-US" sz="1600">
              <a:solidFill>
                <a:srgbClr val="FF0000"/>
              </a:solidFill>
            </a:endParaRPr>
          </a:p>
        </p:txBody>
      </p:sp>
      <p:cxnSp>
        <p:nvCxnSpPr>
          <p:cNvPr id="16" name="直接箭头连接符 14"/>
          <p:cNvCxnSpPr/>
          <p:nvPr/>
        </p:nvCxnSpPr>
        <p:spPr>
          <a:xfrm flipH="1">
            <a:off x="7163649" y="2967399"/>
            <a:ext cx="287337" cy="358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48064" y="3829968"/>
            <a:ext cx="1255357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</a:rPr>
              <a:t>Off momentum: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±2</a:t>
            </a:r>
            <a:r>
              <a:rPr lang="en-US" altLang="zh-CN" sz="1600" dirty="0">
                <a:solidFill>
                  <a:srgbClr val="FF0000"/>
                </a:solidFill>
              </a:rPr>
              <a:t>%, </a:t>
            </a:r>
            <a:r>
              <a:rPr lang="en-US" altLang="zh-CN" sz="1600" dirty="0" smtClean="0">
                <a:solidFill>
                  <a:srgbClr val="FF0000"/>
                </a:solidFill>
              </a:rPr>
              <a:t>±1</a:t>
            </a:r>
            <a:r>
              <a:rPr lang="en-US" altLang="zh-CN" sz="1600" dirty="0">
                <a:solidFill>
                  <a:srgbClr val="FF0000"/>
                </a:solidFill>
              </a:rPr>
              <a:t>%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403421" y="4659536"/>
            <a:ext cx="431800" cy="247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99592" y="585810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DA optimization w/o pretzel orbit is still under way.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5871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zh-CN" sz="3200" b="1" dirty="0" smtClean="0"/>
              <a:t>Update of CEPC FFS (FFS_3.0mm_v2_Jul_2015_tmp)</a:t>
            </a:r>
            <a:endParaRPr lang="zh-CN" alt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60" y="836712"/>
            <a:ext cx="696755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55029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176180"/>
              </p:ext>
            </p:extLst>
          </p:nvPr>
        </p:nvGraphicFramePr>
        <p:xfrm>
          <a:off x="323530" y="4298776"/>
          <a:ext cx="806489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18"/>
                <a:gridCol w="1023768"/>
                <a:gridCol w="841554"/>
                <a:gridCol w="841554"/>
                <a:gridCol w="841554"/>
                <a:gridCol w="841554"/>
                <a:gridCol w="911684"/>
                <a:gridCol w="841554"/>
                <a:gridCol w="841552"/>
              </a:tblGrid>
              <a:tr h="630957"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FT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CCS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MT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latin typeface="+mn-lt"/>
                        </a:rPr>
                        <a:t>Natural chromaticity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 </a:t>
                      </a:r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(incl. FODO)</a:t>
                      </a:r>
                      <a:endParaRPr lang="zh-CN" altLang="en-US" sz="900" b="1" dirty="0" smtClean="0">
                        <a:latin typeface="+mn-lt"/>
                      </a:endParaRPr>
                    </a:p>
                    <a:p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Primary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n</a:t>
                      </a:r>
                      <a:r>
                        <a:rPr lang="en-US" altLang="zh-CN" sz="900" b="1" dirty="0" smtClean="0">
                          <a:latin typeface="+mn-lt"/>
                        </a:rPr>
                        <a:t>onlinear </a:t>
                      </a:r>
                      <a:r>
                        <a:rPr lang="en-US" altLang="zh-CN" sz="900" b="1" dirty="0" err="1" smtClean="0">
                          <a:latin typeface="+mn-lt"/>
                        </a:rPr>
                        <a:t>corerction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High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order correction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Dynamic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9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aperture with FFS only</a:t>
                      </a:r>
                      <a:endParaRPr lang="zh-CN" altLang="en-US" sz="9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Dynamic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9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aperture with whole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To be done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</a:tr>
              <a:tr h="92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latin typeface="+mn-lt"/>
                        </a:rPr>
                        <a:t>2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quads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βy*=3.0mm</a:t>
                      </a:r>
                      <a:endParaRPr lang="zh-CN" altLang="en-US" sz="900" b="1" dirty="0" smtClean="0">
                        <a:latin typeface="+mn-lt"/>
                      </a:endParaRPr>
                    </a:p>
                    <a:p>
                      <a:r>
                        <a:rPr lang="en-US" altLang="zh-CN" sz="900" b="1" dirty="0" smtClean="0">
                          <a:latin typeface="+mn-lt"/>
                        </a:rPr>
                        <a:t>L*=1.5m</a:t>
                      </a:r>
                    </a:p>
                    <a:p>
                      <a:r>
                        <a:rPr lang="en-US" altLang="zh-CN" sz="900" b="1" dirty="0" smtClean="0">
                          <a:latin typeface="+mn-lt"/>
                        </a:rPr>
                        <a:t>d=0.5m</a:t>
                      </a:r>
                    </a:p>
                    <a:p>
                      <a:r>
                        <a:rPr lang="en-US" altLang="zh-CN" sz="900" b="1" dirty="0" smtClean="0">
                          <a:latin typeface="+mn-lt"/>
                        </a:rPr>
                        <a:t>R=16mm</a:t>
                      </a:r>
                    </a:p>
                    <a:p>
                      <a:r>
                        <a:rPr lang="en-US" altLang="zh-CN" sz="9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Btip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=4.7T</a:t>
                      </a:r>
                      <a:endParaRPr lang="zh-CN" altLang="en-US" sz="9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err="1" smtClean="0">
                          <a:latin typeface="+mn-lt"/>
                        </a:rPr>
                        <a:t>Ltot</a:t>
                      </a:r>
                      <a:r>
                        <a:rPr lang="en-US" altLang="zh-CN" sz="900" b="1" dirty="0" smtClean="0">
                          <a:latin typeface="+mn-lt"/>
                        </a:rPr>
                        <a:t>=264m</a:t>
                      </a:r>
                    </a:p>
                    <a:p>
                      <a:r>
                        <a:rPr lang="en-US" altLang="zh-CN" sz="900" b="1" dirty="0" smtClean="0">
                          <a:solidFill>
                            <a:srgbClr val="FF0000"/>
                          </a:solidFill>
                          <a:latin typeface="+mn-lt"/>
                          <a:sym typeface="Symbol"/>
                        </a:rPr>
                        <a:t>β</a:t>
                      </a:r>
                      <a:r>
                        <a:rPr lang="en-US" altLang="zh-CN" sz="900" b="1" dirty="0" err="1" smtClean="0">
                          <a:solidFill>
                            <a:srgbClr val="FF0000"/>
                          </a:solidFill>
                          <a:latin typeface="+mn-lt"/>
                          <a:sym typeface="Symbol"/>
                        </a:rPr>
                        <a:t>ymax</a:t>
                      </a:r>
                      <a:r>
                        <a:rPr lang="en-US" altLang="zh-CN" sz="900" b="1" dirty="0" smtClean="0">
                          <a:solidFill>
                            <a:srgbClr val="FF0000"/>
                          </a:solidFill>
                          <a:latin typeface="+mn-lt"/>
                          <a:sym typeface="Symbol"/>
                        </a:rPr>
                        <a:t>=1200m</a:t>
                      </a:r>
                    </a:p>
                    <a:p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ΔU/U=3.3%</a:t>
                      </a:r>
                    </a:p>
                    <a:p>
                      <a:r>
                        <a:rPr lang="en-US" altLang="zh-CN" sz="900" b="1" dirty="0" err="1" smtClean="0">
                          <a:latin typeface="+mn-lt"/>
                          <a:sym typeface="Symbol"/>
                        </a:rPr>
                        <a:t>Δ</a:t>
                      </a:r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β/β=-2.5%</a:t>
                      </a:r>
                      <a:endParaRPr lang="zh-CN" altLang="en-US" sz="9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latin typeface="+mn-lt"/>
                        </a:rPr>
                        <a:t>2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quads</a:t>
                      </a:r>
                      <a:endParaRPr lang="zh-CN" altLang="en-US" sz="900" b="1" dirty="0" smtClean="0">
                        <a:latin typeface="+mn-lt"/>
                      </a:endParaRPr>
                    </a:p>
                    <a:p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err="1" smtClean="0">
                          <a:latin typeface="+mn-lt"/>
                          <a:sym typeface="Symbol"/>
                        </a:rPr>
                        <a:t>ξx</a:t>
                      </a:r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=-28.6/4</a:t>
                      </a:r>
                    </a:p>
                    <a:p>
                      <a:r>
                        <a:rPr lang="en-US" altLang="zh-CN" sz="900" b="1" dirty="0" err="1" smtClean="0">
                          <a:latin typeface="+mn-lt"/>
                          <a:sym typeface="Symbol"/>
                        </a:rPr>
                        <a:t>ξy</a:t>
                      </a:r>
                      <a:r>
                        <a:rPr lang="en-US" altLang="zh-CN" sz="900" b="1" dirty="0" smtClean="0">
                          <a:latin typeface="+mn-lt"/>
                          <a:sym typeface="Symbol"/>
                        </a:rPr>
                        <a:t>=-306.3/4</a:t>
                      </a:r>
                      <a:endParaRPr lang="zh-CN" altLang="en-US" sz="900" b="1" dirty="0" smtClean="0">
                        <a:latin typeface="+mn-lt"/>
                      </a:endParaRPr>
                    </a:p>
                    <a:p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reduce 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en-US" altLang="zh-CN" sz="900" b="1" baseline="0" dirty="0" err="1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ξ</a:t>
                      </a:r>
                      <a:r>
                        <a:rPr lang="zh-CN" altLang="en-US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contribution from CCS,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1</a:t>
                      </a:r>
                      <a:r>
                        <a:rPr lang="en-US" altLang="zh-CN" sz="900" b="1" baseline="3000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st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order </a:t>
                      </a:r>
                      <a:r>
                        <a:rPr lang="en-US" altLang="zh-CN" sz="900" b="1" baseline="0" dirty="0" err="1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ξ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, 2</a:t>
                      </a:r>
                      <a:r>
                        <a:rPr lang="en-US" altLang="zh-CN" sz="900" b="1" baseline="3000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nd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order 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geo.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r>
                        <a:rPr lang="en-US" altLang="zh-CN" sz="9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berr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zh-CN" altLang="en-US" sz="9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High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order </a:t>
                      </a:r>
                      <a:r>
                        <a:rPr lang="en-US" altLang="zh-CN" sz="9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ξ</a:t>
                      </a:r>
                      <a:r>
                        <a:rPr lang="zh-CN" altLang="en-US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(tune </a:t>
                      </a:r>
                      <a:r>
                        <a:rPr lang="en-US" altLang="zh-CN" sz="900" b="1" dirty="0" err="1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phase+</a:t>
                      </a:r>
                      <a:r>
                        <a:rPr lang="en-US" altLang="zh-CN" sz="900" b="1" dirty="0" err="1" smtClean="0">
                          <a:solidFill>
                            <a:srgbClr val="FF0000"/>
                          </a:solidFill>
                          <a:latin typeface="+mn-lt"/>
                          <a:sym typeface="Symbol"/>
                        </a:rPr>
                        <a:t>additional</a:t>
                      </a:r>
                      <a:r>
                        <a:rPr lang="en-US" altLang="zh-CN" sz="900" b="1" dirty="0" smtClean="0">
                          <a:solidFill>
                            <a:srgbClr val="FF0000"/>
                          </a:solidFill>
                          <a:latin typeface="+mn-lt"/>
                          <a:sym typeface="Symbol"/>
                        </a:rPr>
                        <a:t> sext.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), 3</a:t>
                      </a:r>
                      <a:r>
                        <a:rPr lang="en-US" altLang="zh-CN" sz="900" b="1" baseline="3000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rd</a:t>
                      </a:r>
                      <a:r>
                        <a:rPr lang="en-US" altLang="zh-CN" sz="900" b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order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geo.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aberr</a:t>
                      </a:r>
                      <a:r>
                        <a:rPr lang="en-US" altLang="zh-CN" sz="9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from finite length sext.</a:t>
                      </a:r>
                      <a:endParaRPr lang="zh-CN" altLang="en-US" sz="9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TBD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 smtClean="0">
                          <a:latin typeface="+mn-lt"/>
                        </a:rPr>
                        <a:t>an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ARC with </a:t>
                      </a:r>
                      <a:r>
                        <a:rPr lang="en-US" altLang="zh-CN" sz="900" b="1" baseline="0" dirty="0" err="1" smtClean="0">
                          <a:latin typeface="+mn-lt"/>
                        </a:rPr>
                        <a:t>optimised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  </a:t>
                      </a:r>
                      <a:r>
                        <a:rPr lang="en-US" altLang="zh-CN" sz="900" b="1" baseline="0" dirty="0" err="1" smtClean="0">
                          <a:latin typeface="+mn-lt"/>
                        </a:rPr>
                        <a:t>dQ</a:t>
                      </a:r>
                      <a:r>
                        <a:rPr lang="en-US" altLang="zh-CN" sz="900" b="1" baseline="0" dirty="0" smtClean="0">
                          <a:latin typeface="+mn-lt"/>
                        </a:rPr>
                        <a:t>/</a:t>
                      </a:r>
                      <a:r>
                        <a:rPr lang="en-US" altLang="zh-CN" sz="900" b="1" baseline="0" dirty="0" err="1" smtClean="0">
                          <a:latin typeface="+mn-lt"/>
                        </a:rPr>
                        <a:t>dJ</a:t>
                      </a:r>
                      <a:endParaRPr lang="zh-CN" altLang="en-US" sz="9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60032" y="2816367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Add additional </a:t>
            </a:r>
            <a:r>
              <a:rPr lang="en-US" altLang="zh-CN" dirty="0" err="1" smtClean="0"/>
              <a:t>sextupoles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Vertical tune was corrected to be very flat within the energy acceptance (±</a:t>
            </a:r>
            <a:r>
              <a:rPr lang="en-US" altLang="zh-CN" dirty="0" smtClean="0">
                <a:sym typeface="Symbol"/>
              </a:rPr>
              <a:t>2%</a:t>
            </a:r>
            <a:r>
              <a:rPr lang="en-US" altLang="zh-CN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DA with whole ring need to be checked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728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</a:t>
            </a:r>
            <a:r>
              <a:rPr lang="en-US" altLang="zh-CN" dirty="0" smtClean="0"/>
              <a:t>ypass design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4" t="9640" r="6284" b="10984"/>
          <a:stretch/>
        </p:blipFill>
        <p:spPr bwMode="auto">
          <a:xfrm>
            <a:off x="2312280" y="3717032"/>
            <a:ext cx="4725128" cy="31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388" y="964760"/>
            <a:ext cx="8466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 bypass is needed to avoid the </a:t>
            </a:r>
            <a:r>
              <a:rPr lang="en-US" altLang="zh-CN" sz="2400" dirty="0"/>
              <a:t>proton detectors at IP2 </a:t>
            </a:r>
            <a:r>
              <a:rPr lang="en-US" altLang="zh-CN" sz="2400" dirty="0" smtClean="0"/>
              <a:t>and IP4.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Take out twelve FODOs from the section "ARC" and </a:t>
            </a:r>
            <a:r>
              <a:rPr lang="en-US" altLang="zh-CN" sz="2400" dirty="0" smtClean="0"/>
              <a:t>put them </a:t>
            </a:r>
            <a:r>
              <a:rPr lang="en-US" altLang="zh-CN" sz="2400" dirty="0"/>
              <a:t>into bypass</a:t>
            </a:r>
            <a:r>
              <a:rPr lang="en-US" altLang="zh-CN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In the bypass, we use the same </a:t>
            </a:r>
            <a:r>
              <a:rPr lang="en-US" altLang="zh-CN" sz="2400" dirty="0" smtClean="0"/>
              <a:t>magnets (</a:t>
            </a:r>
            <a:r>
              <a:rPr lang="en-US" altLang="zh-CN" sz="2400" dirty="0"/>
              <a:t>including </a:t>
            </a:r>
            <a:r>
              <a:rPr lang="en-US" altLang="zh-CN" sz="2400" dirty="0" smtClean="0"/>
              <a:t>bends, </a:t>
            </a:r>
            <a:r>
              <a:rPr lang="en-US" altLang="zh-CN" sz="2400" dirty="0" err="1" smtClean="0"/>
              <a:t>quadrupole</a:t>
            </a:r>
            <a:r>
              <a:rPr lang="en-US" altLang="zh-CN" sz="2400" dirty="0" smtClean="0"/>
              <a:t>, </a:t>
            </a:r>
            <a:r>
              <a:rPr lang="en-US" altLang="zh-CN" sz="2400" dirty="0" err="1" smtClean="0"/>
              <a:t>sextupole</a:t>
            </a:r>
            <a:r>
              <a:rPr lang="en-US" altLang="zh-CN" sz="2400" dirty="0" smtClean="0"/>
              <a:t>) with </a:t>
            </a:r>
            <a:r>
              <a:rPr lang="en-US" altLang="zh-CN" sz="2400" dirty="0"/>
              <a:t>the main ring</a:t>
            </a:r>
            <a:r>
              <a:rPr lang="en-US" altLang="zh-CN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smtClean="0"/>
              <a:t>deviation is </a:t>
            </a:r>
            <a:r>
              <a:rPr lang="en-US" altLang="zh-CN" sz="2400" dirty="0"/>
              <a:t>43.78 </a:t>
            </a:r>
            <a:r>
              <a:rPr lang="en-US" altLang="zh-CN" sz="2400" dirty="0" smtClean="0"/>
              <a:t>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The red line represent the bypass we have </a:t>
            </a:r>
            <a:r>
              <a:rPr lang="en-US" altLang="zh-CN" sz="2400" dirty="0" smtClean="0"/>
              <a:t>designed and </a:t>
            </a:r>
            <a:r>
              <a:rPr lang="en-US" altLang="zh-CN" sz="2400" dirty="0"/>
              <a:t>the black one </a:t>
            </a:r>
            <a:r>
              <a:rPr lang="en-US" altLang="zh-CN" sz="2400" dirty="0" smtClean="0"/>
              <a:t>represents </a:t>
            </a:r>
            <a:r>
              <a:rPr lang="en-US" altLang="zh-CN" sz="2400" dirty="0"/>
              <a:t>the version without bypass.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102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Impedance budget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zh-CN" sz="2000" smtClean="0"/>
              <a:t>Resistive wall impedance is calculated with analytical formulas</a:t>
            </a:r>
          </a:p>
          <a:p>
            <a:pPr eaLnBrk="1" hangingPunct="1"/>
            <a:r>
              <a:rPr lang="en-US" altLang="zh-CN" sz="2000" smtClean="0"/>
              <a:t>Impedance of the RF cavities is calculated with ABCI</a:t>
            </a:r>
          </a:p>
        </p:txBody>
      </p:sp>
      <p:graphicFrame>
        <p:nvGraphicFramePr>
          <p:cNvPr id="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7453426"/>
              </p:ext>
            </p:extLst>
          </p:nvPr>
        </p:nvGraphicFramePr>
        <p:xfrm>
          <a:off x="609600" y="2209800"/>
          <a:ext cx="8077200" cy="1976872"/>
        </p:xfrm>
        <a:graphic>
          <a:graphicData uri="http://schemas.openxmlformats.org/drawingml/2006/table">
            <a:tbl>
              <a:tblPr/>
              <a:tblGrid>
                <a:gridCol w="2076450"/>
                <a:gridCol w="1154113"/>
                <a:gridCol w="1614487"/>
                <a:gridCol w="1616075"/>
                <a:gridCol w="1616075"/>
              </a:tblGrid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Object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Contributions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2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 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 [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kΩ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]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L [nH]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k</a:t>
                      </a:r>
                      <a:r>
                        <a:rPr kumimoji="0" lang="en-U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loss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[V/pC]</a:t>
                      </a:r>
                      <a:endParaRPr kumimoji="0" lang="zh-CN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|Z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//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/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n|</a:t>
                      </a:r>
                      <a:r>
                        <a:rPr kumimoji="0" lang="en-US" altLang="zh-CN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eff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[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Ω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]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Resistive wall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(Al)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16.8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214.4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552.1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0.0075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RF cavities (N=378)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40.1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--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1313.6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---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0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T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otal</a:t>
                      </a: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56.9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214.4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1865.7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0.0075</a:t>
                      </a:r>
                    </a:p>
                  </a:txBody>
                  <a:tcPr marL="68400" marR="68400" marT="35936" marB="3593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09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42020411"/>
              </p:ext>
            </p:extLst>
          </p:nvPr>
        </p:nvGraphicFramePr>
        <p:xfrm>
          <a:off x="5059363" y="6448251"/>
          <a:ext cx="2713037" cy="365125"/>
        </p:xfrm>
        <a:graphic>
          <a:graphicData uri="http://schemas.openxmlformats.org/presentationml/2006/ole">
            <p:oleObj spid="_x0000_s6399" name="公式" r:id="rId4" imgW="1689100" imgH="228600" progId="Equation.3">
              <p:embed/>
            </p:oleObj>
          </a:graphicData>
        </a:graphic>
      </p:graphicFrame>
      <p:pic>
        <p:nvPicPr>
          <p:cNvPr id="450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10918"/>
            <a:ext cx="299561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39344"/>
            <a:ext cx="305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71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Multi-bunch effects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811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Transverse resistive wall instability</a:t>
            </a:r>
          </a:p>
          <a:p>
            <a:pPr eaLnBrk="1" hangingPunct="1"/>
            <a:endParaRPr lang="zh-CN" altLang="en-US" sz="3000" dirty="0" smtClean="0"/>
          </a:p>
          <a:p>
            <a:pPr eaLnBrk="1" hangingPunct="1"/>
            <a:endParaRPr lang="zh-CN" altLang="en-US" dirty="0" smtClean="0"/>
          </a:p>
          <a:p>
            <a:pPr eaLnBrk="1" hangingPunct="1">
              <a:buFontTx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</a:rPr>
              <a:t>	with </a:t>
            </a:r>
            <a:r>
              <a:rPr lang="en-US" altLang="zh-CN" sz="2000" i="1" dirty="0" err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zh-CN" sz="2000" i="1" baseline="-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</a:t>
            </a:r>
            <a:r>
              <a:rPr lang="en-US" altLang="zh-CN" sz="2000" i="1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r>
              <a:rPr lang="en-US" altLang="zh-CN" sz="2000" i="1" dirty="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zh-CN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000" i="1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rev </a:t>
            </a:r>
            <a:r>
              <a:rPr lang="en-US" altLang="zh-CN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0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pn</a:t>
            </a:r>
            <a:r>
              <a:rPr lang="en-US" altLang="zh-CN" sz="2000" i="1" baseline="-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000" i="1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2000" i="1" dirty="0" err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altLang="zh-CN" sz="2000" i="1" baseline="-30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zh-CN" altLang="zh-CN" dirty="0" smtClean="0"/>
          </a:p>
        </p:txBody>
      </p:sp>
      <p:graphicFrame>
        <p:nvGraphicFramePr>
          <p:cNvPr id="50180" name="Object 5"/>
          <p:cNvGraphicFramePr>
            <a:graphicFrameLocks noChangeAspect="1"/>
          </p:cNvGraphicFramePr>
          <p:nvPr/>
        </p:nvGraphicFramePr>
        <p:xfrm>
          <a:off x="827088" y="2060575"/>
          <a:ext cx="4729162" cy="733425"/>
        </p:xfrm>
        <a:graphic>
          <a:graphicData uri="http://schemas.openxmlformats.org/presentationml/2006/ole">
            <p:oleObj spid="_x0000_s9472" name="公式" r:id="rId4" imgW="2946400" imgH="457200" progId="Equation.3">
              <p:embed/>
            </p:oleObj>
          </a:graphicData>
        </a:graphic>
      </p:graphicFrame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381000" y="3644900"/>
            <a:ext cx="4475163" cy="237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 dirty="0"/>
              <a:t> The growth rate for the most dangerous instability mode is </a:t>
            </a:r>
            <a:r>
              <a:rPr lang="en-US" altLang="zh-CN" sz="1900" dirty="0">
                <a:solidFill>
                  <a:srgbClr val="FF0000"/>
                </a:solidFill>
              </a:rPr>
              <a:t>36 </a:t>
            </a:r>
            <a:r>
              <a:rPr lang="en-US" altLang="zh-CN" sz="1900" dirty="0" smtClean="0">
                <a:solidFill>
                  <a:srgbClr val="FF0000"/>
                </a:solidFill>
              </a:rPr>
              <a:t>s</a:t>
            </a:r>
            <a:r>
              <a:rPr lang="en-US" altLang="zh-CN" sz="1900" baseline="30000" dirty="0" smtClean="0">
                <a:solidFill>
                  <a:srgbClr val="FF0000"/>
                </a:solidFill>
              </a:rPr>
              <a:t>-1</a:t>
            </a:r>
            <a:r>
              <a:rPr lang="en-US" altLang="zh-CN" sz="1900" dirty="0" smtClean="0">
                <a:solidFill>
                  <a:srgbClr val="FF0000"/>
                </a:solidFill>
              </a:rPr>
              <a:t> (</a:t>
            </a:r>
            <a:r>
              <a:rPr lang="en-US" altLang="zh-CN" sz="1900" i="1" dirty="0" smtClean="0">
                <a:solidFill>
                  <a:srgbClr val="FF0000"/>
                </a:solidFill>
              </a:rPr>
              <a:t>τ </a:t>
            </a:r>
            <a:r>
              <a:rPr lang="en-US" altLang="zh-CN" sz="1900" dirty="0" smtClean="0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US" altLang="zh-CN" sz="1900" dirty="0" smtClean="0">
                <a:solidFill>
                  <a:srgbClr val="FF0000"/>
                </a:solidFill>
              </a:rPr>
              <a:t>28 </a:t>
            </a:r>
            <a:r>
              <a:rPr lang="en-US" altLang="zh-CN" sz="1900" dirty="0" err="1">
                <a:solidFill>
                  <a:srgbClr val="FF0000"/>
                </a:solidFill>
              </a:rPr>
              <a:t>ms</a:t>
            </a:r>
            <a:r>
              <a:rPr lang="en-US" altLang="zh-CN" sz="1900" dirty="0">
                <a:solidFill>
                  <a:srgbClr val="FF0000"/>
                </a:solidFill>
              </a:rPr>
              <a:t>)</a:t>
            </a:r>
            <a:r>
              <a:rPr lang="en-US" altLang="zh-CN" sz="1900" dirty="0">
                <a:solidFill>
                  <a:srgbClr val="1404EA"/>
                </a:solidFill>
              </a:rPr>
              <a:t> </a:t>
            </a:r>
            <a:r>
              <a:rPr lang="en-US" altLang="zh-CN" sz="1900" dirty="0"/>
              <a:t>in the vertical plane with mode number of </a:t>
            </a:r>
            <a:r>
              <a:rPr lang="en-US" altLang="zh-CN" sz="1900" i="1" dirty="0" smtClean="0"/>
              <a:t>μ</a:t>
            </a:r>
            <a:r>
              <a:rPr lang="en-US" altLang="zh-CN" sz="19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US" altLang="zh-CN" sz="1900" dirty="0">
                <a:solidFill>
                  <a:srgbClr val="FF0000"/>
                </a:solidFill>
              </a:rPr>
              <a:t>21.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 dirty="0"/>
              <a:t>The growth time is higher than the transverse radiation damping time. 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zh-CN" sz="1900" dirty="0">
                <a:solidFill>
                  <a:srgbClr val="FF0000"/>
                </a:solidFill>
              </a:rPr>
              <a:t>The resistive wall instability is not supposed to happen  in the main ring! </a:t>
            </a:r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5651500" y="5656263"/>
            <a:ext cx="27320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/>
              <a:t>Growth rate vs. mode number in the vertical plane</a:t>
            </a:r>
          </a:p>
        </p:txBody>
      </p:sp>
      <p:pic>
        <p:nvPicPr>
          <p:cNvPr id="50183" name="Picture 9" descr="TCBI_R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527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70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Beam ion instability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dirty="0" smtClean="0"/>
              <a:t>Ion trapping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With uniform filling pattern, the ions with a relative molecular mass larger than </a:t>
            </a:r>
            <a:r>
              <a:rPr lang="en-US" altLang="zh-CN" i="1" dirty="0" err="1" smtClean="0">
                <a:solidFill>
                  <a:srgbClr val="000000"/>
                </a:solidFill>
              </a:rPr>
              <a:t>A</a:t>
            </a:r>
            <a:r>
              <a:rPr lang="en-US" altLang="zh-CN" baseline="-25000" dirty="0" err="1" smtClean="0">
                <a:solidFill>
                  <a:srgbClr val="000000"/>
                </a:solidFill>
              </a:rPr>
              <a:t>x,y</a:t>
            </a:r>
            <a:r>
              <a:rPr lang="en-US" altLang="zh-CN" dirty="0" smtClean="0">
                <a:solidFill>
                  <a:srgbClr val="000000"/>
                </a:solidFill>
              </a:rPr>
              <a:t> will be trapped.</a:t>
            </a: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dirty="0" smtClean="0"/>
              <a:t>Fast beam ion instability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With uniform </a:t>
            </a:r>
            <a:r>
              <a:rPr lang="en-US" altLang="zh-CN" dirty="0" smtClean="0"/>
              <a:t>filling, the growth time considering ion oscillation frequency spread is 11ms, which is lower than the damping time.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Fast beam ion instability could occur with uniform filling.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CN" altLang="zh-CN" sz="2000" dirty="0" smtClean="0"/>
          </a:p>
        </p:txBody>
      </p:sp>
      <p:graphicFrame>
        <p:nvGraphicFramePr>
          <p:cNvPr id="52228" name="Object 5"/>
          <p:cNvGraphicFramePr>
            <a:graphicFrameLocks noChangeAspect="1"/>
          </p:cNvGraphicFramePr>
          <p:nvPr/>
        </p:nvGraphicFramePr>
        <p:xfrm>
          <a:off x="1752600" y="2438400"/>
          <a:ext cx="2173288" cy="750888"/>
        </p:xfrm>
        <a:graphic>
          <a:graphicData uri="http://schemas.openxmlformats.org/presentationml/2006/ole">
            <p:oleObj spid="_x0000_s10983" name="公式" r:id="rId4" imgW="1358900" imgH="469900" progId="Equation.3">
              <p:embed/>
            </p:oleObj>
          </a:graphicData>
        </a:graphic>
      </p:graphicFrame>
      <p:graphicFrame>
        <p:nvGraphicFramePr>
          <p:cNvPr id="52229" name="Object 7"/>
          <p:cNvGraphicFramePr>
            <a:graphicFrameLocks noChangeAspect="1"/>
          </p:cNvGraphicFramePr>
          <p:nvPr/>
        </p:nvGraphicFramePr>
        <p:xfrm>
          <a:off x="827088" y="5949950"/>
          <a:ext cx="4365625" cy="769938"/>
        </p:xfrm>
        <a:graphic>
          <a:graphicData uri="http://schemas.openxmlformats.org/presentationml/2006/ole">
            <p:oleObj spid="_x0000_s10984" name="公式" r:id="rId5" imgW="2755900" imgH="482600" progId="Equation.3">
              <p:embed/>
            </p:oleObj>
          </a:graphicData>
        </a:graphic>
      </p:graphicFrame>
      <p:graphicFrame>
        <p:nvGraphicFramePr>
          <p:cNvPr id="52230" name="Object 8"/>
          <p:cNvGraphicFramePr>
            <a:graphicFrameLocks noChangeAspect="1"/>
          </p:cNvGraphicFramePr>
          <p:nvPr/>
        </p:nvGraphicFramePr>
        <p:xfrm>
          <a:off x="5508625" y="5949950"/>
          <a:ext cx="2681288" cy="731838"/>
        </p:xfrm>
        <a:graphic>
          <a:graphicData uri="http://schemas.openxmlformats.org/presentationml/2006/ole">
            <p:oleObj spid="_x0000_s10985" name="公式" r:id="rId6" imgW="1676400" imgH="457200" progId="Equation.3">
              <p:embed/>
            </p:oleObj>
          </a:graphicData>
        </a:graphic>
      </p:graphicFrame>
      <p:sp>
        <p:nvSpPr>
          <p:cNvPr id="52231" name="Rectangle 3"/>
          <p:cNvSpPr txBox="1">
            <a:spLocks noChangeArrowheads="1"/>
          </p:cNvSpPr>
          <p:nvPr/>
        </p:nvSpPr>
        <p:spPr bwMode="auto">
          <a:xfrm>
            <a:off x="457200" y="3200400"/>
            <a:ext cx="4403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742950" lvl="1" indent="-28575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FontTx/>
              <a:buChar char="–"/>
            </a:pPr>
            <a:r>
              <a:rPr lang="en-US" altLang="zh-CN" sz="2000">
                <a:solidFill>
                  <a:srgbClr val="FF0000"/>
                </a:solidFill>
                <a:sym typeface="Symbol" pitchFamily="18" charset="2"/>
              </a:rPr>
              <a:t>The ions will not be trapped by the beam.</a:t>
            </a:r>
          </a:p>
        </p:txBody>
      </p:sp>
      <p:pic>
        <p:nvPicPr>
          <p:cNvPr id="52232" name="Picture 12" descr="Ax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86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65163" y="0"/>
            <a:ext cx="8394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Beam lifetimes caused by different </a:t>
            </a:r>
          </a:p>
          <a:p>
            <a:pPr algn="ctr"/>
            <a:r>
              <a:rPr lang="en-US" altLang="zh-CN" sz="3600" b="1">
                <a:solidFill>
                  <a:srgbClr val="C00000"/>
                </a:solidFill>
                <a:cs typeface="Times New Roman" pitchFamily="18" charset="0"/>
              </a:rPr>
              <a:t>sources in CEPC</a:t>
            </a:r>
            <a:endParaRPr lang="zh-CN" altLang="en-US" sz="36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196752"/>
            <a:ext cx="62865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/>
              <a:t>Radiation </a:t>
            </a:r>
            <a:r>
              <a:rPr lang="en-US" altLang="zh-CN" sz="2000" dirty="0" err="1"/>
              <a:t>Bhabha</a:t>
            </a:r>
            <a:r>
              <a:rPr lang="en-US" altLang="zh-CN" sz="2000" dirty="0"/>
              <a:t> lifetime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Simulated by BBBREM</a:t>
            </a: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sz="2000" dirty="0" smtClean="0"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 smtClean="0">
                <a:latin typeface="+mn-lt"/>
                <a:ea typeface="+mn-ea"/>
              </a:rPr>
              <a:t>Beam</a:t>
            </a:r>
            <a:r>
              <a:rPr lang="en-US" altLang="zh-CN" sz="2000" dirty="0">
                <a:latin typeface="+mn-lt"/>
                <a:ea typeface="+mn-ea"/>
              </a:rPr>
              <a:t>-gas lifetime</a:t>
            </a: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marL="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dirty="0" err="1">
                <a:latin typeface="+mn-lt"/>
                <a:ea typeface="+mn-ea"/>
              </a:rPr>
              <a:t>Touschek</a:t>
            </a:r>
            <a:r>
              <a:rPr lang="en-US" altLang="zh-CN" sz="2000" dirty="0">
                <a:latin typeface="+mn-lt"/>
                <a:ea typeface="+mn-ea"/>
              </a:rPr>
              <a:t> lifetime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</a:rPr>
              <a:t> </a:t>
            </a:r>
          </a:p>
        </p:txBody>
      </p:sp>
      <p:graphicFrame>
        <p:nvGraphicFramePr>
          <p:cNvPr id="54276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26164785"/>
              </p:ext>
            </p:extLst>
          </p:nvPr>
        </p:nvGraphicFramePr>
        <p:xfrm>
          <a:off x="4397375" y="4129930"/>
          <a:ext cx="127000" cy="215900"/>
        </p:xfrm>
        <a:graphic>
          <a:graphicData uri="http://schemas.openxmlformats.org/presentationml/2006/ole">
            <p:oleObj spid="_x0000_s19950" name="公式" r:id="rId3" imgW="126780" imgH="215526" progId="Equation.3">
              <p:embed/>
            </p:oleObj>
          </a:graphicData>
        </a:graphic>
      </p:graphicFrame>
      <p:sp>
        <p:nvSpPr>
          <p:cNvPr id="4" name="右箭头 3"/>
          <p:cNvSpPr/>
          <p:nvPr/>
        </p:nvSpPr>
        <p:spPr>
          <a:xfrm>
            <a:off x="1292225" y="3648918"/>
            <a:ext cx="1223963" cy="2889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4278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68284201"/>
              </p:ext>
            </p:extLst>
          </p:nvPr>
        </p:nvGraphicFramePr>
        <p:xfrm>
          <a:off x="1193800" y="2569418"/>
          <a:ext cx="6794500" cy="909637"/>
        </p:xfrm>
        <a:graphic>
          <a:graphicData uri="http://schemas.openxmlformats.org/presentationml/2006/ole">
            <p:oleObj spid="_x0000_s19951" name="公式" r:id="rId4" imgW="3416300" imgH="457200" progId="Equation.3">
              <p:embed/>
            </p:oleObj>
          </a:graphicData>
        </a:graphic>
      </p:graphicFrame>
      <p:graphicFrame>
        <p:nvGraphicFramePr>
          <p:cNvPr id="54279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0607670"/>
              </p:ext>
            </p:extLst>
          </p:nvPr>
        </p:nvGraphicFramePr>
        <p:xfrm>
          <a:off x="2805113" y="3404989"/>
          <a:ext cx="1827212" cy="600075"/>
        </p:xfrm>
        <a:graphic>
          <a:graphicData uri="http://schemas.openxmlformats.org/presentationml/2006/ole">
            <p:oleObj spid="_x0000_s19952" name="公式" r:id="rId5" imgW="774364" imgH="253890" progId="Equation.3">
              <p:embed/>
            </p:oleObj>
          </a:graphicData>
        </a:graphic>
      </p:graphicFrame>
      <p:graphicFrame>
        <p:nvGraphicFramePr>
          <p:cNvPr id="54281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14022667"/>
              </p:ext>
            </p:extLst>
          </p:nvPr>
        </p:nvGraphicFramePr>
        <p:xfrm>
          <a:off x="4003675" y="4129930"/>
          <a:ext cx="914400" cy="215900"/>
        </p:xfrm>
        <a:graphic>
          <a:graphicData uri="http://schemas.openxmlformats.org/presentationml/2006/ole">
            <p:oleObj spid="_x0000_s19953" name="公式" r:id="rId6" imgW="126780" imgH="215526" progId="Equation.3">
              <p:embed/>
            </p:oleObj>
          </a:graphicData>
        </a:graphic>
      </p:graphicFrame>
      <p:graphicFrame>
        <p:nvGraphicFramePr>
          <p:cNvPr id="54282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9259112"/>
              </p:ext>
            </p:extLst>
          </p:nvPr>
        </p:nvGraphicFramePr>
        <p:xfrm>
          <a:off x="1193800" y="4823668"/>
          <a:ext cx="6938963" cy="1223962"/>
        </p:xfrm>
        <a:graphic>
          <a:graphicData uri="http://schemas.openxmlformats.org/presentationml/2006/ole">
            <p:oleObj spid="_x0000_s19954" name="公式" r:id="rId7" imgW="5473700" imgH="990600" progId="Equation.3">
              <p:embed/>
            </p:oleObj>
          </a:graphicData>
        </a:graphic>
      </p:graphicFrame>
      <p:sp>
        <p:nvSpPr>
          <p:cNvPr id="17" name="右箭头 16"/>
          <p:cNvSpPr/>
          <p:nvPr/>
        </p:nvSpPr>
        <p:spPr>
          <a:xfrm>
            <a:off x="1292225" y="6381328"/>
            <a:ext cx="1223963" cy="28733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54284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94670899"/>
              </p:ext>
            </p:extLst>
          </p:nvPr>
        </p:nvGraphicFramePr>
        <p:xfrm>
          <a:off x="2949575" y="6176218"/>
          <a:ext cx="2630537" cy="565150"/>
        </p:xfrm>
        <a:graphic>
          <a:graphicData uri="http://schemas.openxmlformats.org/presentationml/2006/ole">
            <p:oleObj spid="_x0000_s19955" name="公式" r:id="rId8" imgW="990600" imgH="228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72200" y="64440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N. Wang</a:t>
            </a:r>
            <a:endParaRPr lang="zh-CN" altLang="en-US" dirty="0"/>
          </a:p>
        </p:txBody>
      </p:sp>
      <p:graphicFrame>
        <p:nvGraphicFramePr>
          <p:cNvPr id="15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38406590"/>
              </p:ext>
            </p:extLst>
          </p:nvPr>
        </p:nvGraphicFramePr>
        <p:xfrm>
          <a:off x="5940152" y="1268760"/>
          <a:ext cx="2951163" cy="577850"/>
        </p:xfrm>
        <a:graphic>
          <a:graphicData uri="http://schemas.openxmlformats.org/presentationml/2006/ole">
            <p:oleObj spid="_x0000_s19956" name="公式" r:id="rId9" imgW="1168400" imgH="228600" progId="Equation.3">
              <p:embed/>
            </p:oleObj>
          </a:graphicData>
        </a:graphic>
      </p:graphicFrame>
      <p:sp>
        <p:nvSpPr>
          <p:cNvPr id="16" name="右箭头 15"/>
          <p:cNvSpPr/>
          <p:nvPr/>
        </p:nvSpPr>
        <p:spPr>
          <a:xfrm>
            <a:off x="4572173" y="1483891"/>
            <a:ext cx="1223963" cy="2889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85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3. Technical system design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8435280" cy="4525962"/>
          </a:xfrm>
        </p:spPr>
        <p:txBody>
          <a:bodyPr/>
          <a:lstStyle/>
          <a:p>
            <a:r>
              <a:rPr kumimoji="1" lang="en-US" altLang="zh-CN" dirty="0" smtClean="0"/>
              <a:t>All technical systems are touched. </a:t>
            </a:r>
          </a:p>
          <a:p>
            <a:pPr lvl="1"/>
            <a:r>
              <a:rPr kumimoji="1" lang="en-US" altLang="zh-CN" dirty="0" smtClean="0"/>
              <a:t>Magnet, power supply,</a:t>
            </a:r>
            <a:r>
              <a:rPr kumimoji="1" lang="en-US" altLang="zh-CN" dirty="0"/>
              <a:t> v</a:t>
            </a:r>
            <a:r>
              <a:rPr kumimoji="1" lang="en-US" altLang="zh-CN" dirty="0" smtClean="0"/>
              <a:t>acuum, beam instrumentation, control, mechanics &amp; survey, radiation shielding, RF, power source, cryogenics, injection, etc.</a:t>
            </a:r>
            <a:endParaRPr kumimoji="1" lang="en-US" altLang="zh-CN" dirty="0"/>
          </a:p>
          <a:p>
            <a:r>
              <a:rPr kumimoji="1" lang="en-US" altLang="zh-CN" dirty="0" smtClean="0"/>
              <a:t>Preliminary design for all technical system is under way.</a:t>
            </a:r>
          </a:p>
          <a:p>
            <a:r>
              <a:rPr kumimoji="1" lang="en-US" altLang="zh-CN" dirty="0" smtClean="0"/>
              <a:t>Superconducting RF, power source are two key and important systems (expensive &amp; power-consuming).</a:t>
            </a:r>
          </a:p>
          <a:p>
            <a:r>
              <a:rPr kumimoji="1" lang="en-US" altLang="zh-CN" dirty="0" smtClean="0"/>
              <a:t>Efforts from IHEP are given to these key systems.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70355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268760"/>
            <a:ext cx="4603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800" dirty="0" smtClean="0">
                <a:solidFill>
                  <a:schemeClr val="hlink"/>
                </a:solidFill>
              </a:rPr>
              <a:t>Collider ring</a:t>
            </a:r>
            <a:endParaRPr kumimoji="0" lang="en-US" altLang="zh-CN" sz="2800" dirty="0">
              <a:solidFill>
                <a:schemeClr val="hlink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2566" y="4725144"/>
            <a:ext cx="4311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defRPr/>
            </a:pPr>
            <a:r>
              <a:rPr lang="en-US" altLang="zh-CN" dirty="0" smtClean="0"/>
              <a:t>The RF power delivered by the klystron will be fed into the cavity via a </a:t>
            </a:r>
            <a:r>
              <a:rPr lang="en-US" altLang="zh-CN" dirty="0" smtClean="0">
                <a:solidFill>
                  <a:srgbClr val="FF0000"/>
                </a:solidFill>
              </a:rPr>
              <a:t>WR1500</a:t>
            </a:r>
            <a:r>
              <a:rPr lang="en-US" altLang="zh-CN" dirty="0" smtClean="0"/>
              <a:t> waveguide as well as a circulator. 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7" name="图片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213" y="1911363"/>
            <a:ext cx="3761768" cy="246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4"/>
          <p:cNvSpPr txBox="1">
            <a:spLocks/>
          </p:cNvSpPr>
          <p:nvPr/>
        </p:nvSpPr>
        <p:spPr>
          <a:xfrm>
            <a:off x="615263" y="477342"/>
            <a:ext cx="7975798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source design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082581" y="1268760"/>
            <a:ext cx="3488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800" dirty="0" smtClean="0">
                <a:solidFill>
                  <a:schemeClr val="hlink"/>
                </a:solidFill>
              </a:rPr>
              <a:t>Booster ring</a:t>
            </a:r>
            <a:endParaRPr kumimoji="0" lang="en-US" altLang="zh-CN" sz="2800" dirty="0">
              <a:solidFill>
                <a:schemeClr val="hlin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7904" y="2020198"/>
            <a:ext cx="3639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hlink"/>
                </a:solidFill>
              </a:rPr>
              <a:t>Source</a:t>
            </a:r>
            <a:r>
              <a:rPr lang="zh-CN" altLang="en-US" dirty="0">
                <a:solidFill>
                  <a:schemeClr val="hlink"/>
                </a:solidFill>
              </a:rPr>
              <a:t> </a:t>
            </a:r>
            <a:r>
              <a:rPr lang="en-US" altLang="zh-CN" dirty="0">
                <a:solidFill>
                  <a:schemeClr val="hlink"/>
                </a:solidFill>
              </a:rPr>
              <a:t>options</a:t>
            </a:r>
            <a:r>
              <a:rPr lang="zh-CN" altLang="en-US" dirty="0">
                <a:solidFill>
                  <a:schemeClr val="hlink"/>
                </a:solidFill>
              </a:rPr>
              <a:t> </a:t>
            </a:r>
            <a:r>
              <a:rPr lang="zh-CN" altLang="zh-CN" dirty="0">
                <a:solidFill>
                  <a:schemeClr val="hlink"/>
                </a:solidFill>
              </a:rPr>
              <a:t>@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zh-CN" altLang="en-US" dirty="0">
                <a:solidFill>
                  <a:srgbClr val="FF0000"/>
                </a:solidFill>
              </a:rPr>
              <a:t>.</a:t>
            </a:r>
            <a:r>
              <a:rPr lang="en-US" altLang="zh-CN" dirty="0">
                <a:solidFill>
                  <a:srgbClr val="FF0000"/>
                </a:solidFill>
              </a:rPr>
              <a:t>3GHz</a:t>
            </a:r>
            <a:r>
              <a:rPr lang="zh-CN" altLang="zh-CN" dirty="0">
                <a:solidFill>
                  <a:srgbClr val="FF0000"/>
                </a:solidFill>
              </a:rPr>
              <a:t>/</a:t>
            </a:r>
            <a:r>
              <a:rPr lang="en-US" altLang="zh-CN" dirty="0">
                <a:solidFill>
                  <a:srgbClr val="FF0000"/>
                </a:solidFill>
              </a:rPr>
              <a:t>20kW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chemeClr val="hlink"/>
                </a:solidFill>
              </a:rPr>
              <a:t>level</a:t>
            </a: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4932040" y="2389531"/>
            <a:ext cx="410445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342900" indent="-342900"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Klystrons become </a:t>
            </a:r>
            <a:r>
              <a:rPr kumimoji="0" lang="en-US" altLang="zh-CN" sz="1800" dirty="0">
                <a:solidFill>
                  <a:srgbClr val="FF0000"/>
                </a:solidFill>
              </a:rPr>
              <a:t>costly</a:t>
            </a:r>
            <a:r>
              <a:rPr kumimoji="0" lang="en-US" altLang="zh-CN" sz="1800" dirty="0"/>
              <a:t> per W at low power and lowest cost verisons only </a:t>
            </a:r>
            <a:r>
              <a:rPr kumimoji="0" lang="en-US" altLang="zh-CN" sz="1800" dirty="0">
                <a:solidFill>
                  <a:srgbClr val="FF0000"/>
                </a:solidFill>
              </a:rPr>
              <a:t>~ 40 % efficient</a:t>
            </a:r>
            <a:r>
              <a:rPr kumimoji="0" lang="en-US" altLang="zh-CN" sz="1800" dirty="0"/>
              <a:t>;</a:t>
            </a:r>
          </a:p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IOTs have higher efficiency (~ 60 %) but </a:t>
            </a:r>
            <a:r>
              <a:rPr kumimoji="0" lang="en-US" altLang="zh-CN" sz="1800" dirty="0">
                <a:solidFill>
                  <a:srgbClr val="FF0000"/>
                </a:solidFill>
              </a:rPr>
              <a:t>higher cost</a:t>
            </a:r>
            <a:r>
              <a:rPr kumimoji="0" lang="zh-CN" altLang="zh-CN" sz="1800" dirty="0"/>
              <a:t>;</a:t>
            </a:r>
            <a:endParaRPr kumimoji="0" lang="en-US" altLang="zh-CN" sz="1800" dirty="0"/>
          </a:p>
          <a:p>
            <a:pPr lvl="1" algn="just">
              <a:buFont typeface="Arial" pitchFamily="34" charset="0"/>
              <a:buAutoNum type="arabicParenR"/>
            </a:pPr>
            <a:r>
              <a:rPr kumimoji="0" lang="en-US" altLang="zh-CN" sz="1800" dirty="0"/>
              <a:t>Solid State Amplifiers (SSAs) cost competitive but currently have low efficiency (35%) - however, </a:t>
            </a:r>
            <a:r>
              <a:rPr kumimoji="0" lang="en-US" altLang="zh-CN" sz="1800" dirty="0">
                <a:solidFill>
                  <a:srgbClr val="FF0000"/>
                </a:solidFill>
              </a:rPr>
              <a:t>high availability </a:t>
            </a:r>
            <a:r>
              <a:rPr kumimoji="0" lang="en-US" altLang="zh-CN" sz="1800" dirty="0"/>
              <a:t>(modular), and </a:t>
            </a:r>
            <a:r>
              <a:rPr kumimoji="0" lang="en-US" altLang="zh-CN" sz="1800" dirty="0">
                <a:solidFill>
                  <a:srgbClr val="FF0000"/>
                </a:solidFill>
              </a:rPr>
              <a:t>cost</a:t>
            </a:r>
            <a:r>
              <a:rPr kumimoji="0" lang="en-US" altLang="zh-CN" sz="1800" dirty="0"/>
              <a:t> likely to </a:t>
            </a:r>
            <a:r>
              <a:rPr kumimoji="0" lang="en-US" altLang="zh-CN" sz="1800" dirty="0">
                <a:solidFill>
                  <a:srgbClr val="FF0000"/>
                </a:solidFill>
              </a:rPr>
              <a:t>decrease</a:t>
            </a:r>
            <a:r>
              <a:rPr kumimoji="0" lang="en-US" altLang="zh-CN" sz="1800" dirty="0"/>
              <a:t> and </a:t>
            </a:r>
            <a:r>
              <a:rPr kumimoji="0" lang="en-US" altLang="zh-CN" sz="1800" dirty="0">
                <a:solidFill>
                  <a:srgbClr val="FF0000"/>
                </a:solidFill>
              </a:rPr>
              <a:t>efficiency increase </a:t>
            </a:r>
            <a:r>
              <a:rPr kumimoji="0" lang="en-US" altLang="zh-CN" sz="1800" dirty="0"/>
              <a:t>(expect &gt; 40 % soon).</a:t>
            </a: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885827" y="5445224"/>
            <a:ext cx="45034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/>
              <a:t>So</a:t>
            </a:r>
            <a:r>
              <a:rPr lang="zh-CN" altLang="en-US" sz="2800" dirty="0"/>
              <a:t> </a:t>
            </a:r>
            <a:r>
              <a:rPr lang="en-US" altLang="zh-CN" sz="2800" dirty="0"/>
              <a:t>Booster</a:t>
            </a:r>
            <a:r>
              <a:rPr lang="zh-CN" altLang="en-US" sz="2800" dirty="0"/>
              <a:t> </a:t>
            </a:r>
            <a:r>
              <a:rPr lang="en-US" altLang="zh-CN" sz="2800" dirty="0"/>
              <a:t>source</a:t>
            </a:r>
            <a:r>
              <a:rPr lang="zh-CN" altLang="en-US" sz="2800" dirty="0"/>
              <a:t> </a:t>
            </a:r>
            <a:r>
              <a:rPr lang="en-US" altLang="zh-CN" sz="2800" dirty="0"/>
              <a:t>option</a:t>
            </a:r>
            <a:r>
              <a:rPr lang="zh-CN" altLang="en-US" sz="2800" dirty="0"/>
              <a:t> </a:t>
            </a:r>
            <a:r>
              <a:rPr lang="en-US" altLang="zh-CN" sz="2800" dirty="0"/>
              <a:t>is</a:t>
            </a:r>
            <a:r>
              <a:rPr lang="zh-CN" altLang="en-US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Solid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State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Amplifier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(SSA)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263" y="64585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Z. 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548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Power source for main ring</a:t>
            </a:r>
            <a:endParaRPr kumimoji="1" lang="zh-CN" alt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04837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654581"/>
              </p:ext>
            </p:extLst>
          </p:nvPr>
        </p:nvGraphicFramePr>
        <p:xfrm>
          <a:off x="539552" y="1196753"/>
          <a:ext cx="3906838" cy="2170688"/>
        </p:xfrm>
        <a:graphic>
          <a:graphicData uri="http://schemas.openxmlformats.org/drawingml/2006/table">
            <a:tbl>
              <a:tblPr/>
              <a:tblGrid>
                <a:gridCol w="1719263"/>
                <a:gridCol w="1366837"/>
                <a:gridCol w="820738"/>
              </a:tblGrid>
              <a:tr h="3858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Device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Type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No.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60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Klystron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800kW CW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192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02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PSM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90kV/18A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192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60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Circulator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&amp;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load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400kW CW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384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60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LLRF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192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60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Waveguide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WR1500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宋体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Arial" charset="0"/>
                        </a:rPr>
                        <a:t>384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993340"/>
              </p:ext>
            </p:extLst>
          </p:nvPr>
        </p:nvGraphicFramePr>
        <p:xfrm>
          <a:off x="5436096" y="1340768"/>
          <a:ext cx="3168352" cy="1706880"/>
        </p:xfrm>
        <a:graphic>
          <a:graphicData uri="http://schemas.openxmlformats.org/drawingml/2006/table">
            <a:tbl>
              <a:tblPr/>
              <a:tblGrid>
                <a:gridCol w="2326964"/>
                <a:gridCol w="841388"/>
              </a:tblGrid>
              <a:tr h="213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Klystron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GB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Freq. (MHz)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650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Bandwidth(MHz)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±</a:t>
                      </a: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0.5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Output power (kW)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800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Beam voltage (kV)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90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Beam current (A)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18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Efficiency (%)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65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Gain (dB)</a:t>
                      </a:r>
                      <a:endParaRPr kumimoji="0" 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40</a:t>
                      </a:r>
                      <a:endParaRPr kumimoji="0" 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57" marR="6855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0151548"/>
              </p:ext>
            </p:extLst>
          </p:nvPr>
        </p:nvGraphicFramePr>
        <p:xfrm>
          <a:off x="5436096" y="3429000"/>
          <a:ext cx="3168352" cy="1493835"/>
        </p:xfrm>
        <a:graphic>
          <a:graphicData uri="http://schemas.openxmlformats.org/drawingml/2006/table">
            <a:tbl>
              <a:tblPr/>
              <a:tblGrid>
                <a:gridCol w="2347956"/>
                <a:gridCol w="820396"/>
              </a:tblGrid>
              <a:tr h="213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PSM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GB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High voltage (kV)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90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Current (A)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18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Voltage stability (%)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&lt; 2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Efficiency (%)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&gt;90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Turn-off time (us)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&lt;5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Stored energy (J)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&lt;15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615" marR="686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97959"/>
              </p:ext>
            </p:extLst>
          </p:nvPr>
        </p:nvGraphicFramePr>
        <p:xfrm>
          <a:off x="5436096" y="5219441"/>
          <a:ext cx="3168352" cy="1594194"/>
        </p:xfrm>
        <a:graphic>
          <a:graphicData uri="http://schemas.openxmlformats.org/drawingml/2006/table">
            <a:tbl>
              <a:tblPr/>
              <a:tblGrid>
                <a:gridCol w="2376264"/>
                <a:gridCol w="792088"/>
              </a:tblGrid>
              <a:tr h="21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Circulator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GB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62" marR="685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62" marR="685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Freq. (MHz)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650 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Bandwidth(MHz)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±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F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oward</a:t>
                      </a:r>
                      <a:r>
                        <a:rPr kumimoji="0" lang="en-GB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 power (kW)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400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3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Reflection power</a:t>
                      </a:r>
                      <a:r>
                        <a:rPr kumimoji="0" lang="en-GB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(kW)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400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3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MS Mincho" charset="0"/>
                        </a:rPr>
                        <a:t>Insert loss(dB)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&lt; 0.1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3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MS Mincho" charset="0"/>
                        </a:rPr>
                        <a:t>Isolation(dB)</a:t>
                      </a:r>
                      <a:endParaRPr kumimoji="0" 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&gt; 26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5331" marR="653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2707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dirty="0" smtClean="0"/>
              <a:t>1. Introduction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Motivations</a:t>
            </a:r>
          </a:p>
          <a:p>
            <a:pPr lvl="1"/>
            <a:r>
              <a:rPr kumimoji="1" lang="en-US" altLang="zh-CN" dirty="0" smtClean="0"/>
              <a:t>Higgs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Boson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discovered three years ago, with a lower energy than expected</a:t>
            </a:r>
          </a:p>
          <a:p>
            <a:pPr lvl="1"/>
            <a:r>
              <a:rPr kumimoji="1" lang="en-US" altLang="zh-CN" dirty="0" smtClean="0"/>
              <a:t>Circular collider seems more mature and promising</a:t>
            </a:r>
          </a:p>
          <a:p>
            <a:pPr lvl="1"/>
            <a:r>
              <a:rPr kumimoji="1" lang="en-US" altLang="zh-CN" dirty="0" smtClean="0"/>
              <a:t>More high energy physics hide in a possible pp collider converted by electron machine</a:t>
            </a:r>
          </a:p>
          <a:p>
            <a:pPr algn="r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87" y="4451285"/>
            <a:ext cx="3003478" cy="2300880"/>
          </a:xfrm>
          <a:prstGeom prst="rect">
            <a:avLst/>
          </a:prstGeom>
        </p:spPr>
      </p:pic>
      <p:pic>
        <p:nvPicPr>
          <p:cNvPr id="5" name="Picture 5" descr="C:\Users\admin\Documents\MY DOCU\Physicists Find Particle That Could Be the Higgs Boson - NYTimes_com_files\Higgs-article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672" y="4440950"/>
            <a:ext cx="3348328" cy="23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My Documents\cernsit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2900" y="4210608"/>
            <a:ext cx="2337433" cy="26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Power source for booster</a:t>
            </a:r>
            <a:endParaRPr kumimoji="1" lang="zh-CN" alt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0625072"/>
              </p:ext>
            </p:extLst>
          </p:nvPr>
        </p:nvGraphicFramePr>
        <p:xfrm>
          <a:off x="539552" y="1340768"/>
          <a:ext cx="5145087" cy="1371600"/>
        </p:xfrm>
        <a:graphic>
          <a:graphicData uri="http://schemas.openxmlformats.org/drawingml/2006/table">
            <a:tbl>
              <a:tblPr/>
              <a:tblGrid>
                <a:gridCol w="2387600"/>
                <a:gridCol w="2757487"/>
              </a:tblGrid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Parameters mode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Operation frequency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1300MHz±0.5MHz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Cavity Type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9-cell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Cavity number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256 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RF input power (kW)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20/cavity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0148278"/>
              </p:ext>
            </p:extLst>
          </p:nvPr>
        </p:nvGraphicFramePr>
        <p:xfrm>
          <a:off x="611560" y="3933056"/>
          <a:ext cx="3311847" cy="1740872"/>
        </p:xfrm>
        <a:graphic>
          <a:graphicData uri="http://schemas.openxmlformats.org/drawingml/2006/table">
            <a:tbl>
              <a:tblPr/>
              <a:tblGrid>
                <a:gridCol w="1799679"/>
                <a:gridCol w="1512168"/>
              </a:tblGrid>
              <a:tr h="30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Parameter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Value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Frequency (</a:t>
                      </a: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宋体" charset="0"/>
                        </a:rPr>
                        <a:t>MHz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)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宋体" charset="0"/>
                        </a:rPr>
                        <a:t>1300±5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Power (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kW)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25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Gain (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charset="0"/>
                          <a:cs typeface="MS Mincho" charset="0"/>
                        </a:rPr>
                        <a:t>dB)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宋体" charset="0"/>
                        </a:rPr>
                        <a:t>67 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宋体" charset="0"/>
                        </a:rPr>
                        <a:t>Efficiency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charset="0"/>
                          <a:cs typeface="宋体" charset="0"/>
                        </a:rPr>
                        <a:t>50%@25 kW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Mincho" charset="0"/>
                        <a:cs typeface="MS Mincho" charset="0"/>
                      </a:endParaRPr>
                    </a:p>
                  </a:txBody>
                  <a:tcPr marL="68546" marR="68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1560" y="3429000"/>
            <a:ext cx="276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</a:rPr>
              <a:t>25 kW Solid state amplifier</a:t>
            </a:r>
            <a:endParaRPr kumimoji="1" lang="zh-CN" altLang="en-US" b="1" dirty="0">
              <a:solidFill>
                <a:srgbClr val="800000"/>
              </a:solidFill>
            </a:endParaRPr>
          </a:p>
        </p:txBody>
      </p:sp>
      <p:pic>
        <p:nvPicPr>
          <p:cNvPr id="8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20" b="-91"/>
          <a:stretch/>
        </p:blipFill>
        <p:spPr bwMode="auto">
          <a:xfrm>
            <a:off x="4211960" y="2972671"/>
            <a:ext cx="4680520" cy="376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513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5464"/>
            <a:ext cx="7272808" cy="27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251520" y="692696"/>
            <a:ext cx="83629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Power source for LINAC</a:t>
            </a:r>
            <a:endParaRPr lang="zh-CN" altLang="en-US"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982369"/>
              </p:ext>
            </p:extLst>
          </p:nvPr>
        </p:nvGraphicFramePr>
        <p:xfrm>
          <a:off x="35496" y="1772816"/>
          <a:ext cx="4392488" cy="2298704"/>
        </p:xfrm>
        <a:graphic>
          <a:graphicData uri="http://schemas.openxmlformats.org/drawingml/2006/table">
            <a:tbl>
              <a:tblPr/>
              <a:tblGrid>
                <a:gridCol w="2147155"/>
                <a:gridCol w="661782"/>
                <a:gridCol w="1583551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Unit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-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energy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GeV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6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+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energy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GeV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6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Repetition rate</a:t>
                      </a:r>
                      <a:endParaRPr kumimoji="0" 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Hz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-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bunch population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 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2×10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10</a:t>
                      </a:r>
                      <a:endParaRPr kumimoji="0" lang="zh-C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</a:t>
                      </a:r>
                      <a:r>
                        <a:rPr kumimoji="0" lang="en-US" altLang="zh-CN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+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bunch population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 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2×10</a:t>
                      </a:r>
                      <a:r>
                        <a:rPr kumimoji="0" lang="en-US" altLang="zh-CN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10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Klystron output power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MW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80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Modulator peak power</a:t>
                      </a:r>
                      <a:endParaRPr kumimoji="0" 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MW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200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  <p:sp>
        <p:nvSpPr>
          <p:cNvPr id="24620" name="TextBox 3"/>
          <p:cNvSpPr txBox="1">
            <a:spLocks noChangeArrowheads="1"/>
          </p:cNvSpPr>
          <p:nvPr/>
        </p:nvSpPr>
        <p:spPr bwMode="auto">
          <a:xfrm>
            <a:off x="35496" y="1268760"/>
            <a:ext cx="4680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just"/>
            <a:r>
              <a:rPr lang="en-US" altLang="zh-CN" dirty="0">
                <a:solidFill>
                  <a:schemeClr val="hlink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hlink"/>
                </a:solidFill>
                <a:latin typeface="+mn-lt"/>
              </a:rPr>
              <a:t>LINAC RF system (35 sets)         </a:t>
            </a:r>
            <a:endParaRPr lang="zh-CN" altLang="en-US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016" y="1268760"/>
            <a:ext cx="4322984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91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7664661"/>
              </p:ext>
            </p:extLst>
          </p:nvPr>
        </p:nvGraphicFramePr>
        <p:xfrm>
          <a:off x="467544" y="908720"/>
          <a:ext cx="2952750" cy="2743200"/>
        </p:xfrm>
        <a:graphic>
          <a:graphicData uri="http://schemas.openxmlformats.org/drawingml/2006/table">
            <a:tbl>
              <a:tblPr/>
              <a:tblGrid>
                <a:gridCol w="2136775"/>
                <a:gridCol w="8159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Parameters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Frequency (MHz)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2856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Output power (MW)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80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Efficiency (%)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42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Gain (dB)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53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length (us)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rate (</a:t>
                      </a:r>
                      <a:r>
                        <a:rPr kumimoji="0" lang="en-GB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pps</a:t>
                      </a: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voltage (kV)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400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Beam current (A)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488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Drive power (W)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350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614571"/>
              </p:ext>
            </p:extLst>
          </p:nvPr>
        </p:nvGraphicFramePr>
        <p:xfrm>
          <a:off x="3995738" y="980728"/>
          <a:ext cx="4598987" cy="2471742"/>
        </p:xfrm>
        <a:graphic>
          <a:graphicData uri="http://schemas.openxmlformats.org/drawingml/2006/table">
            <a:tbl>
              <a:tblPr/>
              <a:tblGrid>
                <a:gridCol w="2927350"/>
                <a:gridCol w="16716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Parameters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Value</a:t>
                      </a:r>
                      <a:endParaRPr kumimoji="0" 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Peak output power (MW)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200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Average output power (kW)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80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PFN charging voltage (kV)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PFN impedance (</a:t>
                      </a:r>
                      <a:r>
                        <a:rPr kumimoji="0" 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Ω</a:t>
                      </a: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2.85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width (us)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＞</a:t>
                      </a: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4 μs (flat top)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flatness (%)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±</a:t>
                      </a:r>
                      <a:r>
                        <a:rPr kumimoji="0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0.15</a:t>
                      </a: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rate (pps)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50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Pulse transformer turns ratio</a:t>
                      </a:r>
                      <a:endParaRPr kumimoji="0" 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宋体" charset="0"/>
                          <a:cs typeface="宋体" charset="0"/>
                        </a:rPr>
                        <a:t>1:17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MS Mincho" charset="0"/>
                        <a:cs typeface="MS Mincho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55576" y="404664"/>
            <a:ext cx="2448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80MW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Klystron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797325" y="548680"/>
            <a:ext cx="2871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sz="2400" b="1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200MW Modulator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sz="2400" dirty="0" smtClean="0"/>
              <a:t>Up to now ---</a:t>
            </a:r>
          </a:p>
          <a:p>
            <a:r>
              <a:rPr kumimoji="1" lang="en-US" altLang="zh-CN" sz="2400" dirty="0"/>
              <a:t>T</a:t>
            </a:r>
            <a:r>
              <a:rPr kumimoji="1" lang="en-US" altLang="zh-CN" sz="2400" dirty="0" smtClean="0"/>
              <a:t>he design of overall parameters of klystron is finished.</a:t>
            </a:r>
          </a:p>
          <a:p>
            <a:r>
              <a:rPr kumimoji="1" lang="en-US" altLang="zh-CN" sz="2400" dirty="0" smtClean="0"/>
              <a:t>The design of beam optics of electron gun is finished.</a:t>
            </a:r>
          </a:p>
          <a:p>
            <a:r>
              <a:rPr kumimoji="1" lang="en-US" altLang="zh-CN" sz="2400" dirty="0" smtClean="0"/>
              <a:t>Resonate cavity parameter design and simulation are under way.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91218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2281"/>
          <a:stretch/>
        </p:blipFill>
        <p:spPr>
          <a:xfrm>
            <a:off x="6084168" y="1939897"/>
            <a:ext cx="3059832" cy="40661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84048"/>
            <a:ext cx="7886700" cy="1216152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Superconducting RF </a:t>
            </a:r>
            <a:r>
              <a:rPr lang="en-US" altLang="zh-CN" sz="3200" dirty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ystem </a:t>
            </a:r>
            <a:endParaRPr lang="zh-CN" alt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222" y="4594026"/>
            <a:ext cx="5940973" cy="1454493"/>
          </a:xfrm>
        </p:spPr>
        <p:txBody>
          <a:bodyPr numCol="2">
            <a:noAutofit/>
          </a:bodyPr>
          <a:lstStyle/>
          <a:p>
            <a:pPr marL="285750" indent="-144000"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 Collider: 650 MHz cavity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 Booster: 1.3 GHz cavity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 Total cavities: </a:t>
            </a:r>
            <a:r>
              <a:rPr lang="en-US" altLang="zh-CN" sz="2000" dirty="0">
                <a:cs typeface="Arial" panose="020B0604020202020204" pitchFamily="34" charset="0"/>
              </a:rPr>
              <a:t>640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 Total modules: 128</a:t>
            </a:r>
          </a:p>
          <a:p>
            <a:pPr marL="141750" indent="0">
              <a:spcBef>
                <a:spcPts val="600"/>
              </a:spcBef>
              <a:buNone/>
            </a:pPr>
            <a:endParaRPr lang="en-US" altLang="zh-CN" sz="2000" dirty="0" smtClean="0">
              <a:cs typeface="Arial" panose="020B0604020202020204" pitchFamily="34" charset="0"/>
            </a:endParaRP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 Total </a:t>
            </a:r>
            <a:r>
              <a:rPr lang="en-US" altLang="zh-CN" sz="2000" dirty="0">
                <a:cs typeface="Arial" panose="020B0604020202020204" pitchFamily="34" charset="0"/>
              </a:rPr>
              <a:t>RF length: 1.4 km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 Total RF voltage: 12 GeV 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 Beam power: 104.5 MW </a:t>
            </a:r>
          </a:p>
          <a:p>
            <a:pPr marL="285750" indent="-144000"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 HOM power: 2 MW </a:t>
            </a:r>
          </a:p>
          <a:p>
            <a:pPr marL="285750" indent="-144000">
              <a:spcBef>
                <a:spcPts val="600"/>
              </a:spcBef>
            </a:pPr>
            <a:endParaRPr lang="en-US" altLang="zh-CN" sz="2000" dirty="0"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703"/>
          <a:stretch/>
        </p:blipFill>
        <p:spPr>
          <a:xfrm>
            <a:off x="-371687" y="1810423"/>
            <a:ext cx="3251874" cy="2650501"/>
          </a:xfrm>
          <a:prstGeom prst="rect">
            <a:avLst/>
          </a:prstGeom>
        </p:spPr>
      </p:pic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29061112"/>
              </p:ext>
            </p:extLst>
          </p:nvPr>
        </p:nvGraphicFramePr>
        <p:xfrm>
          <a:off x="2824110" y="2206020"/>
          <a:ext cx="3260059" cy="206656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47058"/>
                <a:gridCol w="802058"/>
                <a:gridCol w="910943"/>
              </a:tblGrid>
              <a:tr h="295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Collider</a:t>
                      </a:r>
                      <a:endParaRPr lang="zh-CN" sz="1400" b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Booster</a:t>
                      </a:r>
                      <a:endParaRPr lang="zh-CN" sz="1400" b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Modules</a:t>
                      </a:r>
                      <a:r>
                        <a:rPr lang="en-US" altLang="zh-CN" sz="1400" b="0" baseline="0" dirty="0" smtClean="0">
                          <a:effectLst/>
                        </a:rPr>
                        <a:t> / </a:t>
                      </a:r>
                      <a:r>
                        <a:rPr lang="en-US" altLang="zh-CN" sz="1400" b="0" dirty="0" smtClean="0">
                          <a:effectLst/>
                        </a:rPr>
                        <a:t>section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Module length</a:t>
                      </a:r>
                      <a:r>
                        <a:rPr lang="zh-CN" altLang="en-US" sz="1400" b="0" baseline="0" dirty="0" smtClean="0">
                          <a:effectLst/>
                        </a:rPr>
                        <a:t> </a:t>
                      </a:r>
                      <a:r>
                        <a:rPr lang="en-US" altLang="zh-CN" sz="1400" b="0" baseline="0" dirty="0" smtClean="0">
                          <a:effectLst/>
                        </a:rPr>
                        <a:t>(m)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Cavities</a:t>
                      </a:r>
                      <a:r>
                        <a:rPr lang="en-US" altLang="zh-CN" sz="1400" b="0" baseline="0" dirty="0" smtClean="0">
                          <a:effectLst/>
                        </a:rPr>
                        <a:t> / </a:t>
                      </a:r>
                      <a:r>
                        <a:rPr lang="en-US" altLang="zh-CN" sz="1400" b="0" dirty="0" smtClean="0">
                          <a:effectLst/>
                        </a:rPr>
                        <a:t> module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Cavities</a:t>
                      </a:r>
                      <a:r>
                        <a:rPr lang="en-US" altLang="zh-CN" sz="1400" b="0" baseline="0" dirty="0" smtClean="0">
                          <a:effectLst/>
                        </a:rPr>
                        <a:t> / </a:t>
                      </a:r>
                      <a:r>
                        <a:rPr lang="en-US" altLang="zh-CN" sz="1400" b="0" dirty="0" smtClean="0">
                          <a:effectLst/>
                        </a:rPr>
                        <a:t>section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48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Total modules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96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  <a:endParaRPr lang="zh-CN" sz="14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0" dirty="0" smtClean="0">
                          <a:effectLst/>
                        </a:rPr>
                        <a:t>Total cavities</a:t>
                      </a:r>
                      <a:endParaRPr lang="zh-CN" sz="1400" b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384</a:t>
                      </a:r>
                      <a:endParaRPr lang="zh-CN" sz="1400" b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256</a:t>
                      </a:r>
                      <a:endParaRPr lang="zh-CN" sz="1400" b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786" marR="5578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6412" y="2470300"/>
            <a:ext cx="1708934" cy="5594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001" t="56606" r="2499" b="8795"/>
          <a:stretch/>
        </p:blipFill>
        <p:spPr>
          <a:xfrm>
            <a:off x="586430" y="3337989"/>
            <a:ext cx="1609647" cy="3987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51520" y="6156012"/>
            <a:ext cx="27210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Courtesy J.Y. </a:t>
            </a:r>
            <a:r>
              <a:rPr kumimoji="1" lang="en-US" altLang="zh-CN" b="1" dirty="0" err="1" smtClean="0"/>
              <a:t>Zhai</a:t>
            </a:r>
            <a:r>
              <a:rPr kumimoji="1" lang="en-US" altLang="zh-CN" b="1" dirty="0" smtClean="0"/>
              <a:t> &amp; Y. Sun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27227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323528" y="619385"/>
            <a:ext cx="8820472" cy="611505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zh-CN" sz="3600" dirty="0" smtClean="0">
                <a:solidFill>
                  <a:srgbClr val="000090"/>
                </a:solidFill>
                <a:latin typeface="+mn-lt"/>
              </a:rPr>
              <a:t>Baseline Parameters and Challenges</a:t>
            </a:r>
            <a:endParaRPr lang="zh-CN" altLang="en-US" sz="3600" dirty="0" smtClean="0">
              <a:solidFill>
                <a:srgbClr val="000090"/>
              </a:solidFill>
              <a:latin typeface="+mn-lt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063620"/>
              </p:ext>
            </p:extLst>
          </p:nvPr>
        </p:nvGraphicFramePr>
        <p:xfrm>
          <a:off x="360225" y="1615119"/>
          <a:ext cx="8460001" cy="45785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29279"/>
                <a:gridCol w="2167128"/>
                <a:gridCol w="1901952"/>
                <a:gridCol w="1861642"/>
              </a:tblGrid>
              <a:tr h="5445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Parameters</a:t>
                      </a:r>
                      <a:endParaRPr lang="zh-CN" alt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CEPC-Collider</a:t>
                      </a:r>
                      <a:endParaRPr lang="zh-CN" altLang="en-US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CEPC-Booster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LEP2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691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Cavity Type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650 MHz 5-cell</a:t>
                      </a:r>
                    </a:p>
                    <a:p>
                      <a:pPr marL="0" algn="l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Nitrogen-doped </a:t>
                      </a: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Nb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1.3 GHz 9-cell</a:t>
                      </a:r>
                    </a:p>
                    <a:p>
                      <a:pPr marL="0" algn="l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Nitrogen-doped </a:t>
                      </a:r>
                      <a:r>
                        <a:rPr lang="en-US" altLang="zh-CN" sz="160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352 MHz 4-cell  </a:t>
                      </a:r>
                      <a:r>
                        <a:rPr lang="en-US" altLang="zh-CN" sz="1600" kern="1200" dirty="0" err="1" smtClean="0">
                          <a:latin typeface="+mn-lt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/Cu sputtered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i="1" dirty="0" err="1" smtClean="0">
                          <a:latin typeface="+mn-lt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600" baseline="-25000" dirty="0" err="1" smtClean="0">
                          <a:latin typeface="+mn-lt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1600" baseline="-25000" dirty="0" smtClean="0">
                          <a:latin typeface="+mn-lt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altLang="zh-CN" sz="1600" i="1" dirty="0" smtClean="0">
                          <a:latin typeface="+mn-lt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600" baseline="-25000" dirty="0" smtClean="0">
                          <a:latin typeface="+mn-lt"/>
                          <a:cs typeface="Arial" panose="020B0604020202020204" pitchFamily="34" charset="0"/>
                        </a:rPr>
                        <a:t>RF</a:t>
                      </a:r>
                      <a:endParaRPr lang="zh-CN" altLang="en-US" sz="1600" b="0" baseline="-250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17.9 MV / 6.87 GeV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20 MV / 5.12 </a:t>
                      </a:r>
                      <a:r>
                        <a:rPr lang="en-US" altLang="zh-CN" sz="1600" dirty="0" err="1" smtClean="0">
                          <a:latin typeface="+mn-lt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12 MV / 3.46 </a:t>
                      </a:r>
                      <a:r>
                        <a:rPr lang="en-US" altLang="zh-CN" sz="1600" kern="1200" dirty="0" err="1" smtClean="0">
                          <a:latin typeface="+mn-lt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i="1" dirty="0" err="1" smtClean="0">
                          <a:latin typeface="+mn-lt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aseline="-25000" dirty="0" err="1" smtClean="0">
                          <a:latin typeface="+mn-lt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  (MV/m)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15.5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19.3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6 ~ 7.5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i="1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aseline="-250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0 </a:t>
                      </a:r>
                      <a:endParaRPr lang="zh-CN" altLang="en-US" sz="1600" b="0" baseline="-250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4E10 @ 2K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2E10 @ 2K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3.2E+9 @ 4.2K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Cryomodule number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96 (4 cav.</a:t>
                      </a:r>
                      <a:r>
                        <a:rPr lang="en-US" altLang="zh-CN" sz="1600" baseline="0" dirty="0" smtClean="0">
                          <a:latin typeface="+mn-lt"/>
                          <a:cs typeface="Arial" panose="020B0604020202020204" pitchFamily="34" charset="0"/>
                        </a:rPr>
                        <a:t> / module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32 (8 cav. / module)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72 (4 cav. / module)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RF coupler power 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/ cav. </a:t>
                      </a:r>
                      <a:r>
                        <a:rPr lang="en-US" altLang="zh-CN" sz="1600" baseline="0" dirty="0" smtClean="0">
                          <a:latin typeface="+mn-lt"/>
                          <a:cs typeface="Arial" panose="020B0604020202020204" pitchFamily="34" charset="0"/>
                        </a:rPr>
                        <a:t>(kW)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280 </a:t>
                      </a:r>
                      <a:r>
                        <a:rPr lang="en-US" altLang="zh-CN" sz="1600" dirty="0" err="1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125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RF source number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192 (800</a:t>
                      </a:r>
                      <a:r>
                        <a:rPr lang="en-US" altLang="zh-CN" sz="1600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kW / 2</a:t>
                      </a:r>
                      <a:r>
                        <a:rPr lang="en-US" altLang="zh-CN" sz="1600" baseline="0" dirty="0" smtClean="0">
                          <a:latin typeface="+mn-lt"/>
                          <a:cs typeface="Arial" panose="020B0604020202020204" pitchFamily="34" charset="0"/>
                        </a:rPr>
                        <a:t> cav.</a:t>
                      </a:r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256 (25 kW / cav.)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36 (1.2 MW / 8 cav.)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HOM power 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/ cav. (kW)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3.5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0.005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lvl="1" algn="l" defTabSz="685800" rtl="0" eaLnBrk="1" latinLnBrk="0" hangingPunct="1"/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  <a:tr h="394847"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HOM damper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coaxial/waveguide@2K + 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ferrite @ RT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coupler @ 2K</a:t>
                      </a:r>
                    </a:p>
                    <a:p>
                      <a:pPr marL="0" algn="l"/>
                      <a:r>
                        <a:rPr lang="en-US" altLang="zh-CN" sz="1600" dirty="0" smtClean="0">
                          <a:latin typeface="+mn-lt"/>
                          <a:cs typeface="Arial" panose="020B0604020202020204" pitchFamily="34" charset="0"/>
                        </a:rPr>
                        <a:t>+ ceramic @ 80K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  <a:tc>
                  <a:txBody>
                    <a:bodyPr/>
                    <a:lstStyle/>
                    <a:p>
                      <a:pPr marL="0" lvl="1" algn="l" defTabSz="685800" rtl="0" eaLnBrk="1" latinLnBrk="0" hangingPunct="1"/>
                      <a:r>
                        <a:rPr lang="en-US" altLang="zh-CN" sz="1600" kern="1200" dirty="0" smtClean="0">
                          <a:latin typeface="+mn-lt"/>
                          <a:cs typeface="Arial" panose="020B0604020202020204" pitchFamily="34" charset="0"/>
                        </a:rPr>
                        <a:t>coaxial coupler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2" marR="91422" marT="45701" marB="4570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979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772" y="404210"/>
            <a:ext cx="7886700" cy="913757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solidFill>
                  <a:srgbClr val="000090"/>
                </a:solidFill>
                <a:latin typeface="+mn-lt"/>
              </a:rPr>
              <a:t>Preliminary Cavity Design</a:t>
            </a:r>
            <a:endParaRPr lang="zh-CN" altLang="en-US" sz="3200" dirty="0">
              <a:solidFill>
                <a:srgbClr val="000090"/>
              </a:solidFill>
              <a:latin typeface="+mn-lt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8785534"/>
              </p:ext>
            </p:extLst>
          </p:nvPr>
        </p:nvGraphicFramePr>
        <p:xfrm>
          <a:off x="542023" y="1416485"/>
          <a:ext cx="7920000" cy="4787997"/>
        </p:xfrm>
        <a:graphic>
          <a:graphicData uri="http://schemas.openxmlformats.org/drawingml/2006/table">
            <a:tbl>
              <a:tblPr firstRow="1" firstCol="1" bandRow="1"/>
              <a:tblGrid>
                <a:gridCol w="3869459"/>
                <a:gridCol w="1296173"/>
                <a:gridCol w="1257441"/>
                <a:gridCol w="1496927"/>
              </a:tblGrid>
              <a:tr h="317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Parameter</a:t>
                      </a:r>
                      <a:endParaRPr lang="zh-CN" sz="2000" dirty="0">
                        <a:solidFill>
                          <a:srgbClr val="C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Unit</a:t>
                      </a:r>
                      <a:endParaRPr lang="zh-CN" sz="2000" dirty="0">
                        <a:solidFill>
                          <a:srgbClr val="C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Main Ring</a:t>
                      </a:r>
                      <a:endParaRPr lang="zh-CN" sz="2000" dirty="0">
                        <a:solidFill>
                          <a:srgbClr val="C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Booster</a:t>
                      </a:r>
                      <a:endParaRPr lang="zh-CN" sz="2000" dirty="0">
                        <a:solidFill>
                          <a:srgbClr val="C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Cavity frequency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MHz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650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1300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Number of cells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Cavity effective length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1.154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1.038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Cavity iris diameter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mm</a:t>
                      </a:r>
                      <a:endParaRPr lang="zh-CN" sz="24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156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70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Beam tube diameter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mm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170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78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Cell-to-cell coupling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3 %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1.87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%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R/Q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Ω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514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1036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Geometry factor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Ω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268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270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i="1" dirty="0" err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acc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2.4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aseline="-250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i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aseline="-250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acc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mT/(MV/m)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4.23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4.26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Cavity longitudinal loss 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factor</a:t>
                      </a:r>
                      <a:r>
                        <a:rPr lang="en-US" altLang="zh-CN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600" i="1" baseline="-25000" dirty="0">
                          <a:effectLst/>
                          <a:latin typeface="+mn-lt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∥ </a:t>
                      </a:r>
                      <a:r>
                        <a:rPr lang="en-US" sz="1600" baseline="-250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HOM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V/</a:t>
                      </a:r>
                      <a:r>
                        <a:rPr lang="en-US" sz="1600" dirty="0" err="1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pC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1.8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3.34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Cavity transverse loss </a:t>
                      </a:r>
                      <a:r>
                        <a:rPr lang="en-US" sz="1600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factor</a:t>
                      </a:r>
                      <a:r>
                        <a:rPr lang="en-US" altLang="zh-CN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600" i="1" dirty="0" smtClean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k</a:t>
                      </a:r>
                      <a:r>
                        <a:rPr lang="zh-CN" sz="1600" baseline="-25000" dirty="0">
                          <a:effectLst/>
                          <a:latin typeface="+mn-lt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⊥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V/pC/m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2.4</a:t>
                      </a:r>
                      <a:endParaRPr lang="zh-CN" sz="24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35.3</a:t>
                      </a:r>
                      <a:endParaRPr lang="zh-CN" sz="2400" dirty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Acceptance gradient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MV/m</a:t>
                      </a:r>
                      <a:endParaRPr lang="zh-CN" sz="24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23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8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Acceptance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at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cceptance gradient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4E10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2E10</a:t>
                      </a:r>
                      <a:endParaRPr lang="zh-CN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0" y="6215430"/>
            <a:ext cx="6949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en-US" altLang="zh-CN" sz="1600" baseline="30000" dirty="0">
                <a:cs typeface="Arial" panose="020B0604020202020204" pitchFamily="34" charset="0"/>
              </a:rPr>
              <a:t>* </a:t>
            </a:r>
            <a:r>
              <a:rPr lang="en-US" altLang="zh-CN" sz="1400" dirty="0">
                <a:cs typeface="Arial" panose="020B0604020202020204" pitchFamily="34" charset="0"/>
              </a:rPr>
              <a:t>m</a:t>
            </a:r>
            <a:r>
              <a:rPr lang="en-US" altLang="zh-CN" sz="1400" dirty="0" smtClean="0">
                <a:cs typeface="Arial" panose="020B0604020202020204" pitchFamily="34" charset="0"/>
              </a:rPr>
              <a:t>ain ring bunch </a:t>
            </a:r>
            <a:r>
              <a:rPr lang="en-US" altLang="zh-CN" sz="1400" dirty="0">
                <a:cs typeface="Arial" panose="020B0604020202020204" pitchFamily="34" charset="0"/>
              </a:rPr>
              <a:t>length 2.65 mm, booster bunch length </a:t>
            </a:r>
            <a:r>
              <a:rPr lang="en-US" altLang="zh-CN" sz="1400" dirty="0" smtClean="0">
                <a:cs typeface="Arial" panose="020B0604020202020204" pitchFamily="34" charset="0"/>
              </a:rPr>
              <a:t>2.66 mm</a:t>
            </a:r>
            <a:endParaRPr lang="zh-CN" altLang="zh-CN" sz="2400" dirty="0"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0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 smtClean="0">
                <a:solidFill>
                  <a:srgbClr val="000090"/>
                </a:solidFill>
                <a:latin typeface="+mn-lt"/>
              </a:rPr>
              <a:t>HOM and SOM Damping</a:t>
            </a:r>
            <a:endParaRPr lang="zh-CN" altLang="en-US" sz="3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9431" y="1174282"/>
            <a:ext cx="8780346" cy="5370251"/>
          </a:xfrm>
        </p:spPr>
        <p:txBody>
          <a:bodyPr>
            <a:normAutofit/>
          </a:bodyPr>
          <a:lstStyle/>
          <a:p>
            <a:r>
              <a:rPr lang="en-US" altLang="zh-CN" sz="2200" dirty="0" smtClean="0"/>
              <a:t>Need effective damping of the 3.5 kW HOM power per cavity with coaxial coupler or waveguide. Design and simulation ongoing.</a:t>
            </a:r>
          </a:p>
          <a:p>
            <a:endParaRPr lang="en-US" altLang="zh-CN" sz="2200" dirty="0"/>
          </a:p>
          <a:p>
            <a:endParaRPr lang="en-US" altLang="zh-CN" sz="2200" dirty="0" smtClean="0"/>
          </a:p>
          <a:p>
            <a:endParaRPr lang="en-US" altLang="zh-CN" sz="2200" dirty="0"/>
          </a:p>
          <a:p>
            <a:endParaRPr lang="en-US" altLang="zh-CN" sz="2200" dirty="0" smtClean="0"/>
          </a:p>
          <a:p>
            <a:endParaRPr lang="zh-CN" altLang="en-US" sz="2200" dirty="0"/>
          </a:p>
        </p:txBody>
      </p:sp>
      <p:pic>
        <p:nvPicPr>
          <p:cNvPr id="4" name="图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751" y="1956916"/>
            <a:ext cx="1932659" cy="2278981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5520889"/>
              </p:ext>
            </p:extLst>
          </p:nvPr>
        </p:nvGraphicFramePr>
        <p:xfrm>
          <a:off x="2171465" y="1862779"/>
          <a:ext cx="3488190" cy="2467256"/>
        </p:xfrm>
        <a:graphic>
          <a:graphicData uri="http://schemas.openxmlformats.org/presentationml/2006/ole">
            <p:oleObj spid="_x0000_s23593" name="Graph" r:id="rId4" imgW="4276954" imgH="3022397" progId="">
              <p:embed/>
            </p:oleObj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77709152"/>
              </p:ext>
            </p:extLst>
          </p:nvPr>
        </p:nvGraphicFramePr>
        <p:xfrm>
          <a:off x="5347470" y="1847758"/>
          <a:ext cx="3692307" cy="2482277"/>
        </p:xfrm>
        <a:graphic>
          <a:graphicData uri="http://schemas.openxmlformats.org/presentationml/2006/ole">
            <p:oleObj spid="_x0000_s23594" name="Graph" r:id="rId5" imgW="4276954" imgH="3022397" progId="">
              <p:embed/>
            </p:oleObj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708373" y="4214531"/>
            <a:ext cx="3022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Monopole modes impedance</a:t>
            </a:r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121668" y="4214531"/>
            <a:ext cx="3022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Dipole modes impedance</a:t>
            </a:r>
            <a:endParaRPr lang="zh-CN" altLang="en-US" sz="16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751" y="4616431"/>
            <a:ext cx="1745244" cy="15874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9336" y="4229676"/>
            <a:ext cx="3022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Waveguide HOM coupler</a:t>
            </a:r>
            <a:endParaRPr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27044" y="6205979"/>
            <a:ext cx="193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Coaxial HOM coupler</a:t>
            </a:r>
            <a:endParaRPr lang="zh-CN" altLang="en-US" sz="1600" dirty="0"/>
          </a:p>
        </p:txBody>
      </p:sp>
      <p:pic>
        <p:nvPicPr>
          <p:cNvPr id="14" name="图片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4003" y="4645995"/>
            <a:ext cx="2370373" cy="1862662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080" y="4640221"/>
            <a:ext cx="2242684" cy="1756138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15"/>
          <a:stretch/>
        </p:blipFill>
        <p:spPr>
          <a:xfrm>
            <a:off x="6930468" y="4640221"/>
            <a:ext cx="188796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0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93973"/>
            <a:ext cx="8172400" cy="802779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solidFill>
                  <a:srgbClr val="000090"/>
                </a:solidFill>
                <a:latin typeface="+mn-lt"/>
              </a:rPr>
              <a:t>Nitrogen-Doping for High Q</a:t>
            </a:r>
            <a:r>
              <a:rPr lang="en-US" altLang="zh-CN" sz="3200" baseline="-25000" dirty="0" smtClean="0">
                <a:solidFill>
                  <a:srgbClr val="000090"/>
                </a:solidFill>
                <a:latin typeface="+mn-lt"/>
              </a:rPr>
              <a:t>0</a:t>
            </a:r>
            <a:r>
              <a:rPr lang="en-US" altLang="zh-CN" sz="3200" dirty="0" smtClean="0">
                <a:solidFill>
                  <a:srgbClr val="000090"/>
                </a:solidFill>
                <a:latin typeface="+mn-lt"/>
              </a:rPr>
              <a:t> Cavity </a:t>
            </a:r>
            <a:endParaRPr lang="zh-CN" alt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Picture 6" descr="C:\Documents and Settings\沙鹏\Application Data\Foxmail\FoxmailTemp(208)\IMG_20150602_100(06-05-17-56-2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1" r="25149" b="23988"/>
          <a:stretch/>
        </p:blipFill>
        <p:spPr bwMode="auto">
          <a:xfrm>
            <a:off x="6372200" y="4797152"/>
            <a:ext cx="1603931" cy="19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900" y="3727697"/>
            <a:ext cx="1973956" cy="301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97152"/>
            <a:ext cx="2373394" cy="19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827584" y="1124744"/>
            <a:ext cx="7128792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+mn-lt"/>
              </a:rPr>
              <a:t>Collaborate with </a:t>
            </a:r>
            <a:r>
              <a:rPr lang="en-US" altLang="zh-CN" sz="2400" dirty="0" err="1" smtClean="0">
                <a:latin typeface="+mn-lt"/>
              </a:rPr>
              <a:t>Pekin</a:t>
            </a:r>
            <a:r>
              <a:rPr lang="en-US" altLang="zh-CN" sz="2400" dirty="0" smtClean="0">
                <a:latin typeface="+mn-lt"/>
              </a:rPr>
              <a:t> University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+mn-lt"/>
              </a:rPr>
              <a:t>1.3 GHz single cell fine grain cavity tested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+mn-lt"/>
              </a:rPr>
              <a:t>N-doped with vacuum induction furnace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+mn-lt"/>
              </a:rPr>
              <a:t>Chemical polishing (BCP) , plasma cleaning</a:t>
            </a:r>
            <a:endParaRPr lang="en-US" altLang="zh-CN" sz="2400" dirty="0">
              <a:latin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611" y="2852936"/>
            <a:ext cx="6349765" cy="18606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95072" y="5959465"/>
            <a:ext cx="106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PKU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11296" y="5959465"/>
            <a:ext cx="1060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PKU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2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770" y="1719072"/>
            <a:ext cx="8241030" cy="466820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FF0000"/>
                </a:solidFill>
              </a:rPr>
              <a:t>Six </a:t>
            </a:r>
            <a:r>
              <a:rPr lang="en-US" altLang="zh-CN" sz="2000" dirty="0">
                <a:solidFill>
                  <a:srgbClr val="FF0000"/>
                </a:solidFill>
              </a:rPr>
              <a:t>1.3 GHz </a:t>
            </a:r>
            <a:r>
              <a:rPr lang="en-US" altLang="zh-CN" sz="2000" dirty="0"/>
              <a:t>(low loss and TESLA shape, fine grain and large grain) </a:t>
            </a:r>
            <a:r>
              <a:rPr lang="en-US" altLang="zh-CN" sz="2000" dirty="0">
                <a:solidFill>
                  <a:srgbClr val="FF0000"/>
                </a:solidFill>
              </a:rPr>
              <a:t>and </a:t>
            </a:r>
            <a:r>
              <a:rPr lang="en-US" altLang="zh-CN" sz="2000" dirty="0" smtClean="0">
                <a:solidFill>
                  <a:srgbClr val="FF0000"/>
                </a:solidFill>
              </a:rPr>
              <a:t>four 650 </a:t>
            </a:r>
            <a:r>
              <a:rPr lang="en-US" altLang="zh-CN" sz="2000" dirty="0">
                <a:solidFill>
                  <a:srgbClr val="FF0000"/>
                </a:solidFill>
              </a:rPr>
              <a:t>MHz single </a:t>
            </a:r>
            <a:r>
              <a:rPr lang="en-US" altLang="zh-CN" sz="2000" dirty="0" smtClean="0">
                <a:solidFill>
                  <a:srgbClr val="FF0000"/>
                </a:solidFill>
              </a:rPr>
              <a:t>cell cavities </a:t>
            </a:r>
            <a:r>
              <a:rPr lang="en-US" altLang="zh-CN" sz="2000" dirty="0" smtClean="0"/>
              <a:t>and</a:t>
            </a:r>
            <a:r>
              <a:rPr lang="en-US" altLang="zh-CN" sz="2000" dirty="0" smtClean="0">
                <a:solidFill>
                  <a:srgbClr val="FF0000"/>
                </a:solidFill>
              </a:rPr>
              <a:t> three 1.3 GHz 9-cell cavities </a:t>
            </a:r>
            <a:r>
              <a:rPr lang="en-US" altLang="zh-CN" sz="2000" dirty="0"/>
              <a:t>to be </a:t>
            </a:r>
            <a:r>
              <a:rPr lang="en-US" altLang="zh-CN" sz="2000" dirty="0" smtClean="0"/>
              <a:t>studied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0070C0"/>
                </a:solidFill>
              </a:rPr>
              <a:t>IHEP vacuum resistance furnace </a:t>
            </a:r>
            <a:r>
              <a:rPr lang="en-US" altLang="zh-CN" sz="2000" dirty="0" smtClean="0"/>
              <a:t>also to be used for N-doping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0070C0"/>
                </a:solidFill>
              </a:rPr>
              <a:t>New vertical test Dewar </a:t>
            </a:r>
            <a:r>
              <a:rPr lang="en-US" altLang="zh-CN" sz="2000" dirty="0" smtClean="0"/>
              <a:t>with closed loop helium recycle in commissioning</a:t>
            </a:r>
            <a:endParaRPr lang="zh-CN" altLang="en-US" sz="2000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579"/>
          <a:stretch/>
        </p:blipFill>
        <p:spPr>
          <a:xfrm>
            <a:off x="729234" y="3655204"/>
            <a:ext cx="2535174" cy="2364296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64008" y="289894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 smtClean="0">
                <a:latin typeface="+mn-lt"/>
              </a:rPr>
              <a:t>Nitrogen-Doping for High Q</a:t>
            </a:r>
            <a:r>
              <a:rPr lang="en-US" altLang="zh-CN" sz="4000" baseline="-25000" dirty="0" smtClean="0">
                <a:latin typeface="+mn-lt"/>
              </a:rPr>
              <a:t>0</a:t>
            </a:r>
            <a:r>
              <a:rPr lang="en-US" altLang="zh-CN" sz="4000" dirty="0" smtClean="0">
                <a:latin typeface="+mn-lt"/>
              </a:rPr>
              <a:t> Cavity </a:t>
            </a:r>
            <a:endParaRPr lang="zh-CN" altLang="en-US" sz="4000" dirty="0">
              <a:latin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3" r="13851"/>
          <a:stretch/>
        </p:blipFill>
        <p:spPr>
          <a:xfrm>
            <a:off x="3547872" y="3655204"/>
            <a:ext cx="2267713" cy="23642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8" r="21882"/>
          <a:stretch/>
        </p:blipFill>
        <p:spPr bwMode="auto">
          <a:xfrm>
            <a:off x="6117336" y="3655204"/>
            <a:ext cx="2267712" cy="237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4681728" y="5663975"/>
            <a:ext cx="123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800mm ID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520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5078"/>
            <a:ext cx="9144000" cy="115335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 smtClean="0">
                <a:latin typeface="+mn-lt"/>
              </a:rPr>
              <a:t>Power Coupler and Related R&amp;D</a:t>
            </a:r>
            <a:endParaRPr lang="zh-CN" altLang="en-US" sz="4000" dirty="0"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0045" y="1523784"/>
            <a:ext cx="4975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750"/>
            </a:pPr>
            <a:r>
              <a:rPr lang="en-US" altLang="zh-CN" sz="2000" u="sng" dirty="0">
                <a:ea typeface="MS Mincho" panose="02020609040205080304" pitchFamily="49" charset="-128"/>
                <a:cs typeface="Arial" panose="020B0604020202020204" pitchFamily="34" charset="0"/>
              </a:rPr>
              <a:t>M</a:t>
            </a:r>
            <a:r>
              <a:rPr lang="en-US" altLang="zh-CN" sz="2000" u="sng" dirty="0" smtClean="0">
                <a:ea typeface="MS Mincho" panose="02020609040205080304" pitchFamily="49" charset="-128"/>
                <a:cs typeface="Arial" panose="020B0604020202020204" pitchFamily="34" charset="0"/>
              </a:rPr>
              <a:t>ain ring </a:t>
            </a:r>
            <a:r>
              <a:rPr lang="en-US" altLang="zh-CN" sz="2000" u="sng" dirty="0" smtClean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650 MHz 300 kW c.w. </a:t>
            </a:r>
            <a:r>
              <a:rPr lang="en-US" altLang="zh-CN" sz="2000" u="sng" dirty="0" smtClean="0">
                <a:ea typeface="MS Mincho" panose="02020609040205080304" pitchFamily="49" charset="-128"/>
                <a:cs typeface="Arial" panose="020B0604020202020204" pitchFamily="34" charset="0"/>
              </a:rPr>
              <a:t>coupler:</a:t>
            </a:r>
            <a:r>
              <a:rPr lang="en-US" altLang="zh-CN" sz="2000" dirty="0" smtClean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2353"/>
          <a:stretch/>
        </p:blipFill>
        <p:spPr bwMode="auto">
          <a:xfrm>
            <a:off x="1780285" y="1662594"/>
            <a:ext cx="917196" cy="22264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3157742" y="4361586"/>
            <a:ext cx="588567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750"/>
            </a:pP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       </a:t>
            </a:r>
            <a:r>
              <a:rPr lang="en-US" altLang="zh-CN" sz="2000" u="sng" dirty="0" smtClean="0">
                <a:ea typeface="MS Mincho" panose="02020609040205080304" pitchFamily="49" charset="-128"/>
                <a:cs typeface="Arial" panose="020B0604020202020204" pitchFamily="34" charset="0"/>
              </a:rPr>
              <a:t>Booster </a:t>
            </a:r>
            <a:r>
              <a:rPr lang="en-US" altLang="zh-CN" sz="2000" u="sng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1.3 GHz </a:t>
            </a:r>
            <a:r>
              <a:rPr lang="en-US" altLang="zh-CN" sz="2000" u="sng" dirty="0" smtClean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4 kW (average) </a:t>
            </a:r>
            <a:r>
              <a:rPr lang="en-US" altLang="zh-CN" sz="2000" u="sng" dirty="0" smtClean="0">
                <a:ea typeface="MS Mincho" panose="02020609040205080304" pitchFamily="49" charset="-128"/>
                <a:cs typeface="Arial" panose="020B0604020202020204" pitchFamily="34" charset="0"/>
              </a:rPr>
              <a:t>coupler:</a:t>
            </a:r>
          </a:p>
          <a:p>
            <a:pPr marL="342900" indent="-342900">
              <a:spcBef>
                <a:spcPts val="600"/>
              </a:spcBef>
              <a:buSzPts val="750"/>
              <a:buFont typeface="Wingdings" panose="05000000000000000000" pitchFamily="2" charset="2"/>
              <a:buChar char=""/>
            </a:pPr>
            <a:r>
              <a:rPr lang="en-US" altLang="zh-CN" dirty="0" smtClean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Similar to XFEL / ILC</a:t>
            </a:r>
          </a:p>
          <a:p>
            <a:pPr marL="342900" indent="-342900">
              <a:spcBef>
                <a:spcPts val="600"/>
              </a:spcBef>
              <a:buSzPts val="750"/>
              <a:buFont typeface="Wingdings" panose="05000000000000000000" pitchFamily="2" charset="2"/>
              <a:buChar char=""/>
            </a:pPr>
            <a:r>
              <a:rPr lang="en-US" altLang="zh-CN" dirty="0" smtClean="0">
                <a:solidFill>
                  <a:srgbClr val="C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ILC-type</a:t>
            </a:r>
            <a:r>
              <a:rPr lang="en-US" altLang="zh-CN" dirty="0" smtClean="0">
                <a:solidFill>
                  <a:srgbClr val="FF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en-US" altLang="zh-CN" dirty="0">
                <a:ea typeface="MS Mincho" panose="02020609040205080304" pitchFamily="49" charset="-128"/>
                <a:cs typeface="Arial" panose="020B0604020202020204" pitchFamily="34" charset="0"/>
              </a:rPr>
              <a:t>t</a:t>
            </a: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wo-window fixed-coupling) developed </a:t>
            </a:r>
            <a:r>
              <a:rPr lang="en-US" altLang="zh-CN" dirty="0">
                <a:ea typeface="MS Mincho" panose="02020609040205080304" pitchFamily="49" charset="-128"/>
                <a:cs typeface="Arial" panose="020B0604020202020204" pitchFamily="34" charset="0"/>
              </a:rPr>
              <a:t>by IHEP </a:t>
            </a: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tested to </a:t>
            </a:r>
            <a:r>
              <a:rPr lang="en-US" altLang="zh-CN" dirty="0" smtClean="0">
                <a:solidFill>
                  <a:srgbClr val="C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6 kW average </a:t>
            </a:r>
            <a:r>
              <a:rPr lang="en-US" altLang="zh-CN" dirty="0"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800 kW pulsed with DF 0.75 %) </a:t>
            </a:r>
          </a:p>
          <a:p>
            <a:pPr marL="342900" indent="-342900">
              <a:spcBef>
                <a:spcPts val="600"/>
              </a:spcBef>
              <a:buSzPts val="750"/>
              <a:buFont typeface="Wingdings" panose="05000000000000000000" pitchFamily="2" charset="2"/>
              <a:buChar char=""/>
            </a:pPr>
            <a:r>
              <a:rPr lang="en-US" altLang="zh-CN" dirty="0" smtClean="0">
                <a:solidFill>
                  <a:srgbClr val="C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ERL 1.3 GHz coupler with variable coupling in R&amp;D</a:t>
            </a:r>
          </a:p>
        </p:txBody>
      </p:sp>
      <p:pic>
        <p:nvPicPr>
          <p:cNvPr id="10" name="Picture 4" descr="CIMG05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7649" y="4111468"/>
            <a:ext cx="1373173" cy="204244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2" descr="100_867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67649" y="1663249"/>
            <a:ext cx="1373173" cy="2225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1394579" y="4497176"/>
            <a:ext cx="2042446" cy="127102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157742" y="1893116"/>
            <a:ext cx="6326265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SzPts val="750"/>
              <a:buFont typeface="Wingdings" panose="05000000000000000000" pitchFamily="2" charset="2"/>
              <a:buChar char=""/>
            </a:pPr>
            <a:r>
              <a:rPr lang="en-GB" altLang="zh-CN" dirty="0" smtClean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high </a:t>
            </a:r>
            <a:r>
              <a:rPr lang="en-GB" altLang="zh-CN" dirty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power</a:t>
            </a:r>
            <a:r>
              <a:rPr lang="en-GB" altLang="zh-CN" dirty="0">
                <a:ea typeface="MS Mincho" panose="02020609040205080304" pitchFamily="49" charset="-128"/>
                <a:cs typeface="Arial" panose="020B0604020202020204" pitchFamily="34" charset="0"/>
              </a:rPr>
              <a:t> handling </a:t>
            </a:r>
            <a:r>
              <a:rPr lang="en-GB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capacity, high yield and reliability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SzPts val="750"/>
              <a:buFont typeface="Wingdings" panose="05000000000000000000" pitchFamily="2" charset="2"/>
              <a:buChar char=""/>
            </a:pPr>
            <a:r>
              <a:rPr lang="en-GB" altLang="zh-CN" dirty="0" smtClean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two </a:t>
            </a:r>
            <a:r>
              <a:rPr lang="en-GB" altLang="zh-CN" dirty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windows </a:t>
            </a:r>
            <a:r>
              <a:rPr lang="en-GB" altLang="zh-CN" dirty="0">
                <a:ea typeface="MS Mincho" panose="02020609040205080304" pitchFamily="49" charset="-128"/>
                <a:cs typeface="Arial" panose="020B0604020202020204" pitchFamily="34" charset="0"/>
              </a:rPr>
              <a:t>for vacuum safety and cavity clean </a:t>
            </a:r>
            <a:r>
              <a:rPr lang="en-GB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assembly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SzPts val="750"/>
              <a:buFont typeface="Wingdings" panose="05000000000000000000" pitchFamily="2" charset="2"/>
              <a:buChar char=""/>
            </a:pPr>
            <a:r>
              <a:rPr lang="en-GB" altLang="zh-CN" dirty="0" smtClean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small </a:t>
            </a:r>
            <a:r>
              <a:rPr lang="en-GB" altLang="zh-CN" dirty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heat </a:t>
            </a:r>
            <a:r>
              <a:rPr lang="en-GB" altLang="zh-CN" dirty="0" smtClean="0">
                <a:solidFill>
                  <a:schemeClr val="accent5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load </a:t>
            </a:r>
            <a:r>
              <a:rPr lang="en-GB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and effective cooling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SzPts val="750"/>
              <a:buFont typeface="Wingdings" panose="05000000000000000000" pitchFamily="2" charset="2"/>
              <a:buChar char=""/>
            </a:pPr>
            <a:r>
              <a:rPr lang="en-GB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simple </a:t>
            </a:r>
            <a:r>
              <a:rPr lang="en-GB" altLang="zh-CN" dirty="0">
                <a:ea typeface="MS Mincho" panose="02020609040205080304" pitchFamily="49" charset="-128"/>
                <a:cs typeface="Arial" panose="020B0604020202020204" pitchFamily="34" charset="0"/>
              </a:rPr>
              <a:t>structure for cost </a:t>
            </a:r>
            <a:r>
              <a:rPr lang="en-GB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saving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SzPts val="750"/>
              <a:buFont typeface="Wingdings" panose="05000000000000000000" pitchFamily="2" charset="2"/>
              <a:buChar char=""/>
            </a:pP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KEKB </a:t>
            </a:r>
            <a:r>
              <a:rPr lang="en-US" altLang="zh-CN" dirty="0">
                <a:ea typeface="MS Mincho" panose="02020609040205080304" pitchFamily="49" charset="-128"/>
                <a:cs typeface="Arial" panose="020B0604020202020204" pitchFamily="34" charset="0"/>
              </a:rPr>
              <a:t>(380 kW) / </a:t>
            </a:r>
            <a:r>
              <a:rPr lang="en-US" altLang="zh-CN" dirty="0">
                <a:solidFill>
                  <a:srgbClr val="C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BEPCII (120 kW) </a:t>
            </a:r>
            <a:r>
              <a:rPr lang="en-US" altLang="zh-CN" dirty="0">
                <a:ea typeface="MS Mincho" panose="02020609040205080304" pitchFamily="49" charset="-128"/>
                <a:cs typeface="Arial" panose="020B0604020202020204" pitchFamily="34" charset="0"/>
              </a:rPr>
              <a:t>type as </a:t>
            </a:r>
            <a:r>
              <a:rPr lang="en-US" altLang="zh-CN" dirty="0" smtClean="0">
                <a:ea typeface="MS Mincho" panose="02020609040205080304" pitchFamily="49" charset="-128"/>
                <a:cs typeface="Arial" panose="020B0604020202020204" pitchFamily="34" charset="0"/>
              </a:rPr>
              <a:t>baseline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SzPts val="750"/>
              <a:buFont typeface="Wingdings" panose="05000000000000000000" pitchFamily="2" charset="2"/>
              <a:buChar char=""/>
            </a:pPr>
            <a:r>
              <a:rPr lang="en-US" altLang="zh-CN" dirty="0" smtClean="0">
                <a:solidFill>
                  <a:srgbClr val="C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China ADS 650 MHz 150 kW c.w. coupler in R&amp;D </a:t>
            </a:r>
            <a:endParaRPr lang="en-GB" altLang="zh-CN" dirty="0">
              <a:solidFill>
                <a:srgbClr val="C00000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05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827584" y="1196752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0946"/>
            <a:ext cx="8964488" cy="584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What is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CEPC+SppC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?</a:t>
            </a:r>
            <a:endParaRPr kumimoji="1" lang="zh-CN" alt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5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40" y="252980"/>
            <a:ext cx="851535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 smtClean="0">
                <a:latin typeface="+mn-lt"/>
              </a:rPr>
              <a:t>1.3 GHz Module Integration and Test</a:t>
            </a:r>
            <a:endParaRPr lang="zh-CN" altLang="en-US" sz="4000" dirty="0"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4635" y="1578543"/>
            <a:ext cx="8441355" cy="4598420"/>
          </a:xfrm>
        </p:spPr>
        <p:txBody>
          <a:bodyPr/>
          <a:lstStyle/>
          <a:p>
            <a:pPr marL="252000" lvl="1">
              <a:spcBef>
                <a:spcPts val="600"/>
              </a:spcBef>
            </a:pPr>
            <a:r>
              <a:rPr lang="en-US" altLang="zh-CN" sz="2200" dirty="0"/>
              <a:t>To prevent Q</a:t>
            </a:r>
            <a:r>
              <a:rPr lang="en-US" altLang="zh-CN" sz="2200" baseline="-25000" dirty="0"/>
              <a:t>0</a:t>
            </a:r>
            <a:r>
              <a:rPr lang="en-US" altLang="zh-CN" sz="2200" dirty="0"/>
              <a:t> </a:t>
            </a:r>
            <a:r>
              <a:rPr lang="en-US" altLang="zh-CN" sz="2200" dirty="0" smtClean="0"/>
              <a:t>degradation during CEPC cavity operation, </a:t>
            </a:r>
            <a:r>
              <a:rPr lang="en-US" altLang="zh-CN" sz="2200" dirty="0"/>
              <a:t>we should study the </a:t>
            </a:r>
            <a:r>
              <a:rPr lang="en-US" altLang="zh-CN" sz="2200" dirty="0">
                <a:solidFill>
                  <a:srgbClr val="C00000"/>
                </a:solidFill>
              </a:rPr>
              <a:t>clean room assembly</a:t>
            </a:r>
            <a:r>
              <a:rPr lang="en-US" altLang="zh-CN" sz="2200" dirty="0"/>
              <a:t>, </a:t>
            </a:r>
            <a:r>
              <a:rPr lang="en-US" altLang="zh-CN" sz="2200" dirty="0">
                <a:solidFill>
                  <a:srgbClr val="C00000"/>
                </a:solidFill>
              </a:rPr>
              <a:t>module integration</a:t>
            </a:r>
            <a:r>
              <a:rPr lang="en-US" altLang="zh-CN" sz="2200" dirty="0"/>
              <a:t>, </a:t>
            </a:r>
            <a:r>
              <a:rPr lang="en-US" altLang="zh-CN" sz="2200" dirty="0">
                <a:solidFill>
                  <a:srgbClr val="C00000"/>
                </a:solidFill>
              </a:rPr>
              <a:t>magnetic hygiene </a:t>
            </a:r>
            <a:r>
              <a:rPr lang="en-US" altLang="zh-CN" sz="2200" dirty="0"/>
              <a:t>and</a:t>
            </a:r>
            <a:r>
              <a:rPr lang="en-US" altLang="zh-CN" sz="2200" dirty="0">
                <a:solidFill>
                  <a:srgbClr val="C00000"/>
                </a:solidFill>
              </a:rPr>
              <a:t> flux </a:t>
            </a:r>
            <a:r>
              <a:rPr lang="en-US" altLang="zh-CN" sz="2200" dirty="0" smtClean="0">
                <a:solidFill>
                  <a:srgbClr val="C00000"/>
                </a:solidFill>
              </a:rPr>
              <a:t>expulsion</a:t>
            </a:r>
            <a:r>
              <a:rPr lang="en-US" altLang="zh-CN" sz="2200" dirty="0" smtClean="0"/>
              <a:t> technology.</a:t>
            </a:r>
            <a:endParaRPr lang="en-US" altLang="zh-CN" sz="2200" dirty="0"/>
          </a:p>
          <a:p>
            <a:pPr marL="252000" lvl="1">
              <a:spcBef>
                <a:spcPts val="600"/>
              </a:spcBef>
            </a:pPr>
            <a:r>
              <a:rPr lang="en-US" altLang="zh-CN" sz="2200" dirty="0"/>
              <a:t>IHEP 1.3 GHz </a:t>
            </a:r>
            <a:r>
              <a:rPr lang="en-US" altLang="zh-CN" sz="2200" dirty="0" smtClean="0"/>
              <a:t>short cryomodule </a:t>
            </a:r>
            <a:r>
              <a:rPr lang="en-US" altLang="zh-CN" sz="2200" dirty="0"/>
              <a:t>(IHEP-ILC-TC1) </a:t>
            </a:r>
            <a:r>
              <a:rPr lang="en-US" altLang="zh-CN" sz="2200" dirty="0" smtClean="0"/>
              <a:t>integration </a:t>
            </a:r>
            <a:r>
              <a:rPr lang="en-US" altLang="zh-CN" sz="2200" dirty="0"/>
              <a:t>and liquid nitrogen test completed. P</a:t>
            </a:r>
            <a:r>
              <a:rPr lang="en-US" altLang="zh-CN" sz="2200" dirty="0" smtClean="0"/>
              <a:t>erform </a:t>
            </a:r>
            <a:r>
              <a:rPr lang="en-US" altLang="zh-CN" sz="2200" dirty="0"/>
              <a:t>horizontal </a:t>
            </a:r>
            <a:r>
              <a:rPr lang="en-US" altLang="zh-CN" sz="2200" dirty="0" smtClean="0"/>
              <a:t>test and develop </a:t>
            </a:r>
            <a:r>
              <a:rPr lang="en-US" altLang="zh-CN" sz="2200" dirty="0"/>
              <a:t>methods and procedures to keep cavity Q</a:t>
            </a:r>
            <a:r>
              <a:rPr lang="en-US" altLang="zh-CN" sz="2200" baseline="-25000" dirty="0"/>
              <a:t>0</a:t>
            </a:r>
            <a:r>
              <a:rPr lang="en-US" altLang="zh-CN" sz="2200" dirty="0" smtClean="0"/>
              <a:t> </a:t>
            </a:r>
            <a:r>
              <a:rPr lang="en-US" altLang="zh-CN" sz="2200" dirty="0"/>
              <a:t>from vertical test to horizontal </a:t>
            </a:r>
            <a:r>
              <a:rPr lang="en-US" altLang="zh-CN" sz="2200" dirty="0" smtClean="0"/>
              <a:t>test.</a:t>
            </a:r>
            <a:endParaRPr lang="en-US" altLang="zh-CN" sz="2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18" t="16047" r="13428" b="27448"/>
          <a:stretch/>
        </p:blipFill>
        <p:spPr>
          <a:xfrm>
            <a:off x="869595" y="4221088"/>
            <a:ext cx="3414373" cy="24134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68251" y="3776419"/>
            <a:ext cx="41677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dirty="0" smtClean="0"/>
              <a:t>1.3 GHz 5MW pulsed klystron delivered. Plan to make high power test of the cavity at 2K with the cryogenic system soon.</a:t>
            </a:r>
            <a:endParaRPr lang="en-US" altLang="zh-CN" dirty="0"/>
          </a:p>
          <a:p>
            <a:pPr>
              <a:spcBef>
                <a:spcPts val="1200"/>
              </a:spcBef>
            </a:pPr>
            <a:r>
              <a:rPr lang="en-US" altLang="zh-CN" dirty="0" smtClean="0"/>
              <a:t>BEPCII spare cavity and ADS spoke cavity module integration and operation provide experience and team training.</a:t>
            </a:r>
            <a:endParaRPr lang="en-US" altLang="zh-CN" dirty="0"/>
          </a:p>
          <a:p>
            <a:pPr>
              <a:spcBef>
                <a:spcPts val="1200"/>
              </a:spcBef>
            </a:pPr>
            <a:r>
              <a:rPr lang="en-US" altLang="zh-CN" dirty="0" smtClean="0"/>
              <a:t>Cavity industrialization and more R&amp;D work planned.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170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115888"/>
            <a:ext cx="7886700" cy="768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Booster design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图片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9838"/>
            <a:ext cx="3887787" cy="2700337"/>
          </a:xfrm>
          <a:prstGeom prst="rect">
            <a:avLst/>
          </a:prstGeom>
          <a:noFill/>
          <a:ln w="381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图片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7032"/>
            <a:ext cx="3887787" cy="2808287"/>
          </a:xfrm>
          <a:prstGeom prst="rect">
            <a:avLst/>
          </a:prstGeom>
          <a:noFill/>
          <a:ln w="38100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文本框 9"/>
          <p:cNvSpPr txBox="1">
            <a:spLocks noChangeArrowheads="1"/>
          </p:cNvSpPr>
          <p:nvPr/>
        </p:nvSpPr>
        <p:spPr bwMode="auto">
          <a:xfrm>
            <a:off x="6011068" y="3284984"/>
            <a:ext cx="129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ARC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文本框 3"/>
          <p:cNvSpPr txBox="1">
            <a:spLocks noChangeArrowheads="1"/>
          </p:cNvSpPr>
          <p:nvPr/>
        </p:nvSpPr>
        <p:spPr bwMode="auto">
          <a:xfrm>
            <a:off x="1403648" y="337995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FODO cell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1174" y="6476339"/>
            <a:ext cx="306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C. Zhang &amp; X.H. Cui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432" y="692696"/>
            <a:ext cx="6370872" cy="2804403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7308304" y="2276872"/>
            <a:ext cx="648072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576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Beam injection scheme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812015" cy="248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390" y="1488473"/>
            <a:ext cx="4296366" cy="25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76874"/>
            <a:ext cx="3743325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70338"/>
            <a:ext cx="5435600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4128" y="64533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X.H. Cui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79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051"/>
            <a:ext cx="5724128" cy="208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C00000"/>
                </a:solidFill>
              </a:rPr>
              <a:t>Injection </a:t>
            </a:r>
            <a:r>
              <a:rPr lang="en-US" altLang="zh-CN" sz="3600" b="1" dirty="0" err="1" smtClean="0">
                <a:solidFill>
                  <a:srgbClr val="C00000"/>
                </a:solidFill>
              </a:rPr>
              <a:t>linac</a:t>
            </a:r>
            <a:endParaRPr lang="zh-CN" alt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288" y="908050"/>
            <a:ext cx="8353425" cy="556306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Beam energy: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linac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= 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6 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GeV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Energy Spread: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σ</a:t>
            </a:r>
            <a:r>
              <a:rPr lang="en-US" altLang="zh-CN" sz="2400" i="1" kern="0" baseline="-2500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&lt;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1×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zh-CN" sz="2400" kern="0" baseline="30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-3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 population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宋体" pitchFamily="2" charset="-122"/>
              </a:rPr>
              <a:t>: 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</a:t>
            </a:r>
            <a:r>
              <a:rPr lang="en-US" altLang="zh-CN" sz="2400" kern="0" baseline="-25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, booster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=(5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%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×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bunch,collider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)/0.9=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×10</a:t>
            </a:r>
            <a:r>
              <a:rPr lang="en-US" altLang="zh-CN" sz="2400" kern="0" baseline="30000" dirty="0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endParaRPr lang="en-US" altLang="zh-CN" sz="2400" baseline="300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Bunch structure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:  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rep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 50-100Hz,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i="1" kern="0" baseline="-25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=0.7 ns, 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 smtClean="0">
                <a:solidFill>
                  <a:prstClr val="black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Emittance: </a:t>
            </a:r>
            <a:endParaRPr lang="en-US" altLang="zh-CN" sz="2400" kern="0" dirty="0">
              <a:solidFill>
                <a:prstClr val="black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Depending on aperture selection of the booster.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400" kern="0" baseline="3000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max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=16mm,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kern="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0" baseline="-25000" dirty="0" err="1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max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=130m,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mm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mrad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0.05</a:t>
            </a:r>
            <a:r>
              <a:rPr lang="en-US" altLang="zh-CN" sz="2400" i="1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0" dirty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0.1 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mm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zh-CN" sz="2400" kern="0" dirty="0" err="1" smtClean="0">
                <a:solidFill>
                  <a:srgbClr val="0000FF"/>
                </a:solidFill>
                <a:latin typeface="+mn-lt"/>
                <a:ea typeface="宋体" pitchFamily="2" charset="-122"/>
                <a:cs typeface="Times New Roman" panose="02020603050405020304" pitchFamily="18" charset="0"/>
              </a:rPr>
              <a:t>mrad</a:t>
            </a: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90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endParaRPr lang="en-US" altLang="zh-CN" sz="2400" dirty="0">
              <a:solidFill>
                <a:srgbClr val="0000FF"/>
              </a:solidFill>
              <a:latin typeface="+mn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8436" y="299298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92805254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C00000"/>
                </a:solidFill>
              </a:rPr>
              <a:t>Electron Source</a:t>
            </a:r>
            <a:endParaRPr lang="zh-CN" alt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63491" name="内容占位符 3"/>
          <p:cNvSpPr>
            <a:spLocks noGrp="1"/>
          </p:cNvSpPr>
          <p:nvPr>
            <p:ph idx="1"/>
          </p:nvPr>
        </p:nvSpPr>
        <p:spPr>
          <a:xfrm>
            <a:off x="457200" y="1023938"/>
            <a:ext cx="8507413" cy="6762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smtClean="0">
                <a:latin typeface="Times New Roman" pitchFamily="18" charset="0"/>
                <a:cs typeface="Times New Roman" pitchFamily="18" charset="0"/>
              </a:rPr>
              <a:t>Unpolarized Conventional Electron Source</a:t>
            </a:r>
          </a:p>
        </p:txBody>
      </p:sp>
      <p:pic>
        <p:nvPicPr>
          <p:cNvPr id="63492" name="Picture 4" descr="e5g01-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571750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7" descr="e5k-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36713"/>
            <a:ext cx="32400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684213" y="4437063"/>
            <a:ext cx="43195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rgbClr val="00B0F0"/>
              </a:buClr>
              <a:buSzPct val="90000"/>
              <a:buFont typeface="Wingdings" pitchFamily="2" charset="2"/>
              <a:buChar char="l"/>
            </a:pPr>
            <a:r>
              <a:rPr lang="en-US" altLang="zh-CN" sz="2400" dirty="0">
                <a:solidFill>
                  <a:srgbClr val="C00000"/>
                </a:solidFill>
                <a:latin typeface="+mn-lt"/>
                <a:ea typeface="微软雅黑" pitchFamily="34" charset="-122"/>
                <a:cs typeface="Times New Roman" pitchFamily="18" charset="0"/>
              </a:rPr>
              <a:t>High Voltage = 150 kV</a:t>
            </a:r>
          </a:p>
          <a:p>
            <a:pPr marL="342900" indent="-342900">
              <a:buClr>
                <a:srgbClr val="00B0F0"/>
              </a:buClr>
              <a:buSzPct val="90000"/>
              <a:buFont typeface="Wingdings" pitchFamily="2" charset="2"/>
              <a:buChar char="l"/>
            </a:pPr>
            <a:r>
              <a:rPr lang="en-US" altLang="zh-CN" sz="2400" dirty="0">
                <a:solidFill>
                  <a:srgbClr val="C00000"/>
                </a:solidFill>
                <a:latin typeface="+mn-lt"/>
                <a:ea typeface="微软雅黑" pitchFamily="34" charset="-122"/>
                <a:cs typeface="Times New Roman" pitchFamily="18" charset="0"/>
              </a:rPr>
              <a:t>Beam Radius ~ 3.0mm (at gun anode, beam current is 6.0A)</a:t>
            </a:r>
          </a:p>
        </p:txBody>
      </p:sp>
      <p:pic>
        <p:nvPicPr>
          <p:cNvPr id="63495" name="Picture 4" descr="gun-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157663"/>
            <a:ext cx="26162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6" name="矩形 2"/>
          <p:cNvSpPr>
            <a:spLocks noChangeArrowheads="1"/>
          </p:cNvSpPr>
          <p:nvPr/>
        </p:nvSpPr>
        <p:spPr bwMode="auto">
          <a:xfrm>
            <a:off x="5181600" y="6038850"/>
            <a:ext cx="2667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dirty="0" smtClean="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BEPCII </a:t>
            </a:r>
            <a:r>
              <a:rPr lang="en-US" altLang="zh-CN" sz="2400" dirty="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Electron Gun</a:t>
            </a:r>
            <a:endParaRPr lang="zh-CN" altLang="en-US" sz="2400" dirty="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8574" y="615726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9462748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08088"/>
            <a:ext cx="54371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标题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6480175" cy="1143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C00000"/>
                </a:solidFill>
              </a:rPr>
              <a:t>Positron Source</a:t>
            </a:r>
            <a:endParaRPr lang="zh-CN" alt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64516" name="内容占位符 3"/>
          <p:cNvSpPr>
            <a:spLocks noGrp="1"/>
          </p:cNvSpPr>
          <p:nvPr>
            <p:ph idx="1"/>
          </p:nvPr>
        </p:nvSpPr>
        <p:spPr>
          <a:xfrm>
            <a:off x="457200" y="879475"/>
            <a:ext cx="8507413" cy="8207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smtClean="0">
                <a:latin typeface="Times New Roman" pitchFamily="18" charset="0"/>
                <a:cs typeface="Times New Roman" pitchFamily="18" charset="0"/>
              </a:rPr>
              <a:t>Unpolarized Positron Source </a:t>
            </a:r>
          </a:p>
        </p:txBody>
      </p:sp>
      <p:sp>
        <p:nvSpPr>
          <p:cNvPr id="64517" name="矩形 4"/>
          <p:cNvSpPr>
            <a:spLocks noChangeArrowheads="1"/>
          </p:cNvSpPr>
          <p:nvPr/>
        </p:nvSpPr>
        <p:spPr bwMode="auto">
          <a:xfrm>
            <a:off x="2124075" y="3111500"/>
            <a:ext cx="4754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Conventional Positron Source </a:t>
            </a:r>
            <a:endParaRPr lang="zh-CN" altLang="en-US" sz="240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4518" name="图片 16" descr="说明: Dsc_007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29241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矩形 9"/>
          <p:cNvSpPr>
            <a:spLocks noChangeArrowheads="1"/>
          </p:cNvSpPr>
          <p:nvPr/>
        </p:nvSpPr>
        <p:spPr bwMode="auto">
          <a:xfrm>
            <a:off x="395288" y="6256338"/>
            <a:ext cx="3022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dirty="0" smtClean="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BEPCII </a:t>
            </a:r>
            <a:r>
              <a:rPr lang="en-US" altLang="zh-CN" sz="2400" dirty="0">
                <a:solidFill>
                  <a:srgbClr val="003399"/>
                </a:solidFill>
                <a:ea typeface="微软雅黑" pitchFamily="34" charset="-122"/>
                <a:cs typeface="Times New Roman" pitchFamily="18" charset="0"/>
              </a:rPr>
              <a:t>Positron Source</a:t>
            </a:r>
            <a:endParaRPr lang="zh-CN" altLang="en-US" sz="2400" dirty="0">
              <a:solidFill>
                <a:srgbClr val="003399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0" name="矩形 10"/>
          <p:cNvSpPr>
            <a:spLocks noChangeArrowheads="1"/>
          </p:cNvSpPr>
          <p:nvPr/>
        </p:nvSpPr>
        <p:spPr bwMode="auto">
          <a:xfrm>
            <a:off x="3689350" y="5618163"/>
            <a:ext cx="5289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 dirty="0">
                <a:ea typeface="微软雅黑" pitchFamily="34" charset="-122"/>
                <a:cs typeface="Times New Roman" pitchFamily="18" charset="0"/>
              </a:rPr>
              <a:t>Electron energy at Target </a:t>
            </a:r>
            <a:r>
              <a:rPr lang="en-US" altLang="zh-CN" sz="2400" dirty="0" smtClean="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600MeV</a:t>
            </a:r>
            <a:endParaRPr lang="en-US" altLang="zh-CN" sz="2400" dirty="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l"/>
            </a:pPr>
            <a:r>
              <a:rPr lang="en-US" altLang="zh-CN" sz="2400" dirty="0">
                <a:ea typeface="微软雅黑" pitchFamily="34" charset="-122"/>
                <a:cs typeface="Times New Roman" pitchFamily="18" charset="0"/>
              </a:rPr>
              <a:t>Positron </a:t>
            </a:r>
            <a:r>
              <a:rPr lang="en-US" altLang="zh-CN" sz="2400" dirty="0" smtClean="0">
                <a:ea typeface="微软雅黑" pitchFamily="34" charset="-122"/>
                <a:cs typeface="Times New Roman" pitchFamily="18" charset="0"/>
              </a:rPr>
              <a:t>beam</a:t>
            </a:r>
            <a:endParaRPr lang="zh-CN" altLang="en-US" sz="2400" dirty="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1" name="矩形 11"/>
          <p:cNvSpPr>
            <a:spLocks noChangeArrowheads="1"/>
          </p:cNvSpPr>
          <p:nvPr/>
        </p:nvSpPr>
        <p:spPr bwMode="auto">
          <a:xfrm>
            <a:off x="3690938" y="4221163"/>
            <a:ext cx="52895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>
                <a:ea typeface="微软雅黑" pitchFamily="34" charset="-122"/>
                <a:cs typeface="Times New Roman" pitchFamily="18" charset="0"/>
              </a:rPr>
              <a:t>Electron beam at Target </a:t>
            </a:r>
            <a:r>
              <a:rPr lang="en-US" altLang="zh-CN" sz="240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240MeV, 8A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zh-CN" sz="2400">
                <a:ea typeface="微软雅黑" pitchFamily="34" charset="-122"/>
                <a:cs typeface="Times New Roman" pitchFamily="18" charset="0"/>
              </a:rPr>
              <a:t>Positron beam </a:t>
            </a:r>
            <a:r>
              <a:rPr lang="en-US" altLang="zh-CN" sz="2400">
                <a:solidFill>
                  <a:srgbClr val="C00000"/>
                </a:solidFill>
                <a:ea typeface="微软雅黑" pitchFamily="34" charset="-122"/>
                <a:cs typeface="Times New Roman" pitchFamily="18" charset="0"/>
              </a:rPr>
              <a:t>80mA</a:t>
            </a:r>
            <a:endParaRPr lang="zh-CN" altLang="en-US" sz="2400">
              <a:solidFill>
                <a:srgbClr val="C0000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2" name="矩形 12"/>
          <p:cNvSpPr>
            <a:spLocks noChangeArrowheads="1"/>
          </p:cNvSpPr>
          <p:nvPr/>
        </p:nvSpPr>
        <p:spPr bwMode="auto">
          <a:xfrm>
            <a:off x="3654425" y="3789363"/>
            <a:ext cx="1453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dirty="0">
                <a:solidFill>
                  <a:srgbClr val="00B050"/>
                </a:solidFill>
                <a:ea typeface="微软雅黑" pitchFamily="34" charset="-122"/>
                <a:cs typeface="Times New Roman" pitchFamily="18" charset="0"/>
              </a:rPr>
              <a:t>For </a:t>
            </a:r>
            <a:r>
              <a:rPr lang="en-US" altLang="zh-CN" sz="2400" dirty="0" smtClean="0">
                <a:solidFill>
                  <a:srgbClr val="00B050"/>
                </a:solidFill>
                <a:ea typeface="微软雅黑" pitchFamily="34" charset="-122"/>
                <a:cs typeface="Times New Roman" pitchFamily="18" charset="0"/>
              </a:rPr>
              <a:t>BEPCII</a:t>
            </a:r>
            <a:endParaRPr lang="zh-CN" altLang="en-US" sz="2400" dirty="0">
              <a:solidFill>
                <a:srgbClr val="00B05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4523" name="矩形 13"/>
          <p:cNvSpPr>
            <a:spLocks noChangeArrowheads="1"/>
          </p:cNvSpPr>
          <p:nvPr/>
        </p:nvSpPr>
        <p:spPr bwMode="auto">
          <a:xfrm>
            <a:off x="3635375" y="5127625"/>
            <a:ext cx="157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  <a:cs typeface="Times New Roman" pitchFamily="18" charset="0"/>
              </a:rPr>
              <a:t>For CEPC</a:t>
            </a:r>
            <a:endParaRPr lang="zh-CN" altLang="en-US" sz="2400">
              <a:solidFill>
                <a:srgbClr val="00B050"/>
              </a:solidFill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074" y="30998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X. 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96336583"/>
      </p:ext>
    </p:extLst>
  </p:cSld>
  <p:clrMapOvr>
    <a:masterClrMapping/>
  </p:clrMapOvr>
  <p:transition spd="slow" advTm="2997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dirty="0" smtClean="0"/>
              <a:t>Other technical systems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2302106" cy="1409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9" descr="FL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8308" y="1268760"/>
            <a:ext cx="2707828" cy="1440160"/>
          </a:xfrm>
          <a:prstGeom prst="rect">
            <a:avLst/>
          </a:prstGeom>
          <a:noFill/>
        </p:spPr>
      </p:pic>
      <p:pic>
        <p:nvPicPr>
          <p:cNvPr id="7" name="图片 1"/>
          <p:cNvPicPr/>
          <p:nvPr/>
        </p:nvPicPr>
        <p:blipFill rotWithShape="1">
          <a:blip r:embed="rId4"/>
          <a:srcRect l="26330" t="25456" r="22138" b="14206"/>
          <a:stretch/>
        </p:blipFill>
        <p:spPr bwMode="auto">
          <a:xfrm>
            <a:off x="6156176" y="116632"/>
            <a:ext cx="2664296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t="27627" r="13346" b="18867"/>
          <a:stretch>
            <a:fillRect/>
          </a:stretch>
        </p:blipFill>
        <p:spPr bwMode="auto">
          <a:xfrm>
            <a:off x="358965" y="4869160"/>
            <a:ext cx="237210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5" descr="图片2.png"/>
          <p:cNvPicPr>
            <a:picLocks noChangeAspect="1"/>
          </p:cNvPicPr>
          <p:nvPr/>
        </p:nvPicPr>
        <p:blipFill>
          <a:blip r:embed="rId6" cstate="print"/>
          <a:srcRect r="33333"/>
          <a:stretch>
            <a:fillRect/>
          </a:stretch>
        </p:blipFill>
        <p:spPr>
          <a:xfrm>
            <a:off x="323528" y="2924944"/>
            <a:ext cx="2376264" cy="1798612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525" y="4813026"/>
            <a:ext cx="2631611" cy="1784326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2780928"/>
            <a:ext cx="2664296" cy="18002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376264" cy="223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 descr="Control_System_Architecture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12160" y="4626571"/>
            <a:ext cx="2987824" cy="22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112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4. From CEPC to </a:t>
            </a:r>
            <a:r>
              <a:rPr lang="en-US" altLang="zh-CN" dirty="0" err="1"/>
              <a:t>SppC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8507288" cy="4525962"/>
          </a:xfrm>
        </p:spPr>
        <p:txBody>
          <a:bodyPr/>
          <a:lstStyle/>
          <a:p>
            <a:r>
              <a:rPr lang="en-US" altLang="zh-CN" dirty="0">
                <a:solidFill>
                  <a:srgbClr val="2E1FF3"/>
                </a:solidFill>
              </a:rPr>
              <a:t>Use the same CEPC tunnel to build SPPC, exploring new physics beyond SM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Maximize the beam energy to 70-100 </a:t>
            </a:r>
            <a:r>
              <a:rPr lang="en-US" altLang="zh-CN" dirty="0" err="1">
                <a:solidFill>
                  <a:srgbClr val="2E1FF3"/>
                </a:solidFill>
              </a:rPr>
              <a:t>TeV</a:t>
            </a:r>
            <a:r>
              <a:rPr lang="en-US" altLang="zh-CN" dirty="0">
                <a:solidFill>
                  <a:srgbClr val="2E1FF3"/>
                </a:solidFill>
              </a:rPr>
              <a:t> range by using 20 T SC magnets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Keep the e-/e+ rings when adding the SPPC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Possible collision:  </a:t>
            </a:r>
            <a:r>
              <a:rPr lang="en-US" altLang="zh-CN" dirty="0" err="1">
                <a:solidFill>
                  <a:srgbClr val="2E1FF3"/>
                </a:solidFill>
              </a:rPr>
              <a:t>pp</a:t>
            </a:r>
            <a:r>
              <a:rPr lang="en-US" altLang="zh-CN" dirty="0">
                <a:solidFill>
                  <a:srgbClr val="2E1FF3"/>
                </a:solidFill>
              </a:rPr>
              <a:t>, e-/e+, </a:t>
            </a:r>
            <a:r>
              <a:rPr lang="en-US" altLang="zh-CN" dirty="0" err="1">
                <a:solidFill>
                  <a:srgbClr val="2E1FF3"/>
                </a:solidFill>
              </a:rPr>
              <a:t>ep</a:t>
            </a:r>
            <a:r>
              <a:rPr lang="en-US" altLang="zh-CN" dirty="0">
                <a:solidFill>
                  <a:srgbClr val="2E1FF3"/>
                </a:solidFill>
              </a:rPr>
              <a:t>, </a:t>
            </a:r>
            <a:r>
              <a:rPr lang="en-US" altLang="zh-CN" dirty="0" err="1">
                <a:solidFill>
                  <a:srgbClr val="2E1FF3"/>
                </a:solidFill>
              </a:rPr>
              <a:t>pA</a:t>
            </a:r>
            <a:r>
              <a:rPr lang="en-US" altLang="zh-CN" dirty="0">
                <a:solidFill>
                  <a:srgbClr val="2E1FF3"/>
                </a:solidFill>
              </a:rPr>
              <a:t>, </a:t>
            </a:r>
            <a:r>
              <a:rPr lang="en-US" altLang="zh-CN" dirty="0" err="1">
                <a:solidFill>
                  <a:srgbClr val="2E1FF3"/>
                </a:solidFill>
              </a:rPr>
              <a:t>eA</a:t>
            </a:r>
            <a:r>
              <a:rPr lang="en-US" altLang="zh-CN" dirty="0">
                <a:solidFill>
                  <a:srgbClr val="2E1FF3"/>
                </a:solidFill>
              </a:rPr>
              <a:t>, AA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Build a new injector chain for </a:t>
            </a:r>
            <a:r>
              <a:rPr lang="en-US" altLang="zh-CN" dirty="0" err="1">
                <a:solidFill>
                  <a:srgbClr val="2E1FF3"/>
                </a:solidFill>
              </a:rPr>
              <a:t>SppC</a:t>
            </a:r>
            <a:r>
              <a:rPr lang="en-US" altLang="zh-CN" dirty="0">
                <a:solidFill>
                  <a:srgbClr val="2E1FF3"/>
                </a:solidFill>
              </a:rPr>
              <a:t> (proton and ions)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Independent physics programs for the accelerators of the injector chain</a:t>
            </a:r>
            <a:endParaRPr lang="zh-CN" altLang="en-US" dirty="0">
              <a:solidFill>
                <a:srgbClr val="2E1FF3"/>
              </a:solidFill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51916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495325"/>
            <a:ext cx="5322841" cy="452596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General layout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700808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SPPC rings: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8 arcs (</a:t>
            </a:r>
            <a:r>
              <a:rPr lang="en-US" altLang="zh-CN" sz="2400" dirty="0"/>
              <a:t>5.9 km)</a:t>
            </a:r>
            <a:r>
              <a:rPr lang="en-US" altLang="zh-CN" sz="2400" dirty="0" smtClean="0"/>
              <a:t> and long </a:t>
            </a:r>
            <a:r>
              <a:rPr lang="en-US" altLang="zh-CN" sz="2400" dirty="0"/>
              <a:t>straight sections (</a:t>
            </a:r>
            <a:r>
              <a:rPr lang="en-US" altLang="zh-CN" sz="2400" dirty="0" smtClean="0"/>
              <a:t>850m*4+1038.4m*4)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 IPs for pp (perhaps one at IR6 for e-p in the future)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 IRs for </a:t>
            </a:r>
            <a:r>
              <a:rPr lang="en-US" altLang="zh-CN" sz="2400" dirty="0" err="1" smtClean="0"/>
              <a:t>e+e</a:t>
            </a:r>
            <a:r>
              <a:rPr lang="en-US" altLang="zh-CN" sz="2400" dirty="0" smtClean="0"/>
              <a:t>- detectors (pp: injection, RF)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 IRs for collimation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 IRs for RF and beam abortion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5724128" y="64533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of J.Y. Tang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08341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4650664"/>
              </p:ext>
            </p:extLst>
          </p:nvPr>
        </p:nvGraphicFramePr>
        <p:xfrm>
          <a:off x="457200" y="1114054"/>
          <a:ext cx="8229600" cy="5230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904"/>
                <a:gridCol w="1512168"/>
                <a:gridCol w="1666528"/>
              </a:tblGrid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Parameter</a:t>
                      </a:r>
                      <a:endParaRPr lang="zh-CN" sz="2400" kern="100" dirty="0">
                        <a:solidFill>
                          <a:srgbClr val="FFFF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Value</a:t>
                      </a:r>
                      <a:endParaRPr lang="zh-CN" sz="2400" kern="100" dirty="0">
                        <a:solidFill>
                          <a:srgbClr val="FFFF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Unit</a:t>
                      </a:r>
                      <a:endParaRPr lang="zh-CN" sz="2400" kern="100" dirty="0">
                        <a:solidFill>
                          <a:srgbClr val="FFFF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Circumference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54.36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km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energy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35.3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TeV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Dipole field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Injection energy 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2.1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TeV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Number of IPs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 (4)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Peak luminosity per IP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1.2E+35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r>
                        <a:rPr lang="en-US" sz="2400" kern="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-2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US" sz="2400" kern="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-1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Beta function at collision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0.75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Circulating beam current 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1.0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Max beam-beam tune shift </a:t>
                      </a: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per IP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0.006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separation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ns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24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Proton population/bunch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2.0E+11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36960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SR 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heat </a:t>
                      </a: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load @a</a:t>
                      </a:r>
                      <a:r>
                        <a:rPr lang="en-US" altLang="zh-CN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dipole</a:t>
                      </a: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(per aperture)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56.9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W/m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9552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/>
              <a:t>SppC</a:t>
            </a:r>
            <a:r>
              <a:rPr lang="en-US" altLang="zh-CN" sz="3600" dirty="0" smtClean="0"/>
              <a:t> main parameters (very preliminary)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5821013" y="6453336"/>
            <a:ext cx="19795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</a:rPr>
              <a:t>Courtesy J.Y. Tang</a:t>
            </a:r>
            <a:endParaRPr kumimoji="1" lang="zh-CN" alt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1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Livingston Chart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on Luminosity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grpSp>
        <p:nvGrpSpPr>
          <p:cNvPr id="4" name="组 3"/>
          <p:cNvGrpSpPr/>
          <p:nvPr/>
        </p:nvGrpSpPr>
        <p:grpSpPr>
          <a:xfrm>
            <a:off x="976064" y="1123008"/>
            <a:ext cx="7772400" cy="5546352"/>
            <a:chOff x="685800" y="854448"/>
            <a:chExt cx="7772400" cy="5546352"/>
          </a:xfrm>
        </p:grpSpPr>
        <p:grpSp>
          <p:nvGrpSpPr>
            <p:cNvPr id="5" name="组 4"/>
            <p:cNvGrpSpPr/>
            <p:nvPr/>
          </p:nvGrpSpPr>
          <p:grpSpPr>
            <a:xfrm>
              <a:off x="685800" y="854448"/>
              <a:ext cx="7772400" cy="5546352"/>
              <a:chOff x="685800" y="854448"/>
              <a:chExt cx="7772400" cy="554635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854448"/>
                <a:ext cx="7772400" cy="5546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6300192" y="2204864"/>
                <a:ext cx="7873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CEPC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6948264" y="980728"/>
                <a:ext cx="12647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 smtClean="0"/>
                  <a:t>        </a:t>
                </a:r>
                <a:endParaRPr kumimoji="1" lang="zh-CN" altLang="en-US" dirty="0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6979622" y="1187460"/>
              <a:ext cx="1264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/>
                <a:t>        </a:t>
              </a:r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298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Technical challenges and R&amp;D plan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5595"/>
          </a:xfrm>
        </p:spPr>
        <p:txBody>
          <a:bodyPr>
            <a:normAutofit/>
          </a:bodyPr>
          <a:lstStyle/>
          <a:p>
            <a:r>
              <a:rPr lang="en-US" altLang="zh-CN" sz="2600" dirty="0" smtClean="0">
                <a:solidFill>
                  <a:srgbClr val="0070C0"/>
                </a:solidFill>
              </a:rPr>
              <a:t>High field magnets</a:t>
            </a:r>
            <a:r>
              <a:rPr lang="en-US" altLang="zh-CN" sz="2600" dirty="0" smtClean="0"/>
              <a:t>: SC dipoles of 20 T are the key issue both in technical challenges and machine cost</a:t>
            </a:r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060" y="3209885"/>
            <a:ext cx="2781300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12976"/>
            <a:ext cx="733425" cy="292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07504" y="2687763"/>
            <a:ext cx="5112568" cy="3477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200" dirty="0" smtClean="0"/>
              <a:t>Both technical challenges and cost: 2/3 ring circumference</a:t>
            </a:r>
          </a:p>
          <a:p>
            <a:pPr lvl="1"/>
            <a:r>
              <a:rPr lang="en-US" altLang="zh-CN" sz="2200" dirty="0" smtClean="0"/>
              <a:t>Nb</a:t>
            </a:r>
            <a:r>
              <a:rPr lang="en-US" altLang="zh-CN" sz="2200" baseline="-25000" dirty="0" smtClean="0"/>
              <a:t>3</a:t>
            </a:r>
            <a:r>
              <a:rPr lang="en-US" altLang="zh-CN" sz="2200" dirty="0" smtClean="0"/>
              <a:t>Sn (15T) +HTS (5T) or pure HTS</a:t>
            </a:r>
          </a:p>
          <a:p>
            <a:pPr lvl="1"/>
            <a:r>
              <a:rPr lang="en-US" altLang="zh-CN" sz="2200" dirty="0" smtClean="0"/>
              <a:t>Twin-aperture: save space and cost</a:t>
            </a:r>
          </a:p>
          <a:p>
            <a:pPr lvl="1"/>
            <a:r>
              <a:rPr lang="en-US" altLang="zh-CN" sz="2200" dirty="0" smtClean="0"/>
              <a:t>Common coils or Cosine-theta type</a:t>
            </a:r>
          </a:p>
          <a:p>
            <a:pPr lvl="1"/>
            <a:r>
              <a:rPr lang="en-US" altLang="zh-CN" sz="2200" dirty="0" smtClean="0"/>
              <a:t>Open mid-plane structure to solve SR problem?</a:t>
            </a:r>
          </a:p>
          <a:p>
            <a:pPr lvl="1"/>
            <a:r>
              <a:rPr lang="en-US" altLang="zh-CN" sz="2200" dirty="0" smtClean="0"/>
              <a:t>SC quads: less number but also difficult</a:t>
            </a:r>
          </a:p>
        </p:txBody>
      </p:sp>
    </p:spTree>
    <p:extLst>
      <p:ext uri="{BB962C8B-B14F-4D97-AF65-F5344CB8AC3E}">
        <p14:creationId xmlns:p14="http://schemas.microsoft.com/office/powerpoint/2010/main" xmlns="" val="4221220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998984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High field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for </a:t>
            </a:r>
            <a:r>
              <a:rPr lang="en-US" altLang="zh-CN" sz="3600" b="1" dirty="0" err="1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SppC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04056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CN" dirty="0" err="1" smtClean="0"/>
              <a:t>SppC</a:t>
            </a:r>
            <a:r>
              <a:rPr lang="en-US" altLang="zh-CN" dirty="0" smtClean="0"/>
              <a:t> </a:t>
            </a:r>
            <a:r>
              <a:rPr lang="en-US" altLang="zh-CN" dirty="0"/>
              <a:t>needs thousands </a:t>
            </a:r>
            <a:r>
              <a:rPr lang="en-US" altLang="zh-CN" dirty="0" smtClean="0"/>
              <a:t>of high field dipoles </a:t>
            </a:r>
            <a:r>
              <a:rPr lang="en-US" altLang="zh-CN" dirty="0"/>
              <a:t>and </a:t>
            </a:r>
            <a:r>
              <a:rPr lang="en-US" altLang="zh-CN" dirty="0" smtClean="0"/>
              <a:t>quadrupoles </a:t>
            </a:r>
            <a:r>
              <a:rPr lang="en-US" altLang="zh-CN" dirty="0"/>
              <a:t>installed along a tunnel </a:t>
            </a:r>
            <a:r>
              <a:rPr lang="en-US" altLang="zh-CN" dirty="0" smtClean="0"/>
              <a:t>50 </a:t>
            </a:r>
            <a:r>
              <a:rPr lang="en-US" altLang="zh-CN" dirty="0"/>
              <a:t>km in circumference</a:t>
            </a:r>
            <a:endParaRPr lang="zh-CN" altLang="zh-CN" dirty="0"/>
          </a:p>
          <a:p>
            <a:pPr algn="just"/>
            <a:r>
              <a:rPr lang="en-US" altLang="zh-CN" dirty="0"/>
              <a:t>A</a:t>
            </a:r>
            <a:r>
              <a:rPr lang="en-US" altLang="zh-CN" dirty="0" smtClean="0"/>
              <a:t>perture </a:t>
            </a:r>
            <a:r>
              <a:rPr lang="en-US" altLang="zh-CN" dirty="0"/>
              <a:t>diameter </a:t>
            </a:r>
            <a:r>
              <a:rPr lang="en-US" altLang="zh-CN" dirty="0" smtClean="0"/>
              <a:t>of the main dipole / quadrupole: 40~50 mm </a:t>
            </a:r>
          </a:p>
          <a:p>
            <a:pPr algn="just"/>
            <a:r>
              <a:rPr lang="en-US" altLang="zh-CN" dirty="0"/>
              <a:t>F</a:t>
            </a:r>
            <a:r>
              <a:rPr lang="en-US" altLang="zh-CN" dirty="0" smtClean="0"/>
              <a:t>ield </a:t>
            </a:r>
            <a:r>
              <a:rPr lang="en-US" altLang="zh-CN" dirty="0"/>
              <a:t>strength of the main </a:t>
            </a:r>
            <a:r>
              <a:rPr lang="en-US" altLang="zh-CN" dirty="0" smtClean="0"/>
              <a:t>dipole: </a:t>
            </a:r>
            <a:r>
              <a:rPr lang="en-US" altLang="zh-CN" dirty="0"/>
              <a:t>20 </a:t>
            </a:r>
            <a:r>
              <a:rPr lang="en-US" altLang="zh-CN" dirty="0" smtClean="0"/>
              <a:t>Tesla </a:t>
            </a:r>
          </a:p>
          <a:p>
            <a:pPr algn="just"/>
            <a:r>
              <a:rPr lang="en-US" altLang="zh-CN" dirty="0"/>
              <a:t>F</a:t>
            </a:r>
            <a:r>
              <a:rPr lang="en-US" altLang="zh-CN" dirty="0" smtClean="0"/>
              <a:t>ield quality: </a:t>
            </a:r>
            <a:r>
              <a:rPr lang="en-US" altLang="zh-CN" dirty="0"/>
              <a:t>10</a:t>
            </a:r>
            <a:r>
              <a:rPr lang="en-US" altLang="zh-CN" baseline="30000" dirty="0"/>
              <a:t>-4 </a:t>
            </a:r>
            <a:r>
              <a:rPr lang="en-US" altLang="zh-CN" dirty="0" smtClean="0"/>
              <a:t>at </a:t>
            </a:r>
            <a:r>
              <a:rPr lang="en-US" altLang="zh-CN" dirty="0"/>
              <a:t>the 2/3 aperture </a:t>
            </a:r>
            <a:r>
              <a:rPr lang="en-US" altLang="zh-CN" dirty="0" smtClean="0"/>
              <a:t>radius</a:t>
            </a:r>
            <a:endParaRPr lang="zh-CN" altLang="zh-CN" dirty="0"/>
          </a:p>
          <a:p>
            <a:pPr algn="just"/>
            <a:r>
              <a:rPr lang="en-US" altLang="zh-CN" dirty="0" smtClean="0"/>
              <a:t>Outer diameter of the magnet: 900 mm</a:t>
            </a:r>
          </a:p>
          <a:p>
            <a:pPr algn="just"/>
            <a:r>
              <a:rPr lang="en-US" altLang="zh-CN" dirty="0" smtClean="0"/>
              <a:t>Outer diameter of the cryostat: 1500 mm (in a 6-m diameter tunnel)</a:t>
            </a:r>
          </a:p>
          <a:p>
            <a:pPr algn="just"/>
            <a:r>
              <a:rPr lang="en-US" altLang="zh-CN" dirty="0" smtClean="0"/>
              <a:t>Total </a:t>
            </a:r>
            <a:r>
              <a:rPr lang="en-US" altLang="zh-CN" dirty="0"/>
              <a:t>magnetic length of the </a:t>
            </a:r>
            <a:r>
              <a:rPr lang="en-US" altLang="zh-CN" dirty="0" smtClean="0"/>
              <a:t>20-T </a:t>
            </a:r>
            <a:r>
              <a:rPr lang="en-US" altLang="zh-CN" dirty="0"/>
              <a:t>main </a:t>
            </a:r>
            <a:r>
              <a:rPr lang="en-US" altLang="zh-CN" dirty="0" smtClean="0"/>
              <a:t>dipole: ~ </a:t>
            </a:r>
            <a:r>
              <a:rPr lang="en-US" altLang="zh-CN" dirty="0"/>
              <a:t>33 </a:t>
            </a:r>
            <a:r>
              <a:rPr lang="en-US" altLang="zh-CN" dirty="0" smtClean="0"/>
              <a:t>km </a:t>
            </a:r>
            <a:r>
              <a:rPr lang="en-US" altLang="zh-CN" dirty="0"/>
              <a:t>in a </a:t>
            </a:r>
            <a:r>
              <a:rPr lang="en-US" altLang="zh-CN" dirty="0" smtClean="0"/>
              <a:t>50-km </a:t>
            </a:r>
            <a:r>
              <a:rPr lang="en-US" altLang="zh-CN" dirty="0"/>
              <a:t>circumference</a:t>
            </a:r>
            <a:endParaRPr lang="en-US" altLang="zh-CN" dirty="0" smtClean="0"/>
          </a:p>
        </p:txBody>
      </p:sp>
      <p:cxnSp>
        <p:nvCxnSpPr>
          <p:cNvPr id="8" name="直接连接符 7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21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26" y="1926124"/>
            <a:ext cx="3825740" cy="2366972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0444"/>
            <a:ext cx="3542930" cy="2362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25" y="4580229"/>
            <a:ext cx="38257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caspi\Desktop\Magnets\High-Fields\HighField-2013\CCT1\15milRib\CCT-slanted-cyl-octrta-3-22-13\layers-ribs-mp-vtk\lay12Ri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0" t="4971" r="8382" b="21481"/>
          <a:stretch>
            <a:fillRect/>
          </a:stretch>
        </p:blipFill>
        <p:spPr bwMode="auto">
          <a:xfrm>
            <a:off x="4935835" y="4749506"/>
            <a:ext cx="3654244" cy="19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66459" y="1603129"/>
            <a:ext cx="1657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Cos</a:t>
            </a:r>
            <a:r>
              <a:rPr lang="en-US" altLang="zh-CN" sz="1600" b="1" dirty="0" smtClean="0"/>
              <a:t>-th</a:t>
            </a:r>
            <a:r>
              <a:rPr lang="en-US" altLang="zh-CN" sz="1600" dirty="0" smtClean="0"/>
              <a:t>eta  dipole</a:t>
            </a:r>
            <a:endParaRPr lang="zh-CN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162880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Common coil dipole</a:t>
            </a: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499986" y="4410952"/>
            <a:ext cx="1837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Block type dipole</a:t>
            </a:r>
            <a:endParaRPr lang="zh-CN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646049" y="435202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Canted cos-theta dipole</a:t>
            </a:r>
            <a:endParaRPr lang="zh-CN" altLang="en-US" sz="1600" dirty="0"/>
          </a:p>
        </p:txBody>
      </p:sp>
      <p:sp>
        <p:nvSpPr>
          <p:cNvPr id="16" name="TextBox 44"/>
          <p:cNvSpPr txBox="1"/>
          <p:nvPr/>
        </p:nvSpPr>
        <p:spPr>
          <a:xfrm>
            <a:off x="3563888" y="836712"/>
            <a:ext cx="2082161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(2015-2020)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直接连接符 8"/>
          <p:cNvCxnSpPr/>
          <p:nvPr/>
        </p:nvCxnSpPr>
        <p:spPr>
          <a:xfrm>
            <a:off x="464315" y="83512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/>
          <p:nvPr/>
        </p:nvSpPr>
        <p:spPr>
          <a:xfrm>
            <a:off x="230393" y="1196752"/>
            <a:ext cx="859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High field magnet </a:t>
            </a:r>
            <a:r>
              <a:rPr lang="en-US" altLang="zh-CN" b="1" i="1" dirty="0">
                <a:solidFill>
                  <a:srgbClr val="FF0000"/>
                </a:solidFill>
                <a:latin typeface="+mj-lt"/>
              </a:rPr>
              <a:t>design study: 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coil configuration</a:t>
            </a:r>
            <a:r>
              <a:rPr lang="en-US" altLang="zh-CN" b="1" i="1" dirty="0">
                <a:solidFill>
                  <a:srgbClr val="FF0000"/>
                </a:solidFill>
                <a:latin typeface="+mj-lt"/>
              </a:rPr>
              <a:t>,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 field quality, </a:t>
            </a:r>
            <a:r>
              <a:rPr lang="en-US" altLang="zh-CN" b="1" i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altLang="zh-CN" b="1" i="1" dirty="0" smtClean="0">
                <a:solidFill>
                  <a:srgbClr val="FF0000"/>
                </a:solidFill>
                <a:latin typeface="+mj-lt"/>
              </a:rPr>
              <a:t>tress </a:t>
            </a:r>
            <a:r>
              <a:rPr lang="en-US" altLang="zh-CN" b="1" i="1" dirty="0">
                <a:solidFill>
                  <a:srgbClr val="FF0000"/>
                </a:solidFill>
                <a:latin typeface="+mj-lt"/>
              </a:rPr>
              <a:t>management;…</a:t>
            </a: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plan of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magnet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technology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TextBox 100"/>
          <p:cNvSpPr txBox="1"/>
          <p:nvPr/>
        </p:nvSpPr>
        <p:spPr>
          <a:xfrm>
            <a:off x="2555776" y="63813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Courtesy Q.J. </a:t>
            </a:r>
            <a:r>
              <a:rPr lang="en-US" altLang="zh-CN" dirty="0" err="1" smtClean="0"/>
              <a:t>Xu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706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magnet </a:t>
            </a:r>
            <a:r>
              <a:rPr lang="en-US" altLang="zh-CN" sz="3600" b="1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C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1864" y="803340"/>
            <a:ext cx="8640960" cy="5289956"/>
          </a:xfrm>
        </p:spPr>
        <p:txBody>
          <a:bodyPr>
            <a:noAutofit/>
          </a:bodyPr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NIN </a:t>
            </a:r>
            <a:r>
              <a:rPr lang="en-US" altLang="zh-CN" sz="2000" b="1" dirty="0"/>
              <a:t>(Northwest Institute for Non-ferrous Metal Research) </a:t>
            </a:r>
            <a:r>
              <a:rPr lang="en-US" altLang="zh-CN" sz="2000" b="1" dirty="0" smtClean="0"/>
              <a:t>&amp; WST (Western Superconducting Tech. Co.)</a:t>
            </a:r>
            <a:endParaRPr lang="en-US" altLang="zh-CN" sz="2000" b="1" dirty="0"/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NIN</a:t>
            </a:r>
            <a:r>
              <a:rPr lang="en-US" altLang="zh-CN" sz="2000" i="1" dirty="0" smtClean="0"/>
              <a:t>:</a:t>
            </a:r>
            <a:r>
              <a:rPr lang="en-US" altLang="zh-CN" sz="2000" dirty="0" smtClean="0"/>
              <a:t> Advanced </a:t>
            </a:r>
            <a:r>
              <a:rPr lang="en-US" altLang="zh-CN" sz="2000" dirty="0" smtClean="0">
                <a:solidFill>
                  <a:srgbClr val="FF0000"/>
                </a:solidFill>
              </a:rPr>
              <a:t>Bi-2212</a:t>
            </a:r>
            <a:r>
              <a:rPr lang="en-US" altLang="zh-CN" sz="2000" dirty="0" smtClean="0"/>
              <a:t> R&amp;D. Significant progress in past several years.</a:t>
            </a:r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WST:</a:t>
            </a:r>
            <a:r>
              <a:rPr lang="en-US" altLang="zh-CN" sz="2000" dirty="0" smtClean="0"/>
              <a:t> Qualified </a:t>
            </a:r>
            <a:r>
              <a:rPr lang="en-US" altLang="zh-CN" sz="2000" dirty="0" smtClean="0">
                <a:solidFill>
                  <a:srgbClr val="FF0000"/>
                </a:solidFill>
              </a:rPr>
              <a:t>Nb</a:t>
            </a:r>
            <a:r>
              <a:rPr lang="en-US" altLang="zh-CN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000" dirty="0" smtClean="0">
                <a:solidFill>
                  <a:srgbClr val="FF0000"/>
                </a:solidFill>
              </a:rPr>
              <a:t>Sn</a:t>
            </a:r>
            <a:r>
              <a:rPr lang="en-US" altLang="zh-CN" sz="2000" dirty="0" smtClean="0"/>
              <a:t> supplier for ITER. High </a:t>
            </a:r>
            <a:r>
              <a:rPr lang="en-US" altLang="zh-CN" sz="2000" dirty="0" err="1" smtClean="0"/>
              <a:t>J</a:t>
            </a:r>
            <a:r>
              <a:rPr lang="en-US" altLang="zh-CN" sz="2000" baseline="-25000" dirty="0" err="1" smtClean="0"/>
              <a:t>c</a:t>
            </a:r>
            <a:r>
              <a:rPr lang="en-US" altLang="zh-CN" sz="2000" dirty="0" smtClean="0"/>
              <a:t>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R&amp;D.</a:t>
            </a:r>
            <a:endParaRPr lang="en-US" altLang="zh-CN" sz="2000" b="1" dirty="0" smtClean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Shanghai </a:t>
            </a:r>
            <a:r>
              <a:rPr lang="en-US" altLang="zh-CN" sz="2000" b="1" dirty="0" err="1"/>
              <a:t>JiaoTong</a:t>
            </a:r>
            <a:r>
              <a:rPr lang="en-US" altLang="zh-CN" sz="2000" b="1" dirty="0"/>
              <a:t> U.&amp; SST (Shanghai Superconductor Tech. Co.)</a:t>
            </a:r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YBCO</a:t>
            </a:r>
            <a:r>
              <a:rPr lang="en-US" altLang="zh-CN" sz="2000" dirty="0"/>
              <a:t> R&amp;D and production. Significant progress in past several years.</a:t>
            </a:r>
            <a:endParaRPr lang="en-US" altLang="zh-CN" sz="2000" b="1" dirty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Tsinghua U. &amp; </a:t>
            </a:r>
            <a:r>
              <a:rPr lang="en-US" altLang="zh-CN" sz="2000" b="1" dirty="0" err="1" smtClean="0"/>
              <a:t>Innost</a:t>
            </a:r>
            <a:r>
              <a:rPr lang="en-US" altLang="zh-CN" sz="2000" b="1" dirty="0" smtClean="0"/>
              <a:t> (</a:t>
            </a:r>
            <a:r>
              <a:rPr lang="en-US" altLang="zh-CN" sz="2000" b="1" dirty="0" err="1" smtClean="0"/>
              <a:t>Innova</a:t>
            </a:r>
            <a:r>
              <a:rPr lang="en-US" altLang="zh-CN" sz="2000" b="1" dirty="0" smtClean="0"/>
              <a:t> Superconductor Tech. Co.)</a:t>
            </a:r>
            <a:endParaRPr lang="en-US" altLang="zh-CN" sz="2000" b="1" dirty="0"/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 smtClean="0"/>
              <a:t>10+ years R&amp;D and production of </a:t>
            </a:r>
            <a:r>
              <a:rPr lang="en-US" altLang="zh-CN" sz="2000" dirty="0" smtClean="0">
                <a:solidFill>
                  <a:srgbClr val="FF0000"/>
                </a:solidFill>
              </a:rPr>
              <a:t>Bi-2223</a:t>
            </a:r>
            <a:r>
              <a:rPr lang="en-US" altLang="zh-CN" sz="2000" dirty="0" smtClean="0"/>
              <a:t>. Modification of production lines for Bi-2212 is under discussion. </a:t>
            </a:r>
            <a:endParaRPr lang="en-US" altLang="zh-CN" sz="2000" b="1" dirty="0" smtClean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CHMFL </a:t>
            </a:r>
            <a:r>
              <a:rPr lang="en-US" altLang="zh-CN" sz="2000" b="1" dirty="0"/>
              <a:t>(High Magnetic Field Laboratory of the Chinese Academy of Sciences) </a:t>
            </a:r>
            <a:r>
              <a:rPr lang="en-US" altLang="zh-CN" sz="2000" b="1" dirty="0" smtClean="0"/>
              <a:t> 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 </a:t>
            </a:r>
            <a:r>
              <a:rPr lang="en-US" altLang="zh-CN" sz="2000" b="1" dirty="0" smtClean="0"/>
              <a:t>   </a:t>
            </a:r>
            <a:r>
              <a:rPr lang="en-US" altLang="zh-CN" sz="2000" dirty="0" smtClean="0"/>
              <a:t>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</a:t>
            </a:r>
            <a:r>
              <a:rPr lang="en-US" altLang="zh-CN" sz="2000" dirty="0" smtClean="0">
                <a:solidFill>
                  <a:srgbClr val="FF0000"/>
                </a:solidFill>
              </a:rPr>
              <a:t>CICC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conductor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&amp; high field solenoids</a:t>
            </a:r>
            <a:r>
              <a:rPr lang="en-US" altLang="zh-CN" sz="2000" dirty="0" smtClean="0"/>
              <a:t>; advanced insulation materials;…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IHEP </a:t>
            </a:r>
            <a:r>
              <a:rPr lang="en-US" altLang="zh-CN" sz="2000" b="1" dirty="0"/>
              <a:t>(Institute of High Energy Physics, Chinese Academy of Sciences</a:t>
            </a:r>
            <a:r>
              <a:rPr lang="en-US" altLang="zh-CN" sz="2000" b="1" dirty="0" smtClean="0"/>
              <a:t>)</a:t>
            </a:r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 Center Magnet Group</a:t>
            </a:r>
            <a:r>
              <a:rPr lang="zh-CN" alt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/>
              <a:t>30+ years R&amp;D and production of  </a:t>
            </a:r>
            <a:r>
              <a:rPr lang="en-US" altLang="zh-CN" sz="2000" dirty="0">
                <a:solidFill>
                  <a:srgbClr val="FF0000"/>
                </a:solidFill>
              </a:rPr>
              <a:t>conventional accelerator magnets</a:t>
            </a:r>
            <a:r>
              <a:rPr lang="en-US" altLang="zh-CN" sz="2000" dirty="0"/>
              <a:t>.</a:t>
            </a:r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Superconducting Magnet Engineering Center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/>
              <a:t>10+ years R&amp;D and production of </a:t>
            </a:r>
            <a:r>
              <a:rPr lang="en-US" altLang="zh-CN" sz="2000" dirty="0">
                <a:solidFill>
                  <a:srgbClr val="FF0000"/>
                </a:solidFill>
              </a:rPr>
              <a:t>superconducting solenoids </a:t>
            </a:r>
            <a:r>
              <a:rPr lang="en-US" altLang="zh-CN" sz="2000" dirty="0"/>
              <a:t>for particle detectors and industries.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And……</a:t>
            </a:r>
            <a:endParaRPr lang="en-US" altLang="zh-CN" sz="2000" b="1" dirty="0"/>
          </a:p>
          <a:p>
            <a:pPr marL="0" indent="0" algn="just">
              <a:lnSpc>
                <a:spcPts val="2200"/>
              </a:lnSpc>
              <a:buNone/>
            </a:pPr>
            <a:endParaRPr lang="en-US" altLang="zh-CN" sz="20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79712" y="6207695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</a:rPr>
              <a:t>More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</a:rPr>
              <a:t>collaborations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</a:rPr>
              <a:t>are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</a:rPr>
              <a:t>needed!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5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b="1" dirty="0" smtClean="0">
                <a:solidFill>
                  <a:srgbClr val="FF0000"/>
                </a:solidFill>
                <a:latin typeface="+mn-lt"/>
              </a:rPr>
              <a:t>Conclusion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标题 2"/>
          <p:cNvSpPr txBox="1">
            <a:spLocks/>
          </p:cNvSpPr>
          <p:nvPr/>
        </p:nvSpPr>
        <p:spPr>
          <a:xfrm>
            <a:off x="755576" y="1268760"/>
            <a:ext cx="777240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Font typeface="+mj-lt"/>
              <a:buAutoNum type="arabicPeriod"/>
              <a:defRPr/>
            </a:pPr>
            <a:r>
              <a:rPr lang="en-US" altLang="zh-CN" sz="2900" b="1" dirty="0" smtClean="0">
                <a:latin typeface="+mn-lt"/>
              </a:rPr>
              <a:t>The CEPC accelerator design is now under study at IHEP, China;</a:t>
            </a:r>
            <a:endParaRPr lang="en-US" altLang="zh-CN" sz="2900" b="1" dirty="0">
              <a:latin typeface="+mn-lt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endParaRPr lang="en-US" altLang="zh-CN" sz="2900" b="1" dirty="0" smtClean="0">
              <a:latin typeface="+mn-lt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altLang="zh-CN" sz="2900" b="1" dirty="0" smtClean="0">
                <a:latin typeface="+mn-lt"/>
              </a:rPr>
              <a:t>Many progresses have been made in both accelerator physics and technical systems design;</a:t>
            </a:r>
            <a:endParaRPr lang="en-US" altLang="zh-CN" sz="2900" b="1" dirty="0">
              <a:latin typeface="+mn-lt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endParaRPr lang="en-US" altLang="zh-CN" sz="2900" b="1" dirty="0" smtClean="0">
              <a:latin typeface="+mn-lt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altLang="zh-CN" sz="2900" b="1" dirty="0" smtClean="0">
                <a:latin typeface="+mn-lt"/>
              </a:rPr>
              <a:t>Pre-CDR for CEPC-and SppC is completed, and has been reviewed by the international review committee by the end of lunar year 2014 (February 2015);</a:t>
            </a:r>
          </a:p>
          <a:p>
            <a:pPr algn="l">
              <a:defRPr/>
            </a:pPr>
            <a:endParaRPr lang="en-US" altLang="zh-CN" sz="2900" b="1" dirty="0">
              <a:latin typeface="+mn-lt"/>
            </a:endParaRPr>
          </a:p>
          <a:p>
            <a:pPr marL="514350" indent="-514350" algn="l">
              <a:buFont typeface="+mj-lt"/>
              <a:buAutoNum type="arabicPeriod" startAt="4"/>
              <a:defRPr/>
            </a:pPr>
            <a:r>
              <a:rPr lang="en-US" altLang="zh-CN" sz="2900" b="1" dirty="0" smtClean="0">
                <a:latin typeface="+mn-lt"/>
              </a:rPr>
              <a:t>A lot of </a:t>
            </a:r>
            <a:r>
              <a:rPr lang="en-US" altLang="zh-CN" sz="2900" b="1" dirty="0">
                <a:latin typeface="+mn-lt"/>
              </a:rPr>
              <a:t>work </a:t>
            </a:r>
            <a:r>
              <a:rPr lang="en-US" altLang="zh-CN" sz="2900" b="1" dirty="0" smtClean="0">
                <a:latin typeface="+mn-lt"/>
              </a:rPr>
              <a:t>on AP and technology systems need to </a:t>
            </a:r>
            <a:r>
              <a:rPr lang="en-US" altLang="zh-CN" sz="2900" b="1" dirty="0">
                <a:latin typeface="+mn-lt"/>
              </a:rPr>
              <a:t>be done </a:t>
            </a:r>
            <a:r>
              <a:rPr lang="en-US" altLang="zh-CN" sz="2900" b="1" dirty="0" smtClean="0">
                <a:latin typeface="+mn-lt"/>
              </a:rPr>
              <a:t>to optimize the</a:t>
            </a:r>
            <a:r>
              <a:rPr lang="zh-CN" altLang="en-US" sz="2900" b="1" dirty="0" smtClean="0">
                <a:latin typeface="+mn-lt"/>
              </a:rPr>
              <a:t> </a:t>
            </a:r>
            <a:r>
              <a:rPr lang="en-US" altLang="zh-CN" sz="2900" b="1" dirty="0" smtClean="0">
                <a:latin typeface="+mn-lt"/>
              </a:rPr>
              <a:t>design, towards CDR;</a:t>
            </a:r>
          </a:p>
          <a:p>
            <a:pPr marL="514350" indent="-514350" algn="l">
              <a:buFont typeface="+mj-lt"/>
              <a:buAutoNum type="arabicPeriod" startAt="4"/>
              <a:defRPr/>
            </a:pPr>
            <a:endParaRPr lang="en-US" altLang="zh-CN" sz="2900" b="1" dirty="0">
              <a:latin typeface="+mn-lt"/>
            </a:endParaRPr>
          </a:p>
          <a:p>
            <a:pPr marL="514350" indent="-514350" algn="l">
              <a:buFont typeface="+mj-lt"/>
              <a:buAutoNum type="arabicPeriod" startAt="4"/>
              <a:defRPr/>
            </a:pPr>
            <a:r>
              <a:rPr lang="en-US" altLang="zh-CN" sz="2900" b="1" dirty="0" smtClean="0">
                <a:latin typeface="+mn-lt"/>
              </a:rPr>
              <a:t>A long way to go to </a:t>
            </a:r>
            <a:r>
              <a:rPr lang="en-US" altLang="zh-CN" sz="2900" b="1" dirty="0" err="1" smtClean="0">
                <a:latin typeface="+mn-lt"/>
              </a:rPr>
              <a:t>SppC</a:t>
            </a:r>
            <a:r>
              <a:rPr lang="en-US" altLang="zh-CN" sz="2900" b="1" dirty="0" smtClean="0">
                <a:latin typeface="+mn-lt"/>
              </a:rPr>
              <a:t> </a:t>
            </a:r>
            <a:r>
              <a:rPr lang="en-US" altLang="zh-CN" sz="2900" b="1" dirty="0"/>
              <a:t>f</a:t>
            </a:r>
            <a:r>
              <a:rPr lang="en-US" altLang="zh-CN" sz="2900" b="1" dirty="0" smtClean="0"/>
              <a:t>rom </a:t>
            </a:r>
            <a:r>
              <a:rPr lang="en-US" altLang="zh-CN" sz="2900" b="1" dirty="0"/>
              <a:t>CEPC </a:t>
            </a:r>
            <a:r>
              <a:rPr lang="en-US" altLang="zh-CN" sz="2900" b="1" smtClean="0">
                <a:latin typeface="+mn-lt"/>
              </a:rPr>
              <a:t>, and </a:t>
            </a:r>
            <a:r>
              <a:rPr lang="en-US" altLang="zh-CN" sz="2900" b="1" dirty="0" smtClean="0">
                <a:latin typeface="+mn-lt"/>
              </a:rPr>
              <a:t>the R&amp;D on some key </a:t>
            </a:r>
            <a:r>
              <a:rPr lang="en-US" altLang="zh-CN" sz="2900" b="1" smtClean="0">
                <a:latin typeface="+mn-lt"/>
              </a:rPr>
              <a:t>technologies is </a:t>
            </a:r>
            <a:r>
              <a:rPr lang="en-US" altLang="zh-CN" sz="2900" b="1" dirty="0" smtClean="0">
                <a:latin typeface="+mn-lt"/>
              </a:rPr>
              <a:t>necessary.</a:t>
            </a:r>
            <a:endParaRPr lang="en-US" altLang="zh-CN" sz="29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6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7356" y="2428868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/>
              <a:t>Thank you !</a:t>
            </a:r>
            <a:endParaRPr lang="zh-CN" altLang="en-US" sz="8000" dirty="0"/>
          </a:p>
        </p:txBody>
      </p:sp>
    </p:spTree>
    <p:extLst>
      <p:ext uri="{BB962C8B-B14F-4D97-AF65-F5344CB8AC3E}">
        <p14:creationId xmlns:p14="http://schemas.microsoft.com/office/powerpoint/2010/main" xmlns="" val="27168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Schematic layout</a:t>
            </a:r>
          </a:p>
          <a:p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 + booster</a:t>
            </a:r>
          </a:p>
          <a:p>
            <a:pPr marL="0" indent="0">
              <a:buNone/>
            </a:pPr>
            <a:r>
              <a:rPr kumimoji="1" lang="en-US" altLang="zh-CN" dirty="0"/>
              <a:t> </a:t>
            </a:r>
            <a:r>
              <a:rPr kumimoji="1" lang="en-US" altLang="zh-CN" dirty="0" smtClean="0"/>
              <a:t>   as injectors</a:t>
            </a:r>
          </a:p>
          <a:p>
            <a:pPr marL="0" indent="0">
              <a:buNone/>
            </a:pPr>
            <a:r>
              <a:rPr kumimoji="1" lang="en-US" altLang="zh-CN" dirty="0" smtClean="0">
                <a:solidFill>
                  <a:srgbClr val="FF0000"/>
                </a:solidFill>
                <a:latin typeface="+mj-lt"/>
              </a:rPr>
              <a:t>CEPC:</a:t>
            </a:r>
            <a:endParaRPr kumimoji="1" lang="en-US" altLang="zh-CN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zh-CN" dirty="0" err="1" smtClean="0"/>
              <a:t>E</a:t>
            </a:r>
            <a:r>
              <a:rPr kumimoji="1" lang="en-US" altLang="zh-CN" baseline="-25000" dirty="0" err="1" smtClean="0"/>
              <a:t>b</a:t>
            </a:r>
            <a:r>
              <a:rPr kumimoji="1" lang="en-US" altLang="zh-CN" dirty="0" smtClean="0"/>
              <a:t>=120GeV</a:t>
            </a:r>
          </a:p>
          <a:p>
            <a:pPr lvl="1"/>
            <a:r>
              <a:rPr kumimoji="1" lang="en-US" altLang="zh-CN" dirty="0" smtClean="0"/>
              <a:t>Limited by</a:t>
            </a:r>
          </a:p>
          <a:p>
            <a:pPr marL="457200" lvl="1" indent="0">
              <a:buNone/>
            </a:pPr>
            <a:r>
              <a:rPr kumimoji="1" lang="en-US" altLang="zh-CN" dirty="0"/>
              <a:t> </a:t>
            </a:r>
            <a:r>
              <a:rPr kumimoji="1" lang="en-US" altLang="zh-CN" dirty="0" smtClean="0"/>
              <a:t>   </a:t>
            </a:r>
            <a:r>
              <a:rPr kumimoji="1" lang="en-US" altLang="zh-CN" dirty="0" err="1" smtClean="0"/>
              <a:t>beamstrahlung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SR</a:t>
            </a:r>
          </a:p>
          <a:p>
            <a:pPr marL="457200" lvl="1" indent="0">
              <a:buNone/>
            </a:pPr>
            <a:r>
              <a:rPr kumimoji="1" lang="en-US" altLang="zh-CN" dirty="0"/>
              <a:t> </a:t>
            </a:r>
            <a:r>
              <a:rPr kumimoji="1" lang="en-US" altLang="zh-CN" dirty="0" smtClean="0"/>
              <a:t>   (~125GeV)</a:t>
            </a:r>
          </a:p>
          <a:p>
            <a:pPr marL="514350" indent="-457200"/>
            <a:r>
              <a:rPr kumimoji="1" lang="en-US" altLang="zh-CN" dirty="0" smtClean="0"/>
              <a:t>Cross-section = 200 </a:t>
            </a:r>
            <a:r>
              <a:rPr kumimoji="1" lang="en-US" altLang="zh-CN" dirty="0" err="1" smtClean="0"/>
              <a:t>fb</a:t>
            </a:r>
            <a:endParaRPr kumimoji="1" lang="en-US" altLang="zh-CN" dirty="0" smtClean="0"/>
          </a:p>
        </p:txBody>
      </p:sp>
      <p:grpSp>
        <p:nvGrpSpPr>
          <p:cNvPr id="4" name="组合 10"/>
          <p:cNvGrpSpPr/>
          <p:nvPr/>
        </p:nvGrpSpPr>
        <p:grpSpPr>
          <a:xfrm>
            <a:off x="3148964" y="1392543"/>
            <a:ext cx="5862047" cy="2818407"/>
            <a:chOff x="813488" y="1831569"/>
            <a:chExt cx="7420354" cy="3089047"/>
          </a:xfrm>
        </p:grpSpPr>
        <p:cxnSp>
          <p:nvCxnSpPr>
            <p:cNvPr id="5" name="直接连接符 12"/>
            <p:cNvCxnSpPr/>
            <p:nvPr/>
          </p:nvCxnSpPr>
          <p:spPr>
            <a:xfrm flipV="1">
              <a:off x="6386049" y="2799546"/>
              <a:ext cx="119227" cy="13350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899592" y="1988377"/>
              <a:ext cx="7234214" cy="2757862"/>
            </a:xfrm>
            <a:prstGeom prst="ellipse">
              <a:avLst/>
            </a:prstGeom>
            <a:noFill/>
            <a:ln w="76200">
              <a:solidFill>
                <a:srgbClr val="110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7" name="任意多边形 14"/>
            <p:cNvSpPr/>
            <p:nvPr/>
          </p:nvSpPr>
          <p:spPr>
            <a:xfrm>
              <a:off x="7426506" y="2665580"/>
              <a:ext cx="565784" cy="315699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8" name="任意多边形 15"/>
            <p:cNvSpPr/>
            <p:nvPr/>
          </p:nvSpPr>
          <p:spPr>
            <a:xfrm>
              <a:off x="1085486" y="2612042"/>
              <a:ext cx="636326" cy="371770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9" name="TextBox 76"/>
            <p:cNvSpPr txBox="1">
              <a:spLocks noChangeArrowheads="1"/>
            </p:cNvSpPr>
            <p:nvPr/>
          </p:nvSpPr>
          <p:spPr bwMode="auto">
            <a:xfrm>
              <a:off x="1461749" y="2743037"/>
              <a:ext cx="380538" cy="573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右箭头 9"/>
            <p:cNvSpPr/>
            <p:nvPr/>
          </p:nvSpPr>
          <p:spPr>
            <a:xfrm rot="20678478">
              <a:off x="1317871" y="2688005"/>
              <a:ext cx="79649" cy="57017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4233115" y="2141662"/>
              <a:ext cx="576263" cy="859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464686" y="2113445"/>
              <a:ext cx="576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FF0000"/>
                  </a:solidFill>
                  <a:cs typeface="宋体" charset="0"/>
                </a:rPr>
                <a:t>e+</a:t>
              </a:r>
              <a:endParaRPr lang="zh-CN" altLang="en-US" b="1" dirty="0">
                <a:solidFill>
                  <a:srgbClr val="FF0000"/>
                </a:solidFill>
                <a:cs typeface="宋体" charset="0"/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5298529" y="211344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00B0F0"/>
                  </a:solidFill>
                  <a:cs typeface="宋体" charset="0"/>
                </a:rPr>
                <a:t>e-</a:t>
              </a:r>
              <a:endParaRPr lang="zh-CN" altLang="en-US" b="1" dirty="0">
                <a:solidFill>
                  <a:srgbClr val="00B0F0"/>
                </a:solidFill>
                <a:cs typeface="宋体" charset="0"/>
              </a:endParaRP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6796752" y="2102659"/>
              <a:ext cx="4395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LTB</a:t>
              </a:r>
              <a:endParaRPr lang="zh-CN" altLang="en-US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056974" y="2096368"/>
              <a:ext cx="6919449" cy="2520280"/>
            </a:xfrm>
            <a:prstGeom prst="ellipse">
              <a:avLst/>
            </a:pr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16" name="右箭头 15"/>
            <p:cNvSpPr/>
            <p:nvPr/>
          </p:nvSpPr>
          <p:spPr>
            <a:xfrm rot="21289895">
              <a:off x="3587376" y="2080355"/>
              <a:ext cx="187325" cy="12759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17" name="右箭头 16"/>
            <p:cNvSpPr/>
            <p:nvPr/>
          </p:nvSpPr>
          <p:spPr>
            <a:xfrm rot="14382723">
              <a:off x="6688679" y="2112021"/>
              <a:ext cx="82590" cy="64263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18" name="右箭头 17"/>
            <p:cNvSpPr/>
            <p:nvPr/>
          </p:nvSpPr>
          <p:spPr>
            <a:xfrm rot="12476930">
              <a:off x="7814903" y="2745920"/>
              <a:ext cx="130960" cy="45719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19" name="TextBox 48"/>
            <p:cNvSpPr txBox="1">
              <a:spLocks noChangeArrowheads="1"/>
            </p:cNvSpPr>
            <p:nvPr/>
          </p:nvSpPr>
          <p:spPr bwMode="auto">
            <a:xfrm rot="411638">
              <a:off x="1804184" y="2860162"/>
              <a:ext cx="5595636" cy="30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CEPC (50km-100km)</a:t>
              </a:r>
              <a:endParaRPr lang="zh-CN" altLang="en-US" sz="14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50"/>
            <p:cNvSpPr txBox="1">
              <a:spLocks noChangeArrowheads="1"/>
            </p:cNvSpPr>
            <p:nvPr/>
          </p:nvSpPr>
          <p:spPr bwMode="auto">
            <a:xfrm rot="336818">
              <a:off x="1557070" y="3301609"/>
              <a:ext cx="2539796" cy="33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Boostr</a:t>
              </a:r>
              <a:r>
                <a:rPr lang="en-US" altLang="zh-CN" sz="1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(50Km-100km)</a:t>
              </a:r>
              <a:endParaRPr lang="zh-CN" alt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直接连接符 31"/>
            <p:cNvCxnSpPr/>
            <p:nvPr/>
          </p:nvCxnSpPr>
          <p:spPr>
            <a:xfrm flipV="1">
              <a:off x="6559346" y="2566856"/>
              <a:ext cx="144408" cy="176180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右箭头 21"/>
            <p:cNvSpPr/>
            <p:nvPr/>
          </p:nvSpPr>
          <p:spPr>
            <a:xfrm rot="11153906">
              <a:off x="5346699" y="2079247"/>
              <a:ext cx="187325" cy="12759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5632551" y="2571034"/>
              <a:ext cx="685800" cy="36703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imes" pitchFamily="18" charset="0"/>
                <a:ea typeface="宋体" charset="0"/>
                <a:cs typeface="宋体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6256404" y="2855818"/>
              <a:ext cx="144016" cy="90483"/>
            </a:xfrm>
            <a:prstGeom prst="ellipse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imes" pitchFamily="18" charset="0"/>
                <a:ea typeface="宋体" charset="0"/>
                <a:cs typeface="宋体" charset="0"/>
              </a:endParaRPr>
            </a:p>
          </p:txBody>
        </p:sp>
        <p:cxnSp>
          <p:nvCxnSpPr>
            <p:cNvPr id="25" name="直接连接符 35"/>
            <p:cNvCxnSpPr/>
            <p:nvPr/>
          </p:nvCxnSpPr>
          <p:spPr>
            <a:xfrm flipV="1">
              <a:off x="6473796" y="2761923"/>
              <a:ext cx="62877" cy="7200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40"/>
            <p:cNvSpPr txBox="1"/>
            <p:nvPr/>
          </p:nvSpPr>
          <p:spPr>
            <a:xfrm rot="432443">
              <a:off x="980181" y="4586065"/>
              <a:ext cx="2064566" cy="334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err="1" smtClean="0">
                  <a:solidFill>
                    <a:srgbClr val="1108C8"/>
                  </a:solidFill>
                  <a:latin typeface="Times New Roman" pitchFamily="18" charset="0"/>
                  <a:ea typeface="宋体" charset="0"/>
                  <a:cs typeface="Times New Roman" pitchFamily="18" charset="0"/>
                </a:rPr>
                <a:t>SppC</a:t>
              </a:r>
              <a:r>
                <a:rPr lang="en-US" altLang="zh-CN" sz="1600" b="1" dirty="0" smtClean="0">
                  <a:solidFill>
                    <a:srgbClr val="1108C8"/>
                  </a:solidFill>
                  <a:latin typeface="Times New Roman" pitchFamily="18" charset="0"/>
                  <a:ea typeface="宋体" charset="0"/>
                  <a:cs typeface="Times New Roman" pitchFamily="18" charset="0"/>
                </a:rPr>
                <a:t> 50-100Km)</a:t>
              </a:r>
              <a:endParaRPr lang="zh-CN" altLang="en-US" sz="1600" b="1" dirty="0">
                <a:solidFill>
                  <a:srgbClr val="1108C8"/>
                </a:solidFill>
                <a:latin typeface="Times New Roman" pitchFamily="18" charset="0"/>
                <a:ea typeface="宋体" charset="0"/>
                <a:cs typeface="Times New Roman" pitchFamily="18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813488" y="3271393"/>
              <a:ext cx="172207" cy="170230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494335" y="2033485"/>
              <a:ext cx="140180" cy="140935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29" name="Oval 4"/>
            <p:cNvSpPr>
              <a:spLocks noChangeArrowheads="1"/>
            </p:cNvSpPr>
            <p:nvPr/>
          </p:nvSpPr>
          <p:spPr bwMode="auto">
            <a:xfrm>
              <a:off x="4650357" y="2055538"/>
              <a:ext cx="1325094" cy="625366"/>
            </a:xfrm>
            <a:prstGeom prst="ellips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imes" pitchFamily="18" charset="0"/>
                <a:ea typeface="宋体" charset="0"/>
                <a:cs typeface="宋体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503182" y="4522159"/>
              <a:ext cx="140180" cy="140935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061635" y="3233414"/>
              <a:ext cx="172207" cy="170230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32" name="任意多边形 47"/>
            <p:cNvSpPr/>
            <p:nvPr/>
          </p:nvSpPr>
          <p:spPr>
            <a:xfrm>
              <a:off x="6703219" y="2299221"/>
              <a:ext cx="802481" cy="263004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33" name="任意多边形 48"/>
            <p:cNvSpPr/>
            <p:nvPr/>
          </p:nvSpPr>
          <p:spPr>
            <a:xfrm>
              <a:off x="6469856" y="1959769"/>
              <a:ext cx="312916" cy="607219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34" name="右箭头 33"/>
            <p:cNvSpPr/>
            <p:nvPr/>
          </p:nvSpPr>
          <p:spPr>
            <a:xfrm rot="21079377">
              <a:off x="7108834" y="2280788"/>
              <a:ext cx="82590" cy="64263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142280" y="1831569"/>
              <a:ext cx="6919450" cy="2526571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</p:grpSp>
      <p:grpSp>
        <p:nvGrpSpPr>
          <p:cNvPr id="36" name="组 35"/>
          <p:cNvGrpSpPr/>
          <p:nvPr/>
        </p:nvGrpSpPr>
        <p:grpSpPr>
          <a:xfrm>
            <a:off x="4736083" y="4312059"/>
            <a:ext cx="3340457" cy="2494842"/>
            <a:chOff x="4357365" y="1340768"/>
            <a:chExt cx="4821163" cy="3225506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922"/>
            <a:stretch>
              <a:fillRect/>
            </a:stretch>
          </p:blipFill>
          <p:spPr bwMode="auto">
            <a:xfrm>
              <a:off x="4357365" y="1340768"/>
              <a:ext cx="4821163" cy="3225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5940152" y="2780928"/>
              <a:ext cx="360040" cy="1440159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Calibri"/>
                <a:ea typeface="仿宋_GB2312"/>
              </a:endParaRPr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6045425" y="6044218"/>
            <a:ext cx="253426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latin typeface="Comic Sans MS" pitchFamily="66" charset="0"/>
                <a:ea typeface="宋体" charset="0"/>
                <a:cs typeface="宋体" charset="0"/>
              </a:rPr>
              <a:t>Alain </a:t>
            </a:r>
            <a:r>
              <a:rPr lang="en-US" altLang="zh-CN" b="1" dirty="0" err="1">
                <a:solidFill>
                  <a:srgbClr val="000000"/>
                </a:solidFill>
                <a:latin typeface="Comic Sans MS" pitchFamily="66" charset="0"/>
                <a:ea typeface="宋体" charset="0"/>
                <a:cs typeface="宋体" charset="0"/>
              </a:rPr>
              <a:t>Blondal</a:t>
            </a:r>
            <a:r>
              <a:rPr lang="en-US" altLang="zh-CN" b="1" dirty="0">
                <a:solidFill>
                  <a:srgbClr val="000000"/>
                </a:solidFill>
                <a:latin typeface="Comic Sans MS" pitchFamily="66" charset="0"/>
                <a:ea typeface="宋体" charset="0"/>
                <a:cs typeface="宋体" charset="0"/>
              </a:rPr>
              <a:t> et </a:t>
            </a:r>
            <a:r>
              <a:rPr lang="en-US" altLang="zh-CN" b="1" dirty="0" smtClean="0">
                <a:solidFill>
                  <a:srgbClr val="000000"/>
                </a:solidFill>
                <a:latin typeface="Comic Sans MS" pitchFamily="66" charset="0"/>
                <a:ea typeface="宋体" charset="0"/>
                <a:cs typeface="宋体" charset="0"/>
              </a:rPr>
              <a:t>al</a:t>
            </a:r>
            <a:endParaRPr lang="en-US" altLang="zh-CN" b="1" dirty="0">
              <a:solidFill>
                <a:srgbClr val="000000"/>
              </a:solidFill>
              <a:latin typeface="Comic Sans MS" pitchFamily="66" charset="0"/>
              <a:ea typeface="宋体" charset="0"/>
              <a:cs typeface="宋体" charset="0"/>
            </a:endParaRPr>
          </a:p>
        </p:txBody>
      </p:sp>
      <p:sp>
        <p:nvSpPr>
          <p:cNvPr id="40" name="标题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Accelerator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outline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6293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3747"/>
            <a:ext cx="8229600" cy="4525962"/>
          </a:xfrm>
        </p:spPr>
        <p:txBody>
          <a:bodyPr/>
          <a:lstStyle/>
          <a:p>
            <a:r>
              <a:rPr kumimoji="1" lang="en-US" altLang="zh-CN" dirty="0" smtClean="0"/>
              <a:t>Circumference</a:t>
            </a:r>
          </a:p>
          <a:p>
            <a:pPr lvl="1"/>
            <a:r>
              <a:rPr kumimoji="1" lang="en-US" altLang="zh-CN" dirty="0" smtClean="0"/>
              <a:t>Determined by </a:t>
            </a:r>
            <a:r>
              <a:rPr kumimoji="1" lang="en-US" altLang="zh-CN" dirty="0" err="1" smtClean="0"/>
              <a:t>SppC</a:t>
            </a:r>
            <a:r>
              <a:rPr kumimoji="1" lang="en-US" altLang="zh-CN" dirty="0" smtClean="0"/>
              <a:t> beam energy</a:t>
            </a:r>
          </a:p>
          <a:p>
            <a:pPr lvl="1"/>
            <a:r>
              <a:rPr kumimoji="1" lang="en-US" altLang="zh-CN" dirty="0" smtClean="0"/>
              <a:t>Assume </a:t>
            </a:r>
            <a:r>
              <a:rPr kumimoji="1" lang="en-US" altLang="zh-CN" dirty="0" err="1" smtClean="0"/>
              <a:t>Ecm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70TeV for new physics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(p-p)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dirty="0"/>
          </a:p>
          <a:p>
            <a:r>
              <a:rPr kumimoji="1" lang="en-US" altLang="zh-CN" dirty="0" smtClean="0"/>
              <a:t>Beam power</a:t>
            </a:r>
          </a:p>
          <a:p>
            <a:pPr lvl="1"/>
            <a:r>
              <a:rPr kumimoji="1" lang="en-US" altLang="zh-CN" dirty="0" smtClean="0"/>
              <a:t>50 MW/beam</a:t>
            </a:r>
            <a:r>
              <a:rPr kumimoji="1" lang="zh-CN" altLang="zh-CN" dirty="0" smtClean="0"/>
              <a:t>,</a:t>
            </a:r>
            <a:r>
              <a:rPr kumimoji="1" lang="en-US" altLang="zh-CN" dirty="0" smtClean="0"/>
              <a:t>synchrotron radiation (50</a:t>
            </a:r>
            <a:r>
              <a:rPr kumimoji="1" lang="en-US" altLang="zh-CN" baseline="30000" dirty="0" smtClean="0"/>
              <a:t>+ </a:t>
            </a:r>
            <a:r>
              <a:rPr kumimoji="1" lang="en-US" altLang="zh-CN" dirty="0" smtClean="0"/>
              <a:t>MW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w/FFS)</a:t>
            </a:r>
          </a:p>
          <a:p>
            <a:r>
              <a:rPr kumimoji="1" lang="en-US" altLang="zh-CN" dirty="0" smtClean="0"/>
              <a:t>Luminosity</a:t>
            </a:r>
          </a:p>
          <a:p>
            <a:pPr lvl="1"/>
            <a:r>
              <a:rPr kumimoji="1" lang="en-US" altLang="zh-CN" dirty="0" smtClean="0"/>
              <a:t>≥1×10</a:t>
            </a:r>
            <a:r>
              <a:rPr kumimoji="1" lang="en-US" altLang="zh-CN" baseline="30000" dirty="0" smtClean="0"/>
              <a:t>34</a:t>
            </a:r>
            <a:r>
              <a:rPr kumimoji="1" lang="en-US" altLang="zh-CN" dirty="0" smtClean="0"/>
              <a:t>cm</a:t>
            </a:r>
            <a:r>
              <a:rPr kumimoji="1" lang="en-US" altLang="zh-CN" baseline="30000" dirty="0" smtClean="0"/>
              <a:t>-2</a:t>
            </a:r>
            <a:r>
              <a:rPr kumimoji="1" lang="en-US" altLang="zh-CN" dirty="0" smtClean="0"/>
              <a:t>s</a:t>
            </a:r>
            <a:r>
              <a:rPr kumimoji="1" lang="en-US" altLang="zh-CN" baseline="30000" dirty="0" smtClean="0"/>
              <a:t>-1</a:t>
            </a:r>
            <a:r>
              <a:rPr kumimoji="1" lang="en-US" altLang="zh-CN" dirty="0" smtClean="0"/>
              <a:t>/IP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5737108"/>
              </p:ext>
            </p:extLst>
          </p:nvPr>
        </p:nvGraphicFramePr>
        <p:xfrm>
          <a:off x="1524000" y="2748528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Ecm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 (T)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 (km)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~80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~50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246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763688" y="260648"/>
            <a:ext cx="55089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latin typeface="+mn-lt"/>
              </a:rPr>
              <a:t>General info of CEPC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052736"/>
            <a:ext cx="7794302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800" kern="0" dirty="0" smtClean="0"/>
              <a:t>CEPC is a Circular Electron Positron Collider to study the Higgs boson</a:t>
            </a:r>
            <a:endParaRPr lang="en-US" altLang="zh-CN" sz="2800" kern="0" dirty="0"/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kern="0" dirty="0"/>
              <a:t> </a:t>
            </a:r>
            <a:r>
              <a:rPr lang="en-US" altLang="zh-CN" sz="2800" kern="0" dirty="0" smtClean="0"/>
              <a:t>Critical parameters: </a:t>
            </a:r>
            <a:endParaRPr lang="en-US" altLang="zh-CN" sz="2800" kern="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Beam energy: 120GeV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Circumference</a:t>
            </a:r>
            <a:r>
              <a:rPr lang="en-US" altLang="zh-CN" sz="2000" kern="0" dirty="0"/>
              <a:t>: </a:t>
            </a:r>
            <a:r>
              <a:rPr lang="en-US" altLang="zh-CN" sz="2000" kern="0" dirty="0" smtClean="0"/>
              <a:t>~54 </a:t>
            </a:r>
            <a:r>
              <a:rPr lang="en-US" altLang="zh-CN" sz="2000" kern="0" dirty="0"/>
              <a:t>km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SR power: </a:t>
            </a:r>
            <a:r>
              <a:rPr lang="en-US" altLang="zh-CN" sz="2000" kern="0" dirty="0" smtClean="0"/>
              <a:t>51.7 </a:t>
            </a:r>
            <a:r>
              <a:rPr lang="en-US" altLang="zh-CN" sz="2000" kern="0" dirty="0"/>
              <a:t>MW/beam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8*arcs</a:t>
            </a:r>
            <a:endParaRPr lang="en-US" altLang="zh-CN" sz="2000" kern="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2*IPs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/>
              <a:t>8 RF cavity </a:t>
            </a:r>
            <a:r>
              <a:rPr lang="en-US" altLang="zh-CN" sz="2000" kern="0" dirty="0" smtClean="0"/>
              <a:t>sections</a:t>
            </a:r>
            <a:endParaRPr lang="en-US" altLang="zh-CN" sz="2000" kern="0" dirty="0"/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 smtClean="0"/>
              <a:t>Filling </a:t>
            </a:r>
            <a:r>
              <a:rPr lang="en-US" altLang="zh-CN" sz="2000" kern="0" dirty="0"/>
              <a:t>factor of the ring: </a:t>
            </a:r>
            <a:r>
              <a:rPr lang="en-US" altLang="zh-CN" sz="2000" kern="0" dirty="0" smtClean="0"/>
              <a:t>~70%</a:t>
            </a:r>
            <a:endParaRPr lang="en-US" altLang="zh-CN" sz="2000" kern="0" dirty="0"/>
          </a:p>
          <a:p>
            <a:pPr marL="457200" indent="-4572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800" kern="0" dirty="0" smtClean="0"/>
              <a:t> Length of the straight sections are compatible with </a:t>
            </a:r>
            <a:r>
              <a:rPr lang="en-US" altLang="zh-CN" sz="2800" kern="0" dirty="0" err="1" smtClean="0"/>
              <a:t>SppC</a:t>
            </a:r>
            <a:r>
              <a:rPr lang="en-US" altLang="zh-CN" sz="2800" kern="0" dirty="0" smtClean="0"/>
              <a:t> requirement</a:t>
            </a:r>
            <a:endParaRPr lang="en-US" altLang="zh-CN" sz="2800" kern="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827584" y="1124744"/>
            <a:ext cx="7056784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3923928" y="1988840"/>
            <a:ext cx="5400600" cy="4926631"/>
            <a:chOff x="1430111" y="913690"/>
            <a:chExt cx="6490445" cy="5857765"/>
          </a:xfrm>
        </p:grpSpPr>
        <p:sp>
          <p:nvSpPr>
            <p:cNvPr id="10" name="TextBox 32"/>
            <p:cNvSpPr txBox="1"/>
            <p:nvPr/>
          </p:nvSpPr>
          <p:spPr>
            <a:xfrm>
              <a:off x="2037270" y="5707506"/>
              <a:ext cx="576074" cy="4757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CC"/>
                  </a:solidFill>
                </a:rPr>
                <a:t>P</a:t>
              </a:r>
              <a:endParaRPr lang="en-US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TextBox 33"/>
            <p:cNvSpPr txBox="1"/>
            <p:nvPr/>
          </p:nvSpPr>
          <p:spPr>
            <a:xfrm>
              <a:off x="2037270" y="1691040"/>
              <a:ext cx="576074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CC"/>
                  </a:solidFill>
                </a:rPr>
                <a:t>P.S.</a:t>
              </a:r>
              <a:endParaRPr lang="en-US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12" name="TextBox 34"/>
            <p:cNvSpPr txBox="1"/>
            <p:nvPr/>
          </p:nvSpPr>
          <p:spPr>
            <a:xfrm>
              <a:off x="6492249" y="5707506"/>
              <a:ext cx="576074" cy="47573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rgbClr val="0000CC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866" y="1256160"/>
              <a:ext cx="5114654" cy="5062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4" name="Straight Arrow Connector 39"/>
            <p:cNvCxnSpPr/>
            <p:nvPr/>
          </p:nvCxnSpPr>
          <p:spPr>
            <a:xfrm flipV="1">
              <a:off x="2613344" y="2536671"/>
              <a:ext cx="3878906" cy="264922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40"/>
            <p:cNvSpPr txBox="1"/>
            <p:nvPr/>
          </p:nvSpPr>
          <p:spPr>
            <a:xfrm>
              <a:off x="4241577" y="1629485"/>
              <a:ext cx="652885" cy="431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IP1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41"/>
            <p:cNvSpPr txBox="1"/>
            <p:nvPr/>
          </p:nvSpPr>
          <p:spPr>
            <a:xfrm>
              <a:off x="2347148" y="3568726"/>
              <a:ext cx="652885" cy="431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IP4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42"/>
            <p:cNvSpPr txBox="1"/>
            <p:nvPr/>
          </p:nvSpPr>
          <p:spPr>
            <a:xfrm>
              <a:off x="4226355" y="5445895"/>
              <a:ext cx="652885" cy="431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IP3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6082173" y="3584930"/>
              <a:ext cx="652885" cy="431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IP2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44"/>
            <p:cNvCxnSpPr/>
            <p:nvPr/>
          </p:nvCxnSpPr>
          <p:spPr>
            <a:xfrm>
              <a:off x="4568020" y="961345"/>
              <a:ext cx="3980" cy="581011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6"/>
            <p:cNvCxnSpPr/>
            <p:nvPr/>
          </p:nvCxnSpPr>
          <p:spPr>
            <a:xfrm flipH="1">
              <a:off x="1430111" y="3831352"/>
              <a:ext cx="6490445" cy="15188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7"/>
            <p:cNvSpPr txBox="1"/>
            <p:nvPr/>
          </p:nvSpPr>
          <p:spPr>
            <a:xfrm>
              <a:off x="3458256" y="3088473"/>
              <a:ext cx="2124202" cy="398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D = 17.3 km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48"/>
            <p:cNvSpPr txBox="1"/>
            <p:nvPr/>
          </p:nvSpPr>
          <p:spPr>
            <a:xfrm>
              <a:off x="4725620" y="92294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A30D98"/>
                  </a:solidFill>
                </a:rPr>
                <a:t>½ RF</a:t>
              </a:r>
              <a:endParaRPr lang="en-US" b="1" dirty="0">
                <a:solidFill>
                  <a:srgbClr val="A30D98"/>
                </a:solidFill>
              </a:endParaRPr>
            </a:p>
          </p:txBody>
        </p:sp>
        <p:sp>
          <p:nvSpPr>
            <p:cNvPr id="23" name="TextBox 49"/>
            <p:cNvSpPr txBox="1"/>
            <p:nvPr/>
          </p:nvSpPr>
          <p:spPr>
            <a:xfrm>
              <a:off x="6338630" y="5630695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24" name="TextBox 51"/>
            <p:cNvSpPr txBox="1"/>
            <p:nvPr/>
          </p:nvSpPr>
          <p:spPr>
            <a:xfrm>
              <a:off x="6300225" y="1729445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25" name="TextBox 52"/>
            <p:cNvSpPr txBox="1"/>
            <p:nvPr/>
          </p:nvSpPr>
          <p:spPr>
            <a:xfrm>
              <a:off x="2267700" y="5608350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26" name="TextBox 55"/>
            <p:cNvSpPr txBox="1"/>
            <p:nvPr/>
          </p:nvSpPr>
          <p:spPr>
            <a:xfrm>
              <a:off x="2190890" y="1751790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27" name="TextBox 56"/>
            <p:cNvSpPr txBox="1"/>
            <p:nvPr/>
          </p:nvSpPr>
          <p:spPr>
            <a:xfrm>
              <a:off x="3650280" y="6292085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A30D98"/>
                  </a:solidFill>
                </a:rPr>
                <a:t>½ RF</a:t>
              </a:r>
              <a:endParaRPr lang="en-US" b="1" dirty="0">
                <a:solidFill>
                  <a:srgbClr val="A30D98"/>
                </a:solidFill>
              </a:endParaRPr>
            </a:p>
          </p:txBody>
        </p:sp>
        <p:sp>
          <p:nvSpPr>
            <p:cNvPr id="28" name="TextBox 57"/>
            <p:cNvSpPr txBox="1"/>
            <p:nvPr/>
          </p:nvSpPr>
          <p:spPr>
            <a:xfrm>
              <a:off x="3611874" y="91369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A30D98"/>
                  </a:solidFill>
                </a:rPr>
                <a:t>½ RF</a:t>
              </a:r>
              <a:endParaRPr lang="en-US" b="1" dirty="0">
                <a:solidFill>
                  <a:srgbClr val="A30D98"/>
                </a:solidFill>
              </a:endParaRPr>
            </a:p>
          </p:txBody>
        </p:sp>
        <p:sp>
          <p:nvSpPr>
            <p:cNvPr id="29" name="TextBox 58"/>
            <p:cNvSpPr txBox="1"/>
            <p:nvPr/>
          </p:nvSpPr>
          <p:spPr>
            <a:xfrm>
              <a:off x="4687216" y="6283580"/>
              <a:ext cx="768098" cy="439136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A30D98"/>
                  </a:solidFill>
                </a:rPr>
                <a:t>½ RF</a:t>
              </a:r>
              <a:endParaRPr lang="en-US" b="1" dirty="0">
                <a:solidFill>
                  <a:srgbClr val="A30D98"/>
                </a:solidFill>
              </a:endParaRPr>
            </a:p>
          </p:txBody>
        </p:sp>
        <p:sp>
          <p:nvSpPr>
            <p:cNvPr id="30" name="TextBox 59"/>
            <p:cNvSpPr txBox="1"/>
            <p:nvPr/>
          </p:nvSpPr>
          <p:spPr>
            <a:xfrm>
              <a:off x="1461195" y="3611145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31" name="TextBox 60"/>
            <p:cNvSpPr txBox="1"/>
            <p:nvPr/>
          </p:nvSpPr>
          <p:spPr>
            <a:xfrm>
              <a:off x="7113519" y="3593245"/>
              <a:ext cx="537670" cy="400110"/>
            </a:xfrm>
            <a:prstGeom prst="rect">
              <a:avLst/>
            </a:prstGeom>
            <a:noFill/>
            <a:ln>
              <a:solidFill>
                <a:srgbClr val="A30D9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A30D98"/>
                  </a:solidFill>
                </a:rPr>
                <a:t>RF</a:t>
              </a:r>
              <a:endParaRPr lang="en-US" sz="2000" b="1" dirty="0">
                <a:solidFill>
                  <a:srgbClr val="A30D98"/>
                </a:solidFill>
              </a:endParaRPr>
            </a:p>
          </p:txBody>
        </p:sp>
        <p:sp>
          <p:nvSpPr>
            <p:cNvPr id="33" name="TextBox 30"/>
            <p:cNvSpPr txBox="1"/>
            <p:nvPr/>
          </p:nvSpPr>
          <p:spPr>
            <a:xfrm>
              <a:off x="3035800" y="4649260"/>
              <a:ext cx="3103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 smtClean="0">
                  <a:solidFill>
                    <a:prstClr val="black"/>
                  </a:solidFill>
                </a:rPr>
                <a:t>C = 54.374 km</a:t>
              </a:r>
              <a:endParaRPr lang="en-US" sz="3200" b="1" u="sng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38651962"/>
      </p:ext>
    </p:extLst>
  </p:cSld>
  <p:clrMapOvr>
    <a:masterClrMapping/>
  </p:clrMapOvr>
  <p:transition advTm="3296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2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Tunnel Cross Section – SPPC + CEPC Magnets</a:t>
            </a:r>
            <a:endParaRPr lang="en-US" sz="2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602" name="Picture 2" descr="C:\Users\chou\Desktop\Chou_driveC\misc\China\CEPC\CEPC technical systems\5.8 Mechanical system\隧道截面布局-弧区-20141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1569"/>
            <a:ext cx="7780598" cy="5501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48400" y="1143000"/>
            <a:ext cx="2667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Drill/Blast Method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1200" y="6320135"/>
            <a:ext cx="4267200" cy="446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3800" y="5862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6 m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4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主题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默认主题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14012</TotalTime>
  <Words>3513</Words>
  <Application>Microsoft Office PowerPoint</Application>
  <PresentationFormat>全屏显示(4:3)</PresentationFormat>
  <Paragraphs>867</Paragraphs>
  <Slides>55</Slides>
  <Notes>18</Notes>
  <HiddenSlides>0</HiddenSlides>
  <MMClips>0</MMClips>
  <ScaleCrop>false</ScaleCrop>
  <HeadingPairs>
    <vt:vector size="6" baseType="variant">
      <vt:variant>
        <vt:lpstr>主题</vt:lpstr>
      </vt:variant>
      <vt:variant>
        <vt:i4>4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61" baseType="lpstr">
      <vt:lpstr>Office 主题</vt:lpstr>
      <vt:lpstr>默认主题</vt:lpstr>
      <vt:lpstr>1_默认主题</vt:lpstr>
      <vt:lpstr>Office Theme</vt:lpstr>
      <vt:lpstr>公式</vt:lpstr>
      <vt:lpstr>Graph</vt:lpstr>
      <vt:lpstr>CEPC Accelerator</vt:lpstr>
      <vt:lpstr>Outline</vt:lpstr>
      <vt:lpstr>1. Introduction</vt:lpstr>
      <vt:lpstr>What is CEPC+SppC ?</vt:lpstr>
      <vt:lpstr>Livingston Chart on Luminosity</vt:lpstr>
      <vt:lpstr>Accelerator outline</vt:lpstr>
      <vt:lpstr>幻灯片 7</vt:lpstr>
      <vt:lpstr>幻灯片 8</vt:lpstr>
      <vt:lpstr>幻灯片 9</vt:lpstr>
      <vt:lpstr>CEPC main parameter </vt:lpstr>
      <vt:lpstr>Accelerator physics</vt:lpstr>
      <vt:lpstr>Lattice of straight sections</vt:lpstr>
      <vt:lpstr>Working point</vt:lpstr>
      <vt:lpstr>Detailed Luminonisty/Beam Sizes evaluation were performed (Courtesy K. Ohmi, D. Shatilov and Y. Zhang)</vt:lpstr>
      <vt:lpstr>Chromatic correction</vt:lpstr>
      <vt:lpstr>Dynamic aperture</vt:lpstr>
      <vt:lpstr>Pretzel scheme  </vt:lpstr>
      <vt:lpstr>Effects of pretzel orbit </vt:lpstr>
      <vt:lpstr>Sawtooth orbit</vt:lpstr>
      <vt:lpstr>Final Focus System</vt:lpstr>
      <vt:lpstr>Update of CEPC FFS (FFS_3.0mm_v2_Jul_2015_tmp)</vt:lpstr>
      <vt:lpstr>Bypass design</vt:lpstr>
      <vt:lpstr>Impedance budget </vt:lpstr>
      <vt:lpstr>Multi-bunch effects</vt:lpstr>
      <vt:lpstr>Beam ion instability</vt:lpstr>
      <vt:lpstr>幻灯片 26</vt:lpstr>
      <vt:lpstr>3. Technical system design</vt:lpstr>
      <vt:lpstr>幻灯片 28</vt:lpstr>
      <vt:lpstr>Power source for main ring</vt:lpstr>
      <vt:lpstr>幻灯片 30</vt:lpstr>
      <vt:lpstr>幻灯片 31</vt:lpstr>
      <vt:lpstr>幻灯片 32</vt:lpstr>
      <vt:lpstr>Superconducting RF system </vt:lpstr>
      <vt:lpstr>Baseline Parameters and Challenges</vt:lpstr>
      <vt:lpstr>Preliminary Cavity Design</vt:lpstr>
      <vt:lpstr>HOM and SOM Damping</vt:lpstr>
      <vt:lpstr>Nitrogen-Doping for High Q0 Cavity </vt:lpstr>
      <vt:lpstr>幻灯片 38</vt:lpstr>
      <vt:lpstr>Power Coupler and Related R&amp;D</vt:lpstr>
      <vt:lpstr>1.3 GHz Module Integration and Test</vt:lpstr>
      <vt:lpstr>Linac and Booster design</vt:lpstr>
      <vt:lpstr>Beam injection scheme</vt:lpstr>
      <vt:lpstr>Injection linac</vt:lpstr>
      <vt:lpstr>Electron Source</vt:lpstr>
      <vt:lpstr>Positron Source</vt:lpstr>
      <vt:lpstr>Other technical systems</vt:lpstr>
      <vt:lpstr>4. From CEPC to SppC</vt:lpstr>
      <vt:lpstr>General layout</vt:lpstr>
      <vt:lpstr>幻灯片 49</vt:lpstr>
      <vt:lpstr>Technical challenges and R&amp;D plan</vt:lpstr>
      <vt:lpstr>High field accelerator magnets for SppC</vt:lpstr>
      <vt:lpstr>R&amp;D plan of the 20-T magnet technology</vt:lpstr>
      <vt:lpstr>20-T magnet working group in China</vt:lpstr>
      <vt:lpstr>Conclusion</vt:lpstr>
      <vt:lpstr>幻灯片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on pretzel scheme</dc:title>
  <dc:creator>aloha</dc:creator>
  <cp:lastModifiedBy>lenovo</cp:lastModifiedBy>
  <cp:revision>586</cp:revision>
  <cp:lastPrinted>2014-10-08T05:27:41Z</cp:lastPrinted>
  <dcterms:modified xsi:type="dcterms:W3CDTF">2015-08-10T00:27:36Z</dcterms:modified>
</cp:coreProperties>
</file>