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3" r:id="rId2"/>
  </p:sldMasterIdLst>
  <p:notesMasterIdLst>
    <p:notesMasterId r:id="rId45"/>
  </p:notesMasterIdLst>
  <p:handoutMasterIdLst>
    <p:handoutMasterId r:id="rId46"/>
  </p:handoutMasterIdLst>
  <p:sldIdLst>
    <p:sldId id="387" r:id="rId3"/>
    <p:sldId id="438" r:id="rId4"/>
    <p:sldId id="439" r:id="rId5"/>
    <p:sldId id="465" r:id="rId6"/>
    <p:sldId id="440" r:id="rId7"/>
    <p:sldId id="410" r:id="rId8"/>
    <p:sldId id="466" r:id="rId9"/>
    <p:sldId id="468" r:id="rId10"/>
    <p:sldId id="388" r:id="rId11"/>
    <p:sldId id="389" r:id="rId12"/>
    <p:sldId id="390" r:id="rId13"/>
    <p:sldId id="395" r:id="rId14"/>
    <p:sldId id="396" r:id="rId15"/>
    <p:sldId id="394" r:id="rId16"/>
    <p:sldId id="400" r:id="rId17"/>
    <p:sldId id="398" r:id="rId18"/>
    <p:sldId id="399" r:id="rId19"/>
    <p:sldId id="402" r:id="rId20"/>
    <p:sldId id="403" r:id="rId21"/>
    <p:sldId id="404" r:id="rId22"/>
    <p:sldId id="405" r:id="rId23"/>
    <p:sldId id="409" r:id="rId24"/>
    <p:sldId id="464" r:id="rId25"/>
    <p:sldId id="441" r:id="rId26"/>
    <p:sldId id="442" r:id="rId27"/>
    <p:sldId id="443" r:id="rId28"/>
    <p:sldId id="444" r:id="rId29"/>
    <p:sldId id="469" r:id="rId30"/>
    <p:sldId id="470" r:id="rId31"/>
    <p:sldId id="445" r:id="rId32"/>
    <p:sldId id="446" r:id="rId33"/>
    <p:sldId id="447" r:id="rId34"/>
    <p:sldId id="448" r:id="rId35"/>
    <p:sldId id="449" r:id="rId36"/>
    <p:sldId id="457" r:id="rId37"/>
    <p:sldId id="458" r:id="rId38"/>
    <p:sldId id="459" r:id="rId39"/>
    <p:sldId id="460" r:id="rId40"/>
    <p:sldId id="471" r:id="rId41"/>
    <p:sldId id="472" r:id="rId42"/>
    <p:sldId id="474" r:id="rId43"/>
    <p:sldId id="467" r:id="rId44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CC3300"/>
    <a:srgbClr val="FF00FF"/>
    <a:srgbClr val="FFFF99"/>
    <a:srgbClr val="FF66FF"/>
    <a:srgbClr val="FF191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4" autoAdjust="0"/>
    <p:restoredTop sz="93459" autoAdjust="0"/>
  </p:normalViewPr>
  <p:slideViewPr>
    <p:cSldViewPr>
      <p:cViewPr varScale="1">
        <p:scale>
          <a:sx n="93" d="100"/>
          <a:sy n="93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604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9C79E97-E76E-FC45-A129-2E97C4B1CB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197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defTabSz="912813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1588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defTabSz="912813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8940D381-E92A-E948-BB09-DDE64F96376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6507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D381-E92A-E948-BB09-DDE64F963769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6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D381-E92A-E948-BB09-DDE64F963769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671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60CD-C641-5741-91E0-533CCAE5C1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9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60CD-C641-5741-91E0-533CCAE5C1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013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072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174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9244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04800" y="1066800"/>
            <a:ext cx="4229100" cy="5334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229100" cy="5334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562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C82A99-78C9-1240-8795-0DB77CD19B70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2"/>
          </p:nvPr>
        </p:nvSpPr>
        <p:spPr>
          <a:xfrm>
            <a:off x="2643174" y="6356350"/>
            <a:ext cx="3929090" cy="3651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045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5AFCD-4501-104E-9C90-65F16409A928}" type="datetimeFigureOut">
              <a:rPr lang="en-US" smtClean="0"/>
              <a:t>15/8/18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097260-F6AB-7346-B8CE-F1E51FC1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1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0D62FCA7-C8B1-0E47-A296-5A8573A9B9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2822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25839A1A-8287-DA4D-A7BF-1475B3E9ED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0722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1D465053-648C-B04A-82D0-2411B583D0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087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18F04624-711A-E441-A946-C0D23FF2DEC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143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927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145B3522-1BCD-4F4E-BEDE-76067C2842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8619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B8B4E4DE-2C16-5643-9822-E7325D2313C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903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876A7394-00CA-B44B-89D4-54185777DF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298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3B220BC2-8131-974F-A167-36AFD2287C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714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833100EB-4945-0D45-A183-D042ACBA8BB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7295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110679CB-1F22-F34D-98D9-E500D52EF8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6923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fld id="{613FA6D5-C1FB-2F42-A4D5-8AC5E31B42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159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028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63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381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91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3636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87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5750" y="6445250"/>
            <a:ext cx="871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600" baseline="0" dirty="0" smtClean="0"/>
              <a:t> CEPC working week  2015.08.18                                                  </a:t>
            </a:r>
            <a:r>
              <a:rPr lang="en-US" altLang="ja-JP" sz="1600" dirty="0" smtClean="0"/>
              <a:t>page </a:t>
            </a:r>
            <a:fld id="{3ECF796F-4BCB-2146-A2D3-E52C05A58670}" type="slidenum">
              <a:rPr lang="en-US" altLang="ja-JP" sz="1800"/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81" r:id="rId14"/>
    <p:sldLayoutId id="2147483782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en-US" altLang="ja-JP" smtClean="0"/>
              <a:t>CEPC Working Week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B63999E-D566-644D-8869-DCC0EEE46F7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r>
              <a:rPr lang="en-US" b="1" dirty="0"/>
              <a:t>Browsing into data: Jets, Tau, MET, </a:t>
            </a:r>
            <a:r>
              <a:rPr lang="en-US" b="1" dirty="0" err="1"/>
              <a:t>etc</a:t>
            </a:r>
            <a:endParaRPr lang="ja-JP" altLang="en-US" dirty="0">
              <a:latin typeface="Arial Unicode MS" charset="0"/>
              <a:ea typeface="ＭＳ Ｐゴシック" charset="0"/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1187450" y="3573463"/>
            <a:ext cx="7056438" cy="2663825"/>
          </a:xfrm>
        </p:spPr>
        <p:txBody>
          <a:bodyPr/>
          <a:lstStyle/>
          <a:p>
            <a:endParaRPr lang="en-US" altLang="ja-JP" dirty="0" smtClean="0">
              <a:latin typeface="Arial Unicode MS" charset="0"/>
              <a:ea typeface="ＭＳ Ｐゴシック" charset="0"/>
            </a:endParaRPr>
          </a:p>
          <a:p>
            <a:r>
              <a:rPr lang="en-US" altLang="ja-JP" dirty="0" smtClean="0">
                <a:latin typeface="Arial Unicode MS" charset="0"/>
                <a:ea typeface="ＭＳ Ｐゴシック" charset="0"/>
              </a:rPr>
              <a:t>Gang </a:t>
            </a:r>
            <a:r>
              <a:rPr lang="en-US" altLang="ja-JP" dirty="0" smtClean="0">
                <a:latin typeface="Arial Unicode MS" charset="0"/>
                <a:ea typeface="ＭＳ Ｐゴシック" charset="0"/>
              </a:rPr>
              <a:t>Li</a:t>
            </a:r>
          </a:p>
          <a:p>
            <a:r>
              <a:rPr lang="en-US" altLang="ja-JP" dirty="0" err="1" smtClean="0">
                <a:latin typeface="Arial Unicode MS" charset="0"/>
                <a:ea typeface="ＭＳ Ｐゴシック" charset="0"/>
              </a:rPr>
              <a:t>li.gang@mail.ihep.a</a:t>
            </a:r>
            <a:r>
              <a:rPr lang="en-US" altLang="ja-JP" dirty="0" err="1" smtClean="0">
                <a:latin typeface="Arial Unicode MS" charset="0"/>
                <a:ea typeface="ＭＳ Ｐゴシック" charset="0"/>
              </a:rPr>
              <a:t>c.cn</a:t>
            </a:r>
            <a:endParaRPr lang="en-US" altLang="ja-JP" dirty="0" smtClean="0">
              <a:latin typeface="Arial Unicode MS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8111" y="66745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Data/process flow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16387" name="テキスト ボックス 3"/>
          <p:cNvSpPr txBox="1">
            <a:spLocks noChangeArrowheads="1"/>
          </p:cNvSpPr>
          <p:nvPr/>
        </p:nvSpPr>
        <p:spPr bwMode="auto">
          <a:xfrm>
            <a:off x="5799138" y="692150"/>
            <a:ext cx="316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/>
              <a:t>All in “lcfiplus” namespace</a:t>
            </a:r>
            <a:endParaRPr lang="ja-JP" altLang="en-US" sz="2000"/>
          </a:p>
        </p:txBody>
      </p:sp>
      <p:sp>
        <p:nvSpPr>
          <p:cNvPr id="16388" name="テキスト ボックス 4"/>
          <p:cNvSpPr txBox="1">
            <a:spLocks noChangeArrowheads="1"/>
          </p:cNvSpPr>
          <p:nvPr/>
        </p:nvSpPr>
        <p:spPr bwMode="auto">
          <a:xfrm>
            <a:off x="250825" y="908050"/>
            <a:ext cx="170815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EventStore</a:t>
            </a:r>
            <a:endParaRPr lang="ja-JP" altLang="en-US"/>
          </a:p>
        </p:txBody>
      </p:sp>
      <p:sp>
        <p:nvSpPr>
          <p:cNvPr id="16389" name="正方形/長方形 5"/>
          <p:cNvSpPr>
            <a:spLocks noChangeArrowheads="1"/>
          </p:cNvSpPr>
          <p:nvPr/>
        </p:nvSpPr>
        <p:spPr bwMode="auto">
          <a:xfrm>
            <a:off x="250825" y="908050"/>
            <a:ext cx="4681538" cy="2592388"/>
          </a:xfrm>
          <a:prstGeom prst="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0" name="テキスト ボックス 6"/>
          <p:cNvSpPr txBox="1">
            <a:spLocks noChangeArrowheads="1"/>
          </p:cNvSpPr>
          <p:nvPr/>
        </p:nvSpPr>
        <p:spPr bwMode="auto">
          <a:xfrm>
            <a:off x="250825" y="1341438"/>
            <a:ext cx="2365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vector&lt;Track *&gt;</a:t>
            </a:r>
          </a:p>
          <a:p>
            <a:pPr eaLnBrk="1" hangingPunct="1"/>
            <a:r>
              <a:rPr lang="en-US" altLang="ja-JP" sz="1800"/>
              <a:t>vector&lt;Neutral *&gt;</a:t>
            </a:r>
          </a:p>
          <a:p>
            <a:pPr eaLnBrk="1" hangingPunct="1"/>
            <a:r>
              <a:rPr lang="en-US" altLang="ja-JP" sz="1800"/>
              <a:t>vector&lt;MCParticle *&gt;</a:t>
            </a:r>
            <a:endParaRPr lang="ja-JP" altLang="en-US" sz="1800"/>
          </a:p>
        </p:txBody>
      </p:sp>
      <p:sp>
        <p:nvSpPr>
          <p:cNvPr id="16391" name="テキスト ボックス 7"/>
          <p:cNvSpPr txBox="1">
            <a:spLocks noChangeArrowheads="1"/>
          </p:cNvSpPr>
          <p:nvPr/>
        </p:nvSpPr>
        <p:spPr bwMode="auto">
          <a:xfrm>
            <a:off x="1973263" y="971550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singleton for data pool</a:t>
            </a:r>
            <a:endParaRPr lang="ja-JP" altLang="en-US" sz="1800"/>
          </a:p>
        </p:txBody>
      </p:sp>
      <p:sp>
        <p:nvSpPr>
          <p:cNvPr id="16392" name="テキスト ボックス 8"/>
          <p:cNvSpPr txBox="1">
            <a:spLocks noChangeArrowheads="1"/>
          </p:cNvSpPr>
          <p:nvPr/>
        </p:nvSpPr>
        <p:spPr bwMode="auto">
          <a:xfrm>
            <a:off x="2813050" y="1314450"/>
            <a:ext cx="1903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vector&lt;Vertex *&gt;</a:t>
            </a:r>
          </a:p>
          <a:p>
            <a:pPr eaLnBrk="1" hangingPunct="1"/>
            <a:r>
              <a:rPr lang="en-US" altLang="ja-JP" sz="1800"/>
              <a:t>vector&lt;Jet *&gt;</a:t>
            </a:r>
          </a:p>
          <a:p>
            <a:pPr eaLnBrk="1" hangingPunct="1"/>
            <a:r>
              <a:rPr lang="en-US" altLang="ja-JP" sz="1800"/>
              <a:t>any other types</a:t>
            </a:r>
            <a:endParaRPr lang="ja-JP" altLang="en-US" sz="1800"/>
          </a:p>
        </p:txBody>
      </p:sp>
      <p:sp>
        <p:nvSpPr>
          <p:cNvPr id="16393" name="テキスト ボックス 9"/>
          <p:cNvSpPr txBox="1">
            <a:spLocks noChangeArrowheads="1"/>
          </p:cNvSpPr>
          <p:nvPr/>
        </p:nvSpPr>
        <p:spPr bwMode="auto">
          <a:xfrm>
            <a:off x="323850" y="2276475"/>
            <a:ext cx="4184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1800"/>
              <a:t> Automatic type identification</a:t>
            </a:r>
            <a:br>
              <a:rPr lang="en-US" altLang="ja-JP" sz="1800"/>
            </a:br>
            <a:r>
              <a:rPr lang="en-US" altLang="ja-JP" sz="1800"/>
              <a:t>    (Allow one name with multiple types)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1800"/>
              <a:t> Automatic creation/deletion</a:t>
            </a:r>
            <a:br>
              <a:rPr lang="en-US" altLang="ja-JP" sz="1800"/>
            </a:br>
            <a:r>
              <a:rPr lang="en-US" altLang="ja-JP" sz="1800"/>
              <a:t>    (using ROOT class dictionary)</a:t>
            </a:r>
            <a:endParaRPr lang="ja-JP" altLang="en-US" sz="1800"/>
          </a:p>
        </p:txBody>
      </p:sp>
      <p:sp>
        <p:nvSpPr>
          <p:cNvPr id="16394" name="正方形/長方形 10"/>
          <p:cNvSpPr>
            <a:spLocks noChangeArrowheads="1"/>
          </p:cNvSpPr>
          <p:nvPr/>
        </p:nvSpPr>
        <p:spPr bwMode="auto">
          <a:xfrm>
            <a:off x="250825" y="4005263"/>
            <a:ext cx="4681538" cy="1944687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5" name="テキスト ボックス 11"/>
          <p:cNvSpPr txBox="1">
            <a:spLocks noChangeArrowheads="1"/>
          </p:cNvSpPr>
          <p:nvPr/>
        </p:nvSpPr>
        <p:spPr bwMode="auto">
          <a:xfrm>
            <a:off x="250825" y="4005263"/>
            <a:ext cx="1487488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Algorithm</a:t>
            </a:r>
            <a:endParaRPr lang="ja-JP" altLang="en-US"/>
          </a:p>
        </p:txBody>
      </p:sp>
      <p:sp>
        <p:nvSpPr>
          <p:cNvPr id="16396" name="上下矢印 12"/>
          <p:cNvSpPr>
            <a:spLocks noChangeArrowheads="1"/>
          </p:cNvSpPr>
          <p:nvPr/>
        </p:nvSpPr>
        <p:spPr bwMode="auto">
          <a:xfrm>
            <a:off x="2268538" y="3500438"/>
            <a:ext cx="358775" cy="504825"/>
          </a:xfrm>
          <a:prstGeom prst="upDownArrow">
            <a:avLst>
              <a:gd name="adj1" fmla="val 50000"/>
              <a:gd name="adj2" fmla="val 502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7" name="テキスト ボックス 15"/>
          <p:cNvSpPr txBox="1">
            <a:spLocks noChangeArrowheads="1"/>
          </p:cNvSpPr>
          <p:nvPr/>
        </p:nvSpPr>
        <p:spPr bwMode="auto">
          <a:xfrm>
            <a:off x="34925" y="6396038"/>
            <a:ext cx="2719388" cy="46196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Internal algorithms</a:t>
            </a:r>
            <a:endParaRPr lang="ja-JP" altLang="en-US"/>
          </a:p>
        </p:txBody>
      </p:sp>
      <p:sp>
        <p:nvSpPr>
          <p:cNvPr id="16398" name="上下矢印 16"/>
          <p:cNvSpPr>
            <a:spLocks noChangeArrowheads="1"/>
          </p:cNvSpPr>
          <p:nvPr/>
        </p:nvSpPr>
        <p:spPr bwMode="auto">
          <a:xfrm>
            <a:off x="1042988" y="5949950"/>
            <a:ext cx="360362" cy="503238"/>
          </a:xfrm>
          <a:prstGeom prst="upDown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9" name="テキスト ボックス 17"/>
          <p:cNvSpPr txBox="1">
            <a:spLocks noChangeArrowheads="1"/>
          </p:cNvSpPr>
          <p:nvPr/>
        </p:nvSpPr>
        <p:spPr bwMode="auto">
          <a:xfrm>
            <a:off x="250825" y="4437063"/>
            <a:ext cx="1666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PrimaryVertex</a:t>
            </a:r>
          </a:p>
          <a:p>
            <a:pPr eaLnBrk="1" hangingPunct="1"/>
            <a:r>
              <a:rPr lang="en-US" altLang="ja-JP" sz="1800"/>
              <a:t>BuildUpVertex</a:t>
            </a:r>
          </a:p>
          <a:p>
            <a:pPr eaLnBrk="1" hangingPunct="1"/>
            <a:r>
              <a:rPr lang="en-US" altLang="ja-JP" sz="1800"/>
              <a:t>JetClustering</a:t>
            </a:r>
            <a:endParaRPr lang="ja-JP" altLang="en-US" sz="1800"/>
          </a:p>
        </p:txBody>
      </p:sp>
      <p:sp>
        <p:nvSpPr>
          <p:cNvPr id="16400" name="テキスト ボックス 18"/>
          <p:cNvSpPr txBox="1">
            <a:spLocks noChangeArrowheads="1"/>
          </p:cNvSpPr>
          <p:nvPr/>
        </p:nvSpPr>
        <p:spPr bwMode="auto">
          <a:xfrm>
            <a:off x="1835150" y="4437063"/>
            <a:ext cx="1903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JetVertexRefiner</a:t>
            </a:r>
          </a:p>
          <a:p>
            <a:pPr eaLnBrk="1" hangingPunct="1"/>
            <a:r>
              <a:rPr lang="en-US" altLang="ja-JP" sz="1800"/>
              <a:t>FlavorTag</a:t>
            </a:r>
          </a:p>
          <a:p>
            <a:pPr eaLnBrk="1" hangingPunct="1"/>
            <a:r>
              <a:rPr lang="en-US" altLang="ja-JP" sz="1800"/>
              <a:t>MakeNtuple</a:t>
            </a:r>
            <a:endParaRPr lang="ja-JP" altLang="en-US" sz="1800"/>
          </a:p>
        </p:txBody>
      </p:sp>
      <p:sp>
        <p:nvSpPr>
          <p:cNvPr id="16401" name="テキスト ボックス 19"/>
          <p:cNvSpPr txBox="1">
            <a:spLocks noChangeArrowheads="1"/>
          </p:cNvSpPr>
          <p:nvPr/>
        </p:nvSpPr>
        <p:spPr bwMode="auto">
          <a:xfrm>
            <a:off x="3203575" y="4718050"/>
            <a:ext cx="167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TrainMVA</a:t>
            </a:r>
          </a:p>
          <a:p>
            <a:pPr eaLnBrk="1" hangingPunct="1"/>
            <a:r>
              <a:rPr lang="en-US" altLang="ja-JP" sz="1800"/>
              <a:t>ReadMVA etc.</a:t>
            </a:r>
            <a:endParaRPr lang="ja-JP" altLang="en-US" sz="1800"/>
          </a:p>
        </p:txBody>
      </p:sp>
      <p:sp>
        <p:nvSpPr>
          <p:cNvPr id="16402" name="テキスト ボックス 20"/>
          <p:cNvSpPr txBox="1">
            <a:spLocks noChangeArrowheads="1"/>
          </p:cNvSpPr>
          <p:nvPr/>
        </p:nvSpPr>
        <p:spPr bwMode="auto">
          <a:xfrm>
            <a:off x="233363" y="5291138"/>
            <a:ext cx="3044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1800"/>
              <a:t> Parameters class used</a:t>
            </a:r>
            <a:br>
              <a:rPr lang="en-US" altLang="ja-JP" sz="1800"/>
            </a:br>
            <a:r>
              <a:rPr lang="en-US" altLang="ja-JP" sz="1800"/>
              <a:t>   for type-safe configuration</a:t>
            </a:r>
            <a:endParaRPr lang="ja-JP" altLang="en-US" sz="1800"/>
          </a:p>
        </p:txBody>
      </p:sp>
      <p:cxnSp>
        <p:nvCxnSpPr>
          <p:cNvPr id="16403" name="直線コネクタ 22"/>
          <p:cNvCxnSpPr>
            <a:cxnSpLocks noChangeShapeType="1"/>
          </p:cNvCxnSpPr>
          <p:nvPr/>
        </p:nvCxnSpPr>
        <p:spPr bwMode="auto">
          <a:xfrm>
            <a:off x="5364163" y="836613"/>
            <a:ext cx="0" cy="60213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sp>
        <p:nvSpPr>
          <p:cNvPr id="25" name="テキスト ボックス 24"/>
          <p:cNvSpPr txBox="1"/>
          <p:nvPr/>
        </p:nvSpPr>
        <p:spPr>
          <a:xfrm>
            <a:off x="7956550" y="1258888"/>
            <a:ext cx="903288" cy="4619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LCIO</a:t>
            </a:r>
            <a:endParaRPr lang="ja-JP" altLang="en-US"/>
          </a:p>
        </p:txBody>
      </p:sp>
      <p:sp>
        <p:nvSpPr>
          <p:cNvPr id="16405" name="テキスト ボックス 25"/>
          <p:cNvSpPr txBox="1">
            <a:spLocks noChangeArrowheads="1"/>
          </p:cNvSpPr>
          <p:nvPr/>
        </p:nvSpPr>
        <p:spPr bwMode="auto">
          <a:xfrm>
            <a:off x="5724525" y="1773238"/>
            <a:ext cx="1741488" cy="4619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LCIOStorer</a:t>
            </a:r>
            <a:endParaRPr lang="ja-JP" altLang="en-US"/>
          </a:p>
        </p:txBody>
      </p:sp>
      <p:sp>
        <p:nvSpPr>
          <p:cNvPr id="16406" name="正方形/長方形 26"/>
          <p:cNvSpPr>
            <a:spLocks noChangeArrowheads="1"/>
          </p:cNvSpPr>
          <p:nvPr/>
        </p:nvSpPr>
        <p:spPr bwMode="auto">
          <a:xfrm>
            <a:off x="5724525" y="1773238"/>
            <a:ext cx="3168650" cy="2303462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7" name="テキスト ボックス 27"/>
          <p:cNvSpPr txBox="1">
            <a:spLocks noChangeArrowheads="1"/>
          </p:cNvSpPr>
          <p:nvPr/>
        </p:nvSpPr>
        <p:spPr bwMode="auto">
          <a:xfrm>
            <a:off x="5795963" y="2276475"/>
            <a:ext cx="30607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1800"/>
              <a:t> Automatic conversion from</a:t>
            </a:r>
            <a:br>
              <a:rPr lang="en-US" altLang="ja-JP" sz="1800"/>
            </a:br>
            <a:r>
              <a:rPr lang="en-US" altLang="ja-JP" sz="1800"/>
              <a:t>  LCIO to lcfiplus classes</a:t>
            </a:r>
          </a:p>
          <a:p>
            <a:pPr eaLnBrk="1" hangingPunct="1"/>
            <a:r>
              <a:rPr lang="en-US" altLang="ja-JP" sz="1800"/>
              <a:t>  (using hook in EventStore)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1800"/>
              <a:t> Conversion to LCIO</a:t>
            </a:r>
            <a:br>
              <a:rPr lang="en-US" altLang="ja-JP" sz="1800"/>
            </a:br>
            <a:r>
              <a:rPr lang="en-US" altLang="ja-JP" sz="1800"/>
              <a:t>   is manually invoked by</a:t>
            </a:r>
            <a:br>
              <a:rPr lang="en-US" altLang="ja-JP" sz="1800"/>
            </a:br>
            <a:r>
              <a:rPr lang="en-US" altLang="ja-JP" sz="1800"/>
              <a:t>   LcfiplusProcessor</a:t>
            </a:r>
            <a:endParaRPr lang="ja-JP" altLang="en-US" sz="1800"/>
          </a:p>
        </p:txBody>
      </p:sp>
      <p:sp>
        <p:nvSpPr>
          <p:cNvPr id="16408" name="テキスト ボックス 31"/>
          <p:cNvSpPr txBox="1">
            <a:spLocks noChangeArrowheads="1"/>
          </p:cNvSpPr>
          <p:nvPr/>
        </p:nvSpPr>
        <p:spPr bwMode="auto">
          <a:xfrm>
            <a:off x="5724525" y="4437063"/>
            <a:ext cx="2616200" cy="461962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LcfiplusProcessor</a:t>
            </a:r>
            <a:endParaRPr lang="ja-JP" altLang="en-US"/>
          </a:p>
        </p:txBody>
      </p:sp>
      <p:sp>
        <p:nvSpPr>
          <p:cNvPr id="16409" name="正方形/長方形 32"/>
          <p:cNvSpPr>
            <a:spLocks noChangeArrowheads="1"/>
          </p:cNvSpPr>
          <p:nvPr/>
        </p:nvSpPr>
        <p:spPr bwMode="auto">
          <a:xfrm>
            <a:off x="5724525" y="4437063"/>
            <a:ext cx="3168650" cy="1655762"/>
          </a:xfrm>
          <a:prstGeom prst="rect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0" name="テキスト ボックス 34"/>
          <p:cNvSpPr txBox="1">
            <a:spLocks noChangeArrowheads="1"/>
          </p:cNvSpPr>
          <p:nvPr/>
        </p:nvSpPr>
        <p:spPr bwMode="auto">
          <a:xfrm>
            <a:off x="5795963" y="4868863"/>
            <a:ext cx="308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1800"/>
              <a:t> Marlin processor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1800"/>
              <a:t> Process Marlin parameters</a:t>
            </a:r>
            <a:br>
              <a:rPr lang="en-US" altLang="ja-JP" sz="1800"/>
            </a:br>
            <a:r>
              <a:rPr lang="en-US" altLang="ja-JP" sz="1800"/>
              <a:t>  to be passed to Algorithm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1800"/>
              <a:t> LCIO I/O configuration</a:t>
            </a:r>
            <a:endParaRPr lang="ja-JP" altLang="en-US" sz="1800"/>
          </a:p>
        </p:txBody>
      </p:sp>
      <p:sp>
        <p:nvSpPr>
          <p:cNvPr id="16411" name="下矢印 35"/>
          <p:cNvSpPr>
            <a:spLocks noChangeArrowheads="1"/>
          </p:cNvSpPr>
          <p:nvPr/>
        </p:nvSpPr>
        <p:spPr bwMode="auto">
          <a:xfrm rot="10800000">
            <a:off x="6516688" y="4076700"/>
            <a:ext cx="358775" cy="360363"/>
          </a:xfrm>
          <a:prstGeom prst="downArrow">
            <a:avLst>
              <a:gd name="adj1" fmla="val 50000"/>
              <a:gd name="adj2" fmla="val 502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412" name="テキスト ボックス 36"/>
          <p:cNvSpPr txBox="1">
            <a:spLocks noChangeArrowheads="1"/>
          </p:cNvSpPr>
          <p:nvPr/>
        </p:nvSpPr>
        <p:spPr bwMode="auto">
          <a:xfrm>
            <a:off x="6804025" y="4076700"/>
            <a:ext cx="150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configuration</a:t>
            </a:r>
            <a:endParaRPr lang="ja-JP" altLang="en-US" sz="180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20063" y="6396038"/>
            <a:ext cx="1023937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Marlin</a:t>
            </a:r>
            <a:endParaRPr lang="ja-JP" altLang="en-US"/>
          </a:p>
        </p:txBody>
      </p:sp>
      <p:sp>
        <p:nvSpPr>
          <p:cNvPr id="16414" name="上下矢印 38"/>
          <p:cNvSpPr>
            <a:spLocks noChangeArrowheads="1"/>
          </p:cNvSpPr>
          <p:nvPr/>
        </p:nvSpPr>
        <p:spPr bwMode="auto">
          <a:xfrm rot="-3179582">
            <a:off x="7754937" y="6049963"/>
            <a:ext cx="360363" cy="503238"/>
          </a:xfrm>
          <a:prstGeom prst="upDown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415" name="右矢印 40"/>
          <p:cNvSpPr>
            <a:spLocks noChangeArrowheads="1"/>
          </p:cNvSpPr>
          <p:nvPr/>
        </p:nvSpPr>
        <p:spPr bwMode="auto">
          <a:xfrm rot="10800000">
            <a:off x="4859338" y="5229225"/>
            <a:ext cx="865187" cy="360363"/>
          </a:xfrm>
          <a:prstGeom prst="right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416" name="テキスト ボックス 41"/>
          <p:cNvSpPr txBox="1">
            <a:spLocks noChangeArrowheads="1"/>
          </p:cNvSpPr>
          <p:nvPr/>
        </p:nvSpPr>
        <p:spPr bwMode="auto">
          <a:xfrm>
            <a:off x="4356100" y="6381750"/>
            <a:ext cx="18986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tx1"/>
                </a:solidFill>
              </a:rPr>
              <a:t>Independent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417" name="左右矢印 44"/>
          <p:cNvSpPr>
            <a:spLocks noChangeArrowheads="1"/>
          </p:cNvSpPr>
          <p:nvPr/>
        </p:nvSpPr>
        <p:spPr bwMode="auto">
          <a:xfrm>
            <a:off x="4932363" y="1341438"/>
            <a:ext cx="3024187" cy="358775"/>
          </a:xfrm>
          <a:prstGeom prst="leftRightArrow">
            <a:avLst>
              <a:gd name="adj1" fmla="val 50000"/>
              <a:gd name="adj2" fmla="val 501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LCIO input/output (LCIOStorer)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cxnSp>
        <p:nvCxnSpPr>
          <p:cNvPr id="18435" name="直線コネクタ 4"/>
          <p:cNvCxnSpPr>
            <a:cxnSpLocks noChangeShapeType="1"/>
          </p:cNvCxnSpPr>
          <p:nvPr/>
        </p:nvCxnSpPr>
        <p:spPr bwMode="auto">
          <a:xfrm>
            <a:off x="2555875" y="836613"/>
            <a:ext cx="0" cy="60213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</p:cxnSp>
      <p:sp>
        <p:nvSpPr>
          <p:cNvPr id="18436" name="テキスト ボックス 5"/>
          <p:cNvSpPr txBox="1">
            <a:spLocks noChangeArrowheads="1"/>
          </p:cNvSpPr>
          <p:nvPr/>
        </p:nvSpPr>
        <p:spPr bwMode="auto">
          <a:xfrm>
            <a:off x="2805113" y="836613"/>
            <a:ext cx="903287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LCIO</a:t>
            </a:r>
            <a:endParaRPr lang="ja-JP" altLang="en-US"/>
          </a:p>
        </p:txBody>
      </p:sp>
      <p:sp>
        <p:nvSpPr>
          <p:cNvPr id="18437" name="テキスト ボックス 6"/>
          <p:cNvSpPr txBox="1">
            <a:spLocks noChangeArrowheads="1"/>
          </p:cNvSpPr>
          <p:nvPr/>
        </p:nvSpPr>
        <p:spPr bwMode="auto">
          <a:xfrm>
            <a:off x="889000" y="836613"/>
            <a:ext cx="145097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LCFIPlus</a:t>
            </a:r>
            <a:endParaRPr lang="ja-JP" altLang="en-US"/>
          </a:p>
        </p:txBody>
      </p:sp>
      <p:sp>
        <p:nvSpPr>
          <p:cNvPr id="18438" name="テキスト ボックス 7"/>
          <p:cNvSpPr txBox="1">
            <a:spLocks noChangeArrowheads="1"/>
          </p:cNvSpPr>
          <p:nvPr/>
        </p:nvSpPr>
        <p:spPr bwMode="auto">
          <a:xfrm>
            <a:off x="3132138" y="1484313"/>
            <a:ext cx="1690687" cy="4619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MCParticle</a:t>
            </a:r>
            <a:endParaRPr lang="ja-JP" altLang="en-US"/>
          </a:p>
        </p:txBody>
      </p:sp>
      <p:sp>
        <p:nvSpPr>
          <p:cNvPr id="18439" name="テキスト ボックス 9"/>
          <p:cNvSpPr txBox="1">
            <a:spLocks noChangeArrowheads="1"/>
          </p:cNvSpPr>
          <p:nvPr/>
        </p:nvSpPr>
        <p:spPr bwMode="auto">
          <a:xfrm>
            <a:off x="684213" y="1557338"/>
            <a:ext cx="1690687" cy="460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MCParticle</a:t>
            </a:r>
            <a:endParaRPr lang="ja-JP" altLang="en-US"/>
          </a:p>
        </p:txBody>
      </p:sp>
      <p:sp>
        <p:nvSpPr>
          <p:cNvPr id="18440" name="テキスト ボックス 11"/>
          <p:cNvSpPr txBox="1">
            <a:spLocks noChangeArrowheads="1"/>
          </p:cNvSpPr>
          <p:nvPr/>
        </p:nvSpPr>
        <p:spPr bwMode="auto">
          <a:xfrm>
            <a:off x="34925" y="2133600"/>
            <a:ext cx="2344738" cy="460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MCColorSinglet</a:t>
            </a:r>
            <a:endParaRPr lang="ja-JP" altLang="en-US"/>
          </a:p>
        </p:txBody>
      </p:sp>
      <p:cxnSp>
        <p:nvCxnSpPr>
          <p:cNvPr id="18441" name="直線矢印コネクタ 13"/>
          <p:cNvCxnSpPr>
            <a:cxnSpLocks noChangeShapeType="1"/>
            <a:stCxn id="18438" idx="1"/>
            <a:endCxn id="18439" idx="3"/>
          </p:cNvCxnSpPr>
          <p:nvPr/>
        </p:nvCxnSpPr>
        <p:spPr bwMode="auto">
          <a:xfrm flipH="1">
            <a:off x="2374900" y="1716088"/>
            <a:ext cx="757238" cy="7143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8442" name="直線矢印コネクタ 14"/>
          <p:cNvCxnSpPr>
            <a:cxnSpLocks noChangeShapeType="1"/>
            <a:stCxn id="18438" idx="1"/>
            <a:endCxn id="18440" idx="3"/>
          </p:cNvCxnSpPr>
          <p:nvPr/>
        </p:nvCxnSpPr>
        <p:spPr bwMode="auto">
          <a:xfrm flipH="1">
            <a:off x="2379663" y="1716088"/>
            <a:ext cx="752475" cy="6477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3" name="テキスト ボックス 17"/>
          <p:cNvSpPr txBox="1">
            <a:spLocks noChangeArrowheads="1"/>
          </p:cNvSpPr>
          <p:nvPr/>
        </p:nvSpPr>
        <p:spPr bwMode="auto">
          <a:xfrm>
            <a:off x="2916238" y="3141663"/>
            <a:ext cx="2135187" cy="460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PandoraPFOs</a:t>
            </a:r>
            <a:endParaRPr lang="ja-JP" altLang="en-US"/>
          </a:p>
        </p:txBody>
      </p:sp>
      <p:sp>
        <p:nvSpPr>
          <p:cNvPr id="18444" name="テキスト ボックス 18"/>
          <p:cNvSpPr txBox="1">
            <a:spLocks noChangeArrowheads="1"/>
          </p:cNvSpPr>
          <p:nvPr/>
        </p:nvSpPr>
        <p:spPr bwMode="auto">
          <a:xfrm>
            <a:off x="611188" y="2781300"/>
            <a:ext cx="954087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Track</a:t>
            </a:r>
            <a:endParaRPr lang="ja-JP" altLang="en-US"/>
          </a:p>
        </p:txBody>
      </p:sp>
      <p:sp>
        <p:nvSpPr>
          <p:cNvPr id="18445" name="テキスト ボックス 19"/>
          <p:cNvSpPr txBox="1">
            <a:spLocks noChangeArrowheads="1"/>
          </p:cNvSpPr>
          <p:nvPr/>
        </p:nvSpPr>
        <p:spPr bwMode="auto">
          <a:xfrm>
            <a:off x="512763" y="3357563"/>
            <a:ext cx="1179512" cy="460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Neutral</a:t>
            </a:r>
            <a:endParaRPr lang="ja-JP" altLang="en-US"/>
          </a:p>
        </p:txBody>
      </p:sp>
      <p:cxnSp>
        <p:nvCxnSpPr>
          <p:cNvPr id="18446" name="直線矢印コネクタ 20"/>
          <p:cNvCxnSpPr>
            <a:cxnSpLocks noChangeShapeType="1"/>
            <a:stCxn id="18443" idx="1"/>
            <a:endCxn id="18444" idx="3"/>
          </p:cNvCxnSpPr>
          <p:nvPr/>
        </p:nvCxnSpPr>
        <p:spPr bwMode="auto">
          <a:xfrm flipH="1" flipV="1">
            <a:off x="1565275" y="3011488"/>
            <a:ext cx="1350963" cy="3603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8447" name="直線矢印コネクタ 23"/>
          <p:cNvCxnSpPr>
            <a:cxnSpLocks noChangeShapeType="1"/>
            <a:stCxn id="18443" idx="1"/>
            <a:endCxn id="18445" idx="3"/>
          </p:cNvCxnSpPr>
          <p:nvPr/>
        </p:nvCxnSpPr>
        <p:spPr bwMode="auto">
          <a:xfrm flipH="1">
            <a:off x="1692275" y="3371850"/>
            <a:ext cx="1223963" cy="2159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8" name="テキスト ボックス 26"/>
          <p:cNvSpPr txBox="1">
            <a:spLocks noChangeArrowheads="1"/>
          </p:cNvSpPr>
          <p:nvPr/>
        </p:nvSpPr>
        <p:spPr bwMode="auto">
          <a:xfrm>
            <a:off x="3000375" y="2133600"/>
            <a:ext cx="1931988" cy="8302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/>
              <a:t>RecoMC</a:t>
            </a:r>
            <a:br>
              <a:rPr lang="en-US" altLang="ja-JP"/>
            </a:br>
            <a:r>
              <a:rPr lang="en-US" altLang="ja-JP"/>
              <a:t>ParticlesLink</a:t>
            </a:r>
            <a:endParaRPr lang="ja-JP" altLang="en-US"/>
          </a:p>
        </p:txBody>
      </p:sp>
      <p:cxnSp>
        <p:nvCxnSpPr>
          <p:cNvPr id="18449" name="直線矢印コネクタ 32"/>
          <p:cNvCxnSpPr>
            <a:cxnSpLocks noChangeShapeType="1"/>
            <a:stCxn id="18448" idx="1"/>
            <a:endCxn id="18444" idx="3"/>
          </p:cNvCxnSpPr>
          <p:nvPr/>
        </p:nvCxnSpPr>
        <p:spPr bwMode="auto">
          <a:xfrm flipH="1">
            <a:off x="1565275" y="2547938"/>
            <a:ext cx="1435100" cy="463550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18450" name="直線矢印コネクタ 35"/>
          <p:cNvCxnSpPr>
            <a:cxnSpLocks noChangeShapeType="1"/>
            <a:stCxn id="18448" idx="1"/>
            <a:endCxn id="18445" idx="3"/>
          </p:cNvCxnSpPr>
          <p:nvPr/>
        </p:nvCxnSpPr>
        <p:spPr bwMode="auto">
          <a:xfrm flipH="1">
            <a:off x="1692275" y="2547938"/>
            <a:ext cx="1308100" cy="1039812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8451" name="テキスト ボックス 40"/>
          <p:cNvSpPr txBox="1">
            <a:spLocks noChangeArrowheads="1"/>
          </p:cNvSpPr>
          <p:nvPr/>
        </p:nvSpPr>
        <p:spPr bwMode="auto">
          <a:xfrm>
            <a:off x="539750" y="4221163"/>
            <a:ext cx="1074738" cy="461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Vertex</a:t>
            </a:r>
            <a:endParaRPr lang="ja-JP" altLang="en-US"/>
          </a:p>
        </p:txBody>
      </p:sp>
      <p:sp>
        <p:nvSpPr>
          <p:cNvPr id="18452" name="テキスト ボックス 41"/>
          <p:cNvSpPr txBox="1">
            <a:spLocks noChangeArrowheads="1"/>
          </p:cNvSpPr>
          <p:nvPr/>
        </p:nvSpPr>
        <p:spPr bwMode="auto">
          <a:xfrm>
            <a:off x="2916238" y="3759200"/>
            <a:ext cx="107315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Vertex</a:t>
            </a:r>
            <a:endParaRPr lang="ja-JP" altLang="en-US"/>
          </a:p>
        </p:txBody>
      </p:sp>
      <p:sp>
        <p:nvSpPr>
          <p:cNvPr id="18453" name="テキスト ボックス 42"/>
          <p:cNvSpPr txBox="1">
            <a:spLocks noChangeArrowheads="1"/>
          </p:cNvSpPr>
          <p:nvPr/>
        </p:nvSpPr>
        <p:spPr bwMode="auto">
          <a:xfrm>
            <a:off x="2916238" y="4365625"/>
            <a:ext cx="1655762" cy="460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Vertex_RP</a:t>
            </a:r>
            <a:endParaRPr lang="ja-JP" altLang="en-US"/>
          </a:p>
        </p:txBody>
      </p:sp>
      <p:cxnSp>
        <p:nvCxnSpPr>
          <p:cNvPr id="18454" name="直線矢印コネクタ 44"/>
          <p:cNvCxnSpPr>
            <a:cxnSpLocks noChangeShapeType="1"/>
            <a:stCxn id="18451" idx="3"/>
            <a:endCxn id="18452" idx="1"/>
          </p:cNvCxnSpPr>
          <p:nvPr/>
        </p:nvCxnSpPr>
        <p:spPr bwMode="auto">
          <a:xfrm flipV="1">
            <a:off x="1614488" y="3990975"/>
            <a:ext cx="1301750" cy="46037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455" name="直線矢印コネクタ 45"/>
          <p:cNvCxnSpPr>
            <a:cxnSpLocks noChangeShapeType="1"/>
            <a:stCxn id="18451" idx="3"/>
            <a:endCxn id="18453" idx="1"/>
          </p:cNvCxnSpPr>
          <p:nvPr/>
        </p:nvCxnSpPr>
        <p:spPr bwMode="auto">
          <a:xfrm>
            <a:off x="1614488" y="4451350"/>
            <a:ext cx="1301750" cy="14446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456" name="直線矢印コネクタ 52"/>
          <p:cNvCxnSpPr>
            <a:cxnSpLocks noChangeShapeType="1"/>
            <a:stCxn id="18453" idx="3"/>
            <a:endCxn id="18443" idx="3"/>
          </p:cNvCxnSpPr>
          <p:nvPr/>
        </p:nvCxnSpPr>
        <p:spPr bwMode="auto">
          <a:xfrm flipV="1">
            <a:off x="4572000" y="3371850"/>
            <a:ext cx="479425" cy="1223963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8457" name="テキスト ボックス 55"/>
          <p:cNvSpPr txBox="1">
            <a:spLocks noChangeArrowheads="1"/>
          </p:cNvSpPr>
          <p:nvPr/>
        </p:nvSpPr>
        <p:spPr bwMode="auto">
          <a:xfrm>
            <a:off x="665163" y="5373688"/>
            <a:ext cx="593725" cy="461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Jet</a:t>
            </a:r>
            <a:endParaRPr lang="ja-JP" altLang="en-US"/>
          </a:p>
        </p:txBody>
      </p:sp>
      <p:sp>
        <p:nvSpPr>
          <p:cNvPr id="18458" name="テキスト ボックス 56"/>
          <p:cNvSpPr txBox="1">
            <a:spLocks noChangeArrowheads="1"/>
          </p:cNvSpPr>
          <p:nvPr/>
        </p:nvSpPr>
        <p:spPr bwMode="auto">
          <a:xfrm>
            <a:off x="2916238" y="5013325"/>
            <a:ext cx="595312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Jet</a:t>
            </a:r>
            <a:endParaRPr lang="ja-JP" altLang="en-US"/>
          </a:p>
        </p:txBody>
      </p:sp>
      <p:sp>
        <p:nvSpPr>
          <p:cNvPr id="18459" name="テキスト ボックス 57"/>
          <p:cNvSpPr txBox="1">
            <a:spLocks noChangeArrowheads="1"/>
          </p:cNvSpPr>
          <p:nvPr/>
        </p:nvSpPr>
        <p:spPr bwMode="auto">
          <a:xfrm>
            <a:off x="2916238" y="6165850"/>
            <a:ext cx="1141412" cy="460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Jet_vtx</a:t>
            </a:r>
            <a:endParaRPr lang="ja-JP" altLang="en-US"/>
          </a:p>
        </p:txBody>
      </p:sp>
      <p:sp>
        <p:nvSpPr>
          <p:cNvPr id="18460" name="テキスト ボックス 58"/>
          <p:cNvSpPr txBox="1">
            <a:spLocks noChangeArrowheads="1"/>
          </p:cNvSpPr>
          <p:nvPr/>
        </p:nvSpPr>
        <p:spPr bwMode="auto">
          <a:xfrm>
            <a:off x="2916238" y="5589588"/>
            <a:ext cx="1092200" cy="4619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Jet_rel</a:t>
            </a:r>
            <a:endParaRPr lang="ja-JP" altLang="en-US"/>
          </a:p>
        </p:txBody>
      </p:sp>
      <p:sp>
        <p:nvSpPr>
          <p:cNvPr id="18461" name="テキスト ボックス 59"/>
          <p:cNvSpPr txBox="1">
            <a:spLocks noChangeArrowheads="1"/>
          </p:cNvSpPr>
          <p:nvPr/>
        </p:nvSpPr>
        <p:spPr bwMode="auto">
          <a:xfrm>
            <a:off x="4211638" y="6165850"/>
            <a:ext cx="1724025" cy="460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Jet_vtx_RP</a:t>
            </a:r>
            <a:endParaRPr lang="ja-JP" altLang="en-US"/>
          </a:p>
        </p:txBody>
      </p:sp>
      <p:cxnSp>
        <p:nvCxnSpPr>
          <p:cNvPr id="18462" name="直線矢印コネクタ 60"/>
          <p:cNvCxnSpPr>
            <a:cxnSpLocks noChangeShapeType="1"/>
            <a:stCxn id="18457" idx="3"/>
            <a:endCxn id="18458" idx="1"/>
          </p:cNvCxnSpPr>
          <p:nvPr/>
        </p:nvCxnSpPr>
        <p:spPr bwMode="auto">
          <a:xfrm flipV="1">
            <a:off x="1258888" y="5243513"/>
            <a:ext cx="1657350" cy="3603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463" name="直線矢印コネクタ 63"/>
          <p:cNvCxnSpPr>
            <a:cxnSpLocks noChangeShapeType="1"/>
            <a:stCxn id="18457" idx="3"/>
            <a:endCxn id="18460" idx="1"/>
          </p:cNvCxnSpPr>
          <p:nvPr/>
        </p:nvCxnSpPr>
        <p:spPr bwMode="auto">
          <a:xfrm>
            <a:off x="1258888" y="5603875"/>
            <a:ext cx="1657350" cy="2159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464" name="直線矢印コネクタ 66"/>
          <p:cNvCxnSpPr>
            <a:cxnSpLocks noChangeShapeType="1"/>
            <a:stCxn id="18457" idx="3"/>
            <a:endCxn id="18459" idx="1"/>
          </p:cNvCxnSpPr>
          <p:nvPr/>
        </p:nvCxnSpPr>
        <p:spPr bwMode="auto">
          <a:xfrm>
            <a:off x="1258888" y="5603875"/>
            <a:ext cx="1657350" cy="79216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465" name="直線矢印コネクタ 69"/>
          <p:cNvCxnSpPr>
            <a:cxnSpLocks noChangeShapeType="1"/>
            <a:stCxn id="18460" idx="3"/>
            <a:endCxn id="18458" idx="3"/>
          </p:cNvCxnSpPr>
          <p:nvPr/>
        </p:nvCxnSpPr>
        <p:spPr bwMode="auto">
          <a:xfrm flipH="1" flipV="1">
            <a:off x="3511550" y="5243513"/>
            <a:ext cx="496888" cy="576262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18466" name="直線矢印コネクタ 72"/>
          <p:cNvCxnSpPr>
            <a:cxnSpLocks noChangeShapeType="1"/>
            <a:stCxn id="18460" idx="3"/>
            <a:endCxn id="18459" idx="3"/>
          </p:cNvCxnSpPr>
          <p:nvPr/>
        </p:nvCxnSpPr>
        <p:spPr bwMode="auto">
          <a:xfrm>
            <a:off x="4008438" y="5819775"/>
            <a:ext cx="49212" cy="576263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18467" name="直線矢印コネクタ 75"/>
          <p:cNvCxnSpPr>
            <a:cxnSpLocks noChangeShapeType="1"/>
            <a:stCxn id="18459" idx="3"/>
            <a:endCxn id="18461" idx="1"/>
          </p:cNvCxnSpPr>
          <p:nvPr/>
        </p:nvCxnSpPr>
        <p:spPr bwMode="auto">
          <a:xfrm>
            <a:off x="4057650" y="6396038"/>
            <a:ext cx="153988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18468" name="直線矢印コネクタ 78"/>
          <p:cNvCxnSpPr>
            <a:cxnSpLocks noChangeShapeType="1"/>
            <a:stCxn id="18461" idx="0"/>
            <a:endCxn id="18443" idx="3"/>
          </p:cNvCxnSpPr>
          <p:nvPr/>
        </p:nvCxnSpPr>
        <p:spPr bwMode="auto">
          <a:xfrm flipH="1" flipV="1">
            <a:off x="5051425" y="3371850"/>
            <a:ext cx="22225" cy="2794000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8469" name="テキスト ボックス 81"/>
          <p:cNvSpPr txBox="1">
            <a:spLocks noChangeArrowheads="1"/>
          </p:cNvSpPr>
          <p:nvPr/>
        </p:nvSpPr>
        <p:spPr bwMode="auto">
          <a:xfrm>
            <a:off x="4235450" y="5013325"/>
            <a:ext cx="1416050" cy="8302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/>
              <a:t>PID “yth”</a:t>
            </a:r>
          </a:p>
          <a:p>
            <a:pPr algn="ctr" eaLnBrk="1" hangingPunct="1"/>
            <a:r>
              <a:rPr lang="en-US" altLang="ja-JP"/>
              <a:t>“lcfiplus”</a:t>
            </a:r>
            <a:endParaRPr lang="ja-JP" altLang="en-US"/>
          </a:p>
        </p:txBody>
      </p:sp>
      <p:cxnSp>
        <p:nvCxnSpPr>
          <p:cNvPr id="18470" name="直線矢印コネクタ 82"/>
          <p:cNvCxnSpPr>
            <a:cxnSpLocks noChangeShapeType="1"/>
            <a:stCxn id="18458" idx="3"/>
            <a:endCxn id="18469" idx="1"/>
          </p:cNvCxnSpPr>
          <p:nvPr/>
        </p:nvCxnSpPr>
        <p:spPr bwMode="auto">
          <a:xfrm>
            <a:off x="3511550" y="5243513"/>
            <a:ext cx="723900" cy="185737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8471" name="テキスト ボックス 86"/>
          <p:cNvSpPr txBox="1">
            <a:spLocks noChangeArrowheads="1"/>
          </p:cNvSpPr>
          <p:nvPr/>
        </p:nvSpPr>
        <p:spPr bwMode="auto">
          <a:xfrm>
            <a:off x="5580063" y="836613"/>
            <a:ext cx="2620962" cy="46196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LCIO -&gt; LCFIPlus</a:t>
            </a:r>
            <a:endParaRPr lang="ja-JP" altLang="en-US"/>
          </a:p>
        </p:txBody>
      </p:sp>
      <p:sp>
        <p:nvSpPr>
          <p:cNvPr id="18472" name="テキスト ボックス 87"/>
          <p:cNvSpPr txBox="1">
            <a:spLocks noChangeArrowheads="1"/>
          </p:cNvSpPr>
          <p:nvPr/>
        </p:nvSpPr>
        <p:spPr bwMode="auto">
          <a:xfrm>
            <a:off x="5815013" y="1336675"/>
            <a:ext cx="33162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2000"/>
              <a:t> PFO/MCP conversion</a:t>
            </a:r>
            <a:br>
              <a:rPr lang="en-US" altLang="ja-JP" sz="2000"/>
            </a:br>
            <a:r>
              <a:rPr lang="en-US" altLang="ja-JP" sz="2000"/>
              <a:t>   at SetEvent()</a:t>
            </a:r>
            <a:br>
              <a:rPr lang="en-US" altLang="ja-JP" sz="2000"/>
            </a:br>
            <a:r>
              <a:rPr lang="en-US" altLang="ja-JP" sz="2000"/>
              <a:t>  (called by processor)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000"/>
              <a:t> Vertex/Jet conversion</a:t>
            </a:r>
            <a:br>
              <a:rPr lang="en-US" altLang="ja-JP" sz="2000"/>
            </a:br>
            <a:r>
              <a:rPr lang="en-US" altLang="ja-JP" sz="2000"/>
              <a:t>  automatically at request of</a:t>
            </a:r>
            <a:br>
              <a:rPr lang="en-US" altLang="ja-JP" sz="2000"/>
            </a:br>
            <a:r>
              <a:rPr lang="en-US" altLang="ja-JP" sz="2000"/>
              <a:t>  lcfiplus collection</a:t>
            </a:r>
          </a:p>
        </p:txBody>
      </p:sp>
      <p:sp>
        <p:nvSpPr>
          <p:cNvPr id="18473" name="テキスト ボックス 88"/>
          <p:cNvSpPr txBox="1">
            <a:spLocks noChangeArrowheads="1"/>
          </p:cNvSpPr>
          <p:nvPr/>
        </p:nvSpPr>
        <p:spPr bwMode="auto">
          <a:xfrm>
            <a:off x="5580063" y="3284538"/>
            <a:ext cx="2620962" cy="46196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LCFIPlus -&gt; LCIO</a:t>
            </a:r>
            <a:endParaRPr lang="ja-JP" altLang="en-US"/>
          </a:p>
        </p:txBody>
      </p:sp>
      <p:sp>
        <p:nvSpPr>
          <p:cNvPr id="18474" name="テキスト ボックス 92"/>
          <p:cNvSpPr txBox="1">
            <a:spLocks noChangeArrowheads="1"/>
          </p:cNvSpPr>
          <p:nvPr/>
        </p:nvSpPr>
        <p:spPr bwMode="auto">
          <a:xfrm>
            <a:off x="5829300" y="3789363"/>
            <a:ext cx="34480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2000"/>
              <a:t> Done manually</a:t>
            </a:r>
            <a:br>
              <a:rPr lang="en-US" altLang="ja-JP" sz="2000"/>
            </a:br>
            <a:r>
              <a:rPr lang="en-US" altLang="ja-JP" sz="2000"/>
              <a:t>  (automatic option available</a:t>
            </a:r>
            <a:br>
              <a:rPr lang="en-US" altLang="ja-JP" sz="2000"/>
            </a:br>
            <a:r>
              <a:rPr lang="en-US" altLang="ja-JP" sz="2000"/>
              <a:t>  but not used in</a:t>
            </a:r>
            <a:br>
              <a:rPr lang="en-US" altLang="ja-JP" sz="2000"/>
            </a:br>
            <a:r>
              <a:rPr lang="en-US" altLang="ja-JP" sz="2000"/>
              <a:t>  LcfiplusProcessor)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000"/>
              <a:t> Cannot “update” existing</a:t>
            </a:r>
            <a:br>
              <a:rPr lang="en-US" altLang="ja-JP" sz="2000"/>
            </a:br>
            <a:r>
              <a:rPr lang="en-US" altLang="ja-JP" sz="2000"/>
              <a:t>  LCIO collection – </a:t>
            </a:r>
            <a:br>
              <a:rPr lang="en-US" altLang="ja-JP" sz="2000"/>
            </a:br>
            <a:r>
              <a:rPr lang="en-US" altLang="ja-JP" sz="2000"/>
              <a:t>  known issue in PID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000"/>
              <a:t> Jet – vertex connection is</a:t>
            </a:r>
            <a:br>
              <a:rPr lang="en-US" altLang="ja-JP" sz="2000"/>
            </a:br>
            <a:r>
              <a:rPr lang="en-US" altLang="ja-JP" sz="2000"/>
              <a:t>   in LCRelation Jet_rel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LcfiplusProcessor and parameters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19460" name="下矢印 9"/>
          <p:cNvSpPr>
            <a:spLocks noChangeArrowheads="1"/>
          </p:cNvSpPr>
          <p:nvPr/>
        </p:nvSpPr>
        <p:spPr bwMode="auto">
          <a:xfrm rot="5400000">
            <a:off x="5976937" y="2332038"/>
            <a:ext cx="358775" cy="431800"/>
          </a:xfrm>
          <a:prstGeom prst="downArrow">
            <a:avLst>
              <a:gd name="adj1" fmla="val 50000"/>
              <a:gd name="adj2" fmla="val 50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1" name="テキスト ボックス 10"/>
          <p:cNvSpPr txBox="1">
            <a:spLocks noChangeArrowheads="1"/>
          </p:cNvSpPr>
          <p:nvPr/>
        </p:nvSpPr>
        <p:spPr bwMode="auto">
          <a:xfrm>
            <a:off x="6372225" y="2368550"/>
            <a:ext cx="1671638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List algorithms</a:t>
            </a:r>
            <a:endParaRPr lang="ja-JP" altLang="en-US" sz="1800"/>
          </a:p>
        </p:txBody>
      </p:sp>
      <p:sp>
        <p:nvSpPr>
          <p:cNvPr id="19462" name="下矢印 18"/>
          <p:cNvSpPr>
            <a:spLocks noChangeArrowheads="1"/>
          </p:cNvSpPr>
          <p:nvPr/>
        </p:nvSpPr>
        <p:spPr bwMode="auto">
          <a:xfrm rot="5400000">
            <a:off x="6192837" y="4132263"/>
            <a:ext cx="358775" cy="431800"/>
          </a:xfrm>
          <a:prstGeom prst="downArrow">
            <a:avLst>
              <a:gd name="adj1" fmla="val 50000"/>
              <a:gd name="adj2" fmla="val 50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3" name="テキスト ボックス 19"/>
          <p:cNvSpPr txBox="1">
            <a:spLocks noChangeArrowheads="1"/>
          </p:cNvSpPr>
          <p:nvPr/>
        </p:nvSpPr>
        <p:spPr bwMode="auto">
          <a:xfrm>
            <a:off x="6588125" y="3879850"/>
            <a:ext cx="2390775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Output collections </a:t>
            </a:r>
            <a:br>
              <a:rPr lang="en-US" altLang="ja-JP" sz="1800"/>
            </a:br>
            <a:r>
              <a:rPr lang="en-US" altLang="ja-JP" sz="1800"/>
              <a:t>converted to LCIO at</a:t>
            </a:r>
            <a:br>
              <a:rPr lang="en-US" altLang="ja-JP" sz="1800"/>
            </a:br>
            <a:r>
              <a:rPr lang="en-US" altLang="ja-JP" sz="1800"/>
              <a:t>the end of this proc.</a:t>
            </a:r>
            <a:endParaRPr lang="ja-JP" altLang="en-US" sz="1800"/>
          </a:p>
        </p:txBody>
      </p:sp>
      <p:sp>
        <p:nvSpPr>
          <p:cNvPr id="19464" name="下矢印 20"/>
          <p:cNvSpPr>
            <a:spLocks noChangeArrowheads="1"/>
          </p:cNvSpPr>
          <p:nvPr/>
        </p:nvSpPr>
        <p:spPr bwMode="auto">
          <a:xfrm rot="9353904">
            <a:off x="4173538" y="3913188"/>
            <a:ext cx="358775" cy="942975"/>
          </a:xfrm>
          <a:prstGeom prst="downArrow">
            <a:avLst>
              <a:gd name="adj1" fmla="val 50000"/>
              <a:gd name="adj2" fmla="val 501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5" name="下矢印 21"/>
          <p:cNvSpPr>
            <a:spLocks noChangeArrowheads="1"/>
          </p:cNvSpPr>
          <p:nvPr/>
        </p:nvSpPr>
        <p:spPr bwMode="auto">
          <a:xfrm rot="1235259">
            <a:off x="4165600" y="4910138"/>
            <a:ext cx="360363" cy="1030287"/>
          </a:xfrm>
          <a:prstGeom prst="down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6" name="テキスト ボックス 22"/>
          <p:cNvSpPr txBox="1">
            <a:spLocks noChangeArrowheads="1"/>
          </p:cNvSpPr>
          <p:nvPr/>
        </p:nvSpPr>
        <p:spPr bwMode="auto">
          <a:xfrm>
            <a:off x="2833688" y="4681538"/>
            <a:ext cx="3916362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Input PFO collection can be different</a:t>
            </a:r>
            <a:endParaRPr lang="ja-JP" altLang="en-US" sz="1800"/>
          </a:p>
        </p:txBody>
      </p:sp>
      <p:sp>
        <p:nvSpPr>
          <p:cNvPr id="19469" name="上下矢印 25"/>
          <p:cNvSpPr>
            <a:spLocks noChangeArrowheads="1"/>
          </p:cNvSpPr>
          <p:nvPr/>
        </p:nvSpPr>
        <p:spPr bwMode="auto">
          <a:xfrm>
            <a:off x="900113" y="2492375"/>
            <a:ext cx="358775" cy="1441450"/>
          </a:xfrm>
          <a:prstGeom prst="upDownArrow">
            <a:avLst>
              <a:gd name="adj1" fmla="val 50000"/>
              <a:gd name="adj2" fmla="val 502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0" name="テキスト ボックス 26"/>
          <p:cNvSpPr txBox="1">
            <a:spLocks noChangeArrowheads="1"/>
          </p:cNvSpPr>
          <p:nvPr/>
        </p:nvSpPr>
        <p:spPr bwMode="auto">
          <a:xfrm>
            <a:off x="1187450" y="2852738"/>
            <a:ext cx="2544763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General parameters:</a:t>
            </a:r>
            <a:br>
              <a:rPr lang="en-US" altLang="ja-JP" sz="1800"/>
            </a:br>
            <a:r>
              <a:rPr lang="en-US" altLang="ja-JP" sz="1800"/>
              <a:t>see next slide for detail</a:t>
            </a:r>
            <a:endParaRPr lang="ja-JP" altLang="en-US" sz="1800"/>
          </a:p>
        </p:txBody>
      </p:sp>
      <p:sp>
        <p:nvSpPr>
          <p:cNvPr id="19471" name="テキスト ボックス 27"/>
          <p:cNvSpPr txBox="1">
            <a:spLocks noChangeArrowheads="1"/>
          </p:cNvSpPr>
          <p:nvPr/>
        </p:nvSpPr>
        <p:spPr bwMode="auto">
          <a:xfrm>
            <a:off x="0" y="5934075"/>
            <a:ext cx="3095625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General parameters are</a:t>
            </a:r>
            <a:br>
              <a:rPr lang="en-US" altLang="ja-JP" sz="1800"/>
            </a:br>
            <a:r>
              <a:rPr lang="en-US" altLang="ja-JP" sz="1800"/>
              <a:t>treated by LcfiplusProcessor</a:t>
            </a:r>
            <a:br>
              <a:rPr lang="en-US" altLang="ja-JP" sz="1800"/>
            </a:br>
            <a:r>
              <a:rPr lang="en-US" altLang="ja-JP" sz="1800"/>
              <a:t>Others sent to Algorithms</a:t>
            </a:r>
            <a:endParaRPr lang="ja-JP" altLang="en-US" sz="1800"/>
          </a:p>
        </p:txBody>
      </p:sp>
      <p:sp>
        <p:nvSpPr>
          <p:cNvPr id="19472" name="上下矢印 28"/>
          <p:cNvSpPr>
            <a:spLocks noChangeArrowheads="1"/>
          </p:cNvSpPr>
          <p:nvPr/>
        </p:nvSpPr>
        <p:spPr bwMode="auto">
          <a:xfrm>
            <a:off x="900113" y="4149725"/>
            <a:ext cx="358775" cy="574675"/>
          </a:xfrm>
          <a:prstGeom prst="upDown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3" name="テキスト ボックス 29"/>
          <p:cNvSpPr txBox="1">
            <a:spLocks noChangeArrowheads="1"/>
          </p:cNvSpPr>
          <p:nvPr/>
        </p:nvSpPr>
        <p:spPr bwMode="auto">
          <a:xfrm>
            <a:off x="395288" y="4724400"/>
            <a:ext cx="1928812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Altorithm specific</a:t>
            </a:r>
            <a:br>
              <a:rPr lang="en-US" altLang="ja-JP" sz="1800"/>
            </a:br>
            <a:r>
              <a:rPr lang="en-US" altLang="ja-JP" sz="1800"/>
              <a:t>parameters</a:t>
            </a:r>
            <a:endParaRPr lang="ja-JP" altLang="en-US" sz="1800"/>
          </a:p>
        </p:txBody>
      </p:sp>
      <p:sp>
        <p:nvSpPr>
          <p:cNvPr id="19474" name="下矢印 30"/>
          <p:cNvSpPr>
            <a:spLocks noChangeArrowheads="1"/>
          </p:cNvSpPr>
          <p:nvPr/>
        </p:nvSpPr>
        <p:spPr bwMode="auto">
          <a:xfrm rot="5400000">
            <a:off x="3652043" y="1078707"/>
            <a:ext cx="360363" cy="43180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5" name="テキスト ボックス 31"/>
          <p:cNvSpPr txBox="1">
            <a:spLocks noChangeArrowheads="1"/>
          </p:cNvSpPr>
          <p:nvPr/>
        </p:nvSpPr>
        <p:spPr bwMode="auto">
          <a:xfrm>
            <a:off x="4054475" y="927100"/>
            <a:ext cx="4556125" cy="12017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Multiple LcfiplusProcessor possible now</a:t>
            </a:r>
            <a:br>
              <a:rPr lang="en-US" altLang="ja-JP" sz="1800"/>
            </a:br>
            <a:r>
              <a:rPr lang="en-US" altLang="ja-JP" sz="1800"/>
              <a:t>Note: EventStore is singleton, so collection</a:t>
            </a:r>
            <a:br>
              <a:rPr lang="en-US" altLang="ja-JP" sz="1800"/>
            </a:br>
            <a:r>
              <a:rPr lang="en-US" altLang="ja-JP" sz="1800"/>
              <a:t>is converted only at first processor</a:t>
            </a:r>
            <a:br>
              <a:rPr lang="en-US" altLang="ja-JP" sz="1800"/>
            </a:br>
            <a:r>
              <a:rPr lang="en-US" altLang="ja-JP" sz="1800"/>
              <a:t>using the collection</a:t>
            </a:r>
            <a:endParaRPr lang="ja-JP" altLang="en-US" sz="1800"/>
          </a:p>
        </p:txBody>
      </p:sp>
      <p:sp>
        <p:nvSpPr>
          <p:cNvPr id="19476" name="テキスト ボックス 32"/>
          <p:cNvSpPr txBox="1">
            <a:spLocks noChangeArrowheads="1"/>
          </p:cNvSpPr>
          <p:nvPr/>
        </p:nvSpPr>
        <p:spPr bwMode="auto">
          <a:xfrm>
            <a:off x="4427538" y="3068638"/>
            <a:ext cx="458152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See steer/README for samples</a:t>
            </a:r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LcfiplusProcessor: global params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20484" name="下矢印 9"/>
          <p:cNvSpPr>
            <a:spLocks noChangeArrowheads="1"/>
          </p:cNvSpPr>
          <p:nvPr/>
        </p:nvSpPr>
        <p:spPr bwMode="auto">
          <a:xfrm>
            <a:off x="6875463" y="1341438"/>
            <a:ext cx="360362" cy="43180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5" name="テキスト ボックス 10"/>
          <p:cNvSpPr txBox="1">
            <a:spLocks noChangeArrowheads="1"/>
          </p:cNvSpPr>
          <p:nvPr/>
        </p:nvSpPr>
        <p:spPr bwMode="auto">
          <a:xfrm>
            <a:off x="6372225" y="981075"/>
            <a:ext cx="1671638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List algorithms</a:t>
            </a:r>
            <a:endParaRPr lang="ja-JP" altLang="en-US" sz="1800"/>
          </a:p>
        </p:txBody>
      </p:sp>
      <p:sp>
        <p:nvSpPr>
          <p:cNvPr id="20486" name="下矢印 11"/>
          <p:cNvSpPr>
            <a:spLocks noChangeArrowheads="1"/>
          </p:cNvSpPr>
          <p:nvPr/>
        </p:nvSpPr>
        <p:spPr bwMode="auto">
          <a:xfrm rot="5400000">
            <a:off x="5653087" y="2097088"/>
            <a:ext cx="358775" cy="431800"/>
          </a:xfrm>
          <a:prstGeom prst="downArrow">
            <a:avLst>
              <a:gd name="adj1" fmla="val 50000"/>
              <a:gd name="adj2" fmla="val 50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7" name="テキスト ボックス 12"/>
          <p:cNvSpPr txBox="1">
            <a:spLocks noChangeArrowheads="1"/>
          </p:cNvSpPr>
          <p:nvPr/>
        </p:nvSpPr>
        <p:spPr bwMode="auto">
          <a:xfrm>
            <a:off x="6048375" y="2060575"/>
            <a:ext cx="2268538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/>
              <a:t>UseMCP = 0: do not</a:t>
            </a:r>
            <a:br>
              <a:rPr lang="en-US" altLang="ja-JP" sz="1800"/>
            </a:br>
            <a:r>
              <a:rPr lang="en-US" altLang="ja-JP" sz="1800"/>
              <a:t>convert MCParticle</a:t>
            </a:r>
            <a:endParaRPr lang="ja-JP" altLang="en-US" sz="1800"/>
          </a:p>
        </p:txBody>
      </p:sp>
      <p:sp>
        <p:nvSpPr>
          <p:cNvPr id="20488" name="下矢印 13"/>
          <p:cNvSpPr>
            <a:spLocks noChangeArrowheads="1"/>
          </p:cNvSpPr>
          <p:nvPr/>
        </p:nvSpPr>
        <p:spPr bwMode="auto">
          <a:xfrm rot="-9314893">
            <a:off x="1925638" y="2927350"/>
            <a:ext cx="360362" cy="1587500"/>
          </a:xfrm>
          <a:prstGeom prst="downArrow">
            <a:avLst>
              <a:gd name="adj1" fmla="val 50000"/>
              <a:gd name="adj2" fmla="val 499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9" name="テキスト ボックス 14"/>
          <p:cNvSpPr txBox="1">
            <a:spLocks noChangeArrowheads="1"/>
          </p:cNvSpPr>
          <p:nvPr/>
        </p:nvSpPr>
        <p:spPr bwMode="auto">
          <a:xfrm>
            <a:off x="250825" y="4437063"/>
            <a:ext cx="2301875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These two are</a:t>
            </a:r>
            <a:br>
              <a:rPr lang="en-US" altLang="ja-JP" sz="1800"/>
            </a:br>
            <a:r>
              <a:rPr lang="en-US" altLang="ja-JP" sz="1800"/>
              <a:t>global: do specify</a:t>
            </a:r>
            <a:br>
              <a:rPr lang="en-US" altLang="ja-JP" sz="1800"/>
            </a:br>
            <a:r>
              <a:rPr lang="en-US" altLang="ja-JP" sz="1800"/>
              <a:t>the same for </a:t>
            </a:r>
            <a:br>
              <a:rPr lang="en-US" altLang="ja-JP" sz="1800"/>
            </a:br>
            <a:r>
              <a:rPr lang="en-US" altLang="ja-JP" sz="1800"/>
              <a:t>all LcfiplusProcessor</a:t>
            </a:r>
            <a:endParaRPr lang="ja-JP" altLang="en-US" sz="1800"/>
          </a:p>
        </p:txBody>
      </p:sp>
      <p:sp>
        <p:nvSpPr>
          <p:cNvPr id="20490" name="下矢印 16"/>
          <p:cNvSpPr>
            <a:spLocks noChangeArrowheads="1"/>
          </p:cNvSpPr>
          <p:nvPr/>
        </p:nvSpPr>
        <p:spPr bwMode="auto">
          <a:xfrm rot="10800000">
            <a:off x="4067175" y="3500438"/>
            <a:ext cx="360363" cy="1584325"/>
          </a:xfrm>
          <a:prstGeom prst="downArrow">
            <a:avLst>
              <a:gd name="adj1" fmla="val 50000"/>
              <a:gd name="adj2" fmla="val 499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1" name="テキスト ボックス 17"/>
          <p:cNvSpPr txBox="1">
            <a:spLocks noChangeArrowheads="1"/>
          </p:cNvSpPr>
          <p:nvPr/>
        </p:nvSpPr>
        <p:spPr bwMode="auto">
          <a:xfrm>
            <a:off x="3492500" y="5084763"/>
            <a:ext cx="4479925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Print current event number every n events</a:t>
            </a:r>
            <a:br>
              <a:rPr lang="en-US" altLang="ja-JP" sz="1800"/>
            </a:br>
            <a:r>
              <a:rPr lang="en-US" altLang="ja-JP" sz="1800"/>
              <a:t>Good for debug</a:t>
            </a:r>
            <a:endParaRPr lang="ja-JP" altLang="en-US" sz="1800"/>
          </a:p>
        </p:txBody>
      </p:sp>
      <p:sp>
        <p:nvSpPr>
          <p:cNvPr id="20492" name="下矢印 20"/>
          <p:cNvSpPr>
            <a:spLocks noChangeArrowheads="1"/>
          </p:cNvSpPr>
          <p:nvPr/>
        </p:nvSpPr>
        <p:spPr bwMode="auto">
          <a:xfrm rot="10800000">
            <a:off x="2916238" y="4149725"/>
            <a:ext cx="360362" cy="172720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3" name="テキスト ボックス 22"/>
          <p:cNvSpPr txBox="1">
            <a:spLocks noChangeArrowheads="1"/>
          </p:cNvSpPr>
          <p:nvPr/>
        </p:nvSpPr>
        <p:spPr bwMode="auto">
          <a:xfrm>
            <a:off x="2411413" y="5805488"/>
            <a:ext cx="667385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Input PFO collection: can be different in each LcfiplusProcessor</a:t>
            </a:r>
            <a:endParaRPr lang="ja-JP" altLang="en-US" sz="1800"/>
          </a:p>
        </p:txBody>
      </p:sp>
      <p:sp>
        <p:nvSpPr>
          <p:cNvPr id="20494" name="下矢印 28"/>
          <p:cNvSpPr>
            <a:spLocks noChangeArrowheads="1"/>
          </p:cNvSpPr>
          <p:nvPr/>
        </p:nvSpPr>
        <p:spPr bwMode="auto">
          <a:xfrm rot="10800000">
            <a:off x="4572000" y="3284538"/>
            <a:ext cx="360363" cy="1296987"/>
          </a:xfrm>
          <a:prstGeom prst="downArrow">
            <a:avLst>
              <a:gd name="adj1" fmla="val 50000"/>
              <a:gd name="adj2" fmla="val 499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5" name="テキスト ボックス 29"/>
          <p:cNvSpPr txBox="1">
            <a:spLocks noChangeArrowheads="1"/>
          </p:cNvSpPr>
          <p:nvPr/>
        </p:nvSpPr>
        <p:spPr bwMode="auto">
          <a:xfrm>
            <a:off x="4500563" y="4365625"/>
            <a:ext cx="4697412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Modify “StartVertex” in PFO collection or not</a:t>
            </a:r>
          </a:p>
          <a:p>
            <a:pPr eaLnBrk="1" hangingPunct="1"/>
            <a:r>
              <a:rPr lang="en-US" altLang="ja-JP" sz="1800"/>
              <a:t>1 for mass production, 0 for user analysis</a:t>
            </a:r>
          </a:p>
        </p:txBody>
      </p:sp>
      <p:sp>
        <p:nvSpPr>
          <p:cNvPr id="20496" name="下矢印 30"/>
          <p:cNvSpPr>
            <a:spLocks noChangeArrowheads="1"/>
          </p:cNvSpPr>
          <p:nvPr/>
        </p:nvSpPr>
        <p:spPr bwMode="auto">
          <a:xfrm>
            <a:off x="1403350" y="1412875"/>
            <a:ext cx="360363" cy="1439863"/>
          </a:xfrm>
          <a:prstGeom prst="downArrow">
            <a:avLst>
              <a:gd name="adj1" fmla="val 50000"/>
              <a:gd name="adj2" fmla="val 499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7" name="テキスト ボックス 31"/>
          <p:cNvSpPr txBox="1">
            <a:spLocks noChangeArrowheads="1"/>
          </p:cNvSpPr>
          <p:nvPr/>
        </p:nvSpPr>
        <p:spPr bwMode="auto">
          <a:xfrm>
            <a:off x="323850" y="765175"/>
            <a:ext cx="4545013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To use edep in subdetectors for jet-muon</a:t>
            </a:r>
            <a:br>
              <a:rPr lang="en-US" altLang="ja-JP" sz="1800"/>
            </a:br>
            <a:r>
              <a:rPr lang="en-US" altLang="ja-JP" sz="1800"/>
              <a:t>detection: assume ILD so specify 0 for SiD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>
                <a:latin typeface="Arial Unicode MS" charset="0"/>
                <a:ea typeface="ＭＳ Ｐゴシック" charset="0"/>
              </a:rPr>
              <a:t>VertexFitterSimple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Original vertex fitter with Minuit2 in ROOT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Do not refit tracks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Slow – may need to improve</a:t>
            </a:r>
          </a:p>
          <a:p>
            <a:r>
              <a:rPr lang="en-US" altLang="ja-JP" sz="2800">
                <a:latin typeface="Arial Unicode MS" charset="0"/>
                <a:ea typeface="ＭＳ Ｐゴシック" charset="0"/>
              </a:rPr>
              <a:t>PrimaryVertexFinder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TearDown method with VertexFitterSimple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Use beam vertex (fixed parameters now)</a:t>
            </a:r>
          </a:p>
          <a:p>
            <a:r>
              <a:rPr lang="en-US" altLang="ja-JP" sz="2800">
                <a:latin typeface="Arial Unicode MS" charset="0"/>
                <a:ea typeface="ＭＳ Ｐゴシック" charset="0"/>
              </a:rPr>
              <a:t>BuildUpVertex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Secondary vertex finder with VertexFitterSimple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Tuned for JetClustering (many cuts included)</a:t>
            </a:r>
          </a:p>
          <a:p>
            <a:pPr lvl="1"/>
            <a:r>
              <a:rPr lang="en-US" altLang="ja-JP" sz="2400">
                <a:solidFill>
                  <a:srgbClr val="FFFF00"/>
                </a:solidFill>
                <a:latin typeface="Arial Unicode MS" charset="0"/>
                <a:ea typeface="ＭＳ Ｐゴシック" charset="0"/>
              </a:rPr>
              <a:t>Recent improvement in V0 rejection</a:t>
            </a:r>
            <a:endParaRPr lang="ja-JP" altLang="en-US" sz="2400">
              <a:solidFill>
                <a:srgbClr val="FFFF00"/>
              </a:solidFill>
              <a:latin typeface="Arial Unicode MS" charset="0"/>
              <a:ea typeface="ＭＳ Ｐゴシック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Algorithm (1) vertex finders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Vertex finder steering file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7129463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テキスト ボックス 4"/>
          <p:cNvSpPr txBox="1">
            <a:spLocks noChangeArrowheads="1"/>
          </p:cNvSpPr>
          <p:nvPr/>
        </p:nvSpPr>
        <p:spPr bwMode="auto">
          <a:xfrm>
            <a:off x="5964238" y="4508500"/>
            <a:ext cx="3179762" cy="1570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Parameters are</a:t>
            </a:r>
          </a:p>
          <a:p>
            <a:pPr eaLnBrk="1" hangingPunct="1"/>
            <a:r>
              <a:rPr lang="en-US" altLang="ja-JP"/>
              <a:t>highly tuned: please</a:t>
            </a:r>
          </a:p>
          <a:p>
            <a:pPr eaLnBrk="1" hangingPunct="1"/>
            <a:r>
              <a:rPr lang="en-US" altLang="ja-JP"/>
              <a:t>contact us if you need</a:t>
            </a:r>
            <a:br>
              <a:rPr lang="en-US" altLang="ja-JP"/>
            </a:br>
            <a:r>
              <a:rPr lang="en-US" altLang="ja-JP"/>
              <a:t>to modify them</a:t>
            </a:r>
            <a:endParaRPr lang="ja-JP" altLang="en-US"/>
          </a:p>
        </p:txBody>
      </p:sp>
      <p:sp>
        <p:nvSpPr>
          <p:cNvPr id="22533" name="テキスト ボックス 5"/>
          <p:cNvSpPr txBox="1">
            <a:spLocks noChangeArrowheads="1"/>
          </p:cNvSpPr>
          <p:nvPr/>
        </p:nvSpPr>
        <p:spPr bwMode="auto">
          <a:xfrm>
            <a:off x="6588125" y="836613"/>
            <a:ext cx="2357438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steer/vertex.xml</a:t>
            </a:r>
            <a:endParaRPr lang="ja-JP" altLang="en-US"/>
          </a:p>
        </p:txBody>
      </p:sp>
      <p:sp>
        <p:nvSpPr>
          <p:cNvPr id="22534" name="テキスト ボックス 7"/>
          <p:cNvSpPr txBox="1">
            <a:spLocks noChangeArrowheads="1"/>
          </p:cNvSpPr>
          <p:nvPr/>
        </p:nvSpPr>
        <p:spPr bwMode="auto">
          <a:xfrm>
            <a:off x="6151563" y="2781300"/>
            <a:ext cx="2992437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V0 collection is used</a:t>
            </a:r>
          </a:p>
          <a:p>
            <a:pPr eaLnBrk="1" hangingPunct="1"/>
            <a:r>
              <a:rPr lang="en-US" altLang="ja-JP" dirty="0"/>
              <a:t>in later algorithms</a:t>
            </a:r>
            <a:endParaRPr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コンテンツ プレースホルダ 5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334000"/>
          </a:xfrm>
        </p:spPr>
        <p:txBody>
          <a:bodyPr/>
          <a:lstStyle/>
          <a:p>
            <a:r>
              <a:rPr lang="en-US" altLang="ja-JP" sz="2400">
                <a:latin typeface="Arial Unicode MS" charset="0"/>
                <a:ea typeface="ＭＳ Ｐゴシック" charset="0"/>
              </a:rPr>
              <a:t>Jet clustering with vertex information (see next slide)</a:t>
            </a:r>
          </a:p>
          <a:p>
            <a:r>
              <a:rPr lang="en-US" altLang="ja-JP" sz="2400">
                <a:latin typeface="Arial Unicode MS" charset="0"/>
                <a:ea typeface="ＭＳ Ｐゴシック" charset="0"/>
              </a:rPr>
              <a:t>Using jet muons as vertex with UseMuonID = 1</a:t>
            </a:r>
          </a:p>
          <a:p>
            <a:pPr lvl="1"/>
            <a:r>
              <a:rPr lang="en-US" altLang="ja-JP" sz="2000">
                <a:latin typeface="Arial Unicode MS" charset="0"/>
                <a:ea typeface="ＭＳ Ｐゴシック" charset="0"/>
              </a:rPr>
              <a:t>Using edep in muon detector: only for ILD…</a:t>
            </a:r>
          </a:p>
          <a:p>
            <a:r>
              <a:rPr lang="en-US" altLang="ja-JP" sz="2400">
                <a:latin typeface="Arial Unicode MS" charset="0"/>
                <a:ea typeface="ＭＳ Ｐゴシック" charset="0"/>
              </a:rPr>
              <a:t>Plane Durham is possible by specifying “0” for InputVertexCollectionName (do not specify “”) &amp; UseMuonID=0</a:t>
            </a:r>
          </a:p>
          <a:p>
            <a:r>
              <a:rPr lang="en-US" altLang="ja-JP" sz="2400">
                <a:latin typeface="Arial Unicode MS" charset="0"/>
                <a:ea typeface="ＭＳ Ｐゴシック" charset="0"/>
              </a:rPr>
              <a:t>Multiple output collections can be done such as NJetsRequested = 8 6 4, (must be descending order), OutputJetCollectionName = Jets8 Jets6 Jets4</a:t>
            </a:r>
          </a:p>
          <a:p>
            <a:r>
              <a:rPr lang="en-US" altLang="ja-JP" sz="2400">
                <a:latin typeface="Arial Unicode MS" charset="0"/>
                <a:ea typeface="ＭＳ Ｐゴシック" charset="0"/>
              </a:rPr>
              <a:t>Add ParticleID yth with y23, y34,…, y910 parameters for ycuts</a:t>
            </a:r>
          </a:p>
          <a:p>
            <a:pPr lvl="1"/>
            <a:r>
              <a:rPr lang="en-US" altLang="ja-JP" sz="2000">
                <a:latin typeface="Arial Unicode MS" charset="0"/>
                <a:ea typeface="ＭＳ Ｐゴシック" charset="0"/>
              </a:rPr>
              <a:t>Issue: yn(n+1) is obtained only if NJetRequested &lt;= n is done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Algorithm(2) JetClustering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33963"/>
            <a:ext cx="781208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スライド番号プレースホルダー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r" eaLnBrk="1" hangingPunct="1"/>
            <a:fld id="{A2069A90-3B7D-AA48-A492-5E66C3CD0362}" type="slidenum">
              <a:rPr lang="ja-JP" alt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17</a:t>
            </a:fld>
            <a:endParaRPr lang="ja-JP" altLang="en-US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6" name="直線コネクタ 5"/>
          <p:cNvCxnSpPr>
            <a:cxnSpLocks noChangeShapeType="1"/>
          </p:cNvCxnSpPr>
          <p:nvPr/>
        </p:nvCxnSpPr>
        <p:spPr bwMode="auto">
          <a:xfrm flipV="1">
            <a:off x="4064000" y="5040313"/>
            <a:ext cx="1533525" cy="1169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線コネクタ 6"/>
          <p:cNvCxnSpPr>
            <a:cxnSpLocks noChangeShapeType="1"/>
          </p:cNvCxnSpPr>
          <p:nvPr/>
        </p:nvCxnSpPr>
        <p:spPr bwMode="auto">
          <a:xfrm flipV="1">
            <a:off x="4064000" y="5461000"/>
            <a:ext cx="2062163" cy="749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線コネクタ 7"/>
          <p:cNvCxnSpPr>
            <a:cxnSpLocks noChangeShapeType="1"/>
          </p:cNvCxnSpPr>
          <p:nvPr/>
        </p:nvCxnSpPr>
        <p:spPr bwMode="auto">
          <a:xfrm flipV="1">
            <a:off x="3575050" y="5635625"/>
            <a:ext cx="2978150" cy="982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線コネクタ 8"/>
          <p:cNvCxnSpPr>
            <a:cxnSpLocks noChangeShapeType="1"/>
          </p:cNvCxnSpPr>
          <p:nvPr/>
        </p:nvCxnSpPr>
        <p:spPr bwMode="auto">
          <a:xfrm flipV="1">
            <a:off x="3575050" y="5040313"/>
            <a:ext cx="1419225" cy="1577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線コネクタ 9"/>
          <p:cNvCxnSpPr>
            <a:cxnSpLocks noChangeShapeType="1"/>
          </p:cNvCxnSpPr>
          <p:nvPr/>
        </p:nvCxnSpPr>
        <p:spPr bwMode="auto">
          <a:xfrm flipV="1">
            <a:off x="3575050" y="5229225"/>
            <a:ext cx="2147888" cy="1389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線コネクタ 10"/>
          <p:cNvCxnSpPr>
            <a:cxnSpLocks noChangeShapeType="1"/>
          </p:cNvCxnSpPr>
          <p:nvPr/>
        </p:nvCxnSpPr>
        <p:spPr bwMode="auto">
          <a:xfrm flipV="1">
            <a:off x="3575050" y="6003925"/>
            <a:ext cx="2867025" cy="6492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線コネクタ 11"/>
          <p:cNvCxnSpPr>
            <a:cxnSpLocks noChangeShapeType="1"/>
          </p:cNvCxnSpPr>
          <p:nvPr/>
        </p:nvCxnSpPr>
        <p:spPr bwMode="auto">
          <a:xfrm flipV="1">
            <a:off x="4365625" y="5229225"/>
            <a:ext cx="1924050" cy="1168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線コネクタ 12"/>
          <p:cNvCxnSpPr>
            <a:cxnSpLocks noChangeShapeType="1"/>
          </p:cNvCxnSpPr>
          <p:nvPr/>
        </p:nvCxnSpPr>
        <p:spPr bwMode="auto">
          <a:xfrm flipV="1">
            <a:off x="4365625" y="6303963"/>
            <a:ext cx="2187575" cy="936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線コネクタ 13"/>
          <p:cNvCxnSpPr>
            <a:cxnSpLocks noChangeShapeType="1"/>
          </p:cNvCxnSpPr>
          <p:nvPr/>
        </p:nvCxnSpPr>
        <p:spPr bwMode="auto">
          <a:xfrm flipV="1">
            <a:off x="714375" y="1925638"/>
            <a:ext cx="1535113" cy="11699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線コネクタ 14"/>
          <p:cNvCxnSpPr>
            <a:cxnSpLocks noChangeShapeType="1"/>
          </p:cNvCxnSpPr>
          <p:nvPr/>
        </p:nvCxnSpPr>
        <p:spPr bwMode="auto">
          <a:xfrm flipV="1">
            <a:off x="714375" y="2347913"/>
            <a:ext cx="2062163" cy="7477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線コネクタ 15"/>
          <p:cNvCxnSpPr>
            <a:cxnSpLocks noChangeShapeType="1"/>
          </p:cNvCxnSpPr>
          <p:nvPr/>
        </p:nvCxnSpPr>
        <p:spPr bwMode="auto">
          <a:xfrm flipV="1">
            <a:off x="225425" y="2520950"/>
            <a:ext cx="2978150" cy="9826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線コネクタ 16"/>
          <p:cNvCxnSpPr>
            <a:cxnSpLocks noChangeShapeType="1"/>
          </p:cNvCxnSpPr>
          <p:nvPr/>
        </p:nvCxnSpPr>
        <p:spPr bwMode="auto">
          <a:xfrm flipV="1">
            <a:off x="225425" y="1925638"/>
            <a:ext cx="1419225" cy="15779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線コネクタ 17"/>
          <p:cNvCxnSpPr>
            <a:cxnSpLocks noChangeShapeType="1"/>
          </p:cNvCxnSpPr>
          <p:nvPr/>
        </p:nvCxnSpPr>
        <p:spPr bwMode="auto">
          <a:xfrm flipV="1">
            <a:off x="225425" y="2114550"/>
            <a:ext cx="2149475" cy="13890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コネクタ 18"/>
          <p:cNvCxnSpPr>
            <a:cxnSpLocks noChangeShapeType="1"/>
          </p:cNvCxnSpPr>
          <p:nvPr/>
        </p:nvCxnSpPr>
        <p:spPr bwMode="auto">
          <a:xfrm flipV="1">
            <a:off x="225425" y="2890838"/>
            <a:ext cx="2867025" cy="6492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線コネクタ 19"/>
          <p:cNvCxnSpPr>
            <a:cxnSpLocks noChangeShapeType="1"/>
          </p:cNvCxnSpPr>
          <p:nvPr/>
        </p:nvCxnSpPr>
        <p:spPr bwMode="auto">
          <a:xfrm flipV="1">
            <a:off x="1017588" y="2114550"/>
            <a:ext cx="1922462" cy="11699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線コネクタ 20"/>
          <p:cNvCxnSpPr>
            <a:cxnSpLocks noChangeShapeType="1"/>
          </p:cNvCxnSpPr>
          <p:nvPr/>
        </p:nvCxnSpPr>
        <p:spPr bwMode="auto">
          <a:xfrm flipV="1">
            <a:off x="1017588" y="3189288"/>
            <a:ext cx="2185987" cy="952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6" name="テキスト ボックス 21"/>
          <p:cNvSpPr txBox="1">
            <a:spLocks noChangeArrowheads="1"/>
          </p:cNvSpPr>
          <p:nvPr/>
        </p:nvSpPr>
        <p:spPr bwMode="auto">
          <a:xfrm>
            <a:off x="142875" y="21986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Calibri" charset="0"/>
              </a:rPr>
              <a:t>sec. vtx.</a:t>
            </a:r>
            <a:endParaRPr lang="ja-JP" altLang="en-US" sz="180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23" name="直線矢印コネクタ 22"/>
          <p:cNvCxnSpPr>
            <a:cxnSpLocks noChangeShapeType="1"/>
          </p:cNvCxnSpPr>
          <p:nvPr/>
        </p:nvCxnSpPr>
        <p:spPr bwMode="auto">
          <a:xfrm>
            <a:off x="468313" y="2657475"/>
            <a:ext cx="220662" cy="369888"/>
          </a:xfrm>
          <a:prstGeom prst="straightConnector1">
            <a:avLst/>
          </a:prstGeom>
          <a:noFill/>
          <a:ln w="25400">
            <a:solidFill>
              <a:srgbClr val="0D0D0D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線矢印コネクタ 23"/>
          <p:cNvCxnSpPr>
            <a:cxnSpLocks noChangeShapeType="1"/>
          </p:cNvCxnSpPr>
          <p:nvPr/>
        </p:nvCxnSpPr>
        <p:spPr bwMode="auto">
          <a:xfrm flipH="1" flipV="1">
            <a:off x="225425" y="3559175"/>
            <a:ext cx="792163" cy="190500"/>
          </a:xfrm>
          <a:prstGeom prst="straightConnector1">
            <a:avLst/>
          </a:prstGeom>
          <a:noFill/>
          <a:ln w="25400">
            <a:solidFill>
              <a:srgbClr val="0D0D0D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9" name="テキスト ボックス 24"/>
          <p:cNvSpPr txBox="1">
            <a:spLocks noChangeArrowheads="1"/>
          </p:cNvSpPr>
          <p:nvPr/>
        </p:nvSpPr>
        <p:spPr bwMode="auto">
          <a:xfrm>
            <a:off x="1079500" y="3473450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Calibri" charset="0"/>
              </a:rPr>
              <a:t>pri. vtx.</a:t>
            </a:r>
            <a:endParaRPr lang="ja-JP" altLang="en-US" sz="180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26" name="直線矢印コネクタ 25"/>
          <p:cNvCxnSpPr>
            <a:cxnSpLocks noChangeShapeType="1"/>
          </p:cNvCxnSpPr>
          <p:nvPr/>
        </p:nvCxnSpPr>
        <p:spPr bwMode="auto">
          <a:xfrm>
            <a:off x="579438" y="2593975"/>
            <a:ext cx="438150" cy="631825"/>
          </a:xfrm>
          <a:prstGeom prst="straightConnector1">
            <a:avLst/>
          </a:prstGeom>
          <a:noFill/>
          <a:ln w="25400">
            <a:solidFill>
              <a:srgbClr val="0D0D0D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円/楕円 26"/>
          <p:cNvSpPr>
            <a:spLocks noChangeArrowheads="1"/>
          </p:cNvSpPr>
          <p:nvPr/>
        </p:nvSpPr>
        <p:spPr bwMode="auto">
          <a:xfrm rot="3062514">
            <a:off x="1114425" y="1985963"/>
            <a:ext cx="2166937" cy="1011238"/>
          </a:xfrm>
          <a:prstGeom prst="ellips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/>
            <a:endParaRPr lang="ja-JP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602" name="テキスト ボックス 27"/>
          <p:cNvSpPr txBox="1">
            <a:spLocks noChangeArrowheads="1"/>
          </p:cNvSpPr>
          <p:nvPr/>
        </p:nvSpPr>
        <p:spPr bwMode="auto">
          <a:xfrm>
            <a:off x="3203575" y="1608138"/>
            <a:ext cx="279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Calibri" charset="0"/>
              </a:rPr>
              <a:t>1. Difficult to separate two b-jets which are close. Ordinary kt algorithm tends to merge them.</a:t>
            </a:r>
            <a:endParaRPr lang="ja-JP" altLang="en-US" sz="180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31" name="直線コネクタ 30"/>
          <p:cNvCxnSpPr>
            <a:cxnSpLocks noChangeShapeType="1"/>
          </p:cNvCxnSpPr>
          <p:nvPr/>
        </p:nvCxnSpPr>
        <p:spPr bwMode="auto">
          <a:xfrm flipV="1">
            <a:off x="2249488" y="3879850"/>
            <a:ext cx="2978150" cy="9826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線コネクタ 31"/>
          <p:cNvCxnSpPr>
            <a:cxnSpLocks noChangeShapeType="1"/>
          </p:cNvCxnSpPr>
          <p:nvPr/>
        </p:nvCxnSpPr>
        <p:spPr bwMode="auto">
          <a:xfrm flipV="1">
            <a:off x="2249488" y="3284538"/>
            <a:ext cx="1419225" cy="15779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線コネクタ 32"/>
          <p:cNvCxnSpPr>
            <a:cxnSpLocks noChangeShapeType="1"/>
          </p:cNvCxnSpPr>
          <p:nvPr/>
        </p:nvCxnSpPr>
        <p:spPr bwMode="auto">
          <a:xfrm flipV="1">
            <a:off x="2249488" y="3473450"/>
            <a:ext cx="2147887" cy="13890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線コネクタ 33"/>
          <p:cNvCxnSpPr>
            <a:cxnSpLocks noChangeShapeType="1"/>
          </p:cNvCxnSpPr>
          <p:nvPr/>
        </p:nvCxnSpPr>
        <p:spPr bwMode="auto">
          <a:xfrm flipV="1">
            <a:off x="2249488" y="4248150"/>
            <a:ext cx="2865437" cy="6492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7" name="テキスト ボックス 39"/>
          <p:cNvSpPr txBox="1">
            <a:spLocks noChangeArrowheads="1"/>
          </p:cNvSpPr>
          <p:nvPr/>
        </p:nvSpPr>
        <p:spPr bwMode="auto">
          <a:xfrm>
            <a:off x="5227638" y="3259138"/>
            <a:ext cx="2668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Calibri" charset="0"/>
              </a:rPr>
              <a:t>2. To overcome this, find secondary vertices first, and use them as </a:t>
            </a:r>
            <a:r>
              <a:rPr lang="en-US" altLang="ja-JP" sz="1800" i="1">
                <a:solidFill>
                  <a:srgbClr val="000000"/>
                </a:solidFill>
                <a:latin typeface="Calibri" charset="0"/>
              </a:rPr>
              <a:t>seeds</a:t>
            </a:r>
            <a:r>
              <a:rPr lang="en-US" altLang="ja-JP" sz="1800">
                <a:solidFill>
                  <a:srgbClr val="000000"/>
                </a:solidFill>
                <a:latin typeface="Calibri" charset="0"/>
              </a:rPr>
              <a:t> for jet finding.</a:t>
            </a:r>
            <a:endParaRPr lang="ja-JP" alt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608" name="テキスト ボックス 40"/>
          <p:cNvSpPr txBox="1">
            <a:spLocks noChangeArrowheads="1"/>
          </p:cNvSpPr>
          <p:nvPr/>
        </p:nvSpPr>
        <p:spPr bwMode="auto">
          <a:xfrm>
            <a:off x="6553200" y="5048250"/>
            <a:ext cx="248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Calibri" charset="0"/>
              </a:rPr>
              <a:t>3. This results in an increased chance of correct jet separation.</a:t>
            </a:r>
            <a:endParaRPr lang="ja-JP" altLang="en-US" sz="180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29" name="直線コネクタ 28"/>
          <p:cNvCxnSpPr>
            <a:cxnSpLocks noChangeShapeType="1"/>
          </p:cNvCxnSpPr>
          <p:nvPr/>
        </p:nvCxnSpPr>
        <p:spPr bwMode="auto">
          <a:xfrm flipV="1">
            <a:off x="2736850" y="3284538"/>
            <a:ext cx="1535113" cy="1168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線コネクタ 29"/>
          <p:cNvCxnSpPr>
            <a:cxnSpLocks noChangeShapeType="1"/>
          </p:cNvCxnSpPr>
          <p:nvPr/>
        </p:nvCxnSpPr>
        <p:spPr bwMode="auto">
          <a:xfrm flipV="1">
            <a:off x="2736850" y="3705225"/>
            <a:ext cx="2062163" cy="7477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線コネクタ 34"/>
          <p:cNvCxnSpPr>
            <a:cxnSpLocks noChangeShapeType="1"/>
          </p:cNvCxnSpPr>
          <p:nvPr/>
        </p:nvCxnSpPr>
        <p:spPr bwMode="auto">
          <a:xfrm flipV="1">
            <a:off x="3040063" y="3473450"/>
            <a:ext cx="1922462" cy="1168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線コネクタ 35"/>
          <p:cNvCxnSpPr>
            <a:cxnSpLocks noChangeShapeType="1"/>
          </p:cNvCxnSpPr>
          <p:nvPr/>
        </p:nvCxnSpPr>
        <p:spPr bwMode="auto">
          <a:xfrm flipV="1">
            <a:off x="3040063" y="4548188"/>
            <a:ext cx="2187575" cy="936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円/楕円 41"/>
          <p:cNvSpPr>
            <a:spLocks noChangeArrowheads="1"/>
          </p:cNvSpPr>
          <p:nvPr/>
        </p:nvSpPr>
        <p:spPr bwMode="auto">
          <a:xfrm rot="-2461549">
            <a:off x="2705100" y="4010025"/>
            <a:ext cx="668338" cy="984250"/>
          </a:xfrm>
          <a:prstGeom prst="ellips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/>
            <a:endParaRPr lang="ja-JP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6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</a:rPr>
              <a:t>Vertex-Jet Finding Overview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48" name="正方形/長方形 47"/>
          <p:cNvSpPr>
            <a:spLocks noChangeArrowheads="1"/>
          </p:cNvSpPr>
          <p:nvPr/>
        </p:nvSpPr>
        <p:spPr bwMode="auto">
          <a:xfrm>
            <a:off x="6958013" y="1838325"/>
            <a:ext cx="1171575" cy="276225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pPr algn="ctr" defTabSz="457200"/>
            <a:r>
              <a:rPr lang="en-US" altLang="ja-JP" sz="1200">
                <a:solidFill>
                  <a:srgbClr val="0D0D0D"/>
                </a:solidFill>
                <a:latin typeface="Calibri" charset="0"/>
              </a:rPr>
              <a:t>arXiv:1110.5785</a:t>
            </a:r>
            <a:endParaRPr lang="ja-JP" altLang="en-US" sz="1200">
              <a:solidFill>
                <a:srgbClr val="0D0D0D"/>
              </a:solidFill>
              <a:latin typeface="Calibri" charset="0"/>
            </a:endParaRPr>
          </a:p>
        </p:txBody>
      </p:sp>
      <p:sp>
        <p:nvSpPr>
          <p:cNvPr id="24616" name="テキスト ボックス 48"/>
          <p:cNvSpPr txBox="1">
            <a:spLocks noChangeArrowheads="1"/>
          </p:cNvSpPr>
          <p:nvPr/>
        </p:nvSpPr>
        <p:spPr bwMode="auto">
          <a:xfrm>
            <a:off x="87313" y="5861050"/>
            <a:ext cx="2852737" cy="923925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defTabSz="4572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Calibri" charset="0"/>
              </a:rPr>
              <a:t>This effect is particularly pronounced for final states with many b jets, e.g. </a:t>
            </a:r>
            <a:r>
              <a:rPr lang="en-US" altLang="ja-JP" sz="1800" dirty="0" err="1">
                <a:solidFill>
                  <a:srgbClr val="000000"/>
                </a:solidFill>
                <a:latin typeface="Calibri" charset="0"/>
              </a:rPr>
              <a:t>Zhh</a:t>
            </a:r>
            <a:endParaRPr lang="ja-JP" altLang="en-US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CEPC Working Week</a:t>
            </a:r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コンテンツ プレースホルダ 1"/>
          <p:cNvSpPr>
            <a:spLocks noGrp="1"/>
          </p:cNvSpPr>
          <p:nvPr>
            <p:ph idx="1"/>
          </p:nvPr>
        </p:nvSpPr>
        <p:spPr>
          <a:xfrm>
            <a:off x="304800" y="836613"/>
            <a:ext cx="8610600" cy="5334000"/>
          </a:xfrm>
        </p:spPr>
        <p:txBody>
          <a:bodyPr/>
          <a:lstStyle/>
          <a:p>
            <a:r>
              <a:rPr lang="en-US" altLang="ja-JP" sz="2400">
                <a:latin typeface="Arial Unicode MS" charset="0"/>
                <a:ea typeface="ＭＳ Ｐゴシック" charset="0"/>
              </a:rPr>
              <a:t>Consists of two algorithms</a:t>
            </a:r>
          </a:p>
          <a:p>
            <a:pPr lvl="1"/>
            <a:r>
              <a:rPr lang="en-US" altLang="ja-JP" sz="2000">
                <a:latin typeface="Arial Unicode MS" charset="0"/>
                <a:ea typeface="ＭＳ Ｐゴシック" charset="0"/>
              </a:rPr>
              <a:t>SingleTrackVertexFinder &amp; VertexCombiner</a:t>
            </a:r>
          </a:p>
          <a:p>
            <a:r>
              <a:rPr lang="en-US" altLang="ja-JP" sz="2400">
                <a:latin typeface="Arial Unicode MS" charset="0"/>
                <a:ea typeface="ＭＳ Ｐゴシック" charset="0"/>
              </a:rPr>
              <a:t>SingleTrackVertexFinder: reconstruct single-track vertices using existing vertex directions (see next slide)</a:t>
            </a:r>
          </a:p>
          <a:p>
            <a:r>
              <a:rPr lang="en-US" altLang="ja-JP" sz="2400">
                <a:latin typeface="Arial Unicode MS" charset="0"/>
                <a:ea typeface="ＭＳ Ｐゴシック" charset="0"/>
              </a:rPr>
              <a:t>VertexCombiner: combine vertices into two at most</a:t>
            </a:r>
            <a:br>
              <a:rPr lang="en-US" altLang="ja-JP" sz="2400">
                <a:latin typeface="Arial Unicode MS" charset="0"/>
                <a:ea typeface="ＭＳ Ｐゴシック" charset="0"/>
              </a:rPr>
            </a:br>
            <a:r>
              <a:rPr lang="en-US" altLang="ja-JP" sz="2400">
                <a:latin typeface="Arial Unicode MS" charset="0"/>
                <a:ea typeface="ＭＳ Ｐゴシック" charset="0"/>
              </a:rPr>
              <a:t>aiming at combining multi+single vertices which are from same b or c – tuned for b/c separation</a:t>
            </a:r>
          </a:p>
          <a:p>
            <a:r>
              <a:rPr lang="en-US" altLang="ja-JP" sz="2400">
                <a:latin typeface="Arial Unicode MS" charset="0"/>
                <a:ea typeface="ＭＳ Ｐゴシック" charset="0"/>
              </a:rPr>
              <a:t>Jet &amp; vertex collection are specified separately, so this</a:t>
            </a:r>
            <a:br>
              <a:rPr lang="en-US" altLang="ja-JP" sz="2400">
                <a:latin typeface="Arial Unicode MS" charset="0"/>
                <a:ea typeface="ＭＳ Ｐゴシック" charset="0"/>
              </a:rPr>
            </a:br>
            <a:r>
              <a:rPr lang="en-US" altLang="ja-JP" sz="2400">
                <a:latin typeface="Arial Unicode MS" charset="0"/>
                <a:ea typeface="ＭＳ Ｐゴシック" charset="0"/>
              </a:rPr>
              <a:t>can be used after other jet clustering method (Durham etc.)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Algorithm(3) JetVertexRefiner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27550"/>
            <a:ext cx="66976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テキスト ボックス 4"/>
          <p:cNvSpPr txBox="1">
            <a:spLocks noChangeArrowheads="1"/>
          </p:cNvSpPr>
          <p:nvPr/>
        </p:nvSpPr>
        <p:spPr bwMode="auto">
          <a:xfrm>
            <a:off x="6372225" y="5589588"/>
            <a:ext cx="2306638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Parameters are</a:t>
            </a:r>
          </a:p>
          <a:p>
            <a:pPr eaLnBrk="1" hangingPunct="1"/>
            <a:r>
              <a:rPr lang="en-US" altLang="ja-JP"/>
              <a:t>highly tuned</a:t>
            </a:r>
            <a:endParaRPr lang="ja-JP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コンテンツ プレースホルダ 1"/>
          <p:cNvSpPr>
            <a:spLocks noGrp="1"/>
          </p:cNvSpPr>
          <p:nvPr>
            <p:ph idx="1"/>
          </p:nvPr>
        </p:nvSpPr>
        <p:spPr>
          <a:xfrm>
            <a:off x="4859338" y="981075"/>
            <a:ext cx="4284662" cy="3240088"/>
          </a:xfrm>
        </p:spPr>
        <p:txBody>
          <a:bodyPr/>
          <a:lstStyle/>
          <a:p>
            <a:r>
              <a:rPr lang="en-US" altLang="ja-JP" sz="2400">
                <a:latin typeface="Calibri" charset="0"/>
                <a:ea typeface="ＭＳ Ｐゴシック" charset="0"/>
              </a:rPr>
              <a:t>Normal vertex finder needs &gt; 2 tracks</a:t>
            </a:r>
            <a:br>
              <a:rPr lang="en-US" altLang="ja-JP" sz="2400">
                <a:latin typeface="Calibri" charset="0"/>
                <a:ea typeface="ＭＳ Ｐゴシック" charset="0"/>
              </a:rPr>
            </a:br>
            <a:r>
              <a:rPr lang="en-US" altLang="ja-JP" sz="2400">
                <a:latin typeface="Calibri" charset="0"/>
                <a:ea typeface="ＭＳ Ｐゴシック" charset="0"/>
              </a:rPr>
              <a:t>-&gt; loose many vertices</a:t>
            </a:r>
          </a:p>
          <a:p>
            <a:r>
              <a:rPr lang="en-US" altLang="ja-JP" sz="2400">
                <a:latin typeface="Calibri" charset="0"/>
                <a:ea typeface="ＭＳ Ｐゴシック" charset="0"/>
              </a:rPr>
              <a:t>Single track vertex can</a:t>
            </a:r>
            <a:br>
              <a:rPr lang="en-US" altLang="ja-JP" sz="2400">
                <a:latin typeface="Calibri" charset="0"/>
                <a:ea typeface="ＭＳ Ｐゴシック" charset="0"/>
              </a:rPr>
            </a:br>
            <a:r>
              <a:rPr lang="en-US" altLang="ja-JP" sz="2400">
                <a:latin typeface="Calibri" charset="0"/>
                <a:ea typeface="ＭＳ Ｐゴシック" charset="0"/>
              </a:rPr>
              <a:t>be found by using</a:t>
            </a:r>
            <a:br>
              <a:rPr lang="en-US" altLang="ja-JP" sz="2400">
                <a:latin typeface="Calibri" charset="0"/>
                <a:ea typeface="ＭＳ Ｐゴシック" charset="0"/>
              </a:rPr>
            </a:br>
            <a:r>
              <a:rPr lang="en-US" altLang="ja-JP" sz="2400">
                <a:latin typeface="Calibri" charset="0"/>
                <a:ea typeface="ＭＳ Ｐゴシック" charset="0"/>
              </a:rPr>
              <a:t>other vertex direction</a:t>
            </a:r>
          </a:p>
          <a:p>
            <a:r>
              <a:rPr lang="en-US" altLang="ja-JP" sz="2400">
                <a:latin typeface="Calibri" charset="0"/>
                <a:ea typeface="ＭＳ Ｐゴシック" charset="0"/>
              </a:rPr>
              <a:t>Improves b-tagging performance</a:t>
            </a:r>
            <a:endParaRPr lang="ja-JP" altLang="en-US" sz="2400">
              <a:latin typeface="Calibri" charset="0"/>
              <a:ea typeface="ＭＳ Ｐゴシック" charset="0"/>
            </a:endParaRPr>
          </a:p>
          <a:p>
            <a:endParaRPr lang="ja-JP" altLang="en-US" sz="2400">
              <a:latin typeface="Calibri" charset="0"/>
              <a:ea typeface="ＭＳ Ｐゴシック" charset="0"/>
            </a:endParaRPr>
          </a:p>
        </p:txBody>
      </p:sp>
      <p:sp>
        <p:nvSpPr>
          <p:cNvPr id="26627" name="タイトル 2"/>
          <p:cNvSpPr>
            <a:spLocks noGrp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</a:rPr>
              <a:t>Single Track Selection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6628" name="正方形/長方形 3"/>
          <p:cNvSpPr>
            <a:spLocks noChangeArrowheads="1"/>
          </p:cNvSpPr>
          <p:nvPr/>
        </p:nvSpPr>
        <p:spPr bwMode="auto">
          <a:xfrm>
            <a:off x="395288" y="1354138"/>
            <a:ext cx="4033837" cy="28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29" name="テキスト ボックス 5"/>
          <p:cNvSpPr txBox="1">
            <a:spLocks noChangeArrowheads="1"/>
          </p:cNvSpPr>
          <p:nvPr/>
        </p:nvSpPr>
        <p:spPr bwMode="auto">
          <a:xfrm>
            <a:off x="684213" y="3657600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>
                <a:solidFill>
                  <a:schemeClr val="tx1"/>
                </a:solidFill>
              </a:rPr>
              <a:t>IP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6630" name="テキスト ボックス 7"/>
          <p:cNvSpPr txBox="1">
            <a:spLocks noChangeArrowheads="1"/>
          </p:cNvSpPr>
          <p:nvPr/>
        </p:nvSpPr>
        <p:spPr bwMode="auto">
          <a:xfrm>
            <a:off x="2268538" y="2865438"/>
            <a:ext cx="1781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tx1"/>
                </a:solidFill>
              </a:rPr>
              <a:t>Secondary vertex</a:t>
            </a:r>
            <a:endParaRPr lang="ja-JP" altLang="en-US" sz="1600">
              <a:solidFill>
                <a:schemeClr val="tx1"/>
              </a:solidFill>
            </a:endParaRPr>
          </a:p>
        </p:txBody>
      </p:sp>
      <p:cxnSp>
        <p:nvCxnSpPr>
          <p:cNvPr id="26631" name="直線コネクタ 9"/>
          <p:cNvCxnSpPr>
            <a:cxnSpLocks noChangeShapeType="1"/>
          </p:cNvCxnSpPr>
          <p:nvPr/>
        </p:nvCxnSpPr>
        <p:spPr bwMode="auto">
          <a:xfrm flipV="1">
            <a:off x="900113" y="2001838"/>
            <a:ext cx="3168650" cy="1584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直線コネクタ 13"/>
          <p:cNvCxnSpPr>
            <a:cxnSpLocks noChangeShapeType="1"/>
          </p:cNvCxnSpPr>
          <p:nvPr/>
        </p:nvCxnSpPr>
        <p:spPr bwMode="auto">
          <a:xfrm flipH="1">
            <a:off x="1476375" y="1498600"/>
            <a:ext cx="1223963" cy="17986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線コネクタ 8"/>
          <p:cNvCxnSpPr/>
          <p:nvPr/>
        </p:nvCxnSpPr>
        <p:spPr bwMode="auto">
          <a:xfrm flipH="1">
            <a:off x="2195513" y="2649538"/>
            <a:ext cx="2160587" cy="2889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H="1">
            <a:off x="2195513" y="1857375"/>
            <a:ext cx="1657350" cy="10810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flipH="1">
            <a:off x="2124075" y="1498600"/>
            <a:ext cx="1152525" cy="14398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636" name="円/楕円 6"/>
          <p:cNvSpPr>
            <a:spLocks noChangeArrowheads="1"/>
          </p:cNvSpPr>
          <p:nvPr/>
        </p:nvSpPr>
        <p:spPr bwMode="auto">
          <a:xfrm>
            <a:off x="2124075" y="2865438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37" name="円/楕円 30"/>
          <p:cNvSpPr>
            <a:spLocks noChangeArrowheads="1"/>
          </p:cNvSpPr>
          <p:nvPr/>
        </p:nvSpPr>
        <p:spPr bwMode="auto">
          <a:xfrm>
            <a:off x="1403350" y="3225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38" name="円/楕円 4"/>
          <p:cNvSpPr>
            <a:spLocks noChangeArrowheads="1"/>
          </p:cNvSpPr>
          <p:nvPr/>
        </p:nvSpPr>
        <p:spPr bwMode="auto">
          <a:xfrm>
            <a:off x="828675" y="35147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39" name="テキスト ボックス 31"/>
          <p:cNvSpPr txBox="1">
            <a:spLocks noChangeArrowheads="1"/>
          </p:cNvSpPr>
          <p:nvPr/>
        </p:nvSpPr>
        <p:spPr bwMode="auto">
          <a:xfrm>
            <a:off x="1403350" y="3330575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>
                <a:solidFill>
                  <a:schemeClr val="accent1"/>
                </a:solidFill>
              </a:rPr>
              <a:t>Single track vertex</a:t>
            </a:r>
            <a:br>
              <a:rPr lang="en-US" altLang="ja-JP" sz="2000">
                <a:solidFill>
                  <a:schemeClr val="accent1"/>
                </a:solidFill>
              </a:rPr>
            </a:br>
            <a:r>
              <a:rPr lang="en-US" altLang="ja-JP" sz="2000">
                <a:solidFill>
                  <a:schemeClr val="accent1"/>
                </a:solidFill>
              </a:rPr>
              <a:t>(nearest point)</a:t>
            </a:r>
            <a:endParaRPr lang="ja-JP" altLang="en-US" sz="2000">
              <a:solidFill>
                <a:schemeClr val="accent1"/>
              </a:solidFill>
            </a:endParaRPr>
          </a:p>
        </p:txBody>
      </p:sp>
      <p:sp>
        <p:nvSpPr>
          <p:cNvPr id="26640" name="テキスト ボックス 35"/>
          <p:cNvSpPr txBox="1">
            <a:spLocks noChangeArrowheads="1"/>
          </p:cNvSpPr>
          <p:nvPr/>
        </p:nvSpPr>
        <p:spPr bwMode="auto">
          <a:xfrm>
            <a:off x="3421063" y="2209800"/>
            <a:ext cx="103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tx1"/>
                </a:solidFill>
              </a:rPr>
              <a:t>Vertex-IP</a:t>
            </a:r>
            <a:br>
              <a:rPr lang="en-US" altLang="ja-JP" sz="1600">
                <a:solidFill>
                  <a:schemeClr val="tx1"/>
                </a:solidFill>
              </a:rPr>
            </a:br>
            <a:r>
              <a:rPr lang="en-US" altLang="ja-JP" sz="1600">
                <a:solidFill>
                  <a:schemeClr val="tx1"/>
                </a:solidFill>
              </a:rPr>
              <a:t>line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26641" name="テキスト ボックス 36"/>
          <p:cNvSpPr txBox="1">
            <a:spLocks noChangeArrowheads="1"/>
          </p:cNvSpPr>
          <p:nvPr/>
        </p:nvSpPr>
        <p:spPr bwMode="auto">
          <a:xfrm>
            <a:off x="1925638" y="1498600"/>
            <a:ext cx="630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1"/>
                </a:solidFill>
              </a:rPr>
              <a:t>track</a:t>
            </a:r>
            <a:endParaRPr lang="ja-JP" altLang="en-US" sz="1600">
              <a:solidFill>
                <a:schemeClr val="accent1"/>
              </a:solidFill>
            </a:endParaRPr>
          </a:p>
        </p:txBody>
      </p:sp>
      <p:cxnSp>
        <p:nvCxnSpPr>
          <p:cNvPr id="26642" name="直線矢印コネクタ 38"/>
          <p:cNvCxnSpPr>
            <a:cxnSpLocks noChangeShapeType="1"/>
          </p:cNvCxnSpPr>
          <p:nvPr/>
        </p:nvCxnSpPr>
        <p:spPr bwMode="auto">
          <a:xfrm flipV="1">
            <a:off x="828675" y="3081338"/>
            <a:ext cx="574675" cy="28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テキスト ボックス 41"/>
          <p:cNvSpPr txBox="1">
            <a:spLocks noChangeArrowheads="1"/>
          </p:cNvSpPr>
          <p:nvPr/>
        </p:nvSpPr>
        <p:spPr bwMode="auto">
          <a:xfrm>
            <a:off x="889000" y="2897188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>
                <a:solidFill>
                  <a:schemeClr val="tx1"/>
                </a:solidFill>
              </a:rPr>
              <a:t>D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0" name="円弧 19"/>
          <p:cNvSpPr/>
          <p:nvPr/>
        </p:nvSpPr>
        <p:spPr bwMode="auto">
          <a:xfrm>
            <a:off x="1620838" y="2865438"/>
            <a:ext cx="358775" cy="431800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 Unicode MS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6738" y="257810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8064A2"/>
                </a:solidFill>
                <a:latin typeface="Symbol" charset="0"/>
              </a:rPr>
              <a:t>q</a:t>
            </a:r>
            <a:endParaRPr lang="ja-JP" altLang="en-US" sz="1800">
              <a:solidFill>
                <a:srgbClr val="8064A2"/>
              </a:solidFill>
              <a:latin typeface="Symbo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CEPC Working Week</a:t>
            </a:r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Summary table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28" name="Picture 2" descr="E:\xs\SM\xs_swfs&amp;szfs&amp;bha_s50_mo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14422"/>
            <a:ext cx="4062575" cy="4929198"/>
          </a:xfrm>
          <a:prstGeom prst="rect">
            <a:avLst/>
          </a:prstGeom>
          <a:noFill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28596" y="2000240"/>
          <a:ext cx="3286149" cy="407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83"/>
                <a:gridCol w="1095383"/>
                <a:gridCol w="1095383"/>
              </a:tblGrid>
              <a:tr h="407197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250GeV</a:t>
                      </a: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 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 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fusion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fusion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0324" y="1000108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Cross sections [fb]</a:t>
            </a:r>
            <a:endParaRPr lang="zh-CN" altLang="en-US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9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>
                <a:latin typeface="Arial Unicode MS" charset="0"/>
                <a:ea typeface="ＭＳ Ｐゴシック" charset="0"/>
              </a:rPr>
              <a:t>Based on TMVA Boosted Decision Trees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MLP neural net under development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Four categories: #vtx = 0, 1, 1+singletrack, 2</a:t>
            </a:r>
          </a:p>
          <a:p>
            <a:r>
              <a:rPr lang="en-US" altLang="ja-JP" sz="2800">
                <a:latin typeface="Arial Unicode MS" charset="0"/>
                <a:ea typeface="ＭＳ Ｐゴシック" charset="0"/>
              </a:rPr>
              <a:t>Algorithms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FlavorTag: obtain input variables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MakeNtuple: making ROOT ntuple for training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TrainMVA: training MVA with b/c/s ntuples</a:t>
            </a:r>
          </a:p>
          <a:p>
            <a:pPr lvl="1"/>
            <a:r>
              <a:rPr lang="en-US" altLang="ja-JP" sz="2400">
                <a:latin typeface="Arial Unicode MS" charset="0"/>
                <a:ea typeface="ＭＳ Ｐゴシック" charset="0"/>
              </a:rPr>
              <a:t>ReadMVA: obtain BTag/CTag variables with weight file</a:t>
            </a:r>
          </a:p>
          <a:p>
            <a:r>
              <a:rPr lang="en-US" altLang="ja-JP" sz="2800">
                <a:latin typeface="Arial Unicode MS" charset="0"/>
                <a:ea typeface="ＭＳ Ｐゴシック" charset="0"/>
              </a:rPr>
              <a:t>Procedure</a:t>
            </a:r>
          </a:p>
          <a:p>
            <a:pPr lvl="1">
              <a:buFont typeface="Arial Unicode MS" charset="0"/>
              <a:buAutoNum type="arabicPeriod"/>
            </a:pPr>
            <a:r>
              <a:rPr lang="en-US" altLang="ja-JP" sz="2400">
                <a:latin typeface="Arial Unicode MS" charset="0"/>
                <a:ea typeface="ＭＳ Ｐゴシック" charset="0"/>
              </a:rPr>
              <a:t>FlavorTag + MakeNtuple for each training sample</a:t>
            </a:r>
          </a:p>
          <a:p>
            <a:pPr lvl="1">
              <a:buFont typeface="Arial Unicode MS" charset="0"/>
              <a:buAutoNum type="arabicPeriod"/>
            </a:pPr>
            <a:r>
              <a:rPr lang="en-US" altLang="ja-JP" sz="2400">
                <a:latin typeface="Arial Unicode MS" charset="0"/>
                <a:ea typeface="ＭＳ Ｐゴシック" charset="0"/>
              </a:rPr>
              <a:t>TrainMVA with all ntuples (output: weight file)</a:t>
            </a:r>
          </a:p>
          <a:p>
            <a:pPr lvl="1">
              <a:buFont typeface="Arial Unicode MS" charset="0"/>
              <a:buAutoNum type="arabicPeriod"/>
            </a:pPr>
            <a:r>
              <a:rPr lang="en-US" altLang="ja-JP" sz="2400">
                <a:latin typeface="Arial Unicode MS" charset="0"/>
                <a:ea typeface="ＭＳ Ｐゴシック" charset="0"/>
              </a:rPr>
              <a:t>FlavorTag + ReadMVA with the weight file</a:t>
            </a:r>
            <a:endParaRPr lang="ja-JP" altLang="en-US" sz="2400">
              <a:latin typeface="Arial Unicode MS" charset="0"/>
              <a:ea typeface="ＭＳ Ｐゴシック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Algorithm(4) flavor tagging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Algorithm(4) input variables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55967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LcfiplusProcessor and parameters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30724" name="下矢印 9"/>
          <p:cNvSpPr>
            <a:spLocks noChangeArrowheads="1"/>
          </p:cNvSpPr>
          <p:nvPr/>
        </p:nvSpPr>
        <p:spPr bwMode="auto">
          <a:xfrm rot="5400000">
            <a:off x="5976937" y="2332038"/>
            <a:ext cx="358775" cy="431800"/>
          </a:xfrm>
          <a:prstGeom prst="downArrow">
            <a:avLst>
              <a:gd name="adj1" fmla="val 50000"/>
              <a:gd name="adj2" fmla="val 50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5" name="テキスト ボックス 10"/>
          <p:cNvSpPr txBox="1">
            <a:spLocks noChangeArrowheads="1"/>
          </p:cNvSpPr>
          <p:nvPr/>
        </p:nvSpPr>
        <p:spPr bwMode="auto">
          <a:xfrm>
            <a:off x="6372225" y="2368550"/>
            <a:ext cx="1671638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List algorithms</a:t>
            </a:r>
            <a:endParaRPr lang="ja-JP" altLang="en-US" sz="1800"/>
          </a:p>
        </p:txBody>
      </p:sp>
      <p:sp>
        <p:nvSpPr>
          <p:cNvPr id="30726" name="下矢印 18"/>
          <p:cNvSpPr>
            <a:spLocks noChangeArrowheads="1"/>
          </p:cNvSpPr>
          <p:nvPr/>
        </p:nvSpPr>
        <p:spPr bwMode="auto">
          <a:xfrm rot="5400000">
            <a:off x="6192837" y="4132263"/>
            <a:ext cx="358775" cy="431800"/>
          </a:xfrm>
          <a:prstGeom prst="downArrow">
            <a:avLst>
              <a:gd name="adj1" fmla="val 50000"/>
              <a:gd name="adj2" fmla="val 50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7" name="テキスト ボックス 19"/>
          <p:cNvSpPr txBox="1">
            <a:spLocks noChangeArrowheads="1"/>
          </p:cNvSpPr>
          <p:nvPr/>
        </p:nvSpPr>
        <p:spPr bwMode="auto">
          <a:xfrm>
            <a:off x="6588125" y="3879850"/>
            <a:ext cx="2390775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Output collections </a:t>
            </a:r>
            <a:br>
              <a:rPr lang="en-US" altLang="ja-JP" sz="1800"/>
            </a:br>
            <a:r>
              <a:rPr lang="en-US" altLang="ja-JP" sz="1800"/>
              <a:t>converted to LCIO at</a:t>
            </a:r>
            <a:br>
              <a:rPr lang="en-US" altLang="ja-JP" sz="1800"/>
            </a:br>
            <a:r>
              <a:rPr lang="en-US" altLang="ja-JP" sz="1800"/>
              <a:t>the end of this proc.</a:t>
            </a:r>
            <a:endParaRPr lang="ja-JP" altLang="en-US" sz="1800"/>
          </a:p>
        </p:txBody>
      </p:sp>
      <p:sp>
        <p:nvSpPr>
          <p:cNvPr id="30728" name="下矢印 20"/>
          <p:cNvSpPr>
            <a:spLocks noChangeArrowheads="1"/>
          </p:cNvSpPr>
          <p:nvPr/>
        </p:nvSpPr>
        <p:spPr bwMode="auto">
          <a:xfrm rot="9353904">
            <a:off x="4173538" y="3913188"/>
            <a:ext cx="358775" cy="942975"/>
          </a:xfrm>
          <a:prstGeom prst="downArrow">
            <a:avLst>
              <a:gd name="adj1" fmla="val 50000"/>
              <a:gd name="adj2" fmla="val 501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9" name="下矢印 21"/>
          <p:cNvSpPr>
            <a:spLocks noChangeArrowheads="1"/>
          </p:cNvSpPr>
          <p:nvPr/>
        </p:nvSpPr>
        <p:spPr bwMode="auto">
          <a:xfrm rot="1235259">
            <a:off x="4165600" y="4910138"/>
            <a:ext cx="360363" cy="1030287"/>
          </a:xfrm>
          <a:prstGeom prst="down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0" name="テキスト ボックス 22"/>
          <p:cNvSpPr txBox="1">
            <a:spLocks noChangeArrowheads="1"/>
          </p:cNvSpPr>
          <p:nvPr/>
        </p:nvSpPr>
        <p:spPr bwMode="auto">
          <a:xfrm>
            <a:off x="2833688" y="4681538"/>
            <a:ext cx="3916362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Input PFO collection can be different</a:t>
            </a:r>
            <a:endParaRPr lang="ja-JP" altLang="en-US" sz="1800"/>
          </a:p>
        </p:txBody>
      </p:sp>
      <p:sp>
        <p:nvSpPr>
          <p:cNvPr id="30731" name="下矢印 23"/>
          <p:cNvSpPr>
            <a:spLocks noChangeArrowheads="1"/>
          </p:cNvSpPr>
          <p:nvPr/>
        </p:nvSpPr>
        <p:spPr bwMode="auto">
          <a:xfrm rot="9190427">
            <a:off x="5556250" y="5657850"/>
            <a:ext cx="360363" cy="609600"/>
          </a:xfrm>
          <a:prstGeom prst="downArrow">
            <a:avLst>
              <a:gd name="adj1" fmla="val 50000"/>
              <a:gd name="adj2" fmla="val 49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2" name="テキスト ボックス 24"/>
          <p:cNvSpPr txBox="1">
            <a:spLocks noChangeArrowheads="1"/>
          </p:cNvSpPr>
          <p:nvPr/>
        </p:nvSpPr>
        <p:spPr bwMode="auto">
          <a:xfrm>
            <a:off x="3714750" y="6165850"/>
            <a:ext cx="542925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Known issue: JetVertexRefiner &amp; ReadMVA cannot</a:t>
            </a:r>
            <a:br>
              <a:rPr lang="en-US" altLang="ja-JP" sz="1800"/>
            </a:br>
            <a:r>
              <a:rPr lang="en-US" altLang="ja-JP" sz="1800"/>
              <a:t>be separated since we need to modify jet collection</a:t>
            </a:r>
            <a:endParaRPr lang="ja-JP" altLang="en-US" sz="1800"/>
          </a:p>
        </p:txBody>
      </p:sp>
      <p:sp>
        <p:nvSpPr>
          <p:cNvPr id="30733" name="上下矢印 25"/>
          <p:cNvSpPr>
            <a:spLocks noChangeArrowheads="1"/>
          </p:cNvSpPr>
          <p:nvPr/>
        </p:nvSpPr>
        <p:spPr bwMode="auto">
          <a:xfrm>
            <a:off x="900113" y="2492375"/>
            <a:ext cx="358775" cy="1441450"/>
          </a:xfrm>
          <a:prstGeom prst="upDownArrow">
            <a:avLst>
              <a:gd name="adj1" fmla="val 50000"/>
              <a:gd name="adj2" fmla="val 502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4" name="テキスト ボックス 26"/>
          <p:cNvSpPr txBox="1">
            <a:spLocks noChangeArrowheads="1"/>
          </p:cNvSpPr>
          <p:nvPr/>
        </p:nvSpPr>
        <p:spPr bwMode="auto">
          <a:xfrm>
            <a:off x="1187450" y="2852738"/>
            <a:ext cx="2544763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General parameters:</a:t>
            </a:r>
            <a:br>
              <a:rPr lang="en-US" altLang="ja-JP" sz="1800"/>
            </a:br>
            <a:r>
              <a:rPr lang="en-US" altLang="ja-JP" sz="1800"/>
              <a:t>see next slide for detail</a:t>
            </a:r>
            <a:endParaRPr lang="ja-JP" altLang="en-US" sz="1800"/>
          </a:p>
        </p:txBody>
      </p:sp>
      <p:sp>
        <p:nvSpPr>
          <p:cNvPr id="30735" name="テキスト ボックス 27"/>
          <p:cNvSpPr txBox="1">
            <a:spLocks noChangeArrowheads="1"/>
          </p:cNvSpPr>
          <p:nvPr/>
        </p:nvSpPr>
        <p:spPr bwMode="auto">
          <a:xfrm>
            <a:off x="0" y="5934075"/>
            <a:ext cx="3095625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General parameters are</a:t>
            </a:r>
            <a:br>
              <a:rPr lang="en-US" altLang="ja-JP" sz="1800"/>
            </a:br>
            <a:r>
              <a:rPr lang="en-US" altLang="ja-JP" sz="1800"/>
              <a:t>treated by LcfiplusProcessor</a:t>
            </a:r>
            <a:br>
              <a:rPr lang="en-US" altLang="ja-JP" sz="1800"/>
            </a:br>
            <a:r>
              <a:rPr lang="en-US" altLang="ja-JP" sz="1800"/>
              <a:t>Others sent to Algorithms</a:t>
            </a:r>
            <a:endParaRPr lang="ja-JP" altLang="en-US" sz="1800"/>
          </a:p>
        </p:txBody>
      </p:sp>
      <p:sp>
        <p:nvSpPr>
          <p:cNvPr id="30736" name="上下矢印 28"/>
          <p:cNvSpPr>
            <a:spLocks noChangeArrowheads="1"/>
          </p:cNvSpPr>
          <p:nvPr/>
        </p:nvSpPr>
        <p:spPr bwMode="auto">
          <a:xfrm>
            <a:off x="900113" y="4149725"/>
            <a:ext cx="358775" cy="574675"/>
          </a:xfrm>
          <a:prstGeom prst="upDown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7" name="テキスト ボックス 29"/>
          <p:cNvSpPr txBox="1">
            <a:spLocks noChangeArrowheads="1"/>
          </p:cNvSpPr>
          <p:nvPr/>
        </p:nvSpPr>
        <p:spPr bwMode="auto">
          <a:xfrm>
            <a:off x="395288" y="4724400"/>
            <a:ext cx="1928812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Altorithm specific</a:t>
            </a:r>
            <a:br>
              <a:rPr lang="en-US" altLang="ja-JP" sz="1800"/>
            </a:br>
            <a:r>
              <a:rPr lang="en-US" altLang="ja-JP" sz="1800"/>
              <a:t>parameters</a:t>
            </a:r>
            <a:endParaRPr lang="ja-JP" altLang="en-US" sz="1800"/>
          </a:p>
        </p:txBody>
      </p:sp>
      <p:sp>
        <p:nvSpPr>
          <p:cNvPr id="30738" name="下矢印 30"/>
          <p:cNvSpPr>
            <a:spLocks noChangeArrowheads="1"/>
          </p:cNvSpPr>
          <p:nvPr/>
        </p:nvSpPr>
        <p:spPr bwMode="auto">
          <a:xfrm rot="5400000">
            <a:off x="3652043" y="1078707"/>
            <a:ext cx="360363" cy="43180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9" name="テキスト ボックス 31"/>
          <p:cNvSpPr txBox="1">
            <a:spLocks noChangeArrowheads="1"/>
          </p:cNvSpPr>
          <p:nvPr/>
        </p:nvSpPr>
        <p:spPr bwMode="auto">
          <a:xfrm>
            <a:off x="4054475" y="927100"/>
            <a:ext cx="4556125" cy="12017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Multiple LcfiplusProcessor possible now</a:t>
            </a:r>
            <a:br>
              <a:rPr lang="en-US" altLang="ja-JP" sz="1800"/>
            </a:br>
            <a:r>
              <a:rPr lang="en-US" altLang="ja-JP" sz="1800"/>
              <a:t>Note: EventStore is singleton, so collection</a:t>
            </a:r>
            <a:br>
              <a:rPr lang="en-US" altLang="ja-JP" sz="1800"/>
            </a:br>
            <a:r>
              <a:rPr lang="en-US" altLang="ja-JP" sz="1800"/>
              <a:t>is converted only at first processor</a:t>
            </a:r>
            <a:br>
              <a:rPr lang="en-US" altLang="ja-JP" sz="1800"/>
            </a:br>
            <a:r>
              <a:rPr lang="en-US" altLang="ja-JP" sz="1800"/>
              <a:t>using the collection</a:t>
            </a:r>
            <a:endParaRPr lang="ja-JP" altLang="en-US" sz="1800"/>
          </a:p>
        </p:txBody>
      </p:sp>
      <p:sp>
        <p:nvSpPr>
          <p:cNvPr id="30740" name="テキスト ボックス 32"/>
          <p:cNvSpPr txBox="1">
            <a:spLocks noChangeArrowheads="1"/>
          </p:cNvSpPr>
          <p:nvPr/>
        </p:nvSpPr>
        <p:spPr bwMode="auto">
          <a:xfrm>
            <a:off x="4427538" y="3068638"/>
            <a:ext cx="458152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See steer/README for samples</a:t>
            </a:r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90" y="2636912"/>
            <a:ext cx="9144000" cy="9144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7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LCFI+ v00</a:t>
            </a:r>
            <a:r>
              <a:rPr lang="en-US" dirty="0" smtClean="0"/>
              <a:t>-05-02 used in vo1-17-05</a:t>
            </a:r>
          </a:p>
          <a:p>
            <a:r>
              <a:rPr lang="en-US" dirty="0" smtClean="0"/>
              <a:t>Z pole samples </a:t>
            </a:r>
            <a:r>
              <a:rPr lang="en-US" dirty="0" err="1" smtClean="0"/>
              <a:t>Z</a:t>
            </a:r>
            <a:r>
              <a:rPr lang="en-US" dirty="0" err="1" smtClean="0">
                <a:sym typeface="Wingdings"/>
              </a:rPr>
              <a:t>bbbar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ccbar</a:t>
            </a:r>
            <a:r>
              <a:rPr lang="en-US" dirty="0" smtClean="0">
                <a:sym typeface="Wingdings"/>
              </a:rPr>
              <a:t>, and light quark pairs of 1M each </a:t>
            </a:r>
          </a:p>
          <a:p>
            <a:r>
              <a:rPr lang="en-US" dirty="0" smtClean="0">
                <a:sym typeface="Wingdings"/>
              </a:rPr>
              <a:t>Input PFOs:  </a:t>
            </a:r>
            <a:r>
              <a:rPr lang="en-US" dirty="0" smtClean="0">
                <a:sym typeface="Wingdings"/>
              </a:rPr>
              <a:t>Arbor </a:t>
            </a:r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07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step: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Generator samples: Z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QQbar</a:t>
            </a:r>
            <a:r>
              <a:rPr lang="en-US" sz="2400" dirty="0" smtClean="0">
                <a:sym typeface="Wingdings"/>
              </a:rPr>
              <a:t>:</a:t>
            </a:r>
          </a:p>
          <a:p>
            <a:pPr lvl="2"/>
            <a:r>
              <a:rPr lang="en-US" sz="1600" dirty="0">
                <a:sym typeface="Wingdings"/>
              </a:rPr>
              <a:t>/</a:t>
            </a:r>
            <a:r>
              <a:rPr lang="en-US" sz="1600" dirty="0" err="1">
                <a:sym typeface="Wingdings"/>
              </a:rPr>
              <a:t>besfs</a:t>
            </a:r>
            <a:r>
              <a:rPr lang="en-US" sz="1600" dirty="0">
                <a:sym typeface="Wingdings"/>
              </a:rPr>
              <a:t>/groups/</a:t>
            </a:r>
            <a:r>
              <a:rPr lang="en-US" sz="1600" dirty="0" err="1">
                <a:sym typeface="Wingdings"/>
              </a:rPr>
              <a:t>higgs</a:t>
            </a:r>
            <a:r>
              <a:rPr lang="en-US" sz="1600" dirty="0">
                <a:sym typeface="Wingdings"/>
              </a:rPr>
              <a:t>/data/</a:t>
            </a:r>
            <a:r>
              <a:rPr lang="en-US" sz="1600" dirty="0" err="1">
                <a:sym typeface="Wingdings"/>
              </a:rPr>
              <a:t>Fast_Simulation</a:t>
            </a:r>
            <a:r>
              <a:rPr lang="en-US" sz="1600" dirty="0">
                <a:sym typeface="Wingdings"/>
              </a:rPr>
              <a:t>/</a:t>
            </a:r>
            <a:r>
              <a:rPr lang="en-US" sz="1600" dirty="0" err="1">
                <a:sym typeface="Wingdings"/>
              </a:rPr>
              <a:t>wo_beamstruhlung</a:t>
            </a:r>
            <a:r>
              <a:rPr lang="en-US" sz="1600" dirty="0">
                <a:sym typeface="Wingdings"/>
              </a:rPr>
              <a:t>/background/Z-pole</a:t>
            </a:r>
            <a:endParaRPr lang="en-US" sz="1600" dirty="0" smtClean="0">
              <a:sym typeface="Wingdings"/>
            </a:endParaRPr>
          </a:p>
          <a:p>
            <a:pPr lvl="2"/>
            <a:r>
              <a:rPr lang="en-US" sz="1600" dirty="0" err="1" smtClean="0">
                <a:sym typeface="Wingdings"/>
              </a:rPr>
              <a:t>Sqrt</a:t>
            </a:r>
            <a:r>
              <a:rPr lang="en-US" sz="1600" dirty="0" smtClean="0">
                <a:sym typeface="Wingdings"/>
              </a:rPr>
              <a:t>(s)=91.18GeV</a:t>
            </a:r>
          </a:p>
          <a:p>
            <a:pPr lvl="2"/>
            <a:r>
              <a:rPr lang="en-US" sz="1600" dirty="0" smtClean="0">
                <a:sym typeface="Wingdings"/>
              </a:rPr>
              <a:t>with ISR </a:t>
            </a:r>
            <a:endParaRPr lang="en-US" sz="1600" dirty="0" smtClean="0">
              <a:sym typeface="Wingdings"/>
            </a:endParaRPr>
          </a:p>
          <a:p>
            <a:pPr lvl="2"/>
            <a:endParaRPr lang="en-US" sz="16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Simulation and reconstruction (CEPC_v1)</a:t>
            </a:r>
          </a:p>
          <a:p>
            <a:pPr lvl="1"/>
            <a:r>
              <a:rPr lang="en-US" sz="1800" dirty="0">
                <a:sym typeface="Wingdings"/>
              </a:rPr>
              <a:t>/</a:t>
            </a:r>
            <a:r>
              <a:rPr lang="en-US" sz="1800" dirty="0" err="1">
                <a:sym typeface="Wingdings"/>
              </a:rPr>
              <a:t>besfs</a:t>
            </a:r>
            <a:r>
              <a:rPr lang="en-US" sz="1800" dirty="0">
                <a:sym typeface="Wingdings"/>
              </a:rPr>
              <a:t>/groups/</a:t>
            </a:r>
            <a:r>
              <a:rPr lang="en-US" sz="1800" dirty="0" err="1">
                <a:sym typeface="Wingdings"/>
              </a:rPr>
              <a:t>higgs</a:t>
            </a:r>
            <a:r>
              <a:rPr lang="en-US" sz="1800" dirty="0">
                <a:sym typeface="Wingdings"/>
              </a:rPr>
              <a:t>/data/</a:t>
            </a:r>
            <a:r>
              <a:rPr lang="en-US" sz="1800" dirty="0" err="1">
                <a:sym typeface="Wingdings"/>
              </a:rPr>
              <a:t>SimReco</a:t>
            </a:r>
            <a:r>
              <a:rPr lang="en-US" sz="1800" dirty="0">
                <a:sym typeface="Wingdings"/>
              </a:rPr>
              <a:t>/</a:t>
            </a:r>
            <a:r>
              <a:rPr lang="en-US" sz="1800" dirty="0" err="1">
                <a:sym typeface="Wingdings"/>
              </a:rPr>
              <a:t>wo_BS</a:t>
            </a:r>
            <a:r>
              <a:rPr lang="en-US" sz="1800" dirty="0">
                <a:sym typeface="Wingdings"/>
              </a:rPr>
              <a:t>/</a:t>
            </a:r>
            <a:r>
              <a:rPr lang="en-US" sz="1800" dirty="0" err="1">
                <a:sym typeface="Wingdings"/>
              </a:rPr>
              <a:t>FlavorTag</a:t>
            </a:r>
            <a:r>
              <a:rPr lang="en-US" sz="1800" dirty="0">
                <a:sym typeface="Wingdings"/>
              </a:rPr>
              <a:t>/</a:t>
            </a:r>
            <a:r>
              <a:rPr lang="en-US" sz="1800" dirty="0" smtClean="0">
                <a:sym typeface="Wingdings"/>
              </a:rPr>
              <a:t>CEPC_v1_zqq</a:t>
            </a:r>
          </a:p>
          <a:p>
            <a:pPr lvl="2"/>
            <a:r>
              <a:rPr lang="en-US" sz="1400" dirty="0" err="1" smtClean="0">
                <a:sym typeface="Wingdings"/>
              </a:rPr>
              <a:t>SimData</a:t>
            </a:r>
            <a:r>
              <a:rPr lang="en-US" sz="1400" dirty="0" smtClean="0">
                <a:sym typeface="Wingdings"/>
              </a:rPr>
              <a:t> </a:t>
            </a:r>
          </a:p>
          <a:p>
            <a:pPr lvl="2"/>
            <a:r>
              <a:rPr lang="en-US" sz="1400" dirty="0" smtClean="0">
                <a:sym typeface="Wingdings"/>
              </a:rPr>
              <a:t>RecData_ArborDHCAL_5_ILD</a:t>
            </a:r>
            <a:endParaRPr lang="en-US" sz="14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3384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TrackNtuple</a:t>
            </a:r>
            <a:r>
              <a:rPr lang="en-US" dirty="0" smtClean="0"/>
              <a:t>: prior-</a:t>
            </a:r>
            <a:r>
              <a:rPr lang="en-US" dirty="0" err="1" smtClean="0"/>
              <a:t>prob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Based on MC samples, All tracks in jets are used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Details at </a:t>
            </a:r>
          </a:p>
          <a:p>
            <a:pPr lvl="1"/>
            <a:r>
              <a:rPr lang="en-US" sz="1800" dirty="0"/>
              <a:t>/home/</a:t>
            </a:r>
            <a:r>
              <a:rPr lang="en-US" sz="1800" dirty="0" err="1"/>
              <a:t>bes</a:t>
            </a:r>
            <a:r>
              <a:rPr lang="en-US" sz="1800" dirty="0"/>
              <a:t>/</a:t>
            </a:r>
            <a:r>
              <a:rPr lang="en-US" sz="1800" dirty="0" err="1"/>
              <a:t>lig</a:t>
            </a:r>
            <a:r>
              <a:rPr lang="en-US" sz="1800" dirty="0"/>
              <a:t>/</a:t>
            </a:r>
            <a:r>
              <a:rPr lang="en-US" sz="1800" dirty="0" err="1"/>
              <a:t>higgs</a:t>
            </a:r>
            <a:r>
              <a:rPr lang="en-US" sz="1800" dirty="0"/>
              <a:t>/</a:t>
            </a:r>
            <a:r>
              <a:rPr lang="en-US" sz="1800" dirty="0" err="1"/>
              <a:t>higgs</a:t>
            </a:r>
            <a:r>
              <a:rPr lang="en-US" sz="1800" dirty="0"/>
              <a:t>/analysis/</a:t>
            </a:r>
            <a:r>
              <a:rPr lang="en-US" sz="1800" dirty="0" err="1"/>
              <a:t>LCFIplus</a:t>
            </a:r>
            <a:r>
              <a:rPr lang="en-US" sz="1800" dirty="0"/>
              <a:t>/FT_Arbor_cepc_v1/</a:t>
            </a:r>
            <a:r>
              <a:rPr lang="en-US" sz="1800" dirty="0" err="1"/>
              <a:t>TrackNtuple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92" y="2096117"/>
            <a:ext cx="74803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0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406400"/>
            <a:ext cx="86487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8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step: </a:t>
            </a:r>
            <a:r>
              <a:rPr lang="en-US" dirty="0" smtClean="0"/>
              <a:t>Fill </a:t>
            </a:r>
            <a:r>
              <a:rPr lang="en-US" dirty="0" err="1" smtClean="0"/>
              <a:t>Ntuple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5596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Based on PFOs, the variables for MVA calculated and some prior distribution generated </a:t>
            </a:r>
          </a:p>
          <a:p>
            <a:r>
              <a:rPr lang="en-US" sz="2400" dirty="0" smtClean="0"/>
              <a:t>Three processors used: 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VertexFinder</a:t>
            </a:r>
            <a:r>
              <a:rPr lang="en-US" sz="2400" dirty="0" smtClean="0">
                <a:solidFill>
                  <a:srgbClr val="0000FF"/>
                </a:solidFill>
              </a:rPr>
              <a:t>(if not called),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JetClustering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/>
          </a:p>
          <a:p>
            <a:r>
              <a:rPr lang="en-US" sz="2400" dirty="0" err="1" smtClean="0">
                <a:solidFill>
                  <a:srgbClr val="0000FF"/>
                </a:solidFill>
              </a:rPr>
              <a:t>MakeNtupe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Variable chose first time here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" y="3259292"/>
            <a:ext cx="9144000" cy="58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" y="4131438"/>
            <a:ext cx="9144000" cy="927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1" y="5475425"/>
            <a:ext cx="8394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99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123"/>
          </a:xfrm>
        </p:spPr>
        <p:txBody>
          <a:bodyPr/>
          <a:lstStyle/>
          <a:p>
            <a:r>
              <a:rPr lang="en-US" dirty="0" err="1" smtClean="0"/>
              <a:t>vtxmass</a:t>
            </a:r>
            <a:endParaRPr lang="en-US" dirty="0"/>
          </a:p>
        </p:txBody>
      </p:sp>
      <p:pic>
        <p:nvPicPr>
          <p:cNvPr id="3" name="Picture 2" descr="arbor_bcg_vtxmas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9" y="1065761"/>
            <a:ext cx="3240000" cy="3142312"/>
          </a:xfrm>
          <a:prstGeom prst="rect">
            <a:avLst/>
          </a:prstGeom>
        </p:spPr>
      </p:pic>
      <p:pic>
        <p:nvPicPr>
          <p:cNvPr id="4" name="Picture 3" descr="arbor_bcg_vtxmass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89" y="1035163"/>
            <a:ext cx="3240000" cy="3142312"/>
          </a:xfrm>
          <a:prstGeom prst="rect">
            <a:avLst/>
          </a:prstGeom>
        </p:spPr>
      </p:pic>
      <p:pic>
        <p:nvPicPr>
          <p:cNvPr id="5" name="Picture 4" descr="arbor_bcg_vtxmass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9" y="3733082"/>
            <a:ext cx="3240000" cy="3142312"/>
          </a:xfrm>
          <a:prstGeom prst="rect">
            <a:avLst/>
          </a:prstGeom>
        </p:spPr>
      </p:pic>
      <p:pic>
        <p:nvPicPr>
          <p:cNvPr id="6" name="Picture 5" descr="arbor_bcg_vtxmass_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89" y="3725773"/>
            <a:ext cx="3240000" cy="31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6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types physics objects used in analysis </a:t>
            </a:r>
          </a:p>
          <a:p>
            <a:pPr lvl="1"/>
            <a:r>
              <a:rPr lang="en-US" dirty="0" smtClean="0"/>
              <a:t>Single PFO: e/</a:t>
            </a:r>
            <a:r>
              <a:rPr lang="en-US" dirty="0" smtClean="0">
                <a:latin typeface="Symbol" charset="2"/>
                <a:cs typeface="Symbol" charset="2"/>
              </a:rPr>
              <a:t>m/g   …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Composed </a:t>
            </a:r>
            <a:r>
              <a:rPr lang="en-US" dirty="0" smtClean="0">
                <a:latin typeface="+mj-lt"/>
                <a:cs typeface="Symbol" charset="2"/>
              </a:rPr>
              <a:t>objects</a:t>
            </a:r>
            <a:r>
              <a:rPr lang="en-US" dirty="0" smtClean="0">
                <a:latin typeface="+mj-lt"/>
                <a:cs typeface="Symbol" charset="2"/>
              </a:rPr>
              <a:t>: quarks and gluon </a:t>
            </a:r>
            <a:r>
              <a:rPr lang="en-US" dirty="0" smtClean="0">
                <a:latin typeface="+mj-lt"/>
                <a:cs typeface="Symbol" charset="2"/>
              </a:rPr>
              <a:t>jet, and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</a:p>
          <a:p>
            <a:pPr lvl="2"/>
            <a:r>
              <a:rPr lang="en-US" dirty="0" smtClean="0">
                <a:latin typeface="+mj-lt"/>
                <a:cs typeface="Symbol" charset="2"/>
              </a:rPr>
              <a:t>The four-momentum,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flavor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Symbol" charset="2"/>
              </a:rPr>
              <a:t>, electrical charge </a:t>
            </a:r>
            <a:endParaRPr lang="en-US" dirty="0" smtClean="0">
              <a:solidFill>
                <a:srgbClr val="FF0000"/>
              </a:solidFill>
              <a:latin typeface="+mj-lt"/>
              <a:cs typeface="Symbol" charset="2"/>
            </a:endParaRPr>
          </a:p>
          <a:p>
            <a:pPr lvl="1"/>
            <a:endParaRPr lang="en-US" dirty="0">
              <a:latin typeface="Symbol" charset="2"/>
              <a:cs typeface="Symbol" charset="2"/>
            </a:endParaRPr>
          </a:p>
          <a:p>
            <a:r>
              <a:rPr lang="en-US" dirty="0" smtClean="0">
                <a:latin typeface="+mj-lt"/>
                <a:cs typeface="Symbol" charset="2"/>
              </a:rPr>
              <a:t>Now we move on and investigate composed objects </a:t>
            </a:r>
            <a:endParaRPr lang="en-US" dirty="0">
              <a:latin typeface="+mj-lt"/>
              <a:cs typeface="Symbol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64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94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Ntrks</a:t>
            </a:r>
            <a:r>
              <a:rPr lang="en-US" sz="2800" dirty="0" smtClean="0"/>
              <a:t> in </a:t>
            </a:r>
            <a:r>
              <a:rPr lang="en-US" sz="2800" dirty="0" smtClean="0"/>
              <a:t>jets</a:t>
            </a:r>
            <a:endParaRPr lang="en-US" sz="2800" dirty="0"/>
          </a:p>
        </p:txBody>
      </p:sp>
      <p:pic>
        <p:nvPicPr>
          <p:cNvPr id="3" name="Picture 2" descr="bb_ntrk_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91" y="2373597"/>
            <a:ext cx="3060000" cy="3154582"/>
          </a:xfrm>
          <a:prstGeom prst="rect">
            <a:avLst/>
          </a:prstGeom>
        </p:spPr>
      </p:pic>
      <p:pic>
        <p:nvPicPr>
          <p:cNvPr id="4" name="Picture 3" descr="cc_ntrk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9131" y="2373597"/>
            <a:ext cx="3060000" cy="3154582"/>
          </a:xfrm>
          <a:prstGeom prst="rect">
            <a:avLst/>
          </a:prstGeom>
        </p:spPr>
      </p:pic>
      <p:pic>
        <p:nvPicPr>
          <p:cNvPr id="5" name="Picture 4" descr="qq_ntrk_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6709" y="2373597"/>
            <a:ext cx="3060000" cy="3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3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5962"/>
            <a:ext cx="8229600" cy="1143000"/>
          </a:xfrm>
        </p:spPr>
        <p:txBody>
          <a:bodyPr/>
          <a:lstStyle/>
          <a:p>
            <a:r>
              <a:rPr lang="en-US" dirty="0" err="1" smtClean="0"/>
              <a:t>Nvtx</a:t>
            </a:r>
            <a:endParaRPr lang="en-US" dirty="0"/>
          </a:p>
        </p:txBody>
      </p:sp>
      <p:pic>
        <p:nvPicPr>
          <p:cNvPr id="7" name="Picture 6" descr="bb_nvtx_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803" y="2157573"/>
            <a:ext cx="3060000" cy="3154582"/>
          </a:xfrm>
          <a:prstGeom prst="rect">
            <a:avLst/>
          </a:prstGeom>
        </p:spPr>
      </p:pic>
      <p:pic>
        <p:nvPicPr>
          <p:cNvPr id="8" name="Picture 7" descr="cc_nvtx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123" y="2157573"/>
            <a:ext cx="3060000" cy="3154582"/>
          </a:xfrm>
          <a:prstGeom prst="rect">
            <a:avLst/>
          </a:prstGeom>
        </p:spPr>
      </p:pic>
      <p:pic>
        <p:nvPicPr>
          <p:cNvPr id="9" name="Picture 8" descr="qq_nvtx_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6709" y="2157573"/>
            <a:ext cx="3060000" cy="3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4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3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Nvtxall</a:t>
            </a:r>
            <a:endParaRPr lang="en-US" dirty="0"/>
          </a:p>
        </p:txBody>
      </p:sp>
      <p:pic>
        <p:nvPicPr>
          <p:cNvPr id="9" name="Picture 8" descr="qq_nvtxall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2571" y="1653517"/>
            <a:ext cx="3060000" cy="3154582"/>
          </a:xfrm>
          <a:prstGeom prst="rect">
            <a:avLst/>
          </a:prstGeom>
        </p:spPr>
      </p:pic>
      <p:pic>
        <p:nvPicPr>
          <p:cNvPr id="10" name="Picture 9" descr="cc_nvtxall_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6961" y="1653517"/>
            <a:ext cx="3060000" cy="3154582"/>
          </a:xfrm>
          <a:prstGeom prst="rect">
            <a:avLst/>
          </a:prstGeom>
        </p:spPr>
      </p:pic>
      <p:pic>
        <p:nvPicPr>
          <p:cNvPr id="11" name="Picture 10" descr="bb_nvtxall_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5" y="1665771"/>
            <a:ext cx="3060000" cy="3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9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qq:trk1pt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1389"/>
            <a:ext cx="8991600" cy="2235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052736"/>
            <a:ext cx="3953983" cy="29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99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143"/>
          </a:xfrm>
        </p:spPr>
        <p:txBody>
          <a:bodyPr/>
          <a:lstStyle/>
          <a:p>
            <a:r>
              <a:rPr lang="en-US" dirty="0" smtClean="0"/>
              <a:t>qq:trk2pt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4280619"/>
            <a:ext cx="87884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052736"/>
            <a:ext cx="3600000" cy="30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77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step: </a:t>
            </a:r>
            <a:r>
              <a:rPr lang="en-US" dirty="0" smtClean="0"/>
              <a:t>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9532" cy="1918685"/>
          </a:xfrm>
        </p:spPr>
        <p:txBody>
          <a:bodyPr/>
          <a:lstStyle/>
          <a:p>
            <a:r>
              <a:rPr lang="en-US" dirty="0" smtClean="0"/>
              <a:t>Train the MVA algorithm based on (subset) of the variables in the </a:t>
            </a:r>
            <a:r>
              <a:rPr lang="en-US" dirty="0" err="1" smtClean="0"/>
              <a:t>ntuples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5066"/>
            <a:ext cx="9144000" cy="33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1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log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283"/>
          <a:stretch/>
        </p:blipFill>
        <p:spPr>
          <a:xfrm>
            <a:off x="130741" y="1244081"/>
            <a:ext cx="4138118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720"/>
          <a:stretch/>
        </p:blipFill>
        <p:spPr>
          <a:xfrm>
            <a:off x="4651402" y="1279946"/>
            <a:ext cx="4375960" cy="53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6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1" y="244559"/>
            <a:ext cx="7442200" cy="280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112455"/>
            <a:ext cx="8445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 by </a:t>
            </a:r>
            <a:r>
              <a:rPr lang="en-US" sz="3600" dirty="0" smtClean="0"/>
              <a:t>step: </a:t>
            </a:r>
            <a:br>
              <a:rPr lang="en-US" sz="3600" dirty="0" smtClean="0"/>
            </a:br>
            <a:r>
              <a:rPr lang="en-US" sz="3200" dirty="0"/>
              <a:t>C</a:t>
            </a:r>
            <a:r>
              <a:rPr lang="en-US" sz="3200" dirty="0" smtClean="0"/>
              <a:t>heck the performance and apply in analysis </a:t>
            </a:r>
            <a:endParaRPr lang="en-US" sz="3200" dirty="0"/>
          </a:p>
        </p:txBody>
      </p:sp>
      <p:pic>
        <p:nvPicPr>
          <p:cNvPr id="4" name="Picture 3" descr="lcfiweights-t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59" y="458970"/>
            <a:ext cx="492276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404" y="1959176"/>
            <a:ext cx="84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Nvtx</a:t>
            </a:r>
            <a:r>
              <a:rPr lang="en-US" dirty="0" smtClean="0"/>
              <a:t>=0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404" y="5278572"/>
            <a:ext cx="84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Nvtx</a:t>
            </a:r>
            <a:r>
              <a:rPr lang="en-US" dirty="0" smtClean="0"/>
              <a:t>&gt;1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404" y="3533835"/>
            <a:ext cx="84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Nvtx</a:t>
            </a:r>
            <a:r>
              <a:rPr lang="en-US" dirty="0" smtClean="0"/>
              <a:t>=1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34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Outputs</a:t>
            </a:r>
            <a:br>
              <a:rPr lang="en-US" dirty="0" smtClean="0"/>
            </a:br>
            <a:r>
              <a:rPr lang="en-US" dirty="0" smtClean="0"/>
              <a:t>Arbor vs. ILD DBD </a:t>
            </a:r>
            <a:endParaRPr lang="en-US" dirty="0"/>
          </a:p>
        </p:txBody>
      </p:sp>
      <p:pic>
        <p:nvPicPr>
          <p:cNvPr id="3" name="Picture 2" descr="t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297" y="1997587"/>
            <a:ext cx="3275983" cy="4563845"/>
          </a:xfrm>
          <a:prstGeom prst="rect">
            <a:avLst/>
          </a:prstGeom>
        </p:spPr>
      </p:pic>
      <p:pic>
        <p:nvPicPr>
          <p:cNvPr id="4" name="Picture 3" descr="lcfiweights_qq91-te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1374" y="1997587"/>
            <a:ext cx="3275983" cy="45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5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6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Btag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BROC-t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698" y="1814624"/>
            <a:ext cx="4320000" cy="4544419"/>
          </a:xfrm>
          <a:prstGeom prst="rect">
            <a:avLst/>
          </a:prstGeom>
        </p:spPr>
      </p:pic>
      <p:pic>
        <p:nvPicPr>
          <p:cNvPr id="4" name="Picture 3" descr="Beff-te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1790" y="1783265"/>
            <a:ext cx="4320000" cy="45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35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Ctag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ROC-t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33" y="2094579"/>
            <a:ext cx="4356000" cy="4582286"/>
          </a:xfrm>
          <a:prstGeom prst="rect">
            <a:avLst/>
          </a:prstGeom>
        </p:spPr>
      </p:pic>
      <p:pic>
        <p:nvPicPr>
          <p:cNvPr id="4" name="Picture 3" descr="Ceff-te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1992" y="2110258"/>
            <a:ext cx="4356000" cy="45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8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Excersise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6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14400"/>
          </a:xfrm>
        </p:spPr>
        <p:txBody>
          <a:bodyPr/>
          <a:lstStyle/>
          <a:p>
            <a:r>
              <a:rPr lang="en-US" dirty="0" smtClean="0"/>
              <a:t>Jets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partons</a:t>
            </a:r>
            <a:r>
              <a:rPr lang="en-US" dirty="0" smtClean="0"/>
              <a:t> to real objects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962"/>
            <a:ext cx="9144000" cy="43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1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configuration of Jet-clustering is different from hadron collider</a:t>
            </a:r>
          </a:p>
          <a:p>
            <a:pPr lvl="1"/>
            <a:r>
              <a:rPr lang="en-US" dirty="0" smtClean="0"/>
              <a:t>Exclusive jets: force the PFOs into fixed number of jets</a:t>
            </a:r>
          </a:p>
          <a:p>
            <a:pPr lvl="1"/>
            <a:r>
              <a:rPr lang="en-US" dirty="0" smtClean="0"/>
              <a:t>Some special objects should be removed from FPO collection before jet-clustering, such as electrons, </a:t>
            </a:r>
            <a:r>
              <a:rPr lang="en-US" dirty="0" err="1" smtClean="0"/>
              <a:t>muons</a:t>
            </a:r>
            <a:r>
              <a:rPr lang="en-US" dirty="0" smtClean="0"/>
              <a:t>, …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2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Standalone package on </a:t>
            </a:r>
            <a:r>
              <a:rPr lang="en-US" dirty="0" err="1" smtClean="0"/>
              <a:t>vertexfinder</a:t>
            </a:r>
            <a:r>
              <a:rPr lang="en-US" dirty="0" smtClean="0"/>
              <a:t>, Jet-clustering, and flavor identification</a:t>
            </a:r>
          </a:p>
          <a:p>
            <a:r>
              <a:rPr lang="en-US" dirty="0" smtClean="0"/>
              <a:t>Based on MVA method</a:t>
            </a:r>
          </a:p>
          <a:p>
            <a:r>
              <a:rPr lang="en-US" dirty="0" smtClean="0"/>
              <a:t>Potentially adopt the latest development in the industrial </a:t>
            </a:r>
          </a:p>
          <a:p>
            <a:endParaRPr lang="en-US" dirty="0"/>
          </a:p>
          <a:p>
            <a:r>
              <a:rPr lang="en-US" dirty="0" smtClean="0"/>
              <a:t>General introduction as user level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LCFI+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 Unicode MS" charset="0"/>
                <a:ea typeface="ＭＳ Ｐゴシック" charset="0"/>
              </a:rPr>
              <a:t>Direction of LCFIPlus development</a:t>
            </a:r>
            <a:endParaRPr lang="ja-JP" alt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15363" name="テキスト ボックス 3"/>
          <p:cNvSpPr txBox="1">
            <a:spLocks noChangeArrowheads="1"/>
          </p:cNvSpPr>
          <p:nvPr/>
        </p:nvSpPr>
        <p:spPr bwMode="auto">
          <a:xfrm>
            <a:off x="611188" y="1052513"/>
            <a:ext cx="1741487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LCFIVertex</a:t>
            </a:r>
            <a:endParaRPr lang="ja-JP" altLang="en-US"/>
          </a:p>
        </p:txBody>
      </p:sp>
      <p:sp>
        <p:nvSpPr>
          <p:cNvPr id="15364" name="テキスト ボックス 4"/>
          <p:cNvSpPr txBox="1">
            <a:spLocks noChangeArrowheads="1"/>
          </p:cNvSpPr>
          <p:nvPr/>
        </p:nvSpPr>
        <p:spPr bwMode="auto">
          <a:xfrm>
            <a:off x="2411413" y="1052513"/>
            <a:ext cx="524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The first realistic flavor tagging in ILC</a:t>
            </a:r>
            <a:endParaRPr lang="ja-JP" altLang="en-US"/>
          </a:p>
        </p:txBody>
      </p:sp>
      <p:sp>
        <p:nvSpPr>
          <p:cNvPr id="15365" name="テキスト ボックス 5"/>
          <p:cNvSpPr txBox="1">
            <a:spLocks noChangeArrowheads="1"/>
          </p:cNvSpPr>
          <p:nvPr/>
        </p:nvSpPr>
        <p:spPr bwMode="auto">
          <a:xfrm>
            <a:off x="827088" y="1557338"/>
            <a:ext cx="6816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/>
              <a:t> Incorporating modern flavor tagging techniques</a:t>
            </a:r>
            <a:br>
              <a:rPr lang="en-US" altLang="ja-JP"/>
            </a:br>
            <a:r>
              <a:rPr lang="en-US" altLang="ja-JP"/>
              <a:t>	to obtain reasonable performance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/>
              <a:t> No other algorithms to be compared…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/>
              <a:t> Mainly tuned with Z-pole qqbar samples</a:t>
            </a:r>
            <a:endParaRPr lang="ja-JP" altLang="en-US"/>
          </a:p>
        </p:txBody>
      </p:sp>
      <p:sp>
        <p:nvSpPr>
          <p:cNvPr id="15366" name="テキスト ボックス 6"/>
          <p:cNvSpPr txBox="1">
            <a:spLocks noChangeArrowheads="1"/>
          </p:cNvSpPr>
          <p:nvPr/>
        </p:nvSpPr>
        <p:spPr bwMode="auto">
          <a:xfrm>
            <a:off x="611188" y="3182938"/>
            <a:ext cx="145097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LCFIPlus</a:t>
            </a:r>
            <a:endParaRPr lang="ja-JP" altLang="en-US"/>
          </a:p>
        </p:txBody>
      </p:sp>
      <p:sp>
        <p:nvSpPr>
          <p:cNvPr id="15367" name="テキスト ボックス 7"/>
          <p:cNvSpPr txBox="1">
            <a:spLocks noChangeArrowheads="1"/>
          </p:cNvSpPr>
          <p:nvPr/>
        </p:nvSpPr>
        <p:spPr bwMode="auto">
          <a:xfrm>
            <a:off x="2124075" y="3182938"/>
            <a:ext cx="2768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smtClean="0"/>
              <a:t>the</a:t>
            </a:r>
            <a:r>
              <a:rPr lang="en-US" altLang="ja-JP" dirty="0" smtClean="0"/>
              <a:t> </a:t>
            </a:r>
            <a:r>
              <a:rPr lang="en-US" altLang="ja-JP" dirty="0"/>
              <a:t>second version</a:t>
            </a:r>
            <a:endParaRPr lang="ja-JP" altLang="en-US" dirty="0"/>
          </a:p>
        </p:txBody>
      </p:sp>
      <p:sp>
        <p:nvSpPr>
          <p:cNvPr id="15368" name="テキスト ボックス 8"/>
          <p:cNvSpPr txBox="1">
            <a:spLocks noChangeArrowheads="1"/>
          </p:cNvSpPr>
          <p:nvPr/>
        </p:nvSpPr>
        <p:spPr bwMode="auto">
          <a:xfrm>
            <a:off x="831850" y="3716338"/>
            <a:ext cx="75152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dirty="0"/>
              <a:t> Clear target: Higgs self-coupling to ~30%</a:t>
            </a:r>
            <a:br>
              <a:rPr lang="en-US" altLang="ja-JP" dirty="0"/>
            </a:br>
            <a:r>
              <a:rPr lang="en-US" altLang="ja-JP" dirty="0"/>
              <a:t>	high demand for performance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dirty="0"/>
              <a:t> Focused on &gt;=4 jet environments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dirty="0"/>
              <a:t> Including jet clustering</a:t>
            </a:r>
            <a:r>
              <a:rPr lang="ja-JP" altLang="en-US" dirty="0"/>
              <a:t> </a:t>
            </a:r>
            <a:r>
              <a:rPr lang="en-US" altLang="ja-JP" dirty="0"/>
              <a:t>(performance driver for 6-jets)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dirty="0"/>
              <a:t> Trying many ideas for performance improvement</a:t>
            </a:r>
          </a:p>
        </p:txBody>
      </p:sp>
      <p:sp>
        <p:nvSpPr>
          <p:cNvPr id="15369" name="右矢印 9"/>
          <p:cNvSpPr>
            <a:spLocks noChangeArrowheads="1"/>
          </p:cNvSpPr>
          <p:nvPr/>
        </p:nvSpPr>
        <p:spPr bwMode="auto">
          <a:xfrm>
            <a:off x="1403350" y="4149725"/>
            <a:ext cx="360363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70" name="テキスト ボックス 10"/>
          <p:cNvSpPr txBox="1">
            <a:spLocks noChangeArrowheads="1"/>
          </p:cNvSpPr>
          <p:nvPr/>
        </p:nvSpPr>
        <p:spPr bwMode="auto">
          <a:xfrm>
            <a:off x="1476375" y="5661025"/>
            <a:ext cx="6124575" cy="831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LCFIPlus is more performance-driven,</a:t>
            </a:r>
          </a:p>
          <a:p>
            <a:pPr eaLnBrk="1" hangingPunct="1"/>
            <a:r>
              <a:rPr lang="en-US" altLang="ja-JP"/>
              <a:t>mainly concentrated on many-jet processes</a:t>
            </a:r>
            <a:endParaRPr lang="ja-JP" altLang="en-US"/>
          </a:p>
        </p:txBody>
      </p:sp>
      <p:sp>
        <p:nvSpPr>
          <p:cNvPr id="15371" name="テキスト ボックス 11"/>
          <p:cNvSpPr txBox="1">
            <a:spLocks noChangeArrowheads="1"/>
          </p:cNvSpPr>
          <p:nvPr/>
        </p:nvSpPr>
        <p:spPr bwMode="auto">
          <a:xfrm>
            <a:off x="7308850" y="2852738"/>
            <a:ext cx="145097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LCFIPlus</a:t>
            </a:r>
            <a:endParaRPr lang="ja-JP" altLang="en-US"/>
          </a:p>
        </p:txBody>
      </p:sp>
      <p:sp>
        <p:nvSpPr>
          <p:cNvPr id="15372" name="テキスト ボックス 12"/>
          <p:cNvSpPr txBox="1">
            <a:spLocks noChangeArrowheads="1"/>
          </p:cNvSpPr>
          <p:nvPr/>
        </p:nvSpPr>
        <p:spPr bwMode="auto">
          <a:xfrm>
            <a:off x="7019925" y="4005263"/>
            <a:ext cx="2017713" cy="461962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ZHH analysis</a:t>
            </a:r>
            <a:endParaRPr lang="ja-JP" altLang="en-US"/>
          </a:p>
        </p:txBody>
      </p:sp>
      <p:sp>
        <p:nvSpPr>
          <p:cNvPr id="15373" name="下矢印 14"/>
          <p:cNvSpPr>
            <a:spLocks noChangeArrowheads="1"/>
          </p:cNvSpPr>
          <p:nvPr/>
        </p:nvSpPr>
        <p:spPr bwMode="auto">
          <a:xfrm>
            <a:off x="7524750" y="3284538"/>
            <a:ext cx="431800" cy="720725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74" name="下矢印 15"/>
          <p:cNvSpPr>
            <a:spLocks noChangeArrowheads="1"/>
          </p:cNvSpPr>
          <p:nvPr/>
        </p:nvSpPr>
        <p:spPr bwMode="auto">
          <a:xfrm rot="10800000">
            <a:off x="7885113" y="3284538"/>
            <a:ext cx="431800" cy="720725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75" name="テキスト ボックス 16"/>
          <p:cNvSpPr txBox="1">
            <a:spLocks noChangeArrowheads="1"/>
          </p:cNvSpPr>
          <p:nvPr/>
        </p:nvSpPr>
        <p:spPr bwMode="auto">
          <a:xfrm>
            <a:off x="6221413" y="3246438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improvement</a:t>
            </a:r>
            <a:endParaRPr lang="ja-JP" altLang="en-US" sz="1800"/>
          </a:p>
        </p:txBody>
      </p:sp>
      <p:sp>
        <p:nvSpPr>
          <p:cNvPr id="15376" name="テキスト ボックス 17"/>
          <p:cNvSpPr txBox="1">
            <a:spLocks noChangeArrowheads="1"/>
          </p:cNvSpPr>
          <p:nvPr/>
        </p:nvSpPr>
        <p:spPr bwMode="auto">
          <a:xfrm>
            <a:off x="8131175" y="3644900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feedback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50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50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107726</TotalTime>
  <Words>1167</Words>
  <Application>Microsoft Macintosh PowerPoint</Application>
  <PresentationFormat>On-screen Show (4:3)</PresentationFormat>
  <Paragraphs>290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標準デザイン</vt:lpstr>
      <vt:lpstr>ホワイト</vt:lpstr>
      <vt:lpstr>Browsing into data: Jets, Tau, MET, etc</vt:lpstr>
      <vt:lpstr>PowerPoint Presentation</vt:lpstr>
      <vt:lpstr>PowerPoint Presentation</vt:lpstr>
      <vt:lpstr>PowerPoint Presentation</vt:lpstr>
      <vt:lpstr>PowerPoint Presentation</vt:lpstr>
      <vt:lpstr>Jets from partons to real objects</vt:lpstr>
      <vt:lpstr>PowerPoint Presentation</vt:lpstr>
      <vt:lpstr>On LCFI+</vt:lpstr>
      <vt:lpstr>Direction of LCFIPlus development</vt:lpstr>
      <vt:lpstr>Data/process flow</vt:lpstr>
      <vt:lpstr>LCIO input/output (LCIOStorer)</vt:lpstr>
      <vt:lpstr>LcfiplusProcessor and parameters</vt:lpstr>
      <vt:lpstr>LcfiplusProcessor: global params</vt:lpstr>
      <vt:lpstr>Algorithm (1) vertex finders</vt:lpstr>
      <vt:lpstr>Vertex finder steering file</vt:lpstr>
      <vt:lpstr>Algorithm(2) JetClustering</vt:lpstr>
      <vt:lpstr>Vertex-Jet Finding Overview</vt:lpstr>
      <vt:lpstr>Algorithm(3) JetVertexRefiner</vt:lpstr>
      <vt:lpstr>Single Track Selection</vt:lpstr>
      <vt:lpstr>Algorithm(4) flavor tagging</vt:lpstr>
      <vt:lpstr>Algorithm(4) input variables</vt:lpstr>
      <vt:lpstr>LcfiplusProcessor and parameters</vt:lpstr>
      <vt:lpstr>Example</vt:lpstr>
      <vt:lpstr>General information</vt:lpstr>
      <vt:lpstr>Step by step: samples</vt:lpstr>
      <vt:lpstr>TrackNtuple: prior-prob</vt:lpstr>
      <vt:lpstr>PowerPoint Presentation</vt:lpstr>
      <vt:lpstr>Step by step: Fill Ntuple</vt:lpstr>
      <vt:lpstr>vtxmass</vt:lpstr>
      <vt:lpstr>Ntrks in jets</vt:lpstr>
      <vt:lpstr>Nvtx</vt:lpstr>
      <vt:lpstr>Nvtxall</vt:lpstr>
      <vt:lpstr>qq:trk1pt</vt:lpstr>
      <vt:lpstr>qq:trk2pt</vt:lpstr>
      <vt:lpstr>Step by step: training </vt:lpstr>
      <vt:lpstr>Information in log file</vt:lpstr>
      <vt:lpstr>PowerPoint Presentation</vt:lpstr>
      <vt:lpstr>Step by step:  Check the performance and apply in analysis </vt:lpstr>
      <vt:lpstr>Outputs Arbor vs. ILD DBD </vt:lpstr>
      <vt:lpstr> Btag </vt:lpstr>
      <vt:lpstr>Ctag </vt:lpstr>
      <vt:lpstr>Excersise</vt:lpstr>
    </vt:vector>
  </TitlesOfParts>
  <Company>The University of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Shintake monitor in ATF2: status, performance and prospects</dc:title>
  <dc:creator>Taikan SUEHARA</dc:creator>
  <cp:lastModifiedBy>Gang LI</cp:lastModifiedBy>
  <cp:revision>1630</cp:revision>
  <dcterms:created xsi:type="dcterms:W3CDTF">2005-02-15T18:17:03Z</dcterms:created>
  <dcterms:modified xsi:type="dcterms:W3CDTF">2015-08-18T07:18:32Z</dcterms:modified>
</cp:coreProperties>
</file>