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embeddings/oleObject1.bin" ContentType="application/vnd.openxmlformats-officedocument.oleObject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45" r:id="rId1"/>
  </p:sldMasterIdLst>
  <p:notesMasterIdLst>
    <p:notesMasterId r:id="rId42"/>
  </p:notesMasterIdLst>
  <p:handoutMasterIdLst>
    <p:handoutMasterId r:id="rId43"/>
  </p:handoutMasterIdLst>
  <p:sldIdLst>
    <p:sldId id="598" r:id="rId2"/>
    <p:sldId id="821" r:id="rId3"/>
    <p:sldId id="843" r:id="rId4"/>
    <p:sldId id="823" r:id="rId5"/>
    <p:sldId id="874" r:id="rId6"/>
    <p:sldId id="875" r:id="rId7"/>
    <p:sldId id="876" r:id="rId8"/>
    <p:sldId id="847" r:id="rId9"/>
    <p:sldId id="826" r:id="rId10"/>
    <p:sldId id="848" r:id="rId11"/>
    <p:sldId id="849" r:id="rId12"/>
    <p:sldId id="856" r:id="rId13"/>
    <p:sldId id="851" r:id="rId14"/>
    <p:sldId id="854" r:id="rId15"/>
    <p:sldId id="853" r:id="rId16"/>
    <p:sldId id="827" r:id="rId17"/>
    <p:sldId id="878" r:id="rId18"/>
    <p:sldId id="896" r:id="rId19"/>
    <p:sldId id="895" r:id="rId20"/>
    <p:sldId id="898" r:id="rId21"/>
    <p:sldId id="899" r:id="rId22"/>
    <p:sldId id="900" r:id="rId23"/>
    <p:sldId id="901" r:id="rId24"/>
    <p:sldId id="897" r:id="rId25"/>
    <p:sldId id="892" r:id="rId26"/>
    <p:sldId id="902" r:id="rId27"/>
    <p:sldId id="857" r:id="rId28"/>
    <p:sldId id="830" r:id="rId29"/>
    <p:sldId id="828" r:id="rId30"/>
    <p:sldId id="860" r:id="rId31"/>
    <p:sldId id="829" r:id="rId32"/>
    <p:sldId id="858" r:id="rId33"/>
    <p:sldId id="832" r:id="rId34"/>
    <p:sldId id="835" r:id="rId35"/>
    <p:sldId id="903" r:id="rId36"/>
    <p:sldId id="865" r:id="rId37"/>
    <p:sldId id="864" r:id="rId38"/>
    <p:sldId id="863" r:id="rId39"/>
    <p:sldId id="891" r:id="rId40"/>
    <p:sldId id="872" r:id="rId41"/>
  </p:sldIdLst>
  <p:sldSz cx="9144000" cy="6858000" type="screen4x3"/>
  <p:notesSz cx="7315200" cy="9601200"/>
  <p:custDataLst>
    <p:tags r:id="rId45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0000"/>
    <a:srgbClr val="00CDCD"/>
    <a:srgbClr val="00F5FF"/>
    <a:srgbClr val="FF66FF"/>
    <a:srgbClr val="CC3366"/>
    <a:srgbClr val="FF9900"/>
    <a:srgbClr val="FFF413"/>
    <a:srgbClr val="3B902F"/>
    <a:srgbClr val="3F9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1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9081B7A0-1768-455B-8183-073B304B9C9E}" type="datetimeFigureOut">
              <a:rPr lang="en-US" altLang="en-US"/>
              <a:pPr/>
              <a:t>9/19/16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BCACA798-28CB-4752-B129-DCE544185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846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03677206-2EAD-413D-9F7E-FE44EAF33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200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3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reverse_log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4800" y="334200"/>
            <a:ext cx="926270" cy="504000"/>
          </a:xfrm>
          <a:prstGeom prst="rect">
            <a:avLst/>
          </a:prstGeom>
        </p:spPr>
      </p:pic>
      <p:pic>
        <p:nvPicPr>
          <p:cNvPr id="9" name="Picture 7" descr="C:\Users\hertzog\Documents\MyUW-Documents\New g-2\PR Plots and Pics\g-2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18" b="12338"/>
          <a:stretch/>
        </p:blipFill>
        <p:spPr bwMode="auto">
          <a:xfrm>
            <a:off x="7848600" y="152400"/>
            <a:ext cx="1143000" cy="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8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reverse_log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616" y="6477000"/>
            <a:ext cx="646184" cy="351600"/>
          </a:xfrm>
          <a:prstGeom prst="rect">
            <a:avLst/>
          </a:prstGeom>
        </p:spPr>
      </p:pic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91440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Tau2016, Beijing       20</a:t>
            </a:r>
            <a:r>
              <a:rPr lang="en-US" b="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th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" name="Picture 7" descr="C:\Users\hertzog\Documents\MyUW-Documents\New g-2\PR Plots and Pics\g-2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18" b="12338"/>
          <a:stretch/>
        </p:blipFill>
        <p:spPr bwMode="auto">
          <a:xfrm>
            <a:off x="8458200" y="76200"/>
            <a:ext cx="616638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45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4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8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0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spcBef>
                <a:spcPct val="0"/>
              </a:spcBef>
            </a:pPr>
            <a:fld id="{27A71B87-488D-2746-8DA6-6B7EAA69EF55}" type="slidenum">
              <a:rPr lang="en-US" b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>
                <a:spcBef>
                  <a:spcPct val="0"/>
                </a:spcBef>
              </a:pPr>
              <a:t>‹#›</a:t>
            </a:fld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1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wmf"/><Relationship Id="rId5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8" Type="http://schemas.openxmlformats.org/officeDocument/2006/relationships/image" Target="../media/image50.jpeg"/><Relationship Id="rId9" Type="http://schemas.openxmlformats.org/officeDocument/2006/relationships/image" Target="../media/image49.jpe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35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emf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microsoft.com/office/2007/relationships/hdphoto" Target="../media/hdphoto1.wdp"/><Relationship Id="rId16" Type="http://schemas.openxmlformats.org/officeDocument/2006/relationships/image" Target="../media/image17.png"/><Relationship Id="rId17" Type="http://schemas.microsoft.com/office/2007/relationships/hdphoto" Target="../media/hdphoto2.wdp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ima.2015.02.028" TargetMode="Externa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arxiv.org/pdf/1311.2198v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10668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dirty="0" err="1" smtClean="0"/>
              <a:t>Muon</a:t>
            </a:r>
            <a:r>
              <a:rPr lang="en-US" altLang="en-US" dirty="0" smtClean="0"/>
              <a:t> g-2 Experiment at </a:t>
            </a:r>
            <a:r>
              <a:rPr lang="en-US" altLang="en-US" dirty="0" err="1" smtClean="0"/>
              <a:t>Fermilab</a:t>
            </a:r>
            <a:r>
              <a:rPr lang="en-US" altLang="en-US" dirty="0" smtClean="0">
                <a:solidFill>
                  <a:srgbClr val="FF0000"/>
                </a:solidFill>
              </a:rPr>
              <a:t/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sz="2000" i="1" dirty="0" smtClean="0"/>
              <a:t>State of the Experiment</a:t>
            </a:r>
            <a:endParaRPr lang="en-US" altLang="en-US" sz="3600" i="1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4953000"/>
            <a:ext cx="9144000" cy="144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James Mott, Boston University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for the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Muon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g-2 Collaboration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Tau2016, Beijing, China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</a:t>
            </a:r>
            <a:r>
              <a:rPr lang="en-US" baseline="30000" dirty="0" smtClean="0">
                <a:solidFill>
                  <a:srgbClr val="000000"/>
                </a:solidFill>
              </a:rPr>
              <a:t>th</a:t>
            </a:r>
            <a:r>
              <a:rPr lang="en-US" dirty="0" smtClean="0">
                <a:solidFill>
                  <a:srgbClr val="000000"/>
                </a:solidFill>
              </a:rPr>
              <a:t> September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CFCBF5A-34F6-4B70-A1E1-4E063AE32BD8}" type="slidenum">
              <a:rPr lang="en-US" altLang="en-US" sz="1400" b="0" smtClean="0"/>
              <a:pPr eaLnBrk="1" hangingPunct="1"/>
              <a:t>1</a:t>
            </a:fld>
            <a:endParaRPr lang="en-US" altLang="en-US" sz="1400" b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19200"/>
            <a:ext cx="4953000" cy="370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</a:t>
            </a:r>
            <a:r>
              <a:rPr lang="en-US" dirty="0" err="1"/>
              <a:t>Muon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2433808"/>
            <a:ext cx="4360133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/>
              <a:t>Outgoing </a:t>
            </a:r>
            <a:r>
              <a:rPr lang="en-US" sz="2000" b="0" dirty="0" err="1" smtClean="0"/>
              <a:t>pions</a:t>
            </a:r>
            <a:r>
              <a:rPr lang="en-US" sz="2000" b="0" dirty="0" smtClean="0"/>
              <a:t> focused by a lithium lens and then momentum-selected, </a:t>
            </a:r>
            <a:r>
              <a:rPr lang="en-US" sz="2000" b="0" dirty="0" err="1" smtClean="0"/>
              <a:t>centred</a:t>
            </a:r>
            <a:r>
              <a:rPr lang="en-US" sz="2000" b="0" dirty="0" smtClean="0"/>
              <a:t> on 3.11 </a:t>
            </a:r>
            <a:r>
              <a:rPr lang="en-US" sz="2000" b="0" dirty="0" err="1" smtClean="0"/>
              <a:t>GeV</a:t>
            </a:r>
            <a:endParaRPr lang="en-US" sz="2000" b="0" dirty="0" smtClean="0"/>
          </a:p>
          <a:p>
            <a:endParaRPr lang="en-US" sz="2000" b="0" dirty="0" smtClean="0"/>
          </a:p>
          <a:p>
            <a:r>
              <a:rPr lang="en-US" sz="2000" b="0" dirty="0" smtClean="0"/>
              <a:t>The </a:t>
            </a:r>
            <a:r>
              <a:rPr lang="en-US" sz="2000" b="0" dirty="0" err="1" smtClean="0"/>
              <a:t>pions</a:t>
            </a:r>
            <a:r>
              <a:rPr lang="en-US" sz="2000" b="0" dirty="0" smtClean="0"/>
              <a:t> are then collected and sent towards the delivery ring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3084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</a:t>
            </a:r>
            <a:r>
              <a:rPr lang="en-US" dirty="0" err="1"/>
              <a:t>Muon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4729163" y="15763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035683"/>
            <a:ext cx="279400" cy="431800"/>
          </a:xfrm>
          <a:prstGeom prst="rect">
            <a:avLst/>
          </a:prstGeom>
        </p:spPr>
      </p:pic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2433808"/>
            <a:ext cx="4360133" cy="35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rgbClr val="CC3366"/>
                </a:solidFill>
              </a:rPr>
              <a:t>In the delivery ring, </a:t>
            </a:r>
            <a:r>
              <a:rPr lang="en-US" sz="2000" b="0" dirty="0" err="1" smtClean="0">
                <a:solidFill>
                  <a:srgbClr val="CC3366"/>
                </a:solidFill>
              </a:rPr>
              <a:t>pions</a:t>
            </a:r>
            <a:r>
              <a:rPr lang="en-US" sz="2000" b="0" dirty="0" smtClean="0">
                <a:solidFill>
                  <a:srgbClr val="CC3366"/>
                </a:solidFill>
              </a:rPr>
              <a:t> decay into negative </a:t>
            </a:r>
            <a:r>
              <a:rPr lang="en-US" sz="2000" b="0" dirty="0" err="1" smtClean="0">
                <a:solidFill>
                  <a:srgbClr val="CC3366"/>
                </a:solidFill>
              </a:rPr>
              <a:t>helicity</a:t>
            </a:r>
            <a:r>
              <a:rPr lang="en-US" sz="2000" b="0" dirty="0" smtClean="0">
                <a:solidFill>
                  <a:srgbClr val="CC3366"/>
                </a:solidFill>
              </a:rPr>
              <a:t> μ</a:t>
            </a:r>
            <a:r>
              <a:rPr lang="en-US" sz="2000" b="0" baseline="30000" dirty="0" smtClean="0">
                <a:solidFill>
                  <a:srgbClr val="CC3366"/>
                </a:solidFill>
              </a:rPr>
              <a:t>+ </a:t>
            </a:r>
            <a:endParaRPr lang="en-US" sz="2000" b="0" dirty="0" smtClean="0">
              <a:solidFill>
                <a:srgbClr val="CC3366"/>
              </a:solidFill>
            </a:endParaRPr>
          </a:p>
          <a:p>
            <a:endParaRPr lang="en-US" sz="2000" b="0" dirty="0" smtClean="0">
              <a:solidFill>
                <a:srgbClr val="CC3366"/>
              </a:solidFill>
            </a:endParaRPr>
          </a:p>
          <a:p>
            <a:endParaRPr lang="en-US" sz="2000" b="0" dirty="0">
              <a:solidFill>
                <a:srgbClr val="CC3366"/>
              </a:solidFill>
            </a:endParaRPr>
          </a:p>
          <a:p>
            <a:endParaRPr lang="en-US" sz="2000" b="0" dirty="0" smtClean="0">
              <a:solidFill>
                <a:srgbClr val="CC3366"/>
              </a:solidFill>
            </a:endParaRPr>
          </a:p>
          <a:p>
            <a:endParaRPr lang="en-US" sz="2000" b="0" dirty="0" smtClean="0">
              <a:solidFill>
                <a:srgbClr val="CC3366"/>
              </a:solidFill>
            </a:endParaRPr>
          </a:p>
          <a:p>
            <a:r>
              <a:rPr lang="en-US" sz="2000" b="0" dirty="0" smtClean="0">
                <a:solidFill>
                  <a:srgbClr val="CC3366"/>
                </a:solidFill>
              </a:rPr>
              <a:t>Create a ~90% </a:t>
            </a:r>
            <a:r>
              <a:rPr lang="en-US" sz="2000" b="0" dirty="0" err="1" smtClean="0">
                <a:solidFill>
                  <a:srgbClr val="CC3366"/>
                </a:solidFill>
              </a:rPr>
              <a:t>polarised</a:t>
            </a:r>
            <a:r>
              <a:rPr lang="en-US" sz="2000" b="0" dirty="0" smtClean="0">
                <a:solidFill>
                  <a:srgbClr val="CC3366"/>
                </a:solidFill>
              </a:rPr>
              <a:t> beam by selecting highest energy </a:t>
            </a:r>
            <a:r>
              <a:rPr lang="en-US" sz="2000" b="0" dirty="0">
                <a:solidFill>
                  <a:srgbClr val="CC3366"/>
                </a:solidFill>
              </a:rPr>
              <a:t>μ</a:t>
            </a:r>
            <a:r>
              <a:rPr lang="en-US" sz="2000" b="0" baseline="30000" dirty="0" smtClean="0">
                <a:solidFill>
                  <a:srgbClr val="CC3366"/>
                </a:solidFill>
              </a:rPr>
              <a:t>+</a:t>
            </a:r>
          </a:p>
          <a:p>
            <a:endParaRPr lang="en-US" sz="1200" b="0" baseline="30000" dirty="0" smtClean="0">
              <a:solidFill>
                <a:srgbClr val="CC3366"/>
              </a:solidFill>
            </a:endParaRPr>
          </a:p>
          <a:p>
            <a:r>
              <a:rPr lang="en-US" sz="2000" b="0" dirty="0" smtClean="0">
                <a:solidFill>
                  <a:srgbClr val="CC3366"/>
                </a:solidFill>
              </a:rPr>
              <a:t>Momentum of selected</a:t>
            </a:r>
            <a:r>
              <a:rPr lang="en-US" sz="2000" b="0" dirty="0">
                <a:solidFill>
                  <a:srgbClr val="CC3366"/>
                </a:solidFill>
              </a:rPr>
              <a:t> μ</a:t>
            </a:r>
            <a:r>
              <a:rPr lang="en-US" sz="2000" b="0" baseline="30000" dirty="0" smtClean="0">
                <a:solidFill>
                  <a:srgbClr val="CC3366"/>
                </a:solidFill>
              </a:rPr>
              <a:t>+ </a:t>
            </a:r>
            <a:r>
              <a:rPr lang="en-US" sz="2000" b="0" dirty="0" err="1" smtClean="0">
                <a:solidFill>
                  <a:srgbClr val="CC3366"/>
                </a:solidFill>
              </a:rPr>
              <a:t>centred</a:t>
            </a:r>
            <a:r>
              <a:rPr lang="en-US" sz="2000" b="0" dirty="0" smtClean="0">
                <a:solidFill>
                  <a:srgbClr val="CC3366"/>
                </a:solidFill>
              </a:rPr>
              <a:t> on 3.09 </a:t>
            </a:r>
            <a:r>
              <a:rPr lang="en-US" sz="2000" b="0" dirty="0" err="1" smtClean="0">
                <a:solidFill>
                  <a:srgbClr val="CC3366"/>
                </a:solidFill>
              </a:rPr>
              <a:t>GeV</a:t>
            </a:r>
            <a:r>
              <a:rPr lang="en-US" sz="2000" b="0" dirty="0" smtClean="0">
                <a:solidFill>
                  <a:srgbClr val="CC3366"/>
                </a:solidFill>
              </a:rPr>
              <a:t> (</a:t>
            </a:r>
            <a:r>
              <a:rPr lang="en-US" sz="2000" b="0" dirty="0" err="1" smtClean="0">
                <a:solidFill>
                  <a:srgbClr val="CC3366"/>
                </a:solidFill>
              </a:rPr>
              <a:t>γ</a:t>
            </a:r>
            <a:r>
              <a:rPr lang="en-US" sz="2000" b="0" dirty="0" smtClean="0">
                <a:solidFill>
                  <a:srgbClr val="CC3366"/>
                </a:solidFill>
              </a:rPr>
              <a:t> = 29.3) to reduce E-field effects:</a:t>
            </a:r>
            <a:endParaRPr lang="en-US" sz="2000" b="0" dirty="0">
              <a:solidFill>
                <a:srgbClr val="CC3366"/>
              </a:solidFill>
            </a:endParaRPr>
          </a:p>
        </p:txBody>
      </p:sp>
      <p:grpSp>
        <p:nvGrpSpPr>
          <p:cNvPr id="106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107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08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000" y="3378200"/>
            <a:ext cx="2743200" cy="965200"/>
            <a:chOff x="4724400" y="2438400"/>
            <a:chExt cx="2743200" cy="965200"/>
          </a:xfrm>
        </p:grpSpPr>
        <p:sp>
          <p:nvSpPr>
            <p:cNvPr id="3" name="Oval 2"/>
            <p:cNvSpPr/>
            <p:nvPr/>
          </p:nvSpPr>
          <p:spPr>
            <a:xfrm>
              <a:off x="5867400" y="2743200"/>
              <a:ext cx="533400" cy="533400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553200" y="3048000"/>
              <a:ext cx="914400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724400" y="3048000"/>
              <a:ext cx="914400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724400" y="2819400"/>
              <a:ext cx="685800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781800" y="2819400"/>
              <a:ext cx="685800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Picture 16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2438400"/>
              <a:ext cx="330200" cy="228600"/>
            </a:xfrm>
            <a:prstGeom prst="rect">
              <a:avLst/>
            </a:prstGeom>
          </p:spPr>
        </p:pic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2514600"/>
              <a:ext cx="228600" cy="177800"/>
            </a:xfrm>
            <a:prstGeom prst="rect">
              <a:avLst/>
            </a:prstGeom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27600" y="3175000"/>
              <a:ext cx="254000" cy="1778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959600" y="2514600"/>
              <a:ext cx="355600" cy="2286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934200" y="3175000"/>
              <a:ext cx="406400" cy="2286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4" name="Shape 179"/>
          <p:cNvSpPr/>
          <p:nvPr/>
        </p:nvSpPr>
        <p:spPr>
          <a:xfrm flipH="1" flipV="1">
            <a:off x="6477000" y="5486400"/>
            <a:ext cx="1447800" cy="609600"/>
          </a:xfrm>
          <a:prstGeom prst="line">
            <a:avLst/>
          </a:prstGeom>
          <a:noFill/>
          <a:ln w="38100" cap="flat">
            <a:solidFill>
              <a:srgbClr val="CC3366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" name="Shape 180"/>
          <p:cNvSpPr/>
          <p:nvPr/>
        </p:nvSpPr>
        <p:spPr>
          <a:xfrm>
            <a:off x="6418626" y="5133201"/>
            <a:ext cx="135377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/>
          <a:p>
            <a:pPr lvl="0">
              <a:defRPr sz="1800"/>
            </a:pPr>
            <a:r>
              <a:rPr lang="en-US" sz="1800" b="0" dirty="0" smtClean="0">
                <a:solidFill>
                  <a:srgbClr val="CC3366"/>
                </a:solidFill>
              </a:rPr>
              <a:t>0 </a:t>
            </a:r>
            <a:r>
              <a:rPr sz="1800" b="0" dirty="0" smtClean="0">
                <a:solidFill>
                  <a:srgbClr val="CC3366"/>
                </a:solidFill>
              </a:rPr>
              <a:t>for </a:t>
            </a:r>
            <a:r>
              <a:rPr sz="1800" b="0" dirty="0">
                <a:solidFill>
                  <a:srgbClr val="CC3366"/>
                </a:solidFill>
              </a:rPr>
              <a:t>γ = </a:t>
            </a:r>
            <a:r>
              <a:rPr sz="1800" b="0" dirty="0" smtClean="0">
                <a:solidFill>
                  <a:srgbClr val="CC3366"/>
                </a:solidFill>
              </a:rPr>
              <a:t>29.3</a:t>
            </a:r>
            <a:endParaRPr sz="1800" b="0" dirty="0">
              <a:solidFill>
                <a:srgbClr val="CC336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5800" y="5486400"/>
            <a:ext cx="4495800" cy="587562"/>
            <a:chOff x="3461487" y="2971800"/>
            <a:chExt cx="5830532" cy="762000"/>
          </a:xfrm>
        </p:grpSpPr>
        <p:pic>
          <p:nvPicPr>
            <p:cNvPr id="37" name="pasted-image.pdf"/>
            <p:cNvPicPr/>
            <p:nvPr/>
          </p:nvPicPr>
          <p:blipFill rotWithShape="1">
            <a:blip r:embed="rId13">
              <a:extLst/>
            </a:blip>
            <a:srcRect l="25311"/>
            <a:stretch/>
          </p:blipFill>
          <p:spPr>
            <a:xfrm>
              <a:off x="3888553" y="2971800"/>
              <a:ext cx="5403466" cy="762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pasted-image.pdf"/>
            <p:cNvPicPr/>
            <p:nvPr/>
          </p:nvPicPr>
          <p:blipFill rotWithShape="1">
            <a:blip r:embed="rId13">
              <a:extLst/>
            </a:blip>
            <a:srcRect l="-1032" r="95162"/>
            <a:stretch/>
          </p:blipFill>
          <p:spPr>
            <a:xfrm>
              <a:off x="3461487" y="2971800"/>
              <a:ext cx="424713" cy="762000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71236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</a:t>
            </a:r>
            <a:r>
              <a:rPr lang="en-US" dirty="0" smtClean="0"/>
              <a:t>Storing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645025" y="15763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rgbClr val="3B90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5" descr="Light upward diagonal"/>
          <p:cNvSpPr>
            <a:spLocks noChangeArrowheads="1"/>
          </p:cNvSpPr>
          <p:nvPr/>
        </p:nvSpPr>
        <p:spPr bwMode="auto">
          <a:xfrm>
            <a:off x="5715000" y="15240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15000" y="10885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dirty="0">
                <a:solidFill>
                  <a:srgbClr val="0000FF"/>
                </a:solidFill>
                <a:cs typeface="SimSun" charset="0"/>
              </a:rPr>
              <a:t>Inflector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4876800" y="3505200"/>
            <a:ext cx="103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800" b="0" dirty="0">
                <a:solidFill>
                  <a:srgbClr val="3B902F"/>
                </a:solidFill>
                <a:cs typeface="SimSun" charset="0"/>
              </a:rPr>
              <a:t>Storage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1800" b="0" dirty="0">
                <a:solidFill>
                  <a:srgbClr val="3B902F"/>
                </a:solidFill>
                <a:cs typeface="SimSun" charset="0"/>
              </a:rPr>
              <a:t>ring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4729163" y="15763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4953000" y="3505200"/>
            <a:ext cx="2044700" cy="1295400"/>
            <a:chOff x="3120" y="2784"/>
            <a:chExt cx="1288" cy="816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rgbClr val="3B902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rgbClr val="3B902F"/>
                  </a:solidFill>
                  <a:cs typeface="SimSun" charset="0"/>
                </a:rPr>
                <a:t>R=711.2cm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rgbClr val="3B902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rgbClr val="3B902F"/>
                  </a:solidFill>
                  <a:cs typeface="SimSun" charset="0"/>
                </a:rPr>
                <a:t>d=9cm</a:t>
              </a:r>
              <a:endParaRPr lang="el-GR" altLang="zh-CN" sz="1800" b="0">
                <a:solidFill>
                  <a:srgbClr val="3B902F"/>
                </a:solidFill>
                <a:cs typeface="SimSun" charset="0"/>
              </a:endParaRPr>
            </a:p>
          </p:txBody>
        </p:sp>
      </p:grp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7233629" y="1295400"/>
            <a:ext cx="1148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 dirty="0" smtClean="0">
                <a:solidFill>
                  <a:srgbClr val="FF9933"/>
                </a:solidFill>
                <a:cs typeface="SimSun" charset="0"/>
              </a:rPr>
              <a:t>B = 1.45 T</a:t>
            </a:r>
            <a:endParaRPr lang="en-US" altLang="zh-CN" sz="1600" dirty="0">
              <a:solidFill>
                <a:srgbClr val="FF9933"/>
              </a:solidFill>
              <a:cs typeface="SimSun" charset="0"/>
            </a:endParaRPr>
          </a:p>
        </p:txBody>
      </p: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035683"/>
            <a:ext cx="279400" cy="431800"/>
          </a:xfrm>
          <a:prstGeom prst="rect">
            <a:avLst/>
          </a:prstGeom>
        </p:spPr>
      </p:pic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2433808"/>
            <a:ext cx="4521201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/>
            <a:r>
              <a:rPr lang="en-US" sz="2000" b="0" dirty="0" smtClean="0">
                <a:solidFill>
                  <a:srgbClr val="3B902F"/>
                </a:solidFill>
              </a:rPr>
              <a:t>Storage ring: 14 m diameter </a:t>
            </a:r>
            <a:r>
              <a:rPr lang="en-US" sz="2000" b="0" dirty="0" err="1">
                <a:solidFill>
                  <a:srgbClr val="3B902F"/>
                </a:solidFill>
              </a:rPr>
              <a:t>t</a:t>
            </a:r>
            <a:r>
              <a:rPr lang="en-US" sz="2000" b="0" dirty="0" err="1" smtClean="0">
                <a:solidFill>
                  <a:srgbClr val="3B902F"/>
                </a:solidFill>
              </a:rPr>
              <a:t>oroidal</a:t>
            </a:r>
            <a:r>
              <a:rPr lang="en-US" sz="2000" b="0" dirty="0" smtClean="0">
                <a:solidFill>
                  <a:srgbClr val="3B902F"/>
                </a:solidFill>
              </a:rPr>
              <a:t> C-magnet with 1.45 T field</a:t>
            </a:r>
          </a:p>
          <a:p>
            <a:endParaRPr lang="en-US" sz="600" b="0" dirty="0"/>
          </a:p>
          <a:p>
            <a:r>
              <a:rPr lang="en-US" sz="2000" b="0" dirty="0"/>
              <a:t>Inflector magnet nullifies the storage ring field for incoming </a:t>
            </a:r>
            <a:r>
              <a:rPr lang="en-US" sz="2000" b="0" dirty="0" err="1"/>
              <a:t>muons</a:t>
            </a:r>
            <a:endParaRPr lang="en-US" sz="2000" b="0" dirty="0"/>
          </a:p>
          <a:p>
            <a:endParaRPr lang="en-US" sz="2000" b="0" dirty="0" smtClean="0"/>
          </a:p>
          <a:p>
            <a:pPr marL="0" indent="0">
              <a:buNone/>
            </a:pPr>
            <a:endParaRPr lang="en-US" sz="2000" b="0" dirty="0" smtClean="0">
              <a:solidFill>
                <a:srgbClr val="FF66FF"/>
              </a:solidFill>
            </a:endParaRPr>
          </a:p>
          <a:p>
            <a:endParaRPr lang="en-US" sz="2000" b="0" dirty="0"/>
          </a:p>
          <a:p>
            <a:pPr marL="346075" indent="-346075"/>
            <a:endParaRPr lang="en-US" sz="2000" b="0" dirty="0">
              <a:solidFill>
                <a:srgbClr val="3B902F"/>
              </a:solidFill>
            </a:endParaRPr>
          </a:p>
        </p:txBody>
      </p:sp>
      <p:grpSp>
        <p:nvGrpSpPr>
          <p:cNvPr id="106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107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08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62800" y="1676400"/>
            <a:ext cx="228600" cy="228600"/>
            <a:chOff x="7162800" y="1676400"/>
            <a:chExt cx="228600" cy="228600"/>
          </a:xfrm>
        </p:grpSpPr>
        <p:sp>
          <p:nvSpPr>
            <p:cNvPr id="3" name="Oval 2"/>
            <p:cNvSpPr/>
            <p:nvPr/>
          </p:nvSpPr>
          <p:spPr>
            <a:xfrm>
              <a:off x="7162800" y="1676400"/>
              <a:ext cx="228600" cy="228600"/>
            </a:xfrm>
            <a:prstGeom prst="ellipse">
              <a:avLst/>
            </a:prstGeom>
            <a:noFill/>
            <a:ln w="38100" cmpd="sng">
              <a:solidFill>
                <a:srgbClr val="FF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239000" y="1752600"/>
              <a:ext cx="76200" cy="76200"/>
            </a:xfrm>
            <a:prstGeom prst="ellipse">
              <a:avLst/>
            </a:prstGeom>
            <a:solidFill>
              <a:srgbClr val="FF9900"/>
            </a:solidFill>
            <a:ln w="3810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34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 descr="Light upward diagonal"/>
          <p:cNvSpPr>
            <a:spLocks noChangeArrowheads="1"/>
          </p:cNvSpPr>
          <p:nvPr/>
        </p:nvSpPr>
        <p:spPr bwMode="auto">
          <a:xfrm>
            <a:off x="5715000" y="15240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Storing </a:t>
            </a:r>
            <a:r>
              <a:rPr lang="en-US" dirty="0" err="1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645025" y="15763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rgbClr val="3B90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759325" y="15763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chemeClr val="tx1"/>
              </a:solidFill>
              <a:cs typeface="SimSun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702788" y="1575778"/>
            <a:ext cx="1112838" cy="0"/>
          </a:xfrm>
          <a:prstGeom prst="line">
            <a:avLst/>
          </a:prstGeom>
          <a:noFill/>
          <a:ln w="38100" cmpd="sng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Arc 13"/>
          <p:cNvSpPr>
            <a:spLocks/>
          </p:cNvSpPr>
          <p:nvPr/>
        </p:nvSpPr>
        <p:spPr bwMode="auto">
          <a:xfrm>
            <a:off x="6794500" y="1580623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V="1">
            <a:off x="7200900" y="20367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689600" y="23622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b="0">
                <a:solidFill>
                  <a:srgbClr val="FF66CC"/>
                </a:solidFill>
                <a:cs typeface="SimSun" charset="0"/>
              </a:rPr>
              <a:t>Injection orbit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4729163" y="15763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035683"/>
            <a:ext cx="279400" cy="431800"/>
          </a:xfrm>
          <a:prstGeom prst="rect">
            <a:avLst/>
          </a:prstGeom>
        </p:spPr>
      </p:pic>
      <p:grpSp>
        <p:nvGrpSpPr>
          <p:cNvPr id="106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107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08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sp>
        <p:nvSpPr>
          <p:cNvPr id="104" name="Text Box 51"/>
          <p:cNvSpPr txBox="1">
            <a:spLocks noChangeArrowheads="1"/>
          </p:cNvSpPr>
          <p:nvPr/>
        </p:nvSpPr>
        <p:spPr bwMode="auto">
          <a:xfrm>
            <a:off x="7233629" y="1295400"/>
            <a:ext cx="1148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 dirty="0" smtClean="0">
                <a:solidFill>
                  <a:srgbClr val="FF9933"/>
                </a:solidFill>
                <a:cs typeface="SimSun" charset="0"/>
              </a:rPr>
              <a:t>B = 1.45 T</a:t>
            </a:r>
            <a:endParaRPr lang="en-US" altLang="zh-CN" sz="1600" dirty="0">
              <a:solidFill>
                <a:srgbClr val="FF9933"/>
              </a:solidFill>
              <a:cs typeface="SimSu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62800" y="1676400"/>
            <a:ext cx="228600" cy="228600"/>
            <a:chOff x="7162800" y="1676400"/>
            <a:chExt cx="228600" cy="228600"/>
          </a:xfrm>
        </p:grpSpPr>
        <p:sp>
          <p:nvSpPr>
            <p:cNvPr id="109" name="Oval 108"/>
            <p:cNvSpPr/>
            <p:nvPr/>
          </p:nvSpPr>
          <p:spPr>
            <a:xfrm>
              <a:off x="7162800" y="1676400"/>
              <a:ext cx="228600" cy="228600"/>
            </a:xfrm>
            <a:prstGeom prst="ellipse">
              <a:avLst/>
            </a:prstGeom>
            <a:noFill/>
            <a:ln w="38100" cmpd="sng">
              <a:solidFill>
                <a:srgbClr val="FF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239000" y="1752600"/>
              <a:ext cx="76200" cy="76200"/>
            </a:xfrm>
            <a:prstGeom prst="ellipse">
              <a:avLst/>
            </a:prstGeom>
            <a:solidFill>
              <a:srgbClr val="FF9900"/>
            </a:solidFill>
            <a:ln w="3810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715000" y="10885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dirty="0">
                <a:solidFill>
                  <a:srgbClr val="0000FF"/>
                </a:solidFill>
                <a:cs typeface="SimSun" charset="0"/>
              </a:rPr>
              <a:t>Inflector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50799" y="2433808"/>
            <a:ext cx="4521201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/>
            <a:r>
              <a:rPr lang="en-US" sz="2000" b="0" dirty="0" smtClean="0">
                <a:solidFill>
                  <a:srgbClr val="3B902F"/>
                </a:solidFill>
              </a:rPr>
              <a:t>Storage ring: 14 m diameter </a:t>
            </a:r>
            <a:r>
              <a:rPr lang="en-US" sz="2000" b="0" dirty="0" err="1">
                <a:solidFill>
                  <a:srgbClr val="3B902F"/>
                </a:solidFill>
              </a:rPr>
              <a:t>t</a:t>
            </a:r>
            <a:r>
              <a:rPr lang="en-US" sz="2000" b="0" dirty="0" err="1" smtClean="0">
                <a:solidFill>
                  <a:srgbClr val="3B902F"/>
                </a:solidFill>
              </a:rPr>
              <a:t>oroidal</a:t>
            </a:r>
            <a:r>
              <a:rPr lang="en-US" sz="2000" b="0" dirty="0" smtClean="0">
                <a:solidFill>
                  <a:srgbClr val="3B902F"/>
                </a:solidFill>
              </a:rPr>
              <a:t> C-magnet with 1.45 T field</a:t>
            </a:r>
          </a:p>
          <a:p>
            <a:endParaRPr lang="en-US" sz="600" b="0" dirty="0" smtClean="0"/>
          </a:p>
          <a:p>
            <a:r>
              <a:rPr lang="en-US" sz="2000" b="0" dirty="0" smtClean="0"/>
              <a:t>Inflector </a:t>
            </a:r>
            <a:r>
              <a:rPr lang="en-US" sz="2000" b="0" dirty="0"/>
              <a:t>magnet nullifies the storage ring </a:t>
            </a:r>
            <a:r>
              <a:rPr lang="en-US" sz="2000" b="0" dirty="0" smtClean="0"/>
              <a:t>field for incoming </a:t>
            </a:r>
            <a:r>
              <a:rPr lang="en-US" sz="2000" b="0" dirty="0" err="1" smtClean="0"/>
              <a:t>muons</a:t>
            </a:r>
            <a:endParaRPr lang="en-US" sz="2000" b="0" dirty="0" smtClean="0"/>
          </a:p>
          <a:p>
            <a:endParaRPr lang="en-US" sz="600" b="0" dirty="0" smtClean="0">
              <a:solidFill>
                <a:srgbClr val="FF66FF"/>
              </a:solidFill>
            </a:endParaRPr>
          </a:p>
          <a:p>
            <a:r>
              <a:rPr lang="en-US" sz="2000" b="0" dirty="0" err="1" smtClean="0">
                <a:solidFill>
                  <a:srgbClr val="FF66FF"/>
                </a:solidFill>
              </a:rPr>
              <a:t>Muons</a:t>
            </a:r>
            <a:r>
              <a:rPr lang="en-US" sz="2000" b="0" dirty="0" smtClean="0">
                <a:solidFill>
                  <a:srgbClr val="FF66FF"/>
                </a:solidFill>
              </a:rPr>
              <a:t> that pass through the inflector are off central orbit</a:t>
            </a:r>
            <a:endParaRPr lang="en-US" sz="2000" b="0" dirty="0">
              <a:solidFill>
                <a:srgbClr val="FF66FF"/>
              </a:solidFill>
            </a:endParaRPr>
          </a:p>
          <a:p>
            <a:endParaRPr lang="en-US" sz="2000" b="0" dirty="0"/>
          </a:p>
          <a:p>
            <a:pPr marL="346075" indent="-346075"/>
            <a:endParaRPr lang="en-US" sz="2000" b="0" dirty="0">
              <a:solidFill>
                <a:srgbClr val="3B9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9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5" descr="Light upward diagonal"/>
          <p:cNvSpPr>
            <a:spLocks noChangeArrowheads="1"/>
          </p:cNvSpPr>
          <p:nvPr/>
        </p:nvSpPr>
        <p:spPr bwMode="auto">
          <a:xfrm>
            <a:off x="5715000" y="15240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Storing </a:t>
            </a:r>
            <a:r>
              <a:rPr lang="en-US" dirty="0" err="1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645025" y="15763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rgbClr val="3B90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759325" y="15763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chemeClr val="tx1"/>
              </a:solidFill>
              <a:cs typeface="SimSun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702788" y="1575778"/>
            <a:ext cx="1112838" cy="0"/>
          </a:xfrm>
          <a:prstGeom prst="line">
            <a:avLst/>
          </a:prstGeom>
          <a:noFill/>
          <a:ln w="38100" cmpd="sng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6718304" y="3111502"/>
            <a:ext cx="1651001" cy="1031876"/>
            <a:chOff x="4232" y="2536"/>
            <a:chExt cx="1040" cy="650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7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rgbClr val="3F9B31"/>
                  </a:solidFill>
                  <a:cs typeface="SimSun" charset="0"/>
                </a:rPr>
                <a:t>Kicker 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rgbClr val="3F9B31"/>
                  </a:solidFill>
                  <a:cs typeface="SimSun" charset="0"/>
                </a:rPr>
                <a:t>m</a:t>
              </a:r>
              <a:r>
                <a:rPr lang="en-US" altLang="zh-CN" sz="1800" b="0" dirty="0" smtClean="0">
                  <a:solidFill>
                    <a:srgbClr val="3F9B31"/>
                  </a:solidFill>
                  <a:cs typeface="SimSun" charset="0"/>
                </a:rPr>
                <a:t>agnets</a:t>
              </a:r>
              <a:endParaRPr lang="en-US" altLang="zh-CN" sz="1800" b="0" dirty="0">
                <a:solidFill>
                  <a:srgbClr val="3F9B31"/>
                </a:solidFill>
                <a:cs typeface="SimSun" charset="0"/>
              </a:endParaRPr>
            </a:p>
          </p:txBody>
        </p:sp>
      </p:grpSp>
      <p:sp>
        <p:nvSpPr>
          <p:cNvPr id="21" name="Arc 13"/>
          <p:cNvSpPr>
            <a:spLocks/>
          </p:cNvSpPr>
          <p:nvPr/>
        </p:nvSpPr>
        <p:spPr bwMode="auto">
          <a:xfrm>
            <a:off x="6794500" y="1580623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rc 14"/>
          <p:cNvSpPr>
            <a:spLocks/>
          </p:cNvSpPr>
          <p:nvPr/>
        </p:nvSpPr>
        <p:spPr bwMode="auto">
          <a:xfrm flipV="1">
            <a:off x="4759325" y="16906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4800602" y="3352803"/>
            <a:ext cx="1797050" cy="366713"/>
            <a:chOff x="3049" y="2696"/>
            <a:chExt cx="1132" cy="231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3049" y="2744"/>
              <a:ext cx="240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3241" y="2696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>
                  <a:solidFill>
                    <a:srgbClr val="FF0066"/>
                  </a:solidFill>
                  <a:cs typeface="SimSun" charset="0"/>
                </a:rPr>
                <a:t>Central  orbit</a:t>
              </a:r>
            </a:p>
          </p:txBody>
        </p:sp>
      </p:grpSp>
      <p:sp>
        <p:nvSpPr>
          <p:cNvPr id="27" name="Line 19"/>
          <p:cNvSpPr>
            <a:spLocks noChangeShapeType="1"/>
          </p:cNvSpPr>
          <p:nvPr/>
        </p:nvSpPr>
        <p:spPr bwMode="auto">
          <a:xfrm flipV="1">
            <a:off x="7200900" y="20367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689600" y="23622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b="0" dirty="0">
                <a:solidFill>
                  <a:srgbClr val="FF66CC"/>
                </a:solidFill>
                <a:cs typeface="SimSun" charset="0"/>
              </a:rPr>
              <a:t>Injection orbit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4729163" y="15763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" name="Group 85"/>
          <p:cNvGrpSpPr>
            <a:grpSpLocks/>
          </p:cNvGrpSpPr>
          <p:nvPr/>
        </p:nvGrpSpPr>
        <p:grpSpPr bwMode="auto">
          <a:xfrm>
            <a:off x="8229600" y="3505199"/>
            <a:ext cx="838200" cy="2057400"/>
            <a:chOff x="5184" y="2784"/>
            <a:chExt cx="528" cy="1296"/>
          </a:xfrm>
        </p:grpSpPr>
        <p:grpSp>
          <p:nvGrpSpPr>
            <p:cNvPr id="88" name="Group 86"/>
            <p:cNvGrpSpPr>
              <a:grpSpLocks/>
            </p:cNvGrpSpPr>
            <p:nvPr/>
          </p:nvGrpSpPr>
          <p:grpSpPr bwMode="auto">
            <a:xfrm>
              <a:off x="5376" y="2784"/>
              <a:ext cx="336" cy="1296"/>
              <a:chOff x="5376" y="2784"/>
              <a:chExt cx="336" cy="1296"/>
            </a:xfrm>
          </p:grpSpPr>
          <p:sp>
            <p:nvSpPr>
              <p:cNvPr id="91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FF0000"/>
                    </a:solidFill>
                  </a:rPr>
                  <a:t>R</a:t>
                </a:r>
              </a:p>
            </p:txBody>
          </p:sp>
        </p:grpSp>
        <p:sp>
          <p:nvSpPr>
            <p:cNvPr id="89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33CC"/>
                  </a:solidFill>
                </a:rPr>
                <a:t>R</a:t>
              </a:r>
            </a:p>
          </p:txBody>
        </p:sp>
      </p:grp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035683"/>
            <a:ext cx="279400" cy="431800"/>
          </a:xfrm>
          <a:prstGeom prst="rect">
            <a:avLst/>
          </a:prstGeom>
        </p:spPr>
      </p:pic>
      <p:grpSp>
        <p:nvGrpSpPr>
          <p:cNvPr id="106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107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08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sp>
        <p:nvSpPr>
          <p:cNvPr id="104" name="Text Box 51"/>
          <p:cNvSpPr txBox="1">
            <a:spLocks noChangeArrowheads="1"/>
          </p:cNvSpPr>
          <p:nvPr/>
        </p:nvSpPr>
        <p:spPr bwMode="auto">
          <a:xfrm>
            <a:off x="7233629" y="1295400"/>
            <a:ext cx="1148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 dirty="0" smtClean="0">
                <a:solidFill>
                  <a:srgbClr val="FF9933"/>
                </a:solidFill>
                <a:cs typeface="SimSun" charset="0"/>
              </a:rPr>
              <a:t>B = 1.45 T</a:t>
            </a:r>
            <a:endParaRPr lang="en-US" altLang="zh-CN" sz="1600" dirty="0">
              <a:solidFill>
                <a:srgbClr val="FF9933"/>
              </a:solidFill>
              <a:cs typeface="SimSu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62800" y="1676400"/>
            <a:ext cx="228600" cy="228600"/>
            <a:chOff x="7162800" y="1676400"/>
            <a:chExt cx="228600" cy="228600"/>
          </a:xfrm>
        </p:grpSpPr>
        <p:sp>
          <p:nvSpPr>
            <p:cNvPr id="109" name="Oval 108"/>
            <p:cNvSpPr/>
            <p:nvPr/>
          </p:nvSpPr>
          <p:spPr>
            <a:xfrm>
              <a:off x="7162800" y="1676400"/>
              <a:ext cx="228600" cy="228600"/>
            </a:xfrm>
            <a:prstGeom prst="ellipse">
              <a:avLst/>
            </a:prstGeom>
            <a:noFill/>
            <a:ln w="38100" cmpd="sng">
              <a:solidFill>
                <a:srgbClr val="FF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239000" y="1752600"/>
              <a:ext cx="76200" cy="76200"/>
            </a:xfrm>
            <a:prstGeom prst="ellipse">
              <a:avLst/>
            </a:prstGeom>
            <a:solidFill>
              <a:srgbClr val="FF9900"/>
            </a:solidFill>
            <a:ln w="3810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Text Box 84"/>
          <p:cNvSpPr txBox="1">
            <a:spLocks noChangeArrowheads="1"/>
          </p:cNvSpPr>
          <p:nvPr/>
        </p:nvSpPr>
        <p:spPr bwMode="auto">
          <a:xfrm>
            <a:off x="1447800" y="510540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360"/>
              </a:spcBef>
            </a:pPr>
            <a:endParaRPr lang="en-US" sz="1800" b="0" dirty="0">
              <a:solidFill>
                <a:srgbClr val="3B902F"/>
              </a:solidFill>
            </a:endParaRP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5715000" y="10885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dirty="0">
                <a:solidFill>
                  <a:srgbClr val="0000FF"/>
                </a:solidFill>
                <a:cs typeface="SimSun" charset="0"/>
              </a:rPr>
              <a:t>Inflector</a:t>
            </a: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50799" y="2433808"/>
            <a:ext cx="4521201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/>
            <a:r>
              <a:rPr lang="en-US" sz="2000" b="0" dirty="0" smtClean="0">
                <a:solidFill>
                  <a:srgbClr val="3B902F"/>
                </a:solidFill>
              </a:rPr>
              <a:t>Storage ring: 14 m diameter </a:t>
            </a:r>
            <a:r>
              <a:rPr lang="en-US" sz="2000" b="0" dirty="0" err="1">
                <a:solidFill>
                  <a:srgbClr val="3B902F"/>
                </a:solidFill>
              </a:rPr>
              <a:t>t</a:t>
            </a:r>
            <a:r>
              <a:rPr lang="en-US" sz="2000" b="0" dirty="0" err="1" smtClean="0">
                <a:solidFill>
                  <a:srgbClr val="3B902F"/>
                </a:solidFill>
              </a:rPr>
              <a:t>oroidal</a:t>
            </a:r>
            <a:r>
              <a:rPr lang="en-US" sz="2000" b="0" dirty="0" smtClean="0">
                <a:solidFill>
                  <a:srgbClr val="3B902F"/>
                </a:solidFill>
              </a:rPr>
              <a:t> C-magnet with 1.45 T field</a:t>
            </a:r>
          </a:p>
          <a:p>
            <a:endParaRPr lang="en-US" sz="600" b="0" dirty="0" smtClean="0"/>
          </a:p>
          <a:p>
            <a:r>
              <a:rPr lang="en-US" sz="2000" b="0" dirty="0" smtClean="0"/>
              <a:t>Inflector </a:t>
            </a:r>
            <a:r>
              <a:rPr lang="en-US" sz="2000" b="0" dirty="0"/>
              <a:t>magnet nullifies the storage ring </a:t>
            </a:r>
            <a:r>
              <a:rPr lang="en-US" sz="2000" b="0" dirty="0" smtClean="0"/>
              <a:t>field for incoming </a:t>
            </a:r>
            <a:r>
              <a:rPr lang="en-US" sz="2000" b="0" dirty="0" err="1" smtClean="0"/>
              <a:t>muons</a:t>
            </a:r>
            <a:endParaRPr lang="en-US" sz="2000" b="0" dirty="0" smtClean="0"/>
          </a:p>
          <a:p>
            <a:endParaRPr lang="en-US" sz="600" b="0" dirty="0" smtClean="0">
              <a:solidFill>
                <a:srgbClr val="FF66FF"/>
              </a:solidFill>
            </a:endParaRPr>
          </a:p>
          <a:p>
            <a:r>
              <a:rPr lang="en-US" sz="2000" b="0" dirty="0" err="1" smtClean="0">
                <a:solidFill>
                  <a:srgbClr val="FF66FF"/>
                </a:solidFill>
              </a:rPr>
              <a:t>Muons</a:t>
            </a:r>
            <a:r>
              <a:rPr lang="en-US" sz="2000" b="0" dirty="0" smtClean="0">
                <a:solidFill>
                  <a:srgbClr val="FF66FF"/>
                </a:solidFill>
              </a:rPr>
              <a:t> </a:t>
            </a:r>
            <a:r>
              <a:rPr lang="en-US" sz="2000" b="0" dirty="0">
                <a:solidFill>
                  <a:srgbClr val="FF66FF"/>
                </a:solidFill>
              </a:rPr>
              <a:t>that pass through the inflector are </a:t>
            </a:r>
            <a:r>
              <a:rPr lang="en-US" sz="2000" b="0" dirty="0" smtClean="0">
                <a:solidFill>
                  <a:srgbClr val="FF66FF"/>
                </a:solidFill>
              </a:rPr>
              <a:t>off central orbit</a:t>
            </a:r>
            <a:endParaRPr lang="en-US" sz="2000" b="0" dirty="0">
              <a:solidFill>
                <a:srgbClr val="FF66FF"/>
              </a:solidFill>
            </a:endParaRPr>
          </a:p>
          <a:p>
            <a:endParaRPr lang="en-US" sz="600" b="0" dirty="0" smtClean="0">
              <a:solidFill>
                <a:srgbClr val="3B902F"/>
              </a:solidFill>
            </a:endParaRPr>
          </a:p>
          <a:p>
            <a:r>
              <a:rPr lang="en-US" sz="2000" b="0" dirty="0" smtClean="0">
                <a:solidFill>
                  <a:srgbClr val="FF0000"/>
                </a:solidFill>
              </a:rPr>
              <a:t>Kicker </a:t>
            </a:r>
            <a:r>
              <a:rPr lang="en-US" sz="2000" b="0" dirty="0">
                <a:solidFill>
                  <a:srgbClr val="FF0000"/>
                </a:solidFill>
              </a:rPr>
              <a:t>magnets move the orbit to the </a:t>
            </a:r>
            <a:r>
              <a:rPr lang="en-US" sz="2000" b="0" dirty="0" err="1">
                <a:solidFill>
                  <a:srgbClr val="FF0000"/>
                </a:solidFill>
              </a:rPr>
              <a:t>centre</a:t>
            </a:r>
            <a:r>
              <a:rPr lang="en-US" sz="2000" b="0" dirty="0">
                <a:solidFill>
                  <a:srgbClr val="FF0000"/>
                </a:solidFill>
              </a:rPr>
              <a:t> of the storage </a:t>
            </a:r>
            <a:r>
              <a:rPr lang="en-US" sz="2000" b="0" dirty="0" smtClean="0">
                <a:solidFill>
                  <a:srgbClr val="FF0000"/>
                </a:solidFill>
              </a:rPr>
              <a:t>ring</a:t>
            </a:r>
            <a:endParaRPr lang="en-US" sz="2000" b="0" dirty="0">
              <a:solidFill>
                <a:srgbClr val="FF0000"/>
              </a:solidFill>
            </a:endParaRPr>
          </a:p>
          <a:p>
            <a:endParaRPr lang="en-US" sz="2000" b="0" dirty="0"/>
          </a:p>
          <a:p>
            <a:pPr marL="346075" indent="-346075"/>
            <a:endParaRPr lang="en-US" sz="2000" b="0" dirty="0">
              <a:solidFill>
                <a:srgbClr val="3B9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" descr="Light upward diagonal"/>
          <p:cNvSpPr>
            <a:spLocks noChangeArrowheads="1"/>
          </p:cNvSpPr>
          <p:nvPr/>
        </p:nvSpPr>
        <p:spPr bwMode="auto">
          <a:xfrm>
            <a:off x="5715000" y="15240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g-2: Storing </a:t>
            </a:r>
            <a:r>
              <a:rPr lang="en-US" dirty="0" err="1"/>
              <a:t>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645025" y="15763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rgbClr val="3B902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702788" y="1575778"/>
            <a:ext cx="1112838" cy="0"/>
          </a:xfrm>
          <a:prstGeom prst="line">
            <a:avLst/>
          </a:prstGeom>
          <a:noFill/>
          <a:ln w="38100" cmpd="sng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7602542" y="3111501"/>
            <a:ext cx="766763" cy="731838"/>
            <a:chOff x="4789" y="2536"/>
            <a:chExt cx="483" cy="461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</p:grpSp>
      <p:sp>
        <p:nvSpPr>
          <p:cNvPr id="21" name="Arc 13"/>
          <p:cNvSpPr>
            <a:spLocks/>
          </p:cNvSpPr>
          <p:nvPr/>
        </p:nvSpPr>
        <p:spPr bwMode="auto">
          <a:xfrm>
            <a:off x="6794500" y="1580623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rc 14"/>
          <p:cNvSpPr>
            <a:spLocks/>
          </p:cNvSpPr>
          <p:nvPr/>
        </p:nvSpPr>
        <p:spPr bwMode="auto">
          <a:xfrm flipV="1">
            <a:off x="4759325" y="16906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4729163" y="15763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2417763" y="15763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72000" y="1535113"/>
            <a:ext cx="4464051" cy="4775199"/>
            <a:chOff x="4572000" y="1535113"/>
            <a:chExt cx="4464051" cy="4775199"/>
          </a:xfrm>
        </p:grpSpPr>
        <p:grpSp>
          <p:nvGrpSpPr>
            <p:cNvPr id="35" name="Group 30"/>
            <p:cNvGrpSpPr>
              <a:grpSpLocks/>
            </p:cNvGrpSpPr>
            <p:nvPr/>
          </p:nvGrpSpPr>
          <p:grpSpPr bwMode="auto">
            <a:xfrm>
              <a:off x="4572000" y="1535113"/>
              <a:ext cx="4225925" cy="4214812"/>
              <a:chOff x="2880" y="1543"/>
              <a:chExt cx="2662" cy="2655"/>
            </a:xfrm>
          </p:grpSpPr>
          <p:grpSp>
            <p:nvGrpSpPr>
              <p:cNvPr id="36" name="Group 31"/>
              <p:cNvGrpSpPr>
                <a:grpSpLocks/>
              </p:cNvGrpSpPr>
              <p:nvPr/>
            </p:nvGrpSpPr>
            <p:grpSpPr bwMode="auto">
              <a:xfrm>
                <a:off x="4176" y="1543"/>
                <a:ext cx="1255" cy="1750"/>
                <a:chOff x="4176" y="1543"/>
                <a:chExt cx="1255" cy="1750"/>
              </a:xfrm>
            </p:grpSpPr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 rot="5400000">
                <a:off x="4039" y="2585"/>
                <a:ext cx="1255" cy="1750"/>
                <a:chOff x="4176" y="1543"/>
                <a:chExt cx="1255" cy="1750"/>
              </a:xfrm>
            </p:grpSpPr>
            <p:sp>
              <p:nvSpPr>
                <p:cNvPr id="44" name="Arc 35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rc 36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37"/>
              <p:cNvGrpSpPr>
                <a:grpSpLocks/>
              </p:cNvGrpSpPr>
              <p:nvPr/>
            </p:nvGrpSpPr>
            <p:grpSpPr bwMode="auto">
              <a:xfrm rot="10800000">
                <a:off x="3024" y="2448"/>
                <a:ext cx="1255" cy="1750"/>
                <a:chOff x="4176" y="1543"/>
                <a:chExt cx="1255" cy="1750"/>
              </a:xfrm>
            </p:grpSpPr>
            <p:sp>
              <p:nvSpPr>
                <p:cNvPr id="42" name="Arc 38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43" name="Arc 39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40"/>
              <p:cNvGrpSpPr>
                <a:grpSpLocks/>
              </p:cNvGrpSpPr>
              <p:nvPr/>
            </p:nvGrpSpPr>
            <p:grpSpPr bwMode="auto">
              <a:xfrm rot="-5652832">
                <a:off x="3127" y="1433"/>
                <a:ext cx="1255" cy="1750"/>
                <a:chOff x="4176" y="1543"/>
                <a:chExt cx="1255" cy="1750"/>
              </a:xfrm>
            </p:grpSpPr>
            <p:sp>
              <p:nvSpPr>
                <p:cNvPr id="40" name="Arc 41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1" name="Arc 42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6" name="Group 52"/>
            <p:cNvGrpSpPr>
              <a:grpSpLocks/>
            </p:cNvGrpSpPr>
            <p:nvPr/>
          </p:nvGrpSpPr>
          <p:grpSpPr bwMode="auto">
            <a:xfrm>
              <a:off x="5799138" y="4571999"/>
              <a:ext cx="3236913" cy="1738313"/>
              <a:chOff x="3631" y="3455"/>
              <a:chExt cx="2039" cy="1095"/>
            </a:xfrm>
          </p:grpSpPr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 flipH="1" flipV="1">
                <a:off x="5018" y="3983"/>
                <a:ext cx="87" cy="39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Text Box 54"/>
              <p:cNvSpPr txBox="1">
                <a:spLocks noChangeArrowheads="1"/>
              </p:cNvSpPr>
              <p:nvPr/>
            </p:nvSpPr>
            <p:spPr bwMode="auto">
              <a:xfrm>
                <a:off x="4106" y="4319"/>
                <a:ext cx="15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zh-CN" sz="1800" dirty="0">
                    <a:solidFill>
                      <a:srgbClr val="0000FF"/>
                    </a:solidFill>
                    <a:cs typeface="SimSun" charset="0"/>
                  </a:rPr>
                  <a:t>Electric Quadrupoles</a:t>
                </a:r>
              </a:p>
            </p:txBody>
          </p:sp>
          <p:graphicFrame>
            <p:nvGraphicFramePr>
              <p:cNvPr id="60" name="Object 58"/>
              <p:cNvGraphicFramePr>
                <a:graphicFrameLocks noChangeAspect="1"/>
              </p:cNvGraphicFramePr>
              <p:nvPr/>
            </p:nvGraphicFramePr>
            <p:xfrm>
              <a:off x="3631" y="3455"/>
              <a:ext cx="169" cy="5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170" name="Equation" r:id="rId3" imgW="203112" imgH="444307" progId="Equation.DSMT4">
                      <p:embed/>
                    </p:oleObj>
                  </mc:Choice>
                  <mc:Fallback>
                    <p:oleObj name="Equation" r:id="rId3" imgW="203112" imgH="444307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31" y="3455"/>
                            <a:ext cx="169" cy="5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035683"/>
            <a:ext cx="279400" cy="431800"/>
          </a:xfrm>
          <a:prstGeom prst="rect">
            <a:avLst/>
          </a:prstGeom>
        </p:spPr>
      </p:pic>
      <p:grpSp>
        <p:nvGrpSpPr>
          <p:cNvPr id="106" name="Group 24"/>
          <p:cNvGrpSpPr>
            <a:grpSpLocks/>
          </p:cNvGrpSpPr>
          <p:nvPr/>
        </p:nvGrpSpPr>
        <p:grpSpPr bwMode="auto">
          <a:xfrm>
            <a:off x="2865438" y="1066802"/>
            <a:ext cx="1706563" cy="903288"/>
            <a:chOff x="1805" y="1248"/>
            <a:chExt cx="1075" cy="569"/>
          </a:xfrm>
        </p:grpSpPr>
        <p:sp>
          <p:nvSpPr>
            <p:cNvPr id="107" name="Text Box 26"/>
            <p:cNvSpPr txBox="1">
              <a:spLocks noChangeArrowheads="1"/>
            </p:cNvSpPr>
            <p:nvPr/>
          </p:nvSpPr>
          <p:spPr bwMode="auto">
            <a:xfrm>
              <a:off x="1888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 b="0" dirty="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 b="0" dirty="0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08" name="Text Box 28"/>
            <p:cNvSpPr txBox="1">
              <a:spLocks noChangeArrowheads="1"/>
            </p:cNvSpPr>
            <p:nvPr/>
          </p:nvSpPr>
          <p:spPr bwMode="auto">
            <a:xfrm>
              <a:off x="1805" y="1584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 dirty="0" smtClean="0">
                  <a:solidFill>
                    <a:srgbClr val="0000FF"/>
                  </a:solidFill>
                  <a:cs typeface="SimSun" charset="0"/>
                </a:rPr>
                <a:t>3.11 </a:t>
              </a:r>
              <a:r>
                <a:rPr lang="en-US" altLang="zh-CN" sz="1800" b="0" dirty="0" err="1" smtClean="0">
                  <a:solidFill>
                    <a:srgbClr val="0000FF"/>
                  </a:solidFill>
                  <a:cs typeface="SimSun" charset="0"/>
                </a:rPr>
                <a:t>GeV</a:t>
              </a:r>
              <a:r>
                <a:rPr lang="en-US" altLang="zh-CN" sz="1800" b="0" dirty="0">
                  <a:solidFill>
                    <a:srgbClr val="0000FF"/>
                  </a:solidFill>
                  <a:cs typeface="SimSun" charset="0"/>
                </a:rPr>
                <a:t>/c</a:t>
              </a:r>
            </a:p>
          </p:txBody>
        </p:sp>
      </p:grpSp>
      <p:sp>
        <p:nvSpPr>
          <p:cNvPr id="104" name="Text Box 51"/>
          <p:cNvSpPr txBox="1">
            <a:spLocks noChangeArrowheads="1"/>
          </p:cNvSpPr>
          <p:nvPr/>
        </p:nvSpPr>
        <p:spPr bwMode="auto">
          <a:xfrm>
            <a:off x="7233629" y="1295400"/>
            <a:ext cx="1148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 dirty="0" smtClean="0">
                <a:solidFill>
                  <a:srgbClr val="FF9933"/>
                </a:solidFill>
                <a:cs typeface="SimSun" charset="0"/>
              </a:rPr>
              <a:t>B = 1.45 T</a:t>
            </a:r>
            <a:endParaRPr lang="en-US" altLang="zh-CN" sz="1600" dirty="0">
              <a:solidFill>
                <a:srgbClr val="FF9933"/>
              </a:solidFill>
              <a:cs typeface="SimSu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62800" y="1676400"/>
            <a:ext cx="228600" cy="228600"/>
            <a:chOff x="7162800" y="1676400"/>
            <a:chExt cx="228600" cy="228600"/>
          </a:xfrm>
        </p:grpSpPr>
        <p:sp>
          <p:nvSpPr>
            <p:cNvPr id="109" name="Oval 108"/>
            <p:cNvSpPr/>
            <p:nvPr/>
          </p:nvSpPr>
          <p:spPr>
            <a:xfrm>
              <a:off x="7162800" y="1676400"/>
              <a:ext cx="228600" cy="228600"/>
            </a:xfrm>
            <a:prstGeom prst="ellipse">
              <a:avLst/>
            </a:prstGeom>
            <a:noFill/>
            <a:ln w="38100" cmpd="sng">
              <a:solidFill>
                <a:srgbClr val="FF99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239000" y="1752600"/>
              <a:ext cx="76200" cy="76200"/>
            </a:xfrm>
            <a:prstGeom prst="ellipse">
              <a:avLst/>
            </a:prstGeom>
            <a:solidFill>
              <a:srgbClr val="FF9900"/>
            </a:solidFill>
            <a:ln w="3810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5715000" y="10885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dirty="0">
                <a:solidFill>
                  <a:srgbClr val="0000FF"/>
                </a:solidFill>
                <a:cs typeface="SimSun" charset="0"/>
              </a:rPr>
              <a:t>Inflector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50799" y="2433808"/>
            <a:ext cx="4521201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/>
            <a:r>
              <a:rPr lang="en-US" sz="2000" b="0" dirty="0" smtClean="0">
                <a:solidFill>
                  <a:srgbClr val="3B902F"/>
                </a:solidFill>
              </a:rPr>
              <a:t>Storage ring: 14 m diameter </a:t>
            </a:r>
            <a:r>
              <a:rPr lang="en-US" sz="2000" b="0" dirty="0" err="1">
                <a:solidFill>
                  <a:srgbClr val="3B902F"/>
                </a:solidFill>
              </a:rPr>
              <a:t>t</a:t>
            </a:r>
            <a:r>
              <a:rPr lang="en-US" sz="2000" b="0" dirty="0" err="1" smtClean="0">
                <a:solidFill>
                  <a:srgbClr val="3B902F"/>
                </a:solidFill>
              </a:rPr>
              <a:t>oroidal</a:t>
            </a:r>
            <a:r>
              <a:rPr lang="en-US" sz="2000" b="0" dirty="0" smtClean="0">
                <a:solidFill>
                  <a:srgbClr val="3B902F"/>
                </a:solidFill>
              </a:rPr>
              <a:t> C-magnet with 1.45 T field</a:t>
            </a:r>
          </a:p>
          <a:p>
            <a:endParaRPr lang="en-US" sz="600" b="0" dirty="0" smtClean="0"/>
          </a:p>
          <a:p>
            <a:r>
              <a:rPr lang="en-US" sz="2000" b="0" dirty="0" smtClean="0"/>
              <a:t>Inflector </a:t>
            </a:r>
            <a:r>
              <a:rPr lang="en-US" sz="2000" b="0" dirty="0"/>
              <a:t>magnet nullifies the storage ring </a:t>
            </a:r>
            <a:r>
              <a:rPr lang="en-US" sz="2000" b="0" dirty="0" smtClean="0"/>
              <a:t>field for incoming </a:t>
            </a:r>
            <a:r>
              <a:rPr lang="en-US" sz="2000" b="0" dirty="0" err="1" smtClean="0"/>
              <a:t>muons</a:t>
            </a:r>
            <a:endParaRPr lang="en-US" sz="2000" b="0" dirty="0" smtClean="0"/>
          </a:p>
          <a:p>
            <a:endParaRPr lang="en-US" sz="600" b="0" dirty="0" smtClean="0">
              <a:solidFill>
                <a:srgbClr val="FF66FF"/>
              </a:solidFill>
            </a:endParaRPr>
          </a:p>
          <a:p>
            <a:r>
              <a:rPr lang="en-US" sz="2000" b="0" dirty="0" err="1" smtClean="0">
                <a:solidFill>
                  <a:srgbClr val="FF66FF"/>
                </a:solidFill>
              </a:rPr>
              <a:t>Muons</a:t>
            </a:r>
            <a:r>
              <a:rPr lang="en-US" sz="2000" b="0" dirty="0" smtClean="0">
                <a:solidFill>
                  <a:srgbClr val="FF66FF"/>
                </a:solidFill>
              </a:rPr>
              <a:t> </a:t>
            </a:r>
            <a:r>
              <a:rPr lang="en-US" sz="2000" b="0" dirty="0">
                <a:solidFill>
                  <a:srgbClr val="FF66FF"/>
                </a:solidFill>
              </a:rPr>
              <a:t>that pass through the inflector are </a:t>
            </a:r>
            <a:r>
              <a:rPr lang="en-US" sz="2000" b="0" dirty="0" smtClean="0">
                <a:solidFill>
                  <a:srgbClr val="FF66FF"/>
                </a:solidFill>
              </a:rPr>
              <a:t>off central orbit</a:t>
            </a:r>
            <a:endParaRPr lang="en-US" sz="2000" b="0" dirty="0">
              <a:solidFill>
                <a:srgbClr val="FF66FF"/>
              </a:solidFill>
            </a:endParaRPr>
          </a:p>
          <a:p>
            <a:endParaRPr lang="en-US" sz="600" b="0" dirty="0" smtClean="0">
              <a:solidFill>
                <a:srgbClr val="3B902F"/>
              </a:solidFill>
            </a:endParaRPr>
          </a:p>
          <a:p>
            <a:r>
              <a:rPr lang="en-US" sz="2000" b="0" dirty="0" smtClean="0">
                <a:solidFill>
                  <a:srgbClr val="FF0000"/>
                </a:solidFill>
              </a:rPr>
              <a:t>Kicker </a:t>
            </a:r>
            <a:r>
              <a:rPr lang="en-US" sz="2000" b="0" dirty="0">
                <a:solidFill>
                  <a:srgbClr val="FF0000"/>
                </a:solidFill>
              </a:rPr>
              <a:t>magnets move the orbit to the </a:t>
            </a:r>
            <a:r>
              <a:rPr lang="en-US" sz="2000" b="0" dirty="0" err="1">
                <a:solidFill>
                  <a:srgbClr val="FF0000"/>
                </a:solidFill>
              </a:rPr>
              <a:t>centre</a:t>
            </a:r>
            <a:r>
              <a:rPr lang="en-US" sz="2000" b="0" dirty="0">
                <a:solidFill>
                  <a:srgbClr val="FF0000"/>
                </a:solidFill>
              </a:rPr>
              <a:t> of the storage </a:t>
            </a:r>
            <a:r>
              <a:rPr lang="en-US" sz="2000" b="0" dirty="0" smtClean="0">
                <a:solidFill>
                  <a:srgbClr val="FF0000"/>
                </a:solidFill>
              </a:rPr>
              <a:t>ring</a:t>
            </a:r>
          </a:p>
          <a:p>
            <a:endParaRPr lang="en-US" sz="600" b="0" dirty="0" smtClean="0"/>
          </a:p>
          <a:p>
            <a:r>
              <a:rPr lang="en-US" sz="2000" b="0" dirty="0" err="1" smtClean="0"/>
              <a:t>Muons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focussed</a:t>
            </a:r>
            <a:r>
              <a:rPr lang="en-US" sz="2000" b="0" dirty="0" smtClean="0"/>
              <a:t> vertically with electrostatic </a:t>
            </a:r>
            <a:r>
              <a:rPr lang="en-US" sz="2000" b="0" dirty="0" err="1" smtClean="0"/>
              <a:t>quadrupoles</a:t>
            </a:r>
            <a:endParaRPr lang="en-US" sz="2000" b="0" dirty="0">
              <a:solidFill>
                <a:srgbClr val="3B902F"/>
              </a:solidFill>
            </a:endParaRPr>
          </a:p>
          <a:p>
            <a:endParaRPr lang="en-US" sz="2000" b="0" dirty="0">
              <a:solidFill>
                <a:srgbClr val="FF66FF"/>
              </a:solidFill>
            </a:endParaRPr>
          </a:p>
          <a:p>
            <a:endParaRPr lang="en-US" sz="2000" b="0" dirty="0"/>
          </a:p>
          <a:p>
            <a:pPr marL="346075" indent="-346075"/>
            <a:endParaRPr lang="en-US" sz="2000" b="0" dirty="0">
              <a:solidFill>
                <a:srgbClr val="3B9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2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7200" y="838200"/>
            <a:ext cx="4191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Regularly map field inside vacuum chamber with NMR probe trolley</a:t>
            </a:r>
          </a:p>
          <a:p>
            <a:endParaRPr lang="en-US" sz="800" b="0" dirty="0" smtClean="0"/>
          </a:p>
          <a:p>
            <a:r>
              <a:rPr lang="en-US" b="0" dirty="0" smtClean="0"/>
              <a:t>Monitor field during data-taking with fixed probes and interpolate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Magnetic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6" name="Picture 15" descr="fieldContour20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429000"/>
            <a:ext cx="3505200" cy="3103369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8050" y="701480"/>
            <a:ext cx="4425950" cy="286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18050" y="3429000"/>
            <a:ext cx="4331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  <a:latin typeface="Arial"/>
                <a:cs typeface="Arial"/>
              </a:rPr>
              <a:t>NMR trolley in vacuum chamber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1" y="3962400"/>
            <a:ext cx="434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BNL E821 result averaged around azimuth was good to 1 – 2 ppm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We’re shimming finer </a:t>
            </a:r>
            <a:r>
              <a:rPr lang="en-US" sz="2400" b="0" dirty="0" smtClean="0">
                <a:solidFill>
                  <a:schemeClr val="tx1"/>
                </a:solidFill>
              </a:rPr>
              <a:t>to improve this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4495800"/>
            <a:ext cx="118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BNL Field</a:t>
            </a:r>
          </a:p>
        </p:txBody>
      </p:sp>
    </p:spTree>
    <p:extLst>
      <p:ext uri="{BB962C8B-B14F-4D97-AF65-F5344CB8AC3E}">
        <p14:creationId xmlns:p14="http://schemas.microsoft.com/office/powerpoint/2010/main" val="109172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 Reassembly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17</a:t>
            </a:fld>
            <a:endParaRPr lang="en-US"/>
          </a:p>
        </p:txBody>
      </p:sp>
      <p:pic>
        <p:nvPicPr>
          <p:cNvPr id="5" name="Content Placeholder 4" descr="lower_yok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990600"/>
            <a:ext cx="4047155" cy="2256906"/>
          </a:xfrm>
          <a:prstGeom prst="rect">
            <a:avLst/>
          </a:prstGeom>
        </p:spPr>
      </p:pic>
      <p:pic>
        <p:nvPicPr>
          <p:cNvPr id="6" name="Picture 5" descr="ring_towards_buildin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134" y="990600"/>
            <a:ext cx="4073692" cy="2257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58" y="3411793"/>
            <a:ext cx="4347180" cy="2740513"/>
          </a:xfrm>
          <a:prstGeom prst="rect">
            <a:avLst/>
          </a:prstGeom>
        </p:spPr>
      </p:pic>
      <p:pic>
        <p:nvPicPr>
          <p:cNvPr id="8" name="Picture 7" descr="feb-8-2015-tw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800600" y="3411793"/>
            <a:ext cx="4082761" cy="2740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1660" y="1123890"/>
            <a:ext cx="24228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Bottom yoke </a:t>
            </a:r>
            <a:r>
              <a:rPr lang="en-US" b="0" dirty="0">
                <a:solidFill>
                  <a:srgbClr val="000000"/>
                </a:solidFill>
              </a:rPr>
              <a:t>p</a:t>
            </a:r>
            <a:r>
              <a:rPr lang="en-US" b="0" dirty="0" smtClean="0">
                <a:solidFill>
                  <a:srgbClr val="000000"/>
                </a:solidFill>
              </a:rPr>
              <a:t>ieces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2680" y="1123890"/>
            <a:ext cx="4038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</a:rPr>
              <a:t>Bringing in super-conducting coils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5943600"/>
            <a:ext cx="21375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SC coils installed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5943600"/>
            <a:ext cx="2362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</a:rPr>
              <a:t>Top yoke </a:t>
            </a:r>
            <a:r>
              <a:rPr lang="en-US" b="0" dirty="0">
                <a:solidFill>
                  <a:srgbClr val="000000"/>
                </a:solidFill>
              </a:rPr>
              <a:t>p</a:t>
            </a:r>
            <a:r>
              <a:rPr lang="en-US" b="0" dirty="0" smtClean="0">
                <a:solidFill>
                  <a:srgbClr val="000000"/>
                </a:solidFill>
              </a:rPr>
              <a:t>ieces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 bwMode="auto">
          <a:xfrm>
            <a:off x="7010400" y="655320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6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Magnetic Field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1143000"/>
          </a:xfrm>
        </p:spPr>
        <p:txBody>
          <a:bodyPr/>
          <a:lstStyle/>
          <a:p>
            <a:r>
              <a:rPr lang="en-US" dirty="0"/>
              <a:t>Magnet achieved full </a:t>
            </a:r>
            <a:r>
              <a:rPr lang="en-US" dirty="0" smtClean="0"/>
              <a:t>power September 2015 with peak-peak variation of 1400 ppm: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We care about the field weighted by </a:t>
            </a: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For 70 ppb uncertainty, we need a uniform field to relax constraints on measuring the </a:t>
            </a: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goal </a:t>
            </a:r>
            <a:r>
              <a:rPr lang="en-US" dirty="0"/>
              <a:t>i</a:t>
            </a:r>
            <a:r>
              <a:rPr lang="en-US" dirty="0" smtClean="0"/>
              <a:t>s 50 ppm after first round of rough shimming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400" y="1600200"/>
            <a:ext cx="8991600" cy="2743200"/>
            <a:chOff x="152400" y="1676400"/>
            <a:chExt cx="8991600" cy="2743200"/>
          </a:xfrm>
        </p:grpSpPr>
        <p:grpSp>
          <p:nvGrpSpPr>
            <p:cNvPr id="26" name="Group 25"/>
            <p:cNvGrpSpPr/>
            <p:nvPr/>
          </p:nvGrpSpPr>
          <p:grpSpPr>
            <a:xfrm>
              <a:off x="152400" y="1676400"/>
              <a:ext cx="8991600" cy="2743200"/>
              <a:chOff x="228600" y="1676400"/>
              <a:chExt cx="8991600" cy="27432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28600" y="1676400"/>
                <a:ext cx="8191942" cy="2743200"/>
                <a:chOff x="838200" y="990600"/>
                <a:chExt cx="8721048" cy="2920379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9216"/>
                <a:stretch/>
              </p:blipFill>
              <p:spPr>
                <a:xfrm>
                  <a:off x="838200" y="990600"/>
                  <a:ext cx="8721048" cy="2920379"/>
                </a:xfrm>
                <a:prstGeom prst="rect">
                  <a:avLst/>
                </a:prstGeom>
              </p:spPr>
            </p:pic>
            <p:pic>
              <p:nvPicPr>
                <p:cNvPr id="10" name="Content Placeholder 8" descr="First_BField_Scan.png"/>
                <p:cNvPicPr>
                  <a:picLocks/>
                </p:cNvPicPr>
                <p:nvPr/>
              </p:nvPicPr>
              <p:blipFill rotWithShape="1">
                <a:blip r:embed="rId3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032" t="10137" r="9865" b="13981"/>
                <a:stretch/>
              </p:blipFill>
              <p:spPr>
                <a:xfrm>
                  <a:off x="1801368" y="1271016"/>
                  <a:ext cx="7680960" cy="2112264"/>
                </a:xfrm>
                <a:prstGeom prst="rect">
                  <a:avLst/>
                </a:prstGeom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1801368" y="2167128"/>
                  <a:ext cx="7671816" cy="73152"/>
                </a:xfrm>
                <a:prstGeom prst="rect">
                  <a:avLst/>
                </a:prstGeom>
                <a:solidFill>
                  <a:srgbClr val="FF66FF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" name="Straight Arrow Connector 12"/>
              <p:cNvCxnSpPr/>
              <p:nvPr/>
            </p:nvCxnSpPr>
            <p:spPr>
              <a:xfrm>
                <a:off x="8458200" y="2057400"/>
                <a:ext cx="0" cy="1828800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8408115" y="2336884"/>
                <a:ext cx="8120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0" dirty="0" smtClean="0">
                    <a:solidFill>
                      <a:srgbClr val="000000"/>
                    </a:solidFill>
                  </a:rPr>
                  <a:t>1400 ppm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12621" y="2667000"/>
                <a:ext cx="6551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0" dirty="0" smtClean="0">
                    <a:solidFill>
                      <a:srgbClr val="FF66FF"/>
                    </a:solidFill>
                  </a:rPr>
                  <a:t>50 ppm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8403336" y="2852928"/>
                <a:ext cx="0" cy="152400"/>
              </a:xfrm>
              <a:prstGeom prst="straightConnector1">
                <a:avLst/>
              </a:prstGeom>
              <a:ln w="28575" cmpd="sng">
                <a:solidFill>
                  <a:srgbClr val="FF66FF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8403336" y="2642616"/>
                <a:ext cx="0" cy="152400"/>
              </a:xfrm>
              <a:prstGeom prst="straightConnector1">
                <a:avLst/>
              </a:prstGeom>
              <a:ln w="28575" cmpd="sng">
                <a:solidFill>
                  <a:srgbClr val="FF66FF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318475" y="1981200"/>
              <a:ext cx="1911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rgbClr val="000000"/>
                  </a:solidFill>
                </a:rPr>
                <a:t>Dipole Field Oct 2015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543800" y="3080226"/>
            <a:ext cx="605246" cy="196374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accent6">
                    <a:lumMod val="50000"/>
                  </a:schemeClr>
                </a:solidFill>
                <a:latin typeface="+mj-lt"/>
                <a:ea typeface="Helvetica" charset="0"/>
                <a:cs typeface="Helvetica" charset="0"/>
              </a:rPr>
              <a:t>Goal</a:t>
            </a:r>
            <a:endParaRPr lang="en-US" sz="1400" b="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64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421186"/>
            <a:ext cx="4893884" cy="5055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Design &amp; Shimming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838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C-shaped design with 1.45 T dipole field between poles</a:t>
            </a:r>
          </a:p>
        </p:txBody>
      </p:sp>
    </p:spTree>
    <p:extLst>
      <p:ext uri="{BB962C8B-B14F-4D97-AF65-F5344CB8AC3E}">
        <p14:creationId xmlns:p14="http://schemas.microsoft.com/office/powerpoint/2010/main" val="325978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Magnetic Moment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has an intrinsic magnetic moment that is coupled to its spin by the gyromagnetic ratio 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Interactions between the </a:t>
            </a:r>
            <a:r>
              <a:rPr lang="en-US" dirty="0" err="1" smtClean="0"/>
              <a:t>muon</a:t>
            </a:r>
            <a:r>
              <a:rPr lang="en-US" dirty="0" smtClean="0"/>
              <a:t> and virtual loops alter this number</a:t>
            </a:r>
            <a:r>
              <a:rPr lang="en-US" dirty="0"/>
              <a:t> </a:t>
            </a:r>
            <a:r>
              <a:rPr lang="en-US" dirty="0" smtClean="0"/>
              <a:t>– X &amp; Y could be SM or new physics: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7" name="Picture 3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9400" y="2057400"/>
            <a:ext cx="2992582" cy="1219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48" y="4416065"/>
            <a:ext cx="2276904" cy="19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1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421186"/>
            <a:ext cx="4893884" cy="5055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16"/>
          <a:stretch/>
        </p:blipFill>
        <p:spPr>
          <a:xfrm>
            <a:off x="4187952" y="1426464"/>
            <a:ext cx="4904337" cy="4473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 &amp; Shimming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3100" y="6553200"/>
            <a:ext cx="2133601" cy="323850"/>
          </a:xfrm>
        </p:spPr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2600" y="3392424"/>
            <a:ext cx="4572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838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C-shaped design with 1.45 T dipole field between poles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648200" cy="4953000"/>
          </a:xfrm>
        </p:spPr>
        <p:txBody>
          <a:bodyPr/>
          <a:lstStyle/>
          <a:p>
            <a:r>
              <a:rPr lang="en-US" dirty="0" smtClean="0"/>
              <a:t>Many “knobs” for calibration:</a:t>
            </a:r>
          </a:p>
          <a:p>
            <a:pPr lvl="1"/>
            <a:r>
              <a:rPr lang="en-US" dirty="0" smtClean="0"/>
              <a:t>72 Poles</a:t>
            </a:r>
          </a:p>
          <a:p>
            <a:pPr lvl="2"/>
            <a:r>
              <a:rPr lang="en-US" dirty="0" smtClean="0"/>
              <a:t>Shaping &amp; homogeneity</a:t>
            </a:r>
          </a:p>
        </p:txBody>
      </p:sp>
    </p:spTree>
    <p:extLst>
      <p:ext uri="{BB962C8B-B14F-4D97-AF65-F5344CB8AC3E}">
        <p14:creationId xmlns:p14="http://schemas.microsoft.com/office/powerpoint/2010/main" val="119904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421186"/>
            <a:ext cx="4893884" cy="5055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 &amp; Shimming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29"/>
          <a:stretch/>
        </p:blipFill>
        <p:spPr>
          <a:xfrm>
            <a:off x="4187952" y="1426464"/>
            <a:ext cx="4901184" cy="44876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62600" y="3392424"/>
            <a:ext cx="4572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0" y="838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C-shaped design with 1.45 T dipole field between poles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648200" cy="4953000"/>
          </a:xfrm>
        </p:spPr>
        <p:txBody>
          <a:bodyPr/>
          <a:lstStyle/>
          <a:p>
            <a:r>
              <a:rPr lang="en-US" dirty="0" smtClean="0"/>
              <a:t>Many “knobs” for calibration:</a:t>
            </a:r>
          </a:p>
          <a:p>
            <a:pPr lvl="1"/>
            <a:r>
              <a:rPr lang="en-US" dirty="0" smtClean="0"/>
              <a:t>72 Poles</a:t>
            </a:r>
          </a:p>
          <a:p>
            <a:pPr lvl="2"/>
            <a:r>
              <a:rPr lang="en-US" dirty="0" smtClean="0"/>
              <a:t>Shaping &amp; homogeneity </a:t>
            </a:r>
          </a:p>
          <a:p>
            <a:pPr lvl="1"/>
            <a:r>
              <a:rPr lang="en-US" dirty="0" smtClean="0"/>
              <a:t>864 Wedges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Quadrupole</a:t>
            </a:r>
            <a:r>
              <a:rPr lang="en-US" dirty="0" smtClean="0"/>
              <a:t> asymmetry</a:t>
            </a:r>
          </a:p>
        </p:txBody>
      </p:sp>
    </p:spTree>
    <p:extLst>
      <p:ext uri="{BB962C8B-B14F-4D97-AF65-F5344CB8AC3E}">
        <p14:creationId xmlns:p14="http://schemas.microsoft.com/office/powerpoint/2010/main" val="280160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421186"/>
            <a:ext cx="4893884" cy="5055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 &amp; Shimming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43"/>
          <a:stretch/>
        </p:blipFill>
        <p:spPr>
          <a:xfrm>
            <a:off x="4187952" y="1426464"/>
            <a:ext cx="4901184" cy="45021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62600" y="3392424"/>
            <a:ext cx="4572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838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C-shaped design with 1.45 T dipole field between poles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648200" cy="4953000"/>
          </a:xfrm>
        </p:spPr>
        <p:txBody>
          <a:bodyPr/>
          <a:lstStyle/>
          <a:p>
            <a:r>
              <a:rPr lang="en-US" dirty="0" smtClean="0"/>
              <a:t>Many “knobs” for calibration:</a:t>
            </a:r>
          </a:p>
          <a:p>
            <a:pPr lvl="1"/>
            <a:r>
              <a:rPr lang="en-US" dirty="0" smtClean="0"/>
              <a:t>72 Poles</a:t>
            </a:r>
          </a:p>
          <a:p>
            <a:pPr lvl="2"/>
            <a:r>
              <a:rPr lang="en-US" dirty="0" smtClean="0"/>
              <a:t>Shaping &amp; homogeneity </a:t>
            </a:r>
          </a:p>
          <a:p>
            <a:pPr lvl="1"/>
            <a:r>
              <a:rPr lang="en-US" dirty="0" smtClean="0"/>
              <a:t>864 Wedges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Quadrupole</a:t>
            </a:r>
            <a:r>
              <a:rPr lang="en-US" dirty="0" smtClean="0"/>
              <a:t> asymmetry</a:t>
            </a:r>
          </a:p>
          <a:p>
            <a:pPr lvl="1"/>
            <a:r>
              <a:rPr lang="en-US" dirty="0" smtClean="0"/>
              <a:t>48 Iron Top </a:t>
            </a:r>
            <a:r>
              <a:rPr lang="en-US" dirty="0"/>
              <a:t>H</a:t>
            </a:r>
            <a:r>
              <a:rPr lang="en-US" dirty="0" smtClean="0"/>
              <a:t>ats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hange effective μ</a:t>
            </a:r>
          </a:p>
        </p:txBody>
      </p:sp>
    </p:spTree>
    <p:extLst>
      <p:ext uri="{BB962C8B-B14F-4D97-AF65-F5344CB8AC3E}">
        <p14:creationId xmlns:p14="http://schemas.microsoft.com/office/powerpoint/2010/main" val="68367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421186"/>
            <a:ext cx="4893884" cy="5055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Design &amp; Shimming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357"/>
          <a:stretch/>
        </p:blipFill>
        <p:spPr>
          <a:xfrm>
            <a:off x="4187952" y="1426464"/>
            <a:ext cx="4901184" cy="4516535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15" t="4945" r="26049" b="88546"/>
          <a:stretch/>
        </p:blipFill>
        <p:spPr>
          <a:xfrm>
            <a:off x="6188364" y="1675630"/>
            <a:ext cx="1624060" cy="327897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35" t="78754" r="26266" b="14875"/>
          <a:stretch/>
        </p:blipFill>
        <p:spPr>
          <a:xfrm>
            <a:off x="6189346" y="5394285"/>
            <a:ext cx="1612440" cy="321072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648200" cy="4953000"/>
          </a:xfrm>
        </p:spPr>
        <p:txBody>
          <a:bodyPr/>
          <a:lstStyle/>
          <a:p>
            <a:r>
              <a:rPr lang="en-US" dirty="0" smtClean="0"/>
              <a:t>Many “knobs” for calibration:</a:t>
            </a:r>
          </a:p>
          <a:p>
            <a:pPr lvl="1"/>
            <a:r>
              <a:rPr lang="en-US" dirty="0" smtClean="0"/>
              <a:t>72 Poles</a:t>
            </a:r>
          </a:p>
          <a:p>
            <a:pPr lvl="2"/>
            <a:r>
              <a:rPr lang="en-US" dirty="0" smtClean="0"/>
              <a:t>Shaping &amp; homogeneity </a:t>
            </a:r>
          </a:p>
          <a:p>
            <a:pPr lvl="1"/>
            <a:r>
              <a:rPr lang="en-US" dirty="0" smtClean="0"/>
              <a:t>864 Wedges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Quadrupole</a:t>
            </a:r>
            <a:r>
              <a:rPr lang="en-US" dirty="0" smtClean="0"/>
              <a:t> asymmetry</a:t>
            </a:r>
          </a:p>
          <a:p>
            <a:pPr lvl="1"/>
            <a:r>
              <a:rPr lang="en-US" dirty="0" smtClean="0"/>
              <a:t>48 Iron Top </a:t>
            </a:r>
            <a:r>
              <a:rPr lang="en-US" dirty="0"/>
              <a:t>H</a:t>
            </a:r>
            <a:r>
              <a:rPr lang="en-US" dirty="0" smtClean="0"/>
              <a:t>ats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hange effective μ</a:t>
            </a:r>
          </a:p>
          <a:p>
            <a:pPr lvl="1"/>
            <a:r>
              <a:rPr lang="en-US" dirty="0" smtClean="0"/>
              <a:t>144 </a:t>
            </a:r>
            <a:r>
              <a:rPr lang="en-US" dirty="0"/>
              <a:t>E</a:t>
            </a:r>
            <a:r>
              <a:rPr lang="en-US" dirty="0" smtClean="0"/>
              <a:t>dge Shims</a:t>
            </a:r>
          </a:p>
          <a:p>
            <a:pPr lvl="2"/>
            <a:r>
              <a:rPr lang="en-US" dirty="0" smtClean="0"/>
              <a:t>Quad/</a:t>
            </a:r>
            <a:r>
              <a:rPr lang="en-US" dirty="0" err="1" smtClean="0"/>
              <a:t>sextapole</a:t>
            </a:r>
            <a:r>
              <a:rPr lang="en-US" dirty="0" smtClean="0"/>
              <a:t> asymmetry</a:t>
            </a:r>
          </a:p>
          <a:p>
            <a:pPr lvl="1"/>
            <a:r>
              <a:rPr lang="en-US" dirty="0" smtClean="0"/>
              <a:t>8000 Surface </a:t>
            </a:r>
            <a:r>
              <a:rPr lang="en-US" dirty="0"/>
              <a:t>I</a:t>
            </a:r>
            <a:r>
              <a:rPr lang="en-US" dirty="0" smtClean="0"/>
              <a:t>ron Foils</a:t>
            </a:r>
          </a:p>
          <a:p>
            <a:pPr lvl="2"/>
            <a:r>
              <a:rPr lang="en-US" dirty="0" smtClean="0"/>
              <a:t>Local changes of effective μ</a:t>
            </a:r>
          </a:p>
          <a:p>
            <a:pPr lvl="1"/>
            <a:r>
              <a:rPr lang="en-US" dirty="0" smtClean="0"/>
              <a:t>100 Active </a:t>
            </a:r>
            <a:r>
              <a:rPr lang="en-US" dirty="0"/>
              <a:t>S</a:t>
            </a:r>
            <a:r>
              <a:rPr lang="en-US" dirty="0" smtClean="0"/>
              <a:t>urface </a:t>
            </a:r>
            <a:r>
              <a:rPr lang="en-US" dirty="0"/>
              <a:t>C</a:t>
            </a:r>
            <a:r>
              <a:rPr lang="en-US" dirty="0" smtClean="0"/>
              <a:t>oils</a:t>
            </a:r>
          </a:p>
          <a:p>
            <a:pPr lvl="2"/>
            <a:r>
              <a:rPr lang="en-US" dirty="0" smtClean="0"/>
              <a:t>Control current to add ring-wide average field moments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838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C-shaped design with 1.45 T dipole field between poles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2600" y="3429000"/>
            <a:ext cx="457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321808" y="3337560"/>
            <a:ext cx="896112" cy="740664"/>
            <a:chOff x="5321808" y="3337560"/>
            <a:chExt cx="896112" cy="740664"/>
          </a:xfrm>
          <a:solidFill>
            <a:srgbClr val="CC0000"/>
          </a:solidFill>
        </p:grpSpPr>
        <p:sp>
          <p:nvSpPr>
            <p:cNvPr id="8" name="Rectangle 7"/>
            <p:cNvSpPr/>
            <p:nvPr/>
          </p:nvSpPr>
          <p:spPr>
            <a:xfrm>
              <a:off x="5321808" y="3337560"/>
              <a:ext cx="173736" cy="5486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44184" y="3337560"/>
              <a:ext cx="173736" cy="5486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21808" y="4023360"/>
              <a:ext cx="173736" cy="5486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44184" y="4023360"/>
              <a:ext cx="173736" cy="5486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0408" y="4041648"/>
              <a:ext cx="448056" cy="36576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50408" y="3346704"/>
              <a:ext cx="448056" cy="36576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00600" y="3429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C0000"/>
                </a:solidFill>
              </a:rPr>
              <a:t>Edge shims &amp; surface coils/foils</a:t>
            </a:r>
          </a:p>
        </p:txBody>
      </p:sp>
    </p:spTree>
    <p:extLst>
      <p:ext uri="{BB962C8B-B14F-4D97-AF65-F5344CB8AC3E}">
        <p14:creationId xmlns:p14="http://schemas.microsoft.com/office/powerpoint/2010/main" val="48177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Shimming &amp; Field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191000" cy="5029200"/>
          </a:xfrm>
        </p:spPr>
        <p:txBody>
          <a:bodyPr/>
          <a:lstStyle/>
          <a:p>
            <a:r>
              <a:rPr lang="en-US" dirty="0" smtClean="0"/>
              <a:t>Field in storage volume is measured using pulsed proton NMR</a:t>
            </a:r>
          </a:p>
          <a:p>
            <a:endParaRPr lang="en-US" dirty="0" smtClean="0"/>
          </a:p>
          <a:p>
            <a:r>
              <a:rPr lang="en-US" dirty="0" smtClean="0"/>
              <a:t>Shimming trolley contains array of probes that map whole </a:t>
            </a:r>
            <a:r>
              <a:rPr lang="en-US" dirty="0" smtClean="0"/>
              <a:t>storage volume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Extracted frequency gives 10 </a:t>
            </a:r>
            <a:r>
              <a:rPr lang="en-US" dirty="0" err="1" smtClean="0"/>
              <a:t>ppB</a:t>
            </a:r>
            <a:r>
              <a:rPr lang="en-US" dirty="0" smtClean="0"/>
              <a:t> single shot measurement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7" name="full_scan_f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914400"/>
            <a:ext cx="4419600" cy="5353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1634" y="838200"/>
            <a:ext cx="28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Early stages of shimming:</a:t>
            </a:r>
          </a:p>
        </p:txBody>
      </p:sp>
    </p:spTree>
    <p:extLst>
      <p:ext uri="{BB962C8B-B14F-4D97-AF65-F5344CB8AC3E}">
        <p14:creationId xmlns:p14="http://schemas.microsoft.com/office/powerpoint/2010/main" val="412817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Shimming in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28221" y="4617720"/>
            <a:ext cx="619579" cy="640080"/>
            <a:chOff x="1255776" y="3048"/>
            <a:chExt cx="6632448" cy="6851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26080" y="268605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58096" y="4617720"/>
            <a:ext cx="619579" cy="640080"/>
            <a:chOff x="1255776" y="3048"/>
            <a:chExt cx="6632448" cy="68519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703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162221" y="4617720"/>
            <a:ext cx="619579" cy="640080"/>
            <a:chOff x="1255776" y="3048"/>
            <a:chExt cx="6632448" cy="68519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1846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18606" y="4677403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full_scan_all_dip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828800"/>
            <a:ext cx="8229600" cy="2743200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7010400" y="655320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117068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Poles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7668" y="5105400"/>
            <a:ext cx="213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Top hats &amp; wedges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0592" y="5105400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Surface foils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796684" y="4617720"/>
            <a:ext cx="661516" cy="609600"/>
            <a:chOff x="4187952" y="1426464"/>
            <a:chExt cx="4901184" cy="4516535"/>
          </a:xfrm>
        </p:grpSpPr>
        <p:pic>
          <p:nvPicPr>
            <p:cNvPr id="25" name="Picture 24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357"/>
            <a:stretch/>
          </p:blipFill>
          <p:spPr>
            <a:xfrm>
              <a:off x="4187952" y="1426464"/>
              <a:ext cx="4901184" cy="451653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815" t="4945" r="26049" b="88546"/>
            <a:stretch/>
          </p:blipFill>
          <p:spPr>
            <a:xfrm>
              <a:off x="6188364" y="1675630"/>
              <a:ext cx="1624060" cy="32789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835" t="78754" r="26266" b="14875"/>
            <a:stretch/>
          </p:blipFill>
          <p:spPr>
            <a:xfrm>
              <a:off x="6189346" y="5394285"/>
              <a:ext cx="1612440" cy="32107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562600" y="3429000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21808" y="3337560"/>
              <a:ext cx="896112" cy="740664"/>
              <a:chOff x="5321808" y="3337560"/>
              <a:chExt cx="896112" cy="740664"/>
            </a:xfrm>
            <a:solidFill>
              <a:srgbClr val="CC0000"/>
            </a:solidFill>
          </p:grpSpPr>
          <p:sp>
            <p:nvSpPr>
              <p:cNvPr id="30" name="Rectangle 29"/>
              <p:cNvSpPr/>
              <p:nvPr/>
            </p:nvSpPr>
            <p:spPr>
              <a:xfrm>
                <a:off x="5321808" y="3337560"/>
                <a:ext cx="173736" cy="54864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44184" y="3337560"/>
                <a:ext cx="173736" cy="54864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321808" y="4023360"/>
                <a:ext cx="173736" cy="54864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044184" y="4023360"/>
                <a:ext cx="173736" cy="54864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550408" y="4041648"/>
                <a:ext cx="448056" cy="36576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550408" y="3346704"/>
                <a:ext cx="448056" cy="36576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029200"/>
          </a:xfrm>
        </p:spPr>
        <p:txBody>
          <a:bodyPr/>
          <a:lstStyle/>
          <a:p>
            <a:r>
              <a:rPr lang="en-US" dirty="0" smtClean="0"/>
              <a:t>Progress towards a uniform field from Oct ‘15 to July </a:t>
            </a:r>
            <a:r>
              <a:rPr lang="uk-UA" dirty="0" smtClean="0"/>
              <a:t>’</a:t>
            </a:r>
            <a:r>
              <a:rPr lang="en-US" dirty="0" smtClean="0"/>
              <a:t>16:</a:t>
            </a:r>
          </a:p>
        </p:txBody>
      </p:sp>
    </p:spTree>
    <p:extLst>
      <p:ext uri="{BB962C8B-B14F-4D97-AF65-F5344CB8AC3E}">
        <p14:creationId xmlns:p14="http://schemas.microsoft.com/office/powerpoint/2010/main" val="151351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Shimming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7010400" y="655320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6"/>
          <a:stretch/>
        </p:blipFill>
        <p:spPr>
          <a:xfrm>
            <a:off x="21041" y="1487372"/>
            <a:ext cx="8301324" cy="27798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41827" y="2292356"/>
            <a:ext cx="9183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mtClean="0">
                <a:solidFill>
                  <a:srgbClr val="0000FF"/>
                </a:solidFill>
                <a:latin typeface="+mj-lt"/>
              </a:rPr>
              <a:t>50</a:t>
            </a:r>
            <a:r>
              <a:rPr lang="en-US" sz="1800" b="0">
                <a:solidFill>
                  <a:srgbClr val="0000FF"/>
                </a:solidFill>
                <a:latin typeface="+mj-lt"/>
              </a:rPr>
              <a:t> </a:t>
            </a:r>
            <a:endParaRPr lang="en-US" sz="1800" b="0" smtClean="0">
              <a:solidFill>
                <a:srgbClr val="0000FF"/>
              </a:solidFill>
              <a:latin typeface="+mj-lt"/>
            </a:endParaRPr>
          </a:p>
          <a:p>
            <a:r>
              <a:rPr lang="en-US" sz="1800" b="0" dirty="0" smtClean="0">
                <a:solidFill>
                  <a:srgbClr val="0000FF"/>
                </a:solidFill>
                <a:latin typeface="+mj-lt"/>
              </a:rPr>
              <a:t>ppm</a:t>
            </a:r>
            <a:endParaRPr lang="en-US" sz="1800" b="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8448" y="3235815"/>
            <a:ext cx="832980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  <a:latin typeface="+mj-lt"/>
              </a:rPr>
              <a:t>~1400 </a:t>
            </a:r>
          </a:p>
          <a:p>
            <a:r>
              <a:rPr lang="en-US" sz="1800" b="0" dirty="0" smtClean="0">
                <a:solidFill>
                  <a:srgbClr val="FF0000"/>
                </a:solidFill>
                <a:latin typeface="+mj-lt"/>
              </a:rPr>
              <a:t>ppm</a:t>
            </a:r>
            <a:endParaRPr lang="en-US" sz="18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3264751"/>
            <a:ext cx="2362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FF0000"/>
                </a:solidFill>
                <a:latin typeface="+mj-lt"/>
                <a:cs typeface="Helvetica"/>
              </a:rPr>
              <a:t>Oct 2015 </a:t>
            </a:r>
            <a:r>
              <a:rPr lang="en-US" sz="1600" b="0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Helvetica"/>
                <a:sym typeface="Wingdings"/>
              </a:rPr>
              <a:t> </a:t>
            </a:r>
            <a:r>
              <a:rPr lang="en-US" sz="1600" b="0" dirty="0" smtClean="0">
                <a:solidFill>
                  <a:srgbClr val="0000FF"/>
                </a:solidFill>
                <a:latin typeface="+mj-lt"/>
                <a:cs typeface="Helvetica"/>
                <a:sym typeface="Wingdings"/>
              </a:rPr>
              <a:t>Aug 2016</a:t>
            </a:r>
            <a:endParaRPr lang="en-US" sz="1600" b="0" dirty="0">
              <a:solidFill>
                <a:srgbClr val="0000FF"/>
              </a:solidFill>
              <a:latin typeface="+mj-lt"/>
              <a:cs typeface="Helvetic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1981200"/>
            <a:ext cx="757646" cy="196374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0" dirty="0">
                <a:solidFill>
                  <a:schemeClr val="accent6">
                    <a:lumMod val="50000"/>
                  </a:schemeClr>
                </a:solidFill>
                <a:latin typeface="+mj-lt"/>
                <a:ea typeface="Helvetica" charset="0"/>
                <a:cs typeface="Helvetica" charset="0"/>
              </a:rPr>
              <a:t>Goal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8359950" y="1963707"/>
            <a:ext cx="8498" cy="180494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441827" y="2673968"/>
            <a:ext cx="0" cy="209668"/>
          </a:xfrm>
          <a:prstGeom prst="straightConnector1">
            <a:avLst/>
          </a:prstGeom>
          <a:ln>
            <a:solidFill>
              <a:srgbClr val="1757E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441827" y="2401036"/>
            <a:ext cx="0" cy="203315"/>
          </a:xfrm>
          <a:prstGeom prst="straightConnector1">
            <a:avLst/>
          </a:prstGeom>
          <a:ln>
            <a:solidFill>
              <a:srgbClr val="1757E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029200"/>
          </a:xfrm>
        </p:spPr>
        <p:txBody>
          <a:bodyPr/>
          <a:lstStyle/>
          <a:p>
            <a:r>
              <a:rPr lang="en-US" dirty="0" smtClean="0"/>
              <a:t>August 2016: completed addition of surface foils &amp; achieved 50 ppm goal for rough shimming: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2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installing vacuum chambers &amp; detector systems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980178"/>
              </p:ext>
            </p:extLst>
          </p:nvPr>
        </p:nvGraphicFramePr>
        <p:xfrm>
          <a:off x="838200" y="4373880"/>
          <a:ext cx="7467600" cy="11887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419742"/>
                <a:gridCol w="2023929"/>
                <a:gridCol w="202392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RMS (ppm)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p-p (ppm)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FNAL (Rough shimmed)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BNL (Typical</a:t>
                      </a:r>
                      <a:r>
                        <a:rPr lang="en-US" sz="2000" baseline="0" dirty="0" smtClean="0"/>
                        <a:t> scan)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67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precession frequency,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4495800" cy="3352800"/>
          </a:xfrm>
        </p:spPr>
        <p:txBody>
          <a:bodyPr/>
          <a:lstStyle/>
          <a:p>
            <a:r>
              <a:rPr lang="en-US" dirty="0" smtClean="0"/>
              <a:t>We measure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a</a:t>
            </a:r>
            <a:r>
              <a:rPr lang="en-US" dirty="0"/>
              <a:t> </a:t>
            </a:r>
            <a:r>
              <a:rPr lang="en-US" dirty="0" smtClean="0"/>
              <a:t>using 24 electromagnetic calorimeters placed around the storage 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highest energy positrons are correlated with the </a:t>
            </a:r>
            <a:r>
              <a:rPr lang="en-US" dirty="0" err="1"/>
              <a:t>muon</a:t>
            </a:r>
            <a:r>
              <a:rPr lang="en-US" dirty="0"/>
              <a:t> spin in our </a:t>
            </a:r>
            <a:r>
              <a:rPr lang="en-US" dirty="0" err="1"/>
              <a:t>polarised</a:t>
            </a:r>
            <a:r>
              <a:rPr lang="en-US" dirty="0"/>
              <a:t> </a:t>
            </a:r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00600" y="4572000"/>
            <a:ext cx="4267200" cy="169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As the μ</a:t>
            </a:r>
            <a:r>
              <a:rPr lang="en-US" b="0" baseline="30000" dirty="0" smtClean="0"/>
              <a:t>+</a:t>
            </a:r>
            <a:r>
              <a:rPr lang="en-US" b="0" dirty="0" smtClean="0"/>
              <a:t> spin </a:t>
            </a:r>
            <a:r>
              <a:rPr lang="en-US" b="0" dirty="0" err="1" smtClean="0"/>
              <a:t>precesses</a:t>
            </a:r>
            <a:r>
              <a:rPr lang="en-US" b="0" dirty="0" smtClean="0"/>
              <a:t> towards and away from the calorimeters the number of high energy </a:t>
            </a:r>
            <a:r>
              <a:rPr lang="en-US" b="0" dirty="0">
                <a:latin typeface="+mj-lt"/>
                <a:cs typeface="cmmi10"/>
              </a:rPr>
              <a:t>e</a:t>
            </a:r>
            <a:r>
              <a:rPr lang="en-US" b="0" baseline="30000" dirty="0" smtClean="0"/>
              <a:t>+</a:t>
            </a:r>
            <a:r>
              <a:rPr lang="en-US" b="0" dirty="0" smtClean="0"/>
              <a:t> is modulated by </a:t>
            </a:r>
            <a:r>
              <a:rPr lang="en-US" b="0" dirty="0" err="1" smtClean="0"/>
              <a:t>ω</a:t>
            </a:r>
            <a:r>
              <a:rPr lang="en-US" b="0" baseline="-25000" dirty="0" err="1" smtClean="0">
                <a:latin typeface="+mj-lt"/>
                <a:cs typeface="cmmi10"/>
              </a:rPr>
              <a:t>a</a:t>
            </a:r>
            <a:endParaRPr lang="en-US" b="0" baseline="-25000" dirty="0" smtClean="0">
              <a:latin typeface="+mj-lt"/>
              <a:cs typeface="cmmi10"/>
            </a:endParaRPr>
          </a:p>
          <a:p>
            <a:endParaRPr lang="en-US" baseline="-25000" dirty="0">
              <a:latin typeface="cmmi10"/>
              <a:cs typeface="cmmi1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410200" y="914400"/>
            <a:ext cx="3276600" cy="3276600"/>
            <a:chOff x="4572000" y="1524000"/>
            <a:chExt cx="4225925" cy="4225925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4645025" y="1576388"/>
              <a:ext cx="4110038" cy="414813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20" y="10800"/>
                  </a:moveTo>
                  <a:cubicBezTo>
                    <a:pt x="1320" y="16036"/>
                    <a:pt x="5564" y="20280"/>
                    <a:pt x="10800" y="20280"/>
                  </a:cubicBezTo>
                  <a:cubicBezTo>
                    <a:pt x="16036" y="20280"/>
                    <a:pt x="20280" y="16036"/>
                    <a:pt x="20280" y="10800"/>
                  </a:cubicBezTo>
                  <a:cubicBezTo>
                    <a:pt x="20280" y="5564"/>
                    <a:pt x="16036" y="1320"/>
                    <a:pt x="10800" y="1320"/>
                  </a:cubicBezTo>
                  <a:cubicBezTo>
                    <a:pt x="5564" y="1320"/>
                    <a:pt x="1320" y="5564"/>
                    <a:pt x="1320" y="10800"/>
                  </a:cubicBezTo>
                  <a:close/>
                </a:path>
              </a:pathLst>
            </a:custGeom>
            <a:noFill/>
            <a:ln w="19050">
              <a:solidFill>
                <a:srgbClr val="3B902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5" descr="Light upward diagonal"/>
            <p:cNvSpPr>
              <a:spLocks noChangeArrowheads="1"/>
            </p:cNvSpPr>
            <p:nvPr/>
          </p:nvSpPr>
          <p:spPr bwMode="auto">
            <a:xfrm>
              <a:off x="5715000" y="1524000"/>
              <a:ext cx="1152525" cy="115888"/>
            </a:xfrm>
            <a:prstGeom prst="rect">
              <a:avLst/>
            </a:prstGeom>
            <a:pattFill prst="ltUpDiag">
              <a:fgClr>
                <a:srgbClr val="00FF00"/>
              </a:fgClr>
              <a:bgClr>
                <a:schemeClr val="tx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7602542" y="3111501"/>
              <a:ext cx="766763" cy="731838"/>
              <a:chOff x="4789" y="2536"/>
              <a:chExt cx="483" cy="461"/>
            </a:xfrm>
          </p:grpSpPr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4813" y="2730"/>
                <a:ext cx="459" cy="73"/>
              </a:xfrm>
              <a:prstGeom prst="rect">
                <a:avLst/>
              </a:prstGeom>
              <a:pattFill prst="wdDnDiag">
                <a:fgClr>
                  <a:srgbClr val="FFFF00"/>
                </a:fgClr>
                <a:bgClr>
                  <a:srgbClr val="00FF00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endParaRPr lang="en-US" sz="1800" b="0">
                  <a:solidFill>
                    <a:srgbClr val="FF33CC"/>
                  </a:solidFill>
                  <a:cs typeface="SimSun" charset="0"/>
                </a:endParaRP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 rot="645551">
                <a:off x="4813" y="2924"/>
                <a:ext cx="459" cy="73"/>
              </a:xfrm>
              <a:prstGeom prst="rect">
                <a:avLst/>
              </a:prstGeom>
              <a:pattFill prst="wdDnDiag">
                <a:fgClr>
                  <a:srgbClr val="FFFF00"/>
                </a:fgClr>
                <a:bgClr>
                  <a:srgbClr val="00FF00"/>
                </a:bgClr>
              </a:patt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endParaRPr lang="en-US" sz="1800" b="0">
                  <a:solidFill>
                    <a:srgbClr val="FF33CC"/>
                  </a:solidFill>
                  <a:cs typeface="SimSun" charset="0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 rot="-926560">
                <a:off x="4789" y="2536"/>
                <a:ext cx="459" cy="73"/>
              </a:xfrm>
              <a:prstGeom prst="rect">
                <a:avLst/>
              </a:prstGeom>
              <a:pattFill prst="wdDnDiag">
                <a:fgClr>
                  <a:srgbClr val="FFFF00"/>
                </a:fgClr>
                <a:bgClr>
                  <a:srgbClr val="00FF00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endParaRPr lang="en-US" sz="1800" b="0">
                  <a:solidFill>
                    <a:srgbClr val="FF33CC"/>
                  </a:solidFill>
                  <a:cs typeface="SimSun" charset="0"/>
                </a:endParaRPr>
              </a:p>
            </p:txBody>
          </p:sp>
        </p:grpSp>
        <p:grpSp>
          <p:nvGrpSpPr>
            <p:cNvPr id="32" name="Group 30"/>
            <p:cNvGrpSpPr>
              <a:grpSpLocks/>
            </p:cNvGrpSpPr>
            <p:nvPr/>
          </p:nvGrpSpPr>
          <p:grpSpPr bwMode="auto">
            <a:xfrm>
              <a:off x="4572000" y="1535113"/>
              <a:ext cx="4225925" cy="4214812"/>
              <a:chOff x="2880" y="1543"/>
              <a:chExt cx="2662" cy="2655"/>
            </a:xfrm>
          </p:grpSpPr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4176" y="1543"/>
                <a:ext cx="1255" cy="1750"/>
                <a:chOff x="4176" y="1543"/>
                <a:chExt cx="1255" cy="1750"/>
              </a:xfrm>
            </p:grpSpPr>
            <p:sp>
              <p:nvSpPr>
                <p:cNvPr id="48" name="Arc 32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rc 33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34"/>
              <p:cNvGrpSpPr>
                <a:grpSpLocks/>
              </p:cNvGrpSpPr>
              <p:nvPr/>
            </p:nvGrpSpPr>
            <p:grpSpPr bwMode="auto">
              <a:xfrm rot="5400000">
                <a:off x="4039" y="2585"/>
                <a:ext cx="1255" cy="1750"/>
                <a:chOff x="4176" y="1543"/>
                <a:chExt cx="1255" cy="1750"/>
              </a:xfrm>
            </p:grpSpPr>
            <p:sp>
              <p:nvSpPr>
                <p:cNvPr id="46" name="Arc 35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rc 36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39"/>
              <p:cNvGrpSpPr>
                <a:grpSpLocks/>
              </p:cNvGrpSpPr>
              <p:nvPr/>
            </p:nvGrpSpPr>
            <p:grpSpPr bwMode="auto">
              <a:xfrm rot="10800000">
                <a:off x="3024" y="2448"/>
                <a:ext cx="1255" cy="1750"/>
                <a:chOff x="4176" y="1543"/>
                <a:chExt cx="1255" cy="1750"/>
              </a:xfrm>
            </p:grpSpPr>
            <p:sp>
              <p:nvSpPr>
                <p:cNvPr id="44" name="Arc 38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rc 39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40"/>
              <p:cNvGrpSpPr>
                <a:grpSpLocks/>
              </p:cNvGrpSpPr>
              <p:nvPr/>
            </p:nvGrpSpPr>
            <p:grpSpPr bwMode="auto">
              <a:xfrm rot="-5652832">
                <a:off x="3127" y="1433"/>
                <a:ext cx="1255" cy="1750"/>
                <a:chOff x="4176" y="1543"/>
                <a:chExt cx="1255" cy="1750"/>
              </a:xfrm>
            </p:grpSpPr>
            <p:sp>
              <p:nvSpPr>
                <p:cNvPr id="42" name="Arc 41"/>
                <p:cNvSpPr>
                  <a:spLocks/>
                </p:cNvSpPr>
                <p:nvPr/>
              </p:nvSpPr>
              <p:spPr bwMode="auto">
                <a:xfrm rot="-440998">
                  <a:off x="4321" y="1543"/>
                  <a:ext cx="1110" cy="1507"/>
                </a:xfrm>
                <a:custGeom>
                  <a:avLst/>
                  <a:gdLst>
                    <a:gd name="T0" fmla="*/ 0 w 19202"/>
                    <a:gd name="T1" fmla="*/ 0 h 20486"/>
                    <a:gd name="T2" fmla="*/ 0 w 19202"/>
                    <a:gd name="T3" fmla="*/ 0 h 20486"/>
                    <a:gd name="T4" fmla="*/ 0 w 19202"/>
                    <a:gd name="T5" fmla="*/ 0 h 20486"/>
                    <a:gd name="T6" fmla="*/ 0 60000 65536"/>
                    <a:gd name="T7" fmla="*/ 0 60000 65536"/>
                    <a:gd name="T8" fmla="*/ 0 60000 65536"/>
                    <a:gd name="T9" fmla="*/ 0 w 19202"/>
                    <a:gd name="T10" fmla="*/ 0 h 20486"/>
                    <a:gd name="T11" fmla="*/ 19202 w 19202"/>
                    <a:gd name="T12" fmla="*/ 20486 h 204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02" h="20486" fill="none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</a:path>
                    <a:path w="19202" h="20486" stroke="0" extrusionOk="0">
                      <a:moveTo>
                        <a:pt x="6847" y="0"/>
                      </a:moveTo>
                      <a:cubicBezTo>
                        <a:pt x="12189" y="1785"/>
                        <a:pt x="16622" y="5587"/>
                        <a:pt x="19202" y="10594"/>
                      </a:cubicBezTo>
                      <a:lnTo>
                        <a:pt x="0" y="20486"/>
                      </a:lnTo>
                      <a:lnTo>
                        <a:pt x="6847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3" name="Arc 42"/>
                <p:cNvSpPr>
                  <a:spLocks/>
                </p:cNvSpPr>
                <p:nvPr/>
              </p:nvSpPr>
              <p:spPr bwMode="auto">
                <a:xfrm rot="-299128">
                  <a:off x="4176" y="1824"/>
                  <a:ext cx="1033" cy="1469"/>
                </a:xfrm>
                <a:custGeom>
                  <a:avLst/>
                  <a:gdLst>
                    <a:gd name="T0" fmla="*/ 0 w 17863"/>
                    <a:gd name="T1" fmla="*/ 0 h 19967"/>
                    <a:gd name="T2" fmla="*/ 0 w 17863"/>
                    <a:gd name="T3" fmla="*/ 0 h 19967"/>
                    <a:gd name="T4" fmla="*/ 0 w 17863"/>
                    <a:gd name="T5" fmla="*/ 0 h 19967"/>
                    <a:gd name="T6" fmla="*/ 0 60000 65536"/>
                    <a:gd name="T7" fmla="*/ 0 60000 65536"/>
                    <a:gd name="T8" fmla="*/ 0 60000 65536"/>
                    <a:gd name="T9" fmla="*/ 0 w 17863"/>
                    <a:gd name="T10" fmla="*/ 0 h 19967"/>
                    <a:gd name="T11" fmla="*/ 17863 w 17863"/>
                    <a:gd name="T12" fmla="*/ 19967 h 199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863" h="19967" fill="none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</a:path>
                    <a:path w="17863" h="19967" stroke="0" extrusionOk="0">
                      <a:moveTo>
                        <a:pt x="8238" y="0"/>
                      </a:moveTo>
                      <a:cubicBezTo>
                        <a:pt x="12142" y="1610"/>
                        <a:pt x="15488" y="4330"/>
                        <a:pt x="17862" y="7823"/>
                      </a:cubicBezTo>
                      <a:lnTo>
                        <a:pt x="0" y="19967"/>
                      </a:lnTo>
                      <a:lnTo>
                        <a:pt x="823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0" name="Group 58"/>
            <p:cNvGrpSpPr>
              <a:grpSpLocks/>
            </p:cNvGrpSpPr>
            <p:nvPr/>
          </p:nvGrpSpPr>
          <p:grpSpPr bwMode="auto">
            <a:xfrm>
              <a:off x="4953000" y="1905000"/>
              <a:ext cx="3505200" cy="3514725"/>
              <a:chOff x="3120" y="1776"/>
              <a:chExt cx="2208" cy="2214"/>
            </a:xfrm>
          </p:grpSpPr>
          <p:sp>
            <p:nvSpPr>
              <p:cNvPr id="51" name="Rectangle 59"/>
              <p:cNvSpPr>
                <a:spLocks noChangeArrowheads="1"/>
              </p:cNvSpPr>
              <p:nvPr/>
            </p:nvSpPr>
            <p:spPr bwMode="auto">
              <a:xfrm>
                <a:off x="3120" y="278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2" name="Rectangle 60"/>
              <p:cNvSpPr>
                <a:spLocks noChangeArrowheads="1"/>
              </p:cNvSpPr>
              <p:nvPr/>
            </p:nvSpPr>
            <p:spPr bwMode="auto">
              <a:xfrm>
                <a:off x="4128" y="1776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3" name="Rectangle 61"/>
              <p:cNvSpPr>
                <a:spLocks noChangeArrowheads="1"/>
              </p:cNvSpPr>
              <p:nvPr/>
            </p:nvSpPr>
            <p:spPr bwMode="auto">
              <a:xfrm>
                <a:off x="5184" y="2832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4" name="Rectangle 62"/>
              <p:cNvSpPr>
                <a:spLocks noChangeArrowheads="1"/>
              </p:cNvSpPr>
              <p:nvPr/>
            </p:nvSpPr>
            <p:spPr bwMode="auto">
              <a:xfrm>
                <a:off x="5136" y="254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5" name="Rectangle 63"/>
              <p:cNvSpPr>
                <a:spLocks noChangeArrowheads="1"/>
              </p:cNvSpPr>
              <p:nvPr/>
            </p:nvSpPr>
            <p:spPr bwMode="auto">
              <a:xfrm>
                <a:off x="4704" y="3707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6" name="Rectangle 64"/>
              <p:cNvSpPr>
                <a:spLocks noChangeArrowheads="1"/>
              </p:cNvSpPr>
              <p:nvPr/>
            </p:nvSpPr>
            <p:spPr bwMode="auto">
              <a:xfrm>
                <a:off x="5149" y="3088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7" name="Rectangle 65"/>
              <p:cNvSpPr>
                <a:spLocks noChangeArrowheads="1"/>
              </p:cNvSpPr>
              <p:nvPr/>
            </p:nvSpPr>
            <p:spPr bwMode="auto">
              <a:xfrm>
                <a:off x="4848" y="206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8" name="Rectangle 66"/>
              <p:cNvSpPr>
                <a:spLocks noChangeArrowheads="1"/>
              </p:cNvSpPr>
              <p:nvPr/>
            </p:nvSpPr>
            <p:spPr bwMode="auto">
              <a:xfrm>
                <a:off x="3273" y="2342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59" name="Rectangle 67"/>
              <p:cNvSpPr>
                <a:spLocks noChangeArrowheads="1"/>
              </p:cNvSpPr>
              <p:nvPr/>
            </p:nvSpPr>
            <p:spPr bwMode="auto">
              <a:xfrm>
                <a:off x="3168" y="254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0" name="Rectangle 68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1" name="Rectangle 69"/>
              <p:cNvSpPr>
                <a:spLocks noChangeArrowheads="1"/>
              </p:cNvSpPr>
              <p:nvPr/>
            </p:nvSpPr>
            <p:spPr bwMode="auto">
              <a:xfrm>
                <a:off x="3620" y="196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2" name="Rectangle 70"/>
              <p:cNvSpPr>
                <a:spLocks noChangeArrowheads="1"/>
              </p:cNvSpPr>
              <p:nvPr/>
            </p:nvSpPr>
            <p:spPr bwMode="auto">
              <a:xfrm>
                <a:off x="3849" y="1819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3" name="Rectangle 71"/>
              <p:cNvSpPr>
                <a:spLocks noChangeArrowheads="1"/>
              </p:cNvSpPr>
              <p:nvPr/>
            </p:nvSpPr>
            <p:spPr bwMode="auto">
              <a:xfrm>
                <a:off x="4368" y="182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4" name="Rectangle 72"/>
              <p:cNvSpPr>
                <a:spLocks noChangeArrowheads="1"/>
              </p:cNvSpPr>
              <p:nvPr/>
            </p:nvSpPr>
            <p:spPr bwMode="auto">
              <a:xfrm>
                <a:off x="4608" y="1920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5" name="Rectangle 73"/>
              <p:cNvSpPr>
                <a:spLocks noChangeArrowheads="1"/>
              </p:cNvSpPr>
              <p:nvPr/>
            </p:nvSpPr>
            <p:spPr bwMode="auto">
              <a:xfrm>
                <a:off x="5003" y="2265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6" name="Rectangle 74"/>
              <p:cNvSpPr>
                <a:spLocks noChangeArrowheads="1"/>
              </p:cNvSpPr>
              <p:nvPr/>
            </p:nvSpPr>
            <p:spPr bwMode="auto">
              <a:xfrm>
                <a:off x="5037" y="3327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7" name="Rectangle 75"/>
              <p:cNvSpPr>
                <a:spLocks noChangeArrowheads="1"/>
              </p:cNvSpPr>
              <p:nvPr/>
            </p:nvSpPr>
            <p:spPr bwMode="auto">
              <a:xfrm>
                <a:off x="4885" y="3529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8" name="Rectangle 76"/>
              <p:cNvSpPr>
                <a:spLocks noChangeArrowheads="1"/>
              </p:cNvSpPr>
              <p:nvPr/>
            </p:nvSpPr>
            <p:spPr bwMode="auto">
              <a:xfrm>
                <a:off x="4450" y="3794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69" name="Rectangle 77"/>
              <p:cNvSpPr>
                <a:spLocks noChangeArrowheads="1"/>
              </p:cNvSpPr>
              <p:nvPr/>
            </p:nvSpPr>
            <p:spPr bwMode="auto">
              <a:xfrm>
                <a:off x="4147" y="3846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70" name="Rectangle 78"/>
              <p:cNvSpPr>
                <a:spLocks noChangeArrowheads="1"/>
              </p:cNvSpPr>
              <p:nvPr/>
            </p:nvSpPr>
            <p:spPr bwMode="auto">
              <a:xfrm>
                <a:off x="3870" y="3783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71" name="Rectangle 79"/>
              <p:cNvSpPr>
                <a:spLocks noChangeArrowheads="1"/>
              </p:cNvSpPr>
              <p:nvPr/>
            </p:nvSpPr>
            <p:spPr bwMode="auto">
              <a:xfrm>
                <a:off x="3648" y="3648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72" name="Rectangle 80"/>
              <p:cNvSpPr>
                <a:spLocks noChangeArrowheads="1"/>
              </p:cNvSpPr>
              <p:nvPr/>
            </p:nvSpPr>
            <p:spPr bwMode="auto">
              <a:xfrm>
                <a:off x="3430" y="3447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73" name="Rectangle 81"/>
              <p:cNvSpPr>
                <a:spLocks noChangeArrowheads="1"/>
              </p:cNvSpPr>
              <p:nvPr/>
            </p:nvSpPr>
            <p:spPr bwMode="auto">
              <a:xfrm>
                <a:off x="3242" y="3236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74" name="Rectangle 82"/>
              <p:cNvSpPr>
                <a:spLocks noChangeArrowheads="1"/>
              </p:cNvSpPr>
              <p:nvPr/>
            </p:nvSpPr>
            <p:spPr bwMode="auto">
              <a:xfrm>
                <a:off x="3133" y="3001"/>
                <a:ext cx="144" cy="144"/>
              </a:xfrm>
              <a:prstGeom prst="rect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7162800" y="1676400"/>
              <a:ext cx="228600" cy="228600"/>
              <a:chOff x="7162800" y="1676400"/>
              <a:chExt cx="228600" cy="22860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7162800" y="1676400"/>
                <a:ext cx="228600" cy="228600"/>
              </a:xfrm>
              <a:prstGeom prst="ellipse">
                <a:avLst/>
              </a:prstGeom>
              <a:noFill/>
              <a:ln w="38100" cmpd="sng">
                <a:solidFill>
                  <a:srgbClr val="FF99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7239000" y="1752600"/>
                <a:ext cx="76200" cy="76200"/>
              </a:xfrm>
              <a:prstGeom prst="ellipse">
                <a:avLst/>
              </a:prstGeom>
              <a:solidFill>
                <a:srgbClr val="FF9900"/>
              </a:solidFill>
              <a:ln w="38100" cmpd="sng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6057811" y="2266890"/>
            <a:ext cx="1638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CDCD"/>
                </a:solidFill>
              </a:rPr>
              <a:t>Calorimeters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219200" y="4495800"/>
            <a:ext cx="3065929" cy="1447800"/>
            <a:chOff x="1219200" y="4648200"/>
            <a:chExt cx="2743200" cy="1295400"/>
          </a:xfrm>
        </p:grpSpPr>
        <p:sp>
          <p:nvSpPr>
            <p:cNvPr id="76" name="Oval 75"/>
            <p:cNvSpPr/>
            <p:nvPr/>
          </p:nvSpPr>
          <p:spPr>
            <a:xfrm>
              <a:off x="2362200" y="4953000"/>
              <a:ext cx="533400" cy="533400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14600" y="4648200"/>
              <a:ext cx="330200" cy="2794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219200" y="4648200"/>
              <a:ext cx="914400" cy="584200"/>
              <a:chOff x="1219200" y="4724400"/>
              <a:chExt cx="914400" cy="584200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 flipH="1">
                <a:off x="1219200" y="5029200"/>
                <a:ext cx="914400" cy="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1219200" y="4953000"/>
                <a:ext cx="685800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" name="Picture 16" descr="TP_tmp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409700" y="4724400"/>
                <a:ext cx="304800" cy="2032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8" name="Picture 17" descr="TP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384300" y="5105400"/>
                <a:ext cx="330200" cy="2032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3048000" y="4927600"/>
              <a:ext cx="914400" cy="584200"/>
              <a:chOff x="3048000" y="4927600"/>
              <a:chExt cx="914400" cy="584200"/>
            </a:xfrm>
          </p:grpSpPr>
          <p:cxnSp>
            <p:nvCxnSpPr>
              <p:cNvPr id="77" name="Straight Arrow Connector 76"/>
              <p:cNvCxnSpPr/>
              <p:nvPr/>
            </p:nvCxnSpPr>
            <p:spPr>
              <a:xfrm>
                <a:off x="3048000" y="5257800"/>
                <a:ext cx="914400" cy="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3276600" y="5181600"/>
                <a:ext cx="685800" cy="0"/>
              </a:xfrm>
              <a:prstGeom prst="straightConnector1">
                <a:avLst/>
              </a:prstGeom>
              <a:ln w="28575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1" name="Picture 10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467100" y="4927600"/>
                <a:ext cx="330200" cy="1778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Picture 11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441700" y="5334000"/>
                <a:ext cx="381000" cy="1778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75" name="Straight Arrow Connector 74"/>
            <p:cNvCxnSpPr/>
            <p:nvPr/>
          </p:nvCxnSpPr>
          <p:spPr>
            <a:xfrm flipH="1">
              <a:off x="2438400" y="5562600"/>
              <a:ext cx="457200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01900" y="5638800"/>
              <a:ext cx="355600" cy="2286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2" name="Straight Arrow Connector 91"/>
            <p:cNvCxnSpPr/>
            <p:nvPr/>
          </p:nvCxnSpPr>
          <p:spPr>
            <a:xfrm flipH="1">
              <a:off x="1219200" y="5638800"/>
              <a:ext cx="914400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Picture 2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97000" y="5334000"/>
              <a:ext cx="330200" cy="2286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71600" y="5715000"/>
              <a:ext cx="355600" cy="2286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3" name="Straight Arrow Connector 92"/>
            <p:cNvCxnSpPr/>
            <p:nvPr/>
          </p:nvCxnSpPr>
          <p:spPr>
            <a:xfrm flipH="1">
              <a:off x="1219200" y="5562600"/>
              <a:ext cx="685800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288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from the calorimeter data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85800"/>
          </a:xfrm>
        </p:spPr>
        <p:txBody>
          <a:bodyPr/>
          <a:lstStyle/>
          <a:p>
            <a:r>
              <a:rPr lang="en-US" dirty="0" smtClean="0"/>
              <a:t>Arrival-time spectrum from previous experiment (E821):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" b="-212"/>
          <a:stretch/>
        </p:blipFill>
        <p:spPr bwMode="auto">
          <a:xfrm>
            <a:off x="1905000" y="1696767"/>
            <a:ext cx="5410200" cy="493263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0" y="1295400"/>
            <a:ext cx="4965700" cy="431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3797" y="4648200"/>
            <a:ext cx="1379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Time % 100 </a:t>
            </a:r>
            <a:r>
              <a:rPr lang="en-US" sz="1400" b="0" dirty="0" err="1" smtClean="0">
                <a:solidFill>
                  <a:srgbClr val="000000"/>
                </a:solidFill>
              </a:rPr>
              <a:t>μs</a:t>
            </a:r>
            <a:endParaRPr lang="en-US" sz="1400" b="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162800" y="2223976"/>
            <a:ext cx="1752600" cy="22698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050" dirty="0">
                <a:solidFill>
                  <a:schemeClr val="tx1"/>
                </a:solidFill>
              </a:rPr>
              <a:t>    </a:t>
            </a:r>
            <a:r>
              <a:rPr lang="en-US" sz="1050" b="0" dirty="0">
                <a:solidFill>
                  <a:schemeClr val="tx1"/>
                </a:solidFill>
              </a:rPr>
              <a:t>0 – 100 </a:t>
            </a:r>
            <a:r>
              <a:rPr lang="en-US" sz="105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 smtClean="0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100 </a:t>
            </a:r>
            <a:r>
              <a:rPr lang="en-US" sz="1050" b="0" dirty="0">
                <a:solidFill>
                  <a:schemeClr val="tx1"/>
                </a:solidFill>
              </a:rPr>
              <a:t>– 200 </a:t>
            </a:r>
            <a:r>
              <a:rPr lang="en-US" sz="105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 smtClean="0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200 </a:t>
            </a:r>
            <a:r>
              <a:rPr lang="en-US" sz="1050" b="0" dirty="0">
                <a:solidFill>
                  <a:schemeClr val="tx1"/>
                </a:solidFill>
              </a:rPr>
              <a:t>– 300 </a:t>
            </a:r>
            <a:r>
              <a:rPr lang="en-US" sz="105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300 </a:t>
            </a:r>
            <a:r>
              <a:rPr lang="en-US" sz="1050" b="0" dirty="0">
                <a:solidFill>
                  <a:schemeClr val="tx1"/>
                </a:solidFill>
              </a:rPr>
              <a:t>– 400 </a:t>
            </a:r>
            <a:r>
              <a:rPr lang="en-US" sz="105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400 </a:t>
            </a:r>
            <a:r>
              <a:rPr lang="en-US" sz="1050" b="0" dirty="0">
                <a:solidFill>
                  <a:schemeClr val="tx1"/>
                </a:solidFill>
              </a:rPr>
              <a:t>– 500 </a:t>
            </a:r>
            <a:r>
              <a:rPr lang="en-US" sz="105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 smtClean="0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500 </a:t>
            </a:r>
            <a:r>
              <a:rPr lang="en-US" sz="1050" b="0" dirty="0">
                <a:solidFill>
                  <a:schemeClr val="tx1"/>
                </a:solidFill>
              </a:rPr>
              <a:t>– 600 </a:t>
            </a:r>
            <a:r>
              <a:rPr lang="en-US" sz="105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 smtClean="0">
                <a:solidFill>
                  <a:schemeClr val="tx1"/>
                </a:solidFill>
              </a:rPr>
              <a:t>s</a:t>
            </a:r>
            <a:endParaRPr lang="en-US" sz="7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1050" b="0" dirty="0" smtClean="0">
                <a:solidFill>
                  <a:schemeClr val="tx1"/>
                </a:solidFill>
              </a:rPr>
              <a:t>600 </a:t>
            </a:r>
            <a:r>
              <a:rPr lang="en-US" sz="1050" b="0" dirty="0">
                <a:solidFill>
                  <a:schemeClr val="tx1"/>
                </a:solidFill>
              </a:rPr>
              <a:t>– 700 </a:t>
            </a:r>
            <a:r>
              <a:rPr lang="en-US" sz="105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050" b="0" dirty="0" err="1">
                <a:solidFill>
                  <a:schemeClr val="tx1"/>
                </a:solidFill>
              </a:rPr>
              <a:t>s</a:t>
            </a:r>
            <a:endParaRPr lang="en-US" sz="1050" b="0" dirty="0">
              <a:solidFill>
                <a:schemeClr val="tx1"/>
              </a:solidFill>
            </a:endParaRPr>
          </a:p>
        </p:txBody>
      </p:sp>
      <p:pic>
        <p:nvPicPr>
          <p:cNvPr id="10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920" y="3124200"/>
            <a:ext cx="2011680" cy="304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409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6-09-14 at 4.29.0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4" t="10164" r="25695"/>
          <a:stretch/>
        </p:blipFill>
        <p:spPr>
          <a:xfrm rot="16200000">
            <a:off x="1557744" y="1642658"/>
            <a:ext cx="2201123" cy="3030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r>
              <a:rPr lang="en-US" dirty="0" smtClean="0"/>
              <a:t>24 calorimeters: each is array of </a:t>
            </a:r>
            <a:r>
              <a:rPr lang="en-US" dirty="0"/>
              <a:t>6 </a:t>
            </a:r>
            <a:r>
              <a:rPr lang="en-US" dirty="0" smtClean="0"/>
              <a:t>x </a:t>
            </a:r>
            <a:r>
              <a:rPr lang="en-US" dirty="0"/>
              <a:t>9 PbF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crystals - 2.5 x </a:t>
            </a:r>
            <a:r>
              <a:rPr lang="en-US" dirty="0"/>
              <a:t>2.5 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smtClean="0"/>
              <a:t>x 14 cm (15X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Readout by </a:t>
            </a:r>
            <a:r>
              <a:rPr lang="en-US" dirty="0" err="1" smtClean="0"/>
              <a:t>SiPMs</a:t>
            </a:r>
            <a:r>
              <a:rPr lang="en-US" dirty="0" smtClean="0"/>
              <a:t> to 800 MHz WFDs (1296 channels)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4648" y="4160520"/>
            <a:ext cx="3119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28 channel prototype tested at SLAC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4569558"/>
            <a:ext cx="3174521" cy="205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811" y="4638569"/>
            <a:ext cx="1043451" cy="5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91"/>
          <a:stretch/>
        </p:blipFill>
        <p:spPr bwMode="auto">
          <a:xfrm>
            <a:off x="5047314" y="4421037"/>
            <a:ext cx="3265675" cy="217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445" y="2074652"/>
            <a:ext cx="3381555" cy="215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3886200" y="2590800"/>
            <a:ext cx="1735347" cy="24297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05200" y="3810000"/>
            <a:ext cx="2668438" cy="1232139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172309" y="5870275"/>
            <a:ext cx="2139351" cy="207034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54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533" y="5334000"/>
            <a:ext cx="2258867" cy="1290532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882" y="4323969"/>
            <a:ext cx="3556205" cy="100828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Components of </a:t>
            </a:r>
            <a:r>
              <a:rPr lang="en-US" dirty="0" err="1"/>
              <a:t>g</a:t>
            </a:r>
            <a:r>
              <a:rPr lang="en-US" baseline="-25000" dirty="0" err="1"/>
              <a:t>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6" name="Picture 25" descr="g_equals_tw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914400" y="1143000"/>
            <a:ext cx="1447800" cy="15951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2" name="Picture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891" y="3251200"/>
            <a:ext cx="8231909" cy="787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724400"/>
            <a:ext cx="1600630" cy="144780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1197909"/>
            <a:ext cx="1659680" cy="1469091"/>
          </a:xfrm>
          <a:prstGeom prst="rect">
            <a:avLst/>
          </a:prstGeom>
          <a:ln>
            <a:noFill/>
          </a:ln>
        </p:spPr>
      </p:pic>
      <p:sp>
        <p:nvSpPr>
          <p:cNvPr id="73" name="Rectangle 72"/>
          <p:cNvSpPr/>
          <p:nvPr/>
        </p:nvSpPr>
        <p:spPr>
          <a:xfrm>
            <a:off x="2971800" y="1219200"/>
            <a:ext cx="2680771" cy="12358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723" y="788715"/>
            <a:ext cx="2685277" cy="1192485"/>
          </a:xfrm>
          <a:prstGeom prst="rect">
            <a:avLst/>
          </a:prstGeom>
          <a:ln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6477000" y="4114800"/>
            <a:ext cx="100580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chemeClr val="tx1"/>
                </a:solidFill>
              </a:rPr>
              <a:t>Hadronic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78" name="Left Brace 77"/>
          <p:cNvSpPr/>
          <p:nvPr/>
        </p:nvSpPr>
        <p:spPr>
          <a:xfrm rot="5400000">
            <a:off x="2247900" y="2933700"/>
            <a:ext cx="228600" cy="45720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eft Brace 79"/>
          <p:cNvSpPr/>
          <p:nvPr/>
        </p:nvSpPr>
        <p:spPr>
          <a:xfrm rot="5400000">
            <a:off x="4533900" y="2857500"/>
            <a:ext cx="228600" cy="60960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Brace 80"/>
          <p:cNvSpPr/>
          <p:nvPr/>
        </p:nvSpPr>
        <p:spPr>
          <a:xfrm rot="16200000">
            <a:off x="3733800" y="3581399"/>
            <a:ext cx="228600" cy="83820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Brace 82"/>
          <p:cNvSpPr/>
          <p:nvPr/>
        </p:nvSpPr>
        <p:spPr>
          <a:xfrm rot="16200000">
            <a:off x="5410200" y="3657599"/>
            <a:ext cx="228599" cy="68580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eft Brace 83"/>
          <p:cNvSpPr/>
          <p:nvPr/>
        </p:nvSpPr>
        <p:spPr>
          <a:xfrm rot="5400000">
            <a:off x="6248400" y="2743200"/>
            <a:ext cx="228600" cy="838200"/>
          </a:xfrm>
          <a:prstGeom prst="leftBrac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217148" y="609600"/>
            <a:ext cx="663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Dirac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87" name="Picture 86" descr="schwinger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74" y="4649994"/>
            <a:ext cx="1138226" cy="1451837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228600" y="4343400"/>
            <a:ext cx="114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Schwinger</a:t>
            </a: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895600" y="2404646"/>
            <a:ext cx="1028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Kinoshita</a:t>
            </a: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1600" y="5986046"/>
            <a:ext cx="1488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1</a:t>
            </a:r>
            <a:r>
              <a:rPr lang="en-US" sz="1600" b="0" baseline="30000" dirty="0" smtClean="0">
                <a:solidFill>
                  <a:srgbClr val="000000"/>
                </a:solidFill>
              </a:rPr>
              <a:t>st</a:t>
            </a:r>
            <a:r>
              <a:rPr lang="en-US" sz="1600" b="0" dirty="0" smtClean="0">
                <a:solidFill>
                  <a:srgbClr val="000000"/>
                </a:solidFill>
              </a:rPr>
              <a:t> Order QED</a:t>
            </a: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76400" y="6858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>
                <a:solidFill>
                  <a:srgbClr val="000000"/>
                </a:solidFill>
              </a:rPr>
              <a:t>Charged,</a:t>
            </a:r>
          </a:p>
          <a:p>
            <a:pPr>
              <a:spcBef>
                <a:spcPts val="0"/>
              </a:spcBef>
            </a:pPr>
            <a:r>
              <a:rPr lang="en-US" sz="1600" b="0" dirty="0">
                <a:solidFill>
                  <a:srgbClr val="000000"/>
                </a:solidFill>
              </a:rPr>
              <a:t>s</a:t>
            </a:r>
            <a:r>
              <a:rPr lang="en-US" sz="1600" b="0" dirty="0" smtClean="0">
                <a:solidFill>
                  <a:srgbClr val="000000"/>
                </a:solidFill>
              </a:rPr>
              <a:t>pin ½ particle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8" name="Picture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775200"/>
            <a:ext cx="1473200" cy="48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6858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</a:rPr>
              <a:t>12672 diagrams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24400" y="1295400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</a:rPr>
              <a:t>Up to 10</a:t>
            </a:r>
            <a:r>
              <a:rPr lang="en-US" sz="1600" b="0" baseline="30000" dirty="0" smtClean="0">
                <a:solidFill>
                  <a:srgbClr val="000000"/>
                </a:solidFill>
              </a:rPr>
              <a:t>th</a:t>
            </a:r>
            <a:r>
              <a:rPr lang="en-US" sz="1600" b="0" dirty="0" smtClean="0">
                <a:solidFill>
                  <a:srgbClr val="000000"/>
                </a:solidFill>
              </a:rPr>
              <a:t> Order QED</a:t>
            </a:r>
          </a:p>
        </p:txBody>
      </p:sp>
      <p:cxnSp>
        <p:nvCxnSpPr>
          <p:cNvPr id="11" name="Curved Connector 10"/>
          <p:cNvCxnSpPr>
            <a:stCxn id="78" idx="1"/>
          </p:cNvCxnSpPr>
          <p:nvPr/>
        </p:nvCxnSpPr>
        <p:spPr>
          <a:xfrm rot="16200000" flipV="1">
            <a:off x="1600200" y="2286000"/>
            <a:ext cx="762000" cy="762000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81" idx="1"/>
            <a:endCxn id="70" idx="0"/>
          </p:cNvCxnSpPr>
          <p:nvPr/>
        </p:nvCxnSpPr>
        <p:spPr>
          <a:xfrm rot="5400000">
            <a:off x="2705208" y="3581507"/>
            <a:ext cx="609601" cy="1676185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83" idx="1"/>
          </p:cNvCxnSpPr>
          <p:nvPr/>
        </p:nvCxnSpPr>
        <p:spPr>
          <a:xfrm rot="16200000" flipH="1">
            <a:off x="5467350" y="4171949"/>
            <a:ext cx="457203" cy="342902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86200" y="5410200"/>
            <a:ext cx="1828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Dominant uncertainty in calculation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501" y="1931715"/>
            <a:ext cx="1239499" cy="1192485"/>
          </a:xfrm>
          <a:prstGeom prst="rect">
            <a:avLst/>
          </a:prstGeom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7086600" y="804446"/>
            <a:ext cx="131318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Electroweak</a:t>
            </a:r>
            <a:endParaRPr lang="en-US" sz="1600" b="0" dirty="0">
              <a:solidFill>
                <a:schemeClr val="tx1"/>
              </a:solidFill>
            </a:endParaRPr>
          </a:p>
        </p:txBody>
      </p:sp>
      <p:cxnSp>
        <p:nvCxnSpPr>
          <p:cNvPr id="45" name="Curved Connector 44"/>
          <p:cNvCxnSpPr>
            <a:stCxn id="84" idx="1"/>
          </p:cNvCxnSpPr>
          <p:nvPr/>
        </p:nvCxnSpPr>
        <p:spPr>
          <a:xfrm rot="5400000" flipH="1" flipV="1">
            <a:off x="6572250" y="2076450"/>
            <a:ext cx="762000" cy="1181100"/>
          </a:xfrm>
          <a:prstGeom prst="curvedConnector2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 flipH="1" flipV="1">
            <a:off x="4533900" y="2781300"/>
            <a:ext cx="381000" cy="152400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 descr="tea_dirac_color.jpg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57161"/>
            <a:ext cx="956811" cy="1328839"/>
          </a:xfrm>
          <a:prstGeom prst="rect">
            <a:avLst/>
          </a:prstGeom>
        </p:spPr>
      </p:pic>
      <p:pic>
        <p:nvPicPr>
          <p:cNvPr id="44" name="Picture 43" descr="1488169_10152580236362673_4741441370080517851_n.jpg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748" y="1178982"/>
            <a:ext cx="990600" cy="12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5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23" y="838200"/>
            <a:ext cx="446657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6324600"/>
            <a:ext cx="373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See </a:t>
            </a:r>
            <a:r>
              <a:rPr lang="en-US" sz="1400" b="0" dirty="0" smtClean="0">
                <a:solidFill>
                  <a:srgbClr val="0000FF"/>
                </a:solidFill>
                <a:hlinkClick r:id="rId3"/>
              </a:rPr>
              <a:t>NIM A 783 (2015), pp 12–21</a:t>
            </a:r>
            <a:r>
              <a:rPr lang="en-US" sz="1400" b="0" dirty="0" smtClean="0">
                <a:solidFill>
                  <a:srgbClr val="000000"/>
                </a:solidFill>
              </a:rPr>
              <a:t> for details</a:t>
            </a:r>
          </a:p>
        </p:txBody>
      </p:sp>
      <p:pic>
        <p:nvPicPr>
          <p:cNvPr id="9" name="Picture 8" descr="HitPosi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1"/>
          <a:stretch/>
        </p:blipFill>
        <p:spPr>
          <a:xfrm>
            <a:off x="5029201" y="3878810"/>
            <a:ext cx="4089606" cy="254942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4800" y="3886200"/>
            <a:ext cx="4419600" cy="2438400"/>
            <a:chOff x="-3581400" y="609600"/>
            <a:chExt cx="5334000" cy="2975051"/>
          </a:xfrm>
        </p:grpSpPr>
        <p:grpSp>
          <p:nvGrpSpPr>
            <p:cNvPr id="14" name="Group 13"/>
            <p:cNvGrpSpPr/>
            <p:nvPr/>
          </p:nvGrpSpPr>
          <p:grpSpPr>
            <a:xfrm>
              <a:off x="-3581400" y="609600"/>
              <a:ext cx="5334000" cy="2975051"/>
              <a:chOff x="-3581400" y="609600"/>
              <a:chExt cx="5334000" cy="2975051"/>
            </a:xfrm>
          </p:grpSpPr>
          <p:pic>
            <p:nvPicPr>
              <p:cNvPr id="16" name="Picture 15" descr="Screen Shot 2016-09-14 at 4.38.06 PM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581400" y="609600"/>
                <a:ext cx="5334000" cy="2975051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-990600" y="1524000"/>
                <a:ext cx="2743200" cy="1371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18488" y="1271016"/>
              <a:ext cx="0" cy="175260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876800" y="911749"/>
            <a:ext cx="3962400" cy="2669651"/>
            <a:chOff x="-2819400" y="609600"/>
            <a:chExt cx="3657600" cy="2464293"/>
          </a:xfrm>
        </p:grpSpPr>
        <p:pic>
          <p:nvPicPr>
            <p:cNvPr id="10" name="Picture 9" descr="TimingRes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96" r="8058"/>
            <a:stretch/>
          </p:blipFill>
          <p:spPr>
            <a:xfrm>
              <a:off x="-2819400" y="617864"/>
              <a:ext cx="3643132" cy="245602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-533400" y="609600"/>
              <a:ext cx="1371600" cy="137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749808" y="649224"/>
              <a:ext cx="0" cy="146304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-609600" y="649224"/>
              <a:ext cx="1362456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239000" y="1447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>
                <a:solidFill>
                  <a:srgbClr val="000000"/>
                </a:solidFill>
              </a:rPr>
              <a:t>σ</a:t>
            </a:r>
            <a:r>
              <a:rPr lang="en-US" b="0" baseline="-25000" dirty="0" err="1" smtClean="0">
                <a:solidFill>
                  <a:srgbClr val="000000"/>
                </a:solidFill>
              </a:rPr>
              <a:t>t</a:t>
            </a:r>
            <a:r>
              <a:rPr lang="en-US" b="0" dirty="0" smtClean="0">
                <a:solidFill>
                  <a:srgbClr val="000000"/>
                </a:solidFill>
              </a:rPr>
              <a:t> ~ 25 </a:t>
            </a:r>
            <a:r>
              <a:rPr lang="en-US" b="0" dirty="0" err="1" smtClean="0">
                <a:solidFill>
                  <a:srgbClr val="000000"/>
                </a:solidFill>
              </a:rPr>
              <a:t>ps</a:t>
            </a:r>
            <a:endParaRPr lang="en-US" b="0" dirty="0" smtClean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9800" y="5029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</a:rPr>
              <a:t>Temporal separation at 5 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58023" y="1066800"/>
            <a:ext cx="2713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chemeClr val="tx1"/>
                </a:solidFill>
              </a:rPr>
              <a:t>σ</a:t>
            </a:r>
            <a:r>
              <a:rPr lang="en-US" b="0" baseline="-25000" dirty="0" err="1">
                <a:solidFill>
                  <a:schemeClr val="tx1"/>
                </a:solidFill>
              </a:rPr>
              <a:t>E</a:t>
            </a:r>
            <a:r>
              <a:rPr lang="en-US" b="0" dirty="0">
                <a:solidFill>
                  <a:schemeClr val="tx1"/>
                </a:solidFill>
              </a:rPr>
              <a:t>/E ~ 2.8% @ 2 </a:t>
            </a:r>
            <a:r>
              <a:rPr lang="en-US" b="0" dirty="0" err="1">
                <a:solidFill>
                  <a:schemeClr val="tx1"/>
                </a:solidFill>
              </a:rPr>
              <a:t>GeV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10513" y="621268"/>
            <a:ext cx="20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Energy Resolution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53652" y="609600"/>
            <a:ext cx="202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Timing Resolution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16655" y="3581400"/>
            <a:ext cx="1788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Electron pile-up </a:t>
            </a:r>
            <a:endParaRPr lang="en-US" sz="1800" dirty="0"/>
          </a:p>
        </p:txBody>
      </p:sp>
      <p:sp>
        <p:nvSpPr>
          <p:cNvPr id="36" name="Rectangle 35"/>
          <p:cNvSpPr/>
          <p:nvPr/>
        </p:nvSpPr>
        <p:spPr>
          <a:xfrm>
            <a:off x="5512809" y="3581400"/>
            <a:ext cx="317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Position from Energy Deposit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194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 descr="xy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99" y="3962400"/>
            <a:ext cx="3811075" cy="2971800"/>
          </a:xfrm>
          <a:prstGeom prst="rect">
            <a:avLst/>
          </a:prstGeom>
        </p:spPr>
      </p:pic>
      <p:sp>
        <p:nvSpPr>
          <p:cNvPr id="111" name="Content Placeholder 2"/>
          <p:cNvSpPr txBox="1">
            <a:spLocks/>
          </p:cNvSpPr>
          <p:nvPr/>
        </p:nvSpPr>
        <p:spPr bwMode="auto">
          <a:xfrm>
            <a:off x="457200" y="3200400"/>
            <a:ext cx="5486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b="0" dirty="0" smtClean="0"/>
              <a:t>A non-destructive measurement with a resolution of 1 mm.  </a:t>
            </a:r>
          </a:p>
          <a:p>
            <a:pPr lvl="1"/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</a:t>
            </a:r>
            <a:r>
              <a:rPr lang="en-US" dirty="0" err="1" smtClean="0"/>
              <a:t>Muon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2286000"/>
          </a:xfrm>
        </p:spPr>
        <p:txBody>
          <a:bodyPr/>
          <a:lstStyle/>
          <a:p>
            <a:r>
              <a:rPr lang="en-US" dirty="0" smtClean="0"/>
              <a:t>We need to measure the </a:t>
            </a:r>
            <a:r>
              <a:rPr lang="en-US" dirty="0" err="1" smtClean="0"/>
              <a:t>muon</a:t>
            </a:r>
            <a:r>
              <a:rPr lang="en-US" dirty="0" smtClean="0"/>
              <a:t> distribution to calculate:</a:t>
            </a:r>
          </a:p>
          <a:p>
            <a:pPr lvl="1"/>
            <a:r>
              <a:rPr lang="en-US" sz="2400" dirty="0" smtClean="0"/>
              <a:t>Average magnetic field</a:t>
            </a:r>
          </a:p>
          <a:p>
            <a:pPr lvl="1"/>
            <a:r>
              <a:rPr lang="en-US" sz="2400" dirty="0" smtClean="0"/>
              <a:t>Pitch correction </a:t>
            </a:r>
            <a:r>
              <a:rPr lang="en-US" sz="2200" dirty="0" smtClean="0"/>
              <a:t>(vertical </a:t>
            </a:r>
            <a:r>
              <a:rPr lang="en-US" sz="2200" dirty="0" err="1" smtClean="0"/>
              <a:t>betatron</a:t>
            </a:r>
            <a:r>
              <a:rPr lang="en-US" sz="2200" dirty="0" smtClean="0"/>
              <a:t> motion)</a:t>
            </a:r>
          </a:p>
          <a:p>
            <a:pPr lvl="1"/>
            <a:r>
              <a:rPr lang="en-US" sz="2400" dirty="0" smtClean="0"/>
              <a:t>E-field correction (not all </a:t>
            </a:r>
            <a:r>
              <a:rPr lang="en-US" sz="2400" dirty="0" err="1" smtClean="0"/>
              <a:t>muons</a:t>
            </a:r>
            <a:r>
              <a:rPr lang="en-US" sz="2400" dirty="0" smtClean="0"/>
              <a:t> at magic mom)</a:t>
            </a:r>
          </a:p>
          <a:p>
            <a:pPr lvl="1"/>
            <a:endParaRPr lang="en-US" sz="800" dirty="0" smtClean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We do this with </a:t>
            </a:r>
            <a:r>
              <a:rPr lang="en-US" sz="2400" b="1" dirty="0" smtClean="0"/>
              <a:t>three trackers </a:t>
            </a:r>
            <a:r>
              <a:rPr lang="en-US" sz="2400" dirty="0" smtClean="0"/>
              <a:t>around the 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51911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0513" y="2133600"/>
            <a:ext cx="5476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19200"/>
            <a:ext cx="1541794" cy="432590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2362200" y="4953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000000"/>
                </a:solidFill>
              </a:rPr>
              <a:t>Reconstructed decay position </a:t>
            </a:r>
            <a:endParaRPr lang="en-US" sz="1800" b="0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5000" y="3352800"/>
            <a:ext cx="3276600" cy="3276600"/>
            <a:chOff x="5715000" y="3352800"/>
            <a:chExt cx="3276600" cy="3276600"/>
          </a:xfrm>
        </p:grpSpPr>
        <p:grpSp>
          <p:nvGrpSpPr>
            <p:cNvPr id="110" name="Group 109"/>
            <p:cNvGrpSpPr/>
            <p:nvPr/>
          </p:nvGrpSpPr>
          <p:grpSpPr>
            <a:xfrm>
              <a:off x="5715000" y="3352800"/>
              <a:ext cx="3276600" cy="3276600"/>
              <a:chOff x="5562600" y="1828800"/>
              <a:chExt cx="3276600" cy="3276600"/>
            </a:xfrm>
          </p:grpSpPr>
          <p:sp>
            <p:nvSpPr>
              <p:cNvPr id="49" name="AutoShape 3"/>
              <p:cNvSpPr>
                <a:spLocks noChangeArrowheads="1"/>
              </p:cNvSpPr>
              <p:nvPr/>
            </p:nvSpPr>
            <p:spPr bwMode="auto">
              <a:xfrm>
                <a:off x="5619220" y="1869419"/>
                <a:ext cx="3186746" cy="3216287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2147483647 w 21600"/>
                  <a:gd name="T13" fmla="*/ 2147483647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3 h 21600"/>
                  <a:gd name="T26" fmla="*/ 18437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20" y="10800"/>
                    </a:moveTo>
                    <a:cubicBezTo>
                      <a:pt x="1320" y="16036"/>
                      <a:pt x="5564" y="20280"/>
                      <a:pt x="10800" y="20280"/>
                    </a:cubicBezTo>
                    <a:cubicBezTo>
                      <a:pt x="16036" y="20280"/>
                      <a:pt x="20280" y="16036"/>
                      <a:pt x="20280" y="10800"/>
                    </a:cubicBezTo>
                    <a:cubicBezTo>
                      <a:pt x="20280" y="5564"/>
                      <a:pt x="16036" y="1320"/>
                      <a:pt x="10800" y="1320"/>
                    </a:cubicBezTo>
                    <a:cubicBezTo>
                      <a:pt x="5564" y="1320"/>
                      <a:pt x="1320" y="5564"/>
                      <a:pt x="1320" y="10800"/>
                    </a:cubicBezTo>
                    <a:close/>
                  </a:path>
                </a:pathLst>
              </a:custGeom>
              <a:noFill/>
              <a:ln w="19050">
                <a:solidFill>
                  <a:srgbClr val="3B902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5" descr="Light upward diagonal"/>
              <p:cNvSpPr>
                <a:spLocks noChangeArrowheads="1"/>
              </p:cNvSpPr>
              <p:nvPr/>
            </p:nvSpPr>
            <p:spPr bwMode="auto">
              <a:xfrm>
                <a:off x="6448833" y="1828800"/>
                <a:ext cx="893618" cy="89855"/>
              </a:xfrm>
              <a:prstGeom prst="rect">
                <a:avLst/>
              </a:prstGeom>
              <a:pattFill prst="ltUpDiag">
                <a:fgClr>
                  <a:srgbClr val="00FF00"/>
                </a:fgClr>
                <a:bgClr>
                  <a:schemeClr val="tx1"/>
                </a:bgClr>
              </a:patt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endParaRPr lang="en-US" sz="1800" b="0">
                  <a:solidFill>
                    <a:srgbClr val="FF33CC"/>
                  </a:solidFill>
                  <a:cs typeface="SimSun" charset="0"/>
                </a:endParaRPr>
              </a:p>
            </p:txBody>
          </p:sp>
          <p:grpSp>
            <p:nvGrpSpPr>
              <p:cNvPr id="51" name="Group 8"/>
              <p:cNvGrpSpPr>
                <a:grpSpLocks/>
              </p:cNvGrpSpPr>
              <p:nvPr/>
            </p:nvGrpSpPr>
            <p:grpSpPr bwMode="auto">
              <a:xfrm>
                <a:off x="7912352" y="3059680"/>
                <a:ext cx="594515" cy="567436"/>
                <a:chOff x="4789" y="2536"/>
                <a:chExt cx="483" cy="461"/>
              </a:xfrm>
            </p:grpSpPr>
            <p:sp>
              <p:nvSpPr>
                <p:cNvPr id="93" name="Rectangle 9"/>
                <p:cNvSpPr>
                  <a:spLocks noChangeArrowheads="1"/>
                </p:cNvSpPr>
                <p:nvPr/>
              </p:nvSpPr>
              <p:spPr bwMode="auto">
                <a:xfrm>
                  <a:off x="4813" y="2730"/>
                  <a:ext cx="459" cy="73"/>
                </a:xfrm>
                <a:prstGeom prst="rect">
                  <a:avLst/>
                </a:prstGeom>
                <a:pattFill prst="wdDnDiag">
                  <a:fgClr>
                    <a:srgbClr val="FFFF00"/>
                  </a:fgClr>
                  <a:bgClr>
                    <a:srgbClr val="00FF00"/>
                  </a:bgClr>
                </a:patt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</a:pPr>
                  <a:endParaRPr lang="en-US" sz="1800" b="0">
                    <a:solidFill>
                      <a:srgbClr val="FF33CC"/>
                    </a:solidFill>
                    <a:cs typeface="SimSun" charset="0"/>
                  </a:endParaRPr>
                </a:p>
              </p:txBody>
            </p:sp>
            <p:sp>
              <p:nvSpPr>
                <p:cNvPr id="94" name="Rectangle 10"/>
                <p:cNvSpPr>
                  <a:spLocks noChangeArrowheads="1"/>
                </p:cNvSpPr>
                <p:nvPr/>
              </p:nvSpPr>
              <p:spPr bwMode="auto">
                <a:xfrm rot="645551">
                  <a:off x="4813" y="2924"/>
                  <a:ext cx="459" cy="73"/>
                </a:xfrm>
                <a:prstGeom prst="rect">
                  <a:avLst/>
                </a:prstGeom>
                <a:pattFill prst="wdDnDiag">
                  <a:fgClr>
                    <a:srgbClr val="FFFF00"/>
                  </a:fgClr>
                  <a:bgClr>
                    <a:srgbClr val="00FF00"/>
                  </a:bgClr>
                </a:patt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</a:pPr>
                  <a:endParaRPr lang="en-US" sz="1800" b="0">
                    <a:solidFill>
                      <a:srgbClr val="FF33CC"/>
                    </a:solidFill>
                    <a:cs typeface="SimSun" charset="0"/>
                  </a:endParaRPr>
                </a:p>
              </p:txBody>
            </p:sp>
            <p:sp>
              <p:nvSpPr>
                <p:cNvPr id="95" name="Rectangle 11"/>
                <p:cNvSpPr>
                  <a:spLocks noChangeArrowheads="1"/>
                </p:cNvSpPr>
                <p:nvPr/>
              </p:nvSpPr>
              <p:spPr bwMode="auto">
                <a:xfrm rot="-926560">
                  <a:off x="4789" y="2536"/>
                  <a:ext cx="459" cy="73"/>
                </a:xfrm>
                <a:prstGeom prst="rect">
                  <a:avLst/>
                </a:prstGeom>
                <a:pattFill prst="wdDnDiag">
                  <a:fgClr>
                    <a:srgbClr val="FFFF00"/>
                  </a:fgClr>
                  <a:bgClr>
                    <a:srgbClr val="00FF00"/>
                  </a:bgClr>
                </a:patt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</a:pPr>
                  <a:endParaRPr lang="en-US" sz="1800" b="0">
                    <a:solidFill>
                      <a:srgbClr val="FF33CC"/>
                    </a:solidFill>
                    <a:cs typeface="SimSun" charset="0"/>
                  </a:endParaRPr>
                </a:p>
              </p:txBody>
            </p:sp>
          </p:grpSp>
          <p:grpSp>
            <p:nvGrpSpPr>
              <p:cNvPr id="52" name="Group 30"/>
              <p:cNvGrpSpPr>
                <a:grpSpLocks/>
              </p:cNvGrpSpPr>
              <p:nvPr/>
            </p:nvGrpSpPr>
            <p:grpSpPr bwMode="auto">
              <a:xfrm>
                <a:off x="5562600" y="1837417"/>
                <a:ext cx="3276600" cy="3267983"/>
                <a:chOff x="2880" y="1543"/>
                <a:chExt cx="2662" cy="2655"/>
              </a:xfrm>
            </p:grpSpPr>
            <p:grpSp>
              <p:nvGrpSpPr>
                <p:cNvPr id="81" name="Group 31"/>
                <p:cNvGrpSpPr>
                  <a:grpSpLocks/>
                </p:cNvGrpSpPr>
                <p:nvPr/>
              </p:nvGrpSpPr>
              <p:grpSpPr bwMode="auto">
                <a:xfrm>
                  <a:off x="4176" y="1543"/>
                  <a:ext cx="1255" cy="1750"/>
                  <a:chOff x="4176" y="1543"/>
                  <a:chExt cx="1255" cy="1750"/>
                </a:xfrm>
              </p:grpSpPr>
              <p:sp>
                <p:nvSpPr>
                  <p:cNvPr id="91" name="Arc 32"/>
                  <p:cNvSpPr>
                    <a:spLocks/>
                  </p:cNvSpPr>
                  <p:nvPr/>
                </p:nvSpPr>
                <p:spPr bwMode="auto">
                  <a:xfrm rot="-440998">
                    <a:off x="4321" y="1543"/>
                    <a:ext cx="1110" cy="1507"/>
                  </a:xfrm>
                  <a:custGeom>
                    <a:avLst/>
                    <a:gdLst>
                      <a:gd name="T0" fmla="*/ 0 w 19202"/>
                      <a:gd name="T1" fmla="*/ 0 h 20486"/>
                      <a:gd name="T2" fmla="*/ 0 w 19202"/>
                      <a:gd name="T3" fmla="*/ 0 h 20486"/>
                      <a:gd name="T4" fmla="*/ 0 w 19202"/>
                      <a:gd name="T5" fmla="*/ 0 h 20486"/>
                      <a:gd name="T6" fmla="*/ 0 60000 65536"/>
                      <a:gd name="T7" fmla="*/ 0 60000 65536"/>
                      <a:gd name="T8" fmla="*/ 0 60000 65536"/>
                      <a:gd name="T9" fmla="*/ 0 w 19202"/>
                      <a:gd name="T10" fmla="*/ 0 h 20486"/>
                      <a:gd name="T11" fmla="*/ 19202 w 19202"/>
                      <a:gd name="T12" fmla="*/ 20486 h 204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202" h="20486" fill="none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</a:path>
                      <a:path w="19202" h="20486" stroke="0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  <a:lnTo>
                          <a:pt x="0" y="20486"/>
                        </a:lnTo>
                        <a:lnTo>
                          <a:pt x="6847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Arc 33"/>
                  <p:cNvSpPr>
                    <a:spLocks/>
                  </p:cNvSpPr>
                  <p:nvPr/>
                </p:nvSpPr>
                <p:spPr bwMode="auto">
                  <a:xfrm rot="-299128">
                    <a:off x="4176" y="1824"/>
                    <a:ext cx="1033" cy="1469"/>
                  </a:xfrm>
                  <a:custGeom>
                    <a:avLst/>
                    <a:gdLst>
                      <a:gd name="T0" fmla="*/ 0 w 17863"/>
                      <a:gd name="T1" fmla="*/ 0 h 19967"/>
                      <a:gd name="T2" fmla="*/ 0 w 17863"/>
                      <a:gd name="T3" fmla="*/ 0 h 19967"/>
                      <a:gd name="T4" fmla="*/ 0 w 17863"/>
                      <a:gd name="T5" fmla="*/ 0 h 19967"/>
                      <a:gd name="T6" fmla="*/ 0 60000 65536"/>
                      <a:gd name="T7" fmla="*/ 0 60000 65536"/>
                      <a:gd name="T8" fmla="*/ 0 60000 65536"/>
                      <a:gd name="T9" fmla="*/ 0 w 17863"/>
                      <a:gd name="T10" fmla="*/ 0 h 19967"/>
                      <a:gd name="T11" fmla="*/ 17863 w 17863"/>
                      <a:gd name="T12" fmla="*/ 19967 h 199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863" h="19967" fill="none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</a:path>
                      <a:path w="17863" h="19967" stroke="0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  <a:lnTo>
                          <a:pt x="0" y="19967"/>
                        </a:lnTo>
                        <a:lnTo>
                          <a:pt x="8238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34"/>
                <p:cNvGrpSpPr>
                  <a:grpSpLocks/>
                </p:cNvGrpSpPr>
                <p:nvPr/>
              </p:nvGrpSpPr>
              <p:grpSpPr bwMode="auto">
                <a:xfrm rot="5400000">
                  <a:off x="4039" y="2585"/>
                  <a:ext cx="1255" cy="1750"/>
                  <a:chOff x="4176" y="1543"/>
                  <a:chExt cx="1255" cy="1750"/>
                </a:xfrm>
              </p:grpSpPr>
              <p:sp>
                <p:nvSpPr>
                  <p:cNvPr id="89" name="Arc 35"/>
                  <p:cNvSpPr>
                    <a:spLocks/>
                  </p:cNvSpPr>
                  <p:nvPr/>
                </p:nvSpPr>
                <p:spPr bwMode="auto">
                  <a:xfrm rot="-440998">
                    <a:off x="4321" y="1543"/>
                    <a:ext cx="1110" cy="1507"/>
                  </a:xfrm>
                  <a:custGeom>
                    <a:avLst/>
                    <a:gdLst>
                      <a:gd name="T0" fmla="*/ 0 w 19202"/>
                      <a:gd name="T1" fmla="*/ 0 h 20486"/>
                      <a:gd name="T2" fmla="*/ 0 w 19202"/>
                      <a:gd name="T3" fmla="*/ 0 h 20486"/>
                      <a:gd name="T4" fmla="*/ 0 w 19202"/>
                      <a:gd name="T5" fmla="*/ 0 h 20486"/>
                      <a:gd name="T6" fmla="*/ 0 60000 65536"/>
                      <a:gd name="T7" fmla="*/ 0 60000 65536"/>
                      <a:gd name="T8" fmla="*/ 0 60000 65536"/>
                      <a:gd name="T9" fmla="*/ 0 w 19202"/>
                      <a:gd name="T10" fmla="*/ 0 h 20486"/>
                      <a:gd name="T11" fmla="*/ 19202 w 19202"/>
                      <a:gd name="T12" fmla="*/ 20486 h 204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202" h="20486" fill="none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</a:path>
                      <a:path w="19202" h="20486" stroke="0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  <a:lnTo>
                          <a:pt x="0" y="20486"/>
                        </a:lnTo>
                        <a:lnTo>
                          <a:pt x="6847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Arc 36"/>
                  <p:cNvSpPr>
                    <a:spLocks/>
                  </p:cNvSpPr>
                  <p:nvPr/>
                </p:nvSpPr>
                <p:spPr bwMode="auto">
                  <a:xfrm rot="-299128">
                    <a:off x="4176" y="1824"/>
                    <a:ext cx="1033" cy="1469"/>
                  </a:xfrm>
                  <a:custGeom>
                    <a:avLst/>
                    <a:gdLst>
                      <a:gd name="T0" fmla="*/ 0 w 17863"/>
                      <a:gd name="T1" fmla="*/ 0 h 19967"/>
                      <a:gd name="T2" fmla="*/ 0 w 17863"/>
                      <a:gd name="T3" fmla="*/ 0 h 19967"/>
                      <a:gd name="T4" fmla="*/ 0 w 17863"/>
                      <a:gd name="T5" fmla="*/ 0 h 19967"/>
                      <a:gd name="T6" fmla="*/ 0 60000 65536"/>
                      <a:gd name="T7" fmla="*/ 0 60000 65536"/>
                      <a:gd name="T8" fmla="*/ 0 60000 65536"/>
                      <a:gd name="T9" fmla="*/ 0 w 17863"/>
                      <a:gd name="T10" fmla="*/ 0 h 19967"/>
                      <a:gd name="T11" fmla="*/ 17863 w 17863"/>
                      <a:gd name="T12" fmla="*/ 19967 h 199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863" h="19967" fill="none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</a:path>
                      <a:path w="17863" h="19967" stroke="0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  <a:lnTo>
                          <a:pt x="0" y="19967"/>
                        </a:lnTo>
                        <a:lnTo>
                          <a:pt x="8238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82"/>
                <p:cNvGrpSpPr>
                  <a:grpSpLocks/>
                </p:cNvGrpSpPr>
                <p:nvPr/>
              </p:nvGrpSpPr>
              <p:grpSpPr bwMode="auto">
                <a:xfrm rot="10800000">
                  <a:off x="3024" y="2448"/>
                  <a:ext cx="1255" cy="1750"/>
                  <a:chOff x="4176" y="1543"/>
                  <a:chExt cx="1255" cy="1750"/>
                </a:xfrm>
              </p:grpSpPr>
              <p:sp>
                <p:nvSpPr>
                  <p:cNvPr id="87" name="Arc 38"/>
                  <p:cNvSpPr>
                    <a:spLocks/>
                  </p:cNvSpPr>
                  <p:nvPr/>
                </p:nvSpPr>
                <p:spPr bwMode="auto">
                  <a:xfrm rot="-440998">
                    <a:off x="4321" y="1543"/>
                    <a:ext cx="1110" cy="1507"/>
                  </a:xfrm>
                  <a:custGeom>
                    <a:avLst/>
                    <a:gdLst>
                      <a:gd name="T0" fmla="*/ 0 w 19202"/>
                      <a:gd name="T1" fmla="*/ 0 h 20486"/>
                      <a:gd name="T2" fmla="*/ 0 w 19202"/>
                      <a:gd name="T3" fmla="*/ 0 h 20486"/>
                      <a:gd name="T4" fmla="*/ 0 w 19202"/>
                      <a:gd name="T5" fmla="*/ 0 h 20486"/>
                      <a:gd name="T6" fmla="*/ 0 60000 65536"/>
                      <a:gd name="T7" fmla="*/ 0 60000 65536"/>
                      <a:gd name="T8" fmla="*/ 0 60000 65536"/>
                      <a:gd name="T9" fmla="*/ 0 w 19202"/>
                      <a:gd name="T10" fmla="*/ 0 h 20486"/>
                      <a:gd name="T11" fmla="*/ 19202 w 19202"/>
                      <a:gd name="T12" fmla="*/ 20486 h 204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202" h="20486" fill="none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</a:path>
                      <a:path w="19202" h="20486" stroke="0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  <a:lnTo>
                          <a:pt x="0" y="20486"/>
                        </a:lnTo>
                        <a:lnTo>
                          <a:pt x="6847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Arc 39"/>
                  <p:cNvSpPr>
                    <a:spLocks/>
                  </p:cNvSpPr>
                  <p:nvPr/>
                </p:nvSpPr>
                <p:spPr bwMode="auto">
                  <a:xfrm rot="-299128">
                    <a:off x="4176" y="1824"/>
                    <a:ext cx="1033" cy="1469"/>
                  </a:xfrm>
                  <a:custGeom>
                    <a:avLst/>
                    <a:gdLst>
                      <a:gd name="T0" fmla="*/ 0 w 17863"/>
                      <a:gd name="T1" fmla="*/ 0 h 19967"/>
                      <a:gd name="T2" fmla="*/ 0 w 17863"/>
                      <a:gd name="T3" fmla="*/ 0 h 19967"/>
                      <a:gd name="T4" fmla="*/ 0 w 17863"/>
                      <a:gd name="T5" fmla="*/ 0 h 19967"/>
                      <a:gd name="T6" fmla="*/ 0 60000 65536"/>
                      <a:gd name="T7" fmla="*/ 0 60000 65536"/>
                      <a:gd name="T8" fmla="*/ 0 60000 65536"/>
                      <a:gd name="T9" fmla="*/ 0 w 17863"/>
                      <a:gd name="T10" fmla="*/ 0 h 19967"/>
                      <a:gd name="T11" fmla="*/ 17863 w 17863"/>
                      <a:gd name="T12" fmla="*/ 19967 h 199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863" h="19967" fill="none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</a:path>
                      <a:path w="17863" h="19967" stroke="0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  <a:lnTo>
                          <a:pt x="0" y="19967"/>
                        </a:lnTo>
                        <a:lnTo>
                          <a:pt x="8238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4" name="Group 83"/>
                <p:cNvGrpSpPr>
                  <a:grpSpLocks/>
                </p:cNvGrpSpPr>
                <p:nvPr/>
              </p:nvGrpSpPr>
              <p:grpSpPr bwMode="auto">
                <a:xfrm rot="-5652832">
                  <a:off x="3127" y="1433"/>
                  <a:ext cx="1255" cy="1750"/>
                  <a:chOff x="4176" y="1543"/>
                  <a:chExt cx="1255" cy="1750"/>
                </a:xfrm>
              </p:grpSpPr>
              <p:sp>
                <p:nvSpPr>
                  <p:cNvPr id="85" name="Arc 41"/>
                  <p:cNvSpPr>
                    <a:spLocks/>
                  </p:cNvSpPr>
                  <p:nvPr/>
                </p:nvSpPr>
                <p:spPr bwMode="auto">
                  <a:xfrm rot="-440998">
                    <a:off x="4321" y="1543"/>
                    <a:ext cx="1110" cy="1507"/>
                  </a:xfrm>
                  <a:custGeom>
                    <a:avLst/>
                    <a:gdLst>
                      <a:gd name="T0" fmla="*/ 0 w 19202"/>
                      <a:gd name="T1" fmla="*/ 0 h 20486"/>
                      <a:gd name="T2" fmla="*/ 0 w 19202"/>
                      <a:gd name="T3" fmla="*/ 0 h 20486"/>
                      <a:gd name="T4" fmla="*/ 0 w 19202"/>
                      <a:gd name="T5" fmla="*/ 0 h 20486"/>
                      <a:gd name="T6" fmla="*/ 0 60000 65536"/>
                      <a:gd name="T7" fmla="*/ 0 60000 65536"/>
                      <a:gd name="T8" fmla="*/ 0 60000 65536"/>
                      <a:gd name="T9" fmla="*/ 0 w 19202"/>
                      <a:gd name="T10" fmla="*/ 0 h 20486"/>
                      <a:gd name="T11" fmla="*/ 19202 w 19202"/>
                      <a:gd name="T12" fmla="*/ 20486 h 204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202" h="20486" fill="none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</a:path>
                      <a:path w="19202" h="20486" stroke="0" extrusionOk="0">
                        <a:moveTo>
                          <a:pt x="6847" y="0"/>
                        </a:moveTo>
                        <a:cubicBezTo>
                          <a:pt x="12189" y="1785"/>
                          <a:pt x="16622" y="5587"/>
                          <a:pt x="19202" y="10594"/>
                        </a:cubicBezTo>
                        <a:lnTo>
                          <a:pt x="0" y="20486"/>
                        </a:lnTo>
                        <a:lnTo>
                          <a:pt x="6847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Arc 42"/>
                  <p:cNvSpPr>
                    <a:spLocks/>
                  </p:cNvSpPr>
                  <p:nvPr/>
                </p:nvSpPr>
                <p:spPr bwMode="auto">
                  <a:xfrm rot="-299128">
                    <a:off x="4176" y="1824"/>
                    <a:ext cx="1033" cy="1469"/>
                  </a:xfrm>
                  <a:custGeom>
                    <a:avLst/>
                    <a:gdLst>
                      <a:gd name="T0" fmla="*/ 0 w 17863"/>
                      <a:gd name="T1" fmla="*/ 0 h 19967"/>
                      <a:gd name="T2" fmla="*/ 0 w 17863"/>
                      <a:gd name="T3" fmla="*/ 0 h 19967"/>
                      <a:gd name="T4" fmla="*/ 0 w 17863"/>
                      <a:gd name="T5" fmla="*/ 0 h 19967"/>
                      <a:gd name="T6" fmla="*/ 0 60000 65536"/>
                      <a:gd name="T7" fmla="*/ 0 60000 65536"/>
                      <a:gd name="T8" fmla="*/ 0 60000 65536"/>
                      <a:gd name="T9" fmla="*/ 0 w 17863"/>
                      <a:gd name="T10" fmla="*/ 0 h 19967"/>
                      <a:gd name="T11" fmla="*/ 17863 w 17863"/>
                      <a:gd name="T12" fmla="*/ 19967 h 199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863" h="19967" fill="none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</a:path>
                      <a:path w="17863" h="19967" stroke="0" extrusionOk="0">
                        <a:moveTo>
                          <a:pt x="8238" y="0"/>
                        </a:moveTo>
                        <a:cubicBezTo>
                          <a:pt x="12142" y="1610"/>
                          <a:pt x="15488" y="4330"/>
                          <a:pt x="17862" y="7823"/>
                        </a:cubicBezTo>
                        <a:lnTo>
                          <a:pt x="0" y="19967"/>
                        </a:lnTo>
                        <a:lnTo>
                          <a:pt x="8238" y="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0" name="TextBox 99"/>
              <p:cNvSpPr txBox="1"/>
              <p:nvPr/>
            </p:nvSpPr>
            <p:spPr>
              <a:xfrm>
                <a:off x="6523558" y="3105090"/>
                <a:ext cx="1172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 smtClean="0">
                    <a:solidFill>
                      <a:srgbClr val="FF0000"/>
                    </a:solidFill>
                  </a:rPr>
                  <a:t>Trackers</a:t>
                </a: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flipV="1">
                <a:off x="7315200" y="2362200"/>
                <a:ext cx="381000" cy="7620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Straight Arrow Connector 101"/>
              <p:cNvCxnSpPr>
                <a:stCxn id="100" idx="2"/>
                <a:endCxn id="42" idx="4"/>
              </p:cNvCxnSpPr>
              <p:nvPr/>
            </p:nvCxnSpPr>
            <p:spPr bwMode="auto">
              <a:xfrm flipH="1">
                <a:off x="6638839" y="3505200"/>
                <a:ext cx="471040" cy="100656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Arrow Connector 102"/>
              <p:cNvCxnSpPr/>
              <p:nvPr/>
            </p:nvCxnSpPr>
            <p:spPr bwMode="auto">
              <a:xfrm flipH="1" flipV="1">
                <a:off x="6248400" y="2819400"/>
                <a:ext cx="533400" cy="3048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" name="Parallelogram 6"/>
            <p:cNvSpPr/>
            <p:nvPr/>
          </p:nvSpPr>
          <p:spPr>
            <a:xfrm rot="17929915">
              <a:off x="5883940" y="4208768"/>
              <a:ext cx="850995" cy="192788"/>
            </a:xfrm>
            <a:prstGeom prst="parallelogram">
              <a:avLst>
                <a:gd name="adj" fmla="val 5129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Parallelogram 41"/>
            <p:cNvSpPr/>
            <p:nvPr/>
          </p:nvSpPr>
          <p:spPr>
            <a:xfrm rot="12421007">
              <a:off x="6321955" y="6025248"/>
              <a:ext cx="850995" cy="192788"/>
            </a:xfrm>
            <a:prstGeom prst="parallelogram">
              <a:avLst>
                <a:gd name="adj" fmla="val 5129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Parallelogram 42"/>
            <p:cNvSpPr/>
            <p:nvPr/>
          </p:nvSpPr>
          <p:spPr>
            <a:xfrm rot="1641452">
              <a:off x="7464308" y="3737259"/>
              <a:ext cx="850995" cy="192788"/>
            </a:xfrm>
            <a:prstGeom prst="parallelogram">
              <a:avLst>
                <a:gd name="adj" fmla="val 5129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910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acuum-detect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11343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Tracker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458200" cy="55626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Each tracker has 8 modules that sit in front of calorimeter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4343400" y="2604870"/>
            <a:ext cx="3200400" cy="276927"/>
          </a:xfrm>
          <a:prstGeom prst="line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 descr="Modu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9" y="4100520"/>
            <a:ext cx="4561431" cy="2071680"/>
          </a:xfrm>
          <a:prstGeom prst="rect">
            <a:avLst/>
          </a:prstGeom>
          <a:scene3d>
            <a:camera prst="orthographicFront">
              <a:rot lat="0" lon="0" rev="21378000"/>
            </a:camera>
            <a:lightRig rig="threePt" dir="t"/>
          </a:scene3d>
        </p:spPr>
      </p:pic>
      <p:pic>
        <p:nvPicPr>
          <p:cNvPr id="18" name="Picture 17" descr="c_recoHitPosTransvers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581400"/>
            <a:ext cx="4191000" cy="3008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2600" y="3810000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  <a:latin typeface="Arial"/>
                <a:cs typeface="Arial"/>
              </a:rPr>
              <a:t>Reconstructed test beam data</a:t>
            </a:r>
            <a:endParaRPr lang="en-GB" sz="16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19800" y="5410200"/>
            <a:ext cx="2362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  <a:latin typeface="Arial"/>
                <a:cs typeface="Arial"/>
              </a:rPr>
              <a:t>Single straw resolution ~ 180 </a:t>
            </a:r>
            <a:r>
              <a:rPr lang="en-GB" sz="1600" b="0" dirty="0" err="1" smtClean="0">
                <a:solidFill>
                  <a:srgbClr val="000000"/>
                </a:solidFill>
                <a:latin typeface="Arial"/>
                <a:cs typeface="Arial"/>
              </a:rPr>
              <a:t>μm</a:t>
            </a:r>
            <a:endParaRPr lang="en-GB" sz="16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352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Each module has 128 </a:t>
            </a:r>
            <a:r>
              <a:rPr lang="en-US" sz="2400" b="0" dirty="0">
                <a:solidFill>
                  <a:srgbClr val="000000"/>
                </a:solidFill>
              </a:rPr>
              <a:t>straws </a:t>
            </a:r>
            <a:r>
              <a:rPr lang="en-US" sz="2400" b="0" dirty="0" smtClean="0">
                <a:solidFill>
                  <a:srgbClr val="000000"/>
                </a:solidFill>
              </a:rPr>
              <a:t>in four layers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295400"/>
            <a:ext cx="2194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</a:rPr>
              <a:t>Top down view of ring section</a:t>
            </a:r>
          </a:p>
        </p:txBody>
      </p:sp>
    </p:spTree>
    <p:extLst>
      <p:ext uri="{BB962C8B-B14F-4D97-AF65-F5344CB8AC3E}">
        <p14:creationId xmlns:p14="http://schemas.microsoft.com/office/powerpoint/2010/main" val="340910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g-2: Current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0" y="1588994"/>
            <a:ext cx="1371600" cy="204108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MC-1 (GPP)</a:t>
            </a:r>
          </a:p>
        </p:txBody>
      </p:sp>
      <p:cxnSp>
        <p:nvCxnSpPr>
          <p:cNvPr id="146" name="Straight Connector 145"/>
          <p:cNvCxnSpPr/>
          <p:nvPr/>
        </p:nvCxnSpPr>
        <p:spPr>
          <a:xfrm flipH="1">
            <a:off x="304800" y="1300998"/>
            <a:ext cx="33069" cy="4919472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7" name="Straight Connector 146"/>
          <p:cNvCxnSpPr/>
          <p:nvPr/>
        </p:nvCxnSpPr>
        <p:spPr>
          <a:xfrm flipH="1">
            <a:off x="5791200" y="1300998"/>
            <a:ext cx="28026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8" name="Straight Connector 147"/>
          <p:cNvCxnSpPr/>
          <p:nvPr/>
        </p:nvCxnSpPr>
        <p:spPr>
          <a:xfrm flipH="1">
            <a:off x="1676400" y="1300998"/>
            <a:ext cx="25630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9" name="Straight Connector 148"/>
          <p:cNvCxnSpPr/>
          <p:nvPr/>
        </p:nvCxnSpPr>
        <p:spPr>
          <a:xfrm flipH="1">
            <a:off x="4419600" y="1300998"/>
            <a:ext cx="17829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0" name="Straight Connector 149"/>
          <p:cNvCxnSpPr/>
          <p:nvPr/>
        </p:nvCxnSpPr>
        <p:spPr>
          <a:xfrm>
            <a:off x="3068068" y="1300998"/>
            <a:ext cx="56132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1" name="Straight Connector 150"/>
          <p:cNvCxnSpPr/>
          <p:nvPr/>
        </p:nvCxnSpPr>
        <p:spPr>
          <a:xfrm flipH="1">
            <a:off x="7162800" y="1300998"/>
            <a:ext cx="18050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2" name="Straight Connector 151"/>
          <p:cNvCxnSpPr/>
          <p:nvPr/>
        </p:nvCxnSpPr>
        <p:spPr>
          <a:xfrm flipH="1">
            <a:off x="8534400" y="1300998"/>
            <a:ext cx="19048" cy="493776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45608"/>
              </p:ext>
            </p:extLst>
          </p:nvPr>
        </p:nvGraphicFramePr>
        <p:xfrm>
          <a:off x="323850" y="911225"/>
          <a:ext cx="8242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Worksheet" r:id="rId3" imgW="8242300" imgH="393700" progId="Excel.Sheet.12">
                  <p:embed/>
                </p:oleObj>
              </mc:Choice>
              <mc:Fallback>
                <p:oleObj name="Worksheet" r:id="rId3" imgW="8242300" imgH="39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911225"/>
                        <a:ext cx="8242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4" name="Straight Connector 153"/>
          <p:cNvCxnSpPr/>
          <p:nvPr/>
        </p:nvCxnSpPr>
        <p:spPr>
          <a:xfrm>
            <a:off x="323850" y="6248400"/>
            <a:ext cx="8242300" cy="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5" name="Rectangle 154"/>
          <p:cNvSpPr/>
          <p:nvPr/>
        </p:nvSpPr>
        <p:spPr>
          <a:xfrm>
            <a:off x="651372" y="1816106"/>
            <a:ext cx="1507933" cy="204108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g-2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Cryo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Plant (AIP)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257588" y="2057400"/>
            <a:ext cx="1638012" cy="189926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Assembly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2971800" y="2286000"/>
            <a:ext cx="1224213" cy="208721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Shim Field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676400" y="2514601"/>
            <a:ext cx="2667000" cy="228600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 Vacuum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Chambers/Install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1710302" y="2743200"/>
            <a:ext cx="3395098" cy="228633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Construct/Install Sub-systems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1717468" y="3007289"/>
            <a:ext cx="3437633" cy="204108"/>
          </a:xfrm>
          <a:prstGeom prst="rect">
            <a:avLst/>
          </a:prstGeom>
          <a:gradFill flip="none" rotWithShape="1">
            <a:gsLst>
              <a:gs pos="0">
                <a:srgbClr val="DB720C">
                  <a:lumMod val="40000"/>
                  <a:lumOff val="60000"/>
                  <a:alpha val="75000"/>
                </a:srgbClr>
              </a:gs>
              <a:gs pos="100000">
                <a:srgbClr val="DB720C">
                  <a:lumMod val="40000"/>
                  <a:lumOff val="60000"/>
                  <a:alpha val="75000"/>
                </a:srgbClr>
              </a:gs>
              <a:gs pos="50000">
                <a:srgbClr val="DB720C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Modifications</a:t>
            </a:r>
          </a:p>
        </p:txBody>
      </p:sp>
      <p:sp>
        <p:nvSpPr>
          <p:cNvPr id="161" name="6-Point Star 160"/>
          <p:cNvSpPr>
            <a:spLocks noChangeAspect="1"/>
          </p:cNvSpPr>
          <p:nvPr/>
        </p:nvSpPr>
        <p:spPr>
          <a:xfrm>
            <a:off x="2895033" y="2047118"/>
            <a:ext cx="182880" cy="182880"/>
          </a:xfrm>
          <a:prstGeom prst="star6">
            <a:avLst/>
          </a:prstGeom>
          <a:solidFill>
            <a:srgbClr val="DB720C">
              <a:lumMod val="75000"/>
            </a:srgbClr>
          </a:solidFill>
          <a:ln w="9525" cap="flat" cmpd="sng" algn="ctr">
            <a:solidFill>
              <a:srgbClr val="DB720C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6-Point Star 161"/>
          <p:cNvSpPr>
            <a:spLocks noChangeAspect="1"/>
          </p:cNvSpPr>
          <p:nvPr/>
        </p:nvSpPr>
        <p:spPr>
          <a:xfrm>
            <a:off x="5029200" y="2773919"/>
            <a:ext cx="182880" cy="182880"/>
          </a:xfrm>
          <a:prstGeom prst="star6">
            <a:avLst/>
          </a:prstGeom>
          <a:solidFill>
            <a:srgbClr val="DB720C">
              <a:lumMod val="75000"/>
            </a:srgbClr>
          </a:solidFill>
          <a:ln w="9525" cap="flat" cmpd="sng" algn="ctr">
            <a:solidFill>
              <a:srgbClr val="DB720C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031011" y="1977005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B720C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Ring cold &amp; ready for operations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212180" y="2682479"/>
            <a:ext cx="263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B720C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Experiment ready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DB720C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 for operations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B720C">
                  <a:lumMod val="75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5" name="6-Point Star 164"/>
          <p:cNvSpPr>
            <a:spLocks noChangeAspect="1"/>
          </p:cNvSpPr>
          <p:nvPr/>
        </p:nvSpPr>
        <p:spPr>
          <a:xfrm>
            <a:off x="5078835" y="3016065"/>
            <a:ext cx="182880" cy="182880"/>
          </a:xfrm>
          <a:prstGeom prst="star6">
            <a:avLst/>
          </a:prstGeom>
          <a:solidFill>
            <a:srgbClr val="DB720C">
              <a:lumMod val="75000"/>
            </a:srgbClr>
          </a:solidFill>
          <a:ln w="9525" cap="flat" cmpd="sng" algn="ctr">
            <a:solidFill>
              <a:srgbClr val="DB720C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259774" y="2935124"/>
            <a:ext cx="3410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DB720C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Accelerator ready for operations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B720C">
                  <a:lumMod val="75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2442614" y="3410892"/>
            <a:ext cx="6110834" cy="204108"/>
          </a:xfrm>
          <a:prstGeom prst="rect">
            <a:avLst/>
          </a:prstGeom>
          <a:gradFill flip="none" rotWithShape="1">
            <a:gsLst>
              <a:gs pos="0">
                <a:srgbClr val="519A24">
                  <a:lumMod val="40000"/>
                  <a:lumOff val="60000"/>
                  <a:alpha val="75000"/>
                </a:srgbClr>
              </a:gs>
              <a:gs pos="100000">
                <a:srgbClr val="519A24">
                  <a:lumMod val="40000"/>
                  <a:lumOff val="60000"/>
                  <a:alpha val="75000"/>
                </a:srgbClr>
              </a:gs>
              <a:gs pos="50000">
                <a:srgbClr val="519A24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Cold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054865" y="3650455"/>
            <a:ext cx="1087785" cy="354647"/>
          </a:xfrm>
          <a:prstGeom prst="rect">
            <a:avLst/>
          </a:prstGeom>
          <a:gradFill flip="none" rotWithShape="1">
            <a:gsLst>
              <a:gs pos="0">
                <a:srgbClr val="519A24">
                  <a:lumMod val="40000"/>
                  <a:lumOff val="60000"/>
                  <a:alpha val="75000"/>
                </a:srgbClr>
              </a:gs>
              <a:gs pos="100000">
                <a:srgbClr val="519A24">
                  <a:lumMod val="40000"/>
                  <a:lumOff val="60000"/>
                  <a:alpha val="75000"/>
                </a:srgbClr>
              </a:gs>
              <a:gs pos="50000">
                <a:srgbClr val="519A24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Detector/DAQ Commission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968110" y="4039443"/>
            <a:ext cx="1127890" cy="354647"/>
          </a:xfrm>
          <a:prstGeom prst="rect">
            <a:avLst/>
          </a:prstGeom>
          <a:gradFill flip="none" rotWithShape="1">
            <a:gsLst>
              <a:gs pos="0">
                <a:srgbClr val="519A24">
                  <a:lumMod val="40000"/>
                  <a:lumOff val="60000"/>
                  <a:alpha val="75000"/>
                </a:srgbClr>
              </a:gs>
              <a:gs pos="100000">
                <a:srgbClr val="519A24">
                  <a:lumMod val="40000"/>
                  <a:lumOff val="60000"/>
                  <a:alpha val="75000"/>
                </a:srgbClr>
              </a:gs>
              <a:gs pos="50000">
                <a:srgbClr val="519A24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Tune-up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096000" y="4419600"/>
            <a:ext cx="2457448" cy="231595"/>
          </a:xfrm>
          <a:prstGeom prst="rect">
            <a:avLst/>
          </a:prstGeom>
          <a:gradFill flip="none" rotWithShape="1">
            <a:gsLst>
              <a:gs pos="0">
                <a:srgbClr val="519A24">
                  <a:lumMod val="40000"/>
                  <a:lumOff val="60000"/>
                  <a:alpha val="75000"/>
                </a:srgbClr>
              </a:gs>
              <a:gs pos="100000">
                <a:srgbClr val="519A24">
                  <a:lumMod val="40000"/>
                  <a:lumOff val="60000"/>
                  <a:alpha val="75000"/>
                </a:srgbClr>
              </a:gs>
              <a:gs pos="50000">
                <a:srgbClr val="519A24">
                  <a:lumMod val="75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Physics Production Running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100894" y="4953000"/>
            <a:ext cx="3318706" cy="178984"/>
          </a:xfrm>
          <a:prstGeom prst="rect">
            <a:avLst/>
          </a:prstGeom>
          <a:gradFill flip="none" rotWithShape="1">
            <a:gsLst>
              <a:gs pos="0">
                <a:srgbClr val="004C97">
                  <a:lumMod val="20000"/>
                  <a:lumOff val="80000"/>
                  <a:alpha val="75000"/>
                </a:srgbClr>
              </a:gs>
              <a:gs pos="100000">
                <a:srgbClr val="004C97">
                  <a:lumMod val="20000"/>
                  <a:lumOff val="80000"/>
                  <a:alpha val="75000"/>
                </a:srgbClr>
              </a:gs>
              <a:gs pos="50000">
                <a:srgbClr val="004C97">
                  <a:lumMod val="60000"/>
                  <a:lumOff val="40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 Tools Development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4419600" y="5148784"/>
            <a:ext cx="925792" cy="210312"/>
          </a:xfrm>
          <a:prstGeom prst="rect">
            <a:avLst/>
          </a:prstGeom>
          <a:gradFill flip="none" rotWithShape="1">
            <a:gsLst>
              <a:gs pos="0">
                <a:srgbClr val="004C97">
                  <a:lumMod val="20000"/>
                  <a:lumOff val="80000"/>
                  <a:alpha val="75000"/>
                </a:srgbClr>
              </a:gs>
              <a:gs pos="100000">
                <a:srgbClr val="004C97">
                  <a:lumMod val="20000"/>
                  <a:lumOff val="80000"/>
                  <a:alpha val="75000"/>
                </a:srgbClr>
              </a:gs>
              <a:gs pos="50000">
                <a:srgbClr val="004C97">
                  <a:lumMod val="60000"/>
                  <a:lumOff val="40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Mock Data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6400800" y="5652816"/>
            <a:ext cx="1447800" cy="214584"/>
          </a:xfrm>
          <a:prstGeom prst="rect">
            <a:avLst/>
          </a:prstGeom>
          <a:gradFill flip="none" rotWithShape="1">
            <a:gsLst>
              <a:gs pos="0">
                <a:srgbClr val="004C97">
                  <a:lumMod val="20000"/>
                  <a:lumOff val="80000"/>
                  <a:alpha val="75000"/>
                </a:srgbClr>
              </a:gs>
              <a:gs pos="100000">
                <a:srgbClr val="004C97">
                  <a:lumMod val="20000"/>
                  <a:lumOff val="80000"/>
                  <a:alpha val="75000"/>
                </a:srgbClr>
              </a:gs>
              <a:gs pos="50000">
                <a:srgbClr val="004C97">
                  <a:lumMod val="60000"/>
                  <a:lumOff val="40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Results</a:t>
            </a:r>
          </a:p>
        </p:txBody>
      </p:sp>
      <p:sp>
        <p:nvSpPr>
          <p:cNvPr id="174" name="6-Point Star 173"/>
          <p:cNvSpPr>
            <a:spLocks noChangeAspect="1"/>
          </p:cNvSpPr>
          <p:nvPr/>
        </p:nvSpPr>
        <p:spPr>
          <a:xfrm>
            <a:off x="6043337" y="4116980"/>
            <a:ext cx="182880" cy="182880"/>
          </a:xfrm>
          <a:prstGeom prst="star6">
            <a:avLst/>
          </a:prstGeom>
          <a:solidFill>
            <a:srgbClr val="3D741B"/>
          </a:solidFill>
          <a:ln w="9525" cap="flat" cmpd="sng" algn="ctr">
            <a:solidFill>
              <a:srgbClr val="519A2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19A2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231411" y="4048491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24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Full Running Intensity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519A24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311148" y="4699349"/>
            <a:ext cx="8242300" cy="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Straight Connector 176"/>
          <p:cNvCxnSpPr/>
          <p:nvPr/>
        </p:nvCxnSpPr>
        <p:spPr>
          <a:xfrm>
            <a:off x="303306" y="3233724"/>
            <a:ext cx="8242300" cy="0"/>
          </a:xfrm>
          <a:prstGeom prst="line">
            <a:avLst/>
          </a:prstGeom>
          <a:noFill/>
          <a:ln w="12700" cap="flat" cmpd="sng" algn="ctr">
            <a:solidFill>
              <a:srgbClr val="004C97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8" name="TextBox 177"/>
          <p:cNvSpPr txBox="1"/>
          <p:nvPr/>
        </p:nvSpPr>
        <p:spPr>
          <a:xfrm>
            <a:off x="329503" y="1268765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DB720C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Construction (Project &amp; Muon Campus)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F272F">
                    <a:lumMod val="75000"/>
                  </a:srgbClr>
                </a:solidFill>
                <a:effectLst/>
                <a:uLnTx/>
                <a:uFillTx/>
                <a:latin typeface="Calibri"/>
              </a:rPr>
              <a:t>: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AF272F">
                  <a:lumMod val="75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20040" y="3179355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24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Operations (Laboratory):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19A24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23028" y="4629505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/>
              </a:rPr>
              <a:t>Analysis (Collaboration):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172200" y="5131984"/>
            <a:ext cx="2148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Calibri"/>
              </a:rPr>
              <a:t>1-2 x BNL statistics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495973" y="5431503"/>
            <a:ext cx="1571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Calibri"/>
              </a:rPr>
              <a:t>~5-10 x BNL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8372588" y="5652816"/>
            <a:ext cx="1030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Calibri"/>
              </a:rPr>
              <a:t>21 x BNL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7848600" y="5917284"/>
            <a:ext cx="1039380" cy="254915"/>
          </a:xfrm>
          <a:prstGeom prst="rect">
            <a:avLst/>
          </a:prstGeom>
          <a:gradFill flip="none" rotWithShape="1">
            <a:gsLst>
              <a:gs pos="0">
                <a:srgbClr val="004C97">
                  <a:lumMod val="20000"/>
                  <a:lumOff val="80000"/>
                  <a:alpha val="75000"/>
                </a:srgbClr>
              </a:gs>
              <a:gs pos="100000">
                <a:srgbClr val="004C97">
                  <a:lumMod val="20000"/>
                  <a:lumOff val="80000"/>
                  <a:alpha val="75000"/>
                </a:srgbClr>
              </a:gs>
              <a:gs pos="50000">
                <a:srgbClr val="004C97">
                  <a:lumMod val="60000"/>
                  <a:lumOff val="40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Results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5343961" y="5410200"/>
            <a:ext cx="1056839" cy="197604"/>
          </a:xfrm>
          <a:prstGeom prst="rect">
            <a:avLst/>
          </a:prstGeom>
          <a:gradFill flip="none" rotWithShape="1">
            <a:gsLst>
              <a:gs pos="0">
                <a:srgbClr val="004C97">
                  <a:lumMod val="20000"/>
                  <a:lumOff val="80000"/>
                  <a:alpha val="75000"/>
                </a:srgbClr>
              </a:gs>
              <a:gs pos="100000">
                <a:srgbClr val="004C97">
                  <a:lumMod val="20000"/>
                  <a:lumOff val="80000"/>
                  <a:alpha val="75000"/>
                </a:srgbClr>
              </a:gs>
              <a:gs pos="50000">
                <a:srgbClr val="004C97">
                  <a:lumMod val="60000"/>
                  <a:lumOff val="40000"/>
                  <a:alpha val="75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Results</a:t>
            </a:r>
          </a:p>
        </p:txBody>
      </p:sp>
      <p:sp>
        <p:nvSpPr>
          <p:cNvPr id="186" name="6-Point Star 185"/>
          <p:cNvSpPr>
            <a:spLocks noChangeAspect="1"/>
          </p:cNvSpPr>
          <p:nvPr/>
        </p:nvSpPr>
        <p:spPr>
          <a:xfrm>
            <a:off x="6299865" y="5402512"/>
            <a:ext cx="182880" cy="182880"/>
          </a:xfrm>
          <a:prstGeom prst="star6">
            <a:avLst/>
          </a:prstGeom>
          <a:solidFill>
            <a:srgbClr val="103A61"/>
          </a:solidFill>
          <a:ln w="9525" cap="flat" cmpd="sng" algn="ctr">
            <a:solidFill>
              <a:srgbClr val="4040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6-Point Star 186"/>
          <p:cNvSpPr>
            <a:spLocks noChangeAspect="1"/>
          </p:cNvSpPr>
          <p:nvPr/>
        </p:nvSpPr>
        <p:spPr>
          <a:xfrm>
            <a:off x="7739476" y="5681912"/>
            <a:ext cx="182880" cy="182880"/>
          </a:xfrm>
          <a:prstGeom prst="star6">
            <a:avLst/>
          </a:prstGeom>
          <a:solidFill>
            <a:srgbClr val="103A61"/>
          </a:solidFill>
          <a:ln w="9525" cap="flat" cmpd="sng" algn="ctr">
            <a:solidFill>
              <a:srgbClr val="4040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6-Point Star 187"/>
          <p:cNvSpPr>
            <a:spLocks noChangeAspect="1"/>
          </p:cNvSpPr>
          <p:nvPr/>
        </p:nvSpPr>
        <p:spPr>
          <a:xfrm>
            <a:off x="8796540" y="5925752"/>
            <a:ext cx="182880" cy="182880"/>
          </a:xfrm>
          <a:prstGeom prst="star6">
            <a:avLst/>
          </a:prstGeom>
          <a:solidFill>
            <a:srgbClr val="103A61"/>
          </a:solidFill>
          <a:ln w="9525" cap="flat" cmpd="sng" algn="ctr">
            <a:solidFill>
              <a:srgbClr val="4040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5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55626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g-2 experiment will reduce error by a factor of 4 compared to the previous </a:t>
            </a:r>
            <a:r>
              <a:rPr lang="en-US" dirty="0" err="1" smtClean="0"/>
              <a:t>Muon</a:t>
            </a:r>
            <a:r>
              <a:rPr lang="en-US" dirty="0" smtClean="0"/>
              <a:t> g-2 (BNL E821)</a:t>
            </a:r>
          </a:p>
          <a:p>
            <a:endParaRPr lang="en-US" sz="1200" dirty="0"/>
          </a:p>
          <a:p>
            <a:r>
              <a:rPr lang="en-US" dirty="0" smtClean="0"/>
              <a:t>The storage ring magnet has been operational for a year and our rough shimming targets have been achieved</a:t>
            </a:r>
            <a:endParaRPr lang="en-US" dirty="0"/>
          </a:p>
          <a:p>
            <a:endParaRPr lang="en-US" sz="1200" dirty="0" smtClean="0"/>
          </a:p>
          <a:p>
            <a:r>
              <a:rPr lang="en-US" dirty="0" err="1" smtClean="0"/>
              <a:t>Beamline</a:t>
            </a:r>
            <a:r>
              <a:rPr lang="en-US" dirty="0" smtClean="0"/>
              <a:t> commissioning begins in April 2017, with real data collection starting Autumn 2017</a:t>
            </a:r>
          </a:p>
          <a:p>
            <a:endParaRPr lang="en-US" sz="1200" dirty="0" smtClean="0"/>
          </a:p>
          <a:p>
            <a:r>
              <a:rPr lang="en-US" dirty="0" smtClean="0"/>
              <a:t>We anticipate a result with the same precision as E821 by mid-2018</a:t>
            </a:r>
          </a:p>
          <a:p>
            <a:endParaRPr lang="en-US" sz="1200" dirty="0" smtClean="0"/>
          </a:p>
          <a:p>
            <a:r>
              <a:rPr lang="en-US" dirty="0" smtClean="0"/>
              <a:t>We expect to report </a:t>
            </a:r>
            <a:r>
              <a:rPr lang="en-US" dirty="0"/>
              <a:t>three </a:t>
            </a:r>
            <a:r>
              <a:rPr lang="en-US" dirty="0" smtClean="0"/>
              <a:t>results with 100%, 50% and 25% of the E821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9400"/>
            <a:ext cx="7467600" cy="6096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7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hertzog\Downloads\fbfcfai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740285" cy="351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228600" y="5410200"/>
            <a:ext cx="2133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 sz="1500" b="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48200" y="3657613"/>
            <a:ext cx="3657600" cy="1066787"/>
            <a:chOff x="5791200" y="3429013"/>
            <a:chExt cx="3657600" cy="1066787"/>
          </a:xfrm>
        </p:grpSpPr>
        <p:grpSp>
          <p:nvGrpSpPr>
            <p:cNvPr id="8" name="Group 37"/>
            <p:cNvGrpSpPr>
              <a:grpSpLocks/>
            </p:cNvGrpSpPr>
            <p:nvPr/>
          </p:nvGrpSpPr>
          <p:grpSpPr bwMode="auto">
            <a:xfrm>
              <a:off x="5791200" y="3429013"/>
              <a:ext cx="3276600" cy="762004"/>
              <a:chOff x="4032" y="2694"/>
              <a:chExt cx="2064" cy="480"/>
            </a:xfrm>
          </p:grpSpPr>
          <p:sp>
            <p:nvSpPr>
              <p:cNvPr id="9" name="Text Box 32"/>
              <p:cNvSpPr txBox="1">
                <a:spLocks noChangeArrowheads="1"/>
              </p:cNvSpPr>
              <p:nvPr/>
            </p:nvSpPr>
            <p:spPr bwMode="auto">
              <a:xfrm>
                <a:off x="4310" y="2694"/>
                <a:ext cx="144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Goal:  </a:t>
                </a:r>
                <a:r>
                  <a:rPr lang="en-US" b="0" dirty="0" smtClean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140 ppb</a:t>
                </a:r>
                <a:endParaRPr lang="en-US" b="0" dirty="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" name="Text Box 35"/>
              <p:cNvSpPr txBox="1">
                <a:spLocks noChangeArrowheads="1"/>
              </p:cNvSpPr>
              <p:nvPr/>
            </p:nvSpPr>
            <p:spPr bwMode="auto">
              <a:xfrm>
                <a:off x="4320" y="2922"/>
                <a:ext cx="177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0" dirty="0">
                    <a:solidFill>
                      <a:srgbClr val="000000"/>
                    </a:solidFill>
                    <a:ea typeface="+mn-ea"/>
                    <a:cs typeface="Arial" pitchFamily="34" charset="0"/>
                  </a:rPr>
                  <a:t>Expected Improvement</a:t>
                </a:r>
              </a:p>
            </p:txBody>
          </p:sp>
          <p:sp>
            <p:nvSpPr>
              <p:cNvPr id="12" name="AutoShape 36"/>
              <p:cNvSpPr>
                <a:spLocks noChangeArrowheads="1"/>
              </p:cNvSpPr>
              <p:nvPr/>
            </p:nvSpPr>
            <p:spPr bwMode="auto">
              <a:xfrm>
                <a:off x="4032" y="2976"/>
                <a:ext cx="240" cy="144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500" b="0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264349" y="4126468"/>
              <a:ext cx="3184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000000"/>
                  </a:solidFill>
                  <a:ea typeface="+mn-ea"/>
                </a:rPr>
                <a:t>7.5 </a:t>
              </a:r>
              <a:r>
                <a:rPr lang="en-US" sz="1800" kern="0" dirty="0">
                  <a:solidFill>
                    <a:srgbClr val="000000"/>
                  </a:solidFill>
                  <a:latin typeface="Symbol" panose="05050102010706020507" pitchFamily="18" charset="2"/>
                  <a:ea typeface="+mn-ea"/>
                </a:rPr>
                <a:t>s</a:t>
              </a:r>
              <a:r>
                <a:rPr lang="en-US" sz="1800" b="0" kern="0" dirty="0">
                  <a:solidFill>
                    <a:srgbClr val="000000"/>
                  </a:solidFill>
                  <a:latin typeface="Arial"/>
                  <a:ea typeface="+mn-ea"/>
                </a:rPr>
                <a:t> if same central values</a:t>
              </a:r>
              <a:endParaRPr lang="en-US" sz="1800" b="0" kern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" y="490734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Key:  	More muons per fill &amp; more fills per hour</a:t>
            </a:r>
          </a:p>
          <a:p>
            <a:r>
              <a:rPr lang="en-US" sz="2400" b="0" dirty="0" smtClean="0">
                <a:solidFill>
                  <a:srgbClr val="000000"/>
                </a:solidFill>
              </a:rPr>
              <a:t>Key: 	Finer shimming of magnet and refined monitoring</a:t>
            </a:r>
          </a:p>
          <a:p>
            <a:r>
              <a:rPr lang="en-US" sz="2400" b="0" dirty="0" smtClean="0">
                <a:solidFill>
                  <a:srgbClr val="000000"/>
                </a:solidFill>
              </a:rPr>
              <a:t>Key:  	Modern detectors/electronics/DAQ/calibration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over E821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24838" y="609600"/>
            <a:ext cx="8991600" cy="10668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Increase statistics:  	x 21</a:t>
            </a:r>
            <a:r>
              <a:rPr lang="en-US" sz="2400" b="1" dirty="0" smtClean="0">
                <a:solidFill>
                  <a:srgbClr val="000000"/>
                </a:solidFill>
                <a:sym typeface="Mathematica1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sym typeface="Mathematica1"/>
              </a:rPr>
            </a:br>
            <a:r>
              <a:rPr lang="en-US" sz="2400" b="1" dirty="0" smtClean="0">
                <a:solidFill>
                  <a:srgbClr val="000000"/>
                </a:solidFill>
                <a:sym typeface="Mathematica1"/>
              </a:rPr>
              <a:t>Reduce systematics:  	x 2 (</a:t>
            </a:r>
            <a:r>
              <a:rPr lang="en-US" sz="2400" b="1" dirty="0" err="1" smtClean="0">
                <a:solidFill>
                  <a:srgbClr val="000000"/>
                </a:solidFill>
                <a:sym typeface="Mathematica1"/>
              </a:rPr>
              <a:t>ω</a:t>
            </a:r>
            <a:r>
              <a:rPr lang="en-US" sz="2400" b="1" baseline="-25000" dirty="0" err="1" smtClean="0">
                <a:solidFill>
                  <a:srgbClr val="000000"/>
                </a:solidFill>
                <a:sym typeface="Mathematica1"/>
              </a:rPr>
              <a:t>p</a:t>
            </a:r>
            <a:r>
              <a:rPr lang="en-US" sz="2400" b="1" dirty="0" smtClean="0">
                <a:solidFill>
                  <a:srgbClr val="000000"/>
                </a:solidFill>
                <a:sym typeface="Mathematica1"/>
              </a:rPr>
              <a:t>)  and  x 3 (</a:t>
            </a:r>
            <a:r>
              <a:rPr lang="en-US" sz="2400" b="1" dirty="0" err="1" smtClean="0">
                <a:solidFill>
                  <a:srgbClr val="000000"/>
                </a:solidFill>
                <a:latin typeface="Symbol" panose="05050102010706020507" pitchFamily="18" charset="2"/>
                <a:sym typeface="Mathematica1"/>
              </a:rPr>
              <a:t>w</a:t>
            </a:r>
            <a:r>
              <a:rPr lang="en-US" sz="2400" b="1" baseline="-25000" dirty="0" err="1" smtClean="0">
                <a:solidFill>
                  <a:srgbClr val="000000"/>
                </a:solidFill>
                <a:sym typeface="Mathematica1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sym typeface="Mathematica1"/>
              </a:rPr>
              <a:t>)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6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</p:spPr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tx2"/>
                </a:solidFill>
              </a:rPr>
              <a:t>a</a:t>
            </a:r>
            <a:r>
              <a:rPr lang="en-US" dirty="0" smtClean="0"/>
              <a:t> (ppb)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1066800"/>
            <a:ext cx="9113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8229600" y="2057400"/>
            <a:ext cx="762000" cy="13716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29600" y="4876800"/>
            <a:ext cx="762000" cy="4572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29600" y="3483428"/>
            <a:ext cx="762000" cy="11865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3722598"/>
            <a:ext cx="767443" cy="523220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Ring Team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2" y="2286000"/>
            <a:ext cx="996042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1" y="4843790"/>
            <a:ext cx="10287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4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2"/>
          <a:stretch/>
        </p:blipFill>
        <p:spPr bwMode="auto">
          <a:xfrm>
            <a:off x="0" y="1360714"/>
            <a:ext cx="9144000" cy="43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609600"/>
          </a:xfrm>
        </p:spPr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accent2"/>
                </a:solidFill>
              </a:rPr>
              <a:t>p</a:t>
            </a:r>
            <a:r>
              <a:rPr lang="en-US" dirty="0" smtClean="0"/>
              <a:t> (ppb)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8077200" y="1404256"/>
            <a:ext cx="762000" cy="32439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8460" y="10476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Brookhaven E821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7330" y="1051562"/>
            <a:ext cx="88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FNAL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 calibration of the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39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17" y="1042988"/>
            <a:ext cx="7980679" cy="4987925"/>
          </a:xfrm>
        </p:spPr>
      </p:pic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6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</a:t>
            </a:r>
            <a:r>
              <a:rPr lang="en-US" baseline="-25000" dirty="0" err="1" smtClean="0"/>
              <a:t>μ</a:t>
            </a:r>
            <a:r>
              <a:rPr lang="en-US" dirty="0" smtClean="0"/>
              <a:t>: Experiment </a:t>
            </a:r>
            <a:r>
              <a:rPr lang="en-US" dirty="0" err="1" smtClean="0"/>
              <a:t>vs</a:t>
            </a:r>
            <a:r>
              <a:rPr lang="en-US" dirty="0" smtClean="0"/>
              <a:t> Standard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1775" indent="-231775"/>
            <a:r>
              <a:rPr lang="en-US" dirty="0" err="1" smtClean="0"/>
              <a:t>g</a:t>
            </a:r>
            <a:r>
              <a:rPr lang="en-US" baseline="-25000" dirty="0" err="1" smtClean="0"/>
              <a:t>μ</a:t>
            </a:r>
            <a:r>
              <a:rPr lang="en-US" dirty="0" smtClean="0"/>
              <a:t> normally denoted by anomalous piece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μ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206500" y="2857500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“Glasgow Consensus”  </a:t>
            </a:r>
          </a:p>
        </p:txBody>
      </p:sp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200" y="762000"/>
            <a:ext cx="1752600" cy="69442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305634"/>
              </p:ext>
            </p:extLst>
          </p:nvPr>
        </p:nvGraphicFramePr>
        <p:xfrm>
          <a:off x="228600" y="1671319"/>
          <a:ext cx="6934200" cy="290068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133600"/>
                <a:gridCol w="4800600"/>
              </a:tblGrid>
              <a:tr h="41438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Contribution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Value (x 10</a:t>
                      </a:r>
                      <a:r>
                        <a:rPr lang="en-US" baseline="30000" dirty="0" smtClean="0">
                          <a:solidFill>
                            <a:srgbClr val="000000"/>
                          </a:solidFill>
                        </a:rPr>
                        <a:t>-11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smtClean="0"/>
                        <a:t>QED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γ</a:t>
                      </a:r>
                      <a:r>
                        <a:rPr lang="en-US" baseline="0" dirty="0" smtClean="0"/>
                        <a:t> + l)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116 584 718.951 ± 0.08</a:t>
                      </a:r>
                      <a:endParaRPr lang="en-US" baseline="-25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Hadronic</a:t>
                      </a:r>
                      <a:r>
                        <a:rPr lang="en-US" dirty="0" smtClean="0"/>
                        <a:t> VP (lo)*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6 923 ± 42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Hadronic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VP (ho)**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-98.4 ± 0.7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Hadronic</a:t>
                      </a:r>
                      <a:r>
                        <a:rPr lang="en-US" dirty="0" smtClean="0"/>
                        <a:t> LBL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§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105 ± 26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ElectroWeak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153.6 ± 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383">
                <a:tc>
                  <a:txBody>
                    <a:bodyPr/>
                    <a:lstStyle/>
                    <a:p>
                      <a:r>
                        <a:rPr lang="en-US" dirty="0" smtClean="0"/>
                        <a:t>Total SM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116 591 802 ± 42</a:t>
                      </a:r>
                      <a:r>
                        <a:rPr lang="en-US" baseline="-25000" dirty="0" smtClean="0"/>
                        <a:t>H-LO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± 26</a:t>
                      </a:r>
                      <a:r>
                        <a:rPr lang="en-US" baseline="-25000" dirty="0" smtClean="0"/>
                        <a:t>H-LBL</a:t>
                      </a:r>
                      <a:r>
                        <a:rPr lang="en-US" dirty="0" smtClean="0"/>
                        <a:t> ± 2</a:t>
                      </a:r>
                      <a:r>
                        <a:rPr lang="en-US" baseline="-25000" dirty="0" smtClean="0"/>
                        <a:t>other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± 49</a:t>
                      </a:r>
                      <a:r>
                        <a:rPr lang="en-US" baseline="-25000" dirty="0" smtClean="0"/>
                        <a:t>tot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5800" y="6367790"/>
            <a:ext cx="9176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b="0" dirty="0" smtClean="0">
                <a:solidFill>
                  <a:srgbClr val="000000"/>
                </a:solidFill>
              </a:rPr>
              <a:t>*</a:t>
            </a:r>
            <a:r>
              <a:rPr lang="en-US" sz="1100" b="0" dirty="0" err="1" smtClean="0">
                <a:solidFill>
                  <a:srgbClr val="000000"/>
                </a:solidFill>
              </a:rPr>
              <a:t>Davier</a:t>
            </a:r>
            <a:r>
              <a:rPr lang="en-US" sz="1100" b="0" dirty="0" smtClean="0">
                <a:solidFill>
                  <a:srgbClr val="000000"/>
                </a:solidFill>
              </a:rPr>
              <a:t> et al, Eur. Phys. J. C(2011) 71:1515; **Hagiwara et al, J. Phys. G38, 085003 (2011); </a:t>
            </a:r>
            <a:r>
              <a:rPr lang="en-US" sz="1100" b="0" baseline="30000" dirty="0" smtClean="0">
                <a:solidFill>
                  <a:srgbClr val="000000"/>
                </a:solidFill>
              </a:rPr>
              <a:t>§</a:t>
            </a:r>
            <a:r>
              <a:rPr lang="en-US" sz="1100" b="0" dirty="0" err="1" smtClean="0">
                <a:solidFill>
                  <a:srgbClr val="000000"/>
                </a:solidFill>
              </a:rPr>
              <a:t>Prades</a:t>
            </a:r>
            <a:r>
              <a:rPr lang="en-US" sz="1100" b="0" dirty="0" smtClean="0">
                <a:solidFill>
                  <a:srgbClr val="000000"/>
                </a:solidFill>
              </a:rPr>
              <a:t> et al, Lepton Moments (2010)</a:t>
            </a:r>
          </a:p>
        </p:txBody>
      </p:sp>
      <p:sp>
        <p:nvSpPr>
          <p:cNvPr id="16" name="Oval 15"/>
          <p:cNvSpPr/>
          <p:nvPr/>
        </p:nvSpPr>
        <p:spPr>
          <a:xfrm>
            <a:off x="6781800" y="2514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81800" y="333756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5000" y="5667232"/>
            <a:ext cx="5562600" cy="5811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3218457"/>
            <a:ext cx="1295400" cy="1582143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1536103"/>
            <a:ext cx="1295400" cy="1207097"/>
          </a:xfrm>
          <a:prstGeom prst="rect">
            <a:avLst/>
          </a:prstGeom>
          <a:ln>
            <a:noFill/>
          </a:ln>
        </p:spPr>
      </p:pic>
      <p:cxnSp>
        <p:nvCxnSpPr>
          <p:cNvPr id="27" name="Straight Arrow Connector 26"/>
          <p:cNvCxnSpPr>
            <a:stCxn id="16" idx="6"/>
          </p:cNvCxnSpPr>
          <p:nvPr/>
        </p:nvCxnSpPr>
        <p:spPr>
          <a:xfrm flipV="1">
            <a:off x="7162800" y="2514600"/>
            <a:ext cx="457200" cy="1905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6"/>
          </p:cNvCxnSpPr>
          <p:nvPr/>
        </p:nvCxnSpPr>
        <p:spPr>
          <a:xfrm>
            <a:off x="7162800" y="3528060"/>
            <a:ext cx="533400" cy="20574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39000" y="2667000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</a:rPr>
              <a:t>Significant work on-going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648200"/>
            <a:ext cx="5288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E821 </a:t>
            </a:r>
            <a:r>
              <a:rPr lang="en-US" b="0" dirty="0" smtClean="0">
                <a:solidFill>
                  <a:srgbClr val="000000"/>
                </a:solidFill>
              </a:rPr>
              <a:t>Result (Data-taking from 1998 – 2001):</a:t>
            </a:r>
            <a:endParaRPr lang="en-US" b="0" dirty="0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384" y="5715000"/>
            <a:ext cx="1719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0000"/>
                </a:solidFill>
              </a:rPr>
              <a:t>Exp</a:t>
            </a:r>
            <a:r>
              <a:rPr lang="en-US" b="0" dirty="0" smtClean="0">
                <a:solidFill>
                  <a:srgbClr val="000000"/>
                </a:solidFill>
              </a:rPr>
              <a:t> - Theory: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92675" y="5695890"/>
            <a:ext cx="870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(3.6σ)</a:t>
            </a:r>
          </a:p>
        </p:txBody>
      </p:sp>
      <p:pic>
        <p:nvPicPr>
          <p:cNvPr id="28" name="Picture 27" descr="CodeCogsEqn (5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14" y="5043280"/>
            <a:ext cx="7845186" cy="5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State-of-the-art Laser-based calibration system</a:t>
            </a:r>
            <a:endParaRPr lang="en-US" sz="11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799" y="685800"/>
            <a:ext cx="5810415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909119"/>
            <a:ext cx="1680320" cy="148510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063" y="4648200"/>
            <a:ext cx="4581522" cy="169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33320" y="2376099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Front Panel Prisms</a:t>
            </a:r>
            <a:endParaRPr lang="en-US" sz="1200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319" y="4191000"/>
            <a:ext cx="4346805" cy="230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214" y="4236353"/>
            <a:ext cx="224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</a:rPr>
              <a:t>-4</a:t>
            </a:r>
            <a:r>
              <a:rPr lang="en-US" sz="1600" dirty="0" smtClean="0">
                <a:solidFill>
                  <a:srgbClr val="FF0000"/>
                </a:solidFill>
              </a:rPr>
              <a:t> / h demonstrated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3100" y="6559550"/>
            <a:ext cx="2133601" cy="323850"/>
          </a:xfrm>
        </p:spPr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6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3440" y="1930460"/>
            <a:ext cx="7452360" cy="40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Fermilab Muon Campus Vision, c.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762999" cy="74800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940623"/>
            <a:ext cx="3064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Artist’s Impression of </a:t>
            </a:r>
            <a:r>
              <a:rPr lang="en-US" sz="1400" b="0" dirty="0" err="1" smtClean="0">
                <a:solidFill>
                  <a:srgbClr val="000000"/>
                </a:solidFill>
              </a:rPr>
              <a:t>Muon</a:t>
            </a:r>
            <a:r>
              <a:rPr lang="en-US" sz="1400" b="0" dirty="0" smtClean="0">
                <a:solidFill>
                  <a:srgbClr val="000000"/>
                </a:solidFill>
              </a:rPr>
              <a:t> Campus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9144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1775" indent="-231775"/>
            <a:r>
              <a:rPr lang="en-US" b="0" dirty="0" smtClean="0"/>
              <a:t>Convert </a:t>
            </a:r>
            <a:r>
              <a:rPr lang="en-US" b="0" dirty="0" err="1" smtClean="0"/>
              <a:t>Tevatron</a:t>
            </a:r>
            <a:r>
              <a:rPr lang="en-US" b="0" dirty="0" smtClean="0"/>
              <a:t> anti-proton source to produce </a:t>
            </a:r>
            <a:r>
              <a:rPr lang="en-US" b="0" dirty="0" err="1" smtClean="0"/>
              <a:t>muon</a:t>
            </a:r>
            <a:r>
              <a:rPr lang="en-US" b="0" dirty="0" smtClean="0"/>
              <a:t> beams for experiments such as </a:t>
            </a:r>
            <a:r>
              <a:rPr lang="en-US" b="0" dirty="0" err="1" smtClean="0"/>
              <a:t>Muon</a:t>
            </a:r>
            <a:r>
              <a:rPr lang="en-US" b="0" dirty="0" smtClean="0"/>
              <a:t> g-2 and Mu2e</a:t>
            </a:r>
            <a:endParaRPr lang="en-US" b="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78552" y="3352800"/>
            <a:ext cx="993648" cy="307777"/>
            <a:chOff x="5102352" y="3666744"/>
            <a:chExt cx="993648" cy="307777"/>
          </a:xfrm>
        </p:grpSpPr>
        <p:sp>
          <p:nvSpPr>
            <p:cNvPr id="17" name="Rectangle 16"/>
            <p:cNvSpPr/>
            <p:nvPr/>
          </p:nvSpPr>
          <p:spPr>
            <a:xfrm>
              <a:off x="5181600" y="3733800"/>
              <a:ext cx="82296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2352" y="3666744"/>
              <a:ext cx="9936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err="1" smtClean="0">
                  <a:solidFill>
                    <a:srgbClr val="000000"/>
                  </a:solidFill>
                </a:rPr>
                <a:t>Muon</a:t>
              </a:r>
              <a:r>
                <a:rPr lang="en-US" sz="1400" b="0" dirty="0" smtClean="0">
                  <a:solidFill>
                    <a:srgbClr val="000000"/>
                  </a:solidFill>
                </a:rPr>
                <a:t> g-2</a:t>
              </a: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5105400" y="3657600"/>
            <a:ext cx="1524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07664" y="4648200"/>
            <a:ext cx="630936" cy="307777"/>
            <a:chOff x="5102352" y="3666744"/>
            <a:chExt cx="630936" cy="307777"/>
          </a:xfrm>
        </p:grpSpPr>
        <p:sp>
          <p:nvSpPr>
            <p:cNvPr id="23" name="Rectangle 22"/>
            <p:cNvSpPr/>
            <p:nvPr/>
          </p:nvSpPr>
          <p:spPr>
            <a:xfrm>
              <a:off x="5181600" y="3733800"/>
              <a:ext cx="475488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2352" y="3666744"/>
              <a:ext cx="63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00000"/>
                  </a:solidFill>
                </a:rPr>
                <a:t>Mu2e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V="1">
            <a:off x="3962400" y="4572000"/>
            <a:ext cx="1524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019800" y="4111823"/>
            <a:ext cx="1261872" cy="307777"/>
            <a:chOff x="5102352" y="3666744"/>
            <a:chExt cx="1261872" cy="307777"/>
          </a:xfrm>
        </p:grpSpPr>
        <p:sp>
          <p:nvSpPr>
            <p:cNvPr id="29" name="Rectangle 28"/>
            <p:cNvSpPr/>
            <p:nvPr/>
          </p:nvSpPr>
          <p:spPr>
            <a:xfrm>
              <a:off x="5181600" y="3733800"/>
              <a:ext cx="1115568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02352" y="3666744"/>
              <a:ext cx="12618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00000"/>
                  </a:solidFill>
                </a:rPr>
                <a:t>Delivery 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15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0915_1138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23751" r="-47" b="22785"/>
          <a:stretch/>
        </p:blipFill>
        <p:spPr>
          <a:xfrm>
            <a:off x="663076" y="1045136"/>
            <a:ext cx="7878253" cy="316912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4495800"/>
            <a:ext cx="8610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1775" indent="-231775">
              <a:spcBef>
                <a:spcPts val="0"/>
              </a:spcBef>
              <a:spcAft>
                <a:spcPts val="1200"/>
              </a:spcAft>
            </a:pPr>
            <a:r>
              <a:rPr lang="en-US" sz="2200" b="0" dirty="0" err="1" smtClean="0"/>
              <a:t>Muon</a:t>
            </a:r>
            <a:r>
              <a:rPr lang="en-US" sz="2200" b="0" dirty="0" smtClean="0"/>
              <a:t> g-2 hall complete, storage ring installed &amp; operational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Mu2e civil construction complete &amp; building outfitting underway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Conversion of accelerator complex to </a:t>
            </a:r>
            <a:r>
              <a:rPr lang="en-US" sz="2200" b="0" dirty="0" err="1" smtClean="0"/>
              <a:t>muon</a:t>
            </a:r>
            <a:r>
              <a:rPr lang="en-US" sz="2200" b="0" dirty="0" smtClean="0"/>
              <a:t> source nearing completion</a:t>
            </a:r>
            <a:endParaRPr lang="en-US" sz="22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Campus Reality, 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762999" cy="74800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6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3600" y="2903202"/>
            <a:ext cx="993648" cy="307777"/>
            <a:chOff x="5102352" y="3666744"/>
            <a:chExt cx="993648" cy="307777"/>
          </a:xfrm>
        </p:grpSpPr>
        <p:sp>
          <p:nvSpPr>
            <p:cNvPr id="12" name="Rectangle 11"/>
            <p:cNvSpPr/>
            <p:nvPr/>
          </p:nvSpPr>
          <p:spPr>
            <a:xfrm>
              <a:off x="5181600" y="3733800"/>
              <a:ext cx="82296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02352" y="3666744"/>
              <a:ext cx="9936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err="1" smtClean="0">
                  <a:solidFill>
                    <a:srgbClr val="000000"/>
                  </a:solidFill>
                </a:rPr>
                <a:t>Muon</a:t>
              </a:r>
              <a:r>
                <a:rPr lang="en-US" sz="1400" b="0" dirty="0" smtClean="0">
                  <a:solidFill>
                    <a:srgbClr val="000000"/>
                  </a:solidFill>
                </a:rPr>
                <a:t> g-2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2819400" y="2827002"/>
            <a:ext cx="1524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312664" y="2065002"/>
            <a:ext cx="630936" cy="307777"/>
            <a:chOff x="5102352" y="3666744"/>
            <a:chExt cx="630936" cy="307777"/>
          </a:xfrm>
        </p:grpSpPr>
        <p:sp>
          <p:nvSpPr>
            <p:cNvPr id="16" name="Rectangle 15"/>
            <p:cNvSpPr/>
            <p:nvPr/>
          </p:nvSpPr>
          <p:spPr>
            <a:xfrm>
              <a:off x="5181600" y="3733800"/>
              <a:ext cx="475488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2352" y="3666744"/>
              <a:ext cx="63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00000"/>
                  </a:solidFill>
                </a:rPr>
                <a:t>Mu2e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9328" y="1978223"/>
            <a:ext cx="1261872" cy="307777"/>
            <a:chOff x="5102352" y="3666744"/>
            <a:chExt cx="1261872" cy="307777"/>
          </a:xfrm>
        </p:grpSpPr>
        <p:sp>
          <p:nvSpPr>
            <p:cNvPr id="19" name="Rectangle 18"/>
            <p:cNvSpPr/>
            <p:nvPr/>
          </p:nvSpPr>
          <p:spPr>
            <a:xfrm>
              <a:off x="5181600" y="3733800"/>
              <a:ext cx="1115568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02352" y="3666744"/>
              <a:ext cx="12618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rgbClr val="000000"/>
                  </a:solidFill>
                </a:rPr>
                <a:t>Delivery Ring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5257800" y="2369802"/>
            <a:ext cx="152400" cy="1524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17078" y="4191000"/>
            <a:ext cx="2469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</a:rPr>
              <a:t>Photograph from Wilson Hall</a:t>
            </a:r>
          </a:p>
        </p:txBody>
      </p:sp>
    </p:spTree>
    <p:extLst>
      <p:ext uri="{BB962C8B-B14F-4D97-AF65-F5344CB8AC3E}">
        <p14:creationId xmlns:p14="http://schemas.microsoft.com/office/powerpoint/2010/main" val="161676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200" y="1905000"/>
            <a:ext cx="4332400" cy="3657600"/>
            <a:chOff x="163400" y="838200"/>
            <a:chExt cx="4332400" cy="3657600"/>
          </a:xfrm>
        </p:grpSpPr>
        <p:pic>
          <p:nvPicPr>
            <p:cNvPr id="8" name="Picture 7" descr="g-2new-v3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00" y="838200"/>
              <a:ext cx="4332400" cy="1449900"/>
            </a:xfrm>
            <a:prstGeom prst="rect">
              <a:avLst/>
            </a:prstGeom>
          </p:spPr>
        </p:pic>
        <p:pic>
          <p:nvPicPr>
            <p:cNvPr id="27" name="Picture 26" descr="g-2new-v3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400" y="2255765"/>
              <a:ext cx="4332400" cy="224003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g-2: Overall Goal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191000" y="1752600"/>
            <a:ext cx="4953000" cy="472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lvl="1" indent="0">
              <a:spcAft>
                <a:spcPts val="1200"/>
              </a:spcAft>
              <a:buNone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Requires 21 x statistics &amp; reduction of key systematics with </a:t>
            </a:r>
            <a:r>
              <a:rPr lang="en-US" sz="2200" b="0" dirty="0" smtClean="0">
                <a:solidFill>
                  <a:schemeClr val="tx1"/>
                </a:solidFill>
                <a:latin typeface="+mj-lt"/>
              </a:rPr>
              <a:t>4 major steps:</a:t>
            </a:r>
          </a:p>
          <a:p>
            <a:pPr marL="454025" lvl="1" indent="-222250">
              <a:spcBef>
                <a:spcPts val="0"/>
              </a:spcBef>
              <a:spcAft>
                <a:spcPts val="1200"/>
              </a:spcAft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Transport storage ring to </a:t>
            </a:r>
            <a:r>
              <a:rPr lang="en-US" b="0" dirty="0" err="1" smtClean="0">
                <a:solidFill>
                  <a:schemeClr val="tx1"/>
                </a:solidFill>
                <a:latin typeface="+mn-lt"/>
              </a:rPr>
              <a:t>Fermilab</a:t>
            </a:r>
            <a:endParaRPr lang="en-US" b="0" dirty="0" smtClean="0">
              <a:solidFill>
                <a:schemeClr val="tx1"/>
              </a:solidFill>
              <a:latin typeface="+mn-lt"/>
            </a:endParaRPr>
          </a:p>
          <a:p>
            <a:pPr marL="454025" lvl="1" indent="-222250">
              <a:spcBef>
                <a:spcPts val="0"/>
              </a:spcBef>
              <a:spcAft>
                <a:spcPts val="1200"/>
              </a:spcAft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New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experimental hall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for ring</a:t>
            </a: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marL="454025" lvl="1" indent="-222250">
              <a:spcBef>
                <a:spcPts val="0"/>
              </a:spcBef>
              <a:spcAft>
                <a:spcPts val="1200"/>
              </a:spcAft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Modify accelerator to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provide a high-purity, intense beam of </a:t>
            </a:r>
            <a:r>
              <a:rPr lang="en-US" b="0" dirty="0" err="1" smtClean="0">
                <a:solidFill>
                  <a:schemeClr val="tx1"/>
                </a:solidFill>
                <a:latin typeface="+mn-lt"/>
              </a:rPr>
              <a:t>muons</a:t>
            </a: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marL="454025" lvl="1" indent="-222250">
              <a:spcBef>
                <a:spcPts val="0"/>
              </a:spcBef>
              <a:spcAft>
                <a:spcPts val="1200"/>
              </a:spcAft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Upgrade injection, field, detector, electronics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&amp;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DAQ syste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s for higher 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rates and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lower systematics</a:t>
            </a:r>
            <a:endParaRPr lang="en-US" b="0" dirty="0">
              <a:solidFill>
                <a:schemeClr val="tx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Left-Right Arrow 9"/>
          <p:cNvSpPr/>
          <p:nvPr/>
        </p:nvSpPr>
        <p:spPr>
          <a:xfrm rot="13498702">
            <a:off x="2123535" y="3332640"/>
            <a:ext cx="1286924" cy="154024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692297">
            <a:off x="1843383" y="3093190"/>
            <a:ext cx="21961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3.3 – 3.6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18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962400"/>
            <a:ext cx="1423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234C01"/>
                </a:solidFill>
              </a:rPr>
              <a:t>BNL Result</a:t>
            </a:r>
            <a:endParaRPr lang="en-US" sz="1200" dirty="0">
              <a:solidFill>
                <a:srgbClr val="234C0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6671" y="4616387"/>
            <a:ext cx="162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244AFC"/>
                </a:solidFill>
              </a:rPr>
              <a:t>Fermilab</a:t>
            </a:r>
            <a:r>
              <a:rPr lang="en-US" sz="1200" dirty="0" smtClean="0">
                <a:solidFill>
                  <a:srgbClr val="244AFC"/>
                </a:solidFill>
              </a:rPr>
              <a:t> Goal</a:t>
            </a:r>
            <a:endParaRPr lang="en-US" sz="1200" dirty="0">
              <a:solidFill>
                <a:srgbClr val="244AF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82893" y="2514600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82893" y="2920425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41064" y="3483864"/>
            <a:ext cx="83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+mj-lt"/>
                <a:ea typeface="Zapf Dingbats"/>
                <a:cs typeface="Zapf Dingbats"/>
              </a:rPr>
              <a:t>75% Done</a:t>
            </a:r>
            <a:endParaRPr lang="en-US" sz="1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41064" y="4306824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+mj-lt"/>
                <a:ea typeface="Zapf Dingbats"/>
                <a:cs typeface="Zapf Dingbats"/>
              </a:rPr>
              <a:t>80% Done</a:t>
            </a:r>
            <a:endParaRPr lang="en-US" sz="14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-1351528" y="3446094"/>
            <a:ext cx="3163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hlinkClick r:id="rId4"/>
              </a:rPr>
              <a:t>http://arxiv.org/pdf/1311.2198v1.pdf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 bwMode="auto">
          <a:xfrm>
            <a:off x="7023100" y="6559550"/>
            <a:ext cx="213360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1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2476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57200" y="7620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 smtClean="0"/>
              <a:t>Reduce experimental error on </a:t>
            </a:r>
            <a:r>
              <a:rPr lang="en-US" b="0" dirty="0" err="1" smtClean="0"/>
              <a:t>a</a:t>
            </a:r>
            <a:r>
              <a:rPr lang="en-US" b="0" baseline="-25000" dirty="0" err="1" smtClean="0"/>
              <a:t>μ</a:t>
            </a:r>
            <a:r>
              <a:rPr lang="en-US" b="0" dirty="0" smtClean="0"/>
              <a:t> by factor 4 &amp; resolve the long-standing E821 g-2 discrepancy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7193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748677" y="2579922"/>
            <a:ext cx="3395323" cy="3287478"/>
            <a:chOff x="5943600" y="2133600"/>
            <a:chExt cx="2938123" cy="2844800"/>
          </a:xfrm>
        </p:grpSpPr>
        <p:pic>
          <p:nvPicPr>
            <p:cNvPr id="7" name="Picture 6" descr="Screen Shot 2015-07-29 at 12.06.1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2209800"/>
              <a:ext cx="2861923" cy="2768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43600" y="2133600"/>
              <a:ext cx="3048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g-2: Experimental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Store longitudinally </a:t>
            </a:r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/>
              <a:t> </a:t>
            </a:r>
            <a:r>
              <a:rPr lang="en-US" dirty="0" smtClean="0"/>
              <a:t>in a dipole field</a:t>
            </a:r>
          </a:p>
          <a:p>
            <a:r>
              <a:rPr lang="en-US" dirty="0" smtClean="0"/>
              <a:t>Measure two quantities to extract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μ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/>
              <a:t>magnetic field averaged over </a:t>
            </a:r>
            <a:r>
              <a:rPr lang="en-US" sz="2400" dirty="0" err="1"/>
              <a:t>muon</a:t>
            </a:r>
            <a:r>
              <a:rPr lang="en-US" sz="2400" dirty="0"/>
              <a:t> distribution, </a:t>
            </a:r>
            <a:r>
              <a:rPr lang="en-US" sz="2400" dirty="0">
                <a:solidFill>
                  <a:srgbClr val="0000FF"/>
                </a:solidFill>
              </a:rPr>
              <a:t>B</a:t>
            </a:r>
            <a:endParaRPr lang="en-US" sz="2400" baseline="-25000" dirty="0"/>
          </a:p>
          <a:p>
            <a:pPr lvl="1"/>
            <a:r>
              <a:rPr lang="en-US" sz="2400" dirty="0" smtClean="0"/>
              <a:t>anomalous precession frequency, </a:t>
            </a:r>
            <a:r>
              <a:rPr lang="en-US" sz="2400" dirty="0" err="1" smtClean="0">
                <a:solidFill>
                  <a:srgbClr val="FF66FF"/>
                </a:solidFill>
              </a:rPr>
              <a:t>ω</a:t>
            </a:r>
            <a:r>
              <a:rPr lang="en-US" sz="2400" baseline="-25000" dirty="0" err="1" smtClean="0">
                <a:solidFill>
                  <a:srgbClr val="FF66FF"/>
                </a:solidFill>
              </a:rPr>
              <a:t>a</a:t>
            </a:r>
            <a:endParaRPr lang="en-US" sz="2400" baseline="-25000" dirty="0">
              <a:solidFill>
                <a:srgbClr val="FF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4419600"/>
            <a:ext cx="1257300" cy="685800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5300" y="4419600"/>
            <a:ext cx="3086100" cy="685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0" y="2971800"/>
            <a:ext cx="2992582" cy="685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14800" y="4038600"/>
            <a:ext cx="151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Cyclotron freq.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2023" y="4038600"/>
            <a:ext cx="2112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00"/>
                </a:solidFill>
              </a:rPr>
              <a:t>Spin precession freq.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00" y="5358824"/>
            <a:ext cx="137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 smtClean="0">
                <a:solidFill>
                  <a:srgbClr val="000000"/>
                </a:solidFill>
              </a:rPr>
              <a:t>Larmor</a:t>
            </a:r>
            <a:r>
              <a:rPr lang="en-US" sz="1600" b="0" dirty="0" smtClean="0">
                <a:solidFill>
                  <a:srgbClr val="000000"/>
                </a:solidFill>
              </a:rPr>
              <a:t> precession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43200" y="5334000"/>
            <a:ext cx="137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0000"/>
                </a:solidFill>
              </a:rPr>
              <a:t>Thomas precession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38600" y="4038600"/>
            <a:ext cx="1676400" cy="1143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7200" y="4038600"/>
            <a:ext cx="3200400" cy="1143000"/>
          </a:xfrm>
          <a:prstGeom prst="rect">
            <a:avLst/>
          </a:prstGeom>
          <a:noFill/>
          <a:ln w="28575" cmpd="sng">
            <a:solidFill>
              <a:srgbClr val="3B90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58568" y="3182112"/>
            <a:ext cx="381000" cy="381000"/>
          </a:xfrm>
          <a:prstGeom prst="ellipse">
            <a:avLst/>
          </a:prstGeom>
          <a:noFill/>
          <a:ln>
            <a:solidFill>
              <a:srgbClr val="3B90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endCxn id="20" idx="0"/>
          </p:cNvCxnSpPr>
          <p:nvPr/>
        </p:nvCxnSpPr>
        <p:spPr>
          <a:xfrm flipH="1">
            <a:off x="2068112" y="3581400"/>
            <a:ext cx="294088" cy="457200"/>
          </a:xfrm>
          <a:prstGeom prst="straightConnector1">
            <a:avLst/>
          </a:prstGeom>
          <a:ln w="28575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962656" y="3182112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352800" y="3505200"/>
            <a:ext cx="914400" cy="45720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0"/>
          </p:cNvCxnSpPr>
          <p:nvPr/>
        </p:nvCxnSpPr>
        <p:spPr>
          <a:xfrm flipV="1">
            <a:off x="1219200" y="5029200"/>
            <a:ext cx="152400" cy="329624"/>
          </a:xfrm>
          <a:prstGeom prst="straightConnector1">
            <a:avLst/>
          </a:prstGeom>
          <a:ln w="28575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2971800" y="5029200"/>
            <a:ext cx="228600" cy="304800"/>
          </a:xfrm>
          <a:prstGeom prst="straightConnector1">
            <a:avLst/>
          </a:prstGeom>
          <a:ln w="28575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191000" y="2895600"/>
            <a:ext cx="3810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17904" y="3182112"/>
            <a:ext cx="381000" cy="381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2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g-2: </a:t>
            </a:r>
            <a:r>
              <a:rPr lang="en-US" dirty="0" err="1" smtClean="0"/>
              <a:t>Muon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James Mott        </a:t>
            </a:r>
            <a:r>
              <a:rPr lang="de-DE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Tau2016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, Beijing       20th September 2016</a:t>
            </a:r>
            <a:endParaRPr lang="en-US" b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96" name="Group 94"/>
          <p:cNvGrpSpPr>
            <a:grpSpLocks/>
          </p:cNvGrpSpPr>
          <p:nvPr/>
        </p:nvGrpSpPr>
        <p:grpSpPr bwMode="auto">
          <a:xfrm>
            <a:off x="0" y="1033463"/>
            <a:ext cx="2560638" cy="1344613"/>
            <a:chOff x="0" y="1227"/>
            <a:chExt cx="1613" cy="847"/>
          </a:xfrm>
        </p:grpSpPr>
        <p:sp>
          <p:nvSpPr>
            <p:cNvPr id="9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dirty="0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9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01" name="Text Box 99"/>
            <p:cNvSpPr txBox="1">
              <a:spLocks noChangeArrowheads="1"/>
            </p:cNvSpPr>
            <p:nvPr/>
          </p:nvSpPr>
          <p:spPr bwMode="auto">
            <a:xfrm>
              <a:off x="48" y="1227"/>
              <a:ext cx="139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 dirty="0">
                  <a:solidFill>
                    <a:schemeClr val="tx1"/>
                  </a:solidFill>
                </a:rPr>
                <a:t>P</a:t>
              </a:r>
              <a:r>
                <a:rPr lang="en-US" sz="1600" b="0" dirty="0" smtClean="0">
                  <a:solidFill>
                    <a:schemeClr val="tx1"/>
                  </a:solidFill>
                </a:rPr>
                <a:t>roton bunch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2433808"/>
            <a:ext cx="4360133" cy="20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>
                <a:solidFill>
                  <a:srgbClr val="000000"/>
                </a:solidFill>
              </a:rPr>
              <a:t>120 ns wide bunch of 8 </a:t>
            </a:r>
            <a:r>
              <a:rPr lang="en-US" sz="2000" b="0" dirty="0" err="1" smtClean="0">
                <a:solidFill>
                  <a:srgbClr val="000000"/>
                </a:solidFill>
              </a:rPr>
              <a:t>GeV</a:t>
            </a:r>
            <a:r>
              <a:rPr lang="en-US" sz="2000" b="0" dirty="0" smtClean="0">
                <a:solidFill>
                  <a:srgbClr val="000000"/>
                </a:solidFill>
              </a:rPr>
              <a:t>  protons from Booster &amp; Recycler</a:t>
            </a:r>
          </a:p>
          <a:p>
            <a:pPr marL="0" indent="0">
              <a:buNone/>
            </a:pPr>
            <a:r>
              <a:rPr lang="en-US" sz="2000" b="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000" b="0" dirty="0" smtClean="0">
                <a:solidFill>
                  <a:srgbClr val="000000"/>
                </a:solidFill>
              </a:rPr>
              <a:t>Fired at pion production target which is the same as that used for </a:t>
            </a:r>
            <a:r>
              <a:rPr lang="en-US" sz="2000" b="0" dirty="0" err="1" smtClean="0">
                <a:solidFill>
                  <a:srgbClr val="000000"/>
                </a:solidFill>
              </a:rPr>
              <a:t>Tevatron</a:t>
            </a:r>
            <a:r>
              <a:rPr lang="en-US" sz="2000" b="0" dirty="0" smtClean="0">
                <a:solidFill>
                  <a:srgbClr val="000000"/>
                </a:solidFill>
              </a:rPr>
              <a:t> Run II anti-proton production (Inconel </a:t>
            </a:r>
            <a:r>
              <a:rPr lang="en-US" sz="2000" b="0" dirty="0">
                <a:solidFill>
                  <a:srgbClr val="000000"/>
                </a:solidFill>
              </a:rPr>
              <a:t>(Ni-Cr</a:t>
            </a:r>
            <a:r>
              <a:rPr lang="en-US" sz="2000" b="0" dirty="0" smtClean="0">
                <a:solidFill>
                  <a:srgbClr val="000000"/>
                </a:solidFill>
              </a:rPr>
              <a:t>)) </a:t>
            </a:r>
            <a:endParaRPr lang="en-US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ORDWRAP" val="0"/>
  <p:tag name="DEFAULTWIDTH" val="500"/>
  <p:tag name="DEFAULTHEIGHT" val="388"/>
  <p:tag name="FIRSTJMOTT@W87521EJX86T3PP7" val="5687"/>
  <p:tag name="DEFAULTDISPLAYSOURCE" val="\documentclass{slides}\pagestyle{empty}&#10;\usepackage{wasysym}&#10;\usepackage{color}&#10;\begin{document}&#10;\textcolor{&#10;&#10;\end{document}&#10;"/>
  <p:tag name="EMBEDFONTS" val="0"/>
  <p:tag name="FIRSTJMOTT@C02N5U43G3QT3PP7" val="56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i^{+}  template TPT1  env TPENV1  fore 0  back 16777215  eqnno 1"/>
  <p:tag name="FILENAME" val="TP_tmp"/>
  <p:tag name="ORIGWIDTH" val="13"/>
  <p:tag name="PICTUREFILESIZE" val="9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\nu}  template TPT1  env TPENV1  fore 0  back 16777215  eqnno 2"/>
  <p:tag name="FILENAME" val="TP_tmp"/>
  <p:tag name="ORIGWIDTH" val="9"/>
  <p:tag name="PICTUREFILESIZE" val="10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_{\nu}  template TPT1  env TPENV1  fore 0  back 16777215  eqnno 2"/>
  <p:tag name="FILENAME" val="TP_tmp"/>
  <p:tag name="ORIGWIDTH" val="10"/>
  <p:tag name="PICTUREFILESIZE" val="11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\mu^{+}}  template TPT1  env TPENV1  fore 0  back 16777215  eqnno 2"/>
  <p:tag name="FILENAME" val="TP_tmp"/>
  <p:tag name="ORIGWIDTH" val="14"/>
  <p:tag name="PICTUREFILESIZE" val="1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_{\mu^{+}}  template TPT1  env TPENV1  fore 0  back 16777215  eqnno 2"/>
  <p:tag name="FILENAME" val="TP_tmp"/>
  <p:tag name="ORIGWIDTH" val="16"/>
  <p:tag name="PICTUREFILESIZE" val="14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u^{+}  template TPT1  env TPENV1  fore 0  back 16777215  eqnno 1"/>
  <p:tag name="FILENAME" val="TP_tmp"/>
  <p:tag name="ORIGWIDTH" val="13"/>
  <p:tag name="PICTUREFILESIZE" val="12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\mu^{+}}  template TPT1  env TPENV1  fore 0  back 16777215  eqnno 2"/>
  <p:tag name="FILENAME" val="TP_tmp"/>
  <p:tag name="ORIGWIDTH" val="14"/>
  <p:tag name="PICTUREFILESIZE" val="13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\bar{\nu}_\mu}  template TPT1  env TPENV1  fore 0  back 16777215  eqnno 2"/>
  <p:tag name="FILENAME" val="TP_tmp"/>
  <p:tag name="ORIGWIDTH" val="13"/>
  <p:tag name="PICTUREFILESIZE" val="1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_{\bar{\nu}_\mu}  template TPT1  env TPENV1  fore 0  back 16777215  eqnno 2"/>
  <p:tag name="FILENAME" val="TP_tmp"/>
  <p:tag name="ORIGWIDTH" val="14"/>
  <p:tag name="PICTUREFILESIZE" val="15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e^{+}}  template TPT1  env TPENV1  fore 0  back 16777215  eqnno 2"/>
  <p:tag name="FILENAME" val="TP_tmp"/>
  <p:tag name="ORIGWIDTH" val="13"/>
  <p:tag name="PICTUREFILESIZE" val="1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vec{\mu} = g \frac{e}{2m_{\mu}}\vec{S}  template TPT1  env TPENV2  fore 0  back 16777215  eqnno 1"/>
  <p:tag name="FILENAME" val="TP_tmp"/>
  <p:tag name="ORIGWIDTH" val="54"/>
  <p:tag name="PICTUREFILESIZE" val="58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_{e^{+}}  template TPT1  env TPENV1  fore 0  back 16777215  eqnno 2"/>
  <p:tag name="FILENAME" val="TP_tmp"/>
  <p:tag name="ORIGWIDTH" val="15"/>
  <p:tag name="PICTUREFILESIZE" val="13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_{\nu_e}  template TPT1  env TPENV1  fore 0  back 16777215  eqnno 2"/>
  <p:tag name="FILENAME" val="TP_tmp"/>
  <p:tag name="ORIGWIDTH" val="12"/>
  <p:tag name="PICTUREFILESIZE" val="13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_{\nu_e}  template TPT1  env TPENV1  fore 0  back 16777215  eqnno 2"/>
  <p:tag name="FILENAME" val="TP_tmp"/>
  <p:tag name="ORIGWIDTH" val="13"/>
  <p:tag name="PICTUREFILESIZE" val="14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N_{e}(t) \simeq N_0 e^{-\frac{t}{\gamma \tau}}[1-A\cos({\omega_a t + \phi_a})]  template TPT1  env TPENV1  fore 0  back 16777215  eqnno 1"/>
  <p:tag name="FILENAME" val="TP_tmp"/>
  <p:tag name="ORIGWIDTH" val="161"/>
  <p:tag name="PICTUREFILESIZE" val="104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E_{e^{+}} &gt; 1.8~\textrm{GeV}  template TPT1  env TPENV1  fore 0  back 16777215  eqnno 2"/>
  <p:tag name="FILENAME" val="TP_tmp"/>
  <p:tag name="ORIGWIDTH" val="66"/>
  <p:tag name="PICTUREFILESIZE" val="46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_{\mu} = 2.002\:331\:841\:78(126)  template TPT1  env TPENV1  fore 16711680  back 16777215  eqnno 2"/>
  <p:tag name="FILENAME" val="TP_tmp"/>
  <p:tag name="ORIGWIDTH" val="115"/>
  <p:tag name="PICTUREFILESIZE" val="8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frac{\alpha}{2\pi}=0.00232  template TPT1  env TPENV2  fore 0  back 16777215  eqnno 1"/>
  <p:tag name="FILENAME" val="TP_tmp"/>
  <p:tag name="ORIGWIDTH" val="58"/>
  <p:tag name="PICTUREFILESIZE" val="52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_{\mu} = \frac{g_{\mu}-2}{2}  template TPT1  env TPENV2  fore 0  back 16777215  eqnno 3"/>
  <p:tag name="FILENAME" val="TP_tmp"/>
  <p:tag name="ORIGWIDTH" val="53"/>
  <p:tag name="PICTUREFILESIZE" val="47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elta a_\mu ^{(\rm today)} =(287 \pm 80)\times10^{-11}  template TPT1  env TPENV2  fore 255  back 16777215  eqnno 5"/>
  <p:tag name="FILENAME" val="TP_tmp"/>
  <p:tag name="ORIGWIDTH" val="134"/>
  <p:tag name="PICTUREFILESIZE" val="9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c = \frac{eB}{\gamma mc}  template TPT1  env TPENV2  fore 0  back 16777215  eqnno 6"/>
  <p:tag name="FILENAME" val="TP_tmp"/>
  <p:tag name="ORIGWIDTH" val="44"/>
  <p:tag name="PICTUREFILESIZE" val="52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s = \frac{geB}{2mc}+(1-\gamma)\frac{eB}{\gamma mc}  template TPT1  env TPENV2  fore 0  back 16777215  eqnno 7"/>
  <p:tag name="FILENAME" val="TP_tmp"/>
  <p:tag name="ORIGWIDTH" val="108"/>
  <p:tag name="PICTUREFILESIZE" val="101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omega_a = \omega_s - \omega_c = a_\mu\frac{eB}{mc}  template TPT1  env TPENV2  fore 0  back 16777215  eqnno 8"/>
  <p:tag name="FILENAME" val="TP_tmp"/>
  <p:tag name="ORIGWIDTH" val="96"/>
  <p:tag name="PICTUREFILESIZE" val="7716"/>
</p:tagLst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 cmpd="sng">
          <a:solidFill>
            <a:srgbClr val="FF0000"/>
          </a:solidFill>
          <a:headEnd type="none"/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39179</TotalTime>
  <Words>2298</Words>
  <Application>Microsoft Macintosh PowerPoint</Application>
  <PresentationFormat>On-screen Show (4:3)</PresentationFormat>
  <Paragraphs>487</Paragraphs>
  <Slides>40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4_Default Design</vt:lpstr>
      <vt:lpstr>Equation</vt:lpstr>
      <vt:lpstr>Worksheet</vt:lpstr>
      <vt:lpstr>Muon g-2 Experiment at Fermilab State of the Experiment</vt:lpstr>
      <vt:lpstr>Muon Magnetic Moment </vt:lpstr>
      <vt:lpstr>Standard Model Components of gμ</vt:lpstr>
      <vt:lpstr>aμ: Experiment vs Standard Model </vt:lpstr>
      <vt:lpstr>Fermilab Muon Campus Vision, c. 2012</vt:lpstr>
      <vt:lpstr>Fermilab Muon Campus Reality, Today </vt:lpstr>
      <vt:lpstr>Muon g-2: Overall Goal</vt:lpstr>
      <vt:lpstr>Muon g-2: Experimental Principle</vt:lpstr>
      <vt:lpstr>Muon g-2: Muon Production</vt:lpstr>
      <vt:lpstr>Muon g-2: Muon Production</vt:lpstr>
      <vt:lpstr>Muon g-2: Muon Production</vt:lpstr>
      <vt:lpstr>Muon g-2: Storing Muons</vt:lpstr>
      <vt:lpstr>Muon g-2: Storing Muons</vt:lpstr>
      <vt:lpstr>Muon g-2: Storing Muons</vt:lpstr>
      <vt:lpstr>Muon g-2: Storing Muons</vt:lpstr>
      <vt:lpstr>Measuring the Magnetic Field</vt:lpstr>
      <vt:lpstr>Magnet Reassembly at Fermilab</vt:lpstr>
      <vt:lpstr>First Magnetic Field Measurement</vt:lpstr>
      <vt:lpstr>Magnetic Design &amp; Shimming Tools</vt:lpstr>
      <vt:lpstr>Magnetic Design &amp; Shimming Tools</vt:lpstr>
      <vt:lpstr>Magnetic Design &amp; Shimming Tools</vt:lpstr>
      <vt:lpstr>Magnetic Design &amp; Shimming Tools</vt:lpstr>
      <vt:lpstr>Magnetic Design &amp; Shimming Tools</vt:lpstr>
      <vt:lpstr>Shimming &amp; Field Measurements</vt:lpstr>
      <vt:lpstr>Shimming in Action</vt:lpstr>
      <vt:lpstr>Rough Shimming Result</vt:lpstr>
      <vt:lpstr>Measuring the precession frequency, ωa</vt:lpstr>
      <vt:lpstr>Extracting ωa from the calorimeter data </vt:lpstr>
      <vt:lpstr>Calorimeter Design</vt:lpstr>
      <vt:lpstr>Calorimeter Performance</vt:lpstr>
      <vt:lpstr>Measuring the Muon Distribution</vt:lpstr>
      <vt:lpstr>Tracker Design</vt:lpstr>
      <vt:lpstr>Muon g-2: Current Schedule</vt:lpstr>
      <vt:lpstr>Take-home messages</vt:lpstr>
      <vt:lpstr>Extra Slides</vt:lpstr>
      <vt:lpstr>Improvements over E821</vt:lpstr>
      <vt:lpstr>Systematic Errors on wa (ppb)</vt:lpstr>
      <vt:lpstr>Systematic Errors on wp (ppb)</vt:lpstr>
      <vt:lpstr>Absolute calibration of the field</vt:lpstr>
      <vt:lpstr>State-of-the-art Laser-based calibration system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 Roberts</dc:creator>
  <cp:lastModifiedBy>James Mott</cp:lastModifiedBy>
  <cp:revision>1004</cp:revision>
  <dcterms:created xsi:type="dcterms:W3CDTF">2004-04-28T14:33:27Z</dcterms:created>
  <dcterms:modified xsi:type="dcterms:W3CDTF">2016-09-19T11:14:48Z</dcterms:modified>
</cp:coreProperties>
</file>